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77" r:id="rId4"/>
    <p:sldId id="278" r:id="rId5"/>
    <p:sldId id="268" r:id="rId6"/>
    <p:sldId id="273" r:id="rId7"/>
    <p:sldId id="269" r:id="rId8"/>
    <p:sldId id="270" r:id="rId9"/>
    <p:sldId id="271" r:id="rId10"/>
    <p:sldId id="272" r:id="rId11"/>
    <p:sldId id="274" r:id="rId12"/>
    <p:sldId id="280" r:id="rId13"/>
    <p:sldId id="275" r:id="rId14"/>
    <p:sldId id="282" r:id="rId15"/>
    <p:sldId id="283" r:id="rId16"/>
    <p:sldId id="284" r:id="rId17"/>
    <p:sldId id="285" r:id="rId18"/>
    <p:sldId id="286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6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3D0"/>
    <a:srgbClr val="34E8BD"/>
    <a:srgbClr val="0D203F"/>
    <a:srgbClr val="ECE5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974722-32B0-4224-AF65-3A5FEFD30A63}" v="186" dt="2022-10-18T21:43:00.3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56"/>
    <p:restoredTop sz="96654"/>
  </p:normalViewPr>
  <p:slideViewPr>
    <p:cSldViewPr snapToGrid="0">
      <p:cViewPr>
        <p:scale>
          <a:sx n="110" d="100"/>
          <a:sy n="110" d="100"/>
        </p:scale>
        <p:origin x="65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veSandersonMS/dotnet-wasi-sd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rmyon/spin-dotnet-sd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teveSandersonMS/dotnet-wasi-sdk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6D6260E-DF79-48E8-8B81-83FB1DDAF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" y="2090"/>
            <a:ext cx="12186023" cy="77502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195" y="3299550"/>
            <a:ext cx="9144000" cy="209319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D203F"/>
                </a:solidFill>
                <a:latin typeface="Sen"/>
                <a:cs typeface="Calibri Light"/>
              </a:rPr>
              <a:t>C# and </a:t>
            </a:r>
            <a:r>
              <a:rPr lang="en-US" sz="3200" b="1" dirty="0" err="1">
                <a:solidFill>
                  <a:srgbClr val="0D203F"/>
                </a:solidFill>
                <a:latin typeface="Sen"/>
                <a:cs typeface="Calibri Light"/>
              </a:rPr>
              <a:t>Wasm</a:t>
            </a:r>
            <a:r>
              <a:rPr lang="en-US" sz="3200" b="1" dirty="0">
                <a:solidFill>
                  <a:srgbClr val="0D203F"/>
                </a:solidFill>
                <a:latin typeface="Sen"/>
                <a:cs typeface="Calibri Light"/>
              </a:rPr>
              <a:t> Interface Types: Hands Across the C</a:t>
            </a:r>
            <a:br>
              <a:rPr lang="en-US" sz="3200" b="1" dirty="0">
                <a:solidFill>
                  <a:srgbClr val="0D203F"/>
                </a:solidFill>
                <a:latin typeface="Sen"/>
                <a:cs typeface="Calibri Light"/>
              </a:rPr>
            </a:br>
            <a:br>
              <a:rPr lang="en-US" sz="2400" b="1" dirty="0">
                <a:solidFill>
                  <a:srgbClr val="0D203F"/>
                </a:solidFill>
                <a:latin typeface="Sen"/>
                <a:cs typeface="Calibri Light"/>
              </a:rPr>
            </a:br>
            <a:r>
              <a:rPr lang="en-US" sz="2400" b="1" dirty="0">
                <a:solidFill>
                  <a:srgbClr val="0D203F"/>
                </a:solidFill>
                <a:latin typeface="Sen"/>
                <a:cs typeface="Calibri Light"/>
              </a:rPr>
              <a:t>Ivan Towlson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0536" y="730598"/>
            <a:ext cx="4943708" cy="5778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700" b="1" dirty="0">
                <a:solidFill>
                  <a:srgbClr val="0D203F"/>
                </a:solidFill>
                <a:latin typeface="Sen"/>
                <a:cs typeface="Calibri"/>
              </a:rPr>
              <a:t>CNCF </a:t>
            </a:r>
            <a:r>
              <a:rPr lang="en-US" sz="1700" b="1" dirty="0" err="1">
                <a:solidFill>
                  <a:srgbClr val="0D203F"/>
                </a:solidFill>
                <a:latin typeface="Sen"/>
                <a:cs typeface="Calibri"/>
              </a:rPr>
              <a:t>Wasm</a:t>
            </a:r>
            <a:r>
              <a:rPr lang="en-US" sz="1700" b="1" dirty="0">
                <a:solidFill>
                  <a:srgbClr val="0D203F"/>
                </a:solidFill>
                <a:latin typeface="Sen"/>
                <a:cs typeface="Calibri"/>
              </a:rPr>
              <a:t> Day 2022</a:t>
            </a:r>
            <a:endParaRPr lang="en-US" sz="1700" b="1" dirty="0">
              <a:solidFill>
                <a:srgbClr val="0D203F"/>
              </a:solidFill>
              <a:latin typeface="Sen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solidFill>
                  <a:srgbClr val="0D203F"/>
                </a:solidFill>
                <a:latin typeface="+mn-lt"/>
                <a:cs typeface="Calibri Light"/>
              </a:rPr>
              <a:t>.net</a:t>
            </a:r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: the journey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dirty="0" err="1">
                <a:solidFill>
                  <a:srgbClr val="0D203F"/>
                </a:solidFill>
                <a:ea typeface="+mn-lt"/>
                <a:cs typeface="+mn-lt"/>
              </a:rPr>
              <a:t>.net</a:t>
            </a:r>
            <a:r>
              <a:rPr lang="en-US" sz="3200" dirty="0">
                <a:solidFill>
                  <a:srgbClr val="0D203F"/>
                </a:solidFill>
                <a:ea typeface="+mn-lt"/>
                <a:cs typeface="+mn-lt"/>
              </a:rPr>
              <a:t> … mono … </a:t>
            </a:r>
            <a:r>
              <a:rPr lang="en-US" sz="3200" dirty="0" err="1">
                <a:solidFill>
                  <a:srgbClr val="0D203F"/>
                </a:solidFill>
                <a:ea typeface="+mn-lt"/>
                <a:cs typeface="+mn-lt"/>
              </a:rPr>
              <a:t>silverlight</a:t>
            </a:r>
            <a:r>
              <a:rPr lang="en-US" sz="3200" dirty="0">
                <a:solidFill>
                  <a:srgbClr val="0D203F"/>
                </a:solidFill>
                <a:ea typeface="+mn-lt"/>
                <a:cs typeface="+mn-lt"/>
              </a:rPr>
              <a:t> … core … </a:t>
            </a:r>
            <a:r>
              <a:rPr lang="en-US" sz="3200" dirty="0" err="1">
                <a:solidFill>
                  <a:srgbClr val="0D203F"/>
                </a:solidFill>
                <a:ea typeface="+mn-lt"/>
                <a:cs typeface="+mn-lt"/>
              </a:rPr>
              <a:t>blazor</a:t>
            </a:r>
            <a:r>
              <a:rPr lang="en-US" sz="3200" dirty="0">
                <a:solidFill>
                  <a:srgbClr val="0D203F"/>
                </a:solidFill>
                <a:ea typeface="+mn-lt"/>
                <a:cs typeface="+mn-lt"/>
              </a:rPr>
              <a:t> (2018)</a:t>
            </a:r>
          </a:p>
        </p:txBody>
      </p:sp>
    </p:spTree>
    <p:extLst>
      <p:ext uri="{BB962C8B-B14F-4D97-AF65-F5344CB8AC3E}">
        <p14:creationId xmlns:p14="http://schemas.microsoft.com/office/powerpoint/2010/main" val="361058131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solidFill>
                  <a:srgbClr val="0D203F"/>
                </a:solidFill>
                <a:latin typeface="+mn-lt"/>
                <a:cs typeface="Calibri Light"/>
              </a:rPr>
              <a:t>.net</a:t>
            </a:r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: the journey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dirty="0" err="1">
                <a:solidFill>
                  <a:srgbClr val="0D203F"/>
                </a:solidFill>
                <a:ea typeface="+mn-lt"/>
                <a:cs typeface="+mn-lt"/>
              </a:rPr>
              <a:t>.net</a:t>
            </a:r>
            <a:r>
              <a:rPr lang="en-US" sz="3200" dirty="0">
                <a:solidFill>
                  <a:srgbClr val="0D203F"/>
                </a:solidFill>
                <a:ea typeface="+mn-lt"/>
                <a:cs typeface="+mn-lt"/>
              </a:rPr>
              <a:t> … mono … </a:t>
            </a:r>
            <a:r>
              <a:rPr lang="en-US" sz="3200" dirty="0" err="1">
                <a:solidFill>
                  <a:srgbClr val="0D203F"/>
                </a:solidFill>
                <a:ea typeface="+mn-lt"/>
                <a:cs typeface="+mn-lt"/>
              </a:rPr>
              <a:t>silverlight</a:t>
            </a:r>
            <a:r>
              <a:rPr lang="en-US" sz="3200" dirty="0">
                <a:solidFill>
                  <a:srgbClr val="0D203F"/>
                </a:solidFill>
                <a:ea typeface="+mn-lt"/>
                <a:cs typeface="+mn-lt"/>
              </a:rPr>
              <a:t> … core … </a:t>
            </a:r>
            <a:r>
              <a:rPr lang="en-US" sz="3200" dirty="0" err="1">
                <a:solidFill>
                  <a:srgbClr val="0D203F"/>
                </a:solidFill>
                <a:ea typeface="+mn-lt"/>
                <a:cs typeface="+mn-lt"/>
              </a:rPr>
              <a:t>blazor</a:t>
            </a:r>
            <a:endParaRPr lang="en-US" sz="3200" dirty="0">
              <a:solidFill>
                <a:srgbClr val="0D203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2272999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solidFill>
                  <a:srgbClr val="0D203F"/>
                </a:solidFill>
                <a:latin typeface="+mn-lt"/>
                <a:cs typeface="Calibri Light"/>
              </a:rPr>
              <a:t>.net</a:t>
            </a:r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3200" dirty="0">
              <a:solidFill>
                <a:srgbClr val="0D203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4981026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325563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3200" dirty="0">
              <a:solidFill>
                <a:srgbClr val="0D203F"/>
              </a:solidFill>
              <a:ea typeface="+mn-lt"/>
              <a:cs typeface="+mn-lt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E71B34-6FAE-76A1-ADD6-6197C0B72B27}"/>
              </a:ext>
            </a:extLst>
          </p:cNvPr>
          <p:cNvSpPr/>
          <p:nvPr/>
        </p:nvSpPr>
        <p:spPr>
          <a:xfrm>
            <a:off x="5068098" y="3676650"/>
            <a:ext cx="4258473" cy="67047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Execution engine (VES)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110F0E-3C3A-C21B-1D28-8FE6F82199AB}"/>
              </a:ext>
            </a:extLst>
          </p:cNvPr>
          <p:cNvSpPr/>
          <p:nvPr/>
        </p:nvSpPr>
        <p:spPr>
          <a:xfrm>
            <a:off x="2867025" y="2828925"/>
            <a:ext cx="4258474" cy="67047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Standard library (BCL)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16002EF-3F4E-8990-C676-446D6AAFEBFF}"/>
              </a:ext>
            </a:extLst>
          </p:cNvPr>
          <p:cNvSpPr/>
          <p:nvPr/>
        </p:nvSpPr>
        <p:spPr>
          <a:xfrm>
            <a:off x="2865429" y="1981200"/>
            <a:ext cx="2058996" cy="67047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User code (IL)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D8CE7C-E898-8CD6-0A3C-19EADC1D0FAB}"/>
              </a:ext>
            </a:extLst>
          </p:cNvPr>
          <p:cNvSpPr/>
          <p:nvPr/>
        </p:nvSpPr>
        <p:spPr>
          <a:xfrm>
            <a:off x="5066502" y="1981200"/>
            <a:ext cx="2058996" cy="67047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User code (IL)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C1B082-D64F-04CD-11A6-B8BB9AD0DA37}"/>
              </a:ext>
            </a:extLst>
          </p:cNvPr>
          <p:cNvSpPr/>
          <p:nvPr/>
        </p:nvSpPr>
        <p:spPr>
          <a:xfrm>
            <a:off x="7267575" y="1981200"/>
            <a:ext cx="2058996" cy="151820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User code (IL)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4B1432-FA00-0997-9B5D-0B6BF4AC68B2}"/>
              </a:ext>
            </a:extLst>
          </p:cNvPr>
          <p:cNvSpPr/>
          <p:nvPr/>
        </p:nvSpPr>
        <p:spPr>
          <a:xfrm>
            <a:off x="2865429" y="4524375"/>
            <a:ext cx="4258472" cy="67047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Host (OS)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26467096-D022-73A2-0A90-2D0D99883C37}"/>
              </a:ext>
            </a:extLst>
          </p:cNvPr>
          <p:cNvSpPr/>
          <p:nvPr/>
        </p:nvSpPr>
        <p:spPr>
          <a:xfrm>
            <a:off x="4751461" y="2008265"/>
            <a:ext cx="495656" cy="222238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DCCCE9EA-2BE8-FEEA-2CCE-021D94967285}"/>
              </a:ext>
            </a:extLst>
          </p:cNvPr>
          <p:cNvSpPr/>
          <p:nvPr/>
        </p:nvSpPr>
        <p:spPr>
          <a:xfrm>
            <a:off x="6970170" y="2008265"/>
            <a:ext cx="495656" cy="222238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A1DE943-F0CA-8C11-2D91-38914403B4EA}"/>
              </a:ext>
            </a:extLst>
          </p:cNvPr>
          <p:cNvSpPr txBox="1">
            <a:spLocks/>
          </p:cNvSpPr>
          <p:nvPr/>
        </p:nvSpPr>
        <p:spPr>
          <a:xfrm>
            <a:off x="355408" y="746749"/>
            <a:ext cx="11481184" cy="883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err="1">
                <a:solidFill>
                  <a:srgbClr val="0D203F"/>
                </a:solidFill>
                <a:latin typeface="+mn-lt"/>
                <a:cs typeface="Calibri Light"/>
              </a:rPr>
              <a:t>.net</a:t>
            </a:r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83726330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325563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3200" dirty="0">
              <a:solidFill>
                <a:srgbClr val="0D203F"/>
              </a:solidFill>
              <a:ea typeface="+mn-lt"/>
              <a:cs typeface="+mn-lt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E71B34-6FAE-76A1-ADD6-6197C0B72B27}"/>
              </a:ext>
            </a:extLst>
          </p:cNvPr>
          <p:cNvSpPr/>
          <p:nvPr/>
        </p:nvSpPr>
        <p:spPr>
          <a:xfrm>
            <a:off x="5068098" y="3676650"/>
            <a:ext cx="4258473" cy="670477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Execution engine (VES)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110F0E-3C3A-C21B-1D28-8FE6F82199AB}"/>
              </a:ext>
            </a:extLst>
          </p:cNvPr>
          <p:cNvSpPr/>
          <p:nvPr/>
        </p:nvSpPr>
        <p:spPr>
          <a:xfrm>
            <a:off x="2867025" y="2828925"/>
            <a:ext cx="4258474" cy="67047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Standard library (BCL)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16002EF-3F4E-8990-C676-446D6AAFEBFF}"/>
              </a:ext>
            </a:extLst>
          </p:cNvPr>
          <p:cNvSpPr/>
          <p:nvPr/>
        </p:nvSpPr>
        <p:spPr>
          <a:xfrm>
            <a:off x="2865429" y="1981200"/>
            <a:ext cx="2058996" cy="67047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User code (IL)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D8CE7C-E898-8CD6-0A3C-19EADC1D0FAB}"/>
              </a:ext>
            </a:extLst>
          </p:cNvPr>
          <p:cNvSpPr/>
          <p:nvPr/>
        </p:nvSpPr>
        <p:spPr>
          <a:xfrm>
            <a:off x="5066502" y="1981200"/>
            <a:ext cx="2058996" cy="67047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User code (IL)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C1B082-D64F-04CD-11A6-B8BB9AD0DA37}"/>
              </a:ext>
            </a:extLst>
          </p:cNvPr>
          <p:cNvSpPr/>
          <p:nvPr/>
        </p:nvSpPr>
        <p:spPr>
          <a:xfrm>
            <a:off x="7267575" y="1981200"/>
            <a:ext cx="2058996" cy="151820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User code (IL)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4B1432-FA00-0997-9B5D-0B6BF4AC68B2}"/>
              </a:ext>
            </a:extLst>
          </p:cNvPr>
          <p:cNvSpPr/>
          <p:nvPr/>
        </p:nvSpPr>
        <p:spPr>
          <a:xfrm>
            <a:off x="2865429" y="4524375"/>
            <a:ext cx="4258472" cy="67047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Host (browser)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E127A22C-8586-EDA2-6D94-92CD9E05EBC9}"/>
              </a:ext>
            </a:extLst>
          </p:cNvPr>
          <p:cNvSpPr/>
          <p:nvPr/>
        </p:nvSpPr>
        <p:spPr>
          <a:xfrm>
            <a:off x="4751461" y="2008265"/>
            <a:ext cx="495656" cy="222238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736645E2-A312-D29F-8A63-664A531E8071}"/>
              </a:ext>
            </a:extLst>
          </p:cNvPr>
          <p:cNvSpPr/>
          <p:nvPr/>
        </p:nvSpPr>
        <p:spPr>
          <a:xfrm>
            <a:off x="6970170" y="2008265"/>
            <a:ext cx="495656" cy="222238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6F26DD9-AA3D-49EE-057A-AD1ECDCEA167}"/>
              </a:ext>
            </a:extLst>
          </p:cNvPr>
          <p:cNvSpPr txBox="1">
            <a:spLocks/>
          </p:cNvSpPr>
          <p:nvPr/>
        </p:nvSpPr>
        <p:spPr>
          <a:xfrm>
            <a:off x="355408" y="746749"/>
            <a:ext cx="11481184" cy="883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err="1">
                <a:solidFill>
                  <a:srgbClr val="0D203F"/>
                </a:solidFill>
                <a:latin typeface="+mn-lt"/>
                <a:cs typeface="Calibri Light"/>
              </a:rPr>
              <a:t>.net</a:t>
            </a:r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: </a:t>
            </a:r>
            <a:r>
              <a:rPr lang="en-US" sz="4000" b="1" dirty="0" err="1">
                <a:solidFill>
                  <a:srgbClr val="0D203F"/>
                </a:solidFill>
                <a:latin typeface="+mn-lt"/>
                <a:cs typeface="Calibri Light"/>
              </a:rPr>
              <a:t>wasm</a:t>
            </a:r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41625348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325563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3200" dirty="0">
              <a:solidFill>
                <a:srgbClr val="0D203F"/>
              </a:solidFill>
              <a:ea typeface="+mn-lt"/>
              <a:cs typeface="+mn-lt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E71B34-6FAE-76A1-ADD6-6197C0B72B27}"/>
              </a:ext>
            </a:extLst>
          </p:cNvPr>
          <p:cNvSpPr/>
          <p:nvPr/>
        </p:nvSpPr>
        <p:spPr>
          <a:xfrm>
            <a:off x="5068098" y="3676650"/>
            <a:ext cx="4258473" cy="670477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Execution engine (VES)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110F0E-3C3A-C21B-1D28-8FE6F82199AB}"/>
              </a:ext>
            </a:extLst>
          </p:cNvPr>
          <p:cNvSpPr/>
          <p:nvPr/>
        </p:nvSpPr>
        <p:spPr>
          <a:xfrm>
            <a:off x="2867025" y="2828925"/>
            <a:ext cx="4258474" cy="67047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Standard library (BCL)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16002EF-3F4E-8990-C676-446D6AAFEBFF}"/>
              </a:ext>
            </a:extLst>
          </p:cNvPr>
          <p:cNvSpPr/>
          <p:nvPr/>
        </p:nvSpPr>
        <p:spPr>
          <a:xfrm>
            <a:off x="2865429" y="1981200"/>
            <a:ext cx="2058996" cy="67047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User code (IL)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D8CE7C-E898-8CD6-0A3C-19EADC1D0FAB}"/>
              </a:ext>
            </a:extLst>
          </p:cNvPr>
          <p:cNvSpPr/>
          <p:nvPr/>
        </p:nvSpPr>
        <p:spPr>
          <a:xfrm>
            <a:off x="5066502" y="1981200"/>
            <a:ext cx="2058996" cy="67047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User code (IL)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C1B082-D64F-04CD-11A6-B8BB9AD0DA37}"/>
              </a:ext>
            </a:extLst>
          </p:cNvPr>
          <p:cNvSpPr/>
          <p:nvPr/>
        </p:nvSpPr>
        <p:spPr>
          <a:xfrm>
            <a:off x="7267575" y="1981200"/>
            <a:ext cx="2058996" cy="151820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User code (IL)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4B1432-FA00-0997-9B5D-0B6BF4AC68B2}"/>
              </a:ext>
            </a:extLst>
          </p:cNvPr>
          <p:cNvSpPr/>
          <p:nvPr/>
        </p:nvSpPr>
        <p:spPr>
          <a:xfrm>
            <a:off x="2865428" y="4524375"/>
            <a:ext cx="8661417" cy="670477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Host (WASI e.g. </a:t>
            </a:r>
            <a:r>
              <a:rPr lang="en-NZ" sz="2400" b="1" dirty="0" err="1"/>
              <a:t>Wasmtime</a:t>
            </a:r>
            <a:r>
              <a:rPr lang="en-NZ" sz="2400" b="1" dirty="0"/>
              <a:t>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90DAA4-19DD-5ED4-7D36-38FE47BB4A7E}"/>
              </a:ext>
            </a:extLst>
          </p:cNvPr>
          <p:cNvSpPr/>
          <p:nvPr/>
        </p:nvSpPr>
        <p:spPr>
          <a:xfrm>
            <a:off x="9467850" y="1966085"/>
            <a:ext cx="2058996" cy="151820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User code (IL)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8583CF40-2112-930B-D49B-51BFAD3E5098}"/>
              </a:ext>
            </a:extLst>
          </p:cNvPr>
          <p:cNvSpPr/>
          <p:nvPr/>
        </p:nvSpPr>
        <p:spPr>
          <a:xfrm>
            <a:off x="4751461" y="2008265"/>
            <a:ext cx="495656" cy="222238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47C34B1D-9BB2-DB3F-0EAD-E2660C90A03F}"/>
              </a:ext>
            </a:extLst>
          </p:cNvPr>
          <p:cNvSpPr/>
          <p:nvPr/>
        </p:nvSpPr>
        <p:spPr>
          <a:xfrm>
            <a:off x="6970170" y="2008265"/>
            <a:ext cx="495656" cy="222238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AD310770-3696-1034-7931-F80E86B0DA6F}"/>
              </a:ext>
            </a:extLst>
          </p:cNvPr>
          <p:cNvSpPr/>
          <p:nvPr/>
        </p:nvSpPr>
        <p:spPr>
          <a:xfrm>
            <a:off x="9161898" y="2008265"/>
            <a:ext cx="495656" cy="222238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A8E1E121-26DF-6AD3-4018-ED510434EA9F}"/>
              </a:ext>
            </a:extLst>
          </p:cNvPr>
          <p:cNvSpPr/>
          <p:nvPr/>
        </p:nvSpPr>
        <p:spPr>
          <a:xfrm rot="5400000">
            <a:off x="9800331" y="3900597"/>
            <a:ext cx="1394033" cy="222238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1CD93ED-E289-E8A9-3270-139C577567E3}"/>
              </a:ext>
            </a:extLst>
          </p:cNvPr>
          <p:cNvSpPr txBox="1">
            <a:spLocks/>
          </p:cNvSpPr>
          <p:nvPr/>
        </p:nvSpPr>
        <p:spPr>
          <a:xfrm>
            <a:off x="355408" y="746749"/>
            <a:ext cx="11481184" cy="883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err="1">
                <a:solidFill>
                  <a:srgbClr val="0D203F"/>
                </a:solidFill>
                <a:latin typeface="+mn-lt"/>
                <a:cs typeface="Calibri Light"/>
              </a:rPr>
              <a:t>.net</a:t>
            </a:r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: </a:t>
            </a:r>
            <a:r>
              <a:rPr lang="en-US" sz="4000" b="1" dirty="0" err="1">
                <a:solidFill>
                  <a:srgbClr val="0D203F"/>
                </a:solidFill>
                <a:latin typeface="+mn-lt"/>
                <a:cs typeface="Calibri Light"/>
              </a:rPr>
              <a:t>wasi</a:t>
            </a:r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6651B40-2C0A-C4A2-613C-87A5C3D9AD4D}"/>
              </a:ext>
            </a:extLst>
          </p:cNvPr>
          <p:cNvSpPr txBox="1">
            <a:spLocks/>
          </p:cNvSpPr>
          <p:nvPr/>
        </p:nvSpPr>
        <p:spPr>
          <a:xfrm>
            <a:off x="323850" y="6055483"/>
            <a:ext cx="11481184" cy="421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D203F"/>
                </a:solidFill>
                <a:ea typeface="+mn-lt"/>
                <a:cs typeface="+mn-lt"/>
                <a:hlinkClick r:id="rId3"/>
              </a:rPr>
              <a:t>https://github.com/SteveSandersonMS/dotnet-wasi-sdk</a:t>
            </a:r>
            <a:endParaRPr lang="en-US" sz="2400" dirty="0">
              <a:solidFill>
                <a:srgbClr val="0D203F"/>
              </a:solidFill>
              <a:ea typeface="+mn-lt"/>
              <a:cs typeface="+mn-lt"/>
            </a:endParaRP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DFD54D46-27F0-ED6A-2DF0-F9090039079F}"/>
              </a:ext>
            </a:extLst>
          </p:cNvPr>
          <p:cNvSpPr/>
          <p:nvPr/>
        </p:nvSpPr>
        <p:spPr>
          <a:xfrm rot="5400000">
            <a:off x="3327333" y="3909529"/>
            <a:ext cx="1394033" cy="222238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6941332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3200" dirty="0">
              <a:solidFill>
                <a:srgbClr val="0D203F"/>
              </a:solidFill>
              <a:ea typeface="+mn-lt"/>
              <a:cs typeface="+mn-lt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E71B34-6FAE-76A1-ADD6-6197C0B72B27}"/>
              </a:ext>
            </a:extLst>
          </p:cNvPr>
          <p:cNvSpPr/>
          <p:nvPr/>
        </p:nvSpPr>
        <p:spPr>
          <a:xfrm>
            <a:off x="5068098" y="3676650"/>
            <a:ext cx="4258473" cy="670477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Execution engine (VES)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110F0E-3C3A-C21B-1D28-8FE6F82199AB}"/>
              </a:ext>
            </a:extLst>
          </p:cNvPr>
          <p:cNvSpPr/>
          <p:nvPr/>
        </p:nvSpPr>
        <p:spPr>
          <a:xfrm>
            <a:off x="2867025" y="2828925"/>
            <a:ext cx="4258474" cy="67047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Standard library (BCL)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16002EF-3F4E-8990-C676-446D6AAFEBFF}"/>
              </a:ext>
            </a:extLst>
          </p:cNvPr>
          <p:cNvSpPr/>
          <p:nvPr/>
        </p:nvSpPr>
        <p:spPr>
          <a:xfrm>
            <a:off x="2865429" y="1981200"/>
            <a:ext cx="2058996" cy="67047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User code (IL)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D8CE7C-E898-8CD6-0A3C-19EADC1D0FAB}"/>
              </a:ext>
            </a:extLst>
          </p:cNvPr>
          <p:cNvSpPr/>
          <p:nvPr/>
        </p:nvSpPr>
        <p:spPr>
          <a:xfrm>
            <a:off x="5066502" y="1981200"/>
            <a:ext cx="2058996" cy="67047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User code (IL)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C1B082-D64F-04CD-11A6-B8BB9AD0DA37}"/>
              </a:ext>
            </a:extLst>
          </p:cNvPr>
          <p:cNvSpPr/>
          <p:nvPr/>
        </p:nvSpPr>
        <p:spPr>
          <a:xfrm>
            <a:off x="7267575" y="1981200"/>
            <a:ext cx="2058996" cy="151820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User code (IL)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4B1432-FA00-0997-9B5D-0B6BF4AC68B2}"/>
              </a:ext>
            </a:extLst>
          </p:cNvPr>
          <p:cNvSpPr/>
          <p:nvPr/>
        </p:nvSpPr>
        <p:spPr>
          <a:xfrm>
            <a:off x="665154" y="4524375"/>
            <a:ext cx="10812471" cy="670477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Host (e.g. </a:t>
            </a:r>
            <a:r>
              <a:rPr lang="en-NZ" sz="2400" b="1" dirty="0" err="1"/>
              <a:t>Wasmtime</a:t>
            </a:r>
            <a:r>
              <a:rPr lang="en-NZ" sz="2400" b="1" dirty="0"/>
              <a:t> or custom)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D30990-B4B6-AA50-197B-1DD964738224}"/>
              </a:ext>
            </a:extLst>
          </p:cNvPr>
          <p:cNvSpPr/>
          <p:nvPr/>
        </p:nvSpPr>
        <p:spPr>
          <a:xfrm>
            <a:off x="665154" y="1981199"/>
            <a:ext cx="2058996" cy="2365927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User code</a:t>
            </a:r>
            <a:br>
              <a:rPr lang="en-NZ" sz="2400" b="1" dirty="0"/>
            </a:br>
            <a:r>
              <a:rPr lang="en-NZ" sz="2400" b="1" dirty="0"/>
              <a:t>(Wasm)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1C9A42-295B-9DFE-EC10-513BC6091371}"/>
              </a:ext>
            </a:extLst>
          </p:cNvPr>
          <p:cNvSpPr/>
          <p:nvPr/>
        </p:nvSpPr>
        <p:spPr>
          <a:xfrm>
            <a:off x="9467850" y="1966085"/>
            <a:ext cx="2058996" cy="151820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User code (IL)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2BBD01-0390-ACB5-3053-5B29FC38D6AB}"/>
              </a:ext>
            </a:extLst>
          </p:cNvPr>
          <p:cNvSpPr/>
          <p:nvPr/>
        </p:nvSpPr>
        <p:spPr>
          <a:xfrm>
            <a:off x="9467849" y="4607128"/>
            <a:ext cx="1857375" cy="488748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>
                <a:solidFill>
                  <a:schemeClr val="bg1"/>
                </a:solidFill>
              </a:rPr>
              <a:t>Exports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0D40028D-0989-39F3-6DDC-A77874915C89}"/>
              </a:ext>
            </a:extLst>
          </p:cNvPr>
          <p:cNvSpPr/>
          <p:nvPr/>
        </p:nvSpPr>
        <p:spPr>
          <a:xfrm>
            <a:off x="4751461" y="2008265"/>
            <a:ext cx="495656" cy="222238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6771C8FA-641A-9F32-F392-846323C46155}"/>
              </a:ext>
            </a:extLst>
          </p:cNvPr>
          <p:cNvSpPr/>
          <p:nvPr/>
        </p:nvSpPr>
        <p:spPr>
          <a:xfrm>
            <a:off x="6970170" y="2008265"/>
            <a:ext cx="495656" cy="222238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5888AD74-2B91-34B2-6AF6-004180202F35}"/>
              </a:ext>
            </a:extLst>
          </p:cNvPr>
          <p:cNvSpPr/>
          <p:nvPr/>
        </p:nvSpPr>
        <p:spPr>
          <a:xfrm>
            <a:off x="9161898" y="2008265"/>
            <a:ext cx="495656" cy="222238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F900A443-A91F-FC3F-42FB-9D28176D0618}"/>
              </a:ext>
            </a:extLst>
          </p:cNvPr>
          <p:cNvSpPr/>
          <p:nvPr/>
        </p:nvSpPr>
        <p:spPr>
          <a:xfrm>
            <a:off x="2542101" y="1999770"/>
            <a:ext cx="495656" cy="222238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7822940B-0EDB-B118-627C-8A6E97AAD83F}"/>
              </a:ext>
            </a:extLst>
          </p:cNvPr>
          <p:cNvSpPr/>
          <p:nvPr/>
        </p:nvSpPr>
        <p:spPr>
          <a:xfrm rot="5400000">
            <a:off x="9800331" y="3900597"/>
            <a:ext cx="1394033" cy="222238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DFE9EAE-40BA-C0F7-5811-28D50407240D}"/>
              </a:ext>
            </a:extLst>
          </p:cNvPr>
          <p:cNvSpPr txBox="1">
            <a:spLocks/>
          </p:cNvSpPr>
          <p:nvPr/>
        </p:nvSpPr>
        <p:spPr>
          <a:xfrm>
            <a:off x="355408" y="746749"/>
            <a:ext cx="11481184" cy="883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err="1">
                <a:solidFill>
                  <a:srgbClr val="0D203F"/>
                </a:solidFill>
                <a:latin typeface="+mn-lt"/>
                <a:cs typeface="Calibri Light"/>
              </a:rPr>
              <a:t>.net</a:t>
            </a:r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: wit</a:t>
            </a:r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6A91B498-40EC-E095-7878-6AAE4E0203F3}"/>
              </a:ext>
            </a:extLst>
          </p:cNvPr>
          <p:cNvSpPr/>
          <p:nvPr/>
        </p:nvSpPr>
        <p:spPr>
          <a:xfrm rot="5400000">
            <a:off x="3327333" y="3909529"/>
            <a:ext cx="1394033" cy="222238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53870035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3200" dirty="0">
              <a:solidFill>
                <a:srgbClr val="0D203F"/>
              </a:solidFill>
              <a:ea typeface="+mn-lt"/>
              <a:cs typeface="+mn-lt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E71B34-6FAE-76A1-ADD6-6197C0B72B27}"/>
              </a:ext>
            </a:extLst>
          </p:cNvPr>
          <p:cNvSpPr/>
          <p:nvPr/>
        </p:nvSpPr>
        <p:spPr>
          <a:xfrm>
            <a:off x="5068098" y="3676650"/>
            <a:ext cx="4258473" cy="670477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Execution engine (VES)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110F0E-3C3A-C21B-1D28-8FE6F82199AB}"/>
              </a:ext>
            </a:extLst>
          </p:cNvPr>
          <p:cNvSpPr/>
          <p:nvPr/>
        </p:nvSpPr>
        <p:spPr>
          <a:xfrm>
            <a:off x="2867025" y="2828925"/>
            <a:ext cx="4258474" cy="67047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Standard library (BCL)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16002EF-3F4E-8990-C676-446D6AAFEBFF}"/>
              </a:ext>
            </a:extLst>
          </p:cNvPr>
          <p:cNvSpPr/>
          <p:nvPr/>
        </p:nvSpPr>
        <p:spPr>
          <a:xfrm>
            <a:off x="2865429" y="1981200"/>
            <a:ext cx="2058996" cy="67047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User code (IL)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D8CE7C-E898-8CD6-0A3C-19EADC1D0FAB}"/>
              </a:ext>
            </a:extLst>
          </p:cNvPr>
          <p:cNvSpPr/>
          <p:nvPr/>
        </p:nvSpPr>
        <p:spPr>
          <a:xfrm>
            <a:off x="5066502" y="1981200"/>
            <a:ext cx="2058996" cy="67047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User code (IL)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C1B082-D64F-04CD-11A6-B8BB9AD0DA37}"/>
              </a:ext>
            </a:extLst>
          </p:cNvPr>
          <p:cNvSpPr/>
          <p:nvPr/>
        </p:nvSpPr>
        <p:spPr>
          <a:xfrm>
            <a:off x="7267575" y="1981200"/>
            <a:ext cx="2058996" cy="151820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User code (IL)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4B1432-FA00-0997-9B5D-0B6BF4AC68B2}"/>
              </a:ext>
            </a:extLst>
          </p:cNvPr>
          <p:cNvSpPr/>
          <p:nvPr/>
        </p:nvSpPr>
        <p:spPr>
          <a:xfrm>
            <a:off x="665154" y="4524375"/>
            <a:ext cx="10812471" cy="670477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Host (e.g. </a:t>
            </a:r>
            <a:r>
              <a:rPr lang="en-NZ" sz="2400" b="1" dirty="0" err="1"/>
              <a:t>Wasmtime</a:t>
            </a:r>
            <a:r>
              <a:rPr lang="en-NZ" sz="2400" b="1" dirty="0"/>
              <a:t> or custom)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D30990-B4B6-AA50-197B-1DD964738224}"/>
              </a:ext>
            </a:extLst>
          </p:cNvPr>
          <p:cNvSpPr/>
          <p:nvPr/>
        </p:nvSpPr>
        <p:spPr>
          <a:xfrm>
            <a:off x="665154" y="1981199"/>
            <a:ext cx="2058996" cy="2365927"/>
          </a:xfrm>
          <a:prstGeom prst="roundRect">
            <a:avLst/>
          </a:prstGeom>
          <a:gradFill>
            <a:gsLst>
              <a:gs pos="0">
                <a:srgbClr val="FF0000"/>
              </a:gs>
              <a:gs pos="29000">
                <a:srgbClr val="FFFF00"/>
              </a:gs>
              <a:gs pos="81000">
                <a:srgbClr val="7030A0"/>
              </a:gs>
              <a:gs pos="62000">
                <a:srgbClr val="92D050"/>
              </a:gs>
              <a:gs pos="100000">
                <a:srgbClr val="0070C0"/>
              </a:gs>
            </a:gsLst>
            <a:lin ang="36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>
                <a:solidFill>
                  <a:sysClr val="windowText" lastClr="000000"/>
                </a:solidFill>
              </a:rPr>
              <a:t>User code</a:t>
            </a:r>
            <a:br>
              <a:rPr lang="en-NZ" sz="2400" b="1" dirty="0">
                <a:solidFill>
                  <a:sysClr val="windowText" lastClr="000000"/>
                </a:solidFill>
              </a:rPr>
            </a:br>
            <a:r>
              <a:rPr lang="en-NZ" sz="2400" b="1" dirty="0">
                <a:solidFill>
                  <a:sysClr val="windowText" lastClr="000000"/>
                </a:solidFill>
              </a:rPr>
              <a:t>(Wasm)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1C9A42-295B-9DFE-EC10-513BC6091371}"/>
              </a:ext>
            </a:extLst>
          </p:cNvPr>
          <p:cNvSpPr/>
          <p:nvPr/>
        </p:nvSpPr>
        <p:spPr>
          <a:xfrm>
            <a:off x="9467850" y="1966085"/>
            <a:ext cx="2058996" cy="151820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User code (IL)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2BBD01-0390-ACB5-3053-5B29FC38D6AB}"/>
              </a:ext>
            </a:extLst>
          </p:cNvPr>
          <p:cNvSpPr/>
          <p:nvPr/>
        </p:nvSpPr>
        <p:spPr>
          <a:xfrm>
            <a:off x="9467849" y="4607128"/>
            <a:ext cx="1857375" cy="488748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>
                <a:solidFill>
                  <a:schemeClr val="bg1"/>
                </a:solidFill>
              </a:rPr>
              <a:t>Exports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0D40028D-0989-39F3-6DDC-A77874915C89}"/>
              </a:ext>
            </a:extLst>
          </p:cNvPr>
          <p:cNvSpPr/>
          <p:nvPr/>
        </p:nvSpPr>
        <p:spPr>
          <a:xfrm>
            <a:off x="4751461" y="2008265"/>
            <a:ext cx="495656" cy="222238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6771C8FA-641A-9F32-F392-846323C46155}"/>
              </a:ext>
            </a:extLst>
          </p:cNvPr>
          <p:cNvSpPr/>
          <p:nvPr/>
        </p:nvSpPr>
        <p:spPr>
          <a:xfrm>
            <a:off x="6970170" y="2008265"/>
            <a:ext cx="495656" cy="222238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5888AD74-2B91-34B2-6AF6-004180202F35}"/>
              </a:ext>
            </a:extLst>
          </p:cNvPr>
          <p:cNvSpPr/>
          <p:nvPr/>
        </p:nvSpPr>
        <p:spPr>
          <a:xfrm>
            <a:off x="9161898" y="2008265"/>
            <a:ext cx="495656" cy="222238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F900A443-A91F-FC3F-42FB-9D28176D0618}"/>
              </a:ext>
            </a:extLst>
          </p:cNvPr>
          <p:cNvSpPr/>
          <p:nvPr/>
        </p:nvSpPr>
        <p:spPr>
          <a:xfrm>
            <a:off x="2542101" y="1999770"/>
            <a:ext cx="495656" cy="222238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7822940B-0EDB-B118-627C-8A6E97AAD83F}"/>
              </a:ext>
            </a:extLst>
          </p:cNvPr>
          <p:cNvSpPr/>
          <p:nvPr/>
        </p:nvSpPr>
        <p:spPr>
          <a:xfrm rot="5400000">
            <a:off x="9800331" y="3900597"/>
            <a:ext cx="1394033" cy="222238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6603AE9-9DAF-EE9E-E30B-7E985775BF54}"/>
              </a:ext>
            </a:extLst>
          </p:cNvPr>
          <p:cNvSpPr txBox="1">
            <a:spLocks/>
          </p:cNvSpPr>
          <p:nvPr/>
        </p:nvSpPr>
        <p:spPr>
          <a:xfrm>
            <a:off x="355408" y="746749"/>
            <a:ext cx="11481184" cy="883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err="1">
                <a:solidFill>
                  <a:srgbClr val="0D203F"/>
                </a:solidFill>
                <a:latin typeface="+mn-lt"/>
                <a:cs typeface="Calibri Light"/>
              </a:rPr>
              <a:t>.net</a:t>
            </a:r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: wit</a:t>
            </a:r>
          </a:p>
        </p:txBody>
      </p:sp>
    </p:spTree>
    <p:extLst>
      <p:ext uri="{BB962C8B-B14F-4D97-AF65-F5344CB8AC3E}">
        <p14:creationId xmlns:p14="http://schemas.microsoft.com/office/powerpoint/2010/main" val="2572000927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but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3200" dirty="0">
              <a:solidFill>
                <a:srgbClr val="0D203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962604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11CD93ED-E289-E8A9-3270-139C577567E3}"/>
              </a:ext>
            </a:extLst>
          </p:cNvPr>
          <p:cNvSpPr txBox="1">
            <a:spLocks/>
          </p:cNvSpPr>
          <p:nvPr/>
        </p:nvSpPr>
        <p:spPr>
          <a:xfrm>
            <a:off x="355408" y="746749"/>
            <a:ext cx="11481184" cy="883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inside: </a:t>
            </a:r>
            <a:r>
              <a:rPr lang="en-US" sz="4000" b="1" dirty="0" err="1">
                <a:solidFill>
                  <a:srgbClr val="0D203F"/>
                </a:solidFill>
                <a:latin typeface="+mn-lt"/>
                <a:cs typeface="Calibri Light"/>
              </a:rPr>
              <a:t>wasi</a:t>
            </a:r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E71B34-6FAE-76A1-ADD6-6197C0B72B27}"/>
              </a:ext>
            </a:extLst>
          </p:cNvPr>
          <p:cNvSpPr/>
          <p:nvPr/>
        </p:nvSpPr>
        <p:spPr>
          <a:xfrm>
            <a:off x="6059940" y="2281703"/>
            <a:ext cx="1568422" cy="1769597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Mono VES</a:t>
            </a:r>
          </a:p>
          <a:p>
            <a:pPr algn="ctr"/>
            <a:r>
              <a:rPr lang="en-NZ" dirty="0"/>
              <a:t>(C compiled to </a:t>
            </a:r>
            <a:r>
              <a:rPr lang="en-NZ" dirty="0" err="1"/>
              <a:t>Wasm</a:t>
            </a:r>
            <a:r>
              <a:rPr lang="en-NZ" dirty="0"/>
              <a:t>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16002EF-3F4E-8990-C676-446D6AAFEBFF}"/>
              </a:ext>
            </a:extLst>
          </p:cNvPr>
          <p:cNvSpPr/>
          <p:nvPr/>
        </p:nvSpPr>
        <p:spPr>
          <a:xfrm>
            <a:off x="7792230" y="2464861"/>
            <a:ext cx="1568422" cy="145943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User Main()</a:t>
            </a:r>
          </a:p>
          <a:p>
            <a:pPr algn="ctr"/>
            <a:r>
              <a:rPr lang="en-NZ" dirty="0"/>
              <a:t>(IL)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4B1432-FA00-0997-9B5D-0B6BF4AC68B2}"/>
              </a:ext>
            </a:extLst>
          </p:cNvPr>
          <p:cNvSpPr/>
          <p:nvPr/>
        </p:nvSpPr>
        <p:spPr>
          <a:xfrm>
            <a:off x="2831348" y="1946274"/>
            <a:ext cx="1450428" cy="4289426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64000" rtlCol="0" anchor="t" anchorCtr="0"/>
          <a:lstStyle/>
          <a:p>
            <a:pPr algn="ctr"/>
            <a:r>
              <a:rPr lang="en-NZ" sz="2400" b="1" dirty="0"/>
              <a:t>Host</a:t>
            </a:r>
          </a:p>
        </p:txBody>
      </p:sp>
      <p:sp>
        <p:nvSpPr>
          <p:cNvPr id="19" name="Rectangle: Rounded Corners 6">
            <a:extLst>
              <a:ext uri="{FF2B5EF4-FFF2-40B4-BE49-F238E27FC236}">
                <a16:creationId xmlns:a16="http://schemas.microsoft.com/office/drawing/2014/main" id="{C9E444C5-15D8-BEBD-3A02-7B4C46296033}"/>
              </a:ext>
            </a:extLst>
          </p:cNvPr>
          <p:cNvSpPr/>
          <p:nvPr/>
        </p:nvSpPr>
        <p:spPr>
          <a:xfrm>
            <a:off x="4445644" y="2105691"/>
            <a:ext cx="1450428" cy="2059909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_start</a:t>
            </a:r>
          </a:p>
          <a:p>
            <a:pPr algn="ctr"/>
            <a:r>
              <a:rPr lang="en-NZ" dirty="0"/>
              <a:t>(</a:t>
            </a:r>
            <a:r>
              <a:rPr lang="en-NZ" dirty="0" err="1"/>
              <a:t>Wasi.Sdk</a:t>
            </a:r>
            <a:r>
              <a:rPr lang="en-NZ" dirty="0"/>
              <a:t> C compiled to </a:t>
            </a:r>
            <a:r>
              <a:rPr lang="en-NZ" dirty="0" err="1"/>
              <a:t>Wasm</a:t>
            </a:r>
            <a:r>
              <a:rPr lang="en-NZ" dirty="0"/>
              <a:t>)</a:t>
            </a:r>
          </a:p>
        </p:txBody>
      </p:sp>
      <p:sp>
        <p:nvSpPr>
          <p:cNvPr id="22" name="Rectangle: Rounded Corners 3">
            <a:extLst>
              <a:ext uri="{FF2B5EF4-FFF2-40B4-BE49-F238E27FC236}">
                <a16:creationId xmlns:a16="http://schemas.microsoft.com/office/drawing/2014/main" id="{30AB942A-841C-03C8-6110-82B95554BCCB}"/>
              </a:ext>
            </a:extLst>
          </p:cNvPr>
          <p:cNvSpPr/>
          <p:nvPr/>
        </p:nvSpPr>
        <p:spPr>
          <a:xfrm>
            <a:off x="7792230" y="5159266"/>
            <a:ext cx="1568422" cy="90388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BCL</a:t>
            </a:r>
          </a:p>
          <a:p>
            <a:pPr algn="ctr"/>
            <a:r>
              <a:rPr lang="en-NZ" dirty="0"/>
              <a:t>(IL)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7657268-8594-58EC-5277-9A165FEE4016}"/>
              </a:ext>
            </a:extLst>
          </p:cNvPr>
          <p:cNvSpPr/>
          <p:nvPr/>
        </p:nvSpPr>
        <p:spPr>
          <a:xfrm>
            <a:off x="2963917" y="5159266"/>
            <a:ext cx="1177159" cy="903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WASI</a:t>
            </a:r>
          </a:p>
        </p:txBody>
      </p:sp>
      <p:sp>
        <p:nvSpPr>
          <p:cNvPr id="24" name="Arrow: Left-Right 17">
            <a:extLst>
              <a:ext uri="{FF2B5EF4-FFF2-40B4-BE49-F238E27FC236}">
                <a16:creationId xmlns:a16="http://schemas.microsoft.com/office/drawing/2014/main" id="{CE1E5F0D-D16C-BD8D-35A5-EBB8743B6C0E}"/>
              </a:ext>
            </a:extLst>
          </p:cNvPr>
          <p:cNvSpPr/>
          <p:nvPr/>
        </p:nvSpPr>
        <p:spPr>
          <a:xfrm rot="10800000">
            <a:off x="3979332" y="5500091"/>
            <a:ext cx="4030397" cy="222238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Arrow: Left-Right 15">
            <a:extLst>
              <a:ext uri="{FF2B5EF4-FFF2-40B4-BE49-F238E27FC236}">
                <a16:creationId xmlns:a16="http://schemas.microsoft.com/office/drawing/2014/main" id="{B1AC62FE-50B6-1762-2B3F-042D702E8AEA}"/>
              </a:ext>
            </a:extLst>
          </p:cNvPr>
          <p:cNvSpPr/>
          <p:nvPr/>
        </p:nvSpPr>
        <p:spPr>
          <a:xfrm rot="5400000">
            <a:off x="7822646" y="4407920"/>
            <a:ext cx="1558286" cy="222238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8076369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in the beginning there was visual basic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9560105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11CD93ED-E289-E8A9-3270-139C577567E3}"/>
              </a:ext>
            </a:extLst>
          </p:cNvPr>
          <p:cNvSpPr txBox="1">
            <a:spLocks/>
          </p:cNvSpPr>
          <p:nvPr/>
        </p:nvSpPr>
        <p:spPr>
          <a:xfrm>
            <a:off x="355408" y="746749"/>
            <a:ext cx="11481184" cy="883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inside: wit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E71B34-6FAE-76A1-ADD6-6197C0B72B27}"/>
              </a:ext>
            </a:extLst>
          </p:cNvPr>
          <p:cNvSpPr/>
          <p:nvPr/>
        </p:nvSpPr>
        <p:spPr>
          <a:xfrm>
            <a:off x="6059940" y="2281703"/>
            <a:ext cx="1568422" cy="1769597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Mono VES</a:t>
            </a:r>
          </a:p>
          <a:p>
            <a:pPr algn="ctr"/>
            <a:r>
              <a:rPr lang="en-NZ" dirty="0"/>
              <a:t>(C compiled to </a:t>
            </a:r>
            <a:r>
              <a:rPr lang="en-NZ" dirty="0" err="1"/>
              <a:t>Wasm</a:t>
            </a:r>
            <a:r>
              <a:rPr lang="en-NZ" dirty="0"/>
              <a:t>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16002EF-3F4E-8990-C676-446D6AAFEBFF}"/>
              </a:ext>
            </a:extLst>
          </p:cNvPr>
          <p:cNvSpPr/>
          <p:nvPr/>
        </p:nvSpPr>
        <p:spPr>
          <a:xfrm>
            <a:off x="7792230" y="2464861"/>
            <a:ext cx="1568422" cy="252186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User </a:t>
            </a:r>
            <a:r>
              <a:rPr lang="en-NZ" sz="2400" b="1" dirty="0" err="1"/>
              <a:t>impl</a:t>
            </a:r>
            <a:endParaRPr lang="en-NZ" sz="2400" b="1" dirty="0"/>
          </a:p>
          <a:p>
            <a:pPr algn="ctr"/>
            <a:r>
              <a:rPr lang="en-NZ" dirty="0"/>
              <a:t>(IL)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4B1432-FA00-0997-9B5D-0B6BF4AC68B2}"/>
              </a:ext>
            </a:extLst>
          </p:cNvPr>
          <p:cNvSpPr/>
          <p:nvPr/>
        </p:nvSpPr>
        <p:spPr>
          <a:xfrm>
            <a:off x="2831348" y="1946274"/>
            <a:ext cx="1450428" cy="4289426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64000" rtlCol="0" anchor="t" anchorCtr="0"/>
          <a:lstStyle/>
          <a:p>
            <a:pPr algn="ctr"/>
            <a:r>
              <a:rPr lang="en-NZ" sz="2400" b="1" dirty="0"/>
              <a:t>Host</a:t>
            </a:r>
          </a:p>
        </p:txBody>
      </p:sp>
      <p:sp>
        <p:nvSpPr>
          <p:cNvPr id="19" name="Rectangle: Rounded Corners 6">
            <a:extLst>
              <a:ext uri="{FF2B5EF4-FFF2-40B4-BE49-F238E27FC236}">
                <a16:creationId xmlns:a16="http://schemas.microsoft.com/office/drawing/2014/main" id="{C9E444C5-15D8-BEBD-3A02-7B4C46296033}"/>
              </a:ext>
            </a:extLst>
          </p:cNvPr>
          <p:cNvSpPr/>
          <p:nvPr/>
        </p:nvSpPr>
        <p:spPr>
          <a:xfrm>
            <a:off x="4445644" y="2105691"/>
            <a:ext cx="1450428" cy="2059909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export</a:t>
            </a:r>
          </a:p>
          <a:p>
            <a:pPr algn="ctr"/>
            <a:r>
              <a:rPr lang="en-NZ" dirty="0"/>
              <a:t>(C compiled to </a:t>
            </a:r>
            <a:r>
              <a:rPr lang="en-NZ" dirty="0" err="1"/>
              <a:t>Wasm</a:t>
            </a:r>
            <a:r>
              <a:rPr lang="en-NZ" dirty="0"/>
              <a:t>)</a:t>
            </a:r>
          </a:p>
        </p:txBody>
      </p:sp>
      <p:sp>
        <p:nvSpPr>
          <p:cNvPr id="22" name="Rectangle: Rounded Corners 3">
            <a:extLst>
              <a:ext uri="{FF2B5EF4-FFF2-40B4-BE49-F238E27FC236}">
                <a16:creationId xmlns:a16="http://schemas.microsoft.com/office/drawing/2014/main" id="{30AB942A-841C-03C8-6110-82B95554BCCB}"/>
              </a:ext>
            </a:extLst>
          </p:cNvPr>
          <p:cNvSpPr/>
          <p:nvPr/>
        </p:nvSpPr>
        <p:spPr>
          <a:xfrm>
            <a:off x="7792230" y="5159266"/>
            <a:ext cx="1568422" cy="90388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BCL</a:t>
            </a:r>
          </a:p>
          <a:p>
            <a:pPr algn="ctr"/>
            <a:r>
              <a:rPr lang="en-NZ" dirty="0"/>
              <a:t>(IL)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7657268-8594-58EC-5277-9A165FEE4016}"/>
              </a:ext>
            </a:extLst>
          </p:cNvPr>
          <p:cNvSpPr/>
          <p:nvPr/>
        </p:nvSpPr>
        <p:spPr>
          <a:xfrm>
            <a:off x="2963917" y="5159266"/>
            <a:ext cx="1177159" cy="903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WASI</a:t>
            </a:r>
          </a:p>
        </p:txBody>
      </p:sp>
      <p:sp>
        <p:nvSpPr>
          <p:cNvPr id="24" name="Arrow: Left-Right 17">
            <a:extLst>
              <a:ext uri="{FF2B5EF4-FFF2-40B4-BE49-F238E27FC236}">
                <a16:creationId xmlns:a16="http://schemas.microsoft.com/office/drawing/2014/main" id="{CE1E5F0D-D16C-BD8D-35A5-EBB8743B6C0E}"/>
              </a:ext>
            </a:extLst>
          </p:cNvPr>
          <p:cNvSpPr/>
          <p:nvPr/>
        </p:nvSpPr>
        <p:spPr>
          <a:xfrm rot="10800000">
            <a:off x="3979332" y="5500091"/>
            <a:ext cx="4030397" cy="222238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9450591-6EBB-7AF6-5669-E02DB29C8ADD}"/>
              </a:ext>
            </a:extLst>
          </p:cNvPr>
          <p:cNvSpPr/>
          <p:nvPr/>
        </p:nvSpPr>
        <p:spPr>
          <a:xfrm>
            <a:off x="2963916" y="4495800"/>
            <a:ext cx="1177159" cy="587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export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8817D75A-8E5F-1180-B362-11BA81923612}"/>
              </a:ext>
            </a:extLst>
          </p:cNvPr>
          <p:cNvSpPr/>
          <p:nvPr/>
        </p:nvSpPr>
        <p:spPr>
          <a:xfrm>
            <a:off x="4445644" y="4240353"/>
            <a:ext cx="1450428" cy="1214500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/>
              <a:t>import</a:t>
            </a:r>
          </a:p>
          <a:p>
            <a:pPr algn="ctr"/>
            <a:r>
              <a:rPr lang="en-NZ" dirty="0"/>
              <a:t>(C compiled to </a:t>
            </a:r>
            <a:r>
              <a:rPr lang="en-NZ" dirty="0" err="1"/>
              <a:t>Wasm</a:t>
            </a:r>
            <a:r>
              <a:rPr lang="en-NZ" dirty="0"/>
              <a:t>)</a:t>
            </a:r>
          </a:p>
        </p:txBody>
      </p:sp>
      <p:sp>
        <p:nvSpPr>
          <p:cNvPr id="6" name="Arrow: Left-Right 17">
            <a:extLst>
              <a:ext uri="{FF2B5EF4-FFF2-40B4-BE49-F238E27FC236}">
                <a16:creationId xmlns:a16="http://schemas.microsoft.com/office/drawing/2014/main" id="{FE8CB4E9-5261-3BE4-82FB-EAC5E6400D23}"/>
              </a:ext>
            </a:extLst>
          </p:cNvPr>
          <p:cNvSpPr/>
          <p:nvPr/>
        </p:nvSpPr>
        <p:spPr>
          <a:xfrm rot="10800000">
            <a:off x="3979331" y="4691407"/>
            <a:ext cx="656463" cy="222238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Arrow: Left-Right 15">
            <a:extLst>
              <a:ext uri="{FF2B5EF4-FFF2-40B4-BE49-F238E27FC236}">
                <a16:creationId xmlns:a16="http://schemas.microsoft.com/office/drawing/2014/main" id="{B1AC62FE-50B6-1762-2B3F-042D702E8AEA}"/>
              </a:ext>
            </a:extLst>
          </p:cNvPr>
          <p:cNvSpPr/>
          <p:nvPr/>
        </p:nvSpPr>
        <p:spPr>
          <a:xfrm rot="5400000">
            <a:off x="8353961" y="4939235"/>
            <a:ext cx="495656" cy="222238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Arrow: Left-Right 15">
            <a:extLst>
              <a:ext uri="{FF2B5EF4-FFF2-40B4-BE49-F238E27FC236}">
                <a16:creationId xmlns:a16="http://schemas.microsoft.com/office/drawing/2014/main" id="{2B91E721-077C-7507-851D-2ADFEB556F51}"/>
              </a:ext>
            </a:extLst>
          </p:cNvPr>
          <p:cNvSpPr/>
          <p:nvPr/>
        </p:nvSpPr>
        <p:spPr>
          <a:xfrm rot="10800000">
            <a:off x="5734492" y="4736484"/>
            <a:ext cx="2275236" cy="222238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88640337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actually </a:t>
            </a:r>
            <a:r>
              <a:rPr lang="en-US" sz="4000" b="1" dirty="0" err="1">
                <a:solidFill>
                  <a:srgbClr val="0D203F"/>
                </a:solidFill>
                <a:latin typeface="+mn-lt"/>
                <a:cs typeface="Calibri Light"/>
              </a:rPr>
              <a:t>frankencode</a:t>
            </a:r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 was the monster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3200" dirty="0">
              <a:solidFill>
                <a:srgbClr val="0D203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5294251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challenges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3200" dirty="0">
              <a:solidFill>
                <a:srgbClr val="0D203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58452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challenges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0D203F"/>
                </a:solidFill>
                <a:ea typeface="+mn-lt"/>
                <a:cs typeface="+mn-lt"/>
              </a:rPr>
              <a:t>startup time</a:t>
            </a:r>
          </a:p>
        </p:txBody>
      </p:sp>
    </p:spTree>
    <p:extLst>
      <p:ext uri="{BB962C8B-B14F-4D97-AF65-F5344CB8AC3E}">
        <p14:creationId xmlns:p14="http://schemas.microsoft.com/office/powerpoint/2010/main" val="803082865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challenges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0D203F"/>
                </a:solidFill>
                <a:ea typeface="+mn-lt"/>
                <a:cs typeface="+mn-lt"/>
              </a:rPr>
              <a:t>stability</a:t>
            </a:r>
          </a:p>
        </p:txBody>
      </p:sp>
    </p:spTree>
    <p:extLst>
      <p:ext uri="{BB962C8B-B14F-4D97-AF65-F5344CB8AC3E}">
        <p14:creationId xmlns:p14="http://schemas.microsoft.com/office/powerpoint/2010/main" val="2654143978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challenges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0D203F"/>
                </a:solidFill>
                <a:ea typeface="+mn-lt"/>
                <a:cs typeface="+mn-lt"/>
              </a:rPr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2411766397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challenges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0D203F"/>
                </a:solidFill>
                <a:ea typeface="+mn-lt"/>
                <a:cs typeface="+mn-lt"/>
              </a:rPr>
              <a:t>oh all right, convenience</a:t>
            </a:r>
          </a:p>
        </p:txBody>
      </p:sp>
    </p:spTree>
    <p:extLst>
      <p:ext uri="{BB962C8B-B14F-4D97-AF65-F5344CB8AC3E}">
        <p14:creationId xmlns:p14="http://schemas.microsoft.com/office/powerpoint/2010/main" val="3214208204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go play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0D203F"/>
                </a:solidFill>
                <a:ea typeface="+mn-lt"/>
                <a:cs typeface="+mn-lt"/>
              </a:rPr>
              <a:t>NuGet: </a:t>
            </a:r>
            <a:r>
              <a:rPr lang="en-US" sz="3200" dirty="0" err="1">
                <a:solidFill>
                  <a:srgbClr val="0D203F"/>
                </a:solidFill>
                <a:ea typeface="+mn-lt"/>
                <a:cs typeface="+mn-lt"/>
              </a:rPr>
              <a:t>Fermyon.Spin.Sdk</a:t>
            </a:r>
            <a:endParaRPr lang="en-US" sz="3200" dirty="0">
              <a:solidFill>
                <a:srgbClr val="0D203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2771893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go play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0D203F"/>
                </a:solidFill>
                <a:ea typeface="+mn-lt"/>
                <a:cs typeface="+mn-lt"/>
              </a:rPr>
              <a:t>more than just </a:t>
            </a:r>
            <a:r>
              <a:rPr lang="en-US" sz="3200" dirty="0" err="1">
                <a:solidFill>
                  <a:srgbClr val="0D203F"/>
                </a:solidFill>
                <a:ea typeface="+mn-lt"/>
                <a:cs typeface="+mn-lt"/>
              </a:rPr>
              <a:t>.net</a:t>
            </a:r>
            <a:endParaRPr lang="en-US" sz="3200" dirty="0">
              <a:solidFill>
                <a:srgbClr val="0D203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0928165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Icon&#10;&#10;Description automatically generated">
            <a:extLst>
              <a:ext uri="{FF2B5EF4-FFF2-40B4-BE49-F238E27FC236}">
                <a16:creationId xmlns:a16="http://schemas.microsoft.com/office/drawing/2014/main" id="{2E17E816-50B0-B06E-F42B-4E02E55CB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C4B072-298F-4A0B-88F9-58043C04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65125"/>
            <a:ext cx="1148118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248F1-35F2-41D9-A7BD-E53E926F0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883603"/>
            <a:ext cx="11481184" cy="36922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0D203F"/>
                </a:solidFill>
                <a:ea typeface="+mn-lt"/>
                <a:cs typeface="+mn-lt"/>
                <a:hlinkClick r:id="rId3"/>
              </a:rPr>
              <a:t>https://github.com/itowlson/wasmday22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D203F"/>
                </a:solidFill>
                <a:ea typeface="+mn-lt"/>
                <a:cs typeface="+mn-lt"/>
                <a:hlinkClick r:id="rId3"/>
              </a:rPr>
              <a:t>https://github.com/fermyon/spin-dotnet-sdk</a:t>
            </a: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0D203F"/>
                </a:solidFill>
                <a:ea typeface="+mn-lt"/>
                <a:cs typeface="+mn-lt"/>
                <a:hlinkClick r:id="rId4"/>
              </a:rPr>
              <a:t>https://github.com/SteveSandersonMS/dotnet-wasi-sdk</a:t>
            </a: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0D203F"/>
                </a:solidFill>
                <a:ea typeface="+mn-lt"/>
                <a:cs typeface="+mn-lt"/>
              </a:rPr>
              <a:t>ivan.towlson@fermyon.com | @ppog_penguin</a:t>
            </a:r>
          </a:p>
          <a:p>
            <a:pPr marL="0" indent="0" algn="ctr"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587669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86372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in the beginning there was visual basic</a:t>
            </a:r>
            <a:b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</a:br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and then there was </a:t>
            </a:r>
            <a:r>
              <a:rPr lang="en-US" sz="4000" b="1" dirty="0" err="1">
                <a:solidFill>
                  <a:srgbClr val="0D203F"/>
                </a:solidFill>
                <a:latin typeface="+mn-lt"/>
                <a:cs typeface="Calibri Light"/>
              </a:rPr>
              <a:t>c#</a:t>
            </a:r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4354674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2412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in the beginning there was visual basic</a:t>
            </a:r>
            <a:b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</a:br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and then there was </a:t>
            </a:r>
            <a:r>
              <a:rPr lang="en-US" sz="4000" b="1" dirty="0" err="1">
                <a:solidFill>
                  <a:srgbClr val="0D203F"/>
                </a:solidFill>
                <a:latin typeface="+mn-lt"/>
                <a:cs typeface="Calibri Light"/>
              </a:rPr>
              <a:t>c#</a:t>
            </a:r>
            <a:b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</a:br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and </a:t>
            </a:r>
            <a:r>
              <a:rPr lang="en-US" sz="4000" b="1" dirty="0" err="1">
                <a:solidFill>
                  <a:srgbClr val="0D203F"/>
                </a:solidFill>
                <a:latin typeface="+mn-lt"/>
                <a:cs typeface="Calibri Light"/>
              </a:rPr>
              <a:t>f#</a:t>
            </a:r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 and </a:t>
            </a:r>
            <a:r>
              <a:rPr lang="en-US" sz="4000" b="1" dirty="0" err="1">
                <a:solidFill>
                  <a:srgbClr val="0D203F"/>
                </a:solidFill>
                <a:latin typeface="+mn-lt"/>
                <a:cs typeface="Calibri Light"/>
              </a:rPr>
              <a:t>jscript</a:t>
            </a:r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 and </a:t>
            </a:r>
            <a:r>
              <a:rPr lang="en-US" sz="4000" b="1" dirty="0" err="1">
                <a:solidFill>
                  <a:srgbClr val="0D203F"/>
                </a:solidFill>
                <a:latin typeface="+mn-lt"/>
                <a:cs typeface="Calibri Light"/>
              </a:rPr>
              <a:t>j#</a:t>
            </a:r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 and </a:t>
            </a:r>
            <a:r>
              <a:rPr lang="en-US" sz="4000" b="1" dirty="0" err="1">
                <a:solidFill>
                  <a:srgbClr val="0D203F"/>
                </a:solidFill>
                <a:latin typeface="+mn-lt"/>
                <a:cs typeface="Calibri Light"/>
              </a:rPr>
              <a:t>haskell</a:t>
            </a:r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 and </a:t>
            </a:r>
            <a:r>
              <a:rPr lang="en-US" sz="4000" b="1" dirty="0" err="1">
                <a:solidFill>
                  <a:srgbClr val="0D203F"/>
                </a:solidFill>
                <a:latin typeface="+mn-lt"/>
                <a:cs typeface="Calibri Light"/>
              </a:rPr>
              <a:t>perl</a:t>
            </a:r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 and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648754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solidFill>
                  <a:srgbClr val="0D203F"/>
                </a:solidFill>
                <a:latin typeface="+mn-lt"/>
                <a:cs typeface="Calibri Light"/>
              </a:rPr>
              <a:t>.net</a:t>
            </a:r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3200" dirty="0">
              <a:solidFill>
                <a:srgbClr val="0D203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637016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solidFill>
                  <a:srgbClr val="0D203F"/>
                </a:solidFill>
                <a:latin typeface="+mn-lt"/>
                <a:cs typeface="Calibri Light"/>
              </a:rPr>
              <a:t>.net</a:t>
            </a:r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: the journey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0D203F"/>
                </a:solidFill>
                <a:ea typeface="+mn-lt"/>
                <a:cs typeface="+mn-lt"/>
              </a:rPr>
              <a:t>framework (2002)</a:t>
            </a:r>
            <a:br>
              <a:rPr lang="en-US" sz="3200" dirty="0">
                <a:solidFill>
                  <a:srgbClr val="0D203F"/>
                </a:solidFill>
                <a:ea typeface="+mn-lt"/>
                <a:cs typeface="+mn-lt"/>
              </a:rPr>
            </a:br>
            <a:r>
              <a:rPr lang="en-US" sz="3200" dirty="0">
                <a:solidFill>
                  <a:srgbClr val="0D203F"/>
                </a:solidFill>
                <a:ea typeface="+mn-lt"/>
                <a:cs typeface="+mn-lt"/>
              </a:rPr>
              <a:t>ecma-335</a:t>
            </a:r>
          </a:p>
        </p:txBody>
      </p:sp>
    </p:spTree>
    <p:extLst>
      <p:ext uri="{BB962C8B-B14F-4D97-AF65-F5344CB8AC3E}">
        <p14:creationId xmlns:p14="http://schemas.microsoft.com/office/powerpoint/2010/main" val="315899874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solidFill>
                  <a:srgbClr val="0D203F"/>
                </a:solidFill>
                <a:latin typeface="+mn-lt"/>
                <a:cs typeface="Calibri Light"/>
              </a:rPr>
              <a:t>.net</a:t>
            </a:r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: the journey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0D203F"/>
                </a:solidFill>
                <a:ea typeface="+mn-lt"/>
                <a:cs typeface="+mn-lt"/>
              </a:rPr>
              <a:t>framework … mono (2004)</a:t>
            </a:r>
          </a:p>
        </p:txBody>
      </p:sp>
    </p:spTree>
    <p:extLst>
      <p:ext uri="{BB962C8B-B14F-4D97-AF65-F5344CB8AC3E}">
        <p14:creationId xmlns:p14="http://schemas.microsoft.com/office/powerpoint/2010/main" val="3056095242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solidFill>
                  <a:srgbClr val="0D203F"/>
                </a:solidFill>
                <a:latin typeface="+mn-lt"/>
                <a:cs typeface="Calibri Light"/>
              </a:rPr>
              <a:t>.net</a:t>
            </a:r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: the journey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0D203F"/>
                </a:solidFill>
                <a:ea typeface="+mn-lt"/>
                <a:cs typeface="+mn-lt"/>
              </a:rPr>
              <a:t>framework … mono … </a:t>
            </a:r>
            <a:r>
              <a:rPr lang="en-US" sz="3200" dirty="0" err="1">
                <a:solidFill>
                  <a:srgbClr val="0D203F"/>
                </a:solidFill>
                <a:ea typeface="+mn-lt"/>
                <a:cs typeface="+mn-lt"/>
              </a:rPr>
              <a:t>silverlight</a:t>
            </a:r>
            <a:r>
              <a:rPr lang="en-US" sz="3200" dirty="0">
                <a:solidFill>
                  <a:srgbClr val="0D203F"/>
                </a:solidFill>
                <a:ea typeface="+mn-lt"/>
                <a:cs typeface="+mn-lt"/>
              </a:rPr>
              <a:t> (2007)</a:t>
            </a:r>
          </a:p>
        </p:txBody>
      </p:sp>
    </p:spTree>
    <p:extLst>
      <p:ext uri="{BB962C8B-B14F-4D97-AF65-F5344CB8AC3E}">
        <p14:creationId xmlns:p14="http://schemas.microsoft.com/office/powerpoint/2010/main" val="1617043615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solidFill>
                  <a:srgbClr val="0D203F"/>
                </a:solidFill>
                <a:latin typeface="+mn-lt"/>
                <a:cs typeface="Calibri Light"/>
              </a:rPr>
              <a:t>.net</a:t>
            </a:r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: the journey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dirty="0" err="1">
                <a:solidFill>
                  <a:srgbClr val="0D203F"/>
                </a:solidFill>
                <a:ea typeface="+mn-lt"/>
                <a:cs typeface="+mn-lt"/>
              </a:rPr>
              <a:t>.net</a:t>
            </a:r>
            <a:r>
              <a:rPr lang="en-US" sz="3200" dirty="0">
                <a:solidFill>
                  <a:srgbClr val="0D203F"/>
                </a:solidFill>
                <a:ea typeface="+mn-lt"/>
                <a:cs typeface="+mn-lt"/>
              </a:rPr>
              <a:t> … mono … </a:t>
            </a:r>
            <a:r>
              <a:rPr lang="en-US" sz="3200" dirty="0" err="1">
                <a:solidFill>
                  <a:srgbClr val="0D203F"/>
                </a:solidFill>
                <a:ea typeface="+mn-lt"/>
                <a:cs typeface="+mn-lt"/>
              </a:rPr>
              <a:t>silverlight</a:t>
            </a:r>
            <a:r>
              <a:rPr lang="en-US" sz="3200" dirty="0">
                <a:solidFill>
                  <a:srgbClr val="0D203F"/>
                </a:solidFill>
                <a:ea typeface="+mn-lt"/>
                <a:cs typeface="+mn-lt"/>
              </a:rPr>
              <a:t> … core (2016)</a:t>
            </a:r>
          </a:p>
        </p:txBody>
      </p:sp>
    </p:spTree>
    <p:extLst>
      <p:ext uri="{BB962C8B-B14F-4D97-AF65-F5344CB8AC3E}">
        <p14:creationId xmlns:p14="http://schemas.microsoft.com/office/powerpoint/2010/main" val="333415994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rmyon Design Template" id="{F79C2175-DC03-2F4F-9175-E76A54D7454D}" vid="{E9E14F71-8CC5-DA45-AD72-93BE1FE25E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16609</TotalTime>
  <Words>522</Words>
  <Application>Microsoft Macintosh PowerPoint</Application>
  <PresentationFormat>Widescreen</PresentationFormat>
  <Paragraphs>108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Sen</vt:lpstr>
      <vt:lpstr>Office Theme</vt:lpstr>
      <vt:lpstr>C# and Wasm Interface Types: Hands Across the C  Ivan Towlson</vt:lpstr>
      <vt:lpstr>in the beginning there was visual basic</vt:lpstr>
      <vt:lpstr>in the beginning there was visual basic and then there was c#</vt:lpstr>
      <vt:lpstr>in the beginning there was visual basic and then there was c# and f# and jscript and j# and haskell and perl and</vt:lpstr>
      <vt:lpstr>.net</vt:lpstr>
      <vt:lpstr>.net: the journey</vt:lpstr>
      <vt:lpstr>.net: the journey</vt:lpstr>
      <vt:lpstr>.net: the journey</vt:lpstr>
      <vt:lpstr>.net: the journey</vt:lpstr>
      <vt:lpstr>.net: the journey</vt:lpstr>
      <vt:lpstr>.net: the journey</vt:lpstr>
      <vt:lpstr>.net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but</vt:lpstr>
      <vt:lpstr>PowerPoint Presentation</vt:lpstr>
      <vt:lpstr>PowerPoint Presentation</vt:lpstr>
      <vt:lpstr>actually frankencode was the monster</vt:lpstr>
      <vt:lpstr>challenges</vt:lpstr>
      <vt:lpstr>challenges</vt:lpstr>
      <vt:lpstr>challenges</vt:lpstr>
      <vt:lpstr>challenges</vt:lpstr>
      <vt:lpstr>challenges</vt:lpstr>
      <vt:lpstr>go play</vt:lpstr>
      <vt:lpstr>go play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WebAssembly and Containers</dc:title>
  <dc:creator>Ivan Towlson</dc:creator>
  <cp:lastModifiedBy>Ivan Towlson</cp:lastModifiedBy>
  <cp:revision>10</cp:revision>
  <dcterms:created xsi:type="dcterms:W3CDTF">2022-04-11T18:49:14Z</dcterms:created>
  <dcterms:modified xsi:type="dcterms:W3CDTF">2022-10-21T19:32:54Z</dcterms:modified>
</cp:coreProperties>
</file>