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4" r:id="rId4"/>
    <p:sldId id="261" r:id="rId5"/>
    <p:sldId id="262" r:id="rId6"/>
    <p:sldId id="263" r:id="rId7"/>
    <p:sldId id="265" r:id="rId8"/>
    <p:sldId id="259" r:id="rId9"/>
    <p:sldId id="266" r:id="rId10"/>
    <p:sldId id="30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80" r:id="rId23"/>
    <p:sldId id="290" r:id="rId24"/>
    <p:sldId id="279" r:id="rId25"/>
    <p:sldId id="305" r:id="rId26"/>
    <p:sldId id="281" r:id="rId27"/>
    <p:sldId id="282" r:id="rId28"/>
    <p:sldId id="291" r:id="rId29"/>
    <p:sldId id="283" r:id="rId30"/>
    <p:sldId id="306" r:id="rId31"/>
    <p:sldId id="286" r:id="rId32"/>
    <p:sldId id="289" r:id="rId33"/>
    <p:sldId id="287" r:id="rId34"/>
    <p:sldId id="315" r:id="rId35"/>
    <p:sldId id="288" r:id="rId36"/>
    <p:sldId id="335" r:id="rId37"/>
    <p:sldId id="307" r:id="rId38"/>
    <p:sldId id="308" r:id="rId39"/>
    <p:sldId id="292" r:id="rId40"/>
    <p:sldId id="293" r:id="rId41"/>
    <p:sldId id="294" r:id="rId42"/>
    <p:sldId id="295" r:id="rId43"/>
    <p:sldId id="296" r:id="rId44"/>
    <p:sldId id="311" r:id="rId45"/>
    <p:sldId id="312" r:id="rId46"/>
    <p:sldId id="313" r:id="rId47"/>
    <p:sldId id="314" r:id="rId48"/>
    <p:sldId id="316" r:id="rId49"/>
    <p:sldId id="317" r:id="rId50"/>
    <p:sldId id="318" r:id="rId51"/>
    <p:sldId id="319" r:id="rId52"/>
    <p:sldId id="320" r:id="rId53"/>
    <p:sldId id="297" r:id="rId54"/>
    <p:sldId id="323" r:id="rId55"/>
    <p:sldId id="324" r:id="rId56"/>
    <p:sldId id="321" r:id="rId57"/>
    <p:sldId id="299" r:id="rId58"/>
    <p:sldId id="300" r:id="rId59"/>
    <p:sldId id="301" r:id="rId60"/>
    <p:sldId id="302" r:id="rId61"/>
    <p:sldId id="303" r:id="rId62"/>
    <p:sldId id="309" r:id="rId63"/>
    <p:sldId id="330" r:id="rId64"/>
    <p:sldId id="327" r:id="rId65"/>
    <p:sldId id="328" r:id="rId66"/>
    <p:sldId id="329" r:id="rId67"/>
    <p:sldId id="331" r:id="rId68"/>
    <p:sldId id="332" r:id="rId69"/>
    <p:sldId id="333" r:id="rId70"/>
    <p:sldId id="334" r:id="rId71"/>
    <p:sldId id="336" r:id="rId72"/>
    <p:sldId id="338" r:id="rId73"/>
    <p:sldId id="340" r:id="rId74"/>
    <p:sldId id="285" r:id="rId75"/>
    <p:sldId id="326" r:id="rId76"/>
    <p:sldId id="310" r:id="rId77"/>
    <p:sldId id="284" r:id="rId7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762" y="4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48A-4C91-43BB-9A92-E9E332C1E440}" type="datetimeFigureOut">
              <a:rPr lang="en-NZ" smtClean="0"/>
              <a:t>31/03/2016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4990-E808-4796-BEE9-6FAF5CF173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9494740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48A-4C91-43BB-9A92-E9E332C1E440}" type="datetimeFigureOut">
              <a:rPr lang="en-NZ" smtClean="0"/>
              <a:t>31/03/2016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4990-E808-4796-BEE9-6FAF5CF173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45726598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48A-4C91-43BB-9A92-E9E332C1E440}" type="datetimeFigureOut">
              <a:rPr lang="en-NZ" smtClean="0"/>
              <a:t>31/03/2016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4990-E808-4796-BEE9-6FAF5CF173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7035464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48A-4C91-43BB-9A92-E9E332C1E440}" type="datetimeFigureOut">
              <a:rPr lang="en-NZ" smtClean="0"/>
              <a:t>31/03/2016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4990-E808-4796-BEE9-6FAF5CF173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76891406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48A-4C91-43BB-9A92-E9E332C1E440}" type="datetimeFigureOut">
              <a:rPr lang="en-NZ" smtClean="0"/>
              <a:t>31/03/2016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4990-E808-4796-BEE9-6FAF5CF173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84841770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48A-4C91-43BB-9A92-E9E332C1E440}" type="datetimeFigureOut">
              <a:rPr lang="en-NZ" smtClean="0"/>
              <a:t>31/03/2016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4990-E808-4796-BEE9-6FAF5CF173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4484911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48A-4C91-43BB-9A92-E9E332C1E440}" type="datetimeFigureOut">
              <a:rPr lang="en-NZ" smtClean="0"/>
              <a:t>31/03/2016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4990-E808-4796-BEE9-6FAF5CF173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33183810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48A-4C91-43BB-9A92-E9E332C1E440}" type="datetimeFigureOut">
              <a:rPr lang="en-NZ" smtClean="0"/>
              <a:t>31/03/2016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4990-E808-4796-BEE9-6FAF5CF173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5174760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48A-4C91-43BB-9A92-E9E332C1E440}" type="datetimeFigureOut">
              <a:rPr lang="en-NZ" smtClean="0"/>
              <a:t>31/03/2016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4990-E808-4796-BEE9-6FAF5CF173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26833509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48A-4C91-43BB-9A92-E9E332C1E440}" type="datetimeFigureOut">
              <a:rPr lang="en-NZ" smtClean="0"/>
              <a:t>31/03/2016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4990-E808-4796-BEE9-6FAF5CF173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83530179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48A-4C91-43BB-9A92-E9E332C1E440}" type="datetimeFigureOut">
              <a:rPr lang="en-NZ" smtClean="0"/>
              <a:t>31/03/2016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4990-E808-4796-BEE9-6FAF5CF173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60835263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D748A-4C91-43BB-9A92-E9E332C1E440}" type="datetimeFigureOut">
              <a:rPr lang="en-NZ" smtClean="0"/>
              <a:t>31/03/2016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B4990-E808-4796-BEE9-6FAF5CF173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3705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ivan\Desktop\peter-sellers-as-dr-strangelo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1"/>
            <a:ext cx="9601200" cy="55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51470"/>
            <a:ext cx="7776864" cy="4965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How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Learned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to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Stop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Worrying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and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Love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the</a:t>
            </a:r>
          </a:p>
          <a:p>
            <a:pPr>
              <a:lnSpc>
                <a:spcPts val="3700"/>
              </a:lnSpc>
            </a:pPr>
            <a:r>
              <a:rPr lang="en-NZ" sz="3600" dirty="0" err="1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Zygohistomorphic</a:t>
            </a: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 </a:t>
            </a:r>
            <a:r>
              <a:rPr lang="en-NZ" sz="3600" dirty="0" err="1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Prepromorphism</a:t>
            </a:r>
            <a:endParaRPr lang="en-NZ" sz="36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Haettenschweiler" panose="020B070604090206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67944" y="4948014"/>
            <a:ext cx="5112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800" dirty="0">
                <a:solidFill>
                  <a:schemeClr val="bg1"/>
                </a:solidFill>
              </a:rPr>
              <a:t>http://www.heyuguys.com/top-10-best-worst-days-in-cinema/peter-sellers-as-dr-strangelove/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2160" y="3795886"/>
            <a:ext cx="3024336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700"/>
              </a:lnSpc>
            </a:pPr>
            <a:r>
              <a:rPr lang="en-NZ" sz="3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Ivan Towlson</a:t>
            </a:r>
          </a:p>
          <a:p>
            <a:pPr algn="r">
              <a:lnSpc>
                <a:spcPts val="3700"/>
              </a:lnSpc>
            </a:pPr>
            <a:r>
              <a:rPr lang="en-NZ" sz="3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3905337178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ivan\Desktop\0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49265" y="-907353"/>
            <a:ext cx="12173793" cy="684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The dawn of history… 1957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3888" y="4804578"/>
            <a:ext cx="540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800" dirty="0">
                <a:solidFill>
                  <a:schemeClr val="bg1"/>
                </a:solidFill>
              </a:rPr>
              <a:t>https://stillsfrmfilms.wordpress.com/2012/07/19/2001-a-space-odyssey/</a:t>
            </a:r>
          </a:p>
        </p:txBody>
      </p:sp>
    </p:spTree>
    <p:extLst>
      <p:ext uri="{BB962C8B-B14F-4D97-AF65-F5344CB8AC3E}">
        <p14:creationId xmlns:p14="http://schemas.microsoft.com/office/powerpoint/2010/main" val="3709771295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267765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10 DIM NEWPRICES(LEN(PRICES))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20 I = 1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30 NEWPRICES(I) = 2 * PRICES(I)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40 I = I + 1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50 IF I &lt;= LEN(PRICES) GOTO 30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60 PRINT "PROFIT!!!"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The dawn of history… </a:t>
            </a:r>
            <a:r>
              <a:rPr lang="en-NZ" sz="3600" b="1" strike="sngStrike" dirty="0"/>
              <a:t>1957</a:t>
            </a:r>
            <a:r>
              <a:rPr lang="en-NZ" sz="3600" b="1" dirty="0"/>
              <a:t> 1964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3888" y="4804578"/>
            <a:ext cx="540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800" dirty="0"/>
              <a:t>Disclaimer: Actual history may not have started with BASIC</a:t>
            </a:r>
          </a:p>
        </p:txBody>
      </p:sp>
    </p:spTree>
    <p:extLst>
      <p:ext uri="{BB962C8B-B14F-4D97-AF65-F5344CB8AC3E}">
        <p14:creationId xmlns:p14="http://schemas.microsoft.com/office/powerpoint/2010/main" val="2051440551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ivan\Desktop\EdsgerDijkstra_w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626" y="-2252786"/>
            <a:ext cx="9210626" cy="1228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A new hope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0" y="4804578"/>
            <a:ext cx="76328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800" dirty="0">
                <a:solidFill>
                  <a:schemeClr val="bg1"/>
                </a:solidFill>
              </a:rPr>
              <a:t>By Hamilton Richards - manuscripts of </a:t>
            </a:r>
            <a:r>
              <a:rPr lang="en-NZ" sz="800" dirty="0" err="1">
                <a:solidFill>
                  <a:schemeClr val="bg1"/>
                </a:solidFill>
              </a:rPr>
              <a:t>Edsger</a:t>
            </a:r>
            <a:r>
              <a:rPr lang="en-NZ" sz="800" dirty="0">
                <a:solidFill>
                  <a:schemeClr val="bg1"/>
                </a:solidFill>
              </a:rPr>
              <a:t> W. Dijkstra, University Texas at Austin. (Mirrored), CC BY-SA 3.0, https://commons.wikimedia.org/w/index.php?curid=46866934</a:t>
            </a:r>
          </a:p>
        </p:txBody>
      </p:sp>
    </p:spTree>
    <p:extLst>
      <p:ext uri="{BB962C8B-B14F-4D97-AF65-F5344CB8AC3E}">
        <p14:creationId xmlns:p14="http://schemas.microsoft.com/office/powerpoint/2010/main" val="826629396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138499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newPrices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numPrices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numPrices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; ++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newPrices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] = 2 * prices[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A new hope</a:t>
            </a:r>
          </a:p>
        </p:txBody>
      </p:sp>
    </p:spTree>
    <p:extLst>
      <p:ext uri="{BB962C8B-B14F-4D97-AF65-F5344CB8AC3E}">
        <p14:creationId xmlns:p14="http://schemas.microsoft.com/office/powerpoint/2010/main" val="3845885369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138499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List&lt;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newPrices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= new List&lt;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price in prices)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newPrices.Add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(2 * price);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A new hope</a:t>
            </a:r>
          </a:p>
        </p:txBody>
      </p:sp>
    </p:spTree>
    <p:extLst>
      <p:ext uri="{BB962C8B-B14F-4D97-AF65-F5344CB8AC3E}">
        <p14:creationId xmlns:p14="http://schemas.microsoft.com/office/powerpoint/2010/main" val="526849970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0240" y="-1013"/>
            <a:ext cx="10450792" cy="5180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The present 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3888" y="4804578"/>
            <a:ext cx="540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800" dirty="0">
                <a:solidFill>
                  <a:schemeClr val="bg1"/>
                </a:solidFill>
              </a:rPr>
              <a:t>https://www.microsoft.com/en-us/server-cloud/ms.datacenter.tour/datacenter/servers.html</a:t>
            </a:r>
          </a:p>
        </p:txBody>
      </p:sp>
    </p:spTree>
    <p:extLst>
      <p:ext uri="{BB962C8B-B14F-4D97-AF65-F5344CB8AC3E}">
        <p14:creationId xmlns:p14="http://schemas.microsoft.com/office/powerpoint/2010/main" val="1560249257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mapcar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(lambda (x) (* x 2)) prices)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The present day… 1958</a:t>
            </a:r>
          </a:p>
        </p:txBody>
      </p:sp>
    </p:spTree>
    <p:extLst>
      <p:ext uri="{BB962C8B-B14F-4D97-AF65-F5344CB8AC3E}">
        <p14:creationId xmlns:p14="http://schemas.microsoft.com/office/powerpoint/2010/main" val="988102195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prices.Select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(x =&gt; x * 2);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The present day</a:t>
            </a:r>
          </a:p>
        </p:txBody>
      </p:sp>
    </p:spTree>
    <p:extLst>
      <p:ext uri="{BB962C8B-B14F-4D97-AF65-F5344CB8AC3E}">
        <p14:creationId xmlns:p14="http://schemas.microsoft.com/office/powerpoint/2010/main" val="1511294744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prices |&gt;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List.map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((*) 2);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The present day</a:t>
            </a:r>
          </a:p>
        </p:txBody>
      </p:sp>
    </p:spTree>
    <p:extLst>
      <p:ext uri="{BB962C8B-B14F-4D97-AF65-F5344CB8AC3E}">
        <p14:creationId xmlns:p14="http://schemas.microsoft.com/office/powerpoint/2010/main" val="493736418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267765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p in prices)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newPrices.Add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(p * 2);</a:t>
            </a: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prices.Select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(p =&gt; p * 2);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Abstractions</a:t>
            </a:r>
          </a:p>
        </p:txBody>
      </p:sp>
      <p:sp>
        <p:nvSpPr>
          <p:cNvPr id="2" name="Down Arrow 1"/>
          <p:cNvSpPr/>
          <p:nvPr/>
        </p:nvSpPr>
        <p:spPr>
          <a:xfrm>
            <a:off x="4283968" y="2715766"/>
            <a:ext cx="576064" cy="64807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4467334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ivan\Desktop\peter-sellers-as-dr-strangelo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1"/>
            <a:ext cx="9601200" cy="55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51470"/>
            <a:ext cx="7776864" cy="43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How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Learned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to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Stop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Worrying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and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Love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SharePoint 2016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67944" y="4948014"/>
            <a:ext cx="5112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800" dirty="0">
                <a:solidFill>
                  <a:schemeClr val="bg1"/>
                </a:solidFill>
              </a:rPr>
              <a:t>http://www.heyuguys.com/top-10-best-worst-days-in-cinema/peter-sellers-as-dr-strangelove/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12160" y="3795886"/>
            <a:ext cx="3024336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700"/>
              </a:lnSpc>
            </a:pPr>
            <a:r>
              <a:rPr lang="en-NZ" sz="3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Ivan Towlson</a:t>
            </a:r>
          </a:p>
          <a:p>
            <a:pPr algn="r">
              <a:lnSpc>
                <a:spcPts val="3700"/>
              </a:lnSpc>
            </a:pPr>
            <a:r>
              <a:rPr lang="en-NZ" sz="3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1200050871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310854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c in customers)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c.Balance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&lt; 0)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deadbeats.Add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customers.Where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c.Balance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&lt; 0);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Abstractions</a:t>
            </a:r>
          </a:p>
        </p:txBody>
      </p:sp>
      <p:sp>
        <p:nvSpPr>
          <p:cNvPr id="2" name="Down Arrow 1"/>
          <p:cNvSpPr/>
          <p:nvPr/>
        </p:nvSpPr>
        <p:spPr>
          <a:xfrm>
            <a:off x="4283968" y="3219822"/>
            <a:ext cx="576064" cy="64807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8323508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267765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o in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pendingOrders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outstanding +=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o.TotalValue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pendingOrders.Sum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(o =&gt;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o.TotalValue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Abstractions</a:t>
            </a:r>
          </a:p>
        </p:txBody>
      </p:sp>
      <p:sp>
        <p:nvSpPr>
          <p:cNvPr id="2" name="Down Arrow 1"/>
          <p:cNvSpPr/>
          <p:nvPr/>
        </p:nvSpPr>
        <p:spPr>
          <a:xfrm>
            <a:off x="4283968" y="2715766"/>
            <a:ext cx="576064" cy="64807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58825350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267765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y in years)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totalInflation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*=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y.AnnualInflation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years.Product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(y =&gt;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y.AnnualInflation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Abstractions</a:t>
            </a:r>
          </a:p>
        </p:txBody>
      </p:sp>
      <p:sp>
        <p:nvSpPr>
          <p:cNvPr id="2" name="Down Arrow 1"/>
          <p:cNvSpPr/>
          <p:nvPr/>
        </p:nvSpPr>
        <p:spPr>
          <a:xfrm>
            <a:off x="4283968" y="2715766"/>
            <a:ext cx="576064" cy="64807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89813925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267765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s in scores)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best = Max(s, best);</a:t>
            </a: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scores.Max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Abstractions</a:t>
            </a:r>
          </a:p>
        </p:txBody>
      </p:sp>
      <p:sp>
        <p:nvSpPr>
          <p:cNvPr id="2" name="Down Arrow 1"/>
          <p:cNvSpPr/>
          <p:nvPr/>
        </p:nvSpPr>
        <p:spPr>
          <a:xfrm>
            <a:off x="4283968" y="2715766"/>
            <a:ext cx="576064" cy="64807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62382343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267765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w in words)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endlessBabble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+= w + " ";</a:t>
            </a: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words.CursesSumDoesntWork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Abstractions</a:t>
            </a:r>
          </a:p>
        </p:txBody>
      </p:sp>
      <p:sp>
        <p:nvSpPr>
          <p:cNvPr id="2" name="Down Arrow 1"/>
          <p:cNvSpPr/>
          <p:nvPr/>
        </p:nvSpPr>
        <p:spPr>
          <a:xfrm>
            <a:off x="4283968" y="2715766"/>
            <a:ext cx="576064" cy="64807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58076256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Abstractions… of abstractions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1478270"/>
            <a:ext cx="7848872" cy="310854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x in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xs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result = f(result, x);</a:t>
            </a: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xs.Aggregate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, w) =&gt;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f(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, w));</a:t>
            </a:r>
          </a:p>
        </p:txBody>
      </p:sp>
      <p:sp>
        <p:nvSpPr>
          <p:cNvPr id="7" name="Down Arrow 6"/>
          <p:cNvSpPr/>
          <p:nvPr/>
        </p:nvSpPr>
        <p:spPr>
          <a:xfrm>
            <a:off x="4283968" y="2715766"/>
            <a:ext cx="576064" cy="64807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55917948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267765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pendingOrders.Sum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(o =&gt;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o.TotalValue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pendingOrders.Aggregate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, o) =&gt;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o.TotalValue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Abstractions… of abstractions</a:t>
            </a:r>
          </a:p>
        </p:txBody>
      </p:sp>
      <p:sp>
        <p:nvSpPr>
          <p:cNvPr id="2" name="Down Arrow 1"/>
          <p:cNvSpPr/>
          <p:nvPr/>
        </p:nvSpPr>
        <p:spPr>
          <a:xfrm>
            <a:off x="4283968" y="2283718"/>
            <a:ext cx="576064" cy="64807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64876540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267765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years.Product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(y =&gt;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y.AnnualInflation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years.Aggregate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, y) =&gt;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y.AnnualInflation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Abstractions… of abstractions</a:t>
            </a:r>
          </a:p>
        </p:txBody>
      </p:sp>
      <p:sp>
        <p:nvSpPr>
          <p:cNvPr id="2" name="Down Arrow 1"/>
          <p:cNvSpPr/>
          <p:nvPr/>
        </p:nvSpPr>
        <p:spPr>
          <a:xfrm>
            <a:off x="4283968" y="2283718"/>
            <a:ext cx="576064" cy="64807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31260941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267765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scores.Max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scores.Aggregate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, s) =&gt;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Max(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, s));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Abstractions… of abstractions</a:t>
            </a:r>
          </a:p>
        </p:txBody>
      </p:sp>
      <p:sp>
        <p:nvSpPr>
          <p:cNvPr id="2" name="Down Arrow 1"/>
          <p:cNvSpPr/>
          <p:nvPr/>
        </p:nvSpPr>
        <p:spPr>
          <a:xfrm>
            <a:off x="4283968" y="2283718"/>
            <a:ext cx="576064" cy="64807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79158450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Abstractions… of abstractions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1478270"/>
            <a:ext cx="7848872" cy="310854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w in words)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endlessBabble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+= w + " ";</a:t>
            </a: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words.Aggregate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, w) =&gt;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+ w + " ");</a:t>
            </a:r>
          </a:p>
        </p:txBody>
      </p:sp>
      <p:sp>
        <p:nvSpPr>
          <p:cNvPr id="7" name="Down Arrow 6"/>
          <p:cNvSpPr/>
          <p:nvPr/>
        </p:nvSpPr>
        <p:spPr>
          <a:xfrm>
            <a:off x="4283968" y="2715766"/>
            <a:ext cx="576064" cy="64807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14714035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ivan\Desktop\peter-sellers-as-dr-strangelo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1"/>
            <a:ext cx="9601200" cy="55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51470"/>
            <a:ext cx="7776864" cy="4837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How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Learned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to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Stop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Worrying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and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Love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SharePoint 2016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in the Enterprise Environment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67944" y="4948014"/>
            <a:ext cx="5112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800" dirty="0">
                <a:solidFill>
                  <a:schemeClr val="bg1"/>
                </a:solidFill>
              </a:rPr>
              <a:t>http://www.heyuguys.com/top-10-best-worst-days-in-cinema/peter-sellers-as-dr-strangelove/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12160" y="3795886"/>
            <a:ext cx="3024336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700"/>
              </a:lnSpc>
            </a:pPr>
            <a:r>
              <a:rPr lang="en-NZ" sz="3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Ivan Towlson</a:t>
            </a:r>
          </a:p>
          <a:p>
            <a:pPr algn="r">
              <a:lnSpc>
                <a:spcPts val="3700"/>
              </a:lnSpc>
            </a:pPr>
            <a:r>
              <a:rPr lang="en-NZ" sz="3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1318630790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Abstractions… of abstractions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1478270"/>
            <a:ext cx="7848872" cy="267765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x in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xs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result = f(result, x);</a:t>
            </a: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xs.Aggregate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(f);</a:t>
            </a:r>
          </a:p>
        </p:txBody>
      </p:sp>
      <p:sp>
        <p:nvSpPr>
          <p:cNvPr id="7" name="Down Arrow 6"/>
          <p:cNvSpPr/>
          <p:nvPr/>
        </p:nvSpPr>
        <p:spPr>
          <a:xfrm>
            <a:off x="4283968" y="2715766"/>
            <a:ext cx="576064" cy="64807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65143024"/>
      </p:ext>
    </p:extLst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45636"/>
            <a:ext cx="914400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NZ" sz="4000" b="1" dirty="0"/>
              <a:t>Sum | Product | Max | Min | …</a:t>
            </a:r>
          </a:p>
        </p:txBody>
      </p:sp>
    </p:spTree>
    <p:extLst>
      <p:ext uri="{BB962C8B-B14F-4D97-AF65-F5344CB8AC3E}">
        <p14:creationId xmlns:p14="http://schemas.microsoft.com/office/powerpoint/2010/main" val="1670828571"/>
      </p:ext>
    </p:extLst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45636"/>
            <a:ext cx="914400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NZ" sz="4000" b="1" dirty="0"/>
              <a:t>Aggregate</a:t>
            </a:r>
          </a:p>
        </p:txBody>
      </p:sp>
    </p:spTree>
    <p:extLst>
      <p:ext uri="{BB962C8B-B14F-4D97-AF65-F5344CB8AC3E}">
        <p14:creationId xmlns:p14="http://schemas.microsoft.com/office/powerpoint/2010/main" val="2813233317"/>
      </p:ext>
    </p:extLst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45636"/>
            <a:ext cx="914400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NZ" sz="4000" b="1" dirty="0"/>
              <a:t>fold</a:t>
            </a:r>
          </a:p>
        </p:txBody>
      </p:sp>
    </p:spTree>
    <p:extLst>
      <p:ext uri="{BB962C8B-B14F-4D97-AF65-F5344CB8AC3E}">
        <p14:creationId xmlns:p14="http://schemas.microsoft.com/office/powerpoint/2010/main" val="544874114"/>
      </p:ext>
    </p:extLst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44" y="-992646"/>
            <a:ext cx="9649072" cy="72368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21850" y="4569972"/>
            <a:ext cx="567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900" dirty="0">
                <a:solidFill>
                  <a:schemeClr val="bg1"/>
                </a:solidFill>
              </a:rPr>
              <a:t>Image: Anthony Cramp, http://www.flickr.com/photos/anthonycramp/4428561177/</a:t>
            </a:r>
          </a:p>
          <a:p>
            <a:pPr algn="r"/>
            <a:r>
              <a:rPr lang="en-NZ" sz="900" dirty="0">
                <a:solidFill>
                  <a:schemeClr val="bg1"/>
                </a:solidFill>
              </a:rPr>
              <a:t>Licensed under the Creative Commons Attribution 2.0 Generic license </a:t>
            </a:r>
          </a:p>
        </p:txBody>
      </p:sp>
    </p:spTree>
    <p:extLst>
      <p:ext uri="{BB962C8B-B14F-4D97-AF65-F5344CB8AC3E}">
        <p14:creationId xmlns:p14="http://schemas.microsoft.com/office/powerpoint/2010/main" val="1751760391"/>
      </p:ext>
    </p:extLst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45636"/>
            <a:ext cx="9144000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NZ" sz="4000" b="1" dirty="0"/>
              <a:t>fold</a:t>
            </a:r>
          </a:p>
          <a:p>
            <a:pPr algn="ctr"/>
            <a:r>
              <a:rPr lang="en-NZ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fold : (</a:t>
            </a:r>
            <a:r>
              <a:rPr lang="en-NZ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accumulator_fn</a:t>
            </a:r>
            <a:r>
              <a:rPr lang="en-NZ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seed, seq) -&gt; </a:t>
            </a:r>
            <a:r>
              <a:rPr lang="en-NZ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endParaRPr lang="en-NZ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602790"/>
      </p:ext>
    </p:extLst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45636"/>
            <a:ext cx="9144000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NZ" sz="4000" b="1" dirty="0"/>
              <a:t>unfold</a:t>
            </a:r>
          </a:p>
          <a:p>
            <a:pPr algn="ctr"/>
            <a:r>
              <a:rPr lang="en-NZ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unfold : (seed, </a:t>
            </a:r>
            <a:r>
              <a:rPr lang="en-NZ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generator_fn</a:t>
            </a:r>
            <a:r>
              <a:rPr lang="en-NZ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 -&gt; seq</a:t>
            </a:r>
          </a:p>
        </p:txBody>
      </p:sp>
    </p:spTree>
    <p:extLst>
      <p:ext uri="{BB962C8B-B14F-4D97-AF65-F5344CB8AC3E}">
        <p14:creationId xmlns:p14="http://schemas.microsoft.com/office/powerpoint/2010/main" val="4215912864"/>
      </p:ext>
    </p:extLst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Now we have fold…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1478270"/>
            <a:ext cx="7848872" cy="267765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xs.Select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(x =&gt; f(x))</a:t>
            </a: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x in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xs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result = result :: f(x);  // *cough*</a:t>
            </a: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xs.Aggregate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, x) =&gt;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:: f(x));</a:t>
            </a:r>
          </a:p>
        </p:txBody>
      </p:sp>
    </p:spTree>
    <p:extLst>
      <p:ext uri="{BB962C8B-B14F-4D97-AF65-F5344CB8AC3E}">
        <p14:creationId xmlns:p14="http://schemas.microsoft.com/office/powerpoint/2010/main" val="3277225676"/>
      </p:ext>
    </p:extLst>
  </p:cSld>
  <p:clrMapOvr>
    <a:masterClrMapping/>
  </p:clrMapOvr>
  <p:transition spd="slow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Now we have fold…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1478270"/>
            <a:ext cx="8136904" cy="353943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xs.Where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(x =&gt;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(x))</a:t>
            </a: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x in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xs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result =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(x) ? (result :: x)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: result;  // *cough*</a:t>
            </a: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xs.Aggregate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, x) =&gt;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(x) ? 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:: x) :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87786682"/>
      </p:ext>
    </p:extLst>
  </p:cSld>
  <p:clrMapOvr>
    <a:masterClrMapping/>
  </p:clrMapOvr>
  <p:transition spd="slow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>
            <a:off x="1547664" y="1437624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/>
          <p:cNvSpPr txBox="1"/>
          <p:nvPr/>
        </p:nvSpPr>
        <p:spPr>
          <a:xfrm>
            <a:off x="3563888" y="1995686"/>
            <a:ext cx="20882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</a:p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3588" y="627534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</a:p>
        </p:txBody>
      </p:sp>
      <p:sp>
        <p:nvSpPr>
          <p:cNvPr id="12" name="Isosceles Triangle 11"/>
          <p:cNvSpPr/>
          <p:nvPr/>
        </p:nvSpPr>
        <p:spPr>
          <a:xfrm>
            <a:off x="1547664" y="2037978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Isosceles Triangle 12"/>
          <p:cNvSpPr/>
          <p:nvPr/>
        </p:nvSpPr>
        <p:spPr>
          <a:xfrm>
            <a:off x="1547664" y="2638332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Isosceles Triangle 13"/>
          <p:cNvSpPr/>
          <p:nvPr/>
        </p:nvSpPr>
        <p:spPr>
          <a:xfrm>
            <a:off x="1547664" y="3238686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Isosceles Triangle 14"/>
          <p:cNvSpPr/>
          <p:nvPr/>
        </p:nvSpPr>
        <p:spPr>
          <a:xfrm>
            <a:off x="1547664" y="3839040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Oval 15"/>
          <p:cNvSpPr/>
          <p:nvPr/>
        </p:nvSpPr>
        <p:spPr>
          <a:xfrm>
            <a:off x="6624228" y="1437624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extBox 16"/>
          <p:cNvSpPr txBox="1"/>
          <p:nvPr/>
        </p:nvSpPr>
        <p:spPr>
          <a:xfrm>
            <a:off x="5940152" y="627534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</a:p>
        </p:txBody>
      </p:sp>
      <p:sp>
        <p:nvSpPr>
          <p:cNvPr id="18" name="Oval 17"/>
          <p:cNvSpPr/>
          <p:nvPr/>
        </p:nvSpPr>
        <p:spPr>
          <a:xfrm>
            <a:off x="6624228" y="2037978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Oval 18"/>
          <p:cNvSpPr/>
          <p:nvPr/>
        </p:nvSpPr>
        <p:spPr>
          <a:xfrm>
            <a:off x="6624228" y="2638332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Oval 19"/>
          <p:cNvSpPr/>
          <p:nvPr/>
        </p:nvSpPr>
        <p:spPr>
          <a:xfrm>
            <a:off x="6624228" y="3238686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/>
          <p:cNvSpPr/>
          <p:nvPr/>
        </p:nvSpPr>
        <p:spPr>
          <a:xfrm>
            <a:off x="6624228" y="3839040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Isosceles Triangle 21"/>
          <p:cNvSpPr/>
          <p:nvPr/>
        </p:nvSpPr>
        <p:spPr>
          <a:xfrm>
            <a:off x="3779912" y="2820059"/>
            <a:ext cx="432048" cy="30569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/>
          <p:cNvSpPr/>
          <p:nvPr/>
        </p:nvSpPr>
        <p:spPr>
          <a:xfrm>
            <a:off x="4932040" y="2820059"/>
            <a:ext cx="432048" cy="3056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99736632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ivan\Desktop\peter-sellers-as-dr-strangelo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1"/>
            <a:ext cx="9601200" cy="55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51470"/>
            <a:ext cx="7776864" cy="4837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How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Learned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to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Stop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Worrying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and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Deploy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SharePoint 2016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in the Enterprise Environment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67944" y="4948014"/>
            <a:ext cx="5112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800" dirty="0">
                <a:solidFill>
                  <a:schemeClr val="bg1"/>
                </a:solidFill>
              </a:rPr>
              <a:t>http://www.heyuguys.com/top-10-best-worst-days-in-cinema/peter-sellers-as-dr-strangelove/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12160" y="3795886"/>
            <a:ext cx="3024336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700"/>
              </a:lnSpc>
            </a:pPr>
            <a:r>
              <a:rPr lang="en-NZ" sz="3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Ivan Towlson</a:t>
            </a:r>
          </a:p>
          <a:p>
            <a:pPr algn="r">
              <a:lnSpc>
                <a:spcPts val="3700"/>
              </a:lnSpc>
            </a:pPr>
            <a:r>
              <a:rPr lang="en-NZ" sz="3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1729254522"/>
      </p:ext>
    </p:extLst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>
            <a:off x="2601267" y="2953098"/>
            <a:ext cx="720080" cy="12207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953195" y="2953098"/>
            <a:ext cx="648072" cy="12112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907704" y="1761660"/>
            <a:ext cx="720080" cy="12207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1259632" y="1761660"/>
            <a:ext cx="648072" cy="12112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sosceles Triangle 1"/>
          <p:cNvSpPr/>
          <p:nvPr/>
        </p:nvSpPr>
        <p:spPr>
          <a:xfrm>
            <a:off x="1547664" y="1437624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/>
          <p:cNvSpPr txBox="1"/>
          <p:nvPr/>
        </p:nvSpPr>
        <p:spPr>
          <a:xfrm>
            <a:off x="3563888" y="1995686"/>
            <a:ext cx="20882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</a:p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3588" y="627534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</a:p>
        </p:txBody>
      </p:sp>
      <p:sp>
        <p:nvSpPr>
          <p:cNvPr id="13" name="Isosceles Triangle 12"/>
          <p:cNvSpPr/>
          <p:nvPr/>
        </p:nvSpPr>
        <p:spPr>
          <a:xfrm>
            <a:off x="899592" y="2638332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Isosceles Triangle 14"/>
          <p:cNvSpPr/>
          <p:nvPr/>
        </p:nvSpPr>
        <p:spPr>
          <a:xfrm>
            <a:off x="1547664" y="3839040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extBox 16"/>
          <p:cNvSpPr txBox="1"/>
          <p:nvPr/>
        </p:nvSpPr>
        <p:spPr>
          <a:xfrm>
            <a:off x="5940152" y="627534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</a:p>
        </p:txBody>
      </p:sp>
      <p:sp>
        <p:nvSpPr>
          <p:cNvPr id="22" name="Isosceles Triangle 21"/>
          <p:cNvSpPr/>
          <p:nvPr/>
        </p:nvSpPr>
        <p:spPr>
          <a:xfrm>
            <a:off x="3779912" y="2820059"/>
            <a:ext cx="432048" cy="30569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/>
          <p:cNvSpPr/>
          <p:nvPr/>
        </p:nvSpPr>
        <p:spPr>
          <a:xfrm>
            <a:off x="4932040" y="2820059"/>
            <a:ext cx="432048" cy="3056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Isosceles Triangle 23"/>
          <p:cNvSpPr/>
          <p:nvPr/>
        </p:nvSpPr>
        <p:spPr>
          <a:xfrm>
            <a:off x="2267744" y="2639699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Isosceles Triangle 24"/>
          <p:cNvSpPr/>
          <p:nvPr/>
        </p:nvSpPr>
        <p:spPr>
          <a:xfrm>
            <a:off x="2915816" y="3848837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9" name="Straight Connector 28"/>
          <p:cNvCxnSpPr/>
          <p:nvPr/>
        </p:nvCxnSpPr>
        <p:spPr>
          <a:xfrm>
            <a:off x="7713835" y="2954464"/>
            <a:ext cx="720080" cy="12207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7065763" y="2954464"/>
            <a:ext cx="648072" cy="12112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020272" y="1763026"/>
            <a:ext cx="720080" cy="12207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372200" y="1763026"/>
            <a:ext cx="648072" cy="12112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660232" y="1438991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Oval 33"/>
          <p:cNvSpPr/>
          <p:nvPr/>
        </p:nvSpPr>
        <p:spPr>
          <a:xfrm>
            <a:off x="6012160" y="2639699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Oval 34"/>
          <p:cNvSpPr/>
          <p:nvPr/>
        </p:nvSpPr>
        <p:spPr>
          <a:xfrm>
            <a:off x="6660232" y="3840407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6" name="Oval 35"/>
          <p:cNvSpPr/>
          <p:nvPr/>
        </p:nvSpPr>
        <p:spPr>
          <a:xfrm>
            <a:off x="7380312" y="2641065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7" name="Oval 36"/>
          <p:cNvSpPr/>
          <p:nvPr/>
        </p:nvSpPr>
        <p:spPr>
          <a:xfrm>
            <a:off x="8028384" y="3850204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37849471"/>
      </p:ext>
    </p:extLst>
  </p:cSld>
  <p:clrMapOvr>
    <a:masterClrMapping/>
  </p:clrMapOvr>
  <p:transition spd="slow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63888" y="1995686"/>
            <a:ext cx="20882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</a:p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3588" y="627534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</a:p>
        </p:txBody>
      </p:sp>
      <p:sp>
        <p:nvSpPr>
          <p:cNvPr id="12" name="Isosceles Triangle 11"/>
          <p:cNvSpPr/>
          <p:nvPr/>
        </p:nvSpPr>
        <p:spPr>
          <a:xfrm>
            <a:off x="1547664" y="2037978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Isosceles Triangle 13"/>
          <p:cNvSpPr/>
          <p:nvPr/>
        </p:nvSpPr>
        <p:spPr>
          <a:xfrm>
            <a:off x="1547664" y="3238686"/>
            <a:ext cx="720080" cy="48605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extBox 16"/>
          <p:cNvSpPr txBox="1"/>
          <p:nvPr/>
        </p:nvSpPr>
        <p:spPr>
          <a:xfrm>
            <a:off x="5940152" y="627534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</a:p>
        </p:txBody>
      </p:sp>
      <p:sp>
        <p:nvSpPr>
          <p:cNvPr id="18" name="Oval 17"/>
          <p:cNvSpPr/>
          <p:nvPr/>
        </p:nvSpPr>
        <p:spPr>
          <a:xfrm>
            <a:off x="6624228" y="2037978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Oval 19"/>
          <p:cNvSpPr/>
          <p:nvPr/>
        </p:nvSpPr>
        <p:spPr>
          <a:xfrm>
            <a:off x="6624228" y="3238686"/>
            <a:ext cx="720080" cy="4860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Isosceles Triangle 21"/>
          <p:cNvSpPr/>
          <p:nvPr/>
        </p:nvSpPr>
        <p:spPr>
          <a:xfrm>
            <a:off x="3779912" y="2820059"/>
            <a:ext cx="432048" cy="30569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/>
          <p:cNvSpPr/>
          <p:nvPr/>
        </p:nvSpPr>
        <p:spPr>
          <a:xfrm>
            <a:off x="4932040" y="2820059"/>
            <a:ext cx="432048" cy="3056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/>
          <p:cNvSpPr txBox="1"/>
          <p:nvPr/>
        </p:nvSpPr>
        <p:spPr>
          <a:xfrm>
            <a:off x="1547664" y="274400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or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88224" y="274400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33040642"/>
      </p:ext>
    </p:extLst>
  </p:cSld>
  <p:clrMapOvr>
    <a:masterClrMapping/>
  </p:clrMapOvr>
  <p:transition spd="slow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1084407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i="1" dirty="0">
                <a:latin typeface="Calibri" panose="020F0502020204030204" pitchFamily="34" charset="0"/>
              </a:rPr>
              <a:t>(</a:t>
            </a:r>
            <a:r>
              <a:rPr lang="en-NZ" sz="4800" i="1" dirty="0">
                <a:solidFill>
                  <a:schemeClr val="accent1"/>
                </a:solidFill>
                <a:latin typeface="Calibri" panose="020F0502020204030204" pitchFamily="34" charset="0"/>
              </a:rPr>
              <a:t>seq</a:t>
            </a:r>
            <a:r>
              <a:rPr lang="en-NZ" sz="4800" i="1" dirty="0">
                <a:latin typeface="Calibri" panose="020F0502020204030204" pitchFamily="34" charset="0"/>
              </a:rPr>
              <a:t>, </a:t>
            </a:r>
            <a:r>
              <a:rPr lang="en-NZ" sz="4800" i="1" dirty="0" err="1">
                <a:latin typeface="Calibri" panose="020F0502020204030204" pitchFamily="34" charset="0"/>
              </a:rPr>
              <a:t>func</a:t>
            </a:r>
            <a:r>
              <a:rPr lang="en-NZ" sz="4800" i="1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4499992" y="1040637"/>
            <a:ext cx="2016224" cy="97210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TextBox 18"/>
          <p:cNvSpPr txBox="1"/>
          <p:nvPr/>
        </p:nvSpPr>
        <p:spPr>
          <a:xfrm>
            <a:off x="4644008" y="1215067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 i="1" dirty="0">
                <a:latin typeface="Calibri" panose="020F0502020204030204" pitchFamily="34" charset="0"/>
              </a:rPr>
              <a:t>map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60232" y="1084407"/>
            <a:ext cx="2088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i="1" dirty="0">
                <a:solidFill>
                  <a:schemeClr val="accent1"/>
                </a:solidFill>
                <a:latin typeface="Calibri" panose="020F0502020204030204" pitchFamily="34" charset="0"/>
              </a:rPr>
              <a:t>seq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5536" y="2213630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i="1" dirty="0">
                <a:latin typeface="Calibri" panose="020F0502020204030204" pitchFamily="34" charset="0"/>
              </a:rPr>
              <a:t>(</a:t>
            </a:r>
            <a:r>
              <a:rPr lang="en-NZ" sz="4800" i="1" dirty="0">
                <a:solidFill>
                  <a:schemeClr val="accent2"/>
                </a:solidFill>
                <a:latin typeface="Calibri" panose="020F0502020204030204" pitchFamily="34" charset="0"/>
              </a:rPr>
              <a:t>tree</a:t>
            </a:r>
            <a:r>
              <a:rPr lang="en-NZ" sz="4800" i="1" dirty="0">
                <a:latin typeface="Calibri" panose="020F0502020204030204" pitchFamily="34" charset="0"/>
              </a:rPr>
              <a:t>, </a:t>
            </a:r>
            <a:r>
              <a:rPr lang="en-NZ" sz="4800" i="1" dirty="0" err="1">
                <a:latin typeface="Calibri" panose="020F0502020204030204" pitchFamily="34" charset="0"/>
              </a:rPr>
              <a:t>func</a:t>
            </a:r>
            <a:r>
              <a:rPr lang="en-NZ" sz="4800" i="1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4499992" y="2169860"/>
            <a:ext cx="2016224" cy="97210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TextBox 28"/>
          <p:cNvSpPr txBox="1"/>
          <p:nvPr/>
        </p:nvSpPr>
        <p:spPr>
          <a:xfrm>
            <a:off x="4644008" y="2344291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 i="1" dirty="0">
                <a:latin typeface="Calibri" panose="020F0502020204030204" pitchFamily="34" charset="0"/>
              </a:rPr>
              <a:t>map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60232" y="2213630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i="1" dirty="0">
                <a:solidFill>
                  <a:schemeClr val="accent2"/>
                </a:solidFill>
                <a:latin typeface="Calibri" panose="020F0502020204030204" pitchFamily="34" charset="0"/>
              </a:rPr>
              <a:t>tree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9228" y="3371604"/>
            <a:ext cx="4110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i="1" dirty="0">
                <a:latin typeface="Calibri" panose="020F0502020204030204" pitchFamily="34" charset="0"/>
              </a:rPr>
              <a:t>(</a:t>
            </a:r>
            <a:r>
              <a:rPr lang="en-NZ" sz="4800" i="1" dirty="0">
                <a:solidFill>
                  <a:schemeClr val="accent3"/>
                </a:solidFill>
                <a:latin typeface="Calibri" panose="020F0502020204030204" pitchFamily="34" charset="0"/>
              </a:rPr>
              <a:t>maybe</a:t>
            </a:r>
            <a:r>
              <a:rPr lang="en-NZ" sz="4800" i="1" dirty="0">
                <a:latin typeface="Calibri" panose="020F0502020204030204" pitchFamily="34" charset="0"/>
              </a:rPr>
              <a:t>, </a:t>
            </a:r>
            <a:r>
              <a:rPr lang="en-NZ" sz="4800" i="1" dirty="0" err="1">
                <a:latin typeface="Calibri" panose="020F0502020204030204" pitchFamily="34" charset="0"/>
              </a:rPr>
              <a:t>func</a:t>
            </a:r>
            <a:r>
              <a:rPr lang="en-NZ" sz="4800" i="1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4493685" y="3327834"/>
            <a:ext cx="2016224" cy="972108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3" name="TextBox 32"/>
          <p:cNvSpPr txBox="1"/>
          <p:nvPr/>
        </p:nvSpPr>
        <p:spPr>
          <a:xfrm>
            <a:off x="4637701" y="3502264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 i="1" dirty="0">
                <a:latin typeface="Calibri" panose="020F0502020204030204" pitchFamily="34" charset="0"/>
              </a:rPr>
              <a:t>map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653926" y="3371604"/>
            <a:ext cx="2454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i="1" dirty="0">
                <a:solidFill>
                  <a:schemeClr val="accent3"/>
                </a:solidFill>
                <a:latin typeface="Calibri" panose="020F0502020204030204" pitchFamily="34" charset="0"/>
              </a:rPr>
              <a:t>maybe</a:t>
            </a:r>
          </a:p>
        </p:txBody>
      </p:sp>
    </p:spTree>
    <p:extLst>
      <p:ext uri="{BB962C8B-B14F-4D97-AF65-F5344CB8AC3E}">
        <p14:creationId xmlns:p14="http://schemas.microsoft.com/office/powerpoint/2010/main" val="2409405495"/>
      </p:ext>
    </p:extLst>
  </p:cSld>
  <p:clrMapOvr>
    <a:masterClrMapping/>
  </p:clrMapOvr>
  <p:transition spd="slow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130139"/>
            <a:ext cx="7848872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NZ" sz="28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   map(</a:t>
            </a:r>
            <a:r>
              <a:rPr lang="en-NZ" sz="28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&lt;T&gt;, 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&lt;T,U&gt;)</a:t>
            </a:r>
          </a:p>
          <a:p>
            <a:r>
              <a:rPr lang="en-NZ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  map(</a:t>
            </a:r>
            <a:r>
              <a:rPr lang="en-NZ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&lt;T&gt;,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&lt;T,U&gt;)</a:t>
            </a:r>
          </a:p>
          <a:p>
            <a:r>
              <a:rPr lang="en-NZ" sz="28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 map(</a:t>
            </a:r>
            <a:r>
              <a:rPr lang="en-NZ" sz="28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&lt;T&gt;,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&lt;T,U&gt;)</a:t>
            </a:r>
          </a:p>
        </p:txBody>
      </p:sp>
    </p:spTree>
    <p:extLst>
      <p:ext uri="{BB962C8B-B14F-4D97-AF65-F5344CB8AC3E}">
        <p14:creationId xmlns:p14="http://schemas.microsoft.com/office/powerpoint/2010/main" val="1902251111"/>
      </p:ext>
    </p:extLst>
  </p:cSld>
  <p:clrMapOvr>
    <a:masterClrMapping/>
  </p:clrMapOvr>
  <p:transition spd="slow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130139"/>
            <a:ext cx="7848872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NZ" sz="2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     map(</a:t>
            </a:r>
            <a:r>
              <a:rPr lang="en-NZ" sz="2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&lt;T&gt;,   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&lt;T,U&gt;)</a:t>
            </a:r>
          </a:p>
          <a:p>
            <a:r>
              <a:rPr lang="en-NZ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     map(</a:t>
            </a:r>
            <a:r>
              <a:rPr lang="en-NZ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&lt;T&gt;,   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&lt;T,U&gt;)</a:t>
            </a:r>
          </a:p>
          <a:p>
            <a:r>
              <a:rPr lang="en-NZ" sz="28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     map(</a:t>
            </a:r>
            <a:r>
              <a:rPr lang="en-NZ" sz="28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&lt;T&gt;,   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&lt;T,U&gt;)</a:t>
            </a:r>
          </a:p>
        </p:txBody>
      </p:sp>
    </p:spTree>
    <p:extLst>
      <p:ext uri="{BB962C8B-B14F-4D97-AF65-F5344CB8AC3E}">
        <p14:creationId xmlns:p14="http://schemas.microsoft.com/office/powerpoint/2010/main" val="1253607043"/>
      </p:ext>
    </p:extLst>
  </p:cSld>
  <p:clrMapOvr>
    <a:masterClrMapping/>
  </p:clrMapOvr>
  <p:transition spd="slow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45636"/>
            <a:ext cx="914400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NZ" sz="4000" b="1" dirty="0" err="1"/>
              <a:t>IHasStructurePreservingMap</a:t>
            </a:r>
            <a:endParaRPr lang="en-NZ" sz="4000" b="1" dirty="0"/>
          </a:p>
        </p:txBody>
      </p:sp>
    </p:spTree>
    <p:extLst>
      <p:ext uri="{BB962C8B-B14F-4D97-AF65-F5344CB8AC3E}">
        <p14:creationId xmlns:p14="http://schemas.microsoft.com/office/powerpoint/2010/main" val="2365862842"/>
      </p:ext>
    </p:extLst>
  </p:cSld>
  <p:clrMapOvr>
    <a:masterClrMapping/>
  </p:clrMapOvr>
  <p:transition spd="slow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45636"/>
            <a:ext cx="914400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NZ" sz="4000" b="1" dirty="0" err="1"/>
              <a:t>Functor</a:t>
            </a:r>
            <a:endParaRPr lang="en-NZ" sz="4000" b="1" dirty="0"/>
          </a:p>
        </p:txBody>
      </p:sp>
    </p:spTree>
    <p:extLst>
      <p:ext uri="{BB962C8B-B14F-4D97-AF65-F5344CB8AC3E}">
        <p14:creationId xmlns:p14="http://schemas.microsoft.com/office/powerpoint/2010/main" val="291032805"/>
      </p:ext>
    </p:extLst>
  </p:cSld>
  <p:clrMapOvr>
    <a:masterClrMapping/>
  </p:clrMapOvr>
  <p:transition spd="slow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44" y="-992646"/>
            <a:ext cx="9649072" cy="72368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49842" y="4569972"/>
            <a:ext cx="567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900" dirty="0">
                <a:solidFill>
                  <a:schemeClr val="bg1"/>
                </a:solidFill>
              </a:rPr>
              <a:t>Image: Anthony Cramp, http://www.flickr.com/photos/anthonycramp/4428561177/</a:t>
            </a:r>
          </a:p>
          <a:p>
            <a:pPr algn="r"/>
            <a:r>
              <a:rPr lang="en-NZ" sz="900" dirty="0">
                <a:solidFill>
                  <a:schemeClr val="bg1"/>
                </a:solidFill>
              </a:rPr>
              <a:t>Licensed under the Creative Commons Attribution 2.0 Generic license </a:t>
            </a:r>
          </a:p>
        </p:txBody>
      </p:sp>
    </p:spTree>
    <p:extLst>
      <p:ext uri="{BB962C8B-B14F-4D97-AF65-F5344CB8AC3E}">
        <p14:creationId xmlns:p14="http://schemas.microsoft.com/office/powerpoint/2010/main" val="2977657259"/>
      </p:ext>
    </p:extLst>
  </p:cSld>
  <p:clrMapOvr>
    <a:masterClrMapping/>
  </p:clrMapOvr>
  <p:transition spd="slow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130139"/>
            <a:ext cx="7848872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NZ" sz="28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   map(</a:t>
            </a:r>
            <a:r>
              <a:rPr lang="en-NZ" sz="28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&lt;T&gt;, 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&lt;T,U&gt;)</a:t>
            </a:r>
          </a:p>
          <a:p>
            <a:r>
              <a:rPr lang="en-NZ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  map(</a:t>
            </a:r>
            <a:r>
              <a:rPr lang="en-NZ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&lt;T&gt;,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&lt;T,U&gt;)</a:t>
            </a:r>
          </a:p>
          <a:p>
            <a:r>
              <a:rPr lang="en-NZ" sz="28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 map(</a:t>
            </a:r>
            <a:r>
              <a:rPr lang="en-NZ" sz="28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&lt;T&gt;,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&lt;T,U&gt;)</a:t>
            </a:r>
          </a:p>
        </p:txBody>
      </p:sp>
    </p:spTree>
    <p:extLst>
      <p:ext uri="{BB962C8B-B14F-4D97-AF65-F5344CB8AC3E}">
        <p14:creationId xmlns:p14="http://schemas.microsoft.com/office/powerpoint/2010/main" val="1210752875"/>
      </p:ext>
    </p:extLst>
  </p:cSld>
  <p:clrMapOvr>
    <a:masterClrMapping/>
  </p:clrMapOvr>
  <p:transition spd="slow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130139"/>
            <a:ext cx="7848872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NZ" sz="2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map: </a:t>
            </a:r>
            <a:r>
              <a:rPr lang="en-NZ" sz="28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   -&gt;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 -&gt; </a:t>
            </a:r>
            <a:r>
              <a:rPr lang="en-NZ" sz="28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</a:t>
            </a:r>
          </a:p>
          <a:p>
            <a:r>
              <a:rPr lang="en-NZ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map: tree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  -&gt;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 -&gt; </a:t>
            </a:r>
            <a:r>
              <a:rPr lang="en-NZ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</a:t>
            </a:r>
          </a:p>
          <a:p>
            <a:r>
              <a:rPr lang="en-NZ" sz="28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map: maybe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 -&gt;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 -&gt; </a:t>
            </a:r>
            <a:r>
              <a:rPr lang="en-NZ" sz="28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</a:t>
            </a:r>
          </a:p>
        </p:txBody>
      </p:sp>
    </p:spTree>
    <p:extLst>
      <p:ext uri="{BB962C8B-B14F-4D97-AF65-F5344CB8AC3E}">
        <p14:creationId xmlns:p14="http://schemas.microsoft.com/office/powerpoint/2010/main" val="2711340575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ivan\Desktop\peter-sellers-as-dr-strangelo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1"/>
            <a:ext cx="9601200" cy="55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51470"/>
            <a:ext cx="7776864" cy="4837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How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Learned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to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Use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Visual Basic® Scripting Edition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to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Deploy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SharePoint 2016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in the Enterprise Environment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67944" y="4948014"/>
            <a:ext cx="5112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800" dirty="0">
                <a:solidFill>
                  <a:schemeClr val="bg1"/>
                </a:solidFill>
              </a:rPr>
              <a:t>http://www.heyuguys.com/top-10-best-worst-days-in-cinema/peter-sellers-as-dr-strangelove/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12160" y="3795886"/>
            <a:ext cx="3024336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700"/>
              </a:lnSpc>
            </a:pPr>
            <a:r>
              <a:rPr lang="en-NZ" sz="3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Ivan Towlson</a:t>
            </a:r>
          </a:p>
          <a:p>
            <a:pPr algn="r">
              <a:lnSpc>
                <a:spcPts val="3700"/>
              </a:lnSpc>
            </a:pPr>
            <a:r>
              <a:rPr lang="en-NZ" sz="3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1943573598"/>
      </p:ext>
    </p:extLst>
  </p:cSld>
  <p:clrMapOvr>
    <a:masterClrMapping/>
  </p:clrMapOvr>
  <p:transition spd="slow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130139"/>
            <a:ext cx="7848872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NZ" sz="2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map: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 -&gt; </a:t>
            </a:r>
            <a:r>
              <a:rPr lang="en-NZ" sz="28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   -&gt; </a:t>
            </a:r>
            <a:r>
              <a:rPr lang="en-NZ" sz="28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</a:t>
            </a:r>
          </a:p>
          <a:p>
            <a:r>
              <a:rPr lang="en-NZ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map: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 -&gt; </a:t>
            </a:r>
            <a:r>
              <a:rPr lang="en-NZ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  -&gt; </a:t>
            </a:r>
            <a:r>
              <a:rPr lang="en-NZ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</a:t>
            </a:r>
          </a:p>
          <a:p>
            <a:r>
              <a:rPr lang="en-NZ" sz="28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map: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 -&gt; </a:t>
            </a:r>
            <a:r>
              <a:rPr lang="en-NZ" sz="28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 -&gt; </a:t>
            </a:r>
            <a:r>
              <a:rPr lang="en-NZ" sz="28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</a:t>
            </a:r>
          </a:p>
        </p:txBody>
      </p:sp>
    </p:spTree>
    <p:extLst>
      <p:ext uri="{BB962C8B-B14F-4D97-AF65-F5344CB8AC3E}">
        <p14:creationId xmlns:p14="http://schemas.microsoft.com/office/powerpoint/2010/main" val="1343191593"/>
      </p:ext>
    </p:extLst>
  </p:cSld>
  <p:clrMapOvr>
    <a:masterClrMapping/>
  </p:clrMapOvr>
  <p:transition spd="slow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130139"/>
            <a:ext cx="842493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NZ" sz="2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map: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 -&gt;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NZ" sz="2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&lt;T&gt;,   </a:t>
            </a:r>
            <a:r>
              <a:rPr lang="en-NZ" sz="2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&lt;U&gt;&gt;</a:t>
            </a:r>
          </a:p>
          <a:p>
            <a:r>
              <a:rPr lang="en-NZ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map: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 -&gt;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NZ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&lt;T&gt;,  </a:t>
            </a:r>
            <a:r>
              <a:rPr lang="en-NZ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&lt;U&gt;&gt;</a:t>
            </a:r>
          </a:p>
          <a:p>
            <a:r>
              <a:rPr lang="en-NZ" sz="28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map: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 -&gt;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NZ" sz="28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&lt;T&gt;, </a:t>
            </a:r>
            <a:r>
              <a:rPr lang="en-NZ" sz="28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&lt;U&gt;&gt;</a:t>
            </a:r>
          </a:p>
        </p:txBody>
      </p:sp>
    </p:spTree>
    <p:extLst>
      <p:ext uri="{BB962C8B-B14F-4D97-AF65-F5344CB8AC3E}">
        <p14:creationId xmlns:p14="http://schemas.microsoft.com/office/powerpoint/2010/main" val="1016010569"/>
      </p:ext>
    </p:extLst>
  </p:cSld>
  <p:clrMapOvr>
    <a:masterClrMapping/>
  </p:clrMapOvr>
  <p:transition spd="slow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130139"/>
            <a:ext cx="842493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NZ" sz="2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map: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 -&gt;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NZ" sz="2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&lt;T&gt;, </a:t>
            </a:r>
            <a:r>
              <a:rPr lang="en-NZ" sz="2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&lt;U&gt;&gt;</a:t>
            </a:r>
          </a:p>
          <a:p>
            <a:r>
              <a:rPr lang="en-NZ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map: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 -&gt;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NZ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&lt;T&gt;, </a:t>
            </a:r>
            <a:r>
              <a:rPr lang="en-NZ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&lt;U&gt;&gt;</a:t>
            </a:r>
          </a:p>
          <a:p>
            <a:r>
              <a:rPr lang="en-NZ" sz="28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map: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 -&gt;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NZ" sz="28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&lt;T&gt;, </a:t>
            </a:r>
            <a:r>
              <a:rPr lang="en-NZ" sz="28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&lt;U&gt;&gt;</a:t>
            </a:r>
          </a:p>
        </p:txBody>
      </p:sp>
    </p:spTree>
    <p:extLst>
      <p:ext uri="{BB962C8B-B14F-4D97-AF65-F5344CB8AC3E}">
        <p14:creationId xmlns:p14="http://schemas.microsoft.com/office/powerpoint/2010/main" val="4156199717"/>
      </p:ext>
    </p:extLst>
  </p:cSld>
  <p:clrMapOvr>
    <a:masterClrMapping/>
  </p:clrMapOvr>
  <p:transition spd="slow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138499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either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TSucc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TFail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&gt; =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| Success of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TSucc</a:t>
            </a:r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| Failure of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TFail</a:t>
            </a:r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Exploring </a:t>
            </a:r>
            <a:r>
              <a:rPr lang="en-NZ" sz="3600" b="1" dirty="0" err="1"/>
              <a:t>Functor</a:t>
            </a:r>
            <a:endParaRPr lang="en-NZ" sz="3600" b="1" dirty="0"/>
          </a:p>
        </p:txBody>
      </p:sp>
    </p:spTree>
    <p:extLst>
      <p:ext uri="{BB962C8B-B14F-4D97-AF65-F5344CB8AC3E}">
        <p14:creationId xmlns:p14="http://schemas.microsoft.com/office/powerpoint/2010/main" val="3433744998"/>
      </p:ext>
    </p:extLst>
  </p:cSld>
  <p:clrMapOvr>
    <a:masterClrMapping/>
  </p:clrMapOvr>
  <p:transition spd="slow"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3075806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</a:t>
            </a:r>
            <a:endParaRPr lang="en-US" sz="4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3888" y="1995686"/>
            <a:ext cx="20882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</a:p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3588" y="627534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either</a:t>
            </a:r>
          </a:p>
        </p:txBody>
      </p:sp>
      <p:sp>
        <p:nvSpPr>
          <p:cNvPr id="12" name="Isosceles Triangle 11"/>
          <p:cNvSpPr/>
          <p:nvPr/>
        </p:nvSpPr>
        <p:spPr>
          <a:xfrm>
            <a:off x="1547664" y="2037978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extBox 16"/>
          <p:cNvSpPr txBox="1"/>
          <p:nvPr/>
        </p:nvSpPr>
        <p:spPr>
          <a:xfrm>
            <a:off x="5940152" y="627534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either</a:t>
            </a:r>
          </a:p>
        </p:txBody>
      </p:sp>
      <p:sp>
        <p:nvSpPr>
          <p:cNvPr id="18" name="Oval 17"/>
          <p:cNvSpPr/>
          <p:nvPr/>
        </p:nvSpPr>
        <p:spPr>
          <a:xfrm>
            <a:off x="6624228" y="2037978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Isosceles Triangle 21"/>
          <p:cNvSpPr/>
          <p:nvPr/>
        </p:nvSpPr>
        <p:spPr>
          <a:xfrm>
            <a:off x="3779912" y="2820059"/>
            <a:ext cx="432048" cy="30569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/>
          <p:cNvSpPr/>
          <p:nvPr/>
        </p:nvSpPr>
        <p:spPr>
          <a:xfrm>
            <a:off x="4932040" y="2820059"/>
            <a:ext cx="432048" cy="3056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/>
          <p:cNvSpPr txBox="1"/>
          <p:nvPr/>
        </p:nvSpPr>
        <p:spPr>
          <a:xfrm>
            <a:off x="1547664" y="274400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or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88224" y="274400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55568" y="3075806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</a:t>
            </a:r>
            <a:endParaRPr lang="en-US" sz="4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498737"/>
      </p:ext>
    </p:extLst>
  </p:cSld>
  <p:clrMapOvr>
    <a:masterClrMapping/>
  </p:clrMapOvr>
  <p:transition spd="slow"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130139"/>
            <a:ext cx="7848872" cy="1815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NZ" sz="28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    map(</a:t>
            </a:r>
            <a:r>
              <a:rPr lang="en-NZ" sz="28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&lt;T&gt;,  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&lt;T,U&gt;)</a:t>
            </a:r>
          </a:p>
          <a:p>
            <a:r>
              <a:rPr lang="en-NZ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   map(</a:t>
            </a:r>
            <a:r>
              <a:rPr lang="en-NZ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&lt;T&gt;, 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&lt;T,U&gt;)</a:t>
            </a:r>
          </a:p>
          <a:p>
            <a:r>
              <a:rPr lang="en-NZ" sz="28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  map(</a:t>
            </a:r>
            <a:r>
              <a:rPr lang="en-NZ" sz="28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&lt;T&gt;,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&lt;T,U&gt;)</a:t>
            </a:r>
          </a:p>
          <a:p>
            <a:r>
              <a:rPr lang="en-NZ" sz="2800" b="1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eith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&lt;U,X&gt; map(</a:t>
            </a:r>
            <a:r>
              <a:rPr lang="en-NZ" sz="2800" b="1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eith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&lt;T,X&gt;,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&lt;T,U&gt;)</a:t>
            </a:r>
          </a:p>
        </p:txBody>
      </p:sp>
    </p:spTree>
    <p:extLst>
      <p:ext uri="{BB962C8B-B14F-4D97-AF65-F5344CB8AC3E}">
        <p14:creationId xmlns:p14="http://schemas.microsoft.com/office/powerpoint/2010/main" val="4268268514"/>
      </p:ext>
    </p:extLst>
  </p:cSld>
  <p:clrMapOvr>
    <a:masterClrMapping/>
  </p:clrMapOvr>
  <p:transition spd="slow"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267765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string_to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 : string -&gt; T</a:t>
            </a: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length : </a:t>
            </a:r>
            <a:r>
              <a:rPr lang="en-NZ" sz="28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string_to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vowel_count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NZ" sz="28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string_to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most_frequent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NZ" sz="28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string_to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&lt;char&gt;</a:t>
            </a:r>
          </a:p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first_letter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NZ" sz="28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string_to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&lt;char&gt;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Exploring </a:t>
            </a:r>
            <a:r>
              <a:rPr lang="en-NZ" sz="3600" b="1" dirty="0" err="1"/>
              <a:t>Functor</a:t>
            </a:r>
            <a:endParaRPr lang="en-NZ" sz="3600" b="1" dirty="0"/>
          </a:p>
        </p:txBody>
      </p:sp>
    </p:spTree>
    <p:extLst>
      <p:ext uri="{BB962C8B-B14F-4D97-AF65-F5344CB8AC3E}">
        <p14:creationId xmlns:p14="http://schemas.microsoft.com/office/powerpoint/2010/main" val="423638625"/>
      </p:ext>
    </p:extLst>
  </p:cSld>
  <p:clrMapOvr>
    <a:masterClrMapping/>
  </p:clrMapOvr>
  <p:transition spd="slow"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95536" y="2213630"/>
            <a:ext cx="4104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400" i="1" dirty="0">
                <a:latin typeface="Calibri" panose="020F0502020204030204" pitchFamily="34" charset="0"/>
              </a:rPr>
              <a:t>(</a:t>
            </a:r>
            <a:r>
              <a:rPr lang="en-NZ" sz="4400" i="1" dirty="0" err="1">
                <a:solidFill>
                  <a:schemeClr val="accent6"/>
                </a:solidFill>
                <a:latin typeface="Calibri" panose="020F0502020204030204" pitchFamily="34" charset="0"/>
              </a:rPr>
              <a:t>string_to</a:t>
            </a:r>
            <a:r>
              <a:rPr lang="en-NZ" sz="4400" i="1" dirty="0">
                <a:latin typeface="Calibri" panose="020F0502020204030204" pitchFamily="34" charset="0"/>
              </a:rPr>
              <a:t>, </a:t>
            </a:r>
            <a:r>
              <a:rPr lang="en-NZ" sz="4400" i="1" dirty="0" err="1">
                <a:latin typeface="Calibri" panose="020F0502020204030204" pitchFamily="34" charset="0"/>
              </a:rPr>
              <a:t>func</a:t>
            </a:r>
            <a:r>
              <a:rPr lang="en-NZ" sz="4400" i="1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4499992" y="2169860"/>
            <a:ext cx="2016224" cy="97210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TextBox 28"/>
          <p:cNvSpPr txBox="1"/>
          <p:nvPr/>
        </p:nvSpPr>
        <p:spPr>
          <a:xfrm>
            <a:off x="4644008" y="2344291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 i="1" dirty="0">
                <a:latin typeface="Calibri" panose="020F0502020204030204" pitchFamily="34" charset="0"/>
              </a:rPr>
              <a:t>map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60232" y="2213630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400" i="1" dirty="0" err="1">
                <a:solidFill>
                  <a:schemeClr val="accent6"/>
                </a:solidFill>
                <a:latin typeface="Calibri" panose="020F0502020204030204" pitchFamily="34" charset="0"/>
              </a:rPr>
              <a:t>string_to</a:t>
            </a:r>
            <a:endParaRPr lang="en-NZ" sz="4400" i="1" dirty="0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Exploring </a:t>
            </a:r>
            <a:r>
              <a:rPr lang="en-NZ" sz="3600" b="1" dirty="0" err="1"/>
              <a:t>Functor</a:t>
            </a:r>
            <a:endParaRPr lang="en-NZ" sz="3600" b="1" dirty="0"/>
          </a:p>
        </p:txBody>
      </p:sp>
    </p:spTree>
    <p:extLst>
      <p:ext uri="{BB962C8B-B14F-4D97-AF65-F5344CB8AC3E}">
        <p14:creationId xmlns:p14="http://schemas.microsoft.com/office/powerpoint/2010/main" val="2476641510"/>
      </p:ext>
    </p:extLst>
  </p:cSld>
  <p:clrMapOvr>
    <a:masterClrMapping/>
  </p:clrMapOvr>
  <p:transition spd="slow"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95536" y="2213630"/>
            <a:ext cx="4104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400" i="1" dirty="0">
                <a:latin typeface="Calibri" panose="020F0502020204030204" pitchFamily="34" charset="0"/>
              </a:rPr>
              <a:t>(</a:t>
            </a:r>
            <a:r>
              <a:rPr lang="en-NZ" sz="4400" i="1" dirty="0" err="1">
                <a:solidFill>
                  <a:schemeClr val="accent6"/>
                </a:solidFill>
                <a:latin typeface="Calibri" panose="020F0502020204030204" pitchFamily="34" charset="0"/>
              </a:rPr>
              <a:t>string_to</a:t>
            </a:r>
            <a:r>
              <a:rPr lang="en-NZ" sz="4400" i="1" dirty="0">
                <a:latin typeface="Calibri" panose="020F0502020204030204" pitchFamily="34" charset="0"/>
              </a:rPr>
              <a:t>, </a:t>
            </a:r>
            <a:r>
              <a:rPr lang="en-NZ" sz="4400" i="1" dirty="0" err="1">
                <a:latin typeface="Calibri" panose="020F0502020204030204" pitchFamily="34" charset="0"/>
              </a:rPr>
              <a:t>func</a:t>
            </a:r>
            <a:r>
              <a:rPr lang="en-NZ" sz="4400" i="1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4499992" y="2169860"/>
            <a:ext cx="2016224" cy="97210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TextBox 28"/>
          <p:cNvSpPr txBox="1"/>
          <p:nvPr/>
        </p:nvSpPr>
        <p:spPr>
          <a:xfrm>
            <a:off x="4644008" y="2344291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 i="1" dirty="0">
                <a:latin typeface="Calibri" panose="020F0502020204030204" pitchFamily="34" charset="0"/>
              </a:rPr>
              <a:t>map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60232" y="2213630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400" i="1" dirty="0" err="1">
                <a:solidFill>
                  <a:schemeClr val="accent6"/>
                </a:solidFill>
                <a:latin typeface="Calibri" panose="020F0502020204030204" pitchFamily="34" charset="0"/>
              </a:rPr>
              <a:t>string_to</a:t>
            </a:r>
            <a:endParaRPr lang="en-NZ" sz="4400" i="1" dirty="0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Exploring </a:t>
            </a:r>
            <a:r>
              <a:rPr lang="en-NZ" sz="3600" b="1" dirty="0" err="1"/>
              <a:t>Functor</a:t>
            </a:r>
            <a:endParaRPr lang="en-NZ" sz="3600" b="1" dirty="0"/>
          </a:p>
        </p:txBody>
      </p:sp>
      <p:sp>
        <p:nvSpPr>
          <p:cNvPr id="2" name="Rectangle 1"/>
          <p:cNvSpPr/>
          <p:nvPr/>
        </p:nvSpPr>
        <p:spPr>
          <a:xfrm>
            <a:off x="539552" y="3291830"/>
            <a:ext cx="1957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string_to</a:t>
            </a:r>
            <a:r>
              <a:rPr lang="en-NZ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NZ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NZ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ctr"/>
            <a:r>
              <a:rPr lang="en-NZ" b="1" i="1" dirty="0"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endParaRPr lang="en-NZ" i="1" dirty="0"/>
          </a:p>
        </p:txBody>
      </p:sp>
      <p:sp>
        <p:nvSpPr>
          <p:cNvPr id="9" name="Rectangle 8"/>
          <p:cNvSpPr/>
          <p:nvPr/>
        </p:nvSpPr>
        <p:spPr>
          <a:xfrm>
            <a:off x="2669042" y="3291829"/>
            <a:ext cx="18309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NZ" b="1" dirty="0">
                <a:latin typeface="Consolas" panose="020B0609020204030204" pitchFamily="49" charset="0"/>
                <a:cs typeface="Consolas" panose="020B0609020204030204" pitchFamily="49" charset="0"/>
              </a:rPr>
              <a:t> -&gt; double</a:t>
            </a:r>
          </a:p>
          <a:p>
            <a:pPr algn="ctr"/>
            <a:r>
              <a:rPr lang="en-NZ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endParaRPr lang="en-NZ" i="1" dirty="0"/>
          </a:p>
        </p:txBody>
      </p:sp>
      <p:sp>
        <p:nvSpPr>
          <p:cNvPr id="10" name="Rectangle 9"/>
          <p:cNvSpPr/>
          <p:nvPr/>
        </p:nvSpPr>
        <p:spPr>
          <a:xfrm>
            <a:off x="6607607" y="3291828"/>
            <a:ext cx="2337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string_to</a:t>
            </a:r>
            <a:r>
              <a:rPr lang="en-NZ" b="1" dirty="0">
                <a:latin typeface="Consolas" panose="020B0609020204030204" pitchFamily="49" charset="0"/>
                <a:cs typeface="Consolas" panose="020B0609020204030204" pitchFamily="49" charset="0"/>
              </a:rPr>
              <a:t>&lt;double&gt;</a:t>
            </a:r>
          </a:p>
          <a:p>
            <a:pPr algn="ctr"/>
            <a:r>
              <a:rPr lang="en-NZ" b="1" i="1" dirty="0">
                <a:latin typeface="Consolas" panose="020B0609020204030204" pitchFamily="49" charset="0"/>
                <a:cs typeface="Consolas" panose="020B0609020204030204" pitchFamily="49" charset="0"/>
              </a:rPr>
              <a:t>length &gt;&gt; </a:t>
            </a:r>
            <a:r>
              <a:rPr lang="en-NZ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267722362"/>
      </p:ext>
    </p:extLst>
  </p:cSld>
  <p:clrMapOvr>
    <a:masterClrMapping/>
  </p:clrMapOvr>
  <p:transition spd="slow"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95536" y="2213630"/>
            <a:ext cx="4104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400" i="1" dirty="0">
                <a:latin typeface="Calibri" panose="020F0502020204030204" pitchFamily="34" charset="0"/>
              </a:rPr>
              <a:t>(</a:t>
            </a:r>
            <a:r>
              <a:rPr lang="en-NZ" sz="4400" i="1" dirty="0" err="1">
                <a:solidFill>
                  <a:schemeClr val="accent6"/>
                </a:solidFill>
                <a:latin typeface="Calibri" panose="020F0502020204030204" pitchFamily="34" charset="0"/>
              </a:rPr>
              <a:t>string_to</a:t>
            </a:r>
            <a:r>
              <a:rPr lang="en-NZ" sz="4400" i="1" dirty="0">
                <a:latin typeface="Calibri" panose="020F0502020204030204" pitchFamily="34" charset="0"/>
              </a:rPr>
              <a:t>, </a:t>
            </a:r>
            <a:r>
              <a:rPr lang="en-NZ" sz="4400" i="1" dirty="0" err="1">
                <a:latin typeface="Calibri" panose="020F0502020204030204" pitchFamily="34" charset="0"/>
              </a:rPr>
              <a:t>func</a:t>
            </a:r>
            <a:r>
              <a:rPr lang="en-NZ" sz="4400" i="1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4499992" y="2169860"/>
            <a:ext cx="2016224" cy="97210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TextBox 28"/>
          <p:cNvSpPr txBox="1"/>
          <p:nvPr/>
        </p:nvSpPr>
        <p:spPr>
          <a:xfrm>
            <a:off x="4644008" y="2344291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 i="1" dirty="0">
                <a:latin typeface="Calibri" panose="020F0502020204030204" pitchFamily="34" charset="0"/>
              </a:rPr>
              <a:t>map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60232" y="2213630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400" i="1" dirty="0" err="1">
                <a:solidFill>
                  <a:schemeClr val="accent6"/>
                </a:solidFill>
                <a:latin typeface="Calibri" panose="020F0502020204030204" pitchFamily="34" charset="0"/>
              </a:rPr>
              <a:t>string_to</a:t>
            </a:r>
            <a:endParaRPr lang="en-NZ" sz="4400" i="1" dirty="0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Exploring </a:t>
            </a:r>
            <a:r>
              <a:rPr lang="en-NZ" sz="3600" b="1" dirty="0" err="1"/>
              <a:t>Functor</a:t>
            </a:r>
            <a:endParaRPr lang="en-NZ" sz="3600" b="1" dirty="0"/>
          </a:p>
        </p:txBody>
      </p:sp>
      <p:sp>
        <p:nvSpPr>
          <p:cNvPr id="2" name="Rectangle 1"/>
          <p:cNvSpPr/>
          <p:nvPr/>
        </p:nvSpPr>
        <p:spPr>
          <a:xfrm>
            <a:off x="476233" y="3291830"/>
            <a:ext cx="20842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string_to</a:t>
            </a:r>
            <a:r>
              <a:rPr lang="en-NZ" b="1" dirty="0">
                <a:latin typeface="Consolas" panose="020B0609020204030204" pitchFamily="49" charset="0"/>
                <a:cs typeface="Consolas" panose="020B0609020204030204" pitchFamily="49" charset="0"/>
              </a:rPr>
              <a:t>&lt;char&gt;</a:t>
            </a:r>
          </a:p>
          <a:p>
            <a:pPr algn="ctr"/>
            <a:r>
              <a:rPr lang="en-NZ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most_frequent</a:t>
            </a:r>
            <a:endParaRPr lang="en-NZ" i="1" dirty="0"/>
          </a:p>
        </p:txBody>
      </p:sp>
      <p:sp>
        <p:nvSpPr>
          <p:cNvPr id="9" name="Rectangle 8"/>
          <p:cNvSpPr/>
          <p:nvPr/>
        </p:nvSpPr>
        <p:spPr>
          <a:xfrm>
            <a:off x="2795680" y="3291829"/>
            <a:ext cx="15776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b="1" dirty="0">
                <a:latin typeface="Consolas" panose="020B0609020204030204" pitchFamily="49" charset="0"/>
                <a:cs typeface="Consolas" panose="020B0609020204030204" pitchFamily="49" charset="0"/>
              </a:rPr>
              <a:t>char -&gt; </a:t>
            </a:r>
            <a:r>
              <a:rPr lang="en-NZ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NZ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NZ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ascii</a:t>
            </a:r>
            <a:endParaRPr lang="en-NZ" i="1" dirty="0"/>
          </a:p>
        </p:txBody>
      </p:sp>
      <p:sp>
        <p:nvSpPr>
          <p:cNvPr id="10" name="Rectangle 9"/>
          <p:cNvSpPr/>
          <p:nvPr/>
        </p:nvSpPr>
        <p:spPr>
          <a:xfrm>
            <a:off x="6291016" y="3291828"/>
            <a:ext cx="29706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string_to</a:t>
            </a:r>
            <a:r>
              <a:rPr lang="en-NZ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NZ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NZ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ctr"/>
            <a:r>
              <a:rPr lang="en-NZ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most_frequent</a:t>
            </a:r>
            <a:r>
              <a:rPr lang="en-NZ" b="1" i="1" dirty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NZ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ascii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313035079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ivan\Desktop\peter-sellers-as-dr-strangelo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1"/>
            <a:ext cx="9601200" cy="55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51470"/>
            <a:ext cx="7776864" cy="4837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Accelerate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Your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Readiness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by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Using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Visual Basic® Scripting Edition 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to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Deploy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SharePoint 2016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in the Enterprise Environment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67944" y="4948014"/>
            <a:ext cx="5112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800" dirty="0">
                <a:solidFill>
                  <a:schemeClr val="bg1"/>
                </a:solidFill>
              </a:rPr>
              <a:t>http://www.heyuguys.com/top-10-best-worst-days-in-cinema/peter-sellers-as-dr-strangelove/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12160" y="3795886"/>
            <a:ext cx="3024336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700"/>
              </a:lnSpc>
            </a:pPr>
            <a:r>
              <a:rPr lang="en-NZ" sz="3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Ivan Towlson</a:t>
            </a:r>
          </a:p>
          <a:p>
            <a:pPr algn="r">
              <a:lnSpc>
                <a:spcPts val="3700"/>
              </a:lnSpc>
            </a:pPr>
            <a:r>
              <a:rPr lang="en-NZ" sz="3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3145340044"/>
      </p:ext>
    </p:extLst>
  </p:cSld>
  <p:clrMapOvr>
    <a:masterClrMapping/>
  </p:clrMapOvr>
  <p:transition spd="slow"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95536" y="2213630"/>
            <a:ext cx="4104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400" i="1" dirty="0">
                <a:latin typeface="Calibri" panose="020F0502020204030204" pitchFamily="34" charset="0"/>
              </a:rPr>
              <a:t>(</a:t>
            </a:r>
            <a:r>
              <a:rPr lang="en-NZ" sz="4400" i="1" dirty="0" err="1">
                <a:solidFill>
                  <a:schemeClr val="accent6"/>
                </a:solidFill>
                <a:latin typeface="Calibri" panose="020F0502020204030204" pitchFamily="34" charset="0"/>
              </a:rPr>
              <a:t>TSrc_to</a:t>
            </a:r>
            <a:r>
              <a:rPr lang="en-NZ" sz="4400" i="1" dirty="0">
                <a:latin typeface="Calibri" panose="020F0502020204030204" pitchFamily="34" charset="0"/>
              </a:rPr>
              <a:t>, </a:t>
            </a:r>
            <a:r>
              <a:rPr lang="en-NZ" sz="4400" i="1" dirty="0" err="1">
                <a:latin typeface="Calibri" panose="020F0502020204030204" pitchFamily="34" charset="0"/>
              </a:rPr>
              <a:t>func</a:t>
            </a:r>
            <a:r>
              <a:rPr lang="en-NZ" sz="4400" i="1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4499992" y="2169860"/>
            <a:ext cx="2016224" cy="97210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TextBox 28"/>
          <p:cNvSpPr txBox="1"/>
          <p:nvPr/>
        </p:nvSpPr>
        <p:spPr>
          <a:xfrm>
            <a:off x="4644008" y="2344291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 i="1" dirty="0">
                <a:latin typeface="Calibri" panose="020F0502020204030204" pitchFamily="34" charset="0"/>
              </a:rPr>
              <a:t>map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60232" y="2213630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400" i="1" dirty="0" err="1">
                <a:solidFill>
                  <a:schemeClr val="accent6"/>
                </a:solidFill>
                <a:latin typeface="Calibri" panose="020F0502020204030204" pitchFamily="34" charset="0"/>
              </a:rPr>
              <a:t>TSrc_to</a:t>
            </a:r>
            <a:endParaRPr lang="en-NZ" sz="4400" i="1" dirty="0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Exploring </a:t>
            </a:r>
            <a:r>
              <a:rPr lang="en-NZ" sz="3600" b="1" dirty="0" err="1"/>
              <a:t>Functor</a:t>
            </a:r>
            <a:endParaRPr lang="en-NZ" sz="3600" b="1" dirty="0"/>
          </a:p>
        </p:txBody>
      </p:sp>
      <p:sp>
        <p:nvSpPr>
          <p:cNvPr id="2" name="Rectangle 1"/>
          <p:cNvSpPr/>
          <p:nvPr/>
        </p:nvSpPr>
        <p:spPr>
          <a:xfrm>
            <a:off x="96324" y="3291830"/>
            <a:ext cx="28440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TSrc_to</a:t>
            </a:r>
            <a:r>
              <a:rPr lang="en-NZ" b="1" dirty="0">
                <a:latin typeface="Consolas" panose="020B0609020204030204" pitchFamily="49" charset="0"/>
                <a:cs typeface="Consolas" panose="020B0609020204030204" pitchFamily="49" charset="0"/>
              </a:rPr>
              <a:t>&lt;string, char&gt;</a:t>
            </a:r>
          </a:p>
          <a:p>
            <a:pPr algn="ctr"/>
            <a:r>
              <a:rPr lang="en-NZ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most_frequent</a:t>
            </a:r>
            <a:endParaRPr lang="en-NZ" i="1" dirty="0"/>
          </a:p>
        </p:txBody>
      </p:sp>
      <p:sp>
        <p:nvSpPr>
          <p:cNvPr id="9" name="Rectangle 8"/>
          <p:cNvSpPr/>
          <p:nvPr/>
        </p:nvSpPr>
        <p:spPr>
          <a:xfrm>
            <a:off x="2795680" y="3291829"/>
            <a:ext cx="15776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b="1" dirty="0">
                <a:latin typeface="Consolas" panose="020B0609020204030204" pitchFamily="49" charset="0"/>
                <a:cs typeface="Consolas" panose="020B0609020204030204" pitchFamily="49" charset="0"/>
              </a:rPr>
              <a:t>char -&gt; </a:t>
            </a:r>
            <a:r>
              <a:rPr lang="en-NZ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NZ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NZ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ascii</a:t>
            </a:r>
            <a:endParaRPr lang="en-NZ" i="1" dirty="0"/>
          </a:p>
        </p:txBody>
      </p:sp>
      <p:sp>
        <p:nvSpPr>
          <p:cNvPr id="10" name="Rectangle 9"/>
          <p:cNvSpPr/>
          <p:nvPr/>
        </p:nvSpPr>
        <p:spPr>
          <a:xfrm>
            <a:off x="6291016" y="3291828"/>
            <a:ext cx="29706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TSrc_to</a:t>
            </a:r>
            <a:r>
              <a:rPr lang="en-NZ" b="1" dirty="0">
                <a:latin typeface="Consolas" panose="020B0609020204030204" pitchFamily="49" charset="0"/>
                <a:cs typeface="Consolas" panose="020B0609020204030204" pitchFamily="49" charset="0"/>
              </a:rPr>
              <a:t>&lt;string, </a:t>
            </a:r>
            <a:r>
              <a:rPr lang="en-NZ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NZ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ctr"/>
            <a:r>
              <a:rPr lang="en-NZ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most_frequent</a:t>
            </a:r>
            <a:r>
              <a:rPr lang="en-NZ" b="1" i="1" dirty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NZ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ascii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2946078215"/>
      </p:ext>
    </p:extLst>
  </p:cSld>
  <p:clrMapOvr>
    <a:masterClrMapping/>
  </p:clrMapOvr>
  <p:transition spd="slow"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130139"/>
            <a:ext cx="7848872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NZ" sz="28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    map(</a:t>
            </a:r>
            <a:r>
              <a:rPr lang="en-NZ" sz="28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&lt;T&gt;,  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&lt;T,U&gt;)</a:t>
            </a:r>
          </a:p>
          <a:p>
            <a:r>
              <a:rPr lang="en-NZ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   map(</a:t>
            </a:r>
            <a:r>
              <a:rPr lang="en-NZ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&lt;T&gt;, 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&lt;T,U&gt;)</a:t>
            </a:r>
          </a:p>
          <a:p>
            <a:r>
              <a:rPr lang="en-NZ" sz="28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  map(</a:t>
            </a:r>
            <a:r>
              <a:rPr lang="en-NZ" sz="28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&lt;T&gt;,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&lt;T,U&gt;)</a:t>
            </a:r>
          </a:p>
          <a:p>
            <a:r>
              <a:rPr lang="en-NZ" sz="2800" b="1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eith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&lt;U,X&gt; map(</a:t>
            </a:r>
            <a:r>
              <a:rPr lang="en-NZ" sz="2800" b="1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eith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&lt;T,X&gt;,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&lt;T,U&gt;)</a:t>
            </a:r>
          </a:p>
          <a:p>
            <a:r>
              <a:rPr lang="en-NZ" sz="28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&lt;X,U&gt; map(</a:t>
            </a:r>
            <a:r>
              <a:rPr lang="en-NZ" sz="28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&lt;X,T&gt;,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&lt;T,U&gt;)</a:t>
            </a:r>
          </a:p>
        </p:txBody>
      </p:sp>
    </p:spTree>
    <p:extLst>
      <p:ext uri="{BB962C8B-B14F-4D97-AF65-F5344CB8AC3E}">
        <p14:creationId xmlns:p14="http://schemas.microsoft.com/office/powerpoint/2010/main" val="1141876875"/>
      </p:ext>
    </p:extLst>
  </p:cSld>
  <p:clrMapOvr>
    <a:masterClrMapping/>
  </p:clrMapOvr>
  <p:transition spd="slow"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130139"/>
            <a:ext cx="7848872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NZ" sz="28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    map(</a:t>
            </a:r>
            <a:r>
              <a:rPr lang="en-NZ" sz="28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&lt;T&gt;,  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&lt;T,U&gt;)</a:t>
            </a:r>
          </a:p>
          <a:p>
            <a:r>
              <a:rPr lang="en-NZ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   map(</a:t>
            </a:r>
            <a:r>
              <a:rPr lang="en-NZ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&lt;T&gt;, 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&lt;T,U&gt;)</a:t>
            </a:r>
          </a:p>
          <a:p>
            <a:r>
              <a:rPr lang="en-NZ" sz="28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  map(</a:t>
            </a:r>
            <a:r>
              <a:rPr lang="en-NZ" sz="28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&lt;T&gt;,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&lt;T,U&gt;)</a:t>
            </a:r>
          </a:p>
          <a:p>
            <a:r>
              <a:rPr lang="en-NZ" sz="2800" b="1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eith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&lt;U,X&gt; map(</a:t>
            </a:r>
            <a:r>
              <a:rPr lang="en-NZ" sz="2800" b="1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eith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&lt;T,X&gt;,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&lt;T,U&gt;)</a:t>
            </a:r>
          </a:p>
          <a:p>
            <a:r>
              <a:rPr lang="en-NZ" sz="28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&lt;X,U&gt; map(</a:t>
            </a:r>
            <a:r>
              <a:rPr lang="en-NZ" sz="28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&lt;X,T&gt;,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&lt;T,U&gt;)</a:t>
            </a:r>
          </a:p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ast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    map(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ast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&lt;T&gt;,  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&lt;T,U&gt;)</a:t>
            </a:r>
          </a:p>
        </p:txBody>
      </p:sp>
    </p:spTree>
    <p:extLst>
      <p:ext uri="{BB962C8B-B14F-4D97-AF65-F5344CB8AC3E}">
        <p14:creationId xmlns:p14="http://schemas.microsoft.com/office/powerpoint/2010/main" val="3330095205"/>
      </p:ext>
    </p:extLst>
  </p:cSld>
  <p:clrMapOvr>
    <a:masterClrMapping/>
  </p:clrMapOvr>
  <p:transition spd="slow"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45636"/>
            <a:ext cx="914400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NZ" sz="4000" b="1" dirty="0"/>
              <a:t>fold, redux</a:t>
            </a:r>
          </a:p>
        </p:txBody>
      </p:sp>
    </p:spTree>
    <p:extLst>
      <p:ext uri="{BB962C8B-B14F-4D97-AF65-F5344CB8AC3E}">
        <p14:creationId xmlns:p14="http://schemas.microsoft.com/office/powerpoint/2010/main" val="3841217477"/>
      </p:ext>
    </p:extLst>
  </p:cSld>
  <p:clrMapOvr>
    <a:masterClrMapping/>
  </p:clrMapOvr>
  <p:transition spd="slow"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>
            <a:off x="1547664" y="1437624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/>
          <p:cNvSpPr txBox="1"/>
          <p:nvPr/>
        </p:nvSpPr>
        <p:spPr>
          <a:xfrm>
            <a:off x="3419872" y="1995686"/>
            <a:ext cx="20882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fold</a:t>
            </a:r>
          </a:p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,  =&gt;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3588" y="627534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</a:p>
        </p:txBody>
      </p:sp>
      <p:sp>
        <p:nvSpPr>
          <p:cNvPr id="12" name="Isosceles Triangle 11"/>
          <p:cNvSpPr/>
          <p:nvPr/>
        </p:nvSpPr>
        <p:spPr>
          <a:xfrm>
            <a:off x="1547664" y="2037978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Isosceles Triangle 12"/>
          <p:cNvSpPr/>
          <p:nvPr/>
        </p:nvSpPr>
        <p:spPr>
          <a:xfrm>
            <a:off x="1547664" y="2638332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Isosceles Triangle 13"/>
          <p:cNvSpPr/>
          <p:nvPr/>
        </p:nvSpPr>
        <p:spPr>
          <a:xfrm>
            <a:off x="1547664" y="3238686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Isosceles Triangle 14"/>
          <p:cNvSpPr/>
          <p:nvPr/>
        </p:nvSpPr>
        <p:spPr>
          <a:xfrm>
            <a:off x="1547664" y="3839040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Oval 18"/>
          <p:cNvSpPr/>
          <p:nvPr/>
        </p:nvSpPr>
        <p:spPr>
          <a:xfrm>
            <a:off x="6624228" y="2638332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Isosceles Triangle 21"/>
          <p:cNvSpPr/>
          <p:nvPr/>
        </p:nvSpPr>
        <p:spPr>
          <a:xfrm>
            <a:off x="4067944" y="2820059"/>
            <a:ext cx="432048" cy="30569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/>
          <p:cNvSpPr/>
          <p:nvPr/>
        </p:nvSpPr>
        <p:spPr>
          <a:xfrm>
            <a:off x="5220072" y="2820059"/>
            <a:ext cx="432048" cy="3056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Oval 23"/>
          <p:cNvSpPr/>
          <p:nvPr/>
        </p:nvSpPr>
        <p:spPr>
          <a:xfrm>
            <a:off x="3347864" y="2842120"/>
            <a:ext cx="432048" cy="3056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84144695"/>
      </p:ext>
    </p:extLst>
  </p:cSld>
  <p:clrMapOvr>
    <a:masterClrMapping/>
  </p:clrMapOvr>
  <p:transition spd="slow"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>
            <a:off x="2601267" y="2953098"/>
            <a:ext cx="720080" cy="12207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953195" y="2953098"/>
            <a:ext cx="648072" cy="12112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907704" y="1761660"/>
            <a:ext cx="720080" cy="12207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1259632" y="1761660"/>
            <a:ext cx="648072" cy="12112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sosceles Triangle 1"/>
          <p:cNvSpPr/>
          <p:nvPr/>
        </p:nvSpPr>
        <p:spPr>
          <a:xfrm>
            <a:off x="1547664" y="1437624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TextBox 10"/>
          <p:cNvSpPr txBox="1"/>
          <p:nvPr/>
        </p:nvSpPr>
        <p:spPr>
          <a:xfrm>
            <a:off x="863588" y="627534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</a:p>
        </p:txBody>
      </p:sp>
      <p:sp>
        <p:nvSpPr>
          <p:cNvPr id="13" name="Isosceles Triangle 12"/>
          <p:cNvSpPr/>
          <p:nvPr/>
        </p:nvSpPr>
        <p:spPr>
          <a:xfrm>
            <a:off x="899592" y="2638332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Isosceles Triangle 14"/>
          <p:cNvSpPr/>
          <p:nvPr/>
        </p:nvSpPr>
        <p:spPr>
          <a:xfrm>
            <a:off x="1547664" y="3839040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Isosceles Triangle 23"/>
          <p:cNvSpPr/>
          <p:nvPr/>
        </p:nvSpPr>
        <p:spPr>
          <a:xfrm>
            <a:off x="2267744" y="2639699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Isosceles Triangle 24"/>
          <p:cNvSpPr/>
          <p:nvPr/>
        </p:nvSpPr>
        <p:spPr>
          <a:xfrm>
            <a:off x="2915816" y="3848837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/>
          <p:cNvSpPr txBox="1"/>
          <p:nvPr/>
        </p:nvSpPr>
        <p:spPr>
          <a:xfrm>
            <a:off x="3419872" y="1995686"/>
            <a:ext cx="20882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squish</a:t>
            </a:r>
          </a:p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,  =&gt;</a:t>
            </a:r>
          </a:p>
        </p:txBody>
      </p:sp>
      <p:sp>
        <p:nvSpPr>
          <p:cNvPr id="44" name="Oval 43"/>
          <p:cNvSpPr/>
          <p:nvPr/>
        </p:nvSpPr>
        <p:spPr>
          <a:xfrm>
            <a:off x="6624228" y="2638332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5" name="Isosceles Triangle 44"/>
          <p:cNvSpPr/>
          <p:nvPr/>
        </p:nvSpPr>
        <p:spPr>
          <a:xfrm>
            <a:off x="4067944" y="2820059"/>
            <a:ext cx="432048" cy="30569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/>
          <p:cNvSpPr/>
          <p:nvPr/>
        </p:nvSpPr>
        <p:spPr>
          <a:xfrm>
            <a:off x="5220072" y="2820059"/>
            <a:ext cx="432048" cy="3056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Oval 46"/>
          <p:cNvSpPr/>
          <p:nvPr/>
        </p:nvSpPr>
        <p:spPr>
          <a:xfrm>
            <a:off x="3347864" y="2842120"/>
            <a:ext cx="432048" cy="3056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03016594"/>
      </p:ext>
    </p:extLst>
  </p:cSld>
  <p:clrMapOvr>
    <a:masterClrMapping/>
  </p:clrMapOvr>
  <p:transition spd="slow"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63588" y="627534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</a:p>
        </p:txBody>
      </p:sp>
      <p:sp>
        <p:nvSpPr>
          <p:cNvPr id="12" name="Isosceles Triangle 11"/>
          <p:cNvSpPr/>
          <p:nvPr/>
        </p:nvSpPr>
        <p:spPr>
          <a:xfrm>
            <a:off x="1547664" y="2037978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Isosceles Triangle 13"/>
          <p:cNvSpPr/>
          <p:nvPr/>
        </p:nvSpPr>
        <p:spPr>
          <a:xfrm>
            <a:off x="1547664" y="3238686"/>
            <a:ext cx="720080" cy="48605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/>
          <p:cNvSpPr txBox="1"/>
          <p:nvPr/>
        </p:nvSpPr>
        <p:spPr>
          <a:xfrm>
            <a:off x="1547664" y="274400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19872" y="1995686"/>
            <a:ext cx="20882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splat</a:t>
            </a:r>
          </a:p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,  =&gt;</a:t>
            </a:r>
          </a:p>
        </p:txBody>
      </p:sp>
      <p:sp>
        <p:nvSpPr>
          <p:cNvPr id="15" name="Oval 14"/>
          <p:cNvSpPr/>
          <p:nvPr/>
        </p:nvSpPr>
        <p:spPr>
          <a:xfrm>
            <a:off x="6624228" y="2638332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Isosceles Triangle 15"/>
          <p:cNvSpPr/>
          <p:nvPr/>
        </p:nvSpPr>
        <p:spPr>
          <a:xfrm>
            <a:off x="4067944" y="2820059"/>
            <a:ext cx="432048" cy="30569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Oval 18"/>
          <p:cNvSpPr/>
          <p:nvPr/>
        </p:nvSpPr>
        <p:spPr>
          <a:xfrm>
            <a:off x="5220072" y="2820059"/>
            <a:ext cx="432048" cy="3056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/>
          <p:cNvSpPr/>
          <p:nvPr/>
        </p:nvSpPr>
        <p:spPr>
          <a:xfrm>
            <a:off x="3347864" y="2842120"/>
            <a:ext cx="432048" cy="3056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27400466"/>
      </p:ext>
    </p:extLst>
  </p:cSld>
  <p:clrMapOvr>
    <a:masterClrMapping/>
  </p:clrMapOvr>
  <p:transition spd="slow"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3075806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</a:t>
            </a:r>
            <a:endParaRPr lang="en-US" sz="4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3588" y="627534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either</a:t>
            </a:r>
          </a:p>
        </p:txBody>
      </p:sp>
      <p:sp>
        <p:nvSpPr>
          <p:cNvPr id="12" name="Isosceles Triangle 11"/>
          <p:cNvSpPr/>
          <p:nvPr/>
        </p:nvSpPr>
        <p:spPr>
          <a:xfrm>
            <a:off x="1547664" y="2037978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/>
          <p:cNvSpPr txBox="1"/>
          <p:nvPr/>
        </p:nvSpPr>
        <p:spPr>
          <a:xfrm>
            <a:off x="1547664" y="274400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19872" y="1995686"/>
            <a:ext cx="20882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splatf</a:t>
            </a:r>
            <a:endParaRPr lang="en-NZ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,  =&gt;</a:t>
            </a:r>
          </a:p>
        </p:txBody>
      </p:sp>
      <p:sp>
        <p:nvSpPr>
          <p:cNvPr id="14" name="Oval 13"/>
          <p:cNvSpPr/>
          <p:nvPr/>
        </p:nvSpPr>
        <p:spPr>
          <a:xfrm>
            <a:off x="6624228" y="2638332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Isosceles Triangle 15"/>
          <p:cNvSpPr/>
          <p:nvPr/>
        </p:nvSpPr>
        <p:spPr>
          <a:xfrm>
            <a:off x="4067944" y="2820059"/>
            <a:ext cx="432048" cy="30569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Oval 18"/>
          <p:cNvSpPr/>
          <p:nvPr/>
        </p:nvSpPr>
        <p:spPr>
          <a:xfrm>
            <a:off x="5220072" y="2820059"/>
            <a:ext cx="432048" cy="3056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Oval 19"/>
          <p:cNvSpPr/>
          <p:nvPr/>
        </p:nvSpPr>
        <p:spPr>
          <a:xfrm>
            <a:off x="3347864" y="2842120"/>
            <a:ext cx="432048" cy="3056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64086624"/>
      </p:ext>
    </p:extLst>
  </p:cSld>
  <p:clrMapOvr>
    <a:masterClrMapping/>
  </p:clrMapOvr>
  <p:transition spd="slow"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/>
          <p:cNvSpPr/>
          <p:nvPr/>
        </p:nvSpPr>
        <p:spPr>
          <a:xfrm>
            <a:off x="690972" y="2211710"/>
            <a:ext cx="2368860" cy="1612776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TextBox 10"/>
          <p:cNvSpPr txBox="1"/>
          <p:nvPr/>
        </p:nvSpPr>
        <p:spPr>
          <a:xfrm>
            <a:off x="863588" y="627534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</a:p>
        </p:txBody>
      </p:sp>
      <p:sp>
        <p:nvSpPr>
          <p:cNvPr id="12" name="Isosceles Triangle 11"/>
          <p:cNvSpPr/>
          <p:nvPr/>
        </p:nvSpPr>
        <p:spPr>
          <a:xfrm>
            <a:off x="1547664" y="2657450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TextBox 12"/>
          <p:cNvSpPr txBox="1"/>
          <p:nvPr/>
        </p:nvSpPr>
        <p:spPr>
          <a:xfrm>
            <a:off x="3419872" y="1995686"/>
            <a:ext cx="20882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cata</a:t>
            </a:r>
            <a:endParaRPr lang="en-NZ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,  =&gt;</a:t>
            </a:r>
          </a:p>
        </p:txBody>
      </p:sp>
      <p:sp>
        <p:nvSpPr>
          <p:cNvPr id="14" name="Oval 13"/>
          <p:cNvSpPr/>
          <p:nvPr/>
        </p:nvSpPr>
        <p:spPr>
          <a:xfrm>
            <a:off x="6624228" y="2638332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Isosceles Triangle 15"/>
          <p:cNvSpPr/>
          <p:nvPr/>
        </p:nvSpPr>
        <p:spPr>
          <a:xfrm>
            <a:off x="4067944" y="2820059"/>
            <a:ext cx="432048" cy="30569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Oval 18"/>
          <p:cNvSpPr/>
          <p:nvPr/>
        </p:nvSpPr>
        <p:spPr>
          <a:xfrm>
            <a:off x="5220072" y="2820059"/>
            <a:ext cx="432048" cy="3056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Oval 19"/>
          <p:cNvSpPr/>
          <p:nvPr/>
        </p:nvSpPr>
        <p:spPr>
          <a:xfrm>
            <a:off x="3347864" y="2842120"/>
            <a:ext cx="432048" cy="3056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85066637"/>
      </p:ext>
    </p:extLst>
  </p:cSld>
  <p:clrMapOvr>
    <a:masterClrMapping/>
  </p:clrMapOvr>
  <p:transition spd="slow"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45636"/>
            <a:ext cx="9144000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NZ" sz="4000" b="1" dirty="0"/>
              <a:t>fold</a:t>
            </a:r>
          </a:p>
          <a:p>
            <a:pPr algn="ctr"/>
            <a:r>
              <a:rPr lang="en-NZ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fold : (</a:t>
            </a:r>
            <a:r>
              <a:rPr lang="en-NZ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accumulator_fn</a:t>
            </a:r>
            <a:r>
              <a:rPr lang="en-NZ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seed, seq) -&gt; </a:t>
            </a:r>
            <a:r>
              <a:rPr lang="en-NZ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endParaRPr lang="en-NZ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772899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ivan\Desktop\dr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8081" y="-596602"/>
            <a:ext cx="15453209" cy="869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39752" y="4948014"/>
            <a:ext cx="6840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800" dirty="0">
                <a:solidFill>
                  <a:schemeClr val="bg1"/>
                </a:solidFill>
              </a:rPr>
              <a:t>https://copiouscope.wordpress.com/2013/02/17/dr-strangelove-or-how-i-learned-to-use-a-predictable-title/, the irony of which is not lost on 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504" y="51470"/>
            <a:ext cx="7776864" cy="4837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Accelerate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Your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Readiness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by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Using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Visual Basic® Scripting Edition 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to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Deploy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SharePoint 2016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in the Enterprise Environment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12160" y="3795886"/>
            <a:ext cx="3024336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700"/>
              </a:lnSpc>
            </a:pPr>
            <a:r>
              <a:rPr lang="en-NZ" sz="3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Ivan Towlson</a:t>
            </a:r>
          </a:p>
          <a:p>
            <a:pPr algn="r">
              <a:lnSpc>
                <a:spcPts val="3700"/>
              </a:lnSpc>
            </a:pPr>
            <a:r>
              <a:rPr lang="en-NZ" sz="3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1258214253"/>
      </p:ext>
    </p:extLst>
  </p:cSld>
  <p:clrMapOvr>
    <a:masterClrMapping/>
  </p:clrMapOvr>
  <p:transition spd="slow"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45636"/>
            <a:ext cx="9144000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NZ" sz="4000" b="1" dirty="0" err="1"/>
              <a:t>catamorphism</a:t>
            </a:r>
            <a:endParaRPr lang="en-NZ" sz="4000" b="1" dirty="0"/>
          </a:p>
          <a:p>
            <a:pPr algn="ctr"/>
            <a:r>
              <a:rPr lang="en-NZ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cata</a:t>
            </a:r>
            <a:r>
              <a:rPr lang="en-NZ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: (</a:t>
            </a:r>
            <a:r>
              <a:rPr lang="en-NZ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recursive_fn</a:t>
            </a:r>
            <a:r>
              <a:rPr lang="en-NZ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NZ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functorial_structure</a:t>
            </a:r>
            <a:r>
              <a:rPr lang="en-NZ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NZ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endParaRPr lang="en-NZ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356682"/>
      </p:ext>
    </p:extLst>
  </p:cSld>
  <p:clrMapOvr>
    <a:masterClrMapping/>
  </p:clrMapOvr>
  <p:transition spd="slow"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45636"/>
            <a:ext cx="9144000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NZ" sz="4000" b="1" dirty="0"/>
              <a:t>unfold</a:t>
            </a:r>
          </a:p>
          <a:p>
            <a:pPr algn="ctr"/>
            <a:r>
              <a:rPr lang="en-NZ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unfold : (seed, </a:t>
            </a:r>
            <a:r>
              <a:rPr lang="en-NZ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generator_fn</a:t>
            </a:r>
            <a:r>
              <a:rPr lang="en-NZ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 -&gt; seq</a:t>
            </a:r>
          </a:p>
        </p:txBody>
      </p:sp>
    </p:spTree>
    <p:extLst>
      <p:ext uri="{BB962C8B-B14F-4D97-AF65-F5344CB8AC3E}">
        <p14:creationId xmlns:p14="http://schemas.microsoft.com/office/powerpoint/2010/main" val="172368337"/>
      </p:ext>
    </p:extLst>
  </p:cSld>
  <p:clrMapOvr>
    <a:masterClrMapping/>
  </p:clrMapOvr>
  <p:transition spd="slow"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45636"/>
            <a:ext cx="9144000" cy="39087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NZ" sz="4000" b="1" dirty="0" err="1"/>
              <a:t>catamorphism</a:t>
            </a:r>
            <a:endParaRPr lang="en-NZ" sz="4000" b="1" dirty="0"/>
          </a:p>
          <a:p>
            <a:pPr algn="ctr"/>
            <a:r>
              <a:rPr lang="en-NZ" sz="4000" b="1" dirty="0" err="1"/>
              <a:t>anamorphism</a:t>
            </a:r>
            <a:endParaRPr lang="en-NZ" sz="4000" b="1" dirty="0"/>
          </a:p>
          <a:p>
            <a:pPr algn="ctr"/>
            <a:r>
              <a:rPr lang="en-NZ" sz="3600" b="1" dirty="0" err="1"/>
              <a:t>hylomorphism</a:t>
            </a:r>
            <a:endParaRPr lang="en-NZ" sz="3600" b="1" dirty="0"/>
          </a:p>
          <a:p>
            <a:pPr algn="ctr"/>
            <a:r>
              <a:rPr lang="en-NZ" sz="3200" b="1" dirty="0"/>
              <a:t>paramorphism</a:t>
            </a:r>
          </a:p>
          <a:p>
            <a:pPr algn="ctr"/>
            <a:r>
              <a:rPr lang="en-NZ" sz="2800" b="1" dirty="0" err="1"/>
              <a:t>zygomorphism</a:t>
            </a:r>
            <a:endParaRPr lang="en-NZ" sz="2800" b="1" dirty="0"/>
          </a:p>
          <a:p>
            <a:pPr algn="ctr"/>
            <a:r>
              <a:rPr lang="en-NZ" sz="2400" b="1" dirty="0" err="1"/>
              <a:t>apomorphism</a:t>
            </a:r>
            <a:endParaRPr lang="en-NZ" sz="2400" b="1" dirty="0"/>
          </a:p>
          <a:p>
            <a:pPr algn="ctr"/>
            <a:r>
              <a:rPr lang="en-NZ" sz="2000" b="1" dirty="0" err="1"/>
              <a:t>prepromorphism</a:t>
            </a:r>
            <a:endParaRPr lang="en-NZ" sz="2000" b="1" dirty="0"/>
          </a:p>
          <a:p>
            <a:pPr algn="ctr"/>
            <a:r>
              <a:rPr lang="en-NZ" sz="1600" b="1" dirty="0" err="1"/>
              <a:t>postpromorphism</a:t>
            </a:r>
            <a:endParaRPr lang="en-NZ" sz="1600" b="1" dirty="0"/>
          </a:p>
          <a:p>
            <a:pPr algn="ctr"/>
            <a:r>
              <a:rPr lang="en-NZ" sz="1200" b="1" dirty="0" err="1"/>
              <a:t>histomorphism</a:t>
            </a:r>
            <a:endParaRPr lang="en-NZ" sz="1200" b="1" dirty="0"/>
          </a:p>
        </p:txBody>
      </p:sp>
    </p:spTree>
    <p:extLst>
      <p:ext uri="{BB962C8B-B14F-4D97-AF65-F5344CB8AC3E}">
        <p14:creationId xmlns:p14="http://schemas.microsoft.com/office/powerpoint/2010/main" val="27730427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04714"/>
            <a:ext cx="9144000" cy="69311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3518" y="4517272"/>
            <a:ext cx="318635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350" dirty="0"/>
              <a:t>Image: Brent </a:t>
            </a:r>
            <a:r>
              <a:rPr lang="en-NZ" sz="1350" dirty="0" err="1"/>
              <a:t>Yorgey</a:t>
            </a:r>
            <a:endParaRPr lang="en-NZ" sz="1350" dirty="0"/>
          </a:p>
          <a:p>
            <a:r>
              <a:rPr lang="en-NZ" sz="900" dirty="0"/>
              <a:t>https://byorgey.wordpress.com/2011/05/11/trapd/</a:t>
            </a:r>
          </a:p>
        </p:txBody>
      </p:sp>
    </p:spTree>
    <p:extLst>
      <p:ext uri="{BB962C8B-B14F-4D97-AF65-F5344CB8AC3E}">
        <p14:creationId xmlns:p14="http://schemas.microsoft.com/office/powerpoint/2010/main" val="1187031194"/>
      </p:ext>
    </p:extLst>
  </p:cSld>
  <p:clrMapOvr>
    <a:masterClrMapping/>
  </p:clrMapOvr>
  <p:transition spd="slow"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45636"/>
            <a:ext cx="914400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NZ" sz="4000" b="1" dirty="0"/>
              <a:t>Why should I care?</a:t>
            </a:r>
          </a:p>
        </p:txBody>
      </p:sp>
    </p:spTree>
    <p:extLst>
      <p:ext uri="{BB962C8B-B14F-4D97-AF65-F5344CB8AC3E}">
        <p14:creationId xmlns:p14="http://schemas.microsoft.com/office/powerpoint/2010/main" val="1932897844"/>
      </p:ext>
    </p:extLst>
  </p:cSld>
  <p:clrMapOvr>
    <a:masterClrMapping/>
  </p:clrMapOvr>
  <p:transition spd="slow"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8032" y="493385"/>
            <a:ext cx="8532440" cy="36625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NZ" sz="2400" b="1" dirty="0" err="1">
                <a:latin typeface="Consolas" panose="020B0609020204030204" pitchFamily="49" charset="0"/>
              </a:rPr>
              <a:t>zygoHistoPrepro</a:t>
            </a:r>
            <a:r>
              <a:rPr lang="en-NZ" sz="2400" b="1" dirty="0">
                <a:latin typeface="Consolas" panose="020B0609020204030204" pitchFamily="49" charset="0"/>
              </a:rPr>
              <a:t>  :: (</a:t>
            </a:r>
            <a:r>
              <a:rPr lang="en-NZ" sz="2400" b="1" dirty="0" err="1">
                <a:latin typeface="Consolas" panose="020B0609020204030204" pitchFamily="49" charset="0"/>
              </a:rPr>
              <a:t>Unfoldable</a:t>
            </a:r>
            <a:r>
              <a:rPr lang="en-NZ" sz="2400" b="1" dirty="0">
                <a:latin typeface="Consolas" panose="020B0609020204030204" pitchFamily="49" charset="0"/>
              </a:rPr>
              <a:t> t, Foldable t) =&gt;</a:t>
            </a:r>
          </a:p>
          <a:p>
            <a:r>
              <a:rPr lang="en-NZ" sz="2400" b="1" dirty="0">
                <a:latin typeface="Consolas" panose="020B0609020204030204" pitchFamily="49" charset="0"/>
              </a:rPr>
              <a:t>  (Base t b -&gt; b) -&gt;</a:t>
            </a:r>
          </a:p>
          <a:p>
            <a:r>
              <a:rPr lang="en-NZ" sz="2400" b="1" dirty="0">
                <a:latin typeface="Consolas" panose="020B0609020204030204" pitchFamily="49" charset="0"/>
              </a:rPr>
              <a:t>  (</a:t>
            </a:r>
            <a:r>
              <a:rPr lang="en-NZ" sz="2400" b="1" dirty="0" err="1">
                <a:latin typeface="Consolas" panose="020B0609020204030204" pitchFamily="49" charset="0"/>
              </a:rPr>
              <a:t>forall</a:t>
            </a:r>
            <a:r>
              <a:rPr lang="en-NZ" sz="2400" b="1" dirty="0">
                <a:latin typeface="Consolas" panose="020B0609020204030204" pitchFamily="49" charset="0"/>
              </a:rPr>
              <a:t> c. Base t c -&gt; Base t c) -&gt;</a:t>
            </a:r>
          </a:p>
          <a:p>
            <a:r>
              <a:rPr lang="en-NZ" sz="2400" b="1" dirty="0">
                <a:latin typeface="Consolas" panose="020B0609020204030204" pitchFamily="49" charset="0"/>
              </a:rPr>
              <a:t>  (Base t (</a:t>
            </a:r>
            <a:r>
              <a:rPr lang="en-NZ" sz="2400" b="1" dirty="0" err="1">
                <a:latin typeface="Consolas" panose="020B0609020204030204" pitchFamily="49" charset="0"/>
              </a:rPr>
              <a:t>EnvT</a:t>
            </a:r>
            <a:r>
              <a:rPr lang="en-NZ" sz="2400" b="1" dirty="0">
                <a:latin typeface="Consolas" panose="020B0609020204030204" pitchFamily="49" charset="0"/>
              </a:rPr>
              <a:t> b (Stream (Base t)) a) -&gt; a) -&gt;</a:t>
            </a:r>
          </a:p>
          <a:p>
            <a:r>
              <a:rPr lang="en-NZ" sz="2400" b="1" dirty="0">
                <a:latin typeface="Consolas" panose="020B0609020204030204" pitchFamily="49" charset="0"/>
              </a:rPr>
              <a:t>  t -&gt; a </a:t>
            </a:r>
          </a:p>
          <a:p>
            <a:pPr algn="ctr"/>
            <a:r>
              <a:rPr lang="en-NZ" sz="2800" b="1" dirty="0"/>
              <a:t>…because sometimes you</a:t>
            </a:r>
          </a:p>
          <a:p>
            <a:pPr algn="ctr"/>
            <a:r>
              <a:rPr lang="en-NZ" sz="2800" b="1" dirty="0"/>
              <a:t>“really need both semi-mutual recursion and history and to repeatedly apply a natural transformation as you get deeper into the </a:t>
            </a:r>
            <a:r>
              <a:rPr lang="en-NZ" sz="2800" b="1" dirty="0" err="1"/>
              <a:t>functor</a:t>
            </a:r>
            <a:r>
              <a:rPr lang="en-NZ" sz="2800" b="1" dirty="0"/>
              <a:t>,” </a:t>
            </a:r>
            <a:r>
              <a:rPr lang="en-NZ" sz="2800" b="1" dirty="0" err="1"/>
              <a:t>doncha</a:t>
            </a:r>
            <a:r>
              <a:rPr lang="en-NZ" sz="2800" b="1" dirty="0"/>
              <a:t>?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55776" y="4587974"/>
            <a:ext cx="6259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https://wiki.haskell.org/Zygohistomorphic_prepromorphisms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214308"/>
      </p:ext>
    </p:extLst>
  </p:cSld>
  <p:clrMapOvr>
    <a:masterClrMapping/>
  </p:clrMapOvr>
  <p:transition spd="slow"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45636"/>
            <a:ext cx="9144000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NZ" sz="4000" b="1" dirty="0"/>
              <a:t>Find out more</a:t>
            </a:r>
          </a:p>
          <a:p>
            <a:pPr algn="ctr"/>
            <a:endParaRPr lang="en-NZ" sz="4000" b="1" dirty="0"/>
          </a:p>
          <a:p>
            <a:pPr algn="ctr"/>
            <a:r>
              <a:rPr lang="en-NZ" sz="2800" dirty="0"/>
              <a:t>“Recursion Schemes by Example” and</a:t>
            </a:r>
          </a:p>
          <a:p>
            <a:pPr algn="ctr"/>
            <a:r>
              <a:rPr lang="en-NZ" sz="2800" dirty="0"/>
              <a:t>“Exotic Tools for Exotic Trades,” timphilipwilliams.com</a:t>
            </a:r>
          </a:p>
          <a:p>
            <a:pPr algn="ctr"/>
            <a:r>
              <a:rPr lang="en-NZ" sz="2800" dirty="0"/>
              <a:t>“Practical Recursion Schemes”, medium.com/@</a:t>
            </a:r>
            <a:r>
              <a:rPr lang="en-NZ" sz="2800" dirty="0" err="1"/>
              <a:t>jaredtobin</a:t>
            </a:r>
            <a:endParaRPr lang="en-NZ" sz="2800" dirty="0"/>
          </a:p>
          <a:p>
            <a:pPr algn="ctr"/>
            <a:r>
              <a:rPr lang="en-NZ" sz="2800" dirty="0"/>
              <a:t>“Recursion Schemes: A Field Guide”, comonad.com</a:t>
            </a:r>
          </a:p>
        </p:txBody>
      </p:sp>
    </p:spTree>
    <p:extLst>
      <p:ext uri="{BB962C8B-B14F-4D97-AF65-F5344CB8AC3E}">
        <p14:creationId xmlns:p14="http://schemas.microsoft.com/office/powerpoint/2010/main" val="882983179"/>
      </p:ext>
    </p:extLst>
  </p:cSld>
  <p:clrMapOvr>
    <a:masterClrMapping/>
  </p:clrMapOvr>
  <p:transition spd="slow"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3600" b="1" dirty="0"/>
              <a:t>Thanks!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70634"/>
            <a:ext cx="6400800" cy="1961356"/>
          </a:xfrm>
        </p:spPr>
        <p:txBody>
          <a:bodyPr>
            <a:normAutofit/>
          </a:bodyPr>
          <a:lstStyle/>
          <a:p>
            <a:r>
              <a:rPr lang="en-NZ" sz="2800" b="1" dirty="0"/>
              <a:t>Ivan Towlson</a:t>
            </a:r>
          </a:p>
          <a:p>
            <a:r>
              <a:rPr lang="en-NZ" sz="1900" dirty="0"/>
              <a:t>ivan@hestia.cc | itowlson@microsoft.com</a:t>
            </a:r>
          </a:p>
          <a:p>
            <a:r>
              <a:rPr lang="en-NZ" sz="1900" dirty="0"/>
              <a:t>@</a:t>
            </a:r>
            <a:r>
              <a:rPr lang="en-NZ" sz="1900" dirty="0" err="1"/>
              <a:t>ppog_penguin</a:t>
            </a:r>
            <a:r>
              <a:rPr lang="en-NZ" sz="1900" dirty="0"/>
              <a:t> | http://hestia.typepad.com</a:t>
            </a:r>
          </a:p>
          <a:p>
            <a:endParaRPr lang="en-NZ" sz="1900" dirty="0"/>
          </a:p>
          <a:p>
            <a:r>
              <a:rPr lang="en-NZ" sz="1900" dirty="0"/>
              <a:t>github.com/</a:t>
            </a:r>
            <a:r>
              <a:rPr lang="en-NZ" sz="1900" dirty="0" err="1"/>
              <a:t>itowlson</a:t>
            </a:r>
            <a:r>
              <a:rPr lang="en-NZ" sz="1900" dirty="0"/>
              <a:t>/</a:t>
            </a:r>
            <a:r>
              <a:rPr lang="en-NZ" sz="1900" dirty="0" err="1"/>
              <a:t>zygo</a:t>
            </a:r>
            <a:endParaRPr lang="en-NZ" sz="1900" dirty="0"/>
          </a:p>
          <a:p>
            <a:endParaRPr lang="en-NZ" sz="1900" dirty="0"/>
          </a:p>
        </p:txBody>
      </p:sp>
    </p:spTree>
    <p:extLst>
      <p:ext uri="{BB962C8B-B14F-4D97-AF65-F5344CB8AC3E}">
        <p14:creationId xmlns:p14="http://schemas.microsoft.com/office/powerpoint/2010/main" val="3455781665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545637"/>
            <a:ext cx="7920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b="1" dirty="0"/>
              <a:t>functional programmer</a:t>
            </a:r>
            <a:r>
              <a:rPr lang="en-NZ" sz="2000" dirty="0"/>
              <a:t> (noun)</a:t>
            </a:r>
          </a:p>
          <a:p>
            <a:pPr lvl="1"/>
            <a:r>
              <a:rPr lang="en-NZ" sz="2000" dirty="0"/>
              <a:t>One who names variables </a:t>
            </a:r>
            <a:r>
              <a:rPr lang="en-NZ" sz="2000" i="1" dirty="0"/>
              <a:t>x</a:t>
            </a:r>
            <a:r>
              <a:rPr lang="en-NZ" sz="2000" dirty="0"/>
              <a:t>,</a:t>
            </a:r>
          </a:p>
          <a:p>
            <a:pPr lvl="1"/>
            <a:r>
              <a:rPr lang="en-NZ" sz="2000" dirty="0"/>
              <a:t>names functions </a:t>
            </a:r>
            <a:r>
              <a:rPr lang="en-NZ" sz="2000" i="1" dirty="0"/>
              <a:t>f</a:t>
            </a:r>
            <a:r>
              <a:rPr lang="en-NZ" sz="2000" dirty="0"/>
              <a:t>,</a:t>
            </a:r>
          </a:p>
          <a:p>
            <a:pPr lvl="1"/>
            <a:r>
              <a:rPr lang="en-NZ" sz="2000" dirty="0"/>
              <a:t>and names code patterns </a:t>
            </a:r>
            <a:r>
              <a:rPr lang="en-NZ" sz="2000" i="1" dirty="0" err="1"/>
              <a:t>zygohistomorphic</a:t>
            </a:r>
            <a:r>
              <a:rPr lang="en-NZ" sz="2000" i="1" dirty="0"/>
              <a:t> </a:t>
            </a:r>
            <a:r>
              <a:rPr lang="en-NZ" sz="2000" i="1" dirty="0" err="1"/>
              <a:t>prepromorphism</a:t>
            </a:r>
            <a:endParaRPr lang="en-NZ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4515966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dirty="0"/>
              <a:t>@</a:t>
            </a:r>
            <a:r>
              <a:rPr lang="en-NZ" dirty="0" err="1"/>
              <a:t>jamesiry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44636226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ivan\Desktop\0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49265" y="-907353"/>
            <a:ext cx="12173793" cy="684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The dawn of history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3888" y="4804578"/>
            <a:ext cx="540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800" dirty="0">
                <a:solidFill>
                  <a:schemeClr val="bg1"/>
                </a:solidFill>
              </a:rPr>
              <a:t>https://stillsfrmfilms.wordpress.com/2012/07/19/2001-a-space-odyssey/</a:t>
            </a:r>
          </a:p>
        </p:txBody>
      </p:sp>
    </p:spTree>
    <p:extLst>
      <p:ext uri="{BB962C8B-B14F-4D97-AF65-F5344CB8AC3E}">
        <p14:creationId xmlns:p14="http://schemas.microsoft.com/office/powerpoint/2010/main" val="2894076723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4558</TotalTime>
  <Words>1344</Words>
  <Application>Microsoft Office PowerPoint</Application>
  <PresentationFormat>On-screen Show (16:9)</PresentationFormat>
  <Paragraphs>410</Paragraphs>
  <Slides>77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3" baseType="lpstr">
      <vt:lpstr>Arial</vt:lpstr>
      <vt:lpstr>Calibri</vt:lpstr>
      <vt:lpstr>Consolas</vt:lpstr>
      <vt:lpstr>Haettenschweiler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Ivan Towlson</cp:lastModifiedBy>
  <cp:revision>53</cp:revision>
  <dcterms:created xsi:type="dcterms:W3CDTF">2016-03-23T22:58:35Z</dcterms:created>
  <dcterms:modified xsi:type="dcterms:W3CDTF">2016-04-02T21:14:18Z</dcterms:modified>
</cp:coreProperties>
</file>