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4" r:id="rId4"/>
    <p:sldId id="261" r:id="rId5"/>
    <p:sldId id="262" r:id="rId6"/>
    <p:sldId id="263" r:id="rId7"/>
    <p:sldId id="265" r:id="rId8"/>
    <p:sldId id="259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80" r:id="rId22"/>
    <p:sldId id="290" r:id="rId23"/>
    <p:sldId id="279" r:id="rId24"/>
    <p:sldId id="281" r:id="rId25"/>
    <p:sldId id="282" r:id="rId26"/>
    <p:sldId id="291" r:id="rId27"/>
    <p:sldId id="283" r:id="rId28"/>
    <p:sldId id="286" r:id="rId29"/>
    <p:sldId id="289" r:id="rId30"/>
    <p:sldId id="287" r:id="rId31"/>
    <p:sldId id="288" r:id="rId32"/>
    <p:sldId id="292" r:id="rId33"/>
    <p:sldId id="293" r:id="rId34"/>
    <p:sldId id="294" r:id="rId35"/>
    <p:sldId id="295" r:id="rId36"/>
    <p:sldId id="296" r:id="rId37"/>
    <p:sldId id="297" r:id="rId38"/>
    <p:sldId id="299" r:id="rId39"/>
    <p:sldId id="300" r:id="rId40"/>
    <p:sldId id="301" r:id="rId41"/>
    <p:sldId id="302" r:id="rId42"/>
    <p:sldId id="303" r:id="rId43"/>
    <p:sldId id="285" r:id="rId44"/>
    <p:sldId id="284" r:id="rId4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9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30/03/2016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49474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30/03/2016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5726598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30/03/2016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7035464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30/03/2016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6891406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30/03/2016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4841770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30/03/2016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4484911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30/03/2016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3318381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30/03/2016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174760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30/03/2016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683350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30/03/2016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353017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30/03/2016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083526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D748A-4C91-43BB-9A92-E9E332C1E440}" type="datetimeFigureOut">
              <a:rPr lang="en-NZ" smtClean="0"/>
              <a:t>30/03/2016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705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van\Desktop\peter-sellers-as-dr-strangelo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"/>
            <a:ext cx="9601200" cy="5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1470"/>
            <a:ext cx="7776864" cy="4965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How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Learned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Stop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Worrying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and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Love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the</a:t>
            </a:r>
          </a:p>
          <a:p>
            <a:pPr>
              <a:lnSpc>
                <a:spcPts val="3700"/>
              </a:lnSpc>
            </a:pPr>
            <a:r>
              <a:rPr lang="en-NZ" sz="3600" dirty="0" err="1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Zygohistomorphic</a:t>
            </a: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 </a:t>
            </a:r>
            <a:r>
              <a:rPr lang="en-NZ" sz="3600" dirty="0" err="1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Prepromorphism</a:t>
            </a:r>
            <a:endParaRPr lang="en-NZ" sz="36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7944" y="4948014"/>
            <a:ext cx="5112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 smtClean="0">
                <a:solidFill>
                  <a:schemeClr val="bg1"/>
                </a:solidFill>
              </a:rPr>
              <a:t>http://www.heyuguys.com/top-10-best-worst-days-in-cinema/peter-sellers-as-dr-strangelove/</a:t>
            </a:r>
            <a:endParaRPr lang="en-NZ" sz="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2160" y="3795886"/>
            <a:ext cx="3024336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700"/>
              </a:lnSpc>
            </a:pPr>
            <a:r>
              <a:rPr lang="en-NZ" sz="3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Ivan Towlson</a:t>
            </a:r>
          </a:p>
          <a:p>
            <a:pPr algn="r">
              <a:lnSpc>
                <a:spcPts val="3700"/>
              </a:lnSpc>
            </a:pPr>
            <a:r>
              <a:rPr lang="en-NZ" sz="3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Microsoft</a:t>
            </a:r>
            <a:endParaRPr lang="en-NZ" sz="36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3371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DIM NEWPRICES(LEN(PRICES))</a:t>
            </a:r>
          </a:p>
          <a:p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 I = 1</a:t>
            </a:r>
          </a:p>
          <a:p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30 NEWPRICES(I) = 2 * PRICES(I)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 I = I + 1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 IF I &lt;= LEN(PRICES) GOTO 30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 PRINT "PROFIT!!!"</a:t>
            </a:r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The dawn of history… 1964</a:t>
            </a:r>
            <a:endParaRPr lang="en-NZ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63888" y="4804578"/>
            <a:ext cx="540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 smtClean="0"/>
              <a:t>Disclaimer: Actual history may not have started with BASIC</a:t>
            </a:r>
            <a:endParaRPr lang="en-NZ" sz="800" dirty="0"/>
          </a:p>
        </p:txBody>
      </p:sp>
    </p:spTree>
    <p:extLst>
      <p:ext uri="{BB962C8B-B14F-4D97-AF65-F5344CB8AC3E}">
        <p14:creationId xmlns:p14="http://schemas.microsoft.com/office/powerpoint/2010/main" val="20514405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ivan\Desktop\EdsgerDijkstra_w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26" y="-2252786"/>
            <a:ext cx="9210626" cy="122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A new hope</a:t>
            </a:r>
            <a:endParaRPr lang="en-NZ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4804578"/>
            <a:ext cx="7632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 smtClean="0">
                <a:solidFill>
                  <a:schemeClr val="bg1"/>
                </a:solidFill>
              </a:rPr>
              <a:t>By Hamilton Richards - manuscripts of </a:t>
            </a:r>
            <a:r>
              <a:rPr lang="en-NZ" sz="800" dirty="0" err="1" smtClean="0">
                <a:solidFill>
                  <a:schemeClr val="bg1"/>
                </a:solidFill>
              </a:rPr>
              <a:t>Edsger</a:t>
            </a:r>
            <a:r>
              <a:rPr lang="en-NZ" sz="800" dirty="0" smtClean="0">
                <a:solidFill>
                  <a:schemeClr val="bg1"/>
                </a:solidFill>
              </a:rPr>
              <a:t> W. Dijkstra, University Texas at Austin. (Mirrored), CC BY-SA 3.0, https://commons.wikimedia.org/w/index.php?curid=46866934</a:t>
            </a:r>
            <a:endParaRPr lang="en-NZ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6293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138499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newPrices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numPrices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numPrices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 ++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newPrices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2 * prices[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A new hope</a:t>
            </a:r>
            <a:endParaRPr lang="en-NZ" sz="3600" b="1" dirty="0"/>
          </a:p>
        </p:txBody>
      </p:sp>
    </p:spTree>
    <p:extLst>
      <p:ext uri="{BB962C8B-B14F-4D97-AF65-F5344CB8AC3E}">
        <p14:creationId xmlns:p14="http://schemas.microsoft.com/office/powerpoint/2010/main" val="38458853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138499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List&lt;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newPrices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List&lt;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price in prices)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newPrices.Add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(2 * price);</a:t>
            </a:r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A new hope</a:t>
            </a:r>
            <a:endParaRPr lang="en-NZ" sz="3600" b="1" dirty="0"/>
          </a:p>
        </p:txBody>
      </p:sp>
    </p:spTree>
    <p:extLst>
      <p:ext uri="{BB962C8B-B14F-4D97-AF65-F5344CB8AC3E}">
        <p14:creationId xmlns:p14="http://schemas.microsoft.com/office/powerpoint/2010/main" val="5268499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0240" y="-1013"/>
            <a:ext cx="10450792" cy="518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The present day</a:t>
            </a:r>
            <a:endParaRPr lang="en-NZ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63888" y="4804578"/>
            <a:ext cx="540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 smtClean="0">
                <a:solidFill>
                  <a:schemeClr val="bg1"/>
                </a:solidFill>
              </a:rPr>
              <a:t>https://www.microsoft.com/en-us/server-cloud/ms.datacenter.tour/datacenter/servers.html</a:t>
            </a:r>
            <a:endParaRPr lang="en-NZ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2492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mapcar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(lambda (x) (* x 2)) prices)</a:t>
            </a:r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The present day… 1958</a:t>
            </a:r>
            <a:endParaRPr lang="en-NZ" sz="3600" b="1" dirty="0"/>
          </a:p>
        </p:txBody>
      </p:sp>
    </p:spTree>
    <p:extLst>
      <p:ext uri="{BB962C8B-B14F-4D97-AF65-F5344CB8AC3E}">
        <p14:creationId xmlns:p14="http://schemas.microsoft.com/office/powerpoint/2010/main" val="9881021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prices.Select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(x =&gt; x * 2);</a:t>
            </a:r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The present day</a:t>
            </a:r>
            <a:endParaRPr lang="en-NZ" sz="3600" b="1" dirty="0"/>
          </a:p>
        </p:txBody>
      </p:sp>
    </p:spTree>
    <p:extLst>
      <p:ext uri="{BB962C8B-B14F-4D97-AF65-F5344CB8AC3E}">
        <p14:creationId xmlns:p14="http://schemas.microsoft.com/office/powerpoint/2010/main" val="15112947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prices |&gt;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List.map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((*) 2);</a:t>
            </a:r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The present day</a:t>
            </a:r>
            <a:endParaRPr lang="en-NZ" sz="3600" b="1" dirty="0"/>
          </a:p>
        </p:txBody>
      </p:sp>
    </p:spTree>
    <p:extLst>
      <p:ext uri="{BB962C8B-B14F-4D97-AF65-F5344CB8AC3E}">
        <p14:creationId xmlns:p14="http://schemas.microsoft.com/office/powerpoint/2010/main" val="4937364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 in prices)</a:t>
            </a:r>
          </a:p>
          <a:p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newPrices.Add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(p * 2);</a:t>
            </a: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prices.Select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(p =&gt; p * 2);</a:t>
            </a:r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Abstractions</a:t>
            </a:r>
            <a:endParaRPr lang="en-NZ" sz="3600" b="1" dirty="0"/>
          </a:p>
        </p:txBody>
      </p:sp>
      <p:sp>
        <p:nvSpPr>
          <p:cNvPr id="2" name="Down Arrow 1"/>
          <p:cNvSpPr/>
          <p:nvPr/>
        </p:nvSpPr>
        <p:spPr>
          <a:xfrm>
            <a:off x="4283968" y="2715766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44673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310854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 in customers)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if (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c.Balance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0)</a:t>
            </a:r>
          </a:p>
          <a:p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deadbeats.Add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customers.Where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(c =&gt;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c.Balance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0);</a:t>
            </a:r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Abstractions</a:t>
            </a:r>
            <a:endParaRPr lang="en-NZ" sz="3600" b="1" dirty="0"/>
          </a:p>
        </p:txBody>
      </p:sp>
      <p:sp>
        <p:nvSpPr>
          <p:cNvPr id="2" name="Down Arrow 1"/>
          <p:cNvSpPr/>
          <p:nvPr/>
        </p:nvSpPr>
        <p:spPr>
          <a:xfrm>
            <a:off x="4283968" y="3219822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83235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van\Desktop\peter-sellers-as-dr-strangelo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"/>
            <a:ext cx="9601200" cy="5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1470"/>
            <a:ext cx="7776864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How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Learned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Stop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Worrying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and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Love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SharePoint 2016</a:t>
            </a:r>
            <a:endParaRPr lang="en-NZ" sz="36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7944" y="4948014"/>
            <a:ext cx="5112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 smtClean="0">
                <a:solidFill>
                  <a:schemeClr val="bg1"/>
                </a:solidFill>
              </a:rPr>
              <a:t>http://www.heyuguys.com/top-10-best-worst-days-in-cinema/peter-sellers-as-dr-strangelove/</a:t>
            </a:r>
            <a:endParaRPr lang="en-NZ" sz="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2160" y="3795886"/>
            <a:ext cx="3024336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700"/>
              </a:lnSpc>
            </a:pPr>
            <a:r>
              <a:rPr lang="en-NZ" sz="3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Ivan Towlson</a:t>
            </a:r>
          </a:p>
          <a:p>
            <a:pPr algn="r">
              <a:lnSpc>
                <a:spcPts val="3700"/>
              </a:lnSpc>
            </a:pPr>
            <a:r>
              <a:rPr lang="en-NZ" sz="3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Microsoft</a:t>
            </a:r>
            <a:endParaRPr lang="en-NZ" sz="36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0508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o in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pendingOrders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outstanding +=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o.TotalValue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pendingOrders.Sum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(o =&gt;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o.TotalValue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Abstractions</a:t>
            </a:r>
            <a:endParaRPr lang="en-NZ" sz="3600" b="1" dirty="0"/>
          </a:p>
        </p:txBody>
      </p:sp>
      <p:sp>
        <p:nvSpPr>
          <p:cNvPr id="2" name="Down Arrow 1"/>
          <p:cNvSpPr/>
          <p:nvPr/>
        </p:nvSpPr>
        <p:spPr>
          <a:xfrm>
            <a:off x="4283968" y="2715766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88253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y in years)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totalInflation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*=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y.AnnualInflation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years.Product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(y =&gt;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y.AnnualInflation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Abstractions</a:t>
            </a:r>
            <a:endParaRPr lang="en-NZ" sz="3600" b="1" dirty="0"/>
          </a:p>
        </p:txBody>
      </p:sp>
      <p:sp>
        <p:nvSpPr>
          <p:cNvPr id="2" name="Down Arrow 1"/>
          <p:cNvSpPr/>
          <p:nvPr/>
        </p:nvSpPr>
        <p:spPr>
          <a:xfrm>
            <a:off x="4283968" y="2715766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98139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s in scores)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best = Max(s, best);</a:t>
            </a: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scores.Max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Abstractions</a:t>
            </a:r>
            <a:endParaRPr lang="en-NZ" sz="3600" b="1" dirty="0"/>
          </a:p>
        </p:txBody>
      </p:sp>
      <p:sp>
        <p:nvSpPr>
          <p:cNvPr id="2" name="Down Arrow 1"/>
          <p:cNvSpPr/>
          <p:nvPr/>
        </p:nvSpPr>
        <p:spPr>
          <a:xfrm>
            <a:off x="4283968" y="2715766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623823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w in words)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endlessBabble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w + " ";</a:t>
            </a: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words.CursesSumDoesntWork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Abstractions</a:t>
            </a:r>
            <a:endParaRPr lang="en-NZ" sz="3600" b="1" dirty="0"/>
          </a:p>
        </p:txBody>
      </p:sp>
      <p:sp>
        <p:nvSpPr>
          <p:cNvPr id="2" name="Down Arrow 1"/>
          <p:cNvSpPr/>
          <p:nvPr/>
        </p:nvSpPr>
        <p:spPr>
          <a:xfrm>
            <a:off x="4283968" y="2715766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80762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pendingOrders.Sum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(o =&gt;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o.TotalValue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pendingOrders.Aggregate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o) =&gt;</a:t>
            </a:r>
          </a:p>
          <a:p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o.TotalValue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Abstractions… of abstractions</a:t>
            </a:r>
            <a:endParaRPr lang="en-NZ" sz="3600" b="1" dirty="0"/>
          </a:p>
        </p:txBody>
      </p:sp>
      <p:sp>
        <p:nvSpPr>
          <p:cNvPr id="2" name="Down Arrow 1"/>
          <p:cNvSpPr/>
          <p:nvPr/>
        </p:nvSpPr>
        <p:spPr>
          <a:xfrm>
            <a:off x="4283968" y="2283718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48765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years.Product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(y =&gt;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y.AnnualInflation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years.Aggregate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y) =&gt;</a:t>
            </a:r>
          </a:p>
          <a:p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y.AnnualInflation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Abstractions… of abstractions</a:t>
            </a:r>
            <a:endParaRPr lang="en-NZ" sz="3600" b="1" dirty="0"/>
          </a:p>
        </p:txBody>
      </p:sp>
      <p:sp>
        <p:nvSpPr>
          <p:cNvPr id="2" name="Down Arrow 1"/>
          <p:cNvSpPr/>
          <p:nvPr/>
        </p:nvSpPr>
        <p:spPr>
          <a:xfrm>
            <a:off x="4283968" y="2283718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312609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scores.Max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scores.Aggregate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s) =&gt;</a:t>
            </a:r>
          </a:p>
          <a:p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Max(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s));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Abstractions… of abstractions</a:t>
            </a:r>
            <a:endParaRPr lang="en-NZ" sz="3600" b="1" dirty="0"/>
          </a:p>
        </p:txBody>
      </p:sp>
      <p:sp>
        <p:nvSpPr>
          <p:cNvPr id="2" name="Down Arrow 1"/>
          <p:cNvSpPr/>
          <p:nvPr/>
        </p:nvSpPr>
        <p:spPr>
          <a:xfrm>
            <a:off x="4283968" y="2283718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91584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Abstractions… of abstractions</a:t>
            </a:r>
            <a:endParaRPr lang="en-NZ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478270"/>
            <a:ext cx="7848872" cy="310854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w in words)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endlessBabble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w + " ";</a:t>
            </a: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words.Aggregate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w) =&gt;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w + " ");</a:t>
            </a:r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283968" y="2715766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47140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 smtClean="0"/>
              <a:t>Sum | Product | Max | Min | …</a:t>
            </a:r>
            <a:endParaRPr lang="en-NZ" sz="4000" b="1" dirty="0"/>
          </a:p>
        </p:txBody>
      </p:sp>
    </p:spTree>
    <p:extLst>
      <p:ext uri="{BB962C8B-B14F-4D97-AF65-F5344CB8AC3E}">
        <p14:creationId xmlns:p14="http://schemas.microsoft.com/office/powerpoint/2010/main" val="16708285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 smtClean="0"/>
              <a:t>Aggregate</a:t>
            </a:r>
            <a:endParaRPr lang="en-NZ" sz="4000" b="1" dirty="0"/>
          </a:p>
        </p:txBody>
      </p:sp>
    </p:spTree>
    <p:extLst>
      <p:ext uri="{BB962C8B-B14F-4D97-AF65-F5344CB8AC3E}">
        <p14:creationId xmlns:p14="http://schemas.microsoft.com/office/powerpoint/2010/main" val="28132333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van\Desktop\peter-sellers-as-dr-strangelo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"/>
            <a:ext cx="9601200" cy="5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1470"/>
            <a:ext cx="7776864" cy="483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How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Learned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Stop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Worrying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and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Love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SharePoint 2016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in the Enterprise Environment</a:t>
            </a:r>
            <a:endParaRPr lang="en-NZ" sz="36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7944" y="4948014"/>
            <a:ext cx="5112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 smtClean="0">
                <a:solidFill>
                  <a:schemeClr val="bg1"/>
                </a:solidFill>
              </a:rPr>
              <a:t>http://www.heyuguys.com/top-10-best-worst-days-in-cinema/peter-sellers-as-dr-strangelove/</a:t>
            </a:r>
            <a:endParaRPr lang="en-NZ" sz="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2160" y="3795886"/>
            <a:ext cx="3024336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700"/>
              </a:lnSpc>
            </a:pPr>
            <a:r>
              <a:rPr lang="en-NZ" sz="3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Ivan Towlson</a:t>
            </a:r>
          </a:p>
          <a:p>
            <a:pPr algn="r">
              <a:lnSpc>
                <a:spcPts val="3700"/>
              </a:lnSpc>
            </a:pPr>
            <a:r>
              <a:rPr lang="en-NZ" sz="3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Microsoft</a:t>
            </a:r>
            <a:endParaRPr lang="en-NZ" sz="36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6307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 smtClean="0"/>
              <a:t>fold</a:t>
            </a:r>
            <a:endParaRPr lang="en-NZ" sz="4000" b="1" dirty="0"/>
          </a:p>
        </p:txBody>
      </p:sp>
    </p:spTree>
    <p:extLst>
      <p:ext uri="{BB962C8B-B14F-4D97-AF65-F5344CB8AC3E}">
        <p14:creationId xmlns:p14="http://schemas.microsoft.com/office/powerpoint/2010/main" val="5448741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 smtClean="0"/>
              <a:t>fold</a:t>
            </a:r>
          </a:p>
          <a:p>
            <a:pPr algn="ctr"/>
            <a:r>
              <a:rPr lang="en-NZ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fold : (</a:t>
            </a:r>
            <a:r>
              <a:rPr lang="en-NZ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accumulator_fn</a:t>
            </a:r>
            <a:r>
              <a:rPr lang="en-NZ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seed, </a:t>
            </a:r>
            <a:r>
              <a:rPr lang="en-NZ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NZ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endParaRPr lang="en-NZ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6027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1547664" y="1437624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/>
          <p:cNvSpPr txBox="1"/>
          <p:nvPr/>
        </p:nvSpPr>
        <p:spPr>
          <a:xfrm>
            <a:off x="3563888" y="1995686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</a:p>
          <a:p>
            <a:pPr algn="ctr"/>
            <a:r>
              <a:rPr lang="en-NZ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endParaRPr lang="en-NZ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3588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endParaRPr lang="en-NZ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1547664" y="2037978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Isosceles Triangle 12"/>
          <p:cNvSpPr/>
          <p:nvPr/>
        </p:nvSpPr>
        <p:spPr>
          <a:xfrm>
            <a:off x="1547664" y="2638332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Isosceles Triangle 13"/>
          <p:cNvSpPr/>
          <p:nvPr/>
        </p:nvSpPr>
        <p:spPr>
          <a:xfrm>
            <a:off x="1547664" y="3238686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Isosceles Triangle 14"/>
          <p:cNvSpPr/>
          <p:nvPr/>
        </p:nvSpPr>
        <p:spPr>
          <a:xfrm>
            <a:off x="1547664" y="3839040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/>
          <p:cNvSpPr/>
          <p:nvPr/>
        </p:nvSpPr>
        <p:spPr>
          <a:xfrm>
            <a:off x="6624228" y="1437624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5940152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endParaRPr lang="en-NZ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24228" y="2037978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Oval 18"/>
          <p:cNvSpPr/>
          <p:nvPr/>
        </p:nvSpPr>
        <p:spPr>
          <a:xfrm>
            <a:off x="6624228" y="2638332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Oval 19"/>
          <p:cNvSpPr/>
          <p:nvPr/>
        </p:nvSpPr>
        <p:spPr>
          <a:xfrm>
            <a:off x="6624228" y="3238686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/>
          <p:cNvSpPr/>
          <p:nvPr/>
        </p:nvSpPr>
        <p:spPr>
          <a:xfrm>
            <a:off x="6624228" y="3839040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Isosceles Triangle 21"/>
          <p:cNvSpPr/>
          <p:nvPr/>
        </p:nvSpPr>
        <p:spPr>
          <a:xfrm>
            <a:off x="3779912" y="2820059"/>
            <a:ext cx="432048" cy="30569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/>
          <p:cNvSpPr/>
          <p:nvPr/>
        </p:nvSpPr>
        <p:spPr>
          <a:xfrm>
            <a:off x="4932040" y="2820059"/>
            <a:ext cx="432048" cy="3056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97366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2601267" y="2953098"/>
            <a:ext cx="720080" cy="12207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953195" y="2953098"/>
            <a:ext cx="648072" cy="1211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07704" y="1761660"/>
            <a:ext cx="720080" cy="12207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259632" y="1761660"/>
            <a:ext cx="648072" cy="1211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sosceles Triangle 1"/>
          <p:cNvSpPr/>
          <p:nvPr/>
        </p:nvSpPr>
        <p:spPr>
          <a:xfrm>
            <a:off x="1547664" y="1437624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/>
          <p:cNvSpPr txBox="1"/>
          <p:nvPr/>
        </p:nvSpPr>
        <p:spPr>
          <a:xfrm>
            <a:off x="3563888" y="1995686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</a:p>
          <a:p>
            <a:pPr algn="ctr"/>
            <a:r>
              <a:rPr lang="en-NZ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endParaRPr lang="en-NZ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3588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endParaRPr lang="en-NZ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899592" y="2638332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Isosceles Triangle 14"/>
          <p:cNvSpPr/>
          <p:nvPr/>
        </p:nvSpPr>
        <p:spPr>
          <a:xfrm>
            <a:off x="1547664" y="3839040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5940152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endParaRPr lang="en-NZ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Isosceles Triangle 21"/>
          <p:cNvSpPr/>
          <p:nvPr/>
        </p:nvSpPr>
        <p:spPr>
          <a:xfrm>
            <a:off x="3779912" y="2820059"/>
            <a:ext cx="432048" cy="30569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/>
          <p:cNvSpPr/>
          <p:nvPr/>
        </p:nvSpPr>
        <p:spPr>
          <a:xfrm>
            <a:off x="4932040" y="2820059"/>
            <a:ext cx="432048" cy="3056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Isosceles Triangle 23"/>
          <p:cNvSpPr/>
          <p:nvPr/>
        </p:nvSpPr>
        <p:spPr>
          <a:xfrm>
            <a:off x="2267744" y="2639699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Isosceles Triangle 24"/>
          <p:cNvSpPr/>
          <p:nvPr/>
        </p:nvSpPr>
        <p:spPr>
          <a:xfrm>
            <a:off x="2915816" y="3848837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9" name="Straight Connector 28"/>
          <p:cNvCxnSpPr/>
          <p:nvPr/>
        </p:nvCxnSpPr>
        <p:spPr>
          <a:xfrm>
            <a:off x="7713835" y="2954464"/>
            <a:ext cx="720080" cy="12207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065763" y="2954464"/>
            <a:ext cx="648072" cy="1211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020272" y="1763026"/>
            <a:ext cx="720080" cy="12207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372200" y="1763026"/>
            <a:ext cx="648072" cy="1211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60232" y="1438991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Oval 33"/>
          <p:cNvSpPr/>
          <p:nvPr/>
        </p:nvSpPr>
        <p:spPr>
          <a:xfrm>
            <a:off x="6012160" y="2639699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Oval 34"/>
          <p:cNvSpPr/>
          <p:nvPr/>
        </p:nvSpPr>
        <p:spPr>
          <a:xfrm>
            <a:off x="6660232" y="3840407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Oval 35"/>
          <p:cNvSpPr/>
          <p:nvPr/>
        </p:nvSpPr>
        <p:spPr>
          <a:xfrm>
            <a:off x="7380312" y="2641065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7" name="Oval 36"/>
          <p:cNvSpPr/>
          <p:nvPr/>
        </p:nvSpPr>
        <p:spPr>
          <a:xfrm>
            <a:off x="8028384" y="3850204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378494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63888" y="1995686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</a:p>
          <a:p>
            <a:pPr algn="ctr"/>
            <a:r>
              <a:rPr lang="en-NZ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endParaRPr lang="en-NZ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3588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endParaRPr lang="en-NZ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1547664" y="2037978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Isosceles Triangle 13"/>
          <p:cNvSpPr/>
          <p:nvPr/>
        </p:nvSpPr>
        <p:spPr>
          <a:xfrm>
            <a:off x="1547664" y="3238686"/>
            <a:ext cx="720080" cy="48605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5940152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endParaRPr lang="en-NZ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24228" y="2037978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Oval 19"/>
          <p:cNvSpPr/>
          <p:nvPr/>
        </p:nvSpPr>
        <p:spPr>
          <a:xfrm>
            <a:off x="6624228" y="3238686"/>
            <a:ext cx="720080" cy="4860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Isosceles Triangle 21"/>
          <p:cNvSpPr/>
          <p:nvPr/>
        </p:nvSpPr>
        <p:spPr>
          <a:xfrm>
            <a:off x="3779912" y="2820059"/>
            <a:ext cx="432048" cy="30569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/>
          <p:cNvSpPr/>
          <p:nvPr/>
        </p:nvSpPr>
        <p:spPr>
          <a:xfrm>
            <a:off x="4932040" y="2820059"/>
            <a:ext cx="432048" cy="3056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/>
          <p:cNvSpPr txBox="1"/>
          <p:nvPr/>
        </p:nvSpPr>
        <p:spPr>
          <a:xfrm>
            <a:off x="1547664" y="274400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or</a:t>
            </a:r>
            <a:endParaRPr lang="en-NZ" dirty="0"/>
          </a:p>
        </p:txBody>
      </p:sp>
      <p:sp>
        <p:nvSpPr>
          <p:cNvPr id="24" name="TextBox 23"/>
          <p:cNvSpPr txBox="1"/>
          <p:nvPr/>
        </p:nvSpPr>
        <p:spPr>
          <a:xfrm>
            <a:off x="6588224" y="274400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or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30406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1084407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i="1" dirty="0" smtClean="0">
                <a:latin typeface="Calibri" panose="020F0502020204030204" pitchFamily="34" charset="0"/>
              </a:rPr>
              <a:t>(</a:t>
            </a:r>
            <a:r>
              <a:rPr lang="en-NZ" sz="4800" i="1" dirty="0" err="1" smtClean="0">
                <a:solidFill>
                  <a:schemeClr val="accent1"/>
                </a:solidFill>
                <a:latin typeface="Calibri" panose="020F0502020204030204" pitchFamily="34" charset="0"/>
              </a:rPr>
              <a:t>seq</a:t>
            </a:r>
            <a:r>
              <a:rPr lang="en-NZ" sz="4800" i="1" dirty="0" smtClean="0">
                <a:latin typeface="Calibri" panose="020F0502020204030204" pitchFamily="34" charset="0"/>
              </a:rPr>
              <a:t>, </a:t>
            </a:r>
            <a:r>
              <a:rPr lang="en-NZ" sz="4800" i="1" dirty="0" err="1" smtClean="0">
                <a:latin typeface="Calibri" panose="020F0502020204030204" pitchFamily="34" charset="0"/>
              </a:rPr>
              <a:t>func</a:t>
            </a:r>
            <a:r>
              <a:rPr lang="en-NZ" sz="4800" i="1" dirty="0" smtClean="0">
                <a:latin typeface="Calibri" panose="020F0502020204030204" pitchFamily="34" charset="0"/>
              </a:rPr>
              <a:t>)</a:t>
            </a:r>
            <a:endParaRPr lang="en-NZ" sz="4800" i="1" dirty="0">
              <a:latin typeface="Calibri" panose="020F0502020204030204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499992" y="1040637"/>
            <a:ext cx="2016224" cy="97210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extBox 18"/>
          <p:cNvSpPr txBox="1"/>
          <p:nvPr/>
        </p:nvSpPr>
        <p:spPr>
          <a:xfrm>
            <a:off x="4644008" y="1215067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i="1" dirty="0" smtClean="0">
                <a:latin typeface="Calibri" panose="020F0502020204030204" pitchFamily="34" charset="0"/>
              </a:rPr>
              <a:t>map</a:t>
            </a:r>
            <a:endParaRPr lang="en-NZ" sz="3200" i="1" dirty="0"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60232" y="1084407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i="1" dirty="0" err="1" smtClean="0">
                <a:solidFill>
                  <a:schemeClr val="accent1"/>
                </a:solidFill>
                <a:latin typeface="Calibri" panose="020F0502020204030204" pitchFamily="34" charset="0"/>
              </a:rPr>
              <a:t>seq</a:t>
            </a:r>
            <a:endParaRPr lang="en-NZ" sz="4800" i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536" y="2213630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i="1" dirty="0" smtClean="0">
                <a:latin typeface="Calibri" panose="020F0502020204030204" pitchFamily="34" charset="0"/>
              </a:rPr>
              <a:t>(</a:t>
            </a:r>
            <a:r>
              <a:rPr lang="en-NZ" sz="4800" i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tree</a:t>
            </a:r>
            <a:r>
              <a:rPr lang="en-NZ" sz="4800" i="1" dirty="0" smtClean="0">
                <a:latin typeface="Calibri" panose="020F0502020204030204" pitchFamily="34" charset="0"/>
              </a:rPr>
              <a:t>, </a:t>
            </a:r>
            <a:r>
              <a:rPr lang="en-NZ" sz="4800" i="1" dirty="0" err="1" smtClean="0">
                <a:latin typeface="Calibri" panose="020F0502020204030204" pitchFamily="34" charset="0"/>
              </a:rPr>
              <a:t>func</a:t>
            </a:r>
            <a:r>
              <a:rPr lang="en-NZ" sz="4800" i="1" dirty="0" smtClean="0">
                <a:latin typeface="Calibri" panose="020F0502020204030204" pitchFamily="34" charset="0"/>
              </a:rPr>
              <a:t>)</a:t>
            </a:r>
            <a:endParaRPr lang="en-NZ" sz="4800" i="1" dirty="0">
              <a:latin typeface="Calibri" panose="020F050202020403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499992" y="2169860"/>
            <a:ext cx="2016224" cy="97210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/>
          <p:cNvSpPr txBox="1"/>
          <p:nvPr/>
        </p:nvSpPr>
        <p:spPr>
          <a:xfrm>
            <a:off x="4644008" y="2344291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i="1" dirty="0" smtClean="0">
                <a:latin typeface="Calibri" panose="020F0502020204030204" pitchFamily="34" charset="0"/>
              </a:rPr>
              <a:t>map</a:t>
            </a:r>
            <a:endParaRPr lang="en-NZ" sz="3200" i="1" dirty="0">
              <a:latin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60232" y="2213630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i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tree</a:t>
            </a:r>
            <a:endParaRPr lang="en-NZ" sz="4800" i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9228" y="3371604"/>
            <a:ext cx="4110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i="1" dirty="0" smtClean="0">
                <a:latin typeface="Calibri" panose="020F0502020204030204" pitchFamily="34" charset="0"/>
              </a:rPr>
              <a:t>(</a:t>
            </a:r>
            <a:r>
              <a:rPr lang="en-NZ" sz="4800" i="1" dirty="0" smtClean="0">
                <a:solidFill>
                  <a:schemeClr val="accent3"/>
                </a:solidFill>
                <a:latin typeface="Calibri" panose="020F0502020204030204" pitchFamily="34" charset="0"/>
              </a:rPr>
              <a:t>maybe</a:t>
            </a:r>
            <a:r>
              <a:rPr lang="en-NZ" sz="4800" i="1" dirty="0" smtClean="0">
                <a:latin typeface="Calibri" panose="020F0502020204030204" pitchFamily="34" charset="0"/>
              </a:rPr>
              <a:t>, </a:t>
            </a:r>
            <a:r>
              <a:rPr lang="en-NZ" sz="4800" i="1" dirty="0" err="1" smtClean="0">
                <a:latin typeface="Calibri" panose="020F0502020204030204" pitchFamily="34" charset="0"/>
              </a:rPr>
              <a:t>func</a:t>
            </a:r>
            <a:r>
              <a:rPr lang="en-NZ" sz="4800" i="1" dirty="0" smtClean="0">
                <a:latin typeface="Calibri" panose="020F0502020204030204" pitchFamily="34" charset="0"/>
              </a:rPr>
              <a:t>)</a:t>
            </a:r>
            <a:endParaRPr lang="en-NZ" sz="4800" i="1" dirty="0">
              <a:latin typeface="Calibri" panose="020F0502020204030204" pitchFamily="34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4493685" y="3327834"/>
            <a:ext cx="2016224" cy="972108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3" name="TextBox 32"/>
          <p:cNvSpPr txBox="1"/>
          <p:nvPr/>
        </p:nvSpPr>
        <p:spPr>
          <a:xfrm>
            <a:off x="4637701" y="3502264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i="1" dirty="0" smtClean="0">
                <a:latin typeface="Calibri" panose="020F0502020204030204" pitchFamily="34" charset="0"/>
              </a:rPr>
              <a:t>map</a:t>
            </a:r>
            <a:endParaRPr lang="en-NZ" sz="3200" i="1" dirty="0">
              <a:latin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53926" y="3371604"/>
            <a:ext cx="2454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i="1" dirty="0" smtClean="0">
                <a:solidFill>
                  <a:schemeClr val="accent3"/>
                </a:solidFill>
                <a:latin typeface="Calibri" panose="020F0502020204030204" pitchFamily="34" charset="0"/>
              </a:rPr>
              <a:t>maybe</a:t>
            </a:r>
            <a:endParaRPr lang="en-NZ" sz="4800" i="1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4054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30139"/>
            <a:ext cx="784887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NZ" sz="28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&lt;U&gt;   map(</a:t>
            </a:r>
            <a:r>
              <a:rPr lang="en-NZ" sz="28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&lt;T&gt;,  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&lt;U&gt;  map(</a:t>
            </a:r>
            <a:r>
              <a:rPr lang="en-NZ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&lt;T&gt;, 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&lt;U&gt; map(</a:t>
            </a:r>
            <a:r>
              <a:rPr lang="en-NZ" sz="28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&lt;T&gt;,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2511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 : string -&gt; T</a:t>
            </a: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length 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NZ" sz="28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vowel_count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NZ" sz="28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most_frequent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NZ" sz="28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&lt;char&gt;</a:t>
            </a:r>
          </a:p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first_letter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NZ" sz="28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&lt;char&gt;</a:t>
            </a:r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Exploring </a:t>
            </a:r>
            <a:r>
              <a:rPr lang="en-NZ" sz="3600" b="1" dirty="0" err="1" smtClean="0"/>
              <a:t>Functor</a:t>
            </a:r>
            <a:endParaRPr lang="en-NZ" sz="3600" b="1" dirty="0"/>
          </a:p>
        </p:txBody>
      </p:sp>
    </p:spTree>
    <p:extLst>
      <p:ext uri="{BB962C8B-B14F-4D97-AF65-F5344CB8AC3E}">
        <p14:creationId xmlns:p14="http://schemas.microsoft.com/office/powerpoint/2010/main" val="34337449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95536" y="2213630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 smtClean="0">
                <a:latin typeface="Calibri" panose="020F0502020204030204" pitchFamily="34" charset="0"/>
              </a:rPr>
              <a:t>(</a:t>
            </a:r>
            <a:r>
              <a:rPr lang="en-NZ" sz="4400" i="1" dirty="0" err="1" smtClean="0">
                <a:solidFill>
                  <a:schemeClr val="accent6"/>
                </a:solidFill>
                <a:latin typeface="Calibri" panose="020F0502020204030204" pitchFamily="34" charset="0"/>
              </a:rPr>
              <a:t>string_to</a:t>
            </a:r>
            <a:r>
              <a:rPr lang="en-NZ" sz="4400" i="1" dirty="0" smtClean="0">
                <a:latin typeface="Calibri" panose="020F0502020204030204" pitchFamily="34" charset="0"/>
              </a:rPr>
              <a:t>, </a:t>
            </a:r>
            <a:r>
              <a:rPr lang="en-NZ" sz="4400" i="1" dirty="0" err="1" smtClean="0">
                <a:latin typeface="Calibri" panose="020F0502020204030204" pitchFamily="34" charset="0"/>
              </a:rPr>
              <a:t>func</a:t>
            </a:r>
            <a:r>
              <a:rPr lang="en-NZ" sz="4400" i="1" dirty="0" smtClean="0">
                <a:latin typeface="Calibri" panose="020F0502020204030204" pitchFamily="34" charset="0"/>
              </a:rPr>
              <a:t>)</a:t>
            </a:r>
            <a:endParaRPr lang="en-NZ" sz="4400" i="1" dirty="0">
              <a:latin typeface="Calibri" panose="020F050202020403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499992" y="2169860"/>
            <a:ext cx="2016224" cy="97210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/>
          <p:cNvSpPr txBox="1"/>
          <p:nvPr/>
        </p:nvSpPr>
        <p:spPr>
          <a:xfrm>
            <a:off x="4644008" y="2344291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i="1" dirty="0" smtClean="0">
                <a:latin typeface="Calibri" panose="020F0502020204030204" pitchFamily="34" charset="0"/>
              </a:rPr>
              <a:t>map</a:t>
            </a:r>
            <a:endParaRPr lang="en-NZ" sz="3200" i="1" dirty="0">
              <a:latin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60232" y="2213630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 err="1" smtClean="0">
                <a:solidFill>
                  <a:schemeClr val="accent6"/>
                </a:solidFill>
                <a:latin typeface="Calibri" panose="020F0502020204030204" pitchFamily="34" charset="0"/>
              </a:rPr>
              <a:t>string_to</a:t>
            </a:r>
            <a:endParaRPr lang="en-NZ" sz="4400" i="1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Exploring </a:t>
            </a:r>
            <a:r>
              <a:rPr lang="en-NZ" sz="3600" b="1" dirty="0" err="1" smtClean="0"/>
              <a:t>Functor</a:t>
            </a:r>
            <a:endParaRPr lang="en-NZ" sz="3600" b="1" dirty="0"/>
          </a:p>
        </p:txBody>
      </p:sp>
    </p:spTree>
    <p:extLst>
      <p:ext uri="{BB962C8B-B14F-4D97-AF65-F5344CB8AC3E}">
        <p14:creationId xmlns:p14="http://schemas.microsoft.com/office/powerpoint/2010/main" val="24766415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95536" y="2213630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 smtClean="0">
                <a:latin typeface="Calibri" panose="020F0502020204030204" pitchFamily="34" charset="0"/>
              </a:rPr>
              <a:t>(</a:t>
            </a:r>
            <a:r>
              <a:rPr lang="en-NZ" sz="4400" i="1" dirty="0" err="1" smtClean="0">
                <a:solidFill>
                  <a:schemeClr val="accent6"/>
                </a:solidFill>
                <a:latin typeface="Calibri" panose="020F0502020204030204" pitchFamily="34" charset="0"/>
              </a:rPr>
              <a:t>string_to</a:t>
            </a:r>
            <a:r>
              <a:rPr lang="en-NZ" sz="4400" i="1" dirty="0" smtClean="0">
                <a:latin typeface="Calibri" panose="020F0502020204030204" pitchFamily="34" charset="0"/>
              </a:rPr>
              <a:t>, </a:t>
            </a:r>
            <a:r>
              <a:rPr lang="en-NZ" sz="4400" i="1" dirty="0" err="1" smtClean="0">
                <a:latin typeface="Calibri" panose="020F0502020204030204" pitchFamily="34" charset="0"/>
              </a:rPr>
              <a:t>func</a:t>
            </a:r>
            <a:r>
              <a:rPr lang="en-NZ" sz="4400" i="1" dirty="0" smtClean="0">
                <a:latin typeface="Calibri" panose="020F0502020204030204" pitchFamily="34" charset="0"/>
              </a:rPr>
              <a:t>)</a:t>
            </a:r>
            <a:endParaRPr lang="en-NZ" sz="4400" i="1" dirty="0">
              <a:latin typeface="Calibri" panose="020F050202020403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499992" y="2169860"/>
            <a:ext cx="2016224" cy="97210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/>
          <p:cNvSpPr txBox="1"/>
          <p:nvPr/>
        </p:nvSpPr>
        <p:spPr>
          <a:xfrm>
            <a:off x="4644008" y="2344291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i="1" dirty="0" smtClean="0">
                <a:latin typeface="Calibri" panose="020F0502020204030204" pitchFamily="34" charset="0"/>
              </a:rPr>
              <a:t>map</a:t>
            </a:r>
            <a:endParaRPr lang="en-NZ" sz="3200" i="1" dirty="0">
              <a:latin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60232" y="2213630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 err="1" smtClean="0">
                <a:solidFill>
                  <a:schemeClr val="accent6"/>
                </a:solidFill>
                <a:latin typeface="Calibri" panose="020F0502020204030204" pitchFamily="34" charset="0"/>
              </a:rPr>
              <a:t>string_to</a:t>
            </a:r>
            <a:endParaRPr lang="en-NZ" sz="4400" i="1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Exploring </a:t>
            </a:r>
            <a:r>
              <a:rPr lang="en-NZ" sz="3600" b="1" dirty="0" err="1" smtClean="0"/>
              <a:t>Functor</a:t>
            </a:r>
            <a:endParaRPr lang="en-NZ" sz="3600" b="1" dirty="0"/>
          </a:p>
        </p:txBody>
      </p:sp>
      <p:sp>
        <p:nvSpPr>
          <p:cNvPr id="2" name="Rectangle 1"/>
          <p:cNvSpPr/>
          <p:nvPr/>
        </p:nvSpPr>
        <p:spPr>
          <a:xfrm>
            <a:off x="539552" y="3291830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NZ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r>
              <a:rPr lang="en-NZ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endParaRPr lang="en-NZ" i="1" dirty="0"/>
          </a:p>
        </p:txBody>
      </p:sp>
      <p:sp>
        <p:nvSpPr>
          <p:cNvPr id="9" name="Rectangle 8"/>
          <p:cNvSpPr/>
          <p:nvPr/>
        </p:nvSpPr>
        <p:spPr>
          <a:xfrm>
            <a:off x="2669042" y="3291829"/>
            <a:ext cx="18309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-&gt; double</a:t>
            </a:r>
          </a:p>
          <a:p>
            <a:pPr algn="ctr"/>
            <a:r>
              <a:rPr lang="en-NZ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endParaRPr lang="en-NZ" i="1" dirty="0"/>
          </a:p>
        </p:txBody>
      </p:sp>
      <p:sp>
        <p:nvSpPr>
          <p:cNvPr id="10" name="Rectangle 9"/>
          <p:cNvSpPr/>
          <p:nvPr/>
        </p:nvSpPr>
        <p:spPr>
          <a:xfrm>
            <a:off x="6607607" y="3291828"/>
            <a:ext cx="2337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&lt;double&gt;</a:t>
            </a:r>
          </a:p>
          <a:p>
            <a:pPr algn="ctr"/>
            <a:r>
              <a:rPr lang="en-NZ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length &gt;&gt; </a:t>
            </a:r>
            <a:r>
              <a:rPr lang="en-NZ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2677223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van\Desktop\peter-sellers-as-dr-strangelo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"/>
            <a:ext cx="9601200" cy="5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1470"/>
            <a:ext cx="7776864" cy="483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How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Learned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Stop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Worrying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and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Deploy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SharePoint 2016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in the Enterprise Environment</a:t>
            </a:r>
            <a:endParaRPr lang="en-NZ" sz="36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7944" y="4948014"/>
            <a:ext cx="5112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 smtClean="0">
                <a:solidFill>
                  <a:schemeClr val="bg1"/>
                </a:solidFill>
              </a:rPr>
              <a:t>http://www.heyuguys.com/top-10-best-worst-days-in-cinema/peter-sellers-as-dr-strangelove/</a:t>
            </a:r>
            <a:endParaRPr lang="en-NZ" sz="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2160" y="3795886"/>
            <a:ext cx="3024336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700"/>
              </a:lnSpc>
            </a:pPr>
            <a:r>
              <a:rPr lang="en-NZ" sz="3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Ivan Towlson</a:t>
            </a:r>
          </a:p>
          <a:p>
            <a:pPr algn="r">
              <a:lnSpc>
                <a:spcPts val="3700"/>
              </a:lnSpc>
            </a:pPr>
            <a:r>
              <a:rPr lang="en-NZ" sz="3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Microsoft</a:t>
            </a:r>
            <a:endParaRPr lang="en-NZ" sz="36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2545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95536" y="2213630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 smtClean="0">
                <a:latin typeface="Calibri" panose="020F0502020204030204" pitchFamily="34" charset="0"/>
              </a:rPr>
              <a:t>(</a:t>
            </a:r>
            <a:r>
              <a:rPr lang="en-NZ" sz="4400" i="1" dirty="0" err="1" smtClean="0">
                <a:solidFill>
                  <a:schemeClr val="accent6"/>
                </a:solidFill>
                <a:latin typeface="Calibri" panose="020F0502020204030204" pitchFamily="34" charset="0"/>
              </a:rPr>
              <a:t>string_to</a:t>
            </a:r>
            <a:r>
              <a:rPr lang="en-NZ" sz="4400" i="1" dirty="0" smtClean="0">
                <a:latin typeface="Calibri" panose="020F0502020204030204" pitchFamily="34" charset="0"/>
              </a:rPr>
              <a:t>, </a:t>
            </a:r>
            <a:r>
              <a:rPr lang="en-NZ" sz="4400" i="1" dirty="0" err="1" smtClean="0">
                <a:latin typeface="Calibri" panose="020F0502020204030204" pitchFamily="34" charset="0"/>
              </a:rPr>
              <a:t>func</a:t>
            </a:r>
            <a:r>
              <a:rPr lang="en-NZ" sz="4400" i="1" dirty="0" smtClean="0">
                <a:latin typeface="Calibri" panose="020F0502020204030204" pitchFamily="34" charset="0"/>
              </a:rPr>
              <a:t>)</a:t>
            </a:r>
            <a:endParaRPr lang="en-NZ" sz="4400" i="1" dirty="0">
              <a:latin typeface="Calibri" panose="020F050202020403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499992" y="2169860"/>
            <a:ext cx="2016224" cy="97210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/>
          <p:cNvSpPr txBox="1"/>
          <p:nvPr/>
        </p:nvSpPr>
        <p:spPr>
          <a:xfrm>
            <a:off x="4644008" y="2344291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i="1" dirty="0" smtClean="0">
                <a:latin typeface="Calibri" panose="020F0502020204030204" pitchFamily="34" charset="0"/>
              </a:rPr>
              <a:t>map</a:t>
            </a:r>
            <a:endParaRPr lang="en-NZ" sz="3200" i="1" dirty="0">
              <a:latin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60232" y="2213630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 err="1" smtClean="0">
                <a:solidFill>
                  <a:schemeClr val="accent6"/>
                </a:solidFill>
                <a:latin typeface="Calibri" panose="020F0502020204030204" pitchFamily="34" charset="0"/>
              </a:rPr>
              <a:t>string_to</a:t>
            </a:r>
            <a:endParaRPr lang="en-NZ" sz="4400" i="1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Exploring </a:t>
            </a:r>
            <a:r>
              <a:rPr lang="en-NZ" sz="3600" b="1" dirty="0" err="1" smtClean="0"/>
              <a:t>Functor</a:t>
            </a:r>
            <a:endParaRPr lang="en-NZ" sz="3600" b="1" dirty="0"/>
          </a:p>
        </p:txBody>
      </p:sp>
      <p:sp>
        <p:nvSpPr>
          <p:cNvPr id="2" name="Rectangle 1"/>
          <p:cNvSpPr/>
          <p:nvPr/>
        </p:nvSpPr>
        <p:spPr>
          <a:xfrm>
            <a:off x="476233" y="3291830"/>
            <a:ext cx="2084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&lt;char&gt;</a:t>
            </a:r>
          </a:p>
          <a:p>
            <a:pPr algn="ctr"/>
            <a:r>
              <a:rPr lang="en-NZ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most_frequent</a:t>
            </a:r>
            <a:endParaRPr lang="en-NZ" i="1" dirty="0"/>
          </a:p>
        </p:txBody>
      </p:sp>
      <p:sp>
        <p:nvSpPr>
          <p:cNvPr id="9" name="Rectangle 8"/>
          <p:cNvSpPr/>
          <p:nvPr/>
        </p:nvSpPr>
        <p:spPr>
          <a:xfrm>
            <a:off x="2795680" y="3291829"/>
            <a:ext cx="15776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-&gt; </a:t>
            </a:r>
            <a:r>
              <a:rPr lang="en-NZ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NZ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NZ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ascii</a:t>
            </a:r>
            <a:endParaRPr lang="en-NZ" i="1" dirty="0"/>
          </a:p>
        </p:txBody>
      </p:sp>
      <p:sp>
        <p:nvSpPr>
          <p:cNvPr id="10" name="Rectangle 9"/>
          <p:cNvSpPr/>
          <p:nvPr/>
        </p:nvSpPr>
        <p:spPr>
          <a:xfrm>
            <a:off x="6291016" y="3291828"/>
            <a:ext cx="2970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NZ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r>
              <a:rPr lang="en-NZ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most_frequent</a:t>
            </a:r>
            <a:r>
              <a:rPr lang="en-NZ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NZ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ascii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3130350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95536" y="2213630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 smtClean="0">
                <a:latin typeface="Calibri" panose="020F0502020204030204" pitchFamily="34" charset="0"/>
              </a:rPr>
              <a:t>(</a:t>
            </a:r>
            <a:r>
              <a:rPr lang="en-NZ" sz="4400" i="1" dirty="0" err="1" smtClean="0">
                <a:solidFill>
                  <a:schemeClr val="accent6"/>
                </a:solidFill>
                <a:latin typeface="Calibri" panose="020F0502020204030204" pitchFamily="34" charset="0"/>
              </a:rPr>
              <a:t>TSrc_to</a:t>
            </a:r>
            <a:r>
              <a:rPr lang="en-NZ" sz="4400" i="1" dirty="0" smtClean="0">
                <a:latin typeface="Calibri" panose="020F0502020204030204" pitchFamily="34" charset="0"/>
              </a:rPr>
              <a:t>, </a:t>
            </a:r>
            <a:r>
              <a:rPr lang="en-NZ" sz="4400" i="1" dirty="0" err="1" smtClean="0">
                <a:latin typeface="Calibri" panose="020F0502020204030204" pitchFamily="34" charset="0"/>
              </a:rPr>
              <a:t>func</a:t>
            </a:r>
            <a:r>
              <a:rPr lang="en-NZ" sz="4400" i="1" dirty="0" smtClean="0">
                <a:latin typeface="Calibri" panose="020F0502020204030204" pitchFamily="34" charset="0"/>
              </a:rPr>
              <a:t>)</a:t>
            </a:r>
            <a:endParaRPr lang="en-NZ" sz="4400" i="1" dirty="0">
              <a:latin typeface="Calibri" panose="020F050202020403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499992" y="2169860"/>
            <a:ext cx="2016224" cy="97210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/>
          <p:cNvSpPr txBox="1"/>
          <p:nvPr/>
        </p:nvSpPr>
        <p:spPr>
          <a:xfrm>
            <a:off x="4644008" y="2344291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i="1" dirty="0" smtClean="0">
                <a:latin typeface="Calibri" panose="020F0502020204030204" pitchFamily="34" charset="0"/>
              </a:rPr>
              <a:t>map</a:t>
            </a:r>
            <a:endParaRPr lang="en-NZ" sz="3200" i="1" dirty="0">
              <a:latin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60232" y="2213630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 err="1" smtClean="0">
                <a:solidFill>
                  <a:schemeClr val="accent6"/>
                </a:solidFill>
                <a:latin typeface="Calibri" panose="020F0502020204030204" pitchFamily="34" charset="0"/>
              </a:rPr>
              <a:t>TSrc_to</a:t>
            </a:r>
            <a:endParaRPr lang="en-NZ" sz="4400" i="1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Exploring </a:t>
            </a:r>
            <a:r>
              <a:rPr lang="en-NZ" sz="3600" b="1" dirty="0" err="1" smtClean="0"/>
              <a:t>Functor</a:t>
            </a:r>
            <a:endParaRPr lang="en-NZ" sz="3600" b="1" dirty="0"/>
          </a:p>
        </p:txBody>
      </p:sp>
      <p:sp>
        <p:nvSpPr>
          <p:cNvPr id="2" name="Rectangle 1"/>
          <p:cNvSpPr/>
          <p:nvPr/>
        </p:nvSpPr>
        <p:spPr>
          <a:xfrm>
            <a:off x="96324" y="3291830"/>
            <a:ext cx="28440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TSrc_to</a:t>
            </a:r>
            <a:r>
              <a:rPr lang="en-NZ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&lt;string, char&gt;</a:t>
            </a:r>
          </a:p>
          <a:p>
            <a:pPr algn="ctr"/>
            <a:r>
              <a:rPr lang="en-NZ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most_frequent</a:t>
            </a:r>
            <a:endParaRPr lang="en-NZ" i="1" dirty="0"/>
          </a:p>
        </p:txBody>
      </p:sp>
      <p:sp>
        <p:nvSpPr>
          <p:cNvPr id="9" name="Rectangle 8"/>
          <p:cNvSpPr/>
          <p:nvPr/>
        </p:nvSpPr>
        <p:spPr>
          <a:xfrm>
            <a:off x="2795680" y="3291829"/>
            <a:ext cx="15776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-&gt; </a:t>
            </a:r>
            <a:r>
              <a:rPr lang="en-NZ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NZ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NZ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ascii</a:t>
            </a:r>
            <a:endParaRPr lang="en-NZ" i="1" dirty="0"/>
          </a:p>
        </p:txBody>
      </p:sp>
      <p:sp>
        <p:nvSpPr>
          <p:cNvPr id="10" name="Rectangle 9"/>
          <p:cNvSpPr/>
          <p:nvPr/>
        </p:nvSpPr>
        <p:spPr>
          <a:xfrm>
            <a:off x="6291016" y="3291828"/>
            <a:ext cx="2970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TSrc_to</a:t>
            </a:r>
            <a:r>
              <a:rPr lang="en-NZ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&lt;string, </a:t>
            </a:r>
            <a:r>
              <a:rPr lang="en-NZ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r>
              <a:rPr lang="en-NZ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most_frequent</a:t>
            </a:r>
            <a:r>
              <a:rPr lang="en-NZ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NZ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ascii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29460782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30139"/>
            <a:ext cx="7848872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NZ" sz="28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&lt;U&gt;    map(</a:t>
            </a:r>
            <a:r>
              <a:rPr lang="en-NZ" sz="28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&lt;T&gt;,   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&lt;U&gt;   map(</a:t>
            </a:r>
            <a:r>
              <a:rPr lang="en-NZ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&lt;T&gt;,  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&lt;U&gt;  map(</a:t>
            </a:r>
            <a:r>
              <a:rPr lang="en-NZ" sz="28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&lt;T&gt;, 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&lt;X,U&gt; map(</a:t>
            </a:r>
            <a:r>
              <a:rPr lang="en-NZ" sz="28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&lt;X,T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&gt;,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11418768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 smtClean="0"/>
              <a:t>find out more</a:t>
            </a:r>
          </a:p>
          <a:p>
            <a:pPr algn="ctr"/>
            <a:endParaRPr lang="en-NZ" sz="4000" b="1" dirty="0"/>
          </a:p>
          <a:p>
            <a:pPr algn="ctr"/>
            <a:r>
              <a:rPr lang="en-NZ" sz="2800" dirty="0" smtClean="0"/>
              <a:t>Petricek/Skeet, </a:t>
            </a:r>
            <a:r>
              <a:rPr lang="en-NZ" sz="2800" i="1" dirty="0" smtClean="0"/>
              <a:t>Functional Programming in the Real World</a:t>
            </a:r>
            <a:endParaRPr lang="en-NZ" sz="2800" dirty="0" smtClean="0"/>
          </a:p>
          <a:p>
            <a:pPr algn="ctr"/>
            <a:r>
              <a:rPr lang="en-NZ" sz="2800" dirty="0" smtClean="0"/>
              <a:t>O’Sullivan et al., </a:t>
            </a:r>
            <a:r>
              <a:rPr lang="en-NZ" sz="2800" i="1" dirty="0" smtClean="0"/>
              <a:t>Real World Haskell</a:t>
            </a:r>
          </a:p>
          <a:p>
            <a:pPr algn="ctr"/>
            <a:r>
              <a:rPr lang="en-NZ" sz="2800" dirty="0" err="1" smtClean="0"/>
              <a:t>Fogus</a:t>
            </a:r>
            <a:r>
              <a:rPr lang="en-NZ" sz="2800" dirty="0" smtClean="0"/>
              <a:t>, </a:t>
            </a:r>
            <a:r>
              <a:rPr lang="en-NZ" sz="2800" i="1" dirty="0" smtClean="0"/>
              <a:t>Functional JavaScript</a:t>
            </a:r>
          </a:p>
          <a:p>
            <a:pPr algn="ctr"/>
            <a:r>
              <a:rPr lang="en-NZ" sz="2800" dirty="0" smtClean="0"/>
              <a:t>fsharpforfunandprofit.com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19328978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3600" b="1" dirty="0" smtClean="0"/>
              <a:t>Thanks!</a:t>
            </a:r>
            <a:endParaRPr lang="en-NZ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2800" b="1" dirty="0" smtClean="0"/>
              <a:t>Ivan Towlson</a:t>
            </a:r>
          </a:p>
          <a:p>
            <a:r>
              <a:rPr lang="en-NZ" sz="1900" dirty="0" smtClean="0"/>
              <a:t>ivan@hestia.cc | itowlson@microsoft.com</a:t>
            </a:r>
          </a:p>
          <a:p>
            <a:r>
              <a:rPr lang="en-NZ" sz="1900" dirty="0" smtClean="0"/>
              <a:t>@</a:t>
            </a:r>
            <a:r>
              <a:rPr lang="en-NZ" sz="1900" dirty="0" err="1" smtClean="0"/>
              <a:t>ppog_penguin</a:t>
            </a:r>
            <a:r>
              <a:rPr lang="en-NZ" sz="1900" dirty="0" smtClean="0"/>
              <a:t> | http://hestia.typepad.com</a:t>
            </a:r>
            <a:endParaRPr lang="en-NZ" sz="1900" dirty="0"/>
          </a:p>
        </p:txBody>
      </p:sp>
    </p:spTree>
    <p:extLst>
      <p:ext uri="{BB962C8B-B14F-4D97-AF65-F5344CB8AC3E}">
        <p14:creationId xmlns:p14="http://schemas.microsoft.com/office/powerpoint/2010/main" val="34557816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van\Desktop\peter-sellers-as-dr-strangelo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"/>
            <a:ext cx="9601200" cy="5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1470"/>
            <a:ext cx="7776864" cy="483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How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Learned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Use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Visual Basic® Scripting Edition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Deploy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SharePoint 2016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in the Enterprise Environment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7944" y="4948014"/>
            <a:ext cx="5112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 smtClean="0">
                <a:solidFill>
                  <a:schemeClr val="bg1"/>
                </a:solidFill>
              </a:rPr>
              <a:t>http://www.heyuguys.com/top-10-best-worst-days-in-cinema/peter-sellers-as-dr-strangelove/</a:t>
            </a:r>
            <a:endParaRPr lang="en-NZ" sz="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2160" y="3795886"/>
            <a:ext cx="3024336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700"/>
              </a:lnSpc>
            </a:pPr>
            <a:r>
              <a:rPr lang="en-NZ" sz="3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Ivan Towlson</a:t>
            </a:r>
          </a:p>
          <a:p>
            <a:pPr algn="r">
              <a:lnSpc>
                <a:spcPts val="3700"/>
              </a:lnSpc>
            </a:pPr>
            <a:r>
              <a:rPr lang="en-NZ" sz="3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Microsoft</a:t>
            </a:r>
            <a:endParaRPr lang="en-NZ" sz="36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5735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van\Desktop\peter-sellers-as-dr-strangelo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"/>
            <a:ext cx="9601200" cy="5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1470"/>
            <a:ext cx="7776864" cy="483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Accelerate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Your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Readiness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by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Using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Visual Basic® Scripting Edition 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Deploy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SharePoint 2016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in the Enterprise Environment</a:t>
            </a:r>
            <a:endParaRPr lang="en-NZ" sz="36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7944" y="4948014"/>
            <a:ext cx="5112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 smtClean="0">
                <a:solidFill>
                  <a:schemeClr val="bg1"/>
                </a:solidFill>
              </a:rPr>
              <a:t>http://www.heyuguys.com/top-10-best-worst-days-in-cinema/peter-sellers-as-dr-strangelove/</a:t>
            </a:r>
            <a:endParaRPr lang="en-NZ" sz="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2160" y="3795886"/>
            <a:ext cx="3024336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700"/>
              </a:lnSpc>
            </a:pPr>
            <a:r>
              <a:rPr lang="en-NZ" sz="3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Ivan Towlson</a:t>
            </a:r>
          </a:p>
          <a:p>
            <a:pPr algn="r">
              <a:lnSpc>
                <a:spcPts val="3700"/>
              </a:lnSpc>
            </a:pPr>
            <a:r>
              <a:rPr lang="en-NZ" sz="3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Microsoft</a:t>
            </a:r>
            <a:endParaRPr lang="en-NZ" sz="36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3400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ivan\Desktop\d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8081" y="-596602"/>
            <a:ext cx="15453209" cy="869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39752" y="4948014"/>
            <a:ext cx="6840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 smtClean="0">
                <a:solidFill>
                  <a:schemeClr val="bg1"/>
                </a:solidFill>
              </a:rPr>
              <a:t>https://copiouscope.wordpress.com/2013/02/17/dr-strangelove-or-how-i-learned-to-use-a-predictable-title/, the irony of which is not lost on me</a:t>
            </a:r>
            <a:endParaRPr lang="en-NZ" sz="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51470"/>
            <a:ext cx="7776864" cy="483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Accelerate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Your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Readiness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by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Using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Visual Basic® Scripting Edition 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Deploy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SharePoint 2016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in the Enterprise Environment</a:t>
            </a:r>
            <a:endParaRPr lang="en-NZ" sz="36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2160" y="3795886"/>
            <a:ext cx="3024336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700"/>
              </a:lnSpc>
            </a:pPr>
            <a:r>
              <a:rPr lang="en-NZ" sz="3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Ivan Towlson</a:t>
            </a:r>
          </a:p>
          <a:p>
            <a:pPr algn="r">
              <a:lnSpc>
                <a:spcPts val="3700"/>
              </a:lnSpc>
            </a:pPr>
            <a:r>
              <a:rPr lang="en-NZ" sz="3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Microsoft</a:t>
            </a:r>
            <a:endParaRPr lang="en-NZ" sz="36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2142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545637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 smtClean="0"/>
              <a:t>functional programmer</a:t>
            </a:r>
            <a:r>
              <a:rPr lang="en-NZ" sz="2000" dirty="0" smtClean="0"/>
              <a:t> </a:t>
            </a:r>
            <a:r>
              <a:rPr lang="en-NZ" sz="2000" dirty="0"/>
              <a:t>(</a:t>
            </a:r>
            <a:r>
              <a:rPr lang="en-NZ" sz="2000" dirty="0" smtClean="0"/>
              <a:t>noun)</a:t>
            </a:r>
          </a:p>
          <a:p>
            <a:pPr lvl="1"/>
            <a:r>
              <a:rPr lang="en-NZ" sz="2000" dirty="0" smtClean="0"/>
              <a:t>One </a:t>
            </a:r>
            <a:r>
              <a:rPr lang="en-NZ" sz="2000" dirty="0"/>
              <a:t>who names variables </a:t>
            </a:r>
            <a:r>
              <a:rPr lang="en-NZ" sz="2000" i="1" dirty="0" smtClean="0"/>
              <a:t>x</a:t>
            </a:r>
            <a:r>
              <a:rPr lang="en-NZ" sz="2000" dirty="0" smtClean="0"/>
              <a:t>,</a:t>
            </a:r>
          </a:p>
          <a:p>
            <a:pPr lvl="1"/>
            <a:r>
              <a:rPr lang="en-NZ" sz="2000" dirty="0" smtClean="0"/>
              <a:t>names </a:t>
            </a:r>
            <a:r>
              <a:rPr lang="en-NZ" sz="2000" dirty="0"/>
              <a:t>functions </a:t>
            </a:r>
            <a:r>
              <a:rPr lang="en-NZ" sz="2000" i="1" dirty="0" smtClean="0"/>
              <a:t>f</a:t>
            </a:r>
            <a:r>
              <a:rPr lang="en-NZ" sz="2000" dirty="0" smtClean="0"/>
              <a:t>,</a:t>
            </a:r>
          </a:p>
          <a:p>
            <a:pPr lvl="1"/>
            <a:r>
              <a:rPr lang="en-NZ" sz="2000" dirty="0" smtClean="0"/>
              <a:t>and names </a:t>
            </a:r>
            <a:r>
              <a:rPr lang="en-NZ" sz="2000" dirty="0"/>
              <a:t>code patterns </a:t>
            </a:r>
            <a:r>
              <a:rPr lang="en-NZ" sz="2000" i="1" dirty="0" err="1" smtClean="0"/>
              <a:t>zygohistomorphic</a:t>
            </a:r>
            <a:r>
              <a:rPr lang="en-NZ" sz="2000" i="1" dirty="0" smtClean="0"/>
              <a:t> </a:t>
            </a:r>
            <a:r>
              <a:rPr lang="en-NZ" sz="2000" i="1" dirty="0" err="1" smtClean="0"/>
              <a:t>prepromorphism</a:t>
            </a:r>
            <a:endParaRPr lang="en-NZ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515966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 smtClean="0"/>
              <a:t>@</a:t>
            </a:r>
            <a:r>
              <a:rPr lang="en-NZ" dirty="0" err="1" smtClean="0"/>
              <a:t>jamesiry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446362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ivan\Desktop\0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9265" y="-907353"/>
            <a:ext cx="12173793" cy="684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The dawn of history</a:t>
            </a:r>
            <a:endParaRPr lang="en-NZ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63888" y="4804578"/>
            <a:ext cx="540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 smtClean="0">
                <a:solidFill>
                  <a:schemeClr val="bg1"/>
                </a:solidFill>
              </a:rPr>
              <a:t>https://stillsfrmfilms.wordpress.com/2012/07/19/2001-a-space-odyssey/</a:t>
            </a:r>
            <a:endParaRPr lang="en-NZ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0767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805</Words>
  <Application>Microsoft Office PowerPoint</Application>
  <PresentationFormat>On-screen Show (16:9)</PresentationFormat>
  <Paragraphs>281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ivan</cp:lastModifiedBy>
  <cp:revision>30</cp:revision>
  <dcterms:created xsi:type="dcterms:W3CDTF">2016-03-23T22:58:35Z</dcterms:created>
  <dcterms:modified xsi:type="dcterms:W3CDTF">2016-03-30T07:43:19Z</dcterms:modified>
</cp:coreProperties>
</file>