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7"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8" y="4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99A11-7357-4EB0-AA3F-DE15FE67BC5D}" type="datetimeFigureOut">
              <a:rPr lang="en-US" smtClean="0"/>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007C3-5610-43E1-8DB8-F96D1D757B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I am going</a:t>
            </a:r>
            <a:r>
              <a:rPr lang="en-US" baseline="0" dirty="0" smtClean="0"/>
              <a:t> to talk to you about a project that I am working on which will enable biomedical researchers to maintain and track their animal records. </a:t>
            </a:r>
          </a:p>
          <a:p>
            <a:r>
              <a:rPr lang="en-US" baseline="0" dirty="0" smtClean="0"/>
              <a:t>Biology labs working with mice maintain </a:t>
            </a:r>
            <a:r>
              <a:rPr lang="en-US" baseline="0" dirty="0" err="1" smtClean="0"/>
              <a:t>hundereds</a:t>
            </a:r>
            <a:r>
              <a:rPr lang="en-US" baseline="0" dirty="0" smtClean="0"/>
              <a:t> to thousands of mice. </a:t>
            </a:r>
          </a:p>
        </p:txBody>
      </p:sp>
      <p:sp>
        <p:nvSpPr>
          <p:cNvPr id="4" name="Slide Number Placeholder 3"/>
          <p:cNvSpPr>
            <a:spLocks noGrp="1"/>
          </p:cNvSpPr>
          <p:nvPr>
            <p:ph type="sldNum" sz="quarter" idx="10"/>
          </p:nvPr>
        </p:nvSpPr>
        <p:spPr/>
        <p:txBody>
          <a:bodyPr/>
          <a:lstStyle/>
          <a:p>
            <a:fld id="{C5B007C3-5610-43E1-8DB8-F96D1D757BA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to give</a:t>
            </a:r>
            <a:r>
              <a:rPr lang="en-US" baseline="0" dirty="0" smtClean="0"/>
              <a:t> you a feel for how colony management works, I will show you a simplified cartoon. Lets say a lab has two types of mice (Strain A and B) . Some of the mice are breeders and the pups weaned from these breeders are used for experiments.  The research would want to keep track of which pup came from which breeder and he may want to get reminders for specific tasks.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Currently the</a:t>
            </a:r>
            <a:r>
              <a:rPr lang="en-US" baseline="0" dirty="0" smtClean="0"/>
              <a:t> way most people maintain their records is by entering all the information in a spreadsheet.</a:t>
            </a:r>
            <a:endParaRPr lang="en-US" dirty="0" smtClean="0"/>
          </a:p>
          <a:p>
            <a:r>
              <a:rPr lang="en-US" dirty="0" smtClean="0"/>
              <a:t>While a spreadsheet is usually enough to store</a:t>
            </a:r>
            <a:r>
              <a:rPr lang="en-US" baseline="0" dirty="0" smtClean="0"/>
              <a:t> data, it is not easy to track history of a given animal or to get email reminders. </a:t>
            </a:r>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sample of how</a:t>
            </a:r>
            <a:r>
              <a:rPr lang="en-US" baseline="0" dirty="0" smtClean="0"/>
              <a:t> a researcher might store his data. Notice he needs to color code them in order to distinguish/track.  He needs multiple spreadsheets for breeders and experimental animals. My project is about creating a better solution for an otherwise cumbersome process. </a:t>
            </a:r>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would require..</a:t>
            </a:r>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What</a:t>
            </a:r>
            <a:r>
              <a:rPr lang="en-US" baseline="0" dirty="0" smtClean="0"/>
              <a:t> I have shown you so far is useful to a certain extent for colony management system, but given the complexity it is clearly not enough. So to expand the usefulness of this application, I have been making many changes such as:  </a:t>
            </a:r>
            <a:endParaRPr lang="en-US" dirty="0" smtClean="0"/>
          </a:p>
          <a:p>
            <a:endParaRPr lang="en-US" dirty="0" smtClean="0"/>
          </a:p>
          <a:p>
            <a:r>
              <a:rPr lang="en-US" dirty="0" smtClean="0"/>
              <a:t>1. The ability to relate databases.</a:t>
            </a:r>
          </a:p>
          <a:p>
            <a:r>
              <a:rPr lang="en-US" dirty="0" smtClean="0"/>
              <a:t>5. In the earlier version, the user has to</a:t>
            </a:r>
            <a:r>
              <a:rPr lang="en-US" baseline="0" dirty="0" smtClean="0"/>
              <a:t> type in the required information every single time. With the updates I am working on, the user can choose from a his/her previous inputs. </a:t>
            </a:r>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would like to thank the mentors:</a:t>
            </a:r>
            <a:r>
              <a:rPr lang="en-US" baseline="0" dirty="0" smtClean="0"/>
              <a:t> Dean, Miguel and Chris for all their help. I also want to thank </a:t>
            </a:r>
            <a:r>
              <a:rPr lang="en-US" baseline="0" dirty="0" err="1" smtClean="0"/>
              <a:t>Mengtan</a:t>
            </a:r>
            <a:r>
              <a:rPr lang="en-US" baseline="0" dirty="0" smtClean="0"/>
              <a:t> and BSS for organizing the course.  Finally I would also like to thank my cohort for their support.</a:t>
            </a:r>
            <a:endParaRPr lang="en-US" dirty="0"/>
          </a:p>
        </p:txBody>
      </p:sp>
      <p:sp>
        <p:nvSpPr>
          <p:cNvPr id="4" name="Slide Number Placeholder 3"/>
          <p:cNvSpPr>
            <a:spLocks noGrp="1"/>
          </p:cNvSpPr>
          <p:nvPr>
            <p:ph type="sldNum" sz="quarter" idx="10"/>
          </p:nvPr>
        </p:nvSpPr>
        <p:spPr/>
        <p:txBody>
          <a:bodyPr/>
          <a:lstStyle/>
          <a:p>
            <a:fld id="{C5B007C3-5610-43E1-8DB8-F96D1D757BAD}"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FF1F2-2CA0-5346-9E6C-3D904E67DF03}" type="datetimeFigureOut">
              <a:rPr lang="en-US" smtClean="0"/>
              <a:pPr/>
              <a:t>11/19/2013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957B-58CF-4A4E-8E05-B55AFD203B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FF1F2-2CA0-5346-9E6C-3D904E67DF03}" type="datetimeFigureOut">
              <a:rPr lang="en-US" smtClean="0"/>
              <a:pPr/>
              <a:t>11/19/2013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1957B-58CF-4A4E-8E05-B55AFD203B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6300"/>
            <a:ext cx="9271000" cy="3170099"/>
          </a:xfrm>
          <a:prstGeom prst="rect">
            <a:avLst/>
          </a:prstGeom>
          <a:noFill/>
        </p:spPr>
        <p:txBody>
          <a:bodyPr wrap="square" rtlCol="0">
            <a:spAutoFit/>
          </a:bodyPr>
          <a:lstStyle/>
          <a:p>
            <a:r>
              <a:rPr lang="en-US" sz="4000" dirty="0" smtClean="0"/>
              <a:t>					    MouseTrack</a:t>
            </a:r>
          </a:p>
          <a:p>
            <a:endParaRPr lang="en-US" sz="4000" dirty="0" smtClean="0"/>
          </a:p>
          <a:p>
            <a:r>
              <a:rPr lang="en-US" sz="4000" dirty="0" smtClean="0"/>
              <a:t>	 </a:t>
            </a:r>
            <a:r>
              <a:rPr lang="en-US" sz="4000" dirty="0" smtClean="0"/>
              <a:t>An animal colony management </a:t>
            </a:r>
            <a:r>
              <a:rPr lang="en-US" sz="4000" dirty="0" smtClean="0"/>
              <a:t>system</a:t>
            </a:r>
            <a:endParaRPr lang="en-US" sz="4000" dirty="0" smtClean="0"/>
          </a:p>
          <a:p>
            <a:endParaRPr lang="en-US" sz="4000" dirty="0"/>
          </a:p>
          <a:p>
            <a:endParaRPr 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425" y="2876550"/>
            <a:ext cx="1376274" cy="369332"/>
          </a:xfrm>
          <a:prstGeom prst="rect">
            <a:avLst/>
          </a:prstGeom>
          <a:noFill/>
        </p:spPr>
        <p:txBody>
          <a:bodyPr wrap="none" rtlCol="0">
            <a:spAutoFit/>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76200" y="963549"/>
            <a:ext cx="2045966" cy="844448"/>
            <a:chOff x="203200" y="992124"/>
            <a:chExt cx="2273300" cy="938276"/>
          </a:xfrm>
        </p:grpSpPr>
        <p:pic>
          <p:nvPicPr>
            <p:cNvPr id="3" name="Picture 2"/>
            <p:cNvPicPr>
              <a:picLocks noChangeAspect="1"/>
            </p:cNvPicPr>
            <p:nvPr/>
          </p:nvPicPr>
          <p:blipFill>
            <a:blip r:embed="rId3"/>
            <a:stretch>
              <a:fillRect/>
            </a:stretch>
          </p:blipFill>
          <p:spPr>
            <a:xfrm>
              <a:off x="230011" y="1320800"/>
              <a:ext cx="606778" cy="546100"/>
            </a:xfrm>
            <a:prstGeom prst="rect">
              <a:avLst/>
            </a:prstGeom>
          </p:spPr>
        </p:pic>
        <p:pic>
          <p:nvPicPr>
            <p:cNvPr id="4" name="Picture 3"/>
            <p:cNvPicPr>
              <a:picLocks noChangeAspect="1"/>
            </p:cNvPicPr>
            <p:nvPr/>
          </p:nvPicPr>
          <p:blipFill>
            <a:blip r:embed="rId3"/>
            <a:stretch>
              <a:fillRect/>
            </a:stretch>
          </p:blipFill>
          <p:spPr>
            <a:xfrm>
              <a:off x="776111" y="1282700"/>
              <a:ext cx="606778" cy="546100"/>
            </a:xfrm>
            <a:prstGeom prst="rect">
              <a:avLst/>
            </a:prstGeom>
          </p:spPr>
        </p:pic>
        <p:pic>
          <p:nvPicPr>
            <p:cNvPr id="5" name="Picture 4"/>
            <p:cNvPicPr>
              <a:picLocks noChangeAspect="1"/>
            </p:cNvPicPr>
            <p:nvPr/>
          </p:nvPicPr>
          <p:blipFill>
            <a:blip r:embed="rId3"/>
            <a:stretch>
              <a:fillRect/>
            </a:stretch>
          </p:blipFill>
          <p:spPr>
            <a:xfrm>
              <a:off x="1314870" y="1346200"/>
              <a:ext cx="393419" cy="354076"/>
            </a:xfrm>
            <a:prstGeom prst="rect">
              <a:avLst/>
            </a:prstGeom>
          </p:spPr>
        </p:pic>
        <p:pic>
          <p:nvPicPr>
            <p:cNvPr id="6" name="Picture 5"/>
            <p:cNvPicPr>
              <a:picLocks noChangeAspect="1"/>
            </p:cNvPicPr>
            <p:nvPr/>
          </p:nvPicPr>
          <p:blipFill>
            <a:blip r:embed="rId3"/>
            <a:stretch>
              <a:fillRect/>
            </a:stretch>
          </p:blipFill>
          <p:spPr>
            <a:xfrm>
              <a:off x="1651280" y="1550924"/>
              <a:ext cx="393419" cy="354076"/>
            </a:xfrm>
            <a:prstGeom prst="rect">
              <a:avLst/>
            </a:prstGeom>
          </p:spPr>
        </p:pic>
        <p:pic>
          <p:nvPicPr>
            <p:cNvPr id="7" name="Picture 6"/>
            <p:cNvPicPr>
              <a:picLocks noChangeAspect="1"/>
            </p:cNvPicPr>
            <p:nvPr/>
          </p:nvPicPr>
          <p:blipFill>
            <a:blip r:embed="rId3"/>
            <a:stretch>
              <a:fillRect/>
            </a:stretch>
          </p:blipFill>
          <p:spPr>
            <a:xfrm>
              <a:off x="1876778" y="1270000"/>
              <a:ext cx="393419" cy="354076"/>
            </a:xfrm>
            <a:prstGeom prst="rect">
              <a:avLst/>
            </a:prstGeom>
          </p:spPr>
        </p:pic>
        <p:sp>
          <p:nvSpPr>
            <p:cNvPr id="8" name="Cube 7"/>
            <p:cNvSpPr/>
            <p:nvPr/>
          </p:nvSpPr>
          <p:spPr>
            <a:xfrm>
              <a:off x="203200" y="992124"/>
              <a:ext cx="2273300" cy="938276"/>
            </a:xfrm>
            <a:prstGeom prst="cube">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a:grpSpLocks noChangeAspect="1"/>
          </p:cNvGrpSpPr>
          <p:nvPr/>
        </p:nvGrpSpPr>
        <p:grpSpPr>
          <a:xfrm>
            <a:off x="2237101" y="992124"/>
            <a:ext cx="2045966" cy="844448"/>
            <a:chOff x="203200" y="992124"/>
            <a:chExt cx="2273300" cy="938276"/>
          </a:xfrm>
        </p:grpSpPr>
        <p:pic>
          <p:nvPicPr>
            <p:cNvPr id="10" name="Picture 9"/>
            <p:cNvPicPr>
              <a:picLocks noChangeAspect="1"/>
            </p:cNvPicPr>
            <p:nvPr/>
          </p:nvPicPr>
          <p:blipFill>
            <a:blip r:embed="rId3"/>
            <a:stretch>
              <a:fillRect/>
            </a:stretch>
          </p:blipFill>
          <p:spPr>
            <a:xfrm>
              <a:off x="230011" y="1320800"/>
              <a:ext cx="606778" cy="546100"/>
            </a:xfrm>
            <a:prstGeom prst="rect">
              <a:avLst/>
            </a:prstGeom>
          </p:spPr>
        </p:pic>
        <p:pic>
          <p:nvPicPr>
            <p:cNvPr id="11" name="Picture 10"/>
            <p:cNvPicPr>
              <a:picLocks noChangeAspect="1"/>
            </p:cNvPicPr>
            <p:nvPr/>
          </p:nvPicPr>
          <p:blipFill>
            <a:blip r:embed="rId3"/>
            <a:stretch>
              <a:fillRect/>
            </a:stretch>
          </p:blipFill>
          <p:spPr>
            <a:xfrm>
              <a:off x="776111" y="1282700"/>
              <a:ext cx="606778" cy="546100"/>
            </a:xfrm>
            <a:prstGeom prst="rect">
              <a:avLst/>
            </a:prstGeom>
          </p:spPr>
        </p:pic>
        <p:pic>
          <p:nvPicPr>
            <p:cNvPr id="12" name="Picture 11"/>
            <p:cNvPicPr>
              <a:picLocks noChangeAspect="1"/>
            </p:cNvPicPr>
            <p:nvPr/>
          </p:nvPicPr>
          <p:blipFill>
            <a:blip r:embed="rId3"/>
            <a:stretch>
              <a:fillRect/>
            </a:stretch>
          </p:blipFill>
          <p:spPr>
            <a:xfrm>
              <a:off x="1314870" y="1346200"/>
              <a:ext cx="393419" cy="354076"/>
            </a:xfrm>
            <a:prstGeom prst="rect">
              <a:avLst/>
            </a:prstGeom>
          </p:spPr>
        </p:pic>
        <p:pic>
          <p:nvPicPr>
            <p:cNvPr id="13" name="Picture 12"/>
            <p:cNvPicPr>
              <a:picLocks noChangeAspect="1"/>
            </p:cNvPicPr>
            <p:nvPr/>
          </p:nvPicPr>
          <p:blipFill>
            <a:blip r:embed="rId3"/>
            <a:stretch>
              <a:fillRect/>
            </a:stretch>
          </p:blipFill>
          <p:spPr>
            <a:xfrm>
              <a:off x="1651280" y="1550924"/>
              <a:ext cx="393419" cy="354076"/>
            </a:xfrm>
            <a:prstGeom prst="rect">
              <a:avLst/>
            </a:prstGeom>
          </p:spPr>
        </p:pic>
        <p:pic>
          <p:nvPicPr>
            <p:cNvPr id="14" name="Picture 13"/>
            <p:cNvPicPr>
              <a:picLocks noChangeAspect="1"/>
            </p:cNvPicPr>
            <p:nvPr/>
          </p:nvPicPr>
          <p:blipFill>
            <a:blip r:embed="rId3"/>
            <a:stretch>
              <a:fillRect/>
            </a:stretch>
          </p:blipFill>
          <p:spPr>
            <a:xfrm>
              <a:off x="1876778" y="1270000"/>
              <a:ext cx="393419" cy="354076"/>
            </a:xfrm>
            <a:prstGeom prst="rect">
              <a:avLst/>
            </a:prstGeom>
          </p:spPr>
        </p:pic>
        <p:sp>
          <p:nvSpPr>
            <p:cNvPr id="15" name="Cube 14"/>
            <p:cNvSpPr/>
            <p:nvPr/>
          </p:nvSpPr>
          <p:spPr>
            <a:xfrm>
              <a:off x="203200" y="992124"/>
              <a:ext cx="2273300" cy="938276"/>
            </a:xfrm>
            <a:prstGeom prst="cube">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a:grpSpLocks noChangeAspect="1"/>
          </p:cNvGrpSpPr>
          <p:nvPr/>
        </p:nvGrpSpPr>
        <p:grpSpPr>
          <a:xfrm>
            <a:off x="4736346" y="969264"/>
            <a:ext cx="2045966" cy="844448"/>
            <a:chOff x="5092700" y="1017524"/>
            <a:chExt cx="2273300" cy="938276"/>
          </a:xfrm>
        </p:grpSpPr>
        <p:pic>
          <p:nvPicPr>
            <p:cNvPr id="17" name="Picture 16"/>
            <p:cNvPicPr>
              <a:picLocks noChangeAspect="1"/>
            </p:cNvPicPr>
            <p:nvPr/>
          </p:nvPicPr>
          <p:blipFill>
            <a:blip r:embed="rId4"/>
            <a:stretch>
              <a:fillRect/>
            </a:stretch>
          </p:blipFill>
          <p:spPr>
            <a:xfrm>
              <a:off x="5130800" y="1282700"/>
              <a:ext cx="488820" cy="584200"/>
            </a:xfrm>
            <a:prstGeom prst="rect">
              <a:avLst/>
            </a:prstGeom>
            <a:ln>
              <a:noFill/>
            </a:ln>
          </p:spPr>
        </p:pic>
        <p:pic>
          <p:nvPicPr>
            <p:cNvPr id="18" name="Picture 17"/>
            <p:cNvPicPr>
              <a:picLocks noChangeAspect="1"/>
            </p:cNvPicPr>
            <p:nvPr/>
          </p:nvPicPr>
          <p:blipFill>
            <a:blip r:embed="rId4"/>
            <a:stretch>
              <a:fillRect/>
            </a:stretch>
          </p:blipFill>
          <p:spPr>
            <a:xfrm>
              <a:off x="5727700" y="1295400"/>
              <a:ext cx="488820" cy="584200"/>
            </a:xfrm>
            <a:prstGeom prst="rect">
              <a:avLst/>
            </a:prstGeom>
            <a:ln>
              <a:noFill/>
            </a:ln>
          </p:spPr>
        </p:pic>
        <p:pic>
          <p:nvPicPr>
            <p:cNvPr id="19" name="Picture 18"/>
            <p:cNvPicPr>
              <a:picLocks noChangeAspect="1"/>
            </p:cNvPicPr>
            <p:nvPr/>
          </p:nvPicPr>
          <p:blipFill>
            <a:blip r:embed="rId4"/>
            <a:stretch>
              <a:fillRect/>
            </a:stretch>
          </p:blipFill>
          <p:spPr>
            <a:xfrm>
              <a:off x="6342224" y="1346200"/>
              <a:ext cx="286916" cy="342900"/>
            </a:xfrm>
            <a:prstGeom prst="rect">
              <a:avLst/>
            </a:prstGeom>
            <a:ln>
              <a:noFill/>
            </a:ln>
          </p:spPr>
        </p:pic>
        <p:sp>
          <p:nvSpPr>
            <p:cNvPr id="20" name="Cube 19"/>
            <p:cNvSpPr/>
            <p:nvPr/>
          </p:nvSpPr>
          <p:spPr>
            <a:xfrm>
              <a:off x="5092700" y="1017524"/>
              <a:ext cx="2273300" cy="938276"/>
            </a:xfrm>
            <a:prstGeom prst="cube">
              <a:avLst/>
            </a:prstGeom>
            <a:noFill/>
            <a:ln w="3810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stretch>
              <a:fillRect/>
            </a:stretch>
          </p:blipFill>
          <p:spPr>
            <a:xfrm>
              <a:off x="6774024" y="1346200"/>
              <a:ext cx="286916" cy="342900"/>
            </a:xfrm>
            <a:prstGeom prst="rect">
              <a:avLst/>
            </a:prstGeom>
            <a:ln>
              <a:noFill/>
            </a:ln>
          </p:spPr>
        </p:pic>
        <p:pic>
          <p:nvPicPr>
            <p:cNvPr id="22" name="Picture 21"/>
            <p:cNvPicPr>
              <a:picLocks noChangeAspect="1"/>
            </p:cNvPicPr>
            <p:nvPr/>
          </p:nvPicPr>
          <p:blipFill>
            <a:blip r:embed="rId4"/>
            <a:stretch>
              <a:fillRect/>
            </a:stretch>
          </p:blipFill>
          <p:spPr>
            <a:xfrm>
              <a:off x="6608924" y="1600200"/>
              <a:ext cx="286916" cy="342900"/>
            </a:xfrm>
            <a:prstGeom prst="rect">
              <a:avLst/>
            </a:prstGeom>
            <a:ln>
              <a:noFill/>
            </a:ln>
          </p:spPr>
        </p:pic>
      </p:grpSp>
      <p:grpSp>
        <p:nvGrpSpPr>
          <p:cNvPr id="23" name="Group 22"/>
          <p:cNvGrpSpPr>
            <a:grpSpLocks noChangeAspect="1"/>
          </p:cNvGrpSpPr>
          <p:nvPr/>
        </p:nvGrpSpPr>
        <p:grpSpPr>
          <a:xfrm>
            <a:off x="6895192" y="969264"/>
            <a:ext cx="2045966" cy="844448"/>
            <a:chOff x="5092700" y="1017524"/>
            <a:chExt cx="2273300" cy="938276"/>
          </a:xfrm>
        </p:grpSpPr>
        <p:pic>
          <p:nvPicPr>
            <p:cNvPr id="24" name="Picture 23"/>
            <p:cNvPicPr>
              <a:picLocks noChangeAspect="1"/>
            </p:cNvPicPr>
            <p:nvPr/>
          </p:nvPicPr>
          <p:blipFill>
            <a:blip r:embed="rId4"/>
            <a:stretch>
              <a:fillRect/>
            </a:stretch>
          </p:blipFill>
          <p:spPr>
            <a:xfrm>
              <a:off x="5130800" y="1282700"/>
              <a:ext cx="488820" cy="584200"/>
            </a:xfrm>
            <a:prstGeom prst="rect">
              <a:avLst/>
            </a:prstGeom>
            <a:ln>
              <a:noFill/>
            </a:ln>
          </p:spPr>
        </p:pic>
        <p:pic>
          <p:nvPicPr>
            <p:cNvPr id="25" name="Picture 24"/>
            <p:cNvPicPr>
              <a:picLocks noChangeAspect="1"/>
            </p:cNvPicPr>
            <p:nvPr/>
          </p:nvPicPr>
          <p:blipFill>
            <a:blip r:embed="rId4"/>
            <a:stretch>
              <a:fillRect/>
            </a:stretch>
          </p:blipFill>
          <p:spPr>
            <a:xfrm>
              <a:off x="5727700" y="1295400"/>
              <a:ext cx="488820" cy="584200"/>
            </a:xfrm>
            <a:prstGeom prst="rect">
              <a:avLst/>
            </a:prstGeom>
            <a:ln>
              <a:noFill/>
            </a:ln>
          </p:spPr>
        </p:pic>
        <p:pic>
          <p:nvPicPr>
            <p:cNvPr id="26" name="Picture 25"/>
            <p:cNvPicPr>
              <a:picLocks noChangeAspect="1"/>
            </p:cNvPicPr>
            <p:nvPr/>
          </p:nvPicPr>
          <p:blipFill>
            <a:blip r:embed="rId4"/>
            <a:stretch>
              <a:fillRect/>
            </a:stretch>
          </p:blipFill>
          <p:spPr>
            <a:xfrm>
              <a:off x="6342224" y="1346200"/>
              <a:ext cx="286916" cy="342900"/>
            </a:xfrm>
            <a:prstGeom prst="rect">
              <a:avLst/>
            </a:prstGeom>
            <a:ln>
              <a:noFill/>
            </a:ln>
          </p:spPr>
        </p:pic>
        <p:sp>
          <p:nvSpPr>
            <p:cNvPr id="27" name="Cube 26"/>
            <p:cNvSpPr/>
            <p:nvPr/>
          </p:nvSpPr>
          <p:spPr>
            <a:xfrm>
              <a:off x="5092700" y="1017524"/>
              <a:ext cx="2273300" cy="938276"/>
            </a:xfrm>
            <a:prstGeom prst="cube">
              <a:avLst/>
            </a:prstGeom>
            <a:noFill/>
            <a:ln w="3810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4"/>
            <a:stretch>
              <a:fillRect/>
            </a:stretch>
          </p:blipFill>
          <p:spPr>
            <a:xfrm>
              <a:off x="6774024" y="1346200"/>
              <a:ext cx="286916" cy="342900"/>
            </a:xfrm>
            <a:prstGeom prst="rect">
              <a:avLst/>
            </a:prstGeom>
            <a:ln>
              <a:noFill/>
            </a:ln>
          </p:spPr>
        </p:pic>
        <p:pic>
          <p:nvPicPr>
            <p:cNvPr id="29" name="Picture 28"/>
            <p:cNvPicPr>
              <a:picLocks noChangeAspect="1"/>
            </p:cNvPicPr>
            <p:nvPr/>
          </p:nvPicPr>
          <p:blipFill>
            <a:blip r:embed="rId4"/>
            <a:stretch>
              <a:fillRect/>
            </a:stretch>
          </p:blipFill>
          <p:spPr>
            <a:xfrm>
              <a:off x="6608924" y="1600200"/>
              <a:ext cx="286916" cy="342900"/>
            </a:xfrm>
            <a:prstGeom prst="rect">
              <a:avLst/>
            </a:prstGeom>
            <a:ln>
              <a:noFill/>
            </a:ln>
          </p:spPr>
        </p:pic>
      </p:grpSp>
      <p:grpSp>
        <p:nvGrpSpPr>
          <p:cNvPr id="38" name="Group 37"/>
          <p:cNvGrpSpPr/>
          <p:nvPr/>
        </p:nvGrpSpPr>
        <p:grpSpPr>
          <a:xfrm>
            <a:off x="50800" y="2678532"/>
            <a:ext cx="2045966" cy="844448"/>
            <a:chOff x="76200" y="2183232"/>
            <a:chExt cx="2045966" cy="844448"/>
          </a:xfrm>
        </p:grpSpPr>
        <p:grpSp>
          <p:nvGrpSpPr>
            <p:cNvPr id="30" name="Group 29"/>
            <p:cNvGrpSpPr>
              <a:grpSpLocks noChangeAspect="1"/>
            </p:cNvGrpSpPr>
            <p:nvPr/>
          </p:nvGrpSpPr>
          <p:grpSpPr>
            <a:xfrm>
              <a:off x="76200" y="2183232"/>
              <a:ext cx="2045966" cy="844448"/>
              <a:chOff x="203200" y="992124"/>
              <a:chExt cx="2273300" cy="938276"/>
            </a:xfrm>
          </p:grpSpPr>
          <p:pic>
            <p:nvPicPr>
              <p:cNvPr id="31" name="Picture 30"/>
              <p:cNvPicPr>
                <a:picLocks noChangeAspect="1"/>
              </p:cNvPicPr>
              <p:nvPr/>
            </p:nvPicPr>
            <p:blipFill>
              <a:blip r:embed="rId3"/>
              <a:stretch>
                <a:fillRect/>
              </a:stretch>
            </p:blipFill>
            <p:spPr>
              <a:xfrm>
                <a:off x="230011" y="1320800"/>
                <a:ext cx="606778" cy="546100"/>
              </a:xfrm>
              <a:prstGeom prst="rect">
                <a:avLst/>
              </a:prstGeom>
            </p:spPr>
          </p:pic>
          <p:pic>
            <p:nvPicPr>
              <p:cNvPr id="32" name="Picture 31"/>
              <p:cNvPicPr>
                <a:picLocks noChangeAspect="1"/>
              </p:cNvPicPr>
              <p:nvPr/>
            </p:nvPicPr>
            <p:blipFill>
              <a:blip r:embed="rId3"/>
              <a:stretch>
                <a:fillRect/>
              </a:stretch>
            </p:blipFill>
            <p:spPr>
              <a:xfrm>
                <a:off x="889000" y="1282700"/>
                <a:ext cx="606778" cy="546100"/>
              </a:xfrm>
              <a:prstGeom prst="rect">
                <a:avLst/>
              </a:prstGeom>
            </p:spPr>
          </p:pic>
          <p:sp>
            <p:nvSpPr>
              <p:cNvPr id="36" name="Cube 35"/>
              <p:cNvSpPr/>
              <p:nvPr/>
            </p:nvSpPr>
            <p:spPr>
              <a:xfrm>
                <a:off x="203200" y="992124"/>
                <a:ext cx="2273300" cy="938276"/>
              </a:xfrm>
              <a:prstGeom prst="cube">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7" name="Picture 36"/>
            <p:cNvPicPr>
              <a:picLocks noChangeAspect="1"/>
            </p:cNvPicPr>
            <p:nvPr/>
          </p:nvPicPr>
          <p:blipFill>
            <a:blip r:embed="rId3"/>
            <a:stretch>
              <a:fillRect/>
            </a:stretch>
          </p:blipFill>
          <p:spPr>
            <a:xfrm>
              <a:off x="1264919" y="2470150"/>
              <a:ext cx="546099" cy="491490"/>
            </a:xfrm>
            <a:prstGeom prst="rect">
              <a:avLst/>
            </a:prstGeom>
          </p:spPr>
        </p:pic>
      </p:grpSp>
      <p:pic>
        <p:nvPicPr>
          <p:cNvPr id="42" name="Picture 41"/>
          <p:cNvPicPr>
            <a:picLocks noChangeAspect="1"/>
          </p:cNvPicPr>
          <p:nvPr/>
        </p:nvPicPr>
        <p:blipFill>
          <a:blip r:embed="rId3"/>
          <a:stretch>
            <a:fillRect/>
          </a:stretch>
        </p:blipFill>
        <p:spPr>
          <a:xfrm>
            <a:off x="2187949" y="2993390"/>
            <a:ext cx="546099" cy="491490"/>
          </a:xfrm>
          <a:prstGeom prst="rect">
            <a:avLst/>
          </a:prstGeom>
        </p:spPr>
      </p:pic>
      <p:sp>
        <p:nvSpPr>
          <p:cNvPr id="44" name="Cube 43"/>
          <p:cNvSpPr/>
          <p:nvPr/>
        </p:nvSpPr>
        <p:spPr>
          <a:xfrm>
            <a:off x="2163819" y="2697582"/>
            <a:ext cx="2045966" cy="844448"/>
          </a:xfrm>
          <a:prstGeom prst="cube">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stretch>
            <a:fillRect/>
          </a:stretch>
        </p:blipFill>
        <p:spPr>
          <a:xfrm>
            <a:off x="3352538" y="2984500"/>
            <a:ext cx="546099" cy="491490"/>
          </a:xfrm>
          <a:prstGeom prst="rect">
            <a:avLst/>
          </a:prstGeom>
        </p:spPr>
      </p:pic>
      <p:cxnSp>
        <p:nvCxnSpPr>
          <p:cNvPr id="45" name="Straight Arrow Connector 44"/>
          <p:cNvCxnSpPr/>
          <p:nvPr/>
        </p:nvCxnSpPr>
        <p:spPr>
          <a:xfrm rot="5400000">
            <a:off x="469264" y="2286000"/>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97559" y="2006600"/>
            <a:ext cx="833118" cy="400110"/>
          </a:xfrm>
          <a:prstGeom prst="rect">
            <a:avLst/>
          </a:prstGeom>
          <a:noFill/>
        </p:spPr>
        <p:txBody>
          <a:bodyPr wrap="square" rtlCol="0">
            <a:spAutoFit/>
          </a:bodyPr>
          <a:lstStyle/>
          <a:p>
            <a:r>
              <a:rPr lang="en-US" sz="2000" b="1" dirty="0" smtClean="0"/>
              <a:t>Wean</a:t>
            </a:r>
            <a:endParaRPr lang="en-US" sz="2000" b="1" dirty="0"/>
          </a:p>
        </p:txBody>
      </p:sp>
      <p:pic>
        <p:nvPicPr>
          <p:cNvPr id="49" name="Picture 48"/>
          <p:cNvPicPr>
            <a:picLocks noChangeAspect="1"/>
          </p:cNvPicPr>
          <p:nvPr/>
        </p:nvPicPr>
        <p:blipFill>
          <a:blip r:embed="rId4"/>
          <a:stretch>
            <a:fillRect/>
          </a:stretch>
        </p:blipFill>
        <p:spPr>
          <a:xfrm>
            <a:off x="4648483" y="2936240"/>
            <a:ext cx="439937" cy="525780"/>
          </a:xfrm>
          <a:prstGeom prst="rect">
            <a:avLst/>
          </a:prstGeom>
        </p:spPr>
      </p:pic>
      <p:pic>
        <p:nvPicPr>
          <p:cNvPr id="50" name="Picture 49"/>
          <p:cNvPicPr>
            <a:picLocks noChangeAspect="1"/>
          </p:cNvPicPr>
          <p:nvPr/>
        </p:nvPicPr>
        <p:blipFill>
          <a:blip r:embed="rId4"/>
          <a:stretch>
            <a:fillRect/>
          </a:stretch>
        </p:blipFill>
        <p:spPr>
          <a:xfrm>
            <a:off x="5185692" y="2947670"/>
            <a:ext cx="439937" cy="525780"/>
          </a:xfrm>
          <a:prstGeom prst="rect">
            <a:avLst/>
          </a:prstGeom>
        </p:spPr>
      </p:pic>
      <p:sp>
        <p:nvSpPr>
          <p:cNvPr id="52" name="Cube 51"/>
          <p:cNvSpPr/>
          <p:nvPr/>
        </p:nvSpPr>
        <p:spPr>
          <a:xfrm>
            <a:off x="4614193" y="2697582"/>
            <a:ext cx="2045966" cy="844448"/>
          </a:xfrm>
          <a:prstGeom prst="cube">
            <a:avLst/>
          </a:prstGeom>
          <a:noFill/>
          <a:ln w="3810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7" name="Group 56"/>
          <p:cNvGrpSpPr/>
          <p:nvPr/>
        </p:nvGrpSpPr>
        <p:grpSpPr>
          <a:xfrm>
            <a:off x="6782310" y="2697582"/>
            <a:ext cx="2045966" cy="844448"/>
            <a:chOff x="4614191" y="2697582"/>
            <a:chExt cx="2045966" cy="844448"/>
          </a:xfrm>
        </p:grpSpPr>
        <p:grpSp>
          <p:nvGrpSpPr>
            <p:cNvPr id="58" name="Group 47"/>
            <p:cNvGrpSpPr>
              <a:grpSpLocks noChangeAspect="1"/>
            </p:cNvGrpSpPr>
            <p:nvPr/>
          </p:nvGrpSpPr>
          <p:grpSpPr>
            <a:xfrm>
              <a:off x="4614191" y="2697582"/>
              <a:ext cx="2045966" cy="844448"/>
              <a:chOff x="5092700" y="1017524"/>
              <a:chExt cx="2273300" cy="938276"/>
            </a:xfrm>
          </p:grpSpPr>
          <p:pic>
            <p:nvPicPr>
              <p:cNvPr id="60" name="Picture 59"/>
              <p:cNvPicPr>
                <a:picLocks noChangeAspect="1"/>
              </p:cNvPicPr>
              <p:nvPr/>
            </p:nvPicPr>
            <p:blipFill>
              <a:blip r:embed="rId4"/>
              <a:stretch>
                <a:fillRect/>
              </a:stretch>
            </p:blipFill>
            <p:spPr>
              <a:xfrm>
                <a:off x="5130800" y="1282700"/>
                <a:ext cx="488820" cy="584200"/>
              </a:xfrm>
              <a:prstGeom prst="rect">
                <a:avLst/>
              </a:prstGeom>
              <a:ln>
                <a:noFill/>
              </a:ln>
            </p:spPr>
          </p:pic>
          <p:pic>
            <p:nvPicPr>
              <p:cNvPr id="61" name="Picture 60"/>
              <p:cNvPicPr>
                <a:picLocks noChangeAspect="1"/>
              </p:cNvPicPr>
              <p:nvPr/>
            </p:nvPicPr>
            <p:blipFill>
              <a:blip r:embed="rId4"/>
              <a:stretch>
                <a:fillRect/>
              </a:stretch>
            </p:blipFill>
            <p:spPr>
              <a:xfrm>
                <a:off x="5770034" y="1295400"/>
                <a:ext cx="488820" cy="584200"/>
              </a:xfrm>
              <a:prstGeom prst="rect">
                <a:avLst/>
              </a:prstGeom>
              <a:ln>
                <a:noFill/>
              </a:ln>
            </p:spPr>
          </p:pic>
          <p:sp>
            <p:nvSpPr>
              <p:cNvPr id="62" name="Cube 61"/>
              <p:cNvSpPr/>
              <p:nvPr/>
            </p:nvSpPr>
            <p:spPr>
              <a:xfrm>
                <a:off x="5092700" y="1017524"/>
                <a:ext cx="2273300" cy="938276"/>
              </a:xfrm>
              <a:prstGeom prst="cube">
                <a:avLst/>
              </a:prstGeom>
              <a:noFill/>
              <a:ln w="3810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9" name="Picture 58"/>
            <p:cNvPicPr>
              <a:picLocks noChangeAspect="1"/>
            </p:cNvPicPr>
            <p:nvPr/>
          </p:nvPicPr>
          <p:blipFill>
            <a:blip r:embed="rId4"/>
            <a:stretch>
              <a:fillRect/>
            </a:stretch>
          </p:blipFill>
          <p:spPr>
            <a:xfrm>
              <a:off x="5868276" y="2947670"/>
              <a:ext cx="439937" cy="525780"/>
            </a:xfrm>
            <a:prstGeom prst="rect">
              <a:avLst/>
            </a:prstGeom>
            <a:ln>
              <a:noFill/>
            </a:ln>
          </p:spPr>
        </p:pic>
      </p:grpSp>
      <p:cxnSp>
        <p:nvCxnSpPr>
          <p:cNvPr id="63" name="Straight Arrow Connector 62"/>
          <p:cNvCxnSpPr/>
          <p:nvPr/>
        </p:nvCxnSpPr>
        <p:spPr>
          <a:xfrm rot="5400000">
            <a:off x="5199893" y="2286000"/>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491993" y="1987610"/>
            <a:ext cx="833118" cy="400110"/>
          </a:xfrm>
          <a:prstGeom prst="rect">
            <a:avLst/>
          </a:prstGeom>
          <a:noFill/>
        </p:spPr>
        <p:txBody>
          <a:bodyPr wrap="square" rtlCol="0">
            <a:spAutoFit/>
          </a:bodyPr>
          <a:lstStyle/>
          <a:p>
            <a:r>
              <a:rPr lang="en-US" sz="2000" b="1" dirty="0" smtClean="0"/>
              <a:t>Wean</a:t>
            </a:r>
            <a:endParaRPr lang="en-US" sz="2000" b="1" dirty="0"/>
          </a:p>
        </p:txBody>
      </p:sp>
      <p:sp>
        <p:nvSpPr>
          <p:cNvPr id="65" name="Cube 64"/>
          <p:cNvSpPr/>
          <p:nvPr/>
        </p:nvSpPr>
        <p:spPr>
          <a:xfrm>
            <a:off x="3164607" y="4024630"/>
            <a:ext cx="2045966" cy="844448"/>
          </a:xfrm>
          <a:prstGeom prst="cub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1612638" y="446044"/>
            <a:ext cx="1739900" cy="523220"/>
          </a:xfrm>
          <a:prstGeom prst="rect">
            <a:avLst/>
          </a:prstGeom>
          <a:noFill/>
        </p:spPr>
        <p:txBody>
          <a:bodyPr wrap="square" rtlCol="0">
            <a:spAutoFit/>
          </a:bodyPr>
          <a:lstStyle/>
          <a:p>
            <a:r>
              <a:rPr lang="en-US" sz="2800" b="1" dirty="0" smtClean="0"/>
              <a:t>Strain A</a:t>
            </a:r>
            <a:endParaRPr lang="en-US" sz="2800" b="1" dirty="0"/>
          </a:p>
        </p:txBody>
      </p:sp>
      <p:sp>
        <p:nvSpPr>
          <p:cNvPr id="87" name="TextBox 86"/>
          <p:cNvSpPr txBox="1"/>
          <p:nvPr/>
        </p:nvSpPr>
        <p:spPr>
          <a:xfrm>
            <a:off x="6100945" y="456204"/>
            <a:ext cx="1739900" cy="523220"/>
          </a:xfrm>
          <a:prstGeom prst="rect">
            <a:avLst/>
          </a:prstGeom>
          <a:noFill/>
        </p:spPr>
        <p:txBody>
          <a:bodyPr wrap="square" rtlCol="0">
            <a:spAutoFit/>
          </a:bodyPr>
          <a:lstStyle/>
          <a:p>
            <a:r>
              <a:rPr lang="en-US" sz="2800" b="1" dirty="0" smtClean="0"/>
              <a:t>Strain B</a:t>
            </a:r>
            <a:endParaRPr lang="en-US" sz="2800" b="1" dirty="0"/>
          </a:p>
        </p:txBody>
      </p:sp>
      <p:sp>
        <p:nvSpPr>
          <p:cNvPr id="88" name="TextBox 87"/>
          <p:cNvSpPr txBox="1"/>
          <p:nvPr/>
        </p:nvSpPr>
        <p:spPr>
          <a:xfrm>
            <a:off x="801368" y="885580"/>
            <a:ext cx="647700" cy="369332"/>
          </a:xfrm>
          <a:prstGeom prst="rect">
            <a:avLst/>
          </a:prstGeom>
          <a:noFill/>
        </p:spPr>
        <p:txBody>
          <a:bodyPr wrap="square" rtlCol="0">
            <a:spAutoFit/>
          </a:bodyPr>
          <a:lstStyle/>
          <a:p>
            <a:r>
              <a:rPr lang="en-US" b="1" dirty="0" smtClean="0">
                <a:solidFill>
                  <a:schemeClr val="tx2">
                    <a:lumMod val="60000"/>
                    <a:lumOff val="40000"/>
                  </a:schemeClr>
                </a:solidFill>
              </a:rPr>
              <a:t>BC-1</a:t>
            </a:r>
            <a:endParaRPr lang="en-US" b="1" dirty="0">
              <a:solidFill>
                <a:schemeClr val="tx2">
                  <a:lumMod val="60000"/>
                  <a:lumOff val="40000"/>
                </a:schemeClr>
              </a:solidFill>
            </a:endParaRPr>
          </a:p>
        </p:txBody>
      </p:sp>
      <p:sp>
        <p:nvSpPr>
          <p:cNvPr id="89" name="TextBox 88"/>
          <p:cNvSpPr txBox="1"/>
          <p:nvPr/>
        </p:nvSpPr>
        <p:spPr>
          <a:xfrm>
            <a:off x="2956678" y="890660"/>
            <a:ext cx="647700" cy="369332"/>
          </a:xfrm>
          <a:prstGeom prst="rect">
            <a:avLst/>
          </a:prstGeom>
          <a:noFill/>
        </p:spPr>
        <p:txBody>
          <a:bodyPr wrap="square" rtlCol="0">
            <a:spAutoFit/>
          </a:bodyPr>
          <a:lstStyle/>
          <a:p>
            <a:r>
              <a:rPr lang="en-US" b="1" dirty="0" smtClean="0">
                <a:solidFill>
                  <a:schemeClr val="tx2">
                    <a:lumMod val="60000"/>
                    <a:lumOff val="40000"/>
                  </a:schemeClr>
                </a:solidFill>
              </a:rPr>
              <a:t>BC-2</a:t>
            </a:r>
            <a:endParaRPr lang="en-US" b="1" dirty="0">
              <a:solidFill>
                <a:schemeClr val="tx2">
                  <a:lumMod val="60000"/>
                  <a:lumOff val="40000"/>
                </a:schemeClr>
              </a:solidFill>
            </a:endParaRPr>
          </a:p>
        </p:txBody>
      </p:sp>
      <p:sp>
        <p:nvSpPr>
          <p:cNvPr id="90" name="TextBox 89"/>
          <p:cNvSpPr txBox="1"/>
          <p:nvPr/>
        </p:nvSpPr>
        <p:spPr>
          <a:xfrm>
            <a:off x="5534423" y="865260"/>
            <a:ext cx="647700" cy="369332"/>
          </a:xfrm>
          <a:prstGeom prst="rect">
            <a:avLst/>
          </a:prstGeom>
          <a:noFill/>
        </p:spPr>
        <p:txBody>
          <a:bodyPr wrap="square" rtlCol="0">
            <a:spAutoFit/>
          </a:bodyPr>
          <a:lstStyle/>
          <a:p>
            <a:r>
              <a:rPr lang="en-US" b="1" dirty="0" smtClean="0">
                <a:solidFill>
                  <a:schemeClr val="tx2">
                    <a:lumMod val="60000"/>
                    <a:lumOff val="40000"/>
                  </a:schemeClr>
                </a:solidFill>
              </a:rPr>
              <a:t>BC-3</a:t>
            </a:r>
            <a:endParaRPr lang="en-US" b="1" dirty="0">
              <a:solidFill>
                <a:schemeClr val="tx2">
                  <a:lumMod val="60000"/>
                  <a:lumOff val="40000"/>
                </a:schemeClr>
              </a:solidFill>
            </a:endParaRPr>
          </a:p>
        </p:txBody>
      </p:sp>
      <p:sp>
        <p:nvSpPr>
          <p:cNvPr id="91" name="TextBox 90"/>
          <p:cNvSpPr txBox="1"/>
          <p:nvPr/>
        </p:nvSpPr>
        <p:spPr>
          <a:xfrm>
            <a:off x="7592185" y="867664"/>
            <a:ext cx="647700" cy="369332"/>
          </a:xfrm>
          <a:prstGeom prst="rect">
            <a:avLst/>
          </a:prstGeom>
          <a:noFill/>
        </p:spPr>
        <p:txBody>
          <a:bodyPr wrap="square" rtlCol="0">
            <a:spAutoFit/>
          </a:bodyPr>
          <a:lstStyle/>
          <a:p>
            <a:r>
              <a:rPr lang="en-US" b="1" dirty="0" smtClean="0">
                <a:solidFill>
                  <a:schemeClr val="tx2">
                    <a:lumMod val="60000"/>
                    <a:lumOff val="40000"/>
                  </a:schemeClr>
                </a:solidFill>
              </a:rPr>
              <a:t>BC-4</a:t>
            </a:r>
            <a:endParaRPr lang="en-US" b="1" dirty="0">
              <a:solidFill>
                <a:schemeClr val="tx2">
                  <a:lumMod val="60000"/>
                  <a:lumOff val="40000"/>
                </a:schemeClr>
              </a:solidFill>
            </a:endParaRPr>
          </a:p>
        </p:txBody>
      </p:sp>
      <p:sp>
        <p:nvSpPr>
          <p:cNvPr id="92" name="TextBox 91"/>
          <p:cNvSpPr txBox="1"/>
          <p:nvPr/>
        </p:nvSpPr>
        <p:spPr>
          <a:xfrm>
            <a:off x="11430" y="1441511"/>
            <a:ext cx="267970" cy="646331"/>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93" name="TextBox 92"/>
          <p:cNvSpPr txBox="1"/>
          <p:nvPr/>
        </p:nvSpPr>
        <p:spPr>
          <a:xfrm>
            <a:off x="468630" y="1454211"/>
            <a:ext cx="267970" cy="646331"/>
          </a:xfrm>
          <a:prstGeom prst="rect">
            <a:avLst/>
          </a:prstGeom>
          <a:noFill/>
        </p:spPr>
        <p:txBody>
          <a:bodyPr wrap="square" rtlCol="0">
            <a:spAutoFit/>
          </a:bodyPr>
          <a:lstStyle/>
          <a:p>
            <a:r>
              <a:rPr lang="en-US" b="1" dirty="0">
                <a:solidFill>
                  <a:srgbClr val="FF0000"/>
                </a:solidFill>
              </a:rPr>
              <a:t>2</a:t>
            </a:r>
          </a:p>
        </p:txBody>
      </p:sp>
      <p:sp>
        <p:nvSpPr>
          <p:cNvPr id="94" name="TextBox 93"/>
          <p:cNvSpPr txBox="1"/>
          <p:nvPr/>
        </p:nvSpPr>
        <p:spPr>
          <a:xfrm>
            <a:off x="2173601" y="1488006"/>
            <a:ext cx="267970" cy="646331"/>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95" name="TextBox 94"/>
          <p:cNvSpPr txBox="1"/>
          <p:nvPr/>
        </p:nvSpPr>
        <p:spPr>
          <a:xfrm>
            <a:off x="2651120" y="1488006"/>
            <a:ext cx="267970" cy="646331"/>
          </a:xfrm>
          <a:prstGeom prst="rect">
            <a:avLst/>
          </a:prstGeom>
          <a:noFill/>
        </p:spPr>
        <p:txBody>
          <a:bodyPr wrap="square" rtlCol="0">
            <a:spAutoFit/>
          </a:bodyPr>
          <a:lstStyle/>
          <a:p>
            <a:r>
              <a:rPr lang="en-US" b="1" dirty="0" smtClean="0">
                <a:solidFill>
                  <a:srgbClr val="FF0000"/>
                </a:solidFill>
              </a:rPr>
              <a:t>4</a:t>
            </a:r>
            <a:endParaRPr lang="en-US" b="1" dirty="0">
              <a:solidFill>
                <a:srgbClr val="FF0000"/>
              </a:solidFill>
            </a:endParaRPr>
          </a:p>
        </p:txBody>
      </p:sp>
      <p:sp>
        <p:nvSpPr>
          <p:cNvPr id="96" name="TextBox 95"/>
          <p:cNvSpPr txBox="1"/>
          <p:nvPr/>
        </p:nvSpPr>
        <p:spPr>
          <a:xfrm>
            <a:off x="5076588" y="1488006"/>
            <a:ext cx="267970" cy="646331"/>
          </a:xfrm>
          <a:prstGeom prst="rect">
            <a:avLst/>
          </a:prstGeom>
          <a:noFill/>
        </p:spPr>
        <p:txBody>
          <a:bodyPr wrap="square" rtlCol="0">
            <a:spAutoFit/>
          </a:bodyPr>
          <a:lstStyle/>
          <a:p>
            <a:r>
              <a:rPr lang="en-US" b="1" dirty="0" smtClean="0">
                <a:solidFill>
                  <a:srgbClr val="FF0000"/>
                </a:solidFill>
              </a:rPr>
              <a:t>5</a:t>
            </a:r>
            <a:endParaRPr lang="en-US" b="1" dirty="0">
              <a:solidFill>
                <a:srgbClr val="FF0000"/>
              </a:solidFill>
            </a:endParaRPr>
          </a:p>
        </p:txBody>
      </p:sp>
      <p:sp>
        <p:nvSpPr>
          <p:cNvPr id="97" name="TextBox 96"/>
          <p:cNvSpPr txBox="1"/>
          <p:nvPr/>
        </p:nvSpPr>
        <p:spPr>
          <a:xfrm>
            <a:off x="5590303" y="1500706"/>
            <a:ext cx="267970" cy="646331"/>
          </a:xfrm>
          <a:prstGeom prst="rect">
            <a:avLst/>
          </a:prstGeom>
          <a:noFill/>
        </p:spPr>
        <p:txBody>
          <a:bodyPr wrap="square" rtlCol="0">
            <a:spAutoFit/>
          </a:bodyPr>
          <a:lstStyle/>
          <a:p>
            <a:r>
              <a:rPr lang="en-US" b="1" dirty="0" smtClean="0">
                <a:solidFill>
                  <a:srgbClr val="FF0000"/>
                </a:solidFill>
              </a:rPr>
              <a:t>6</a:t>
            </a:r>
            <a:endParaRPr lang="en-US" b="1" dirty="0">
              <a:solidFill>
                <a:srgbClr val="FF0000"/>
              </a:solidFill>
            </a:endParaRPr>
          </a:p>
        </p:txBody>
      </p:sp>
      <p:sp>
        <p:nvSpPr>
          <p:cNvPr id="98" name="TextBox 97"/>
          <p:cNvSpPr txBox="1"/>
          <p:nvPr/>
        </p:nvSpPr>
        <p:spPr>
          <a:xfrm>
            <a:off x="7290309" y="1441511"/>
            <a:ext cx="267970" cy="646331"/>
          </a:xfrm>
          <a:prstGeom prst="rect">
            <a:avLst/>
          </a:prstGeom>
          <a:noFill/>
        </p:spPr>
        <p:txBody>
          <a:bodyPr wrap="square" rtlCol="0">
            <a:spAutoFit/>
          </a:bodyPr>
          <a:lstStyle/>
          <a:p>
            <a:r>
              <a:rPr lang="en-US" b="1" dirty="0" smtClean="0">
                <a:solidFill>
                  <a:srgbClr val="FF0000"/>
                </a:solidFill>
              </a:rPr>
              <a:t>7</a:t>
            </a:r>
            <a:endParaRPr lang="en-US" b="1" dirty="0">
              <a:solidFill>
                <a:srgbClr val="FF0000"/>
              </a:solidFill>
            </a:endParaRPr>
          </a:p>
        </p:txBody>
      </p:sp>
      <p:sp>
        <p:nvSpPr>
          <p:cNvPr id="99" name="TextBox 98"/>
          <p:cNvSpPr txBox="1"/>
          <p:nvPr/>
        </p:nvSpPr>
        <p:spPr>
          <a:xfrm>
            <a:off x="7861809" y="1454211"/>
            <a:ext cx="267970" cy="646331"/>
          </a:xfrm>
          <a:prstGeom prst="rect">
            <a:avLst/>
          </a:prstGeom>
          <a:noFill/>
        </p:spPr>
        <p:txBody>
          <a:bodyPr wrap="square" rtlCol="0">
            <a:spAutoFit/>
          </a:bodyPr>
          <a:lstStyle/>
          <a:p>
            <a:r>
              <a:rPr lang="en-US" b="1" dirty="0" smtClean="0">
                <a:solidFill>
                  <a:srgbClr val="FF0000"/>
                </a:solidFill>
              </a:rPr>
              <a:t>8</a:t>
            </a:r>
            <a:endParaRPr lang="en-US" b="1" dirty="0">
              <a:solidFill>
                <a:srgbClr val="FF0000"/>
              </a:solidFill>
            </a:endParaRPr>
          </a:p>
        </p:txBody>
      </p:sp>
      <p:sp>
        <p:nvSpPr>
          <p:cNvPr id="100" name="TextBox 99"/>
          <p:cNvSpPr txBox="1"/>
          <p:nvPr/>
        </p:nvSpPr>
        <p:spPr>
          <a:xfrm>
            <a:off x="487044" y="3174414"/>
            <a:ext cx="267970" cy="646331"/>
          </a:xfrm>
          <a:prstGeom prst="rect">
            <a:avLst/>
          </a:prstGeom>
          <a:noFill/>
        </p:spPr>
        <p:txBody>
          <a:bodyPr wrap="square" rtlCol="0">
            <a:spAutoFit/>
          </a:bodyPr>
          <a:lstStyle/>
          <a:p>
            <a:r>
              <a:rPr lang="en-US" b="1" dirty="0" smtClean="0">
                <a:solidFill>
                  <a:srgbClr val="FF0000"/>
                </a:solidFill>
              </a:rPr>
              <a:t>9</a:t>
            </a:r>
            <a:endParaRPr lang="en-US" b="1" dirty="0">
              <a:solidFill>
                <a:srgbClr val="FF0000"/>
              </a:solidFill>
            </a:endParaRPr>
          </a:p>
        </p:txBody>
      </p:sp>
      <p:sp>
        <p:nvSpPr>
          <p:cNvPr id="101" name="TextBox 100"/>
          <p:cNvSpPr txBox="1"/>
          <p:nvPr/>
        </p:nvSpPr>
        <p:spPr>
          <a:xfrm>
            <a:off x="990596" y="3198614"/>
            <a:ext cx="579121" cy="369332"/>
          </a:xfrm>
          <a:prstGeom prst="rect">
            <a:avLst/>
          </a:prstGeom>
          <a:noFill/>
        </p:spPr>
        <p:txBody>
          <a:bodyPr wrap="square" rtlCol="0">
            <a:spAutoFit/>
          </a:bodyPr>
          <a:lstStyle/>
          <a:p>
            <a:r>
              <a:rPr lang="en-US" b="1" dirty="0" smtClean="0">
                <a:solidFill>
                  <a:srgbClr val="FF0000"/>
                </a:solidFill>
              </a:rPr>
              <a:t>10</a:t>
            </a:r>
            <a:endParaRPr lang="en-US" b="1" dirty="0">
              <a:solidFill>
                <a:srgbClr val="FF0000"/>
              </a:solidFill>
            </a:endParaRPr>
          </a:p>
        </p:txBody>
      </p:sp>
      <p:sp>
        <p:nvSpPr>
          <p:cNvPr id="102" name="TextBox 101"/>
          <p:cNvSpPr txBox="1"/>
          <p:nvPr/>
        </p:nvSpPr>
        <p:spPr>
          <a:xfrm>
            <a:off x="1558284" y="3208774"/>
            <a:ext cx="579121" cy="369332"/>
          </a:xfrm>
          <a:prstGeom prst="rect">
            <a:avLst/>
          </a:prstGeom>
          <a:noFill/>
        </p:spPr>
        <p:txBody>
          <a:bodyPr wrap="square" rtlCol="0">
            <a:spAutoFit/>
          </a:bodyPr>
          <a:lstStyle/>
          <a:p>
            <a:r>
              <a:rPr lang="en-US" b="1" dirty="0" smtClean="0">
                <a:solidFill>
                  <a:srgbClr val="FF0000"/>
                </a:solidFill>
              </a:rPr>
              <a:t>11</a:t>
            </a:r>
            <a:endParaRPr lang="en-US" b="1" dirty="0">
              <a:solidFill>
                <a:srgbClr val="FF0000"/>
              </a:solidFill>
            </a:endParaRPr>
          </a:p>
        </p:txBody>
      </p:sp>
      <p:cxnSp>
        <p:nvCxnSpPr>
          <p:cNvPr id="103" name="Straight Arrow Connector 102"/>
          <p:cNvCxnSpPr/>
          <p:nvPr/>
        </p:nvCxnSpPr>
        <p:spPr>
          <a:xfrm rot="5400000">
            <a:off x="2791706" y="2329142"/>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3120001" y="2049742"/>
            <a:ext cx="833118" cy="400110"/>
          </a:xfrm>
          <a:prstGeom prst="rect">
            <a:avLst/>
          </a:prstGeom>
          <a:noFill/>
        </p:spPr>
        <p:txBody>
          <a:bodyPr wrap="square" rtlCol="0">
            <a:spAutoFit/>
          </a:bodyPr>
          <a:lstStyle/>
          <a:p>
            <a:r>
              <a:rPr lang="en-US" sz="2000" b="1" dirty="0" smtClean="0"/>
              <a:t>Wean</a:t>
            </a:r>
            <a:endParaRPr lang="en-US" sz="2000" b="1" dirty="0"/>
          </a:p>
        </p:txBody>
      </p:sp>
      <p:cxnSp>
        <p:nvCxnSpPr>
          <p:cNvPr id="105" name="Straight Arrow Connector 104"/>
          <p:cNvCxnSpPr/>
          <p:nvPr/>
        </p:nvCxnSpPr>
        <p:spPr>
          <a:xfrm rot="5400000">
            <a:off x="7363814" y="2329142"/>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7655914" y="2030752"/>
            <a:ext cx="833118" cy="400110"/>
          </a:xfrm>
          <a:prstGeom prst="rect">
            <a:avLst/>
          </a:prstGeom>
          <a:noFill/>
        </p:spPr>
        <p:txBody>
          <a:bodyPr wrap="square" rtlCol="0">
            <a:spAutoFit/>
          </a:bodyPr>
          <a:lstStyle/>
          <a:p>
            <a:r>
              <a:rPr lang="en-US" sz="2000" b="1" dirty="0" smtClean="0"/>
              <a:t>Wean</a:t>
            </a:r>
            <a:endParaRPr lang="en-US" sz="2000" b="1" dirty="0"/>
          </a:p>
        </p:txBody>
      </p:sp>
      <p:sp>
        <p:nvSpPr>
          <p:cNvPr id="108" name="TextBox 107"/>
          <p:cNvSpPr txBox="1"/>
          <p:nvPr/>
        </p:nvSpPr>
        <p:spPr>
          <a:xfrm>
            <a:off x="2517257" y="3234174"/>
            <a:ext cx="579121" cy="369332"/>
          </a:xfrm>
          <a:prstGeom prst="rect">
            <a:avLst/>
          </a:prstGeom>
          <a:noFill/>
        </p:spPr>
        <p:txBody>
          <a:bodyPr wrap="square" rtlCol="0">
            <a:spAutoFit/>
          </a:bodyPr>
          <a:lstStyle/>
          <a:p>
            <a:r>
              <a:rPr lang="en-US" b="1" dirty="0" smtClean="0">
                <a:solidFill>
                  <a:srgbClr val="FF0000"/>
                </a:solidFill>
              </a:rPr>
              <a:t>13</a:t>
            </a:r>
            <a:endParaRPr lang="en-US" b="1" dirty="0">
              <a:solidFill>
                <a:srgbClr val="FF0000"/>
              </a:solidFill>
            </a:endParaRPr>
          </a:p>
        </p:txBody>
      </p:sp>
      <p:sp>
        <p:nvSpPr>
          <p:cNvPr id="110" name="TextBox 109"/>
          <p:cNvSpPr txBox="1"/>
          <p:nvPr/>
        </p:nvSpPr>
        <p:spPr>
          <a:xfrm>
            <a:off x="3632573" y="3236714"/>
            <a:ext cx="579121" cy="369332"/>
          </a:xfrm>
          <a:prstGeom prst="rect">
            <a:avLst/>
          </a:prstGeom>
          <a:noFill/>
        </p:spPr>
        <p:txBody>
          <a:bodyPr wrap="square" rtlCol="0">
            <a:spAutoFit/>
          </a:bodyPr>
          <a:lstStyle/>
          <a:p>
            <a:r>
              <a:rPr lang="en-US" b="1" dirty="0" smtClean="0">
                <a:solidFill>
                  <a:srgbClr val="FF0000"/>
                </a:solidFill>
              </a:rPr>
              <a:t>15</a:t>
            </a:r>
            <a:endParaRPr lang="en-US" b="1" dirty="0">
              <a:solidFill>
                <a:srgbClr val="FF0000"/>
              </a:solidFill>
            </a:endParaRPr>
          </a:p>
        </p:txBody>
      </p:sp>
      <p:sp>
        <p:nvSpPr>
          <p:cNvPr id="111" name="TextBox 110"/>
          <p:cNvSpPr txBox="1"/>
          <p:nvPr/>
        </p:nvSpPr>
        <p:spPr>
          <a:xfrm>
            <a:off x="4913159" y="3239254"/>
            <a:ext cx="579121" cy="369332"/>
          </a:xfrm>
          <a:prstGeom prst="rect">
            <a:avLst/>
          </a:prstGeom>
          <a:noFill/>
        </p:spPr>
        <p:txBody>
          <a:bodyPr wrap="square" rtlCol="0">
            <a:spAutoFit/>
          </a:bodyPr>
          <a:lstStyle/>
          <a:p>
            <a:r>
              <a:rPr lang="en-US" b="1" dirty="0" smtClean="0">
                <a:solidFill>
                  <a:srgbClr val="FF0000"/>
                </a:solidFill>
              </a:rPr>
              <a:t>16</a:t>
            </a:r>
            <a:endParaRPr lang="en-US" b="1" dirty="0">
              <a:solidFill>
                <a:srgbClr val="FF0000"/>
              </a:solidFill>
            </a:endParaRPr>
          </a:p>
        </p:txBody>
      </p:sp>
      <p:sp>
        <p:nvSpPr>
          <p:cNvPr id="112" name="TextBox 111"/>
          <p:cNvSpPr txBox="1"/>
          <p:nvPr/>
        </p:nvSpPr>
        <p:spPr>
          <a:xfrm>
            <a:off x="5490489" y="3221474"/>
            <a:ext cx="579121" cy="369332"/>
          </a:xfrm>
          <a:prstGeom prst="rect">
            <a:avLst/>
          </a:prstGeom>
          <a:noFill/>
        </p:spPr>
        <p:txBody>
          <a:bodyPr wrap="square" rtlCol="0">
            <a:spAutoFit/>
          </a:bodyPr>
          <a:lstStyle/>
          <a:p>
            <a:r>
              <a:rPr lang="en-US" b="1" dirty="0" smtClean="0">
                <a:solidFill>
                  <a:srgbClr val="FF0000"/>
                </a:solidFill>
              </a:rPr>
              <a:t>17</a:t>
            </a:r>
            <a:endParaRPr lang="en-US" b="1" dirty="0">
              <a:solidFill>
                <a:srgbClr val="FF0000"/>
              </a:solidFill>
            </a:endParaRPr>
          </a:p>
        </p:txBody>
      </p:sp>
      <p:grpSp>
        <p:nvGrpSpPr>
          <p:cNvPr id="154" name="Group 153"/>
          <p:cNvGrpSpPr/>
          <p:nvPr/>
        </p:nvGrpSpPr>
        <p:grpSpPr>
          <a:xfrm>
            <a:off x="2781038" y="2947670"/>
            <a:ext cx="3892935" cy="662186"/>
            <a:chOff x="2781038" y="2947670"/>
            <a:chExt cx="3892935" cy="662186"/>
          </a:xfrm>
        </p:grpSpPr>
        <p:pic>
          <p:nvPicPr>
            <p:cNvPr id="43" name="Picture 42"/>
            <p:cNvPicPr>
              <a:picLocks noChangeAspect="1"/>
            </p:cNvPicPr>
            <p:nvPr/>
          </p:nvPicPr>
          <p:blipFill>
            <a:blip r:embed="rId3"/>
            <a:stretch>
              <a:fillRect/>
            </a:stretch>
          </p:blipFill>
          <p:spPr>
            <a:xfrm>
              <a:off x="2781038" y="2959100"/>
              <a:ext cx="546099" cy="491490"/>
            </a:xfrm>
            <a:prstGeom prst="rect">
              <a:avLst/>
            </a:prstGeom>
          </p:spPr>
        </p:pic>
        <p:pic>
          <p:nvPicPr>
            <p:cNvPr id="55" name="Picture 54"/>
            <p:cNvPicPr>
              <a:picLocks noChangeAspect="1"/>
            </p:cNvPicPr>
            <p:nvPr/>
          </p:nvPicPr>
          <p:blipFill>
            <a:blip r:embed="rId4"/>
            <a:stretch>
              <a:fillRect/>
            </a:stretch>
          </p:blipFill>
          <p:spPr>
            <a:xfrm>
              <a:off x="5842876" y="2947670"/>
              <a:ext cx="439937" cy="525780"/>
            </a:xfrm>
            <a:prstGeom prst="rect">
              <a:avLst/>
            </a:prstGeom>
          </p:spPr>
        </p:pic>
        <p:sp>
          <p:nvSpPr>
            <p:cNvPr id="109" name="TextBox 108"/>
            <p:cNvSpPr txBox="1"/>
            <p:nvPr/>
          </p:nvSpPr>
          <p:spPr>
            <a:xfrm>
              <a:off x="3060058" y="3240524"/>
              <a:ext cx="579121" cy="369332"/>
            </a:xfrm>
            <a:prstGeom prst="rect">
              <a:avLst/>
            </a:prstGeom>
            <a:noFill/>
          </p:spPr>
          <p:txBody>
            <a:bodyPr wrap="square" rtlCol="0">
              <a:spAutoFit/>
            </a:bodyPr>
            <a:lstStyle/>
            <a:p>
              <a:r>
                <a:rPr lang="en-US" b="1" dirty="0" smtClean="0">
                  <a:solidFill>
                    <a:srgbClr val="FF0000"/>
                  </a:solidFill>
                </a:rPr>
                <a:t>14</a:t>
              </a:r>
              <a:endParaRPr lang="en-US" b="1" dirty="0">
                <a:solidFill>
                  <a:srgbClr val="FF0000"/>
                </a:solidFill>
              </a:endParaRPr>
            </a:p>
          </p:txBody>
        </p:sp>
        <p:sp>
          <p:nvSpPr>
            <p:cNvPr id="113" name="TextBox 112"/>
            <p:cNvSpPr txBox="1"/>
            <p:nvPr/>
          </p:nvSpPr>
          <p:spPr>
            <a:xfrm>
              <a:off x="6094852" y="3209806"/>
              <a:ext cx="579121" cy="369332"/>
            </a:xfrm>
            <a:prstGeom prst="rect">
              <a:avLst/>
            </a:prstGeom>
            <a:noFill/>
          </p:spPr>
          <p:txBody>
            <a:bodyPr wrap="square" rtlCol="0">
              <a:spAutoFit/>
            </a:bodyPr>
            <a:lstStyle/>
            <a:p>
              <a:r>
                <a:rPr lang="en-US" b="1" dirty="0" smtClean="0">
                  <a:solidFill>
                    <a:srgbClr val="FF0000"/>
                  </a:solidFill>
                </a:rPr>
                <a:t>18</a:t>
              </a:r>
              <a:endParaRPr lang="en-US" b="1" dirty="0">
                <a:solidFill>
                  <a:srgbClr val="FF0000"/>
                </a:solidFill>
              </a:endParaRPr>
            </a:p>
          </p:txBody>
        </p:sp>
      </p:grpSp>
      <p:sp>
        <p:nvSpPr>
          <p:cNvPr id="114" name="TextBox 113"/>
          <p:cNvSpPr txBox="1"/>
          <p:nvPr/>
        </p:nvSpPr>
        <p:spPr>
          <a:xfrm>
            <a:off x="7089493" y="3213854"/>
            <a:ext cx="579121" cy="369332"/>
          </a:xfrm>
          <a:prstGeom prst="rect">
            <a:avLst/>
          </a:prstGeom>
          <a:noFill/>
        </p:spPr>
        <p:txBody>
          <a:bodyPr wrap="square" rtlCol="0">
            <a:spAutoFit/>
          </a:bodyPr>
          <a:lstStyle/>
          <a:p>
            <a:r>
              <a:rPr lang="en-US" b="1" dirty="0" smtClean="0">
                <a:solidFill>
                  <a:srgbClr val="FF0000"/>
                </a:solidFill>
              </a:rPr>
              <a:t>19</a:t>
            </a:r>
            <a:endParaRPr lang="en-US" b="1" dirty="0">
              <a:solidFill>
                <a:srgbClr val="FF0000"/>
              </a:solidFill>
            </a:endParaRPr>
          </a:p>
        </p:txBody>
      </p:sp>
      <p:sp>
        <p:nvSpPr>
          <p:cNvPr id="115" name="TextBox 114"/>
          <p:cNvSpPr txBox="1"/>
          <p:nvPr/>
        </p:nvSpPr>
        <p:spPr>
          <a:xfrm>
            <a:off x="7694014" y="3198614"/>
            <a:ext cx="579121" cy="369332"/>
          </a:xfrm>
          <a:prstGeom prst="rect">
            <a:avLst/>
          </a:prstGeom>
          <a:noFill/>
        </p:spPr>
        <p:txBody>
          <a:bodyPr wrap="square" rtlCol="0">
            <a:spAutoFit/>
          </a:bodyPr>
          <a:lstStyle/>
          <a:p>
            <a:r>
              <a:rPr lang="en-US" b="1" dirty="0" smtClean="0">
                <a:solidFill>
                  <a:srgbClr val="FF0000"/>
                </a:solidFill>
              </a:rPr>
              <a:t>20</a:t>
            </a:r>
            <a:endParaRPr lang="en-US" b="1" dirty="0">
              <a:solidFill>
                <a:srgbClr val="FF0000"/>
              </a:solidFill>
            </a:endParaRPr>
          </a:p>
        </p:txBody>
      </p:sp>
      <p:sp>
        <p:nvSpPr>
          <p:cNvPr id="116" name="TextBox 115"/>
          <p:cNvSpPr txBox="1"/>
          <p:nvPr/>
        </p:nvSpPr>
        <p:spPr>
          <a:xfrm>
            <a:off x="8301071" y="3213854"/>
            <a:ext cx="579121" cy="369332"/>
          </a:xfrm>
          <a:prstGeom prst="rect">
            <a:avLst/>
          </a:prstGeom>
          <a:noFill/>
        </p:spPr>
        <p:txBody>
          <a:bodyPr wrap="square" rtlCol="0">
            <a:spAutoFit/>
          </a:bodyPr>
          <a:lstStyle/>
          <a:p>
            <a:r>
              <a:rPr lang="en-US" b="1" dirty="0" smtClean="0">
                <a:solidFill>
                  <a:srgbClr val="FF0000"/>
                </a:solidFill>
              </a:rPr>
              <a:t>21</a:t>
            </a:r>
            <a:endParaRPr lang="en-US" b="1" dirty="0">
              <a:solidFill>
                <a:srgbClr val="FF0000"/>
              </a:solidFill>
            </a:endParaRPr>
          </a:p>
        </p:txBody>
      </p:sp>
      <p:grpSp>
        <p:nvGrpSpPr>
          <p:cNvPr id="153" name="Group 152"/>
          <p:cNvGrpSpPr/>
          <p:nvPr/>
        </p:nvGrpSpPr>
        <p:grpSpPr>
          <a:xfrm>
            <a:off x="3241920" y="4279798"/>
            <a:ext cx="1397673" cy="664980"/>
            <a:chOff x="3241920" y="4279798"/>
            <a:chExt cx="1397673" cy="664980"/>
          </a:xfrm>
        </p:grpSpPr>
        <p:pic>
          <p:nvPicPr>
            <p:cNvPr id="66" name="Picture 65"/>
            <p:cNvPicPr>
              <a:picLocks noChangeAspect="1"/>
            </p:cNvPicPr>
            <p:nvPr/>
          </p:nvPicPr>
          <p:blipFill>
            <a:blip r:embed="rId3"/>
            <a:stretch>
              <a:fillRect/>
            </a:stretch>
          </p:blipFill>
          <p:spPr>
            <a:xfrm>
              <a:off x="3241920" y="4314088"/>
              <a:ext cx="546099" cy="491490"/>
            </a:xfrm>
            <a:prstGeom prst="rect">
              <a:avLst/>
            </a:prstGeom>
          </p:spPr>
        </p:pic>
        <p:pic>
          <p:nvPicPr>
            <p:cNvPr id="67" name="Picture 66"/>
            <p:cNvPicPr>
              <a:picLocks noChangeAspect="1"/>
            </p:cNvPicPr>
            <p:nvPr/>
          </p:nvPicPr>
          <p:blipFill>
            <a:blip r:embed="rId4"/>
            <a:stretch>
              <a:fillRect/>
            </a:stretch>
          </p:blipFill>
          <p:spPr>
            <a:xfrm>
              <a:off x="3788019" y="4279798"/>
              <a:ext cx="439937" cy="525780"/>
            </a:xfrm>
            <a:prstGeom prst="rect">
              <a:avLst/>
            </a:prstGeom>
          </p:spPr>
        </p:pic>
        <p:sp>
          <p:nvSpPr>
            <p:cNvPr id="117" name="TextBox 116"/>
            <p:cNvSpPr txBox="1"/>
            <p:nvPr/>
          </p:nvSpPr>
          <p:spPr>
            <a:xfrm>
              <a:off x="3528896" y="4575446"/>
              <a:ext cx="579121" cy="369332"/>
            </a:xfrm>
            <a:prstGeom prst="rect">
              <a:avLst/>
            </a:prstGeom>
            <a:noFill/>
          </p:spPr>
          <p:txBody>
            <a:bodyPr wrap="square" rtlCol="0">
              <a:spAutoFit/>
            </a:bodyPr>
            <a:lstStyle/>
            <a:p>
              <a:r>
                <a:rPr lang="en-US" b="1" dirty="0" smtClean="0">
                  <a:solidFill>
                    <a:srgbClr val="FF0000"/>
                  </a:solidFill>
                </a:rPr>
                <a:t>14</a:t>
              </a:r>
              <a:endParaRPr lang="en-US" b="1" dirty="0">
                <a:solidFill>
                  <a:srgbClr val="FF0000"/>
                </a:solidFill>
              </a:endParaRPr>
            </a:p>
          </p:txBody>
        </p:sp>
        <p:sp>
          <p:nvSpPr>
            <p:cNvPr id="118" name="TextBox 117"/>
            <p:cNvSpPr txBox="1"/>
            <p:nvPr/>
          </p:nvSpPr>
          <p:spPr>
            <a:xfrm>
              <a:off x="4060472" y="4556912"/>
              <a:ext cx="579121" cy="369332"/>
            </a:xfrm>
            <a:prstGeom prst="rect">
              <a:avLst/>
            </a:prstGeom>
            <a:noFill/>
          </p:spPr>
          <p:txBody>
            <a:bodyPr wrap="square" rtlCol="0">
              <a:spAutoFit/>
            </a:bodyPr>
            <a:lstStyle/>
            <a:p>
              <a:r>
                <a:rPr lang="en-US" b="1" dirty="0" smtClean="0">
                  <a:solidFill>
                    <a:srgbClr val="FF0000"/>
                  </a:solidFill>
                </a:rPr>
                <a:t>18</a:t>
              </a:r>
              <a:endParaRPr lang="en-US" b="1" dirty="0">
                <a:solidFill>
                  <a:srgbClr val="FF0000"/>
                </a:solidFill>
              </a:endParaRPr>
            </a:p>
          </p:txBody>
        </p:sp>
      </p:grpSp>
      <p:sp>
        <p:nvSpPr>
          <p:cNvPr id="128" name="TextBox 127"/>
          <p:cNvSpPr txBox="1"/>
          <p:nvPr/>
        </p:nvSpPr>
        <p:spPr>
          <a:xfrm>
            <a:off x="3796867" y="3919356"/>
            <a:ext cx="647700" cy="369332"/>
          </a:xfrm>
          <a:prstGeom prst="rect">
            <a:avLst/>
          </a:prstGeom>
          <a:noFill/>
        </p:spPr>
        <p:txBody>
          <a:bodyPr wrap="square" rtlCol="0">
            <a:spAutoFit/>
          </a:bodyPr>
          <a:lstStyle/>
          <a:p>
            <a:r>
              <a:rPr lang="en-US" b="1" dirty="0" smtClean="0">
                <a:solidFill>
                  <a:schemeClr val="tx2">
                    <a:lumMod val="60000"/>
                    <a:lumOff val="40000"/>
                  </a:schemeClr>
                </a:solidFill>
              </a:rPr>
              <a:t>BC-5</a:t>
            </a:r>
            <a:endParaRPr lang="en-US" b="1" dirty="0">
              <a:solidFill>
                <a:schemeClr val="tx2">
                  <a:lumMod val="60000"/>
                  <a:lumOff val="40000"/>
                </a:schemeClr>
              </a:solidFill>
            </a:endParaRPr>
          </a:p>
        </p:txBody>
      </p:sp>
      <p:grpSp>
        <p:nvGrpSpPr>
          <p:cNvPr id="152" name="Group 151"/>
          <p:cNvGrpSpPr/>
          <p:nvPr/>
        </p:nvGrpSpPr>
        <p:grpSpPr>
          <a:xfrm>
            <a:off x="125730" y="3820745"/>
            <a:ext cx="2677790" cy="2871713"/>
            <a:chOff x="-13970" y="3820745"/>
            <a:chExt cx="2677790" cy="2871713"/>
          </a:xfrm>
        </p:grpSpPr>
        <p:sp>
          <p:nvSpPr>
            <p:cNvPr id="129" name="TextBox 128"/>
            <p:cNvSpPr txBox="1"/>
            <p:nvPr/>
          </p:nvSpPr>
          <p:spPr>
            <a:xfrm>
              <a:off x="838644" y="3928864"/>
              <a:ext cx="649349" cy="369332"/>
            </a:xfrm>
            <a:prstGeom prst="rect">
              <a:avLst/>
            </a:prstGeom>
            <a:noFill/>
          </p:spPr>
          <p:txBody>
            <a:bodyPr wrap="square" rtlCol="0">
              <a:spAutoFit/>
            </a:bodyPr>
            <a:lstStyle/>
            <a:p>
              <a:r>
                <a:rPr lang="en-US" dirty="0" smtClean="0"/>
                <a:t>22</a:t>
              </a:r>
              <a:endParaRPr lang="en-US" dirty="0"/>
            </a:p>
          </p:txBody>
        </p:sp>
        <p:sp>
          <p:nvSpPr>
            <p:cNvPr id="132" name="TextBox 131"/>
            <p:cNvSpPr txBox="1"/>
            <p:nvPr/>
          </p:nvSpPr>
          <p:spPr>
            <a:xfrm>
              <a:off x="400049" y="4592237"/>
              <a:ext cx="2162171" cy="369332"/>
            </a:xfrm>
            <a:prstGeom prst="rect">
              <a:avLst/>
            </a:prstGeom>
            <a:noFill/>
          </p:spPr>
          <p:txBody>
            <a:bodyPr wrap="square" rtlCol="0">
              <a:spAutoFit/>
            </a:bodyPr>
            <a:lstStyle/>
            <a:p>
              <a:r>
                <a:rPr lang="en-US" dirty="0" smtClean="0"/>
                <a:t>BC-6 - 19 X 20</a:t>
              </a:r>
              <a:endParaRPr lang="en-US" dirty="0"/>
            </a:p>
          </p:txBody>
        </p:sp>
        <p:sp>
          <p:nvSpPr>
            <p:cNvPr id="133" name="TextBox 132"/>
            <p:cNvSpPr txBox="1"/>
            <p:nvPr/>
          </p:nvSpPr>
          <p:spPr>
            <a:xfrm>
              <a:off x="417830" y="5215123"/>
              <a:ext cx="2162171" cy="369332"/>
            </a:xfrm>
            <a:prstGeom prst="rect">
              <a:avLst/>
            </a:prstGeom>
            <a:noFill/>
          </p:spPr>
          <p:txBody>
            <a:bodyPr wrap="square" rtlCol="0">
              <a:spAutoFit/>
            </a:bodyPr>
            <a:lstStyle/>
            <a:p>
              <a:r>
                <a:rPr lang="en-US" dirty="0" smtClean="0"/>
                <a:t>BC-5 - 14 X 18</a:t>
              </a:r>
              <a:endParaRPr lang="en-US" dirty="0"/>
            </a:p>
          </p:txBody>
        </p:sp>
        <p:grpSp>
          <p:nvGrpSpPr>
            <p:cNvPr id="136" name="Group 135"/>
            <p:cNvGrpSpPr/>
            <p:nvPr/>
          </p:nvGrpSpPr>
          <p:grpSpPr>
            <a:xfrm>
              <a:off x="20831" y="5878043"/>
              <a:ext cx="2642989" cy="646500"/>
              <a:chOff x="33531" y="5484343"/>
              <a:chExt cx="2642989" cy="646500"/>
            </a:xfrm>
          </p:grpSpPr>
          <p:sp>
            <p:nvSpPr>
              <p:cNvPr id="134" name="TextBox 133"/>
              <p:cNvSpPr txBox="1"/>
              <p:nvPr/>
            </p:nvSpPr>
            <p:spPr>
              <a:xfrm>
                <a:off x="33531" y="5484343"/>
                <a:ext cx="1345938" cy="646331"/>
              </a:xfrm>
              <a:prstGeom prst="rect">
                <a:avLst/>
              </a:prstGeom>
              <a:noFill/>
            </p:spPr>
            <p:txBody>
              <a:bodyPr wrap="square" rtlCol="0">
                <a:spAutoFit/>
              </a:bodyPr>
              <a:lstStyle/>
              <a:p>
                <a:r>
                  <a:rPr lang="en-US" dirty="0" smtClean="0"/>
                  <a:t>Strain A</a:t>
                </a:r>
              </a:p>
              <a:p>
                <a:r>
                  <a:rPr lang="en-US" dirty="0" smtClean="0"/>
                  <a:t>BC-2 - 3 X 4</a:t>
                </a:r>
                <a:endParaRPr lang="en-US" dirty="0"/>
              </a:p>
            </p:txBody>
          </p:sp>
          <p:sp>
            <p:nvSpPr>
              <p:cNvPr id="135" name="TextBox 134"/>
              <p:cNvSpPr txBox="1"/>
              <p:nvPr/>
            </p:nvSpPr>
            <p:spPr>
              <a:xfrm>
                <a:off x="1330582" y="5484512"/>
                <a:ext cx="1345938" cy="646331"/>
              </a:xfrm>
              <a:prstGeom prst="rect">
                <a:avLst/>
              </a:prstGeom>
              <a:noFill/>
            </p:spPr>
            <p:txBody>
              <a:bodyPr wrap="square" rtlCol="0">
                <a:spAutoFit/>
              </a:bodyPr>
              <a:lstStyle/>
              <a:p>
                <a:r>
                  <a:rPr lang="en-US" dirty="0" smtClean="0"/>
                  <a:t>Strain B</a:t>
                </a:r>
              </a:p>
              <a:p>
                <a:r>
                  <a:rPr lang="en-US" dirty="0" smtClean="0"/>
                  <a:t>BC-3 - 5 X 6</a:t>
                </a:r>
                <a:endParaRPr lang="en-US" dirty="0"/>
              </a:p>
            </p:txBody>
          </p:sp>
        </p:grpSp>
        <p:cxnSp>
          <p:nvCxnSpPr>
            <p:cNvPr id="137" name="Straight Arrow Connector 136"/>
            <p:cNvCxnSpPr/>
            <p:nvPr/>
          </p:nvCxnSpPr>
          <p:spPr>
            <a:xfrm rot="5400000">
              <a:off x="944127" y="4456595"/>
              <a:ext cx="222985" cy="1588"/>
            </a:xfrm>
            <a:prstGeom prst="straightConnector1">
              <a:avLst/>
            </a:prstGeom>
            <a:ln w="28575"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rot="5400000">
              <a:off x="956827" y="5129695"/>
              <a:ext cx="222985" cy="1588"/>
            </a:xfrm>
            <a:prstGeom prst="straightConnector1">
              <a:avLst/>
            </a:prstGeom>
            <a:ln w="28575"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rot="5400000">
              <a:off x="1519978" y="5850349"/>
              <a:ext cx="222985" cy="1588"/>
            </a:xfrm>
            <a:prstGeom prst="straightConnector1">
              <a:avLst/>
            </a:prstGeom>
            <a:ln w="28575"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rot="5400000">
              <a:off x="389678" y="5863049"/>
              <a:ext cx="222985" cy="1588"/>
            </a:xfrm>
            <a:prstGeom prst="straightConnector1">
              <a:avLst/>
            </a:prstGeom>
            <a:ln w="28575"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501965" y="5752350"/>
              <a:ext cx="1130300" cy="1588"/>
            </a:xfrm>
            <a:prstGeom prst="line">
              <a:avLst/>
            </a:prstGeom>
            <a:ln w="285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rot="5400000">
              <a:off x="970084" y="5643796"/>
              <a:ext cx="169483" cy="1588"/>
            </a:xfrm>
            <a:prstGeom prst="line">
              <a:avLst/>
            </a:prstGeom>
            <a:ln w="28575"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13970" y="3820745"/>
              <a:ext cx="2639690" cy="2871713"/>
            </a:xfrm>
            <a:prstGeom prst="rect">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2961249" y="4314088"/>
            <a:ext cx="5203856" cy="2378370"/>
            <a:chOff x="2961249" y="4314088"/>
            <a:chExt cx="5203856" cy="2378370"/>
          </a:xfrm>
        </p:grpSpPr>
        <p:grpSp>
          <p:nvGrpSpPr>
            <p:cNvPr id="156" name="Group 155"/>
            <p:cNvGrpSpPr/>
            <p:nvPr/>
          </p:nvGrpSpPr>
          <p:grpSpPr>
            <a:xfrm>
              <a:off x="2961249" y="4314088"/>
              <a:ext cx="5203856" cy="2378370"/>
              <a:chOff x="2961249" y="4314088"/>
              <a:chExt cx="5203856" cy="2378370"/>
            </a:xfrm>
          </p:grpSpPr>
          <p:pic>
            <p:nvPicPr>
              <p:cNvPr id="120" name="Picture 119"/>
              <p:cNvPicPr>
                <a:picLocks noChangeAspect="1"/>
              </p:cNvPicPr>
              <p:nvPr/>
            </p:nvPicPr>
            <p:blipFill>
              <a:blip r:embed="rId5"/>
              <a:stretch>
                <a:fillRect/>
              </a:stretch>
            </p:blipFill>
            <p:spPr>
              <a:xfrm>
                <a:off x="3632573" y="5962635"/>
                <a:ext cx="448966" cy="622430"/>
              </a:xfrm>
              <a:prstGeom prst="rect">
                <a:avLst/>
              </a:prstGeom>
            </p:spPr>
          </p:pic>
          <p:pic>
            <p:nvPicPr>
              <p:cNvPr id="122" name="Picture 121"/>
              <p:cNvPicPr>
                <a:picLocks noChangeAspect="1"/>
              </p:cNvPicPr>
              <p:nvPr/>
            </p:nvPicPr>
            <p:blipFill>
              <a:blip r:embed="rId5"/>
              <a:stretch>
                <a:fillRect/>
              </a:stretch>
            </p:blipFill>
            <p:spPr>
              <a:xfrm>
                <a:off x="7494931" y="6019228"/>
                <a:ext cx="448966" cy="622430"/>
              </a:xfrm>
              <a:prstGeom prst="rect">
                <a:avLst/>
              </a:prstGeom>
            </p:spPr>
          </p:pic>
          <p:grpSp>
            <p:nvGrpSpPr>
              <p:cNvPr id="84" name="Group 83"/>
              <p:cNvGrpSpPr/>
              <p:nvPr/>
            </p:nvGrpSpPr>
            <p:grpSpPr>
              <a:xfrm>
                <a:off x="3042454" y="4961123"/>
                <a:ext cx="5122651" cy="1682627"/>
                <a:chOff x="3042454" y="4961123"/>
                <a:chExt cx="5122651" cy="1682627"/>
              </a:xfrm>
            </p:grpSpPr>
            <p:sp>
              <p:nvSpPr>
                <p:cNvPr id="70" name="Cube 69"/>
                <p:cNvSpPr/>
                <p:nvPr/>
              </p:nvSpPr>
              <p:spPr>
                <a:xfrm>
                  <a:off x="3042454" y="5719978"/>
                  <a:ext cx="2045966" cy="844448"/>
                </a:xfrm>
                <a:prstGeom prst="cub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rot="5400000">
                  <a:off x="4209814" y="5316723"/>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164606" y="4961123"/>
                  <a:ext cx="1415785" cy="707886"/>
                </a:xfrm>
                <a:prstGeom prst="rect">
                  <a:avLst/>
                </a:prstGeom>
                <a:noFill/>
              </p:spPr>
              <p:txBody>
                <a:bodyPr wrap="square" rtlCol="0">
                  <a:spAutoFit/>
                </a:bodyPr>
                <a:lstStyle/>
                <a:p>
                  <a:r>
                    <a:rPr lang="en-US" sz="2000" b="1" dirty="0" smtClean="0"/>
                    <a:t>Wean &amp; breed</a:t>
                  </a:r>
                  <a:endParaRPr lang="en-US" sz="2000" b="1" dirty="0"/>
                </a:p>
              </p:txBody>
            </p:sp>
            <p:pic>
              <p:nvPicPr>
                <p:cNvPr id="73" name="Picture 72"/>
                <p:cNvPicPr>
                  <a:picLocks noChangeAspect="1"/>
                </p:cNvPicPr>
                <p:nvPr/>
              </p:nvPicPr>
              <p:blipFill>
                <a:blip r:embed="rId6"/>
                <a:stretch>
                  <a:fillRect/>
                </a:stretch>
              </p:blipFill>
              <p:spPr>
                <a:xfrm>
                  <a:off x="3191120" y="5980226"/>
                  <a:ext cx="459697" cy="520700"/>
                </a:xfrm>
                <a:prstGeom prst="rect">
                  <a:avLst/>
                </a:prstGeom>
              </p:spPr>
            </p:pic>
            <p:pic>
              <p:nvPicPr>
                <p:cNvPr id="75" name="Picture 74"/>
                <p:cNvPicPr>
                  <a:picLocks noChangeAspect="1"/>
                </p:cNvPicPr>
                <p:nvPr/>
              </p:nvPicPr>
              <p:blipFill>
                <a:blip r:embed="rId6"/>
                <a:stretch>
                  <a:fillRect/>
                </a:stretch>
              </p:blipFill>
              <p:spPr>
                <a:xfrm>
                  <a:off x="4153455" y="5992926"/>
                  <a:ext cx="259224" cy="293624"/>
                </a:xfrm>
                <a:prstGeom prst="rect">
                  <a:avLst/>
                </a:prstGeom>
              </p:spPr>
            </p:pic>
            <p:pic>
              <p:nvPicPr>
                <p:cNvPr id="76" name="Picture 75"/>
                <p:cNvPicPr>
                  <a:picLocks noChangeAspect="1"/>
                </p:cNvPicPr>
                <p:nvPr/>
              </p:nvPicPr>
              <p:blipFill>
                <a:blip r:embed="rId6"/>
                <a:stretch>
                  <a:fillRect/>
                </a:stretch>
              </p:blipFill>
              <p:spPr>
                <a:xfrm>
                  <a:off x="4534455" y="6005626"/>
                  <a:ext cx="259224" cy="293624"/>
                </a:xfrm>
                <a:prstGeom prst="rect">
                  <a:avLst/>
                </a:prstGeom>
              </p:spPr>
            </p:pic>
            <p:sp>
              <p:nvSpPr>
                <p:cNvPr id="78" name="Cube 77"/>
                <p:cNvSpPr/>
                <p:nvPr/>
              </p:nvSpPr>
              <p:spPr>
                <a:xfrm>
                  <a:off x="6119139" y="5799302"/>
                  <a:ext cx="2045966" cy="844448"/>
                </a:xfrm>
                <a:prstGeom prst="cub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9" name="Straight Arrow Connector 78"/>
                <p:cNvCxnSpPr/>
                <p:nvPr/>
              </p:nvCxnSpPr>
              <p:spPr>
                <a:xfrm>
                  <a:off x="5286773" y="6208826"/>
                  <a:ext cx="571500" cy="127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185692" y="5719978"/>
                  <a:ext cx="833118" cy="400110"/>
                </a:xfrm>
                <a:prstGeom prst="rect">
                  <a:avLst/>
                </a:prstGeom>
                <a:noFill/>
              </p:spPr>
              <p:txBody>
                <a:bodyPr wrap="square" rtlCol="0">
                  <a:spAutoFit/>
                </a:bodyPr>
                <a:lstStyle/>
                <a:p>
                  <a:r>
                    <a:rPr lang="en-US" sz="2000" b="1" dirty="0" smtClean="0"/>
                    <a:t>Wean</a:t>
                  </a:r>
                  <a:endParaRPr lang="en-US" sz="2000" b="1" dirty="0"/>
                </a:p>
              </p:txBody>
            </p:sp>
            <p:pic>
              <p:nvPicPr>
                <p:cNvPr id="81" name="Picture 80"/>
                <p:cNvPicPr>
                  <a:picLocks noChangeAspect="1"/>
                </p:cNvPicPr>
                <p:nvPr/>
              </p:nvPicPr>
              <p:blipFill>
                <a:blip r:embed="rId6"/>
                <a:stretch>
                  <a:fillRect/>
                </a:stretch>
              </p:blipFill>
              <p:spPr>
                <a:xfrm>
                  <a:off x="6249535" y="6031026"/>
                  <a:ext cx="459697" cy="520700"/>
                </a:xfrm>
                <a:prstGeom prst="rect">
                  <a:avLst/>
                </a:prstGeom>
              </p:spPr>
            </p:pic>
            <p:pic>
              <p:nvPicPr>
                <p:cNvPr id="82" name="Picture 81"/>
                <p:cNvPicPr>
                  <a:picLocks noChangeAspect="1"/>
                </p:cNvPicPr>
                <p:nvPr/>
              </p:nvPicPr>
              <p:blipFill>
                <a:blip r:embed="rId6"/>
                <a:stretch>
                  <a:fillRect/>
                </a:stretch>
              </p:blipFill>
              <p:spPr>
                <a:xfrm>
                  <a:off x="6744835" y="6043726"/>
                  <a:ext cx="459697" cy="520700"/>
                </a:xfrm>
                <a:prstGeom prst="rect">
                  <a:avLst/>
                </a:prstGeom>
              </p:spPr>
            </p:pic>
          </p:grpSp>
          <p:grpSp>
            <p:nvGrpSpPr>
              <p:cNvPr id="155" name="Group 154"/>
              <p:cNvGrpSpPr/>
              <p:nvPr/>
            </p:nvGrpSpPr>
            <p:grpSpPr>
              <a:xfrm>
                <a:off x="4283067" y="4314088"/>
                <a:ext cx="548713" cy="348515"/>
                <a:chOff x="4283067" y="4314088"/>
                <a:chExt cx="548713" cy="348515"/>
              </a:xfrm>
            </p:grpSpPr>
            <p:pic>
              <p:nvPicPr>
                <p:cNvPr id="68" name="Picture 67"/>
                <p:cNvPicPr>
                  <a:picLocks noChangeAspect="1"/>
                </p:cNvPicPr>
                <p:nvPr/>
              </p:nvPicPr>
              <p:blipFill>
                <a:blip r:embed="rId6"/>
                <a:stretch>
                  <a:fillRect/>
                </a:stretch>
              </p:blipFill>
              <p:spPr>
                <a:xfrm>
                  <a:off x="4283067" y="4314088"/>
                  <a:ext cx="259224" cy="293624"/>
                </a:xfrm>
                <a:prstGeom prst="rect">
                  <a:avLst/>
                </a:prstGeom>
              </p:spPr>
            </p:pic>
            <p:pic>
              <p:nvPicPr>
                <p:cNvPr id="119" name="Picture 118"/>
                <p:cNvPicPr>
                  <a:picLocks noChangeAspect="1"/>
                </p:cNvPicPr>
                <p:nvPr/>
              </p:nvPicPr>
              <p:blipFill>
                <a:blip r:embed="rId5"/>
                <a:stretch>
                  <a:fillRect/>
                </a:stretch>
              </p:blipFill>
              <p:spPr>
                <a:xfrm>
                  <a:off x="4580392" y="4314088"/>
                  <a:ext cx="251388" cy="348515"/>
                </a:xfrm>
                <a:prstGeom prst="rect">
                  <a:avLst/>
                </a:prstGeom>
              </p:spPr>
            </p:pic>
          </p:grpSp>
          <p:pic>
            <p:nvPicPr>
              <p:cNvPr id="121" name="Picture 120"/>
              <p:cNvPicPr>
                <a:picLocks noChangeAspect="1"/>
              </p:cNvPicPr>
              <p:nvPr/>
            </p:nvPicPr>
            <p:blipFill>
              <a:blip r:embed="rId5"/>
              <a:stretch>
                <a:fillRect/>
              </a:stretch>
            </p:blipFill>
            <p:spPr>
              <a:xfrm>
                <a:off x="4362805" y="6152411"/>
                <a:ext cx="251388" cy="348515"/>
              </a:xfrm>
              <a:prstGeom prst="rect">
                <a:avLst/>
              </a:prstGeom>
            </p:spPr>
          </p:pic>
          <p:sp>
            <p:nvSpPr>
              <p:cNvPr id="123" name="TextBox 122"/>
              <p:cNvSpPr txBox="1"/>
              <p:nvPr/>
            </p:nvSpPr>
            <p:spPr>
              <a:xfrm>
                <a:off x="2961249" y="6195094"/>
                <a:ext cx="579121" cy="369332"/>
              </a:xfrm>
              <a:prstGeom prst="rect">
                <a:avLst/>
              </a:prstGeom>
              <a:noFill/>
            </p:spPr>
            <p:txBody>
              <a:bodyPr wrap="square" rtlCol="0">
                <a:spAutoFit/>
              </a:bodyPr>
              <a:lstStyle/>
              <a:p>
                <a:r>
                  <a:rPr lang="en-US" b="1" dirty="0" smtClean="0">
                    <a:solidFill>
                      <a:srgbClr val="FF0000"/>
                    </a:solidFill>
                  </a:rPr>
                  <a:t>19</a:t>
                </a:r>
                <a:endParaRPr lang="en-US" b="1" dirty="0">
                  <a:solidFill>
                    <a:srgbClr val="FF0000"/>
                  </a:solidFill>
                </a:endParaRPr>
              </a:p>
            </p:txBody>
          </p:sp>
          <p:sp>
            <p:nvSpPr>
              <p:cNvPr id="125" name="TextBox 124"/>
              <p:cNvSpPr txBox="1"/>
              <p:nvPr/>
            </p:nvSpPr>
            <p:spPr>
              <a:xfrm>
                <a:off x="6046076" y="6323126"/>
                <a:ext cx="439937" cy="369332"/>
              </a:xfrm>
              <a:prstGeom prst="rect">
                <a:avLst/>
              </a:prstGeom>
              <a:noFill/>
            </p:spPr>
            <p:txBody>
              <a:bodyPr wrap="square" rtlCol="0">
                <a:spAutoFit/>
              </a:bodyPr>
              <a:lstStyle/>
              <a:p>
                <a:r>
                  <a:rPr lang="en-US" b="1" dirty="0" smtClean="0">
                    <a:solidFill>
                      <a:srgbClr val="FF0000"/>
                    </a:solidFill>
                  </a:rPr>
                  <a:t>21</a:t>
                </a:r>
                <a:endParaRPr lang="en-US" b="1" dirty="0">
                  <a:solidFill>
                    <a:srgbClr val="FF0000"/>
                  </a:solidFill>
                </a:endParaRPr>
              </a:p>
            </p:txBody>
          </p:sp>
          <p:sp>
            <p:nvSpPr>
              <p:cNvPr id="126" name="TextBox 125"/>
              <p:cNvSpPr txBox="1"/>
              <p:nvPr/>
            </p:nvSpPr>
            <p:spPr>
              <a:xfrm>
                <a:off x="6596631" y="6323126"/>
                <a:ext cx="439937" cy="369332"/>
              </a:xfrm>
              <a:prstGeom prst="rect">
                <a:avLst/>
              </a:prstGeom>
              <a:noFill/>
            </p:spPr>
            <p:txBody>
              <a:bodyPr wrap="square" rtlCol="0">
                <a:spAutoFit/>
              </a:bodyPr>
              <a:lstStyle/>
              <a:p>
                <a:r>
                  <a:rPr lang="en-US" b="1" dirty="0" smtClean="0">
                    <a:solidFill>
                      <a:srgbClr val="FF0000"/>
                    </a:solidFill>
                  </a:rPr>
                  <a:t>22</a:t>
                </a:r>
                <a:endParaRPr lang="en-US" b="1" dirty="0">
                  <a:solidFill>
                    <a:srgbClr val="FF0000"/>
                  </a:solidFill>
                </a:endParaRPr>
              </a:p>
            </p:txBody>
          </p:sp>
          <p:sp>
            <p:nvSpPr>
              <p:cNvPr id="127" name="TextBox 126"/>
              <p:cNvSpPr txBox="1"/>
              <p:nvPr/>
            </p:nvSpPr>
            <p:spPr>
              <a:xfrm>
                <a:off x="7214368" y="6297726"/>
                <a:ext cx="439937" cy="369332"/>
              </a:xfrm>
              <a:prstGeom prst="rect">
                <a:avLst/>
              </a:prstGeom>
              <a:noFill/>
            </p:spPr>
            <p:txBody>
              <a:bodyPr wrap="square" rtlCol="0">
                <a:spAutoFit/>
              </a:bodyPr>
              <a:lstStyle/>
              <a:p>
                <a:r>
                  <a:rPr lang="en-US" b="1" dirty="0" smtClean="0">
                    <a:solidFill>
                      <a:srgbClr val="FF0000"/>
                    </a:solidFill>
                  </a:rPr>
                  <a:t>23</a:t>
                </a:r>
                <a:endParaRPr lang="en-US" b="1" dirty="0">
                  <a:solidFill>
                    <a:srgbClr val="FF0000"/>
                  </a:solidFill>
                </a:endParaRPr>
              </a:p>
            </p:txBody>
          </p:sp>
        </p:grpSp>
        <p:sp>
          <p:nvSpPr>
            <p:cNvPr id="131" name="TextBox 130"/>
            <p:cNvSpPr txBox="1"/>
            <p:nvPr/>
          </p:nvSpPr>
          <p:spPr>
            <a:xfrm>
              <a:off x="3657973" y="5623594"/>
              <a:ext cx="647700" cy="369332"/>
            </a:xfrm>
            <a:prstGeom prst="rect">
              <a:avLst/>
            </a:prstGeom>
            <a:noFill/>
          </p:spPr>
          <p:txBody>
            <a:bodyPr wrap="square" rtlCol="0">
              <a:spAutoFit/>
            </a:bodyPr>
            <a:lstStyle/>
            <a:p>
              <a:r>
                <a:rPr lang="en-US" b="1" dirty="0" smtClean="0">
                  <a:solidFill>
                    <a:schemeClr val="tx2">
                      <a:lumMod val="60000"/>
                      <a:lumOff val="40000"/>
                    </a:schemeClr>
                  </a:solidFill>
                </a:rPr>
                <a:t>BC-6</a:t>
              </a:r>
              <a:endParaRPr lang="en-US" b="1" dirty="0">
                <a:solidFill>
                  <a:schemeClr val="tx2">
                    <a:lumMod val="60000"/>
                    <a:lumOff val="40000"/>
                  </a:schemeClr>
                </a:solidFill>
              </a:endParaRPr>
            </a:p>
          </p:txBody>
        </p:sp>
        <p:sp>
          <p:nvSpPr>
            <p:cNvPr id="124" name="TextBox 123"/>
            <p:cNvSpPr txBox="1"/>
            <p:nvPr/>
          </p:nvSpPr>
          <p:spPr>
            <a:xfrm>
              <a:off x="3919846" y="6237350"/>
              <a:ext cx="427993" cy="369332"/>
            </a:xfrm>
            <a:prstGeom prst="rect">
              <a:avLst/>
            </a:prstGeom>
            <a:noFill/>
          </p:spPr>
          <p:txBody>
            <a:bodyPr wrap="square" rtlCol="0">
              <a:spAutoFit/>
            </a:bodyPr>
            <a:lstStyle/>
            <a:p>
              <a:r>
                <a:rPr lang="en-US" b="1" dirty="0" smtClean="0">
                  <a:solidFill>
                    <a:srgbClr val="FF0000"/>
                  </a:solidFill>
                </a:rPr>
                <a:t>20</a:t>
              </a:r>
              <a:endParaRPr lang="en-US" b="1" dirty="0">
                <a:solidFill>
                  <a:srgbClr val="FF0000"/>
                </a:solidFill>
              </a:endParaRPr>
            </a:p>
          </p:txBody>
        </p:sp>
      </p:grpSp>
      <p:sp>
        <p:nvSpPr>
          <p:cNvPr id="158" name="TextBox 157"/>
          <p:cNvSpPr txBox="1"/>
          <p:nvPr/>
        </p:nvSpPr>
        <p:spPr>
          <a:xfrm>
            <a:off x="2679700" y="-107841"/>
            <a:ext cx="3835400" cy="646331"/>
          </a:xfrm>
          <a:prstGeom prst="rect">
            <a:avLst/>
          </a:prstGeom>
          <a:noFill/>
        </p:spPr>
        <p:txBody>
          <a:bodyPr wrap="square" rtlCol="0">
            <a:spAutoFit/>
          </a:bodyPr>
          <a:lstStyle/>
          <a:p>
            <a:r>
              <a:rPr lang="en-US" sz="3600" dirty="0" smtClean="0"/>
              <a:t>Why MouseTrack?</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5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1859"/>
            <a:ext cx="3416300" cy="646331"/>
          </a:xfrm>
          <a:prstGeom prst="rect">
            <a:avLst/>
          </a:prstGeom>
          <a:noFill/>
        </p:spPr>
        <p:txBody>
          <a:bodyPr wrap="square" rtlCol="0">
            <a:spAutoFit/>
          </a:bodyPr>
          <a:lstStyle/>
          <a:p>
            <a:r>
              <a:rPr lang="en-US" sz="3600" dirty="0" smtClean="0"/>
              <a:t>Current solution</a:t>
            </a:r>
            <a:endParaRPr lang="en-US" sz="3600" dirty="0"/>
          </a:p>
        </p:txBody>
      </p:sp>
      <p:pic>
        <p:nvPicPr>
          <p:cNvPr id="7" name="Picture 6" descr="Screen Shot 2013-11-18 at 10.03.37 PM.png"/>
          <p:cNvPicPr>
            <a:picLocks noChangeAspect="1"/>
          </p:cNvPicPr>
          <p:nvPr/>
        </p:nvPicPr>
        <p:blipFill>
          <a:blip r:embed="rId3"/>
          <a:stretch>
            <a:fillRect/>
          </a:stretch>
        </p:blipFill>
        <p:spPr>
          <a:xfrm>
            <a:off x="12700" y="1257300"/>
            <a:ext cx="4538234" cy="3778877"/>
          </a:xfrm>
          <a:prstGeom prst="rect">
            <a:avLst/>
          </a:prstGeom>
        </p:spPr>
      </p:pic>
      <p:pic>
        <p:nvPicPr>
          <p:cNvPr id="8" name="Picture 7" descr="Screen Shot 2013-11-18 at 10.05.59 PM.png"/>
          <p:cNvPicPr>
            <a:picLocks noChangeAspect="1"/>
          </p:cNvPicPr>
          <p:nvPr/>
        </p:nvPicPr>
        <p:blipFill>
          <a:blip r:embed="rId4"/>
          <a:stretch>
            <a:fillRect/>
          </a:stretch>
        </p:blipFill>
        <p:spPr>
          <a:xfrm>
            <a:off x="4639834" y="1958975"/>
            <a:ext cx="4348529" cy="377887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100" y="31859"/>
            <a:ext cx="5092700" cy="646331"/>
          </a:xfrm>
          <a:prstGeom prst="rect">
            <a:avLst/>
          </a:prstGeom>
          <a:noFill/>
        </p:spPr>
        <p:txBody>
          <a:bodyPr wrap="square" rtlCol="0">
            <a:spAutoFit/>
          </a:bodyPr>
          <a:lstStyle/>
          <a:p>
            <a:r>
              <a:rPr lang="en-US" sz="3600" dirty="0" smtClean="0"/>
              <a:t>  A better solution</a:t>
            </a:r>
            <a:endParaRPr lang="en-US" sz="3600" dirty="0"/>
          </a:p>
        </p:txBody>
      </p:sp>
      <p:sp>
        <p:nvSpPr>
          <p:cNvPr id="3" name="TextBox 2"/>
          <p:cNvSpPr txBox="1"/>
          <p:nvPr/>
        </p:nvSpPr>
        <p:spPr>
          <a:xfrm>
            <a:off x="717259" y="971550"/>
            <a:ext cx="5597238" cy="3970318"/>
          </a:xfrm>
          <a:prstGeom prst="rect">
            <a:avLst/>
          </a:prstGeom>
          <a:noFill/>
        </p:spPr>
        <p:txBody>
          <a:bodyPr wrap="none" rtlCol="0">
            <a:spAutoFit/>
          </a:bodyPr>
          <a:lstStyle/>
          <a:p>
            <a:pPr marL="342900" indent="-342900">
              <a:buAutoNum type="arabicPeriod"/>
            </a:pPr>
            <a:r>
              <a:rPr lang="en-US" sz="2800" dirty="0" smtClean="0"/>
              <a:t>Create Database</a:t>
            </a:r>
          </a:p>
          <a:p>
            <a:pPr marL="342900" indent="-342900">
              <a:buAutoNum type="arabicPeriod"/>
            </a:pPr>
            <a:r>
              <a:rPr lang="en-US" sz="2800" dirty="0" smtClean="0"/>
              <a:t>Input to database</a:t>
            </a:r>
          </a:p>
          <a:p>
            <a:pPr marL="342900" indent="-342900">
              <a:buAutoNum type="arabicPeriod"/>
            </a:pPr>
            <a:r>
              <a:rPr lang="en-US" sz="2800" dirty="0" smtClean="0"/>
              <a:t>Search database</a:t>
            </a:r>
          </a:p>
          <a:p>
            <a:pPr marL="342900" indent="-342900">
              <a:buAutoNum type="arabicPeriod"/>
            </a:pPr>
            <a:r>
              <a:rPr lang="en-US" sz="2800" dirty="0" smtClean="0"/>
              <a:t>Edit database</a:t>
            </a:r>
          </a:p>
          <a:p>
            <a:pPr marL="342900" indent="-342900">
              <a:buAutoNum type="arabicPeriod"/>
            </a:pPr>
            <a:r>
              <a:rPr lang="en-US" sz="2800" dirty="0" smtClean="0"/>
              <a:t>Email reminder</a:t>
            </a:r>
          </a:p>
          <a:p>
            <a:pPr marL="342900" indent="-342900">
              <a:buAutoNum type="arabicPeriod"/>
            </a:pPr>
            <a:r>
              <a:rPr lang="en-US" sz="2800" dirty="0" smtClean="0"/>
              <a:t>Linking databases to allow tracking</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350" y="678190"/>
            <a:ext cx="8877300" cy="4062651"/>
          </a:xfrm>
          <a:prstGeom prst="rect">
            <a:avLst/>
          </a:prstGeom>
        </p:spPr>
        <p:txBody>
          <a:bodyPr wrap="square">
            <a:spAutoFit/>
          </a:bodyPr>
          <a:lstStyle/>
          <a:p>
            <a:pPr>
              <a:buFont typeface="Wingdings"/>
              <a:buChar char="à"/>
            </a:pPr>
            <a:r>
              <a:rPr lang="en-US" dirty="0" smtClean="0">
                <a:sym typeface="Wingdings" pitchFamily="2" charset="2"/>
              </a:rPr>
              <a:t>To store/</a:t>
            </a:r>
            <a:r>
              <a:rPr lang="en-US" dirty="0" err="1" smtClean="0">
                <a:sym typeface="Wingdings" pitchFamily="2" charset="2"/>
              </a:rPr>
              <a:t>retreive</a:t>
            </a:r>
            <a:r>
              <a:rPr lang="en-US" dirty="0" smtClean="0">
                <a:sym typeface="Wingdings" pitchFamily="2" charset="2"/>
              </a:rPr>
              <a:t> data, a database  is needed.  I used </a:t>
            </a:r>
            <a:r>
              <a:rPr lang="en-US" dirty="0" err="1" smtClean="0">
                <a:sym typeface="Wingdings" pitchFamily="2" charset="2"/>
              </a:rPr>
              <a:t>SQLalchemy</a:t>
            </a:r>
            <a:r>
              <a:rPr lang="en-US" dirty="0" smtClean="0">
                <a:sym typeface="Wingdings" pitchFamily="2" charset="2"/>
              </a:rPr>
              <a:t> </a:t>
            </a:r>
            <a:r>
              <a:rPr lang="en-US" dirty="0" smtClean="0">
                <a:sym typeface="Wingdings" pitchFamily="2" charset="2"/>
              </a:rPr>
              <a:t>and here is how I setup a database.</a:t>
            </a:r>
          </a:p>
          <a:p>
            <a:endParaRPr lang="en-US" dirty="0" smtClean="0"/>
          </a:p>
          <a:p>
            <a:r>
              <a:rPr lang="en-US" sz="1200" dirty="0" err="1" smtClean="0"/>
              <a:t>flask.ext.sqlalchemy</a:t>
            </a:r>
            <a:r>
              <a:rPr lang="en-US" sz="1200" dirty="0" smtClean="0"/>
              <a:t> </a:t>
            </a:r>
            <a:r>
              <a:rPr lang="en-US" sz="1200" b="1" dirty="0" smtClean="0"/>
              <a:t>import</a:t>
            </a:r>
            <a:r>
              <a:rPr lang="en-US" sz="1200" dirty="0" smtClean="0"/>
              <a:t> </a:t>
            </a:r>
            <a:r>
              <a:rPr lang="en-US" sz="1200" dirty="0" err="1" smtClean="0"/>
              <a:t>SQLAlchemy</a:t>
            </a:r>
            <a:endParaRPr lang="en-US" sz="1200" dirty="0" smtClean="0"/>
          </a:p>
          <a:p>
            <a:endParaRPr lang="en-US" sz="1200" dirty="0" smtClean="0"/>
          </a:p>
          <a:p>
            <a:r>
              <a:rPr lang="en-US" sz="1200" dirty="0" smtClean="0"/>
              <a:t>app = Flask</a:t>
            </a:r>
            <a:r>
              <a:rPr lang="en-US" sz="1200" b="1" dirty="0" smtClean="0"/>
              <a:t>(</a:t>
            </a:r>
            <a:r>
              <a:rPr lang="en-US" sz="1200" dirty="0" smtClean="0"/>
              <a:t>__name__</a:t>
            </a:r>
            <a:r>
              <a:rPr lang="en-US" sz="1200" b="1" dirty="0" smtClean="0"/>
              <a:t>)</a:t>
            </a:r>
            <a:r>
              <a:rPr lang="en-US" sz="1200" dirty="0" smtClean="0"/>
              <a:t> </a:t>
            </a:r>
            <a:r>
              <a:rPr lang="en-US" sz="1200" dirty="0" err="1" smtClean="0"/>
              <a:t>app.config</a:t>
            </a:r>
            <a:r>
              <a:rPr lang="en-US" sz="1200" b="1" dirty="0" smtClean="0"/>
              <a:t>[</a:t>
            </a:r>
            <a:r>
              <a:rPr lang="en-US" sz="1200" dirty="0" smtClean="0"/>
              <a:t>'SQLALCHEMY_DATABASE_URI'</a:t>
            </a:r>
            <a:r>
              <a:rPr lang="en-US" sz="1200" b="1" dirty="0" smtClean="0"/>
              <a:t>]</a:t>
            </a:r>
            <a:r>
              <a:rPr lang="en-US" sz="1200" dirty="0" smtClean="0"/>
              <a:t> = 'sqlite:////tmp/test.db' db = </a:t>
            </a:r>
            <a:r>
              <a:rPr lang="en-US" sz="1200" dirty="0" err="1" smtClean="0"/>
              <a:t>SQLAlchemy</a:t>
            </a:r>
            <a:r>
              <a:rPr lang="en-US" sz="1200" b="1" dirty="0" smtClean="0"/>
              <a:t>(</a:t>
            </a:r>
            <a:r>
              <a:rPr lang="en-US" sz="1200" dirty="0" smtClean="0"/>
              <a:t>app</a:t>
            </a:r>
            <a:r>
              <a:rPr lang="en-US" sz="1200" b="1" dirty="0" smtClean="0"/>
              <a:t>)</a:t>
            </a:r>
          </a:p>
          <a:p>
            <a:endParaRPr lang="en-US" sz="1200" b="1" dirty="0" smtClean="0"/>
          </a:p>
          <a:p>
            <a:r>
              <a:rPr lang="en-US" sz="1200" dirty="0" smtClean="0"/>
              <a:t>class Breeding(</a:t>
            </a:r>
            <a:r>
              <a:rPr lang="en-US" sz="1200" dirty="0" err="1" smtClean="0"/>
              <a:t>db.Model</a:t>
            </a:r>
            <a:r>
              <a:rPr lang="en-US" sz="1200" dirty="0" smtClean="0"/>
              <a:t>):</a:t>
            </a:r>
          </a:p>
          <a:p>
            <a:r>
              <a:rPr lang="en-US" sz="1200" dirty="0" smtClean="0"/>
              <a:t>    __</a:t>
            </a:r>
            <a:r>
              <a:rPr lang="en-US" sz="1200" dirty="0" err="1" smtClean="0"/>
              <a:t>tablename</a:t>
            </a:r>
            <a:r>
              <a:rPr lang="en-US" sz="1200" dirty="0" smtClean="0"/>
              <a:t>__ = 'Breeding'</a:t>
            </a:r>
          </a:p>
          <a:p>
            <a:r>
              <a:rPr lang="en-US" sz="1200" dirty="0" smtClean="0"/>
              <a:t>    </a:t>
            </a:r>
            <a:r>
              <a:rPr lang="en-US" sz="1200" dirty="0" err="1" smtClean="0"/>
              <a:t>Breeding_Cage_Id</a:t>
            </a:r>
            <a:r>
              <a:rPr lang="en-US" sz="1200" dirty="0" smtClean="0"/>
              <a:t> = </a:t>
            </a:r>
            <a:r>
              <a:rPr lang="en-US" sz="1200" dirty="0" err="1" smtClean="0"/>
              <a:t>db.Column</a:t>
            </a:r>
            <a:r>
              <a:rPr lang="en-US" sz="1200" dirty="0" smtClean="0"/>
              <a:t>(</a:t>
            </a:r>
            <a:r>
              <a:rPr lang="en-US" sz="1200" dirty="0" err="1" smtClean="0"/>
              <a:t>db.String</a:t>
            </a:r>
            <a:r>
              <a:rPr lang="en-US" sz="1200" dirty="0" smtClean="0"/>
              <a:t>(100</a:t>
            </a:r>
            <a:r>
              <a:rPr lang="en-US" sz="1200" dirty="0" smtClean="0"/>
              <a:t>),</a:t>
            </a:r>
            <a:r>
              <a:rPr lang="en-US" sz="1200" dirty="0" err="1" smtClean="0"/>
              <a:t>primary_key</a:t>
            </a:r>
            <a:r>
              <a:rPr lang="en-US" sz="1200" dirty="0" smtClean="0"/>
              <a:t>=True)</a:t>
            </a:r>
          </a:p>
          <a:p>
            <a:r>
              <a:rPr lang="en-US" sz="1200" dirty="0" smtClean="0"/>
              <a:t>    </a:t>
            </a:r>
            <a:r>
              <a:rPr lang="en-US" sz="1200" dirty="0" err="1" smtClean="0"/>
              <a:t>Male_Tag</a:t>
            </a:r>
            <a:r>
              <a:rPr lang="en-US" sz="1200" dirty="0" smtClean="0"/>
              <a:t> = </a:t>
            </a:r>
            <a:r>
              <a:rPr lang="en-US" sz="1200" dirty="0" err="1" smtClean="0"/>
              <a:t>db.Column</a:t>
            </a:r>
            <a:r>
              <a:rPr lang="en-US" sz="1200" dirty="0" smtClean="0"/>
              <a:t>(</a:t>
            </a:r>
            <a:r>
              <a:rPr lang="en-US" sz="1200" dirty="0" err="1" smtClean="0"/>
              <a:t>db.String</a:t>
            </a:r>
            <a:r>
              <a:rPr lang="en-US" sz="1200" dirty="0" smtClean="0"/>
              <a:t>(100))</a:t>
            </a:r>
          </a:p>
          <a:p>
            <a:r>
              <a:rPr lang="en-US" sz="1200" dirty="0" smtClean="0"/>
              <a:t> </a:t>
            </a:r>
            <a:r>
              <a:rPr lang="en-US" sz="1200" dirty="0" smtClean="0"/>
              <a:t>..</a:t>
            </a:r>
          </a:p>
          <a:p>
            <a:r>
              <a:rPr lang="en-US" sz="1200" dirty="0" smtClean="0"/>
              <a:t> </a:t>
            </a:r>
            <a:r>
              <a:rPr lang="en-US" sz="1200" dirty="0" smtClean="0"/>
              <a:t>	def __</a:t>
            </a:r>
            <a:r>
              <a:rPr lang="en-US" sz="1200" dirty="0" smtClean="0"/>
              <a:t>init__(</a:t>
            </a:r>
            <a:r>
              <a:rPr lang="en-US" sz="1200" dirty="0" err="1" smtClean="0"/>
              <a:t>self,Breeding_Cage_Id,Male_Tag</a:t>
            </a:r>
            <a:r>
              <a:rPr lang="en-US" sz="1200" dirty="0" smtClean="0"/>
              <a:t>..) :</a:t>
            </a:r>
            <a:endParaRPr lang="en-US" sz="1200" dirty="0" smtClean="0"/>
          </a:p>
          <a:p>
            <a:r>
              <a:rPr lang="en-US" sz="1200" dirty="0" smtClean="0"/>
              <a:t>        </a:t>
            </a:r>
            <a:r>
              <a:rPr lang="en-US" sz="1200" dirty="0" smtClean="0"/>
              <a:t>			</a:t>
            </a:r>
            <a:r>
              <a:rPr lang="en-US" sz="1200" dirty="0" err="1" smtClean="0"/>
              <a:t>self.Breeding_Cage_Id</a:t>
            </a:r>
            <a:r>
              <a:rPr lang="en-US" sz="1200" dirty="0" smtClean="0"/>
              <a:t> </a:t>
            </a:r>
            <a:r>
              <a:rPr lang="en-US" sz="1200" dirty="0" smtClean="0"/>
              <a:t>= </a:t>
            </a:r>
            <a:r>
              <a:rPr lang="en-US" sz="1200" dirty="0" err="1" smtClean="0"/>
              <a:t>Breeding_Cage_Id</a:t>
            </a:r>
            <a:endParaRPr lang="en-US" sz="1200" dirty="0" smtClean="0"/>
          </a:p>
          <a:p>
            <a:r>
              <a:rPr lang="en-US" sz="1200" dirty="0" smtClean="0"/>
              <a:t>        </a:t>
            </a:r>
            <a:r>
              <a:rPr lang="en-US" sz="1200" dirty="0" smtClean="0"/>
              <a:t>			</a:t>
            </a:r>
            <a:r>
              <a:rPr lang="en-US" sz="1200" dirty="0" err="1" smtClean="0"/>
              <a:t>self.Male_Tag</a:t>
            </a:r>
            <a:r>
              <a:rPr lang="en-US" sz="1200" dirty="0" smtClean="0"/>
              <a:t> </a:t>
            </a:r>
            <a:r>
              <a:rPr lang="en-US" sz="1200" dirty="0" smtClean="0"/>
              <a:t>= </a:t>
            </a:r>
            <a:r>
              <a:rPr lang="en-US" sz="1200" dirty="0" err="1" smtClean="0"/>
              <a:t>Male_Tag</a:t>
            </a:r>
            <a:endParaRPr lang="en-US" sz="1200" dirty="0" smtClean="0"/>
          </a:p>
          <a:p>
            <a:r>
              <a:rPr lang="en-US" sz="1200" dirty="0" smtClean="0"/>
              <a:t>			.. </a:t>
            </a:r>
          </a:p>
          <a:p>
            <a:r>
              <a:rPr lang="en-US" sz="1200" dirty="0" smtClean="0"/>
              <a:t>	def </a:t>
            </a:r>
            <a:r>
              <a:rPr lang="en-US" sz="1200" dirty="0" smtClean="0"/>
              <a:t>__</a:t>
            </a:r>
            <a:r>
              <a:rPr lang="en-US" sz="1200" dirty="0" err="1" smtClean="0"/>
              <a:t>repr</a:t>
            </a:r>
            <a:r>
              <a:rPr lang="en-US" sz="1200" dirty="0" smtClean="0"/>
              <a:t>__(self):</a:t>
            </a:r>
          </a:p>
          <a:p>
            <a:r>
              <a:rPr lang="en-US" sz="1200" dirty="0" smtClean="0"/>
              <a:t>        </a:t>
            </a:r>
            <a:r>
              <a:rPr lang="en-US" sz="1200" dirty="0" smtClean="0"/>
              <a:t>			return </a:t>
            </a:r>
            <a:r>
              <a:rPr lang="en-US" sz="1200" dirty="0" smtClean="0"/>
              <a:t>"&lt;Breeding(%s, %s, </a:t>
            </a:r>
            <a:r>
              <a:rPr lang="en-US" sz="1200" dirty="0" smtClean="0"/>
              <a:t>…&gt;" </a:t>
            </a:r>
            <a:r>
              <a:rPr lang="en-US" sz="1200" dirty="0" smtClean="0"/>
              <a:t>% (</a:t>
            </a:r>
            <a:r>
              <a:rPr lang="en-US" sz="1200" dirty="0" err="1" smtClean="0"/>
              <a:t>self.Breeding_Cage_Id</a:t>
            </a:r>
            <a:r>
              <a:rPr lang="en-US" sz="1200" dirty="0" smtClean="0"/>
              <a:t>, </a:t>
            </a:r>
            <a:r>
              <a:rPr lang="en-US" sz="1200" dirty="0" err="1" smtClean="0"/>
              <a:t>self.Male_Tag</a:t>
            </a:r>
            <a:r>
              <a:rPr lang="en-US" sz="1200" dirty="0" smtClean="0"/>
              <a:t>,..)</a:t>
            </a:r>
          </a:p>
          <a:p>
            <a:endParaRPr lang="en-US" sz="1200" dirty="0" smtClean="0"/>
          </a:p>
          <a:p>
            <a:r>
              <a:rPr lang="en-US" sz="1200" dirty="0" smtClean="0"/>
              <a:t>To create the initial db, ran this : </a:t>
            </a:r>
            <a:r>
              <a:rPr lang="en-US" sz="1200" dirty="0" err="1" smtClean="0"/>
              <a:t>db.create_all</a:t>
            </a:r>
            <a:r>
              <a:rPr lang="en-US" sz="1200" b="1" dirty="0" smtClean="0"/>
              <a:t>()</a:t>
            </a:r>
            <a:endParaRPr lang="en-US" sz="1200" dirty="0"/>
          </a:p>
        </p:txBody>
      </p:sp>
      <p:sp>
        <p:nvSpPr>
          <p:cNvPr id="5" name="TextBox 4"/>
          <p:cNvSpPr txBox="1"/>
          <p:nvPr/>
        </p:nvSpPr>
        <p:spPr>
          <a:xfrm>
            <a:off x="2197100" y="31859"/>
            <a:ext cx="5092700" cy="646331"/>
          </a:xfrm>
          <a:prstGeom prst="rect">
            <a:avLst/>
          </a:prstGeom>
          <a:noFill/>
        </p:spPr>
        <p:txBody>
          <a:bodyPr wrap="square" rtlCol="0">
            <a:spAutoFit/>
          </a:bodyPr>
          <a:lstStyle/>
          <a:p>
            <a:r>
              <a:rPr lang="en-US" sz="3600" dirty="0" smtClean="0"/>
              <a:t>  </a:t>
            </a:r>
            <a:r>
              <a:rPr lang="en-US" sz="3600" dirty="0" smtClean="0"/>
              <a:t>Create database</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125" y="847725"/>
            <a:ext cx="8191500" cy="5632311"/>
          </a:xfrm>
          <a:prstGeom prst="rect">
            <a:avLst/>
          </a:prstGeom>
        </p:spPr>
        <p:txBody>
          <a:bodyPr wrap="square">
            <a:spAutoFit/>
          </a:bodyPr>
          <a:lstStyle/>
          <a:p>
            <a:r>
              <a:rPr lang="en-US" dirty="0" smtClean="0">
                <a:sym typeface="Wingdings" pitchFamily="2" charset="2"/>
              </a:rPr>
              <a:t> </a:t>
            </a:r>
            <a:r>
              <a:rPr lang="en-US" dirty="0" smtClean="0"/>
              <a:t>Creating  the Flask view, with a get and a post method, to be able to get the inputs from user and then commit to database.</a:t>
            </a:r>
          </a:p>
          <a:p>
            <a:endParaRPr lang="en-US" dirty="0" smtClean="0"/>
          </a:p>
          <a:p>
            <a:r>
              <a:rPr lang="en-US" sz="1200" dirty="0" smtClean="0"/>
              <a:t>class </a:t>
            </a:r>
            <a:r>
              <a:rPr lang="en-US" sz="1200" dirty="0" err="1" smtClean="0"/>
              <a:t>add_breeding_info</a:t>
            </a:r>
            <a:r>
              <a:rPr lang="en-US" sz="1200" dirty="0" smtClean="0"/>
              <a:t>(</a:t>
            </a:r>
            <a:r>
              <a:rPr lang="en-US" sz="1200" dirty="0" err="1" smtClean="0"/>
              <a:t>flask.views.MethodView</a:t>
            </a:r>
            <a:r>
              <a:rPr lang="en-US" sz="1200" dirty="0" smtClean="0"/>
              <a:t>):</a:t>
            </a:r>
          </a:p>
          <a:p>
            <a:r>
              <a:rPr lang="en-US" sz="1200" dirty="0" smtClean="0"/>
              <a:t>@</a:t>
            </a:r>
            <a:r>
              <a:rPr lang="en-US" sz="1200" dirty="0" err="1" smtClean="0"/>
              <a:t>utils.login_required</a:t>
            </a:r>
            <a:endParaRPr lang="en-US" sz="1200" dirty="0" smtClean="0"/>
          </a:p>
          <a:p>
            <a:r>
              <a:rPr lang="en-US" sz="1200" dirty="0" smtClean="0"/>
              <a:t>    def get(self):</a:t>
            </a:r>
          </a:p>
          <a:p>
            <a:r>
              <a:rPr lang="en-US" sz="1200" dirty="0" smtClean="0"/>
              <a:t>        return </a:t>
            </a:r>
            <a:r>
              <a:rPr lang="en-US" sz="1200" dirty="0" err="1" smtClean="0"/>
              <a:t>flask.render_template</a:t>
            </a:r>
            <a:r>
              <a:rPr lang="en-US" sz="1200" dirty="0" smtClean="0"/>
              <a:t>('add_breeding_info.html')</a:t>
            </a:r>
          </a:p>
          <a:p>
            <a:r>
              <a:rPr lang="en-US" sz="1200" dirty="0" smtClean="0"/>
              <a:t>        </a:t>
            </a:r>
          </a:p>
          <a:p>
            <a:r>
              <a:rPr lang="en-US" sz="1200" dirty="0" smtClean="0"/>
              <a:t>    @</a:t>
            </a:r>
            <a:r>
              <a:rPr lang="en-US" sz="1200" dirty="0" err="1" smtClean="0"/>
              <a:t>utils.login_required</a:t>
            </a:r>
            <a:endParaRPr lang="en-US" sz="1200" dirty="0" smtClean="0"/>
          </a:p>
          <a:p>
            <a:r>
              <a:rPr lang="en-US" sz="1200" dirty="0" smtClean="0"/>
              <a:t>    def post(self):</a:t>
            </a:r>
          </a:p>
          <a:p>
            <a:r>
              <a:rPr lang="en-US" sz="1200" dirty="0" smtClean="0"/>
              <a:t>        input1 = Breeding(</a:t>
            </a:r>
            <a:r>
              <a:rPr lang="en-US" sz="1200" dirty="0" err="1" smtClean="0"/>
              <a:t>flask.request.form</a:t>
            </a:r>
            <a:r>
              <a:rPr lang="en-US" sz="1200" dirty="0" smtClean="0"/>
              <a:t>['</a:t>
            </a:r>
            <a:r>
              <a:rPr lang="en-US" sz="1200" dirty="0" err="1" smtClean="0"/>
              <a:t>bc</a:t>
            </a:r>
            <a:r>
              <a:rPr lang="en-US" sz="1200" dirty="0" smtClean="0"/>
              <a:t>'],</a:t>
            </a:r>
          </a:p>
          <a:p>
            <a:r>
              <a:rPr lang="en-US" sz="1200" dirty="0" smtClean="0"/>
              <a:t>                           </a:t>
            </a:r>
            <a:r>
              <a:rPr lang="en-US" sz="1200" dirty="0" err="1" smtClean="0"/>
              <a:t>flask.request.form</a:t>
            </a:r>
            <a:r>
              <a:rPr lang="en-US" sz="1200" dirty="0" smtClean="0"/>
              <a:t>['</a:t>
            </a:r>
            <a:r>
              <a:rPr lang="en-US" sz="1200" dirty="0" err="1" smtClean="0"/>
              <a:t>maletag</a:t>
            </a:r>
            <a:r>
              <a:rPr lang="en-US" sz="1200" dirty="0" smtClean="0"/>
              <a:t>'],</a:t>
            </a:r>
          </a:p>
          <a:p>
            <a:r>
              <a:rPr lang="en-US" sz="1200" dirty="0" smtClean="0"/>
              <a:t>			..)</a:t>
            </a:r>
            <a:endParaRPr lang="en-US" sz="1200" dirty="0" smtClean="0"/>
          </a:p>
          <a:p>
            <a:r>
              <a:rPr lang="en-US" sz="1200" dirty="0" smtClean="0"/>
              <a:t>        </a:t>
            </a:r>
            <a:r>
              <a:rPr lang="en-US" sz="1200" dirty="0" err="1" smtClean="0"/>
              <a:t>db.session.add</a:t>
            </a:r>
            <a:r>
              <a:rPr lang="en-US" sz="1200" dirty="0" smtClean="0"/>
              <a:t>(input1)</a:t>
            </a:r>
          </a:p>
          <a:p>
            <a:r>
              <a:rPr lang="en-US" sz="1200" dirty="0" smtClean="0"/>
              <a:t>        </a:t>
            </a:r>
            <a:r>
              <a:rPr lang="en-US" sz="1200" dirty="0" err="1" smtClean="0"/>
              <a:t>db.session.commit</a:t>
            </a:r>
            <a:r>
              <a:rPr lang="en-US" sz="1200" dirty="0" smtClean="0"/>
              <a:t>()</a:t>
            </a:r>
          </a:p>
          <a:p>
            <a:r>
              <a:rPr lang="en-US" sz="1200" dirty="0" smtClean="0"/>
              <a:t>        </a:t>
            </a:r>
            <a:r>
              <a:rPr lang="en-US" sz="1200" dirty="0" err="1" smtClean="0"/>
              <a:t>flask.flash</a:t>
            </a:r>
            <a:r>
              <a:rPr lang="en-US" sz="1200" dirty="0" smtClean="0"/>
              <a:t>("The Breeding info has been successfully added")</a:t>
            </a:r>
          </a:p>
          <a:p>
            <a:r>
              <a:rPr lang="en-US" sz="1200" dirty="0" smtClean="0"/>
              <a:t>        return </a:t>
            </a:r>
            <a:r>
              <a:rPr lang="en-US" sz="1200" dirty="0" err="1" smtClean="0"/>
              <a:t>flask.redirect</a:t>
            </a:r>
            <a:r>
              <a:rPr lang="en-US" sz="1200" dirty="0" smtClean="0"/>
              <a:t>(</a:t>
            </a:r>
            <a:r>
              <a:rPr lang="en-US" sz="1200" dirty="0" err="1" smtClean="0"/>
              <a:t>flask.url_for</a:t>
            </a:r>
            <a:r>
              <a:rPr lang="en-US" sz="1200" dirty="0" smtClean="0"/>
              <a:t>('</a:t>
            </a:r>
            <a:r>
              <a:rPr lang="en-US" sz="1200" dirty="0" err="1" smtClean="0"/>
              <a:t>add_pups_info</a:t>
            </a:r>
            <a:r>
              <a:rPr lang="en-US" sz="1200" dirty="0" smtClean="0"/>
              <a:t>')) </a:t>
            </a:r>
            <a:endParaRPr lang="en-US" sz="1200" dirty="0" smtClean="0"/>
          </a:p>
          <a:p>
            <a:endParaRPr lang="en-US" sz="1200" dirty="0" smtClean="0"/>
          </a:p>
          <a:p>
            <a:endParaRPr lang="en-US" sz="1200" dirty="0" smtClean="0"/>
          </a:p>
          <a:p>
            <a:pPr>
              <a:buFont typeface="Wingdings" pitchFamily="2" charset="2"/>
              <a:buChar char="à"/>
            </a:pPr>
            <a:r>
              <a:rPr lang="en-US" dirty="0" smtClean="0">
                <a:sym typeface="Wingdings" pitchFamily="2" charset="2"/>
              </a:rPr>
              <a:t>Based </a:t>
            </a:r>
            <a:r>
              <a:rPr lang="en-US" dirty="0" smtClean="0">
                <a:sym typeface="Wingdings" pitchFamily="2" charset="2"/>
              </a:rPr>
              <a:t>on birth of pups, the program would calculate their corresponding weaning date like </a:t>
            </a:r>
            <a:r>
              <a:rPr lang="en-US" dirty="0" smtClean="0">
                <a:sym typeface="Wingdings" pitchFamily="2" charset="2"/>
              </a:rPr>
              <a:t>this :</a:t>
            </a:r>
          </a:p>
          <a:p>
            <a:r>
              <a:rPr lang="en-US" sz="1200" dirty="0" err="1" smtClean="0"/>
              <a:t>datetime.date</a:t>
            </a:r>
            <a:r>
              <a:rPr lang="en-US" sz="1200" dirty="0" smtClean="0"/>
              <a:t>(*map(</a:t>
            </a:r>
            <a:r>
              <a:rPr lang="en-US" sz="1200" dirty="0" err="1" smtClean="0"/>
              <a:t>int</a:t>
            </a:r>
            <a:r>
              <a:rPr lang="en-US" sz="1200" dirty="0" smtClean="0"/>
              <a:t>, </a:t>
            </a:r>
            <a:r>
              <a:rPr lang="en-US" sz="1200" dirty="0" err="1" smtClean="0"/>
              <a:t>pups_born_date.split</a:t>
            </a:r>
            <a:r>
              <a:rPr lang="en-US" sz="1200" dirty="0" smtClean="0"/>
              <a:t>('-'))) + </a:t>
            </a:r>
            <a:r>
              <a:rPr lang="en-US" sz="1200" dirty="0" err="1" smtClean="0"/>
              <a:t>datetime.timedelta</a:t>
            </a:r>
            <a:r>
              <a:rPr lang="en-US" sz="1200" dirty="0" smtClean="0"/>
              <a:t>(days=21</a:t>
            </a:r>
            <a:r>
              <a:rPr lang="en-US" sz="1200" dirty="0" smtClean="0"/>
              <a:t>)</a:t>
            </a:r>
          </a:p>
          <a:p>
            <a:endParaRPr lang="en-US" sz="1200" dirty="0" smtClean="0"/>
          </a:p>
          <a:p>
            <a:r>
              <a:rPr lang="en-US" dirty="0" smtClean="0">
                <a:sym typeface="Wingdings" pitchFamily="2" charset="2"/>
              </a:rPr>
              <a:t>This value calculated will be inserted into the field </a:t>
            </a:r>
            <a:r>
              <a:rPr lang="en-US" dirty="0" err="1" smtClean="0">
                <a:sym typeface="Wingdings" pitchFamily="2" charset="2"/>
              </a:rPr>
              <a:t>weaning_date</a:t>
            </a:r>
            <a:r>
              <a:rPr lang="en-US" dirty="0" smtClean="0">
                <a:sym typeface="Wingdings" pitchFamily="2" charset="2"/>
              </a:rPr>
              <a:t> of that table for that particular breeding cage.  </a:t>
            </a:r>
            <a:r>
              <a:rPr lang="en-US" dirty="0" smtClean="0">
                <a:sym typeface="Wingdings" pitchFamily="2" charset="2"/>
              </a:rPr>
              <a:t>This would be handy when we need to figure out the </a:t>
            </a:r>
            <a:r>
              <a:rPr lang="en-US" dirty="0" smtClean="0">
                <a:sym typeface="Wingdings" pitchFamily="2" charset="2"/>
              </a:rPr>
              <a:t>email reminder </a:t>
            </a:r>
            <a:r>
              <a:rPr lang="en-US" dirty="0" smtClean="0">
                <a:sym typeface="Wingdings" pitchFamily="2" charset="2"/>
              </a:rPr>
              <a:t>aspect of the project.</a:t>
            </a:r>
          </a:p>
        </p:txBody>
      </p:sp>
      <p:sp>
        <p:nvSpPr>
          <p:cNvPr id="6" name="TextBox 5"/>
          <p:cNvSpPr txBox="1"/>
          <p:nvPr/>
        </p:nvSpPr>
        <p:spPr>
          <a:xfrm>
            <a:off x="2197100" y="31859"/>
            <a:ext cx="5092700" cy="646331"/>
          </a:xfrm>
          <a:prstGeom prst="rect">
            <a:avLst/>
          </a:prstGeom>
          <a:noFill/>
        </p:spPr>
        <p:txBody>
          <a:bodyPr wrap="square" rtlCol="0">
            <a:spAutoFit/>
          </a:bodyPr>
          <a:lstStyle/>
          <a:p>
            <a:r>
              <a:rPr lang="en-US" sz="3600" dirty="0" smtClean="0"/>
              <a:t> </a:t>
            </a:r>
            <a:r>
              <a:rPr lang="en-US" sz="3600" dirty="0" smtClean="0"/>
              <a:t>Input to database</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78190"/>
            <a:ext cx="8248650" cy="6001643"/>
          </a:xfrm>
          <a:prstGeom prst="rect">
            <a:avLst/>
          </a:prstGeom>
        </p:spPr>
        <p:txBody>
          <a:bodyPr wrap="square">
            <a:spAutoFit/>
          </a:bodyPr>
          <a:lstStyle/>
          <a:p>
            <a:r>
              <a:rPr lang="en-US" dirty="0" smtClean="0">
                <a:sym typeface="Wingdings" pitchFamily="2" charset="2"/>
              </a:rPr>
              <a:t> Search</a:t>
            </a:r>
            <a:r>
              <a:rPr lang="en-US" dirty="0" smtClean="0"/>
              <a:t> of the data entered is critical. The query from db was done by using ‘</a:t>
            </a:r>
            <a:r>
              <a:rPr lang="en-US" dirty="0" err="1" smtClean="0"/>
              <a:t>filter_by</a:t>
            </a:r>
            <a:r>
              <a:rPr lang="en-US" dirty="0" smtClean="0"/>
              <a:t>’ primary key. </a:t>
            </a:r>
            <a:r>
              <a:rPr lang="en-US" dirty="0" smtClean="0"/>
              <a:t> </a:t>
            </a:r>
            <a:r>
              <a:rPr lang="en-US" dirty="0" smtClean="0"/>
              <a:t>In addition to retrieval some formatting was also needed to display in readable format. </a:t>
            </a:r>
          </a:p>
          <a:p>
            <a:endParaRPr lang="en-US" dirty="0" smtClean="0"/>
          </a:p>
          <a:p>
            <a:r>
              <a:rPr lang="en-US" sz="1200" dirty="0" smtClean="0"/>
              <a:t>class </a:t>
            </a:r>
            <a:r>
              <a:rPr lang="en-US" sz="1200" dirty="0" err="1" smtClean="0"/>
              <a:t>search_breeding_info</a:t>
            </a:r>
            <a:r>
              <a:rPr lang="en-US" sz="1200" dirty="0" smtClean="0"/>
              <a:t>(</a:t>
            </a:r>
            <a:r>
              <a:rPr lang="en-US" sz="1200" dirty="0" err="1" smtClean="0"/>
              <a:t>flask.views.MethodView</a:t>
            </a:r>
            <a:r>
              <a:rPr lang="en-US" sz="1200" dirty="0" smtClean="0"/>
              <a:t>):</a:t>
            </a:r>
          </a:p>
          <a:p>
            <a:endParaRPr lang="en-US" sz="1200" dirty="0" smtClean="0"/>
          </a:p>
          <a:p>
            <a:r>
              <a:rPr lang="en-US" sz="1200" dirty="0" smtClean="0"/>
              <a:t>    __table__ = Breeding</a:t>
            </a:r>
          </a:p>
          <a:p>
            <a:endParaRPr lang="en-US" sz="1200" dirty="0" smtClean="0"/>
          </a:p>
          <a:p>
            <a:r>
              <a:rPr lang="en-US" sz="1200" dirty="0" smtClean="0"/>
              <a:t>    @</a:t>
            </a:r>
            <a:r>
              <a:rPr lang="en-US" sz="1200" dirty="0" err="1" smtClean="0"/>
              <a:t>utils.login_required</a:t>
            </a:r>
            <a:endParaRPr lang="en-US" sz="1200" dirty="0" smtClean="0"/>
          </a:p>
          <a:p>
            <a:r>
              <a:rPr lang="en-US" sz="1200" dirty="0" smtClean="0"/>
              <a:t>    def get(self):</a:t>
            </a:r>
          </a:p>
          <a:p>
            <a:r>
              <a:rPr lang="en-US" sz="1200" dirty="0" smtClean="0"/>
              <a:t>        return </a:t>
            </a:r>
            <a:r>
              <a:rPr lang="en-US" sz="1200" dirty="0" err="1" smtClean="0"/>
              <a:t>flask.render_template</a:t>
            </a:r>
            <a:r>
              <a:rPr lang="en-US" sz="1200" dirty="0" smtClean="0"/>
              <a:t>('search_breeding_info.html')</a:t>
            </a:r>
          </a:p>
          <a:p>
            <a:endParaRPr lang="en-US" sz="1200" dirty="0" smtClean="0"/>
          </a:p>
          <a:p>
            <a:r>
              <a:rPr lang="en-US" sz="1200" dirty="0" smtClean="0"/>
              <a:t>    @</a:t>
            </a:r>
            <a:r>
              <a:rPr lang="en-US" sz="1200" dirty="0" err="1" smtClean="0"/>
              <a:t>utils.login_required</a:t>
            </a:r>
            <a:endParaRPr lang="en-US" sz="1200" dirty="0" smtClean="0"/>
          </a:p>
          <a:p>
            <a:r>
              <a:rPr lang="en-US" sz="1200" dirty="0" smtClean="0"/>
              <a:t>    def post(self):</a:t>
            </a:r>
          </a:p>
          <a:p>
            <a:r>
              <a:rPr lang="en-US" sz="1200" dirty="0" smtClean="0"/>
              <a:t>        </a:t>
            </a:r>
            <a:r>
              <a:rPr lang="en-US" sz="1200" dirty="0" err="1" smtClean="0"/>
              <a:t>search_dict</a:t>
            </a:r>
            <a:r>
              <a:rPr lang="en-US" sz="1200" dirty="0" smtClean="0"/>
              <a:t> = {}</a:t>
            </a:r>
          </a:p>
          <a:p>
            <a:r>
              <a:rPr lang="en-US" sz="1200" dirty="0" smtClean="0"/>
              <a:t>        </a:t>
            </a:r>
            <a:r>
              <a:rPr lang="en-US" sz="1200" dirty="0" err="1" smtClean="0"/>
              <a:t>search_list</a:t>
            </a:r>
            <a:r>
              <a:rPr lang="en-US" sz="1200" dirty="0" smtClean="0"/>
              <a:t> = []</a:t>
            </a:r>
          </a:p>
          <a:p>
            <a:r>
              <a:rPr lang="en-US" sz="1200" dirty="0" smtClean="0"/>
              <a:t>        item = </a:t>
            </a:r>
            <a:r>
              <a:rPr lang="en-US" sz="1200" dirty="0" err="1" smtClean="0"/>
              <a:t>flask.request.form</a:t>
            </a:r>
            <a:r>
              <a:rPr lang="en-US" sz="1200" dirty="0" smtClean="0"/>
              <a:t>['</a:t>
            </a:r>
            <a:r>
              <a:rPr lang="en-US" sz="1200" dirty="0" err="1" smtClean="0"/>
              <a:t>bc</a:t>
            </a:r>
            <a:r>
              <a:rPr lang="en-US" sz="1200" dirty="0" smtClean="0"/>
              <a:t>']</a:t>
            </a:r>
          </a:p>
          <a:p>
            <a:r>
              <a:rPr lang="en-US" sz="1200" dirty="0" smtClean="0"/>
              <a:t>        __table__ = Breeding</a:t>
            </a:r>
          </a:p>
          <a:p>
            <a:r>
              <a:rPr lang="en-US" sz="1200" dirty="0" smtClean="0"/>
              <a:t>        search = __</a:t>
            </a:r>
            <a:r>
              <a:rPr lang="en-US" sz="1200" dirty="0" err="1" smtClean="0"/>
              <a:t>table__.query.filter_by</a:t>
            </a:r>
            <a:r>
              <a:rPr lang="en-US" sz="1200" dirty="0" smtClean="0"/>
              <a:t>(</a:t>
            </a:r>
            <a:r>
              <a:rPr lang="en-US" sz="1200" dirty="0" err="1" smtClean="0"/>
              <a:t>Breeding_Cage_Id</a:t>
            </a:r>
            <a:r>
              <a:rPr lang="en-US" sz="1200" dirty="0" smtClean="0"/>
              <a:t> = item).all()</a:t>
            </a:r>
          </a:p>
          <a:p>
            <a:r>
              <a:rPr lang="en-US" sz="1200" dirty="0" smtClean="0"/>
              <a:t>        if </a:t>
            </a:r>
            <a:r>
              <a:rPr lang="en-US" sz="1200" dirty="0" err="1" smtClean="0"/>
              <a:t>len</a:t>
            </a:r>
            <a:r>
              <a:rPr lang="en-US" sz="1200" dirty="0" smtClean="0"/>
              <a:t>(search) == 0:</a:t>
            </a:r>
          </a:p>
          <a:p>
            <a:r>
              <a:rPr lang="en-US" sz="1200" dirty="0" smtClean="0"/>
              <a:t>            </a:t>
            </a:r>
            <a:r>
              <a:rPr lang="en-US" sz="1200" dirty="0" err="1" smtClean="0"/>
              <a:t>flask.abort</a:t>
            </a:r>
            <a:r>
              <a:rPr lang="en-US" sz="1200" dirty="0" smtClean="0"/>
              <a:t>(404)</a:t>
            </a:r>
          </a:p>
          <a:p>
            <a:r>
              <a:rPr lang="en-US" sz="1200" dirty="0" smtClean="0"/>
              <a:t>        else:</a:t>
            </a:r>
          </a:p>
          <a:p>
            <a:r>
              <a:rPr lang="en-US" sz="1200" dirty="0" smtClean="0"/>
              <a:t>            for result in search:            </a:t>
            </a:r>
          </a:p>
          <a:p>
            <a:r>
              <a:rPr lang="en-US" sz="1200" dirty="0" smtClean="0"/>
              <a:t>                </a:t>
            </a:r>
            <a:r>
              <a:rPr lang="en-US" sz="1200" dirty="0" err="1" smtClean="0"/>
              <a:t>search_dict</a:t>
            </a:r>
            <a:r>
              <a:rPr lang="en-US" sz="1200" dirty="0" smtClean="0"/>
              <a:t> = </a:t>
            </a:r>
            <a:r>
              <a:rPr lang="en-US" sz="1200" dirty="0" err="1" smtClean="0"/>
              <a:t>dict</a:t>
            </a:r>
            <a:r>
              <a:rPr lang="en-US" sz="1200" dirty="0" smtClean="0"/>
              <a:t>((</a:t>
            </a:r>
            <a:r>
              <a:rPr lang="en-US" sz="1200" dirty="0" err="1" smtClean="0"/>
              <a:t>col,getattr</a:t>
            </a:r>
            <a:r>
              <a:rPr lang="en-US" sz="1200" dirty="0" smtClean="0"/>
              <a:t>(</a:t>
            </a:r>
            <a:r>
              <a:rPr lang="en-US" sz="1200" dirty="0" err="1" smtClean="0"/>
              <a:t>result,col</a:t>
            </a:r>
            <a:r>
              <a:rPr lang="en-US" sz="1200" dirty="0" smtClean="0"/>
              <a:t>)) for </a:t>
            </a:r>
            <a:r>
              <a:rPr lang="en-US" sz="1200" dirty="0" err="1" smtClean="0"/>
              <a:t>col</a:t>
            </a:r>
            <a:r>
              <a:rPr lang="en-US" sz="1200" dirty="0" smtClean="0"/>
              <a:t> in </a:t>
            </a:r>
            <a:r>
              <a:rPr lang="en-US" sz="1200" dirty="0" err="1" smtClean="0"/>
              <a:t>result.__table__.columns.keys</a:t>
            </a:r>
            <a:r>
              <a:rPr lang="en-US" sz="1200" dirty="0" smtClean="0"/>
              <a:t>())</a:t>
            </a:r>
          </a:p>
          <a:p>
            <a:r>
              <a:rPr lang="en-US" sz="1200" dirty="0" smtClean="0"/>
              <a:t>                </a:t>
            </a:r>
            <a:r>
              <a:rPr lang="en-US" sz="1200" dirty="0" err="1" smtClean="0"/>
              <a:t>search_list.append</a:t>
            </a:r>
            <a:r>
              <a:rPr lang="en-US" sz="1200" dirty="0" smtClean="0"/>
              <a:t>(</a:t>
            </a:r>
            <a:r>
              <a:rPr lang="en-US" sz="1200" dirty="0" err="1" smtClean="0"/>
              <a:t>search_dict</a:t>
            </a:r>
            <a:r>
              <a:rPr lang="en-US" sz="1200" dirty="0" smtClean="0"/>
              <a:t>)</a:t>
            </a:r>
          </a:p>
          <a:p>
            <a:r>
              <a:rPr lang="en-US" sz="1200" dirty="0" smtClean="0"/>
              <a:t>            return </a:t>
            </a:r>
            <a:r>
              <a:rPr lang="en-US" sz="1200" dirty="0" err="1" smtClean="0"/>
              <a:t>flask.render_template</a:t>
            </a:r>
            <a:r>
              <a:rPr lang="en-US" sz="1200" dirty="0" smtClean="0"/>
              <a:t>('search_breeding_info.html', </a:t>
            </a:r>
            <a:r>
              <a:rPr lang="en-US" sz="1200" dirty="0" err="1" smtClean="0"/>
              <a:t>search_list</a:t>
            </a:r>
            <a:r>
              <a:rPr lang="en-US" sz="1200" dirty="0" smtClean="0"/>
              <a:t>=</a:t>
            </a:r>
            <a:r>
              <a:rPr lang="en-US" sz="1200" dirty="0" err="1" smtClean="0"/>
              <a:t>search_list</a:t>
            </a:r>
            <a:r>
              <a:rPr lang="en-US" sz="1200" dirty="0" smtClean="0"/>
              <a:t>, </a:t>
            </a:r>
            <a:r>
              <a:rPr lang="en-US" sz="1200" dirty="0" err="1" smtClean="0"/>
              <a:t>search_dict</a:t>
            </a:r>
            <a:r>
              <a:rPr lang="en-US" sz="1200" dirty="0" smtClean="0"/>
              <a:t>=</a:t>
            </a:r>
            <a:r>
              <a:rPr lang="en-US" sz="1200" dirty="0" err="1" smtClean="0"/>
              <a:t>search_dict</a:t>
            </a:r>
            <a:r>
              <a:rPr lang="en-US" sz="1200" dirty="0" smtClean="0"/>
              <a:t>)</a:t>
            </a:r>
          </a:p>
          <a:p>
            <a:endParaRPr lang="en-US" sz="1200" dirty="0" smtClean="0"/>
          </a:p>
          <a:p>
            <a:r>
              <a:rPr lang="en-US" dirty="0" smtClean="0">
                <a:sym typeface="Wingdings" pitchFamily="2" charset="2"/>
              </a:rPr>
              <a:t> I also added a Delete option incase of wrong entries, but I plan to modify that to an Edit instead. </a:t>
            </a:r>
          </a:p>
        </p:txBody>
      </p:sp>
      <p:sp>
        <p:nvSpPr>
          <p:cNvPr id="3" name="TextBox 2"/>
          <p:cNvSpPr txBox="1"/>
          <p:nvPr/>
        </p:nvSpPr>
        <p:spPr>
          <a:xfrm>
            <a:off x="2197100" y="31859"/>
            <a:ext cx="5092700" cy="646331"/>
          </a:xfrm>
          <a:prstGeom prst="rect">
            <a:avLst/>
          </a:prstGeom>
          <a:noFill/>
        </p:spPr>
        <p:txBody>
          <a:bodyPr wrap="square" rtlCol="0">
            <a:spAutoFit/>
          </a:bodyPr>
          <a:lstStyle/>
          <a:p>
            <a:r>
              <a:rPr lang="en-US" sz="3600" dirty="0" smtClean="0"/>
              <a:t>  </a:t>
            </a:r>
            <a:r>
              <a:rPr lang="en-US" sz="3600" dirty="0" smtClean="0"/>
              <a:t>Search database</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1" y="819150"/>
            <a:ext cx="8782050" cy="4893647"/>
          </a:xfrm>
          <a:prstGeom prst="rect">
            <a:avLst/>
          </a:prstGeom>
          <a:noFill/>
        </p:spPr>
        <p:txBody>
          <a:bodyPr wrap="square" rtlCol="0">
            <a:spAutoFit/>
          </a:bodyPr>
          <a:lstStyle/>
          <a:p>
            <a:endParaRPr lang="en-US" sz="1200" dirty="0" smtClean="0"/>
          </a:p>
          <a:p>
            <a:r>
              <a:rPr lang="en-US" sz="1200" dirty="0" smtClean="0"/>
              <a:t>1. Setup the Flask-Mail</a:t>
            </a:r>
          </a:p>
          <a:p>
            <a:pPr marL="228600" indent="-228600"/>
            <a:r>
              <a:rPr lang="en-US" sz="1200" dirty="0" smtClean="0"/>
              <a:t>2. In the program, query the database and retrieve all the rows (that were added by user earlier) that match the criteria </a:t>
            </a:r>
          </a:p>
          <a:p>
            <a:pPr marL="228600" indent="-228600"/>
            <a:r>
              <a:rPr lang="en-US" sz="1200" dirty="0" smtClean="0"/>
              <a:t>	</a:t>
            </a:r>
            <a:r>
              <a:rPr lang="en-US" sz="1200" b="1" dirty="0" err="1" smtClean="0"/>
              <a:t>First_Date_of_weaning</a:t>
            </a:r>
            <a:r>
              <a:rPr lang="en-US" sz="1200" b="1" dirty="0" smtClean="0"/>
              <a:t>=</a:t>
            </a:r>
            <a:r>
              <a:rPr lang="en-US" sz="1200" b="1" dirty="0" err="1" smtClean="0"/>
              <a:t>date.today</a:t>
            </a:r>
            <a:r>
              <a:rPr lang="en-US" sz="1200" b="1" dirty="0" smtClean="0"/>
              <a:t>()</a:t>
            </a:r>
            <a:r>
              <a:rPr lang="en-US" sz="1200" dirty="0" smtClean="0"/>
              <a:t>.</a:t>
            </a:r>
          </a:p>
          <a:p>
            <a:pPr marL="228600" indent="-228600"/>
            <a:r>
              <a:rPr lang="en-US" sz="1200" dirty="0" smtClean="0"/>
              <a:t>	</a:t>
            </a:r>
            <a:r>
              <a:rPr lang="en-US" sz="1200" dirty="0" smtClean="0"/>
              <a:t>However, this function will only be called based on a time-based job scheduler called CRON, that is set to run at a specific time during the </a:t>
            </a:r>
          </a:p>
          <a:p>
            <a:pPr marL="228600" indent="-228600"/>
            <a:r>
              <a:rPr lang="en-US" sz="1200" dirty="0" smtClean="0"/>
              <a:t>	</a:t>
            </a:r>
            <a:r>
              <a:rPr lang="en-US" sz="1200" dirty="0" smtClean="0"/>
              <a:t>day, every day. </a:t>
            </a:r>
          </a:p>
          <a:p>
            <a:pPr marL="228600" indent="-228600"/>
            <a:endParaRPr lang="en-US" sz="1200" dirty="0" smtClean="0"/>
          </a:p>
          <a:p>
            <a:r>
              <a:rPr lang="en-US" sz="1200" dirty="0" smtClean="0"/>
              <a:t>def </a:t>
            </a:r>
            <a:r>
              <a:rPr lang="en-US" sz="1200" dirty="0" err="1" smtClean="0"/>
              <a:t>weaning_reminder</a:t>
            </a:r>
            <a:r>
              <a:rPr lang="en-US" sz="1200" dirty="0" smtClean="0"/>
              <a:t>():</a:t>
            </a:r>
          </a:p>
          <a:p>
            <a:r>
              <a:rPr lang="en-US" sz="1200" dirty="0" smtClean="0"/>
              <a:t>….</a:t>
            </a:r>
          </a:p>
          <a:p>
            <a:r>
              <a:rPr lang="en-US" sz="1200" dirty="0" smtClean="0"/>
              <a:t> </a:t>
            </a:r>
            <a:r>
              <a:rPr lang="en-US" sz="1200" dirty="0" smtClean="0"/>
              <a:t>    </a:t>
            </a:r>
            <a:r>
              <a:rPr lang="en-US" sz="1200" dirty="0" err="1" smtClean="0"/>
              <a:t>first_output</a:t>
            </a:r>
            <a:r>
              <a:rPr lang="en-US" sz="1200" dirty="0" smtClean="0"/>
              <a:t> </a:t>
            </a:r>
            <a:r>
              <a:rPr lang="en-US" sz="1200" dirty="0" smtClean="0"/>
              <a:t>= __</a:t>
            </a:r>
            <a:r>
              <a:rPr lang="en-US" sz="1200" dirty="0" err="1" smtClean="0"/>
              <a:t>table__.query.with_entities</a:t>
            </a:r>
            <a:r>
              <a:rPr lang="en-US" sz="1200" dirty="0" smtClean="0"/>
              <a:t>(__</a:t>
            </a:r>
            <a:r>
              <a:rPr lang="en-US" sz="1200" dirty="0" err="1" smtClean="0"/>
              <a:t>table__.Pups_Breeding_Cage_Id</a:t>
            </a:r>
            <a:r>
              <a:rPr lang="en-US" sz="1200" dirty="0" smtClean="0"/>
              <a:t>).</a:t>
            </a:r>
            <a:r>
              <a:rPr lang="en-US" sz="1200" dirty="0" err="1" smtClean="0"/>
              <a:t>filter_by</a:t>
            </a:r>
            <a:r>
              <a:rPr lang="en-US" sz="1200" dirty="0" smtClean="0"/>
              <a:t>(</a:t>
            </a:r>
            <a:r>
              <a:rPr lang="en-US" sz="1200" dirty="0" err="1" smtClean="0"/>
              <a:t>First_Date_of_weaning</a:t>
            </a:r>
            <a:r>
              <a:rPr lang="en-US" sz="1200" dirty="0" smtClean="0"/>
              <a:t>=</a:t>
            </a:r>
            <a:r>
              <a:rPr lang="en-US" sz="1200" dirty="0" err="1" smtClean="0"/>
              <a:t>date.today</a:t>
            </a:r>
            <a:r>
              <a:rPr lang="en-US" sz="1200" dirty="0" smtClean="0"/>
              <a:t>()).all()</a:t>
            </a:r>
          </a:p>
          <a:p>
            <a:r>
              <a:rPr lang="en-US" sz="1200" dirty="0" smtClean="0"/>
              <a:t>….</a:t>
            </a:r>
          </a:p>
          <a:p>
            <a:r>
              <a:rPr lang="en-US" sz="1200" dirty="0" err="1" smtClean="0"/>
              <a:t>first_msg</a:t>
            </a:r>
            <a:r>
              <a:rPr lang="en-US" sz="1200" dirty="0" smtClean="0"/>
              <a:t> </a:t>
            </a:r>
            <a:r>
              <a:rPr lang="en-US" sz="1200" dirty="0" smtClean="0"/>
              <a:t>= Message('First weaning reminder!',</a:t>
            </a:r>
          </a:p>
          <a:p>
            <a:r>
              <a:rPr lang="en-US" sz="1200" dirty="0" smtClean="0"/>
              <a:t>                    sender='itraa.narayan@gmail.com.com',</a:t>
            </a:r>
          </a:p>
          <a:p>
            <a:r>
              <a:rPr lang="en-US" sz="1200" dirty="0" smtClean="0"/>
              <a:t>                    recipients=['itraa.narayan@gmail.com'])</a:t>
            </a:r>
          </a:p>
          <a:p>
            <a:r>
              <a:rPr lang="en-US" sz="1200" dirty="0" smtClean="0"/>
              <a:t>        </a:t>
            </a:r>
            <a:r>
              <a:rPr lang="en-US" sz="1200" dirty="0" err="1" smtClean="0"/>
              <a:t>first_msg.body</a:t>
            </a:r>
            <a:r>
              <a:rPr lang="en-US" sz="1200" dirty="0" smtClean="0"/>
              <a:t> = 'This is the first reminder for weaning pups from the breeding cage(s): %s' % </a:t>
            </a:r>
            <a:r>
              <a:rPr lang="en-US" sz="1200" dirty="0" err="1" smtClean="0"/>
              <a:t>first_email_list</a:t>
            </a:r>
            <a:endParaRPr lang="en-US" sz="1200" dirty="0" smtClean="0"/>
          </a:p>
          <a:p>
            <a:r>
              <a:rPr lang="en-US" sz="1200" dirty="0" smtClean="0"/>
              <a:t>        </a:t>
            </a:r>
            <a:r>
              <a:rPr lang="en-US" sz="1200" dirty="0" err="1" smtClean="0"/>
              <a:t>mail.send</a:t>
            </a:r>
            <a:r>
              <a:rPr lang="en-US" sz="1200" dirty="0" smtClean="0"/>
              <a:t>(</a:t>
            </a:r>
            <a:r>
              <a:rPr lang="en-US" sz="1200" dirty="0" err="1" smtClean="0"/>
              <a:t>first_msg</a:t>
            </a:r>
            <a:r>
              <a:rPr lang="en-US" sz="1200" dirty="0" smtClean="0"/>
              <a:t>)</a:t>
            </a:r>
          </a:p>
          <a:p>
            <a:endParaRPr lang="en-US" sz="1200" dirty="0" smtClean="0"/>
          </a:p>
          <a:p>
            <a:pPr marL="228600" indent="-228600"/>
            <a:r>
              <a:rPr lang="en-US" sz="1200" dirty="0" smtClean="0"/>
              <a:t>3. So, if say at 5am everyday, the </a:t>
            </a:r>
            <a:r>
              <a:rPr lang="en-US" sz="1200" dirty="0" err="1" smtClean="0"/>
              <a:t>cron</a:t>
            </a:r>
            <a:r>
              <a:rPr lang="en-US" sz="1200" dirty="0" smtClean="0"/>
              <a:t> scheduler calls the </a:t>
            </a:r>
            <a:r>
              <a:rPr lang="en-US" sz="1200" dirty="0" err="1" smtClean="0"/>
              <a:t>weaning_reminder</a:t>
            </a:r>
            <a:r>
              <a:rPr lang="en-US" sz="1200" dirty="0" smtClean="0"/>
              <a:t> function and if a row is returned, the list will get populated and</a:t>
            </a:r>
          </a:p>
          <a:p>
            <a:pPr marL="228600" indent="-228600"/>
            <a:r>
              <a:rPr lang="en-US" sz="1200" dirty="0" smtClean="0"/>
              <a:t> then the email will get sent with information about the cage id.</a:t>
            </a:r>
          </a:p>
          <a:p>
            <a:r>
              <a:rPr lang="en-US" sz="1200" dirty="0" err="1" smtClean="0"/>
              <a:t>sched</a:t>
            </a:r>
            <a:r>
              <a:rPr lang="en-US" sz="1200" dirty="0" smtClean="0"/>
              <a:t> </a:t>
            </a:r>
            <a:r>
              <a:rPr lang="en-US" sz="1200" dirty="0" smtClean="0"/>
              <a:t>= Scheduler()</a:t>
            </a:r>
          </a:p>
          <a:p>
            <a:r>
              <a:rPr lang="en-US" sz="1200" dirty="0" err="1" smtClean="0"/>
              <a:t>sched.start</a:t>
            </a:r>
            <a:r>
              <a:rPr lang="en-US" sz="1200" dirty="0" smtClean="0"/>
              <a:t>()</a:t>
            </a:r>
          </a:p>
          <a:p>
            <a:r>
              <a:rPr lang="en-US" sz="1200" dirty="0" smtClean="0"/>
              <a:t>job = </a:t>
            </a:r>
            <a:r>
              <a:rPr lang="en-US" sz="1200" dirty="0" err="1" smtClean="0"/>
              <a:t>sched.add_cron_job</a:t>
            </a:r>
            <a:r>
              <a:rPr lang="en-US" sz="1200" dirty="0" smtClean="0"/>
              <a:t>(</a:t>
            </a:r>
            <a:r>
              <a:rPr lang="en-US" sz="1200" dirty="0" err="1" smtClean="0"/>
              <a:t>weaning_reminder</a:t>
            </a:r>
            <a:r>
              <a:rPr lang="en-US" sz="1200" dirty="0" smtClean="0"/>
              <a:t>, </a:t>
            </a:r>
            <a:r>
              <a:rPr lang="en-US" sz="1200" dirty="0" smtClean="0"/>
              <a:t>hour=5)</a:t>
            </a:r>
            <a:endParaRPr lang="en-US" sz="1200" dirty="0" smtClean="0"/>
          </a:p>
          <a:p>
            <a:endParaRPr lang="en-US" sz="1200" dirty="0" smtClean="0"/>
          </a:p>
          <a:p>
            <a:endParaRPr lang="en-US" sz="1200" dirty="0" smtClean="0"/>
          </a:p>
        </p:txBody>
      </p:sp>
      <p:sp>
        <p:nvSpPr>
          <p:cNvPr id="3" name="TextBox 2"/>
          <p:cNvSpPr txBox="1"/>
          <p:nvPr/>
        </p:nvSpPr>
        <p:spPr>
          <a:xfrm>
            <a:off x="2197100" y="31859"/>
            <a:ext cx="5092700" cy="646331"/>
          </a:xfrm>
          <a:prstGeom prst="rect">
            <a:avLst/>
          </a:prstGeom>
          <a:noFill/>
        </p:spPr>
        <p:txBody>
          <a:bodyPr wrap="square" rtlCol="0">
            <a:spAutoFit/>
          </a:bodyPr>
          <a:lstStyle/>
          <a:p>
            <a:r>
              <a:rPr lang="en-US" sz="3600" dirty="0" smtClean="0"/>
              <a:t>  </a:t>
            </a:r>
            <a:r>
              <a:rPr lang="en-US" sz="3600" dirty="0" smtClean="0"/>
              <a:t>Email reminder</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 y="238127"/>
            <a:ext cx="8505825" cy="3139321"/>
          </a:xfrm>
          <a:prstGeom prst="rect">
            <a:avLst/>
          </a:prstGeom>
          <a:noFill/>
        </p:spPr>
        <p:txBody>
          <a:bodyPr wrap="square" rtlCol="0">
            <a:spAutoFit/>
          </a:bodyPr>
          <a:lstStyle/>
          <a:p>
            <a:r>
              <a:rPr lang="en-US" dirty="0" smtClean="0"/>
              <a:t>Updates and Modifications:</a:t>
            </a:r>
          </a:p>
          <a:p>
            <a:endParaRPr lang="en-US" dirty="0" smtClean="0"/>
          </a:p>
          <a:p>
            <a:pPr>
              <a:buFont typeface="Wingdings" pitchFamily="2" charset="2"/>
              <a:buChar char="à"/>
            </a:pPr>
            <a:r>
              <a:rPr lang="en-US" dirty="0" smtClean="0">
                <a:sym typeface="Wingdings" pitchFamily="2" charset="2"/>
              </a:rPr>
              <a:t>Included strain database</a:t>
            </a:r>
          </a:p>
          <a:p>
            <a:pPr>
              <a:buFont typeface="Wingdings" pitchFamily="2" charset="2"/>
              <a:buChar char="à"/>
            </a:pPr>
            <a:r>
              <a:rPr lang="en-US" dirty="0" smtClean="0">
                <a:sym typeface="Wingdings" pitchFamily="2" charset="2"/>
              </a:rPr>
              <a:t>Created a Mice list in order to track lineage</a:t>
            </a:r>
          </a:p>
          <a:p>
            <a:pPr>
              <a:buFont typeface="Wingdings" pitchFamily="2" charset="2"/>
              <a:buChar char="à"/>
            </a:pPr>
            <a:r>
              <a:rPr lang="en-US" dirty="0" smtClean="0">
                <a:sym typeface="Wingdings" pitchFamily="2" charset="2"/>
              </a:rPr>
              <a:t>These made Breeding/pups database simpler and easier</a:t>
            </a:r>
          </a:p>
          <a:p>
            <a:pPr>
              <a:buFont typeface="Wingdings" pitchFamily="2" charset="2"/>
              <a:buChar char="à"/>
            </a:pPr>
            <a:r>
              <a:rPr lang="en-US" dirty="0" smtClean="0">
                <a:sym typeface="Wingdings" pitchFamily="2" charset="2"/>
              </a:rPr>
              <a:t>Drop downs populated on the forms in order to make it more user friendly</a:t>
            </a:r>
          </a:p>
          <a:p>
            <a:pPr>
              <a:buFont typeface="Wingdings" pitchFamily="2" charset="2"/>
              <a:buChar char="à"/>
            </a:pPr>
            <a:r>
              <a:rPr lang="en-US" dirty="0" smtClean="0">
                <a:sym typeface="Wingdings" pitchFamily="2" charset="2"/>
              </a:rPr>
              <a:t>Mice id, Cage id’s etc also populated through internal queries for the same user friendly reason</a:t>
            </a:r>
          </a:p>
          <a:p>
            <a:endParaRPr lang="en-US" dirty="0" smtClean="0">
              <a:sym typeface="Wingdings" pitchFamily="2" charset="2"/>
            </a:endParaRPr>
          </a:p>
          <a:p>
            <a:endParaRPr lang="en-US" dirty="0" smtClean="0">
              <a:sym typeface="Wingdings" pitchFamily="2" charset="2"/>
            </a:endParaRPr>
          </a:p>
          <a:p>
            <a:endParaRPr lang="en-US" dirty="0"/>
          </a:p>
        </p:txBody>
      </p:sp>
      <p:sp>
        <p:nvSpPr>
          <p:cNvPr id="3" name="TextBox 2"/>
          <p:cNvSpPr txBox="1"/>
          <p:nvPr/>
        </p:nvSpPr>
        <p:spPr>
          <a:xfrm>
            <a:off x="447675" y="3638550"/>
            <a:ext cx="7258050" cy="1754326"/>
          </a:xfrm>
          <a:prstGeom prst="rect">
            <a:avLst/>
          </a:prstGeom>
          <a:noFill/>
        </p:spPr>
        <p:txBody>
          <a:bodyPr wrap="square" rtlCol="0">
            <a:spAutoFit/>
          </a:bodyPr>
          <a:lstStyle/>
          <a:p>
            <a:r>
              <a:rPr lang="en-US" dirty="0" smtClean="0"/>
              <a:t>Pending:</a:t>
            </a:r>
          </a:p>
          <a:p>
            <a:pPr>
              <a:buFont typeface="Wingdings" pitchFamily="2" charset="2"/>
              <a:buChar char="à"/>
            </a:pPr>
            <a:r>
              <a:rPr lang="en-US" dirty="0" smtClean="0">
                <a:sym typeface="Wingdings" pitchFamily="2" charset="2"/>
              </a:rPr>
              <a:t>More linking between databases to track lineage</a:t>
            </a:r>
          </a:p>
          <a:p>
            <a:pPr>
              <a:buFont typeface="Wingdings" pitchFamily="2" charset="2"/>
              <a:buChar char="à"/>
            </a:pPr>
            <a:r>
              <a:rPr lang="en-US" dirty="0" smtClean="0">
                <a:sym typeface="Wingdings" pitchFamily="2" charset="2"/>
              </a:rPr>
              <a:t>Styling the forms</a:t>
            </a:r>
          </a:p>
          <a:p>
            <a:pPr>
              <a:buFont typeface="Wingdings" pitchFamily="2" charset="2"/>
              <a:buChar char="à"/>
            </a:pPr>
            <a:r>
              <a:rPr lang="en-US" dirty="0" smtClean="0">
                <a:sym typeface="Wingdings" pitchFamily="2" charset="2"/>
              </a:rPr>
              <a:t>Search output to be in editable format</a:t>
            </a:r>
          </a:p>
          <a:p>
            <a:pPr>
              <a:buFont typeface="Wingdings" pitchFamily="2" charset="2"/>
              <a:buChar char="à"/>
            </a:pPr>
            <a:r>
              <a:rPr lang="en-US" dirty="0" smtClean="0">
                <a:sym typeface="Wingdings" pitchFamily="2" charset="2"/>
              </a:rPr>
              <a:t>Edit/Update instead of Delete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884</Words>
  <Application>Microsoft Office PowerPoint</Application>
  <PresentationFormat>On-screen Show (4:3)</PresentationFormat>
  <Paragraphs>189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Jaichandar Subramanian</dc:creator>
  <cp:lastModifiedBy>Jaichandar</cp:lastModifiedBy>
  <cp:revision>24</cp:revision>
  <cp:lastPrinted>2013-11-19T02:26:57Z</cp:lastPrinted>
  <dcterms:created xsi:type="dcterms:W3CDTF">2013-11-19T01:16:10Z</dcterms:created>
  <dcterms:modified xsi:type="dcterms:W3CDTF">2013-11-20T03:32:45Z</dcterms:modified>
</cp:coreProperties>
</file>