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80" d="100"/>
          <a:sy n="80" d="100"/>
        </p:scale>
        <p:origin x="10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BC211-8A7E-44C8-865E-738EE3C8B4EA}" type="datetimeFigureOut">
              <a:rPr lang="en-US" smtClean="0"/>
              <a:t>9/16/2017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75D10-D5DA-4DD3-8C89-7D2C16A61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912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BC211-8A7E-44C8-865E-738EE3C8B4EA}" type="datetimeFigureOut">
              <a:rPr lang="en-US" smtClean="0"/>
              <a:t>9/16/2017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75D10-D5DA-4DD3-8C89-7D2C16A61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617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BC211-8A7E-44C8-865E-738EE3C8B4EA}" type="datetimeFigureOut">
              <a:rPr lang="en-US" smtClean="0"/>
              <a:t>9/16/2017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75D10-D5DA-4DD3-8C89-7D2C16A61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436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BC211-8A7E-44C8-865E-738EE3C8B4EA}" type="datetimeFigureOut">
              <a:rPr lang="en-US" smtClean="0"/>
              <a:t>9/16/2017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75D10-D5DA-4DD3-8C89-7D2C16A61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745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BC211-8A7E-44C8-865E-738EE3C8B4EA}" type="datetimeFigureOut">
              <a:rPr lang="en-US" smtClean="0"/>
              <a:t>9/16/2017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75D10-D5DA-4DD3-8C89-7D2C16A61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68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BC211-8A7E-44C8-865E-738EE3C8B4EA}" type="datetimeFigureOut">
              <a:rPr lang="en-US" smtClean="0"/>
              <a:t>9/16/2017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75D10-D5DA-4DD3-8C89-7D2C16A61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818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BC211-8A7E-44C8-865E-738EE3C8B4EA}" type="datetimeFigureOut">
              <a:rPr lang="en-US" smtClean="0"/>
              <a:t>9/16/2017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75D10-D5DA-4DD3-8C89-7D2C16A61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226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BC211-8A7E-44C8-865E-738EE3C8B4EA}" type="datetimeFigureOut">
              <a:rPr lang="en-US" smtClean="0"/>
              <a:t>9/16/2017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75D10-D5DA-4DD3-8C89-7D2C16A61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442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BC211-8A7E-44C8-865E-738EE3C8B4EA}" type="datetimeFigureOut">
              <a:rPr lang="en-US" smtClean="0"/>
              <a:t>9/16/2017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75D10-D5DA-4DD3-8C89-7D2C16A61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135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BC211-8A7E-44C8-865E-738EE3C8B4EA}" type="datetimeFigureOut">
              <a:rPr lang="en-US" smtClean="0"/>
              <a:t>9/16/2017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75D10-D5DA-4DD3-8C89-7D2C16A61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711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BC211-8A7E-44C8-865E-738EE3C8B4EA}" type="datetimeFigureOut">
              <a:rPr lang="en-US" smtClean="0"/>
              <a:t>9/16/2017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75D10-D5DA-4DD3-8C89-7D2C16A61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965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6BC211-8A7E-44C8-865E-738EE3C8B4EA}" type="datetimeFigureOut">
              <a:rPr lang="en-US" smtClean="0"/>
              <a:t>9/16/2017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775D10-D5DA-4DD3-8C89-7D2C16A61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975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990877" y="457202"/>
            <a:ext cx="1645920" cy="1455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  <a:endParaRPr lang="he-IL" dirty="0"/>
          </a:p>
          <a:p>
            <a:pPr algn="ctr"/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446103" y="858531"/>
            <a:ext cx="1645920" cy="1455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Rand speeds</a:t>
            </a:r>
          </a:p>
        </p:txBody>
      </p:sp>
      <p:sp>
        <p:nvSpPr>
          <p:cNvPr id="6" name="Oval 5"/>
          <p:cNvSpPr/>
          <p:nvPr/>
        </p:nvSpPr>
        <p:spPr>
          <a:xfrm>
            <a:off x="8978347" y="724894"/>
            <a:ext cx="1645920" cy="1455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move</a:t>
            </a:r>
          </a:p>
        </p:txBody>
      </p:sp>
      <p:sp>
        <p:nvSpPr>
          <p:cNvPr id="7" name="Oval 6"/>
          <p:cNvSpPr/>
          <p:nvPr/>
        </p:nvSpPr>
        <p:spPr>
          <a:xfrm>
            <a:off x="9595724" y="4141471"/>
            <a:ext cx="1645920" cy="1455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Chase Mario</a:t>
            </a:r>
          </a:p>
        </p:txBody>
      </p:sp>
      <p:sp>
        <p:nvSpPr>
          <p:cNvPr id="8" name="Oval 7"/>
          <p:cNvSpPr/>
          <p:nvPr/>
        </p:nvSpPr>
        <p:spPr>
          <a:xfrm>
            <a:off x="4141213" y="5198636"/>
            <a:ext cx="1645920" cy="1455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Chase Luigi</a:t>
            </a:r>
          </a:p>
        </p:txBody>
      </p:sp>
      <p:sp>
        <p:nvSpPr>
          <p:cNvPr id="9" name="Oval 8"/>
          <p:cNvSpPr/>
          <p:nvPr/>
        </p:nvSpPr>
        <p:spPr>
          <a:xfrm>
            <a:off x="1049911" y="4795393"/>
            <a:ext cx="1645920" cy="1455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idle</a:t>
            </a:r>
          </a:p>
        </p:txBody>
      </p:sp>
      <p:cxnSp>
        <p:nvCxnSpPr>
          <p:cNvPr id="11" name="Straight Arrow Connector 10"/>
          <p:cNvCxnSpPr>
            <a:stCxn id="4" idx="6"/>
            <a:endCxn id="5" idx="2"/>
          </p:cNvCxnSpPr>
          <p:nvPr/>
        </p:nvCxnSpPr>
        <p:spPr>
          <a:xfrm>
            <a:off x="2636797" y="1184746"/>
            <a:ext cx="1809306" cy="401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5921070" y="1150475"/>
            <a:ext cx="3114261" cy="34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857460" y="724894"/>
                <a:ext cx="3458818" cy="6524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𝑎𝑠𝑒</m:t>
                          </m:r>
                        </m:e>
                      </m:acc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7460" y="724894"/>
                <a:ext cx="3458818" cy="65242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/>
          <p:cNvCxnSpPr>
            <a:stCxn id="4" idx="4"/>
            <a:endCxn id="9" idx="0"/>
          </p:cNvCxnSpPr>
          <p:nvPr/>
        </p:nvCxnSpPr>
        <p:spPr>
          <a:xfrm>
            <a:off x="1813837" y="1912290"/>
            <a:ext cx="59034" cy="28831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7" idx="1"/>
          </p:cNvCxnSpPr>
          <p:nvPr/>
        </p:nvCxnSpPr>
        <p:spPr>
          <a:xfrm>
            <a:off x="5857460" y="2056393"/>
            <a:ext cx="3979303" cy="2298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4645604" y="2313619"/>
            <a:ext cx="318569" cy="2885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/>
              <p:cNvSpPr txBox="1"/>
              <p:nvPr/>
            </p:nvSpPr>
            <p:spPr>
              <a:xfrm rot="1689400">
                <a:off x="7285292" y="3339752"/>
                <a:ext cx="306890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𝑎𝑠𝑒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&amp;&amp; rand(4)=‘1’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89400">
                <a:off x="7285292" y="3339752"/>
                <a:ext cx="3068903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/>
              <p:cNvSpPr txBox="1"/>
              <p:nvPr/>
            </p:nvSpPr>
            <p:spPr>
              <a:xfrm>
                <a:off x="3097581" y="4519856"/>
                <a:ext cx="24370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𝑎𝑠𝑒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&amp;&amp; rand(4)=‘0’</a:t>
                </a:r>
              </a:p>
            </p:txBody>
          </p:sp>
        </mc:Choice>
        <mc:Fallback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7581" y="4519856"/>
                <a:ext cx="2437047" cy="369332"/>
              </a:xfrm>
              <a:prstGeom prst="rect">
                <a:avLst/>
              </a:prstGeom>
              <a:blipFill>
                <a:blip r:embed="rId4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264402" y="3274481"/>
                <a:ext cx="3458818" cy="3754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𝑎𝑙𝑙𝑜𝑤𝑒𝑑𝑇𝑜𝑀𝑜𝑣𝑒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402" y="3274481"/>
                <a:ext cx="3458818" cy="37542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Arrow Connector 37"/>
          <p:cNvCxnSpPr/>
          <p:nvPr/>
        </p:nvCxnSpPr>
        <p:spPr>
          <a:xfrm flipH="1" flipV="1">
            <a:off x="6067508" y="1664492"/>
            <a:ext cx="2967823" cy="84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6067508" y="1721817"/>
                <a:ext cx="34588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𝑎𝑠𝑒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7508" y="1721817"/>
                <a:ext cx="345881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 rot="1794695">
                <a:off x="6055162" y="3704431"/>
                <a:ext cx="3458818" cy="3754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𝑎𝑠𝑒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794695">
                <a:off x="6055162" y="3704431"/>
                <a:ext cx="3458818" cy="37542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2064303" y="522764"/>
                <a:ext cx="34588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𝑎𝑙𝑙𝑜𝑤𝑒𝑑𝑇𝑜𝑀𝑜𝑣𝑒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4303" y="522764"/>
                <a:ext cx="3458818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Arrow Connector 52"/>
          <p:cNvCxnSpPr/>
          <p:nvPr/>
        </p:nvCxnSpPr>
        <p:spPr>
          <a:xfrm flipH="1" flipV="1">
            <a:off x="5597812" y="2282238"/>
            <a:ext cx="3978113" cy="2528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 rot="452640">
                <a:off x="3690803" y="3252732"/>
                <a:ext cx="3458818" cy="3754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𝑎𝑠𝑒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452640">
                <a:off x="3690803" y="3252732"/>
                <a:ext cx="3458818" cy="37542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Straight Arrow Connector 56"/>
          <p:cNvCxnSpPr/>
          <p:nvPr/>
        </p:nvCxnSpPr>
        <p:spPr>
          <a:xfrm flipV="1">
            <a:off x="5361097" y="2313620"/>
            <a:ext cx="81632" cy="2885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7232515" y="5284275"/>
            <a:ext cx="1645920" cy="1455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DEAD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7232515" y="4917244"/>
            <a:ext cx="354353" cy="367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/>
              <p:cNvSpPr txBox="1"/>
              <p:nvPr/>
            </p:nvSpPr>
            <p:spPr>
              <a:xfrm>
                <a:off x="5267537" y="5224515"/>
                <a:ext cx="3458818" cy="3699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𝐼𝐸𝑁𝐴𝐵𝐿𝐸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7537" y="5224515"/>
                <a:ext cx="3458818" cy="36990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1076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872406" y="900999"/>
            <a:ext cx="1645920" cy="1455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Idle</a:t>
            </a:r>
          </a:p>
        </p:txBody>
      </p:sp>
      <p:sp>
        <p:nvSpPr>
          <p:cNvPr id="5" name="Oval 4"/>
          <p:cNvSpPr/>
          <p:nvPr/>
        </p:nvSpPr>
        <p:spPr>
          <a:xfrm>
            <a:off x="4446103" y="858531"/>
            <a:ext cx="1645920" cy="1455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jump</a:t>
            </a:r>
          </a:p>
        </p:txBody>
      </p:sp>
      <p:sp>
        <p:nvSpPr>
          <p:cNvPr id="6" name="Oval 5"/>
          <p:cNvSpPr/>
          <p:nvPr/>
        </p:nvSpPr>
        <p:spPr>
          <a:xfrm>
            <a:off x="8978347" y="724894"/>
            <a:ext cx="1645920" cy="1455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On object</a:t>
            </a:r>
          </a:p>
        </p:txBody>
      </p:sp>
      <p:sp>
        <p:nvSpPr>
          <p:cNvPr id="8" name="Oval 7"/>
          <p:cNvSpPr/>
          <p:nvPr/>
        </p:nvSpPr>
        <p:spPr>
          <a:xfrm>
            <a:off x="4537842" y="4784855"/>
            <a:ext cx="1645920" cy="1455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Bump from object</a:t>
            </a:r>
          </a:p>
        </p:txBody>
      </p:sp>
      <p:cxnSp>
        <p:nvCxnSpPr>
          <p:cNvPr id="11" name="Straight Arrow Connector 10"/>
          <p:cNvCxnSpPr>
            <a:stCxn id="4" idx="6"/>
            <a:endCxn id="5" idx="2"/>
          </p:cNvCxnSpPr>
          <p:nvPr/>
        </p:nvCxnSpPr>
        <p:spPr>
          <a:xfrm flipV="1">
            <a:off x="2518326" y="1586075"/>
            <a:ext cx="1927777" cy="42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5936250" y="1159022"/>
            <a:ext cx="3042097" cy="117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6230495" y="555347"/>
                <a:ext cx="330812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𝑌𝑠𝑝𝑒𝑒𝑑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&amp;&amp;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𝑖𝑡𝑂𝑏𝑗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0495" y="555347"/>
                <a:ext cx="3308128" cy="646331"/>
              </a:xfrm>
              <a:prstGeom prst="rect">
                <a:avLst/>
              </a:prstGeom>
              <a:blipFill>
                <a:blip r:embed="rId2"/>
                <a:stretch>
                  <a:fillRect b="-7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/>
          <p:cNvCxnSpPr/>
          <p:nvPr/>
        </p:nvCxnSpPr>
        <p:spPr>
          <a:xfrm flipH="1">
            <a:off x="5109621" y="2354417"/>
            <a:ext cx="54876" cy="2435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7114413" y="1748993"/>
            <a:ext cx="1920920" cy="2967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/>
              <p:cNvSpPr txBox="1"/>
              <p:nvPr/>
            </p:nvSpPr>
            <p:spPr>
              <a:xfrm>
                <a:off x="6125410" y="2932588"/>
                <a:ext cx="2873795" cy="3754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𝑖𝑡𝑂𝑏𝑗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5410" y="2932588"/>
                <a:ext cx="2873795" cy="375424"/>
              </a:xfrm>
              <a:prstGeom prst="rect">
                <a:avLst/>
              </a:prstGeom>
              <a:blipFill>
                <a:blip r:embed="rId3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1522600" y="757821"/>
                <a:ext cx="345881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𝑢𝑝𝐾𝑒𝑦𝑃𝑟𝑒𝑠𝑠𝑒𝑑</m:t>
                      </m:r>
                    </m:oMath>
                  </m:oMathPara>
                </a14:m>
                <a:endParaRPr lang="en-US" b="0" dirty="0"/>
              </a:p>
              <a:p>
                <a:r>
                  <a:rPr lang="en-US" dirty="0"/>
                  <a:t>	(</a:t>
                </a:r>
                <a:r>
                  <a:rPr lang="en-US" dirty="0" err="1"/>
                  <a:t>Ypeed</a:t>
                </a:r>
                <a:r>
                  <a:rPr lang="en-US" dirty="0"/>
                  <a:t>=</a:t>
                </a:r>
                <a:r>
                  <a:rPr lang="en-US" dirty="0" err="1"/>
                  <a:t>JumpSpeed</a:t>
                </a:r>
                <a:r>
                  <a:rPr lang="en-US" dirty="0"/>
                  <a:t> )</a:t>
                </a:r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2600" y="757821"/>
                <a:ext cx="3458818" cy="646331"/>
              </a:xfrm>
              <a:prstGeom prst="rect">
                <a:avLst/>
              </a:prstGeom>
              <a:blipFill>
                <a:blip r:embed="rId4"/>
                <a:stretch>
                  <a:fillRect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Straight Arrow Connector 56"/>
          <p:cNvCxnSpPr/>
          <p:nvPr/>
        </p:nvCxnSpPr>
        <p:spPr>
          <a:xfrm flipH="1" flipV="1">
            <a:off x="5635436" y="2242687"/>
            <a:ext cx="77387" cy="2547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2552924" y="3796367"/>
                <a:ext cx="330812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𝑌𝑠𝑝𝑒𝑒𝑑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&amp;&amp;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𝑖𝑡𝑂𝑏𝑗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924" y="3796367"/>
                <a:ext cx="3308128" cy="646331"/>
              </a:xfrm>
              <a:prstGeom prst="rect">
                <a:avLst/>
              </a:prstGeom>
              <a:blipFill>
                <a:blip r:embed="rId5"/>
                <a:stretch>
                  <a:fillRect b="-6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4446103" y="3679202"/>
                <a:ext cx="3458818" cy="3754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𝑖𝑡𝑂𝑏𝑗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6103" y="3679202"/>
                <a:ext cx="3458818" cy="375424"/>
              </a:xfrm>
              <a:prstGeom prst="rect">
                <a:avLst/>
              </a:prstGeom>
              <a:blipFill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Arrow: Curved Down 48"/>
          <p:cNvSpPr/>
          <p:nvPr/>
        </p:nvSpPr>
        <p:spPr>
          <a:xfrm>
            <a:off x="4746548" y="27592"/>
            <a:ext cx="1045029" cy="788839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5" name="Arrow: Curved Down 54"/>
          <p:cNvSpPr/>
          <p:nvPr/>
        </p:nvSpPr>
        <p:spPr>
          <a:xfrm>
            <a:off x="9194642" y="132344"/>
            <a:ext cx="1360147" cy="716889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hitObj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" name="Arrow: Curved Down 57"/>
          <p:cNvSpPr/>
          <p:nvPr/>
        </p:nvSpPr>
        <p:spPr>
          <a:xfrm rot="3486408">
            <a:off x="5880473" y="4826131"/>
            <a:ext cx="1288192" cy="58782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hitObj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9" name="Straight Arrow Connector 58"/>
          <p:cNvCxnSpPr/>
          <p:nvPr/>
        </p:nvCxnSpPr>
        <p:spPr>
          <a:xfrm flipH="1">
            <a:off x="7188086" y="1925875"/>
            <a:ext cx="2031383" cy="3612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0" name="TextBox 59"/>
              <p:cNvSpPr txBox="1"/>
              <p:nvPr/>
            </p:nvSpPr>
            <p:spPr>
              <a:xfrm>
                <a:off x="7580237" y="3362749"/>
                <a:ext cx="345881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𝑢𝑝𝐾𝑒𝑦𝑃𝑟𝑒𝑠𝑠𝑒𝑑</m:t>
                      </m:r>
                    </m:oMath>
                  </m:oMathPara>
                </a14:m>
                <a:endParaRPr lang="en-US" b="0" dirty="0"/>
              </a:p>
              <a:p>
                <a:r>
                  <a:rPr lang="en-US" dirty="0"/>
                  <a:t>	(</a:t>
                </a:r>
                <a:r>
                  <a:rPr lang="en-US" dirty="0" err="1"/>
                  <a:t>Ypeed</a:t>
                </a:r>
                <a:r>
                  <a:rPr lang="en-US" dirty="0"/>
                  <a:t>=</a:t>
                </a:r>
                <a:r>
                  <a:rPr lang="en-US" dirty="0" err="1"/>
                  <a:t>JumpSpeed</a:t>
                </a:r>
                <a:r>
                  <a:rPr lang="en-US" dirty="0"/>
                  <a:t> )</a:t>
                </a:r>
              </a:p>
            </p:txBody>
          </p:sp>
        </mc:Choice>
        <mc:Fallback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0237" y="3362749"/>
                <a:ext cx="3458818" cy="646331"/>
              </a:xfrm>
              <a:prstGeom prst="rect">
                <a:avLst/>
              </a:prstGeom>
              <a:blipFill>
                <a:blip r:embed="rId7"/>
                <a:stretch>
                  <a:fillRect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10575862" y="1086593"/>
                <a:ext cx="156773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𝑌𝑠𝑝𝑒𝑒𝑑</m:t>
                      </m:r>
                      <m:r>
                        <a:rPr lang="en-US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𝑖𝑡𝑂𝑏𝑗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𝑆𝑝𝑒𝑒𝑑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5862" y="1086593"/>
                <a:ext cx="1567733" cy="646331"/>
              </a:xfrm>
              <a:prstGeom prst="rect">
                <a:avLst/>
              </a:prstGeom>
              <a:blipFill>
                <a:blip r:embed="rId8"/>
                <a:stretch>
                  <a:fillRect b="-7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4176342" y="6225530"/>
                <a:ext cx="252804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𝑌𝑠𝑝𝑒𝑒𝑑</m:t>
                      </m:r>
                      <m:r>
                        <a:rPr lang="en-US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𝑌𝑠𝑝𝑒𝑒𝑑</m:t>
                      </m:r>
                      <m:r>
                        <a:rPr lang="en-US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𝑔𝑟𝑎𝑣𝑖𝑡𝑦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6342" y="6225530"/>
                <a:ext cx="2528043" cy="646331"/>
              </a:xfrm>
              <a:prstGeom prst="rect">
                <a:avLst/>
              </a:prstGeom>
              <a:blipFill>
                <a:blip r:embed="rId9"/>
                <a:stretch>
                  <a:fillRect b="-7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4005040" y="47658"/>
                <a:ext cx="252804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𝑌𝑠𝑝𝑒𝑒𝑑</m:t>
                      </m:r>
                      <m:r>
                        <a:rPr lang="en-US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𝑌𝑠𝑝𝑒𝑒𝑑</m:t>
                      </m:r>
                      <m:r>
                        <a:rPr lang="en-US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𝑔𝑟𝑎𝑣𝑖𝑡𝑦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5040" y="47658"/>
                <a:ext cx="2528043" cy="646331"/>
              </a:xfrm>
              <a:prstGeom prst="rect">
                <a:avLst/>
              </a:prstGeom>
              <a:blipFill>
                <a:blip r:embed="rId10"/>
                <a:stretch>
                  <a:fillRect b="-6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Straight Arrow Connector 67"/>
          <p:cNvCxnSpPr/>
          <p:nvPr/>
        </p:nvCxnSpPr>
        <p:spPr>
          <a:xfrm flipH="1">
            <a:off x="2439677" y="2031229"/>
            <a:ext cx="2168400" cy="25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2" name="TextBox 71"/>
              <p:cNvSpPr txBox="1"/>
              <p:nvPr/>
            </p:nvSpPr>
            <p:spPr>
              <a:xfrm>
                <a:off x="2369680" y="2076712"/>
                <a:ext cx="233530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𝑡𝑜𝑢𝑐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𝐷𝑜𝑤𝑛𝐵𝑜𝑟𝑑𝑒𝑟</m:t>
                      </m:r>
                    </m:oMath>
                  </m:oMathPara>
                </a14:m>
                <a:endParaRPr lang="he-IL" b="0" dirty="0"/>
              </a:p>
              <a:p>
                <a:pPr/>
                <a:r>
                  <a:rPr lang="en-US" dirty="0"/>
                  <a:t>&amp;&amp; </a:t>
                </a:r>
                <a:r>
                  <a:rPr lang="en-US" dirty="0" err="1"/>
                  <a:t>Yspeed</a:t>
                </a:r>
                <a:r>
                  <a:rPr lang="en-US" dirty="0"/>
                  <a:t> &lt; 0</a:t>
                </a:r>
              </a:p>
            </p:txBody>
          </p:sp>
        </mc:Choice>
        <mc:Fallback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9680" y="2076712"/>
                <a:ext cx="2335306" cy="646331"/>
              </a:xfrm>
              <a:prstGeom prst="rect">
                <a:avLst/>
              </a:prstGeom>
              <a:blipFill>
                <a:blip r:embed="rId11"/>
                <a:stretch>
                  <a:fillRect l="-235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/>
              <p:cNvSpPr txBox="1"/>
              <p:nvPr/>
            </p:nvSpPr>
            <p:spPr>
              <a:xfrm>
                <a:off x="-88366" y="2304411"/>
                <a:ext cx="25280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𝑌𝑠𝑝𝑒𝑒𝑑</m:t>
                      </m:r>
                      <m:r>
                        <a:rPr lang="en-US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8366" y="2304411"/>
                <a:ext cx="2528043" cy="369332"/>
              </a:xfrm>
              <a:prstGeom prst="rect">
                <a:avLst/>
              </a:prstGeom>
              <a:blipFill>
                <a:blip r:embed="rId12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Oval 74"/>
          <p:cNvSpPr/>
          <p:nvPr/>
        </p:nvSpPr>
        <p:spPr>
          <a:xfrm>
            <a:off x="8978347" y="734220"/>
            <a:ext cx="1645920" cy="1455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On object</a:t>
            </a:r>
          </a:p>
        </p:txBody>
      </p:sp>
      <p:sp>
        <p:nvSpPr>
          <p:cNvPr id="76" name="Arrow: Curved Down 75"/>
          <p:cNvSpPr/>
          <p:nvPr/>
        </p:nvSpPr>
        <p:spPr>
          <a:xfrm>
            <a:off x="1000085" y="65579"/>
            <a:ext cx="1045029" cy="788839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0150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492322" y="899329"/>
            <a:ext cx="1645920" cy="1455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Normal, </a:t>
            </a:r>
            <a:r>
              <a:rPr lang="en-US" dirty="0" err="1"/>
              <a:t>Xspeed</a:t>
            </a:r>
            <a:r>
              <a:rPr lang="en-US" dirty="0"/>
              <a:t>&gt;0</a:t>
            </a:r>
          </a:p>
        </p:txBody>
      </p:sp>
      <p:sp>
        <p:nvSpPr>
          <p:cNvPr id="5" name="Oval 4"/>
          <p:cNvSpPr/>
          <p:nvPr/>
        </p:nvSpPr>
        <p:spPr>
          <a:xfrm>
            <a:off x="9945911" y="3655025"/>
            <a:ext cx="1645920" cy="1455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BumpFromObject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7487004" y="4134758"/>
            <a:ext cx="24589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/>
              <p:cNvSpPr txBox="1"/>
              <p:nvPr/>
            </p:nvSpPr>
            <p:spPr>
              <a:xfrm>
                <a:off x="6658174" y="3389569"/>
                <a:ext cx="345881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𝑖𝑡𝑂𝑏𝑗𝑀𝑖𝑑</m:t>
                      </m:r>
                    </m:oMath>
                  </m:oMathPara>
                </a14:m>
                <a:endParaRPr lang="en-US" b="0" dirty="0"/>
              </a:p>
              <a:p>
                <a:r>
                  <a:rPr lang="en-US" dirty="0"/>
                  <a:t>	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𝑋𝑠𝑝𝑒𝑒𝑑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𝑋𝑠𝑝𝑒𝑒𝑑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8174" y="3389569"/>
                <a:ext cx="3458818" cy="646331"/>
              </a:xfrm>
              <a:prstGeom prst="rect">
                <a:avLst/>
              </a:prstGeom>
              <a:blipFill>
                <a:blip r:embed="rId2"/>
                <a:stretch>
                  <a:fillRect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Straight Arrow Connector 67"/>
          <p:cNvCxnSpPr/>
          <p:nvPr/>
        </p:nvCxnSpPr>
        <p:spPr>
          <a:xfrm flipH="1" flipV="1">
            <a:off x="7620000" y="4734689"/>
            <a:ext cx="2392088" cy="13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2" name="TextBox 71"/>
              <p:cNvSpPr txBox="1"/>
              <p:nvPr/>
            </p:nvSpPr>
            <p:spPr>
              <a:xfrm>
                <a:off x="7229655" y="4922401"/>
                <a:ext cx="3249821" cy="3754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𝑖𝑡𝑂𝑏𝑗𝑀𝑖𝑑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9655" y="4922401"/>
                <a:ext cx="3249821" cy="375424"/>
              </a:xfrm>
              <a:prstGeom prst="rect">
                <a:avLst/>
              </a:prstGeom>
              <a:blipFill>
                <a:blip r:embed="rId3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Arrow: Curved Down 75"/>
          <p:cNvSpPr/>
          <p:nvPr/>
        </p:nvSpPr>
        <p:spPr>
          <a:xfrm>
            <a:off x="2942056" y="91513"/>
            <a:ext cx="1045029" cy="788839"/>
          </a:xfrm>
          <a:prstGeom prst="curved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29" name="Oval 28"/>
          <p:cNvSpPr/>
          <p:nvPr/>
        </p:nvSpPr>
        <p:spPr>
          <a:xfrm>
            <a:off x="2492322" y="3047111"/>
            <a:ext cx="1645920" cy="1455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Normal, </a:t>
            </a:r>
            <a:r>
              <a:rPr lang="en-US" dirty="0" err="1"/>
              <a:t>Xspeed</a:t>
            </a:r>
            <a:r>
              <a:rPr lang="en-US" dirty="0"/>
              <a:t>=0</a:t>
            </a:r>
          </a:p>
          <a:p>
            <a:pPr algn="ctr"/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2492322" y="5194893"/>
            <a:ext cx="1645920" cy="1455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Normal, </a:t>
            </a:r>
            <a:r>
              <a:rPr lang="en-US" dirty="0" err="1"/>
              <a:t>Xspeed</a:t>
            </a:r>
            <a:r>
              <a:rPr lang="en-US" dirty="0"/>
              <a:t>&lt;0</a:t>
            </a:r>
          </a:p>
          <a:p>
            <a:pPr algn="ctr"/>
            <a:endParaRPr lang="en-US" dirty="0"/>
          </a:p>
        </p:txBody>
      </p:sp>
      <p:sp>
        <p:nvSpPr>
          <p:cNvPr id="36" name="Arrow: Curved Down 35"/>
          <p:cNvSpPr/>
          <p:nvPr/>
        </p:nvSpPr>
        <p:spPr>
          <a:xfrm>
            <a:off x="10232930" y="2874387"/>
            <a:ext cx="1474839" cy="788839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hitObjMid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Arrow: Curved Down 41"/>
          <p:cNvSpPr/>
          <p:nvPr/>
        </p:nvSpPr>
        <p:spPr>
          <a:xfrm rot="17056614">
            <a:off x="1688097" y="5204020"/>
            <a:ext cx="1045029" cy="788839"/>
          </a:xfrm>
          <a:prstGeom prst="curved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left</a:t>
            </a:r>
          </a:p>
        </p:txBody>
      </p:sp>
      <p:cxnSp>
        <p:nvCxnSpPr>
          <p:cNvPr id="44" name="Connector: Curved 43"/>
          <p:cNvCxnSpPr/>
          <p:nvPr/>
        </p:nvCxnSpPr>
        <p:spPr>
          <a:xfrm rot="5400000">
            <a:off x="2556965" y="4875526"/>
            <a:ext cx="792741" cy="1467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Arrow: Curved Up 42"/>
          <p:cNvSpPr/>
          <p:nvPr/>
        </p:nvSpPr>
        <p:spPr>
          <a:xfrm rot="16007757">
            <a:off x="3140494" y="3124934"/>
            <a:ext cx="3825249" cy="1585963"/>
          </a:xfrm>
          <a:prstGeom prst="curvedUpArrow">
            <a:avLst>
              <a:gd name="adj1" fmla="val 0"/>
              <a:gd name="adj2" fmla="val 21384"/>
              <a:gd name="adj3" fmla="val 469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3" name="Arrow: Curved Up 62"/>
          <p:cNvSpPr/>
          <p:nvPr/>
        </p:nvSpPr>
        <p:spPr>
          <a:xfrm rot="5400000">
            <a:off x="-1038403" y="3166744"/>
            <a:ext cx="4582551" cy="2176980"/>
          </a:xfrm>
          <a:prstGeom prst="curvedUpArrow">
            <a:avLst>
              <a:gd name="adj1" fmla="val 0"/>
              <a:gd name="adj2" fmla="val 19678"/>
              <a:gd name="adj3" fmla="val 361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/>
              <p:cNvSpPr txBox="1"/>
              <p:nvPr/>
            </p:nvSpPr>
            <p:spPr>
              <a:xfrm>
                <a:off x="4609966" y="3655025"/>
                <a:ext cx="246452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≤ </m:t>
                    </m:r>
                  </m:oMath>
                </a14:m>
                <a:r>
                  <a:rPr lang="en-US" dirty="0" err="1"/>
                  <a:t>LeftBorder</a:t>
                </a:r>
                <a:endParaRPr lang="en-US" dirty="0"/>
              </a:p>
              <a:p>
                <a:r>
                  <a:rPr lang="en-US" dirty="0"/>
                  <a:t>(</a:t>
                </a:r>
                <a:r>
                  <a:rPr lang="en-US" dirty="0" err="1"/>
                  <a:t>Xspeed</a:t>
                </a:r>
                <a:r>
                  <a:rPr lang="en-US" dirty="0"/>
                  <a:t>=-</a:t>
                </a:r>
                <a:r>
                  <a:rPr lang="en-US" dirty="0" err="1"/>
                  <a:t>Xspeed</a:t>
                </a:r>
                <a:r>
                  <a:rPr lang="en-US" dirty="0"/>
                  <a:t>)</a:t>
                </a:r>
              </a:p>
            </p:txBody>
          </p:sp>
        </mc:Choice>
        <mc:Fallback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9966" y="3655025"/>
                <a:ext cx="2464526" cy="646331"/>
              </a:xfrm>
              <a:prstGeom prst="rect">
                <a:avLst/>
              </a:prstGeom>
              <a:blipFill>
                <a:blip r:embed="rId4"/>
                <a:stretch>
                  <a:fillRect l="-1975"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7" name="TextBox 66"/>
              <p:cNvSpPr txBox="1"/>
              <p:nvPr/>
            </p:nvSpPr>
            <p:spPr>
              <a:xfrm>
                <a:off x="-393589" y="3840162"/>
                <a:ext cx="246452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/>
                <a:r>
                  <a:rPr lang="en-US" dirty="0"/>
                  <a:t>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≥ </m:t>
                    </m:r>
                  </m:oMath>
                </a14:m>
                <a:r>
                  <a:rPr lang="en-US" dirty="0" err="1"/>
                  <a:t>RightBorder</a:t>
                </a:r>
                <a:endParaRPr lang="en-US" dirty="0"/>
              </a:p>
              <a:p>
                <a:pPr lvl="1"/>
                <a:r>
                  <a:rPr lang="en-US" dirty="0"/>
                  <a:t>(</a:t>
                </a:r>
                <a:r>
                  <a:rPr lang="en-US" dirty="0" err="1"/>
                  <a:t>Xspeed</a:t>
                </a:r>
                <a:r>
                  <a:rPr lang="en-US" dirty="0"/>
                  <a:t>=-</a:t>
                </a:r>
                <a:r>
                  <a:rPr lang="en-US" dirty="0" err="1"/>
                  <a:t>Xspeed</a:t>
                </a:r>
                <a:r>
                  <a:rPr lang="en-US" dirty="0"/>
                  <a:t>)</a:t>
                </a:r>
              </a:p>
            </p:txBody>
          </p:sp>
        </mc:Choice>
        <mc:Fallback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93589" y="3840162"/>
                <a:ext cx="2464526" cy="646331"/>
              </a:xfrm>
              <a:prstGeom prst="rect">
                <a:avLst/>
              </a:prstGeom>
              <a:blipFill>
                <a:blip r:embed="rId5"/>
                <a:stretch>
                  <a:fillRect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/>
          <p:cNvSpPr txBox="1"/>
          <p:nvPr/>
        </p:nvSpPr>
        <p:spPr>
          <a:xfrm>
            <a:off x="2703381" y="4761020"/>
            <a:ext cx="661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left</a:t>
            </a:r>
          </a:p>
        </p:txBody>
      </p:sp>
      <p:cxnSp>
        <p:nvCxnSpPr>
          <p:cNvPr id="27" name="Connector: Curved 26"/>
          <p:cNvCxnSpPr>
            <a:stCxn id="31" idx="7"/>
            <a:endCxn id="29" idx="5"/>
          </p:cNvCxnSpPr>
          <p:nvPr/>
        </p:nvCxnSpPr>
        <p:spPr>
          <a:xfrm rot="5400000" flipH="1" flipV="1">
            <a:off x="3337763" y="4848546"/>
            <a:ext cx="1118880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588935" y="4680883"/>
            <a:ext cx="661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right</a:t>
            </a:r>
          </a:p>
        </p:txBody>
      </p:sp>
      <p:cxnSp>
        <p:nvCxnSpPr>
          <p:cNvPr id="46" name="Connector: Curved 45"/>
          <p:cNvCxnSpPr/>
          <p:nvPr/>
        </p:nvCxnSpPr>
        <p:spPr>
          <a:xfrm rot="5400000">
            <a:off x="2608897" y="2753837"/>
            <a:ext cx="671978" cy="222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2701154" y="2572725"/>
            <a:ext cx="661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left</a:t>
            </a:r>
          </a:p>
        </p:txBody>
      </p:sp>
      <p:cxnSp>
        <p:nvCxnSpPr>
          <p:cNvPr id="49" name="Connector: Curved 48"/>
          <p:cNvCxnSpPr/>
          <p:nvPr/>
        </p:nvCxnSpPr>
        <p:spPr>
          <a:xfrm rot="16200000" flipV="1">
            <a:off x="3371062" y="2678387"/>
            <a:ext cx="792742" cy="3236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586708" y="2492588"/>
            <a:ext cx="661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right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Rectangle 31"/>
              <p:cNvSpPr/>
              <p:nvPr/>
            </p:nvSpPr>
            <p:spPr>
              <a:xfrm>
                <a:off x="3315282" y="299399"/>
                <a:ext cx="515210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1" dirty="0" err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𝑠𝑝𝑒𝑒𝑑</m:t>
                      </m:r>
                      <m:r>
                        <a:rPr lang="en-US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min</m:t>
                      </m:r>
                      <m:r>
                        <a:rPr lang="en-US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⁡( </m:t>
                      </m:r>
                      <m:r>
                        <a:rPr lang="en-US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𝑋𝑠𝑝𝑒𝑒𝑑</m:t>
                      </m:r>
                      <m:r>
                        <a:rPr lang="en-U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𝑋𝑚𝑎𝑥𝑆𝑝𝑒𝑒𝑑</m:t>
                      </m:r>
                      <m:r>
                        <a:rPr lang="en-U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5282" y="299399"/>
                <a:ext cx="5152103" cy="369332"/>
              </a:xfrm>
              <a:prstGeom prst="rect">
                <a:avLst/>
              </a:prstGeom>
              <a:blipFill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Rectangle 52"/>
              <p:cNvSpPr/>
              <p:nvPr/>
            </p:nvSpPr>
            <p:spPr>
              <a:xfrm>
                <a:off x="455639" y="6490122"/>
                <a:ext cx="515210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1" dirty="0" err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𝑠𝑝𝑒𝑒𝑑</m:t>
                      </m:r>
                      <m:r>
                        <a:rPr lang="en-US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𝑚𝑎𝑥</m:t>
                      </m:r>
                      <m:r>
                        <a:rPr lang="en-US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⁡( </m:t>
                      </m:r>
                      <m:r>
                        <a:rPr lang="en-US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𝑋𝑠𝑝𝑒</m:t>
                      </m:r>
                      <m:r>
                        <a:rPr lang="en-US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𝑒𝑑</m:t>
                      </m:r>
                      <m:r>
                        <a:rPr lang="en-U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,−</m:t>
                      </m:r>
                      <m:r>
                        <a:rPr lang="en-U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𝑋𝑚𝑎𝑥𝑆𝑝𝑒𝑒𝑑</m:t>
                      </m:r>
                      <m:r>
                        <a:rPr lang="en-U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53" name="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639" y="6490122"/>
                <a:ext cx="5152103" cy="369332"/>
              </a:xfrm>
              <a:prstGeom prst="rect">
                <a:avLst/>
              </a:prstGeom>
              <a:blipFill>
                <a:blip r:embed="rId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/>
          <p:cNvSpPr txBox="1"/>
          <p:nvPr/>
        </p:nvSpPr>
        <p:spPr>
          <a:xfrm>
            <a:off x="7910708" y="5574589"/>
            <a:ext cx="2568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Transition according to X speed</a:t>
            </a:r>
          </a:p>
        </p:txBody>
      </p:sp>
    </p:spTree>
    <p:extLst>
      <p:ext uri="{BB962C8B-B14F-4D97-AF65-F5344CB8AC3E}">
        <p14:creationId xmlns:p14="http://schemas.microsoft.com/office/powerpoint/2010/main" val="8017332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749</TotalTime>
  <Words>186</Words>
  <Application>Microsoft Office PowerPoint</Application>
  <PresentationFormat>Widescreen</PresentationFormat>
  <Paragraphs>63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saar eliad</dc:creator>
  <cp:lastModifiedBy>saar eliad</cp:lastModifiedBy>
  <cp:revision>75</cp:revision>
  <dcterms:created xsi:type="dcterms:W3CDTF">2017-09-16T19:53:56Z</dcterms:created>
  <dcterms:modified xsi:type="dcterms:W3CDTF">2017-09-17T08:26:13Z</dcterms:modified>
</cp:coreProperties>
</file>