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305" r:id="rId4"/>
    <p:sldId id="259" r:id="rId5"/>
    <p:sldId id="306" r:id="rId6"/>
    <p:sldId id="307" r:id="rId7"/>
    <p:sldId id="309" r:id="rId8"/>
    <p:sldId id="311" r:id="rId9"/>
    <p:sldId id="312" r:id="rId10"/>
    <p:sldId id="313" r:id="rId11"/>
    <p:sldId id="260" r:id="rId12"/>
    <p:sldId id="261" r:id="rId13"/>
    <p:sldId id="262" r:id="rId14"/>
    <p:sldId id="263" r:id="rId15"/>
    <p:sldId id="316" r:id="rId16"/>
    <p:sldId id="317" r:id="rId17"/>
    <p:sldId id="264" r:id="rId18"/>
    <p:sldId id="318" r:id="rId19"/>
    <p:sldId id="265" r:id="rId20"/>
    <p:sldId id="266" r:id="rId21"/>
    <p:sldId id="267" r:id="rId22"/>
    <p:sldId id="319"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320" r:id="rId40"/>
    <p:sldId id="321" r:id="rId41"/>
    <p:sldId id="322" r:id="rId42"/>
    <p:sldId id="284" r:id="rId43"/>
    <p:sldId id="285" r:id="rId44"/>
    <p:sldId id="286" r:id="rId45"/>
    <p:sldId id="323" r:id="rId46"/>
    <p:sldId id="287" r:id="rId47"/>
    <p:sldId id="288" r:id="rId48"/>
    <p:sldId id="324" r:id="rId49"/>
    <p:sldId id="289" r:id="rId50"/>
    <p:sldId id="290" r:id="rId51"/>
    <p:sldId id="291" r:id="rId52"/>
    <p:sldId id="292" r:id="rId53"/>
    <p:sldId id="325" r:id="rId54"/>
    <p:sldId id="294" r:id="rId55"/>
    <p:sldId id="295" r:id="rId56"/>
    <p:sldId id="396" r:id="rId57"/>
    <p:sldId id="296" r:id="rId58"/>
    <p:sldId id="326" r:id="rId59"/>
    <p:sldId id="397" r:id="rId60"/>
    <p:sldId id="297" r:id="rId61"/>
    <p:sldId id="298" r:id="rId62"/>
    <p:sldId id="299" r:id="rId63"/>
    <p:sldId id="300" r:id="rId64"/>
    <p:sldId id="301" r:id="rId65"/>
    <p:sldId id="302" r:id="rId66"/>
    <p:sldId id="303" r:id="rId67"/>
    <p:sldId id="315" r:id="rId68"/>
    <p:sldId id="398" r:id="rId69"/>
    <p:sldId id="401"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410" r:id="rId108"/>
    <p:sldId id="411" r:id="rId109"/>
    <p:sldId id="412" r:id="rId110"/>
    <p:sldId id="364" r:id="rId111"/>
    <p:sldId id="365" r:id="rId112"/>
    <p:sldId id="402"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9" r:id="rId144"/>
    <p:sldId id="403" r:id="rId145"/>
    <p:sldId id="400" r:id="rId146"/>
    <p:sldId id="407" r:id="rId147"/>
    <p:sldId id="408" r:id="rId148"/>
    <p:sldId id="425" r:id="rId149"/>
    <p:sldId id="419" r:id="rId150"/>
    <p:sldId id="420" r:id="rId151"/>
    <p:sldId id="421" r:id="rId152"/>
    <p:sldId id="422" r:id="rId1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41" autoAdjust="0"/>
    <p:restoredTop sz="94660"/>
  </p:normalViewPr>
  <p:slideViewPr>
    <p:cSldViewPr>
      <p:cViewPr varScale="1">
        <p:scale>
          <a:sx n="112" d="100"/>
          <a:sy n="112" d="100"/>
        </p:scale>
        <p:origin x="118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2838944" y="2778521"/>
            <a:ext cx="4939769" cy="946446"/>
          </a:xfrm>
        </p:spPr>
        <p:txBody>
          <a:bodyPr anchor="b">
            <a:noAutofit/>
          </a:bodyPr>
          <a:lstStyle>
            <a:lvl1pPr algn="ctr">
              <a:defRPr sz="2800"/>
            </a:lvl1pPr>
          </a:lstStyle>
          <a:p>
            <a:pPr algn="r" latinLnBrk="0">
              <a:lnSpc>
                <a:spcPct val="150000"/>
              </a:lnSpc>
              <a:defRPr/>
            </a:pPr>
            <a:r>
              <a:rPr lang="ko-KR" altLang="en-US" sz="6000" kern="0" dirty="0">
                <a:solidFill>
                  <a:prstClr val="white">
                    <a:lumMod val="50000"/>
                  </a:prstClr>
                </a:solidFill>
              </a:rPr>
              <a:t>제목을 입력하세요</a:t>
            </a:r>
            <a:endParaRPr lang="en-US" altLang="ko-KR" sz="6000" kern="0" dirty="0">
              <a:solidFill>
                <a:prstClr val="white">
                  <a:lumMod val="50000"/>
                </a:prstClr>
              </a:solidFill>
            </a:endParaRPr>
          </a:p>
        </p:txBody>
      </p:sp>
      <p:sp>
        <p:nvSpPr>
          <p:cNvPr id="4" name="날짜 개체 틀 3"/>
          <p:cNvSpPr>
            <a:spLocks noGrp="1"/>
          </p:cNvSpPr>
          <p:nvPr>
            <p:ph type="dt" sz="half" idx="10"/>
          </p:nvPr>
        </p:nvSpPr>
        <p:spPr/>
        <p:txBody>
          <a:bodyPr/>
          <a:lstStyle/>
          <a:p>
            <a:fld id="{987EAD57-7305-4EE0-9EF4-281EC1359E73}" type="datetimeFigureOut">
              <a:rPr lang="en-US" smtClean="0"/>
              <a:pPr/>
              <a:t>3/2/2023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cxnSp>
        <p:nvCxnSpPr>
          <p:cNvPr id="21" name="직선 연결선 20">
            <a:extLst>
              <a:ext uri="{FF2B5EF4-FFF2-40B4-BE49-F238E27FC236}">
                <a16:creationId xmlns:a16="http://schemas.microsoft.com/office/drawing/2014/main" id="{09A4A976-6333-42A2-A425-AF4CCA922EE0}"/>
              </a:ext>
            </a:extLst>
          </p:cNvPr>
          <p:cNvCxnSpPr>
            <a:cxnSpLocks/>
          </p:cNvCxnSpPr>
          <p:nvPr/>
        </p:nvCxnSpPr>
        <p:spPr>
          <a:xfrm>
            <a:off x="1240416" y="2998574"/>
            <a:ext cx="5400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그룹 22">
            <a:extLst>
              <a:ext uri="{FF2B5EF4-FFF2-40B4-BE49-F238E27FC236}">
                <a16:creationId xmlns:a16="http://schemas.microsoft.com/office/drawing/2014/main" id="{760506FC-4532-481E-A985-CB954BC619CC}"/>
              </a:ext>
            </a:extLst>
          </p:cNvPr>
          <p:cNvGrpSpPr/>
          <p:nvPr/>
        </p:nvGrpSpPr>
        <p:grpSpPr>
          <a:xfrm>
            <a:off x="1240416" y="2661224"/>
            <a:ext cx="1553755" cy="1063743"/>
            <a:chOff x="2721782" y="2819265"/>
            <a:chExt cx="2071673" cy="1063743"/>
          </a:xfrm>
        </p:grpSpPr>
        <p:sp>
          <p:nvSpPr>
            <p:cNvPr id="24" name="평행 사변형 23">
              <a:extLst>
                <a:ext uri="{FF2B5EF4-FFF2-40B4-BE49-F238E27FC236}">
                  <a16:creationId xmlns:a16="http://schemas.microsoft.com/office/drawing/2014/main" id="{E965FC9C-3EB6-4FE0-A315-368174783F82}"/>
                </a:ext>
              </a:extLst>
            </p:cNvPr>
            <p:cNvSpPr/>
            <p:nvPr userDrawn="1"/>
          </p:nvSpPr>
          <p:spPr>
            <a:xfrm rot="10800000">
              <a:off x="272178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5" name="평행 사변형 24">
              <a:extLst>
                <a:ext uri="{FF2B5EF4-FFF2-40B4-BE49-F238E27FC236}">
                  <a16:creationId xmlns:a16="http://schemas.microsoft.com/office/drawing/2014/main" id="{E356D4D6-253F-43E6-9C18-0BF53637BE8C}"/>
                </a:ext>
              </a:extLst>
            </p:cNvPr>
            <p:cNvSpPr/>
            <p:nvPr userDrawn="1"/>
          </p:nvSpPr>
          <p:spPr>
            <a:xfrm rot="10800000" flipV="1">
              <a:off x="2886752"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J</a:t>
              </a:r>
              <a:endParaRPr lang="ko-KR" altLang="en-US" sz="1100" b="1">
                <a:solidFill>
                  <a:prstClr val="white"/>
                </a:solidFill>
              </a:endParaRPr>
            </a:p>
          </p:txBody>
        </p:sp>
        <p:sp>
          <p:nvSpPr>
            <p:cNvPr id="26" name="평행 사변형 25">
              <a:extLst>
                <a:ext uri="{FF2B5EF4-FFF2-40B4-BE49-F238E27FC236}">
                  <a16:creationId xmlns:a16="http://schemas.microsoft.com/office/drawing/2014/main" id="{4C344820-BAC2-4ABE-9CAA-079598E44F04}"/>
                </a:ext>
              </a:extLst>
            </p:cNvPr>
            <p:cNvSpPr/>
            <p:nvPr userDrawn="1"/>
          </p:nvSpPr>
          <p:spPr>
            <a:xfrm rot="10800000">
              <a:off x="309680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7" name="평행 사변형 26">
              <a:extLst>
                <a:ext uri="{FF2B5EF4-FFF2-40B4-BE49-F238E27FC236}">
                  <a16:creationId xmlns:a16="http://schemas.microsoft.com/office/drawing/2014/main" id="{F626D68B-1ADC-44CD-9B1C-C5EAC5413824}"/>
                </a:ext>
              </a:extLst>
            </p:cNvPr>
            <p:cNvSpPr/>
            <p:nvPr userDrawn="1"/>
          </p:nvSpPr>
          <p:spPr>
            <a:xfrm rot="10800000" flipV="1">
              <a:off x="3264153"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28" name="평행 사변형 27">
              <a:extLst>
                <a:ext uri="{FF2B5EF4-FFF2-40B4-BE49-F238E27FC236}">
                  <a16:creationId xmlns:a16="http://schemas.microsoft.com/office/drawing/2014/main" id="{F9314D9D-CADF-4E71-AB48-61DE44C15FF6}"/>
                </a:ext>
              </a:extLst>
            </p:cNvPr>
            <p:cNvSpPr/>
            <p:nvPr userDrawn="1"/>
          </p:nvSpPr>
          <p:spPr>
            <a:xfrm rot="10800000">
              <a:off x="3474203"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9" name="평행 사변형 28">
              <a:extLst>
                <a:ext uri="{FF2B5EF4-FFF2-40B4-BE49-F238E27FC236}">
                  <a16:creationId xmlns:a16="http://schemas.microsoft.com/office/drawing/2014/main" id="{97C8BF91-A069-4EFB-B64B-14E09AB82A33}"/>
                </a:ext>
              </a:extLst>
            </p:cNvPr>
            <p:cNvSpPr/>
            <p:nvPr userDrawn="1"/>
          </p:nvSpPr>
          <p:spPr>
            <a:xfrm rot="10800000" flipV="1">
              <a:off x="3641554"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V</a:t>
              </a:r>
              <a:endParaRPr lang="ko-KR" altLang="en-US" sz="1100" b="1">
                <a:solidFill>
                  <a:prstClr val="white"/>
                </a:solidFill>
              </a:endParaRPr>
            </a:p>
          </p:txBody>
        </p:sp>
        <p:sp>
          <p:nvSpPr>
            <p:cNvPr id="30" name="평행 사변형 29">
              <a:extLst>
                <a:ext uri="{FF2B5EF4-FFF2-40B4-BE49-F238E27FC236}">
                  <a16:creationId xmlns:a16="http://schemas.microsoft.com/office/drawing/2014/main" id="{9F5525FA-8BFC-47F6-8DEF-1251D272CF5D}"/>
                </a:ext>
              </a:extLst>
            </p:cNvPr>
            <p:cNvSpPr/>
            <p:nvPr userDrawn="1"/>
          </p:nvSpPr>
          <p:spPr>
            <a:xfrm rot="10800000">
              <a:off x="3806524"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31" name="평행 사변형 30">
              <a:extLst>
                <a:ext uri="{FF2B5EF4-FFF2-40B4-BE49-F238E27FC236}">
                  <a16:creationId xmlns:a16="http://schemas.microsoft.com/office/drawing/2014/main" id="{A9691F8D-A9AC-4728-AA4D-B26D8CFDF7BC}"/>
                </a:ext>
              </a:extLst>
            </p:cNvPr>
            <p:cNvSpPr/>
            <p:nvPr userDrawn="1"/>
          </p:nvSpPr>
          <p:spPr>
            <a:xfrm rot="10800000" flipV="1">
              <a:off x="3973875" y="2819265"/>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32" name="평행 사변형 31">
              <a:extLst>
                <a:ext uri="{FF2B5EF4-FFF2-40B4-BE49-F238E27FC236}">
                  <a16:creationId xmlns:a16="http://schemas.microsoft.com/office/drawing/2014/main" id="{8AAFABCC-68C7-4C6B-88D7-505C37EFC5ED}"/>
                </a:ext>
              </a:extLst>
            </p:cNvPr>
            <p:cNvSpPr/>
            <p:nvPr userDrawn="1"/>
          </p:nvSpPr>
          <p:spPr>
            <a:xfrm rot="10800000" flipV="1">
              <a:off x="4143432" y="3156712"/>
              <a:ext cx="650023" cy="726296"/>
            </a:xfrm>
            <a:prstGeom prst="parallelogram">
              <a:avLst>
                <a:gd name="adj" fmla="val 5725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grpSp>
      <p:sp>
        <p:nvSpPr>
          <p:cNvPr id="33" name="텍스트 개체 틀 2">
            <a:extLst>
              <a:ext uri="{FF2B5EF4-FFF2-40B4-BE49-F238E27FC236}">
                <a16:creationId xmlns:a16="http://schemas.microsoft.com/office/drawing/2014/main" id="{DD7DD2CA-F9BF-47A8-9D27-757556FD1CEE}"/>
              </a:ext>
            </a:extLst>
          </p:cNvPr>
          <p:cNvSpPr>
            <a:spLocks noGrp="1"/>
          </p:cNvSpPr>
          <p:nvPr>
            <p:ph type="body" idx="1" hasCustomPrompt="1"/>
          </p:nvPr>
        </p:nvSpPr>
        <p:spPr>
          <a:xfrm>
            <a:off x="2838944" y="2091850"/>
            <a:ext cx="2120729" cy="517996"/>
          </a:xfrm>
        </p:spPr>
        <p:txBody>
          <a:bodyPr/>
          <a:lstStyle>
            <a:lvl1pPr marL="0" indent="0">
              <a:buNone/>
              <a:defRPr sz="2400" baseline="0">
                <a:solidFill>
                  <a:schemeClr val="tx1">
                    <a:tint val="75000"/>
                  </a:schemeClr>
                </a:solidFill>
                <a:latin typeface="HY헤드라인M" panose="02030600000101010101" pitchFamily="18" charset="-127"/>
                <a:ea typeface="HY헤드라인M" panose="02030600000101010101" pitchFamily="18"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a:t>Ch. 20 </a:t>
            </a:r>
            <a:endParaRPr lang="ko-KR" altLang="en-US" dirty="0"/>
          </a:p>
        </p:txBody>
      </p:sp>
    </p:spTree>
    <p:extLst>
      <p:ext uri="{BB962C8B-B14F-4D97-AF65-F5344CB8AC3E}">
        <p14:creationId xmlns:p14="http://schemas.microsoft.com/office/powerpoint/2010/main" val="249315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3/2/2023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37046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3/2/2023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47339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4" name="날짜 개체 틀 3"/>
          <p:cNvSpPr>
            <a:spLocks noGrp="1"/>
          </p:cNvSpPr>
          <p:nvPr>
            <p:ph type="dt" sz="half" idx="10"/>
          </p:nvPr>
        </p:nvSpPr>
        <p:spPr/>
        <p:txBody>
          <a:bodyPr/>
          <a:lstStyle/>
          <a:p>
            <a:fld id="{987EAD57-7305-4EE0-9EF4-281EC1359E73}" type="datetimeFigureOut">
              <a:rPr lang="en-US" smtClean="0"/>
              <a:pPr/>
              <a:t>3/2/2023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
        <p:nvSpPr>
          <p:cNvPr id="7" name="자유형 6">
            <a:extLst>
              <a:ext uri="{FF2B5EF4-FFF2-40B4-BE49-F238E27FC236}">
                <a16:creationId xmlns:a16="http://schemas.microsoft.com/office/drawing/2014/main" id="{B931F01F-B76F-4D39-AFE1-E5E1B68C54C8}"/>
              </a:ext>
            </a:extLst>
          </p:cNvPr>
          <p:cNvSpPr/>
          <p:nvPr/>
        </p:nvSpPr>
        <p:spPr>
          <a:xfrm>
            <a:off x="-1" y="-3362"/>
            <a:ext cx="9144002" cy="6864724"/>
          </a:xfrm>
          <a:custGeom>
            <a:avLst/>
            <a:gdLst>
              <a:gd name="connsiteX0" fmla="*/ 0 w 12192002"/>
              <a:gd name="connsiteY0" fmla="*/ 0 h 6864724"/>
              <a:gd name="connsiteX1" fmla="*/ 1510620 w 12192002"/>
              <a:gd name="connsiteY1" fmla="*/ 0 h 6864724"/>
              <a:gd name="connsiteX2" fmla="*/ 12192002 w 12192002"/>
              <a:gd name="connsiteY2" fmla="*/ 4377 h 6864724"/>
              <a:gd name="connsiteX3" fmla="*/ 277311 w 12192002"/>
              <a:gd name="connsiteY3" fmla="*/ 146881 h 6864724"/>
              <a:gd name="connsiteX4" fmla="*/ 151446 w 12192002"/>
              <a:gd name="connsiteY4" fmla="*/ 272541 h 6864724"/>
              <a:gd name="connsiteX5" fmla="*/ 151446 w 12192002"/>
              <a:gd name="connsiteY5" fmla="*/ 525357 h 6864724"/>
              <a:gd name="connsiteX6" fmla="*/ 151202 w 12192002"/>
              <a:gd name="connsiteY6" fmla="*/ 525357 h 6864724"/>
              <a:gd name="connsiteX7" fmla="*/ 151202 w 12192002"/>
              <a:gd name="connsiteY7" fmla="*/ 6339367 h 6864724"/>
              <a:gd name="connsiteX8" fmla="*/ 151448 w 12192002"/>
              <a:gd name="connsiteY8" fmla="*/ 6339367 h 6864724"/>
              <a:gd name="connsiteX9" fmla="*/ 151448 w 12192002"/>
              <a:gd name="connsiteY9" fmla="*/ 6592183 h 6864724"/>
              <a:gd name="connsiteX10" fmla="*/ 277312 w 12192002"/>
              <a:gd name="connsiteY10" fmla="*/ 6717843 h 6864724"/>
              <a:gd name="connsiteX11" fmla="*/ 12192002 w 12192002"/>
              <a:gd name="connsiteY11" fmla="*/ 6860347 h 6864724"/>
              <a:gd name="connsiteX12" fmla="*/ 1510622 w 12192002"/>
              <a:gd name="connsiteY12" fmla="*/ 6864724 h 6864724"/>
              <a:gd name="connsiteX13" fmla="*/ 151202 w 12192002"/>
              <a:gd name="connsiteY13" fmla="*/ 6864724 h 6864724"/>
              <a:gd name="connsiteX14" fmla="*/ 2 w 12192002"/>
              <a:gd name="connsiteY14" fmla="*/ 6864724 h 6864724"/>
              <a:gd name="connsiteX15" fmla="*/ 2 w 12192002"/>
              <a:gd name="connsiteY15" fmla="*/ 6864724 h 6864724"/>
              <a:gd name="connsiteX16" fmla="*/ 2 w 12192002"/>
              <a:gd name="connsiteY16" fmla="*/ 6339367 h 6864724"/>
              <a:gd name="connsiteX17" fmla="*/ 2 w 12192002"/>
              <a:gd name="connsiteY17" fmla="*/ 6339367 h 6864724"/>
              <a:gd name="connsiteX18" fmla="*/ 2 w 12192002"/>
              <a:gd name="connsiteY18" fmla="*/ 525357 h 6864724"/>
              <a:gd name="connsiteX19" fmla="*/ 0 w 12192002"/>
              <a:gd name="connsiteY19" fmla="*/ 525357 h 686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2" h="6864724">
                <a:moveTo>
                  <a:pt x="0" y="0"/>
                </a:moveTo>
                <a:lnTo>
                  <a:pt x="1510620" y="0"/>
                </a:lnTo>
                <a:lnTo>
                  <a:pt x="12192002" y="4377"/>
                </a:lnTo>
                <a:lnTo>
                  <a:pt x="277311" y="146881"/>
                </a:lnTo>
                <a:cubicBezTo>
                  <a:pt x="207798" y="146881"/>
                  <a:pt x="151446" y="203141"/>
                  <a:pt x="151446" y="272541"/>
                </a:cubicBezTo>
                <a:lnTo>
                  <a:pt x="151446" y="525357"/>
                </a:lnTo>
                <a:lnTo>
                  <a:pt x="151202" y="525357"/>
                </a:lnTo>
                <a:lnTo>
                  <a:pt x="151202" y="6339367"/>
                </a:lnTo>
                <a:lnTo>
                  <a:pt x="151448" y="6339367"/>
                </a:lnTo>
                <a:lnTo>
                  <a:pt x="151448" y="6592183"/>
                </a:lnTo>
                <a:cubicBezTo>
                  <a:pt x="151448" y="6661583"/>
                  <a:pt x="207799" y="6717843"/>
                  <a:pt x="277312" y="6717843"/>
                </a:cubicBezTo>
                <a:lnTo>
                  <a:pt x="12192002" y="6860347"/>
                </a:lnTo>
                <a:lnTo>
                  <a:pt x="1510622" y="6864724"/>
                </a:lnTo>
                <a:lnTo>
                  <a:pt x="151202" y="6864724"/>
                </a:lnTo>
                <a:lnTo>
                  <a:pt x="2" y="6864724"/>
                </a:lnTo>
                <a:lnTo>
                  <a:pt x="2" y="6864724"/>
                </a:lnTo>
                <a:lnTo>
                  <a:pt x="2" y="6339367"/>
                </a:lnTo>
                <a:lnTo>
                  <a:pt x="2" y="6339367"/>
                </a:lnTo>
                <a:lnTo>
                  <a:pt x="2" y="525357"/>
                </a:lnTo>
                <a:lnTo>
                  <a:pt x="0" y="525357"/>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nvGrpSpPr>
          <p:cNvPr id="8" name="그룹 7">
            <a:extLst>
              <a:ext uri="{FF2B5EF4-FFF2-40B4-BE49-F238E27FC236}">
                <a16:creationId xmlns:a16="http://schemas.microsoft.com/office/drawing/2014/main" id="{C097F2A8-688F-4C87-AF0D-E256CA2828E4}"/>
              </a:ext>
            </a:extLst>
          </p:cNvPr>
          <p:cNvGrpSpPr/>
          <p:nvPr/>
        </p:nvGrpSpPr>
        <p:grpSpPr>
          <a:xfrm>
            <a:off x="1" y="250122"/>
            <a:ext cx="253013" cy="2518925"/>
            <a:chOff x="0" y="394731"/>
            <a:chExt cx="337351" cy="2518925"/>
          </a:xfrm>
        </p:grpSpPr>
        <p:grpSp>
          <p:nvGrpSpPr>
            <p:cNvPr id="9" name="그룹 8">
              <a:extLst>
                <a:ext uri="{FF2B5EF4-FFF2-40B4-BE49-F238E27FC236}">
                  <a16:creationId xmlns:a16="http://schemas.microsoft.com/office/drawing/2014/main" id="{CA4CFA48-2F33-4CAE-9304-09CAEC505494}"/>
                </a:ext>
              </a:extLst>
            </p:cNvPr>
            <p:cNvGrpSpPr/>
            <p:nvPr userDrawn="1"/>
          </p:nvGrpSpPr>
          <p:grpSpPr>
            <a:xfrm rot="16200000" flipH="1">
              <a:off x="-515549" y="2060756"/>
              <a:ext cx="1368449" cy="337351"/>
              <a:chOff x="9832766" y="152400"/>
              <a:chExt cx="1368449" cy="337351"/>
            </a:xfrm>
          </p:grpSpPr>
          <p:sp>
            <p:nvSpPr>
              <p:cNvPr id="27" name="평행 사변형 26">
                <a:extLst>
                  <a:ext uri="{FF2B5EF4-FFF2-40B4-BE49-F238E27FC236}">
                    <a16:creationId xmlns:a16="http://schemas.microsoft.com/office/drawing/2014/main" id="{424886CD-90FC-401E-9DC3-DD19FCDEE02A}"/>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8" name="평행 사변형 27">
                <a:extLst>
                  <a:ext uri="{FF2B5EF4-FFF2-40B4-BE49-F238E27FC236}">
                    <a16:creationId xmlns:a16="http://schemas.microsoft.com/office/drawing/2014/main" id="{49C87526-5F0B-4A77-AA54-84273193A281}"/>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9" name="평행 사변형 28">
                <a:extLst>
                  <a:ext uri="{FF2B5EF4-FFF2-40B4-BE49-F238E27FC236}">
                    <a16:creationId xmlns:a16="http://schemas.microsoft.com/office/drawing/2014/main" id="{E85AE7AD-B9D9-41BD-871F-476D90248393}"/>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0" name="평행 사변형 29">
                <a:extLst>
                  <a:ext uri="{FF2B5EF4-FFF2-40B4-BE49-F238E27FC236}">
                    <a16:creationId xmlns:a16="http://schemas.microsoft.com/office/drawing/2014/main" id="{343FD13C-33A7-4172-A7AF-B6355ADF502F}"/>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1" name="평행 사변형 30">
                <a:extLst>
                  <a:ext uri="{FF2B5EF4-FFF2-40B4-BE49-F238E27FC236}">
                    <a16:creationId xmlns:a16="http://schemas.microsoft.com/office/drawing/2014/main" id="{86C43693-A94B-49CA-AB27-00FFC546BC72}"/>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2" name="평행 사변형 31">
                <a:extLst>
                  <a:ext uri="{FF2B5EF4-FFF2-40B4-BE49-F238E27FC236}">
                    <a16:creationId xmlns:a16="http://schemas.microsoft.com/office/drawing/2014/main" id="{CD57F06B-03CE-4264-BEDC-60131AA61EF2}"/>
                  </a:ext>
                </a:extLst>
              </p:cNvPr>
              <p:cNvSpPr/>
              <p:nvPr userDrawn="1"/>
            </p:nvSpPr>
            <p:spPr>
              <a:xfrm>
                <a:off x="9997736"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10" name="그룹 9">
              <a:extLst>
                <a:ext uri="{FF2B5EF4-FFF2-40B4-BE49-F238E27FC236}">
                  <a16:creationId xmlns:a16="http://schemas.microsoft.com/office/drawing/2014/main" id="{E0BD00B3-2C83-4865-B72C-76B9B2486354}"/>
                </a:ext>
              </a:extLst>
            </p:cNvPr>
            <p:cNvGrpSpPr/>
            <p:nvPr userDrawn="1"/>
          </p:nvGrpSpPr>
          <p:grpSpPr>
            <a:xfrm rot="16200000" flipH="1">
              <a:off x="-515549" y="910280"/>
              <a:ext cx="1368449" cy="337351"/>
              <a:chOff x="9832766" y="152400"/>
              <a:chExt cx="1368449" cy="337351"/>
            </a:xfrm>
          </p:grpSpPr>
          <p:sp>
            <p:nvSpPr>
              <p:cNvPr id="21" name="평행 사변형 20">
                <a:extLst>
                  <a:ext uri="{FF2B5EF4-FFF2-40B4-BE49-F238E27FC236}">
                    <a16:creationId xmlns:a16="http://schemas.microsoft.com/office/drawing/2014/main" id="{98B230F7-D89E-4532-AEEB-7393AB170261}"/>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2" name="평행 사변형 21">
                <a:extLst>
                  <a:ext uri="{FF2B5EF4-FFF2-40B4-BE49-F238E27FC236}">
                    <a16:creationId xmlns:a16="http://schemas.microsoft.com/office/drawing/2014/main" id="{A9D238FB-3430-4FEB-809C-6988E57FC44C}"/>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3" name="평행 사변형 22">
                <a:extLst>
                  <a:ext uri="{FF2B5EF4-FFF2-40B4-BE49-F238E27FC236}">
                    <a16:creationId xmlns:a16="http://schemas.microsoft.com/office/drawing/2014/main" id="{AA3717A8-FC25-4270-960E-C16E84380155}"/>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4" name="평행 사변형 23">
                <a:extLst>
                  <a:ext uri="{FF2B5EF4-FFF2-40B4-BE49-F238E27FC236}">
                    <a16:creationId xmlns:a16="http://schemas.microsoft.com/office/drawing/2014/main" id="{82FC3F5B-EDE6-4AEC-84D1-DA306618F06E}"/>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5" name="평행 사변형 24">
                <a:extLst>
                  <a:ext uri="{FF2B5EF4-FFF2-40B4-BE49-F238E27FC236}">
                    <a16:creationId xmlns:a16="http://schemas.microsoft.com/office/drawing/2014/main" id="{BB353215-4E9E-4D77-86FA-393E9D1F1947}"/>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6" name="평행 사변형 25">
                <a:extLst>
                  <a:ext uri="{FF2B5EF4-FFF2-40B4-BE49-F238E27FC236}">
                    <a16:creationId xmlns:a16="http://schemas.microsoft.com/office/drawing/2014/main" id="{7CC475A1-C13D-458F-AA6F-F72D21FBC89C}"/>
                  </a:ext>
                </a:extLst>
              </p:cNvPr>
              <p:cNvSpPr/>
              <p:nvPr userDrawn="1"/>
            </p:nvSpPr>
            <p:spPr>
              <a:xfrm>
                <a:off x="9997736" y="152400"/>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sp>
          <p:nvSpPr>
            <p:cNvPr id="11" name="자유형 10">
              <a:extLst>
                <a:ext uri="{FF2B5EF4-FFF2-40B4-BE49-F238E27FC236}">
                  <a16:creationId xmlns:a16="http://schemas.microsoft.com/office/drawing/2014/main" id="{D3C6FCB9-4AED-43A7-AB99-A27C901F8DFB}"/>
                </a:ext>
              </a:extLst>
            </p:cNvPr>
            <p:cNvSpPr>
              <a:spLocks/>
            </p:cNvSpPr>
            <p:nvPr userDrawn="1"/>
          </p:nvSpPr>
          <p:spPr bwMode="auto">
            <a:xfrm>
              <a:off x="99691" y="1479472"/>
              <a:ext cx="124636" cy="109080"/>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2" name="Freeform 36">
              <a:extLst>
                <a:ext uri="{FF2B5EF4-FFF2-40B4-BE49-F238E27FC236}">
                  <a16:creationId xmlns:a16="http://schemas.microsoft.com/office/drawing/2014/main" id="{9C1B0983-4A3B-42B1-B774-F2386519D53E}"/>
                </a:ext>
              </a:extLst>
            </p:cNvPr>
            <p:cNvSpPr>
              <a:spLocks noEditPoints="1"/>
            </p:cNvSpPr>
            <p:nvPr userDrawn="1"/>
          </p:nvSpPr>
          <p:spPr bwMode="auto">
            <a:xfrm>
              <a:off x="129359" y="730423"/>
              <a:ext cx="74823" cy="125845"/>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nvGrpSpPr>
            <p:cNvPr id="13" name="Group 20">
              <a:extLst>
                <a:ext uri="{FF2B5EF4-FFF2-40B4-BE49-F238E27FC236}">
                  <a16:creationId xmlns:a16="http://schemas.microsoft.com/office/drawing/2014/main" id="{FAA1FE9B-AFDB-4140-9E8E-AC316801D399}"/>
                </a:ext>
              </a:extLst>
            </p:cNvPr>
            <p:cNvGrpSpPr>
              <a:grpSpLocks noChangeAspect="1"/>
            </p:cNvGrpSpPr>
            <p:nvPr userDrawn="1"/>
          </p:nvGrpSpPr>
          <p:grpSpPr bwMode="auto">
            <a:xfrm>
              <a:off x="129347" y="1094291"/>
              <a:ext cx="84154" cy="114793"/>
              <a:chOff x="2597" y="4163"/>
              <a:chExt cx="217" cy="296"/>
            </a:xfrm>
            <a:solidFill>
              <a:schemeClr val="bg1"/>
            </a:solidFill>
          </p:grpSpPr>
          <p:sp>
            <p:nvSpPr>
              <p:cNvPr id="17" name="Freeform 22">
                <a:extLst>
                  <a:ext uri="{FF2B5EF4-FFF2-40B4-BE49-F238E27FC236}">
                    <a16:creationId xmlns:a16="http://schemas.microsoft.com/office/drawing/2014/main" id="{8EE47309-1E82-4616-A8BF-900C74834A78}"/>
                  </a:ext>
                </a:extLst>
              </p:cNvPr>
              <p:cNvSpPr>
                <a:spLocks noEditPoints="1"/>
              </p:cNvSpPr>
              <p:nvPr userDrawn="1"/>
            </p:nvSpPr>
            <p:spPr bwMode="auto">
              <a:xfrm>
                <a:off x="2630" y="4163"/>
                <a:ext cx="151" cy="176"/>
              </a:xfrm>
              <a:custGeom>
                <a:avLst/>
                <a:gdLst>
                  <a:gd name="T0" fmla="*/ 410 w 1662"/>
                  <a:gd name="T1" fmla="*/ 645 h 1942"/>
                  <a:gd name="T2" fmla="*/ 309 w 1662"/>
                  <a:gd name="T3" fmla="*/ 847 h 1942"/>
                  <a:gd name="T4" fmla="*/ 255 w 1662"/>
                  <a:gd name="T5" fmla="*/ 1023 h 1942"/>
                  <a:gd name="T6" fmla="*/ 263 w 1662"/>
                  <a:gd name="T7" fmla="*/ 1206 h 1942"/>
                  <a:gd name="T8" fmla="*/ 347 w 1662"/>
                  <a:gd name="T9" fmla="*/ 1429 h 1942"/>
                  <a:gd name="T10" fmla="*/ 476 w 1662"/>
                  <a:gd name="T11" fmla="*/ 1620 h 1942"/>
                  <a:gd name="T12" fmla="*/ 638 w 1662"/>
                  <a:gd name="T13" fmla="*/ 1753 h 1942"/>
                  <a:gd name="T14" fmla="*/ 825 w 1662"/>
                  <a:gd name="T15" fmla="*/ 1803 h 1942"/>
                  <a:gd name="T16" fmla="*/ 1013 w 1662"/>
                  <a:gd name="T17" fmla="*/ 1753 h 1942"/>
                  <a:gd name="T18" fmla="*/ 1176 w 1662"/>
                  <a:gd name="T19" fmla="*/ 1619 h 1942"/>
                  <a:gd name="T20" fmla="*/ 1305 w 1662"/>
                  <a:gd name="T21" fmla="*/ 1428 h 1942"/>
                  <a:gd name="T22" fmla="*/ 1388 w 1662"/>
                  <a:gd name="T23" fmla="*/ 1205 h 1942"/>
                  <a:gd name="T24" fmla="*/ 1418 w 1662"/>
                  <a:gd name="T25" fmla="*/ 974 h 1942"/>
                  <a:gd name="T26" fmla="*/ 1266 w 1662"/>
                  <a:gd name="T27" fmla="*/ 836 h 1942"/>
                  <a:gd name="T28" fmla="*/ 1012 w 1662"/>
                  <a:gd name="T29" fmla="*/ 794 h 1942"/>
                  <a:gd name="T30" fmla="*/ 806 w 1662"/>
                  <a:gd name="T31" fmla="*/ 713 h 1942"/>
                  <a:gd name="T32" fmla="*/ 646 w 1662"/>
                  <a:gd name="T33" fmla="*/ 610 h 1942"/>
                  <a:gd name="T34" fmla="*/ 526 w 1662"/>
                  <a:gd name="T35" fmla="*/ 499 h 1942"/>
                  <a:gd name="T36" fmla="*/ 944 w 1662"/>
                  <a:gd name="T37" fmla="*/ 23 h 1942"/>
                  <a:gd name="T38" fmla="*/ 1152 w 1662"/>
                  <a:gd name="T39" fmla="*/ 118 h 1942"/>
                  <a:gd name="T40" fmla="*/ 1271 w 1662"/>
                  <a:gd name="T41" fmla="*/ 205 h 1942"/>
                  <a:gd name="T42" fmla="*/ 1388 w 1662"/>
                  <a:gd name="T43" fmla="*/ 323 h 1942"/>
                  <a:gd name="T44" fmla="*/ 1455 w 1662"/>
                  <a:gd name="T45" fmla="*/ 429 h 1942"/>
                  <a:gd name="T46" fmla="*/ 1524 w 1662"/>
                  <a:gd name="T47" fmla="*/ 626 h 1942"/>
                  <a:gd name="T48" fmla="*/ 1555 w 1662"/>
                  <a:gd name="T49" fmla="*/ 892 h 1942"/>
                  <a:gd name="T50" fmla="*/ 1619 w 1662"/>
                  <a:gd name="T51" fmla="*/ 939 h 1942"/>
                  <a:gd name="T52" fmla="*/ 1657 w 1662"/>
                  <a:gd name="T53" fmla="*/ 1032 h 1942"/>
                  <a:gd name="T54" fmla="*/ 1655 w 1662"/>
                  <a:gd name="T55" fmla="*/ 1183 h 1942"/>
                  <a:gd name="T56" fmla="*/ 1611 w 1662"/>
                  <a:gd name="T57" fmla="*/ 1304 h 1942"/>
                  <a:gd name="T58" fmla="*/ 1537 w 1662"/>
                  <a:gd name="T59" fmla="*/ 1372 h 1942"/>
                  <a:gd name="T60" fmla="*/ 1445 w 1662"/>
                  <a:gd name="T61" fmla="*/ 1454 h 1942"/>
                  <a:gd name="T62" fmla="*/ 1313 w 1662"/>
                  <a:gd name="T63" fmla="*/ 1670 h 1942"/>
                  <a:gd name="T64" fmla="*/ 1141 w 1662"/>
                  <a:gd name="T65" fmla="*/ 1836 h 1942"/>
                  <a:gd name="T66" fmla="*/ 937 w 1662"/>
                  <a:gd name="T67" fmla="*/ 1930 h 1942"/>
                  <a:gd name="T68" fmla="*/ 714 w 1662"/>
                  <a:gd name="T69" fmla="*/ 1930 h 1942"/>
                  <a:gd name="T70" fmla="*/ 510 w 1662"/>
                  <a:gd name="T71" fmla="*/ 1836 h 1942"/>
                  <a:gd name="T72" fmla="*/ 337 w 1662"/>
                  <a:gd name="T73" fmla="*/ 1669 h 1942"/>
                  <a:gd name="T74" fmla="*/ 205 w 1662"/>
                  <a:gd name="T75" fmla="*/ 1452 h 1942"/>
                  <a:gd name="T76" fmla="*/ 111 w 1662"/>
                  <a:gd name="T77" fmla="*/ 1364 h 1942"/>
                  <a:gd name="T78" fmla="*/ 39 w 1662"/>
                  <a:gd name="T79" fmla="*/ 1284 h 1942"/>
                  <a:gd name="T80" fmla="*/ 2 w 1662"/>
                  <a:gd name="T81" fmla="*/ 1143 h 1942"/>
                  <a:gd name="T82" fmla="*/ 9 w 1662"/>
                  <a:gd name="T83" fmla="*/ 1009 h 1942"/>
                  <a:gd name="T84" fmla="*/ 50 w 1662"/>
                  <a:gd name="T85" fmla="*/ 930 h 1942"/>
                  <a:gd name="T86" fmla="*/ 98 w 1662"/>
                  <a:gd name="T87" fmla="*/ 851 h 1942"/>
                  <a:gd name="T88" fmla="*/ 85 w 1662"/>
                  <a:gd name="T89" fmla="*/ 643 h 1942"/>
                  <a:gd name="T90" fmla="*/ 120 w 1662"/>
                  <a:gd name="T91" fmla="*/ 487 h 1942"/>
                  <a:gd name="T92" fmla="*/ 183 w 1662"/>
                  <a:gd name="T93" fmla="*/ 377 h 1942"/>
                  <a:gd name="T94" fmla="*/ 257 w 1662"/>
                  <a:gd name="T95" fmla="*/ 305 h 1942"/>
                  <a:gd name="T96" fmla="*/ 319 w 1662"/>
                  <a:gd name="T97" fmla="*/ 266 h 1942"/>
                  <a:gd name="T98" fmla="*/ 352 w 1662"/>
                  <a:gd name="T99" fmla="*/ 246 h 1942"/>
                  <a:gd name="T100" fmla="*/ 390 w 1662"/>
                  <a:gd name="T101" fmla="*/ 196 h 1942"/>
                  <a:gd name="T102" fmla="*/ 459 w 1662"/>
                  <a:gd name="T103" fmla="*/ 127 h 1942"/>
                  <a:gd name="T104" fmla="*/ 559 w 1662"/>
                  <a:gd name="T105" fmla="*/ 57 h 1942"/>
                  <a:gd name="T106" fmla="*/ 690 w 1662"/>
                  <a:gd name="T107" fmla="*/ 10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2" h="1942">
                    <a:moveTo>
                      <a:pt x="526" y="499"/>
                    </a:moveTo>
                    <a:lnTo>
                      <a:pt x="484" y="546"/>
                    </a:lnTo>
                    <a:lnTo>
                      <a:pt x="445" y="595"/>
                    </a:lnTo>
                    <a:lnTo>
                      <a:pt x="410" y="645"/>
                    </a:lnTo>
                    <a:lnTo>
                      <a:pt x="379" y="696"/>
                    </a:lnTo>
                    <a:lnTo>
                      <a:pt x="352" y="747"/>
                    </a:lnTo>
                    <a:lnTo>
                      <a:pt x="329" y="797"/>
                    </a:lnTo>
                    <a:lnTo>
                      <a:pt x="309" y="847"/>
                    </a:lnTo>
                    <a:lnTo>
                      <a:pt x="291" y="895"/>
                    </a:lnTo>
                    <a:lnTo>
                      <a:pt x="277" y="941"/>
                    </a:lnTo>
                    <a:lnTo>
                      <a:pt x="264" y="984"/>
                    </a:lnTo>
                    <a:lnTo>
                      <a:pt x="255" y="1023"/>
                    </a:lnTo>
                    <a:lnTo>
                      <a:pt x="247" y="1059"/>
                    </a:lnTo>
                    <a:lnTo>
                      <a:pt x="241" y="1091"/>
                    </a:lnTo>
                    <a:lnTo>
                      <a:pt x="250" y="1148"/>
                    </a:lnTo>
                    <a:lnTo>
                      <a:pt x="263" y="1206"/>
                    </a:lnTo>
                    <a:lnTo>
                      <a:pt x="280" y="1263"/>
                    </a:lnTo>
                    <a:lnTo>
                      <a:pt x="299" y="1320"/>
                    </a:lnTo>
                    <a:lnTo>
                      <a:pt x="322" y="1375"/>
                    </a:lnTo>
                    <a:lnTo>
                      <a:pt x="347" y="1429"/>
                    </a:lnTo>
                    <a:lnTo>
                      <a:pt x="375" y="1480"/>
                    </a:lnTo>
                    <a:lnTo>
                      <a:pt x="406" y="1530"/>
                    </a:lnTo>
                    <a:lnTo>
                      <a:pt x="440" y="1576"/>
                    </a:lnTo>
                    <a:lnTo>
                      <a:pt x="476" y="1620"/>
                    </a:lnTo>
                    <a:lnTo>
                      <a:pt x="513" y="1659"/>
                    </a:lnTo>
                    <a:lnTo>
                      <a:pt x="553" y="1695"/>
                    </a:lnTo>
                    <a:lnTo>
                      <a:pt x="594" y="1726"/>
                    </a:lnTo>
                    <a:lnTo>
                      <a:pt x="638" y="1753"/>
                    </a:lnTo>
                    <a:lnTo>
                      <a:pt x="683" y="1774"/>
                    </a:lnTo>
                    <a:lnTo>
                      <a:pt x="729" y="1789"/>
                    </a:lnTo>
                    <a:lnTo>
                      <a:pt x="777" y="1800"/>
                    </a:lnTo>
                    <a:lnTo>
                      <a:pt x="825" y="1803"/>
                    </a:lnTo>
                    <a:lnTo>
                      <a:pt x="875" y="1800"/>
                    </a:lnTo>
                    <a:lnTo>
                      <a:pt x="922" y="1789"/>
                    </a:lnTo>
                    <a:lnTo>
                      <a:pt x="968" y="1774"/>
                    </a:lnTo>
                    <a:lnTo>
                      <a:pt x="1013" y="1753"/>
                    </a:lnTo>
                    <a:lnTo>
                      <a:pt x="1056" y="1726"/>
                    </a:lnTo>
                    <a:lnTo>
                      <a:pt x="1099" y="1695"/>
                    </a:lnTo>
                    <a:lnTo>
                      <a:pt x="1139" y="1659"/>
                    </a:lnTo>
                    <a:lnTo>
                      <a:pt x="1176" y="1619"/>
                    </a:lnTo>
                    <a:lnTo>
                      <a:pt x="1212" y="1576"/>
                    </a:lnTo>
                    <a:lnTo>
                      <a:pt x="1245" y="1529"/>
                    </a:lnTo>
                    <a:lnTo>
                      <a:pt x="1276" y="1480"/>
                    </a:lnTo>
                    <a:lnTo>
                      <a:pt x="1305" y="1428"/>
                    </a:lnTo>
                    <a:lnTo>
                      <a:pt x="1330" y="1374"/>
                    </a:lnTo>
                    <a:lnTo>
                      <a:pt x="1353" y="1319"/>
                    </a:lnTo>
                    <a:lnTo>
                      <a:pt x="1372" y="1262"/>
                    </a:lnTo>
                    <a:lnTo>
                      <a:pt x="1388" y="1205"/>
                    </a:lnTo>
                    <a:lnTo>
                      <a:pt x="1401" y="1147"/>
                    </a:lnTo>
                    <a:lnTo>
                      <a:pt x="1411" y="1089"/>
                    </a:lnTo>
                    <a:lnTo>
                      <a:pt x="1416" y="1032"/>
                    </a:lnTo>
                    <a:lnTo>
                      <a:pt x="1418" y="974"/>
                    </a:lnTo>
                    <a:lnTo>
                      <a:pt x="1417" y="904"/>
                    </a:lnTo>
                    <a:lnTo>
                      <a:pt x="1414" y="838"/>
                    </a:lnTo>
                    <a:lnTo>
                      <a:pt x="1339" y="839"/>
                    </a:lnTo>
                    <a:lnTo>
                      <a:pt x="1266" y="836"/>
                    </a:lnTo>
                    <a:lnTo>
                      <a:pt x="1198" y="830"/>
                    </a:lnTo>
                    <a:lnTo>
                      <a:pt x="1133" y="820"/>
                    </a:lnTo>
                    <a:lnTo>
                      <a:pt x="1070" y="808"/>
                    </a:lnTo>
                    <a:lnTo>
                      <a:pt x="1012" y="794"/>
                    </a:lnTo>
                    <a:lnTo>
                      <a:pt x="956" y="777"/>
                    </a:lnTo>
                    <a:lnTo>
                      <a:pt x="903" y="757"/>
                    </a:lnTo>
                    <a:lnTo>
                      <a:pt x="853" y="737"/>
                    </a:lnTo>
                    <a:lnTo>
                      <a:pt x="806" y="713"/>
                    </a:lnTo>
                    <a:lnTo>
                      <a:pt x="762" y="690"/>
                    </a:lnTo>
                    <a:lnTo>
                      <a:pt x="721" y="664"/>
                    </a:lnTo>
                    <a:lnTo>
                      <a:pt x="682" y="638"/>
                    </a:lnTo>
                    <a:lnTo>
                      <a:pt x="646" y="610"/>
                    </a:lnTo>
                    <a:lnTo>
                      <a:pt x="612" y="583"/>
                    </a:lnTo>
                    <a:lnTo>
                      <a:pt x="581" y="555"/>
                    </a:lnTo>
                    <a:lnTo>
                      <a:pt x="552" y="527"/>
                    </a:lnTo>
                    <a:lnTo>
                      <a:pt x="526" y="499"/>
                    </a:lnTo>
                    <a:close/>
                    <a:moveTo>
                      <a:pt x="808" y="0"/>
                    </a:moveTo>
                    <a:lnTo>
                      <a:pt x="851" y="3"/>
                    </a:lnTo>
                    <a:lnTo>
                      <a:pt x="897" y="11"/>
                    </a:lnTo>
                    <a:lnTo>
                      <a:pt x="944" y="23"/>
                    </a:lnTo>
                    <a:lnTo>
                      <a:pt x="993" y="39"/>
                    </a:lnTo>
                    <a:lnTo>
                      <a:pt x="1044" y="60"/>
                    </a:lnTo>
                    <a:lnTo>
                      <a:pt x="1097" y="86"/>
                    </a:lnTo>
                    <a:lnTo>
                      <a:pt x="1152" y="118"/>
                    </a:lnTo>
                    <a:lnTo>
                      <a:pt x="1179" y="135"/>
                    </a:lnTo>
                    <a:lnTo>
                      <a:pt x="1208" y="155"/>
                    </a:lnTo>
                    <a:lnTo>
                      <a:pt x="1239" y="179"/>
                    </a:lnTo>
                    <a:lnTo>
                      <a:pt x="1271" y="205"/>
                    </a:lnTo>
                    <a:lnTo>
                      <a:pt x="1304" y="233"/>
                    </a:lnTo>
                    <a:lnTo>
                      <a:pt x="1334" y="261"/>
                    </a:lnTo>
                    <a:lnTo>
                      <a:pt x="1363" y="292"/>
                    </a:lnTo>
                    <a:lnTo>
                      <a:pt x="1388" y="323"/>
                    </a:lnTo>
                    <a:lnTo>
                      <a:pt x="1409" y="353"/>
                    </a:lnTo>
                    <a:lnTo>
                      <a:pt x="1409" y="353"/>
                    </a:lnTo>
                    <a:lnTo>
                      <a:pt x="1433" y="389"/>
                    </a:lnTo>
                    <a:lnTo>
                      <a:pt x="1455" y="429"/>
                    </a:lnTo>
                    <a:lnTo>
                      <a:pt x="1475" y="472"/>
                    </a:lnTo>
                    <a:lnTo>
                      <a:pt x="1493" y="519"/>
                    </a:lnTo>
                    <a:lnTo>
                      <a:pt x="1509" y="570"/>
                    </a:lnTo>
                    <a:lnTo>
                      <a:pt x="1524" y="626"/>
                    </a:lnTo>
                    <a:lnTo>
                      <a:pt x="1535" y="685"/>
                    </a:lnTo>
                    <a:lnTo>
                      <a:pt x="1545" y="749"/>
                    </a:lnTo>
                    <a:lnTo>
                      <a:pt x="1551" y="817"/>
                    </a:lnTo>
                    <a:lnTo>
                      <a:pt x="1555" y="892"/>
                    </a:lnTo>
                    <a:lnTo>
                      <a:pt x="1573" y="900"/>
                    </a:lnTo>
                    <a:lnTo>
                      <a:pt x="1590" y="910"/>
                    </a:lnTo>
                    <a:lnTo>
                      <a:pt x="1605" y="922"/>
                    </a:lnTo>
                    <a:lnTo>
                      <a:pt x="1619" y="939"/>
                    </a:lnTo>
                    <a:lnTo>
                      <a:pt x="1632" y="957"/>
                    </a:lnTo>
                    <a:lnTo>
                      <a:pt x="1642" y="979"/>
                    </a:lnTo>
                    <a:lnTo>
                      <a:pt x="1651" y="1003"/>
                    </a:lnTo>
                    <a:lnTo>
                      <a:pt x="1657" y="1032"/>
                    </a:lnTo>
                    <a:lnTo>
                      <a:pt x="1661" y="1064"/>
                    </a:lnTo>
                    <a:lnTo>
                      <a:pt x="1662" y="1102"/>
                    </a:lnTo>
                    <a:lnTo>
                      <a:pt x="1660" y="1143"/>
                    </a:lnTo>
                    <a:lnTo>
                      <a:pt x="1655" y="1183"/>
                    </a:lnTo>
                    <a:lnTo>
                      <a:pt x="1648" y="1218"/>
                    </a:lnTo>
                    <a:lnTo>
                      <a:pt x="1638" y="1250"/>
                    </a:lnTo>
                    <a:lnTo>
                      <a:pt x="1625" y="1278"/>
                    </a:lnTo>
                    <a:lnTo>
                      <a:pt x="1611" y="1304"/>
                    </a:lnTo>
                    <a:lnTo>
                      <a:pt x="1595" y="1325"/>
                    </a:lnTo>
                    <a:lnTo>
                      <a:pt x="1577" y="1344"/>
                    </a:lnTo>
                    <a:lnTo>
                      <a:pt x="1558" y="1360"/>
                    </a:lnTo>
                    <a:lnTo>
                      <a:pt x="1537" y="1372"/>
                    </a:lnTo>
                    <a:lnTo>
                      <a:pt x="1515" y="1382"/>
                    </a:lnTo>
                    <a:lnTo>
                      <a:pt x="1493" y="1390"/>
                    </a:lnTo>
                    <a:lnTo>
                      <a:pt x="1471" y="1395"/>
                    </a:lnTo>
                    <a:lnTo>
                      <a:pt x="1445" y="1454"/>
                    </a:lnTo>
                    <a:lnTo>
                      <a:pt x="1416" y="1512"/>
                    </a:lnTo>
                    <a:lnTo>
                      <a:pt x="1385" y="1567"/>
                    </a:lnTo>
                    <a:lnTo>
                      <a:pt x="1350" y="1620"/>
                    </a:lnTo>
                    <a:lnTo>
                      <a:pt x="1313" y="1670"/>
                    </a:lnTo>
                    <a:lnTo>
                      <a:pt x="1273" y="1717"/>
                    </a:lnTo>
                    <a:lnTo>
                      <a:pt x="1231" y="1761"/>
                    </a:lnTo>
                    <a:lnTo>
                      <a:pt x="1187" y="1801"/>
                    </a:lnTo>
                    <a:lnTo>
                      <a:pt x="1141" y="1836"/>
                    </a:lnTo>
                    <a:lnTo>
                      <a:pt x="1092" y="1868"/>
                    </a:lnTo>
                    <a:lnTo>
                      <a:pt x="1042" y="1893"/>
                    </a:lnTo>
                    <a:lnTo>
                      <a:pt x="990" y="1915"/>
                    </a:lnTo>
                    <a:lnTo>
                      <a:pt x="937" y="1930"/>
                    </a:lnTo>
                    <a:lnTo>
                      <a:pt x="882" y="1939"/>
                    </a:lnTo>
                    <a:lnTo>
                      <a:pt x="825" y="1942"/>
                    </a:lnTo>
                    <a:lnTo>
                      <a:pt x="769" y="1939"/>
                    </a:lnTo>
                    <a:lnTo>
                      <a:pt x="714" y="1930"/>
                    </a:lnTo>
                    <a:lnTo>
                      <a:pt x="661" y="1915"/>
                    </a:lnTo>
                    <a:lnTo>
                      <a:pt x="608" y="1893"/>
                    </a:lnTo>
                    <a:lnTo>
                      <a:pt x="558" y="1867"/>
                    </a:lnTo>
                    <a:lnTo>
                      <a:pt x="510" y="1836"/>
                    </a:lnTo>
                    <a:lnTo>
                      <a:pt x="464" y="1800"/>
                    </a:lnTo>
                    <a:lnTo>
                      <a:pt x="419" y="1760"/>
                    </a:lnTo>
                    <a:lnTo>
                      <a:pt x="377" y="1716"/>
                    </a:lnTo>
                    <a:lnTo>
                      <a:pt x="337" y="1669"/>
                    </a:lnTo>
                    <a:lnTo>
                      <a:pt x="300" y="1618"/>
                    </a:lnTo>
                    <a:lnTo>
                      <a:pt x="266" y="1565"/>
                    </a:lnTo>
                    <a:lnTo>
                      <a:pt x="234" y="1510"/>
                    </a:lnTo>
                    <a:lnTo>
                      <a:pt x="205" y="1452"/>
                    </a:lnTo>
                    <a:lnTo>
                      <a:pt x="179" y="1392"/>
                    </a:lnTo>
                    <a:lnTo>
                      <a:pt x="156" y="1386"/>
                    </a:lnTo>
                    <a:lnTo>
                      <a:pt x="133" y="1376"/>
                    </a:lnTo>
                    <a:lnTo>
                      <a:pt x="111" y="1364"/>
                    </a:lnTo>
                    <a:lnTo>
                      <a:pt x="91" y="1349"/>
                    </a:lnTo>
                    <a:lnTo>
                      <a:pt x="72" y="1330"/>
                    </a:lnTo>
                    <a:lnTo>
                      <a:pt x="55" y="1309"/>
                    </a:lnTo>
                    <a:lnTo>
                      <a:pt x="39" y="1284"/>
                    </a:lnTo>
                    <a:lnTo>
                      <a:pt x="26" y="1254"/>
                    </a:lnTo>
                    <a:lnTo>
                      <a:pt x="15" y="1221"/>
                    </a:lnTo>
                    <a:lnTo>
                      <a:pt x="7" y="1184"/>
                    </a:lnTo>
                    <a:lnTo>
                      <a:pt x="2" y="1143"/>
                    </a:lnTo>
                    <a:lnTo>
                      <a:pt x="0" y="1104"/>
                    </a:lnTo>
                    <a:lnTo>
                      <a:pt x="1" y="1068"/>
                    </a:lnTo>
                    <a:lnTo>
                      <a:pt x="4" y="1038"/>
                    </a:lnTo>
                    <a:lnTo>
                      <a:pt x="9" y="1009"/>
                    </a:lnTo>
                    <a:lnTo>
                      <a:pt x="17" y="985"/>
                    </a:lnTo>
                    <a:lnTo>
                      <a:pt x="27" y="964"/>
                    </a:lnTo>
                    <a:lnTo>
                      <a:pt x="38" y="946"/>
                    </a:lnTo>
                    <a:lnTo>
                      <a:pt x="50" y="930"/>
                    </a:lnTo>
                    <a:lnTo>
                      <a:pt x="65" y="916"/>
                    </a:lnTo>
                    <a:lnTo>
                      <a:pt x="80" y="906"/>
                    </a:lnTo>
                    <a:lnTo>
                      <a:pt x="96" y="897"/>
                    </a:lnTo>
                    <a:lnTo>
                      <a:pt x="98" y="851"/>
                    </a:lnTo>
                    <a:lnTo>
                      <a:pt x="89" y="794"/>
                    </a:lnTo>
                    <a:lnTo>
                      <a:pt x="85" y="740"/>
                    </a:lnTo>
                    <a:lnTo>
                      <a:pt x="83" y="690"/>
                    </a:lnTo>
                    <a:lnTo>
                      <a:pt x="85" y="643"/>
                    </a:lnTo>
                    <a:lnTo>
                      <a:pt x="90" y="599"/>
                    </a:lnTo>
                    <a:lnTo>
                      <a:pt x="98" y="559"/>
                    </a:lnTo>
                    <a:lnTo>
                      <a:pt x="108" y="522"/>
                    </a:lnTo>
                    <a:lnTo>
                      <a:pt x="120" y="487"/>
                    </a:lnTo>
                    <a:lnTo>
                      <a:pt x="134" y="455"/>
                    </a:lnTo>
                    <a:lnTo>
                      <a:pt x="149" y="427"/>
                    </a:lnTo>
                    <a:lnTo>
                      <a:pt x="166" y="400"/>
                    </a:lnTo>
                    <a:lnTo>
                      <a:pt x="183" y="377"/>
                    </a:lnTo>
                    <a:lnTo>
                      <a:pt x="202" y="355"/>
                    </a:lnTo>
                    <a:lnTo>
                      <a:pt x="220" y="337"/>
                    </a:lnTo>
                    <a:lnTo>
                      <a:pt x="239" y="320"/>
                    </a:lnTo>
                    <a:lnTo>
                      <a:pt x="257" y="305"/>
                    </a:lnTo>
                    <a:lnTo>
                      <a:pt x="274" y="293"/>
                    </a:lnTo>
                    <a:lnTo>
                      <a:pt x="290" y="282"/>
                    </a:lnTo>
                    <a:lnTo>
                      <a:pt x="305" y="273"/>
                    </a:lnTo>
                    <a:lnTo>
                      <a:pt x="319" y="266"/>
                    </a:lnTo>
                    <a:lnTo>
                      <a:pt x="331" y="260"/>
                    </a:lnTo>
                    <a:lnTo>
                      <a:pt x="341" y="255"/>
                    </a:lnTo>
                    <a:lnTo>
                      <a:pt x="348" y="253"/>
                    </a:lnTo>
                    <a:lnTo>
                      <a:pt x="352" y="246"/>
                    </a:lnTo>
                    <a:lnTo>
                      <a:pt x="359" y="237"/>
                    </a:lnTo>
                    <a:lnTo>
                      <a:pt x="367" y="225"/>
                    </a:lnTo>
                    <a:lnTo>
                      <a:pt x="377" y="212"/>
                    </a:lnTo>
                    <a:lnTo>
                      <a:pt x="390" y="196"/>
                    </a:lnTo>
                    <a:lnTo>
                      <a:pt x="404" y="180"/>
                    </a:lnTo>
                    <a:lnTo>
                      <a:pt x="421" y="163"/>
                    </a:lnTo>
                    <a:lnTo>
                      <a:pt x="439" y="145"/>
                    </a:lnTo>
                    <a:lnTo>
                      <a:pt x="459" y="127"/>
                    </a:lnTo>
                    <a:lnTo>
                      <a:pt x="481" y="108"/>
                    </a:lnTo>
                    <a:lnTo>
                      <a:pt x="505" y="91"/>
                    </a:lnTo>
                    <a:lnTo>
                      <a:pt x="531" y="74"/>
                    </a:lnTo>
                    <a:lnTo>
                      <a:pt x="559" y="57"/>
                    </a:lnTo>
                    <a:lnTo>
                      <a:pt x="589" y="43"/>
                    </a:lnTo>
                    <a:lnTo>
                      <a:pt x="620" y="30"/>
                    </a:lnTo>
                    <a:lnTo>
                      <a:pt x="655" y="19"/>
                    </a:lnTo>
                    <a:lnTo>
                      <a:pt x="690" y="10"/>
                    </a:lnTo>
                    <a:lnTo>
                      <a:pt x="728" y="3"/>
                    </a:lnTo>
                    <a:lnTo>
                      <a:pt x="767" y="0"/>
                    </a:lnTo>
                    <a:lnTo>
                      <a:pt x="8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8" name="Freeform 23">
                <a:extLst>
                  <a:ext uri="{FF2B5EF4-FFF2-40B4-BE49-F238E27FC236}">
                    <a16:creationId xmlns:a16="http://schemas.microsoft.com/office/drawing/2014/main" id="{30BAAC06-3CD9-4A2C-9F76-BBAEEC26C3BB}"/>
                  </a:ext>
                </a:extLst>
              </p:cNvPr>
              <p:cNvSpPr>
                <a:spLocks noEditPoints="1"/>
              </p:cNvSpPr>
              <p:nvPr userDrawn="1"/>
            </p:nvSpPr>
            <p:spPr bwMode="auto">
              <a:xfrm>
                <a:off x="2664" y="4250"/>
                <a:ext cx="83" cy="27"/>
              </a:xfrm>
              <a:custGeom>
                <a:avLst/>
                <a:gdLst>
                  <a:gd name="T0" fmla="*/ 613 w 916"/>
                  <a:gd name="T1" fmla="*/ 78 h 300"/>
                  <a:gd name="T2" fmla="*/ 561 w 916"/>
                  <a:gd name="T3" fmla="*/ 109 h 300"/>
                  <a:gd name="T4" fmla="*/ 554 w 916"/>
                  <a:gd name="T5" fmla="*/ 165 h 300"/>
                  <a:gd name="T6" fmla="*/ 579 w 916"/>
                  <a:gd name="T7" fmla="*/ 210 h 300"/>
                  <a:gd name="T8" fmla="*/ 665 w 916"/>
                  <a:gd name="T9" fmla="*/ 229 h 300"/>
                  <a:gd name="T10" fmla="*/ 787 w 916"/>
                  <a:gd name="T11" fmla="*/ 223 h 300"/>
                  <a:gd name="T12" fmla="*/ 839 w 916"/>
                  <a:gd name="T13" fmla="*/ 191 h 300"/>
                  <a:gd name="T14" fmla="*/ 846 w 916"/>
                  <a:gd name="T15" fmla="*/ 135 h 300"/>
                  <a:gd name="T16" fmla="*/ 820 w 916"/>
                  <a:gd name="T17" fmla="*/ 90 h 300"/>
                  <a:gd name="T18" fmla="*/ 734 w 916"/>
                  <a:gd name="T19" fmla="*/ 72 h 300"/>
                  <a:gd name="T20" fmla="*/ 153 w 916"/>
                  <a:gd name="T21" fmla="*/ 74 h 300"/>
                  <a:gd name="T22" fmla="*/ 85 w 916"/>
                  <a:gd name="T23" fmla="*/ 99 h 300"/>
                  <a:gd name="T24" fmla="*/ 70 w 916"/>
                  <a:gd name="T25" fmla="*/ 150 h 300"/>
                  <a:gd name="T26" fmla="*/ 85 w 916"/>
                  <a:gd name="T27" fmla="*/ 201 h 300"/>
                  <a:gd name="T28" fmla="*/ 153 w 916"/>
                  <a:gd name="T29" fmla="*/ 227 h 300"/>
                  <a:gd name="T30" fmla="*/ 280 w 916"/>
                  <a:gd name="T31" fmla="*/ 227 h 300"/>
                  <a:gd name="T32" fmla="*/ 348 w 916"/>
                  <a:gd name="T33" fmla="*/ 201 h 300"/>
                  <a:gd name="T34" fmla="*/ 363 w 916"/>
                  <a:gd name="T35" fmla="*/ 150 h 300"/>
                  <a:gd name="T36" fmla="*/ 348 w 916"/>
                  <a:gd name="T37" fmla="*/ 99 h 300"/>
                  <a:gd name="T38" fmla="*/ 280 w 916"/>
                  <a:gd name="T39" fmla="*/ 74 h 300"/>
                  <a:gd name="T40" fmla="*/ 234 w 916"/>
                  <a:gd name="T41" fmla="*/ 0 h 300"/>
                  <a:gd name="T42" fmla="*/ 321 w 916"/>
                  <a:gd name="T43" fmla="*/ 9 h 300"/>
                  <a:gd name="T44" fmla="*/ 400 w 916"/>
                  <a:gd name="T45" fmla="*/ 53 h 300"/>
                  <a:gd name="T46" fmla="*/ 574 w 916"/>
                  <a:gd name="T47" fmla="*/ 17 h 300"/>
                  <a:gd name="T48" fmla="*/ 662 w 916"/>
                  <a:gd name="T49" fmla="*/ 1 h 300"/>
                  <a:gd name="T50" fmla="*/ 732 w 916"/>
                  <a:gd name="T51" fmla="*/ 0 h 300"/>
                  <a:gd name="T52" fmla="*/ 806 w 916"/>
                  <a:gd name="T53" fmla="*/ 10 h 300"/>
                  <a:gd name="T54" fmla="*/ 875 w 916"/>
                  <a:gd name="T55" fmla="*/ 45 h 300"/>
                  <a:gd name="T56" fmla="*/ 914 w 916"/>
                  <a:gd name="T57" fmla="*/ 123 h 300"/>
                  <a:gd name="T58" fmla="*/ 900 w 916"/>
                  <a:gd name="T59" fmla="*/ 223 h 300"/>
                  <a:gd name="T60" fmla="*/ 843 w 916"/>
                  <a:gd name="T61" fmla="*/ 277 h 300"/>
                  <a:gd name="T62" fmla="*/ 768 w 916"/>
                  <a:gd name="T63" fmla="*/ 297 h 300"/>
                  <a:gd name="T64" fmla="*/ 699 w 916"/>
                  <a:gd name="T65" fmla="*/ 300 h 300"/>
                  <a:gd name="T66" fmla="*/ 632 w 916"/>
                  <a:gd name="T67" fmla="*/ 297 h 300"/>
                  <a:gd name="T68" fmla="*/ 557 w 916"/>
                  <a:gd name="T69" fmla="*/ 277 h 300"/>
                  <a:gd name="T70" fmla="*/ 500 w 916"/>
                  <a:gd name="T71" fmla="*/ 224 h 300"/>
                  <a:gd name="T72" fmla="*/ 485 w 916"/>
                  <a:gd name="T73" fmla="*/ 137 h 300"/>
                  <a:gd name="T74" fmla="*/ 432 w 916"/>
                  <a:gd name="T75" fmla="*/ 150 h 300"/>
                  <a:gd name="T76" fmla="*/ 405 w 916"/>
                  <a:gd name="T77" fmla="*/ 241 h 300"/>
                  <a:gd name="T78" fmla="*/ 342 w 916"/>
                  <a:gd name="T79" fmla="*/ 284 h 300"/>
                  <a:gd name="T80" fmla="*/ 266 w 916"/>
                  <a:gd name="T81" fmla="*/ 298 h 300"/>
                  <a:gd name="T82" fmla="*/ 201 w 916"/>
                  <a:gd name="T83" fmla="*/ 299 h 300"/>
                  <a:gd name="T84" fmla="*/ 129 w 916"/>
                  <a:gd name="T85" fmla="*/ 294 h 300"/>
                  <a:gd name="T86" fmla="*/ 57 w 916"/>
                  <a:gd name="T87" fmla="*/ 267 h 300"/>
                  <a:gd name="T88" fmla="*/ 7 w 916"/>
                  <a:gd name="T89" fmla="*/ 202 h 300"/>
                  <a:gd name="T90" fmla="*/ 7 w 916"/>
                  <a:gd name="T91" fmla="*/ 98 h 300"/>
                  <a:gd name="T92" fmla="*/ 57 w 916"/>
                  <a:gd name="T93" fmla="*/ 33 h 300"/>
                  <a:gd name="T94" fmla="*/ 129 w 916"/>
                  <a:gd name="T95" fmla="*/ 6 h 300"/>
                  <a:gd name="T96" fmla="*/ 201 w 916"/>
                  <a:gd name="T9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6" h="300">
                    <a:moveTo>
                      <a:pt x="699" y="71"/>
                    </a:moveTo>
                    <a:lnTo>
                      <a:pt x="665" y="72"/>
                    </a:lnTo>
                    <a:lnTo>
                      <a:pt x="636" y="74"/>
                    </a:lnTo>
                    <a:lnTo>
                      <a:pt x="613" y="78"/>
                    </a:lnTo>
                    <a:lnTo>
                      <a:pt x="594" y="83"/>
                    </a:lnTo>
                    <a:lnTo>
                      <a:pt x="579" y="90"/>
                    </a:lnTo>
                    <a:lnTo>
                      <a:pt x="569" y="99"/>
                    </a:lnTo>
                    <a:lnTo>
                      <a:pt x="561" y="109"/>
                    </a:lnTo>
                    <a:lnTo>
                      <a:pt x="556" y="122"/>
                    </a:lnTo>
                    <a:lnTo>
                      <a:pt x="554" y="135"/>
                    </a:lnTo>
                    <a:lnTo>
                      <a:pt x="553" y="150"/>
                    </a:lnTo>
                    <a:lnTo>
                      <a:pt x="554" y="165"/>
                    </a:lnTo>
                    <a:lnTo>
                      <a:pt x="556" y="179"/>
                    </a:lnTo>
                    <a:lnTo>
                      <a:pt x="561" y="191"/>
                    </a:lnTo>
                    <a:lnTo>
                      <a:pt x="569" y="201"/>
                    </a:lnTo>
                    <a:lnTo>
                      <a:pt x="579" y="210"/>
                    </a:lnTo>
                    <a:lnTo>
                      <a:pt x="594" y="216"/>
                    </a:lnTo>
                    <a:lnTo>
                      <a:pt x="613" y="223"/>
                    </a:lnTo>
                    <a:lnTo>
                      <a:pt x="636" y="227"/>
                    </a:lnTo>
                    <a:lnTo>
                      <a:pt x="665" y="229"/>
                    </a:lnTo>
                    <a:lnTo>
                      <a:pt x="699" y="230"/>
                    </a:lnTo>
                    <a:lnTo>
                      <a:pt x="734" y="229"/>
                    </a:lnTo>
                    <a:lnTo>
                      <a:pt x="763" y="227"/>
                    </a:lnTo>
                    <a:lnTo>
                      <a:pt x="787" y="223"/>
                    </a:lnTo>
                    <a:lnTo>
                      <a:pt x="805" y="216"/>
                    </a:lnTo>
                    <a:lnTo>
                      <a:pt x="820" y="210"/>
                    </a:lnTo>
                    <a:lnTo>
                      <a:pt x="831" y="201"/>
                    </a:lnTo>
                    <a:lnTo>
                      <a:pt x="839" y="191"/>
                    </a:lnTo>
                    <a:lnTo>
                      <a:pt x="843" y="179"/>
                    </a:lnTo>
                    <a:lnTo>
                      <a:pt x="846" y="165"/>
                    </a:lnTo>
                    <a:lnTo>
                      <a:pt x="847" y="150"/>
                    </a:lnTo>
                    <a:lnTo>
                      <a:pt x="846" y="135"/>
                    </a:lnTo>
                    <a:lnTo>
                      <a:pt x="843" y="122"/>
                    </a:lnTo>
                    <a:lnTo>
                      <a:pt x="839" y="109"/>
                    </a:lnTo>
                    <a:lnTo>
                      <a:pt x="831" y="99"/>
                    </a:lnTo>
                    <a:lnTo>
                      <a:pt x="820" y="90"/>
                    </a:lnTo>
                    <a:lnTo>
                      <a:pt x="805" y="83"/>
                    </a:lnTo>
                    <a:lnTo>
                      <a:pt x="787" y="78"/>
                    </a:lnTo>
                    <a:lnTo>
                      <a:pt x="763" y="74"/>
                    </a:lnTo>
                    <a:lnTo>
                      <a:pt x="734" y="72"/>
                    </a:lnTo>
                    <a:lnTo>
                      <a:pt x="699" y="71"/>
                    </a:lnTo>
                    <a:close/>
                    <a:moveTo>
                      <a:pt x="216" y="71"/>
                    </a:moveTo>
                    <a:lnTo>
                      <a:pt x="182" y="72"/>
                    </a:lnTo>
                    <a:lnTo>
                      <a:pt x="153" y="74"/>
                    </a:lnTo>
                    <a:lnTo>
                      <a:pt x="130" y="78"/>
                    </a:lnTo>
                    <a:lnTo>
                      <a:pt x="111" y="83"/>
                    </a:lnTo>
                    <a:lnTo>
                      <a:pt x="96" y="90"/>
                    </a:lnTo>
                    <a:lnTo>
                      <a:pt x="85" y="99"/>
                    </a:lnTo>
                    <a:lnTo>
                      <a:pt x="78" y="109"/>
                    </a:lnTo>
                    <a:lnTo>
                      <a:pt x="73" y="122"/>
                    </a:lnTo>
                    <a:lnTo>
                      <a:pt x="70" y="135"/>
                    </a:lnTo>
                    <a:lnTo>
                      <a:pt x="70" y="150"/>
                    </a:lnTo>
                    <a:lnTo>
                      <a:pt x="70" y="165"/>
                    </a:lnTo>
                    <a:lnTo>
                      <a:pt x="73" y="179"/>
                    </a:lnTo>
                    <a:lnTo>
                      <a:pt x="78" y="191"/>
                    </a:lnTo>
                    <a:lnTo>
                      <a:pt x="85" y="201"/>
                    </a:lnTo>
                    <a:lnTo>
                      <a:pt x="96" y="210"/>
                    </a:lnTo>
                    <a:lnTo>
                      <a:pt x="111" y="216"/>
                    </a:lnTo>
                    <a:lnTo>
                      <a:pt x="130" y="223"/>
                    </a:lnTo>
                    <a:lnTo>
                      <a:pt x="153" y="227"/>
                    </a:lnTo>
                    <a:lnTo>
                      <a:pt x="182" y="229"/>
                    </a:lnTo>
                    <a:lnTo>
                      <a:pt x="216" y="230"/>
                    </a:lnTo>
                    <a:lnTo>
                      <a:pt x="250" y="229"/>
                    </a:lnTo>
                    <a:lnTo>
                      <a:pt x="280" y="227"/>
                    </a:lnTo>
                    <a:lnTo>
                      <a:pt x="304" y="223"/>
                    </a:lnTo>
                    <a:lnTo>
                      <a:pt x="322" y="216"/>
                    </a:lnTo>
                    <a:lnTo>
                      <a:pt x="337" y="210"/>
                    </a:lnTo>
                    <a:lnTo>
                      <a:pt x="348" y="201"/>
                    </a:lnTo>
                    <a:lnTo>
                      <a:pt x="355" y="191"/>
                    </a:lnTo>
                    <a:lnTo>
                      <a:pt x="360" y="179"/>
                    </a:lnTo>
                    <a:lnTo>
                      <a:pt x="363" y="165"/>
                    </a:lnTo>
                    <a:lnTo>
                      <a:pt x="363" y="150"/>
                    </a:lnTo>
                    <a:lnTo>
                      <a:pt x="363" y="135"/>
                    </a:lnTo>
                    <a:lnTo>
                      <a:pt x="360" y="122"/>
                    </a:lnTo>
                    <a:lnTo>
                      <a:pt x="355" y="109"/>
                    </a:lnTo>
                    <a:lnTo>
                      <a:pt x="348" y="99"/>
                    </a:lnTo>
                    <a:lnTo>
                      <a:pt x="337" y="90"/>
                    </a:lnTo>
                    <a:lnTo>
                      <a:pt x="322" y="83"/>
                    </a:lnTo>
                    <a:lnTo>
                      <a:pt x="304" y="78"/>
                    </a:lnTo>
                    <a:lnTo>
                      <a:pt x="280" y="74"/>
                    </a:lnTo>
                    <a:lnTo>
                      <a:pt x="250" y="72"/>
                    </a:lnTo>
                    <a:lnTo>
                      <a:pt x="216" y="71"/>
                    </a:lnTo>
                    <a:close/>
                    <a:moveTo>
                      <a:pt x="216" y="0"/>
                    </a:moveTo>
                    <a:lnTo>
                      <a:pt x="234" y="0"/>
                    </a:lnTo>
                    <a:lnTo>
                      <a:pt x="254" y="1"/>
                    </a:lnTo>
                    <a:lnTo>
                      <a:pt x="276" y="2"/>
                    </a:lnTo>
                    <a:lnTo>
                      <a:pt x="298" y="5"/>
                    </a:lnTo>
                    <a:lnTo>
                      <a:pt x="321" y="9"/>
                    </a:lnTo>
                    <a:lnTo>
                      <a:pt x="343" y="17"/>
                    </a:lnTo>
                    <a:lnTo>
                      <a:pt x="364" y="26"/>
                    </a:lnTo>
                    <a:lnTo>
                      <a:pt x="383" y="37"/>
                    </a:lnTo>
                    <a:lnTo>
                      <a:pt x="400" y="53"/>
                    </a:lnTo>
                    <a:lnTo>
                      <a:pt x="516" y="53"/>
                    </a:lnTo>
                    <a:lnTo>
                      <a:pt x="533" y="37"/>
                    </a:lnTo>
                    <a:lnTo>
                      <a:pt x="553" y="26"/>
                    </a:lnTo>
                    <a:lnTo>
                      <a:pt x="574" y="17"/>
                    </a:lnTo>
                    <a:lnTo>
                      <a:pt x="596" y="9"/>
                    </a:lnTo>
                    <a:lnTo>
                      <a:pt x="618" y="5"/>
                    </a:lnTo>
                    <a:lnTo>
                      <a:pt x="640" y="2"/>
                    </a:lnTo>
                    <a:lnTo>
                      <a:pt x="662" y="1"/>
                    </a:lnTo>
                    <a:lnTo>
                      <a:pt x="682" y="0"/>
                    </a:lnTo>
                    <a:lnTo>
                      <a:pt x="699" y="0"/>
                    </a:lnTo>
                    <a:lnTo>
                      <a:pt x="715" y="0"/>
                    </a:lnTo>
                    <a:lnTo>
                      <a:pt x="732" y="0"/>
                    </a:lnTo>
                    <a:lnTo>
                      <a:pt x="749" y="1"/>
                    </a:lnTo>
                    <a:lnTo>
                      <a:pt x="768" y="3"/>
                    </a:lnTo>
                    <a:lnTo>
                      <a:pt x="787" y="6"/>
                    </a:lnTo>
                    <a:lnTo>
                      <a:pt x="806" y="10"/>
                    </a:lnTo>
                    <a:lnTo>
                      <a:pt x="825" y="16"/>
                    </a:lnTo>
                    <a:lnTo>
                      <a:pt x="843" y="24"/>
                    </a:lnTo>
                    <a:lnTo>
                      <a:pt x="860" y="33"/>
                    </a:lnTo>
                    <a:lnTo>
                      <a:pt x="875" y="45"/>
                    </a:lnTo>
                    <a:lnTo>
                      <a:pt x="889" y="59"/>
                    </a:lnTo>
                    <a:lnTo>
                      <a:pt x="900" y="77"/>
                    </a:lnTo>
                    <a:lnTo>
                      <a:pt x="908" y="98"/>
                    </a:lnTo>
                    <a:lnTo>
                      <a:pt x="914" y="123"/>
                    </a:lnTo>
                    <a:lnTo>
                      <a:pt x="916" y="150"/>
                    </a:lnTo>
                    <a:lnTo>
                      <a:pt x="914" y="178"/>
                    </a:lnTo>
                    <a:lnTo>
                      <a:pt x="908" y="202"/>
                    </a:lnTo>
                    <a:lnTo>
                      <a:pt x="900" y="223"/>
                    </a:lnTo>
                    <a:lnTo>
                      <a:pt x="889" y="241"/>
                    </a:lnTo>
                    <a:lnTo>
                      <a:pt x="875" y="255"/>
                    </a:lnTo>
                    <a:lnTo>
                      <a:pt x="860" y="267"/>
                    </a:lnTo>
                    <a:lnTo>
                      <a:pt x="843" y="277"/>
                    </a:lnTo>
                    <a:lnTo>
                      <a:pt x="825" y="285"/>
                    </a:lnTo>
                    <a:lnTo>
                      <a:pt x="806" y="290"/>
                    </a:lnTo>
                    <a:lnTo>
                      <a:pt x="787" y="294"/>
                    </a:lnTo>
                    <a:lnTo>
                      <a:pt x="768" y="297"/>
                    </a:lnTo>
                    <a:lnTo>
                      <a:pt x="749" y="298"/>
                    </a:lnTo>
                    <a:lnTo>
                      <a:pt x="732" y="299"/>
                    </a:lnTo>
                    <a:lnTo>
                      <a:pt x="715" y="299"/>
                    </a:lnTo>
                    <a:lnTo>
                      <a:pt x="699" y="300"/>
                    </a:lnTo>
                    <a:lnTo>
                      <a:pt x="685" y="299"/>
                    </a:lnTo>
                    <a:lnTo>
                      <a:pt x="668" y="299"/>
                    </a:lnTo>
                    <a:lnTo>
                      <a:pt x="650" y="298"/>
                    </a:lnTo>
                    <a:lnTo>
                      <a:pt x="632" y="297"/>
                    </a:lnTo>
                    <a:lnTo>
                      <a:pt x="613" y="294"/>
                    </a:lnTo>
                    <a:lnTo>
                      <a:pt x="593" y="290"/>
                    </a:lnTo>
                    <a:lnTo>
                      <a:pt x="575" y="285"/>
                    </a:lnTo>
                    <a:lnTo>
                      <a:pt x="557" y="277"/>
                    </a:lnTo>
                    <a:lnTo>
                      <a:pt x="540" y="267"/>
                    </a:lnTo>
                    <a:lnTo>
                      <a:pt x="524" y="255"/>
                    </a:lnTo>
                    <a:lnTo>
                      <a:pt x="511" y="241"/>
                    </a:lnTo>
                    <a:lnTo>
                      <a:pt x="500" y="224"/>
                    </a:lnTo>
                    <a:lnTo>
                      <a:pt x="491" y="202"/>
                    </a:lnTo>
                    <a:lnTo>
                      <a:pt x="486" y="179"/>
                    </a:lnTo>
                    <a:lnTo>
                      <a:pt x="484" y="150"/>
                    </a:lnTo>
                    <a:lnTo>
                      <a:pt x="485" y="137"/>
                    </a:lnTo>
                    <a:lnTo>
                      <a:pt x="486" y="125"/>
                    </a:lnTo>
                    <a:lnTo>
                      <a:pt x="430" y="125"/>
                    </a:lnTo>
                    <a:lnTo>
                      <a:pt x="432" y="137"/>
                    </a:lnTo>
                    <a:lnTo>
                      <a:pt x="432" y="150"/>
                    </a:lnTo>
                    <a:lnTo>
                      <a:pt x="430" y="179"/>
                    </a:lnTo>
                    <a:lnTo>
                      <a:pt x="425" y="202"/>
                    </a:lnTo>
                    <a:lnTo>
                      <a:pt x="416" y="224"/>
                    </a:lnTo>
                    <a:lnTo>
                      <a:pt x="405" y="241"/>
                    </a:lnTo>
                    <a:lnTo>
                      <a:pt x="392" y="255"/>
                    </a:lnTo>
                    <a:lnTo>
                      <a:pt x="377" y="267"/>
                    </a:lnTo>
                    <a:lnTo>
                      <a:pt x="360" y="277"/>
                    </a:lnTo>
                    <a:lnTo>
                      <a:pt x="342" y="284"/>
                    </a:lnTo>
                    <a:lnTo>
                      <a:pt x="323" y="290"/>
                    </a:lnTo>
                    <a:lnTo>
                      <a:pt x="304" y="294"/>
                    </a:lnTo>
                    <a:lnTo>
                      <a:pt x="285" y="296"/>
                    </a:lnTo>
                    <a:lnTo>
                      <a:pt x="266" y="298"/>
                    </a:lnTo>
                    <a:lnTo>
                      <a:pt x="248" y="299"/>
                    </a:lnTo>
                    <a:lnTo>
                      <a:pt x="231" y="299"/>
                    </a:lnTo>
                    <a:lnTo>
                      <a:pt x="216" y="299"/>
                    </a:lnTo>
                    <a:lnTo>
                      <a:pt x="201" y="299"/>
                    </a:lnTo>
                    <a:lnTo>
                      <a:pt x="185" y="299"/>
                    </a:lnTo>
                    <a:lnTo>
                      <a:pt x="167" y="298"/>
                    </a:lnTo>
                    <a:lnTo>
                      <a:pt x="148" y="296"/>
                    </a:lnTo>
                    <a:lnTo>
                      <a:pt x="129" y="294"/>
                    </a:lnTo>
                    <a:lnTo>
                      <a:pt x="110" y="290"/>
                    </a:lnTo>
                    <a:lnTo>
                      <a:pt x="91" y="284"/>
                    </a:lnTo>
                    <a:lnTo>
                      <a:pt x="73" y="277"/>
                    </a:lnTo>
                    <a:lnTo>
                      <a:pt x="57" y="267"/>
                    </a:lnTo>
                    <a:lnTo>
                      <a:pt x="41" y="255"/>
                    </a:lnTo>
                    <a:lnTo>
                      <a:pt x="27" y="240"/>
                    </a:lnTo>
                    <a:lnTo>
                      <a:pt x="16" y="223"/>
                    </a:lnTo>
                    <a:lnTo>
                      <a:pt x="7" y="202"/>
                    </a:lnTo>
                    <a:lnTo>
                      <a:pt x="2" y="178"/>
                    </a:lnTo>
                    <a:lnTo>
                      <a:pt x="0" y="150"/>
                    </a:lnTo>
                    <a:lnTo>
                      <a:pt x="2" y="122"/>
                    </a:lnTo>
                    <a:lnTo>
                      <a:pt x="7" y="98"/>
                    </a:lnTo>
                    <a:lnTo>
                      <a:pt x="16" y="77"/>
                    </a:lnTo>
                    <a:lnTo>
                      <a:pt x="27" y="59"/>
                    </a:lnTo>
                    <a:lnTo>
                      <a:pt x="41" y="45"/>
                    </a:lnTo>
                    <a:lnTo>
                      <a:pt x="57" y="33"/>
                    </a:lnTo>
                    <a:lnTo>
                      <a:pt x="73" y="23"/>
                    </a:lnTo>
                    <a:lnTo>
                      <a:pt x="91" y="16"/>
                    </a:lnTo>
                    <a:lnTo>
                      <a:pt x="110" y="10"/>
                    </a:lnTo>
                    <a:lnTo>
                      <a:pt x="129" y="6"/>
                    </a:lnTo>
                    <a:lnTo>
                      <a:pt x="148" y="3"/>
                    </a:lnTo>
                    <a:lnTo>
                      <a:pt x="167" y="1"/>
                    </a:lnTo>
                    <a:lnTo>
                      <a:pt x="185" y="0"/>
                    </a:lnTo>
                    <a:lnTo>
                      <a:pt x="201" y="0"/>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9" name="Freeform 24">
                <a:extLst>
                  <a:ext uri="{FF2B5EF4-FFF2-40B4-BE49-F238E27FC236}">
                    <a16:creationId xmlns:a16="http://schemas.microsoft.com/office/drawing/2014/main" id="{350DC09A-A8D9-4361-93A8-B15E7A5D7497}"/>
                  </a:ext>
                </a:extLst>
              </p:cNvPr>
              <p:cNvSpPr>
                <a:spLocks noEditPoints="1"/>
              </p:cNvSpPr>
              <p:nvPr userDrawn="1"/>
            </p:nvSpPr>
            <p:spPr bwMode="auto">
              <a:xfrm>
                <a:off x="2597" y="4335"/>
                <a:ext cx="217" cy="124"/>
              </a:xfrm>
              <a:custGeom>
                <a:avLst/>
                <a:gdLst>
                  <a:gd name="T0" fmla="*/ 1796 w 2393"/>
                  <a:gd name="T1" fmla="*/ 704 h 1360"/>
                  <a:gd name="T2" fmla="*/ 1761 w 2393"/>
                  <a:gd name="T3" fmla="*/ 720 h 1360"/>
                  <a:gd name="T4" fmla="*/ 1590 w 2393"/>
                  <a:gd name="T5" fmla="*/ 904 h 1360"/>
                  <a:gd name="T6" fmla="*/ 1882 w 2393"/>
                  <a:gd name="T7" fmla="*/ 733 h 1360"/>
                  <a:gd name="T8" fmla="*/ 1851 w 2393"/>
                  <a:gd name="T9" fmla="*/ 709 h 1360"/>
                  <a:gd name="T10" fmla="*/ 1814 w 2393"/>
                  <a:gd name="T11" fmla="*/ 702 h 1360"/>
                  <a:gd name="T12" fmla="*/ 1831 w 2393"/>
                  <a:gd name="T13" fmla="*/ 20 h 1360"/>
                  <a:gd name="T14" fmla="*/ 1950 w 2393"/>
                  <a:gd name="T15" fmla="*/ 61 h 1360"/>
                  <a:gd name="T16" fmla="*/ 2057 w 2393"/>
                  <a:gd name="T17" fmla="*/ 121 h 1360"/>
                  <a:gd name="T18" fmla="*/ 2154 w 2393"/>
                  <a:gd name="T19" fmla="*/ 196 h 1360"/>
                  <a:gd name="T20" fmla="*/ 2235 w 2393"/>
                  <a:gd name="T21" fmla="*/ 286 h 1360"/>
                  <a:gd name="T22" fmla="*/ 2301 w 2393"/>
                  <a:gd name="T23" fmla="*/ 388 h 1360"/>
                  <a:gd name="T24" fmla="*/ 2352 w 2393"/>
                  <a:gd name="T25" fmla="*/ 501 h 1360"/>
                  <a:gd name="T26" fmla="*/ 2382 w 2393"/>
                  <a:gd name="T27" fmla="*/ 622 h 1360"/>
                  <a:gd name="T28" fmla="*/ 2393 w 2393"/>
                  <a:gd name="T29" fmla="*/ 748 h 1360"/>
                  <a:gd name="T30" fmla="*/ 2390 w 2393"/>
                  <a:gd name="T31" fmla="*/ 1230 h 1360"/>
                  <a:gd name="T32" fmla="*/ 2370 w 2393"/>
                  <a:gd name="T33" fmla="*/ 1282 h 1360"/>
                  <a:gd name="T34" fmla="*/ 2335 w 2393"/>
                  <a:gd name="T35" fmla="*/ 1324 h 1360"/>
                  <a:gd name="T36" fmla="*/ 2286 w 2393"/>
                  <a:gd name="T37" fmla="*/ 1351 h 1360"/>
                  <a:gd name="T38" fmla="*/ 2230 w 2393"/>
                  <a:gd name="T39" fmla="*/ 1360 h 1360"/>
                  <a:gd name="T40" fmla="*/ 129 w 2393"/>
                  <a:gd name="T41" fmla="*/ 1358 h 1360"/>
                  <a:gd name="T42" fmla="*/ 77 w 2393"/>
                  <a:gd name="T43" fmla="*/ 1339 h 1360"/>
                  <a:gd name="T44" fmla="*/ 36 w 2393"/>
                  <a:gd name="T45" fmla="*/ 1304 h 1360"/>
                  <a:gd name="T46" fmla="*/ 10 w 2393"/>
                  <a:gd name="T47" fmla="*/ 1256 h 1360"/>
                  <a:gd name="T48" fmla="*/ 0 w 2393"/>
                  <a:gd name="T49" fmla="*/ 1200 h 1360"/>
                  <a:gd name="T50" fmla="*/ 3 w 2393"/>
                  <a:gd name="T51" fmla="*/ 684 h 1360"/>
                  <a:gd name="T52" fmla="*/ 23 w 2393"/>
                  <a:gd name="T53" fmla="*/ 561 h 1360"/>
                  <a:gd name="T54" fmla="*/ 63 w 2393"/>
                  <a:gd name="T55" fmla="*/ 443 h 1360"/>
                  <a:gd name="T56" fmla="*/ 122 w 2393"/>
                  <a:gd name="T57" fmla="*/ 336 h 1360"/>
                  <a:gd name="T58" fmla="*/ 195 w 2393"/>
                  <a:gd name="T59" fmla="*/ 240 h 1360"/>
                  <a:gd name="T60" fmla="*/ 283 w 2393"/>
                  <a:gd name="T61" fmla="*/ 157 h 1360"/>
                  <a:gd name="T62" fmla="*/ 385 w 2393"/>
                  <a:gd name="T63" fmla="*/ 89 h 1360"/>
                  <a:gd name="T64" fmla="*/ 498 w 2393"/>
                  <a:gd name="T65" fmla="*/ 38 h 1360"/>
                  <a:gd name="T66" fmla="*/ 640 w 2393"/>
                  <a:gd name="T67" fmla="*/ 0 h 1360"/>
                  <a:gd name="T68" fmla="*/ 1748 w 2393"/>
                  <a:gd name="T69"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3" h="1360">
                    <a:moveTo>
                      <a:pt x="1814" y="702"/>
                    </a:moveTo>
                    <a:lnTo>
                      <a:pt x="1796" y="704"/>
                    </a:lnTo>
                    <a:lnTo>
                      <a:pt x="1778" y="709"/>
                    </a:lnTo>
                    <a:lnTo>
                      <a:pt x="1761" y="720"/>
                    </a:lnTo>
                    <a:lnTo>
                      <a:pt x="1746" y="733"/>
                    </a:lnTo>
                    <a:lnTo>
                      <a:pt x="1590" y="904"/>
                    </a:lnTo>
                    <a:lnTo>
                      <a:pt x="2038" y="904"/>
                    </a:lnTo>
                    <a:lnTo>
                      <a:pt x="1882" y="733"/>
                    </a:lnTo>
                    <a:lnTo>
                      <a:pt x="1867" y="719"/>
                    </a:lnTo>
                    <a:lnTo>
                      <a:pt x="1851" y="709"/>
                    </a:lnTo>
                    <a:lnTo>
                      <a:pt x="1833" y="703"/>
                    </a:lnTo>
                    <a:lnTo>
                      <a:pt x="1814" y="702"/>
                    </a:lnTo>
                    <a:close/>
                    <a:moveTo>
                      <a:pt x="1748" y="0"/>
                    </a:moveTo>
                    <a:lnTo>
                      <a:pt x="1831" y="20"/>
                    </a:lnTo>
                    <a:lnTo>
                      <a:pt x="1892" y="38"/>
                    </a:lnTo>
                    <a:lnTo>
                      <a:pt x="1950" y="61"/>
                    </a:lnTo>
                    <a:lnTo>
                      <a:pt x="2005" y="88"/>
                    </a:lnTo>
                    <a:lnTo>
                      <a:pt x="2057" y="121"/>
                    </a:lnTo>
                    <a:lnTo>
                      <a:pt x="2107" y="157"/>
                    </a:lnTo>
                    <a:lnTo>
                      <a:pt x="2154" y="196"/>
                    </a:lnTo>
                    <a:lnTo>
                      <a:pt x="2196" y="239"/>
                    </a:lnTo>
                    <a:lnTo>
                      <a:pt x="2235" y="286"/>
                    </a:lnTo>
                    <a:lnTo>
                      <a:pt x="2270" y="336"/>
                    </a:lnTo>
                    <a:lnTo>
                      <a:pt x="2301" y="388"/>
                    </a:lnTo>
                    <a:lnTo>
                      <a:pt x="2328" y="443"/>
                    </a:lnTo>
                    <a:lnTo>
                      <a:pt x="2352" y="501"/>
                    </a:lnTo>
                    <a:lnTo>
                      <a:pt x="2369" y="561"/>
                    </a:lnTo>
                    <a:lnTo>
                      <a:pt x="2382" y="622"/>
                    </a:lnTo>
                    <a:lnTo>
                      <a:pt x="2390" y="684"/>
                    </a:lnTo>
                    <a:lnTo>
                      <a:pt x="2393" y="748"/>
                    </a:lnTo>
                    <a:lnTo>
                      <a:pt x="2393" y="1200"/>
                    </a:lnTo>
                    <a:lnTo>
                      <a:pt x="2390" y="1230"/>
                    </a:lnTo>
                    <a:lnTo>
                      <a:pt x="2383" y="1256"/>
                    </a:lnTo>
                    <a:lnTo>
                      <a:pt x="2370" y="1282"/>
                    </a:lnTo>
                    <a:lnTo>
                      <a:pt x="2354" y="1304"/>
                    </a:lnTo>
                    <a:lnTo>
                      <a:pt x="2335" y="1324"/>
                    </a:lnTo>
                    <a:lnTo>
                      <a:pt x="2311" y="1339"/>
                    </a:lnTo>
                    <a:lnTo>
                      <a:pt x="2286" y="1351"/>
                    </a:lnTo>
                    <a:lnTo>
                      <a:pt x="2259" y="1358"/>
                    </a:lnTo>
                    <a:lnTo>
                      <a:pt x="2230" y="1360"/>
                    </a:lnTo>
                    <a:lnTo>
                      <a:pt x="157" y="1360"/>
                    </a:lnTo>
                    <a:lnTo>
                      <a:pt x="129" y="1358"/>
                    </a:lnTo>
                    <a:lnTo>
                      <a:pt x="101" y="1351"/>
                    </a:lnTo>
                    <a:lnTo>
                      <a:pt x="77" y="1339"/>
                    </a:lnTo>
                    <a:lnTo>
                      <a:pt x="55" y="1324"/>
                    </a:lnTo>
                    <a:lnTo>
                      <a:pt x="36" y="1304"/>
                    </a:lnTo>
                    <a:lnTo>
                      <a:pt x="21" y="1282"/>
                    </a:lnTo>
                    <a:lnTo>
                      <a:pt x="10" y="1256"/>
                    </a:lnTo>
                    <a:lnTo>
                      <a:pt x="3" y="1230"/>
                    </a:lnTo>
                    <a:lnTo>
                      <a:pt x="0" y="1200"/>
                    </a:lnTo>
                    <a:lnTo>
                      <a:pt x="0" y="748"/>
                    </a:lnTo>
                    <a:lnTo>
                      <a:pt x="3" y="684"/>
                    </a:lnTo>
                    <a:lnTo>
                      <a:pt x="11" y="622"/>
                    </a:lnTo>
                    <a:lnTo>
                      <a:pt x="23" y="561"/>
                    </a:lnTo>
                    <a:lnTo>
                      <a:pt x="41" y="501"/>
                    </a:lnTo>
                    <a:lnTo>
                      <a:pt x="63" y="443"/>
                    </a:lnTo>
                    <a:lnTo>
                      <a:pt x="90" y="389"/>
                    </a:lnTo>
                    <a:lnTo>
                      <a:pt x="122" y="336"/>
                    </a:lnTo>
                    <a:lnTo>
                      <a:pt x="156" y="286"/>
                    </a:lnTo>
                    <a:lnTo>
                      <a:pt x="195" y="240"/>
                    </a:lnTo>
                    <a:lnTo>
                      <a:pt x="237" y="196"/>
                    </a:lnTo>
                    <a:lnTo>
                      <a:pt x="283" y="157"/>
                    </a:lnTo>
                    <a:lnTo>
                      <a:pt x="332" y="121"/>
                    </a:lnTo>
                    <a:lnTo>
                      <a:pt x="385" y="89"/>
                    </a:lnTo>
                    <a:lnTo>
                      <a:pt x="440" y="62"/>
                    </a:lnTo>
                    <a:lnTo>
                      <a:pt x="498" y="38"/>
                    </a:lnTo>
                    <a:lnTo>
                      <a:pt x="559" y="20"/>
                    </a:lnTo>
                    <a:lnTo>
                      <a:pt x="640" y="0"/>
                    </a:lnTo>
                    <a:lnTo>
                      <a:pt x="1193" y="1280"/>
                    </a:lnTo>
                    <a:lnTo>
                      <a:pt x="1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20" name="Freeform 25">
                <a:extLst>
                  <a:ext uri="{FF2B5EF4-FFF2-40B4-BE49-F238E27FC236}">
                    <a16:creationId xmlns:a16="http://schemas.microsoft.com/office/drawing/2014/main" id="{741FA215-C3CE-4DFA-B0B5-A54CBF8B7950}"/>
                  </a:ext>
                </a:extLst>
              </p:cNvPr>
              <p:cNvSpPr>
                <a:spLocks/>
              </p:cNvSpPr>
              <p:nvPr userDrawn="1"/>
            </p:nvSpPr>
            <p:spPr bwMode="auto">
              <a:xfrm>
                <a:off x="2689" y="4347"/>
                <a:ext cx="34" cy="83"/>
              </a:xfrm>
              <a:custGeom>
                <a:avLst/>
                <a:gdLst>
                  <a:gd name="T0" fmla="*/ 135 w 373"/>
                  <a:gd name="T1" fmla="*/ 0 h 915"/>
                  <a:gd name="T2" fmla="*/ 237 w 373"/>
                  <a:gd name="T3" fmla="*/ 0 h 915"/>
                  <a:gd name="T4" fmla="*/ 258 w 373"/>
                  <a:gd name="T5" fmla="*/ 2 h 915"/>
                  <a:gd name="T6" fmla="*/ 278 w 373"/>
                  <a:gd name="T7" fmla="*/ 9 h 915"/>
                  <a:gd name="T8" fmla="*/ 295 w 373"/>
                  <a:gd name="T9" fmla="*/ 21 h 915"/>
                  <a:gd name="T10" fmla="*/ 310 w 373"/>
                  <a:gd name="T11" fmla="*/ 36 h 915"/>
                  <a:gd name="T12" fmla="*/ 321 w 373"/>
                  <a:gd name="T13" fmla="*/ 53 h 915"/>
                  <a:gd name="T14" fmla="*/ 328 w 373"/>
                  <a:gd name="T15" fmla="*/ 74 h 915"/>
                  <a:gd name="T16" fmla="*/ 366 w 373"/>
                  <a:gd name="T17" fmla="*/ 234 h 915"/>
                  <a:gd name="T18" fmla="*/ 368 w 373"/>
                  <a:gd name="T19" fmla="*/ 257 h 915"/>
                  <a:gd name="T20" fmla="*/ 365 w 373"/>
                  <a:gd name="T21" fmla="*/ 281 h 915"/>
                  <a:gd name="T22" fmla="*/ 357 w 373"/>
                  <a:gd name="T23" fmla="*/ 301 h 915"/>
                  <a:gd name="T24" fmla="*/ 345 w 373"/>
                  <a:gd name="T25" fmla="*/ 319 h 915"/>
                  <a:gd name="T26" fmla="*/ 329 w 373"/>
                  <a:gd name="T27" fmla="*/ 334 h 915"/>
                  <a:gd name="T28" fmla="*/ 309 w 373"/>
                  <a:gd name="T29" fmla="*/ 345 h 915"/>
                  <a:gd name="T30" fmla="*/ 287 w 373"/>
                  <a:gd name="T31" fmla="*/ 351 h 915"/>
                  <a:gd name="T32" fmla="*/ 373 w 373"/>
                  <a:gd name="T33" fmla="*/ 438 h 915"/>
                  <a:gd name="T34" fmla="*/ 187 w 373"/>
                  <a:gd name="T35" fmla="*/ 915 h 915"/>
                  <a:gd name="T36" fmla="*/ 0 w 373"/>
                  <a:gd name="T37" fmla="*/ 438 h 915"/>
                  <a:gd name="T38" fmla="*/ 85 w 373"/>
                  <a:gd name="T39" fmla="*/ 351 h 915"/>
                  <a:gd name="T40" fmla="*/ 63 w 373"/>
                  <a:gd name="T41" fmla="*/ 345 h 915"/>
                  <a:gd name="T42" fmla="*/ 44 w 373"/>
                  <a:gd name="T43" fmla="*/ 334 h 915"/>
                  <a:gd name="T44" fmla="*/ 27 w 373"/>
                  <a:gd name="T45" fmla="*/ 319 h 915"/>
                  <a:gd name="T46" fmla="*/ 15 w 373"/>
                  <a:gd name="T47" fmla="*/ 301 h 915"/>
                  <a:gd name="T48" fmla="*/ 7 w 373"/>
                  <a:gd name="T49" fmla="*/ 281 h 915"/>
                  <a:gd name="T50" fmla="*/ 4 w 373"/>
                  <a:gd name="T51" fmla="*/ 257 h 915"/>
                  <a:gd name="T52" fmla="*/ 6 w 373"/>
                  <a:gd name="T53" fmla="*/ 234 h 915"/>
                  <a:gd name="T54" fmla="*/ 44 w 373"/>
                  <a:gd name="T55" fmla="*/ 74 h 915"/>
                  <a:gd name="T56" fmla="*/ 52 w 373"/>
                  <a:gd name="T57" fmla="*/ 53 h 915"/>
                  <a:gd name="T58" fmla="*/ 63 w 373"/>
                  <a:gd name="T59" fmla="*/ 36 h 915"/>
                  <a:gd name="T60" fmla="*/ 77 w 373"/>
                  <a:gd name="T61" fmla="*/ 21 h 915"/>
                  <a:gd name="T62" fmla="*/ 95 w 373"/>
                  <a:gd name="T63" fmla="*/ 9 h 915"/>
                  <a:gd name="T64" fmla="*/ 114 w 373"/>
                  <a:gd name="T65" fmla="*/ 2 h 915"/>
                  <a:gd name="T66" fmla="*/ 135 w 373"/>
                  <a:gd name="T67"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 h="915">
                    <a:moveTo>
                      <a:pt x="135" y="0"/>
                    </a:moveTo>
                    <a:lnTo>
                      <a:pt x="237" y="0"/>
                    </a:lnTo>
                    <a:lnTo>
                      <a:pt x="258" y="2"/>
                    </a:lnTo>
                    <a:lnTo>
                      <a:pt x="278" y="9"/>
                    </a:lnTo>
                    <a:lnTo>
                      <a:pt x="295" y="21"/>
                    </a:lnTo>
                    <a:lnTo>
                      <a:pt x="310" y="36"/>
                    </a:lnTo>
                    <a:lnTo>
                      <a:pt x="321" y="53"/>
                    </a:lnTo>
                    <a:lnTo>
                      <a:pt x="328" y="74"/>
                    </a:lnTo>
                    <a:lnTo>
                      <a:pt x="366" y="234"/>
                    </a:lnTo>
                    <a:lnTo>
                      <a:pt x="368" y="257"/>
                    </a:lnTo>
                    <a:lnTo>
                      <a:pt x="365" y="281"/>
                    </a:lnTo>
                    <a:lnTo>
                      <a:pt x="357" y="301"/>
                    </a:lnTo>
                    <a:lnTo>
                      <a:pt x="345" y="319"/>
                    </a:lnTo>
                    <a:lnTo>
                      <a:pt x="329" y="334"/>
                    </a:lnTo>
                    <a:lnTo>
                      <a:pt x="309" y="345"/>
                    </a:lnTo>
                    <a:lnTo>
                      <a:pt x="287" y="351"/>
                    </a:lnTo>
                    <a:lnTo>
                      <a:pt x="373" y="438"/>
                    </a:lnTo>
                    <a:lnTo>
                      <a:pt x="187" y="915"/>
                    </a:lnTo>
                    <a:lnTo>
                      <a:pt x="0" y="438"/>
                    </a:lnTo>
                    <a:lnTo>
                      <a:pt x="85" y="351"/>
                    </a:lnTo>
                    <a:lnTo>
                      <a:pt x="63" y="345"/>
                    </a:lnTo>
                    <a:lnTo>
                      <a:pt x="44" y="334"/>
                    </a:lnTo>
                    <a:lnTo>
                      <a:pt x="27" y="319"/>
                    </a:lnTo>
                    <a:lnTo>
                      <a:pt x="15" y="301"/>
                    </a:lnTo>
                    <a:lnTo>
                      <a:pt x="7" y="281"/>
                    </a:lnTo>
                    <a:lnTo>
                      <a:pt x="4" y="257"/>
                    </a:lnTo>
                    <a:lnTo>
                      <a:pt x="6" y="234"/>
                    </a:lnTo>
                    <a:lnTo>
                      <a:pt x="44" y="74"/>
                    </a:lnTo>
                    <a:lnTo>
                      <a:pt x="52" y="53"/>
                    </a:lnTo>
                    <a:lnTo>
                      <a:pt x="63" y="36"/>
                    </a:lnTo>
                    <a:lnTo>
                      <a:pt x="77" y="21"/>
                    </a:lnTo>
                    <a:lnTo>
                      <a:pt x="95" y="9"/>
                    </a:lnTo>
                    <a:lnTo>
                      <a:pt x="114" y="2"/>
                    </a:lnTo>
                    <a:lnTo>
                      <a:pt x="1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grpSp>
        <p:sp>
          <p:nvSpPr>
            <p:cNvPr id="14" name="Freeform 6">
              <a:extLst>
                <a:ext uri="{FF2B5EF4-FFF2-40B4-BE49-F238E27FC236}">
                  <a16:creationId xmlns:a16="http://schemas.microsoft.com/office/drawing/2014/main" id="{21143A26-893C-4A9A-A400-87B55D908594}"/>
                </a:ext>
              </a:extLst>
            </p:cNvPr>
            <p:cNvSpPr>
              <a:spLocks/>
            </p:cNvSpPr>
            <p:nvPr userDrawn="1"/>
          </p:nvSpPr>
          <p:spPr bwMode="auto">
            <a:xfrm rot="10800000" flipH="1" flipV="1">
              <a:off x="91146" y="1857094"/>
              <a:ext cx="147784" cy="131025"/>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5" name="Freeform 9">
              <a:extLst>
                <a:ext uri="{FF2B5EF4-FFF2-40B4-BE49-F238E27FC236}">
                  <a16:creationId xmlns:a16="http://schemas.microsoft.com/office/drawing/2014/main" id="{460EBB2A-A67F-4136-B644-33FF08C3A9FD}"/>
                </a:ext>
              </a:extLst>
            </p:cNvPr>
            <p:cNvSpPr>
              <a:spLocks/>
            </p:cNvSpPr>
            <p:nvPr userDrawn="1"/>
          </p:nvSpPr>
          <p:spPr bwMode="auto">
            <a:xfrm>
              <a:off x="120862" y="2264413"/>
              <a:ext cx="82381" cy="108717"/>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6" name="자유형 15">
              <a:extLst>
                <a:ext uri="{FF2B5EF4-FFF2-40B4-BE49-F238E27FC236}">
                  <a16:creationId xmlns:a16="http://schemas.microsoft.com/office/drawing/2014/main" id="{33AC1216-85A5-4B5C-B37F-31792DE42798}"/>
                </a:ext>
              </a:extLst>
            </p:cNvPr>
            <p:cNvSpPr>
              <a:spLocks/>
            </p:cNvSpPr>
            <p:nvPr userDrawn="1"/>
          </p:nvSpPr>
          <p:spPr bwMode="auto">
            <a:xfrm>
              <a:off x="115866" y="2616496"/>
              <a:ext cx="105617" cy="117064"/>
            </a:xfrm>
            <a:custGeom>
              <a:avLst/>
              <a:gdLst>
                <a:gd name="connsiteX0" fmla="*/ 320012 w 439877"/>
                <a:gd name="connsiteY0" fmla="*/ 171183 h 487550"/>
                <a:gd name="connsiteX1" fmla="*/ 323091 w 439877"/>
                <a:gd name="connsiteY1" fmla="*/ 171646 h 487550"/>
                <a:gd name="connsiteX2" fmla="*/ 326169 w 439877"/>
                <a:gd name="connsiteY2" fmla="*/ 172881 h 487550"/>
                <a:gd name="connsiteX3" fmla="*/ 329094 w 439877"/>
                <a:gd name="connsiteY3" fmla="*/ 174578 h 487550"/>
                <a:gd name="connsiteX4" fmla="*/ 331557 w 439877"/>
                <a:gd name="connsiteY4" fmla="*/ 176894 h 487550"/>
                <a:gd name="connsiteX5" fmla="*/ 333404 w 439877"/>
                <a:gd name="connsiteY5" fmla="*/ 179517 h 487550"/>
                <a:gd name="connsiteX6" fmla="*/ 334944 w 439877"/>
                <a:gd name="connsiteY6" fmla="*/ 182758 h 487550"/>
                <a:gd name="connsiteX7" fmla="*/ 335713 w 439877"/>
                <a:gd name="connsiteY7" fmla="*/ 185845 h 487550"/>
                <a:gd name="connsiteX8" fmla="*/ 335867 w 439877"/>
                <a:gd name="connsiteY8" fmla="*/ 188932 h 487550"/>
                <a:gd name="connsiteX9" fmla="*/ 335405 w 439877"/>
                <a:gd name="connsiteY9" fmla="*/ 192173 h 487550"/>
                <a:gd name="connsiteX10" fmla="*/ 334328 w 439877"/>
                <a:gd name="connsiteY10" fmla="*/ 195260 h 487550"/>
                <a:gd name="connsiteX11" fmla="*/ 332481 w 439877"/>
                <a:gd name="connsiteY11" fmla="*/ 198192 h 487550"/>
                <a:gd name="connsiteX12" fmla="*/ 330326 w 439877"/>
                <a:gd name="connsiteY12" fmla="*/ 200662 h 487550"/>
                <a:gd name="connsiteX13" fmla="*/ 307544 w 439877"/>
                <a:gd name="connsiteY13" fmla="*/ 221035 h 487550"/>
                <a:gd name="connsiteX14" fmla="*/ 304773 w 439877"/>
                <a:gd name="connsiteY14" fmla="*/ 223041 h 487550"/>
                <a:gd name="connsiteX15" fmla="*/ 301848 w 439877"/>
                <a:gd name="connsiteY15" fmla="*/ 224584 h 487550"/>
                <a:gd name="connsiteX16" fmla="*/ 298616 w 439877"/>
                <a:gd name="connsiteY16" fmla="*/ 225356 h 487550"/>
                <a:gd name="connsiteX17" fmla="*/ 295383 w 439877"/>
                <a:gd name="connsiteY17" fmla="*/ 225356 h 487550"/>
                <a:gd name="connsiteX18" fmla="*/ 292304 w 439877"/>
                <a:gd name="connsiteY18" fmla="*/ 224893 h 487550"/>
                <a:gd name="connsiteX19" fmla="*/ 289226 w 439877"/>
                <a:gd name="connsiteY19" fmla="*/ 223658 h 487550"/>
                <a:gd name="connsiteX20" fmla="*/ 286301 w 439877"/>
                <a:gd name="connsiteY20" fmla="*/ 222115 h 487550"/>
                <a:gd name="connsiteX21" fmla="*/ 283838 w 439877"/>
                <a:gd name="connsiteY21" fmla="*/ 219800 h 487550"/>
                <a:gd name="connsiteX22" fmla="*/ 281837 w 439877"/>
                <a:gd name="connsiteY22" fmla="*/ 217022 h 487550"/>
                <a:gd name="connsiteX23" fmla="*/ 280452 w 439877"/>
                <a:gd name="connsiteY23" fmla="*/ 213935 h 487550"/>
                <a:gd name="connsiteX24" fmla="*/ 279682 w 439877"/>
                <a:gd name="connsiteY24" fmla="*/ 210848 h 487550"/>
                <a:gd name="connsiteX25" fmla="*/ 279528 w 439877"/>
                <a:gd name="connsiteY25" fmla="*/ 207607 h 487550"/>
                <a:gd name="connsiteX26" fmla="*/ 279990 w 439877"/>
                <a:gd name="connsiteY26" fmla="*/ 204366 h 487550"/>
                <a:gd name="connsiteX27" fmla="*/ 281067 w 439877"/>
                <a:gd name="connsiteY27" fmla="*/ 201433 h 487550"/>
                <a:gd name="connsiteX28" fmla="*/ 282915 w 439877"/>
                <a:gd name="connsiteY28" fmla="*/ 198655 h 487550"/>
                <a:gd name="connsiteX29" fmla="*/ 285224 w 439877"/>
                <a:gd name="connsiteY29" fmla="*/ 196032 h 487550"/>
                <a:gd name="connsiteX30" fmla="*/ 307698 w 439877"/>
                <a:gd name="connsiteY30" fmla="*/ 175659 h 487550"/>
                <a:gd name="connsiteX31" fmla="*/ 310622 w 439877"/>
                <a:gd name="connsiteY31" fmla="*/ 173652 h 487550"/>
                <a:gd name="connsiteX32" fmla="*/ 313547 w 439877"/>
                <a:gd name="connsiteY32" fmla="*/ 172263 h 487550"/>
                <a:gd name="connsiteX33" fmla="*/ 316626 w 439877"/>
                <a:gd name="connsiteY33" fmla="*/ 171337 h 487550"/>
                <a:gd name="connsiteX34" fmla="*/ 153539 w 439877"/>
                <a:gd name="connsiteY34" fmla="*/ 169017 h 487550"/>
                <a:gd name="connsiteX35" fmla="*/ 320698 w 439877"/>
                <a:gd name="connsiteY35" fmla="*/ 355370 h 487550"/>
                <a:gd name="connsiteX36" fmla="*/ 208949 w 439877"/>
                <a:gd name="connsiteY36" fmla="*/ 455666 h 487550"/>
                <a:gd name="connsiteX37" fmla="*/ 202603 w 439877"/>
                <a:gd name="connsiteY37" fmla="*/ 460928 h 487550"/>
                <a:gd name="connsiteX38" fmla="*/ 195948 w 439877"/>
                <a:gd name="connsiteY38" fmla="*/ 465572 h 487550"/>
                <a:gd name="connsiteX39" fmla="*/ 188828 w 439877"/>
                <a:gd name="connsiteY39" fmla="*/ 470060 h 487550"/>
                <a:gd name="connsiteX40" fmla="*/ 181399 w 439877"/>
                <a:gd name="connsiteY40" fmla="*/ 473930 h 487550"/>
                <a:gd name="connsiteX41" fmla="*/ 173660 w 439877"/>
                <a:gd name="connsiteY41" fmla="*/ 477490 h 487550"/>
                <a:gd name="connsiteX42" fmla="*/ 165612 w 439877"/>
                <a:gd name="connsiteY42" fmla="*/ 480276 h 487550"/>
                <a:gd name="connsiteX43" fmla="*/ 157563 w 439877"/>
                <a:gd name="connsiteY43" fmla="*/ 482752 h 487550"/>
                <a:gd name="connsiteX44" fmla="*/ 149205 w 439877"/>
                <a:gd name="connsiteY44" fmla="*/ 484764 h 487550"/>
                <a:gd name="connsiteX45" fmla="*/ 140847 w 439877"/>
                <a:gd name="connsiteY45" fmla="*/ 486312 h 487550"/>
                <a:gd name="connsiteX46" fmla="*/ 132489 w 439877"/>
                <a:gd name="connsiteY46" fmla="*/ 487241 h 487550"/>
                <a:gd name="connsiteX47" fmla="*/ 123976 w 439877"/>
                <a:gd name="connsiteY47" fmla="*/ 487550 h 487550"/>
                <a:gd name="connsiteX48" fmla="*/ 115618 w 439877"/>
                <a:gd name="connsiteY48" fmla="*/ 487395 h 487550"/>
                <a:gd name="connsiteX49" fmla="*/ 107415 w 439877"/>
                <a:gd name="connsiteY49" fmla="*/ 486621 h 487550"/>
                <a:gd name="connsiteX50" fmla="*/ 99367 w 439877"/>
                <a:gd name="connsiteY50" fmla="*/ 485383 h 487550"/>
                <a:gd name="connsiteX51" fmla="*/ 91628 w 439877"/>
                <a:gd name="connsiteY51" fmla="*/ 483526 h 487550"/>
                <a:gd name="connsiteX52" fmla="*/ 83889 w 439877"/>
                <a:gd name="connsiteY52" fmla="*/ 480895 h 487550"/>
                <a:gd name="connsiteX53" fmla="*/ 76460 w 439877"/>
                <a:gd name="connsiteY53" fmla="*/ 477799 h 487550"/>
                <a:gd name="connsiteX54" fmla="*/ 69495 w 439877"/>
                <a:gd name="connsiteY54" fmla="*/ 474084 h 487550"/>
                <a:gd name="connsiteX55" fmla="*/ 62839 w 439877"/>
                <a:gd name="connsiteY55" fmla="*/ 469751 h 487550"/>
                <a:gd name="connsiteX56" fmla="*/ 56803 w 439877"/>
                <a:gd name="connsiteY56" fmla="*/ 464643 h 487550"/>
                <a:gd name="connsiteX57" fmla="*/ 51076 w 439877"/>
                <a:gd name="connsiteY57" fmla="*/ 459071 h 487550"/>
                <a:gd name="connsiteX58" fmla="*/ 21359 w 439877"/>
                <a:gd name="connsiteY58" fmla="*/ 426103 h 487550"/>
                <a:gd name="connsiteX59" fmla="*/ 16406 w 439877"/>
                <a:gd name="connsiteY59" fmla="*/ 419757 h 487550"/>
                <a:gd name="connsiteX60" fmla="*/ 11918 w 439877"/>
                <a:gd name="connsiteY60" fmla="*/ 413102 h 487550"/>
                <a:gd name="connsiteX61" fmla="*/ 8358 w 439877"/>
                <a:gd name="connsiteY61" fmla="*/ 406137 h 487550"/>
                <a:gd name="connsiteX62" fmla="*/ 5417 w 439877"/>
                <a:gd name="connsiteY62" fmla="*/ 398708 h 487550"/>
                <a:gd name="connsiteX63" fmla="*/ 3095 w 439877"/>
                <a:gd name="connsiteY63" fmla="*/ 391123 h 487550"/>
                <a:gd name="connsiteX64" fmla="*/ 1393 w 439877"/>
                <a:gd name="connsiteY64" fmla="*/ 383230 h 487550"/>
                <a:gd name="connsiteX65" fmla="*/ 464 w 439877"/>
                <a:gd name="connsiteY65" fmla="*/ 375027 h 487550"/>
                <a:gd name="connsiteX66" fmla="*/ 0 w 439877"/>
                <a:gd name="connsiteY66" fmla="*/ 366823 h 487550"/>
                <a:gd name="connsiteX67" fmla="*/ 155 w 439877"/>
                <a:gd name="connsiteY67" fmla="*/ 358620 h 487550"/>
                <a:gd name="connsiteX68" fmla="*/ 929 w 439877"/>
                <a:gd name="connsiteY68" fmla="*/ 350262 h 487550"/>
                <a:gd name="connsiteX69" fmla="*/ 2167 w 439877"/>
                <a:gd name="connsiteY69" fmla="*/ 341904 h 487550"/>
                <a:gd name="connsiteX70" fmla="*/ 4024 w 439877"/>
                <a:gd name="connsiteY70" fmla="*/ 333701 h 487550"/>
                <a:gd name="connsiteX71" fmla="*/ 6346 w 439877"/>
                <a:gd name="connsiteY71" fmla="*/ 325498 h 487550"/>
                <a:gd name="connsiteX72" fmla="*/ 9286 w 439877"/>
                <a:gd name="connsiteY72" fmla="*/ 317449 h 487550"/>
                <a:gd name="connsiteX73" fmla="*/ 12537 w 439877"/>
                <a:gd name="connsiteY73" fmla="*/ 309555 h 487550"/>
                <a:gd name="connsiteX74" fmla="*/ 16406 w 439877"/>
                <a:gd name="connsiteY74" fmla="*/ 302126 h 487550"/>
                <a:gd name="connsiteX75" fmla="*/ 20585 w 439877"/>
                <a:gd name="connsiteY75" fmla="*/ 294852 h 487550"/>
                <a:gd name="connsiteX76" fmla="*/ 25383 w 439877"/>
                <a:gd name="connsiteY76" fmla="*/ 287886 h 487550"/>
                <a:gd name="connsiteX77" fmla="*/ 30491 w 439877"/>
                <a:gd name="connsiteY77" fmla="*/ 281231 h 487550"/>
                <a:gd name="connsiteX78" fmla="*/ 35908 w 439877"/>
                <a:gd name="connsiteY78" fmla="*/ 275040 h 487550"/>
                <a:gd name="connsiteX79" fmla="*/ 41790 w 439877"/>
                <a:gd name="connsiteY79" fmla="*/ 269468 h 487550"/>
                <a:gd name="connsiteX80" fmla="*/ 367585 w 439877"/>
                <a:gd name="connsiteY80" fmla="*/ 156016 h 487550"/>
                <a:gd name="connsiteX81" fmla="*/ 376834 w 439877"/>
                <a:gd name="connsiteY81" fmla="*/ 166314 h 487550"/>
                <a:gd name="connsiteX82" fmla="*/ 382846 w 439877"/>
                <a:gd name="connsiteY82" fmla="*/ 173648 h 487550"/>
                <a:gd name="connsiteX83" fmla="*/ 388087 w 439877"/>
                <a:gd name="connsiteY83" fmla="*/ 181293 h 487550"/>
                <a:gd name="connsiteX84" fmla="*/ 392403 w 439877"/>
                <a:gd name="connsiteY84" fmla="*/ 189407 h 487550"/>
                <a:gd name="connsiteX85" fmla="*/ 396103 w 439877"/>
                <a:gd name="connsiteY85" fmla="*/ 197676 h 487550"/>
                <a:gd name="connsiteX86" fmla="*/ 398877 w 439877"/>
                <a:gd name="connsiteY86" fmla="*/ 206102 h 487550"/>
                <a:gd name="connsiteX87" fmla="*/ 401035 w 439877"/>
                <a:gd name="connsiteY87" fmla="*/ 214840 h 487550"/>
                <a:gd name="connsiteX88" fmla="*/ 402423 w 439877"/>
                <a:gd name="connsiteY88" fmla="*/ 223577 h 487550"/>
                <a:gd name="connsiteX89" fmla="*/ 403039 w 439877"/>
                <a:gd name="connsiteY89" fmla="*/ 232471 h 487550"/>
                <a:gd name="connsiteX90" fmla="*/ 402885 w 439877"/>
                <a:gd name="connsiteY90" fmla="*/ 241365 h 487550"/>
                <a:gd name="connsiteX91" fmla="*/ 402114 w 439877"/>
                <a:gd name="connsiteY91" fmla="*/ 250103 h 487550"/>
                <a:gd name="connsiteX92" fmla="*/ 400573 w 439877"/>
                <a:gd name="connsiteY92" fmla="*/ 258840 h 487550"/>
                <a:gd name="connsiteX93" fmla="*/ 398261 w 439877"/>
                <a:gd name="connsiteY93" fmla="*/ 267422 h 487550"/>
                <a:gd name="connsiteX94" fmla="*/ 395178 w 439877"/>
                <a:gd name="connsiteY94" fmla="*/ 275848 h 487550"/>
                <a:gd name="connsiteX95" fmla="*/ 391324 w 439877"/>
                <a:gd name="connsiteY95" fmla="*/ 283805 h 487550"/>
                <a:gd name="connsiteX96" fmla="*/ 387008 w 439877"/>
                <a:gd name="connsiteY96" fmla="*/ 291763 h 487550"/>
                <a:gd name="connsiteX97" fmla="*/ 381613 w 439877"/>
                <a:gd name="connsiteY97" fmla="*/ 299252 h 487550"/>
                <a:gd name="connsiteX98" fmla="*/ 375601 w 439877"/>
                <a:gd name="connsiteY98" fmla="*/ 306274 h 487550"/>
                <a:gd name="connsiteX99" fmla="*/ 369127 w 439877"/>
                <a:gd name="connsiteY99" fmla="*/ 312983 h 487550"/>
                <a:gd name="connsiteX100" fmla="*/ 329511 w 439877"/>
                <a:gd name="connsiteY100" fmla="*/ 348870 h 487550"/>
                <a:gd name="connsiteX101" fmla="*/ 251358 w 439877"/>
                <a:gd name="connsiteY101" fmla="*/ 260713 h 487550"/>
                <a:gd name="connsiteX102" fmla="*/ 279105 w 439877"/>
                <a:gd name="connsiteY102" fmla="*/ 235436 h 487550"/>
                <a:gd name="connsiteX103" fmla="*/ 279105 w 439877"/>
                <a:gd name="connsiteY103" fmla="*/ 235124 h 487550"/>
                <a:gd name="connsiteX104" fmla="*/ 282958 w 439877"/>
                <a:gd name="connsiteY104" fmla="*/ 238712 h 487550"/>
                <a:gd name="connsiteX105" fmla="*/ 286658 w 439877"/>
                <a:gd name="connsiteY105" fmla="*/ 241521 h 487550"/>
                <a:gd name="connsiteX106" fmla="*/ 290512 w 439877"/>
                <a:gd name="connsiteY106" fmla="*/ 243237 h 487550"/>
                <a:gd name="connsiteX107" fmla="*/ 294365 w 439877"/>
                <a:gd name="connsiteY107" fmla="*/ 244329 h 487550"/>
                <a:gd name="connsiteX108" fmla="*/ 298065 w 439877"/>
                <a:gd name="connsiteY108" fmla="*/ 244798 h 487550"/>
                <a:gd name="connsiteX109" fmla="*/ 301918 w 439877"/>
                <a:gd name="connsiteY109" fmla="*/ 244641 h 487550"/>
                <a:gd name="connsiteX110" fmla="*/ 305310 w 439877"/>
                <a:gd name="connsiteY110" fmla="*/ 244173 h 487550"/>
                <a:gd name="connsiteX111" fmla="*/ 308701 w 439877"/>
                <a:gd name="connsiteY111" fmla="*/ 243237 h 487550"/>
                <a:gd name="connsiteX112" fmla="*/ 311630 w 439877"/>
                <a:gd name="connsiteY112" fmla="*/ 242145 h 487550"/>
                <a:gd name="connsiteX113" fmla="*/ 314404 w 439877"/>
                <a:gd name="connsiteY113" fmla="*/ 241053 h 487550"/>
                <a:gd name="connsiteX114" fmla="*/ 316562 w 439877"/>
                <a:gd name="connsiteY114" fmla="*/ 239649 h 487550"/>
                <a:gd name="connsiteX115" fmla="*/ 318566 w 439877"/>
                <a:gd name="connsiteY115" fmla="*/ 238556 h 487550"/>
                <a:gd name="connsiteX116" fmla="*/ 319954 w 439877"/>
                <a:gd name="connsiteY116" fmla="*/ 237620 h 487550"/>
                <a:gd name="connsiteX117" fmla="*/ 320879 w 439877"/>
                <a:gd name="connsiteY117" fmla="*/ 236996 h 487550"/>
                <a:gd name="connsiteX118" fmla="*/ 321187 w 439877"/>
                <a:gd name="connsiteY118" fmla="*/ 236840 h 487550"/>
                <a:gd name="connsiteX119" fmla="*/ 343076 w 439877"/>
                <a:gd name="connsiteY119" fmla="*/ 217024 h 487550"/>
                <a:gd name="connsiteX120" fmla="*/ 346621 w 439877"/>
                <a:gd name="connsiteY120" fmla="*/ 213123 h 487550"/>
                <a:gd name="connsiteX121" fmla="*/ 349242 w 439877"/>
                <a:gd name="connsiteY121" fmla="*/ 209379 h 487550"/>
                <a:gd name="connsiteX122" fmla="*/ 351091 w 439877"/>
                <a:gd name="connsiteY122" fmla="*/ 205478 h 487550"/>
                <a:gd name="connsiteX123" fmla="*/ 352325 w 439877"/>
                <a:gd name="connsiteY123" fmla="*/ 201733 h 487550"/>
                <a:gd name="connsiteX124" fmla="*/ 352941 w 439877"/>
                <a:gd name="connsiteY124" fmla="*/ 197988 h 487550"/>
                <a:gd name="connsiteX125" fmla="*/ 352941 w 439877"/>
                <a:gd name="connsiteY125" fmla="*/ 194400 h 487550"/>
                <a:gd name="connsiteX126" fmla="*/ 352479 w 439877"/>
                <a:gd name="connsiteY126" fmla="*/ 190967 h 487550"/>
                <a:gd name="connsiteX127" fmla="*/ 351708 w 439877"/>
                <a:gd name="connsiteY127" fmla="*/ 187690 h 487550"/>
                <a:gd name="connsiteX128" fmla="*/ 350629 w 439877"/>
                <a:gd name="connsiteY128" fmla="*/ 184882 h 487550"/>
                <a:gd name="connsiteX129" fmla="*/ 349550 w 439877"/>
                <a:gd name="connsiteY129" fmla="*/ 182385 h 487550"/>
                <a:gd name="connsiteX130" fmla="*/ 348471 w 439877"/>
                <a:gd name="connsiteY130" fmla="*/ 180045 h 487550"/>
                <a:gd name="connsiteX131" fmla="*/ 347546 w 439877"/>
                <a:gd name="connsiteY131" fmla="*/ 178172 h 487550"/>
                <a:gd name="connsiteX132" fmla="*/ 346621 w 439877"/>
                <a:gd name="connsiteY132" fmla="*/ 176924 h 487550"/>
                <a:gd name="connsiteX133" fmla="*/ 346005 w 439877"/>
                <a:gd name="connsiteY133" fmla="*/ 175988 h 487550"/>
                <a:gd name="connsiteX134" fmla="*/ 345850 w 439877"/>
                <a:gd name="connsiteY134" fmla="*/ 175832 h 487550"/>
                <a:gd name="connsiteX135" fmla="*/ 267011 w 439877"/>
                <a:gd name="connsiteY135" fmla="*/ 99677 h 487550"/>
                <a:gd name="connsiteX136" fmla="*/ 275617 w 439877"/>
                <a:gd name="connsiteY136" fmla="*/ 99832 h 487550"/>
                <a:gd name="connsiteX137" fmla="*/ 284376 w 439877"/>
                <a:gd name="connsiteY137" fmla="*/ 100609 h 487550"/>
                <a:gd name="connsiteX138" fmla="*/ 292981 w 439877"/>
                <a:gd name="connsiteY138" fmla="*/ 102316 h 487550"/>
                <a:gd name="connsiteX139" fmla="*/ 301433 w 439877"/>
                <a:gd name="connsiteY139" fmla="*/ 104645 h 487550"/>
                <a:gd name="connsiteX140" fmla="*/ 309731 w 439877"/>
                <a:gd name="connsiteY140" fmla="*/ 107751 h 487550"/>
                <a:gd name="connsiteX141" fmla="*/ 317722 w 439877"/>
                <a:gd name="connsiteY141" fmla="*/ 111632 h 487550"/>
                <a:gd name="connsiteX142" fmla="*/ 325405 w 439877"/>
                <a:gd name="connsiteY142" fmla="*/ 115979 h 487550"/>
                <a:gd name="connsiteX143" fmla="*/ 332627 w 439877"/>
                <a:gd name="connsiteY143" fmla="*/ 121414 h 487550"/>
                <a:gd name="connsiteX144" fmla="*/ 339696 w 439877"/>
                <a:gd name="connsiteY144" fmla="*/ 127313 h 487550"/>
                <a:gd name="connsiteX145" fmla="*/ 346150 w 439877"/>
                <a:gd name="connsiteY145" fmla="*/ 133990 h 487550"/>
                <a:gd name="connsiteX146" fmla="*/ 355370 w 439877"/>
                <a:gd name="connsiteY146" fmla="*/ 144237 h 487550"/>
                <a:gd name="connsiteX147" fmla="*/ 334010 w 439877"/>
                <a:gd name="connsiteY147" fmla="*/ 163800 h 487550"/>
                <a:gd name="connsiteX148" fmla="*/ 330476 w 439877"/>
                <a:gd name="connsiteY148" fmla="*/ 160384 h 487550"/>
                <a:gd name="connsiteX149" fmla="*/ 326942 w 439877"/>
                <a:gd name="connsiteY149" fmla="*/ 157900 h 487550"/>
                <a:gd name="connsiteX150" fmla="*/ 323100 w 439877"/>
                <a:gd name="connsiteY150" fmla="*/ 156192 h 487550"/>
                <a:gd name="connsiteX151" fmla="*/ 319412 w 439877"/>
                <a:gd name="connsiteY151" fmla="*/ 155105 h 487550"/>
                <a:gd name="connsiteX152" fmla="*/ 315724 w 439877"/>
                <a:gd name="connsiteY152" fmla="*/ 154639 h 487550"/>
                <a:gd name="connsiteX153" fmla="*/ 312190 w 439877"/>
                <a:gd name="connsiteY153" fmla="*/ 154639 h 487550"/>
                <a:gd name="connsiteX154" fmla="*/ 308809 w 439877"/>
                <a:gd name="connsiteY154" fmla="*/ 154950 h 487550"/>
                <a:gd name="connsiteX155" fmla="*/ 305428 w 439877"/>
                <a:gd name="connsiteY155" fmla="*/ 155726 h 487550"/>
                <a:gd name="connsiteX156" fmla="*/ 302508 w 439877"/>
                <a:gd name="connsiteY156" fmla="*/ 156658 h 487550"/>
                <a:gd name="connsiteX157" fmla="*/ 299896 w 439877"/>
                <a:gd name="connsiteY157" fmla="*/ 157589 h 487550"/>
                <a:gd name="connsiteX158" fmla="*/ 297437 w 439877"/>
                <a:gd name="connsiteY158" fmla="*/ 158676 h 487550"/>
                <a:gd name="connsiteX159" fmla="*/ 295593 w 439877"/>
                <a:gd name="connsiteY159" fmla="*/ 159608 h 487550"/>
                <a:gd name="connsiteX160" fmla="*/ 294210 w 439877"/>
                <a:gd name="connsiteY160" fmla="*/ 160384 h 487550"/>
                <a:gd name="connsiteX161" fmla="*/ 293288 w 439877"/>
                <a:gd name="connsiteY161" fmla="*/ 161005 h 487550"/>
                <a:gd name="connsiteX162" fmla="*/ 292981 w 439877"/>
                <a:gd name="connsiteY162" fmla="*/ 161160 h 487550"/>
                <a:gd name="connsiteX163" fmla="*/ 269931 w 439877"/>
                <a:gd name="connsiteY163" fmla="*/ 182276 h 487550"/>
                <a:gd name="connsiteX164" fmla="*/ 266397 w 439877"/>
                <a:gd name="connsiteY164" fmla="*/ 186002 h 487550"/>
                <a:gd name="connsiteX165" fmla="*/ 263477 w 439877"/>
                <a:gd name="connsiteY165" fmla="*/ 189883 h 487550"/>
                <a:gd name="connsiteX166" fmla="*/ 261633 w 439877"/>
                <a:gd name="connsiteY166" fmla="*/ 193610 h 487550"/>
                <a:gd name="connsiteX167" fmla="*/ 260557 w 439877"/>
                <a:gd name="connsiteY167" fmla="*/ 197647 h 487550"/>
                <a:gd name="connsiteX168" fmla="*/ 260096 w 439877"/>
                <a:gd name="connsiteY168" fmla="*/ 201217 h 487550"/>
                <a:gd name="connsiteX169" fmla="*/ 260096 w 439877"/>
                <a:gd name="connsiteY169" fmla="*/ 204788 h 487550"/>
                <a:gd name="connsiteX170" fmla="*/ 260557 w 439877"/>
                <a:gd name="connsiteY170" fmla="*/ 208359 h 487550"/>
                <a:gd name="connsiteX171" fmla="*/ 261325 w 439877"/>
                <a:gd name="connsiteY171" fmla="*/ 211465 h 487550"/>
                <a:gd name="connsiteX172" fmla="*/ 262401 w 439877"/>
                <a:gd name="connsiteY172" fmla="*/ 214415 h 487550"/>
                <a:gd name="connsiteX173" fmla="*/ 263477 w 439877"/>
                <a:gd name="connsiteY173" fmla="*/ 217209 h 487550"/>
                <a:gd name="connsiteX174" fmla="*/ 264860 w 439877"/>
                <a:gd name="connsiteY174" fmla="*/ 219383 h 487550"/>
                <a:gd name="connsiteX175" fmla="*/ 265936 w 439877"/>
                <a:gd name="connsiteY175" fmla="*/ 221246 h 487550"/>
                <a:gd name="connsiteX176" fmla="*/ 266858 w 439877"/>
                <a:gd name="connsiteY176" fmla="*/ 222643 h 487550"/>
                <a:gd name="connsiteX177" fmla="*/ 267626 w 439877"/>
                <a:gd name="connsiteY177" fmla="*/ 223730 h 487550"/>
                <a:gd name="connsiteX178" fmla="*/ 267933 w 439877"/>
                <a:gd name="connsiteY178" fmla="*/ 224196 h 487550"/>
                <a:gd name="connsiteX179" fmla="*/ 240119 w 439877"/>
                <a:gd name="connsiteY179" fmla="*/ 249193 h 487550"/>
                <a:gd name="connsiteX180" fmla="*/ 162517 w 439877"/>
                <a:gd name="connsiteY180" fmla="*/ 161781 h 487550"/>
                <a:gd name="connsiteX181" fmla="*/ 201702 w 439877"/>
                <a:gd name="connsiteY181" fmla="*/ 126071 h 487550"/>
                <a:gd name="connsiteX182" fmla="*/ 208925 w 439877"/>
                <a:gd name="connsiteY182" fmla="*/ 120327 h 487550"/>
                <a:gd name="connsiteX183" fmla="*/ 216608 w 439877"/>
                <a:gd name="connsiteY183" fmla="*/ 115048 h 487550"/>
                <a:gd name="connsiteX184" fmla="*/ 224445 w 439877"/>
                <a:gd name="connsiteY184" fmla="*/ 110701 h 487550"/>
                <a:gd name="connsiteX185" fmla="*/ 232743 w 439877"/>
                <a:gd name="connsiteY185" fmla="*/ 106819 h 487550"/>
                <a:gd name="connsiteX186" fmla="*/ 241041 w 439877"/>
                <a:gd name="connsiteY186" fmla="*/ 104024 h 487550"/>
                <a:gd name="connsiteX187" fmla="*/ 249647 w 439877"/>
                <a:gd name="connsiteY187" fmla="*/ 101695 h 487550"/>
                <a:gd name="connsiteX188" fmla="*/ 258252 w 439877"/>
                <a:gd name="connsiteY188" fmla="*/ 100298 h 487550"/>
                <a:gd name="connsiteX189" fmla="*/ 396694 w 439877"/>
                <a:gd name="connsiteY189" fmla="*/ 0 h 487550"/>
                <a:gd name="connsiteX190" fmla="*/ 403195 w 439877"/>
                <a:gd name="connsiteY190" fmla="*/ 0 h 487550"/>
                <a:gd name="connsiteX191" fmla="*/ 409695 w 439877"/>
                <a:gd name="connsiteY191" fmla="*/ 461 h 487550"/>
                <a:gd name="connsiteX192" fmla="*/ 416660 w 439877"/>
                <a:gd name="connsiteY192" fmla="*/ 1689 h 487550"/>
                <a:gd name="connsiteX193" fmla="*/ 423780 w 439877"/>
                <a:gd name="connsiteY193" fmla="*/ 3532 h 487550"/>
                <a:gd name="connsiteX194" fmla="*/ 431210 w 439877"/>
                <a:gd name="connsiteY194" fmla="*/ 5989 h 487550"/>
                <a:gd name="connsiteX195" fmla="*/ 438639 w 439877"/>
                <a:gd name="connsiteY195" fmla="*/ 9214 h 487550"/>
                <a:gd name="connsiteX196" fmla="*/ 439568 w 439877"/>
                <a:gd name="connsiteY196" fmla="*/ 9828 h 487550"/>
                <a:gd name="connsiteX197" fmla="*/ 439877 w 439877"/>
                <a:gd name="connsiteY197" fmla="*/ 11056 h 487550"/>
                <a:gd name="connsiteX198" fmla="*/ 439722 w 439877"/>
                <a:gd name="connsiteY198" fmla="*/ 12438 h 487550"/>
                <a:gd name="connsiteX199" fmla="*/ 438948 w 439877"/>
                <a:gd name="connsiteY199" fmla="*/ 13974 h 487550"/>
                <a:gd name="connsiteX200" fmla="*/ 437710 w 439877"/>
                <a:gd name="connsiteY200" fmla="*/ 15663 h 487550"/>
                <a:gd name="connsiteX201" fmla="*/ 436008 w 439877"/>
                <a:gd name="connsiteY201" fmla="*/ 17352 h 487550"/>
                <a:gd name="connsiteX202" fmla="*/ 434305 w 439877"/>
                <a:gd name="connsiteY202" fmla="*/ 18427 h 487550"/>
                <a:gd name="connsiteX203" fmla="*/ 432603 w 439877"/>
                <a:gd name="connsiteY203" fmla="*/ 19195 h 487550"/>
                <a:gd name="connsiteX204" fmla="*/ 431055 w 439877"/>
                <a:gd name="connsiteY204" fmla="*/ 19502 h 487550"/>
                <a:gd name="connsiteX205" fmla="*/ 429662 w 439877"/>
                <a:gd name="connsiteY205" fmla="*/ 19195 h 487550"/>
                <a:gd name="connsiteX206" fmla="*/ 422232 w 439877"/>
                <a:gd name="connsiteY206" fmla="*/ 16124 h 487550"/>
                <a:gd name="connsiteX207" fmla="*/ 415113 w 439877"/>
                <a:gd name="connsiteY207" fmla="*/ 13667 h 487550"/>
                <a:gd name="connsiteX208" fmla="*/ 408612 w 439877"/>
                <a:gd name="connsiteY208" fmla="*/ 12131 h 487550"/>
                <a:gd name="connsiteX209" fmla="*/ 402576 w 439877"/>
                <a:gd name="connsiteY209" fmla="*/ 11056 h 487550"/>
                <a:gd name="connsiteX210" fmla="*/ 396849 w 439877"/>
                <a:gd name="connsiteY210" fmla="*/ 10442 h 487550"/>
                <a:gd name="connsiteX211" fmla="*/ 391741 w 439877"/>
                <a:gd name="connsiteY211" fmla="*/ 10442 h 487550"/>
                <a:gd name="connsiteX212" fmla="*/ 387098 w 439877"/>
                <a:gd name="connsiteY212" fmla="*/ 10749 h 487550"/>
                <a:gd name="connsiteX213" fmla="*/ 382919 w 439877"/>
                <a:gd name="connsiteY213" fmla="*/ 11517 h 487550"/>
                <a:gd name="connsiteX214" fmla="*/ 379359 w 439877"/>
                <a:gd name="connsiteY214" fmla="*/ 12592 h 487550"/>
                <a:gd name="connsiteX215" fmla="*/ 376418 w 439877"/>
                <a:gd name="connsiteY215" fmla="*/ 13820 h 487550"/>
                <a:gd name="connsiteX216" fmla="*/ 373787 w 439877"/>
                <a:gd name="connsiteY216" fmla="*/ 15356 h 487550"/>
                <a:gd name="connsiteX217" fmla="*/ 371929 w 439877"/>
                <a:gd name="connsiteY217" fmla="*/ 17045 h 487550"/>
                <a:gd name="connsiteX218" fmla="*/ 370227 w 439877"/>
                <a:gd name="connsiteY218" fmla="*/ 19348 h 487550"/>
                <a:gd name="connsiteX219" fmla="*/ 368989 w 439877"/>
                <a:gd name="connsiteY219" fmla="*/ 22266 h 487550"/>
                <a:gd name="connsiteX220" fmla="*/ 368215 w 439877"/>
                <a:gd name="connsiteY220" fmla="*/ 25644 h 487550"/>
                <a:gd name="connsiteX221" fmla="*/ 368060 w 439877"/>
                <a:gd name="connsiteY221" fmla="*/ 29330 h 487550"/>
                <a:gd name="connsiteX222" fmla="*/ 368524 w 439877"/>
                <a:gd name="connsiteY222" fmla="*/ 33476 h 487550"/>
                <a:gd name="connsiteX223" fmla="*/ 369763 w 439877"/>
                <a:gd name="connsiteY223" fmla="*/ 37929 h 487550"/>
                <a:gd name="connsiteX224" fmla="*/ 371620 w 439877"/>
                <a:gd name="connsiteY224" fmla="*/ 42689 h 487550"/>
                <a:gd name="connsiteX225" fmla="*/ 374561 w 439877"/>
                <a:gd name="connsiteY225" fmla="*/ 47603 h 487550"/>
                <a:gd name="connsiteX226" fmla="*/ 378430 w 439877"/>
                <a:gd name="connsiteY226" fmla="*/ 52671 h 487550"/>
                <a:gd name="connsiteX227" fmla="*/ 383228 w 439877"/>
                <a:gd name="connsiteY227" fmla="*/ 57892 h 487550"/>
                <a:gd name="connsiteX228" fmla="*/ 389265 w 439877"/>
                <a:gd name="connsiteY228" fmla="*/ 63113 h 487550"/>
                <a:gd name="connsiteX229" fmla="*/ 395920 w 439877"/>
                <a:gd name="connsiteY229" fmla="*/ 68948 h 487550"/>
                <a:gd name="connsiteX230" fmla="*/ 401492 w 439877"/>
                <a:gd name="connsiteY230" fmla="*/ 74630 h 487550"/>
                <a:gd name="connsiteX231" fmla="*/ 406445 w 439877"/>
                <a:gd name="connsiteY231" fmla="*/ 80311 h 487550"/>
                <a:gd name="connsiteX232" fmla="*/ 410005 w 439877"/>
                <a:gd name="connsiteY232" fmla="*/ 85839 h 487550"/>
                <a:gd name="connsiteX233" fmla="*/ 412946 w 439877"/>
                <a:gd name="connsiteY233" fmla="*/ 91214 h 487550"/>
                <a:gd name="connsiteX234" fmla="*/ 414648 w 439877"/>
                <a:gd name="connsiteY234" fmla="*/ 96742 h 487550"/>
                <a:gd name="connsiteX235" fmla="*/ 415577 w 439877"/>
                <a:gd name="connsiteY235" fmla="*/ 102117 h 487550"/>
                <a:gd name="connsiteX236" fmla="*/ 415422 w 439877"/>
                <a:gd name="connsiteY236" fmla="*/ 107338 h 487550"/>
                <a:gd name="connsiteX237" fmla="*/ 414339 w 439877"/>
                <a:gd name="connsiteY237" fmla="*/ 112559 h 487550"/>
                <a:gd name="connsiteX238" fmla="*/ 412327 w 439877"/>
                <a:gd name="connsiteY238" fmla="*/ 117626 h 487550"/>
                <a:gd name="connsiteX239" fmla="*/ 409076 w 439877"/>
                <a:gd name="connsiteY239" fmla="*/ 122694 h 487550"/>
                <a:gd name="connsiteX240" fmla="*/ 405826 w 439877"/>
                <a:gd name="connsiteY240" fmla="*/ 127147 h 487550"/>
                <a:gd name="connsiteX241" fmla="*/ 402111 w 439877"/>
                <a:gd name="connsiteY241" fmla="*/ 131447 h 487550"/>
                <a:gd name="connsiteX242" fmla="*/ 398397 w 439877"/>
                <a:gd name="connsiteY242" fmla="*/ 135132 h 487550"/>
                <a:gd name="connsiteX243" fmla="*/ 394527 w 439877"/>
                <a:gd name="connsiteY243" fmla="*/ 138817 h 487550"/>
                <a:gd name="connsiteX244" fmla="*/ 390503 w 439877"/>
                <a:gd name="connsiteY244" fmla="*/ 141889 h 487550"/>
                <a:gd name="connsiteX245" fmla="*/ 386633 w 439877"/>
                <a:gd name="connsiteY245" fmla="*/ 144960 h 487550"/>
                <a:gd name="connsiteX246" fmla="*/ 382764 w 439877"/>
                <a:gd name="connsiteY246" fmla="*/ 147417 h 487550"/>
                <a:gd name="connsiteX247" fmla="*/ 379204 w 439877"/>
                <a:gd name="connsiteY247" fmla="*/ 149567 h 487550"/>
                <a:gd name="connsiteX248" fmla="*/ 375799 w 439877"/>
                <a:gd name="connsiteY248" fmla="*/ 151409 h 487550"/>
                <a:gd name="connsiteX249" fmla="*/ 373013 w 439877"/>
                <a:gd name="connsiteY249" fmla="*/ 152945 h 487550"/>
                <a:gd name="connsiteX250" fmla="*/ 370536 w 439877"/>
                <a:gd name="connsiteY250" fmla="*/ 154327 h 487550"/>
                <a:gd name="connsiteX251" fmla="*/ 368524 w 439877"/>
                <a:gd name="connsiteY251" fmla="*/ 155248 h 487550"/>
                <a:gd name="connsiteX252" fmla="*/ 367131 w 439877"/>
                <a:gd name="connsiteY252" fmla="*/ 155862 h 487550"/>
                <a:gd name="connsiteX253" fmla="*/ 366357 w 439877"/>
                <a:gd name="connsiteY253" fmla="*/ 156016 h 487550"/>
                <a:gd name="connsiteX254" fmla="*/ 355368 w 439877"/>
                <a:gd name="connsiteY254" fmla="*/ 144192 h 487550"/>
                <a:gd name="connsiteX255" fmla="*/ 356142 w 439877"/>
                <a:gd name="connsiteY255" fmla="*/ 143117 h 487550"/>
                <a:gd name="connsiteX256" fmla="*/ 357535 w 439877"/>
                <a:gd name="connsiteY256" fmla="*/ 142349 h 487550"/>
                <a:gd name="connsiteX257" fmla="*/ 359702 w 439877"/>
                <a:gd name="connsiteY257" fmla="*/ 141735 h 487550"/>
                <a:gd name="connsiteX258" fmla="*/ 361869 w 439877"/>
                <a:gd name="connsiteY258" fmla="*/ 141121 h 487550"/>
                <a:gd name="connsiteX259" fmla="*/ 364190 w 439877"/>
                <a:gd name="connsiteY259" fmla="*/ 140660 h 487550"/>
                <a:gd name="connsiteX260" fmla="*/ 366512 w 439877"/>
                <a:gd name="connsiteY260" fmla="*/ 140199 h 487550"/>
                <a:gd name="connsiteX261" fmla="*/ 368524 w 439877"/>
                <a:gd name="connsiteY261" fmla="*/ 139892 h 487550"/>
                <a:gd name="connsiteX262" fmla="*/ 369917 w 439877"/>
                <a:gd name="connsiteY262" fmla="*/ 139739 h 487550"/>
                <a:gd name="connsiteX263" fmla="*/ 376108 w 439877"/>
                <a:gd name="connsiteY263" fmla="*/ 137435 h 487550"/>
                <a:gd name="connsiteX264" fmla="*/ 381526 w 439877"/>
                <a:gd name="connsiteY264" fmla="*/ 134978 h 487550"/>
                <a:gd name="connsiteX265" fmla="*/ 386169 w 439877"/>
                <a:gd name="connsiteY265" fmla="*/ 132368 h 487550"/>
                <a:gd name="connsiteX266" fmla="*/ 389884 w 439877"/>
                <a:gd name="connsiteY266" fmla="*/ 129911 h 487550"/>
                <a:gd name="connsiteX267" fmla="*/ 392824 w 439877"/>
                <a:gd name="connsiteY267" fmla="*/ 127300 h 487550"/>
                <a:gd name="connsiteX268" fmla="*/ 395301 w 439877"/>
                <a:gd name="connsiteY268" fmla="*/ 125151 h 487550"/>
                <a:gd name="connsiteX269" fmla="*/ 397004 w 439877"/>
                <a:gd name="connsiteY269" fmla="*/ 123154 h 487550"/>
                <a:gd name="connsiteX270" fmla="*/ 398242 w 439877"/>
                <a:gd name="connsiteY270" fmla="*/ 121619 h 487550"/>
                <a:gd name="connsiteX271" fmla="*/ 398861 w 439877"/>
                <a:gd name="connsiteY271" fmla="*/ 120697 h 487550"/>
                <a:gd name="connsiteX272" fmla="*/ 399016 w 439877"/>
                <a:gd name="connsiteY272" fmla="*/ 120390 h 487550"/>
                <a:gd name="connsiteX273" fmla="*/ 400099 w 439877"/>
                <a:gd name="connsiteY273" fmla="*/ 118701 h 487550"/>
                <a:gd name="connsiteX274" fmla="*/ 401028 w 439877"/>
                <a:gd name="connsiteY274" fmla="*/ 116858 h 487550"/>
                <a:gd name="connsiteX275" fmla="*/ 401956 w 439877"/>
                <a:gd name="connsiteY275" fmla="*/ 114862 h 487550"/>
                <a:gd name="connsiteX276" fmla="*/ 402730 w 439877"/>
                <a:gd name="connsiteY276" fmla="*/ 112712 h 487550"/>
                <a:gd name="connsiteX277" fmla="*/ 403195 w 439877"/>
                <a:gd name="connsiteY277" fmla="*/ 110102 h 487550"/>
                <a:gd name="connsiteX278" fmla="*/ 403349 w 439877"/>
                <a:gd name="connsiteY278" fmla="*/ 107491 h 487550"/>
                <a:gd name="connsiteX279" fmla="*/ 403040 w 439877"/>
                <a:gd name="connsiteY279" fmla="*/ 104574 h 487550"/>
                <a:gd name="connsiteX280" fmla="*/ 402111 w 439877"/>
                <a:gd name="connsiteY280" fmla="*/ 101349 h 487550"/>
                <a:gd name="connsiteX281" fmla="*/ 401028 w 439877"/>
                <a:gd name="connsiteY281" fmla="*/ 98124 h 487550"/>
                <a:gd name="connsiteX282" fmla="*/ 399170 w 439877"/>
                <a:gd name="connsiteY282" fmla="*/ 94592 h 487550"/>
                <a:gd name="connsiteX283" fmla="*/ 396849 w 439877"/>
                <a:gd name="connsiteY283" fmla="*/ 90600 h 487550"/>
                <a:gd name="connsiteX284" fmla="*/ 393753 w 439877"/>
                <a:gd name="connsiteY284" fmla="*/ 86607 h 487550"/>
                <a:gd name="connsiteX285" fmla="*/ 389729 w 439877"/>
                <a:gd name="connsiteY285" fmla="*/ 82154 h 487550"/>
                <a:gd name="connsiteX286" fmla="*/ 385086 w 439877"/>
                <a:gd name="connsiteY286" fmla="*/ 77547 h 487550"/>
                <a:gd name="connsiteX287" fmla="*/ 379359 w 439877"/>
                <a:gd name="connsiteY287" fmla="*/ 72633 h 487550"/>
                <a:gd name="connsiteX288" fmla="*/ 373632 w 439877"/>
                <a:gd name="connsiteY288" fmla="*/ 67720 h 487550"/>
                <a:gd name="connsiteX289" fmla="*/ 368834 w 439877"/>
                <a:gd name="connsiteY289" fmla="*/ 62499 h 487550"/>
                <a:gd name="connsiteX290" fmla="*/ 364655 w 439877"/>
                <a:gd name="connsiteY290" fmla="*/ 57277 h 487550"/>
                <a:gd name="connsiteX291" fmla="*/ 361404 w 439877"/>
                <a:gd name="connsiteY291" fmla="*/ 52210 h 487550"/>
                <a:gd name="connsiteX292" fmla="*/ 359083 w 439877"/>
                <a:gd name="connsiteY292" fmla="*/ 46989 h 487550"/>
                <a:gd name="connsiteX293" fmla="*/ 357225 w 439877"/>
                <a:gd name="connsiteY293" fmla="*/ 41768 h 487550"/>
                <a:gd name="connsiteX294" fmla="*/ 356452 w 439877"/>
                <a:gd name="connsiteY294" fmla="*/ 36701 h 487550"/>
                <a:gd name="connsiteX295" fmla="*/ 356606 w 439877"/>
                <a:gd name="connsiteY295" fmla="*/ 31633 h 487550"/>
                <a:gd name="connsiteX296" fmla="*/ 357535 w 439877"/>
                <a:gd name="connsiteY296" fmla="*/ 26873 h 487550"/>
                <a:gd name="connsiteX297" fmla="*/ 359547 w 439877"/>
                <a:gd name="connsiteY297" fmla="*/ 22112 h 487550"/>
                <a:gd name="connsiteX298" fmla="*/ 362178 w 439877"/>
                <a:gd name="connsiteY298" fmla="*/ 17659 h 487550"/>
                <a:gd name="connsiteX299" fmla="*/ 365738 w 439877"/>
                <a:gd name="connsiteY299" fmla="*/ 13206 h 487550"/>
                <a:gd name="connsiteX300" fmla="*/ 369917 w 439877"/>
                <a:gd name="connsiteY300" fmla="*/ 9521 h 487550"/>
                <a:gd name="connsiteX301" fmla="*/ 374406 w 439877"/>
                <a:gd name="connsiteY301" fmla="*/ 6296 h 487550"/>
                <a:gd name="connsiteX302" fmla="*/ 379514 w 439877"/>
                <a:gd name="connsiteY302" fmla="*/ 3839 h 487550"/>
                <a:gd name="connsiteX303" fmla="*/ 384776 w 439877"/>
                <a:gd name="connsiteY303" fmla="*/ 1996 h 487550"/>
                <a:gd name="connsiteX304" fmla="*/ 390503 w 439877"/>
                <a:gd name="connsiteY304" fmla="*/ 614 h 48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439877" h="487550">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spTree>
    <p:extLst>
      <p:ext uri="{BB962C8B-B14F-4D97-AF65-F5344CB8AC3E}">
        <p14:creationId xmlns:p14="http://schemas.microsoft.com/office/powerpoint/2010/main" val="24625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87EAD57-7305-4EE0-9EF4-281EC1359E73}" type="datetimeFigureOut">
              <a:rPr lang="en-US" smtClean="0"/>
              <a:pPr/>
              <a:t>3/2/2023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70085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87EAD57-7305-4EE0-9EF4-281EC1359E73}" type="datetimeFigureOut">
              <a:rPr lang="en-US" smtClean="0"/>
              <a:pPr/>
              <a:t>3/2/2023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21173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87EAD57-7305-4EE0-9EF4-281EC1359E73}" type="datetimeFigureOut">
              <a:rPr lang="en-US" smtClean="0"/>
              <a:pPr/>
              <a:t>3/2/2023</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65850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87EAD57-7305-4EE0-9EF4-281EC1359E73}" type="datetimeFigureOut">
              <a:rPr lang="en-US" smtClean="0"/>
              <a:pPr/>
              <a:t>3/2/2023</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405004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87EAD57-7305-4EE0-9EF4-281EC1359E73}" type="datetimeFigureOut">
              <a:rPr lang="en-US" smtClean="0"/>
              <a:pPr/>
              <a:t>3/2/2023</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31087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3/2/2023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99797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3/2/2023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94967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EAD57-7305-4EE0-9EF4-281EC1359E73}" type="datetimeFigureOut">
              <a:rPr lang="en-US" smtClean="0"/>
              <a:pPr/>
              <a:t>3/2/2023</a:t>
            </a:fld>
            <a:endParaRPr lang="en-US"/>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D1C1-B83A-4602-9314-FB42709FACD1}" type="slidenum">
              <a:rPr lang="en-US" smtClean="0"/>
              <a:pPr/>
              <a:t>‹#›</a:t>
            </a:fld>
            <a:endParaRPr lang="en-US"/>
          </a:p>
        </p:txBody>
      </p:sp>
    </p:spTree>
    <p:extLst>
      <p:ext uri="{BB962C8B-B14F-4D97-AF65-F5344CB8AC3E}">
        <p14:creationId xmlns:p14="http://schemas.microsoft.com/office/powerpoint/2010/main" val="488191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HY헤드라인M" panose="02030600000101010101" pitchFamily="18" charset="-127"/>
          <a:ea typeface="HY헤드라인M" panose="02030600000101010101" pitchFamily="18"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i="0" kern="1200">
          <a:solidFill>
            <a:schemeClr val="tx1"/>
          </a:solidFill>
          <a:latin typeface="HY견고딕" panose="02030600000101010101" pitchFamily="18" charset="-127"/>
          <a:ea typeface="HY견고딕" panose="02030600000101010101" pitchFamily="18"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i="0" kern="1200">
          <a:solidFill>
            <a:schemeClr val="tx1"/>
          </a:solidFill>
          <a:latin typeface="HY견고딕" panose="02030600000101010101" pitchFamily="18" charset="-127"/>
          <a:ea typeface="HY견고딕" panose="02030600000101010101" pitchFamily="18"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i="0" kern="1200">
          <a:solidFill>
            <a:schemeClr val="tx1"/>
          </a:solidFill>
          <a:latin typeface="HY견고딕" panose="02030600000101010101" pitchFamily="18" charset="-127"/>
          <a:ea typeface="HY견고딕" panose="02030600000101010101" pitchFamily="18"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https://www.w3schools.com/icons/default.asp"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771800" y="1844824"/>
            <a:ext cx="4939769" cy="946446"/>
          </a:xfrm>
        </p:spPr>
        <p:txBody>
          <a:bodyPr/>
          <a:lstStyle/>
          <a:p>
            <a:r>
              <a:rPr lang="en-US" dirty="0"/>
              <a:t>Bootstrap4 (part 1]</a:t>
            </a:r>
          </a:p>
        </p:txBody>
      </p:sp>
      <p:sp>
        <p:nvSpPr>
          <p:cNvPr id="3" name="직사각형 2"/>
          <p:cNvSpPr/>
          <p:nvPr/>
        </p:nvSpPr>
        <p:spPr>
          <a:xfrm>
            <a:off x="1187624" y="3933056"/>
            <a:ext cx="7028001" cy="369332"/>
          </a:xfrm>
          <a:prstGeom prst="rect">
            <a:avLst/>
          </a:prstGeom>
        </p:spPr>
        <p:txBody>
          <a:bodyPr wrap="square">
            <a:spAutoFit/>
          </a:bodyPr>
          <a:lstStyle/>
          <a:p>
            <a:r>
              <a:rPr lang="en-US" altLang="ko-KR" dirty="0"/>
              <a:t>https://www.w3schools.com/bootstrap/bootstrap_ver.asp</a:t>
            </a:r>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620688"/>
            <a:ext cx="8229600" cy="4525963"/>
          </a:xfrm>
        </p:spPr>
        <p:txBody>
          <a:bodyPr>
            <a:normAutofit/>
          </a:bodyPr>
          <a:lstStyle/>
          <a:p>
            <a:r>
              <a:rPr lang="ko-KR" altLang="en-US" sz="1800" b="1" dirty="0"/>
              <a:t>단말기</a:t>
            </a:r>
            <a:r>
              <a:rPr lang="en-US" altLang="ko-KR" sz="1800" b="1" dirty="0"/>
              <a:t> </a:t>
            </a:r>
            <a:r>
              <a:rPr lang="ko-KR" altLang="en-US" sz="1800" b="1" dirty="0"/>
              <a:t>종류에 따른 커버 범위</a:t>
            </a:r>
            <a:r>
              <a:rPr lang="en-US" altLang="ko-KR" sz="1800" b="1" dirty="0"/>
              <a:t/>
            </a:r>
            <a:br>
              <a:rPr lang="en-US" altLang="ko-KR" sz="1800" b="1" dirty="0"/>
            </a:br>
            <a:r>
              <a:rPr lang="en-US" altLang="ko-KR" sz="1800" b="1" dirty="0"/>
              <a:t/>
            </a:r>
            <a:br>
              <a:rPr lang="en-US" altLang="ko-KR" sz="1800" b="1" dirty="0"/>
            </a:br>
            <a:r>
              <a:rPr lang="en-US" altLang="ko-KR" sz="1800" b="1" dirty="0"/>
              <a:t>&lt;div class="container-</a:t>
            </a:r>
            <a:r>
              <a:rPr lang="en-US" altLang="ko-KR" sz="1800" b="1" dirty="0" err="1"/>
              <a:t>sm</a:t>
            </a:r>
            <a:r>
              <a:rPr lang="en-US" altLang="ko-KR" sz="1800" b="1" dirty="0"/>
              <a:t>"&gt;.container-</a:t>
            </a:r>
            <a:r>
              <a:rPr lang="en-US" altLang="ko-KR" sz="1800" b="1" dirty="0" err="1"/>
              <a:t>sm</a:t>
            </a:r>
            <a:r>
              <a:rPr lang="en-US" altLang="ko-KR" sz="1800" b="1" dirty="0"/>
              <a:t>&lt;/div&gt;</a:t>
            </a:r>
            <a:br>
              <a:rPr lang="en-US" altLang="ko-KR" sz="1800" b="1" dirty="0"/>
            </a:br>
            <a:r>
              <a:rPr lang="en-US" altLang="ko-KR" sz="1800" b="1" dirty="0"/>
              <a:t>    -&gt;</a:t>
            </a:r>
            <a:r>
              <a:rPr lang="ko-KR" altLang="en-US" sz="1800" b="1" dirty="0"/>
              <a:t> </a:t>
            </a:r>
            <a:r>
              <a:rPr lang="en-US" altLang="ko-KR" sz="1800" b="1" dirty="0" err="1"/>
              <a:t>xs</a:t>
            </a:r>
            <a:r>
              <a:rPr lang="ko-KR" altLang="en-US" sz="1800" b="1" dirty="0"/>
              <a:t>만 </a:t>
            </a:r>
            <a:r>
              <a:rPr lang="en-US" altLang="ko-KR" sz="1800" b="1" dirty="0"/>
              <a:t>100%  </a:t>
            </a:r>
            <a:r>
              <a:rPr lang="ko-KR" altLang="en-US" sz="1800" b="1" dirty="0"/>
              <a:t>그 이상은 기본 너비를 커버</a:t>
            </a:r>
            <a:r>
              <a:rPr lang="en-US" altLang="ko-KR" sz="1800" b="1" dirty="0"/>
              <a:t/>
            </a:r>
            <a:br>
              <a:rPr lang="en-US" altLang="ko-KR" sz="1800" b="1" dirty="0"/>
            </a:br>
            <a:r>
              <a:rPr lang="en-US" altLang="ko-KR" sz="1800" b="1" dirty="0"/>
              <a:t>&lt;div class="container-md"&gt;.container-md&lt;/div&gt;</a:t>
            </a:r>
            <a:br>
              <a:rPr lang="en-US" altLang="ko-KR" sz="1800" b="1" dirty="0"/>
            </a:br>
            <a:r>
              <a:rPr lang="en-US" altLang="ko-KR" sz="1800" b="1" dirty="0"/>
              <a:t>    -&gt;md</a:t>
            </a:r>
            <a:r>
              <a:rPr lang="ko-KR" altLang="en-US" sz="1800" b="1" dirty="0"/>
              <a:t>이상은 커버하나 그 </a:t>
            </a:r>
            <a:r>
              <a:rPr lang="ko-KR" altLang="en-US" sz="1800" b="1" dirty="0" smtClean="0"/>
              <a:t>미만은 </a:t>
            </a:r>
            <a:r>
              <a:rPr lang="en-US" altLang="ko-KR" sz="1800" b="1" dirty="0" smtClean="0"/>
              <a:t>100% </a:t>
            </a:r>
            <a:r>
              <a:rPr lang="ko-KR" altLang="en-US" sz="1800" b="1" dirty="0" smtClean="0"/>
              <a:t>사용</a:t>
            </a:r>
            <a:r>
              <a:rPr lang="en-US" altLang="ko-KR" sz="1800" b="1" dirty="0"/>
              <a:t/>
            </a:r>
            <a:br>
              <a:rPr lang="en-US" altLang="ko-KR" sz="1800" b="1" dirty="0"/>
            </a:br>
            <a:r>
              <a:rPr lang="en-US" altLang="ko-KR" sz="1800" b="1" dirty="0"/>
              <a:t>&lt;div class="container-lg"&gt;.container-lg&lt;/div&gt;</a:t>
            </a:r>
            <a:br>
              <a:rPr lang="en-US" altLang="ko-KR" sz="1800" b="1" dirty="0"/>
            </a:br>
            <a:r>
              <a:rPr lang="en-US" altLang="ko-KR" sz="1800" b="1" dirty="0"/>
              <a:t>    -&gt;l</a:t>
            </a:r>
            <a:r>
              <a:rPr lang="en-US" altLang="ko-KR" sz="1800" b="1" dirty="0">
                <a:sym typeface="Wingdings" panose="05000000000000000000" pitchFamily="2" charset="2"/>
              </a:rPr>
              <a:t>g</a:t>
            </a:r>
            <a:r>
              <a:rPr lang="ko-KR" altLang="en-US" sz="1800" b="1" dirty="0">
                <a:sym typeface="Wingdings" panose="05000000000000000000" pitchFamily="2" charset="2"/>
              </a:rPr>
              <a:t>이상은 커버하나 그 미만은 </a:t>
            </a:r>
            <a:r>
              <a:rPr lang="en-US" altLang="ko-KR" sz="1800" b="1" dirty="0" smtClean="0">
                <a:sym typeface="Wingdings" panose="05000000000000000000" pitchFamily="2" charset="2"/>
              </a:rPr>
              <a:t>100%</a:t>
            </a:r>
            <a:r>
              <a:rPr lang="ko-KR" altLang="en-US" sz="1800" b="1" dirty="0" smtClean="0">
                <a:sym typeface="Wingdings" panose="05000000000000000000" pitchFamily="2" charset="2"/>
              </a:rPr>
              <a:t>사용</a:t>
            </a:r>
            <a:r>
              <a:rPr lang="en-US" altLang="ko-KR" sz="1800" b="1" dirty="0"/>
              <a:t/>
            </a:r>
            <a:br>
              <a:rPr lang="en-US" altLang="ko-KR" sz="1800" b="1" dirty="0"/>
            </a:br>
            <a:r>
              <a:rPr lang="en-US" altLang="ko-KR" sz="1800" b="1" dirty="0"/>
              <a:t>&lt;div class="container-xl"&gt;.container-xl&lt;/div&gt;</a:t>
            </a:r>
            <a:br>
              <a:rPr lang="en-US" altLang="ko-KR" sz="1800" b="1" dirty="0"/>
            </a:br>
            <a:r>
              <a:rPr lang="en-US" altLang="ko-KR" sz="1800" b="1" dirty="0"/>
              <a:t>    -&gt;xl</a:t>
            </a:r>
            <a:r>
              <a:rPr lang="ko-KR" altLang="en-US" sz="1800" b="1" dirty="0"/>
              <a:t>만 커버 </a:t>
            </a:r>
            <a:r>
              <a:rPr lang="ko-KR" altLang="en-US" sz="1800" b="1" dirty="0" err="1" smtClean="0"/>
              <a:t>그미만은</a:t>
            </a:r>
            <a:r>
              <a:rPr lang="ko-KR" altLang="en-US" sz="1800" b="1" dirty="0" smtClean="0"/>
              <a:t> </a:t>
            </a:r>
            <a:r>
              <a:rPr lang="en-US" altLang="ko-KR" sz="1800" b="1" dirty="0" smtClean="0"/>
              <a:t>100%</a:t>
            </a:r>
            <a:r>
              <a:rPr lang="ko-KR" altLang="en-US" sz="1800" b="1" dirty="0" smtClean="0"/>
              <a:t>사용</a:t>
            </a:r>
            <a:r>
              <a:rPr lang="en-US" altLang="ko-KR" sz="1800" b="1" dirty="0" smtClean="0"/>
              <a:t/>
            </a:r>
            <a:br>
              <a:rPr lang="en-US" altLang="ko-KR" sz="1800" b="1" dirty="0" smtClean="0"/>
            </a:br>
            <a:r>
              <a:rPr lang="en-US" altLang="ko-KR" sz="1800" b="1" dirty="0" smtClean="0"/>
              <a:t/>
            </a:r>
            <a:br>
              <a:rPr lang="en-US" altLang="ko-KR" sz="1800" b="1" dirty="0" smtClean="0"/>
            </a:br>
            <a:r>
              <a:rPr lang="en-US" altLang="ko-KR" dirty="0"/>
              <a:t>&lt;!-- container</a:t>
            </a:r>
            <a:r>
              <a:rPr lang="ko-KR" altLang="en-US" dirty="0"/>
              <a:t>에 </a:t>
            </a:r>
            <a:r>
              <a:rPr lang="en-US" altLang="ko-KR" dirty="0"/>
              <a:t>-</a:t>
            </a:r>
            <a:r>
              <a:rPr lang="ko-KR" altLang="en-US" dirty="0"/>
              <a:t>크기를 주면 스크린 크기가 지정 크기 이하이면 </a:t>
            </a:r>
            <a:r>
              <a:rPr lang="en-US" altLang="ko-KR" dirty="0"/>
              <a:t>100%</a:t>
            </a:r>
            <a:r>
              <a:rPr lang="ko-KR" altLang="en-US" dirty="0"/>
              <a:t>를 이상이면 스크린 크기를 따른다</a:t>
            </a:r>
            <a:r>
              <a:rPr lang="en-US" altLang="ko-KR" dirty="0"/>
              <a:t>.  --&gt;</a:t>
            </a:r>
            <a:endParaRPr lang="ko-KR" altLang="en-US" sz="1800" b="1" dirty="0"/>
          </a:p>
        </p:txBody>
      </p:sp>
    </p:spTree>
    <p:extLst>
      <p:ext uri="{BB962C8B-B14F-4D97-AF65-F5344CB8AC3E}">
        <p14:creationId xmlns:p14="http://schemas.microsoft.com/office/powerpoint/2010/main" val="4407035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836712"/>
            <a:ext cx="7886700" cy="4351338"/>
          </a:xfrm>
        </p:spPr>
        <p:txBody>
          <a:bodyPr>
            <a:normAutofit fontScale="92500" lnSpcReduction="20000"/>
          </a:bodyPr>
          <a:lstStyle/>
          <a:p>
            <a:r>
              <a:rPr lang="en-US" sz="1600" dirty="0"/>
              <a:t>Custom File</a:t>
            </a:r>
            <a:br>
              <a:rPr lang="en-US" sz="1600" dirty="0"/>
            </a:br>
            <a:r>
              <a:rPr lang="en-US" sz="1600" dirty="0"/>
              <a:t/>
            </a:r>
            <a:br>
              <a:rPr lang="en-US" sz="1600" dirty="0"/>
            </a:br>
            <a:r>
              <a:rPr lang="en-US" sz="1600" dirty="0"/>
              <a:t> &lt;form&gt;</a:t>
            </a:r>
            <a:br>
              <a:rPr lang="en-US" sz="1600" dirty="0"/>
            </a:br>
            <a:r>
              <a:rPr lang="en-US" sz="1600" dirty="0"/>
              <a:t>  &lt;div class="custom-file"&gt; &lt;!—</a:t>
            </a:r>
            <a:r>
              <a:rPr lang="ko-KR" altLang="en-US" sz="1600" dirty="0" err="1"/>
              <a:t>콘테이너가</a:t>
            </a:r>
            <a:r>
              <a:rPr lang="ko-KR" altLang="en-US" sz="1600" dirty="0"/>
              <a:t> </a:t>
            </a:r>
            <a:r>
              <a:rPr lang="en-US" altLang="ko-KR" sz="1600" dirty="0"/>
              <a:t>custom-file </a:t>
            </a:r>
            <a:r>
              <a:rPr lang="en-US" altLang="ko-KR" sz="1600" dirty="0">
                <a:sym typeface="Wingdings" panose="05000000000000000000" pitchFamily="2" charset="2"/>
              </a:rPr>
              <a:t></a:t>
            </a:r>
            <a:r>
              <a:rPr lang="en-US" sz="1600" dirty="0"/>
              <a:t/>
            </a:r>
            <a:br>
              <a:rPr lang="en-US" sz="1600" dirty="0"/>
            </a:br>
            <a:r>
              <a:rPr lang="en-US" sz="1600" dirty="0"/>
              <a:t>    &lt;input type="file" class="custom-file-input" id="</a:t>
            </a:r>
            <a:r>
              <a:rPr lang="en-US" sz="1600" dirty="0" err="1"/>
              <a:t>customFile</a:t>
            </a:r>
            <a:r>
              <a:rPr lang="en-US" sz="1600" dirty="0"/>
              <a:t>"&gt;</a:t>
            </a:r>
            <a:br>
              <a:rPr lang="en-US" sz="1600" dirty="0"/>
            </a:br>
            <a:r>
              <a:rPr lang="en-US" sz="1600" dirty="0"/>
              <a:t>    &lt;label class="custom-file-label" for="</a:t>
            </a:r>
            <a:r>
              <a:rPr lang="en-US" sz="1600" dirty="0" err="1"/>
              <a:t>customFile</a:t>
            </a:r>
            <a:r>
              <a:rPr lang="en-US" sz="1600" dirty="0"/>
              <a:t>"&gt;</a:t>
            </a:r>
            <a:br>
              <a:rPr lang="en-US" sz="1600" dirty="0"/>
            </a:br>
            <a:r>
              <a:rPr lang="en-US" sz="1600" dirty="0"/>
              <a:t>           Choose file</a:t>
            </a:r>
            <a:br>
              <a:rPr lang="en-US" sz="1600" dirty="0"/>
            </a:br>
            <a:r>
              <a:rPr lang="en-US" sz="1600" dirty="0"/>
              <a:t>    &lt;/label&gt;</a:t>
            </a:r>
            <a:br>
              <a:rPr lang="en-US" sz="1600" dirty="0"/>
            </a:br>
            <a:r>
              <a:rPr lang="en-US" sz="1600" dirty="0"/>
              <a:t>  &lt;/div&gt;</a:t>
            </a:r>
            <a:br>
              <a:rPr lang="en-US" sz="1600" dirty="0"/>
            </a:br>
            <a:r>
              <a:rPr lang="en-US" sz="1600" dirty="0"/>
              <a:t>&lt;/form&gt;</a:t>
            </a:r>
            <a:br>
              <a:rPr lang="en-US" sz="1600" dirty="0"/>
            </a:br>
            <a:endParaRPr lang="en-US" sz="1600" dirty="0"/>
          </a:p>
          <a:p>
            <a:r>
              <a:rPr lang="ko-KR" altLang="en-US" sz="1600" dirty="0"/>
              <a:t>기본형에서도 </a:t>
            </a:r>
            <a:r>
              <a:rPr lang="en-US" altLang="ko-KR" sz="1600" dirty="0"/>
              <a:t>range</a:t>
            </a:r>
            <a:r>
              <a:rPr lang="ko-KR" altLang="en-US" sz="1600" dirty="0"/>
              <a:t>는 </a:t>
            </a:r>
            <a:r>
              <a:rPr lang="en-US" altLang="ko-KR" sz="1600" dirty="0"/>
              <a:t>form-control</a:t>
            </a:r>
            <a:r>
              <a:rPr lang="ko-KR" altLang="en-US" sz="1600" dirty="0"/>
              <a:t>대신 </a:t>
            </a:r>
            <a:r>
              <a:rPr lang="en-US" altLang="ko-KR" sz="1600" dirty="0"/>
              <a:t>form-control-range</a:t>
            </a:r>
            <a:br>
              <a:rPr lang="en-US" altLang="ko-KR" sz="1600" dirty="0"/>
            </a:br>
            <a:r>
              <a:rPr lang="en-US" altLang="ko-KR" sz="1600" dirty="0"/>
              <a:t>file</a:t>
            </a:r>
            <a:r>
              <a:rPr lang="ko-KR" altLang="en-US" sz="1600" dirty="0"/>
              <a:t>은 </a:t>
            </a:r>
            <a:r>
              <a:rPr lang="en-US" altLang="ko-KR" sz="1600" dirty="0"/>
              <a:t>form-control-file</a:t>
            </a:r>
            <a:r>
              <a:rPr lang="ko-KR" altLang="en-US" sz="1600" dirty="0"/>
              <a:t>을 사용</a:t>
            </a:r>
            <a:r>
              <a:rPr lang="en-US" altLang="ko-KR" sz="1600" dirty="0"/>
              <a:t>(</a:t>
            </a:r>
            <a:r>
              <a:rPr lang="ko-KR" altLang="en-US" sz="1600" dirty="0"/>
              <a:t>기본형 </a:t>
            </a:r>
            <a:r>
              <a:rPr lang="en-US" altLang="ko-KR" sz="1600" dirty="0"/>
              <a:t>file</a:t>
            </a:r>
            <a:r>
              <a:rPr lang="ko-KR" altLang="en-US" sz="1600" dirty="0"/>
              <a:t>에서는 선택 파일 이름 나옴</a:t>
            </a:r>
            <a:endParaRPr lang="en-US" altLang="ko-KR" sz="1600" dirty="0"/>
          </a:p>
          <a:p>
            <a:endParaRPr lang="en-US" sz="1600" dirty="0"/>
          </a:p>
          <a:p>
            <a:r>
              <a:rPr lang="ko-KR" altLang="en-US" sz="1600" dirty="0"/>
              <a:t>커스텀은 선택한 파일 이름 표시는 </a:t>
            </a:r>
            <a:r>
              <a:rPr lang="en-US" altLang="ko-KR" sz="1600" dirty="0" err="1"/>
              <a:t>jquery</a:t>
            </a:r>
            <a:r>
              <a:rPr lang="ko-KR" altLang="en-US" sz="1600" dirty="0"/>
              <a:t>를 이용하여 표시</a:t>
            </a:r>
            <a:r>
              <a:rPr lang="en-US" altLang="ko-KR" sz="1600" dirty="0"/>
              <a:t/>
            </a:r>
            <a:br>
              <a:rPr lang="en-US" altLang="ko-KR" sz="1600" dirty="0"/>
            </a:br>
            <a:r>
              <a:rPr lang="en-US" altLang="ko-KR" sz="1600" dirty="0"/>
              <a:t/>
            </a:r>
            <a:br>
              <a:rPr lang="en-US" altLang="ko-KR" sz="1600" dirty="0"/>
            </a:br>
            <a:r>
              <a:rPr lang="en-US" altLang="ko-KR" sz="1400" b="0" i="0" dirty="0">
                <a:solidFill>
                  <a:srgbClr val="000000"/>
                </a:solidFill>
                <a:effectLst/>
                <a:latin typeface="맑은 고딕 Semilight" panose="020B0502040204020203" pitchFamily="50" charset="-127"/>
              </a:rPr>
              <a:t>$(</a:t>
            </a:r>
            <a:r>
              <a:rPr lang="en-US" altLang="ko-KR" sz="1400" b="0" i="0" dirty="0">
                <a:solidFill>
                  <a:srgbClr val="A52A2A"/>
                </a:solidFill>
                <a:effectLst/>
                <a:latin typeface="맑은 고딕 Semilight" panose="020B0502040204020203" pitchFamily="50" charset="-127"/>
              </a:rPr>
              <a:t>".custom-file-input"</a:t>
            </a:r>
            <a:r>
              <a:rPr lang="en-US" altLang="ko-KR" sz="1400" b="0" i="0" dirty="0">
                <a:solidFill>
                  <a:srgbClr val="000000"/>
                </a:solidFill>
                <a:effectLst/>
                <a:latin typeface="맑은 고딕 Semilight" panose="020B0502040204020203" pitchFamily="50" charset="-127"/>
              </a:rPr>
              <a:t>).on(</a:t>
            </a:r>
            <a:r>
              <a:rPr lang="en-US" altLang="ko-KR" sz="1400" b="0" i="0" dirty="0">
                <a:solidFill>
                  <a:srgbClr val="A52A2A"/>
                </a:solidFill>
                <a:effectLst/>
                <a:latin typeface="맑은 고딕 Semilight" panose="020B0502040204020203" pitchFamily="50" charset="-127"/>
              </a:rPr>
              <a:t>"change"</a:t>
            </a:r>
            <a:r>
              <a:rPr lang="en-US" altLang="ko-KR" sz="1400" b="0" i="0" dirty="0">
                <a:solidFill>
                  <a:srgbClr val="000000"/>
                </a:solidFill>
                <a:effectLst/>
                <a:latin typeface="맑은 고딕 Semilight" panose="020B0502040204020203" pitchFamily="50" charset="-127"/>
              </a:rPr>
              <a:t>, </a:t>
            </a:r>
            <a:r>
              <a:rPr lang="en-US" altLang="ko-KR" sz="1400" b="0" i="0" dirty="0">
                <a:solidFill>
                  <a:srgbClr val="0000CD"/>
                </a:solidFill>
                <a:effectLst/>
                <a:latin typeface="맑은 고딕 Semilight" panose="020B0502040204020203" pitchFamily="50" charset="-127"/>
              </a:rPr>
              <a:t>function</a:t>
            </a:r>
            <a:r>
              <a:rPr lang="en-US" altLang="ko-KR" sz="1400" b="0" i="0" dirty="0">
                <a:solidFill>
                  <a:srgbClr val="000000"/>
                </a:solidFill>
                <a:effectLst/>
                <a:latin typeface="맑은 고딕 Semilight" panose="020B0502040204020203" pitchFamily="50" charset="-127"/>
              </a:rPr>
              <a:t>() {</a:t>
            </a:r>
            <a:r>
              <a:rPr lang="en-US" altLang="ko-KR" sz="1400" dirty="0"/>
              <a:t/>
            </a:r>
            <a:br>
              <a:rPr lang="en-US" altLang="ko-KR" sz="1400" dirty="0"/>
            </a:br>
            <a:r>
              <a:rPr lang="en-US" altLang="ko-KR" sz="1400" b="0" i="0" dirty="0">
                <a:solidFill>
                  <a:srgbClr val="000000"/>
                </a:solidFill>
                <a:effectLst/>
                <a:latin typeface="맑은 고딕 Semilight" panose="020B0502040204020203" pitchFamily="50" charset="-127"/>
              </a:rPr>
              <a:t>  </a:t>
            </a:r>
            <a:r>
              <a:rPr lang="en-US" altLang="ko-KR" sz="1400" b="0" i="0" dirty="0">
                <a:solidFill>
                  <a:srgbClr val="0000CD"/>
                </a:solidFill>
                <a:effectLst/>
                <a:latin typeface="맑은 고딕 Semilight" panose="020B0502040204020203" pitchFamily="50" charset="-127"/>
              </a:rPr>
              <a:t>var</a:t>
            </a:r>
            <a:r>
              <a:rPr lang="en-US" altLang="ko-KR" sz="1400" b="0" i="0" dirty="0">
                <a:solidFill>
                  <a:srgbClr val="000000"/>
                </a:solidFill>
                <a:effectLst/>
                <a:latin typeface="맑은 고딕 Semilight" panose="020B0502040204020203" pitchFamily="50" charset="-127"/>
              </a:rPr>
              <a:t> </a:t>
            </a:r>
            <a:r>
              <a:rPr lang="en-US" altLang="ko-KR" sz="1400" b="0" i="0" dirty="0" err="1">
                <a:solidFill>
                  <a:srgbClr val="000000"/>
                </a:solidFill>
                <a:effectLst/>
                <a:latin typeface="맑은 고딕 Semilight" panose="020B0502040204020203" pitchFamily="50" charset="-127"/>
              </a:rPr>
              <a:t>fileName</a:t>
            </a:r>
            <a:r>
              <a:rPr lang="en-US" altLang="ko-KR" sz="1400" b="0" i="0" dirty="0">
                <a:solidFill>
                  <a:srgbClr val="000000"/>
                </a:solidFill>
                <a:effectLst/>
                <a:latin typeface="맑은 고딕 Semilight" panose="020B0502040204020203" pitchFamily="50" charset="-127"/>
              </a:rPr>
              <a:t> = $(</a:t>
            </a:r>
            <a:r>
              <a:rPr lang="en-US" altLang="ko-KR" sz="1400" b="0" i="0" dirty="0">
                <a:solidFill>
                  <a:srgbClr val="0000CD"/>
                </a:solidFill>
                <a:effectLst/>
                <a:latin typeface="맑은 고딕 Semilight" panose="020B0502040204020203" pitchFamily="50" charset="-127"/>
              </a:rPr>
              <a:t>this</a:t>
            </a:r>
            <a:r>
              <a:rPr lang="en-US" altLang="ko-KR" sz="1400" b="0" i="0" dirty="0">
                <a:solidFill>
                  <a:srgbClr val="000000"/>
                </a:solidFill>
                <a:effectLst/>
                <a:latin typeface="맑은 고딕 Semilight" panose="020B0502040204020203" pitchFamily="50" charset="-127"/>
              </a:rPr>
              <a:t>).</a:t>
            </a:r>
            <a:r>
              <a:rPr lang="en-US" altLang="ko-KR" sz="1400" b="0" i="0" dirty="0" err="1">
                <a:solidFill>
                  <a:srgbClr val="000000"/>
                </a:solidFill>
                <a:effectLst/>
                <a:latin typeface="맑은 고딕 Semilight" panose="020B0502040204020203" pitchFamily="50" charset="-127"/>
              </a:rPr>
              <a:t>val</a:t>
            </a:r>
            <a:r>
              <a:rPr lang="en-US" altLang="ko-KR" sz="1400" b="0" i="0" dirty="0">
                <a:solidFill>
                  <a:srgbClr val="000000"/>
                </a:solidFill>
                <a:effectLst/>
                <a:latin typeface="맑은 고딕 Semilight" panose="020B0502040204020203" pitchFamily="50" charset="-127"/>
              </a:rPr>
              <a:t>().split(</a:t>
            </a:r>
            <a:r>
              <a:rPr lang="en-US" altLang="ko-KR" sz="1400" b="0" i="0" dirty="0">
                <a:solidFill>
                  <a:srgbClr val="A52A2A"/>
                </a:solidFill>
                <a:effectLst/>
                <a:latin typeface="맑은 고딕 Semilight" panose="020B0502040204020203" pitchFamily="50" charset="-127"/>
              </a:rPr>
              <a:t>"\\"</a:t>
            </a:r>
            <a:r>
              <a:rPr lang="en-US" altLang="ko-KR" sz="1400" b="0" i="0" dirty="0">
                <a:solidFill>
                  <a:srgbClr val="000000"/>
                </a:solidFill>
                <a:effectLst/>
                <a:latin typeface="맑은 고딕 Semilight" panose="020B0502040204020203" pitchFamily="50" charset="-127"/>
              </a:rPr>
              <a:t>).pop();</a:t>
            </a:r>
            <a:r>
              <a:rPr lang="en-US" altLang="ko-KR" sz="1400" dirty="0"/>
              <a:t/>
            </a:r>
            <a:br>
              <a:rPr lang="en-US" altLang="ko-KR" sz="1400" dirty="0"/>
            </a:br>
            <a:r>
              <a:rPr lang="en-US" altLang="ko-KR" sz="1400" b="0" i="0" dirty="0">
                <a:solidFill>
                  <a:srgbClr val="000000"/>
                </a:solidFill>
                <a:effectLst/>
                <a:latin typeface="맑은 고딕 Semilight" panose="020B0502040204020203" pitchFamily="50" charset="-127"/>
              </a:rPr>
              <a:t>  $(</a:t>
            </a:r>
            <a:r>
              <a:rPr lang="en-US" altLang="ko-KR" sz="1400" b="0" i="0" dirty="0">
                <a:solidFill>
                  <a:srgbClr val="0000CD"/>
                </a:solidFill>
                <a:effectLst/>
                <a:latin typeface="맑은 고딕 Semilight" panose="020B0502040204020203" pitchFamily="50" charset="-127"/>
              </a:rPr>
              <a:t>this</a:t>
            </a:r>
            <a:r>
              <a:rPr lang="en-US" altLang="ko-KR" sz="1400" b="0" i="0" dirty="0">
                <a:solidFill>
                  <a:srgbClr val="000000"/>
                </a:solidFill>
                <a:effectLst/>
                <a:latin typeface="맑은 고딕 Semilight" panose="020B0502040204020203" pitchFamily="50" charset="-127"/>
              </a:rPr>
              <a:t>).siblings(</a:t>
            </a:r>
            <a:r>
              <a:rPr lang="en-US" altLang="ko-KR" sz="1400" b="0" i="0" dirty="0">
                <a:solidFill>
                  <a:srgbClr val="A52A2A"/>
                </a:solidFill>
                <a:effectLst/>
                <a:latin typeface="맑은 고딕 Semilight" panose="020B0502040204020203" pitchFamily="50" charset="-127"/>
              </a:rPr>
              <a:t>".custom-file-label"</a:t>
            </a:r>
            <a:r>
              <a:rPr lang="en-US" altLang="ko-KR" sz="1400" b="0" i="0" dirty="0">
                <a:solidFill>
                  <a:srgbClr val="000000"/>
                </a:solidFill>
                <a:effectLst/>
                <a:latin typeface="맑은 고딕 Semilight" panose="020B0502040204020203" pitchFamily="50" charset="-127"/>
              </a:rPr>
              <a:t>).</a:t>
            </a:r>
            <a:r>
              <a:rPr lang="en-US" altLang="ko-KR" sz="1400" b="0" i="0" dirty="0" err="1">
                <a:solidFill>
                  <a:srgbClr val="000000"/>
                </a:solidFill>
                <a:effectLst/>
                <a:latin typeface="맑은 고딕 Semilight" panose="020B0502040204020203" pitchFamily="50" charset="-127"/>
              </a:rPr>
              <a:t>addClass</a:t>
            </a:r>
            <a:r>
              <a:rPr lang="en-US" altLang="ko-KR" sz="1400" b="0" i="0" dirty="0">
                <a:solidFill>
                  <a:srgbClr val="000000"/>
                </a:solidFill>
                <a:effectLst/>
                <a:latin typeface="맑은 고딕 Semilight" panose="020B0502040204020203" pitchFamily="50" charset="-127"/>
              </a:rPr>
              <a:t>(</a:t>
            </a:r>
            <a:r>
              <a:rPr lang="en-US" altLang="ko-KR" sz="1400" b="0" i="0" dirty="0">
                <a:solidFill>
                  <a:srgbClr val="A52A2A"/>
                </a:solidFill>
                <a:effectLst/>
                <a:latin typeface="맑은 고딕 Semilight" panose="020B0502040204020203" pitchFamily="50" charset="-127"/>
              </a:rPr>
              <a:t>"selected"</a:t>
            </a:r>
            <a:r>
              <a:rPr lang="en-US" altLang="ko-KR" sz="1400" b="0" i="0" dirty="0">
                <a:solidFill>
                  <a:srgbClr val="000000"/>
                </a:solidFill>
                <a:effectLst/>
                <a:latin typeface="맑은 고딕 Semilight" panose="020B0502040204020203" pitchFamily="50" charset="-127"/>
              </a:rPr>
              <a:t>).html(</a:t>
            </a:r>
            <a:r>
              <a:rPr lang="en-US" altLang="ko-KR" sz="1400" b="0" i="0" dirty="0" err="1">
                <a:solidFill>
                  <a:srgbClr val="000000"/>
                </a:solidFill>
                <a:effectLst/>
                <a:latin typeface="맑은 고딕 Semilight" panose="020B0502040204020203" pitchFamily="50" charset="-127"/>
              </a:rPr>
              <a:t>fileName</a:t>
            </a:r>
            <a:r>
              <a:rPr lang="en-US" altLang="ko-KR" sz="1400" b="0" i="0" dirty="0">
                <a:solidFill>
                  <a:srgbClr val="000000"/>
                </a:solidFill>
                <a:effectLst/>
                <a:latin typeface="맑은 고딕 Semilight" panose="020B0502040204020203" pitchFamily="50" charset="-127"/>
              </a:rPr>
              <a:t>);</a:t>
            </a:r>
            <a:r>
              <a:rPr lang="en-US" altLang="ko-KR" sz="1400" dirty="0"/>
              <a:t/>
            </a:r>
            <a:br>
              <a:rPr lang="en-US" altLang="ko-KR" sz="1400" dirty="0"/>
            </a:br>
            <a:r>
              <a:rPr lang="en-US" altLang="ko-KR" sz="1400" b="0" i="0" dirty="0">
                <a:solidFill>
                  <a:srgbClr val="000000"/>
                </a:solidFill>
                <a:effectLst/>
                <a:latin typeface="맑은 고딕 Semilight" panose="020B0502040204020203" pitchFamily="50" charset="-127"/>
              </a:rPr>
              <a:t>});</a:t>
            </a:r>
            <a:endParaRPr lang="en-US" sz="1400" dirty="0"/>
          </a:p>
          <a:p>
            <a:r>
              <a:rPr lang="en-US" sz="1900" smtClean="0"/>
              <a:t>Pop()</a:t>
            </a:r>
            <a:r>
              <a:rPr lang="ko-KR" altLang="en-US" sz="1900" smtClean="0"/>
              <a:t>은 마지막 원소 반ㅁ환</a:t>
            </a:r>
            <a:endParaRPr lang="en-US" sz="19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dirty="0"/>
              <a:t>Bootstrap 4 </a:t>
            </a:r>
            <a:r>
              <a:rPr lang="en-US" sz="2400" b="0" dirty="0" smtClean="0"/>
              <a:t>Carousel</a:t>
            </a:r>
            <a:endParaRPr lang="en-US" sz="2400" dirty="0"/>
          </a:p>
        </p:txBody>
      </p:sp>
      <p:sp>
        <p:nvSpPr>
          <p:cNvPr id="2" name="내용 개체 틀 1"/>
          <p:cNvSpPr>
            <a:spLocks noGrp="1"/>
          </p:cNvSpPr>
          <p:nvPr>
            <p:ph idx="1"/>
          </p:nvPr>
        </p:nvSpPr>
        <p:spPr>
          <a:xfrm>
            <a:off x="395536" y="1196752"/>
            <a:ext cx="8229600" cy="360040"/>
          </a:xfrm>
        </p:spPr>
        <p:txBody>
          <a:bodyPr/>
          <a:lstStyle/>
          <a:p>
            <a:r>
              <a:rPr lang="ko-KR" altLang="en-US" sz="1800" dirty="0"/>
              <a:t>회전하는 </a:t>
            </a:r>
            <a:r>
              <a:rPr lang="ko-KR" altLang="en-US" sz="1800" dirty="0" err="1"/>
              <a:t>스라이드</a:t>
            </a:r>
            <a:r>
              <a:rPr lang="ko-KR" altLang="en-US" sz="1800" dirty="0"/>
              <a:t> 쇼</a:t>
            </a:r>
            <a:endParaRPr lang="en-US" altLang="ko-KR" sz="1800" dirty="0"/>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323528" y="1772816"/>
            <a:ext cx="8496944" cy="3816424"/>
          </a:xfrm>
          <a:prstGeom prst="rect">
            <a:avLst/>
          </a:prstGeom>
          <a:noFill/>
          <a:ln w="9525">
            <a:noFill/>
            <a:miter lim="800000"/>
            <a:headEnd/>
            <a:tailEnd/>
          </a:ln>
        </p:spPr>
      </p:pic>
      <p:sp>
        <p:nvSpPr>
          <p:cNvPr id="9219" name="Rectangle 3"/>
          <p:cNvSpPr>
            <a:spLocks noChangeArrowheads="1"/>
          </p:cNvSpPr>
          <p:nvPr/>
        </p:nvSpPr>
        <p:spPr bwMode="auto">
          <a:xfrm>
            <a:off x="323528" y="5687035"/>
            <a:ext cx="7119257"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DC143C"/>
                </a:solidFill>
                <a:effectLst/>
                <a:latin typeface="맑은 고딕 Semilight" panose="020B0502040204020203" pitchFamily="50" charset="-127"/>
                <a:cs typeface="맑은 고딕 Semilight" panose="020B0502040204020203" pitchFamily="50" charset="-127"/>
              </a:rPr>
              <a:t>data-ride="carousel“</a:t>
            </a:r>
            <a:r>
              <a:rPr kumimoji="0" lang="en-US" sz="1100" b="0" i="0" u="none" strike="noStrike" cap="none" normalizeH="0" baseline="0">
                <a:ln>
                  <a:noFill/>
                </a:ln>
                <a:solidFill>
                  <a:srgbClr val="000000"/>
                </a:solidFill>
                <a:effectLst/>
                <a:latin typeface="HY목각파임B" panose="02030600000101010101" pitchFamily="18" charset="-127"/>
                <a:cs typeface="Arial" pitchFamily="34" charset="0"/>
              </a:rPr>
              <a:t>   begin animating the carousel immediately when the page loads.</a:t>
            </a:r>
            <a:r>
              <a:rPr kumimoji="0" lang="en-US" sz="800" b="0" i="0" u="none" strike="noStrike" cap="none" normalizeH="0" baseline="0">
                <a:ln>
                  <a:noFill/>
                </a:ln>
                <a:solidFill>
                  <a:schemeClr val="tx1"/>
                </a:solidFill>
                <a:effectLst/>
                <a:latin typeface="HY견고딕" panose="02030600000101010101" pitchFamily="18" charset="-127"/>
                <a:cs typeface="Arial" pitchFamily="34" charset="0"/>
              </a:rPr>
              <a:t> </a:t>
            </a:r>
            <a:endParaRPr kumimoji="0" lang="en-US" sz="1800" b="0" i="0" u="none" strike="noStrike" cap="none" normalizeH="0" baseline="0">
              <a:ln>
                <a:noFill/>
              </a:ln>
              <a:solidFill>
                <a:schemeClr val="tx1"/>
              </a:solidFill>
              <a:effectLst/>
              <a:latin typeface="HY견고딕" panose="02030600000101010101" pitchFamily="18" charset="-127"/>
              <a:cs typeface="Arial"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568952" cy="5700291"/>
          </a:xfrm>
        </p:spPr>
        <p:txBody>
          <a:bodyPr>
            <a:normAutofit/>
          </a:bodyPr>
          <a:lstStyle/>
          <a:p>
            <a:r>
              <a:rPr lang="en-US" sz="1800" dirty="0"/>
              <a:t>&lt;div id="demo" class="carousel slide" data-ride="carousel"&gt;</a:t>
            </a:r>
            <a:br>
              <a:rPr lang="en-US" sz="1800" dirty="0"/>
            </a:br>
            <a:r>
              <a:rPr lang="en-US" sz="1800" dirty="0"/>
              <a:t>&lt;!—</a:t>
            </a:r>
            <a:r>
              <a:rPr lang="ko-KR" altLang="en-US" sz="1800" dirty="0" err="1"/>
              <a:t>캐로절의</a:t>
            </a:r>
            <a:r>
              <a:rPr lang="ko-KR" altLang="en-US" sz="1800" dirty="0"/>
              <a:t> 최상위 </a:t>
            </a:r>
            <a:r>
              <a:rPr lang="ko-KR" altLang="en-US" sz="1800" dirty="0" err="1"/>
              <a:t>콘테이너</a:t>
            </a:r>
            <a:r>
              <a:rPr lang="ko-KR" altLang="en-US" sz="1800" dirty="0"/>
              <a:t> </a:t>
            </a:r>
            <a:r>
              <a:rPr lang="en-US" altLang="ko-KR" sz="1800" dirty="0">
                <a:sym typeface="Wingdings" panose="05000000000000000000" pitchFamily="2" charset="2"/>
              </a:rPr>
              <a:t></a:t>
            </a:r>
            <a:r>
              <a:rPr lang="en-US" sz="1800" dirty="0"/>
              <a:t/>
            </a:r>
            <a:br>
              <a:rPr lang="en-US" sz="1800" dirty="0"/>
            </a:br>
            <a:r>
              <a:rPr lang="en-US" sz="1800" dirty="0"/>
              <a:t>  &lt;!– Indicators(</a:t>
            </a:r>
            <a:r>
              <a:rPr lang="ko-KR" altLang="en-US" sz="1800" dirty="0"/>
              <a:t>위치표시마크</a:t>
            </a:r>
            <a:r>
              <a:rPr lang="en-US" altLang="ko-KR" sz="1800" dirty="0"/>
              <a:t>)</a:t>
            </a:r>
            <a:r>
              <a:rPr lang="en-US" sz="1800" dirty="0"/>
              <a:t> </a:t>
            </a:r>
            <a:r>
              <a:rPr lang="en-US" sz="1800" dirty="0">
                <a:sym typeface="Wingdings" panose="05000000000000000000" pitchFamily="2" charset="2"/>
              </a:rPr>
              <a:t></a:t>
            </a:r>
            <a:r>
              <a:rPr lang="en-US" sz="1800" dirty="0"/>
              <a:t/>
            </a:r>
            <a:br>
              <a:rPr lang="en-US" sz="1800" dirty="0"/>
            </a:br>
            <a:r>
              <a:rPr lang="en-US" sz="1800" dirty="0"/>
              <a:t>  &lt;ul class=＂carousel-indicators＂&gt;</a:t>
            </a:r>
            <a:br>
              <a:rPr lang="en-US" sz="1800" dirty="0"/>
            </a:br>
            <a:r>
              <a:rPr lang="en-US" sz="1800" dirty="0"/>
              <a:t>   </a:t>
            </a:r>
            <a:r>
              <a:rPr lang="en-US" sz="1600" dirty="0"/>
              <a:t> &lt;li data-target=＂#demo＂ data-slide-to=＂0＂ class=＂active＂&gt; &lt;/li&gt;</a:t>
            </a:r>
            <a:br>
              <a:rPr lang="en-US" sz="1600" dirty="0"/>
            </a:br>
            <a:r>
              <a:rPr lang="en-US" sz="1800" dirty="0"/>
              <a:t>    &lt;li data-target=＂#demo＂ data-slide-to=＂1＂&gt;&lt;/li&gt;</a:t>
            </a:r>
            <a:br>
              <a:rPr lang="en-US" sz="1800" dirty="0"/>
            </a:br>
            <a:r>
              <a:rPr lang="en-US" sz="1800" dirty="0"/>
              <a:t>    &lt;li data-target=＂#demo＂ data-slide-to=＂2＂&gt;&lt;/li&gt;</a:t>
            </a:r>
            <a:br>
              <a:rPr lang="en-US" sz="1800" dirty="0"/>
            </a:br>
            <a:r>
              <a:rPr lang="en-US" sz="1800" dirty="0"/>
              <a:t>  &lt;/ul&gt;</a:t>
            </a:r>
            <a:br>
              <a:rPr lang="en-US" sz="1800" dirty="0"/>
            </a:br>
            <a:r>
              <a:rPr lang="en-US" sz="1800" dirty="0"/>
              <a:t>  </a:t>
            </a:r>
            <a:r>
              <a:rPr lang="en-US" altLang="ko-KR" sz="1800" dirty="0"/>
              <a:t>&lt;!– The slideshow </a:t>
            </a:r>
            <a:r>
              <a:rPr lang="en-US" altLang="ko-KR" sz="1800" dirty="0">
                <a:sym typeface="Wingdings" panose="05000000000000000000" pitchFamily="2" charset="2"/>
              </a:rPr>
              <a:t></a:t>
            </a:r>
            <a:r>
              <a:rPr lang="en-US" altLang="ko-KR" sz="1800" dirty="0"/>
              <a:t/>
            </a:r>
            <a:br>
              <a:rPr lang="en-US" altLang="ko-KR" sz="1800" dirty="0"/>
            </a:br>
            <a:r>
              <a:rPr lang="en-US" altLang="ko-KR" sz="1800" dirty="0"/>
              <a:t>  &lt;div class=＂carousel-inner＂&gt; &lt;!—</a:t>
            </a:r>
            <a:r>
              <a:rPr lang="ko-KR" altLang="en-US" sz="1800" dirty="0" err="1"/>
              <a:t>스라이드</a:t>
            </a:r>
            <a:r>
              <a:rPr lang="ko-KR" altLang="en-US" sz="1800" dirty="0"/>
              <a:t> </a:t>
            </a:r>
            <a:r>
              <a:rPr lang="ko-KR" altLang="en-US" sz="1800" dirty="0" err="1"/>
              <a:t>콘테이너</a:t>
            </a:r>
            <a:r>
              <a:rPr lang="ko-KR" altLang="en-US" sz="1800" dirty="0"/>
              <a:t> </a:t>
            </a:r>
            <a:r>
              <a:rPr lang="en-US" altLang="ko-KR" sz="1800" dirty="0">
                <a:sym typeface="Wingdings" panose="05000000000000000000" pitchFamily="2" charset="2"/>
              </a:rPr>
              <a:t></a:t>
            </a:r>
            <a:r>
              <a:rPr lang="en-US" altLang="ko-KR" sz="1800" dirty="0"/>
              <a:t/>
            </a:r>
            <a:br>
              <a:rPr lang="en-US" altLang="ko-KR" sz="1800" dirty="0"/>
            </a:br>
            <a:r>
              <a:rPr lang="en-US" altLang="ko-KR" sz="1800" dirty="0"/>
              <a:t>    &lt;div class="carousel-item active"&gt;</a:t>
            </a:r>
            <a:br>
              <a:rPr lang="en-US" altLang="ko-KR" sz="1800" dirty="0"/>
            </a:br>
            <a:r>
              <a:rPr lang="en-US" altLang="ko-KR" sz="1800" dirty="0"/>
              <a:t>      &lt;</a:t>
            </a:r>
            <a:r>
              <a:rPr lang="en-US" altLang="ko-KR" sz="1800" dirty="0" err="1"/>
              <a:t>img</a:t>
            </a:r>
            <a:r>
              <a:rPr lang="en-US" altLang="ko-KR" sz="1800" dirty="0"/>
              <a:t> </a:t>
            </a:r>
            <a:r>
              <a:rPr lang="en-US" altLang="ko-KR" sz="1800" dirty="0" err="1"/>
              <a:t>src</a:t>
            </a:r>
            <a:r>
              <a:rPr lang="en-US" altLang="ko-KR" sz="1800" dirty="0"/>
              <a:t>="la.jpg" alt="Los Angeles"&gt;</a:t>
            </a:r>
            <a:br>
              <a:rPr lang="en-US" altLang="ko-KR" sz="1800" dirty="0"/>
            </a:br>
            <a:r>
              <a:rPr lang="en-US" altLang="ko-KR" sz="1800" dirty="0"/>
              <a:t>    &lt;/div&gt;</a:t>
            </a:r>
            <a:br>
              <a:rPr lang="en-US" altLang="ko-KR" sz="1800" dirty="0"/>
            </a:br>
            <a:r>
              <a:rPr lang="en-US" altLang="ko-KR" sz="1800" dirty="0"/>
              <a:t>    &lt;div class="carousel-item"&gt;</a:t>
            </a:r>
            <a:br>
              <a:rPr lang="en-US" altLang="ko-KR" sz="1800" dirty="0"/>
            </a:br>
            <a:r>
              <a:rPr lang="en-US" altLang="ko-KR" sz="1800" dirty="0"/>
              <a:t>      &lt;</a:t>
            </a:r>
            <a:r>
              <a:rPr lang="en-US" altLang="ko-KR" sz="1800" dirty="0" err="1"/>
              <a:t>img</a:t>
            </a:r>
            <a:r>
              <a:rPr lang="en-US" altLang="ko-KR" sz="1800" dirty="0"/>
              <a:t> </a:t>
            </a:r>
            <a:r>
              <a:rPr lang="en-US" altLang="ko-KR" sz="1800" dirty="0" err="1"/>
              <a:t>src</a:t>
            </a:r>
            <a:r>
              <a:rPr lang="en-US" altLang="ko-KR" sz="1800" dirty="0"/>
              <a:t>="chicago.jpg" alt="Chicago"&gt;</a:t>
            </a:r>
            <a:br>
              <a:rPr lang="en-US" altLang="ko-KR" sz="1800" dirty="0"/>
            </a:br>
            <a:r>
              <a:rPr lang="en-US" altLang="ko-KR" sz="1800" dirty="0"/>
              <a:t>    &lt;/div&gt;</a:t>
            </a:r>
            <a:br>
              <a:rPr lang="en-US" altLang="ko-KR" sz="1800" dirty="0"/>
            </a:br>
            <a:r>
              <a:rPr lang="en-US" altLang="ko-KR" sz="1800" dirty="0"/>
              <a:t>    &lt;div class="carousel-item"&gt;</a:t>
            </a:r>
            <a:br>
              <a:rPr lang="en-US" altLang="ko-KR" sz="1800" dirty="0"/>
            </a:br>
            <a:r>
              <a:rPr lang="en-US" altLang="ko-KR" sz="1800" dirty="0"/>
              <a:t>      &lt;</a:t>
            </a:r>
            <a:r>
              <a:rPr lang="en-US" altLang="ko-KR" sz="1800" dirty="0" err="1"/>
              <a:t>img</a:t>
            </a:r>
            <a:r>
              <a:rPr lang="en-US" altLang="ko-KR" sz="1800" dirty="0"/>
              <a:t> </a:t>
            </a:r>
            <a:r>
              <a:rPr lang="en-US" altLang="ko-KR" sz="1800" dirty="0" err="1"/>
              <a:t>src</a:t>
            </a:r>
            <a:r>
              <a:rPr lang="en-US" altLang="ko-KR" sz="1800" dirty="0"/>
              <a:t>="ny.jpg" alt="New York"&gt;</a:t>
            </a:r>
            <a:br>
              <a:rPr lang="en-US" altLang="ko-KR" sz="1800" dirty="0"/>
            </a:br>
            <a:r>
              <a:rPr lang="en-US" altLang="ko-KR" sz="1800" dirty="0"/>
              <a:t>    &lt;/div&gt;</a:t>
            </a:r>
            <a:br>
              <a:rPr lang="en-US" altLang="ko-KR" sz="1800" dirty="0"/>
            </a:br>
            <a:r>
              <a:rPr lang="en-US" altLang="ko-KR" sz="1800" dirty="0"/>
              <a:t>  &lt;/div&gt;</a:t>
            </a:r>
          </a:p>
          <a:p>
            <a:endParaRPr lang="en-US" sz="1800" dirty="0"/>
          </a:p>
          <a:p>
            <a:endParaRPr lang="en-US" sz="1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dirty="0"/>
              <a:t> </a:t>
            </a:r>
            <a:r>
              <a:rPr lang="en-US" sz="1800" dirty="0"/>
              <a:t> &lt;!-- Left and right controls --&gt;</a:t>
            </a:r>
            <a:br>
              <a:rPr lang="en-US" sz="1800" dirty="0"/>
            </a:br>
            <a:r>
              <a:rPr lang="en-US" sz="1800" dirty="0"/>
              <a:t>  &lt;a class="carousel-control-</a:t>
            </a:r>
            <a:r>
              <a:rPr lang="en-US" sz="1800" dirty="0" err="1"/>
              <a:t>prev</a:t>
            </a:r>
            <a:r>
              <a:rPr lang="en-US" sz="1800" dirty="0"/>
              <a:t>" </a:t>
            </a:r>
            <a:r>
              <a:rPr lang="en-US" sz="1800" dirty="0" err="1"/>
              <a:t>href</a:t>
            </a:r>
            <a:r>
              <a:rPr lang="en-US" sz="1800" dirty="0"/>
              <a:t>="#demo" </a:t>
            </a:r>
            <a:br>
              <a:rPr lang="en-US" sz="1800" dirty="0"/>
            </a:br>
            <a:r>
              <a:rPr lang="en-US" sz="1800" dirty="0"/>
              <a:t>     data-slide="</a:t>
            </a:r>
            <a:r>
              <a:rPr lang="en-US" sz="1800" dirty="0" err="1"/>
              <a:t>prev</a:t>
            </a:r>
            <a:r>
              <a:rPr lang="en-US" sz="1800" dirty="0"/>
              <a:t>"&gt;</a:t>
            </a:r>
            <a:br>
              <a:rPr lang="en-US" sz="1800" dirty="0"/>
            </a:br>
            <a:r>
              <a:rPr lang="en-US" sz="1800" dirty="0"/>
              <a:t>    </a:t>
            </a:r>
            <a:r>
              <a:rPr lang="en-US" sz="1800" b="1" dirty="0"/>
              <a:t>&lt;span class="carousel-control-</a:t>
            </a:r>
            <a:r>
              <a:rPr lang="en-US" sz="1800" b="1" dirty="0" err="1"/>
              <a:t>prev</a:t>
            </a:r>
            <a:r>
              <a:rPr lang="en-US" sz="1800" b="1" dirty="0"/>
              <a:t>-icon"&gt;&lt;/span&gt;</a:t>
            </a:r>
            <a:br>
              <a:rPr lang="en-US" sz="1800" b="1" dirty="0"/>
            </a:br>
            <a:r>
              <a:rPr lang="en-US" sz="1800" b="1" dirty="0"/>
              <a:t>  &lt;/a&gt;</a:t>
            </a:r>
            <a:br>
              <a:rPr lang="en-US" sz="1800" b="1" dirty="0"/>
            </a:br>
            <a:r>
              <a:rPr lang="en-US" sz="1800" dirty="0"/>
              <a:t>  &lt;a class="carousel-control-next" </a:t>
            </a:r>
            <a:r>
              <a:rPr lang="en-US" sz="1800" dirty="0" err="1"/>
              <a:t>href</a:t>
            </a:r>
            <a:r>
              <a:rPr lang="en-US" sz="1800" dirty="0"/>
              <a:t>="#demo" </a:t>
            </a:r>
            <a:br>
              <a:rPr lang="en-US" sz="1800" dirty="0"/>
            </a:br>
            <a:r>
              <a:rPr lang="en-US" sz="1800" dirty="0"/>
              <a:t>     data-slide="next"&gt;</a:t>
            </a:r>
            <a:br>
              <a:rPr lang="en-US" sz="1800" dirty="0"/>
            </a:br>
            <a:r>
              <a:rPr lang="en-US" sz="1800" dirty="0"/>
              <a:t>    &lt;span class="carousel-control-next-icon"&gt;&lt;/span&gt;</a:t>
            </a:r>
            <a:br>
              <a:rPr lang="en-US" sz="1800" dirty="0"/>
            </a:br>
            <a:r>
              <a:rPr lang="en-US" sz="1800" dirty="0"/>
              <a:t>  &lt;/a&gt;</a:t>
            </a:r>
          </a:p>
          <a:p>
            <a:r>
              <a:rPr lang="en-US" altLang="ko-KR" sz="1800" dirty="0"/>
              <a:t>&lt;!--Add Captions to Slide </a:t>
            </a:r>
            <a:r>
              <a:rPr lang="en-US" altLang="ko-KR" sz="1800" dirty="0">
                <a:sym typeface="Wingdings" pitchFamily="2" charset="2"/>
              </a:rPr>
              <a:t></a:t>
            </a:r>
            <a:r>
              <a:rPr lang="en-US" altLang="ko-KR" sz="1800" dirty="0"/>
              <a:t/>
            </a:r>
            <a:br>
              <a:rPr lang="en-US" altLang="ko-KR" sz="1800" dirty="0"/>
            </a:br>
            <a:r>
              <a:rPr lang="en-US" altLang="ko-KR" sz="1800" dirty="0"/>
              <a:t> &lt;div class="carousel-item"&gt;</a:t>
            </a:r>
            <a:br>
              <a:rPr lang="en-US" altLang="ko-KR" sz="1800" dirty="0"/>
            </a:br>
            <a:r>
              <a:rPr lang="en-US" altLang="ko-KR" sz="1800" dirty="0"/>
              <a:t>  &lt;</a:t>
            </a:r>
            <a:r>
              <a:rPr lang="en-US" altLang="ko-KR" sz="1800" dirty="0" err="1"/>
              <a:t>img</a:t>
            </a:r>
            <a:r>
              <a:rPr lang="en-US" altLang="ko-KR" sz="1800" dirty="0"/>
              <a:t> </a:t>
            </a:r>
            <a:r>
              <a:rPr lang="en-US" altLang="ko-KR" sz="1800" dirty="0" err="1"/>
              <a:t>src</a:t>
            </a:r>
            <a:r>
              <a:rPr lang="en-US" altLang="ko-KR" sz="1800" dirty="0"/>
              <a:t>="la.jpg" alt="Los Angeles"&gt;</a:t>
            </a:r>
            <a:br>
              <a:rPr lang="en-US" altLang="ko-KR" sz="1800" dirty="0"/>
            </a:br>
            <a:r>
              <a:rPr lang="en-US" altLang="ko-KR" sz="1800" dirty="0"/>
              <a:t>  &lt;div class="carousel-caption"&gt;</a:t>
            </a:r>
            <a:br>
              <a:rPr lang="en-US" altLang="ko-KR" sz="1800" dirty="0"/>
            </a:br>
            <a:r>
              <a:rPr lang="en-US" altLang="ko-KR" sz="1800" dirty="0"/>
              <a:t>    &lt;h3&gt;Los Angeles&lt;/h3&gt;</a:t>
            </a:r>
            <a:br>
              <a:rPr lang="en-US" altLang="ko-KR" sz="1800" dirty="0"/>
            </a:br>
            <a:r>
              <a:rPr lang="en-US" altLang="ko-KR" sz="1800" dirty="0"/>
              <a:t>    &lt;p&gt;We had such a great time in LA!&lt;/p&gt;</a:t>
            </a:r>
            <a:br>
              <a:rPr lang="en-US" altLang="ko-KR" sz="1800" dirty="0"/>
            </a:br>
            <a:r>
              <a:rPr lang="en-US" altLang="ko-KR" sz="1800" dirty="0"/>
              <a:t>  &lt;/div&gt;</a:t>
            </a:r>
            <a:br>
              <a:rPr lang="en-US" altLang="ko-KR" sz="1800" dirty="0"/>
            </a:br>
            <a:r>
              <a:rPr lang="en-US" altLang="ko-KR" sz="1800" dirty="0"/>
              <a:t>&lt;/div&gt;</a:t>
            </a:r>
            <a:br>
              <a:rPr lang="en-US" altLang="ko-KR" sz="1800" dirty="0"/>
            </a:br>
            <a:r>
              <a:rPr lang="en-US" altLang="ko-KR" sz="1800" dirty="0"/>
              <a:t/>
            </a:r>
            <a:br>
              <a:rPr lang="en-US" altLang="ko-KR" sz="1800" dirty="0"/>
            </a:br>
            <a:r>
              <a:rPr lang="en-US" altLang="ko-KR" sz="1800" dirty="0"/>
              <a:t>-. carousel-item</a:t>
            </a:r>
            <a:r>
              <a:rPr lang="ko-KR" altLang="en-US" sz="1800" dirty="0" err="1"/>
              <a:t>엘리먼트</a:t>
            </a:r>
            <a:r>
              <a:rPr lang="ko-KR" altLang="en-US" sz="1800" dirty="0"/>
              <a:t> 안에 </a:t>
            </a:r>
            <a:r>
              <a:rPr lang="en-US" altLang="ko-KR" sz="1800" dirty="0" err="1"/>
              <a:t>img</a:t>
            </a:r>
            <a:r>
              <a:rPr lang="en-US" altLang="ko-KR" sz="1800" dirty="0"/>
              <a:t> </a:t>
            </a:r>
            <a:r>
              <a:rPr lang="ko-KR" altLang="en-US" sz="1800" dirty="0"/>
              <a:t>다음에</a:t>
            </a:r>
            <a:r>
              <a:rPr lang="en-US" altLang="ko-KR" sz="1800" dirty="0"/>
              <a:t> .carousel-caption</a:t>
            </a:r>
            <a:r>
              <a:rPr lang="ko-KR" altLang="en-US" sz="1800" dirty="0"/>
              <a:t> </a:t>
            </a:r>
            <a:r>
              <a:rPr lang="en-US" altLang="ko-KR" sz="1800" dirty="0"/>
              <a:t/>
            </a:r>
            <a:br>
              <a:rPr lang="en-US" altLang="ko-KR" sz="1800" dirty="0"/>
            </a:br>
            <a:r>
              <a:rPr lang="en-US" altLang="ko-KR" sz="1800" dirty="0"/>
              <a:t>    </a:t>
            </a:r>
            <a:r>
              <a:rPr lang="ko-KR" altLang="en-US" sz="1800" dirty="0" err="1"/>
              <a:t>엘리먼트를</a:t>
            </a:r>
            <a:r>
              <a:rPr lang="ko-KR" altLang="en-US" sz="1800" dirty="0"/>
              <a:t> 만들어 넣음</a:t>
            </a:r>
            <a:endParaRPr lang="en-US" altLang="ko-KR" sz="1800" dirty="0"/>
          </a:p>
          <a:p>
            <a:endParaRPr lang="en-US" sz="18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792089"/>
          </a:xfrm>
        </p:spPr>
        <p:txBody>
          <a:bodyPr>
            <a:normAutofit/>
          </a:bodyPr>
          <a:lstStyle/>
          <a:p>
            <a:r>
              <a:rPr lang="en-US" sz="2400" b="0" dirty="0"/>
              <a:t>Bootstrap 4 Modal</a:t>
            </a:r>
            <a:endParaRPr lang="en-US" sz="2400" dirty="0"/>
          </a:p>
        </p:txBody>
      </p:sp>
      <p:sp>
        <p:nvSpPr>
          <p:cNvPr id="2" name="내용 개체 틀 1"/>
          <p:cNvSpPr>
            <a:spLocks noGrp="1"/>
          </p:cNvSpPr>
          <p:nvPr>
            <p:ph idx="1"/>
          </p:nvPr>
        </p:nvSpPr>
        <p:spPr>
          <a:xfrm>
            <a:off x="628650" y="1268760"/>
            <a:ext cx="7886700" cy="4908203"/>
          </a:xfrm>
        </p:spPr>
        <p:txBody>
          <a:bodyPr>
            <a:normAutofit/>
          </a:bodyPr>
          <a:lstStyle/>
          <a:p>
            <a:r>
              <a:rPr lang="en-US" sz="1800" dirty="0"/>
              <a:t>modal</a:t>
            </a:r>
            <a:r>
              <a:rPr lang="ko-KR" altLang="en-US" sz="1800" dirty="0"/>
              <a:t>은 현재페이지 위에 나타나는 </a:t>
            </a:r>
            <a:r>
              <a:rPr lang="ko-KR" altLang="en-US" sz="1800" dirty="0" err="1"/>
              <a:t>대화창</a:t>
            </a:r>
            <a:r>
              <a:rPr lang="ko-KR" altLang="en-US" sz="1800" dirty="0"/>
              <a:t> 또는 </a:t>
            </a:r>
            <a:r>
              <a:rPr lang="en-US" altLang="ko-KR" sz="1800" dirty="0"/>
              <a:t>popup</a:t>
            </a:r>
            <a:r>
              <a:rPr lang="ko-KR" altLang="en-US" sz="1800" dirty="0"/>
              <a:t>창임</a:t>
            </a:r>
            <a:endParaRPr lang="en-US" altLang="ko-KR" sz="1800" dirty="0"/>
          </a:p>
          <a:p>
            <a:r>
              <a:rPr lang="ko-KR" altLang="en-US" sz="1800" dirty="0"/>
              <a:t>만드는 방법</a:t>
            </a:r>
            <a:r>
              <a:rPr lang="en-US" altLang="ko-KR" sz="1800" dirty="0"/>
              <a:t/>
            </a:r>
            <a:br>
              <a:rPr lang="en-US" altLang="ko-KR" sz="1800" dirty="0"/>
            </a:br>
            <a:r>
              <a:rPr lang="en-US" altLang="ko-KR" sz="1800" dirty="0"/>
              <a:t/>
            </a:r>
            <a:br>
              <a:rPr lang="en-US" altLang="ko-KR" sz="1800" dirty="0"/>
            </a:br>
            <a:r>
              <a:rPr lang="en-US" altLang="ko-KR" sz="1800" dirty="0"/>
              <a:t>1. </a:t>
            </a:r>
            <a:r>
              <a:rPr lang="ko-KR" altLang="en-US" sz="1800" dirty="0" err="1"/>
              <a:t>모달을</a:t>
            </a:r>
            <a:r>
              <a:rPr lang="ko-KR" altLang="en-US" sz="1800" dirty="0"/>
              <a:t> 오픈하는 버튼 만들기</a:t>
            </a:r>
            <a:r>
              <a:rPr lang="en-US" altLang="ko-KR" sz="1800" dirty="0"/>
              <a:t/>
            </a:r>
            <a:br>
              <a:rPr lang="en-US" altLang="ko-KR" sz="1800" dirty="0"/>
            </a:br>
            <a:r>
              <a:rPr lang="en-US" sz="1800" dirty="0"/>
              <a:t>&lt;!-- Button to Open the Modal --&gt;</a:t>
            </a:r>
            <a:br>
              <a:rPr lang="en-US" sz="1800" dirty="0"/>
            </a:br>
            <a:r>
              <a:rPr lang="en-US" sz="1800" dirty="0"/>
              <a:t>&lt;button type="button" class="</a:t>
            </a:r>
            <a:r>
              <a:rPr lang="en-US" sz="1800" dirty="0" err="1" smtClean="0"/>
              <a:t>btn</a:t>
            </a:r>
            <a:r>
              <a:rPr lang="en-US" sz="1800" dirty="0" smtClean="0"/>
              <a:t> </a:t>
            </a:r>
            <a:r>
              <a:rPr lang="en-US" sz="1800" dirty="0" err="1"/>
              <a:t>btn</a:t>
            </a:r>
            <a:r>
              <a:rPr lang="en-US" sz="1800" dirty="0"/>
              <a:t>-primary" </a:t>
            </a:r>
            <a:br>
              <a:rPr lang="en-US" sz="1800" dirty="0"/>
            </a:br>
            <a:r>
              <a:rPr lang="en-US" sz="1800" dirty="0" smtClean="0"/>
              <a:t>    data-toggle="modal" data-target="#</a:t>
            </a:r>
            <a:r>
              <a:rPr lang="en-US" sz="1800" dirty="0" err="1" smtClean="0"/>
              <a:t>myModal</a:t>
            </a:r>
            <a:r>
              <a:rPr lang="en-US" sz="1800" dirty="0" smtClean="0"/>
              <a:t>"&gt;</a:t>
            </a:r>
            <a:r>
              <a:rPr lang="en-US" sz="1800" dirty="0"/>
              <a:t/>
            </a:r>
            <a:br>
              <a:rPr lang="en-US" sz="1800" dirty="0"/>
            </a:br>
            <a:r>
              <a:rPr lang="en-US" sz="1800" dirty="0"/>
              <a:t>      Open modal</a:t>
            </a:r>
            <a:br>
              <a:rPr lang="en-US" sz="1800" dirty="0"/>
            </a:br>
            <a:r>
              <a:rPr lang="en-US" sz="1800" dirty="0"/>
              <a:t>&lt;/button&gt;</a:t>
            </a:r>
            <a:br>
              <a:rPr lang="en-US" sz="1800" dirty="0"/>
            </a:br>
            <a:r>
              <a:rPr lang="en-US" sz="1800" dirty="0"/>
              <a:t/>
            </a:r>
            <a:br>
              <a:rPr lang="en-US" sz="1800" dirty="0"/>
            </a:br>
            <a:r>
              <a:rPr lang="en-US" sz="1800" dirty="0"/>
              <a:t>data-toggle</a:t>
            </a:r>
            <a:r>
              <a:rPr lang="ko-KR" altLang="en-US" sz="1800" dirty="0"/>
              <a:t>은 </a:t>
            </a:r>
            <a:r>
              <a:rPr lang="ko-KR" altLang="en-US" sz="1800" dirty="0" err="1"/>
              <a:t>토글</a:t>
            </a:r>
            <a:r>
              <a:rPr lang="ko-KR" altLang="en-US" sz="1800" dirty="0"/>
              <a:t> 형식으로 데이터를 보여주는 방식</a:t>
            </a:r>
            <a:r>
              <a:rPr lang="en-US" altLang="ko-KR" sz="1800" dirty="0"/>
              <a:t/>
            </a:r>
            <a:br>
              <a:rPr lang="en-US" altLang="ko-KR" sz="1800" dirty="0"/>
            </a:br>
            <a:r>
              <a:rPr lang="en-US" altLang="ko-KR" sz="1800" dirty="0"/>
              <a:t>data-target</a:t>
            </a:r>
            <a:r>
              <a:rPr lang="ko-KR" altLang="en-US" sz="1800" dirty="0"/>
              <a:t>은 </a:t>
            </a:r>
            <a:r>
              <a:rPr lang="en-US" altLang="ko-KR" sz="1800" dirty="0"/>
              <a:t>modal</a:t>
            </a:r>
            <a:r>
              <a:rPr lang="ko-KR" altLang="en-US" sz="1800" dirty="0"/>
              <a:t>의 위치</a:t>
            </a:r>
            <a:endParaRPr lang="en-US" sz="1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260648"/>
            <a:ext cx="8119814" cy="5916315"/>
          </a:xfrm>
        </p:spPr>
        <p:txBody>
          <a:bodyPr>
            <a:noAutofit/>
          </a:bodyPr>
          <a:lstStyle/>
          <a:p>
            <a:pPr>
              <a:lnSpc>
                <a:spcPct val="80000"/>
              </a:lnSpc>
            </a:pPr>
            <a:r>
              <a:rPr lang="en-US" sz="1400" dirty="0" smtClean="0"/>
              <a:t>Modal</a:t>
            </a:r>
            <a:r>
              <a:rPr lang="ko-KR" altLang="en-US" sz="1400" dirty="0" smtClean="0"/>
              <a:t>창 만들기</a:t>
            </a:r>
            <a:r>
              <a:rPr lang="en-US" altLang="ko-KR" sz="1400" dirty="0"/>
              <a:t/>
            </a:r>
            <a:br>
              <a:rPr lang="en-US" altLang="ko-KR" sz="1400" dirty="0"/>
            </a:br>
            <a:r>
              <a:rPr lang="en-US" altLang="ko-KR" sz="1400" dirty="0"/>
              <a:t/>
            </a:r>
            <a:br>
              <a:rPr lang="en-US" altLang="ko-KR" sz="1400" dirty="0"/>
            </a:br>
            <a:r>
              <a:rPr lang="en-US" sz="1400" dirty="0"/>
              <a:t>&lt;!-- The Modal --&gt;</a:t>
            </a:r>
            <a:br>
              <a:rPr lang="en-US" sz="1400" dirty="0"/>
            </a:br>
            <a:r>
              <a:rPr lang="en-US" sz="1400" dirty="0"/>
              <a:t>&lt;div class="modal" id="</a:t>
            </a:r>
            <a:r>
              <a:rPr lang="en-US" sz="1400" dirty="0" err="1"/>
              <a:t>myModal</a:t>
            </a:r>
            <a:r>
              <a:rPr lang="en-US" sz="1400" dirty="0"/>
              <a:t>"&gt;</a:t>
            </a:r>
            <a:br>
              <a:rPr lang="en-US" sz="1400" dirty="0"/>
            </a:br>
            <a:r>
              <a:rPr lang="en-US" sz="1400" dirty="0"/>
              <a:t>  &lt;div class="modal-dialog"&gt;</a:t>
            </a:r>
            <a:br>
              <a:rPr lang="en-US" sz="1400" dirty="0"/>
            </a:br>
            <a:r>
              <a:rPr lang="en-US" sz="1400" dirty="0"/>
              <a:t>    &lt;div class="modal-content"&gt;</a:t>
            </a:r>
            <a:br>
              <a:rPr lang="en-US" sz="1400" dirty="0"/>
            </a:br>
            <a:r>
              <a:rPr lang="en-US" sz="1400" dirty="0"/>
              <a:t/>
            </a:r>
            <a:br>
              <a:rPr lang="en-US" sz="1400" dirty="0"/>
            </a:br>
            <a:r>
              <a:rPr lang="en-US" sz="1400" dirty="0"/>
              <a:t>      &lt;!-- Modal Header --&gt;</a:t>
            </a:r>
            <a:br>
              <a:rPr lang="en-US" sz="1400" dirty="0"/>
            </a:br>
            <a:r>
              <a:rPr lang="en-US" sz="1400" dirty="0"/>
              <a:t>      &lt;div class="modal-header"&gt;</a:t>
            </a:r>
            <a:br>
              <a:rPr lang="en-US" sz="1400" dirty="0"/>
            </a:br>
            <a:r>
              <a:rPr lang="en-US" sz="1400" dirty="0"/>
              <a:t>        &lt;h4 class="modal-title"&gt;Modal Heading&lt;/h4&gt;  //</a:t>
            </a:r>
            <a:r>
              <a:rPr lang="ko-KR" altLang="en-US" sz="1400" dirty="0" err="1"/>
              <a:t>모달제목</a:t>
            </a:r>
            <a:r>
              <a:rPr lang="en-US" sz="1400" dirty="0"/>
              <a:t/>
            </a:r>
            <a:br>
              <a:rPr lang="en-US" sz="1400" dirty="0"/>
            </a:br>
            <a:r>
              <a:rPr lang="en-US" sz="1400" dirty="0"/>
              <a:t>        &lt;button type="button" class="close" data-dismiss="modal"&gt;</a:t>
            </a:r>
            <a:br>
              <a:rPr lang="en-US" sz="1400" dirty="0"/>
            </a:br>
            <a:r>
              <a:rPr lang="en-US" sz="1400" dirty="0"/>
              <a:t>                &amp;times;</a:t>
            </a:r>
            <a:br>
              <a:rPr lang="en-US" sz="1400" dirty="0"/>
            </a:br>
            <a:r>
              <a:rPr lang="en-US" sz="1400" dirty="0"/>
              <a:t>       &lt;/button&gt;  //</a:t>
            </a:r>
            <a:r>
              <a:rPr lang="ko-KR" altLang="en-US" sz="1400" dirty="0" err="1"/>
              <a:t>버튼닫기</a:t>
            </a:r>
            <a:r>
              <a:rPr lang="en-US" sz="1400" dirty="0"/>
              <a:t/>
            </a:r>
            <a:br>
              <a:rPr lang="en-US" sz="1400" dirty="0"/>
            </a:br>
            <a:r>
              <a:rPr lang="en-US" sz="1400" dirty="0"/>
              <a:t>      &lt;/div&gt;</a:t>
            </a:r>
            <a:br>
              <a:rPr lang="en-US" sz="1400" dirty="0"/>
            </a:br>
            <a:r>
              <a:rPr lang="en-US" sz="1400" dirty="0"/>
              <a:t/>
            </a:r>
            <a:br>
              <a:rPr lang="en-US" sz="1400" dirty="0"/>
            </a:br>
            <a:r>
              <a:rPr lang="en-US" sz="1400" dirty="0"/>
              <a:t>      &lt;!-- Modal body --&gt;</a:t>
            </a:r>
            <a:br>
              <a:rPr lang="en-US" sz="1400" dirty="0"/>
            </a:br>
            <a:r>
              <a:rPr lang="en-US" sz="1400" dirty="0"/>
              <a:t>      &lt;div class="modal-body"&gt;</a:t>
            </a:r>
            <a:br>
              <a:rPr lang="en-US" sz="1400" dirty="0"/>
            </a:br>
            <a:r>
              <a:rPr lang="en-US" sz="1400" dirty="0"/>
              <a:t>           Modal body..</a:t>
            </a:r>
            <a:br>
              <a:rPr lang="en-US" sz="1400" dirty="0"/>
            </a:br>
            <a:r>
              <a:rPr lang="en-US" sz="1400" dirty="0"/>
              <a:t>      &lt;/div&gt;</a:t>
            </a:r>
            <a:br>
              <a:rPr lang="en-US" sz="1400" dirty="0"/>
            </a:br>
            <a:r>
              <a:rPr lang="en-US" sz="1400" dirty="0"/>
              <a:t/>
            </a:r>
            <a:br>
              <a:rPr lang="en-US" sz="1400" dirty="0"/>
            </a:br>
            <a:r>
              <a:rPr lang="en-US" sz="1400" dirty="0"/>
              <a:t>      &lt;!-- Modal footer --&gt;</a:t>
            </a:r>
            <a:br>
              <a:rPr lang="en-US" sz="1400" dirty="0"/>
            </a:br>
            <a:r>
              <a:rPr lang="en-US" sz="1400" dirty="0"/>
              <a:t>      &lt;div class="modal-footer"&gt;</a:t>
            </a:r>
            <a:br>
              <a:rPr lang="en-US" sz="1400" dirty="0"/>
            </a:br>
            <a:r>
              <a:rPr lang="en-US" sz="1400" dirty="0"/>
              <a:t>        &lt;button type="button" class="</a:t>
            </a:r>
            <a:r>
              <a:rPr lang="en-US" sz="1400" dirty="0" err="1"/>
              <a:t>btn</a:t>
            </a:r>
            <a:r>
              <a:rPr lang="en-US" sz="1400" dirty="0"/>
              <a:t> </a:t>
            </a:r>
            <a:r>
              <a:rPr lang="en-US" sz="1400" dirty="0" err="1"/>
              <a:t>btn</a:t>
            </a:r>
            <a:r>
              <a:rPr lang="en-US" sz="1400" dirty="0"/>
              <a:t>-danger" data-dismiss="modal"&gt;</a:t>
            </a:r>
            <a:br>
              <a:rPr lang="en-US" sz="1400" dirty="0"/>
            </a:br>
            <a:r>
              <a:rPr lang="en-US" sz="1400" dirty="0"/>
              <a:t>              Close</a:t>
            </a:r>
            <a:br>
              <a:rPr lang="en-US" sz="1400" dirty="0"/>
            </a:br>
            <a:r>
              <a:rPr lang="en-US" sz="1400" dirty="0"/>
              <a:t>        &lt;/button&gt; //</a:t>
            </a:r>
            <a:r>
              <a:rPr lang="ko-KR" altLang="en-US" sz="1400" dirty="0" err="1"/>
              <a:t>닫기버튼</a:t>
            </a:r>
            <a:r>
              <a:rPr lang="en-US" sz="1400" dirty="0"/>
              <a:t/>
            </a:r>
            <a:br>
              <a:rPr lang="en-US" sz="1400" dirty="0"/>
            </a:br>
            <a:r>
              <a:rPr lang="en-US" sz="1400" dirty="0"/>
              <a:t>      &lt;/div&gt;</a:t>
            </a:r>
            <a:br>
              <a:rPr lang="en-US" sz="1400" dirty="0"/>
            </a:br>
            <a:r>
              <a:rPr lang="en-US" sz="1400" dirty="0"/>
              <a:t/>
            </a:r>
            <a:br>
              <a:rPr lang="en-US" sz="1400" dirty="0"/>
            </a:br>
            <a:r>
              <a:rPr lang="en-US" sz="1400" dirty="0"/>
              <a:t>    &lt;/div&gt;</a:t>
            </a:r>
            <a:br>
              <a:rPr lang="en-US" sz="1400" dirty="0"/>
            </a:br>
            <a:r>
              <a:rPr lang="en-US" sz="1400" dirty="0"/>
              <a:t>  &lt;/div&gt;</a:t>
            </a:r>
            <a:br>
              <a:rPr lang="en-US" sz="1400" dirty="0"/>
            </a:br>
            <a:r>
              <a:rPr lang="en-US" sz="1400" dirty="0"/>
              <a:t>&lt;/div&gt;</a:t>
            </a:r>
            <a:br>
              <a:rPr lang="en-US" sz="1400" dirty="0"/>
            </a:br>
            <a:r>
              <a:rPr lang="en-US" sz="1400" b="1" dirty="0"/>
              <a:t>- class</a:t>
            </a:r>
            <a:r>
              <a:rPr lang="ko-KR" altLang="en-US" sz="1400" b="1" dirty="0"/>
              <a:t>가 </a:t>
            </a:r>
            <a:r>
              <a:rPr lang="en-US" altLang="ko-KR" sz="1400" b="1" dirty="0"/>
              <a:t>modal, modal-</a:t>
            </a:r>
            <a:r>
              <a:rPr lang="en-US" altLang="ko-KR" sz="1400" b="1" dirty="0" err="1"/>
              <a:t>dialog,modal</a:t>
            </a:r>
            <a:r>
              <a:rPr lang="en-US" altLang="ko-KR" sz="1400" b="1" dirty="0"/>
              <a:t>-content</a:t>
            </a:r>
            <a:r>
              <a:rPr lang="ko-KR" altLang="en-US" sz="1400" b="1" dirty="0"/>
              <a:t>순서대로 </a:t>
            </a:r>
            <a:r>
              <a:rPr lang="ko-KR" altLang="en-US" sz="1400" b="1" dirty="0" err="1"/>
              <a:t>콘테이너를</a:t>
            </a:r>
            <a:r>
              <a:rPr lang="ko-KR" altLang="en-US" sz="1400" b="1" dirty="0"/>
              <a:t> 만들고</a:t>
            </a:r>
            <a:r>
              <a:rPr lang="en-US" altLang="ko-KR" sz="1400" b="1" dirty="0"/>
              <a:t/>
            </a:r>
            <a:br>
              <a:rPr lang="en-US" altLang="ko-KR" sz="1400" b="1" dirty="0"/>
            </a:br>
            <a:r>
              <a:rPr lang="en-US" altLang="ko-KR" sz="1400" b="1" dirty="0"/>
              <a:t>   modal-</a:t>
            </a:r>
            <a:r>
              <a:rPr lang="en-US" altLang="ko-KR" sz="1400" b="1" dirty="0" err="1"/>
              <a:t>header,modal</a:t>
            </a:r>
            <a:r>
              <a:rPr lang="en-US" altLang="ko-KR" sz="1400" b="1" dirty="0"/>
              <a:t>-body, modal-footer</a:t>
            </a:r>
            <a:r>
              <a:rPr lang="ko-KR" altLang="en-US" sz="1400" b="1" dirty="0"/>
              <a:t>를 </a:t>
            </a:r>
            <a:r>
              <a:rPr lang="ko-KR" altLang="en-US" sz="1400" b="1" dirty="0" err="1"/>
              <a:t>넣어줌</a:t>
            </a:r>
            <a:endParaRPr lang="en-US" sz="1400"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r>
              <a:rPr lang="en-US" sz="1900" dirty="0"/>
              <a:t>Add animation</a:t>
            </a:r>
            <a:br>
              <a:rPr lang="en-US" sz="1900" dirty="0"/>
            </a:br>
            <a:r>
              <a:rPr lang="en-US" sz="1900" dirty="0"/>
              <a:t/>
            </a:r>
            <a:br>
              <a:rPr lang="en-US" sz="1900" dirty="0"/>
            </a:br>
            <a:r>
              <a:rPr lang="en-US" sz="1900" dirty="0"/>
              <a:t>&lt;div class="modal fade"&gt;&lt;/div&gt;</a:t>
            </a:r>
          </a:p>
          <a:p>
            <a:r>
              <a:rPr lang="en-US" sz="1900" dirty="0"/>
              <a:t>Modal Size</a:t>
            </a:r>
            <a:br>
              <a:rPr lang="en-US" sz="1900" dirty="0"/>
            </a:br>
            <a:r>
              <a:rPr lang="en-US" sz="1900" dirty="0"/>
              <a:t/>
            </a:r>
            <a:br>
              <a:rPr lang="en-US" sz="1900" dirty="0"/>
            </a:br>
            <a:r>
              <a:rPr lang="en-US" sz="1900" dirty="0"/>
              <a:t>.modal-</a:t>
            </a:r>
            <a:r>
              <a:rPr lang="en-US" sz="1900" dirty="0" err="1"/>
              <a:t>sm</a:t>
            </a:r>
            <a:r>
              <a:rPr lang="en-US" sz="1900" dirty="0"/>
              <a:t>, .modal-lg, .modal-xl</a:t>
            </a:r>
            <a:r>
              <a:rPr lang="ko-KR" altLang="en-US" sz="1900" dirty="0"/>
              <a:t>를</a:t>
            </a:r>
            <a:r>
              <a:rPr lang="en-US" altLang="ko-KR" sz="1900" dirty="0"/>
              <a:t/>
            </a:r>
            <a:br>
              <a:rPr lang="en-US" altLang="ko-KR" sz="1900" dirty="0"/>
            </a:br>
            <a:r>
              <a:rPr lang="en-US" sz="1900" dirty="0"/>
              <a:t>&lt;div class="modal-dialog modal-</a:t>
            </a:r>
            <a:r>
              <a:rPr lang="en-US" sz="1900" dirty="0" err="1"/>
              <a:t>sm</a:t>
            </a:r>
            <a:r>
              <a:rPr lang="en-US" sz="1900" dirty="0"/>
              <a:t>"&gt;</a:t>
            </a:r>
            <a:br>
              <a:rPr lang="en-US" sz="1900" dirty="0"/>
            </a:br>
            <a:r>
              <a:rPr lang="en-US" sz="1900" dirty="0"/>
              <a:t> </a:t>
            </a:r>
            <a:r>
              <a:rPr lang="ko-KR" altLang="en-US" sz="1900" dirty="0"/>
              <a:t>에 넣음</a:t>
            </a:r>
            <a:endParaRPr lang="en-US" altLang="ko-KR" sz="1900" dirty="0"/>
          </a:p>
          <a:p>
            <a:r>
              <a:rPr lang="ko-KR" altLang="en-US" sz="1900" dirty="0"/>
              <a:t>화면 중앙</a:t>
            </a:r>
            <a:r>
              <a:rPr lang="en-US" altLang="ko-KR" sz="1900" dirty="0"/>
              <a:t>(</a:t>
            </a:r>
            <a:r>
              <a:rPr lang="ko-KR" altLang="en-US" sz="1900" dirty="0"/>
              <a:t>좌우</a:t>
            </a:r>
            <a:r>
              <a:rPr lang="en-US" altLang="ko-KR" sz="1900" dirty="0"/>
              <a:t>,</a:t>
            </a:r>
            <a:r>
              <a:rPr lang="ko-KR" altLang="en-US" sz="1900" dirty="0"/>
              <a:t>상하</a:t>
            </a:r>
            <a:r>
              <a:rPr lang="en-US" altLang="ko-KR" sz="1900" dirty="0"/>
              <a:t>)</a:t>
            </a:r>
            <a:r>
              <a:rPr lang="ko-KR" altLang="en-US" sz="1900" dirty="0"/>
              <a:t>에 </a:t>
            </a:r>
            <a:r>
              <a:rPr lang="ko-KR" altLang="en-US" sz="1900" dirty="0" err="1"/>
              <a:t>모달</a:t>
            </a:r>
            <a:r>
              <a:rPr lang="ko-KR" altLang="en-US" sz="1900" dirty="0"/>
              <a:t> 넣기</a:t>
            </a:r>
            <a:r>
              <a:rPr lang="en-US" altLang="ko-KR" sz="1900" dirty="0"/>
              <a:t/>
            </a:r>
            <a:br>
              <a:rPr lang="en-US" altLang="ko-KR" sz="1900" dirty="0"/>
            </a:br>
            <a:r>
              <a:rPr lang="en-US" sz="1900" dirty="0"/>
              <a:t>&lt;div class="modal-dialog modal-dialog-centered"&gt;</a:t>
            </a:r>
          </a:p>
          <a:p>
            <a:r>
              <a:rPr lang="ko-KR" altLang="en-US" sz="1900" dirty="0" err="1"/>
              <a:t>모달에</a:t>
            </a:r>
            <a:r>
              <a:rPr lang="ko-KR" altLang="en-US" sz="1900" dirty="0"/>
              <a:t> </a:t>
            </a:r>
            <a:r>
              <a:rPr lang="en-US" altLang="ko-KR" sz="1900" dirty="0"/>
              <a:t>scroll</a:t>
            </a:r>
            <a:r>
              <a:rPr lang="ko-KR" altLang="en-US" sz="1900" dirty="0"/>
              <a:t>넣기</a:t>
            </a:r>
            <a:r>
              <a:rPr lang="en-US" altLang="ko-KR" sz="1900" dirty="0"/>
              <a:t/>
            </a:r>
            <a:br>
              <a:rPr lang="en-US" altLang="ko-KR" sz="1900" dirty="0"/>
            </a:br>
            <a:r>
              <a:rPr lang="ko-KR" altLang="en-US" sz="1900" dirty="0"/>
              <a:t>원래 </a:t>
            </a:r>
            <a:r>
              <a:rPr lang="ko-KR" altLang="en-US" sz="1900" dirty="0" err="1"/>
              <a:t>모달은</a:t>
            </a:r>
            <a:r>
              <a:rPr lang="ko-KR" altLang="en-US" sz="1900" dirty="0"/>
              <a:t> 전체페이지에 스크롤이 생기나 </a:t>
            </a:r>
            <a:r>
              <a:rPr lang="en-US" altLang="ko-KR" sz="1900" dirty="0"/>
              <a:t>modal-dialog-scrollable </a:t>
            </a:r>
            <a:r>
              <a:rPr lang="ko-KR" altLang="en-US" sz="1900" dirty="0"/>
              <a:t>을 넣으면 </a:t>
            </a:r>
            <a:r>
              <a:rPr lang="ko-KR" altLang="en-US" sz="1900" dirty="0" err="1"/>
              <a:t>모달에</a:t>
            </a:r>
            <a:r>
              <a:rPr lang="ko-KR" altLang="en-US" sz="1900" dirty="0"/>
              <a:t> </a:t>
            </a:r>
            <a:r>
              <a:rPr lang="en-US" altLang="ko-KR" sz="1900" dirty="0"/>
              <a:t>scroll</a:t>
            </a:r>
            <a:r>
              <a:rPr lang="ko-KR" altLang="en-US" sz="1900" dirty="0"/>
              <a:t>이 생김</a:t>
            </a:r>
            <a:r>
              <a:rPr lang="en-US" altLang="ko-KR" sz="1900" dirty="0"/>
              <a:t/>
            </a:r>
            <a:br>
              <a:rPr lang="en-US" altLang="ko-KR" sz="1900" dirty="0"/>
            </a:br>
            <a:r>
              <a:rPr lang="en-US" sz="1900" dirty="0"/>
              <a:t>&lt;div class="modal-dialog modal-dialog-scrollable"&gt;</a:t>
            </a:r>
          </a:p>
          <a:p>
            <a:endParaRPr lang="en-US" dirty="0"/>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332656"/>
            <a:ext cx="7886700" cy="792089"/>
          </a:xfrm>
        </p:spPr>
        <p:txBody>
          <a:bodyPr>
            <a:normAutofit/>
          </a:bodyPr>
          <a:lstStyle/>
          <a:p>
            <a:r>
              <a:rPr lang="en-US" sz="2400" b="0" dirty="0" smtClean="0"/>
              <a:t>Bootstrap 4 </a:t>
            </a:r>
            <a:r>
              <a:rPr lang="en-US" sz="2400" b="0" dirty="0" err="1" smtClean="0"/>
              <a:t>Scrollspy</a:t>
            </a:r>
            <a:r>
              <a:rPr lang="en-US" sz="2400" b="0" dirty="0" smtClean="0"/>
              <a:t> (Advanced)</a:t>
            </a:r>
            <a:endParaRPr lang="en-US" sz="2400" dirty="0"/>
          </a:p>
        </p:txBody>
      </p:sp>
      <p:sp>
        <p:nvSpPr>
          <p:cNvPr id="2" name="내용 개체 틀 1"/>
          <p:cNvSpPr>
            <a:spLocks noGrp="1"/>
          </p:cNvSpPr>
          <p:nvPr>
            <p:ph idx="1"/>
          </p:nvPr>
        </p:nvSpPr>
        <p:spPr>
          <a:xfrm>
            <a:off x="611560" y="1052736"/>
            <a:ext cx="7886700" cy="5472608"/>
          </a:xfrm>
        </p:spPr>
        <p:txBody>
          <a:bodyPr>
            <a:noAutofit/>
          </a:bodyPr>
          <a:lstStyle/>
          <a:p>
            <a:pPr>
              <a:lnSpc>
                <a:spcPct val="100000"/>
              </a:lnSpc>
            </a:pPr>
            <a:r>
              <a:rPr lang="en-US" sz="1400" dirty="0" err="1" smtClean="0"/>
              <a:t>scrollspy</a:t>
            </a:r>
            <a:r>
              <a:rPr lang="ko-KR" altLang="en-US" sz="1400" dirty="0" smtClean="0"/>
              <a:t>는 페이지가 스크롤에 의해 내용 위치가 </a:t>
            </a:r>
            <a:r>
              <a:rPr lang="ko-KR" altLang="en-US" sz="1400" dirty="0" err="1" smtClean="0"/>
              <a:t>바뀔때</a:t>
            </a:r>
            <a:r>
              <a:rPr lang="ko-KR" altLang="en-US" sz="1400" dirty="0" smtClean="0"/>
              <a:t> 해당 위치에 해당하는 메뉴 또는 </a:t>
            </a:r>
            <a:r>
              <a:rPr lang="en-US" altLang="ko-KR" sz="1400" dirty="0" smtClean="0"/>
              <a:t/>
            </a:r>
            <a:br>
              <a:rPr lang="en-US" altLang="ko-KR" sz="1400" dirty="0" smtClean="0"/>
            </a:br>
            <a:r>
              <a:rPr lang="ko-KR" altLang="en-US" sz="1400" dirty="0" smtClean="0"/>
              <a:t>탭을 </a:t>
            </a:r>
            <a:r>
              <a:rPr lang="ko-KR" altLang="en-US" sz="1400" dirty="0" err="1" smtClean="0"/>
              <a:t>가르킴</a:t>
            </a:r>
            <a:endParaRPr lang="en-US" altLang="ko-KR" sz="1400" dirty="0" smtClean="0"/>
          </a:p>
          <a:p>
            <a:pPr>
              <a:lnSpc>
                <a:spcPct val="100000"/>
              </a:lnSpc>
            </a:pPr>
            <a:r>
              <a:rPr lang="en-US" altLang="ko-KR" sz="1400" dirty="0" err="1" smtClean="0"/>
              <a:t>scrollspy</a:t>
            </a:r>
            <a:r>
              <a:rPr lang="ko-KR" altLang="en-US" sz="1400" dirty="0" smtClean="0"/>
              <a:t>만들기</a:t>
            </a:r>
            <a:r>
              <a:rPr lang="en-US" altLang="ko-KR" sz="1400" dirty="0" smtClean="0"/>
              <a:t/>
            </a:r>
            <a:br>
              <a:rPr lang="en-US" altLang="ko-KR" sz="1400" dirty="0" smtClean="0"/>
            </a:br>
            <a:r>
              <a:rPr lang="en-US" altLang="ko-KR" sz="1400" dirty="0" smtClean="0"/>
              <a:t/>
            </a:r>
            <a:br>
              <a:rPr lang="en-US" altLang="ko-KR" sz="1400" dirty="0" smtClean="0"/>
            </a:br>
            <a:r>
              <a:rPr lang="en-US" sz="1400" dirty="0" smtClean="0"/>
              <a:t>&lt;!-- The scrollable area --&gt;</a:t>
            </a:r>
            <a:br>
              <a:rPr lang="en-US" sz="1400" dirty="0" smtClean="0"/>
            </a:br>
            <a:r>
              <a:rPr lang="en-US" sz="1400" dirty="0" smtClean="0"/>
              <a:t>&lt;!--</a:t>
            </a:r>
            <a:r>
              <a:rPr lang="en-US" altLang="ko-KR" sz="1400" dirty="0"/>
              <a:t> data-spy="scroll</a:t>
            </a:r>
            <a:r>
              <a:rPr lang="en-US" altLang="ko-KR" sz="1400" dirty="0" smtClean="0"/>
              <a:t>"</a:t>
            </a:r>
            <a:r>
              <a:rPr lang="ko-KR" altLang="en-US" sz="1400" dirty="0" smtClean="0"/>
              <a:t>클래스는 스크롤될 영역에 사용</a:t>
            </a:r>
            <a:endParaRPr lang="en-US" altLang="ko-KR" sz="1400" dirty="0" smtClean="0"/>
          </a:p>
          <a:p>
            <a:pPr>
              <a:lnSpc>
                <a:spcPct val="100000"/>
              </a:lnSpc>
            </a:pPr>
            <a:r>
              <a:rPr lang="en-US" sz="1400" dirty="0" smtClean="0"/>
              <a:t>&lt;!—</a:t>
            </a:r>
            <a:r>
              <a:rPr lang="ko-KR" altLang="en-US" sz="1400" dirty="0" smtClean="0"/>
              <a:t>스크롤 위치에 따라 해당 메뉴나 탭에 표시</a:t>
            </a:r>
            <a:r>
              <a:rPr lang="en-US" sz="1400" dirty="0" smtClean="0"/>
              <a:t/>
            </a:r>
            <a:br>
              <a:rPr lang="en-US" sz="1400" dirty="0" smtClean="0"/>
            </a:br>
            <a:r>
              <a:rPr lang="en-US" sz="1400" dirty="0" smtClean="0"/>
              <a:t>&lt;body data-spy="scroll" data-target=".</a:t>
            </a:r>
            <a:r>
              <a:rPr lang="en-US" sz="1400" dirty="0" err="1" smtClean="0"/>
              <a:t>navbar</a:t>
            </a:r>
            <a:r>
              <a:rPr lang="en-US" sz="1400" dirty="0" smtClean="0"/>
              <a:t>" data-offset="50"&gt;</a:t>
            </a:r>
            <a:br>
              <a:rPr lang="en-US" sz="1400" dirty="0" smtClean="0"/>
            </a:br>
            <a:r>
              <a:rPr lang="en-US" sz="1400" dirty="0" smtClean="0"/>
              <a:t/>
            </a:r>
            <a:br>
              <a:rPr lang="en-US" sz="1400" dirty="0" smtClean="0"/>
            </a:br>
            <a:r>
              <a:rPr lang="en-US" sz="1400" dirty="0" smtClean="0"/>
              <a:t>&lt;!-- The </a:t>
            </a:r>
            <a:r>
              <a:rPr lang="en-US" sz="1400" dirty="0" err="1" smtClean="0"/>
              <a:t>navbar</a:t>
            </a:r>
            <a:r>
              <a:rPr lang="en-US" sz="1400" dirty="0" smtClean="0"/>
              <a:t> - The &lt;a&gt; elements are used to jump to a section in the scrollable area --&gt;</a:t>
            </a:r>
            <a:br>
              <a:rPr lang="en-US" sz="1400" dirty="0" smtClean="0"/>
            </a:br>
            <a:r>
              <a:rPr lang="en-US" sz="1400" dirty="0" smtClean="0"/>
              <a:t>&lt;</a:t>
            </a:r>
            <a:r>
              <a:rPr lang="en-US" sz="1400" dirty="0" err="1" smtClean="0"/>
              <a:t>nav</a:t>
            </a:r>
            <a:r>
              <a:rPr lang="en-US" sz="1400" dirty="0" smtClean="0"/>
              <a:t> class="</a:t>
            </a:r>
            <a:r>
              <a:rPr lang="en-US" sz="1400" dirty="0" err="1" smtClean="0"/>
              <a:t>navbar</a:t>
            </a:r>
            <a:r>
              <a:rPr lang="en-US" sz="1400" dirty="0" smtClean="0"/>
              <a:t> </a:t>
            </a:r>
            <a:r>
              <a:rPr lang="en-US" sz="1400" dirty="0" err="1" smtClean="0"/>
              <a:t>navbar</a:t>
            </a:r>
            <a:r>
              <a:rPr lang="en-US" sz="1400" dirty="0" smtClean="0"/>
              <a:t>-expand-</a:t>
            </a:r>
            <a:r>
              <a:rPr lang="en-US" sz="1400" dirty="0" err="1" smtClean="0"/>
              <a:t>sm</a:t>
            </a:r>
            <a:r>
              <a:rPr lang="en-US" sz="1400" dirty="0" smtClean="0"/>
              <a:t> </a:t>
            </a:r>
            <a:r>
              <a:rPr lang="en-US" sz="1400" dirty="0" err="1" smtClean="0"/>
              <a:t>bg</a:t>
            </a:r>
            <a:r>
              <a:rPr lang="en-US" sz="1400" dirty="0" smtClean="0"/>
              <a:t>-dark </a:t>
            </a:r>
            <a:r>
              <a:rPr lang="en-US" sz="1400" dirty="0" err="1" smtClean="0"/>
              <a:t>navbar</a:t>
            </a:r>
            <a:r>
              <a:rPr lang="en-US" sz="1400" dirty="0" smtClean="0"/>
              <a:t>-dark fixed-top"&gt;</a:t>
            </a:r>
            <a:br>
              <a:rPr lang="en-US" sz="1400" dirty="0" smtClean="0"/>
            </a:br>
            <a:r>
              <a:rPr lang="en-US" sz="1400" dirty="0" smtClean="0"/>
              <a:t>...</a:t>
            </a:r>
            <a:br>
              <a:rPr lang="en-US" sz="1400" dirty="0" smtClean="0"/>
            </a:br>
            <a:r>
              <a:rPr lang="en-US" sz="1400" dirty="0" smtClean="0"/>
              <a:t>  &lt;</a:t>
            </a:r>
            <a:r>
              <a:rPr lang="en-US" sz="1400" dirty="0" err="1" smtClean="0"/>
              <a:t>ul</a:t>
            </a:r>
            <a:r>
              <a:rPr lang="en-US" sz="1400" dirty="0" smtClean="0"/>
              <a:t> class="</a:t>
            </a:r>
            <a:r>
              <a:rPr lang="en-US" sz="1400" dirty="0" err="1" smtClean="0"/>
              <a:t>navbar-nav</a:t>
            </a:r>
            <a:r>
              <a:rPr lang="en-US" sz="1400" dirty="0" smtClean="0"/>
              <a:t>"&gt;</a:t>
            </a:r>
            <a:br>
              <a:rPr lang="en-US" sz="1400" dirty="0" smtClean="0"/>
            </a:br>
            <a:r>
              <a:rPr lang="en-US" sz="1400" dirty="0" smtClean="0"/>
              <a:t>    &lt;</a:t>
            </a:r>
            <a:r>
              <a:rPr lang="en-US" sz="1400" dirty="0" err="1" smtClean="0"/>
              <a:t>li</a:t>
            </a:r>
            <a:r>
              <a:rPr lang="en-US" sz="1400" dirty="0" smtClean="0"/>
              <a:t>&gt;&lt;a </a:t>
            </a:r>
            <a:r>
              <a:rPr lang="en-US" sz="1400" dirty="0" err="1" smtClean="0"/>
              <a:t>href</a:t>
            </a:r>
            <a:r>
              <a:rPr lang="en-US" sz="1400" dirty="0" smtClean="0"/>
              <a:t>="#section1"&gt;Section 1&lt;/a&gt;&lt;/</a:t>
            </a:r>
            <a:r>
              <a:rPr lang="en-US" sz="1400" dirty="0" err="1" smtClean="0"/>
              <a:t>li</a:t>
            </a:r>
            <a:r>
              <a:rPr lang="en-US" sz="1400" dirty="0" smtClean="0"/>
              <a:t>&gt;</a:t>
            </a:r>
            <a:br>
              <a:rPr lang="en-US" sz="1400" dirty="0" smtClean="0"/>
            </a:br>
            <a:r>
              <a:rPr lang="en-US" sz="1400" dirty="0" smtClean="0"/>
              <a:t>    ...</a:t>
            </a:r>
            <a:br>
              <a:rPr lang="en-US" sz="1400" dirty="0" smtClean="0"/>
            </a:br>
            <a:r>
              <a:rPr lang="en-US" sz="1400" dirty="0" smtClean="0"/>
              <a:t>&lt;/</a:t>
            </a:r>
            <a:r>
              <a:rPr lang="en-US" sz="1400" dirty="0" err="1" smtClean="0"/>
              <a:t>nav</a:t>
            </a:r>
            <a:r>
              <a:rPr lang="en-US" sz="1400" dirty="0" smtClean="0"/>
              <a:t>&gt;</a:t>
            </a:r>
            <a:br>
              <a:rPr lang="en-US" sz="1400" dirty="0" smtClean="0"/>
            </a:br>
            <a:r>
              <a:rPr lang="en-US" sz="1400" dirty="0" smtClean="0"/>
              <a:t/>
            </a:r>
            <a:br>
              <a:rPr lang="en-US" sz="1400" dirty="0" smtClean="0"/>
            </a:br>
            <a:r>
              <a:rPr lang="en-US" sz="1400" dirty="0" smtClean="0"/>
              <a:t>&lt;!-- Section 1 --&gt;</a:t>
            </a:r>
            <a:br>
              <a:rPr lang="en-US" sz="1400" dirty="0" smtClean="0"/>
            </a:br>
            <a:r>
              <a:rPr lang="en-US" sz="1400" dirty="0" smtClean="0"/>
              <a:t>&lt;div id="section1"&gt;</a:t>
            </a:r>
            <a:br>
              <a:rPr lang="en-US" sz="1400" dirty="0" smtClean="0"/>
            </a:br>
            <a:r>
              <a:rPr lang="en-US" sz="1400" dirty="0" smtClean="0"/>
              <a:t>  &lt;h1&gt;Section 1&lt;/h1&gt;</a:t>
            </a:r>
            <a:br>
              <a:rPr lang="en-US" sz="1400" dirty="0" smtClean="0"/>
            </a:br>
            <a:r>
              <a:rPr lang="en-US" sz="1400" dirty="0" smtClean="0"/>
              <a:t>  &lt;p&gt;Try to scroll this page and look at the navigation bar while scrolling!&lt;/p&gt;</a:t>
            </a:r>
            <a:br>
              <a:rPr lang="en-US" sz="1400" dirty="0" smtClean="0"/>
            </a:br>
            <a:r>
              <a:rPr lang="en-US" sz="1400" dirty="0" smtClean="0"/>
              <a:t>&lt;/div&gt;</a:t>
            </a:r>
            <a:br>
              <a:rPr lang="en-US" sz="1400" dirty="0" smtClean="0"/>
            </a:br>
            <a:r>
              <a:rPr lang="en-US" sz="1400" dirty="0" smtClean="0"/>
              <a:t>…</a:t>
            </a:r>
            <a:br>
              <a:rPr lang="en-US" sz="1400" dirty="0" smtClean="0"/>
            </a:br>
            <a:r>
              <a:rPr lang="en-US" sz="1400" dirty="0" smtClean="0"/>
              <a:t>&lt;/body&gt;</a:t>
            </a:r>
            <a:r>
              <a:rPr lang="ko-KR" altLang="en-US" sz="1400" dirty="0" smtClean="0"/>
              <a:t> </a:t>
            </a:r>
            <a:endParaRPr lang="en-US" sz="1400" dirty="0"/>
          </a:p>
        </p:txBody>
      </p:sp>
    </p:spTree>
    <p:extLst>
      <p:ext uri="{BB962C8B-B14F-4D97-AF65-F5344CB8AC3E}">
        <p14:creationId xmlns:p14="http://schemas.microsoft.com/office/powerpoint/2010/main" val="8212641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1268760"/>
            <a:ext cx="7886700" cy="1368152"/>
          </a:xfrm>
        </p:spPr>
        <p:txBody>
          <a:bodyPr>
            <a:normAutofit/>
          </a:bodyPr>
          <a:lstStyle/>
          <a:p>
            <a:pPr>
              <a:lnSpc>
                <a:spcPct val="100000"/>
              </a:lnSpc>
            </a:pPr>
            <a:r>
              <a:rPr lang="en-US" sz="1800" dirty="0" smtClean="0"/>
              <a:t>scroll</a:t>
            </a:r>
            <a:r>
              <a:rPr lang="ko-KR" altLang="en-US" sz="1800" dirty="0" smtClean="0"/>
              <a:t>이 사용되는 영역에 </a:t>
            </a:r>
            <a:r>
              <a:rPr lang="en-US" sz="1800" dirty="0" smtClean="0"/>
              <a:t>data-spy="scroll“</a:t>
            </a:r>
            <a:r>
              <a:rPr lang="ko-KR" altLang="en-US" sz="1800" dirty="0" smtClean="0"/>
              <a:t>속성 추가</a:t>
            </a:r>
            <a:r>
              <a:rPr lang="en-US" altLang="ko-KR" sz="1800" dirty="0" smtClean="0"/>
              <a:t/>
            </a:r>
            <a:br>
              <a:rPr lang="en-US" altLang="ko-KR" sz="1800" dirty="0" smtClean="0"/>
            </a:br>
            <a:r>
              <a:rPr lang="en-US" sz="1800" dirty="0" smtClean="0"/>
              <a:t>data-target</a:t>
            </a:r>
            <a:r>
              <a:rPr lang="ko-KR" altLang="en-US" sz="1800" dirty="0" smtClean="0"/>
              <a:t>속성은 </a:t>
            </a:r>
            <a:r>
              <a:rPr lang="en-US" altLang="ko-KR" sz="1800" dirty="0" err="1" smtClean="0"/>
              <a:t>sroll</a:t>
            </a:r>
            <a:r>
              <a:rPr lang="ko-KR" altLang="en-US" sz="1800" dirty="0" smtClean="0"/>
              <a:t>시 내용과 관련된 </a:t>
            </a:r>
            <a:r>
              <a:rPr lang="ko-KR" altLang="en-US" sz="1800" dirty="0" err="1" smtClean="0"/>
              <a:t>메뉴바를</a:t>
            </a:r>
            <a:r>
              <a:rPr lang="ko-KR" altLang="en-US" sz="1800" dirty="0" smtClean="0"/>
              <a:t> 지정</a:t>
            </a:r>
            <a:r>
              <a:rPr lang="en-US" altLang="ko-KR" sz="1800" dirty="0" smtClean="0"/>
              <a:t/>
            </a:r>
            <a:br>
              <a:rPr lang="en-US" altLang="ko-KR" sz="1800" dirty="0" smtClean="0"/>
            </a:br>
            <a:r>
              <a:rPr lang="en-US" sz="1800" dirty="0" smtClean="0"/>
              <a:t>data-offset</a:t>
            </a:r>
            <a:r>
              <a:rPr lang="ko-KR" altLang="en-US" sz="1800" dirty="0" smtClean="0"/>
              <a:t>속성은 내용의 </a:t>
            </a:r>
            <a:r>
              <a:rPr lang="en-US" altLang="ko-KR" sz="1800" dirty="0" smtClean="0"/>
              <a:t>top</a:t>
            </a:r>
            <a:r>
              <a:rPr lang="ko-KR" altLang="en-US" sz="1800" dirty="0" smtClean="0"/>
              <a:t>으로 부터 오차로 </a:t>
            </a:r>
            <a:r>
              <a:rPr lang="ko-KR" altLang="en-US" sz="1800" dirty="0" err="1" smtClean="0"/>
              <a:t>선택항목이며</a:t>
            </a:r>
            <a:r>
              <a:rPr lang="ko-KR" altLang="en-US" sz="1800" dirty="0" smtClean="0"/>
              <a:t> </a:t>
            </a:r>
            <a:r>
              <a:rPr lang="en-US" altLang="ko-KR" sz="1800" dirty="0" smtClean="0"/>
              <a:t/>
            </a:r>
            <a:br>
              <a:rPr lang="en-US" altLang="ko-KR" sz="1800" dirty="0" smtClean="0"/>
            </a:br>
            <a:r>
              <a:rPr lang="ko-KR" altLang="en-US" sz="1800" dirty="0" smtClean="0"/>
              <a:t>기본은 </a:t>
            </a:r>
            <a:r>
              <a:rPr lang="en-US" altLang="ko-KR" sz="1800" dirty="0" smtClean="0"/>
              <a:t>10px</a:t>
            </a:r>
            <a:r>
              <a:rPr lang="ko-KR" altLang="en-US" sz="1800" dirty="0" smtClean="0"/>
              <a:t> </a:t>
            </a:r>
            <a:endParaRPr lang="en-US" sz="1800" dirty="0"/>
          </a:p>
        </p:txBody>
      </p:sp>
    </p:spTree>
    <p:extLst>
      <p:ext uri="{BB962C8B-B14F-4D97-AF65-F5344CB8AC3E}">
        <p14:creationId xmlns:p14="http://schemas.microsoft.com/office/powerpoint/2010/main" val="8663641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692696"/>
            <a:ext cx="7886700" cy="4351338"/>
          </a:xfrm>
        </p:spPr>
        <p:txBody>
          <a:bodyPr>
            <a:noAutofit/>
          </a:bodyPr>
          <a:lstStyle/>
          <a:p>
            <a:r>
              <a:rPr lang="en-US" sz="1400" dirty="0" err="1" smtClean="0"/>
              <a:t>Scrollspy</a:t>
            </a:r>
            <a:r>
              <a:rPr lang="en-US" sz="1400" dirty="0" smtClean="0"/>
              <a:t> Vertical Menu</a:t>
            </a:r>
            <a:br>
              <a:rPr lang="en-US" sz="1400" dirty="0" smtClean="0"/>
            </a:br>
            <a:r>
              <a:rPr lang="en-US" sz="1400" dirty="0" smtClean="0"/>
              <a:t/>
            </a:r>
            <a:br>
              <a:rPr lang="en-US" sz="1400" dirty="0" smtClean="0"/>
            </a:br>
            <a:r>
              <a:rPr lang="en-US" sz="1400" dirty="0" smtClean="0"/>
              <a:t>&lt;body data-spy="scroll" data-target="#</a:t>
            </a:r>
            <a:r>
              <a:rPr lang="en-US" sz="1400" dirty="0" err="1" smtClean="0"/>
              <a:t>myScrollspy</a:t>
            </a:r>
            <a:r>
              <a:rPr lang="en-US" sz="1400" dirty="0" smtClean="0"/>
              <a:t>" data-offset="1"&gt;</a:t>
            </a:r>
            <a:br>
              <a:rPr lang="en-US" sz="1400" dirty="0" smtClean="0"/>
            </a:br>
            <a:r>
              <a:rPr lang="en-US" sz="1400" dirty="0" smtClean="0"/>
              <a:t/>
            </a:r>
            <a:br>
              <a:rPr lang="en-US" sz="1400" dirty="0" smtClean="0"/>
            </a:br>
            <a:r>
              <a:rPr lang="en-US" sz="1400" dirty="0" smtClean="0"/>
              <a:t>  &lt;div class="container-fluid"&gt;</a:t>
            </a:r>
            <a:br>
              <a:rPr lang="en-US" sz="1400" dirty="0" smtClean="0"/>
            </a:br>
            <a:r>
              <a:rPr lang="en-US" sz="1400" dirty="0" smtClean="0"/>
              <a:t>    &lt;div class="row"&gt;</a:t>
            </a:r>
            <a:br>
              <a:rPr lang="en-US" sz="1400" dirty="0" smtClean="0"/>
            </a:br>
            <a:r>
              <a:rPr lang="en-US" sz="1400" dirty="0" smtClean="0"/>
              <a:t>      &lt;</a:t>
            </a:r>
            <a:r>
              <a:rPr lang="en-US" sz="1400" dirty="0" err="1" smtClean="0"/>
              <a:t>nav</a:t>
            </a:r>
            <a:r>
              <a:rPr lang="en-US" sz="1400" dirty="0" smtClean="0"/>
              <a:t> class="col-sm-3 col-4" id="</a:t>
            </a:r>
            <a:r>
              <a:rPr lang="en-US" sz="1400" dirty="0" err="1" smtClean="0"/>
              <a:t>myScrollspy</a:t>
            </a:r>
            <a:r>
              <a:rPr lang="en-US" sz="1400" dirty="0" smtClean="0"/>
              <a:t>"&gt;</a:t>
            </a:r>
            <a:br>
              <a:rPr lang="en-US" sz="1400" dirty="0" smtClean="0"/>
            </a:br>
            <a:r>
              <a:rPr lang="en-US" sz="1400" dirty="0" smtClean="0"/>
              <a:t>        &lt;</a:t>
            </a:r>
            <a:r>
              <a:rPr lang="en-US" sz="1400" dirty="0" err="1" smtClean="0"/>
              <a:t>ul</a:t>
            </a:r>
            <a:r>
              <a:rPr lang="en-US" sz="1400" dirty="0" smtClean="0"/>
              <a:t> class="</a:t>
            </a:r>
            <a:r>
              <a:rPr lang="en-US" sz="1400" dirty="0" err="1" smtClean="0"/>
              <a:t>nav</a:t>
            </a:r>
            <a:r>
              <a:rPr lang="en-US" sz="1400" dirty="0" smtClean="0"/>
              <a:t> </a:t>
            </a:r>
            <a:r>
              <a:rPr lang="en-US" sz="1400" dirty="0" err="1" smtClean="0"/>
              <a:t>nav</a:t>
            </a:r>
            <a:r>
              <a:rPr lang="en-US" sz="1400" dirty="0" smtClean="0"/>
              <a:t>-pills flex-column"&gt;</a:t>
            </a:r>
            <a:br>
              <a:rPr lang="en-US" sz="1400" dirty="0" smtClean="0"/>
            </a:br>
            <a:r>
              <a:rPr lang="en-US" sz="1400" dirty="0" smtClean="0"/>
              <a:t>          &lt;li class="</a:t>
            </a:r>
            <a:r>
              <a:rPr lang="en-US" sz="1400" dirty="0" err="1" smtClean="0"/>
              <a:t>nav</a:t>
            </a:r>
            <a:r>
              <a:rPr lang="en-US" sz="1400" dirty="0" smtClean="0"/>
              <a:t>-item"&gt;</a:t>
            </a:r>
            <a:br>
              <a:rPr lang="en-US" sz="1400" dirty="0" smtClean="0"/>
            </a:br>
            <a:r>
              <a:rPr lang="en-US" sz="1400" dirty="0" smtClean="0"/>
              <a:t>            &lt;a class="</a:t>
            </a:r>
            <a:r>
              <a:rPr lang="en-US" sz="1400" dirty="0" err="1" smtClean="0"/>
              <a:t>nav</a:t>
            </a:r>
            <a:r>
              <a:rPr lang="en-US" sz="1400" dirty="0" smtClean="0"/>
              <a:t>-link active" </a:t>
            </a:r>
            <a:r>
              <a:rPr lang="en-US" sz="1400" dirty="0" err="1" smtClean="0"/>
              <a:t>href</a:t>
            </a:r>
            <a:r>
              <a:rPr lang="en-US" sz="1400" dirty="0" smtClean="0"/>
              <a:t>="#section1"&gt;Section 1&lt;/a&gt;</a:t>
            </a:r>
            <a:br>
              <a:rPr lang="en-US" sz="1400" dirty="0" smtClean="0"/>
            </a:br>
            <a:r>
              <a:rPr lang="en-US" sz="1400" dirty="0" smtClean="0"/>
              <a:t>          &lt;/li&gt;</a:t>
            </a:r>
            <a:br>
              <a:rPr lang="en-US" sz="1400" dirty="0" smtClean="0"/>
            </a:br>
            <a:r>
              <a:rPr lang="en-US" sz="1400" dirty="0" smtClean="0"/>
              <a:t>          ...</a:t>
            </a:r>
            <a:br>
              <a:rPr lang="en-US" sz="1400" dirty="0" smtClean="0"/>
            </a:br>
            <a:r>
              <a:rPr lang="en-US" sz="1400" dirty="0" smtClean="0"/>
              <a:t>        &lt;/</a:t>
            </a:r>
            <a:r>
              <a:rPr lang="en-US" sz="1400" dirty="0" err="1" smtClean="0"/>
              <a:t>ul</a:t>
            </a:r>
            <a:r>
              <a:rPr lang="en-US" sz="1400" dirty="0" smtClean="0"/>
              <a:t>&gt;</a:t>
            </a:r>
            <a:br>
              <a:rPr lang="en-US" sz="1400" dirty="0" smtClean="0"/>
            </a:br>
            <a:r>
              <a:rPr lang="en-US" sz="1400" dirty="0" smtClean="0"/>
              <a:t>      &lt;/</a:t>
            </a:r>
            <a:r>
              <a:rPr lang="en-US" sz="1400" dirty="0" err="1" smtClean="0"/>
              <a:t>nav</a:t>
            </a:r>
            <a:r>
              <a:rPr lang="en-US" sz="1400" dirty="0" smtClean="0"/>
              <a:t>&gt;</a:t>
            </a:r>
            <a:br>
              <a:rPr lang="en-US" sz="1400" dirty="0" smtClean="0"/>
            </a:br>
            <a:r>
              <a:rPr lang="en-US" sz="1400" dirty="0" smtClean="0"/>
              <a:t>      &lt;div class="col-sm-9 col-8"&gt;</a:t>
            </a:r>
            <a:br>
              <a:rPr lang="en-US" sz="1400" dirty="0" smtClean="0"/>
            </a:br>
            <a:r>
              <a:rPr lang="en-US" sz="1400" dirty="0" smtClean="0"/>
              <a:t>        &lt;div id="section1"&gt;</a:t>
            </a:r>
            <a:br>
              <a:rPr lang="en-US" sz="1400" dirty="0" smtClean="0"/>
            </a:br>
            <a:r>
              <a:rPr lang="en-US" sz="1400" dirty="0" smtClean="0"/>
              <a:t>          &lt;h1&gt;Section 1&lt;/h1&gt;</a:t>
            </a:r>
            <a:br>
              <a:rPr lang="en-US" sz="1400" dirty="0" smtClean="0"/>
            </a:br>
            <a:r>
              <a:rPr lang="en-US" sz="1400" dirty="0" smtClean="0"/>
              <a:t>          &lt;p&gt;</a:t>
            </a:r>
            <a:br>
              <a:rPr lang="en-US" sz="1400" dirty="0" smtClean="0"/>
            </a:br>
            <a:r>
              <a:rPr lang="en-US" sz="1400" dirty="0" smtClean="0"/>
              <a:t>                Try to scroll this page and look at the menu while scrolling!</a:t>
            </a:r>
            <a:br>
              <a:rPr lang="en-US" sz="1400" dirty="0" smtClean="0"/>
            </a:br>
            <a:r>
              <a:rPr lang="en-US" sz="1400" dirty="0" smtClean="0"/>
              <a:t>          &lt;/p&gt;</a:t>
            </a:r>
            <a:br>
              <a:rPr lang="en-US" sz="1400" dirty="0" smtClean="0"/>
            </a:br>
            <a:r>
              <a:rPr lang="en-US" sz="1400" dirty="0" smtClean="0"/>
              <a:t>        &lt;/div&gt;</a:t>
            </a:r>
            <a:br>
              <a:rPr lang="en-US" sz="1400" dirty="0" smtClean="0"/>
            </a:br>
            <a:r>
              <a:rPr lang="en-US" sz="1400" dirty="0" smtClean="0"/>
              <a:t>        ...</a:t>
            </a:r>
            <a:br>
              <a:rPr lang="en-US" sz="1400" dirty="0" smtClean="0"/>
            </a:br>
            <a:r>
              <a:rPr lang="en-US" sz="1400" dirty="0" smtClean="0"/>
              <a:t>      &lt;/div&gt;</a:t>
            </a:r>
            <a:br>
              <a:rPr lang="en-US" sz="1400" dirty="0" smtClean="0"/>
            </a:br>
            <a:r>
              <a:rPr lang="en-US" sz="1400" dirty="0" smtClean="0"/>
              <a:t>    &lt;/div&gt;</a:t>
            </a:r>
            <a:br>
              <a:rPr lang="en-US" sz="1400" dirty="0" smtClean="0"/>
            </a:br>
            <a:r>
              <a:rPr lang="en-US" sz="1400" dirty="0" smtClean="0"/>
              <a:t>  &lt;/div&gt;</a:t>
            </a:r>
            <a:br>
              <a:rPr lang="en-US" sz="1400" dirty="0" smtClean="0"/>
            </a:br>
            <a:r>
              <a:rPr lang="en-US" sz="1400" dirty="0" smtClean="0"/>
              <a:t/>
            </a:r>
            <a:br>
              <a:rPr lang="en-US" sz="1400" dirty="0" smtClean="0"/>
            </a:br>
            <a:r>
              <a:rPr lang="en-US" sz="1400" dirty="0" smtClean="0"/>
              <a:t>&lt;/body&gt;</a:t>
            </a:r>
            <a:endParaRPr lang="en-US" sz="1400" dirty="0"/>
          </a:p>
        </p:txBody>
      </p:sp>
    </p:spTree>
    <p:extLst>
      <p:ext uri="{BB962C8B-B14F-4D97-AF65-F5344CB8AC3E}">
        <p14:creationId xmlns:p14="http://schemas.microsoft.com/office/powerpoint/2010/main" val="129437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88640"/>
            <a:ext cx="8229600" cy="1143000"/>
          </a:xfrm>
        </p:spPr>
        <p:txBody>
          <a:bodyPr>
            <a:normAutofit/>
          </a:bodyPr>
          <a:lstStyle/>
          <a:p>
            <a:r>
              <a:rPr lang="en-US" altLang="ko-KR" sz="2400" dirty="0"/>
              <a:t>Bootstrap4 Grid</a:t>
            </a:r>
            <a:endParaRPr lang="ko-KR" altLang="en-US" sz="2400" dirty="0"/>
          </a:p>
        </p:txBody>
      </p:sp>
      <p:sp>
        <p:nvSpPr>
          <p:cNvPr id="3" name="내용 개체 틀 2"/>
          <p:cNvSpPr>
            <a:spLocks noGrp="1"/>
          </p:cNvSpPr>
          <p:nvPr>
            <p:ph idx="1"/>
          </p:nvPr>
        </p:nvSpPr>
        <p:spPr>
          <a:xfrm>
            <a:off x="467544" y="1268760"/>
            <a:ext cx="8229600" cy="4525963"/>
          </a:xfrm>
        </p:spPr>
        <p:txBody>
          <a:bodyPr/>
          <a:lstStyle/>
          <a:p>
            <a:r>
              <a:rPr lang="ko-KR" altLang="en-US" sz="1600" b="1" dirty="0"/>
              <a:t>부트스트랩에서는 화면의 넓이를 </a:t>
            </a:r>
            <a:r>
              <a:rPr lang="en-US" altLang="ko-KR" sz="1600" b="1" dirty="0"/>
              <a:t>12 </a:t>
            </a:r>
            <a:r>
              <a:rPr lang="ko-KR" altLang="en-US" sz="1600" b="1" dirty="0"/>
              <a:t>개의 칸</a:t>
            </a:r>
            <a:r>
              <a:rPr lang="en-US" altLang="ko-KR" sz="1600" b="1" dirty="0"/>
              <a:t>(</a:t>
            </a:r>
            <a:r>
              <a:rPr lang="ko-KR" altLang="en-US" sz="1600" b="1" dirty="0"/>
              <a:t>그리드</a:t>
            </a:r>
            <a:r>
              <a:rPr lang="en-US" altLang="ko-KR" sz="1600" b="1" dirty="0"/>
              <a:t>)</a:t>
            </a:r>
            <a:r>
              <a:rPr lang="ko-KR" altLang="en-US" sz="1600" b="1" dirty="0"/>
              <a:t>로 균등 분할하여 사용</a:t>
            </a:r>
            <a:endParaRPr lang="en-US" altLang="ko-KR" sz="1600" b="1" dirty="0"/>
          </a:p>
          <a:p>
            <a:r>
              <a:rPr lang="en-US" altLang="ko-KR" sz="1600" b="1" dirty="0"/>
              <a:t>12</a:t>
            </a:r>
            <a:r>
              <a:rPr lang="ko-KR" altLang="en-US" sz="1600" b="1" dirty="0"/>
              <a:t>칸을 따로따로 사용하기도 하고 그룹으로 묶어서 사용</a:t>
            </a:r>
            <a:r>
              <a:rPr lang="en-US" altLang="ko-KR" sz="1600" b="1" dirty="0"/>
              <a:t>(3-3-3-3,6-6,4-8)</a:t>
            </a:r>
          </a:p>
          <a:p>
            <a:r>
              <a:rPr lang="ko-KR" altLang="en-US" sz="1600" b="1" dirty="0"/>
              <a:t>그리드 관련 클래스</a:t>
            </a:r>
            <a:r>
              <a:rPr lang="en-US" altLang="ko-KR" dirty="0"/>
              <a:t/>
            </a:r>
            <a:br>
              <a:rPr lang="en-US" altLang="ko-KR" dirty="0"/>
            </a:br>
            <a:endParaRPr lang="ko-KR" altLang="en-US" dirty="0"/>
          </a:p>
        </p:txBody>
      </p:sp>
      <p:sp>
        <p:nvSpPr>
          <p:cNvPr id="4" name="Rectangle 1"/>
          <p:cNvSpPr>
            <a:spLocks noChangeArrowheads="1"/>
          </p:cNvSpPr>
          <p:nvPr/>
        </p:nvSpPr>
        <p:spPr bwMode="auto">
          <a:xfrm>
            <a:off x="683568" y="2132856"/>
            <a:ext cx="11017224" cy="226215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a:ln>
                  <a:noFill/>
                </a:ln>
                <a:solidFill>
                  <a:srgbClr val="000000"/>
                </a:solidFill>
                <a:effectLst/>
                <a:latin typeface="HY목각파임B" panose="02030600000101010101" pitchFamily="18" charset="-127"/>
              </a:rPr>
              <a:t>The </a:t>
            </a:r>
            <a:r>
              <a:rPr kumimoji="0" lang="ko-KR" altLang="ko-KR" b="0" i="0" u="none" strike="noStrike" cap="none" normalizeH="0" baseline="0" dirty="0" err="1">
                <a:ln>
                  <a:noFill/>
                </a:ln>
                <a:solidFill>
                  <a:srgbClr val="000000"/>
                </a:solidFill>
                <a:effectLst/>
                <a:latin typeface="HY목각파임B" panose="02030600000101010101" pitchFamily="18" charset="-127"/>
              </a:rPr>
              <a:t>Bootstrap</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grid</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system</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has</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five</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classes</a:t>
            </a:r>
            <a:r>
              <a:rPr kumimoji="0" lang="ko-KR" altLang="ko-KR" b="0" i="0" u="none" strike="noStrike" cap="none" normalizeH="0" baseline="0" dirty="0">
                <a:ln>
                  <a:noFill/>
                </a:ln>
                <a:solidFill>
                  <a:srgbClr val="000000"/>
                </a:solidFill>
                <a:effectLst/>
                <a:latin typeface="HY목각파임B" panose="02030600000101010101" pitchFamily="18" charset="-127"/>
              </a:rPr>
              <a:t>:</a:t>
            </a:r>
            <a:endParaRPr kumimoji="0" lang="ko-KR" altLang="ko-K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err="1">
                <a:ln>
                  <a:noFill/>
                </a:ln>
                <a:solidFill>
                  <a:srgbClr val="DC143C"/>
                </a:solidFill>
                <a:effectLst/>
                <a:latin typeface="맑은 고딕 Semilight" panose="020B0502040204020203" pitchFamily="50" charset="-127"/>
                <a:cs typeface="맑은 고딕 Semilight" panose="020B0502040204020203" pitchFamily="50" charset="-127"/>
              </a:rPr>
              <a:t>col</a:t>
            </a: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extra</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small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devices</a:t>
            </a:r>
            <a:r>
              <a:rPr kumimoji="0" lang="ko-KR" altLang="ko-KR" b="0" i="0" u="none" strike="noStrike" cap="none" normalizeH="0" baseline="0" dirty="0">
                <a:ln>
                  <a:noFill/>
                </a:ln>
                <a:solidFill>
                  <a:srgbClr val="000000"/>
                </a:solidFill>
                <a:effectLst/>
                <a:latin typeface="HY목각파임B" panose="02030600000101010101" pitchFamily="18" charset="-127"/>
              </a:rPr>
              <a:t> - </a:t>
            </a:r>
            <a:r>
              <a:rPr kumimoji="0" lang="ko-KR" altLang="ko-KR" b="0" i="0" u="none" strike="noStrike" cap="none" normalizeH="0" baseline="0" dirty="0" err="1">
                <a:ln>
                  <a:noFill/>
                </a:ln>
                <a:solidFill>
                  <a:srgbClr val="000000"/>
                </a:solidFill>
                <a:effectLst/>
                <a:latin typeface="HY목각파임B" panose="02030600000101010101" pitchFamily="18" charset="-127"/>
              </a:rPr>
              <a:t>screen</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width</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less</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than</a:t>
            </a:r>
            <a:r>
              <a:rPr kumimoji="0" lang="ko-KR" altLang="ko-KR" b="0" i="0" u="none" strike="noStrike" cap="none" normalizeH="0" baseline="0" dirty="0">
                <a:ln>
                  <a:noFill/>
                </a:ln>
                <a:solidFill>
                  <a:srgbClr val="000000"/>
                </a:solidFill>
                <a:effectLst/>
                <a:latin typeface="HY목각파임B" panose="02030600000101010101" pitchFamily="18" charset="-127"/>
              </a:rPr>
              <a:t> 576px)</a:t>
            </a:r>
            <a:r>
              <a:rPr kumimoji="0" lang="en-US" altLang="ko-KR" b="0" i="0" u="none" strike="noStrike" cap="none" normalizeH="0" baseline="0" dirty="0">
                <a:ln>
                  <a:noFill/>
                </a:ln>
                <a:solidFill>
                  <a:srgbClr val="000000"/>
                </a:solidFill>
                <a:effectLst/>
                <a:latin typeface="HY목각파임B" panose="02030600000101010101" pitchFamily="18" charset="-127"/>
              </a:rPr>
              <a:t> (  &lt;</a:t>
            </a:r>
            <a:r>
              <a:rPr kumimoji="0" lang="en-US" altLang="ko-KR" b="0" i="0" u="none" strike="noStrike" cap="none" normalizeH="0" dirty="0">
                <a:ln>
                  <a:noFill/>
                </a:ln>
                <a:solidFill>
                  <a:srgbClr val="000000"/>
                </a:solidFill>
                <a:effectLst/>
                <a:latin typeface="HY목각파임B" panose="02030600000101010101" pitchFamily="18" charset="-127"/>
              </a:rPr>
              <a:t> 576) </a:t>
            </a:r>
            <a:endParaRPr kumimoji="0" lang="ko-KR" altLang="ko-KR" b="0" i="0" u="none" strike="noStrike" cap="none" normalizeH="0" baseline="0" dirty="0">
              <a:ln>
                <a:noFill/>
              </a:ln>
              <a:solidFill>
                <a:srgbClr val="000000"/>
              </a:solidFill>
              <a:effectLst/>
              <a:latin typeface="HY목각파임B" panose="02030600000101010101" pitchFamily="18"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err="1">
                <a:ln>
                  <a:noFill/>
                </a:ln>
                <a:solidFill>
                  <a:srgbClr val="DC143C"/>
                </a:solidFill>
                <a:effectLst/>
                <a:latin typeface="맑은 고딕 Semilight" panose="020B0502040204020203" pitchFamily="50" charset="-127"/>
                <a:cs typeface="맑은 고딕 Semilight" panose="020B0502040204020203" pitchFamily="50" charset="-127"/>
              </a:rPr>
              <a:t>col-sm</a:t>
            </a: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small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devices</a:t>
            </a:r>
            <a:r>
              <a:rPr kumimoji="0" lang="ko-KR" altLang="ko-KR" b="0" i="0" u="none" strike="noStrike" cap="none" normalizeH="0" baseline="0" dirty="0">
                <a:ln>
                  <a:noFill/>
                </a:ln>
                <a:solidFill>
                  <a:srgbClr val="000000"/>
                </a:solidFill>
                <a:effectLst/>
                <a:latin typeface="HY목각파임B" panose="02030600000101010101" pitchFamily="18" charset="-127"/>
              </a:rPr>
              <a:t> - </a:t>
            </a:r>
            <a:r>
              <a:rPr kumimoji="0" lang="ko-KR" altLang="ko-KR" b="0" i="0" u="none" strike="noStrike" cap="none" normalizeH="0" baseline="0" dirty="0" err="1">
                <a:ln>
                  <a:noFill/>
                </a:ln>
                <a:solidFill>
                  <a:srgbClr val="000000"/>
                </a:solidFill>
                <a:effectLst/>
                <a:latin typeface="HY목각파임B" panose="02030600000101010101" pitchFamily="18" charset="-127"/>
              </a:rPr>
              <a:t>screen</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width</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equal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to</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or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greater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than</a:t>
            </a:r>
            <a:r>
              <a:rPr kumimoji="0" lang="ko-KR" altLang="ko-KR" b="0" i="0" u="none" strike="noStrike" cap="none" normalizeH="0" baseline="0" dirty="0">
                <a:ln>
                  <a:noFill/>
                </a:ln>
                <a:solidFill>
                  <a:srgbClr val="000000"/>
                </a:solidFill>
                <a:effectLst/>
                <a:latin typeface="HY목각파임B" panose="02030600000101010101" pitchFamily="18" charset="-127"/>
              </a:rPr>
              <a:t> 576px)</a:t>
            </a:r>
            <a:r>
              <a:rPr kumimoji="0" lang="en-US" altLang="ko-KR" b="0" i="0" u="none" strike="noStrike" cap="none" normalizeH="0" baseline="0" dirty="0">
                <a:ln>
                  <a:noFill/>
                </a:ln>
                <a:solidFill>
                  <a:srgbClr val="000000"/>
                </a:solidFill>
                <a:effectLst/>
                <a:latin typeface="HY목각파임B" panose="02030600000101010101" pitchFamily="18" charset="-127"/>
              </a:rPr>
              <a:t> ( 576 &lt;= x &lt; 768)</a:t>
            </a:r>
            <a:endParaRPr kumimoji="0" lang="ko-KR" altLang="ko-KR" b="0" i="0" u="none" strike="noStrike" cap="none" normalizeH="0" baseline="0" dirty="0">
              <a:ln>
                <a:noFill/>
              </a:ln>
              <a:solidFill>
                <a:srgbClr val="000000"/>
              </a:solidFill>
              <a:effectLst/>
              <a:latin typeface="HY목각파임B" panose="02030600000101010101" pitchFamily="18"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err="1">
                <a:ln>
                  <a:noFill/>
                </a:ln>
                <a:solidFill>
                  <a:srgbClr val="DC143C"/>
                </a:solidFill>
                <a:effectLst/>
                <a:latin typeface="맑은 고딕 Semilight" panose="020B0502040204020203" pitchFamily="50" charset="-127"/>
                <a:cs typeface="맑은 고딕 Semilight" panose="020B0502040204020203" pitchFamily="50" charset="-127"/>
              </a:rPr>
              <a:t>col-md</a:t>
            </a: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medium</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devices</a:t>
            </a:r>
            <a:r>
              <a:rPr kumimoji="0" lang="ko-KR" altLang="ko-KR" b="0" i="0" u="none" strike="noStrike" cap="none" normalizeH="0" baseline="0" dirty="0">
                <a:ln>
                  <a:noFill/>
                </a:ln>
                <a:solidFill>
                  <a:srgbClr val="000000"/>
                </a:solidFill>
                <a:effectLst/>
                <a:latin typeface="HY목각파임B" panose="02030600000101010101" pitchFamily="18" charset="-127"/>
              </a:rPr>
              <a:t> - </a:t>
            </a:r>
            <a:r>
              <a:rPr kumimoji="0" lang="ko-KR" altLang="ko-KR" b="0" i="0" u="none" strike="noStrike" cap="none" normalizeH="0" baseline="0" dirty="0" err="1">
                <a:ln>
                  <a:noFill/>
                </a:ln>
                <a:solidFill>
                  <a:srgbClr val="000000"/>
                </a:solidFill>
                <a:effectLst/>
                <a:latin typeface="HY목각파임B" panose="02030600000101010101" pitchFamily="18" charset="-127"/>
              </a:rPr>
              <a:t>screen</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width</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equal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to</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or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greater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than</a:t>
            </a:r>
            <a:r>
              <a:rPr kumimoji="0" lang="ko-KR" altLang="ko-KR" b="0" i="0" u="none" strike="noStrike" cap="none" normalizeH="0" baseline="0" dirty="0">
                <a:ln>
                  <a:noFill/>
                </a:ln>
                <a:solidFill>
                  <a:srgbClr val="000000"/>
                </a:solidFill>
                <a:effectLst/>
                <a:latin typeface="HY목각파임B" panose="02030600000101010101" pitchFamily="18" charset="-127"/>
              </a:rPr>
              <a:t> 768px)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err="1">
                <a:ln>
                  <a:noFill/>
                </a:ln>
                <a:solidFill>
                  <a:srgbClr val="DC143C"/>
                </a:solidFill>
                <a:effectLst/>
                <a:latin typeface="맑은 고딕 Semilight" panose="020B0502040204020203" pitchFamily="50" charset="-127"/>
                <a:cs typeface="맑은 고딕 Semilight" panose="020B0502040204020203" pitchFamily="50" charset="-127"/>
              </a:rPr>
              <a:t>col-lg</a:t>
            </a: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large</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devices</a:t>
            </a:r>
            <a:r>
              <a:rPr kumimoji="0" lang="ko-KR" altLang="ko-KR" b="0" i="0" u="none" strike="noStrike" cap="none" normalizeH="0" baseline="0" dirty="0">
                <a:ln>
                  <a:noFill/>
                </a:ln>
                <a:solidFill>
                  <a:srgbClr val="000000"/>
                </a:solidFill>
                <a:effectLst/>
                <a:latin typeface="HY목각파임B" panose="02030600000101010101" pitchFamily="18" charset="-127"/>
              </a:rPr>
              <a:t> - </a:t>
            </a:r>
            <a:r>
              <a:rPr kumimoji="0" lang="ko-KR" altLang="ko-KR" b="0" i="0" u="none" strike="noStrike" cap="none" normalizeH="0" baseline="0" dirty="0" err="1">
                <a:ln>
                  <a:noFill/>
                </a:ln>
                <a:solidFill>
                  <a:srgbClr val="000000"/>
                </a:solidFill>
                <a:effectLst/>
                <a:latin typeface="HY목각파임B" panose="02030600000101010101" pitchFamily="18" charset="-127"/>
              </a:rPr>
              <a:t>screen</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width</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equal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to</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or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greater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than</a:t>
            </a:r>
            <a:r>
              <a:rPr kumimoji="0" lang="ko-KR" altLang="ko-KR" b="0" i="0" u="none" strike="noStrike" cap="none" normalizeH="0" baseline="0" dirty="0">
                <a:ln>
                  <a:noFill/>
                </a:ln>
                <a:solidFill>
                  <a:srgbClr val="000000"/>
                </a:solidFill>
                <a:effectLst/>
                <a:latin typeface="HY목각파임B" panose="02030600000101010101" pitchFamily="18" charset="-127"/>
              </a:rPr>
              <a:t> 992px)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err="1">
                <a:ln>
                  <a:noFill/>
                </a:ln>
                <a:solidFill>
                  <a:srgbClr val="DC143C"/>
                </a:solidFill>
                <a:effectLst/>
                <a:latin typeface="맑은 고딕 Semilight" panose="020B0502040204020203" pitchFamily="50" charset="-127"/>
                <a:cs typeface="맑은 고딕 Semilight" panose="020B0502040204020203" pitchFamily="50" charset="-127"/>
              </a:rPr>
              <a:t>col-xl</a:t>
            </a: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xlarge</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devices</a:t>
            </a:r>
            <a:r>
              <a:rPr kumimoji="0" lang="ko-KR" altLang="ko-KR" b="0" i="0" u="none" strike="noStrike" cap="none" normalizeH="0" baseline="0" dirty="0">
                <a:ln>
                  <a:noFill/>
                </a:ln>
                <a:solidFill>
                  <a:srgbClr val="000000"/>
                </a:solidFill>
                <a:effectLst/>
                <a:latin typeface="HY목각파임B" panose="02030600000101010101" pitchFamily="18" charset="-127"/>
              </a:rPr>
              <a:t> - </a:t>
            </a:r>
            <a:r>
              <a:rPr kumimoji="0" lang="ko-KR" altLang="ko-KR" b="0" i="0" u="none" strike="noStrike" cap="none" normalizeH="0" baseline="0" dirty="0" err="1">
                <a:ln>
                  <a:noFill/>
                </a:ln>
                <a:solidFill>
                  <a:srgbClr val="000000"/>
                </a:solidFill>
                <a:effectLst/>
                <a:latin typeface="HY목각파임B" panose="02030600000101010101" pitchFamily="18" charset="-127"/>
              </a:rPr>
              <a:t>screen</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width</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equal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to</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or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greater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than</a:t>
            </a:r>
            <a:r>
              <a:rPr kumimoji="0" lang="ko-KR" altLang="ko-KR" b="0" i="0" u="none" strike="noStrike" cap="none" normalizeH="0" baseline="0" dirty="0">
                <a:ln>
                  <a:noFill/>
                </a:ln>
                <a:solidFill>
                  <a:srgbClr val="000000"/>
                </a:solidFill>
                <a:effectLst/>
                <a:latin typeface="HY목각파임B" panose="02030600000101010101" pitchFamily="18" charset="-127"/>
              </a:rPr>
              <a:t> 1200px)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b="0" i="0" u="none" strike="noStrike" cap="none" normalizeH="0" baseline="0" dirty="0">
              <a:ln>
                <a:noFill/>
              </a:ln>
              <a:solidFill>
                <a:schemeClr val="tx1"/>
              </a:solidFill>
              <a:effectLst/>
              <a:latin typeface="HY견고딕" panose="02030600000101010101" pitchFamily="18" charset="-127"/>
            </a:endParaRPr>
          </a:p>
        </p:txBody>
      </p:sp>
      <p:sp>
        <p:nvSpPr>
          <p:cNvPr id="5" name="TextBox 4"/>
          <p:cNvSpPr txBox="1"/>
          <p:nvPr/>
        </p:nvSpPr>
        <p:spPr>
          <a:xfrm>
            <a:off x="827584" y="4379287"/>
            <a:ext cx="4690708" cy="646331"/>
          </a:xfrm>
          <a:prstGeom prst="rect">
            <a:avLst/>
          </a:prstGeom>
          <a:noFill/>
        </p:spPr>
        <p:txBody>
          <a:bodyPr wrap="none" rtlCol="0">
            <a:spAutoFit/>
          </a:bodyPr>
          <a:lstStyle/>
          <a:p>
            <a:r>
              <a:rPr lang="en-US" altLang="ko-KR" b="1" dirty="0"/>
              <a:t>col-</a:t>
            </a:r>
            <a:r>
              <a:rPr lang="ko-KR" altLang="en-US" b="1" dirty="0"/>
              <a:t>그리드개수</a:t>
            </a:r>
            <a:r>
              <a:rPr lang="en-US" altLang="ko-KR" b="1" dirty="0"/>
              <a:t>, col-</a:t>
            </a:r>
            <a:r>
              <a:rPr lang="ko-KR" altLang="en-US" b="1" dirty="0"/>
              <a:t>장치크기</a:t>
            </a:r>
            <a:r>
              <a:rPr lang="en-US" altLang="ko-KR" b="1" dirty="0"/>
              <a:t>-</a:t>
            </a:r>
            <a:r>
              <a:rPr lang="ko-KR" altLang="en-US" b="1" dirty="0"/>
              <a:t>그리드 개수</a:t>
            </a:r>
            <a:r>
              <a:rPr lang="en-US" altLang="ko-KR" b="1" dirty="0"/>
              <a:t/>
            </a:r>
            <a:br>
              <a:rPr lang="en-US" altLang="ko-KR" b="1" dirty="0"/>
            </a:br>
            <a:r>
              <a:rPr lang="en-US" altLang="ko-KR" b="1" dirty="0"/>
              <a:t>col</a:t>
            </a:r>
            <a:r>
              <a:rPr lang="ko-KR" altLang="en-US" b="1" dirty="0"/>
              <a:t>은 </a:t>
            </a:r>
            <a:r>
              <a:rPr lang="en-US" altLang="ko-KR" b="1" dirty="0"/>
              <a:t>column</a:t>
            </a:r>
            <a:r>
              <a:rPr lang="ko-KR" altLang="en-US" b="1" dirty="0"/>
              <a:t>으로 칸을 이야기 함</a:t>
            </a:r>
          </a:p>
        </p:txBody>
      </p:sp>
    </p:spTree>
    <p:extLst>
      <p:ext uri="{BB962C8B-B14F-4D97-AF65-F5344CB8AC3E}">
        <p14:creationId xmlns:p14="http://schemas.microsoft.com/office/powerpoint/2010/main" val="42486158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864097"/>
          </a:xfrm>
        </p:spPr>
        <p:txBody>
          <a:bodyPr>
            <a:normAutofit/>
          </a:bodyPr>
          <a:lstStyle/>
          <a:p>
            <a:r>
              <a:rPr lang="en-US" sz="2400" b="0" dirty="0"/>
              <a:t>Bootstrap 4 Tooltip</a:t>
            </a:r>
            <a:endParaRPr lang="en-US" sz="2400" dirty="0"/>
          </a:p>
        </p:txBody>
      </p:sp>
      <p:sp>
        <p:nvSpPr>
          <p:cNvPr id="2" name="내용 개체 틀 1"/>
          <p:cNvSpPr>
            <a:spLocks noGrp="1"/>
          </p:cNvSpPr>
          <p:nvPr>
            <p:ph idx="1"/>
          </p:nvPr>
        </p:nvSpPr>
        <p:spPr>
          <a:xfrm>
            <a:off x="628650" y="1268760"/>
            <a:ext cx="7886700" cy="4908203"/>
          </a:xfrm>
        </p:spPr>
        <p:txBody>
          <a:bodyPr>
            <a:normAutofit/>
          </a:bodyPr>
          <a:lstStyle/>
          <a:p>
            <a:r>
              <a:rPr lang="en-US" sz="1800" dirty="0"/>
              <a:t>tooltip</a:t>
            </a:r>
            <a:r>
              <a:rPr lang="ko-KR" altLang="en-US" sz="1800" dirty="0"/>
              <a:t>은 마우스를 </a:t>
            </a:r>
            <a:r>
              <a:rPr lang="ko-KR" altLang="en-US" sz="1800" dirty="0" err="1"/>
              <a:t>엘리먼트에</a:t>
            </a:r>
            <a:r>
              <a:rPr lang="ko-KR" altLang="en-US" sz="1800" dirty="0"/>
              <a:t> </a:t>
            </a:r>
            <a:r>
              <a:rPr lang="ko-KR" altLang="en-US" sz="1800" dirty="0" smtClean="0"/>
              <a:t>대면</a:t>
            </a:r>
            <a:r>
              <a:rPr lang="en-US" altLang="ko-KR" sz="1800" dirty="0" smtClean="0"/>
              <a:t>(</a:t>
            </a:r>
            <a:r>
              <a:rPr lang="ko-KR" altLang="en-US" sz="1800" dirty="0" err="1" smtClean="0"/>
              <a:t>호버</a:t>
            </a:r>
            <a:r>
              <a:rPr lang="en-US" altLang="ko-KR" sz="1800" dirty="0" smtClean="0"/>
              <a:t>)</a:t>
            </a:r>
            <a:r>
              <a:rPr lang="ko-KR" altLang="en-US" sz="1800" dirty="0" smtClean="0"/>
              <a:t> </a:t>
            </a:r>
            <a:r>
              <a:rPr lang="ko-KR" altLang="en-US" sz="1800" dirty="0"/>
              <a:t>나타나는 작은 </a:t>
            </a:r>
            <a:r>
              <a:rPr lang="en-US" altLang="ko-KR" sz="1800" dirty="0"/>
              <a:t>popup</a:t>
            </a:r>
            <a:r>
              <a:rPr lang="ko-KR" altLang="en-US" sz="1800" dirty="0"/>
              <a:t>박스임</a:t>
            </a:r>
            <a:endParaRPr lang="en-US" altLang="ko-KR" sz="1800" dirty="0"/>
          </a:p>
          <a:p>
            <a:r>
              <a:rPr lang="en-US" sz="1800" dirty="0"/>
              <a:t>tooltip</a:t>
            </a:r>
            <a:r>
              <a:rPr lang="ko-KR" altLang="en-US" sz="1800" dirty="0"/>
              <a:t>만들기</a:t>
            </a:r>
            <a:r>
              <a:rPr lang="en-US" altLang="ko-KR" sz="1800" dirty="0"/>
              <a:t/>
            </a:r>
            <a:br>
              <a:rPr lang="en-US" altLang="ko-KR" sz="1800" dirty="0"/>
            </a:br>
            <a:r>
              <a:rPr lang="en-US" sz="1800" dirty="0"/>
              <a:t>data-toggle="tooltip“</a:t>
            </a:r>
            <a:r>
              <a:rPr lang="ko-KR" altLang="en-US" sz="1800" dirty="0"/>
              <a:t>속성을 해당 </a:t>
            </a:r>
            <a:r>
              <a:rPr lang="ko-KR" altLang="en-US" sz="1800" dirty="0" err="1"/>
              <a:t>엘리먼트에</a:t>
            </a:r>
            <a:r>
              <a:rPr lang="ko-KR" altLang="en-US" sz="1800" dirty="0"/>
              <a:t> 추가하고 나타날 </a:t>
            </a:r>
            <a:r>
              <a:rPr lang="en-US" altLang="ko-KR" sz="1800" dirty="0"/>
              <a:t/>
            </a:r>
            <a:br>
              <a:rPr lang="en-US" altLang="ko-KR" sz="1800" dirty="0"/>
            </a:br>
            <a:r>
              <a:rPr lang="ko-KR" altLang="en-US" sz="1800" dirty="0"/>
              <a:t>내용은 </a:t>
            </a:r>
            <a:r>
              <a:rPr lang="en-US" altLang="ko-KR" sz="1800" dirty="0"/>
              <a:t>title</a:t>
            </a:r>
            <a:r>
              <a:rPr lang="ko-KR" altLang="en-US" sz="1800" dirty="0"/>
              <a:t>속성에 </a:t>
            </a:r>
            <a:r>
              <a:rPr lang="ko-KR" altLang="en-US" sz="1800" dirty="0" err="1"/>
              <a:t>넣어줌</a:t>
            </a:r>
            <a:r>
              <a:rPr lang="en-US" altLang="ko-KR" sz="1800" dirty="0"/>
              <a:t/>
            </a:r>
            <a:br>
              <a:rPr lang="en-US" altLang="ko-KR" sz="1800" dirty="0"/>
            </a:br>
            <a:r>
              <a:rPr lang="en-US" sz="1800" dirty="0"/>
              <a:t>&lt;a </a:t>
            </a:r>
            <a:r>
              <a:rPr lang="en-US" sz="1800" dirty="0" err="1"/>
              <a:t>href</a:t>
            </a:r>
            <a:r>
              <a:rPr lang="en-US" sz="1800" dirty="0"/>
              <a:t>="#" data-toggle="tooltip" title="Hooray!"&gt;</a:t>
            </a:r>
            <a:br>
              <a:rPr lang="en-US" sz="1800" dirty="0"/>
            </a:br>
            <a:r>
              <a:rPr lang="en-US" sz="1800" dirty="0"/>
              <a:t>     Hover over me</a:t>
            </a:r>
            <a:br>
              <a:rPr lang="en-US" sz="1800" dirty="0"/>
            </a:br>
            <a:r>
              <a:rPr lang="en-US" sz="1800" dirty="0"/>
              <a:t>&lt;/a&gt;</a:t>
            </a:r>
            <a:br>
              <a:rPr lang="en-US" sz="1800" dirty="0"/>
            </a:br>
            <a:r>
              <a:rPr lang="en-US" sz="1800" dirty="0"/>
              <a:t/>
            </a:r>
            <a:br>
              <a:rPr lang="en-US" sz="1800" dirty="0"/>
            </a:br>
            <a:r>
              <a:rPr lang="en-US" sz="1800" dirty="0"/>
              <a:t>tooltip</a:t>
            </a:r>
            <a:r>
              <a:rPr lang="ko-KR" altLang="en-US" sz="1800" dirty="0"/>
              <a:t>은 </a:t>
            </a:r>
            <a:r>
              <a:rPr lang="en-US" altLang="ko-KR" sz="1800" dirty="0" err="1"/>
              <a:t>jquery</a:t>
            </a:r>
            <a:r>
              <a:rPr lang="ko-KR" altLang="en-US" sz="1800" dirty="0"/>
              <a:t>로 </a:t>
            </a:r>
            <a:r>
              <a:rPr lang="en-US" altLang="ko-KR" sz="1800" dirty="0"/>
              <a:t>tooltip()</a:t>
            </a:r>
            <a:r>
              <a:rPr lang="ko-KR" altLang="en-US" sz="1800" dirty="0"/>
              <a:t>메서드를 </a:t>
            </a:r>
            <a:r>
              <a:rPr lang="ko-KR" altLang="en-US" sz="1800" dirty="0" err="1"/>
              <a:t>호출해주어야함</a:t>
            </a:r>
            <a:r>
              <a:rPr lang="en-US" altLang="ko-KR" sz="1800" dirty="0"/>
              <a:t/>
            </a:r>
            <a:br>
              <a:rPr lang="en-US" altLang="ko-KR" sz="1800" dirty="0"/>
            </a:br>
            <a:r>
              <a:rPr lang="en-US" sz="1800" dirty="0"/>
              <a:t>&lt;script&gt;</a:t>
            </a:r>
            <a:br>
              <a:rPr lang="en-US" sz="1800" dirty="0"/>
            </a:br>
            <a:r>
              <a:rPr lang="en-US" sz="1800" dirty="0"/>
              <a:t>$(document).ready(function(){</a:t>
            </a:r>
            <a:br>
              <a:rPr lang="en-US" sz="1800" dirty="0"/>
            </a:br>
            <a:r>
              <a:rPr lang="en-US" sz="1800" dirty="0"/>
              <a:t>  $('[data-toggle="tooltip"]').tooltip();</a:t>
            </a:r>
            <a:br>
              <a:rPr lang="en-US" sz="1800" dirty="0"/>
            </a:br>
            <a:r>
              <a:rPr lang="en-US" sz="1800" dirty="0"/>
              <a:t>});</a:t>
            </a:r>
            <a:br>
              <a:rPr lang="en-US" sz="1800" dirty="0"/>
            </a:br>
            <a:r>
              <a:rPr lang="en-US" sz="1800" dirty="0"/>
              <a:t>&lt;/script&gt;</a:t>
            </a:r>
          </a:p>
        </p:txBody>
      </p:sp>
      <p:pic>
        <p:nvPicPr>
          <p:cNvPr id="4" name="그림 3"/>
          <p:cNvPicPr>
            <a:picLocks noChangeAspect="1"/>
          </p:cNvPicPr>
          <p:nvPr/>
        </p:nvPicPr>
        <p:blipFill>
          <a:blip r:embed="rId2"/>
          <a:stretch>
            <a:fillRect/>
          </a:stretch>
        </p:blipFill>
        <p:spPr>
          <a:xfrm>
            <a:off x="899592" y="5205277"/>
            <a:ext cx="3877216" cy="971686"/>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80920" cy="5832648"/>
          </a:xfrm>
        </p:spPr>
        <p:txBody>
          <a:bodyPr>
            <a:normAutofit/>
          </a:bodyPr>
          <a:lstStyle/>
          <a:p>
            <a:pPr>
              <a:lnSpc>
                <a:spcPct val="100000"/>
              </a:lnSpc>
            </a:pPr>
            <a:r>
              <a:rPr lang="en-US" sz="1800" dirty="0"/>
              <a:t>tooltip</a:t>
            </a:r>
            <a:r>
              <a:rPr lang="ko-KR" altLang="en-US" sz="1800" dirty="0"/>
              <a:t>위치 정하기</a:t>
            </a:r>
            <a:r>
              <a:rPr lang="en-US" altLang="ko-KR" sz="1800" dirty="0"/>
              <a:t/>
            </a:r>
            <a:br>
              <a:rPr lang="en-US" altLang="ko-KR" sz="1800" dirty="0"/>
            </a:br>
            <a:r>
              <a:rPr lang="en-US" altLang="ko-KR" sz="1800" dirty="0"/>
              <a:t/>
            </a:r>
            <a:br>
              <a:rPr lang="en-US" altLang="ko-KR" sz="1800" dirty="0"/>
            </a:br>
            <a:r>
              <a:rPr lang="en-US" altLang="ko-KR" sz="1800" dirty="0"/>
              <a:t>-</a:t>
            </a:r>
            <a:r>
              <a:rPr lang="ko-KR" altLang="en-US" sz="1800" dirty="0"/>
              <a:t>디폴트 위치는 </a:t>
            </a:r>
            <a:r>
              <a:rPr lang="ko-KR" altLang="en-US" sz="1800" dirty="0" err="1"/>
              <a:t>엘리먼트</a:t>
            </a:r>
            <a:r>
              <a:rPr lang="ko-KR" altLang="en-US" sz="1800" dirty="0"/>
              <a:t> 위</a:t>
            </a:r>
            <a:r>
              <a:rPr lang="en-US" altLang="ko-KR" sz="1800" dirty="0"/>
              <a:t>(</a:t>
            </a:r>
            <a:r>
              <a:rPr lang="ko-KR" altLang="en-US" sz="1800" dirty="0"/>
              <a:t>단 공간이 없으면</a:t>
            </a:r>
            <a:r>
              <a:rPr lang="en-US" altLang="ko-KR" sz="1800" dirty="0"/>
              <a:t> </a:t>
            </a:r>
            <a:r>
              <a:rPr lang="ko-KR" altLang="en-US" sz="1800" dirty="0"/>
              <a:t>아래 위치</a:t>
            </a:r>
            <a:r>
              <a:rPr lang="en-US" altLang="ko-KR" sz="1800" dirty="0"/>
              <a:t>)</a:t>
            </a:r>
            <a:br>
              <a:rPr lang="en-US" altLang="ko-KR" sz="1800" dirty="0"/>
            </a:br>
            <a:r>
              <a:rPr lang="en-US" altLang="ko-KR" sz="1800" dirty="0"/>
              <a:t>- </a:t>
            </a:r>
            <a:r>
              <a:rPr lang="ko-KR" altLang="en-US" sz="1800" dirty="0"/>
              <a:t>위치 변경은 </a:t>
            </a:r>
            <a:r>
              <a:rPr lang="en-US" sz="1800" dirty="0"/>
              <a:t>data-placement</a:t>
            </a:r>
            <a:r>
              <a:rPr lang="ko-KR" altLang="en-US" sz="1800" dirty="0"/>
              <a:t>속성 사용</a:t>
            </a:r>
            <a:r>
              <a:rPr lang="en-US" altLang="ko-KR" sz="1800" dirty="0"/>
              <a:t/>
            </a:r>
            <a:br>
              <a:rPr lang="en-US" altLang="ko-KR" sz="1800" dirty="0"/>
            </a:br>
            <a:r>
              <a:rPr lang="en-US" sz="1800" dirty="0"/>
              <a:t>&lt;a </a:t>
            </a:r>
            <a:r>
              <a:rPr lang="en-US" sz="1800" dirty="0" err="1"/>
              <a:t>href</a:t>
            </a:r>
            <a:r>
              <a:rPr lang="en-US" sz="1800" dirty="0"/>
              <a:t>="#" data-toggle="tooltip" data-placement="top" </a:t>
            </a:r>
            <a:br>
              <a:rPr lang="en-US" sz="1800" dirty="0"/>
            </a:br>
            <a:r>
              <a:rPr lang="en-US" sz="1800" dirty="0"/>
              <a:t>     title="Hooray!"&gt;</a:t>
            </a:r>
            <a:br>
              <a:rPr lang="en-US" sz="1800" dirty="0"/>
            </a:br>
            <a:r>
              <a:rPr lang="en-US" sz="1800" dirty="0"/>
              <a:t>     Hover</a:t>
            </a:r>
            <a:br>
              <a:rPr lang="en-US" sz="1800" dirty="0"/>
            </a:br>
            <a:r>
              <a:rPr lang="en-US" sz="1800" dirty="0"/>
              <a:t>&lt;/a&gt;</a:t>
            </a:r>
            <a:br>
              <a:rPr lang="en-US" sz="1800" dirty="0"/>
            </a:br>
            <a:r>
              <a:rPr lang="en-US" sz="1800" dirty="0"/>
              <a:t>&lt;a </a:t>
            </a:r>
            <a:r>
              <a:rPr lang="en-US" sz="1800" dirty="0" err="1"/>
              <a:t>href</a:t>
            </a:r>
            <a:r>
              <a:rPr lang="en-US" sz="1800" dirty="0"/>
              <a:t>="#" data-toggle="tooltip" data-placement="bottom" </a:t>
            </a:r>
            <a:br>
              <a:rPr lang="en-US" sz="1800" dirty="0"/>
            </a:br>
            <a:r>
              <a:rPr lang="en-US" sz="1800" dirty="0"/>
              <a:t>      title="Hooray!"&gt;</a:t>
            </a:r>
            <a:br>
              <a:rPr lang="en-US" sz="1800" dirty="0"/>
            </a:br>
            <a:r>
              <a:rPr lang="en-US" sz="1800" dirty="0"/>
              <a:t>      Hover</a:t>
            </a:r>
            <a:br>
              <a:rPr lang="en-US" sz="1800" dirty="0"/>
            </a:br>
            <a:r>
              <a:rPr lang="en-US" sz="1800" dirty="0"/>
              <a:t>&lt;/a&gt;</a:t>
            </a:r>
            <a:br>
              <a:rPr lang="en-US" sz="1800" dirty="0"/>
            </a:br>
            <a:r>
              <a:rPr lang="en-US" sz="1800" dirty="0"/>
              <a:t>&lt;a </a:t>
            </a:r>
            <a:r>
              <a:rPr lang="en-US" sz="1800" dirty="0" err="1"/>
              <a:t>href</a:t>
            </a:r>
            <a:r>
              <a:rPr lang="en-US" sz="1800" dirty="0"/>
              <a:t>="#" data-toggle="tooltip" data-placement="left" </a:t>
            </a:r>
            <a:br>
              <a:rPr lang="en-US" sz="1800" dirty="0"/>
            </a:br>
            <a:r>
              <a:rPr lang="en-US" sz="1800" dirty="0"/>
              <a:t>      title="Hooray!"&gt;</a:t>
            </a:r>
            <a:br>
              <a:rPr lang="en-US" sz="1800" dirty="0"/>
            </a:br>
            <a:r>
              <a:rPr lang="en-US" sz="1800" dirty="0"/>
              <a:t>      Hover</a:t>
            </a:r>
            <a:br>
              <a:rPr lang="en-US" sz="1800" dirty="0"/>
            </a:br>
            <a:r>
              <a:rPr lang="en-US" sz="1800" dirty="0"/>
              <a:t>&lt;/a&gt;</a:t>
            </a:r>
            <a:br>
              <a:rPr lang="en-US" sz="1800" dirty="0"/>
            </a:br>
            <a:r>
              <a:rPr lang="en-US" sz="1800" dirty="0"/>
              <a:t>&lt;a </a:t>
            </a:r>
            <a:r>
              <a:rPr lang="en-US" sz="1800" dirty="0" err="1"/>
              <a:t>href</a:t>
            </a:r>
            <a:r>
              <a:rPr lang="en-US" sz="1800" dirty="0"/>
              <a:t>="#" data-toggle="tooltip" data-placement="right" </a:t>
            </a:r>
            <a:br>
              <a:rPr lang="en-US" sz="1800" dirty="0"/>
            </a:br>
            <a:r>
              <a:rPr lang="en-US" sz="1800" dirty="0"/>
              <a:t>      title="Hooray!"&gt;</a:t>
            </a:r>
            <a:br>
              <a:rPr lang="en-US" sz="1800" dirty="0"/>
            </a:br>
            <a:r>
              <a:rPr lang="en-US" sz="1800" dirty="0"/>
              <a:t>      Hover</a:t>
            </a:r>
            <a:br>
              <a:rPr lang="en-US" sz="1800" dirty="0"/>
            </a:br>
            <a:r>
              <a:rPr lang="en-US" sz="1800" dirty="0"/>
              <a:t>&lt;/a&gt;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7AAD33DE-671F-4592-9BFF-E0AD4503BE01}"/>
              </a:ext>
            </a:extLst>
          </p:cNvPr>
          <p:cNvSpPr>
            <a:spLocks noGrp="1"/>
          </p:cNvSpPr>
          <p:nvPr>
            <p:ph idx="1"/>
          </p:nvPr>
        </p:nvSpPr>
        <p:spPr>
          <a:xfrm>
            <a:off x="628650" y="548680"/>
            <a:ext cx="7886700" cy="5628283"/>
          </a:xfrm>
        </p:spPr>
        <p:txBody>
          <a:bodyPr/>
          <a:lstStyle/>
          <a:p>
            <a:r>
              <a:rPr lang="en-US" altLang="ko-KR" dirty="0" err="1" smtClean="0"/>
              <a:t>Popover,toast</a:t>
            </a:r>
            <a:r>
              <a:rPr lang="ko-KR" altLang="en-US" dirty="0" smtClean="0"/>
              <a:t>도 </a:t>
            </a:r>
            <a:r>
              <a:rPr lang="ko-KR" altLang="en-US" dirty="0"/>
              <a:t>필요시</a:t>
            </a:r>
            <a:r>
              <a:rPr lang="en-US" altLang="ko-KR" dirty="0"/>
              <a:t/>
            </a:r>
            <a:br>
              <a:rPr lang="en-US" altLang="ko-KR" dirty="0"/>
            </a:br>
            <a:r>
              <a:rPr lang="en-US" altLang="ko-KR" dirty="0"/>
              <a:t>w3schools.com bs4</a:t>
            </a:r>
            <a:r>
              <a:rPr lang="ko-KR" altLang="en-US" dirty="0"/>
              <a:t>에서 참조</a:t>
            </a:r>
          </a:p>
        </p:txBody>
      </p:sp>
      <p:pic>
        <p:nvPicPr>
          <p:cNvPr id="4" name="그림 3"/>
          <p:cNvPicPr>
            <a:picLocks noChangeAspect="1"/>
          </p:cNvPicPr>
          <p:nvPr/>
        </p:nvPicPr>
        <p:blipFill>
          <a:blip r:embed="rId2"/>
          <a:stretch>
            <a:fillRect/>
          </a:stretch>
        </p:blipFill>
        <p:spPr>
          <a:xfrm>
            <a:off x="899592" y="1772816"/>
            <a:ext cx="5715798" cy="1190791"/>
          </a:xfrm>
          <a:prstGeom prst="rect">
            <a:avLst/>
          </a:prstGeom>
        </p:spPr>
      </p:pic>
      <p:sp>
        <p:nvSpPr>
          <p:cNvPr id="5" name="TextBox 4"/>
          <p:cNvSpPr txBox="1"/>
          <p:nvPr/>
        </p:nvSpPr>
        <p:spPr>
          <a:xfrm>
            <a:off x="5273792" y="1916832"/>
            <a:ext cx="3512500" cy="646331"/>
          </a:xfrm>
          <a:prstGeom prst="rect">
            <a:avLst/>
          </a:prstGeom>
          <a:noFill/>
        </p:spPr>
        <p:txBody>
          <a:bodyPr wrap="none" rtlCol="0">
            <a:spAutoFit/>
          </a:bodyPr>
          <a:lstStyle/>
          <a:p>
            <a:r>
              <a:rPr lang="ko-KR" altLang="en-US" smtClean="0"/>
              <a:t>클릭시</a:t>
            </a:r>
            <a:r>
              <a:rPr lang="en-US" altLang="ko-KR" smtClean="0"/>
              <a:t> </a:t>
            </a:r>
            <a:r>
              <a:rPr lang="ko-KR" altLang="en-US" smtClean="0"/>
              <a:t>나타나서 다시 클릭하면 </a:t>
            </a:r>
            <a:endParaRPr lang="en-US" altLang="ko-KR" smtClean="0"/>
          </a:p>
          <a:p>
            <a:r>
              <a:rPr lang="ko-KR" altLang="en-US" smtClean="0"/>
              <a:t>사라짐 </a:t>
            </a:r>
            <a:endParaRPr lang="ko-KR" altLang="en-US"/>
          </a:p>
        </p:txBody>
      </p:sp>
      <p:sp>
        <p:nvSpPr>
          <p:cNvPr id="6" name="TextBox 5"/>
          <p:cNvSpPr txBox="1"/>
          <p:nvPr/>
        </p:nvSpPr>
        <p:spPr>
          <a:xfrm>
            <a:off x="1691680" y="3068960"/>
            <a:ext cx="6460423" cy="369332"/>
          </a:xfrm>
          <a:prstGeom prst="rect">
            <a:avLst/>
          </a:prstGeom>
          <a:noFill/>
        </p:spPr>
        <p:txBody>
          <a:bodyPr wrap="none" rtlCol="0">
            <a:spAutoFit/>
          </a:bodyPr>
          <a:lstStyle/>
          <a:p>
            <a:r>
              <a:rPr lang="en-US" altLang="ko-KR" smtClean="0"/>
              <a:t>Toast</a:t>
            </a:r>
            <a:r>
              <a:rPr lang="ko-KR" altLang="en-US" smtClean="0"/>
              <a:t>는 </a:t>
            </a:r>
            <a:r>
              <a:rPr lang="en-US" altLang="ko-KR" smtClean="0"/>
              <a:t>popover</a:t>
            </a:r>
            <a:r>
              <a:rPr lang="ko-KR" altLang="en-US" smtClean="0"/>
              <a:t>처럼 클릭하면 나타나나 조금 있다가 사라짐</a:t>
            </a:r>
            <a:endParaRPr lang="ko-KR" altLang="en-US"/>
          </a:p>
        </p:txBody>
      </p:sp>
    </p:spTree>
    <p:extLst>
      <p:ext uri="{BB962C8B-B14F-4D97-AF65-F5344CB8AC3E}">
        <p14:creationId xmlns:p14="http://schemas.microsoft.com/office/powerpoint/2010/main" val="32818302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dirty="0"/>
              <a:t>Bootstrap 4 Utilities</a:t>
            </a:r>
            <a:endParaRPr lang="en-US" sz="2400" dirty="0"/>
          </a:p>
        </p:txBody>
      </p:sp>
      <p:sp>
        <p:nvSpPr>
          <p:cNvPr id="2" name="내용 개체 틀 1"/>
          <p:cNvSpPr>
            <a:spLocks noGrp="1"/>
          </p:cNvSpPr>
          <p:nvPr>
            <p:ph idx="1"/>
          </p:nvPr>
        </p:nvSpPr>
        <p:spPr>
          <a:xfrm>
            <a:off x="467544" y="1268760"/>
            <a:ext cx="8229600" cy="2880320"/>
          </a:xfrm>
        </p:spPr>
        <p:txBody>
          <a:bodyPr>
            <a:normAutofit/>
          </a:bodyPr>
          <a:lstStyle/>
          <a:p>
            <a:pPr>
              <a:lnSpc>
                <a:spcPct val="100000"/>
              </a:lnSpc>
            </a:pPr>
            <a:r>
              <a:rPr lang="ko-KR" altLang="en-US" sz="1800" dirty="0"/>
              <a:t>다른</a:t>
            </a:r>
            <a:r>
              <a:rPr lang="en-US" sz="1800" dirty="0"/>
              <a:t> </a:t>
            </a:r>
            <a:r>
              <a:rPr lang="en-US" sz="1800" dirty="0" err="1"/>
              <a:t>css</a:t>
            </a:r>
            <a:r>
              <a:rPr lang="ko-KR" altLang="en-US" sz="1800" dirty="0"/>
              <a:t>코드 없이 빠르게 </a:t>
            </a:r>
            <a:r>
              <a:rPr lang="ko-KR" altLang="en-US" sz="1800" dirty="0" err="1"/>
              <a:t>엘리먼트를</a:t>
            </a:r>
            <a:r>
              <a:rPr lang="ko-KR" altLang="en-US" sz="1800" dirty="0"/>
              <a:t> 스타일 </a:t>
            </a:r>
            <a:r>
              <a:rPr lang="ko-KR" altLang="en-US" sz="1800" dirty="0" err="1"/>
              <a:t>할수있는</a:t>
            </a:r>
            <a:r>
              <a:rPr lang="ko-KR" altLang="en-US" sz="1800" dirty="0"/>
              <a:t> 많은 클래스를 가짐</a:t>
            </a:r>
            <a:endParaRPr lang="en-US" altLang="ko-KR" sz="1800" dirty="0"/>
          </a:p>
          <a:p>
            <a:pPr>
              <a:lnSpc>
                <a:spcPct val="100000"/>
              </a:lnSpc>
            </a:pPr>
            <a:r>
              <a:rPr lang="en-US" sz="1800" dirty="0"/>
              <a:t>border class</a:t>
            </a:r>
            <a:br>
              <a:rPr lang="en-US" sz="1800" dirty="0"/>
            </a:br>
            <a:r>
              <a:rPr lang="en-US" sz="1800" dirty="0"/>
              <a:t/>
            </a:r>
            <a:br>
              <a:rPr lang="en-US" sz="1800" dirty="0"/>
            </a:br>
            <a:r>
              <a:rPr lang="en-US" sz="1800" dirty="0"/>
              <a:t>&lt;span class="border"&gt;&lt;/span&gt;</a:t>
            </a:r>
            <a:br>
              <a:rPr lang="en-US" sz="1800" dirty="0"/>
            </a:br>
            <a:r>
              <a:rPr lang="en-US" sz="1800" dirty="0"/>
              <a:t>&lt;span class="border border-0"&gt;&lt;/span&gt;</a:t>
            </a:r>
            <a:br>
              <a:rPr lang="en-US" sz="1800" dirty="0"/>
            </a:br>
            <a:r>
              <a:rPr lang="en-US" sz="1800" dirty="0"/>
              <a:t>&lt;span class="border border-top-0"&gt;&lt;/span&gt;</a:t>
            </a:r>
            <a:br>
              <a:rPr lang="en-US" sz="1800" dirty="0"/>
            </a:br>
            <a:r>
              <a:rPr lang="en-US" sz="1800" dirty="0"/>
              <a:t>&lt;span class="border border-right-0"&gt;&lt;/span&gt;</a:t>
            </a:r>
            <a:br>
              <a:rPr lang="en-US" sz="1800" dirty="0"/>
            </a:br>
            <a:r>
              <a:rPr lang="en-US" sz="1800" dirty="0"/>
              <a:t>&lt;span class="border border-bottom-0"&gt;&lt;/span&gt;</a:t>
            </a:r>
            <a:br>
              <a:rPr lang="en-US" sz="1800" dirty="0"/>
            </a:br>
            <a:r>
              <a:rPr lang="en-US" sz="1800" dirty="0"/>
              <a:t>&lt;span class="border border-left-0"&gt;&lt;/span&gt;</a:t>
            </a:r>
          </a:p>
        </p:txBody>
      </p:sp>
      <p:pic>
        <p:nvPicPr>
          <p:cNvPr id="1026" name="Picture 2"/>
          <p:cNvPicPr>
            <a:picLocks noChangeAspect="1" noChangeArrowheads="1"/>
          </p:cNvPicPr>
          <p:nvPr/>
        </p:nvPicPr>
        <p:blipFill>
          <a:blip r:embed="rId2" cstate="print"/>
          <a:srcRect/>
          <a:stretch>
            <a:fillRect/>
          </a:stretch>
        </p:blipFill>
        <p:spPr bwMode="auto">
          <a:xfrm>
            <a:off x="971600" y="4149080"/>
            <a:ext cx="6696744" cy="1152128"/>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472608"/>
          </a:xfrm>
        </p:spPr>
        <p:txBody>
          <a:bodyPr>
            <a:normAutofit fontScale="92500" lnSpcReduction="10000"/>
          </a:bodyPr>
          <a:lstStyle/>
          <a:p>
            <a:pPr>
              <a:lnSpc>
                <a:spcPct val="100000"/>
              </a:lnSpc>
            </a:pPr>
            <a:r>
              <a:rPr lang="en-US" sz="1800" dirty="0"/>
              <a:t>Border Color</a:t>
            </a:r>
            <a:br>
              <a:rPr lang="en-US" sz="1800" dirty="0"/>
            </a:br>
            <a:r>
              <a:rPr lang="en-US" sz="1800" dirty="0"/>
              <a:t/>
            </a:r>
            <a:br>
              <a:rPr lang="en-US" sz="1800" dirty="0"/>
            </a:br>
            <a:r>
              <a:rPr lang="en-US" sz="1800" dirty="0"/>
              <a:t>&lt;span class="border border-primary"&gt;&lt;/span&gt;</a:t>
            </a:r>
            <a:br>
              <a:rPr lang="en-US" sz="1800" dirty="0"/>
            </a:br>
            <a:r>
              <a:rPr lang="en-US" sz="1800" dirty="0"/>
              <a:t>&lt;span class="border border-secondary"&gt;&lt;/span&gt;</a:t>
            </a:r>
            <a:br>
              <a:rPr lang="en-US" sz="1800" dirty="0"/>
            </a:br>
            <a:r>
              <a:rPr lang="en-US" sz="1800" dirty="0"/>
              <a:t>&lt;span class="border border-success"&gt;&lt;/span&gt;</a:t>
            </a:r>
            <a:br>
              <a:rPr lang="en-US" sz="1800" dirty="0"/>
            </a:br>
            <a:r>
              <a:rPr lang="en-US" sz="1800" dirty="0"/>
              <a:t>&lt;span class="border border-danger"&gt;&lt;/span&gt;</a:t>
            </a:r>
            <a:br>
              <a:rPr lang="en-US" sz="1800" dirty="0"/>
            </a:br>
            <a:r>
              <a:rPr lang="en-US" sz="1800" dirty="0"/>
              <a:t>&lt;span class="border border-warning"&gt;&lt;/span&gt;</a:t>
            </a:r>
            <a:br>
              <a:rPr lang="en-US" sz="1800" dirty="0"/>
            </a:br>
            <a:r>
              <a:rPr lang="en-US" sz="1800" dirty="0"/>
              <a:t>&lt;span class="border border-info"&gt;&lt;/span&gt;</a:t>
            </a:r>
            <a:br>
              <a:rPr lang="en-US" sz="1800" dirty="0"/>
            </a:br>
            <a:r>
              <a:rPr lang="en-US" sz="1800" dirty="0"/>
              <a:t>&lt;span class="border border-light"&gt;&lt;/span&gt;</a:t>
            </a:r>
            <a:br>
              <a:rPr lang="en-US" sz="1800" dirty="0"/>
            </a:br>
            <a:r>
              <a:rPr lang="en-US" sz="1800" dirty="0"/>
              <a:t>&lt;span class="border border-dark"&gt;&lt;/span&gt;</a:t>
            </a:r>
            <a:br>
              <a:rPr lang="en-US" sz="1800" dirty="0"/>
            </a:br>
            <a:r>
              <a:rPr lang="en-US" sz="1800" dirty="0"/>
              <a:t>&lt;span class="border border-white"&gt;&lt;/span&gt;</a:t>
            </a:r>
          </a:p>
          <a:p>
            <a:pPr>
              <a:lnSpc>
                <a:spcPct val="100000"/>
              </a:lnSpc>
            </a:pPr>
            <a:r>
              <a:rPr lang="en-US" altLang="ko-KR" sz="1800" dirty="0"/>
              <a:t>Border </a:t>
            </a:r>
            <a:r>
              <a:rPr lang="en-US" altLang="ko-KR" sz="1800" dirty="0" smtClean="0"/>
              <a:t>Radius(</a:t>
            </a:r>
            <a:r>
              <a:rPr lang="ko-KR" altLang="en-US" sz="1800" dirty="0" err="1" smtClean="0"/>
              <a:t>엘리먼트에</a:t>
            </a:r>
            <a:r>
              <a:rPr lang="ko-KR" altLang="en-US" sz="1800" dirty="0" smtClean="0"/>
              <a:t> 배경색을 주고 </a:t>
            </a:r>
            <a:r>
              <a:rPr lang="ko-KR" altLang="en-US" sz="1800" dirty="0" err="1" smtClean="0"/>
              <a:t>난뒤에</a:t>
            </a:r>
            <a:r>
              <a:rPr lang="ko-KR" altLang="en-US" sz="1800" dirty="0" smtClean="0"/>
              <a:t> 사용</a:t>
            </a:r>
            <a:r>
              <a:rPr lang="en-US" altLang="ko-KR" sz="1800" dirty="0" smtClean="0"/>
              <a:t>)</a:t>
            </a:r>
            <a:r>
              <a:rPr lang="en-US" altLang="ko-KR" sz="1800" dirty="0"/>
              <a:t/>
            </a:r>
            <a:br>
              <a:rPr lang="en-US" altLang="ko-KR" sz="1800" dirty="0"/>
            </a:br>
            <a:r>
              <a:rPr lang="en-US" altLang="ko-KR" sz="1800" dirty="0"/>
              <a:t/>
            </a:r>
            <a:br>
              <a:rPr lang="en-US" altLang="ko-KR" sz="1800" dirty="0"/>
            </a:br>
            <a:r>
              <a:rPr lang="en-US" altLang="ko-KR" sz="1800" dirty="0"/>
              <a:t>&lt;span class="rounded-</a:t>
            </a:r>
            <a:r>
              <a:rPr lang="en-US" altLang="ko-KR" sz="1800" dirty="0" err="1"/>
              <a:t>sm</a:t>
            </a:r>
            <a:r>
              <a:rPr lang="en-US" altLang="ko-KR" sz="1800" dirty="0"/>
              <a:t>"&gt;&lt;/span&gt;</a:t>
            </a:r>
            <a:br>
              <a:rPr lang="en-US" altLang="ko-KR" sz="1800" dirty="0"/>
            </a:br>
            <a:r>
              <a:rPr lang="en-US" altLang="ko-KR" sz="1800" dirty="0"/>
              <a:t>&lt;span class="rounded"&gt;&lt;/span&gt;</a:t>
            </a:r>
            <a:br>
              <a:rPr lang="en-US" altLang="ko-KR" sz="1800" dirty="0"/>
            </a:br>
            <a:r>
              <a:rPr lang="en-US" altLang="ko-KR" sz="1800" dirty="0"/>
              <a:t>&lt;span class="rounded-lg"&gt;&lt;/span&gt;</a:t>
            </a:r>
            <a:br>
              <a:rPr lang="en-US" altLang="ko-KR" sz="1800" dirty="0"/>
            </a:br>
            <a:r>
              <a:rPr lang="en-US" altLang="ko-KR" sz="1800" dirty="0"/>
              <a:t>&lt;span class="rounded-top"&gt;&lt;/span&gt;</a:t>
            </a:r>
            <a:br>
              <a:rPr lang="en-US" altLang="ko-KR" sz="1800" dirty="0"/>
            </a:br>
            <a:r>
              <a:rPr lang="en-US" altLang="ko-KR" sz="1800" dirty="0"/>
              <a:t>&lt;span class="rounded-right"&gt;&lt;/span&gt;</a:t>
            </a:r>
            <a:br>
              <a:rPr lang="en-US" altLang="ko-KR" sz="1800" dirty="0"/>
            </a:br>
            <a:r>
              <a:rPr lang="en-US" altLang="ko-KR" sz="1800" dirty="0"/>
              <a:t>&lt;span class="rounded-bottom"&gt;&lt;/span&gt;</a:t>
            </a:r>
            <a:br>
              <a:rPr lang="en-US" altLang="ko-KR" sz="1800" dirty="0"/>
            </a:br>
            <a:r>
              <a:rPr lang="en-US" altLang="ko-KR" sz="1800" dirty="0"/>
              <a:t>&lt;span class="rounded-left"&gt;&lt;/span&gt;</a:t>
            </a:r>
            <a:br>
              <a:rPr lang="en-US" altLang="ko-KR" sz="1800" dirty="0"/>
            </a:br>
            <a:r>
              <a:rPr lang="en-US" altLang="ko-KR" sz="1800" dirty="0"/>
              <a:t>&lt;span class="rounded-circle"&gt;&lt;/span&gt;</a:t>
            </a:r>
            <a:br>
              <a:rPr lang="en-US" altLang="ko-KR" sz="1800" dirty="0"/>
            </a:br>
            <a:r>
              <a:rPr lang="en-US" altLang="ko-KR" sz="1800" dirty="0"/>
              <a:t>&lt;span class="rounded-0"&gt;&lt;/span&gt;</a:t>
            </a:r>
          </a:p>
          <a:p>
            <a:pPr>
              <a:lnSpc>
                <a:spcPct val="100000"/>
              </a:lnSpc>
            </a:pPr>
            <a:endParaRPr lang="en-US" sz="1800" dirty="0"/>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85000" lnSpcReduction="10000"/>
          </a:bodyPr>
          <a:lstStyle/>
          <a:p>
            <a:pPr>
              <a:lnSpc>
                <a:spcPct val="100000"/>
              </a:lnSpc>
            </a:pPr>
            <a:r>
              <a:rPr lang="en-US" sz="1800" dirty="0"/>
              <a:t>Float and </a:t>
            </a:r>
            <a:r>
              <a:rPr lang="en-US" sz="1800" dirty="0" err="1"/>
              <a:t>Clearfix</a:t>
            </a:r>
            <a:r>
              <a:rPr lang="en-US" sz="1800" dirty="0"/>
              <a:t/>
            </a:r>
            <a:br>
              <a:rPr lang="en-US" sz="1800" dirty="0"/>
            </a:br>
            <a:r>
              <a:rPr lang="en-US" sz="1800" dirty="0"/>
              <a:t/>
            </a:r>
            <a:br>
              <a:rPr lang="en-US" sz="1800" dirty="0"/>
            </a:br>
            <a:r>
              <a:rPr lang="en-US" sz="1800" dirty="0"/>
              <a:t>&lt;div class="</a:t>
            </a:r>
            <a:r>
              <a:rPr lang="en-US" sz="1800" dirty="0" err="1"/>
              <a:t>clearfix</a:t>
            </a:r>
            <a:r>
              <a:rPr lang="en-US" sz="1800" dirty="0"/>
              <a:t>"&gt;</a:t>
            </a:r>
            <a:br>
              <a:rPr lang="en-US" sz="1800" dirty="0"/>
            </a:br>
            <a:r>
              <a:rPr lang="en-US" sz="1800" dirty="0"/>
              <a:t>  &lt;span class="float-left"&gt;Float left&lt;/span&gt;</a:t>
            </a:r>
            <a:br>
              <a:rPr lang="en-US" sz="1800" dirty="0"/>
            </a:br>
            <a:r>
              <a:rPr lang="en-US" sz="1800" dirty="0"/>
              <a:t>  &lt;span class="float-right"&gt;Float right&lt;/span&gt;</a:t>
            </a:r>
            <a:br>
              <a:rPr lang="en-US" sz="1800" dirty="0"/>
            </a:br>
            <a:r>
              <a:rPr lang="en-US" sz="1800" dirty="0"/>
              <a:t>&lt;/div&gt;</a:t>
            </a:r>
            <a:br>
              <a:rPr lang="en-US" sz="1800" dirty="0"/>
            </a:br>
            <a:r>
              <a:rPr lang="en-US" sz="1800" dirty="0"/>
              <a:t/>
            </a:r>
            <a:br>
              <a:rPr lang="en-US" sz="1800" dirty="0"/>
            </a:br>
            <a:r>
              <a:rPr lang="en-US" sz="1800" dirty="0"/>
              <a:t>&lt;!-- </a:t>
            </a:r>
            <a:r>
              <a:rPr lang="en-US" sz="1800" dirty="0" err="1"/>
              <a:t>clearfix</a:t>
            </a:r>
            <a:r>
              <a:rPr lang="ko-KR" altLang="en-US" sz="1800" dirty="0"/>
              <a:t>는 이 </a:t>
            </a:r>
            <a:r>
              <a:rPr lang="ko-KR" altLang="en-US" sz="1800" dirty="0" err="1"/>
              <a:t>엘리먼트외에서는</a:t>
            </a:r>
            <a:r>
              <a:rPr lang="ko-KR" altLang="en-US" sz="1800" dirty="0"/>
              <a:t> 적용 </a:t>
            </a:r>
            <a:r>
              <a:rPr lang="ko-KR" altLang="en-US" sz="1800" dirty="0" smtClean="0"/>
              <a:t>해제</a:t>
            </a:r>
            <a:r>
              <a:rPr lang="en-US" altLang="ko-KR" sz="1800" dirty="0" smtClean="0"/>
              <a:t>,</a:t>
            </a:r>
            <a:r>
              <a:rPr lang="ko-KR" altLang="en-US" dirty="0"/>
              <a:t> </a:t>
            </a:r>
            <a:r>
              <a:rPr lang="ko-KR" altLang="en-US" sz="1900" dirty="0"/>
              <a:t>안에서는 </a:t>
            </a:r>
            <a:r>
              <a:rPr lang="ko-KR" altLang="en-US" sz="1900" dirty="0" err="1"/>
              <a:t>블록레벨도</a:t>
            </a:r>
            <a:r>
              <a:rPr lang="ko-KR" altLang="en-US" sz="1900" dirty="0"/>
              <a:t> 일렬 배치</a:t>
            </a:r>
            <a:endParaRPr lang="en-US" altLang="ko-KR" sz="1900" dirty="0"/>
          </a:p>
          <a:p>
            <a:pPr>
              <a:lnSpc>
                <a:spcPct val="100000"/>
              </a:lnSpc>
            </a:pPr>
            <a:r>
              <a:rPr lang="en-US" altLang="ko-KR" sz="1800" dirty="0"/>
              <a:t>Responsive Float</a:t>
            </a:r>
            <a:br>
              <a:rPr lang="en-US" altLang="ko-KR" sz="1800" dirty="0"/>
            </a:br>
            <a:r>
              <a:rPr lang="en-US" altLang="ko-KR" sz="1800" dirty="0"/>
              <a:t/>
            </a:r>
            <a:br>
              <a:rPr lang="en-US" altLang="ko-KR" sz="1800" dirty="0"/>
            </a:br>
            <a:r>
              <a:rPr lang="en-US" altLang="ko-KR" sz="1800" dirty="0"/>
              <a:t> &lt;div class="float-</a:t>
            </a:r>
            <a:r>
              <a:rPr lang="en-US" altLang="ko-KR" sz="1800" dirty="0" err="1"/>
              <a:t>sm</a:t>
            </a:r>
            <a:r>
              <a:rPr lang="en-US" altLang="ko-KR" sz="1800" dirty="0"/>
              <a:t>-right"&gt;</a:t>
            </a:r>
            <a:br>
              <a:rPr lang="en-US" altLang="ko-KR" sz="1800" dirty="0"/>
            </a:br>
            <a:r>
              <a:rPr lang="en-US" altLang="ko-KR" sz="1800" dirty="0"/>
              <a:t>      Float right on small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class="float-md-right"&gt;</a:t>
            </a:r>
            <a:br>
              <a:rPr lang="en-US" altLang="ko-KR" sz="1800" dirty="0"/>
            </a:br>
            <a:r>
              <a:rPr lang="en-US" altLang="ko-KR" sz="1800" dirty="0"/>
              <a:t>      Float right on medium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class="float-lg-right"&gt;</a:t>
            </a:r>
            <a:br>
              <a:rPr lang="en-US" altLang="ko-KR" sz="1800" dirty="0"/>
            </a:br>
            <a:r>
              <a:rPr lang="en-US" altLang="ko-KR" sz="1800" dirty="0"/>
              <a:t>      Float right on large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class="float-xl-right"&gt;</a:t>
            </a:r>
            <a:br>
              <a:rPr lang="en-US" altLang="ko-KR" sz="1800" dirty="0"/>
            </a:br>
            <a:r>
              <a:rPr lang="en-US" altLang="ko-KR" sz="1800" dirty="0"/>
              <a:t>      Float right on extra large screens or wider</a:t>
            </a:r>
            <a:br>
              <a:rPr lang="en-US" altLang="ko-KR" sz="1800" dirty="0"/>
            </a:br>
            <a:r>
              <a:rPr lang="en-US" altLang="ko-KR" sz="1800" dirty="0"/>
              <a:t> &lt;/div&gt;&lt;</a:t>
            </a:r>
            <a:r>
              <a:rPr lang="en-US" altLang="ko-KR" sz="1800" dirty="0" err="1"/>
              <a:t>br</a:t>
            </a:r>
            <a:r>
              <a:rPr lang="en-US" altLang="ko-KR" sz="1800" dirty="0"/>
              <a:t>&gt;</a:t>
            </a:r>
            <a:br>
              <a:rPr lang="en-US" altLang="ko-KR" sz="1800" dirty="0"/>
            </a:br>
            <a:r>
              <a:rPr lang="en-US" altLang="ko-KR" sz="1800" dirty="0"/>
              <a:t>&lt;div class="float-none"&gt;</a:t>
            </a:r>
            <a:br>
              <a:rPr lang="en-US" altLang="ko-KR" sz="1800" dirty="0"/>
            </a:br>
            <a:r>
              <a:rPr lang="en-US" altLang="ko-KR" sz="1800" dirty="0"/>
              <a:t>       Float none</a:t>
            </a:r>
            <a:br>
              <a:rPr lang="en-US" altLang="ko-KR" sz="1800" dirty="0"/>
            </a:br>
            <a:r>
              <a:rPr lang="en-US" altLang="ko-KR" sz="1800" dirty="0"/>
              <a:t>&lt;/div&gt;</a:t>
            </a:r>
            <a:endParaRPr lang="en-US" sz="1800" dirty="0"/>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92500" lnSpcReduction="20000"/>
          </a:bodyPr>
          <a:lstStyle/>
          <a:p>
            <a:pPr>
              <a:lnSpc>
                <a:spcPct val="100000"/>
              </a:lnSpc>
            </a:pPr>
            <a:r>
              <a:rPr lang="en-US" sz="1900" dirty="0"/>
              <a:t>Center Align</a:t>
            </a:r>
            <a:r>
              <a:rPr lang="en-US" sz="1900" dirty="0" smtClean="0"/>
              <a:t>(</a:t>
            </a:r>
            <a:r>
              <a:rPr lang="ko-KR" altLang="en-US" sz="1900" dirty="0" err="1" smtClean="0"/>
              <a:t>중앙정렬</a:t>
            </a:r>
            <a:r>
              <a:rPr lang="ko-KR" altLang="en-US" sz="1900" dirty="0" smtClean="0"/>
              <a:t> </a:t>
            </a:r>
            <a:r>
              <a:rPr lang="ko-KR" altLang="en-US" sz="1900" dirty="0" err="1" smtClean="0"/>
              <a:t>수평방향만</a:t>
            </a:r>
            <a:r>
              <a:rPr lang="en-US" altLang="ko-KR" sz="1900" dirty="0" smtClean="0"/>
              <a:t>)</a:t>
            </a:r>
            <a:r>
              <a:rPr lang="en-US" sz="1900" dirty="0"/>
              <a:t/>
            </a:r>
            <a:br>
              <a:rPr lang="en-US" sz="1900" dirty="0"/>
            </a:br>
            <a:r>
              <a:rPr lang="en-US" sz="1900" dirty="0"/>
              <a:t/>
            </a:r>
            <a:br>
              <a:rPr lang="en-US" sz="1900" dirty="0"/>
            </a:br>
            <a:r>
              <a:rPr lang="en-US" sz="1900" dirty="0"/>
              <a:t>&lt;</a:t>
            </a:r>
            <a:r>
              <a:rPr lang="en-US" sz="1800" dirty="0"/>
              <a:t>div class="mx-auto </a:t>
            </a:r>
            <a:r>
              <a:rPr lang="en-US" sz="1800" dirty="0" err="1"/>
              <a:t>bg</a:t>
            </a:r>
            <a:r>
              <a:rPr lang="en-US" sz="1800" dirty="0"/>
              <a:t>- warning” style="width:150px"&gt;</a:t>
            </a:r>
            <a:br>
              <a:rPr lang="en-US" sz="1800" dirty="0"/>
            </a:br>
            <a:r>
              <a:rPr lang="en-US" sz="1800" dirty="0"/>
              <a:t>       Centered</a:t>
            </a:r>
            <a:br>
              <a:rPr lang="en-US" sz="1800" dirty="0"/>
            </a:br>
            <a:r>
              <a:rPr lang="en-US" sz="1800" dirty="0"/>
              <a:t>&lt;/div&gt;</a:t>
            </a:r>
            <a:br>
              <a:rPr lang="en-US" sz="1800" dirty="0"/>
            </a:br>
            <a:r>
              <a:rPr lang="en-US" sz="1800" dirty="0"/>
              <a:t>&lt;!-- mx-auto</a:t>
            </a:r>
            <a:r>
              <a:rPr lang="ko-KR" altLang="en-US" sz="1800" dirty="0"/>
              <a:t>는 </a:t>
            </a:r>
            <a:r>
              <a:rPr lang="en-US" sz="1800" dirty="0"/>
              <a:t>margin-left and margin-right: auto</a:t>
            </a:r>
            <a:br>
              <a:rPr lang="en-US" sz="1800" dirty="0"/>
            </a:br>
            <a:endParaRPr lang="en-US" sz="1800" dirty="0"/>
          </a:p>
          <a:p>
            <a:r>
              <a:rPr lang="en-US" sz="1800" dirty="0"/>
              <a:t>Width</a:t>
            </a:r>
            <a:br>
              <a:rPr lang="en-US" sz="1800" dirty="0"/>
            </a:br>
            <a:r>
              <a:rPr lang="en-US" sz="1800" dirty="0"/>
              <a:t/>
            </a:r>
            <a:br>
              <a:rPr lang="en-US" sz="1800" dirty="0"/>
            </a:br>
            <a:r>
              <a:rPr lang="en-US" sz="1800" dirty="0"/>
              <a:t> w-* class</a:t>
            </a:r>
            <a:r>
              <a:rPr lang="ko-KR" altLang="en-US" sz="1800" dirty="0"/>
              <a:t>를 </a:t>
            </a:r>
            <a:r>
              <a:rPr lang="ko-KR" altLang="en-US" sz="1800" dirty="0" smtClean="0"/>
              <a:t>사용</a:t>
            </a:r>
            <a:r>
              <a:rPr lang="en-US" altLang="ko-KR" sz="1800" dirty="0"/>
              <a:t>25</a:t>
            </a:r>
            <a:r>
              <a:rPr lang="ko-KR" altLang="en-US" sz="1800" dirty="0" smtClean="0"/>
              <a:t> </a:t>
            </a:r>
            <a:r>
              <a:rPr lang="en-US" altLang="ko-KR" sz="1800" dirty="0"/>
              <a:t>(*</a:t>
            </a:r>
            <a:r>
              <a:rPr lang="ko-KR" altLang="en-US" sz="1800" dirty="0"/>
              <a:t>는 </a:t>
            </a:r>
            <a:r>
              <a:rPr lang="en-US" altLang="ko-KR" sz="1800" dirty="0"/>
              <a:t>% </a:t>
            </a:r>
            <a:r>
              <a:rPr lang="ko-KR" altLang="en-US" sz="1800" dirty="0"/>
              <a:t>수치</a:t>
            </a:r>
            <a:r>
              <a:rPr lang="en-US" altLang="ko-KR" sz="1800" dirty="0"/>
              <a:t>)</a:t>
            </a:r>
            <a:br>
              <a:rPr lang="en-US" altLang="ko-KR" sz="1800" dirty="0"/>
            </a:br>
            <a:r>
              <a:rPr lang="en-US" sz="1800" dirty="0"/>
              <a:t> &lt;div class="</a:t>
            </a:r>
            <a:r>
              <a:rPr lang="en-US" sz="1800" dirty="0" smtClean="0"/>
              <a:t>w- </a:t>
            </a:r>
            <a:r>
              <a:rPr lang="en-US" sz="1800" dirty="0" err="1"/>
              <a:t>bg</a:t>
            </a:r>
            <a:r>
              <a:rPr lang="en-US" sz="1800" dirty="0"/>
              <a:t>-warning"&gt;  </a:t>
            </a:r>
            <a:br>
              <a:rPr lang="en-US" sz="1800" dirty="0"/>
            </a:br>
            <a:r>
              <a:rPr lang="en-US" sz="1800" dirty="0"/>
              <a:t>        Width 25%</a:t>
            </a:r>
            <a:br>
              <a:rPr lang="en-US" sz="1800" dirty="0"/>
            </a:br>
            <a:r>
              <a:rPr lang="en-US" sz="1800" dirty="0"/>
              <a:t>&lt;/div&gt;</a:t>
            </a:r>
            <a:br>
              <a:rPr lang="en-US" sz="1800" dirty="0"/>
            </a:br>
            <a:r>
              <a:rPr lang="en-US" sz="1800" dirty="0"/>
              <a:t>&lt;div class="w-50 </a:t>
            </a:r>
            <a:r>
              <a:rPr lang="en-US" sz="1800" dirty="0" err="1"/>
              <a:t>bg</a:t>
            </a:r>
            <a:r>
              <a:rPr lang="en-US" sz="1800" dirty="0"/>
              <a:t>-warning"&gt;</a:t>
            </a:r>
            <a:br>
              <a:rPr lang="en-US" sz="1800" dirty="0"/>
            </a:br>
            <a:r>
              <a:rPr lang="en-US" sz="1800" dirty="0"/>
              <a:t>        Width 50%</a:t>
            </a:r>
            <a:br>
              <a:rPr lang="en-US" sz="1800" dirty="0"/>
            </a:br>
            <a:r>
              <a:rPr lang="en-US" sz="1800" dirty="0"/>
              <a:t>&lt;/div&gt;</a:t>
            </a:r>
            <a:br>
              <a:rPr lang="en-US" sz="1800" dirty="0"/>
            </a:br>
            <a:r>
              <a:rPr lang="en-US" sz="1800" dirty="0"/>
              <a:t>&lt;div class="w-75 </a:t>
            </a:r>
            <a:r>
              <a:rPr lang="en-US" sz="1800" dirty="0" err="1"/>
              <a:t>bg</a:t>
            </a:r>
            <a:r>
              <a:rPr lang="en-US" sz="1800" dirty="0"/>
              <a:t>-warning"&gt;</a:t>
            </a:r>
            <a:br>
              <a:rPr lang="en-US" sz="1800" dirty="0"/>
            </a:br>
            <a:r>
              <a:rPr lang="en-US" sz="1800" dirty="0"/>
              <a:t>        Width 75%</a:t>
            </a:r>
            <a:br>
              <a:rPr lang="en-US" sz="1800" dirty="0"/>
            </a:br>
            <a:r>
              <a:rPr lang="en-US" sz="1800" dirty="0"/>
              <a:t>&lt;/div&gt;</a:t>
            </a:r>
            <a:br>
              <a:rPr lang="en-US" sz="1800" dirty="0"/>
            </a:br>
            <a:r>
              <a:rPr lang="en-US" sz="1800" dirty="0"/>
              <a:t>&lt;div class="w-100 </a:t>
            </a:r>
            <a:r>
              <a:rPr lang="en-US" sz="1800" dirty="0" err="1"/>
              <a:t>bg</a:t>
            </a:r>
            <a:r>
              <a:rPr lang="en-US" sz="1800" dirty="0"/>
              <a:t>-warning"&gt;</a:t>
            </a:r>
            <a:br>
              <a:rPr lang="en-US" sz="1800" dirty="0"/>
            </a:br>
            <a:r>
              <a:rPr lang="en-US" sz="1800" dirty="0"/>
              <a:t>        Width 100%</a:t>
            </a:r>
            <a:br>
              <a:rPr lang="en-US" sz="1800" dirty="0"/>
            </a:br>
            <a:r>
              <a:rPr lang="en-US" sz="1800" dirty="0"/>
              <a:t>&lt;/div&gt;</a:t>
            </a:r>
            <a:br>
              <a:rPr lang="en-US" sz="1800" dirty="0"/>
            </a:br>
            <a:r>
              <a:rPr lang="en-US" sz="1800" dirty="0"/>
              <a:t>&lt;div class="mw-100 </a:t>
            </a:r>
            <a:r>
              <a:rPr lang="en-US" sz="1800" dirty="0" err="1"/>
              <a:t>bg</a:t>
            </a:r>
            <a:r>
              <a:rPr lang="en-US" sz="1800" dirty="0"/>
              <a:t>-warning"&gt;</a:t>
            </a:r>
            <a:br>
              <a:rPr lang="en-US" sz="1800" dirty="0"/>
            </a:br>
            <a:r>
              <a:rPr lang="en-US" sz="1800" dirty="0"/>
              <a:t>        Max Width 100%</a:t>
            </a:r>
            <a:br>
              <a:rPr lang="en-US" sz="1800" dirty="0"/>
            </a:br>
            <a:r>
              <a:rPr lang="en-US" sz="1800" dirty="0"/>
              <a:t>&lt;/div&gt;</a:t>
            </a:r>
            <a:br>
              <a:rPr lang="en-US" sz="1800" dirty="0"/>
            </a:br>
            <a:r>
              <a:rPr lang="en-US" sz="1800" dirty="0"/>
              <a:t>  &lt;!--  mw</a:t>
            </a:r>
            <a:r>
              <a:rPr lang="ko-KR" altLang="en-US" sz="1800" dirty="0"/>
              <a:t>는</a:t>
            </a:r>
            <a:r>
              <a:rPr lang="en-US" sz="1800" dirty="0"/>
              <a:t> max-width</a:t>
            </a:r>
            <a:r>
              <a:rPr lang="ko-KR" altLang="en-US" sz="1800" dirty="0"/>
              <a:t>로 장치의 크기</a:t>
            </a:r>
            <a:endParaRPr lang="en-US" sz="1800" dirty="0"/>
          </a:p>
          <a:p>
            <a:endParaRPr lang="en-US" sz="1800" dirty="0"/>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lnSpcReduction="10000"/>
          </a:bodyPr>
          <a:lstStyle/>
          <a:p>
            <a:pPr>
              <a:lnSpc>
                <a:spcPct val="100000"/>
              </a:lnSpc>
            </a:pPr>
            <a:r>
              <a:rPr lang="en-US" sz="1800" dirty="0"/>
              <a:t>Height</a:t>
            </a:r>
            <a:br>
              <a:rPr lang="en-US" sz="1800" dirty="0"/>
            </a:br>
            <a:r>
              <a:rPr lang="en-US" sz="1800" dirty="0"/>
              <a:t/>
            </a:r>
            <a:br>
              <a:rPr lang="en-US" sz="1800" dirty="0"/>
            </a:br>
            <a:r>
              <a:rPr lang="en-US" sz="1800" dirty="0"/>
              <a:t>&lt;!--  h-* class</a:t>
            </a:r>
            <a:r>
              <a:rPr lang="ko-KR" altLang="en-US" sz="1800" dirty="0"/>
              <a:t>를 사용</a:t>
            </a:r>
            <a:r>
              <a:rPr lang="en-US" altLang="ko-KR" sz="1800" dirty="0"/>
              <a:t>(*</a:t>
            </a:r>
            <a:r>
              <a:rPr lang="ko-KR" altLang="en-US" sz="1800" dirty="0"/>
              <a:t>는</a:t>
            </a:r>
            <a:r>
              <a:rPr lang="en-US" altLang="ko-KR" sz="1800" dirty="0"/>
              <a:t> %</a:t>
            </a:r>
            <a:r>
              <a:rPr lang="ko-KR" altLang="en-US" sz="1800" dirty="0"/>
              <a:t>수치</a:t>
            </a:r>
            <a:r>
              <a:rPr lang="en-US" altLang="ko-KR" sz="1800" dirty="0"/>
              <a:t>)</a:t>
            </a:r>
            <a:br>
              <a:rPr lang="en-US" altLang="ko-KR" sz="1800" dirty="0"/>
            </a:br>
            <a:r>
              <a:rPr lang="en-US" altLang="ko-KR" sz="1800" dirty="0"/>
              <a:t/>
            </a:r>
            <a:br>
              <a:rPr lang="en-US" altLang="ko-KR" sz="1800" dirty="0"/>
            </a:br>
            <a:r>
              <a:rPr lang="en-US" sz="1800" dirty="0"/>
              <a:t> &lt;div style="height:200px;background-color:#</a:t>
            </a:r>
            <a:r>
              <a:rPr lang="en-US" sz="1800" dirty="0" err="1"/>
              <a:t>ddd</a:t>
            </a:r>
            <a:r>
              <a:rPr lang="en-US" sz="1800" dirty="0"/>
              <a:t>"&gt;</a:t>
            </a:r>
            <a:br>
              <a:rPr lang="en-US" sz="1800" dirty="0"/>
            </a:br>
            <a:r>
              <a:rPr lang="en-US" sz="1800" dirty="0"/>
              <a:t>  &lt;div class="h-25 </a:t>
            </a:r>
            <a:r>
              <a:rPr lang="en-US" sz="1800" dirty="0" err="1"/>
              <a:t>bg</a:t>
            </a:r>
            <a:r>
              <a:rPr lang="en-US" sz="1800" dirty="0"/>
              <a:t>-warning"&gt;</a:t>
            </a:r>
            <a:br>
              <a:rPr lang="en-US" sz="1800" dirty="0"/>
            </a:br>
            <a:r>
              <a:rPr lang="en-US" sz="1800" dirty="0"/>
              <a:t>         Height 25%</a:t>
            </a:r>
            <a:br>
              <a:rPr lang="en-US" sz="1800" dirty="0"/>
            </a:br>
            <a:r>
              <a:rPr lang="en-US" sz="1800" dirty="0"/>
              <a:t>  &lt;/div&gt;</a:t>
            </a:r>
            <a:br>
              <a:rPr lang="en-US" sz="1800" dirty="0"/>
            </a:br>
            <a:r>
              <a:rPr lang="en-US" sz="1800" dirty="0"/>
              <a:t>  &lt;div class="h-50 </a:t>
            </a:r>
            <a:r>
              <a:rPr lang="en-US" sz="1800" dirty="0" err="1"/>
              <a:t>bg</a:t>
            </a:r>
            <a:r>
              <a:rPr lang="en-US" sz="1800" dirty="0"/>
              <a:t>-warning"&gt;</a:t>
            </a:r>
            <a:br>
              <a:rPr lang="en-US" sz="1800" dirty="0"/>
            </a:br>
            <a:r>
              <a:rPr lang="en-US" sz="1800" dirty="0"/>
              <a:t>         Height 50%</a:t>
            </a:r>
            <a:br>
              <a:rPr lang="en-US" sz="1800" dirty="0"/>
            </a:br>
            <a:r>
              <a:rPr lang="en-US" sz="1800" dirty="0"/>
              <a:t>  &lt;/div&gt;</a:t>
            </a:r>
            <a:br>
              <a:rPr lang="en-US" sz="1800" dirty="0"/>
            </a:br>
            <a:r>
              <a:rPr lang="en-US" sz="1800" dirty="0"/>
              <a:t>  &lt;div class="h-75 </a:t>
            </a:r>
            <a:r>
              <a:rPr lang="en-US" sz="1800" dirty="0" err="1"/>
              <a:t>bg</a:t>
            </a:r>
            <a:r>
              <a:rPr lang="en-US" sz="1800" dirty="0"/>
              <a:t>-warning"&gt;</a:t>
            </a:r>
            <a:br>
              <a:rPr lang="en-US" sz="1800" dirty="0"/>
            </a:br>
            <a:r>
              <a:rPr lang="en-US" sz="1800" dirty="0"/>
              <a:t>         Height 75%</a:t>
            </a:r>
            <a:br>
              <a:rPr lang="en-US" sz="1800" dirty="0"/>
            </a:br>
            <a:r>
              <a:rPr lang="en-US" sz="1800" dirty="0"/>
              <a:t>  &lt;/div&gt;</a:t>
            </a:r>
            <a:br>
              <a:rPr lang="en-US" sz="1800" dirty="0"/>
            </a:br>
            <a:r>
              <a:rPr lang="en-US" sz="1800" dirty="0"/>
              <a:t>  &lt;div class="h-100 </a:t>
            </a:r>
            <a:r>
              <a:rPr lang="en-US" sz="1800" dirty="0" err="1"/>
              <a:t>bg</a:t>
            </a:r>
            <a:r>
              <a:rPr lang="en-US" sz="1800" dirty="0"/>
              <a:t>-warning"&gt;</a:t>
            </a:r>
            <a:br>
              <a:rPr lang="en-US" sz="1800" dirty="0"/>
            </a:br>
            <a:r>
              <a:rPr lang="en-US" sz="1800" dirty="0"/>
              <a:t>         Height 100%</a:t>
            </a:r>
            <a:br>
              <a:rPr lang="en-US" sz="1800" dirty="0"/>
            </a:br>
            <a:r>
              <a:rPr lang="en-US" sz="1800" dirty="0"/>
              <a:t>  &lt;/div&gt;</a:t>
            </a:r>
            <a:br>
              <a:rPr lang="en-US" sz="1800" dirty="0"/>
            </a:br>
            <a:r>
              <a:rPr lang="en-US" sz="1800" dirty="0"/>
              <a:t>  &lt;div class="mh-100 </a:t>
            </a:r>
            <a:r>
              <a:rPr lang="en-US" sz="1800" dirty="0" err="1"/>
              <a:t>bg</a:t>
            </a:r>
            <a:r>
              <a:rPr lang="en-US" sz="1800" dirty="0"/>
              <a:t>-warning" style="height:500px"&gt;</a:t>
            </a:r>
            <a:br>
              <a:rPr lang="en-US" sz="1800" dirty="0"/>
            </a:br>
            <a:r>
              <a:rPr lang="en-US" sz="1800" dirty="0"/>
              <a:t>         Max Height 100%</a:t>
            </a:r>
            <a:br>
              <a:rPr lang="en-US" sz="1800" dirty="0"/>
            </a:br>
            <a:r>
              <a:rPr lang="en-US" sz="1800" dirty="0"/>
              <a:t>  &lt;/div&gt;</a:t>
            </a:r>
            <a:br>
              <a:rPr lang="en-US" sz="1800" dirty="0"/>
            </a:br>
            <a:r>
              <a:rPr lang="en-US" sz="1800" dirty="0"/>
              <a:t>&lt;/div&gt;</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544616"/>
          </a:xfrm>
        </p:spPr>
        <p:txBody>
          <a:bodyPr>
            <a:normAutofit fontScale="92500" lnSpcReduction="20000"/>
          </a:bodyPr>
          <a:lstStyle/>
          <a:p>
            <a:pPr>
              <a:lnSpc>
                <a:spcPct val="100000"/>
              </a:lnSpc>
            </a:pPr>
            <a:r>
              <a:rPr lang="en-US" sz="1700" dirty="0"/>
              <a:t>Spacing(</a:t>
            </a:r>
            <a:r>
              <a:rPr lang="ko-KR" altLang="en-US" sz="1700" dirty="0"/>
              <a:t>여백</a:t>
            </a:r>
            <a:r>
              <a:rPr lang="en-US" altLang="ko-KR" sz="1700" dirty="0"/>
              <a:t>,</a:t>
            </a:r>
            <a:r>
              <a:rPr lang="ko-KR" altLang="en-US" sz="1700" dirty="0"/>
              <a:t>간격  </a:t>
            </a:r>
            <a:r>
              <a:rPr lang="en-US" altLang="ko-KR" sz="1700" dirty="0"/>
              <a:t>margin padding)</a:t>
            </a:r>
            <a:r>
              <a:rPr lang="en-US" sz="1700" dirty="0"/>
              <a:t/>
            </a:r>
            <a:br>
              <a:rPr lang="en-US" sz="1700" dirty="0"/>
            </a:br>
            <a:r>
              <a:rPr lang="en-US" sz="1700" dirty="0"/>
              <a:t> </a:t>
            </a:r>
            <a:r>
              <a:rPr lang="ko-KR" altLang="en-US" sz="1700" dirty="0" err="1"/>
              <a:t>응답형</a:t>
            </a:r>
            <a:r>
              <a:rPr lang="en-US" sz="1700" dirty="0"/>
              <a:t> </a:t>
            </a:r>
            <a:r>
              <a:rPr lang="en-US" sz="1700" dirty="0" smtClean="0"/>
              <a:t>margin</a:t>
            </a:r>
            <a:r>
              <a:rPr lang="ko-KR" altLang="en-US" sz="1700" dirty="0" smtClean="0"/>
              <a:t>과</a:t>
            </a:r>
            <a:r>
              <a:rPr lang="en-US" sz="1700" dirty="0" smtClean="0"/>
              <a:t> </a:t>
            </a:r>
            <a:r>
              <a:rPr lang="en-US" sz="1700" dirty="0"/>
              <a:t>padding class</a:t>
            </a:r>
            <a:r>
              <a:rPr lang="ko-KR" altLang="en-US" sz="1700" dirty="0"/>
              <a:t>들을 </a:t>
            </a:r>
            <a:r>
              <a:rPr lang="ko-KR" altLang="en-US" sz="1700" dirty="0" smtClean="0"/>
              <a:t>가짐</a:t>
            </a:r>
            <a:endParaRPr lang="en-US" altLang="ko-KR" sz="1700" dirty="0" smtClean="0"/>
          </a:p>
          <a:p>
            <a:pPr marL="0" indent="0">
              <a:lnSpc>
                <a:spcPct val="100000"/>
              </a:lnSpc>
              <a:buNone/>
            </a:pPr>
            <a:r>
              <a:rPr lang="en-US" altLang="ko-KR" sz="1700" dirty="0"/>
              <a:t>   </a:t>
            </a:r>
            <a:r>
              <a:rPr lang="en-US" altLang="ko-KR" sz="1700" dirty="0" smtClean="0"/>
              <a:t>mt-md-5  //</a:t>
            </a:r>
            <a:r>
              <a:rPr lang="ko-KR" altLang="en-US" sz="1700" dirty="0" err="1" smtClean="0"/>
              <a:t>여백종류</a:t>
            </a:r>
            <a:r>
              <a:rPr lang="en-US" altLang="ko-KR" sz="1700" dirty="0" smtClean="0"/>
              <a:t>(</a:t>
            </a:r>
            <a:r>
              <a:rPr lang="en-US" altLang="ko-KR" sz="1700" dirty="0" err="1" smtClean="0"/>
              <a:t>m,p</a:t>
            </a:r>
            <a:r>
              <a:rPr lang="en-US" altLang="ko-KR" sz="1700" dirty="0" smtClean="0"/>
              <a:t>)</a:t>
            </a:r>
            <a:r>
              <a:rPr lang="ko-KR" altLang="en-US" sz="1700" dirty="0" smtClean="0"/>
              <a:t>방향</a:t>
            </a:r>
            <a:r>
              <a:rPr lang="en-US" altLang="ko-KR" sz="1700" dirty="0" smtClean="0"/>
              <a:t>(</a:t>
            </a:r>
            <a:r>
              <a:rPr lang="en-US" altLang="ko-KR" sz="1700" dirty="0" err="1" smtClean="0"/>
              <a:t>t,b,l,r</a:t>
            </a:r>
            <a:r>
              <a:rPr lang="en-US" altLang="ko-KR" sz="1700" dirty="0" smtClean="0"/>
              <a:t>)-</a:t>
            </a:r>
            <a:r>
              <a:rPr lang="ko-KR" altLang="en-US" sz="1700" dirty="0" err="1" smtClean="0"/>
              <a:t>장치크기</a:t>
            </a:r>
            <a:r>
              <a:rPr lang="en-US" altLang="ko-KR" sz="1700" dirty="0" smtClean="0"/>
              <a:t>-</a:t>
            </a:r>
            <a:r>
              <a:rPr lang="ko-KR" altLang="en-US" sz="1700" dirty="0" err="1" smtClean="0"/>
              <a:t>사이즈숫자</a:t>
            </a:r>
            <a:r>
              <a:rPr lang="en-US" altLang="ko-KR" sz="1700" dirty="0" smtClean="0"/>
              <a:t>(1</a:t>
            </a:r>
            <a:r>
              <a:rPr lang="ko-KR" altLang="en-US" sz="1700" dirty="0" smtClean="0"/>
              <a:t>부터 </a:t>
            </a:r>
            <a:r>
              <a:rPr lang="en-US" altLang="ko-KR" sz="1700" dirty="0" smtClean="0"/>
              <a:t>5</a:t>
            </a:r>
            <a:r>
              <a:rPr lang="ko-KR" altLang="en-US" sz="1700" dirty="0" smtClean="0"/>
              <a:t>까지</a:t>
            </a:r>
            <a:r>
              <a:rPr lang="en-US" altLang="ko-KR" sz="1700" dirty="0" smtClean="0"/>
              <a:t>)</a:t>
            </a:r>
            <a:br>
              <a:rPr lang="en-US" altLang="ko-KR" sz="1700" dirty="0" smtClean="0"/>
            </a:br>
            <a:r>
              <a:rPr lang="en-US" altLang="ko-KR" sz="1700" dirty="0" smtClean="0"/>
              <a:t>   pb-sm-3</a:t>
            </a:r>
          </a:p>
          <a:p>
            <a:pPr marL="0" indent="0">
              <a:lnSpc>
                <a:spcPct val="100000"/>
              </a:lnSpc>
              <a:buNone/>
            </a:pPr>
            <a:r>
              <a:rPr lang="en-US" altLang="ko-KR" sz="1700" dirty="0"/>
              <a:t/>
            </a:r>
            <a:br>
              <a:rPr lang="en-US" altLang="ko-KR" sz="1700" dirty="0"/>
            </a:br>
            <a:r>
              <a:rPr lang="en-US" altLang="ko-KR" sz="1700" dirty="0"/>
              <a:t> </a:t>
            </a:r>
            <a:r>
              <a:rPr lang="ko-KR" altLang="en-US" sz="1700" dirty="0"/>
              <a:t>기기 크기 구분</a:t>
            </a:r>
            <a:r>
              <a:rPr lang="en-US" sz="1700" dirty="0"/>
              <a:t> (-</a:t>
            </a:r>
            <a:r>
              <a:rPr lang="ko-KR" altLang="en-US" sz="1700" dirty="0"/>
              <a:t>세번째 글자</a:t>
            </a:r>
            <a:r>
              <a:rPr lang="en-US" altLang="ko-KR" sz="1700" dirty="0"/>
              <a:t>)</a:t>
            </a:r>
            <a:r>
              <a:rPr lang="en-US" sz="1700" dirty="0"/>
              <a:t/>
            </a:r>
            <a:br>
              <a:rPr lang="en-US" sz="1700" dirty="0"/>
            </a:br>
            <a:r>
              <a:rPr lang="en-US" sz="1700" dirty="0"/>
              <a:t>     </a:t>
            </a:r>
            <a:r>
              <a:rPr lang="en-US" sz="1700" dirty="0" err="1"/>
              <a:t>xs</a:t>
            </a:r>
            <a:r>
              <a:rPr lang="en-US" sz="1700" dirty="0"/>
              <a:t> (&lt;=576px), </a:t>
            </a:r>
            <a:r>
              <a:rPr lang="en-US" sz="1700" dirty="0" err="1"/>
              <a:t>sm</a:t>
            </a:r>
            <a:r>
              <a:rPr lang="en-US" sz="1700" dirty="0"/>
              <a:t> (&gt;=576px), md (&gt;=768px), </a:t>
            </a:r>
            <a:br>
              <a:rPr lang="en-US" sz="1700" dirty="0"/>
            </a:br>
            <a:r>
              <a:rPr lang="en-US" sz="1700" dirty="0"/>
              <a:t>     lg (&gt;=992px) or </a:t>
            </a:r>
            <a:r>
              <a:rPr lang="ko-KR" altLang="en-US" sz="1700" dirty="0"/>
              <a:t> </a:t>
            </a:r>
            <a:r>
              <a:rPr lang="en-US" altLang="ko-KR" sz="1700" dirty="0" smtClean="0"/>
              <a:t>xl</a:t>
            </a:r>
            <a:r>
              <a:rPr lang="en-US" sz="1700" dirty="0"/>
              <a:t> (&gt;=1200px)):     </a:t>
            </a:r>
            <a:r>
              <a:rPr lang="en-US" altLang="ko-KR" sz="1700" dirty="0"/>
              <a:t/>
            </a:r>
            <a:br>
              <a:rPr lang="en-US" altLang="ko-KR" sz="1700" dirty="0"/>
            </a:br>
            <a:r>
              <a:rPr lang="en-US" altLang="ko-KR" sz="1700" dirty="0"/>
              <a:t> </a:t>
            </a:r>
            <a:r>
              <a:rPr lang="ko-KR" altLang="en-US" sz="1700" dirty="0"/>
              <a:t>클래스명 </a:t>
            </a:r>
            <a:r>
              <a:rPr lang="ko-KR" altLang="en-US" sz="1700" dirty="0" err="1"/>
              <a:t>첫글자</a:t>
            </a:r>
            <a:r>
              <a:rPr lang="en-US" altLang="ko-KR" sz="1700" dirty="0"/>
              <a:t/>
            </a:r>
            <a:br>
              <a:rPr lang="en-US" altLang="ko-KR" sz="1700" dirty="0"/>
            </a:br>
            <a:r>
              <a:rPr lang="en-US" altLang="ko-KR" sz="1700" dirty="0"/>
              <a:t>   </a:t>
            </a:r>
            <a:r>
              <a:rPr lang="en-US" sz="1700" dirty="0"/>
              <a:t>m - sets margin</a:t>
            </a:r>
            <a:br>
              <a:rPr lang="en-US" sz="1700" dirty="0"/>
            </a:br>
            <a:r>
              <a:rPr lang="en-US" sz="1700" dirty="0"/>
              <a:t>   p - sets padding</a:t>
            </a:r>
            <a:br>
              <a:rPr lang="en-US" sz="1700" dirty="0"/>
            </a:br>
            <a:r>
              <a:rPr lang="en-US" sz="1700" dirty="0"/>
              <a:t/>
            </a:r>
            <a:br>
              <a:rPr lang="en-US" sz="1700" dirty="0"/>
            </a:br>
            <a:r>
              <a:rPr lang="en-US" altLang="ko-KR" sz="1700" dirty="0"/>
              <a:t>  &lt;!--  </a:t>
            </a:r>
            <a:r>
              <a:rPr lang="en-US" altLang="ko-KR" sz="1700" dirty="0" err="1"/>
              <a:t>xs</a:t>
            </a:r>
            <a:r>
              <a:rPr lang="ko-KR" altLang="en-US" sz="1700" dirty="0"/>
              <a:t>형은 </a:t>
            </a:r>
            <a:r>
              <a:rPr lang="en-US" altLang="ko-KR" sz="1700" dirty="0"/>
              <a:t>class</a:t>
            </a:r>
            <a:r>
              <a:rPr lang="ko-KR" altLang="en-US" sz="1700" dirty="0"/>
              <a:t>명</a:t>
            </a:r>
            <a:r>
              <a:rPr lang="en-US" altLang="ko-KR" sz="1700" dirty="0"/>
              <a:t>side-size : mt-5</a:t>
            </a:r>
            <a:br>
              <a:rPr lang="en-US" altLang="ko-KR" sz="1700" dirty="0"/>
            </a:br>
            <a:r>
              <a:rPr lang="en-US" altLang="ko-KR" sz="1700" dirty="0"/>
              <a:t>  &lt;!-- </a:t>
            </a:r>
            <a:r>
              <a:rPr lang="ko-KR" altLang="en-US" sz="1700" dirty="0"/>
              <a:t>기타는 </a:t>
            </a:r>
            <a:r>
              <a:rPr lang="en-US" altLang="ko-KR" sz="1700" dirty="0"/>
              <a:t>class</a:t>
            </a:r>
            <a:r>
              <a:rPr lang="ko-KR" altLang="en-US" sz="1700" dirty="0"/>
              <a:t>명</a:t>
            </a:r>
            <a:r>
              <a:rPr lang="en-US" altLang="ko-KR" sz="1700" dirty="0"/>
              <a:t>side-</a:t>
            </a:r>
            <a:r>
              <a:rPr lang="ko-KR" altLang="en-US" sz="1700" dirty="0"/>
              <a:t>기기크기</a:t>
            </a:r>
            <a:r>
              <a:rPr lang="en-US" altLang="ko-KR" sz="1700" dirty="0"/>
              <a:t>-size : mt-sm-5</a:t>
            </a:r>
            <a:br>
              <a:rPr lang="en-US" altLang="ko-KR" sz="1700" dirty="0"/>
            </a:br>
            <a:r>
              <a:rPr lang="en-US" altLang="ko-KR" sz="1700" dirty="0"/>
              <a:t> side</a:t>
            </a:r>
            <a:r>
              <a:rPr lang="ko-KR" altLang="en-US" sz="1700" dirty="0"/>
              <a:t>명</a:t>
            </a:r>
            <a:r>
              <a:rPr lang="en-US" altLang="ko-KR" sz="1700" dirty="0"/>
              <a:t>(</a:t>
            </a:r>
            <a:r>
              <a:rPr lang="ko-KR" altLang="en-US" sz="1700" dirty="0"/>
              <a:t>클래스 </a:t>
            </a:r>
            <a:r>
              <a:rPr lang="ko-KR" altLang="en-US" sz="1700" dirty="0" err="1"/>
              <a:t>이름중</a:t>
            </a:r>
            <a:r>
              <a:rPr lang="ko-KR" altLang="en-US" sz="1700" dirty="0"/>
              <a:t> </a:t>
            </a:r>
            <a:r>
              <a:rPr lang="en-US" altLang="ko-KR" sz="1700" dirty="0"/>
              <a:t>2</a:t>
            </a:r>
            <a:r>
              <a:rPr lang="ko-KR" altLang="en-US" sz="1700" dirty="0"/>
              <a:t>번째 글씨</a:t>
            </a:r>
            <a:r>
              <a:rPr lang="en-US" altLang="ko-KR" sz="1700" dirty="0"/>
              <a:t>)</a:t>
            </a:r>
            <a:br>
              <a:rPr lang="en-US" altLang="ko-KR" sz="1700" dirty="0"/>
            </a:br>
            <a:r>
              <a:rPr lang="en-US" altLang="ko-KR" sz="1700" dirty="0"/>
              <a:t> - sets margin-top or padding-top</a:t>
            </a:r>
            <a:br>
              <a:rPr lang="en-US" altLang="ko-KR" sz="1700" dirty="0"/>
            </a:br>
            <a:r>
              <a:rPr lang="en-US" altLang="ko-KR" sz="1700" dirty="0"/>
              <a:t>  </a:t>
            </a:r>
            <a:r>
              <a:rPr lang="en-US" altLang="ko-KR" sz="1700" dirty="0" err="1"/>
              <a:t>tb</a:t>
            </a:r>
            <a:r>
              <a:rPr lang="en-US" altLang="ko-KR" sz="1700" dirty="0"/>
              <a:t> - sets margin-bottom or padding-bottom</a:t>
            </a:r>
            <a:br>
              <a:rPr lang="en-US" altLang="ko-KR" sz="1700" dirty="0"/>
            </a:br>
            <a:r>
              <a:rPr lang="en-US" altLang="ko-KR" sz="1700" dirty="0"/>
              <a:t> l - sets margin-left or padding-left</a:t>
            </a:r>
            <a:br>
              <a:rPr lang="en-US" altLang="ko-KR" sz="1700" dirty="0"/>
            </a:br>
            <a:r>
              <a:rPr lang="en-US" altLang="ko-KR" sz="1700" dirty="0"/>
              <a:t> r - sets margin-right or padding-right</a:t>
            </a:r>
            <a:br>
              <a:rPr lang="en-US" altLang="ko-KR" sz="1700" dirty="0"/>
            </a:br>
            <a:r>
              <a:rPr lang="en-US" altLang="ko-KR" sz="1700" dirty="0"/>
              <a:t> x - sets both padding-left and padding-</a:t>
            </a:r>
            <a:br>
              <a:rPr lang="en-US" altLang="ko-KR" sz="1700" dirty="0"/>
            </a:br>
            <a:r>
              <a:rPr lang="en-US" altLang="ko-KR" sz="1700" dirty="0"/>
              <a:t>       right or margin-left and margin-right</a:t>
            </a:r>
            <a:br>
              <a:rPr lang="en-US" altLang="ko-KR" sz="1700" dirty="0"/>
            </a:br>
            <a:r>
              <a:rPr lang="en-US" altLang="ko-KR" sz="1700" dirty="0"/>
              <a:t> y - sets both padding-top and padding-bottom or </a:t>
            </a:r>
            <a:br>
              <a:rPr lang="en-US" altLang="ko-KR" sz="1700" dirty="0"/>
            </a:br>
            <a:r>
              <a:rPr lang="en-US" altLang="ko-KR" sz="1700" dirty="0"/>
              <a:t>       margin-top and margin-bottom</a:t>
            </a:r>
            <a:br>
              <a:rPr lang="en-US" altLang="ko-KR" sz="1700" dirty="0"/>
            </a:br>
            <a:r>
              <a:rPr lang="en-US" altLang="ko-KR" sz="1700" dirty="0"/>
              <a:t> blank - sets a margin or padding on all 4 sides of the element</a:t>
            </a:r>
          </a:p>
          <a:p>
            <a:pPr>
              <a:lnSpc>
                <a:spcPct val="100000"/>
              </a:lnSpc>
            </a:pPr>
            <a:endParaRPr lang="en-US" sz="1800" dirty="0"/>
          </a:p>
          <a:p>
            <a:endParaRPr lang="en-US" dirty="0"/>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lnSpcReduction="10000"/>
          </a:bodyPr>
          <a:lstStyle/>
          <a:p>
            <a:pPr>
              <a:lnSpc>
                <a:spcPct val="100000"/>
              </a:lnSpc>
              <a:buNone/>
            </a:pPr>
            <a:r>
              <a:rPr lang="en-US" sz="1600" dirty="0"/>
              <a:t> size (</a:t>
            </a:r>
            <a:r>
              <a:rPr lang="ko-KR" altLang="en-US" sz="1600" dirty="0"/>
              <a:t>마지막 </a:t>
            </a:r>
            <a:r>
              <a:rPr lang="en-US" altLang="ko-KR" sz="1600" dirty="0"/>
              <a:t>–</a:t>
            </a:r>
            <a:r>
              <a:rPr lang="ko-KR" altLang="en-US" sz="1600" dirty="0" err="1" smtClean="0"/>
              <a:t>크기숫자</a:t>
            </a:r>
            <a:r>
              <a:rPr lang="en-US" altLang="ko-KR" sz="1600" dirty="0" smtClean="0"/>
              <a:t>)</a:t>
            </a:r>
            <a:r>
              <a:rPr lang="en-US" sz="1600" dirty="0"/>
              <a:t/>
            </a:r>
            <a:br>
              <a:rPr lang="en-US" sz="1600" dirty="0"/>
            </a:br>
            <a:r>
              <a:rPr lang="en-US" sz="1600" dirty="0"/>
              <a:t> 0 - sets margin or padding to 0</a:t>
            </a:r>
            <a:br>
              <a:rPr lang="en-US" sz="1600" dirty="0"/>
            </a:br>
            <a:r>
              <a:rPr lang="en-US" sz="1600" dirty="0"/>
              <a:t> 1 - sets margin or padding to .25rem (4px if font-size is 16px)</a:t>
            </a:r>
            <a:br>
              <a:rPr lang="en-US" sz="1600" dirty="0"/>
            </a:br>
            <a:r>
              <a:rPr lang="en-US" sz="1600" dirty="0"/>
              <a:t> 2 - sets margin or padding to .5rem (8px if font-size is 16px)</a:t>
            </a:r>
            <a:br>
              <a:rPr lang="en-US" sz="1600" dirty="0"/>
            </a:br>
            <a:r>
              <a:rPr lang="en-US" sz="1600" dirty="0"/>
              <a:t> 3 - sets margin or padding to 1rem (16px if font-size is 16px)</a:t>
            </a:r>
            <a:br>
              <a:rPr lang="en-US" sz="1600" dirty="0"/>
            </a:br>
            <a:r>
              <a:rPr lang="en-US" sz="1600" dirty="0"/>
              <a:t> 4 - sets margin or padding to 1.5rem (24px if font-size is 16px)</a:t>
            </a:r>
            <a:br>
              <a:rPr lang="en-US" sz="1600" dirty="0"/>
            </a:br>
            <a:r>
              <a:rPr lang="en-US" sz="1600" dirty="0"/>
              <a:t> 5 - sets margin or padding to 3rem (48px if font-size is 16px)</a:t>
            </a:r>
            <a:br>
              <a:rPr lang="en-US" sz="1600" dirty="0"/>
            </a:br>
            <a:r>
              <a:rPr lang="en-US" sz="1600" dirty="0"/>
              <a:t> auto - sets margin to auto</a:t>
            </a:r>
            <a:br>
              <a:rPr lang="en-US" sz="1600" dirty="0"/>
            </a:br>
            <a:r>
              <a:rPr lang="en-US" sz="1600" dirty="0"/>
              <a:t/>
            </a:r>
            <a:br>
              <a:rPr lang="en-US" sz="1600" dirty="0"/>
            </a:br>
            <a:r>
              <a:rPr lang="en-US" sz="1600" dirty="0"/>
              <a:t>&lt;!-- size</a:t>
            </a:r>
            <a:r>
              <a:rPr lang="ko-KR" altLang="en-US" sz="1600" dirty="0"/>
              <a:t>앞에 </a:t>
            </a:r>
            <a:r>
              <a:rPr lang="en-US" altLang="ko-KR" sz="1600" dirty="0"/>
              <a:t>n</a:t>
            </a:r>
            <a:r>
              <a:rPr lang="ko-KR" altLang="en-US" sz="1600" dirty="0"/>
              <a:t>을 붙이면 </a:t>
            </a:r>
            <a:r>
              <a:rPr lang="en-US" altLang="ko-KR" sz="1600" dirty="0"/>
              <a:t>negative</a:t>
            </a:r>
            <a:r>
              <a:rPr lang="ko-KR" altLang="en-US" sz="1600" dirty="0"/>
              <a:t>임</a:t>
            </a:r>
            <a:endParaRPr lang="en-US" altLang="ko-KR" sz="1600" dirty="0"/>
          </a:p>
          <a:p>
            <a:pPr>
              <a:lnSpc>
                <a:spcPct val="100000"/>
              </a:lnSpc>
              <a:buNone/>
            </a:pPr>
            <a:endParaRPr lang="en-US" sz="1600" dirty="0"/>
          </a:p>
          <a:p>
            <a:pPr>
              <a:lnSpc>
                <a:spcPct val="100000"/>
              </a:lnSpc>
              <a:buNone/>
            </a:pPr>
            <a:r>
              <a:rPr lang="en-US" altLang="ko-KR" sz="1600" dirty="0"/>
              <a:t>   &lt;div class="pt-4 </a:t>
            </a:r>
            <a:r>
              <a:rPr lang="en-US" altLang="ko-KR" sz="1600" dirty="0" err="1"/>
              <a:t>bg</a:t>
            </a:r>
            <a:r>
              <a:rPr lang="en-US" altLang="ko-KR" sz="1600" dirty="0"/>
              <a:t>-warning"&gt; &lt;!—</a:t>
            </a:r>
            <a:r>
              <a:rPr lang="ko-KR" altLang="en-US" sz="1600" dirty="0"/>
              <a:t>크기의 기본은 </a:t>
            </a:r>
            <a:r>
              <a:rPr lang="en-US" altLang="ko-KR" sz="1600" dirty="0" err="1"/>
              <a:t>xs</a:t>
            </a:r>
            <a:r>
              <a:rPr lang="ko-KR" altLang="en-US" sz="1600" dirty="0"/>
              <a:t>임 </a:t>
            </a:r>
            <a:r>
              <a:rPr lang="en-US" altLang="ko-KR" sz="1600" dirty="0"/>
              <a:t>&gt;</a:t>
            </a:r>
            <a:br>
              <a:rPr lang="en-US" altLang="ko-KR" sz="1600" dirty="0"/>
            </a:br>
            <a:r>
              <a:rPr lang="en-US" altLang="ko-KR" sz="1600" dirty="0"/>
              <a:t>       I only have a top padding (1.5rem = 24px)</a:t>
            </a:r>
            <a:br>
              <a:rPr lang="en-US" altLang="ko-KR" sz="1600" dirty="0"/>
            </a:br>
            <a:r>
              <a:rPr lang="en-US" altLang="ko-KR" sz="1600" dirty="0"/>
              <a:t>&lt;/div&gt;</a:t>
            </a:r>
            <a:br>
              <a:rPr lang="en-US" altLang="ko-KR" sz="1600" dirty="0"/>
            </a:br>
            <a:r>
              <a:rPr lang="en-US" altLang="ko-KR" sz="1600" dirty="0"/>
              <a:t>&lt;div class=＂p-5 </a:t>
            </a:r>
            <a:r>
              <a:rPr lang="en-US" altLang="ko-KR" sz="1600" dirty="0" err="1"/>
              <a:t>bg</a:t>
            </a:r>
            <a:r>
              <a:rPr lang="en-US" altLang="ko-KR" sz="1600" dirty="0"/>
              <a:t>-success＂&gt; &lt;!-</a:t>
            </a:r>
            <a:r>
              <a:rPr lang="ko-KR" altLang="en-US" sz="1600" dirty="0" err="1"/>
              <a:t>방향표시없으면</a:t>
            </a:r>
            <a:r>
              <a:rPr lang="ko-KR" altLang="en-US" sz="1600" dirty="0"/>
              <a:t> </a:t>
            </a:r>
            <a:r>
              <a:rPr lang="en-US" altLang="ko-KR" sz="1600" dirty="0"/>
              <a:t>4</a:t>
            </a:r>
            <a:r>
              <a:rPr lang="ko-KR" altLang="en-US" sz="1600" dirty="0"/>
              <a:t>방향</a:t>
            </a:r>
            <a:r>
              <a:rPr lang="en-US" altLang="ko-KR" sz="1600" dirty="0">
                <a:sym typeface="Wingdings" panose="05000000000000000000" pitchFamily="2" charset="2"/>
              </a:rPr>
              <a:t></a:t>
            </a:r>
            <a:r>
              <a:rPr lang="en-US" altLang="ko-KR" sz="1600" dirty="0"/>
              <a:t/>
            </a:r>
            <a:br>
              <a:rPr lang="en-US" altLang="ko-KR" sz="1600" dirty="0"/>
            </a:br>
            <a:r>
              <a:rPr lang="en-US" altLang="ko-KR" sz="1600" dirty="0"/>
              <a:t>       I have a padding on all sides (3rem = 48px)</a:t>
            </a:r>
            <a:br>
              <a:rPr lang="en-US" altLang="ko-KR" sz="1600" dirty="0"/>
            </a:br>
            <a:r>
              <a:rPr lang="en-US" altLang="ko-KR" sz="1600" dirty="0"/>
              <a:t>&lt;/div&gt;</a:t>
            </a:r>
            <a:br>
              <a:rPr lang="en-US" altLang="ko-KR" sz="1600" dirty="0"/>
            </a:br>
            <a:r>
              <a:rPr lang="en-US" altLang="ko-KR" sz="1600" dirty="0"/>
              <a:t>&lt;div class=＂m-5 pb-5 </a:t>
            </a:r>
            <a:r>
              <a:rPr lang="en-US" altLang="ko-KR" sz="1600" dirty="0" err="1"/>
              <a:t>bg</a:t>
            </a:r>
            <a:r>
              <a:rPr lang="en-US" altLang="ko-KR" sz="1600" dirty="0"/>
              <a:t>-info"&gt;</a:t>
            </a:r>
            <a:br>
              <a:rPr lang="en-US" altLang="ko-KR" sz="1600" dirty="0"/>
            </a:br>
            <a:r>
              <a:rPr lang="en-US" altLang="ko-KR" sz="1600" dirty="0"/>
              <a:t>       I have a margin on all sides (3rem = 48px) and a bottom </a:t>
            </a:r>
            <a:br>
              <a:rPr lang="en-US" altLang="ko-KR" sz="1600" dirty="0"/>
            </a:br>
            <a:r>
              <a:rPr lang="en-US" altLang="ko-KR" sz="1600" dirty="0"/>
              <a:t>       padding (3rem = 48px)</a:t>
            </a:r>
            <a:br>
              <a:rPr lang="en-US" altLang="ko-KR" sz="1600" dirty="0"/>
            </a:br>
            <a:r>
              <a:rPr lang="en-US" altLang="ko-KR" sz="1600" dirty="0"/>
              <a:t>&lt;/div&gt;</a:t>
            </a:r>
            <a:br>
              <a:rPr lang="en-US" altLang="ko-KR" sz="1600" dirty="0"/>
            </a:br>
            <a:endParaRPr lang="en-US" altLang="ko-KR" sz="1600" dirty="0"/>
          </a:p>
          <a:p>
            <a:pPr>
              <a:lnSpc>
                <a:spcPct val="100000"/>
              </a:lnSpc>
              <a:buNone/>
            </a:pPr>
            <a:endParaRPr lang="en-US" sz="1600" dirty="0"/>
          </a:p>
          <a:p>
            <a:pPr>
              <a:lnSpc>
                <a:spcPct val="100000"/>
              </a:lnSpc>
              <a:buNone/>
            </a:pP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476672"/>
            <a:ext cx="8229600" cy="5256584"/>
          </a:xfrm>
        </p:spPr>
        <p:txBody>
          <a:bodyPr>
            <a:noAutofit/>
          </a:bodyPr>
          <a:lstStyle/>
          <a:p>
            <a:r>
              <a:rPr lang="en-US" altLang="ko-KR" sz="1800" dirty="0"/>
              <a:t>&lt;div class="row"&gt; //row</a:t>
            </a:r>
            <a:r>
              <a:rPr lang="ko-KR" altLang="en-US" sz="1800" dirty="0"/>
              <a:t>는 부트스트랩의 </a:t>
            </a:r>
            <a:r>
              <a:rPr lang="ko-KR" altLang="en-US" sz="1800" dirty="0" err="1"/>
              <a:t>줄표시</a:t>
            </a:r>
            <a:r>
              <a:rPr lang="ko-KR" altLang="en-US" sz="1800" dirty="0"/>
              <a:t> 클래스</a:t>
            </a:r>
            <a:r>
              <a:rPr lang="en-US" altLang="ko-KR" sz="1800" dirty="0"/>
              <a:t/>
            </a:r>
            <a:br>
              <a:rPr lang="en-US" altLang="ko-KR" sz="1800" dirty="0"/>
            </a:br>
            <a:r>
              <a:rPr lang="en-US" altLang="ko-KR" sz="1800" dirty="0"/>
              <a:t>  &lt;div class="col-*-*"&gt;&lt;/div&gt;</a:t>
            </a:r>
            <a:br>
              <a:rPr lang="en-US" altLang="ko-KR" sz="1800" dirty="0"/>
            </a:br>
            <a:r>
              <a:rPr lang="en-US" altLang="ko-KR" sz="1800" dirty="0"/>
              <a:t>  &lt;div class="col-*-*"&gt;&lt;/div&gt;</a:t>
            </a:r>
            <a:br>
              <a:rPr lang="en-US" altLang="ko-KR" sz="1800" dirty="0"/>
            </a:br>
            <a:r>
              <a:rPr lang="en-US" altLang="ko-KR" sz="1800" dirty="0"/>
              <a:t>&lt;/div&gt;</a:t>
            </a:r>
            <a:br>
              <a:rPr lang="en-US" altLang="ko-KR" sz="1800" dirty="0"/>
            </a:br>
            <a:r>
              <a:rPr lang="en-US" altLang="ko-KR" sz="1800" dirty="0"/>
              <a:t/>
            </a:r>
            <a:br>
              <a:rPr lang="en-US" altLang="ko-KR" sz="1800" dirty="0"/>
            </a:br>
            <a:r>
              <a:rPr lang="en-US" altLang="ko-KR" sz="1800" dirty="0"/>
              <a:t>   col</a:t>
            </a:r>
            <a:r>
              <a:rPr lang="ko-KR" altLang="en-US" sz="1800" dirty="0"/>
              <a:t>은 그리드클래스</a:t>
            </a:r>
            <a:r>
              <a:rPr lang="en-US" altLang="ko-KR" sz="1800" dirty="0"/>
              <a:t>(</a:t>
            </a:r>
            <a:r>
              <a:rPr lang="ko-KR" altLang="en-US" sz="1800" dirty="0"/>
              <a:t>컬럼</a:t>
            </a:r>
            <a:r>
              <a:rPr lang="en-US" altLang="ko-KR" sz="1800" dirty="0"/>
              <a:t>) </a:t>
            </a:r>
            <a:r>
              <a:rPr lang="ko-KR" altLang="en-US" sz="1800" dirty="0"/>
              <a:t>나타냄</a:t>
            </a:r>
            <a:r>
              <a:rPr lang="en-US" altLang="ko-KR" sz="1800" dirty="0"/>
              <a:t/>
            </a:r>
            <a:br>
              <a:rPr lang="en-US" altLang="ko-KR" sz="1800" dirty="0"/>
            </a:br>
            <a:r>
              <a:rPr lang="en-US" altLang="ko-KR" sz="1800" dirty="0"/>
              <a:t>   </a:t>
            </a:r>
            <a:r>
              <a:rPr lang="ko-KR" altLang="en-US" sz="1800" dirty="0"/>
              <a:t>첫번째 </a:t>
            </a:r>
            <a:r>
              <a:rPr lang="en-US" altLang="ko-KR" sz="1800" dirty="0"/>
              <a:t>*</a:t>
            </a:r>
            <a:r>
              <a:rPr lang="ko-KR" altLang="en-US" sz="1800" dirty="0"/>
              <a:t>에는</a:t>
            </a:r>
            <a:r>
              <a:rPr lang="en-US" altLang="ko-KR" sz="1800" dirty="0"/>
              <a:t> </a:t>
            </a:r>
            <a:r>
              <a:rPr lang="ko-KR" altLang="en-US" sz="1800" dirty="0"/>
              <a:t>기기의 종류를 나타내는 </a:t>
            </a:r>
            <a:r>
              <a:rPr lang="en-US" altLang="ko-KR" sz="1800" dirty="0" err="1"/>
              <a:t>sm,md,lg,xl</a:t>
            </a:r>
            <a:r>
              <a:rPr lang="ko-KR" altLang="en-US" sz="1800" dirty="0"/>
              <a:t>표시</a:t>
            </a:r>
            <a:r>
              <a:rPr lang="en-US" altLang="ko-KR" sz="1800" dirty="0"/>
              <a:t/>
            </a:r>
            <a:br>
              <a:rPr lang="en-US" altLang="ko-KR" sz="1800" dirty="0"/>
            </a:br>
            <a:r>
              <a:rPr lang="en-US" altLang="ko-KR" sz="1800" dirty="0"/>
              <a:t>   </a:t>
            </a:r>
            <a:r>
              <a:rPr lang="ko-KR" altLang="en-US" sz="1800" dirty="0"/>
              <a:t>두번째에는 그리드 개수 </a:t>
            </a:r>
            <a:r>
              <a:rPr lang="en-US" altLang="ko-KR" sz="1800" dirty="0"/>
              <a:t/>
            </a:r>
            <a:br>
              <a:rPr lang="en-US" altLang="ko-KR" sz="1800" dirty="0"/>
            </a:br>
            <a:r>
              <a:rPr lang="en-US" altLang="ko-KR" sz="1800" dirty="0"/>
              <a:t>   col-sm-4,col-lg-6</a:t>
            </a:r>
          </a:p>
          <a:p>
            <a:r>
              <a:rPr lang="en-US" altLang="ko-KR" sz="1800" dirty="0"/>
              <a:t>&lt;div class="row"&gt;</a:t>
            </a:r>
            <a:br>
              <a:rPr lang="en-US" altLang="ko-KR" sz="1800" dirty="0"/>
            </a:br>
            <a:r>
              <a:rPr lang="en-US" altLang="ko-KR" sz="1800" dirty="0"/>
              <a:t>  &lt;div class="col"&gt;&lt;/div&gt;</a:t>
            </a:r>
            <a:br>
              <a:rPr lang="en-US" altLang="ko-KR" sz="1800" dirty="0"/>
            </a:br>
            <a:r>
              <a:rPr lang="en-US" altLang="ko-KR" sz="1800" dirty="0"/>
              <a:t>  &lt;div class="col"&gt;&lt;/div&gt;</a:t>
            </a:r>
            <a:br>
              <a:rPr lang="en-US" altLang="ko-KR" sz="1800" dirty="0"/>
            </a:br>
            <a:r>
              <a:rPr lang="en-US" altLang="ko-KR" sz="1800" dirty="0"/>
              <a:t>  &lt;div class="col"&gt;&lt;/div&gt;</a:t>
            </a:r>
            <a:br>
              <a:rPr lang="en-US" altLang="ko-KR" sz="1800" dirty="0"/>
            </a:br>
            <a:r>
              <a:rPr lang="en-US" altLang="ko-KR" sz="1800" dirty="0"/>
              <a:t>&lt;/div&gt;</a:t>
            </a:r>
            <a:br>
              <a:rPr lang="en-US" altLang="ko-KR" sz="1800" dirty="0"/>
            </a:br>
            <a:r>
              <a:rPr lang="en-US" altLang="ko-KR" sz="1800" dirty="0"/>
              <a:t/>
            </a:r>
            <a:br>
              <a:rPr lang="en-US" altLang="ko-KR" sz="1800" dirty="0"/>
            </a:br>
            <a:r>
              <a:rPr lang="en-US" altLang="ko-KR" sz="1800" dirty="0"/>
              <a:t>    1.  *.*  </a:t>
            </a:r>
            <a:r>
              <a:rPr lang="ko-KR" altLang="en-US" sz="1800" dirty="0"/>
              <a:t>형태가 </a:t>
            </a:r>
            <a:r>
              <a:rPr lang="ko-KR" altLang="en-US" sz="1800" dirty="0" err="1"/>
              <a:t>생략될시는</a:t>
            </a:r>
            <a:r>
              <a:rPr lang="ko-KR" altLang="en-US" sz="1800" dirty="0"/>
              <a:t> 자동 </a:t>
            </a:r>
            <a:r>
              <a:rPr lang="ko-KR" altLang="en-US" sz="1800" dirty="0" err="1"/>
              <a:t>그리드수</a:t>
            </a:r>
            <a:r>
              <a:rPr lang="ko-KR" altLang="en-US" sz="1800" dirty="0"/>
              <a:t> 배분</a:t>
            </a:r>
            <a:r>
              <a:rPr lang="en-US" altLang="ko-KR" sz="1800" dirty="0"/>
              <a:t/>
            </a:r>
            <a:br>
              <a:rPr lang="en-US" altLang="ko-KR" sz="1800" dirty="0"/>
            </a:br>
            <a:r>
              <a:rPr lang="en-US" altLang="ko-KR" sz="1800" dirty="0"/>
              <a:t>         </a:t>
            </a:r>
            <a:r>
              <a:rPr lang="ko-KR" altLang="en-US" sz="1800" dirty="0"/>
              <a:t>여기서는 </a:t>
            </a:r>
            <a:r>
              <a:rPr lang="en-US" altLang="ko-KR" sz="1800" dirty="0"/>
              <a:t>row</a:t>
            </a:r>
            <a:r>
              <a:rPr lang="ko-KR" altLang="en-US" sz="1800" dirty="0"/>
              <a:t>에 </a:t>
            </a:r>
            <a:r>
              <a:rPr lang="en-US" altLang="ko-KR" sz="1800" dirty="0"/>
              <a:t>3</a:t>
            </a:r>
            <a:r>
              <a:rPr lang="ko-KR" altLang="en-US" sz="1800" dirty="0"/>
              <a:t>개가 배치되므로 </a:t>
            </a:r>
            <a:r>
              <a:rPr lang="en-US" altLang="ko-KR" sz="1800" dirty="0"/>
              <a:t>1/3</a:t>
            </a:r>
            <a:r>
              <a:rPr lang="ko-KR" altLang="en-US" sz="1800" dirty="0"/>
              <a:t>만큼씩 차지</a:t>
            </a:r>
            <a:r>
              <a:rPr lang="en-US" altLang="ko-KR" sz="1800" dirty="0"/>
              <a:t> </a:t>
            </a:r>
            <a:br>
              <a:rPr lang="en-US" altLang="ko-KR" sz="1800" dirty="0"/>
            </a:br>
            <a:r>
              <a:rPr lang="en-US" altLang="ko-KR" sz="1800" dirty="0"/>
              <a:t>    2.  row</a:t>
            </a:r>
            <a:r>
              <a:rPr lang="ko-KR" altLang="en-US" sz="1800" dirty="0"/>
              <a:t>도 부트스트랩에서 제공하는 클래스로 </a:t>
            </a:r>
            <a:r>
              <a:rPr lang="ko-KR" altLang="en-US" sz="1800" dirty="0" err="1"/>
              <a:t>줄관련</a:t>
            </a:r>
            <a:r>
              <a:rPr lang="ko-KR" altLang="en-US" sz="1800" dirty="0"/>
              <a:t> 클래스임</a:t>
            </a:r>
            <a:r>
              <a:rPr lang="en-US" altLang="ko-KR" sz="1800" dirty="0"/>
              <a:t/>
            </a:r>
            <a:br>
              <a:rPr lang="en-US" altLang="ko-KR" sz="1800" dirty="0"/>
            </a:br>
            <a:r>
              <a:rPr lang="en-US" altLang="ko-KR" sz="1800" dirty="0"/>
              <a:t>         (</a:t>
            </a:r>
            <a:r>
              <a:rPr lang="ko-KR" altLang="en-US" sz="1800" dirty="0"/>
              <a:t>내부 </a:t>
            </a:r>
            <a:r>
              <a:rPr lang="ko-KR" altLang="en-US" sz="1800" dirty="0" err="1"/>
              <a:t>엘리먼트의</a:t>
            </a:r>
            <a:r>
              <a:rPr lang="ko-KR" altLang="en-US" sz="1800" dirty="0"/>
              <a:t> 배치를 블록형으로 배치 하더라도 </a:t>
            </a:r>
            <a:r>
              <a:rPr lang="en-US" altLang="ko-KR" sz="1800" dirty="0"/>
              <a:t>float</a:t>
            </a:r>
            <a:r>
              <a:rPr lang="ko-KR" altLang="en-US" sz="1800" dirty="0"/>
              <a:t>시키는</a:t>
            </a:r>
            <a:r>
              <a:rPr lang="en-US" altLang="ko-KR" sz="1800" dirty="0"/>
              <a:t/>
            </a:r>
            <a:br>
              <a:rPr lang="en-US" altLang="ko-KR" sz="1800" dirty="0"/>
            </a:br>
            <a:r>
              <a:rPr lang="en-US" altLang="ko-KR" sz="1800" dirty="0"/>
              <a:t>         </a:t>
            </a:r>
            <a:r>
              <a:rPr lang="ko-KR" altLang="en-US" sz="1800" dirty="0"/>
              <a:t> 속성을 가짐</a:t>
            </a:r>
            <a:r>
              <a:rPr lang="en-US" altLang="ko-KR" sz="1800" dirty="0"/>
              <a:t>) </a:t>
            </a:r>
            <a:endParaRPr lang="ko-KR" altLang="en-US" sz="1800" dirty="0"/>
          </a:p>
        </p:txBody>
      </p:sp>
    </p:spTree>
    <p:extLst>
      <p:ext uri="{BB962C8B-B14F-4D97-AF65-F5344CB8AC3E}">
        <p14:creationId xmlns:p14="http://schemas.microsoft.com/office/powerpoint/2010/main" val="18066536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lstStyle/>
          <a:p>
            <a:pPr>
              <a:lnSpc>
                <a:spcPct val="100000"/>
              </a:lnSpc>
            </a:pPr>
            <a:r>
              <a:rPr lang="en-US" sz="1800" dirty="0" smtClean="0"/>
              <a:t>Shadow(box </a:t>
            </a:r>
            <a:r>
              <a:rPr lang="ko-KR" altLang="en-US" sz="1800" dirty="0" smtClean="0"/>
              <a:t>그림자 </a:t>
            </a:r>
            <a:r>
              <a:rPr lang="ko-KR" altLang="en-US" sz="1800" dirty="0"/>
              <a:t>효과 주기</a:t>
            </a:r>
            <a:r>
              <a:rPr lang="en-US" altLang="ko-KR" sz="1800" dirty="0"/>
              <a:t>)</a:t>
            </a:r>
            <a:r>
              <a:rPr lang="en-US" sz="1800" dirty="0"/>
              <a:t/>
            </a:r>
            <a:br>
              <a:rPr lang="en-US" sz="1800" dirty="0"/>
            </a:br>
            <a:r>
              <a:rPr lang="en-US" sz="1800" dirty="0"/>
              <a:t/>
            </a:r>
            <a:br>
              <a:rPr lang="en-US" sz="1800" dirty="0"/>
            </a:br>
            <a:r>
              <a:rPr lang="en-US" sz="1800" dirty="0"/>
              <a:t> shadow-</a:t>
            </a:r>
            <a:r>
              <a:rPr lang="ko-KR" altLang="en-US" sz="1800" dirty="0"/>
              <a:t>클래스 사용</a:t>
            </a:r>
            <a:r>
              <a:rPr lang="en-US" altLang="ko-KR" sz="1800" dirty="0"/>
              <a:t/>
            </a:r>
            <a:br>
              <a:rPr lang="en-US" altLang="ko-KR" sz="1800" dirty="0"/>
            </a:br>
            <a:r>
              <a:rPr lang="en-US" sz="1800" dirty="0"/>
              <a:t> &lt;div class=＂shadow-none p-4 mb-4 </a:t>
            </a:r>
            <a:r>
              <a:rPr lang="en-US" sz="1800" dirty="0" err="1"/>
              <a:t>bg</a:t>
            </a:r>
            <a:r>
              <a:rPr lang="en-US" sz="1800" dirty="0"/>
              <a:t>-light＂&gt; (</a:t>
            </a:r>
            <a:r>
              <a:rPr lang="ko-KR" altLang="en-US" sz="1800" dirty="0"/>
              <a:t>기본</a:t>
            </a:r>
            <a:r>
              <a:rPr lang="en-US" altLang="ko-KR" sz="1800" dirty="0"/>
              <a:t>)</a:t>
            </a:r>
            <a:r>
              <a:rPr lang="en-US" sz="1800" dirty="0"/>
              <a:t/>
            </a:r>
            <a:br>
              <a:rPr lang="en-US" sz="1800" dirty="0"/>
            </a:br>
            <a:r>
              <a:rPr lang="en-US" sz="1800" dirty="0"/>
              <a:t>          No shadow</a:t>
            </a:r>
            <a:br>
              <a:rPr lang="en-US" sz="1800" dirty="0"/>
            </a:br>
            <a:r>
              <a:rPr lang="en-US" sz="1800" dirty="0"/>
              <a:t> &lt;/div&gt;</a:t>
            </a:r>
          </a:p>
          <a:p>
            <a:pPr>
              <a:lnSpc>
                <a:spcPct val="100000"/>
              </a:lnSpc>
            </a:pPr>
            <a:r>
              <a:rPr lang="en-US" sz="1800" dirty="0"/>
              <a:t>&lt;!—</a:t>
            </a:r>
            <a:r>
              <a:rPr lang="ko-KR" altLang="en-US" sz="1800" dirty="0"/>
              <a:t>그림자 크기는 </a:t>
            </a:r>
            <a:r>
              <a:rPr lang="en-US" altLang="ko-KR" sz="1800" dirty="0" err="1"/>
              <a:t>sm,default,lg</a:t>
            </a:r>
            <a:r>
              <a:rPr lang="en-US" altLang="ko-KR" sz="1800" dirty="0"/>
              <a:t> </a:t>
            </a:r>
            <a:r>
              <a:rPr lang="en-US" altLang="ko-KR" sz="1800" dirty="0">
                <a:sym typeface="Wingdings" panose="05000000000000000000" pitchFamily="2" charset="2"/>
              </a:rPr>
              <a:t></a:t>
            </a:r>
            <a:r>
              <a:rPr lang="en-US" sz="1800" dirty="0"/>
              <a:t/>
            </a:r>
            <a:br>
              <a:rPr lang="en-US" sz="1800" dirty="0"/>
            </a:br>
            <a:r>
              <a:rPr lang="en-US" sz="1800" dirty="0"/>
              <a:t> &lt;div class="shadow-</a:t>
            </a:r>
            <a:r>
              <a:rPr lang="en-US" sz="1800" dirty="0" err="1"/>
              <a:t>sm</a:t>
            </a:r>
            <a:r>
              <a:rPr lang="en-US" sz="1800" dirty="0"/>
              <a:t> p-4 mb-4 </a:t>
            </a:r>
            <a:r>
              <a:rPr lang="en-US" sz="1800" dirty="0" err="1"/>
              <a:t>bg</a:t>
            </a:r>
            <a:r>
              <a:rPr lang="en-US" sz="1800" dirty="0"/>
              <a:t>-white"&gt;</a:t>
            </a:r>
            <a:br>
              <a:rPr lang="en-US" sz="1800" dirty="0"/>
            </a:br>
            <a:r>
              <a:rPr lang="en-US" sz="1800" dirty="0"/>
              <a:t>         Small shadow</a:t>
            </a:r>
            <a:br>
              <a:rPr lang="en-US" sz="1800" dirty="0"/>
            </a:br>
            <a:r>
              <a:rPr lang="en-US" sz="1800" dirty="0"/>
              <a:t>  &lt;/div&gt;</a:t>
            </a:r>
            <a:br>
              <a:rPr lang="en-US" sz="1800" dirty="0"/>
            </a:br>
            <a:r>
              <a:rPr lang="en-US" sz="1800" dirty="0"/>
              <a:t>  &lt;div class="shadow p-4 mb-4 </a:t>
            </a:r>
            <a:r>
              <a:rPr lang="en-US" sz="1800" dirty="0" err="1"/>
              <a:t>bg</a:t>
            </a:r>
            <a:r>
              <a:rPr lang="en-US" sz="1800" dirty="0"/>
              <a:t>-white"&gt;</a:t>
            </a:r>
            <a:br>
              <a:rPr lang="en-US" sz="1800" dirty="0"/>
            </a:br>
            <a:r>
              <a:rPr lang="en-US" sz="1800" dirty="0"/>
              <a:t>          Default shadow</a:t>
            </a:r>
            <a:br>
              <a:rPr lang="en-US" sz="1800" dirty="0"/>
            </a:br>
            <a:r>
              <a:rPr lang="en-US" sz="1800" dirty="0"/>
              <a:t>  &lt;/div&gt;</a:t>
            </a:r>
            <a:br>
              <a:rPr lang="en-US" sz="1800" dirty="0"/>
            </a:br>
            <a:r>
              <a:rPr lang="en-US" sz="1800" dirty="0"/>
              <a:t>  &lt;div class="shadow-lg p-4 mb-4 </a:t>
            </a:r>
            <a:r>
              <a:rPr lang="en-US" sz="1800" dirty="0" err="1"/>
              <a:t>bg</a:t>
            </a:r>
            <a:r>
              <a:rPr lang="en-US" sz="1800" dirty="0"/>
              <a:t>-white"&gt;</a:t>
            </a:r>
            <a:br>
              <a:rPr lang="en-US" sz="1800" dirty="0"/>
            </a:br>
            <a:r>
              <a:rPr lang="en-US" sz="1800" dirty="0"/>
              <a:t>          Large shadow</a:t>
            </a:r>
            <a:br>
              <a:rPr lang="en-US" sz="1800" dirty="0"/>
            </a:br>
            <a:r>
              <a:rPr lang="en-US" sz="1800" dirty="0"/>
              <a:t>  &lt;/div&gt;</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a:bodyPr>
          <a:lstStyle/>
          <a:p>
            <a:pPr>
              <a:lnSpc>
                <a:spcPct val="100000"/>
              </a:lnSpc>
            </a:pPr>
            <a:r>
              <a:rPr lang="ko-KR" altLang="en-US" sz="1800" dirty="0" err="1"/>
              <a:t>수직정렬</a:t>
            </a:r>
            <a:r>
              <a:rPr lang="en-US" altLang="ko-KR" sz="1800" dirty="0"/>
              <a:t/>
            </a:r>
            <a:br>
              <a:rPr lang="en-US" altLang="ko-KR" sz="1800" dirty="0"/>
            </a:br>
            <a:r>
              <a:rPr lang="en-US" altLang="ko-KR" sz="1800" dirty="0"/>
              <a:t/>
            </a:r>
            <a:br>
              <a:rPr lang="en-US" altLang="ko-KR" sz="1800" dirty="0"/>
            </a:br>
            <a:r>
              <a:rPr lang="en-US" sz="1800" dirty="0"/>
              <a:t> align- </a:t>
            </a:r>
            <a:r>
              <a:rPr lang="ko-KR" altLang="en-US" sz="1800" dirty="0"/>
              <a:t>클래스를 사용</a:t>
            </a:r>
            <a:r>
              <a:rPr lang="en-US" altLang="ko-KR" sz="1800" dirty="0"/>
              <a:t/>
            </a:r>
            <a:br>
              <a:rPr lang="en-US" altLang="ko-KR" sz="1800" dirty="0"/>
            </a:br>
            <a:r>
              <a:rPr lang="en-US" altLang="ko-KR" sz="1800" dirty="0"/>
              <a:t>(</a:t>
            </a:r>
            <a:r>
              <a:rPr lang="ko-KR" altLang="en-US" sz="1800" dirty="0"/>
              <a:t>단 </a:t>
            </a:r>
            <a:r>
              <a:rPr lang="en-US" altLang="ko-KR" sz="1800" dirty="0" err="1"/>
              <a:t>inline,inline-block,inline-table,table</a:t>
            </a:r>
            <a:r>
              <a:rPr lang="ko-KR" altLang="en-US" sz="1800" dirty="0"/>
              <a:t>에서만 사용</a:t>
            </a:r>
            <a:r>
              <a:rPr lang="en-US" altLang="ko-KR" sz="1800" dirty="0"/>
              <a:t>)</a:t>
            </a:r>
            <a:br>
              <a:rPr lang="en-US" altLang="ko-KR" sz="1800" dirty="0"/>
            </a:br>
            <a:r>
              <a:rPr lang="en-US" altLang="ko-KR" sz="1800" dirty="0"/>
              <a:t/>
            </a:r>
            <a:br>
              <a:rPr lang="en-US" altLang="ko-KR" sz="1800" dirty="0"/>
            </a:br>
            <a:r>
              <a:rPr lang="en-US" sz="1800" dirty="0"/>
              <a:t>&lt;span class="align-baseline"&gt;baseline&lt;/span&gt;</a:t>
            </a:r>
            <a:br>
              <a:rPr lang="en-US" sz="1800" dirty="0"/>
            </a:br>
            <a:r>
              <a:rPr lang="en-US" sz="1800" dirty="0"/>
              <a:t>&lt;span class="align-top"&gt;top&lt;/span&gt;</a:t>
            </a:r>
            <a:br>
              <a:rPr lang="en-US" sz="1800" dirty="0"/>
            </a:br>
            <a:r>
              <a:rPr lang="en-US" sz="1800" dirty="0"/>
              <a:t>&lt;span class="align-middle"&gt;middle&lt;/span&gt;</a:t>
            </a:r>
            <a:br>
              <a:rPr lang="en-US" sz="1800" dirty="0"/>
            </a:br>
            <a:r>
              <a:rPr lang="en-US" sz="1800" dirty="0"/>
              <a:t>&lt;span class="align-bottom"&gt;bottom&lt;/span&gt;</a:t>
            </a:r>
            <a:br>
              <a:rPr lang="en-US" sz="1800" dirty="0"/>
            </a:br>
            <a:r>
              <a:rPr lang="en-US" sz="1800" dirty="0"/>
              <a:t>&lt;span class="align-text-top"&gt;text-top&lt;/span&gt;</a:t>
            </a:r>
            <a:br>
              <a:rPr lang="en-US" sz="1800" dirty="0"/>
            </a:br>
            <a:r>
              <a:rPr lang="en-US" sz="1800" dirty="0"/>
              <a:t>&lt;span class="align-text-bottom"&gt;text-bottom&lt;/span&gt;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a:bodyPr>
          <a:lstStyle/>
          <a:p>
            <a:pPr>
              <a:lnSpc>
                <a:spcPct val="100000"/>
              </a:lnSpc>
            </a:pPr>
            <a:r>
              <a:rPr lang="en-US" sz="1800" dirty="0" smtClean="0"/>
              <a:t>Responsive(</a:t>
            </a:r>
            <a:r>
              <a:rPr lang="ko-KR" altLang="en-US" sz="1800" dirty="0" err="1" smtClean="0"/>
              <a:t>응답형</a:t>
            </a:r>
            <a:r>
              <a:rPr lang="en-US" altLang="ko-KR" sz="1800" dirty="0" smtClean="0"/>
              <a:t>)</a:t>
            </a:r>
            <a:r>
              <a:rPr lang="en-US" sz="1800" dirty="0" smtClean="0"/>
              <a:t> Embed(</a:t>
            </a:r>
            <a:r>
              <a:rPr lang="ko-KR" altLang="en-US" sz="1800" dirty="0" smtClean="0"/>
              <a:t>내장 </a:t>
            </a:r>
            <a:r>
              <a:rPr lang="ko-KR" altLang="en-US" sz="1800" dirty="0" err="1" smtClean="0"/>
              <a:t>엘리먼트</a:t>
            </a:r>
            <a:r>
              <a:rPr lang="en-US" altLang="ko-KR" sz="1800" dirty="0" smtClean="0"/>
              <a:t>)</a:t>
            </a:r>
            <a:r>
              <a:rPr lang="en-US" sz="1800" dirty="0"/>
              <a:t/>
            </a:r>
            <a:br>
              <a:rPr lang="en-US" sz="1800" dirty="0"/>
            </a:br>
            <a:r>
              <a:rPr lang="en-US" sz="1800" dirty="0"/>
              <a:t/>
            </a:r>
            <a:br>
              <a:rPr lang="en-US" sz="1800" dirty="0"/>
            </a:br>
            <a:r>
              <a:rPr lang="en-US" sz="1800" dirty="0"/>
              <a:t>video</a:t>
            </a:r>
            <a:r>
              <a:rPr lang="ko-KR" altLang="en-US" sz="1800" dirty="0"/>
              <a:t>나 </a:t>
            </a:r>
            <a:r>
              <a:rPr lang="en-US" altLang="ko-KR" sz="1800" dirty="0"/>
              <a:t>iframe</a:t>
            </a:r>
            <a:r>
              <a:rPr lang="ko-KR" altLang="en-US" sz="1800" dirty="0"/>
              <a:t>에서 사용하며 부모 </a:t>
            </a:r>
            <a:r>
              <a:rPr lang="ko-KR" altLang="en-US" sz="1800" dirty="0" err="1"/>
              <a:t>엘리먼트내</a:t>
            </a:r>
            <a:r>
              <a:rPr lang="ko-KR" altLang="en-US" sz="1800" dirty="0"/>
              <a:t> 화면 비율 정의를 따른다</a:t>
            </a:r>
            <a:r>
              <a:rPr lang="en-US" altLang="ko-KR" sz="1800" dirty="0" smtClean="0"/>
              <a:t>.(</a:t>
            </a:r>
            <a:r>
              <a:rPr lang="ko-KR" altLang="en-US" sz="1800" dirty="0" err="1" smtClean="0"/>
              <a:t>콘테이너에</a:t>
            </a:r>
            <a:r>
              <a:rPr lang="ko-KR" altLang="en-US" sz="1800" dirty="0" smtClean="0"/>
              <a:t> </a:t>
            </a:r>
            <a:r>
              <a:rPr lang="ko-KR" altLang="en-US" sz="1800" dirty="0" err="1" smtClean="0"/>
              <a:t>기본클래스</a:t>
            </a:r>
            <a:r>
              <a:rPr lang="ko-KR" altLang="en-US" sz="1800" dirty="0" smtClean="0"/>
              <a:t> </a:t>
            </a:r>
            <a:r>
              <a:rPr lang="en-US" altLang="ko-KR" sz="1800" dirty="0" smtClean="0"/>
              <a:t>embed-responsive</a:t>
            </a:r>
            <a:r>
              <a:rPr lang="ko-KR" altLang="en-US" sz="1800" dirty="0" smtClean="0"/>
              <a:t>와 크기 비율</a:t>
            </a:r>
            <a:r>
              <a:rPr lang="en-US" altLang="ko-KR" sz="1800" dirty="0" smtClean="0"/>
              <a:t/>
            </a:r>
            <a:br>
              <a:rPr lang="en-US" altLang="ko-KR" sz="1800" dirty="0" smtClean="0"/>
            </a:br>
            <a:r>
              <a:rPr lang="en-US" altLang="ko-KR" sz="1800" dirty="0" smtClean="0"/>
              <a:t>embed-responsive-21by9</a:t>
            </a:r>
            <a:r>
              <a:rPr lang="ko-KR" altLang="en-US" sz="1800" dirty="0" smtClean="0"/>
              <a:t>를 사용하고 내부 </a:t>
            </a:r>
            <a:r>
              <a:rPr lang="ko-KR" altLang="en-US" sz="1800" dirty="0" err="1" smtClean="0"/>
              <a:t>엘리먼트에</a:t>
            </a:r>
            <a:r>
              <a:rPr lang="en-US" altLang="ko-KR" sz="1800" dirty="0" smtClean="0"/>
              <a:t/>
            </a:r>
            <a:br>
              <a:rPr lang="en-US" altLang="ko-KR" sz="1800" dirty="0" smtClean="0"/>
            </a:br>
            <a:r>
              <a:rPr lang="en-US" altLang="ko-KR" sz="1800" dirty="0" smtClean="0"/>
              <a:t>embed-responsive-item</a:t>
            </a:r>
            <a:r>
              <a:rPr lang="ko-KR" altLang="en-US" sz="1800" dirty="0" smtClean="0"/>
              <a:t>클래스를 사용</a:t>
            </a:r>
            <a:r>
              <a:rPr lang="en-US" altLang="ko-KR" sz="1800" dirty="0" smtClean="0"/>
              <a:t>)</a:t>
            </a:r>
            <a:r>
              <a:rPr lang="en-US" altLang="ko-KR" sz="1800" dirty="0"/>
              <a:t/>
            </a:r>
            <a:br>
              <a:rPr lang="en-US" altLang="ko-KR" sz="1800" dirty="0"/>
            </a:br>
            <a:r>
              <a:rPr lang="en-US" sz="1800" dirty="0"/>
              <a:t>&lt;div class</a:t>
            </a:r>
            <a:r>
              <a:rPr lang="en-US" sz="1800" dirty="0" smtClean="0"/>
              <a:t>="embed-responsive embed-responsive-21by9"&gt;</a:t>
            </a:r>
            <a:r>
              <a:rPr lang="en-US" sz="1800" dirty="0"/>
              <a:t/>
            </a:r>
            <a:br>
              <a:rPr lang="en-US" sz="1800" dirty="0"/>
            </a:br>
            <a:r>
              <a:rPr lang="en-US" sz="1800" dirty="0"/>
              <a:t>  &lt;iframe class="embed-responsive-item" </a:t>
            </a:r>
            <a:r>
              <a:rPr lang="en-US" sz="1800" dirty="0" err="1"/>
              <a:t>src</a:t>
            </a:r>
            <a:r>
              <a:rPr lang="en-US" sz="1800" dirty="0"/>
              <a:t>="..."&gt;</a:t>
            </a:r>
            <a:br>
              <a:rPr lang="en-US" sz="1800" dirty="0"/>
            </a:br>
            <a:r>
              <a:rPr lang="en-US" sz="1800" dirty="0"/>
              <a:t>  &lt;/iframe&gt;</a:t>
            </a:r>
            <a:br>
              <a:rPr lang="en-US" sz="1800" dirty="0"/>
            </a:br>
            <a:r>
              <a:rPr lang="en-US" sz="1800" dirty="0"/>
              <a:t>&lt;/div&gt;</a:t>
            </a:r>
            <a:br>
              <a:rPr lang="en-US" sz="1800" dirty="0"/>
            </a:br>
            <a:r>
              <a:rPr lang="en-US" sz="1800" dirty="0"/>
              <a:t/>
            </a:r>
            <a:br>
              <a:rPr lang="en-US" sz="1800" dirty="0"/>
            </a:br>
            <a:r>
              <a:rPr lang="en-US" sz="1800" dirty="0"/>
              <a:t>&lt;!-- 16:9 aspect ratio --&gt;</a:t>
            </a:r>
            <a:br>
              <a:rPr lang="en-US" sz="1800" dirty="0"/>
            </a:br>
            <a:r>
              <a:rPr lang="en-US" sz="1800" dirty="0"/>
              <a:t>&lt;div class="embed-responsive embed-responsive-16by9"&gt;</a:t>
            </a:r>
            <a:br>
              <a:rPr lang="en-US" sz="1800" dirty="0"/>
            </a:br>
            <a:r>
              <a:rPr lang="en-US" sz="1800" dirty="0"/>
              <a:t>  &lt;iframe class="embed-responsive-item" </a:t>
            </a:r>
            <a:r>
              <a:rPr lang="en-US" sz="1800" dirty="0" err="1"/>
              <a:t>src</a:t>
            </a:r>
            <a:r>
              <a:rPr lang="en-US" sz="1800" dirty="0"/>
              <a:t>="..."&gt;</a:t>
            </a:r>
            <a:br>
              <a:rPr lang="en-US" sz="1800" dirty="0"/>
            </a:br>
            <a:r>
              <a:rPr lang="en-US" sz="1800" dirty="0"/>
              <a:t>  &lt;/iframe&gt;</a:t>
            </a:r>
            <a:br>
              <a:rPr lang="en-US" sz="1800" dirty="0"/>
            </a:br>
            <a:r>
              <a:rPr lang="en-US" sz="1800" dirty="0"/>
              <a:t>&lt;/div&gt;</a:t>
            </a:r>
            <a:br>
              <a:rPr lang="en-US" sz="1800" dirty="0"/>
            </a:br>
            <a:r>
              <a:rPr lang="en-US" sz="1800" dirty="0"/>
              <a:t/>
            </a:r>
            <a:br>
              <a:rPr lang="en-US" sz="1800" dirty="0"/>
            </a:br>
            <a:r>
              <a:rPr lang="en-US" sz="1800" dirty="0"/>
              <a:t>&lt;!-- </a:t>
            </a:r>
            <a:r>
              <a:rPr lang="ko-KR" altLang="en-US" sz="1800" dirty="0" err="1"/>
              <a:t>콘테이너에</a:t>
            </a:r>
            <a:r>
              <a:rPr lang="ko-KR" altLang="en-US" sz="1800" dirty="0"/>
              <a:t> </a:t>
            </a:r>
            <a:r>
              <a:rPr lang="en-US" sz="1800" dirty="0"/>
              <a:t>embed-responsive embed-responsive-21by9</a:t>
            </a:r>
            <a:br>
              <a:rPr lang="en-US" sz="1800" dirty="0"/>
            </a:br>
            <a:r>
              <a:rPr lang="en-US" sz="1800" dirty="0"/>
              <a:t>   </a:t>
            </a:r>
            <a:r>
              <a:rPr lang="ko-KR" altLang="en-US" sz="1800" dirty="0"/>
              <a:t>클래스를 </a:t>
            </a:r>
            <a:r>
              <a:rPr lang="en-US" altLang="ko-KR" sz="1800" dirty="0"/>
              <a:t>iframe</a:t>
            </a:r>
            <a:r>
              <a:rPr lang="ko-KR" altLang="en-US" sz="1800" dirty="0"/>
              <a:t>에 </a:t>
            </a:r>
            <a:r>
              <a:rPr lang="en-US" sz="1800" dirty="0"/>
              <a:t>="embed-responsive-item</a:t>
            </a:r>
            <a:r>
              <a:rPr lang="ko-KR" altLang="en-US" sz="1800" dirty="0"/>
              <a:t>클래스를 줌</a:t>
            </a:r>
            <a:endParaRPr lang="en-US" sz="1800" dirty="0"/>
          </a:p>
          <a:p>
            <a:endParaRPr lang="en-US" dirty="0"/>
          </a:p>
        </p:txBody>
      </p:sp>
      <p:sp>
        <p:nvSpPr>
          <p:cNvPr id="4" name="제목 2"/>
          <p:cNvSpPr txBox="1">
            <a:spLocks/>
          </p:cNvSpPr>
          <p:nvPr/>
        </p:nvSpPr>
        <p:spPr>
          <a:xfrm>
            <a:off x="611560" y="332656"/>
            <a:ext cx="7886700" cy="1325563"/>
          </a:xfrm>
          <a:prstGeom prst="rect">
            <a:avLst/>
          </a:prstGeom>
        </p:spPr>
        <p:txBody>
          <a:bodyPr vert="horz" lIns="91440" tIns="45720" rIns="91440" bIns="45720" rtlCol="0" anchor="ctr">
            <a:normAutofit/>
          </a:bodyPr>
          <a:lstStyle/>
          <a:p>
            <a:pPr marL="0" marR="0" lvl="0" indent="0" algn="l" defTabSz="914400" rtl="0" eaLnBrk="1" fontAlgn="auto" latinLnBrk="1" hangingPunct="1">
              <a:lnSpc>
                <a:spcPct val="90000"/>
              </a:lnSpc>
              <a:spcBef>
                <a:spcPct val="0"/>
              </a:spcBef>
              <a:spcAft>
                <a:spcPts val="0"/>
              </a:spcAft>
              <a:buClrTx/>
              <a:buSzTx/>
              <a:buFontTx/>
              <a:buNone/>
              <a:tabLst/>
              <a:defRPr/>
            </a:pPr>
            <a:endParaRPr kumimoji="0" lang="en-US" sz="4400" b="0" i="0" u="none" strike="noStrike" kern="1200" cap="none" spc="0" normalizeH="0" baseline="0" noProof="0">
              <a:ln>
                <a:noFill/>
              </a:ln>
              <a:solidFill>
                <a:schemeClr val="tx1"/>
              </a:solidFill>
              <a:effectLst/>
              <a:uLnTx/>
              <a:uFillTx/>
              <a:latin typeface="HY헤드라인M" panose="02030600000101010101" pitchFamily="18" charset="-127"/>
              <a:ea typeface="HY헤드라인M" panose="02030600000101010101" pitchFamily="18" charset="-127"/>
              <a:cs typeface="+mj-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pPr>
              <a:lnSpc>
                <a:spcPct val="100000"/>
              </a:lnSpc>
            </a:pPr>
            <a:r>
              <a:rPr lang="en-US" sz="1800" dirty="0"/>
              <a:t>Visibility(</a:t>
            </a:r>
            <a:r>
              <a:rPr lang="en-US" sz="1800" dirty="0" err="1"/>
              <a:t>css</a:t>
            </a:r>
            <a:r>
              <a:rPr lang="en-US" sz="1800" dirty="0"/>
              <a:t> </a:t>
            </a:r>
            <a:r>
              <a:rPr lang="en-US" sz="1800" dirty="0" err="1"/>
              <a:t>visibility:hidden</a:t>
            </a:r>
            <a:r>
              <a:rPr lang="en-US" sz="1800" dirty="0"/>
              <a:t>;, </a:t>
            </a:r>
            <a:r>
              <a:rPr lang="en-US" sz="1800" dirty="0" err="1"/>
              <a:t>visibility:visible</a:t>
            </a:r>
            <a:r>
              <a:rPr lang="en-US" sz="1800" dirty="0"/>
              <a:t>;)</a:t>
            </a:r>
            <a:br>
              <a:rPr lang="en-US" sz="1800" dirty="0"/>
            </a:br>
            <a:r>
              <a:rPr lang="en-US" sz="1800" dirty="0"/>
              <a:t> .visible </a:t>
            </a:r>
            <a:r>
              <a:rPr lang="ko-KR" altLang="en-US" sz="1800" dirty="0"/>
              <a:t>또는</a:t>
            </a:r>
            <a:r>
              <a:rPr lang="en-US" sz="1800" dirty="0"/>
              <a:t> .invisible class</a:t>
            </a:r>
            <a:r>
              <a:rPr lang="ko-KR" altLang="en-US" sz="1800" dirty="0"/>
              <a:t>를 사용</a:t>
            </a:r>
            <a:r>
              <a:rPr lang="en-US" altLang="ko-KR" sz="1800" dirty="0"/>
              <a:t/>
            </a:r>
            <a:br>
              <a:rPr lang="en-US" altLang="ko-KR" sz="1800" dirty="0"/>
            </a:br>
            <a:r>
              <a:rPr lang="en-US" altLang="ko-KR" sz="1800" dirty="0"/>
              <a:t>  </a:t>
            </a:r>
            <a:r>
              <a:rPr lang="en-US" altLang="ko-KR" sz="1800" dirty="0" err="1"/>
              <a:t>css</a:t>
            </a:r>
            <a:r>
              <a:rPr lang="ko-KR" altLang="en-US" sz="1800" dirty="0"/>
              <a:t>의 </a:t>
            </a:r>
            <a:r>
              <a:rPr lang="en-US" altLang="ko-KR" sz="1800" dirty="0"/>
              <a:t>display</a:t>
            </a:r>
            <a:r>
              <a:rPr lang="ko-KR" altLang="en-US" sz="1800" dirty="0"/>
              <a:t>속성은 변경 시키지 않음</a:t>
            </a:r>
            <a:r>
              <a:rPr lang="en-US" altLang="ko-KR" sz="1800" dirty="0"/>
              <a:t/>
            </a:r>
            <a:br>
              <a:rPr lang="en-US" altLang="ko-KR" sz="1800" dirty="0"/>
            </a:br>
            <a:r>
              <a:rPr lang="en-US" sz="1800" dirty="0"/>
              <a:t>  &lt;div class="visible"&gt;I am visible&lt;/div&gt;</a:t>
            </a:r>
            <a:br>
              <a:rPr lang="en-US" sz="1800" dirty="0"/>
            </a:br>
            <a:r>
              <a:rPr lang="en-US" sz="1800" dirty="0"/>
              <a:t>  &lt;div class="invisible"&gt;I am invisible&lt;/div&gt;</a:t>
            </a:r>
          </a:p>
          <a:p>
            <a:pPr>
              <a:lnSpc>
                <a:spcPct val="100000"/>
              </a:lnSpc>
            </a:pPr>
            <a:r>
              <a:rPr lang="ko-KR" altLang="en-US" sz="1800" dirty="0"/>
              <a:t>위치 고정</a:t>
            </a:r>
            <a:r>
              <a:rPr lang="en-US" altLang="ko-KR" sz="1800" dirty="0"/>
              <a:t/>
            </a:r>
            <a:br>
              <a:rPr lang="en-US" altLang="ko-KR" sz="1800" dirty="0"/>
            </a:br>
            <a:r>
              <a:rPr lang="en-US" altLang="ko-KR" sz="1800" dirty="0"/>
              <a:t/>
            </a:r>
            <a:br>
              <a:rPr lang="en-US" altLang="ko-KR" sz="1800" dirty="0"/>
            </a:br>
            <a:r>
              <a:rPr lang="en-US" altLang="ko-KR" sz="1800" dirty="0"/>
              <a:t> top</a:t>
            </a:r>
            <a:r>
              <a:rPr lang="ko-KR" altLang="en-US" sz="1800" dirty="0"/>
              <a:t>에 고정 </a:t>
            </a:r>
            <a:r>
              <a:rPr lang="en-US" sz="1800" dirty="0"/>
              <a:t>.fixed-top</a:t>
            </a:r>
            <a:br>
              <a:rPr lang="en-US" sz="1800" dirty="0"/>
            </a:br>
            <a:r>
              <a:rPr lang="en-US" sz="1800" dirty="0"/>
              <a:t> bottom</a:t>
            </a:r>
            <a:r>
              <a:rPr lang="ko-KR" altLang="en-US" sz="1800" dirty="0"/>
              <a:t>에 고정 </a:t>
            </a:r>
            <a:r>
              <a:rPr lang="en-US" altLang="ko-KR" sz="1800" dirty="0"/>
              <a:t>.fixed-bottom</a:t>
            </a:r>
          </a:p>
          <a:p>
            <a:pPr>
              <a:lnSpc>
                <a:spcPct val="100000"/>
              </a:lnSpc>
            </a:pPr>
            <a:r>
              <a:rPr lang="en-US" sz="1800" dirty="0" err="1"/>
              <a:t>scrooll</a:t>
            </a:r>
            <a:r>
              <a:rPr lang="ko-KR" altLang="en-US" sz="1800" dirty="0"/>
              <a:t>하다가 </a:t>
            </a:r>
            <a:r>
              <a:rPr lang="en-US" altLang="ko-KR" sz="1800" dirty="0"/>
              <a:t>top</a:t>
            </a:r>
            <a:r>
              <a:rPr lang="ko-KR" altLang="en-US" sz="1800" dirty="0" err="1"/>
              <a:t>에고정</a:t>
            </a:r>
            <a:r>
              <a:rPr lang="ko-KR" altLang="en-US" sz="1800" dirty="0"/>
              <a:t> </a:t>
            </a:r>
            <a:r>
              <a:rPr lang="en-US" sz="1800" dirty="0"/>
              <a:t>.sticky-top</a:t>
            </a:r>
            <a:br>
              <a:rPr lang="en-US" sz="1800" dirty="0"/>
            </a:br>
            <a:r>
              <a:rPr lang="en-US" sz="1800" dirty="0"/>
              <a:t/>
            </a:r>
            <a:br>
              <a:rPr lang="en-US" sz="1800" dirty="0"/>
            </a:br>
            <a:r>
              <a:rPr lang="en-US" sz="1800" dirty="0"/>
              <a:t> &lt;nav class="navbar navbar-expand-</a:t>
            </a:r>
            <a:r>
              <a:rPr lang="en-US" sz="1800" dirty="0" err="1"/>
              <a:t>sm</a:t>
            </a:r>
            <a:r>
              <a:rPr lang="en-US" sz="1800" dirty="0"/>
              <a:t> </a:t>
            </a:r>
            <a:r>
              <a:rPr lang="en-US" sz="1800" dirty="0" err="1"/>
              <a:t>bg</a:t>
            </a:r>
            <a:r>
              <a:rPr lang="en-US" sz="1800" dirty="0"/>
              <a:t>-dark navbar-dark</a:t>
            </a:r>
            <a:br>
              <a:rPr lang="en-US" sz="1800" dirty="0"/>
            </a:br>
            <a:r>
              <a:rPr lang="en-US" sz="1800" dirty="0"/>
              <a:t>   fixed-top"&gt;</a:t>
            </a:r>
            <a:br>
              <a:rPr lang="en-US" sz="1800" dirty="0"/>
            </a:br>
            <a:r>
              <a:rPr lang="en-US" sz="1800" dirty="0"/>
              <a:t> &lt;nav class="navbar navbar-expand-</a:t>
            </a:r>
            <a:r>
              <a:rPr lang="en-US" sz="1800" dirty="0" err="1"/>
              <a:t>sm</a:t>
            </a:r>
            <a:r>
              <a:rPr lang="en-US" sz="1800" dirty="0"/>
              <a:t> </a:t>
            </a:r>
            <a:r>
              <a:rPr lang="en-US" sz="1800" dirty="0" err="1"/>
              <a:t>bg</a:t>
            </a:r>
            <a:r>
              <a:rPr lang="en-US" sz="1800" dirty="0"/>
              <a:t>-dark navbar-dark</a:t>
            </a:r>
            <a:br>
              <a:rPr lang="en-US" sz="1800" dirty="0"/>
            </a:br>
            <a:r>
              <a:rPr lang="en-US" sz="1800" dirty="0"/>
              <a:t>   fixed-bottom"&gt;</a:t>
            </a:r>
            <a:br>
              <a:rPr lang="en-US" sz="1800" dirty="0"/>
            </a:br>
            <a:r>
              <a:rPr lang="en-US" sz="1800" dirty="0"/>
              <a:t> &lt;nav class="navbar navbar-expand-</a:t>
            </a:r>
            <a:r>
              <a:rPr lang="en-US" sz="1800" dirty="0" err="1"/>
              <a:t>sm</a:t>
            </a:r>
            <a:r>
              <a:rPr lang="en-US" sz="1800" dirty="0"/>
              <a:t> </a:t>
            </a:r>
            <a:r>
              <a:rPr lang="en-US" sz="1800" dirty="0" err="1"/>
              <a:t>bg</a:t>
            </a:r>
            <a:r>
              <a:rPr lang="en-US" sz="1800" dirty="0"/>
              <a:t>-dark navbar-dark</a:t>
            </a:r>
            <a:br>
              <a:rPr lang="en-US" sz="1800" dirty="0"/>
            </a:br>
            <a:r>
              <a:rPr lang="en-US" sz="1800" dirty="0"/>
              <a:t>   sticky-top"&gt;</a:t>
            </a:r>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263830" cy="5556275"/>
          </a:xfrm>
        </p:spPr>
        <p:txBody>
          <a:bodyPr>
            <a:normAutofit/>
          </a:bodyPr>
          <a:lstStyle/>
          <a:p>
            <a:pPr>
              <a:lnSpc>
                <a:spcPct val="100000"/>
              </a:lnSpc>
            </a:pPr>
            <a:r>
              <a:rPr lang="en-US" sz="1800" dirty="0"/>
              <a:t>Close icon</a:t>
            </a:r>
            <a:br>
              <a:rPr lang="en-US" sz="1800" dirty="0"/>
            </a:br>
            <a:r>
              <a:rPr lang="en-US" sz="1800" dirty="0"/>
              <a:t/>
            </a:r>
            <a:br>
              <a:rPr lang="en-US" sz="1800" dirty="0"/>
            </a:br>
            <a:r>
              <a:rPr lang="ko-KR" altLang="en-US" sz="1800" dirty="0"/>
              <a:t>닫기 아이콘으로 </a:t>
            </a:r>
            <a:r>
              <a:rPr lang="en-US" altLang="ko-KR" sz="1800" dirty="0"/>
              <a:t>&amp;times;</a:t>
            </a:r>
            <a:r>
              <a:rPr lang="ko-KR" altLang="en-US" sz="1800" dirty="0"/>
              <a:t>로 </a:t>
            </a:r>
            <a:r>
              <a:rPr lang="ko-KR" altLang="en-US" sz="1800" dirty="0" smtClean="0"/>
              <a:t>표시</a:t>
            </a:r>
            <a:r>
              <a:rPr lang="en-US" altLang="ko-KR" sz="1800" dirty="0" smtClean="0"/>
              <a:t>(modal-header</a:t>
            </a:r>
            <a:r>
              <a:rPr lang="ko-KR" altLang="en-US" sz="1800" dirty="0" smtClean="0"/>
              <a:t>에서 </a:t>
            </a:r>
            <a:r>
              <a:rPr lang="ko-KR" altLang="en-US" sz="1800" dirty="0" err="1" smtClean="0"/>
              <a:t>사용해봄</a:t>
            </a:r>
            <a:r>
              <a:rPr lang="en-US" altLang="ko-KR" sz="1800" dirty="0" smtClean="0"/>
              <a:t>)</a:t>
            </a:r>
            <a:r>
              <a:rPr lang="en-US" altLang="ko-KR" sz="1800" dirty="0"/>
              <a:t/>
            </a:r>
            <a:br>
              <a:rPr lang="en-US" altLang="ko-KR" sz="1800" dirty="0"/>
            </a:br>
            <a:r>
              <a:rPr lang="en-US" sz="1800" dirty="0"/>
              <a:t>class="close”</a:t>
            </a:r>
            <a:r>
              <a:rPr lang="ko-KR" altLang="en-US" sz="1800" dirty="0"/>
              <a:t>로 사용</a:t>
            </a:r>
            <a:r>
              <a:rPr lang="en-US" sz="1800" dirty="0"/>
              <a:t> </a:t>
            </a:r>
            <a:br>
              <a:rPr lang="en-US" sz="1800" dirty="0"/>
            </a:br>
            <a:r>
              <a:rPr lang="en-US" sz="1800" dirty="0"/>
              <a:t>&lt;button type="button" class="close"&gt;</a:t>
            </a:r>
            <a:br>
              <a:rPr lang="en-US" sz="1800" dirty="0"/>
            </a:br>
            <a:r>
              <a:rPr lang="en-US" sz="1800" dirty="0"/>
              <a:t>     &amp;times;</a:t>
            </a:r>
            <a:br>
              <a:rPr lang="en-US" sz="1800" dirty="0"/>
            </a:br>
            <a:r>
              <a:rPr lang="en-US" sz="1800" dirty="0"/>
              <a:t>&lt;/button&gt;</a:t>
            </a:r>
          </a:p>
          <a:p>
            <a:pPr>
              <a:lnSpc>
                <a:spcPct val="100000"/>
              </a:lnSpc>
            </a:pPr>
            <a:r>
              <a:rPr lang="en-US" sz="1800" dirty="0" err="1"/>
              <a:t>Screenreader</a:t>
            </a:r>
            <a:r>
              <a:rPr lang="en-US" sz="1800" dirty="0"/>
              <a:t/>
            </a:r>
            <a:br>
              <a:rPr lang="en-US" sz="1800" dirty="0"/>
            </a:br>
            <a:r>
              <a:rPr lang="en-US" sz="1800" dirty="0"/>
              <a:t/>
            </a:r>
            <a:br>
              <a:rPr lang="en-US" sz="1800" dirty="0"/>
            </a:br>
            <a:r>
              <a:rPr lang="en-US" sz="1800" dirty="0"/>
              <a:t> .</a:t>
            </a:r>
            <a:r>
              <a:rPr lang="en-US" sz="1800" dirty="0" err="1"/>
              <a:t>sr</a:t>
            </a:r>
            <a:r>
              <a:rPr lang="en-US" sz="1800" dirty="0"/>
              <a:t>-only class</a:t>
            </a:r>
            <a:r>
              <a:rPr lang="ko-KR" altLang="en-US" sz="1800" dirty="0"/>
              <a:t>를 사용하면 </a:t>
            </a:r>
            <a:r>
              <a:rPr lang="en-US" altLang="ko-KR" sz="1800" dirty="0" err="1"/>
              <a:t>screenreader</a:t>
            </a:r>
            <a:r>
              <a:rPr lang="ko-KR" altLang="en-US" sz="1800" dirty="0"/>
              <a:t>제외한</a:t>
            </a:r>
            <a:r>
              <a:rPr lang="en-US" altLang="ko-KR" sz="1800" dirty="0"/>
              <a:t>  </a:t>
            </a:r>
            <a:r>
              <a:rPr lang="ko-KR" altLang="en-US" sz="1800" dirty="0"/>
              <a:t>모든 </a:t>
            </a:r>
            <a:r>
              <a:rPr lang="ko-KR" altLang="en-US" sz="1800" dirty="0" err="1"/>
              <a:t>엘리먼트를</a:t>
            </a:r>
            <a:r>
              <a:rPr lang="en-US" altLang="ko-KR" sz="1800" dirty="0"/>
              <a:t/>
            </a:r>
            <a:br>
              <a:rPr lang="en-US" altLang="ko-KR" sz="1800" dirty="0"/>
            </a:br>
            <a:r>
              <a:rPr lang="en-US" altLang="ko-KR" sz="1800" dirty="0"/>
              <a:t>  hide</a:t>
            </a:r>
            <a:r>
              <a:rPr lang="ko-KR" altLang="en-US" sz="1800" dirty="0"/>
              <a:t>시킴</a:t>
            </a:r>
            <a:r>
              <a:rPr lang="en-US" altLang="ko-KR" sz="1800" dirty="0"/>
              <a:t/>
            </a:r>
            <a:br>
              <a:rPr lang="en-US" altLang="ko-KR" sz="1800" dirty="0"/>
            </a:br>
            <a:r>
              <a:rPr lang="en-US" sz="1800" dirty="0"/>
              <a:t> &lt;span class="</a:t>
            </a:r>
            <a:r>
              <a:rPr lang="en-US" sz="1800" dirty="0" err="1"/>
              <a:t>sr</a:t>
            </a:r>
            <a:r>
              <a:rPr lang="en-US" sz="1800" dirty="0"/>
              <a:t>-only"&gt;</a:t>
            </a:r>
            <a:br>
              <a:rPr lang="en-US" sz="1800" dirty="0"/>
            </a:br>
            <a:r>
              <a:rPr lang="en-US" sz="1800" dirty="0"/>
              <a:t>     I will be hidden on all screens except for screen readers.</a:t>
            </a:r>
            <a:br>
              <a:rPr lang="en-US" sz="1800" dirty="0"/>
            </a:br>
            <a:r>
              <a:rPr lang="en-US" sz="1800" dirty="0"/>
              <a:t> &lt;/span&gt;</a:t>
            </a:r>
          </a:p>
          <a:p>
            <a:endParaRPr lang="en-US" dirty="0"/>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lnSpcReduction="10000"/>
          </a:bodyPr>
          <a:lstStyle/>
          <a:p>
            <a:pPr>
              <a:lnSpc>
                <a:spcPct val="100000"/>
              </a:lnSpc>
            </a:pPr>
            <a:r>
              <a:rPr lang="en-US" sz="1800" dirty="0"/>
              <a:t>text Color</a:t>
            </a:r>
            <a:br>
              <a:rPr lang="en-US" sz="1800" dirty="0"/>
            </a:br>
            <a:r>
              <a:rPr lang="en-US" sz="1800" dirty="0"/>
              <a:t/>
            </a:r>
            <a:br>
              <a:rPr lang="en-US" sz="1800" dirty="0"/>
            </a:br>
            <a:r>
              <a:rPr lang="en-US" sz="1800" dirty="0"/>
              <a:t>.text-muted, .text-primary, .text-success, .text-info, </a:t>
            </a:r>
            <a:br>
              <a:rPr lang="en-US" sz="1800" dirty="0"/>
            </a:br>
            <a:r>
              <a:rPr lang="en-US" sz="1800" dirty="0"/>
              <a:t>.text-warning, .text-danger, .text-secondary, .text-white, </a:t>
            </a:r>
            <a:br>
              <a:rPr lang="en-US" sz="1800" dirty="0"/>
            </a:br>
            <a:r>
              <a:rPr lang="en-US" sz="1800" dirty="0"/>
              <a:t>.text-dark, .text-body (default body color/often black) </a:t>
            </a:r>
            <a:br>
              <a:rPr lang="en-US" sz="1800" dirty="0"/>
            </a:br>
            <a:r>
              <a:rPr lang="en-US" sz="1800" dirty="0"/>
              <a:t> and .text-light:</a:t>
            </a:r>
          </a:p>
          <a:p>
            <a:pPr>
              <a:lnSpc>
                <a:spcPct val="100000"/>
              </a:lnSpc>
            </a:pPr>
            <a:r>
              <a:rPr lang="en-US" sz="1800" dirty="0"/>
              <a:t>link text</a:t>
            </a:r>
            <a:r>
              <a:rPr lang="ko-KR" altLang="en-US" sz="1800" dirty="0"/>
              <a:t>에 적용하면 마우스를 </a:t>
            </a:r>
            <a:r>
              <a:rPr lang="ko-KR" altLang="en-US" sz="1800" dirty="0" err="1"/>
              <a:t>호버시</a:t>
            </a:r>
            <a:r>
              <a:rPr lang="ko-KR" altLang="en-US" sz="1800" dirty="0"/>
              <a:t> 밑줄</a:t>
            </a:r>
            <a:r>
              <a:rPr lang="en-US" altLang="ko-KR" sz="1800" dirty="0"/>
              <a:t/>
            </a:r>
            <a:br>
              <a:rPr lang="en-US" altLang="ko-KR" sz="1800" dirty="0"/>
            </a:br>
            <a:r>
              <a:rPr lang="en-US" altLang="ko-KR" sz="1800" dirty="0"/>
              <a:t/>
            </a:r>
            <a:br>
              <a:rPr lang="en-US" altLang="ko-KR" sz="1800" dirty="0"/>
            </a:br>
            <a:r>
              <a:rPr lang="en-US" altLang="ko-KR" sz="1800" dirty="0"/>
              <a:t> ​ &lt;a </a:t>
            </a:r>
            <a:r>
              <a:rPr lang="en-US" altLang="ko-KR" sz="1800" dirty="0" err="1"/>
              <a:t>href</a:t>
            </a:r>
            <a:r>
              <a:rPr lang="en-US" altLang="ko-KR" sz="1800" dirty="0"/>
              <a:t>="#" class="text-muted"&gt;</a:t>
            </a:r>
            <a:br>
              <a:rPr lang="en-US" altLang="ko-KR" sz="1800" dirty="0"/>
            </a:br>
            <a:r>
              <a:rPr lang="en-US" altLang="ko-KR" sz="1800" dirty="0"/>
              <a:t>       Muted link.</a:t>
            </a:r>
            <a:br>
              <a:rPr lang="en-US" altLang="ko-KR" sz="1800" dirty="0"/>
            </a:br>
            <a:r>
              <a:rPr lang="en-US" altLang="ko-KR" sz="1800" dirty="0"/>
              <a:t>  &lt;/a&gt;</a:t>
            </a:r>
            <a:br>
              <a:rPr lang="en-US" altLang="ko-KR" sz="1800" dirty="0"/>
            </a:br>
            <a:r>
              <a:rPr lang="en-US" altLang="ko-KR" sz="1800" dirty="0"/>
              <a:t>  &lt;a </a:t>
            </a:r>
            <a:r>
              <a:rPr lang="en-US" altLang="ko-KR" sz="1800" dirty="0" err="1"/>
              <a:t>href</a:t>
            </a:r>
            <a:r>
              <a:rPr lang="en-US" altLang="ko-KR" sz="1800" dirty="0"/>
              <a:t>="#" class="text-primary"&gt;</a:t>
            </a:r>
            <a:br>
              <a:rPr lang="en-US" altLang="ko-KR" sz="1800" dirty="0"/>
            </a:br>
            <a:r>
              <a:rPr lang="en-US" altLang="ko-KR" sz="1800" dirty="0"/>
              <a:t>      Primary link.</a:t>
            </a:r>
            <a:br>
              <a:rPr lang="en-US" altLang="ko-KR" sz="1800" dirty="0"/>
            </a:br>
            <a:r>
              <a:rPr lang="en-US" altLang="ko-KR" sz="1800" dirty="0"/>
              <a:t>  &lt;/a&gt;</a:t>
            </a:r>
          </a:p>
          <a:p>
            <a:pPr>
              <a:lnSpc>
                <a:spcPct val="100000"/>
              </a:lnSpc>
            </a:pPr>
            <a:r>
              <a:rPr lang="en-US" sz="1800" dirty="0"/>
              <a:t>.text-black-50  .text-white-50 </a:t>
            </a:r>
            <a:r>
              <a:rPr lang="ko-KR" altLang="en-US" sz="1800" dirty="0"/>
              <a:t>은 </a:t>
            </a:r>
            <a:r>
              <a:rPr lang="en-US" altLang="ko-KR" sz="1800" dirty="0"/>
              <a:t>opacity(</a:t>
            </a:r>
            <a:r>
              <a:rPr lang="ko-KR" altLang="en-US" sz="1800" dirty="0"/>
              <a:t>불투명도</a:t>
            </a:r>
            <a:r>
              <a:rPr lang="en-US" altLang="ko-KR" sz="1800" dirty="0"/>
              <a:t>) </a:t>
            </a:r>
            <a:r>
              <a:rPr lang="ko-KR" altLang="en-US" sz="1800" dirty="0"/>
              <a:t>반영 클래스</a:t>
            </a:r>
            <a:endParaRPr lang="en-US" altLang="ko-KR" sz="1800" dirty="0"/>
          </a:p>
          <a:p>
            <a:pPr>
              <a:lnSpc>
                <a:spcPct val="100000"/>
              </a:lnSpc>
            </a:pPr>
            <a:r>
              <a:rPr lang="ko-KR" altLang="en-US" sz="1800" dirty="0"/>
              <a:t> 배경색</a:t>
            </a:r>
            <a:r>
              <a:rPr lang="en-US" altLang="ko-KR" sz="1800" dirty="0"/>
              <a:t/>
            </a:r>
            <a:br>
              <a:rPr lang="en-US" altLang="ko-KR" sz="1800" dirty="0"/>
            </a:br>
            <a:r>
              <a:rPr lang="en-US" altLang="ko-KR" sz="1800" dirty="0"/>
              <a:t/>
            </a:r>
            <a:br>
              <a:rPr lang="en-US" altLang="ko-KR" sz="1800" dirty="0"/>
            </a:br>
            <a:r>
              <a:rPr lang="en-US" altLang="ko-KR" sz="1800" dirty="0"/>
              <a:t> .</a:t>
            </a:r>
            <a:r>
              <a:rPr lang="en-US" altLang="ko-KR" sz="1800" dirty="0" err="1"/>
              <a:t>bg</a:t>
            </a:r>
            <a:r>
              <a:rPr lang="en-US" altLang="ko-KR" sz="1800" dirty="0"/>
              <a:t>-primary, .</a:t>
            </a:r>
            <a:r>
              <a:rPr lang="en-US" altLang="ko-KR" sz="1800" dirty="0" err="1"/>
              <a:t>bg</a:t>
            </a:r>
            <a:r>
              <a:rPr lang="en-US" altLang="ko-KR" sz="1800" dirty="0"/>
              <a:t>-success, .</a:t>
            </a:r>
            <a:r>
              <a:rPr lang="en-US" altLang="ko-KR" sz="1800" dirty="0" err="1"/>
              <a:t>bg</a:t>
            </a:r>
            <a:r>
              <a:rPr lang="en-US" altLang="ko-KR" sz="1800" dirty="0"/>
              <a:t>-info, .</a:t>
            </a:r>
            <a:r>
              <a:rPr lang="en-US" altLang="ko-KR" sz="1800" dirty="0" err="1"/>
              <a:t>bg</a:t>
            </a:r>
            <a:r>
              <a:rPr lang="en-US" altLang="ko-KR" sz="1800" dirty="0"/>
              <a:t>-warning, </a:t>
            </a:r>
            <a:br>
              <a:rPr lang="en-US" altLang="ko-KR" sz="1800" dirty="0"/>
            </a:br>
            <a:r>
              <a:rPr lang="en-US" altLang="ko-KR" sz="1800" dirty="0"/>
              <a:t> .</a:t>
            </a:r>
            <a:r>
              <a:rPr lang="en-US" altLang="ko-KR" sz="1800" dirty="0" err="1"/>
              <a:t>bg</a:t>
            </a:r>
            <a:r>
              <a:rPr lang="en-US" altLang="ko-KR" sz="1800" dirty="0"/>
              <a:t>-danger, .</a:t>
            </a:r>
            <a:r>
              <a:rPr lang="en-US" altLang="ko-KR" sz="1800" dirty="0" err="1"/>
              <a:t>bg</a:t>
            </a:r>
            <a:r>
              <a:rPr lang="en-US" altLang="ko-KR" sz="1800" dirty="0"/>
              <a:t>-secondary, .</a:t>
            </a:r>
            <a:r>
              <a:rPr lang="en-US" altLang="ko-KR" sz="1800" dirty="0" err="1"/>
              <a:t>bg</a:t>
            </a:r>
            <a:r>
              <a:rPr lang="en-US" altLang="ko-KR" sz="1800" dirty="0"/>
              <a:t>-dark and .</a:t>
            </a:r>
            <a:r>
              <a:rPr lang="en-US" altLang="ko-KR" sz="1800" dirty="0" err="1"/>
              <a:t>bg</a:t>
            </a:r>
            <a:r>
              <a:rPr lang="en-US" altLang="ko-KR" sz="1800" dirty="0"/>
              <a:t>-light</a:t>
            </a:r>
            <a:br>
              <a:rPr lang="en-US" altLang="ko-KR" sz="1800" dirty="0"/>
            </a:br>
            <a:endParaRPr lang="en-US" sz="1800" dirty="0"/>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360040"/>
          </a:xfrm>
        </p:spPr>
        <p:txBody>
          <a:bodyPr>
            <a:normAutofit/>
          </a:bodyPr>
          <a:lstStyle/>
          <a:p>
            <a:r>
              <a:rPr lang="en-US" sz="1800"/>
              <a:t>Typography/Text Class</a:t>
            </a:r>
          </a:p>
          <a:p>
            <a:endParaRPr lang="en-US" sz="1800"/>
          </a:p>
        </p:txBody>
      </p:sp>
      <p:pic>
        <p:nvPicPr>
          <p:cNvPr id="2050" name="Picture 2"/>
          <p:cNvPicPr>
            <a:picLocks noChangeAspect="1" noChangeArrowheads="1"/>
          </p:cNvPicPr>
          <p:nvPr/>
        </p:nvPicPr>
        <p:blipFill>
          <a:blip r:embed="rId2" cstate="print"/>
          <a:srcRect/>
          <a:stretch>
            <a:fillRect/>
          </a:stretch>
        </p:blipFill>
        <p:spPr bwMode="auto">
          <a:xfrm>
            <a:off x="467544" y="1052736"/>
            <a:ext cx="7715250" cy="4467225"/>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67544" y="836712"/>
            <a:ext cx="8064896" cy="504056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8047806" cy="5484267"/>
          </a:xfrm>
        </p:spPr>
        <p:txBody>
          <a:bodyPr>
            <a:normAutofit lnSpcReduction="10000"/>
          </a:bodyPr>
          <a:lstStyle/>
          <a:p>
            <a:pPr>
              <a:lnSpc>
                <a:spcPct val="100000"/>
              </a:lnSpc>
            </a:pPr>
            <a:r>
              <a:rPr lang="en-US" sz="1800" dirty="0"/>
              <a:t>Block Element (</a:t>
            </a:r>
            <a:r>
              <a:rPr lang="en-US" sz="1800" dirty="0" err="1"/>
              <a:t>css</a:t>
            </a:r>
            <a:r>
              <a:rPr lang="ko-KR" altLang="en-US" sz="1800" dirty="0"/>
              <a:t>에서는 </a:t>
            </a:r>
            <a:r>
              <a:rPr lang="en-US" altLang="ko-KR" sz="1800" dirty="0" err="1"/>
              <a:t>display:block</a:t>
            </a:r>
            <a:r>
              <a:rPr lang="en-US" altLang="ko-KR" sz="1800" dirty="0"/>
              <a:t>;)</a:t>
            </a:r>
            <a:r>
              <a:rPr lang="en-US" sz="1800" dirty="0"/>
              <a:t/>
            </a:r>
            <a:br>
              <a:rPr lang="en-US" sz="1800" dirty="0"/>
            </a:br>
            <a:r>
              <a:rPr lang="en-US" sz="1800" dirty="0"/>
              <a:t/>
            </a:r>
            <a:br>
              <a:rPr lang="en-US" sz="1800" dirty="0"/>
            </a:br>
            <a:r>
              <a:rPr lang="ko-KR" altLang="en-US" sz="1800" dirty="0" err="1"/>
              <a:t>블록엘리먼트로</a:t>
            </a:r>
            <a:r>
              <a:rPr lang="ko-KR" altLang="en-US" sz="1800" dirty="0"/>
              <a:t> 만들기 위해서는 </a:t>
            </a:r>
            <a:r>
              <a:rPr lang="en-US" sz="1800" dirty="0"/>
              <a:t>.d-block</a:t>
            </a:r>
            <a:r>
              <a:rPr lang="ko-KR" altLang="en-US" sz="1800" dirty="0"/>
              <a:t>클래스를 사용해줌</a:t>
            </a:r>
            <a:r>
              <a:rPr lang="en-US" altLang="ko-KR" sz="1800" dirty="0"/>
              <a:t/>
            </a:r>
            <a:br>
              <a:rPr lang="en-US" altLang="ko-KR" sz="1800" dirty="0"/>
            </a:br>
            <a:r>
              <a:rPr lang="ko-KR" altLang="en-US" sz="1800" dirty="0"/>
              <a:t>크기를 지정해주기 위해서는 </a:t>
            </a:r>
            <a:r>
              <a:rPr lang="en-US" sz="1800" dirty="0"/>
              <a:t>d-*-block</a:t>
            </a:r>
            <a:r>
              <a:rPr lang="ko-KR" altLang="en-US" sz="1800" dirty="0"/>
              <a:t>를 사용</a:t>
            </a:r>
            <a:r>
              <a:rPr lang="en-US" altLang="ko-KR" sz="1800" dirty="0"/>
              <a:t/>
            </a:r>
            <a:br>
              <a:rPr lang="en-US" altLang="ko-KR" sz="1800" dirty="0"/>
            </a:br>
            <a:r>
              <a:rPr lang="en-US" sz="1800" dirty="0"/>
              <a:t>&lt;span class="d-block </a:t>
            </a:r>
            <a:r>
              <a:rPr lang="en-US" sz="1800" dirty="0" err="1"/>
              <a:t>bg</a:t>
            </a:r>
            <a:r>
              <a:rPr lang="en-US" sz="1800" dirty="0"/>
              <a:t>-success"&gt;</a:t>
            </a:r>
            <a:br>
              <a:rPr lang="en-US" sz="1800" dirty="0"/>
            </a:br>
            <a:r>
              <a:rPr lang="en-US" sz="1800" dirty="0"/>
              <a:t>     d-block</a:t>
            </a:r>
            <a:br>
              <a:rPr lang="en-US" sz="1800" dirty="0"/>
            </a:br>
            <a:r>
              <a:rPr lang="en-US" sz="1800" dirty="0"/>
              <a:t>&lt;/span&gt;</a:t>
            </a:r>
            <a:br>
              <a:rPr lang="en-US" sz="1800" dirty="0"/>
            </a:br>
            <a:r>
              <a:rPr lang="en-US" sz="1800" dirty="0"/>
              <a:t>&lt;span class="d-</a:t>
            </a:r>
            <a:r>
              <a:rPr lang="en-US" sz="1800" dirty="0" err="1"/>
              <a:t>sm</a:t>
            </a:r>
            <a:r>
              <a:rPr lang="en-US" sz="1800" dirty="0"/>
              <a:t>-block </a:t>
            </a:r>
            <a:r>
              <a:rPr lang="en-US" sz="1800" dirty="0" err="1"/>
              <a:t>bg</a:t>
            </a:r>
            <a:r>
              <a:rPr lang="en-US" sz="1800" dirty="0"/>
              <a:t>-success"&gt;</a:t>
            </a:r>
            <a:br>
              <a:rPr lang="en-US" sz="1800" dirty="0"/>
            </a:br>
            <a:r>
              <a:rPr lang="en-US" sz="1800" dirty="0"/>
              <a:t>     d-</a:t>
            </a:r>
            <a:r>
              <a:rPr lang="en-US" sz="1800" dirty="0" err="1"/>
              <a:t>sm</a:t>
            </a:r>
            <a:r>
              <a:rPr lang="en-US" sz="1800" dirty="0"/>
              <a:t>-block</a:t>
            </a:r>
            <a:br>
              <a:rPr lang="en-US" sz="1800" dirty="0"/>
            </a:br>
            <a:r>
              <a:rPr lang="en-US" sz="1800" dirty="0"/>
              <a:t>&lt;/span&gt;</a:t>
            </a:r>
            <a:br>
              <a:rPr lang="en-US" sz="1800" dirty="0"/>
            </a:br>
            <a:r>
              <a:rPr lang="en-US" sz="1800" dirty="0"/>
              <a:t>&lt;span class="d-md-block </a:t>
            </a:r>
            <a:r>
              <a:rPr lang="en-US" sz="1800" dirty="0" err="1"/>
              <a:t>bg</a:t>
            </a:r>
            <a:r>
              <a:rPr lang="en-US" sz="1800" dirty="0"/>
              <a:t>-success"&gt;</a:t>
            </a:r>
            <a:br>
              <a:rPr lang="en-US" sz="1800" dirty="0"/>
            </a:br>
            <a:r>
              <a:rPr lang="en-US" sz="1800" dirty="0"/>
              <a:t>     d-md-block</a:t>
            </a:r>
            <a:br>
              <a:rPr lang="en-US" sz="1800" dirty="0"/>
            </a:br>
            <a:r>
              <a:rPr lang="en-US" sz="1800" dirty="0"/>
              <a:t>&lt;/span&gt;</a:t>
            </a:r>
            <a:br>
              <a:rPr lang="en-US" sz="1800" dirty="0"/>
            </a:br>
            <a:r>
              <a:rPr lang="en-US" sz="1800" dirty="0"/>
              <a:t>&lt;span class="d-lg-block </a:t>
            </a:r>
            <a:r>
              <a:rPr lang="en-US" sz="1800" dirty="0" err="1"/>
              <a:t>bg</a:t>
            </a:r>
            <a:r>
              <a:rPr lang="en-US" sz="1800" dirty="0"/>
              <a:t>-success"&gt;</a:t>
            </a:r>
            <a:br>
              <a:rPr lang="en-US" sz="1800" dirty="0"/>
            </a:br>
            <a:r>
              <a:rPr lang="en-US" sz="1800" dirty="0"/>
              <a:t>     d-lg-block</a:t>
            </a:r>
            <a:br>
              <a:rPr lang="en-US" sz="1800" dirty="0"/>
            </a:br>
            <a:r>
              <a:rPr lang="en-US" sz="1800" dirty="0"/>
              <a:t>&lt;/span&gt;</a:t>
            </a:r>
            <a:br>
              <a:rPr lang="en-US" sz="1800" dirty="0"/>
            </a:br>
            <a:r>
              <a:rPr lang="en-US" sz="1800" dirty="0"/>
              <a:t>&lt;span class="d-xl-block </a:t>
            </a:r>
            <a:r>
              <a:rPr lang="en-US" sz="1800" dirty="0" err="1"/>
              <a:t>bg</a:t>
            </a:r>
            <a:r>
              <a:rPr lang="en-US" sz="1800" dirty="0"/>
              <a:t>-success"&gt;</a:t>
            </a:r>
            <a:br>
              <a:rPr lang="en-US" sz="1800" dirty="0"/>
            </a:br>
            <a:r>
              <a:rPr lang="en-US" sz="1800" dirty="0"/>
              <a:t>     d-xl-block</a:t>
            </a:r>
            <a:br>
              <a:rPr lang="en-US" sz="1800" dirty="0"/>
            </a:br>
            <a:r>
              <a:rPr lang="en-US" sz="1800" dirty="0"/>
              <a:t>&lt;/span&gt;</a:t>
            </a:r>
          </a:p>
          <a:p>
            <a:r>
              <a:rPr lang="ko-KR" altLang="en-US" sz="1900" dirty="0"/>
              <a:t>단 </a:t>
            </a:r>
            <a:r>
              <a:rPr lang="ko-KR" altLang="en-US" sz="1900" dirty="0" err="1" smtClean="0"/>
              <a:t>브라우져</a:t>
            </a:r>
            <a:r>
              <a:rPr lang="ko-KR" altLang="en-US" sz="1900" dirty="0" smtClean="0"/>
              <a:t> 크기가 </a:t>
            </a:r>
            <a:r>
              <a:rPr lang="en-US" altLang="ko-KR" sz="1900" dirty="0" smtClean="0"/>
              <a:t>d-</a:t>
            </a:r>
            <a:r>
              <a:rPr lang="ko-KR" altLang="en-US" sz="1900" dirty="0" smtClean="0"/>
              <a:t>크기</a:t>
            </a:r>
            <a:r>
              <a:rPr lang="en-US" altLang="ko-KR" sz="1900" dirty="0" smtClean="0"/>
              <a:t>-block</a:t>
            </a:r>
            <a:r>
              <a:rPr lang="ko-KR" altLang="en-US" sz="1900" dirty="0" smtClean="0"/>
              <a:t>의 </a:t>
            </a:r>
            <a:r>
              <a:rPr lang="ko-KR" altLang="en-US" sz="1900" dirty="0"/>
              <a:t>크기보다 적으면 인라인 </a:t>
            </a:r>
            <a:r>
              <a:rPr lang="en-US" altLang="ko-KR" sz="1900" dirty="0" smtClean="0"/>
              <a:t/>
            </a:r>
            <a:br>
              <a:rPr lang="en-US" altLang="ko-KR" sz="1900" dirty="0" smtClean="0"/>
            </a:br>
            <a:r>
              <a:rPr lang="ko-KR" altLang="en-US" sz="1900" dirty="0" smtClean="0"/>
              <a:t>블록이 </a:t>
            </a:r>
            <a:r>
              <a:rPr lang="ko-KR" altLang="en-US" sz="1900" dirty="0"/>
              <a:t>됨</a:t>
            </a:r>
            <a:endParaRPr lang="en-US" sz="19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435504"/>
          </a:xfrm>
        </p:spPr>
        <p:txBody>
          <a:bodyPr>
            <a:normAutofit/>
          </a:bodyPr>
          <a:lstStyle/>
          <a:p>
            <a:r>
              <a:rPr lang="en-US" sz="1800"/>
              <a:t>Display Class</a:t>
            </a:r>
          </a:p>
          <a:p>
            <a:endParaRPr lang="en-US" sz="1800"/>
          </a:p>
        </p:txBody>
      </p:sp>
      <p:pic>
        <p:nvPicPr>
          <p:cNvPr id="4098" name="Picture 2"/>
          <p:cNvPicPr>
            <a:picLocks noChangeAspect="1" noChangeArrowheads="1"/>
          </p:cNvPicPr>
          <p:nvPr/>
        </p:nvPicPr>
        <p:blipFill>
          <a:blip r:embed="rId2" cstate="print"/>
          <a:srcRect/>
          <a:stretch>
            <a:fillRect/>
          </a:stretch>
        </p:blipFill>
        <p:spPr bwMode="auto">
          <a:xfrm>
            <a:off x="539552" y="1052736"/>
            <a:ext cx="8064896" cy="511256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908720"/>
            <a:ext cx="8229600" cy="4525963"/>
          </a:xfrm>
        </p:spPr>
        <p:txBody>
          <a:bodyPr>
            <a:normAutofit fontScale="92500"/>
          </a:bodyPr>
          <a:lstStyle/>
          <a:p>
            <a:r>
              <a:rPr lang="en-US" altLang="ko-KR" sz="1800" b="1" dirty="0"/>
              <a:t>&lt;div class="row"&gt; //</a:t>
            </a:r>
            <a:r>
              <a:rPr lang="ko-KR" altLang="en-US" sz="1800" b="1" dirty="0"/>
              <a:t>응답형 </a:t>
            </a:r>
            <a:r>
              <a:rPr lang="en-US" altLang="ko-KR" sz="1800" b="1" dirty="0"/>
              <a:t>column</a:t>
            </a:r>
            <a:r>
              <a:rPr lang="ko-KR" altLang="en-US" sz="1800" b="1" dirty="0" smtClean="0"/>
              <a:t>사용</a:t>
            </a:r>
            <a:r>
              <a:rPr lang="en-US" altLang="ko-KR" sz="1800" b="1" dirty="0" smtClean="0"/>
              <a:t>//</a:t>
            </a:r>
            <a:r>
              <a:rPr lang="ko-KR" altLang="en-US" sz="1800" b="1" dirty="0" err="1" smtClean="0"/>
              <a:t>장해진</a:t>
            </a:r>
            <a:r>
              <a:rPr lang="ko-KR" altLang="en-US" sz="1800" b="1" dirty="0" smtClean="0"/>
              <a:t> </a:t>
            </a:r>
            <a:r>
              <a:rPr lang="en-US" altLang="ko-KR" sz="1800" b="1" dirty="0" smtClean="0"/>
              <a:t>max-width</a:t>
            </a:r>
            <a:r>
              <a:rPr lang="ko-KR" altLang="en-US" sz="1800" b="1" dirty="0" smtClean="0"/>
              <a:t>이하로 되면</a:t>
            </a:r>
            <a:r>
              <a:rPr lang="en-US" altLang="ko-KR" sz="1800" b="1" dirty="0"/>
              <a:t/>
            </a:r>
            <a:br>
              <a:rPr lang="en-US" altLang="ko-KR" sz="1800" b="1" dirty="0"/>
            </a:br>
            <a:r>
              <a:rPr lang="en-US" altLang="ko-KR" sz="1800" b="1" dirty="0"/>
              <a:t>  &lt;div class="col-sm-3"&gt;.col-sm-3&lt;/div</a:t>
            </a:r>
            <a:r>
              <a:rPr lang="en-US" altLang="ko-KR" sz="1800" b="1" dirty="0" smtClean="0"/>
              <a:t>&gt; //</a:t>
            </a:r>
            <a:r>
              <a:rPr lang="ko-KR" altLang="en-US" sz="1800" b="1" dirty="0" smtClean="0"/>
              <a:t>넘치는 내용이 아래로 보여짐</a:t>
            </a:r>
            <a:r>
              <a:rPr lang="en-US" altLang="ko-KR" sz="1800" b="1" dirty="0"/>
              <a:t/>
            </a:r>
            <a:br>
              <a:rPr lang="en-US" altLang="ko-KR" sz="1800" b="1" dirty="0"/>
            </a:br>
            <a:r>
              <a:rPr lang="en-US" altLang="ko-KR" sz="1800" b="1" dirty="0"/>
              <a:t>  &lt;div class="col-sm-3"&gt;.col-sm-3&lt;/div&gt;</a:t>
            </a:r>
            <a:br>
              <a:rPr lang="en-US" altLang="ko-KR" sz="1800" b="1" dirty="0"/>
            </a:br>
            <a:r>
              <a:rPr lang="en-US" altLang="ko-KR" sz="1800" b="1" dirty="0"/>
              <a:t>  &lt;div class="col-sm-3"&gt;.col-sm-3&lt;/div&gt;</a:t>
            </a:r>
            <a:br>
              <a:rPr lang="en-US" altLang="ko-KR" sz="1800" b="1" dirty="0"/>
            </a:br>
            <a:r>
              <a:rPr lang="en-US" altLang="ko-KR" sz="1800" b="1" dirty="0"/>
              <a:t>  &lt;div class="col-sm-3"&gt;.col-sm-3&lt;/div&gt;</a:t>
            </a:r>
            <a:br>
              <a:rPr lang="en-US" altLang="ko-KR" sz="1800" b="1" dirty="0"/>
            </a:br>
            <a:r>
              <a:rPr lang="en-US" altLang="ko-KR" sz="1800" b="1" dirty="0"/>
              <a:t>&lt;/div&gt;</a:t>
            </a:r>
            <a:br>
              <a:rPr lang="en-US" altLang="ko-KR" sz="1800" b="1" dirty="0"/>
            </a:br>
            <a:r>
              <a:rPr lang="en-US" altLang="ko-KR" sz="1800" b="1" dirty="0"/>
              <a:t>    1. </a:t>
            </a:r>
            <a:r>
              <a:rPr lang="en-US" altLang="ko-KR" sz="1800" b="1" dirty="0" err="1"/>
              <a:t>sm</a:t>
            </a:r>
            <a:r>
              <a:rPr lang="ko-KR" altLang="en-US" sz="1800" b="1" dirty="0"/>
              <a:t>은 </a:t>
            </a:r>
            <a:r>
              <a:rPr lang="en-US" altLang="ko-KR" sz="1800" b="1" dirty="0"/>
              <a:t>small</a:t>
            </a:r>
            <a:r>
              <a:rPr lang="ko-KR" altLang="en-US" sz="1800" b="1" dirty="0"/>
              <a:t>로 </a:t>
            </a:r>
            <a:r>
              <a:rPr lang="en-US" altLang="ko-KR" sz="1800" b="1" dirty="0"/>
              <a:t>576 ~ 768px</a:t>
            </a:r>
            <a:r>
              <a:rPr lang="ko-KR" altLang="en-US" sz="1800" b="1" dirty="0"/>
              <a:t>의 화면을 갖는 기기로 보통은</a:t>
            </a:r>
            <a:r>
              <a:rPr lang="en-US" altLang="ko-KR" sz="1800" b="1" dirty="0"/>
              <a:t/>
            </a:r>
            <a:br>
              <a:rPr lang="en-US" altLang="ko-KR" sz="1800" b="1" dirty="0"/>
            </a:br>
            <a:r>
              <a:rPr lang="en-US" altLang="ko-KR" sz="1800" b="1" dirty="0"/>
              <a:t>        </a:t>
            </a:r>
            <a:r>
              <a:rPr lang="ko-KR" altLang="en-US" sz="1800" b="1" dirty="0"/>
              <a:t>태블릿 표시</a:t>
            </a:r>
            <a:r>
              <a:rPr lang="en-US" altLang="ko-KR" sz="1800" b="1" dirty="0"/>
              <a:t/>
            </a:r>
            <a:br>
              <a:rPr lang="en-US" altLang="ko-KR" sz="1800" b="1" dirty="0"/>
            </a:br>
            <a:r>
              <a:rPr lang="en-US" altLang="ko-KR" sz="1800" b="1" dirty="0"/>
              <a:t>    2. </a:t>
            </a:r>
            <a:r>
              <a:rPr lang="en-US" altLang="ko-KR" sz="1800" b="1" dirty="0" err="1"/>
              <a:t>sm</a:t>
            </a:r>
            <a:r>
              <a:rPr lang="ko-KR" altLang="en-US" sz="1800" b="1" dirty="0"/>
              <a:t>보다 큰 화면으로 </a:t>
            </a:r>
            <a:r>
              <a:rPr lang="ko-KR" altLang="en-US" sz="1800" b="1" dirty="0" err="1"/>
              <a:t>확장될수</a:t>
            </a:r>
            <a:r>
              <a:rPr lang="ko-KR" altLang="en-US" sz="1800" b="1" dirty="0"/>
              <a:t> 있어 태블릿 이상의 기기에도</a:t>
            </a:r>
            <a:r>
              <a:rPr lang="en-US" altLang="ko-KR" sz="1800" b="1" dirty="0"/>
              <a:t/>
            </a:r>
            <a:br>
              <a:rPr lang="en-US" altLang="ko-KR" sz="1800" b="1" dirty="0"/>
            </a:br>
            <a:r>
              <a:rPr lang="en-US" altLang="ko-KR" sz="1800" b="1" dirty="0"/>
              <a:t>        </a:t>
            </a:r>
            <a:r>
              <a:rPr lang="ko-KR" altLang="en-US" sz="1800" b="1" dirty="0"/>
              <a:t>적용이 가능</a:t>
            </a:r>
            <a:r>
              <a:rPr lang="en-US" altLang="ko-KR" sz="1800" b="1" dirty="0"/>
              <a:t/>
            </a:r>
            <a:br>
              <a:rPr lang="en-US" altLang="ko-KR" sz="1800" b="1" dirty="0"/>
            </a:br>
            <a:r>
              <a:rPr lang="en-US" altLang="ko-KR" sz="1800" b="1" dirty="0"/>
              <a:t>    3. </a:t>
            </a:r>
            <a:r>
              <a:rPr lang="en-US" altLang="ko-KR" sz="1800" b="1" dirty="0" err="1"/>
              <a:t>sm</a:t>
            </a:r>
            <a:r>
              <a:rPr lang="en-US" altLang="ko-KR" sz="1800" b="1" dirty="0"/>
              <a:t> </a:t>
            </a:r>
            <a:r>
              <a:rPr lang="ko-KR" altLang="en-US" sz="1800" b="1" dirty="0"/>
              <a:t>보다 적은 기기</a:t>
            </a:r>
            <a:r>
              <a:rPr lang="en-US" altLang="ko-KR" sz="1800" b="1" dirty="0"/>
              <a:t>(</a:t>
            </a:r>
            <a:r>
              <a:rPr lang="ko-KR" altLang="en-US" sz="1800" b="1" dirty="0"/>
              <a:t>스마트폰</a:t>
            </a:r>
            <a:r>
              <a:rPr lang="en-US" altLang="ko-KR" sz="1800" b="1" dirty="0"/>
              <a:t>)</a:t>
            </a:r>
            <a:r>
              <a:rPr lang="ko-KR" altLang="en-US" sz="1800" b="1" dirty="0"/>
              <a:t>시에 </a:t>
            </a:r>
            <a:r>
              <a:rPr lang="en-US" altLang="ko-KR" sz="1800" b="1" dirty="0" err="1"/>
              <a:t>sm</a:t>
            </a:r>
            <a:r>
              <a:rPr lang="ko-KR" altLang="en-US" sz="1800" b="1" dirty="0"/>
              <a:t>이 적용되면</a:t>
            </a:r>
            <a:r>
              <a:rPr lang="en-US" altLang="ko-KR" sz="1800" b="1" dirty="0"/>
              <a:t>  </a:t>
            </a:r>
            <a:r>
              <a:rPr lang="ko-KR" altLang="en-US" sz="1800" b="1" dirty="0"/>
              <a:t>위 아래로</a:t>
            </a:r>
            <a:r>
              <a:rPr lang="en-US" altLang="ko-KR" sz="1800" b="1" dirty="0"/>
              <a:t/>
            </a:r>
            <a:br>
              <a:rPr lang="en-US" altLang="ko-KR" sz="1800" b="1" dirty="0"/>
            </a:br>
            <a:r>
              <a:rPr lang="en-US" altLang="ko-KR" sz="1800" b="1" dirty="0"/>
              <a:t>       </a:t>
            </a:r>
            <a:r>
              <a:rPr lang="ko-KR" altLang="en-US" sz="1800" b="1" dirty="0"/>
              <a:t> 배치</a:t>
            </a:r>
            <a:r>
              <a:rPr lang="en-US" altLang="ko-KR" sz="1800" b="1" dirty="0"/>
              <a:t/>
            </a:r>
            <a:br>
              <a:rPr lang="en-US" altLang="ko-KR" sz="1800" b="1" dirty="0"/>
            </a:br>
            <a:endParaRPr lang="en-US" altLang="ko-KR" sz="1800" b="1" dirty="0"/>
          </a:p>
          <a:p>
            <a:r>
              <a:rPr lang="ko-KR" altLang="en-US" sz="1800" b="1" dirty="0"/>
              <a:t>두개의 크기 다른 응답형 </a:t>
            </a:r>
            <a:r>
              <a:rPr lang="en-US" altLang="ko-KR" sz="1800" b="1" dirty="0"/>
              <a:t> Column</a:t>
            </a:r>
            <a:br>
              <a:rPr lang="en-US" altLang="ko-KR" sz="1800" b="1" dirty="0"/>
            </a:br>
            <a:r>
              <a:rPr lang="en-US" altLang="ko-KR" sz="1800" b="1" dirty="0"/>
              <a:t>&lt;div class="row"&gt;</a:t>
            </a:r>
            <a:br>
              <a:rPr lang="en-US" altLang="ko-KR" sz="1800" b="1" dirty="0"/>
            </a:br>
            <a:r>
              <a:rPr lang="en-US" altLang="ko-KR" sz="1800" b="1" dirty="0"/>
              <a:t>  &lt;div class="col-sm-4"&gt;.col-sm-4&lt;/div&gt;</a:t>
            </a:r>
            <a:br>
              <a:rPr lang="en-US" altLang="ko-KR" sz="1800" b="1" dirty="0"/>
            </a:br>
            <a:r>
              <a:rPr lang="en-US" altLang="ko-KR" sz="1800" b="1" dirty="0"/>
              <a:t>  &lt;div class="col-sm-8"&gt;.col-sm-8&lt;/div&gt;</a:t>
            </a:r>
            <a:br>
              <a:rPr lang="en-US" altLang="ko-KR" sz="1800" b="1" dirty="0"/>
            </a:br>
            <a:r>
              <a:rPr lang="en-US" altLang="ko-KR" sz="1800" b="1" dirty="0"/>
              <a:t>&lt;/div&gt;</a:t>
            </a:r>
          </a:p>
          <a:p>
            <a:endParaRPr lang="ko-KR" altLang="en-US" sz="1800" b="1" dirty="0"/>
          </a:p>
        </p:txBody>
      </p:sp>
    </p:spTree>
    <p:extLst>
      <p:ext uri="{BB962C8B-B14F-4D97-AF65-F5344CB8AC3E}">
        <p14:creationId xmlns:p14="http://schemas.microsoft.com/office/powerpoint/2010/main" val="19567872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sz="2400" b="0" dirty="0"/>
              <a:t>Bootstrap 4 Flex</a:t>
            </a:r>
            <a:endParaRPr lang="en-US" sz="2400" dirty="0"/>
          </a:p>
        </p:txBody>
      </p:sp>
      <p:sp>
        <p:nvSpPr>
          <p:cNvPr id="2" name="내용 개체 틀 1"/>
          <p:cNvSpPr>
            <a:spLocks noGrp="1"/>
          </p:cNvSpPr>
          <p:nvPr>
            <p:ph idx="1"/>
          </p:nvPr>
        </p:nvSpPr>
        <p:spPr>
          <a:xfrm>
            <a:off x="683568" y="1124744"/>
            <a:ext cx="8208912" cy="4351338"/>
          </a:xfrm>
        </p:spPr>
        <p:txBody>
          <a:bodyPr>
            <a:normAutofit/>
          </a:bodyPr>
          <a:lstStyle/>
          <a:p>
            <a:pPr>
              <a:lnSpc>
                <a:spcPct val="100000"/>
              </a:lnSpc>
            </a:pPr>
            <a:r>
              <a:rPr lang="ko-KR" altLang="en-US" sz="1800" dirty="0" err="1"/>
              <a:t>구성엘리먼트를</a:t>
            </a:r>
            <a:r>
              <a:rPr lang="ko-KR" altLang="en-US" sz="1800" dirty="0"/>
              <a:t> 배치하기위해 </a:t>
            </a:r>
            <a:r>
              <a:rPr lang="en-US" altLang="ko-KR" sz="1800" dirty="0"/>
              <a:t>bootstrap4</a:t>
            </a:r>
            <a:r>
              <a:rPr lang="ko-KR" altLang="en-US" sz="1800" dirty="0"/>
              <a:t>에서는 </a:t>
            </a:r>
            <a:r>
              <a:rPr lang="en-US" altLang="ko-KR" sz="1800" dirty="0"/>
              <a:t>flex</a:t>
            </a:r>
            <a:r>
              <a:rPr lang="ko-KR" altLang="en-US" sz="1800" dirty="0"/>
              <a:t>클래스를 사용한다</a:t>
            </a:r>
            <a:endParaRPr lang="en-US" altLang="ko-KR" sz="1800" dirty="0"/>
          </a:p>
          <a:p>
            <a:pPr>
              <a:lnSpc>
                <a:spcPct val="100000"/>
              </a:lnSpc>
            </a:pPr>
            <a:r>
              <a:rPr lang="en-US" sz="1800" dirty="0"/>
              <a:t>Flexbox</a:t>
            </a:r>
            <a:br>
              <a:rPr lang="en-US" sz="1800" dirty="0"/>
            </a:br>
            <a:r>
              <a:rPr lang="en-US" sz="1800" dirty="0"/>
              <a:t/>
            </a:r>
            <a:br>
              <a:rPr lang="en-US" sz="1800" dirty="0"/>
            </a:br>
            <a:r>
              <a:rPr lang="en-US" sz="1800" dirty="0"/>
              <a:t>float</a:t>
            </a:r>
            <a:r>
              <a:rPr lang="ko-KR" altLang="en-US" sz="1800" dirty="0"/>
              <a:t>와 </a:t>
            </a:r>
            <a:r>
              <a:rPr lang="en-US" altLang="ko-KR" sz="1800" dirty="0"/>
              <a:t>position</a:t>
            </a:r>
            <a:r>
              <a:rPr lang="ko-KR" altLang="en-US" sz="1800" dirty="0"/>
              <a:t>을 사용하지 않고 구성 요소를 배치하기 위해 </a:t>
            </a:r>
            <a:r>
              <a:rPr lang="en-US" altLang="ko-KR" sz="1800" dirty="0"/>
              <a:t/>
            </a:r>
            <a:br>
              <a:rPr lang="en-US" altLang="ko-KR" sz="1800" dirty="0"/>
            </a:br>
            <a:r>
              <a:rPr lang="en-US" altLang="ko-KR" sz="1800" dirty="0"/>
              <a:t>flexbox</a:t>
            </a:r>
            <a:r>
              <a:rPr lang="ko-KR" altLang="en-US" sz="1800" dirty="0"/>
              <a:t>를</a:t>
            </a:r>
            <a:r>
              <a:rPr lang="en-US" altLang="ko-KR" sz="1800" dirty="0"/>
              <a:t> </a:t>
            </a:r>
            <a:r>
              <a:rPr lang="ko-KR" altLang="en-US" sz="1800" dirty="0"/>
              <a:t>사용</a:t>
            </a:r>
            <a:r>
              <a:rPr lang="en-US" altLang="ko-KR" sz="1800" dirty="0"/>
              <a:t/>
            </a:r>
            <a:br>
              <a:rPr lang="en-US" altLang="ko-KR" sz="1800" dirty="0"/>
            </a:br>
            <a:r>
              <a:rPr lang="en-US" altLang="ko-KR" sz="1800" dirty="0"/>
              <a:t>flexbox</a:t>
            </a:r>
            <a:r>
              <a:rPr lang="ko-KR" altLang="en-US" sz="1800" dirty="0"/>
              <a:t>는 </a:t>
            </a:r>
            <a:r>
              <a:rPr lang="en-US" altLang="ko-KR" sz="1800" dirty="0"/>
              <a:t>.</a:t>
            </a:r>
            <a:r>
              <a:rPr lang="en-US" sz="1800" dirty="0"/>
              <a:t> d-flex </a:t>
            </a:r>
            <a:r>
              <a:rPr lang="ko-KR" altLang="en-US" sz="1800" dirty="0"/>
              <a:t>클래스로 만들어진 </a:t>
            </a:r>
            <a:r>
              <a:rPr lang="ko-KR" altLang="en-US" sz="1800" dirty="0" err="1"/>
              <a:t>콘테이너</a:t>
            </a:r>
            <a:r>
              <a:rPr lang="en-US" altLang="ko-KR" sz="1800" dirty="0"/>
              <a:t>(</a:t>
            </a:r>
            <a:r>
              <a:rPr lang="ko-KR" altLang="en-US" sz="1800" dirty="0"/>
              <a:t>블록레벨</a:t>
            </a:r>
            <a:r>
              <a:rPr lang="en-US" altLang="ko-KR" sz="1800" dirty="0"/>
              <a:t>)</a:t>
            </a:r>
            <a:r>
              <a:rPr lang="ko-KR" altLang="en-US" sz="1800" dirty="0"/>
              <a:t>를 말하며 </a:t>
            </a:r>
            <a:r>
              <a:rPr lang="en-US" altLang="ko-KR" sz="1800" dirty="0"/>
              <a:t/>
            </a:r>
            <a:br>
              <a:rPr lang="en-US" altLang="ko-KR" sz="1800" dirty="0"/>
            </a:br>
            <a:r>
              <a:rPr lang="ko-KR" altLang="en-US" sz="1800" dirty="0" err="1"/>
              <a:t>그안에</a:t>
            </a:r>
            <a:r>
              <a:rPr lang="ko-KR" altLang="en-US" sz="1800" dirty="0"/>
              <a:t> 구성 요소를 </a:t>
            </a:r>
            <a:r>
              <a:rPr lang="ko-KR" altLang="en-US" sz="1800" dirty="0" smtClean="0"/>
              <a:t>일렬로 </a:t>
            </a:r>
            <a:r>
              <a:rPr lang="ko-KR" altLang="en-US" sz="1800" dirty="0" err="1" smtClean="0"/>
              <a:t>넣어줌</a:t>
            </a:r>
            <a:r>
              <a:rPr lang="en-US" altLang="ko-KR" sz="1800" dirty="0"/>
              <a:t/>
            </a:r>
            <a:br>
              <a:rPr lang="en-US" altLang="ko-KR" sz="1800" dirty="0"/>
            </a:br>
            <a:r>
              <a:rPr lang="en-US" sz="1800" dirty="0"/>
              <a:t> &lt;div class="d-flex </a:t>
            </a:r>
            <a:r>
              <a:rPr lang="en-US" altLang="ko-KR" sz="1800" dirty="0"/>
              <a:t>p-3 </a:t>
            </a:r>
            <a:r>
              <a:rPr lang="en-US" altLang="ko-KR" sz="1800" dirty="0" err="1"/>
              <a:t>bg</a:t>
            </a:r>
            <a:r>
              <a:rPr lang="en-US" altLang="ko-KR" sz="1800" dirty="0"/>
              <a:t>-secondary t</a:t>
            </a:r>
            <a:r>
              <a:rPr lang="en-US" sz="1800" dirty="0"/>
              <a:t>ext-white"&gt;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&lt;/div&gt;</a:t>
            </a:r>
            <a:br>
              <a:rPr lang="en-US" sz="1800" dirty="0"/>
            </a:br>
            <a:r>
              <a:rPr lang="en-US" sz="1800" dirty="0"/>
              <a:t/>
            </a:r>
            <a:br>
              <a:rPr lang="en-US" sz="1800" dirty="0"/>
            </a:br>
            <a:r>
              <a:rPr lang="en-US" sz="1800" dirty="0"/>
              <a:t>&lt;!--</a:t>
            </a:r>
            <a:r>
              <a:rPr lang="ko-KR" altLang="en-US" sz="1800" dirty="0" err="1"/>
              <a:t>콘테이너</a:t>
            </a:r>
            <a:r>
              <a:rPr lang="ko-KR" altLang="en-US" sz="1800" dirty="0"/>
              <a:t> 안의 구성 요소는 인라인 배치 되며 </a:t>
            </a:r>
            <a:r>
              <a:rPr lang="en-US" altLang="ko-KR" sz="1800" dirty="0"/>
              <a:t>flexbox</a:t>
            </a:r>
            <a:r>
              <a:rPr lang="ko-KR" altLang="en-US" sz="1800" dirty="0"/>
              <a:t>는 좌우 </a:t>
            </a:r>
            <a:r>
              <a:rPr lang="en-US" altLang="ko-KR" sz="1800" dirty="0"/>
              <a:t>100%</a:t>
            </a:r>
            <a:br>
              <a:rPr lang="en-US" altLang="ko-KR" sz="1800" dirty="0"/>
            </a:br>
            <a:r>
              <a:rPr lang="en-US" altLang="ko-KR" sz="1800" dirty="0"/>
              <a:t>       </a:t>
            </a:r>
            <a:r>
              <a:rPr lang="ko-KR" altLang="en-US" sz="1800" dirty="0"/>
              <a:t>차지</a:t>
            </a:r>
            <a:r>
              <a:rPr lang="en-US" altLang="ko-KR" sz="1800" dirty="0"/>
              <a:t>(</a:t>
            </a:r>
            <a:r>
              <a:rPr lang="ko-KR" altLang="en-US" sz="1800" dirty="0"/>
              <a:t>즉 블록 레벨임</a:t>
            </a:r>
            <a:r>
              <a:rPr lang="en-US" altLang="ko-KR" sz="1800" dirty="0"/>
              <a:t>)</a:t>
            </a:r>
            <a:endParaRPr lang="en-US" sz="1800" dirty="0"/>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dirty="0"/>
              <a:t>인라인 </a:t>
            </a:r>
            <a:r>
              <a:rPr lang="en-US" altLang="ko-KR" sz="1800" dirty="0"/>
              <a:t>flexbox</a:t>
            </a:r>
            <a:r>
              <a:rPr lang="ko-KR" altLang="en-US" sz="1800" dirty="0"/>
              <a:t>는 </a:t>
            </a:r>
            <a:r>
              <a:rPr lang="en-US" sz="1800" dirty="0"/>
              <a:t>d-inline-flex</a:t>
            </a:r>
            <a:r>
              <a:rPr lang="ko-KR" altLang="en-US" sz="1800" dirty="0"/>
              <a:t>클래스 사용</a:t>
            </a:r>
            <a:r>
              <a:rPr lang="en-US" altLang="ko-KR" sz="1800" dirty="0"/>
              <a:t/>
            </a:r>
            <a:br>
              <a:rPr lang="en-US" altLang="ko-KR" sz="1800" dirty="0"/>
            </a:br>
            <a:r>
              <a:rPr lang="en-US" altLang="ko-KR" sz="1800" dirty="0"/>
              <a:t/>
            </a:r>
            <a:br>
              <a:rPr lang="en-US" altLang="ko-KR" sz="1800" dirty="0"/>
            </a:br>
            <a:r>
              <a:rPr lang="en-US" altLang="ko-KR" sz="1800" dirty="0"/>
              <a:t>flexbox</a:t>
            </a:r>
            <a:r>
              <a:rPr lang="ko-KR" altLang="en-US" sz="1800" dirty="0"/>
              <a:t>크기는 원소들 수용크기 만큼만 차지하고 원소는 </a:t>
            </a:r>
            <a:r>
              <a:rPr lang="en-US" altLang="ko-KR" sz="1800" dirty="0"/>
              <a:t>box</a:t>
            </a:r>
            <a:r>
              <a:rPr lang="ko-KR" altLang="en-US" sz="1800" dirty="0"/>
              <a:t>안에 </a:t>
            </a:r>
            <a:r>
              <a:rPr lang="en-US" altLang="ko-KR" sz="1800" dirty="0"/>
              <a:t/>
            </a:r>
            <a:br>
              <a:rPr lang="en-US" altLang="ko-KR" sz="1800" dirty="0"/>
            </a:br>
            <a:r>
              <a:rPr lang="ko-KR" altLang="en-US" sz="1800" dirty="0"/>
              <a:t>일렬 </a:t>
            </a:r>
            <a:r>
              <a:rPr lang="ko-KR" altLang="en-US" sz="1800" dirty="0" smtClean="0"/>
              <a:t>배치</a:t>
            </a:r>
            <a:r>
              <a:rPr lang="en-US" altLang="ko-KR" sz="1800" dirty="0" smtClean="0"/>
              <a:t>(</a:t>
            </a:r>
            <a:r>
              <a:rPr lang="ko-KR" altLang="en-US" sz="1800" dirty="0" smtClean="0"/>
              <a:t>다수개의 </a:t>
            </a:r>
            <a:r>
              <a:rPr lang="ko-KR" altLang="en-US" sz="1800" dirty="0" err="1" smtClean="0"/>
              <a:t>콘테이너가</a:t>
            </a:r>
            <a:r>
              <a:rPr lang="ko-KR" altLang="en-US" sz="1800" dirty="0" smtClean="0"/>
              <a:t> </a:t>
            </a:r>
            <a:r>
              <a:rPr lang="ko-KR" altLang="en-US" sz="1800" dirty="0" err="1" smtClean="0"/>
              <a:t>일렬배치</a:t>
            </a:r>
            <a:r>
              <a:rPr lang="en-US" altLang="ko-KR" sz="1800" dirty="0" smtClean="0"/>
              <a:t>)</a:t>
            </a:r>
            <a:r>
              <a:rPr lang="en-US" altLang="ko-KR" sz="1800" dirty="0"/>
              <a:t/>
            </a:r>
            <a:br>
              <a:rPr lang="en-US" altLang="ko-KR" sz="1800" dirty="0"/>
            </a:br>
            <a:r>
              <a:rPr lang="en-US" sz="1800" dirty="0"/>
              <a:t> &lt;div class="d-inline-flex p-3 </a:t>
            </a:r>
            <a:r>
              <a:rPr lang="en-US" sz="1800" dirty="0" err="1"/>
              <a:t>bg</a:t>
            </a:r>
            <a:r>
              <a:rPr lang="en-US" sz="1800" dirty="0"/>
              <a:t>-secondary text-white"&gt;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 &lt;/div&gt;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620688"/>
            <a:ext cx="8229600" cy="5386603"/>
          </a:xfrm>
        </p:spPr>
        <p:txBody>
          <a:bodyPr>
            <a:normAutofit/>
          </a:bodyPr>
          <a:lstStyle/>
          <a:p>
            <a:pPr>
              <a:lnSpc>
                <a:spcPct val="100000"/>
              </a:lnSpc>
            </a:pPr>
            <a:r>
              <a:rPr lang="ko-KR" altLang="en-US" sz="1800" dirty="0"/>
              <a:t>수평 방향 내부 </a:t>
            </a:r>
            <a:r>
              <a:rPr lang="ko-KR" altLang="en-US" sz="1800" dirty="0" err="1"/>
              <a:t>엘리먼트</a:t>
            </a:r>
            <a:r>
              <a:rPr lang="ko-KR" altLang="en-US" sz="1800" dirty="0"/>
              <a:t> </a:t>
            </a:r>
            <a:r>
              <a:rPr lang="ko-KR" altLang="en-US" sz="1800" dirty="0" smtClean="0"/>
              <a:t>배치</a:t>
            </a:r>
            <a:r>
              <a:rPr lang="en-US" altLang="ko-KR" sz="1800" dirty="0" smtClean="0"/>
              <a:t>(d-flex</a:t>
            </a:r>
            <a:r>
              <a:rPr lang="ko-KR" altLang="en-US" sz="1800" dirty="0" smtClean="0"/>
              <a:t>에서</a:t>
            </a:r>
            <a:r>
              <a:rPr lang="en-US" altLang="ko-KR" sz="1800" dirty="0" smtClean="0"/>
              <a:t>)</a:t>
            </a:r>
            <a:r>
              <a:rPr lang="en-US" altLang="ko-KR" sz="1800" dirty="0"/>
              <a:t/>
            </a:r>
            <a:br>
              <a:rPr lang="en-US" altLang="ko-KR" sz="1800" dirty="0"/>
            </a:br>
            <a:r>
              <a:rPr lang="en-US" altLang="ko-KR" sz="1800" dirty="0"/>
              <a:t/>
            </a:r>
            <a:br>
              <a:rPr lang="en-US" altLang="ko-KR" sz="1800" dirty="0"/>
            </a:br>
            <a:r>
              <a:rPr lang="en-US" sz="1800" dirty="0"/>
              <a:t> .flex-row</a:t>
            </a:r>
            <a:r>
              <a:rPr lang="ko-KR" altLang="en-US" sz="1800" dirty="0"/>
              <a:t>클래스는 디폴트로 좌측기준 배치</a:t>
            </a:r>
            <a:r>
              <a:rPr lang="en-US" altLang="ko-KR" sz="1800" dirty="0"/>
              <a:t/>
            </a:r>
            <a:br>
              <a:rPr lang="en-US" altLang="ko-KR" sz="1800" dirty="0"/>
            </a:br>
            <a:r>
              <a:rPr lang="en-US" sz="1800" dirty="0"/>
              <a:t> .flex-row-reverse</a:t>
            </a:r>
            <a:r>
              <a:rPr lang="ko-KR" altLang="en-US" sz="1800" dirty="0"/>
              <a:t>는 우측기준 배치</a:t>
            </a:r>
            <a:r>
              <a:rPr lang="en-US" altLang="ko-KR" sz="1800" dirty="0"/>
              <a:t/>
            </a:r>
            <a:br>
              <a:rPr lang="en-US" altLang="ko-KR" sz="1800" dirty="0"/>
            </a:br>
            <a:r>
              <a:rPr lang="en-US" altLang="ko-KR" sz="1800" dirty="0"/>
              <a:t/>
            </a:r>
            <a:br>
              <a:rPr lang="en-US" altLang="ko-KR" sz="1800" dirty="0"/>
            </a:br>
            <a:r>
              <a:rPr lang="en-US" sz="1800" dirty="0"/>
              <a:t> &lt;div class="d-flex flex-row </a:t>
            </a:r>
            <a:r>
              <a:rPr lang="en-US" sz="1800" dirty="0" err="1"/>
              <a:t>bg</a:t>
            </a:r>
            <a:r>
              <a:rPr lang="en-US" sz="1800" dirty="0"/>
              <a:t>-secondary"&gt;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 &lt;/div&gt;</a:t>
            </a:r>
            <a:br>
              <a:rPr lang="en-US" sz="1800" dirty="0"/>
            </a:br>
            <a:r>
              <a:rPr lang="en-US" sz="1800" dirty="0"/>
              <a:t/>
            </a:r>
            <a:br>
              <a:rPr lang="en-US" sz="1800" dirty="0"/>
            </a:br>
            <a:r>
              <a:rPr lang="en-US" sz="1800" dirty="0"/>
              <a:t>&lt;div class="d-flex flex-row-reverse </a:t>
            </a:r>
            <a:r>
              <a:rPr lang="en-US" sz="1800" dirty="0" err="1"/>
              <a:t>bg</a:t>
            </a:r>
            <a:r>
              <a:rPr lang="en-US" sz="1800" dirty="0"/>
              <a:t>-secondary"&gt;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&lt;/div&gt;</a:t>
            </a:r>
            <a:endParaRPr lang="en-US" altLang="ko-KR" sz="1800" dirty="0"/>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en-US" sz="1800" dirty="0"/>
              <a:t>Vertical Direction</a:t>
            </a:r>
            <a:br>
              <a:rPr lang="en-US" sz="1800" dirty="0"/>
            </a:br>
            <a:r>
              <a:rPr lang="en-US" sz="1800" dirty="0"/>
              <a:t/>
            </a:r>
            <a:br>
              <a:rPr lang="en-US" sz="1800" dirty="0"/>
            </a:br>
            <a:r>
              <a:rPr lang="en-US" sz="1800" dirty="0"/>
              <a:t> .flex-column</a:t>
            </a:r>
            <a:r>
              <a:rPr lang="ko-KR" altLang="en-US" sz="1800" dirty="0"/>
              <a:t>은 상</a:t>
            </a:r>
            <a:r>
              <a:rPr lang="en-US" altLang="ko-KR" sz="1800" dirty="0"/>
              <a:t>(top)</a:t>
            </a:r>
            <a:r>
              <a:rPr lang="ko-KR" altLang="en-US" sz="1800" dirty="0"/>
              <a:t>을 기준으로 배치</a:t>
            </a:r>
            <a:r>
              <a:rPr lang="en-US" altLang="ko-KR" sz="1800" dirty="0"/>
              <a:t/>
            </a:r>
            <a:br>
              <a:rPr lang="en-US" altLang="ko-KR" sz="1800" dirty="0"/>
            </a:br>
            <a:r>
              <a:rPr lang="en-US" sz="1800" dirty="0"/>
              <a:t> .flex-column-reverse</a:t>
            </a:r>
            <a:r>
              <a:rPr lang="ko-KR" altLang="en-US" sz="1800" dirty="0"/>
              <a:t>은 하</a:t>
            </a:r>
            <a:r>
              <a:rPr lang="en-US" altLang="ko-KR" sz="1800" dirty="0"/>
              <a:t>(bottom)</a:t>
            </a:r>
            <a:r>
              <a:rPr lang="ko-KR" altLang="en-US" sz="1800" dirty="0"/>
              <a:t>를 기준으로 배치</a:t>
            </a:r>
            <a:r>
              <a:rPr lang="en-US" altLang="ko-KR" sz="1800" dirty="0"/>
              <a:t/>
            </a:r>
            <a:br>
              <a:rPr lang="en-US" altLang="ko-KR" sz="1800" dirty="0"/>
            </a:br>
            <a:r>
              <a:rPr lang="en-US" altLang="ko-KR" sz="1800" dirty="0"/>
              <a:t/>
            </a:r>
            <a:br>
              <a:rPr lang="en-US" altLang="ko-KR" sz="1800" dirty="0"/>
            </a:br>
            <a:r>
              <a:rPr lang="en-US" sz="1800" dirty="0"/>
              <a:t> &lt;div class="d-flex flex-column"&gt;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&lt;/div&gt;</a:t>
            </a:r>
            <a:br>
              <a:rPr lang="en-US" sz="1800" dirty="0"/>
            </a:br>
            <a:r>
              <a:rPr lang="en-US" sz="1800" dirty="0"/>
              <a:t/>
            </a:r>
            <a:br>
              <a:rPr lang="en-US" sz="1800" dirty="0"/>
            </a:br>
            <a:r>
              <a:rPr lang="en-US" sz="1800" dirty="0"/>
              <a:t>&lt;div class="d-flex flex-column-reverse"&gt;</a:t>
            </a:r>
            <a:br>
              <a:rPr lang="en-US" sz="1800" dirty="0"/>
            </a:br>
            <a:r>
              <a:rPr lang="en-US" sz="1800" dirty="0"/>
              <a:t>  &lt;div class="p-2 </a:t>
            </a:r>
            <a:r>
              <a:rPr lang="en-US" sz="1800" dirty="0" err="1"/>
              <a:t>bg</a:t>
            </a:r>
            <a:r>
              <a:rPr lang="en-US" sz="1800" dirty="0"/>
              <a:t>-info"&gt;Flex </a:t>
            </a:r>
            <a:r>
              <a:rPr lang="en-US" sz="1800" dirty="0" err="1"/>
              <a:t>it</a:t>
            </a:r>
            <a:r>
              <a:rPr lang="en-US" altLang="ko-KR" sz="1800" dirty="0" err="1"/>
              <a:t>rever</a:t>
            </a:r>
            <a:r>
              <a:rPr lang="en-US" sz="1800" dirty="0" err="1"/>
              <a:t>em</a:t>
            </a:r>
            <a:r>
              <a:rPr lang="en-US" sz="1800" dirty="0"/>
              <a:t>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&lt;/div&gt;</a:t>
            </a:r>
          </a:p>
          <a:p>
            <a:pPr>
              <a:lnSpc>
                <a:spcPct val="100000"/>
              </a:lnSpc>
            </a:pPr>
            <a:endParaRPr lang="en-US" sz="1800" dirty="0"/>
          </a:p>
          <a:p>
            <a:pPr>
              <a:lnSpc>
                <a:spcPct val="100000"/>
              </a:lnSpc>
            </a:pPr>
            <a:endParaRPr lang="en-US" sz="1800" dirty="0"/>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515350" cy="6048672"/>
          </a:xfrm>
        </p:spPr>
        <p:txBody>
          <a:bodyPr>
            <a:noAutofit/>
          </a:bodyPr>
          <a:lstStyle/>
          <a:p>
            <a:pPr>
              <a:lnSpc>
                <a:spcPct val="100000"/>
              </a:lnSpc>
            </a:pPr>
            <a:r>
              <a:rPr lang="en-US" sz="1600" dirty="0"/>
              <a:t>Justify Content</a:t>
            </a:r>
            <a:r>
              <a:rPr lang="ko-KR" altLang="en-US" sz="1600" dirty="0"/>
              <a:t>는 구성원소 배치 다양한 방법 제공 </a:t>
            </a:r>
            <a:r>
              <a:rPr lang="en-US" altLang="ko-KR" sz="1600" dirty="0" smtClean="0"/>
              <a:t/>
            </a:r>
            <a:br>
              <a:rPr lang="en-US" altLang="ko-KR" sz="1600" dirty="0" smtClean="0"/>
            </a:br>
            <a:r>
              <a:rPr lang="en-US" sz="1600" dirty="0" smtClean="0"/>
              <a:t> </a:t>
            </a:r>
            <a:r>
              <a:rPr lang="en-US" sz="1600" dirty="0"/>
              <a:t>&lt;div class="d-flex justify-content-start"&gt;...&lt;/div</a:t>
            </a:r>
            <a:r>
              <a:rPr lang="en-US" sz="1600" dirty="0" smtClean="0"/>
              <a:t>&gt; &lt;</a:t>
            </a:r>
            <a:r>
              <a:rPr lang="ko-KR" altLang="en-US" sz="1600" dirty="0" smtClean="0"/>
              <a:t>아이템이 붙어 있음</a:t>
            </a:r>
            <a:r>
              <a:rPr lang="en-US" altLang="ko-KR" sz="1600" dirty="0" smtClean="0"/>
              <a:t>&gt;</a:t>
            </a:r>
            <a:r>
              <a:rPr lang="en-US" sz="1600" dirty="0"/>
              <a:t/>
            </a:r>
            <a:br>
              <a:rPr lang="en-US" sz="1600" dirty="0"/>
            </a:br>
            <a:r>
              <a:rPr lang="en-US" sz="1600" dirty="0"/>
              <a:t>&lt;div class="d-flex justify-content-end"&gt;...&lt;/div</a:t>
            </a:r>
            <a:r>
              <a:rPr lang="en-US" sz="1600" dirty="0" smtClean="0"/>
              <a:t>&gt;</a:t>
            </a:r>
            <a:r>
              <a:rPr lang="en-US" altLang="ko-KR" sz="1600" dirty="0"/>
              <a:t>&lt;</a:t>
            </a:r>
            <a:r>
              <a:rPr lang="ko-KR" altLang="en-US" sz="1600" dirty="0"/>
              <a:t>아이템이 붙어 있음</a:t>
            </a:r>
            <a:r>
              <a:rPr lang="en-US" altLang="ko-KR" sz="1600" dirty="0" smtClean="0"/>
              <a:t>&gt;</a:t>
            </a:r>
            <a:r>
              <a:rPr lang="en-US" sz="1600" dirty="0"/>
              <a:t/>
            </a:r>
            <a:br>
              <a:rPr lang="en-US" sz="1600" dirty="0"/>
            </a:br>
            <a:r>
              <a:rPr lang="en-US" sz="1600" dirty="0"/>
              <a:t>&lt;div class="d-flex justify-content-center"&gt;...&lt;/div</a:t>
            </a:r>
            <a:r>
              <a:rPr lang="en-US" sz="1600" dirty="0" smtClean="0"/>
              <a:t>&gt;</a:t>
            </a:r>
            <a:r>
              <a:rPr lang="en-US" altLang="ko-KR" sz="1600" dirty="0"/>
              <a:t>&lt;</a:t>
            </a:r>
            <a:r>
              <a:rPr lang="ko-KR" altLang="en-US" sz="1600" dirty="0"/>
              <a:t>아이템이 붙어 있음</a:t>
            </a:r>
            <a:r>
              <a:rPr lang="en-US" altLang="ko-KR" sz="1600" dirty="0" smtClean="0"/>
              <a:t>&gt;</a:t>
            </a:r>
            <a:r>
              <a:rPr lang="en-US" sz="1600" dirty="0"/>
              <a:t/>
            </a:r>
            <a:br>
              <a:rPr lang="en-US" sz="1600" dirty="0"/>
            </a:br>
            <a:r>
              <a:rPr lang="en-US" sz="1600" dirty="0"/>
              <a:t>&lt;div class="d-flex justify-content-between"&gt;...&lt;/div</a:t>
            </a:r>
            <a:r>
              <a:rPr lang="en-US" sz="1600" dirty="0" smtClean="0"/>
              <a:t>&gt;&lt;</a:t>
            </a:r>
            <a:r>
              <a:rPr lang="ko-KR" altLang="en-US" sz="1600" dirty="0" smtClean="0"/>
              <a:t>아이템 분리</a:t>
            </a:r>
            <a:r>
              <a:rPr lang="en-US" altLang="ko-KR" sz="1600" dirty="0" smtClean="0"/>
              <a:t>&gt;</a:t>
            </a:r>
            <a:r>
              <a:rPr lang="en-US" sz="1600" dirty="0"/>
              <a:t/>
            </a:r>
            <a:br>
              <a:rPr lang="en-US" sz="1600" dirty="0"/>
            </a:br>
            <a:r>
              <a:rPr lang="en-US" sz="1600" dirty="0"/>
              <a:t>&lt;div class="d-flex justify-content-around"&gt;...&lt;/div</a:t>
            </a:r>
            <a:r>
              <a:rPr lang="en-US" sz="1600" dirty="0" smtClean="0"/>
              <a:t>&gt;&lt;</a:t>
            </a:r>
            <a:r>
              <a:rPr lang="ko-KR" altLang="en-US" sz="1600" dirty="0" smtClean="0"/>
              <a:t>아이템 분리</a:t>
            </a:r>
            <a:r>
              <a:rPr lang="en-US" altLang="ko-KR" sz="1600" dirty="0" smtClean="0"/>
              <a:t>&gt;</a:t>
            </a:r>
            <a:endParaRPr lang="en-US" sz="1600" dirty="0"/>
          </a:p>
          <a:p>
            <a:pPr>
              <a:lnSpc>
                <a:spcPct val="100000"/>
              </a:lnSpc>
            </a:pPr>
            <a:r>
              <a:rPr lang="en-US" altLang="ko-KR" sz="1600" dirty="0" smtClean="0"/>
              <a:t>Flexbox </a:t>
            </a:r>
            <a:r>
              <a:rPr lang="ko-KR" altLang="en-US" sz="1600" dirty="0" smtClean="0"/>
              <a:t>전체에 </a:t>
            </a:r>
            <a:r>
              <a:rPr lang="en-US" altLang="ko-KR" sz="1600" dirty="0" smtClean="0"/>
              <a:t>item</a:t>
            </a:r>
            <a:r>
              <a:rPr lang="ko-KR" altLang="en-US" sz="1600" dirty="0" smtClean="0"/>
              <a:t>을 균등 넓이로 채우기</a:t>
            </a:r>
            <a:r>
              <a:rPr lang="en-US" altLang="ko-KR" sz="1600" dirty="0"/>
              <a:t/>
            </a:r>
            <a:br>
              <a:rPr lang="en-US" altLang="ko-KR" sz="1600" dirty="0"/>
            </a:br>
            <a:r>
              <a:rPr lang="en-US" altLang="ko-KR" sz="1600" dirty="0"/>
              <a:t/>
            </a:r>
            <a:br>
              <a:rPr lang="en-US" altLang="ko-KR" sz="1600" dirty="0"/>
            </a:br>
            <a:r>
              <a:rPr lang="en-US" altLang="ko-KR" sz="1600" dirty="0"/>
              <a:t> .flex-fill</a:t>
            </a:r>
            <a:r>
              <a:rPr lang="ko-KR" altLang="en-US" sz="1600" dirty="0"/>
              <a:t>클래스를 사용</a:t>
            </a:r>
            <a:r>
              <a:rPr lang="en-US" altLang="ko-KR" sz="1600" dirty="0"/>
              <a:t/>
            </a:r>
            <a:br>
              <a:rPr lang="en-US" altLang="ko-KR" sz="1600" dirty="0"/>
            </a:br>
            <a:r>
              <a:rPr lang="en-US" altLang="ko-KR" sz="1600" dirty="0"/>
              <a:t> &lt;div class="d-flex"&gt;</a:t>
            </a:r>
            <a:br>
              <a:rPr lang="en-US" altLang="ko-KR" sz="1600" dirty="0"/>
            </a:br>
            <a:r>
              <a:rPr lang="en-US" altLang="ko-KR" sz="1600" dirty="0"/>
              <a:t>  &lt;div class="p-2 </a:t>
            </a:r>
            <a:r>
              <a:rPr lang="en-US" altLang="ko-KR" sz="1600" dirty="0" err="1"/>
              <a:t>bg</a:t>
            </a:r>
            <a:r>
              <a:rPr lang="en-US" altLang="ko-KR" sz="1600" dirty="0"/>
              <a:t>-info flex-fill"&gt;Flex item 1&lt;/div&gt;</a:t>
            </a:r>
            <a:br>
              <a:rPr lang="en-US" altLang="ko-KR" sz="1600" dirty="0"/>
            </a:br>
            <a:r>
              <a:rPr lang="en-US" altLang="ko-KR" sz="1600" dirty="0"/>
              <a:t>  &lt;div class="p-2 </a:t>
            </a:r>
            <a:r>
              <a:rPr lang="en-US" altLang="ko-KR" sz="1600" dirty="0" err="1"/>
              <a:t>bg</a:t>
            </a:r>
            <a:r>
              <a:rPr lang="en-US" altLang="ko-KR" sz="1600" dirty="0"/>
              <a:t>-warning flex-fill"&gt;Flex item 2&lt;/div&gt;</a:t>
            </a:r>
            <a:br>
              <a:rPr lang="en-US" altLang="ko-KR" sz="1600" dirty="0"/>
            </a:br>
            <a:r>
              <a:rPr lang="en-US" altLang="ko-KR" sz="1600" dirty="0"/>
              <a:t>  &lt;div class="p-2 </a:t>
            </a:r>
            <a:r>
              <a:rPr lang="en-US" altLang="ko-KR" sz="1600" dirty="0" err="1"/>
              <a:t>bg</a:t>
            </a:r>
            <a:r>
              <a:rPr lang="en-US" altLang="ko-KR" sz="1600" dirty="0"/>
              <a:t>-primary flex-fill"&gt;Flex item 3&lt;/div&gt;</a:t>
            </a:r>
            <a:br>
              <a:rPr lang="en-US" altLang="ko-KR" sz="1600" dirty="0"/>
            </a:br>
            <a:r>
              <a:rPr lang="en-US" altLang="ko-KR" sz="1600" dirty="0"/>
              <a:t>&lt;/div&gt;</a:t>
            </a:r>
          </a:p>
          <a:p>
            <a:pPr>
              <a:lnSpc>
                <a:spcPct val="100000"/>
              </a:lnSpc>
            </a:pPr>
            <a:r>
              <a:rPr lang="ko-KR" altLang="en-US" sz="1600" dirty="0"/>
              <a:t>채우고 난 나머지 공간을 마지막 원소가 다 차지하기</a:t>
            </a:r>
            <a:r>
              <a:rPr lang="en-US" altLang="ko-KR" sz="1600" dirty="0"/>
              <a:t/>
            </a:r>
            <a:br>
              <a:rPr lang="en-US" altLang="ko-KR" sz="1600" dirty="0"/>
            </a:br>
            <a:r>
              <a:rPr lang="en-US" altLang="ko-KR" sz="1600" dirty="0"/>
              <a:t> .flex-grow-1</a:t>
            </a:r>
            <a:r>
              <a:rPr lang="ko-KR" altLang="en-US" sz="1600" dirty="0"/>
              <a:t>를 사용</a:t>
            </a:r>
            <a:r>
              <a:rPr lang="en-US" altLang="ko-KR" sz="1600" dirty="0"/>
              <a:t/>
            </a:r>
            <a:br>
              <a:rPr lang="en-US" altLang="ko-KR" sz="1600" dirty="0"/>
            </a:br>
            <a:r>
              <a:rPr lang="en-US" altLang="ko-KR" sz="1600" dirty="0"/>
              <a:t> &lt;div class="d-flex"&gt;</a:t>
            </a:r>
            <a:br>
              <a:rPr lang="en-US" altLang="ko-KR" sz="1600" dirty="0"/>
            </a:br>
            <a:r>
              <a:rPr lang="en-US" altLang="ko-KR" sz="1600" dirty="0"/>
              <a:t>  &lt;div class="p-2 </a:t>
            </a:r>
            <a:r>
              <a:rPr lang="en-US" altLang="ko-KR" sz="1600" dirty="0" err="1"/>
              <a:t>bg</a:t>
            </a:r>
            <a:r>
              <a:rPr lang="en-US" altLang="ko-KR" sz="1600" dirty="0"/>
              <a:t>-info"&gt;Flex item 1&lt;/div&gt;</a:t>
            </a:r>
            <a:br>
              <a:rPr lang="en-US" altLang="ko-KR" sz="1600" dirty="0"/>
            </a:br>
            <a:r>
              <a:rPr lang="en-US" altLang="ko-KR" sz="1600" dirty="0"/>
              <a:t>  &lt;div class="p-2 </a:t>
            </a:r>
            <a:r>
              <a:rPr lang="en-US" altLang="ko-KR" sz="1600" dirty="0" err="1"/>
              <a:t>bg</a:t>
            </a:r>
            <a:r>
              <a:rPr lang="en-US" altLang="ko-KR" sz="1600" dirty="0"/>
              <a:t>-warning"&gt;Flex item 2&lt;/div&gt;</a:t>
            </a:r>
            <a:br>
              <a:rPr lang="en-US" altLang="ko-KR" sz="1600" dirty="0"/>
            </a:br>
            <a:r>
              <a:rPr lang="en-US" altLang="ko-KR" sz="1600" dirty="0"/>
              <a:t>  &lt;div class="p-2 </a:t>
            </a:r>
            <a:r>
              <a:rPr lang="en-US" altLang="ko-KR" sz="1600" dirty="0" err="1"/>
              <a:t>bg</a:t>
            </a:r>
            <a:r>
              <a:rPr lang="en-US" altLang="ko-KR" sz="1600" dirty="0"/>
              <a:t>-primary flex-grow-1“&gt;Flex item 3&lt;/div&gt;</a:t>
            </a:r>
            <a:br>
              <a:rPr lang="en-US" altLang="ko-KR" sz="1600" dirty="0"/>
            </a:br>
            <a:r>
              <a:rPr lang="en-US" altLang="ko-KR" sz="1600" dirty="0"/>
              <a:t>&lt;/div&gt;</a:t>
            </a:r>
            <a:endParaRPr lang="en-US" sz="16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dirty="0"/>
              <a:t>원소가 </a:t>
            </a:r>
            <a:r>
              <a:rPr lang="ko-KR" altLang="en-US" sz="1800" dirty="0" err="1"/>
              <a:t>채우고난</a:t>
            </a:r>
            <a:r>
              <a:rPr lang="ko-KR" altLang="en-US" sz="1800" dirty="0"/>
              <a:t> 나머지 공간 </a:t>
            </a:r>
            <a:r>
              <a:rPr lang="ko-KR" altLang="en-US" sz="1800" dirty="0" err="1"/>
              <a:t>잘라내기</a:t>
            </a:r>
            <a:r>
              <a:rPr lang="en-US" altLang="ko-KR" sz="1800" dirty="0"/>
              <a:t/>
            </a:r>
            <a:br>
              <a:rPr lang="en-US" altLang="ko-KR" sz="1800" dirty="0"/>
            </a:br>
            <a:r>
              <a:rPr lang="en-US" altLang="ko-KR" sz="1800" dirty="0"/>
              <a:t/>
            </a:r>
            <a:br>
              <a:rPr lang="en-US" altLang="ko-KR" sz="1800" dirty="0"/>
            </a:br>
            <a:r>
              <a:rPr lang="en-US" sz="1800" dirty="0"/>
              <a:t> .flex-shrink-1</a:t>
            </a:r>
            <a:r>
              <a:rPr lang="ko-KR" altLang="en-US" sz="1800" dirty="0"/>
              <a:t>를 사용</a:t>
            </a:r>
            <a:r>
              <a:rPr lang="en-US" altLang="ko-KR" sz="1800" dirty="0"/>
              <a:t/>
            </a:r>
            <a:br>
              <a:rPr lang="en-US" altLang="ko-KR" sz="1800" dirty="0"/>
            </a:br>
            <a:endParaRPr lang="en-US" altLang="ko-KR" sz="1800" dirty="0"/>
          </a:p>
          <a:p>
            <a:pPr>
              <a:lnSpc>
                <a:spcPct val="100000"/>
              </a:lnSpc>
            </a:pPr>
            <a:r>
              <a:rPr lang="ko-KR" altLang="en-US" sz="1800" dirty="0"/>
              <a:t>배열 원소 배치 순서</a:t>
            </a:r>
            <a:r>
              <a:rPr lang="en-US" altLang="ko-KR" sz="1800" dirty="0"/>
              <a:t/>
            </a:r>
            <a:br>
              <a:rPr lang="en-US" altLang="ko-KR" sz="1800" dirty="0"/>
            </a:br>
            <a:r>
              <a:rPr lang="en-US" altLang="ko-KR" sz="1800" dirty="0"/>
              <a:t/>
            </a:r>
            <a:br>
              <a:rPr lang="en-US" altLang="ko-KR" sz="1800" dirty="0"/>
            </a:br>
            <a:r>
              <a:rPr lang="en-US" sz="1800" dirty="0"/>
              <a:t> .order-</a:t>
            </a:r>
            <a:r>
              <a:rPr lang="ko-KR" altLang="en-US" sz="1800" dirty="0"/>
              <a:t>순서 </a:t>
            </a:r>
            <a:r>
              <a:rPr lang="en-US" altLang="ko-KR" sz="1800" dirty="0"/>
              <a:t>(</a:t>
            </a:r>
            <a:r>
              <a:rPr lang="ko-KR" altLang="en-US" sz="1800" dirty="0"/>
              <a:t>순서는 </a:t>
            </a:r>
            <a:r>
              <a:rPr lang="en-US" altLang="ko-KR" sz="1800" dirty="0"/>
              <a:t>0~12)</a:t>
            </a:r>
            <a:r>
              <a:rPr lang="ko-KR" altLang="en-US" sz="1800" dirty="0"/>
              <a:t>클래스 사용</a:t>
            </a:r>
            <a:r>
              <a:rPr lang="en-US" altLang="ko-KR" sz="1800" dirty="0"/>
              <a:t/>
            </a:r>
            <a:br>
              <a:rPr lang="en-US" altLang="ko-KR" sz="1800" dirty="0"/>
            </a:br>
            <a:r>
              <a:rPr lang="en-US" sz="1800" dirty="0"/>
              <a:t> &lt;div class="d-flex </a:t>
            </a:r>
            <a:r>
              <a:rPr lang="en-US" sz="1800" dirty="0" err="1"/>
              <a:t>bg</a:t>
            </a:r>
            <a:r>
              <a:rPr lang="en-US" sz="1800" dirty="0"/>
              <a:t>-secondary"&gt;</a:t>
            </a:r>
            <a:br>
              <a:rPr lang="en-US" sz="1800" dirty="0"/>
            </a:br>
            <a:r>
              <a:rPr lang="en-US" sz="1800" dirty="0"/>
              <a:t>    &lt;div class="p-2 </a:t>
            </a:r>
            <a:r>
              <a:rPr lang="en-US" sz="1800" dirty="0" err="1"/>
              <a:t>bg</a:t>
            </a:r>
            <a:r>
              <a:rPr lang="en-US" sz="1800" dirty="0"/>
              <a:t>-info order-3"&gt;Flex item 1&lt;/div&gt;</a:t>
            </a:r>
            <a:br>
              <a:rPr lang="en-US" sz="1800" dirty="0"/>
            </a:br>
            <a:r>
              <a:rPr lang="en-US" sz="1800" dirty="0"/>
              <a:t>    &lt;div class="p-2 </a:t>
            </a:r>
            <a:r>
              <a:rPr lang="en-US" sz="1800" dirty="0" err="1"/>
              <a:t>bg</a:t>
            </a:r>
            <a:r>
              <a:rPr lang="en-US" sz="1800" dirty="0"/>
              <a:t>-warning order-2"&gt;Flex item 2&lt;/div&gt;</a:t>
            </a:r>
            <a:br>
              <a:rPr lang="en-US" sz="1800" dirty="0"/>
            </a:br>
            <a:r>
              <a:rPr lang="en-US" sz="1800" dirty="0"/>
              <a:t>    &lt;div class="p-2 </a:t>
            </a:r>
            <a:r>
              <a:rPr lang="en-US" sz="1800" dirty="0" err="1"/>
              <a:t>bg</a:t>
            </a:r>
            <a:r>
              <a:rPr lang="en-US" sz="1800" dirty="0"/>
              <a:t>-primary order-1"&gt;Flex item 3&lt;/div&gt;</a:t>
            </a:r>
            <a:br>
              <a:rPr lang="en-US" sz="1800" dirty="0"/>
            </a:br>
            <a:r>
              <a:rPr lang="en-US" sz="1800" dirty="0"/>
              <a:t>&lt;/div&gt;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047806" cy="5628283"/>
          </a:xfrm>
        </p:spPr>
        <p:txBody>
          <a:bodyPr>
            <a:normAutofit fontScale="77500" lnSpcReduction="20000"/>
          </a:bodyPr>
          <a:lstStyle/>
          <a:p>
            <a:pPr>
              <a:lnSpc>
                <a:spcPct val="120000"/>
              </a:lnSpc>
            </a:pPr>
            <a:r>
              <a:rPr lang="en-US" sz="1700" dirty="0"/>
              <a:t>Auto Margin</a:t>
            </a:r>
            <a:br>
              <a:rPr lang="en-US" sz="1700" dirty="0"/>
            </a:br>
            <a:r>
              <a:rPr lang="en-US" sz="1700" dirty="0"/>
              <a:t/>
            </a:r>
            <a:br>
              <a:rPr lang="en-US" sz="1700" dirty="0"/>
            </a:br>
            <a:r>
              <a:rPr lang="en-US" sz="1700" dirty="0"/>
              <a:t> .</a:t>
            </a:r>
            <a:r>
              <a:rPr lang="en-US" sz="1700" dirty="0" err="1"/>
              <a:t>mr</a:t>
            </a:r>
            <a:r>
              <a:rPr lang="en-US" sz="1700" dirty="0"/>
              <a:t>-auto </a:t>
            </a:r>
            <a:r>
              <a:rPr lang="ko-KR" altLang="en-US" sz="1700" dirty="0"/>
              <a:t>또는 </a:t>
            </a:r>
            <a:r>
              <a:rPr lang="en-US" altLang="ko-KR" sz="1700" dirty="0"/>
              <a:t>ml-auto</a:t>
            </a:r>
            <a:r>
              <a:rPr lang="ko-KR" altLang="en-US" sz="1700" dirty="0" smtClean="0"/>
              <a:t>사용</a:t>
            </a:r>
            <a:r>
              <a:rPr lang="en-US" altLang="ko-KR" sz="1700" dirty="0" smtClean="0"/>
              <a:t/>
            </a:r>
            <a:br>
              <a:rPr lang="en-US" altLang="ko-KR" sz="1700" dirty="0" smtClean="0"/>
            </a:br>
            <a:r>
              <a:rPr lang="en-US" altLang="ko-KR" sz="1700" dirty="0" smtClean="0"/>
              <a:t>  </a:t>
            </a:r>
            <a:r>
              <a:rPr lang="en-US" altLang="ko-KR" sz="1700" dirty="0" err="1" smtClean="0"/>
              <a:t>mr</a:t>
            </a:r>
            <a:r>
              <a:rPr lang="en-US" altLang="ko-KR" sz="1700" dirty="0" smtClean="0"/>
              <a:t>-auto</a:t>
            </a:r>
            <a:r>
              <a:rPr lang="ko-KR" altLang="en-US" sz="1700" dirty="0" smtClean="0"/>
              <a:t>는 뒤에 나오는 </a:t>
            </a:r>
            <a:r>
              <a:rPr lang="ko-KR" altLang="en-US" sz="1700" dirty="0" err="1" smtClean="0"/>
              <a:t>엘리먼트를</a:t>
            </a:r>
            <a:r>
              <a:rPr lang="ko-KR" altLang="en-US" sz="1700" dirty="0" smtClean="0"/>
              <a:t> 오른쪽 기준으로 배치</a:t>
            </a:r>
            <a:r>
              <a:rPr lang="en-US" altLang="ko-KR" sz="1700" dirty="0" smtClean="0"/>
              <a:t/>
            </a:r>
            <a:br>
              <a:rPr lang="en-US" altLang="ko-KR" sz="1700" dirty="0" smtClean="0"/>
            </a:br>
            <a:r>
              <a:rPr lang="en-US" altLang="ko-KR" sz="1700" dirty="0" smtClean="0"/>
              <a:t>  ml-auto</a:t>
            </a:r>
            <a:r>
              <a:rPr lang="ko-KR" altLang="en-US" sz="1700" dirty="0" smtClean="0"/>
              <a:t>는 </a:t>
            </a:r>
            <a:r>
              <a:rPr lang="ko-KR" altLang="en-US" sz="1700" dirty="0" err="1" smtClean="0"/>
              <a:t>자기앞의</a:t>
            </a:r>
            <a:r>
              <a:rPr lang="ko-KR" altLang="en-US" sz="1700" dirty="0" smtClean="0"/>
              <a:t> </a:t>
            </a:r>
            <a:r>
              <a:rPr lang="ko-KR" altLang="en-US" sz="1700" dirty="0" err="1" smtClean="0"/>
              <a:t>엘리먼트를</a:t>
            </a:r>
            <a:r>
              <a:rPr lang="ko-KR" altLang="en-US" sz="1700" dirty="0" smtClean="0"/>
              <a:t> 왼쪽 기준으로 배치</a:t>
            </a:r>
            <a:r>
              <a:rPr lang="en-US" altLang="ko-KR" sz="1700" dirty="0"/>
              <a:t/>
            </a:r>
            <a:br>
              <a:rPr lang="en-US" altLang="ko-KR" sz="1700" dirty="0"/>
            </a:br>
            <a:r>
              <a:rPr lang="en-US" sz="1700" dirty="0"/>
              <a:t> &lt;div class="d-flex </a:t>
            </a:r>
            <a:r>
              <a:rPr lang="en-US" sz="1700" dirty="0" err="1"/>
              <a:t>bg</a:t>
            </a:r>
            <a:r>
              <a:rPr lang="en-US" sz="1700" dirty="0"/>
              <a:t>-secondary"&gt;</a:t>
            </a:r>
            <a:br>
              <a:rPr lang="en-US" sz="1700" dirty="0"/>
            </a:br>
            <a:r>
              <a:rPr lang="en-US" sz="1700" dirty="0"/>
              <a:t>  &lt;div class="p-2 </a:t>
            </a:r>
            <a:r>
              <a:rPr lang="en-US" sz="1700" dirty="0" err="1"/>
              <a:t>mr</a:t>
            </a:r>
            <a:r>
              <a:rPr lang="en-US" sz="1700" dirty="0"/>
              <a:t>-auto </a:t>
            </a:r>
            <a:r>
              <a:rPr lang="en-US" sz="1700" dirty="0" err="1"/>
              <a:t>bg</a:t>
            </a:r>
            <a:r>
              <a:rPr lang="en-US" sz="1700" dirty="0"/>
              <a:t>-info"&gt;Flex item 1&lt;/div&gt;</a:t>
            </a:r>
            <a:br>
              <a:rPr lang="en-US" sz="1700" dirty="0"/>
            </a:br>
            <a:r>
              <a:rPr lang="en-US" sz="1700" dirty="0"/>
              <a:t>  &lt;div class="p-2 </a:t>
            </a:r>
            <a:r>
              <a:rPr lang="en-US" sz="1700" dirty="0" err="1"/>
              <a:t>bg</a:t>
            </a:r>
            <a:r>
              <a:rPr lang="en-US" sz="1700" dirty="0"/>
              <a:t>-warning"&gt;Flex item 2&lt;/div&gt;</a:t>
            </a:r>
            <a:br>
              <a:rPr lang="en-US" sz="1700" dirty="0"/>
            </a:br>
            <a:r>
              <a:rPr lang="en-US" sz="1700" dirty="0"/>
              <a:t>  &lt;div class="p-2 </a:t>
            </a:r>
            <a:r>
              <a:rPr lang="en-US" sz="1700" dirty="0" err="1"/>
              <a:t>bg</a:t>
            </a:r>
            <a:r>
              <a:rPr lang="en-US" sz="1700" dirty="0"/>
              <a:t>-primary"&gt;Flex item 3&lt;/div&gt;</a:t>
            </a:r>
            <a:br>
              <a:rPr lang="en-US" sz="1700" dirty="0"/>
            </a:br>
            <a:r>
              <a:rPr lang="en-US" sz="1700" dirty="0"/>
              <a:t>&lt;/div&gt;</a:t>
            </a:r>
            <a:br>
              <a:rPr lang="en-US" sz="1700" dirty="0"/>
            </a:br>
            <a:r>
              <a:rPr lang="en-US" sz="1700" dirty="0"/>
              <a:t/>
            </a:r>
            <a:br>
              <a:rPr lang="en-US" sz="1700" dirty="0"/>
            </a:br>
            <a:r>
              <a:rPr lang="en-US" sz="1700" dirty="0"/>
              <a:t>&lt;div class="d-flex </a:t>
            </a:r>
            <a:r>
              <a:rPr lang="en-US" sz="1700" dirty="0" err="1"/>
              <a:t>bg</a:t>
            </a:r>
            <a:r>
              <a:rPr lang="en-US" sz="1700" dirty="0"/>
              <a:t>-secondary"&gt;</a:t>
            </a:r>
            <a:br>
              <a:rPr lang="en-US" sz="1700" dirty="0"/>
            </a:br>
            <a:r>
              <a:rPr lang="en-US" sz="1700" dirty="0"/>
              <a:t>  &lt;div class="p-2 </a:t>
            </a:r>
            <a:r>
              <a:rPr lang="en-US" sz="1700" dirty="0" err="1"/>
              <a:t>bg</a:t>
            </a:r>
            <a:r>
              <a:rPr lang="en-US" sz="1700" dirty="0"/>
              <a:t>-info"&gt;Flex item 1&lt;/div&gt;</a:t>
            </a:r>
            <a:br>
              <a:rPr lang="en-US" sz="1700" dirty="0"/>
            </a:br>
            <a:r>
              <a:rPr lang="en-US" sz="1700" dirty="0"/>
              <a:t>  &lt;div class="p-2 </a:t>
            </a:r>
            <a:r>
              <a:rPr lang="en-US" sz="1700" dirty="0" err="1"/>
              <a:t>bg</a:t>
            </a:r>
            <a:r>
              <a:rPr lang="en-US" sz="1700" dirty="0"/>
              <a:t>-warning"&gt;Flex item 2&lt;/div&gt;</a:t>
            </a:r>
            <a:br>
              <a:rPr lang="en-US" sz="1700" dirty="0"/>
            </a:br>
            <a:r>
              <a:rPr lang="en-US" sz="1700" dirty="0"/>
              <a:t>  &lt;div class="p-2 ml-auto </a:t>
            </a:r>
            <a:r>
              <a:rPr lang="en-US" sz="1700" dirty="0" err="1"/>
              <a:t>bg</a:t>
            </a:r>
            <a:r>
              <a:rPr lang="en-US" sz="1700" dirty="0"/>
              <a:t>-primary"&gt;Flex item 3&lt;/div&gt;</a:t>
            </a:r>
            <a:br>
              <a:rPr lang="en-US" sz="1700" dirty="0"/>
            </a:br>
            <a:r>
              <a:rPr lang="en-US" sz="1700" dirty="0"/>
              <a:t>&lt;/div&gt;</a:t>
            </a:r>
          </a:p>
          <a:p>
            <a:pPr>
              <a:lnSpc>
                <a:spcPct val="120000"/>
              </a:lnSpc>
            </a:pPr>
            <a:r>
              <a:rPr lang="en-US" altLang="ko-KR" sz="1700" dirty="0"/>
              <a:t>wrap(</a:t>
            </a:r>
            <a:r>
              <a:rPr lang="ko-KR" altLang="en-US" sz="1700" dirty="0" err="1"/>
              <a:t>줄바꾸기</a:t>
            </a:r>
            <a:r>
              <a:rPr lang="en-US" altLang="ko-KR" sz="1700" dirty="0"/>
              <a:t>)</a:t>
            </a:r>
            <a:br>
              <a:rPr lang="en-US" altLang="ko-KR" sz="1700" dirty="0"/>
            </a:br>
            <a:r>
              <a:rPr lang="en-US" altLang="ko-KR" sz="1700" dirty="0"/>
              <a:t/>
            </a:r>
            <a:br>
              <a:rPr lang="en-US" altLang="ko-KR" sz="1700" dirty="0"/>
            </a:br>
            <a:r>
              <a:rPr lang="en-US" altLang="ko-KR" sz="1700" dirty="0"/>
              <a:t> .flex-</a:t>
            </a:r>
            <a:r>
              <a:rPr lang="en-US" altLang="ko-KR" sz="1700" dirty="0" err="1"/>
              <a:t>nowrap</a:t>
            </a:r>
            <a:r>
              <a:rPr lang="en-US" altLang="ko-KR" sz="1700" dirty="0"/>
              <a:t> (default,</a:t>
            </a:r>
            <a:r>
              <a:rPr lang="ko-KR" altLang="en-US" sz="1700" dirty="0" err="1"/>
              <a:t>한줄에</a:t>
            </a:r>
            <a:r>
              <a:rPr lang="en-US" altLang="ko-KR" sz="1700" dirty="0"/>
              <a:t>), </a:t>
            </a:r>
            <a:br>
              <a:rPr lang="en-US" altLang="ko-KR" sz="1700" dirty="0"/>
            </a:br>
            <a:r>
              <a:rPr lang="en-US" altLang="ko-KR" sz="1700" dirty="0"/>
              <a:t> .flex-wrap(</a:t>
            </a:r>
            <a:r>
              <a:rPr lang="ko-KR" altLang="en-US" sz="1700" dirty="0" err="1"/>
              <a:t>줄바꾸기</a:t>
            </a:r>
            <a:r>
              <a:rPr lang="en-US" altLang="ko-KR" sz="1700" dirty="0"/>
              <a:t>) </a:t>
            </a:r>
            <a:br>
              <a:rPr lang="en-US" altLang="ko-KR" sz="1700" dirty="0"/>
            </a:br>
            <a:r>
              <a:rPr lang="en-US" altLang="ko-KR" sz="1700" dirty="0"/>
              <a:t> .flex-wrap-reverse(wrap</a:t>
            </a:r>
            <a:r>
              <a:rPr lang="ko-KR" altLang="en-US" sz="1700" dirty="0"/>
              <a:t>과 상하줄이 거꾸로</a:t>
            </a:r>
            <a:r>
              <a:rPr lang="en-US" altLang="ko-KR" sz="1700" dirty="0"/>
              <a:t>)</a:t>
            </a:r>
            <a:br>
              <a:rPr lang="en-US" altLang="ko-KR" sz="1700" dirty="0"/>
            </a:br>
            <a:r>
              <a:rPr lang="en-US" altLang="ko-KR" sz="1700" dirty="0"/>
              <a:t/>
            </a:r>
            <a:br>
              <a:rPr lang="en-US" altLang="ko-KR" sz="1700" dirty="0"/>
            </a:br>
            <a:r>
              <a:rPr lang="en-US" altLang="ko-KR" sz="1700" dirty="0"/>
              <a:t> &lt;div class="d-flex flex-wrap"&gt;..&lt;/div&gt;</a:t>
            </a:r>
            <a:br>
              <a:rPr lang="en-US" altLang="ko-KR" sz="1700" dirty="0"/>
            </a:br>
            <a:r>
              <a:rPr lang="en-US" altLang="ko-KR" sz="1700" dirty="0"/>
              <a:t/>
            </a:r>
            <a:br>
              <a:rPr lang="en-US" altLang="ko-KR" sz="1700" dirty="0"/>
            </a:br>
            <a:r>
              <a:rPr lang="en-US" altLang="ko-KR" sz="1700" dirty="0"/>
              <a:t>&lt;div class="d-flex flex-wrap-reverse"&gt;..&lt;/div&gt;</a:t>
            </a:r>
            <a:br>
              <a:rPr lang="en-US" altLang="ko-KR" sz="1700" dirty="0"/>
            </a:br>
            <a:r>
              <a:rPr lang="en-US" altLang="ko-KR" sz="1700" dirty="0"/>
              <a:t/>
            </a:r>
            <a:br>
              <a:rPr lang="en-US" altLang="ko-KR" sz="1700" dirty="0"/>
            </a:br>
            <a:r>
              <a:rPr lang="en-US" altLang="ko-KR" sz="1700" dirty="0"/>
              <a:t>&lt;div class="d-flex flex-</a:t>
            </a:r>
            <a:r>
              <a:rPr lang="en-US" altLang="ko-KR" sz="1700" dirty="0" err="1"/>
              <a:t>nowrap</a:t>
            </a:r>
            <a:r>
              <a:rPr lang="en-US" altLang="ko-KR" sz="1700" dirty="0"/>
              <a:t>"&gt;..&lt;/div&gt;</a:t>
            </a:r>
            <a:endParaRPr lang="en-US" sz="1700" dirty="0"/>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Autofit/>
          </a:bodyPr>
          <a:lstStyle/>
          <a:p>
            <a:r>
              <a:rPr lang="en-US" sz="1800" dirty="0"/>
              <a:t>Align Content</a:t>
            </a:r>
            <a:br>
              <a:rPr lang="en-US" sz="1800" dirty="0"/>
            </a:br>
            <a:r>
              <a:rPr lang="en-US" sz="1800" dirty="0"/>
              <a:t/>
            </a:r>
            <a:br>
              <a:rPr lang="en-US" sz="1800" dirty="0"/>
            </a:br>
            <a:r>
              <a:rPr lang="en-US" sz="1800" dirty="0"/>
              <a:t> .align-content-</a:t>
            </a:r>
            <a:r>
              <a:rPr lang="en-US" sz="1800" dirty="0" smtClean="0"/>
              <a:t>* </a:t>
            </a:r>
            <a:r>
              <a:rPr lang="ko-KR" altLang="en-US" sz="1800" dirty="0" smtClean="0"/>
              <a:t>클래스</a:t>
            </a:r>
            <a:r>
              <a:rPr lang="en-US" altLang="ko-KR" sz="1800" dirty="0" smtClean="0"/>
              <a:t>(</a:t>
            </a:r>
            <a:r>
              <a:rPr lang="ko-KR" altLang="en-US" sz="1800" dirty="0" smtClean="0"/>
              <a:t>수직</a:t>
            </a:r>
            <a:r>
              <a:rPr lang="en-US" altLang="ko-KR" sz="1800" dirty="0" smtClean="0"/>
              <a:t>)</a:t>
            </a:r>
            <a:r>
              <a:rPr lang="en-US" altLang="ko-KR" sz="1800" dirty="0"/>
              <a:t/>
            </a:r>
            <a:br>
              <a:rPr lang="en-US" altLang="ko-KR" sz="1800" dirty="0"/>
            </a:br>
            <a:r>
              <a:rPr lang="en-US" altLang="ko-KR" sz="1800" dirty="0"/>
              <a:t> *</a:t>
            </a:r>
            <a:r>
              <a:rPr lang="ko-KR" altLang="en-US" sz="1800" dirty="0"/>
              <a:t>는 </a:t>
            </a:r>
            <a:r>
              <a:rPr lang="en-US" altLang="ko-KR" sz="1800" dirty="0" err="1"/>
              <a:t>start,end,center,around,between,stretch</a:t>
            </a:r>
            <a:r>
              <a:rPr lang="ko-KR" altLang="en-US" sz="1800" dirty="0"/>
              <a:t>이며</a:t>
            </a:r>
            <a:r>
              <a:rPr lang="en-US" altLang="ko-KR" sz="1800" dirty="0"/>
              <a:t/>
            </a:r>
            <a:br>
              <a:rPr lang="en-US" altLang="ko-KR" sz="1800" dirty="0"/>
            </a:br>
            <a:r>
              <a:rPr lang="en-US" altLang="ko-KR" sz="1800" dirty="0"/>
              <a:t>  start</a:t>
            </a:r>
            <a:r>
              <a:rPr lang="ko-KR" altLang="en-US" sz="1800" dirty="0"/>
              <a:t>는 위쪽부터</a:t>
            </a:r>
            <a:r>
              <a:rPr lang="en-US" altLang="ko-KR" sz="1800" dirty="0"/>
              <a:t>,end</a:t>
            </a:r>
            <a:r>
              <a:rPr lang="ko-KR" altLang="en-US" sz="1800" dirty="0"/>
              <a:t>는 아래쪽부터</a:t>
            </a:r>
            <a:r>
              <a:rPr lang="en-US" altLang="ko-KR" sz="1800" dirty="0"/>
              <a:t>,center</a:t>
            </a:r>
            <a:r>
              <a:rPr lang="ko-KR" altLang="en-US" sz="1800" dirty="0"/>
              <a:t>는 중간에 </a:t>
            </a:r>
            <a:r>
              <a:rPr lang="en-US" altLang="ko-KR" sz="1800" dirty="0"/>
              <a:t/>
            </a:r>
            <a:br>
              <a:rPr lang="en-US" altLang="ko-KR" sz="1800" dirty="0"/>
            </a:br>
            <a:r>
              <a:rPr lang="en-US" altLang="ko-KR" sz="1800" dirty="0"/>
              <a:t>  around</a:t>
            </a:r>
            <a:r>
              <a:rPr lang="ko-KR" altLang="en-US" sz="1800" dirty="0"/>
              <a:t>는 균등 분할 배치</a:t>
            </a:r>
            <a:r>
              <a:rPr lang="en-US" altLang="ko-KR" sz="1800" dirty="0"/>
              <a:t>,stretch</a:t>
            </a:r>
            <a:r>
              <a:rPr lang="ko-KR" altLang="en-US" sz="1800" dirty="0"/>
              <a:t>는 높이를 늘여서 배치</a:t>
            </a:r>
            <a:endParaRPr lang="en-US" altLang="ko-KR" sz="1800" dirty="0"/>
          </a:p>
          <a:p>
            <a:pPr>
              <a:buNone/>
            </a:pPr>
            <a:r>
              <a:rPr lang="en-US" altLang="ko-KR" sz="1800" dirty="0"/>
              <a:t> </a:t>
            </a:r>
            <a:br>
              <a:rPr lang="en-US" altLang="ko-KR" sz="1800" dirty="0"/>
            </a:br>
            <a:r>
              <a:rPr lang="en-US" sz="1700" dirty="0"/>
              <a:t>&lt;div class="d-flex flex-wrap align-content-start"&gt;..&lt;/div&gt;</a:t>
            </a:r>
            <a:br>
              <a:rPr lang="en-US" sz="1700" dirty="0"/>
            </a:br>
            <a:r>
              <a:rPr lang="en-US" sz="1700" dirty="0"/>
              <a:t/>
            </a:r>
            <a:br>
              <a:rPr lang="en-US" sz="1700" dirty="0"/>
            </a:br>
            <a:r>
              <a:rPr lang="en-US" sz="1700" dirty="0"/>
              <a:t>&lt;div class="d-flex flex-wrap align-content-end"&gt;..&lt;/div&gt;</a:t>
            </a:r>
            <a:br>
              <a:rPr lang="en-US" sz="1700" dirty="0"/>
            </a:br>
            <a:r>
              <a:rPr lang="en-US" sz="1700" dirty="0"/>
              <a:t/>
            </a:r>
            <a:br>
              <a:rPr lang="en-US" sz="1700" dirty="0"/>
            </a:br>
            <a:r>
              <a:rPr lang="en-US" sz="1700" dirty="0"/>
              <a:t>&lt;div class="d-flex flex-wrap align-content-center"&gt;..&lt;/div&gt;</a:t>
            </a:r>
            <a:br>
              <a:rPr lang="en-US" sz="1700" dirty="0"/>
            </a:br>
            <a:r>
              <a:rPr lang="en-US" sz="1700" dirty="0"/>
              <a:t/>
            </a:r>
            <a:br>
              <a:rPr lang="en-US" sz="1700" dirty="0"/>
            </a:br>
            <a:r>
              <a:rPr lang="en-US" sz="1700" dirty="0"/>
              <a:t>&lt;div class="d-flex flex-wrap align-content-around"&gt;..&lt;/div&gt;</a:t>
            </a:r>
            <a:br>
              <a:rPr lang="en-US" sz="1700" dirty="0"/>
            </a:br>
            <a:r>
              <a:rPr lang="en-US" sz="1700" dirty="0"/>
              <a:t/>
            </a:r>
            <a:br>
              <a:rPr lang="en-US" sz="1700" dirty="0"/>
            </a:br>
            <a:r>
              <a:rPr lang="en-US" sz="1700" dirty="0"/>
              <a:t>&lt;div class="d-flex flex-wrap align-content-stretch"&gt;..&lt;/div&gt;</a:t>
            </a:r>
          </a:p>
          <a:p>
            <a:endParaRPr lang="en-US" sz="18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ko-KR" altLang="en-US" sz="1800" dirty="0" err="1"/>
              <a:t>한줄</a:t>
            </a:r>
            <a:r>
              <a:rPr lang="ko-KR" altLang="en-US" sz="1800" dirty="0"/>
              <a:t> </a:t>
            </a:r>
            <a:r>
              <a:rPr lang="en-US" altLang="ko-KR" sz="1800" dirty="0"/>
              <a:t>flexbox</a:t>
            </a:r>
            <a:r>
              <a:rPr lang="ko-KR" altLang="en-US" sz="1800" dirty="0"/>
              <a:t>의 항목 수직 배치</a:t>
            </a:r>
            <a:r>
              <a:rPr lang="en-US" altLang="ko-KR" sz="1800" dirty="0"/>
              <a:t/>
            </a:r>
            <a:br>
              <a:rPr lang="en-US" altLang="ko-KR" sz="1800" dirty="0"/>
            </a:br>
            <a:r>
              <a:rPr lang="en-US" altLang="ko-KR" sz="1800" dirty="0"/>
              <a:t/>
            </a:r>
            <a:br>
              <a:rPr lang="en-US" altLang="ko-KR" sz="1800" dirty="0"/>
            </a:br>
            <a:r>
              <a:rPr lang="en-US" sz="1800" dirty="0"/>
              <a:t> .align-items-*</a:t>
            </a:r>
            <a:r>
              <a:rPr lang="ko-KR" altLang="en-US" sz="1800" dirty="0"/>
              <a:t>클래스 사용</a:t>
            </a:r>
            <a:r>
              <a:rPr lang="en-US" altLang="ko-KR" sz="1800" dirty="0"/>
              <a:t/>
            </a:r>
            <a:br>
              <a:rPr lang="en-US" altLang="ko-KR" sz="1800" dirty="0"/>
            </a:br>
            <a:r>
              <a:rPr lang="en-US" altLang="ko-KR" sz="1800" dirty="0"/>
              <a:t>*</a:t>
            </a:r>
            <a:r>
              <a:rPr lang="ko-KR" altLang="en-US" sz="1800" dirty="0"/>
              <a:t>는 </a:t>
            </a:r>
            <a:r>
              <a:rPr lang="en-US" altLang="ko-KR" sz="1800" dirty="0" err="1"/>
              <a:t>start,end,center,baseline,stretch</a:t>
            </a:r>
            <a:r>
              <a:rPr lang="ko-KR" altLang="en-US" sz="1800" dirty="0"/>
              <a:t>임</a:t>
            </a:r>
            <a:r>
              <a:rPr lang="en-US" altLang="ko-KR" sz="1800" dirty="0"/>
              <a:t/>
            </a:r>
            <a:br>
              <a:rPr lang="en-US" altLang="ko-KR" sz="1800" dirty="0"/>
            </a:br>
            <a:r>
              <a:rPr lang="en-US" altLang="ko-KR" sz="1800" dirty="0"/>
              <a:t>  start</a:t>
            </a:r>
            <a:r>
              <a:rPr lang="ko-KR" altLang="en-US" sz="1800" dirty="0"/>
              <a:t>와 </a:t>
            </a:r>
            <a:r>
              <a:rPr lang="en-US" altLang="ko-KR" sz="1800" dirty="0"/>
              <a:t>baseline</a:t>
            </a:r>
            <a:r>
              <a:rPr lang="ko-KR" altLang="en-US" sz="1800" dirty="0"/>
              <a:t>은 유사</a:t>
            </a:r>
            <a:r>
              <a:rPr lang="en-US" altLang="ko-KR" sz="1800" dirty="0"/>
              <a:t/>
            </a:r>
            <a:br>
              <a:rPr lang="en-US" altLang="ko-KR" sz="1800" dirty="0"/>
            </a:br>
            <a:r>
              <a:rPr lang="en-US" altLang="ko-KR" sz="1800" dirty="0"/>
              <a:t/>
            </a:r>
            <a:br>
              <a:rPr lang="en-US" altLang="ko-KR" sz="1800" dirty="0"/>
            </a:br>
            <a:r>
              <a:rPr lang="en-US" sz="1800" dirty="0"/>
              <a:t> &lt;div class="d-flex align-items-start"&gt;..&lt;/div&gt;</a:t>
            </a:r>
            <a:br>
              <a:rPr lang="en-US" sz="1800" dirty="0"/>
            </a:br>
            <a:r>
              <a:rPr lang="en-US" sz="1800" dirty="0"/>
              <a:t/>
            </a:r>
            <a:br>
              <a:rPr lang="en-US" sz="1800" dirty="0"/>
            </a:br>
            <a:r>
              <a:rPr lang="en-US" sz="1800" dirty="0"/>
              <a:t>&lt;div class="d-flex align-items-end"&gt;..&lt;/div&gt;</a:t>
            </a:r>
            <a:br>
              <a:rPr lang="en-US" sz="1800" dirty="0"/>
            </a:br>
            <a:r>
              <a:rPr lang="en-US" sz="1800" dirty="0"/>
              <a:t/>
            </a:r>
            <a:br>
              <a:rPr lang="en-US" sz="1800" dirty="0"/>
            </a:br>
            <a:r>
              <a:rPr lang="en-US" sz="1800" dirty="0"/>
              <a:t>&lt;div class="d-flex align-items-center"&gt;..&lt;/div&gt;</a:t>
            </a:r>
            <a:br>
              <a:rPr lang="en-US" sz="1800" dirty="0"/>
            </a:br>
            <a:r>
              <a:rPr lang="en-US" sz="1800" dirty="0"/>
              <a:t/>
            </a:r>
            <a:br>
              <a:rPr lang="en-US" sz="1800" dirty="0"/>
            </a:br>
            <a:r>
              <a:rPr lang="en-US" sz="1800" dirty="0"/>
              <a:t>&lt;div class="d-flex align-items-baseline"&gt;..&lt;/div&gt;</a:t>
            </a:r>
            <a:br>
              <a:rPr lang="en-US" sz="1800" dirty="0"/>
            </a:br>
            <a:r>
              <a:rPr lang="en-US" sz="1800" dirty="0"/>
              <a:t/>
            </a:r>
            <a:br>
              <a:rPr lang="en-US" sz="1800" dirty="0"/>
            </a:br>
            <a:r>
              <a:rPr lang="en-US" sz="1800" dirty="0"/>
              <a:t>&lt;div class="d-flex align-items-stretch"&gt;..&lt;/div&gt;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5534075"/>
          </a:xfrm>
        </p:spPr>
        <p:txBody>
          <a:bodyPr>
            <a:normAutofit/>
          </a:bodyPr>
          <a:lstStyle/>
          <a:p>
            <a:pPr>
              <a:lnSpc>
                <a:spcPct val="100000"/>
              </a:lnSpc>
            </a:pPr>
            <a:r>
              <a:rPr lang="en-US" sz="1800" dirty="0"/>
              <a:t>Align Self</a:t>
            </a:r>
            <a:br>
              <a:rPr lang="en-US" sz="1800" dirty="0"/>
            </a:br>
            <a:r>
              <a:rPr lang="en-US" sz="1800" dirty="0"/>
              <a:t/>
            </a:r>
            <a:br>
              <a:rPr lang="en-US" sz="1800" dirty="0"/>
            </a:br>
            <a:r>
              <a:rPr lang="ko-KR" altLang="en-US" sz="1800" dirty="0"/>
              <a:t>특정 </a:t>
            </a:r>
            <a:r>
              <a:rPr lang="ko-KR" altLang="en-US" sz="1800" dirty="0" err="1"/>
              <a:t>구성원소를</a:t>
            </a:r>
            <a:r>
              <a:rPr lang="ko-KR" altLang="en-US" sz="1800" dirty="0"/>
              <a:t> 지정하여 </a:t>
            </a:r>
            <a:r>
              <a:rPr lang="ko-KR" altLang="en-US" sz="1800" dirty="0" err="1" smtClean="0"/>
              <a:t>지정된거만</a:t>
            </a:r>
            <a:r>
              <a:rPr lang="ko-KR" altLang="en-US" sz="1800" dirty="0" smtClean="0"/>
              <a:t> 수직 배치 정렬</a:t>
            </a:r>
            <a:r>
              <a:rPr lang="en-US" altLang="ko-KR" sz="1800" dirty="0"/>
              <a:t/>
            </a:r>
            <a:br>
              <a:rPr lang="en-US" altLang="ko-KR" sz="1800" dirty="0"/>
            </a:br>
            <a:r>
              <a:rPr lang="en-US" sz="1800" dirty="0"/>
              <a:t>align-self-*</a:t>
            </a:r>
            <a:r>
              <a:rPr lang="ko-KR" altLang="en-US" sz="1800" dirty="0"/>
              <a:t>클래스 사용 </a:t>
            </a:r>
            <a:r>
              <a:rPr lang="en-US" altLang="ko-KR" sz="1800" dirty="0"/>
              <a:t>*</a:t>
            </a:r>
            <a:r>
              <a:rPr lang="ko-KR" altLang="en-US" sz="1800" dirty="0"/>
              <a:t>는 수직배치시와 동일</a:t>
            </a:r>
            <a:r>
              <a:rPr lang="en-US" altLang="ko-KR" sz="1800" dirty="0"/>
              <a:t/>
            </a:r>
            <a:br>
              <a:rPr lang="en-US" altLang="ko-KR" sz="1800" dirty="0"/>
            </a:br>
            <a:r>
              <a:rPr lang="en-US" altLang="ko-KR" sz="1800" dirty="0"/>
              <a:t/>
            </a:r>
            <a:br>
              <a:rPr lang="en-US" altLang="ko-KR" sz="1800" dirty="0"/>
            </a:br>
            <a:r>
              <a:rPr lang="en-US" sz="1800" dirty="0"/>
              <a:t> &lt;div class="d-flex </a:t>
            </a:r>
            <a:r>
              <a:rPr lang="en-US" sz="1800" dirty="0" err="1"/>
              <a:t>bg</a:t>
            </a:r>
            <a:r>
              <a:rPr lang="en-US" sz="1800" dirty="0"/>
              <a:t>-light" style="height:150px"&gt;</a:t>
            </a:r>
            <a:br>
              <a:rPr lang="en-US" sz="1800" dirty="0"/>
            </a:br>
            <a:r>
              <a:rPr lang="en-US" sz="1800" dirty="0"/>
              <a:t>  &lt;div class="p-2 border"&gt;Flex item 1&lt;/div&gt;</a:t>
            </a:r>
            <a:br>
              <a:rPr lang="en-US" sz="1800" dirty="0"/>
            </a:br>
            <a:r>
              <a:rPr lang="en-US" sz="1800" dirty="0"/>
              <a:t>  &lt;div class="p-2 border </a:t>
            </a:r>
            <a:r>
              <a:rPr lang="en-US" sz="1800" b="1" dirty="0"/>
              <a:t>align-self-start</a:t>
            </a:r>
            <a:r>
              <a:rPr lang="en-US" sz="1800" dirty="0"/>
              <a:t>"&gt;Flex item 2&lt;/div&gt;</a:t>
            </a:r>
            <a:br>
              <a:rPr lang="en-US" sz="1800" dirty="0"/>
            </a:br>
            <a:r>
              <a:rPr lang="en-US" sz="1800" dirty="0"/>
              <a:t>  &lt;div class="p-2 border"&gt;Flex item 3&lt;/div&gt;</a:t>
            </a:r>
            <a:br>
              <a:rPr lang="en-US" sz="1800" dirty="0"/>
            </a:br>
            <a:r>
              <a:rPr lang="en-US" sz="1800" dirty="0"/>
              <a:t>&lt;/div&gt;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800" dirty="0"/>
              <a:t>Text/Typography(</a:t>
            </a:r>
            <a:r>
              <a:rPr lang="ko-KR" altLang="en-US" sz="2800" dirty="0"/>
              <a:t>문장과 인쇄</a:t>
            </a:r>
            <a:r>
              <a:rPr lang="en-US" altLang="ko-KR" sz="2800" dirty="0"/>
              <a:t>)</a:t>
            </a:r>
            <a:endParaRPr lang="ko-KR" altLang="en-US" sz="2800" dirty="0"/>
          </a:p>
        </p:txBody>
      </p:sp>
      <p:sp>
        <p:nvSpPr>
          <p:cNvPr id="3" name="내용 개체 틀 2"/>
          <p:cNvSpPr>
            <a:spLocks noGrp="1"/>
          </p:cNvSpPr>
          <p:nvPr>
            <p:ph idx="1"/>
          </p:nvPr>
        </p:nvSpPr>
        <p:spPr>
          <a:xfrm>
            <a:off x="467544" y="1340768"/>
            <a:ext cx="8229600" cy="4525963"/>
          </a:xfrm>
        </p:spPr>
        <p:txBody>
          <a:bodyPr>
            <a:normAutofit lnSpcReduction="10000"/>
          </a:bodyPr>
          <a:lstStyle/>
          <a:p>
            <a:r>
              <a:rPr lang="en-US" altLang="ko-KR" sz="1800" b="1" dirty="0">
                <a:latin typeface="HY신명조" panose="02030600000101010101" pitchFamily="18" charset="-127"/>
                <a:ea typeface="HY신명조" panose="02030600000101010101" pitchFamily="18" charset="-127"/>
              </a:rPr>
              <a:t>Bootstrap 4</a:t>
            </a:r>
            <a:r>
              <a:rPr lang="ko-KR" altLang="en-US" sz="1800" b="1" dirty="0">
                <a:latin typeface="HY신명조" panose="02030600000101010101" pitchFamily="18" charset="-127"/>
                <a:ea typeface="HY신명조" panose="02030600000101010101" pitchFamily="18" charset="-127"/>
              </a:rPr>
              <a:t>에서 글자 관련 기본 설정</a:t>
            </a:r>
            <a:r>
              <a:rPr lang="en-US" altLang="ko-KR" sz="1800" b="1" dirty="0">
                <a:latin typeface="HY신명조" panose="02030600000101010101" pitchFamily="18" charset="-127"/>
                <a:ea typeface="HY신명조" panose="02030600000101010101" pitchFamily="18" charset="-127"/>
              </a:rPr>
              <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font-size : 16px</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line-height : 1.5</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font-family : "Helvetica Neue", Helvetica, Arial, sans-serif</a:t>
            </a:r>
            <a:r>
              <a:rPr lang="en-US" altLang="ko-KR" sz="1800" b="1" dirty="0" smtClean="0">
                <a:latin typeface="HY신명조" panose="02030600000101010101" pitchFamily="18" charset="-127"/>
                <a:ea typeface="HY신명조" panose="02030600000101010101" pitchFamily="18" charset="-127"/>
              </a:rPr>
              <a:t>.</a:t>
            </a:r>
            <a:br>
              <a:rPr lang="en-US" altLang="ko-KR" sz="1800" b="1" dirty="0" smtClean="0">
                <a:latin typeface="HY신명조" panose="02030600000101010101" pitchFamily="18" charset="-127"/>
                <a:ea typeface="HY신명조" panose="02030600000101010101" pitchFamily="18" charset="-127"/>
              </a:rPr>
            </a:br>
            <a:r>
              <a:rPr lang="ko-KR" altLang="en-US" sz="1800" b="1" dirty="0" smtClean="0">
                <a:latin typeface="HY신명조" panose="02030600000101010101" pitchFamily="18" charset="-127"/>
                <a:ea typeface="HY신명조" panose="02030600000101010101" pitchFamily="18" charset="-127"/>
              </a:rPr>
              <a:t> </a:t>
            </a:r>
            <a:r>
              <a:rPr lang="en-US" altLang="ko-KR" sz="1800" b="1" dirty="0" smtClean="0">
                <a:latin typeface="HY신명조" panose="02030600000101010101" pitchFamily="18" charset="-127"/>
                <a:ea typeface="HY신명조" panose="02030600000101010101" pitchFamily="18" charset="-127"/>
              </a:rPr>
              <a:t>margin-top : 0 margin-bottom : 1rem;</a:t>
            </a:r>
            <a:r>
              <a:rPr lang="ko-KR" altLang="en-US" sz="1800" b="1" dirty="0" smtClean="0">
                <a:latin typeface="HY신명조" panose="02030600000101010101" pitchFamily="18" charset="-127"/>
                <a:ea typeface="HY신명조" panose="02030600000101010101" pitchFamily="18" charset="-127"/>
              </a:rPr>
              <a:t> </a:t>
            </a:r>
            <a:endParaRPr lang="en-US" altLang="ko-KR" sz="1800" b="1" dirty="0">
              <a:latin typeface="HY신명조" panose="02030600000101010101" pitchFamily="18" charset="-127"/>
              <a:ea typeface="HY신명조" panose="02030600000101010101" pitchFamily="18" charset="-127"/>
            </a:endParaRPr>
          </a:p>
          <a:p>
            <a:r>
              <a:rPr lang="en-US" altLang="ko-KR" sz="1800" b="1" dirty="0">
                <a:latin typeface="HY신명조" panose="02030600000101010101" pitchFamily="18" charset="-127"/>
                <a:ea typeface="HY신명조" panose="02030600000101010101" pitchFamily="18" charset="-127"/>
              </a:rPr>
              <a:t>&lt;h1&gt; - &lt;h6&gt; </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 heading</a:t>
            </a:r>
            <a:r>
              <a:rPr lang="ko-KR" altLang="en-US" sz="1800" b="1" dirty="0">
                <a:latin typeface="HY신명조" panose="02030600000101010101" pitchFamily="18" charset="-127"/>
                <a:ea typeface="HY신명조" panose="02030600000101010101" pitchFamily="18" charset="-127"/>
              </a:rPr>
              <a:t>은</a:t>
            </a:r>
            <a:r>
              <a:rPr lang="en-US" altLang="ko-KR" sz="1800" b="1" dirty="0">
                <a:latin typeface="HY신명조" panose="02030600000101010101" pitchFamily="18" charset="-127"/>
                <a:ea typeface="HY신명조" panose="02030600000101010101" pitchFamily="18" charset="-127"/>
              </a:rPr>
              <a:t> bold</a:t>
            </a:r>
            <a:r>
              <a:rPr lang="ko-KR" altLang="en-US" sz="1800" b="1" dirty="0">
                <a:latin typeface="HY신명조" panose="02030600000101010101" pitchFamily="18" charset="-127"/>
                <a:ea typeface="HY신명조" panose="02030600000101010101" pitchFamily="18" charset="-127"/>
              </a:rPr>
              <a:t>체임</a:t>
            </a:r>
            <a:r>
              <a:rPr lang="en-US" altLang="ko-KR" sz="1800" b="1" dirty="0">
                <a:latin typeface="HY신명조" panose="02030600000101010101" pitchFamily="18" charset="-127"/>
                <a:ea typeface="HY신명조" panose="02030600000101010101" pitchFamily="18" charset="-127"/>
              </a:rPr>
              <a:t/>
            </a:r>
            <a:br>
              <a:rPr lang="en-US" altLang="ko-KR" sz="1800" b="1" dirty="0">
                <a:latin typeface="HY신명조" panose="02030600000101010101" pitchFamily="18" charset="-127"/>
                <a:ea typeface="HY신명조" panose="02030600000101010101" pitchFamily="18" charset="-127"/>
              </a:rPr>
            </a:br>
            <a:r>
              <a:rPr lang="ko-KR" altLang="en-US" sz="1800" b="1" dirty="0">
                <a:latin typeface="HY신명조" panose="02030600000101010101" pitchFamily="18" charset="-127"/>
                <a:ea typeface="HY신명조" panose="02030600000101010101" pitchFamily="18" charset="-127"/>
              </a:rPr>
              <a:t>기존 </a:t>
            </a:r>
            <a:r>
              <a:rPr lang="en-US" altLang="ko-KR" sz="1800" b="1" dirty="0">
                <a:latin typeface="HY신명조" panose="02030600000101010101" pitchFamily="18" charset="-127"/>
                <a:ea typeface="HY신명조" panose="02030600000101010101" pitchFamily="18" charset="-127"/>
              </a:rPr>
              <a:t>HTML</a:t>
            </a:r>
            <a:r>
              <a:rPr lang="ko-KR" altLang="en-US" sz="1800" b="1" dirty="0">
                <a:latin typeface="HY신명조" panose="02030600000101010101" pitchFamily="18" charset="-127"/>
                <a:ea typeface="HY신명조" panose="02030600000101010101" pitchFamily="18" charset="-127"/>
              </a:rPr>
              <a:t>의 </a:t>
            </a:r>
            <a:r>
              <a:rPr lang="en-US" altLang="ko-KR" sz="1800" b="1" dirty="0">
                <a:latin typeface="HY신명조" panose="02030600000101010101" pitchFamily="18" charset="-127"/>
                <a:ea typeface="HY신명조" panose="02030600000101010101" pitchFamily="18" charset="-127"/>
              </a:rPr>
              <a:t>heading</a:t>
            </a:r>
            <a:r>
              <a:rPr lang="ko-KR" altLang="en-US" sz="1800" b="1" dirty="0">
                <a:latin typeface="HY신명조" panose="02030600000101010101" pitchFamily="18" charset="-127"/>
                <a:ea typeface="HY신명조" panose="02030600000101010101" pitchFamily="18" charset="-127"/>
              </a:rPr>
              <a:t>보다 가늘고 조금 더 큼</a:t>
            </a:r>
            <a:endParaRPr lang="en-US" altLang="ko-KR" sz="1800" b="1" dirty="0">
              <a:latin typeface="HY신명조" panose="02030600000101010101" pitchFamily="18" charset="-127"/>
              <a:ea typeface="HY신명조" panose="02030600000101010101" pitchFamily="18" charset="-127"/>
            </a:endParaRPr>
          </a:p>
          <a:p>
            <a:r>
              <a:rPr lang="en-US" altLang="ko-KR" sz="1800" b="1" dirty="0">
                <a:latin typeface="HY신명조" panose="02030600000101010101" pitchFamily="18" charset="-127"/>
                <a:ea typeface="HY신명조" panose="02030600000101010101" pitchFamily="18" charset="-127"/>
              </a:rPr>
              <a:t>Heading </a:t>
            </a:r>
            <a:r>
              <a:rPr lang="ko-KR" altLang="en-US" sz="1800" b="1" dirty="0">
                <a:latin typeface="HY신명조" panose="02030600000101010101" pitchFamily="18" charset="-127"/>
                <a:ea typeface="HY신명조" panose="02030600000101010101" pitchFamily="18" charset="-127"/>
              </a:rPr>
              <a:t>관련 클래스 </a:t>
            </a:r>
            <a:r>
              <a:rPr lang="en-US" altLang="ko-KR" sz="1800" b="1" dirty="0">
                <a:latin typeface="HY신명조" panose="02030600000101010101" pitchFamily="18" charset="-127"/>
                <a:ea typeface="HY신명조" panose="02030600000101010101" pitchFamily="18" charset="-127"/>
              </a:rPr>
              <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display-1, display-2, display-3, display-4</a:t>
            </a:r>
            <a:br>
              <a:rPr lang="en-US" altLang="ko-KR" sz="1800" b="1" dirty="0">
                <a:latin typeface="HY신명조" panose="02030600000101010101" pitchFamily="18" charset="-127"/>
                <a:ea typeface="HY신명조" panose="02030600000101010101" pitchFamily="18" charset="-127"/>
              </a:rPr>
            </a:br>
            <a:r>
              <a:rPr lang="ko-KR" altLang="en-US" sz="1800" b="1" dirty="0">
                <a:latin typeface="HY신명조" panose="02030600000101010101" pitchFamily="18" charset="-127"/>
                <a:ea typeface="HY신명조" panose="02030600000101010101" pitchFamily="18" charset="-127"/>
              </a:rPr>
              <a:t>글자 크기는 원래 헤딩보다 커지고 두께는 기존 보다 </a:t>
            </a:r>
            <a:r>
              <a:rPr lang="ko-KR" altLang="en-US" sz="1800" b="1" dirty="0" err="1">
                <a:latin typeface="HY신명조" panose="02030600000101010101" pitchFamily="18" charset="-127"/>
                <a:ea typeface="HY신명조" panose="02030600000101010101" pitchFamily="18" charset="-127"/>
              </a:rPr>
              <a:t>엷어짐</a:t>
            </a:r>
            <a:r>
              <a:rPr lang="en-US" altLang="ko-KR" sz="1800" b="1" dirty="0">
                <a:latin typeface="HY신명조" panose="02030600000101010101" pitchFamily="18" charset="-127"/>
                <a:ea typeface="HY신명조" panose="02030600000101010101" pitchFamily="18" charset="-127"/>
              </a:rPr>
              <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display-1</a:t>
            </a:r>
            <a:r>
              <a:rPr lang="ko-KR" altLang="en-US" sz="1800" b="1" dirty="0">
                <a:latin typeface="HY신명조" panose="02030600000101010101" pitchFamily="18" charset="-127"/>
                <a:ea typeface="HY신명조" panose="02030600000101010101" pitchFamily="18" charset="-127"/>
              </a:rPr>
              <a:t>클래스가 가장 크고 </a:t>
            </a:r>
            <a:r>
              <a:rPr lang="en-US" altLang="ko-KR" sz="1800" b="1" dirty="0">
                <a:latin typeface="HY신명조" panose="02030600000101010101" pitchFamily="18" charset="-127"/>
                <a:ea typeface="HY신명조" panose="02030600000101010101" pitchFamily="18" charset="-127"/>
              </a:rPr>
              <a:t>display-4</a:t>
            </a:r>
            <a:r>
              <a:rPr lang="ko-KR" altLang="en-US" sz="1800" b="1" dirty="0">
                <a:latin typeface="HY신명조" panose="02030600000101010101" pitchFamily="18" charset="-127"/>
                <a:ea typeface="HY신명조" panose="02030600000101010101" pitchFamily="18" charset="-127"/>
              </a:rPr>
              <a:t>도 기존보다 큼</a:t>
            </a:r>
            <a:endParaRPr lang="en-US" altLang="ko-KR" sz="1800" b="1" dirty="0">
              <a:latin typeface="HY신명조" panose="02030600000101010101" pitchFamily="18" charset="-127"/>
              <a:ea typeface="HY신명조" panose="02030600000101010101" pitchFamily="18" charset="-127"/>
            </a:endParaRPr>
          </a:p>
          <a:p>
            <a:r>
              <a:rPr lang="en-US" altLang="ko-KR" sz="1800" b="1" dirty="0">
                <a:latin typeface="HY신명조" panose="02030600000101010101" pitchFamily="18" charset="-127"/>
                <a:ea typeface="HY신명조" panose="02030600000101010101" pitchFamily="18" charset="-127"/>
              </a:rPr>
              <a:t>Small</a:t>
            </a:r>
            <a:r>
              <a:rPr lang="ko-KR" altLang="en-US" sz="1800" b="1" dirty="0">
                <a:latin typeface="HY신명조" panose="02030600000101010101" pitchFamily="18" charset="-127"/>
                <a:ea typeface="HY신명조" panose="02030600000101010101" pitchFamily="18" charset="-127"/>
              </a:rPr>
              <a:t>태그는 헤딩 내부에 적용하면 더 적은 크기와 가는 두께를 지원</a:t>
            </a:r>
            <a:r>
              <a:rPr lang="en-US" altLang="ko-KR" sz="1800" b="1" dirty="0">
                <a:latin typeface="HY신명조" panose="02030600000101010101" pitchFamily="18" charset="-127"/>
                <a:ea typeface="HY신명조" panose="02030600000101010101" pitchFamily="18" charset="-127"/>
              </a:rPr>
              <a:t>(</a:t>
            </a:r>
            <a:r>
              <a:rPr lang="ko-KR" altLang="en-US" sz="1800" b="1" dirty="0">
                <a:latin typeface="HY신명조" panose="02030600000101010101" pitchFamily="18" charset="-127"/>
                <a:ea typeface="HY신명조" panose="02030600000101010101" pitchFamily="18" charset="-127"/>
              </a:rPr>
              <a:t>부차적인 문자 </a:t>
            </a:r>
            <a:r>
              <a:rPr lang="ko-KR" altLang="en-US" sz="1800" b="1" dirty="0" err="1">
                <a:latin typeface="HY신명조" panose="02030600000101010101" pitchFamily="18" charset="-127"/>
                <a:ea typeface="HY신명조" panose="02030600000101010101" pitchFamily="18" charset="-127"/>
              </a:rPr>
              <a:t>표시시</a:t>
            </a:r>
            <a:r>
              <a:rPr lang="ko-KR" altLang="en-US" sz="1800" b="1" dirty="0">
                <a:latin typeface="HY신명조" panose="02030600000101010101" pitchFamily="18" charset="-127"/>
                <a:ea typeface="HY신명조" panose="02030600000101010101" pitchFamily="18" charset="-127"/>
              </a:rPr>
              <a:t> 사용</a:t>
            </a:r>
            <a:r>
              <a:rPr lang="en-US" altLang="ko-KR" sz="1800" b="1" dirty="0">
                <a:latin typeface="HY신명조" panose="02030600000101010101" pitchFamily="18" charset="-127"/>
                <a:ea typeface="HY신명조" panose="02030600000101010101" pitchFamily="18" charset="-127"/>
              </a:rPr>
              <a:t>&gt;</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&lt;h1&gt;h1 heading &lt;small&gt;secondary text&lt;/small&gt;&lt;/h1&gt;</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&lt;h2&gt;h2 heading &lt;small&gt;secondary text&lt;/small&gt;&lt;/h2&gt; </a:t>
            </a:r>
            <a:br>
              <a:rPr lang="en-US" altLang="ko-KR" sz="1800" b="1" dirty="0">
                <a:latin typeface="HY신명조" panose="02030600000101010101" pitchFamily="18" charset="-127"/>
                <a:ea typeface="HY신명조" panose="02030600000101010101" pitchFamily="18" charset="-127"/>
              </a:rPr>
            </a:br>
            <a:endParaRPr lang="ko-KR" altLang="en-US" sz="1800" b="1" dirty="0">
              <a:latin typeface="HY신명조" panose="02030600000101010101" pitchFamily="18" charset="-127"/>
              <a:ea typeface="HY신명조" panose="02030600000101010101" pitchFamily="18" charset="-127"/>
            </a:endParaRPr>
          </a:p>
        </p:txBody>
      </p:sp>
    </p:spTree>
    <p:extLst>
      <p:ext uri="{BB962C8B-B14F-4D97-AF65-F5344CB8AC3E}">
        <p14:creationId xmlns:p14="http://schemas.microsoft.com/office/powerpoint/2010/main" val="7964265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229600" cy="507512"/>
          </a:xfrm>
        </p:spPr>
        <p:txBody>
          <a:bodyPr/>
          <a:lstStyle/>
          <a:p>
            <a:r>
              <a:rPr lang="en-US" sz="1800"/>
              <a:t>Responsive Flex Class</a:t>
            </a:r>
          </a:p>
          <a:p>
            <a:endParaRPr lang="en-US"/>
          </a:p>
        </p:txBody>
      </p:sp>
      <p:pic>
        <p:nvPicPr>
          <p:cNvPr id="5122" name="Picture 2"/>
          <p:cNvPicPr>
            <a:picLocks noChangeAspect="1" noChangeArrowheads="1"/>
          </p:cNvPicPr>
          <p:nvPr/>
        </p:nvPicPr>
        <p:blipFill>
          <a:blip r:embed="rId2" cstate="print"/>
          <a:srcRect/>
          <a:stretch>
            <a:fillRect/>
          </a:stretch>
        </p:blipFill>
        <p:spPr bwMode="auto">
          <a:xfrm>
            <a:off x="539552" y="980728"/>
            <a:ext cx="8280920" cy="5112568"/>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95536" y="404664"/>
            <a:ext cx="8401050" cy="5688632"/>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95338" y="514350"/>
            <a:ext cx="7553325" cy="5829300"/>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2"/>
          </a:xfrm>
        </p:spPr>
        <p:txBody>
          <a:bodyPr>
            <a:normAutofit/>
          </a:bodyPr>
          <a:lstStyle/>
          <a:p>
            <a:r>
              <a:rPr lang="en-US" altLang="ko-KR" sz="2000" dirty="0"/>
              <a:t>Bootstrap 4 Icon</a:t>
            </a:r>
            <a:endParaRPr lang="ko-KR" altLang="en-US" sz="2000" dirty="0"/>
          </a:p>
        </p:txBody>
      </p:sp>
      <p:sp>
        <p:nvSpPr>
          <p:cNvPr id="3" name="내용 개체 틀 2"/>
          <p:cNvSpPr>
            <a:spLocks noGrp="1"/>
          </p:cNvSpPr>
          <p:nvPr>
            <p:ph idx="1"/>
          </p:nvPr>
        </p:nvSpPr>
        <p:spPr>
          <a:xfrm>
            <a:off x="628650" y="1052736"/>
            <a:ext cx="7886700" cy="5124227"/>
          </a:xfrm>
        </p:spPr>
        <p:txBody>
          <a:bodyPr>
            <a:normAutofit lnSpcReduction="10000"/>
          </a:bodyPr>
          <a:lstStyle/>
          <a:p>
            <a:r>
              <a:rPr lang="en-US" altLang="ko-KR" sz="1800" dirty="0"/>
              <a:t>BS4</a:t>
            </a:r>
            <a:r>
              <a:rPr lang="ko-KR" altLang="en-US" sz="1800" dirty="0"/>
              <a:t>는 자체 아이콘 라이브러리는 없다</a:t>
            </a:r>
            <a:r>
              <a:rPr lang="en-US" altLang="ko-KR" sz="1800" dirty="0"/>
              <a:t>.</a:t>
            </a:r>
            <a:br>
              <a:rPr lang="en-US" altLang="ko-KR" sz="1800" dirty="0"/>
            </a:br>
            <a:r>
              <a:rPr lang="en-US" altLang="ko-KR" sz="1800" dirty="0"/>
              <a:t>(BS3</a:t>
            </a:r>
            <a:r>
              <a:rPr lang="ko-KR" altLang="en-US" sz="1800" dirty="0"/>
              <a:t>에서 제공하던 </a:t>
            </a:r>
            <a:r>
              <a:rPr lang="en-US" altLang="ko-KR" sz="1800" u="sng" dirty="0" err="1"/>
              <a:t>Glyphicons</a:t>
            </a:r>
            <a:r>
              <a:rPr lang="ko-KR" altLang="en-US" sz="1800" dirty="0"/>
              <a:t>를 더 이상 제공 안함</a:t>
            </a:r>
            <a:r>
              <a:rPr lang="en-US" altLang="ko-KR" sz="1800" dirty="0"/>
              <a:t/>
            </a:r>
            <a:br>
              <a:rPr lang="en-US" altLang="ko-KR" sz="1800" dirty="0"/>
            </a:br>
            <a:r>
              <a:rPr lang="en-US" altLang="ko-KR" sz="1800" dirty="0"/>
              <a:t>Font Awesome </a:t>
            </a:r>
            <a:r>
              <a:rPr lang="ko-KR" altLang="en-US" sz="1800" dirty="0"/>
              <a:t>이나 </a:t>
            </a:r>
            <a:r>
              <a:rPr lang="en-US" altLang="ko-KR" sz="1800" dirty="0"/>
              <a:t> Google Material Design Icon </a:t>
            </a:r>
            <a:r>
              <a:rPr lang="ko-KR" altLang="en-US" sz="1800" dirty="0"/>
              <a:t>등처럼</a:t>
            </a:r>
            <a:r>
              <a:rPr lang="en-US" altLang="ko-KR" sz="1800" dirty="0"/>
              <a:t/>
            </a:r>
            <a:br>
              <a:rPr lang="en-US" altLang="ko-KR" sz="1800" dirty="0"/>
            </a:br>
            <a:r>
              <a:rPr lang="ko-KR" altLang="en-US" sz="1800" dirty="0"/>
              <a:t>외부에서 제공하는 무료 아이콘이 많기 때문에 무관하다</a:t>
            </a:r>
            <a:r>
              <a:rPr lang="en-US" altLang="ko-KR" sz="1800" dirty="0"/>
              <a:t>.</a:t>
            </a:r>
          </a:p>
          <a:p>
            <a:r>
              <a:rPr lang="en-US" altLang="ko-KR" sz="1800" dirty="0"/>
              <a:t>Font Awesome</a:t>
            </a:r>
            <a:r>
              <a:rPr lang="ko-KR" altLang="en-US" sz="1800" dirty="0"/>
              <a:t>을 사용하려면 </a:t>
            </a:r>
            <a:r>
              <a:rPr lang="en-US" altLang="ko-KR" sz="1800" dirty="0"/>
              <a:t/>
            </a:r>
            <a:br>
              <a:rPr lang="en-US" altLang="ko-KR" sz="1800" dirty="0"/>
            </a:br>
            <a:r>
              <a:rPr lang="en-US" altLang="ko-KR" sz="1800" dirty="0"/>
              <a:t>&lt;link </a:t>
            </a:r>
            <a:r>
              <a:rPr lang="en-US" altLang="ko-KR" sz="1800" dirty="0" err="1"/>
              <a:t>rel</a:t>
            </a:r>
            <a:r>
              <a:rPr lang="en-US" altLang="ko-KR" sz="1800" dirty="0"/>
              <a:t>="stylesheet" </a:t>
            </a:r>
            <a:r>
              <a:rPr lang="en-US" altLang="ko-KR" sz="1800" dirty="0" err="1"/>
              <a:t>href</a:t>
            </a:r>
            <a:r>
              <a:rPr lang="en-US" altLang="ko-KR" sz="1800" dirty="0"/>
              <a:t>="https://use.fontawesome.com/releases/v5.7.0/</a:t>
            </a:r>
            <a:r>
              <a:rPr lang="en-US" altLang="ko-KR" sz="1800" dirty="0" err="1"/>
              <a:t>css</a:t>
            </a:r>
            <a:r>
              <a:rPr lang="en-US" altLang="ko-KR" sz="1800" dirty="0"/>
              <a:t>/all.css" integrity="sha384-lZN37f5QGtY3VHgisS14W3ExzMWZxybE1SJSEsQp9S+oqd12jhcu+A56Ebc1zFSJ" </a:t>
            </a:r>
            <a:r>
              <a:rPr lang="en-US" altLang="ko-KR" sz="1800" dirty="0" err="1"/>
              <a:t>crossorigin</a:t>
            </a:r>
            <a:r>
              <a:rPr lang="en-US" altLang="ko-KR" sz="1800" dirty="0"/>
              <a:t>="anonymous"&gt;</a:t>
            </a:r>
            <a:r>
              <a:rPr lang="ko-KR" altLang="en-US" sz="1800" dirty="0"/>
              <a:t>을 </a:t>
            </a:r>
            <a:r>
              <a:rPr lang="en-US" altLang="ko-KR" sz="1800" dirty="0"/>
              <a:t>&lt;head&gt;</a:t>
            </a:r>
            <a:br>
              <a:rPr lang="en-US" altLang="ko-KR" sz="1800" dirty="0"/>
            </a:br>
            <a:r>
              <a:rPr lang="ko-KR" altLang="en-US" sz="1800" dirty="0"/>
              <a:t>에 추가</a:t>
            </a:r>
            <a:endParaRPr lang="en-US" altLang="ko-KR" sz="1800" dirty="0"/>
          </a:p>
          <a:p>
            <a:r>
              <a:rPr lang="ko-KR" altLang="en-US" sz="1800" dirty="0"/>
              <a:t>아이콘 사용은 </a:t>
            </a:r>
            <a:r>
              <a:rPr lang="en-US" altLang="ko-KR" sz="1800" dirty="0"/>
              <a:t>inline</a:t>
            </a:r>
            <a:r>
              <a:rPr lang="ko-KR" altLang="en-US" sz="1800" dirty="0" err="1"/>
              <a:t>엘리먼트인</a:t>
            </a:r>
            <a:r>
              <a:rPr lang="ko-KR" altLang="en-US" sz="1800" dirty="0"/>
              <a:t> </a:t>
            </a:r>
            <a:r>
              <a:rPr lang="en-US" altLang="ko-KR" sz="1800" dirty="0"/>
              <a:t>&lt;</a:t>
            </a:r>
            <a:r>
              <a:rPr lang="en-US" altLang="ko-KR" sz="1800" dirty="0" err="1"/>
              <a:t>i</a:t>
            </a:r>
            <a:r>
              <a:rPr lang="en-US" altLang="ko-KR" sz="1800" dirty="0"/>
              <a:t>&gt; </a:t>
            </a:r>
            <a:r>
              <a:rPr lang="ko-KR" altLang="en-US" sz="1800" dirty="0"/>
              <a:t>또는 </a:t>
            </a:r>
            <a:r>
              <a:rPr lang="en-US" altLang="ko-KR" sz="1800" dirty="0"/>
              <a:t>&lt;span&gt;</a:t>
            </a:r>
            <a:r>
              <a:rPr lang="ko-KR" altLang="en-US" sz="1800" dirty="0"/>
              <a:t>태그의 </a:t>
            </a:r>
            <a:r>
              <a:rPr lang="en-US" altLang="ko-KR" sz="1800" dirty="0"/>
              <a:t>class</a:t>
            </a:r>
            <a:r>
              <a:rPr lang="ko-KR" altLang="en-US" sz="1800" dirty="0"/>
              <a:t>에</a:t>
            </a:r>
            <a:r>
              <a:rPr lang="en-US" altLang="ko-KR" sz="1800" dirty="0"/>
              <a:t/>
            </a:r>
            <a:br>
              <a:rPr lang="en-US" altLang="ko-KR" sz="1800" dirty="0"/>
            </a:br>
            <a:r>
              <a:rPr lang="ko-KR" altLang="en-US" sz="1800" dirty="0"/>
              <a:t>아이콘 기본 클래스인 </a:t>
            </a:r>
            <a:r>
              <a:rPr lang="en-US" altLang="ko-KR" sz="1800" dirty="0" err="1"/>
              <a:t>fas</a:t>
            </a:r>
            <a:r>
              <a:rPr lang="ko-KR" altLang="en-US" sz="1800" dirty="0"/>
              <a:t>와 아이콘 이름 클래스</a:t>
            </a:r>
            <a:r>
              <a:rPr lang="en-US" altLang="ko-KR" sz="1800" dirty="0"/>
              <a:t>(</a:t>
            </a:r>
            <a:r>
              <a:rPr lang="en-US" altLang="ko-KR" sz="1800" dirty="0">
                <a:solidFill>
                  <a:srgbClr val="0000CD"/>
                </a:solidFill>
                <a:latin typeface="맑은 고딕 Semilight" panose="020B0502040204020203" pitchFamily="50" charset="-127"/>
              </a:rPr>
              <a:t>fa-cloud) </a:t>
            </a:r>
            <a:r>
              <a:rPr lang="ko-KR" altLang="en-US" sz="1800" dirty="0">
                <a:solidFill>
                  <a:srgbClr val="0000CD"/>
                </a:solidFill>
                <a:latin typeface="맑은 고딕 Semilight" panose="020B0502040204020203" pitchFamily="50" charset="-127"/>
              </a:rPr>
              <a:t>등을</a:t>
            </a:r>
            <a:r>
              <a:rPr lang="en-US" altLang="ko-KR" sz="1800" dirty="0">
                <a:solidFill>
                  <a:srgbClr val="0000CD"/>
                </a:solidFill>
                <a:latin typeface="맑은 고딕 Semilight" panose="020B0502040204020203" pitchFamily="50" charset="-127"/>
              </a:rPr>
              <a:t/>
            </a:r>
            <a:br>
              <a:rPr lang="en-US" altLang="ko-KR" sz="1800" dirty="0">
                <a:solidFill>
                  <a:srgbClr val="0000CD"/>
                </a:solidFill>
                <a:latin typeface="맑은 고딕 Semilight" panose="020B0502040204020203" pitchFamily="50" charset="-127"/>
              </a:rPr>
            </a:br>
            <a:r>
              <a:rPr lang="ko-KR" altLang="en-US" sz="1800" dirty="0">
                <a:solidFill>
                  <a:srgbClr val="0000CD"/>
                </a:solidFill>
                <a:latin typeface="맑은 고딕 Semilight" panose="020B0502040204020203" pitchFamily="50" charset="-127"/>
              </a:rPr>
              <a:t>추가하여 사용</a:t>
            </a:r>
            <a:r>
              <a:rPr lang="en-US" altLang="ko-KR" sz="1800" dirty="0">
                <a:solidFill>
                  <a:srgbClr val="0000CD"/>
                </a:solidFill>
                <a:latin typeface="맑은 고딕 Semilight" panose="020B0502040204020203" pitchFamily="50" charset="-127"/>
              </a:rPr>
              <a:t/>
            </a:r>
            <a:br>
              <a:rPr lang="en-US" altLang="ko-KR" sz="1800" dirty="0">
                <a:solidFill>
                  <a:srgbClr val="0000CD"/>
                </a:solidFill>
                <a:latin typeface="맑은 고딕 Semilight" panose="020B0502040204020203" pitchFamily="50" charset="-127"/>
              </a:rPr>
            </a:br>
            <a:r>
              <a:rPr lang="en-US" altLang="ko-KR" sz="1800" dirty="0"/>
              <a:t>&lt;</a:t>
            </a:r>
            <a:r>
              <a:rPr lang="en-US" altLang="ko-KR" sz="1800" dirty="0" err="1"/>
              <a:t>i</a:t>
            </a:r>
            <a:r>
              <a:rPr lang="en-US" altLang="ko-KR" sz="1800" dirty="0"/>
              <a:t> class="</a:t>
            </a:r>
            <a:r>
              <a:rPr lang="en-US" altLang="ko-KR" sz="1800" dirty="0" err="1"/>
              <a:t>fas</a:t>
            </a:r>
            <a:r>
              <a:rPr lang="en-US" altLang="ko-KR" sz="1800" dirty="0"/>
              <a:t> fa-cloud"&gt;&lt;/</a:t>
            </a:r>
            <a:r>
              <a:rPr lang="en-US" altLang="ko-KR" sz="1800" dirty="0" err="1"/>
              <a:t>i</a:t>
            </a:r>
            <a:r>
              <a:rPr lang="en-US" altLang="ko-KR" sz="1800" dirty="0"/>
              <a:t>&gt;</a:t>
            </a:r>
            <a:br>
              <a:rPr lang="en-US" altLang="ko-KR" sz="1800" dirty="0"/>
            </a:br>
            <a:r>
              <a:rPr lang="en-US" altLang="ko-KR" sz="1800" dirty="0"/>
              <a:t>&lt;</a:t>
            </a:r>
            <a:r>
              <a:rPr lang="en-US" altLang="ko-KR" sz="1800" dirty="0" err="1"/>
              <a:t>i</a:t>
            </a:r>
            <a:r>
              <a:rPr lang="en-US" altLang="ko-KR" sz="1800" dirty="0"/>
              <a:t> class="</a:t>
            </a:r>
            <a:r>
              <a:rPr lang="en-US" altLang="ko-KR" sz="1800" dirty="0" err="1"/>
              <a:t>fas</a:t>
            </a:r>
            <a:r>
              <a:rPr lang="en-US" altLang="ko-KR" sz="1800" dirty="0"/>
              <a:t> fa-coffee"&gt;&lt;/</a:t>
            </a:r>
            <a:r>
              <a:rPr lang="en-US" altLang="ko-KR" sz="1800" dirty="0" err="1"/>
              <a:t>i</a:t>
            </a:r>
            <a:r>
              <a:rPr lang="en-US" altLang="ko-KR" sz="1800" dirty="0"/>
              <a:t>&gt;</a:t>
            </a:r>
            <a:br>
              <a:rPr lang="en-US" altLang="ko-KR" sz="1800" dirty="0"/>
            </a:br>
            <a:r>
              <a:rPr lang="en-US" altLang="ko-KR" sz="1800" dirty="0"/>
              <a:t>&lt;</a:t>
            </a:r>
            <a:r>
              <a:rPr lang="en-US" altLang="ko-KR" sz="1800" dirty="0" err="1"/>
              <a:t>i</a:t>
            </a:r>
            <a:r>
              <a:rPr lang="en-US" altLang="ko-KR" sz="1800" dirty="0"/>
              <a:t> class="</a:t>
            </a:r>
            <a:r>
              <a:rPr lang="en-US" altLang="ko-KR" sz="1800" dirty="0" err="1"/>
              <a:t>fas</a:t>
            </a:r>
            <a:r>
              <a:rPr lang="en-US" altLang="ko-KR" sz="1800" dirty="0"/>
              <a:t> fa-car"&gt;&lt;/</a:t>
            </a:r>
            <a:r>
              <a:rPr lang="en-US" altLang="ko-KR" sz="1800" dirty="0" err="1"/>
              <a:t>i</a:t>
            </a:r>
            <a:r>
              <a:rPr lang="en-US" altLang="ko-KR" sz="1800" dirty="0"/>
              <a:t>&gt;</a:t>
            </a:r>
            <a:br>
              <a:rPr lang="en-US" altLang="ko-KR" sz="1800" dirty="0"/>
            </a:br>
            <a:r>
              <a:rPr lang="en-US" altLang="ko-KR" sz="1800" dirty="0"/>
              <a:t>&lt;</a:t>
            </a:r>
            <a:r>
              <a:rPr lang="en-US" altLang="ko-KR" sz="1800" dirty="0" err="1"/>
              <a:t>i</a:t>
            </a:r>
            <a:r>
              <a:rPr lang="en-US" altLang="ko-KR" sz="1800" dirty="0"/>
              <a:t> class="</a:t>
            </a:r>
            <a:r>
              <a:rPr lang="en-US" altLang="ko-KR" sz="1800" dirty="0" err="1"/>
              <a:t>fas</a:t>
            </a:r>
            <a:r>
              <a:rPr lang="en-US" altLang="ko-KR" sz="1800" dirty="0"/>
              <a:t> fa-file"&gt;&lt;/</a:t>
            </a:r>
            <a:r>
              <a:rPr lang="en-US" altLang="ko-KR" sz="1800" dirty="0" err="1"/>
              <a:t>i</a:t>
            </a:r>
            <a:r>
              <a:rPr lang="en-US" altLang="ko-KR" sz="1800" dirty="0"/>
              <a:t>&gt;</a:t>
            </a:r>
            <a:br>
              <a:rPr lang="en-US" altLang="ko-KR" sz="1800" dirty="0"/>
            </a:br>
            <a:r>
              <a:rPr lang="en-US" altLang="ko-KR" sz="1800" dirty="0"/>
              <a:t>&lt;</a:t>
            </a:r>
            <a:r>
              <a:rPr lang="en-US" altLang="ko-KR" sz="1800" dirty="0" err="1"/>
              <a:t>i</a:t>
            </a:r>
            <a:r>
              <a:rPr lang="en-US" altLang="ko-KR" sz="1800" dirty="0"/>
              <a:t> class="</a:t>
            </a:r>
            <a:r>
              <a:rPr lang="en-US" altLang="ko-KR" sz="1800" dirty="0" err="1"/>
              <a:t>fas</a:t>
            </a:r>
            <a:r>
              <a:rPr lang="en-US" altLang="ko-KR" sz="1800" dirty="0"/>
              <a:t> fa-bars"&gt;&lt;/</a:t>
            </a:r>
            <a:r>
              <a:rPr lang="en-US" altLang="ko-KR" sz="1800" dirty="0" err="1"/>
              <a:t>i</a:t>
            </a:r>
            <a:r>
              <a:rPr lang="en-US" altLang="ko-KR" sz="1800" dirty="0"/>
              <a:t>&gt;</a:t>
            </a:r>
            <a:br>
              <a:rPr lang="en-US" altLang="ko-KR" sz="1800" dirty="0"/>
            </a:br>
            <a:r>
              <a:rPr lang="ko-KR" altLang="en-US" sz="1800" dirty="0"/>
              <a:t>아이콘에 대한 내용은 </a:t>
            </a:r>
            <a:r>
              <a:rPr lang="en-US" altLang="ko-KR" sz="1800" dirty="0">
                <a:hlinkClick r:id="rId2"/>
              </a:rPr>
              <a:t>https://www.w3schools.com/icons/default.asp</a:t>
            </a:r>
            <a:r>
              <a:rPr lang="ko-KR" altLang="en-US" sz="1800" dirty="0"/>
              <a:t>를 보면 자주 사용하는 항목이 설명되어 있다</a:t>
            </a:r>
            <a:r>
              <a:rPr lang="en-US" altLang="ko-KR" sz="1800" dirty="0" smtClean="0"/>
              <a:t>.(</a:t>
            </a:r>
            <a:r>
              <a:rPr lang="ko-KR" altLang="en-US" sz="1800" dirty="0" smtClean="0"/>
              <a:t>레퍼런스에 아이콘과 </a:t>
            </a:r>
            <a:r>
              <a:rPr lang="ko-KR" altLang="en-US" sz="1800" dirty="0" err="1" smtClean="0"/>
              <a:t>크래스</a:t>
            </a:r>
            <a:r>
              <a:rPr lang="ko-KR" altLang="en-US" sz="1800" dirty="0" smtClean="0"/>
              <a:t> 열거됨</a:t>
            </a:r>
            <a:r>
              <a:rPr lang="en-US" altLang="ko-KR" sz="1800" dirty="0" smtClean="0"/>
              <a:t>)</a:t>
            </a:r>
            <a:endParaRPr lang="ko-KR" altLang="en-US" sz="1800" dirty="0"/>
          </a:p>
        </p:txBody>
      </p:sp>
    </p:spTree>
    <p:extLst>
      <p:ext uri="{BB962C8B-B14F-4D97-AF65-F5344CB8AC3E}">
        <p14:creationId xmlns:p14="http://schemas.microsoft.com/office/powerpoint/2010/main" val="40825035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9E21E684-66A2-4C0A-9F3A-6097EAC0B2E0}"/>
              </a:ext>
            </a:extLst>
          </p:cNvPr>
          <p:cNvSpPr>
            <a:spLocks noGrp="1"/>
          </p:cNvSpPr>
          <p:nvPr>
            <p:ph idx="1"/>
          </p:nvPr>
        </p:nvSpPr>
        <p:spPr>
          <a:xfrm>
            <a:off x="628650" y="476672"/>
            <a:ext cx="7886700" cy="5700291"/>
          </a:xfrm>
        </p:spPr>
        <p:txBody>
          <a:bodyPr>
            <a:normAutofit/>
          </a:bodyPr>
          <a:lstStyle/>
          <a:p>
            <a:pPr marL="0" indent="0">
              <a:buNone/>
            </a:pPr>
            <a:r>
              <a:rPr lang="ko-KR" altLang="en-US" sz="1800" dirty="0"/>
              <a:t>구글 제공 아이콘</a:t>
            </a:r>
            <a:r>
              <a:rPr lang="en-US" altLang="ko-KR" sz="1800" dirty="0"/>
              <a:t/>
            </a:r>
            <a:br>
              <a:rPr lang="en-US" altLang="ko-KR" sz="1800" dirty="0"/>
            </a:br>
            <a:r>
              <a:rPr lang="en-US" altLang="ko-KR" sz="1800" dirty="0"/>
              <a:t>&lt;link </a:t>
            </a:r>
            <a:r>
              <a:rPr lang="en-US" altLang="ko-KR" sz="1800" dirty="0" err="1"/>
              <a:t>rel</a:t>
            </a:r>
            <a:r>
              <a:rPr lang="en-US" altLang="ko-KR" sz="1800" dirty="0"/>
              <a:t>="stylesheet" </a:t>
            </a:r>
            <a:r>
              <a:rPr lang="en-US" altLang="ko-KR" sz="1800" dirty="0" err="1"/>
              <a:t>href</a:t>
            </a:r>
            <a:r>
              <a:rPr lang="en-US" altLang="ko-KR" sz="1800" dirty="0"/>
              <a:t>="https://fonts.googleapis.com/</a:t>
            </a:r>
            <a:r>
              <a:rPr lang="en-US" altLang="ko-KR" sz="1800" dirty="0" err="1"/>
              <a:t>icon?family</a:t>
            </a:r>
            <a:r>
              <a:rPr lang="en-US" altLang="ko-KR" sz="1800" dirty="0"/>
              <a:t>=</a:t>
            </a:r>
            <a:r>
              <a:rPr lang="en-US" altLang="ko-KR" sz="1800" dirty="0" err="1"/>
              <a:t>Material+Icons</a:t>
            </a:r>
            <a:r>
              <a:rPr lang="en-US" altLang="ko-KR" sz="1800" dirty="0" smtClean="0"/>
              <a:t>"&gt;</a:t>
            </a:r>
            <a:br>
              <a:rPr lang="en-US" altLang="ko-KR" sz="1800" dirty="0" smtClean="0"/>
            </a:br>
            <a:r>
              <a:rPr lang="en-US" altLang="ko-KR" sz="1800" dirty="0" smtClean="0"/>
              <a:t/>
            </a:r>
            <a:br>
              <a:rPr lang="en-US" altLang="ko-KR" sz="1800" dirty="0" smtClean="0"/>
            </a:br>
            <a:r>
              <a:rPr lang="en-US" altLang="ko-KR" sz="1800" dirty="0" smtClean="0"/>
              <a:t>- &lt;</a:t>
            </a:r>
            <a:r>
              <a:rPr lang="en-US" altLang="ko-KR" sz="1800" dirty="0" err="1" smtClean="0"/>
              <a:t>i</a:t>
            </a:r>
            <a:r>
              <a:rPr lang="en-US" altLang="ko-KR" sz="1800" dirty="0" smtClean="0"/>
              <a:t>&gt;</a:t>
            </a:r>
            <a:r>
              <a:rPr lang="ko-KR" altLang="en-US" sz="1800" dirty="0" smtClean="0"/>
              <a:t>와 </a:t>
            </a:r>
            <a:r>
              <a:rPr lang="en-US" altLang="ko-KR" sz="1800" dirty="0" smtClean="0"/>
              <a:t>&lt;span&gt;</a:t>
            </a:r>
            <a:r>
              <a:rPr lang="ko-KR" altLang="en-US" sz="1800" dirty="0" smtClean="0"/>
              <a:t>를 사용</a:t>
            </a:r>
            <a:r>
              <a:rPr lang="en-US" altLang="ko-KR" sz="1800" dirty="0" smtClean="0"/>
              <a:t/>
            </a:r>
            <a:br>
              <a:rPr lang="en-US" altLang="ko-KR" sz="1800" dirty="0" smtClean="0"/>
            </a:br>
            <a:r>
              <a:rPr lang="en-US" altLang="ko-KR" sz="1800" dirty="0" smtClean="0"/>
              <a:t>-</a:t>
            </a:r>
            <a:r>
              <a:rPr lang="ko-KR" altLang="en-US" sz="1800" dirty="0" smtClean="0"/>
              <a:t>클래스는 </a:t>
            </a:r>
            <a:r>
              <a:rPr lang="en-US" altLang="ko-KR" sz="1800" dirty="0" smtClean="0"/>
              <a:t>material-icons</a:t>
            </a:r>
            <a:r>
              <a:rPr lang="ko-KR" altLang="en-US" sz="1800" dirty="0" smtClean="0"/>
              <a:t>를 사용하고 종류는 </a:t>
            </a:r>
            <a:r>
              <a:rPr lang="ko-KR" altLang="en-US" sz="1800" dirty="0" err="1" smtClean="0"/>
              <a:t>내용부에</a:t>
            </a:r>
            <a:r>
              <a:rPr lang="ko-KR" altLang="en-US" sz="1800" dirty="0" smtClean="0"/>
              <a:t> </a:t>
            </a:r>
            <a:r>
              <a:rPr lang="ko-KR" altLang="en-US" sz="1800" dirty="0" err="1" smtClean="0"/>
              <a:t>넣어줌</a:t>
            </a:r>
            <a:r>
              <a:rPr lang="en-US" altLang="ko-KR" sz="1800" dirty="0"/>
              <a:t/>
            </a:r>
            <a:br>
              <a:rPr lang="en-US" altLang="ko-KR" sz="1800" dirty="0"/>
            </a:br>
            <a:r>
              <a:rPr lang="en-US" altLang="ko-KR" sz="1800" dirty="0"/>
              <a:t>&lt;</a:t>
            </a:r>
            <a:r>
              <a:rPr lang="en-US" altLang="ko-KR" sz="1800" dirty="0" err="1"/>
              <a:t>i</a:t>
            </a:r>
            <a:r>
              <a:rPr lang="en-US" altLang="ko-KR" sz="1800" dirty="0"/>
              <a:t> class="material-icons"&gt;cloud&lt;/</a:t>
            </a:r>
            <a:r>
              <a:rPr lang="en-US" altLang="ko-KR" sz="1800" dirty="0" err="1"/>
              <a:t>i</a:t>
            </a:r>
            <a:r>
              <a:rPr lang="en-US" altLang="ko-KR" sz="1800" dirty="0" smtClean="0"/>
              <a:t>&gt; //</a:t>
            </a:r>
            <a:r>
              <a:rPr lang="ko-KR" altLang="en-US" sz="1800" dirty="0" smtClean="0"/>
              <a:t>구름</a:t>
            </a:r>
            <a:endParaRPr lang="en-US" altLang="ko-KR" sz="1800" dirty="0"/>
          </a:p>
          <a:p>
            <a:pPr marL="0" indent="0">
              <a:buNone/>
            </a:pPr>
            <a:r>
              <a:rPr lang="en-US" altLang="ko-KR" sz="1800" dirty="0"/>
              <a:t>&lt;</a:t>
            </a:r>
            <a:r>
              <a:rPr lang="en-US" altLang="ko-KR" sz="1800" dirty="0" err="1"/>
              <a:t>i</a:t>
            </a:r>
            <a:r>
              <a:rPr lang="en-US" altLang="ko-KR" sz="1800" dirty="0"/>
              <a:t> class="material-icons"&gt;favorite&lt;/</a:t>
            </a:r>
            <a:r>
              <a:rPr lang="en-US" altLang="ko-KR" sz="1800" dirty="0" err="1"/>
              <a:t>i</a:t>
            </a:r>
            <a:r>
              <a:rPr lang="en-US" altLang="ko-KR" sz="1800" dirty="0" smtClean="0"/>
              <a:t>&gt; //</a:t>
            </a:r>
            <a:r>
              <a:rPr lang="ko-KR" altLang="en-US" sz="1800" dirty="0" smtClean="0"/>
              <a:t>심장</a:t>
            </a:r>
            <a:endParaRPr lang="en-US" altLang="ko-KR" sz="1800" dirty="0"/>
          </a:p>
          <a:p>
            <a:pPr marL="0" indent="0">
              <a:buNone/>
            </a:pPr>
            <a:r>
              <a:rPr lang="en-US" altLang="ko-KR" sz="1800" dirty="0"/>
              <a:t>&lt;</a:t>
            </a:r>
            <a:r>
              <a:rPr lang="en-US" altLang="ko-KR" sz="1800" dirty="0" err="1"/>
              <a:t>i</a:t>
            </a:r>
            <a:r>
              <a:rPr lang="en-US" altLang="ko-KR" sz="1800" dirty="0"/>
              <a:t> class="material-icons"&gt;attachment&lt;/</a:t>
            </a:r>
            <a:r>
              <a:rPr lang="en-US" altLang="ko-KR" sz="1800" dirty="0" err="1"/>
              <a:t>i</a:t>
            </a:r>
            <a:r>
              <a:rPr lang="en-US" altLang="ko-KR" sz="1800" dirty="0" smtClean="0"/>
              <a:t>&gt; //</a:t>
            </a:r>
            <a:r>
              <a:rPr lang="ko-KR" altLang="en-US" sz="1800" dirty="0" err="1" smtClean="0"/>
              <a:t>클립핀</a:t>
            </a:r>
            <a:endParaRPr lang="en-US" altLang="ko-KR" sz="1800" dirty="0"/>
          </a:p>
          <a:p>
            <a:pPr marL="0" indent="0">
              <a:buNone/>
            </a:pPr>
            <a:r>
              <a:rPr lang="en-US" altLang="ko-KR" sz="1800" dirty="0"/>
              <a:t>&lt;</a:t>
            </a:r>
            <a:r>
              <a:rPr lang="en-US" altLang="ko-KR" sz="1800" dirty="0" err="1"/>
              <a:t>i</a:t>
            </a:r>
            <a:r>
              <a:rPr lang="en-US" altLang="ko-KR" sz="1800" dirty="0"/>
              <a:t> class="material-icons"&gt;computer&lt;/</a:t>
            </a:r>
            <a:r>
              <a:rPr lang="en-US" altLang="ko-KR" sz="1800" dirty="0" err="1"/>
              <a:t>i</a:t>
            </a:r>
            <a:r>
              <a:rPr lang="en-US" altLang="ko-KR" sz="1800" dirty="0" smtClean="0"/>
              <a:t>&gt; //</a:t>
            </a:r>
            <a:r>
              <a:rPr lang="ko-KR" altLang="en-US" sz="1800" dirty="0" smtClean="0"/>
              <a:t>컴퓨터</a:t>
            </a:r>
            <a:endParaRPr lang="en-US" altLang="ko-KR" sz="1800" dirty="0"/>
          </a:p>
          <a:p>
            <a:pPr marL="0" indent="0">
              <a:buNone/>
            </a:pPr>
            <a:r>
              <a:rPr lang="en-US" altLang="ko-KR" sz="1800" dirty="0"/>
              <a:t>&lt;</a:t>
            </a:r>
            <a:r>
              <a:rPr lang="en-US" altLang="ko-KR" sz="1800" dirty="0" err="1"/>
              <a:t>i</a:t>
            </a:r>
            <a:r>
              <a:rPr lang="en-US" altLang="ko-KR" sz="1800" dirty="0"/>
              <a:t> class="material-icons"&gt;traffic&lt;/</a:t>
            </a:r>
            <a:r>
              <a:rPr lang="en-US" altLang="ko-KR" sz="1800" dirty="0" err="1"/>
              <a:t>i</a:t>
            </a:r>
            <a:r>
              <a:rPr lang="en-US" altLang="ko-KR" sz="1800" dirty="0" smtClean="0"/>
              <a:t>&gt; //</a:t>
            </a:r>
            <a:r>
              <a:rPr lang="ko-KR" altLang="en-US" sz="1800" dirty="0" smtClean="0"/>
              <a:t>신호등</a:t>
            </a:r>
            <a:r>
              <a:rPr lang="en-US" altLang="ko-KR" sz="1800" dirty="0"/>
              <a:t/>
            </a:r>
            <a:br>
              <a:rPr lang="en-US" altLang="ko-KR" sz="1800" dirty="0"/>
            </a:br>
            <a:endParaRPr lang="ko-KR" altLang="en-US" sz="1800" dirty="0"/>
          </a:p>
        </p:txBody>
      </p:sp>
    </p:spTree>
    <p:extLst>
      <p:ext uri="{BB962C8B-B14F-4D97-AF65-F5344CB8AC3E}">
        <p14:creationId xmlns:p14="http://schemas.microsoft.com/office/powerpoint/2010/main" val="21247587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548680"/>
            <a:ext cx="7886700" cy="5628283"/>
          </a:xfrm>
        </p:spPr>
        <p:txBody>
          <a:bodyPr>
            <a:normAutofit/>
          </a:bodyPr>
          <a:lstStyle/>
          <a:p>
            <a:pPr marL="0" indent="0">
              <a:buNone/>
            </a:pPr>
            <a:r>
              <a:rPr lang="ko-KR" altLang="en-US" sz="1800" dirty="0"/>
              <a:t>아이콘은 글자처럼 취급하므로 글자크기</a:t>
            </a:r>
            <a:r>
              <a:rPr lang="en-US" altLang="ko-KR" sz="1800" dirty="0"/>
              <a:t>,</a:t>
            </a:r>
            <a:r>
              <a:rPr lang="ko-KR" altLang="en-US" sz="1800" dirty="0" err="1"/>
              <a:t>글자색</a:t>
            </a:r>
            <a:r>
              <a:rPr lang="en-US" altLang="ko-KR" sz="1800" dirty="0"/>
              <a:t>,</a:t>
            </a:r>
            <a:r>
              <a:rPr lang="ko-KR" altLang="en-US" sz="1800" dirty="0"/>
              <a:t>글자 그림자 </a:t>
            </a:r>
            <a:r>
              <a:rPr lang="ko-KR" altLang="en-US" sz="1800" dirty="0" err="1"/>
              <a:t>속성등을</a:t>
            </a:r>
            <a:r>
              <a:rPr lang="ko-KR" altLang="en-US" sz="1800" dirty="0"/>
              <a:t> 사용하여 처리</a:t>
            </a:r>
            <a:r>
              <a:rPr lang="en-US" altLang="ko-KR" sz="1800" dirty="0"/>
              <a:t/>
            </a:r>
            <a:br>
              <a:rPr lang="en-US" altLang="ko-KR" sz="1800" dirty="0"/>
            </a:br>
            <a:r>
              <a:rPr lang="en-US" altLang="ko-KR" sz="1800" dirty="0"/>
              <a:t>&lt;</a:t>
            </a:r>
            <a:r>
              <a:rPr lang="en-US" altLang="ko-KR" sz="1800" dirty="0" err="1"/>
              <a:t>i</a:t>
            </a:r>
            <a:r>
              <a:rPr lang="en-US" altLang="ko-KR" sz="1800" dirty="0"/>
              <a:t> class="fa fa-cloud" style="font-size:24px;"&gt;&lt;/</a:t>
            </a:r>
            <a:r>
              <a:rPr lang="en-US" altLang="ko-KR" sz="1800" dirty="0" err="1"/>
              <a:t>i</a:t>
            </a:r>
            <a:r>
              <a:rPr lang="en-US" altLang="ko-KR" sz="1800" dirty="0"/>
              <a:t>&gt;</a:t>
            </a:r>
          </a:p>
          <a:p>
            <a:pPr marL="0" indent="0">
              <a:buNone/>
            </a:pPr>
            <a:r>
              <a:rPr lang="en-US" altLang="ko-KR" sz="1800" dirty="0"/>
              <a:t>&lt;</a:t>
            </a:r>
            <a:r>
              <a:rPr lang="en-US" altLang="ko-KR" sz="1800" dirty="0" err="1"/>
              <a:t>i</a:t>
            </a:r>
            <a:r>
              <a:rPr lang="en-US" altLang="ko-KR" sz="1800" dirty="0"/>
              <a:t> class="fa fa-cloud" style="font-size:36px;"&gt;&lt;/</a:t>
            </a:r>
            <a:r>
              <a:rPr lang="en-US" altLang="ko-KR" sz="1800" dirty="0" err="1"/>
              <a:t>i</a:t>
            </a:r>
            <a:r>
              <a:rPr lang="en-US" altLang="ko-KR" sz="1800" dirty="0"/>
              <a:t>&gt;</a:t>
            </a:r>
          </a:p>
          <a:p>
            <a:pPr marL="0" indent="0">
              <a:buNone/>
            </a:pPr>
            <a:r>
              <a:rPr lang="en-US" altLang="ko-KR" sz="1800" dirty="0"/>
              <a:t>&lt;</a:t>
            </a:r>
            <a:r>
              <a:rPr lang="en-US" altLang="ko-KR" sz="1800" dirty="0" err="1"/>
              <a:t>i</a:t>
            </a:r>
            <a:r>
              <a:rPr lang="en-US" altLang="ko-KR" sz="1800" dirty="0"/>
              <a:t> class="fa fa-cloud" style="font-size:48px;color:red;"&gt;&lt;/</a:t>
            </a:r>
            <a:r>
              <a:rPr lang="en-US" altLang="ko-KR" sz="1800" dirty="0" err="1"/>
              <a:t>i</a:t>
            </a:r>
            <a:r>
              <a:rPr lang="en-US" altLang="ko-KR" sz="1800" dirty="0"/>
              <a:t>&gt;</a:t>
            </a:r>
          </a:p>
          <a:p>
            <a:pPr marL="0" indent="0">
              <a:buNone/>
            </a:pPr>
            <a:r>
              <a:rPr lang="en-US" altLang="ko-KR" sz="1800" dirty="0"/>
              <a:t>&lt;</a:t>
            </a:r>
            <a:r>
              <a:rPr lang="en-US" altLang="ko-KR" sz="1800" dirty="0" err="1"/>
              <a:t>i</a:t>
            </a:r>
            <a:r>
              <a:rPr lang="en-US" altLang="ko-KR" sz="1800" dirty="0"/>
              <a:t> class="fa fa-cloud" style="font-size:60px;color:lightblue;text-shadow:2px 2px 4px #000000;"&gt;&lt;/</a:t>
            </a:r>
            <a:r>
              <a:rPr lang="en-US" altLang="ko-KR" sz="1800" dirty="0" err="1"/>
              <a:t>i</a:t>
            </a:r>
            <a:r>
              <a:rPr lang="en-US" altLang="ko-KR" sz="1800" dirty="0"/>
              <a:t>&gt;</a:t>
            </a:r>
            <a:endParaRPr lang="ko-KR" altLang="en-US" sz="1800" dirty="0"/>
          </a:p>
        </p:txBody>
      </p:sp>
    </p:spTree>
    <p:extLst>
      <p:ext uri="{BB962C8B-B14F-4D97-AF65-F5344CB8AC3E}">
        <p14:creationId xmlns:p14="http://schemas.microsoft.com/office/powerpoint/2010/main" val="18624206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332656"/>
            <a:ext cx="7886700" cy="792089"/>
          </a:xfrm>
        </p:spPr>
        <p:txBody>
          <a:bodyPr>
            <a:normAutofit/>
          </a:bodyPr>
          <a:lstStyle/>
          <a:p>
            <a:r>
              <a:rPr lang="en-US" sz="2400" b="0" dirty="0"/>
              <a:t>Bootstrap 4 Filter (Advanced)</a:t>
            </a:r>
            <a:endParaRPr lang="en-US" sz="2400" dirty="0"/>
          </a:p>
        </p:txBody>
      </p:sp>
      <p:sp>
        <p:nvSpPr>
          <p:cNvPr id="2" name="내용 개체 틀 1"/>
          <p:cNvSpPr>
            <a:spLocks noGrp="1"/>
          </p:cNvSpPr>
          <p:nvPr>
            <p:ph idx="1"/>
          </p:nvPr>
        </p:nvSpPr>
        <p:spPr>
          <a:xfrm>
            <a:off x="628650" y="1268760"/>
            <a:ext cx="8119814" cy="4908203"/>
          </a:xfrm>
        </p:spPr>
        <p:txBody>
          <a:bodyPr>
            <a:normAutofit/>
          </a:bodyPr>
          <a:lstStyle/>
          <a:p>
            <a:pPr>
              <a:lnSpc>
                <a:spcPct val="100000"/>
              </a:lnSpc>
            </a:pPr>
            <a:r>
              <a:rPr lang="en-US" sz="1800" dirty="0"/>
              <a:t>bootstrap4</a:t>
            </a:r>
            <a:r>
              <a:rPr lang="ko-KR" altLang="en-US" sz="1800" dirty="0"/>
              <a:t>에는 검색하는 요소는 없다</a:t>
            </a:r>
            <a:r>
              <a:rPr lang="en-US" altLang="ko-KR" sz="1800" dirty="0"/>
              <a:t>.</a:t>
            </a:r>
            <a:br>
              <a:rPr lang="en-US" altLang="ko-KR" sz="1800" dirty="0"/>
            </a:br>
            <a:r>
              <a:rPr lang="ko-KR" altLang="en-US" sz="1800" dirty="0"/>
              <a:t>그래서 </a:t>
            </a:r>
            <a:r>
              <a:rPr lang="en-US" altLang="ko-KR" sz="1800" dirty="0" err="1"/>
              <a:t>jquery</a:t>
            </a:r>
            <a:r>
              <a:rPr lang="ko-KR" altLang="en-US" sz="1800" dirty="0"/>
              <a:t>를 사용하여 조회</a:t>
            </a:r>
            <a:r>
              <a:rPr lang="en-US" altLang="ko-KR" sz="1800" dirty="0"/>
              <a:t>/</a:t>
            </a:r>
            <a:r>
              <a:rPr lang="ko-KR" altLang="en-US" sz="1800" dirty="0"/>
              <a:t>검색한다</a:t>
            </a:r>
            <a:r>
              <a:rPr lang="en-US" altLang="ko-KR" sz="1800" dirty="0"/>
              <a:t/>
            </a:r>
            <a:br>
              <a:rPr lang="en-US" altLang="ko-KR" sz="1800" dirty="0"/>
            </a:br>
            <a:r>
              <a:rPr lang="en-US" altLang="ko-KR" sz="1800" dirty="0"/>
              <a:t/>
            </a:r>
            <a:br>
              <a:rPr lang="en-US" altLang="ko-KR" sz="1800" dirty="0"/>
            </a:br>
            <a:r>
              <a:rPr lang="en-US" sz="1600" dirty="0"/>
              <a:t>&lt;script&gt;</a:t>
            </a:r>
            <a:br>
              <a:rPr lang="en-US" sz="1600" dirty="0"/>
            </a:br>
            <a:r>
              <a:rPr lang="en-US" sz="1600" dirty="0"/>
              <a:t>$(document).ready(function(){</a:t>
            </a:r>
            <a:br>
              <a:rPr lang="en-US" sz="1600" dirty="0"/>
            </a:br>
            <a:r>
              <a:rPr lang="en-US" sz="1600" dirty="0"/>
              <a:t>  $("#</a:t>
            </a:r>
            <a:r>
              <a:rPr lang="en-US" sz="1600" dirty="0" err="1"/>
              <a:t>myInput</a:t>
            </a:r>
            <a:r>
              <a:rPr lang="en-US" sz="1600" dirty="0"/>
              <a:t>").on("</a:t>
            </a:r>
            <a:r>
              <a:rPr lang="en-US" sz="1600" dirty="0" err="1"/>
              <a:t>keyup</a:t>
            </a:r>
            <a:r>
              <a:rPr lang="en-US" sz="1600" dirty="0"/>
              <a:t>", function() {</a:t>
            </a:r>
            <a:br>
              <a:rPr lang="en-US" sz="1600" dirty="0"/>
            </a:br>
            <a:r>
              <a:rPr lang="en-US" sz="1600" dirty="0"/>
              <a:t>    var value = $(this).</a:t>
            </a:r>
            <a:r>
              <a:rPr lang="en-US" sz="1600" dirty="0" err="1"/>
              <a:t>val</a:t>
            </a:r>
            <a:r>
              <a:rPr lang="en-US" sz="1600" dirty="0"/>
              <a:t>().</a:t>
            </a:r>
            <a:r>
              <a:rPr lang="en-US" sz="1600" dirty="0" err="1"/>
              <a:t>toLowerCase</a:t>
            </a:r>
            <a:r>
              <a:rPr lang="en-US" sz="1600" dirty="0"/>
              <a:t>(); //</a:t>
            </a:r>
            <a:r>
              <a:rPr lang="ko-KR" altLang="en-US" sz="1600" dirty="0"/>
              <a:t>소문자로 바꾸어 검색</a:t>
            </a:r>
            <a:r>
              <a:rPr lang="en-US" sz="1600" dirty="0"/>
              <a:t/>
            </a:r>
            <a:br>
              <a:rPr lang="en-US" sz="1600" dirty="0"/>
            </a:br>
            <a:r>
              <a:rPr lang="en-US" sz="1600" dirty="0"/>
              <a:t>    $("#</a:t>
            </a:r>
            <a:r>
              <a:rPr lang="en-US" sz="1600" dirty="0" err="1"/>
              <a:t>myTable</a:t>
            </a:r>
            <a:r>
              <a:rPr lang="en-US" sz="1600" dirty="0"/>
              <a:t> tr").filter(function() {</a:t>
            </a:r>
            <a:br>
              <a:rPr lang="en-US" sz="1600" dirty="0"/>
            </a:br>
            <a:r>
              <a:rPr lang="en-US" sz="1600" dirty="0"/>
              <a:t>      $(this).toggle($(this).text().</a:t>
            </a:r>
            <a:r>
              <a:rPr lang="en-US" sz="1600" dirty="0" err="1"/>
              <a:t>toLowerCase</a:t>
            </a:r>
            <a:r>
              <a:rPr lang="en-US" sz="1600" dirty="0"/>
              <a:t>().</a:t>
            </a:r>
            <a:r>
              <a:rPr lang="en-US" sz="1600" dirty="0" err="1"/>
              <a:t>indexOf</a:t>
            </a:r>
            <a:r>
              <a:rPr lang="en-US" sz="1600" dirty="0"/>
              <a:t>(value) &gt; -1)</a:t>
            </a:r>
            <a:br>
              <a:rPr lang="en-US" sz="1600" dirty="0"/>
            </a:br>
            <a:r>
              <a:rPr lang="en-US" sz="1600" dirty="0"/>
              <a:t>    });</a:t>
            </a:r>
            <a:br>
              <a:rPr lang="en-US" sz="1600" dirty="0"/>
            </a:br>
            <a:r>
              <a:rPr lang="en-US" sz="1600" dirty="0"/>
              <a:t>  });</a:t>
            </a:r>
            <a:br>
              <a:rPr lang="en-US" sz="1600" dirty="0"/>
            </a:br>
            <a:r>
              <a:rPr lang="en-US" sz="1600" dirty="0"/>
              <a:t>});</a:t>
            </a:r>
            <a:br>
              <a:rPr lang="en-US" sz="1600" dirty="0"/>
            </a:br>
            <a:r>
              <a:rPr lang="en-US" sz="1600" dirty="0"/>
              <a:t>&lt;/script&gt;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263830" cy="5556275"/>
          </a:xfrm>
        </p:spPr>
        <p:txBody>
          <a:bodyPr>
            <a:normAutofit/>
          </a:bodyPr>
          <a:lstStyle/>
          <a:p>
            <a:pPr>
              <a:lnSpc>
                <a:spcPct val="100000"/>
              </a:lnSpc>
              <a:buNone/>
            </a:pPr>
            <a:r>
              <a:rPr lang="en-US" sz="1800" dirty="0"/>
              <a:t>&lt;!-- filter()</a:t>
            </a:r>
            <a:r>
              <a:rPr lang="ko-KR" altLang="en-US" sz="1800" dirty="0"/>
              <a:t>메서드</a:t>
            </a:r>
            <a:r>
              <a:rPr lang="en-US" altLang="ko-KR" sz="1800" dirty="0"/>
              <a:t/>
            </a:r>
            <a:br>
              <a:rPr lang="en-US" altLang="ko-KR" sz="1800" dirty="0"/>
            </a:br>
            <a:r>
              <a:rPr lang="en-US" altLang="ko-KR" sz="1800" dirty="0"/>
              <a:t/>
            </a:r>
            <a:br>
              <a:rPr lang="en-US" altLang="ko-KR" sz="1800" dirty="0"/>
            </a:br>
            <a:r>
              <a:rPr lang="en-US" sz="1800" dirty="0"/>
              <a:t>$(</a:t>
            </a:r>
            <a:r>
              <a:rPr lang="en-US" sz="1800" i="1" dirty="0"/>
              <a:t>selector</a:t>
            </a:r>
            <a:r>
              <a:rPr lang="en-US" sz="1800" dirty="0"/>
              <a:t>).filter(</a:t>
            </a:r>
            <a:r>
              <a:rPr lang="en-US" sz="1800" i="1" dirty="0" err="1"/>
              <a:t>criteria,</a:t>
            </a:r>
            <a:r>
              <a:rPr lang="en-US" sz="1800" dirty="0" err="1"/>
              <a:t>function</a:t>
            </a:r>
            <a:r>
              <a:rPr lang="en-US" sz="1800" i="1" dirty="0"/>
              <a:t>(index)</a:t>
            </a:r>
            <a:r>
              <a:rPr lang="en-US" sz="1800" dirty="0"/>
              <a:t>)</a:t>
            </a:r>
            <a:br>
              <a:rPr lang="en-US" sz="1800" dirty="0"/>
            </a:br>
            <a:r>
              <a:rPr lang="en-US" sz="1800" dirty="0"/>
              <a:t>- </a:t>
            </a:r>
            <a:r>
              <a:rPr lang="ko-KR" altLang="en-US" sz="1800" dirty="0"/>
              <a:t>조건에</a:t>
            </a:r>
            <a:r>
              <a:rPr lang="en-US" sz="1800" dirty="0"/>
              <a:t> </a:t>
            </a:r>
            <a:r>
              <a:rPr lang="ko-KR" altLang="en-US" sz="1800" dirty="0"/>
              <a:t>맞는 모든 원소에 대해 검사</a:t>
            </a:r>
            <a:r>
              <a:rPr lang="en-US" sz="1800" dirty="0"/>
              <a:t/>
            </a:r>
            <a:br>
              <a:rPr lang="en-US" sz="1800" dirty="0"/>
            </a:br>
            <a:r>
              <a:rPr lang="en-US" sz="1800" dirty="0"/>
              <a:t>-criteria</a:t>
            </a:r>
            <a:r>
              <a:rPr lang="ko-KR" altLang="en-US" sz="1800" dirty="0"/>
              <a:t>는 검색하고자 하는 기준</a:t>
            </a:r>
            <a:r>
              <a:rPr lang="en-US" altLang="ko-KR" sz="1800" dirty="0"/>
              <a:t/>
            </a:r>
            <a:br>
              <a:rPr lang="en-US" altLang="ko-KR" sz="1800" dirty="0"/>
            </a:br>
            <a:r>
              <a:rPr lang="en-US" altLang="ko-KR" sz="1800" dirty="0"/>
              <a:t>-</a:t>
            </a:r>
            <a:r>
              <a:rPr lang="en-US" sz="1800" dirty="0"/>
              <a:t>function(</a:t>
            </a:r>
            <a:r>
              <a:rPr lang="en-US" sz="1800" i="1" dirty="0"/>
              <a:t>index</a:t>
            </a:r>
            <a:r>
              <a:rPr lang="en-US" sz="1800" dirty="0"/>
              <a:t>) </a:t>
            </a:r>
            <a:r>
              <a:rPr lang="ko-KR" altLang="en-US" sz="1800" dirty="0"/>
              <a:t>는 각각의 </a:t>
            </a:r>
            <a:r>
              <a:rPr lang="en-US" altLang="ko-KR" sz="1800" dirty="0"/>
              <a:t>index</a:t>
            </a:r>
            <a:r>
              <a:rPr lang="ko-KR" altLang="en-US" sz="1800" dirty="0" err="1"/>
              <a:t>에대해</a:t>
            </a:r>
            <a:r>
              <a:rPr lang="ko-KR" altLang="en-US" sz="1800" dirty="0"/>
              <a:t> 실행</a:t>
            </a:r>
            <a:r>
              <a:rPr lang="en-US" altLang="ko-KR" sz="1800" dirty="0"/>
              <a:t/>
            </a:r>
            <a:br>
              <a:rPr lang="en-US" altLang="ko-KR" sz="1800" dirty="0"/>
            </a:br>
            <a:r>
              <a:rPr lang="en-US" altLang="ko-KR" sz="1800" dirty="0"/>
              <a:t>  </a:t>
            </a:r>
            <a:r>
              <a:rPr lang="ko-KR" altLang="en-US" sz="1800" dirty="0"/>
              <a:t>하는 함수</a:t>
            </a:r>
            <a:r>
              <a:rPr lang="en-US" altLang="ko-KR" sz="1800" dirty="0"/>
              <a:t/>
            </a:r>
            <a:br>
              <a:rPr lang="en-US" altLang="ko-KR" sz="1800" dirty="0"/>
            </a:br>
            <a:r>
              <a:rPr lang="en-US" altLang="ko-KR" sz="1800" dirty="0"/>
              <a:t>- </a:t>
            </a:r>
            <a:r>
              <a:rPr lang="ko-KR" altLang="en-US" sz="1800" dirty="0" err="1"/>
              <a:t>두개</a:t>
            </a:r>
            <a:r>
              <a:rPr lang="ko-KR" altLang="en-US" sz="1800" dirty="0"/>
              <a:t> 모두 </a:t>
            </a:r>
            <a:r>
              <a:rPr lang="en-US" altLang="ko-KR" sz="1800" dirty="0"/>
              <a:t>option</a:t>
            </a:r>
          </a:p>
          <a:p>
            <a:pPr>
              <a:lnSpc>
                <a:spcPct val="100000"/>
              </a:lnSpc>
              <a:buNone/>
            </a:pPr>
            <a:r>
              <a:rPr lang="en-US" sz="1800" dirty="0"/>
              <a:t>&lt;!-- toggle()</a:t>
            </a:r>
            <a:r>
              <a:rPr lang="ko-KR" altLang="en-US" sz="1800" dirty="0"/>
              <a:t>메서드</a:t>
            </a:r>
            <a:r>
              <a:rPr lang="en-US" altLang="ko-KR" sz="1800" dirty="0"/>
              <a:t/>
            </a:r>
            <a:br>
              <a:rPr lang="en-US" altLang="ko-KR" sz="1800" dirty="0"/>
            </a:br>
            <a:r>
              <a:rPr lang="en-US" altLang="ko-KR" sz="1800" dirty="0"/>
              <a:t>-</a:t>
            </a:r>
            <a:r>
              <a:rPr lang="ko-KR" altLang="en-US" sz="1800" dirty="0"/>
              <a:t> 조건에 맞지않는</a:t>
            </a:r>
            <a:r>
              <a:rPr lang="en-US" altLang="ko-KR" sz="1800" dirty="0"/>
              <a:t>(false)</a:t>
            </a:r>
            <a:r>
              <a:rPr lang="ko-KR" altLang="en-US" sz="1800" dirty="0"/>
              <a:t> 객체는 </a:t>
            </a:r>
            <a:r>
              <a:rPr lang="en-US" altLang="ko-KR" sz="1800" dirty="0" err="1"/>
              <a:t>display:none</a:t>
            </a:r>
            <a:r>
              <a:rPr lang="ko-KR" altLang="en-US" sz="1800" dirty="0"/>
              <a:t>으로 처리</a:t>
            </a:r>
            <a:endParaRPr lang="en-US" altLang="ko-KR" sz="1800" dirty="0"/>
          </a:p>
          <a:p>
            <a:pPr>
              <a:lnSpc>
                <a:spcPct val="100000"/>
              </a:lnSpc>
              <a:buNone/>
            </a:pPr>
            <a:r>
              <a:rPr lang="en-US" altLang="ko-KR" sz="1800" dirty="0"/>
              <a:t>&lt;!-- filter</a:t>
            </a:r>
            <a:r>
              <a:rPr lang="ko-KR" altLang="en-US" sz="1800" dirty="0"/>
              <a:t>적용은 </a:t>
            </a:r>
            <a:r>
              <a:rPr lang="en-US" altLang="ko-KR" sz="1800" dirty="0" err="1"/>
              <a:t>table,list,div</a:t>
            </a:r>
            <a:r>
              <a:rPr lang="ko-KR" altLang="en-US" sz="1800" dirty="0"/>
              <a:t>의 </a:t>
            </a:r>
            <a:r>
              <a:rPr lang="en-US" altLang="ko-KR" sz="1800" dirty="0"/>
              <a:t>content</a:t>
            </a:r>
            <a:r>
              <a:rPr lang="ko-KR" altLang="en-US" sz="1800" dirty="0"/>
              <a:t>에 대해서도 적용됨 </a:t>
            </a:r>
            <a:endParaRPr lang="en-US" altLang="ko-KR" sz="1800" dirty="0"/>
          </a:p>
          <a:p>
            <a:pPr>
              <a:lnSpc>
                <a:spcPct val="100000"/>
              </a:lnSpc>
              <a:buNone/>
            </a:pPr>
            <a:r>
              <a:rPr lang="en-US" altLang="ko-KR" sz="1800" dirty="0"/>
              <a:t/>
            </a:r>
            <a:br>
              <a:rPr lang="en-US" altLang="ko-KR" sz="1800" dirty="0"/>
            </a:br>
            <a:endParaRPr lang="en-US" sz="18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B1D704-5CB6-4F40-B5A3-D2D089AEACC3}"/>
              </a:ext>
            </a:extLst>
          </p:cNvPr>
          <p:cNvSpPr>
            <a:spLocks noGrp="1"/>
          </p:cNvSpPr>
          <p:nvPr>
            <p:ph type="title"/>
          </p:nvPr>
        </p:nvSpPr>
        <p:spPr>
          <a:xfrm>
            <a:off x="628650" y="365127"/>
            <a:ext cx="7886700" cy="759618"/>
          </a:xfrm>
        </p:spPr>
        <p:txBody>
          <a:bodyPr>
            <a:normAutofit/>
          </a:bodyPr>
          <a:lstStyle/>
          <a:p>
            <a:r>
              <a:rPr lang="en-US" altLang="ko-KR" sz="2800" dirty="0"/>
              <a:t>Media </a:t>
            </a:r>
            <a:r>
              <a:rPr lang="ko-KR" altLang="en-US" sz="2800" dirty="0"/>
              <a:t>클래스</a:t>
            </a:r>
          </a:p>
        </p:txBody>
      </p:sp>
      <p:sp>
        <p:nvSpPr>
          <p:cNvPr id="3" name="내용 개체 틀 2">
            <a:extLst>
              <a:ext uri="{FF2B5EF4-FFF2-40B4-BE49-F238E27FC236}">
                <a16:creationId xmlns:a16="http://schemas.microsoft.com/office/drawing/2014/main" id="{4D9EA5CF-3C1A-4062-982F-9B2AA278680B}"/>
              </a:ext>
            </a:extLst>
          </p:cNvPr>
          <p:cNvSpPr>
            <a:spLocks noGrp="1"/>
          </p:cNvSpPr>
          <p:nvPr>
            <p:ph idx="1"/>
          </p:nvPr>
        </p:nvSpPr>
        <p:spPr>
          <a:xfrm>
            <a:off x="628650" y="1124745"/>
            <a:ext cx="7886700" cy="5052218"/>
          </a:xfrm>
        </p:spPr>
        <p:txBody>
          <a:bodyPr>
            <a:normAutofit/>
          </a:bodyPr>
          <a:lstStyle/>
          <a:p>
            <a:r>
              <a:rPr lang="ko-KR" altLang="en-US" sz="1800" dirty="0"/>
              <a:t>부트스트랩에서 </a:t>
            </a:r>
            <a:r>
              <a:rPr lang="en-US" altLang="ko-KR" sz="1800" dirty="0"/>
              <a:t>media </a:t>
            </a:r>
            <a:r>
              <a:rPr lang="ko-KR" altLang="en-US" sz="1800" dirty="0"/>
              <a:t>클래스는  블로그나 </a:t>
            </a:r>
            <a:r>
              <a:rPr lang="ko-KR" altLang="en-US" sz="1800" dirty="0" err="1"/>
              <a:t>트위트</a:t>
            </a:r>
            <a:r>
              <a:rPr lang="ko-KR" altLang="en-US" sz="1800" dirty="0"/>
              <a:t> 등에서 이미지나</a:t>
            </a:r>
            <a:r>
              <a:rPr lang="en-US" altLang="ko-KR" sz="1800" dirty="0"/>
              <a:t/>
            </a:r>
            <a:br>
              <a:rPr lang="en-US" altLang="ko-KR" sz="1800" dirty="0"/>
            </a:br>
            <a:r>
              <a:rPr lang="ko-KR" altLang="en-US" sz="1800" dirty="0"/>
              <a:t>비디오 등을 내용과 함께 </a:t>
            </a:r>
            <a:r>
              <a:rPr lang="ko-KR" altLang="en-US" sz="1800" dirty="0" err="1"/>
              <a:t>보여줄시에</a:t>
            </a:r>
            <a:r>
              <a:rPr lang="ko-KR" altLang="en-US" sz="1800" dirty="0"/>
              <a:t> 사용</a:t>
            </a:r>
            <a:r>
              <a:rPr lang="en-US" altLang="ko-KR" sz="1800" dirty="0"/>
              <a:t/>
            </a:r>
            <a:br>
              <a:rPr lang="en-US" altLang="ko-KR" sz="1800" dirty="0"/>
            </a:br>
            <a:endParaRPr lang="ko-KR" altLang="en-US" sz="1800" dirty="0"/>
          </a:p>
        </p:txBody>
      </p:sp>
      <p:pic>
        <p:nvPicPr>
          <p:cNvPr id="5" name="그림 4">
            <a:extLst>
              <a:ext uri="{FF2B5EF4-FFF2-40B4-BE49-F238E27FC236}">
                <a16:creationId xmlns:a16="http://schemas.microsoft.com/office/drawing/2014/main" id="{1DC3E088-3188-4A2F-8520-690EC99611D5}"/>
              </a:ext>
            </a:extLst>
          </p:cNvPr>
          <p:cNvPicPr>
            <a:picLocks noChangeAspect="1"/>
          </p:cNvPicPr>
          <p:nvPr/>
        </p:nvPicPr>
        <p:blipFill>
          <a:blip r:embed="rId2"/>
          <a:stretch>
            <a:fillRect/>
          </a:stretch>
        </p:blipFill>
        <p:spPr>
          <a:xfrm>
            <a:off x="1080600" y="1884363"/>
            <a:ext cx="6982799" cy="2495898"/>
          </a:xfrm>
          <a:prstGeom prst="rect">
            <a:avLst/>
          </a:prstGeom>
        </p:spPr>
      </p:pic>
    </p:spTree>
    <p:extLst>
      <p:ext uri="{BB962C8B-B14F-4D97-AF65-F5344CB8AC3E}">
        <p14:creationId xmlns:p14="http://schemas.microsoft.com/office/powerpoint/2010/main" val="39941955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576065"/>
          </a:xfrm>
        </p:spPr>
        <p:txBody>
          <a:bodyPr>
            <a:normAutofit/>
          </a:bodyPr>
          <a:lstStyle/>
          <a:p>
            <a:r>
              <a:rPr lang="en-US" sz="2400" b="0" dirty="0" smtClean="0"/>
              <a:t>Bootstrap 4 Media Object</a:t>
            </a:r>
            <a:endParaRPr lang="en-US" sz="2400" dirty="0"/>
          </a:p>
        </p:txBody>
      </p:sp>
      <p:sp>
        <p:nvSpPr>
          <p:cNvPr id="2" name="내용 개체 틀 1"/>
          <p:cNvSpPr>
            <a:spLocks noGrp="1"/>
          </p:cNvSpPr>
          <p:nvPr>
            <p:ph idx="1"/>
          </p:nvPr>
        </p:nvSpPr>
        <p:spPr>
          <a:xfrm>
            <a:off x="628650" y="1268760"/>
            <a:ext cx="7886700" cy="4908203"/>
          </a:xfrm>
        </p:spPr>
        <p:txBody>
          <a:bodyPr>
            <a:normAutofit/>
          </a:bodyPr>
          <a:lstStyle/>
          <a:p>
            <a:pPr>
              <a:lnSpc>
                <a:spcPct val="100000"/>
              </a:lnSpc>
            </a:pPr>
            <a:r>
              <a:rPr lang="en-US" sz="1800" dirty="0" smtClean="0"/>
              <a:t>media object</a:t>
            </a:r>
            <a:r>
              <a:rPr lang="ko-KR" altLang="en-US" sz="1800" dirty="0" smtClean="0"/>
              <a:t>는 </a:t>
            </a:r>
            <a:r>
              <a:rPr lang="en-US" sz="1800" dirty="0" smtClean="0"/>
              <a:t> images or video</a:t>
            </a:r>
            <a:r>
              <a:rPr lang="ko-KR" altLang="en-US" sz="1800" dirty="0" smtClean="0"/>
              <a:t>임</a:t>
            </a:r>
            <a:endParaRPr lang="en-US" altLang="ko-KR" sz="1800" dirty="0" smtClean="0"/>
          </a:p>
          <a:p>
            <a:pPr>
              <a:lnSpc>
                <a:spcPct val="100000"/>
              </a:lnSpc>
            </a:pPr>
            <a:r>
              <a:rPr lang="en-US" sz="1800" dirty="0" smtClean="0"/>
              <a:t>Basic Media Object</a:t>
            </a:r>
            <a:br>
              <a:rPr lang="en-US" sz="1800" dirty="0" smtClean="0"/>
            </a:br>
            <a:r>
              <a:rPr lang="en-US" sz="1800" dirty="0" smtClean="0"/>
              <a:t>media</a:t>
            </a:r>
            <a:r>
              <a:rPr lang="ko-KR" altLang="en-US" sz="1800" dirty="0" smtClean="0"/>
              <a:t>객</a:t>
            </a:r>
            <a:r>
              <a:rPr lang="ko-KR" altLang="en-US" sz="1800" dirty="0"/>
              <a:t>체</a:t>
            </a:r>
            <a:r>
              <a:rPr lang="ko-KR" altLang="en-US" sz="1800" dirty="0" smtClean="0"/>
              <a:t>를 만들기 위해 </a:t>
            </a:r>
            <a:r>
              <a:rPr lang="ko-KR" altLang="en-US" sz="1800" dirty="0" err="1" smtClean="0"/>
              <a:t>콘테이너에</a:t>
            </a:r>
            <a:r>
              <a:rPr lang="ko-KR" altLang="en-US" sz="1800" dirty="0" smtClean="0"/>
              <a:t> </a:t>
            </a:r>
            <a:r>
              <a:rPr lang="en-US" sz="1800" dirty="0" smtClean="0"/>
              <a:t>.media</a:t>
            </a:r>
            <a:r>
              <a:rPr lang="ko-KR" altLang="en-US" sz="1800" dirty="0" smtClean="0"/>
              <a:t>클래스를 부여하고 </a:t>
            </a:r>
            <a:r>
              <a:rPr lang="en-US" altLang="ko-KR" sz="1800" dirty="0" smtClean="0"/>
              <a:t/>
            </a:r>
            <a:br>
              <a:rPr lang="en-US" altLang="ko-KR" sz="1800" dirty="0" smtClean="0"/>
            </a:br>
            <a:r>
              <a:rPr lang="ko-KR" altLang="en-US" sz="1800" dirty="0" smtClean="0"/>
              <a:t>내용은 </a:t>
            </a:r>
            <a:r>
              <a:rPr lang="en-US" altLang="ko-KR" sz="1800" dirty="0" smtClean="0"/>
              <a:t>sub</a:t>
            </a:r>
            <a:r>
              <a:rPr lang="ko-KR" altLang="en-US" sz="1800" dirty="0" err="1" smtClean="0"/>
              <a:t>콘테이너에</a:t>
            </a:r>
            <a:r>
              <a:rPr lang="ko-KR" altLang="en-US" sz="1800" dirty="0" smtClean="0"/>
              <a:t> </a:t>
            </a:r>
            <a:r>
              <a:rPr lang="en-US" sz="1800" dirty="0" smtClean="0"/>
              <a:t>.media-body</a:t>
            </a:r>
            <a:r>
              <a:rPr lang="ko-KR" altLang="en-US" sz="1800" dirty="0" smtClean="0"/>
              <a:t>클래스를 부여하고 사용</a:t>
            </a:r>
            <a:r>
              <a:rPr lang="en-US" altLang="ko-KR" sz="1800" dirty="0" smtClean="0"/>
              <a:t/>
            </a:r>
            <a:br>
              <a:rPr lang="en-US" altLang="ko-KR" sz="1800" dirty="0" smtClean="0"/>
            </a:br>
            <a:r>
              <a:rPr lang="en-US" altLang="ko-KR" sz="1800" dirty="0" smtClean="0"/>
              <a:t/>
            </a:r>
            <a:br>
              <a:rPr lang="en-US" altLang="ko-KR" sz="1800" dirty="0" smtClean="0"/>
            </a:br>
            <a:r>
              <a:rPr lang="en-US" sz="1800" dirty="0" smtClean="0"/>
              <a:t>&lt;div class="media border p-3"&gt;</a:t>
            </a:r>
            <a:br>
              <a:rPr lang="en-US" sz="1800" dirty="0" smtClean="0"/>
            </a:br>
            <a:r>
              <a:rPr lang="en-US" sz="1800" dirty="0" smtClean="0"/>
              <a:t>  &lt;</a:t>
            </a:r>
            <a:r>
              <a:rPr lang="en-US" sz="1800" dirty="0" err="1" smtClean="0"/>
              <a:t>img</a:t>
            </a:r>
            <a:r>
              <a:rPr lang="en-US" sz="1800" dirty="0" smtClean="0"/>
              <a:t> </a:t>
            </a:r>
            <a:r>
              <a:rPr lang="en-US" sz="1800" dirty="0" err="1" smtClean="0"/>
              <a:t>src</a:t>
            </a:r>
            <a:r>
              <a:rPr lang="en-US" sz="1800" dirty="0" smtClean="0"/>
              <a:t>="img_avatar3.png" alt="John Doe" </a:t>
            </a:r>
            <a:br>
              <a:rPr lang="en-US" sz="1800" dirty="0" smtClean="0"/>
            </a:br>
            <a:r>
              <a:rPr lang="en-US" sz="1800" dirty="0" smtClean="0"/>
              <a:t>     class="mr-3 mt-3 rounded-circle" style="width:60px;"&gt;</a:t>
            </a:r>
            <a:br>
              <a:rPr lang="en-US" sz="1800" dirty="0" smtClean="0"/>
            </a:br>
            <a:r>
              <a:rPr lang="en-US" sz="1800" dirty="0" smtClean="0"/>
              <a:t>  &lt;div class="media-body"&gt;</a:t>
            </a:r>
            <a:br>
              <a:rPr lang="en-US" sz="1800" dirty="0" smtClean="0"/>
            </a:br>
            <a:r>
              <a:rPr lang="en-US" sz="1800" dirty="0" smtClean="0"/>
              <a:t>    &lt;h4&gt;John Doe </a:t>
            </a:r>
            <a:br>
              <a:rPr lang="en-US" sz="1800" dirty="0" smtClean="0"/>
            </a:br>
            <a:r>
              <a:rPr lang="en-US" sz="1800" dirty="0" smtClean="0"/>
              <a:t>          &lt;small&gt;&lt;</a:t>
            </a:r>
            <a:r>
              <a:rPr lang="en-US" sz="1800" dirty="0" err="1" smtClean="0"/>
              <a:t>i</a:t>
            </a:r>
            <a:r>
              <a:rPr lang="en-US" sz="1800" dirty="0" smtClean="0"/>
              <a:t>&gt;Posted on February 19, 2016&lt;/</a:t>
            </a:r>
            <a:r>
              <a:rPr lang="en-US" sz="1800" dirty="0" err="1" smtClean="0"/>
              <a:t>i</a:t>
            </a:r>
            <a:r>
              <a:rPr lang="en-US" sz="1800" dirty="0" smtClean="0"/>
              <a:t>&gt;&lt;/small&gt;</a:t>
            </a:r>
            <a:br>
              <a:rPr lang="en-US" sz="1800" dirty="0" smtClean="0"/>
            </a:br>
            <a:r>
              <a:rPr lang="en-US" sz="1800" dirty="0" smtClean="0"/>
              <a:t>    &lt;/h4&gt;</a:t>
            </a:r>
            <a:br>
              <a:rPr lang="en-US" sz="1800" dirty="0" smtClean="0"/>
            </a:br>
            <a:r>
              <a:rPr lang="en-US" sz="1800" dirty="0" smtClean="0"/>
              <a:t>    &lt;p&gt;Lorem ipsum...&lt;/p&gt;</a:t>
            </a:r>
            <a:br>
              <a:rPr lang="en-US" sz="1800" dirty="0" smtClean="0"/>
            </a:br>
            <a:r>
              <a:rPr lang="en-US" sz="1800" dirty="0" smtClean="0"/>
              <a:t>  &lt;/div&gt;</a:t>
            </a:r>
            <a:br>
              <a:rPr lang="en-US" sz="1800" dirty="0" smtClean="0"/>
            </a:br>
            <a:r>
              <a:rPr lang="en-US" sz="1800" dirty="0" smtClean="0"/>
              <a:t>&lt;/div&gt;</a:t>
            </a:r>
          </a:p>
          <a:p>
            <a:pPr>
              <a:lnSpc>
                <a:spcPct val="100000"/>
              </a:lnSpc>
            </a:pPr>
            <a:r>
              <a:rPr lang="en-US" sz="1800" dirty="0" smtClean="0"/>
              <a:t>Media-body</a:t>
            </a:r>
            <a:r>
              <a:rPr lang="ko-KR" altLang="en-US" sz="1800" dirty="0" smtClean="0"/>
              <a:t>앞에 </a:t>
            </a:r>
            <a:r>
              <a:rPr lang="en-US" altLang="ko-KR" sz="1800" dirty="0" err="1" smtClean="0"/>
              <a:t>img</a:t>
            </a:r>
            <a:r>
              <a:rPr lang="ko-KR" altLang="en-US" sz="1800" dirty="0" smtClean="0"/>
              <a:t>를 사용하면 왼쪽에 그림이 배치</a:t>
            </a:r>
            <a:endParaRPr lang="en-US" sz="1800" dirty="0" smtClean="0"/>
          </a:p>
          <a:p>
            <a:endParaRPr lang="en-US" dirty="0"/>
          </a:p>
        </p:txBody>
      </p:sp>
    </p:spTree>
    <p:extLst>
      <p:ext uri="{BB962C8B-B14F-4D97-AF65-F5344CB8AC3E}">
        <p14:creationId xmlns:p14="http://schemas.microsoft.com/office/powerpoint/2010/main" val="401758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764704"/>
            <a:ext cx="8229600" cy="4525963"/>
          </a:xfrm>
        </p:spPr>
        <p:txBody>
          <a:bodyPr>
            <a:normAutofit/>
          </a:bodyPr>
          <a:lstStyle/>
          <a:p>
            <a:r>
              <a:rPr lang="en-US" altLang="ko-KR" sz="1900" b="1" dirty="0">
                <a:latin typeface="HY신명조" panose="02030600000101010101" pitchFamily="18" charset="-127"/>
                <a:ea typeface="HY신명조" panose="02030600000101010101" pitchFamily="18" charset="-127"/>
              </a:rPr>
              <a:t>&lt;</a:t>
            </a:r>
            <a:r>
              <a:rPr lang="en-US" altLang="ko-KR" sz="1900" b="1" dirty="0" err="1">
                <a:latin typeface="HY신명조" panose="02030600000101010101" pitchFamily="18" charset="-127"/>
                <a:ea typeface="HY신명조" panose="02030600000101010101" pitchFamily="18" charset="-127"/>
              </a:rPr>
              <a:t>abbr</a:t>
            </a:r>
            <a:r>
              <a:rPr lang="en-US" altLang="ko-KR" sz="1900" b="1" dirty="0">
                <a:latin typeface="HY신명조" panose="02030600000101010101" pitchFamily="18" charset="-127"/>
                <a:ea typeface="HY신명조" panose="02030600000101010101" pitchFamily="18" charset="-127"/>
              </a:rPr>
              <a:t>&gt;</a:t>
            </a:r>
            <a:r>
              <a:rPr lang="ko-KR" altLang="en-US" sz="1900" b="1" dirty="0">
                <a:latin typeface="HY신명조" panose="02030600000101010101" pitchFamily="18" charset="-127"/>
                <a:ea typeface="HY신명조" panose="02030600000101010101" pitchFamily="18" charset="-127"/>
              </a:rPr>
              <a:t>는 약어 </a:t>
            </a:r>
            <a:r>
              <a:rPr lang="ko-KR" altLang="en-US" sz="1900" b="1" dirty="0" err="1">
                <a:latin typeface="HY신명조" panose="02030600000101010101" pitchFamily="18" charset="-127"/>
                <a:ea typeface="HY신명조" panose="02030600000101010101" pitchFamily="18" charset="-127"/>
              </a:rPr>
              <a:t>표시시</a:t>
            </a:r>
            <a:r>
              <a:rPr lang="ko-KR" altLang="en-US" sz="1900" b="1" dirty="0">
                <a:latin typeface="HY신명조" panose="02030600000101010101" pitchFamily="18" charset="-127"/>
                <a:ea typeface="HY신명조" panose="02030600000101010101" pitchFamily="18" charset="-127"/>
              </a:rPr>
              <a:t> 사용하는 태그 </a:t>
            </a: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  BS4</a:t>
            </a:r>
            <a:r>
              <a:rPr lang="ko-KR" altLang="en-US" sz="1900" b="1" dirty="0">
                <a:latin typeface="HY신명조" panose="02030600000101010101" pitchFamily="18" charset="-127"/>
                <a:ea typeface="HY신명조" panose="02030600000101010101" pitchFamily="18" charset="-127"/>
              </a:rPr>
              <a:t>에서는 글자 밑에 점선이 그어짐</a:t>
            </a: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&lt;p&gt;The &lt;</a:t>
            </a:r>
            <a:r>
              <a:rPr lang="en-US" altLang="ko-KR" sz="1900" b="1" dirty="0" err="1">
                <a:latin typeface="HY신명조" panose="02030600000101010101" pitchFamily="18" charset="-127"/>
                <a:ea typeface="HY신명조" panose="02030600000101010101" pitchFamily="18" charset="-127"/>
              </a:rPr>
              <a:t>abbr</a:t>
            </a:r>
            <a:r>
              <a:rPr lang="en-US" altLang="ko-KR" sz="1900" b="1" dirty="0">
                <a:latin typeface="HY신명조" panose="02030600000101010101" pitchFamily="18" charset="-127"/>
                <a:ea typeface="HY신명조" panose="02030600000101010101" pitchFamily="18" charset="-127"/>
              </a:rPr>
              <a:t> title="World Health Organization</a:t>
            </a:r>
            <a:r>
              <a:rPr lang="en-US" altLang="ko-KR" sz="1900" b="1" dirty="0" smtClean="0">
                <a:latin typeface="HY신명조" panose="02030600000101010101" pitchFamily="18" charset="-127"/>
                <a:ea typeface="HY신명조" panose="02030600000101010101" pitchFamily="18" charset="-127"/>
              </a:rPr>
              <a:t>"&gt;WHO&lt;/</a:t>
            </a:r>
            <a:r>
              <a:rPr lang="en-US" altLang="ko-KR" sz="1900" b="1" dirty="0" err="1">
                <a:latin typeface="HY신명조" panose="02030600000101010101" pitchFamily="18" charset="-127"/>
                <a:ea typeface="HY신명조" panose="02030600000101010101" pitchFamily="18" charset="-127"/>
              </a:rPr>
              <a:t>abbr</a:t>
            </a:r>
            <a:r>
              <a:rPr lang="en-US" altLang="ko-KR" sz="1900" b="1" dirty="0">
                <a:latin typeface="HY신명조" panose="02030600000101010101" pitchFamily="18" charset="-127"/>
                <a:ea typeface="HY신명조" panose="02030600000101010101" pitchFamily="18" charset="-127"/>
              </a:rPr>
              <a:t>&gt;</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  was founded in 1948.&lt;/</a:t>
            </a:r>
            <a:r>
              <a:rPr lang="en-US" altLang="ko-KR" sz="1900" b="1" dirty="0" smtClean="0">
                <a:latin typeface="HY신명조" panose="02030600000101010101" pitchFamily="18" charset="-127"/>
                <a:ea typeface="HY신명조" panose="02030600000101010101" pitchFamily="18" charset="-127"/>
              </a:rPr>
              <a:t>p&gt;</a:t>
            </a:r>
            <a:endParaRPr lang="en-US" altLang="ko-KR" sz="1900" b="1" dirty="0">
              <a:latin typeface="HY신명조" panose="02030600000101010101" pitchFamily="18" charset="-127"/>
              <a:ea typeface="HY신명조" panose="02030600000101010101" pitchFamily="18" charset="-127"/>
            </a:endParaRPr>
          </a:p>
          <a:p>
            <a:r>
              <a:rPr lang="en-US" altLang="ko-KR" sz="1900" b="1" dirty="0">
                <a:latin typeface="HY신명조" panose="02030600000101010101" pitchFamily="18" charset="-127"/>
                <a:ea typeface="HY신명조" panose="02030600000101010101" pitchFamily="18" charset="-127"/>
              </a:rPr>
              <a:t>&lt;blockquote&gt;</a:t>
            </a:r>
            <a:r>
              <a:rPr lang="ko-KR" altLang="en-US" sz="1900" b="1" dirty="0">
                <a:latin typeface="HY신명조" panose="02030600000101010101" pitchFamily="18" charset="-127"/>
                <a:ea typeface="HY신명조" panose="02030600000101010101" pitchFamily="18" charset="-127"/>
              </a:rPr>
              <a:t>태그는 인용문 사용 태그</a:t>
            </a: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  BS4</a:t>
            </a:r>
            <a:r>
              <a:rPr lang="ko-KR" altLang="en-US" sz="1900" b="1" dirty="0">
                <a:latin typeface="HY신명조" panose="02030600000101010101" pitchFamily="18" charset="-127"/>
                <a:ea typeface="HY신명조" panose="02030600000101010101" pitchFamily="18" charset="-127"/>
              </a:rPr>
              <a:t>에서 사용시는 </a:t>
            </a:r>
            <a:r>
              <a:rPr lang="en-US" altLang="ko-KR" sz="1900" b="1" dirty="0">
                <a:latin typeface="HY신명조" panose="02030600000101010101" pitchFamily="18" charset="-127"/>
                <a:ea typeface="HY신명조" panose="02030600000101010101" pitchFamily="18" charset="-127"/>
              </a:rPr>
              <a:t>.blockquote</a:t>
            </a:r>
            <a:r>
              <a:rPr lang="ko-KR" altLang="en-US" sz="1900" b="1" dirty="0">
                <a:latin typeface="HY신명조" panose="02030600000101010101" pitchFamily="18" charset="-127"/>
                <a:ea typeface="HY신명조" panose="02030600000101010101" pitchFamily="18" charset="-127"/>
              </a:rPr>
              <a:t>클래스를 추가하면 기본 글자보다 </a:t>
            </a: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  </a:t>
            </a:r>
            <a:r>
              <a:rPr lang="ko-KR" altLang="en-US" sz="1900" b="1" dirty="0">
                <a:latin typeface="HY신명조" panose="02030600000101010101" pitchFamily="18" charset="-127"/>
                <a:ea typeface="HY신명조" panose="02030600000101010101" pitchFamily="18" charset="-127"/>
              </a:rPr>
              <a:t>인용부분이 더 </a:t>
            </a:r>
            <a:r>
              <a:rPr lang="ko-KR" altLang="en-US" sz="1900" b="1" dirty="0" err="1">
                <a:latin typeface="HY신명조" panose="02030600000101010101" pitchFamily="18" charset="-127"/>
                <a:ea typeface="HY신명조" panose="02030600000101010101" pitchFamily="18" charset="-127"/>
              </a:rPr>
              <a:t>큰글자로</a:t>
            </a:r>
            <a:r>
              <a:rPr lang="ko-KR" altLang="en-US" sz="1900" b="1" dirty="0">
                <a:latin typeface="HY신명조" panose="02030600000101010101" pitchFamily="18" charset="-127"/>
                <a:ea typeface="HY신명조" panose="02030600000101010101" pitchFamily="18" charset="-127"/>
              </a:rPr>
              <a:t> 나타남</a:t>
            </a: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600" b="1" dirty="0">
                <a:latin typeface="HY신명조" panose="02030600000101010101" pitchFamily="18" charset="-127"/>
                <a:ea typeface="HY신명조" panose="02030600000101010101" pitchFamily="18" charset="-127"/>
              </a:rPr>
              <a:t>&lt;blockquote class="blockquote"&gt;</a:t>
            </a:r>
            <a:br>
              <a:rPr lang="en-US" altLang="ko-KR" sz="1600" b="1" dirty="0">
                <a:latin typeface="HY신명조" panose="02030600000101010101" pitchFamily="18" charset="-127"/>
                <a:ea typeface="HY신명조" panose="02030600000101010101" pitchFamily="18" charset="-127"/>
              </a:rPr>
            </a:br>
            <a:r>
              <a:rPr lang="en-US" altLang="ko-KR" sz="1600" b="1" dirty="0">
                <a:latin typeface="HY신명조" panose="02030600000101010101" pitchFamily="18" charset="-127"/>
                <a:ea typeface="HY신명조" panose="02030600000101010101" pitchFamily="18" charset="-127"/>
              </a:rPr>
              <a:t>    &lt;p&gt;For 50 years, WWF has been protecting the future of nature. The world's leading conservation organization, WWF works in 100 countries and is supported by 1.2 million members in the United States and close to 5 million globally.&lt;/p&gt;</a:t>
            </a:r>
            <a:br>
              <a:rPr lang="en-US" altLang="ko-KR" sz="1600" b="1" dirty="0">
                <a:latin typeface="HY신명조" panose="02030600000101010101" pitchFamily="18" charset="-127"/>
                <a:ea typeface="HY신명조" panose="02030600000101010101" pitchFamily="18" charset="-127"/>
              </a:rPr>
            </a:br>
            <a:r>
              <a:rPr lang="en-US" altLang="ko-KR" sz="1600" b="1" dirty="0">
                <a:latin typeface="HY신명조" panose="02030600000101010101" pitchFamily="18" charset="-127"/>
                <a:ea typeface="HY신명조" panose="02030600000101010101" pitchFamily="18" charset="-127"/>
              </a:rPr>
              <a:t>    &lt;footer class="blockquote-footer"&gt;From WWF's website&lt;/footer&gt;</a:t>
            </a:r>
            <a:br>
              <a:rPr lang="en-US" altLang="ko-KR" sz="1600" b="1" dirty="0">
                <a:latin typeface="HY신명조" panose="02030600000101010101" pitchFamily="18" charset="-127"/>
                <a:ea typeface="HY신명조" panose="02030600000101010101" pitchFamily="18" charset="-127"/>
              </a:rPr>
            </a:br>
            <a:r>
              <a:rPr lang="en-US" altLang="ko-KR" sz="1600" b="1" dirty="0">
                <a:latin typeface="HY신명조" panose="02030600000101010101" pitchFamily="18" charset="-127"/>
                <a:ea typeface="HY신명조" panose="02030600000101010101" pitchFamily="18" charset="-127"/>
              </a:rPr>
              <a:t>  &lt;/</a:t>
            </a:r>
            <a:r>
              <a:rPr lang="en-US" altLang="ko-KR" sz="1600" b="1" dirty="0" err="1">
                <a:latin typeface="HY신명조" panose="02030600000101010101" pitchFamily="18" charset="-127"/>
                <a:ea typeface="HY신명조" panose="02030600000101010101" pitchFamily="18" charset="-127"/>
              </a:rPr>
              <a:t>blockquote</a:t>
            </a:r>
            <a:r>
              <a:rPr lang="en-US" altLang="ko-KR" sz="1600" b="1" dirty="0" smtClean="0">
                <a:latin typeface="HY신명조" panose="02030600000101010101" pitchFamily="18" charset="-127"/>
                <a:ea typeface="HY신명조" panose="02030600000101010101" pitchFamily="18" charset="-127"/>
              </a:rPr>
              <a:t>&gt;</a:t>
            </a:r>
            <a:endParaRPr lang="ko-KR" altLang="en-US" dirty="0"/>
          </a:p>
        </p:txBody>
      </p:sp>
    </p:spTree>
    <p:extLst>
      <p:ext uri="{BB962C8B-B14F-4D97-AF65-F5344CB8AC3E}">
        <p14:creationId xmlns:p14="http://schemas.microsoft.com/office/powerpoint/2010/main" val="166424812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760640"/>
          </a:xfrm>
        </p:spPr>
        <p:txBody>
          <a:bodyPr>
            <a:normAutofit fontScale="92500" lnSpcReduction="10000"/>
          </a:bodyPr>
          <a:lstStyle/>
          <a:p>
            <a:pPr>
              <a:lnSpc>
                <a:spcPct val="100000"/>
              </a:lnSpc>
            </a:pPr>
            <a:r>
              <a:rPr lang="ko-KR" altLang="en-US" sz="1800" dirty="0" smtClean="0"/>
              <a:t>중첩</a:t>
            </a:r>
            <a:r>
              <a:rPr lang="en-US" altLang="ko-KR" sz="1800" dirty="0" smtClean="0"/>
              <a:t>(</a:t>
            </a:r>
            <a:r>
              <a:rPr lang="en-US" sz="1800" dirty="0" smtClean="0"/>
              <a:t>Nested) Media Object</a:t>
            </a:r>
            <a:br>
              <a:rPr lang="en-US" sz="1800" dirty="0" smtClean="0"/>
            </a:br>
            <a:r>
              <a:rPr lang="en-US" sz="1800" dirty="0" smtClean="0"/>
              <a:t/>
            </a:r>
            <a:br>
              <a:rPr lang="en-US" sz="1800" dirty="0" smtClean="0"/>
            </a:br>
            <a:r>
              <a:rPr lang="en-US" sz="1800" dirty="0" smtClean="0"/>
              <a:t>sub</a:t>
            </a:r>
            <a:r>
              <a:rPr lang="ko-KR" altLang="en-US" sz="1800" dirty="0" err="1" smtClean="0"/>
              <a:t>콘테이너인</a:t>
            </a:r>
            <a:r>
              <a:rPr lang="ko-KR" altLang="en-US" sz="1800" dirty="0" smtClean="0"/>
              <a:t> </a:t>
            </a:r>
            <a:r>
              <a:rPr lang="en-US" sz="1800" dirty="0" smtClean="0"/>
              <a:t>.media-body</a:t>
            </a:r>
            <a:r>
              <a:rPr lang="ko-KR" altLang="en-US" sz="1800" dirty="0" smtClean="0"/>
              <a:t>인 </a:t>
            </a:r>
            <a:r>
              <a:rPr lang="ko-KR" altLang="en-US" sz="1800" dirty="0" err="1" smtClean="0"/>
              <a:t>엘리먼트안에</a:t>
            </a:r>
            <a:r>
              <a:rPr lang="ko-KR" altLang="en-US" sz="1800" dirty="0" smtClean="0"/>
              <a:t> </a:t>
            </a:r>
            <a:r>
              <a:rPr lang="en-US" altLang="ko-KR" sz="1800" dirty="0" smtClean="0"/>
              <a:t>media</a:t>
            </a:r>
            <a:r>
              <a:rPr lang="ko-KR" altLang="en-US" sz="1800" dirty="0" smtClean="0"/>
              <a:t>객체를 생성</a:t>
            </a:r>
            <a:r>
              <a:rPr lang="en-US" altLang="ko-KR" sz="1800" dirty="0" smtClean="0"/>
              <a:t/>
            </a:r>
            <a:br>
              <a:rPr lang="en-US" altLang="ko-KR" sz="1800" dirty="0" smtClean="0"/>
            </a:br>
            <a:r>
              <a:rPr lang="en-US" altLang="ko-KR" sz="1800" dirty="0" smtClean="0"/>
              <a:t/>
            </a:r>
            <a:br>
              <a:rPr lang="en-US" altLang="ko-KR" sz="1800" dirty="0" smtClean="0"/>
            </a:br>
            <a:r>
              <a:rPr lang="en-US" sz="1800" dirty="0" smtClean="0"/>
              <a:t>&lt;div class="media border p-3"&gt;</a:t>
            </a:r>
            <a:br>
              <a:rPr lang="en-US" sz="1800" dirty="0" smtClean="0"/>
            </a:br>
            <a:r>
              <a:rPr lang="en-US" sz="1800" dirty="0" smtClean="0"/>
              <a:t>  &lt;</a:t>
            </a:r>
            <a:r>
              <a:rPr lang="en-US" sz="1800" dirty="0" err="1" smtClean="0"/>
              <a:t>img</a:t>
            </a:r>
            <a:r>
              <a:rPr lang="en-US" sz="1800" dirty="0" smtClean="0"/>
              <a:t> </a:t>
            </a:r>
            <a:r>
              <a:rPr lang="en-US" sz="1800" dirty="0" err="1" smtClean="0"/>
              <a:t>src</a:t>
            </a:r>
            <a:r>
              <a:rPr lang="en-US" sz="1800" dirty="0" smtClean="0"/>
              <a:t>="img_avatar3.png" alt="John Doe" </a:t>
            </a:r>
            <a:br>
              <a:rPr lang="en-US" sz="1800" dirty="0" smtClean="0"/>
            </a:br>
            <a:r>
              <a:rPr lang="en-US" sz="1800" dirty="0" smtClean="0"/>
              <a:t>    class="mr-3 mt-3 rounded-circle" style="width:60px;"&gt;</a:t>
            </a:r>
            <a:br>
              <a:rPr lang="en-US" sz="1800" dirty="0" smtClean="0"/>
            </a:br>
            <a:r>
              <a:rPr lang="en-US" sz="1800" dirty="0" smtClean="0"/>
              <a:t>  &lt;div class="media-body"&gt;</a:t>
            </a:r>
            <a:br>
              <a:rPr lang="en-US" sz="1800" dirty="0" smtClean="0"/>
            </a:br>
            <a:r>
              <a:rPr lang="en-US" sz="1800" dirty="0" smtClean="0"/>
              <a:t>    &lt;h4&gt;John Doe </a:t>
            </a:r>
            <a:br>
              <a:rPr lang="en-US" sz="1800" dirty="0" smtClean="0"/>
            </a:br>
            <a:r>
              <a:rPr lang="en-US" sz="1800" dirty="0" smtClean="0"/>
              <a:t>       &lt;small&gt;&lt;</a:t>
            </a:r>
            <a:r>
              <a:rPr lang="en-US" sz="1800" dirty="0" err="1" smtClean="0"/>
              <a:t>i</a:t>
            </a:r>
            <a:r>
              <a:rPr lang="en-US" sz="1800" dirty="0" smtClean="0"/>
              <a:t>&gt;Posted on February 19, 2016&lt;/</a:t>
            </a:r>
            <a:r>
              <a:rPr lang="en-US" sz="1800" dirty="0" err="1" smtClean="0"/>
              <a:t>i</a:t>
            </a:r>
            <a:r>
              <a:rPr lang="en-US" sz="1800" dirty="0" smtClean="0"/>
              <a:t>&gt;&lt;/small&gt;</a:t>
            </a:r>
            <a:br>
              <a:rPr lang="en-US" sz="1800" dirty="0" smtClean="0"/>
            </a:br>
            <a:r>
              <a:rPr lang="en-US" sz="1800" dirty="0" smtClean="0"/>
              <a:t>    &lt;/h4&gt;</a:t>
            </a:r>
            <a:br>
              <a:rPr lang="en-US" sz="1800" dirty="0" smtClean="0"/>
            </a:br>
            <a:r>
              <a:rPr lang="en-US" sz="1800" dirty="0" smtClean="0"/>
              <a:t>    &lt;p&gt;Lorem ipsum...&lt;/p&gt;</a:t>
            </a:r>
            <a:br>
              <a:rPr lang="en-US" sz="1800" dirty="0" smtClean="0"/>
            </a:br>
            <a:r>
              <a:rPr lang="en-US" sz="1800" dirty="0" smtClean="0"/>
              <a:t>    &lt;div class="media p-3"&gt;</a:t>
            </a:r>
            <a:br>
              <a:rPr lang="en-US" sz="1800" dirty="0" smtClean="0"/>
            </a:br>
            <a:r>
              <a:rPr lang="en-US" sz="1800" dirty="0" smtClean="0"/>
              <a:t>      &lt;</a:t>
            </a:r>
            <a:r>
              <a:rPr lang="en-US" sz="1800" dirty="0" err="1" smtClean="0"/>
              <a:t>img</a:t>
            </a:r>
            <a:r>
              <a:rPr lang="en-US" sz="1800" dirty="0" smtClean="0"/>
              <a:t> </a:t>
            </a:r>
            <a:r>
              <a:rPr lang="en-US" sz="1800" dirty="0" err="1" smtClean="0"/>
              <a:t>src</a:t>
            </a:r>
            <a:r>
              <a:rPr lang="en-US" sz="1800" dirty="0" smtClean="0"/>
              <a:t>="img_avatar2.png" alt="Jane Doe" </a:t>
            </a:r>
            <a:br>
              <a:rPr lang="en-US" sz="1800" dirty="0" smtClean="0"/>
            </a:br>
            <a:r>
              <a:rPr lang="en-US" sz="1800" dirty="0" smtClean="0"/>
              <a:t>       class="mr-3 mt-3 rounded-circle" style="width:45px;"&gt;</a:t>
            </a:r>
            <a:br>
              <a:rPr lang="en-US" sz="1800" dirty="0" smtClean="0"/>
            </a:br>
            <a:r>
              <a:rPr lang="en-US" sz="1800" dirty="0" smtClean="0"/>
              <a:t>      &lt;div class="media-body"&gt;</a:t>
            </a:r>
            <a:br>
              <a:rPr lang="en-US" sz="1800" dirty="0" smtClean="0"/>
            </a:br>
            <a:r>
              <a:rPr lang="en-US" sz="1800" dirty="0" smtClean="0"/>
              <a:t>        &lt;h4&gt;Jane Doe </a:t>
            </a:r>
            <a:br>
              <a:rPr lang="en-US" sz="1800" dirty="0" smtClean="0"/>
            </a:br>
            <a:r>
              <a:rPr lang="en-US" sz="1800" dirty="0" smtClean="0"/>
              <a:t>             &lt;small&gt;&lt;</a:t>
            </a:r>
            <a:r>
              <a:rPr lang="en-US" sz="1800" dirty="0" err="1" smtClean="0"/>
              <a:t>i</a:t>
            </a:r>
            <a:r>
              <a:rPr lang="en-US" sz="1800" dirty="0" smtClean="0"/>
              <a:t>&gt;Posted on February 20 2016&lt;/</a:t>
            </a:r>
            <a:r>
              <a:rPr lang="en-US" sz="1800" dirty="0" err="1" smtClean="0"/>
              <a:t>i</a:t>
            </a:r>
            <a:r>
              <a:rPr lang="en-US" sz="1800" dirty="0" smtClean="0"/>
              <a:t>&gt;&lt;/small&gt;</a:t>
            </a:r>
            <a:br>
              <a:rPr lang="en-US" sz="1800" dirty="0" smtClean="0"/>
            </a:br>
            <a:r>
              <a:rPr lang="en-US" sz="1800" dirty="0" smtClean="0"/>
              <a:t>        &lt;/h4&gt;</a:t>
            </a:r>
            <a:br>
              <a:rPr lang="en-US" sz="1800" dirty="0" smtClean="0"/>
            </a:br>
            <a:r>
              <a:rPr lang="en-US" sz="1800" dirty="0" smtClean="0"/>
              <a:t>        &lt;p&gt;Lorem ipsum...&lt;/p&gt;</a:t>
            </a:r>
            <a:br>
              <a:rPr lang="en-US" sz="1800" dirty="0" smtClean="0"/>
            </a:br>
            <a:r>
              <a:rPr lang="en-US" sz="1800" dirty="0" smtClean="0"/>
              <a:t>      &lt;/div&gt;</a:t>
            </a:r>
            <a:br>
              <a:rPr lang="en-US" sz="1800" dirty="0" smtClean="0"/>
            </a:br>
            <a:r>
              <a:rPr lang="en-US" sz="1800" dirty="0" smtClean="0"/>
              <a:t>    &lt;/div&gt; </a:t>
            </a:r>
            <a:br>
              <a:rPr lang="en-US" sz="1800" dirty="0" smtClean="0"/>
            </a:br>
            <a:r>
              <a:rPr lang="en-US" sz="1800" dirty="0" smtClean="0"/>
              <a:t>  &lt;/div&gt;</a:t>
            </a:r>
            <a:br>
              <a:rPr lang="en-US" sz="1800" dirty="0" smtClean="0"/>
            </a:br>
            <a:r>
              <a:rPr lang="en-US" sz="1800" dirty="0" smtClean="0"/>
              <a:t>&lt;/div&gt;</a:t>
            </a:r>
          </a:p>
          <a:p>
            <a:endParaRPr lang="en-US" dirty="0"/>
          </a:p>
        </p:txBody>
      </p:sp>
    </p:spTree>
    <p:extLst>
      <p:ext uri="{BB962C8B-B14F-4D97-AF65-F5344CB8AC3E}">
        <p14:creationId xmlns:p14="http://schemas.microsoft.com/office/powerpoint/2010/main" val="144187120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8047806" cy="5484267"/>
          </a:xfrm>
        </p:spPr>
        <p:txBody>
          <a:bodyPr>
            <a:normAutofit/>
          </a:bodyPr>
          <a:lstStyle/>
          <a:p>
            <a:pPr>
              <a:lnSpc>
                <a:spcPct val="100000"/>
              </a:lnSpc>
            </a:pPr>
            <a:r>
              <a:rPr lang="en-US" sz="1800" dirty="0" smtClean="0"/>
              <a:t>media image</a:t>
            </a:r>
            <a:r>
              <a:rPr lang="ko-KR" altLang="en-US" sz="1800" dirty="0" smtClean="0"/>
              <a:t>를 오른쪽에 배치</a:t>
            </a: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&lt;</a:t>
            </a:r>
            <a:r>
              <a:rPr lang="en-US" altLang="ko-KR" sz="1800" dirty="0" err="1" smtClean="0"/>
              <a:t>img</a:t>
            </a:r>
            <a:r>
              <a:rPr lang="en-US" altLang="ko-KR" sz="1800" dirty="0" smtClean="0"/>
              <a:t>&gt;</a:t>
            </a:r>
            <a:r>
              <a:rPr lang="ko-KR" altLang="en-US" sz="1800" dirty="0" err="1" smtClean="0"/>
              <a:t>엘리먼트를</a:t>
            </a:r>
            <a:r>
              <a:rPr lang="ko-KR" altLang="en-US" sz="1800" dirty="0" smtClean="0"/>
              <a:t> </a:t>
            </a:r>
            <a:r>
              <a:rPr lang="en-US" altLang="ko-KR" sz="1800" dirty="0" smtClean="0"/>
              <a:t>.media-body</a:t>
            </a:r>
            <a:r>
              <a:rPr lang="ko-KR" altLang="en-US" sz="1800" dirty="0" err="1" smtClean="0"/>
              <a:t>엘리먼트</a:t>
            </a:r>
            <a:r>
              <a:rPr lang="ko-KR" altLang="en-US" sz="1800" dirty="0" smtClean="0"/>
              <a:t> 뒤에 둔다</a:t>
            </a:r>
            <a:r>
              <a:rPr lang="en-US" altLang="ko-KR" sz="1800" dirty="0" smtClean="0"/>
              <a:t/>
            </a:r>
            <a:br>
              <a:rPr lang="en-US" altLang="ko-KR" sz="1800" dirty="0" smtClean="0"/>
            </a:br>
            <a:r>
              <a:rPr lang="en-US" sz="1800" dirty="0" smtClean="0"/>
              <a:t>&lt;div class="media border p-3"&gt;</a:t>
            </a:r>
            <a:br>
              <a:rPr lang="en-US" sz="1800" dirty="0" smtClean="0"/>
            </a:br>
            <a:r>
              <a:rPr lang="en-US" sz="1800" dirty="0" smtClean="0"/>
              <a:t>  &lt;div class="media-body"&gt;</a:t>
            </a:r>
            <a:br>
              <a:rPr lang="en-US" sz="1800" dirty="0" smtClean="0"/>
            </a:br>
            <a:r>
              <a:rPr lang="en-US" sz="1800" dirty="0" smtClean="0"/>
              <a:t>    &lt;h4&gt;John Doe </a:t>
            </a:r>
            <a:br>
              <a:rPr lang="en-US" sz="1800" dirty="0" smtClean="0"/>
            </a:br>
            <a:r>
              <a:rPr lang="en-US" sz="1800" dirty="0" smtClean="0"/>
              <a:t>       &lt;small&gt;&lt;</a:t>
            </a:r>
            <a:r>
              <a:rPr lang="en-US" sz="1800" dirty="0" err="1" smtClean="0"/>
              <a:t>i</a:t>
            </a:r>
            <a:r>
              <a:rPr lang="en-US" sz="1800" dirty="0" smtClean="0"/>
              <a:t>&gt;Posted on February 19, 2016&lt;/</a:t>
            </a:r>
            <a:r>
              <a:rPr lang="en-US" sz="1800" dirty="0" err="1" smtClean="0"/>
              <a:t>i</a:t>
            </a:r>
            <a:r>
              <a:rPr lang="en-US" sz="1800" dirty="0" smtClean="0"/>
              <a:t>&gt;&lt;/small&gt;</a:t>
            </a:r>
            <a:br>
              <a:rPr lang="en-US" sz="1800" dirty="0" smtClean="0"/>
            </a:br>
            <a:r>
              <a:rPr lang="en-US" sz="1800" dirty="0" smtClean="0"/>
              <a:t>    &lt;/h4&gt;</a:t>
            </a:r>
            <a:br>
              <a:rPr lang="en-US" sz="1800" dirty="0" smtClean="0"/>
            </a:br>
            <a:r>
              <a:rPr lang="en-US" sz="1800" dirty="0" smtClean="0"/>
              <a:t>    &lt;p&gt;Lorem ipsum...&lt;/p&gt;</a:t>
            </a:r>
            <a:br>
              <a:rPr lang="en-US" sz="1800" dirty="0" smtClean="0"/>
            </a:br>
            <a:r>
              <a:rPr lang="en-US" sz="1800" dirty="0" smtClean="0"/>
              <a:t>  &lt;/div&gt;</a:t>
            </a:r>
            <a:br>
              <a:rPr lang="en-US" sz="1800" dirty="0" smtClean="0"/>
            </a:br>
            <a:r>
              <a:rPr lang="en-US" sz="1800" dirty="0" smtClean="0"/>
              <a:t>  &lt;</a:t>
            </a:r>
            <a:r>
              <a:rPr lang="en-US" sz="1800" dirty="0" err="1" smtClean="0"/>
              <a:t>img</a:t>
            </a:r>
            <a:r>
              <a:rPr lang="en-US" sz="1800" dirty="0" smtClean="0"/>
              <a:t> </a:t>
            </a:r>
            <a:r>
              <a:rPr lang="en-US" sz="1800" dirty="0" err="1" smtClean="0"/>
              <a:t>src</a:t>
            </a:r>
            <a:r>
              <a:rPr lang="en-US" sz="1800" dirty="0" smtClean="0"/>
              <a:t>="img_avatar3.png" alt="John Doe" </a:t>
            </a:r>
            <a:br>
              <a:rPr lang="en-US" sz="1800" dirty="0" smtClean="0"/>
            </a:br>
            <a:r>
              <a:rPr lang="en-US" sz="1800" dirty="0" smtClean="0"/>
              <a:t>       class="ml-3 mt-3 rounded-circle" style="width:60px;"&gt;</a:t>
            </a:r>
            <a:br>
              <a:rPr lang="en-US" sz="1800" dirty="0" smtClean="0"/>
            </a:br>
            <a:r>
              <a:rPr lang="en-US" sz="1800" dirty="0" smtClean="0"/>
              <a:t>&lt;/div&gt;</a:t>
            </a:r>
            <a:endParaRPr lang="en-US" sz="1800" dirty="0"/>
          </a:p>
        </p:txBody>
      </p:sp>
    </p:spTree>
    <p:extLst>
      <p:ext uri="{BB962C8B-B14F-4D97-AF65-F5344CB8AC3E}">
        <p14:creationId xmlns:p14="http://schemas.microsoft.com/office/powerpoint/2010/main" val="426670588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19814" cy="5556275"/>
          </a:xfrm>
        </p:spPr>
        <p:txBody>
          <a:bodyPr/>
          <a:lstStyle/>
          <a:p>
            <a:pPr>
              <a:lnSpc>
                <a:spcPct val="100000"/>
              </a:lnSpc>
            </a:pPr>
            <a:r>
              <a:rPr lang="en-US" sz="1800" dirty="0" smtClean="0"/>
              <a:t>media object </a:t>
            </a:r>
            <a:r>
              <a:rPr lang="ko-KR" altLang="en-US" sz="1800" dirty="0" smtClean="0"/>
              <a:t>상</a:t>
            </a:r>
            <a:r>
              <a:rPr lang="en-US" altLang="ko-KR" sz="1800" dirty="0" smtClean="0"/>
              <a:t>,</a:t>
            </a:r>
            <a:r>
              <a:rPr lang="ko-KR" altLang="en-US" sz="1800" dirty="0" smtClean="0"/>
              <a:t>중앙</a:t>
            </a:r>
            <a:r>
              <a:rPr lang="en-US" altLang="ko-KR" sz="1800" dirty="0" smtClean="0"/>
              <a:t>,</a:t>
            </a:r>
            <a:r>
              <a:rPr lang="ko-KR" altLang="en-US" sz="1800" dirty="0" smtClean="0"/>
              <a:t>하에 배치는 </a:t>
            </a:r>
            <a:r>
              <a:rPr lang="en-US" altLang="ko-KR" sz="1800" dirty="0" smtClean="0"/>
              <a:t>&lt;</a:t>
            </a:r>
            <a:r>
              <a:rPr lang="en-US" altLang="ko-KR" sz="1800" dirty="0" err="1" smtClean="0"/>
              <a:t>img</a:t>
            </a:r>
            <a:r>
              <a:rPr lang="en-US" altLang="ko-KR" sz="1800" dirty="0" smtClean="0"/>
              <a:t>&gt;</a:t>
            </a:r>
            <a:r>
              <a:rPr lang="ko-KR" altLang="en-US" sz="1800" dirty="0" smtClean="0"/>
              <a:t>에 배치 지정</a:t>
            </a:r>
            <a:r>
              <a:rPr lang="en-US" altLang="ko-KR" sz="1800" dirty="0" smtClean="0"/>
              <a:t/>
            </a:r>
            <a:br>
              <a:rPr lang="en-US" altLang="ko-KR" sz="1800" dirty="0" smtClean="0"/>
            </a:br>
            <a:r>
              <a:rPr lang="en-US" altLang="ko-KR" sz="1800" dirty="0" smtClean="0"/>
              <a:t/>
            </a:r>
            <a:br>
              <a:rPr lang="en-US" altLang="ko-KR" sz="1800" dirty="0" smtClean="0"/>
            </a:br>
            <a:r>
              <a:rPr lang="en-US" sz="1800" dirty="0" smtClean="0"/>
              <a:t>&lt;</a:t>
            </a:r>
            <a:r>
              <a:rPr lang="en-US" sz="1800" dirty="0" err="1" smtClean="0"/>
              <a:t>img</a:t>
            </a:r>
            <a:r>
              <a:rPr lang="en-US" sz="1800" dirty="0" smtClean="0"/>
              <a:t> </a:t>
            </a:r>
            <a:r>
              <a:rPr lang="en-US" sz="1800" dirty="0" err="1" smtClean="0"/>
              <a:t>src</a:t>
            </a:r>
            <a:r>
              <a:rPr lang="en-US" sz="1800" dirty="0" smtClean="0"/>
              <a:t>="img_avatar1.png" class="align-self-start mr-3" style="width:60px"&gt;</a:t>
            </a:r>
            <a:br>
              <a:rPr lang="en-US" sz="1800" dirty="0" smtClean="0"/>
            </a:br>
            <a:r>
              <a:rPr lang="en-US" sz="1800" dirty="0" smtClean="0"/>
              <a:t>&lt;</a:t>
            </a:r>
            <a:r>
              <a:rPr lang="en-US" sz="1800" dirty="0" err="1" smtClean="0"/>
              <a:t>img</a:t>
            </a:r>
            <a:r>
              <a:rPr lang="en-US" sz="1800" dirty="0" smtClean="0"/>
              <a:t> </a:t>
            </a:r>
            <a:r>
              <a:rPr lang="en-US" sz="1800" dirty="0" err="1" smtClean="0"/>
              <a:t>src</a:t>
            </a:r>
            <a:r>
              <a:rPr lang="en-US" sz="1800" dirty="0" smtClean="0"/>
              <a:t>="img_avatar1.png" class="align-self-center mr-3" style="width:60px"&gt;</a:t>
            </a:r>
            <a:br>
              <a:rPr lang="en-US" sz="1800" dirty="0" smtClean="0"/>
            </a:br>
            <a:r>
              <a:rPr lang="en-US" sz="1800" dirty="0" smtClean="0"/>
              <a:t>&lt;</a:t>
            </a:r>
            <a:r>
              <a:rPr lang="en-US" sz="1800" dirty="0" err="1" smtClean="0"/>
              <a:t>img</a:t>
            </a:r>
            <a:r>
              <a:rPr lang="en-US" sz="1800" dirty="0" smtClean="0"/>
              <a:t> </a:t>
            </a:r>
            <a:r>
              <a:rPr lang="en-US" sz="1800" dirty="0" err="1" smtClean="0"/>
              <a:t>src</a:t>
            </a:r>
            <a:r>
              <a:rPr lang="en-US" sz="1800" dirty="0" smtClean="0"/>
              <a:t>="img_avatar1.png" class="align-self-end mr-3" style="width:60px"&gt;</a:t>
            </a:r>
          </a:p>
          <a:p>
            <a:endParaRPr lang="en-US" dirty="0"/>
          </a:p>
        </p:txBody>
      </p:sp>
    </p:spTree>
    <p:extLst>
      <p:ext uri="{BB962C8B-B14F-4D97-AF65-F5344CB8AC3E}">
        <p14:creationId xmlns:p14="http://schemas.microsoft.com/office/powerpoint/2010/main" val="303988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1052736"/>
            <a:ext cx="8229600" cy="4525963"/>
          </a:xfrm>
        </p:spPr>
        <p:txBody>
          <a:bodyPr>
            <a:normAutofit/>
          </a:bodyPr>
          <a:lstStyle/>
          <a:p>
            <a:r>
              <a:rPr lang="en-US" altLang="ko-KR" sz="1900" b="1" dirty="0"/>
              <a:t>&lt;code&gt;</a:t>
            </a:r>
            <a:r>
              <a:rPr lang="ko-KR" altLang="en-US" sz="1900" b="1" dirty="0"/>
              <a:t>를 </a:t>
            </a:r>
            <a:r>
              <a:rPr lang="en-US" altLang="ko-KR" sz="1900" b="1" dirty="0"/>
              <a:t>BS4</a:t>
            </a:r>
            <a:r>
              <a:rPr lang="ko-KR" altLang="en-US" sz="1900" b="1" dirty="0"/>
              <a:t>에서 사용하면 그 </a:t>
            </a:r>
            <a:r>
              <a:rPr lang="ko-KR" altLang="en-US" sz="1900" b="1" dirty="0" err="1"/>
              <a:t>엘리먼트는</a:t>
            </a:r>
            <a:r>
              <a:rPr lang="ko-KR" altLang="en-US" sz="1900" b="1" dirty="0"/>
              <a:t> 빨간색으로 표시됨</a:t>
            </a:r>
            <a:r>
              <a:rPr lang="en-US" altLang="ko-KR" sz="1900" b="1" dirty="0"/>
              <a:t/>
            </a:r>
            <a:br>
              <a:rPr lang="en-US" altLang="ko-KR" sz="1900" b="1" dirty="0"/>
            </a:br>
            <a:r>
              <a:rPr lang="en-US" altLang="ko-KR" sz="1900" b="1" dirty="0"/>
              <a:t/>
            </a:r>
            <a:br>
              <a:rPr lang="en-US" altLang="ko-KR" sz="1900" b="1" dirty="0"/>
            </a:br>
            <a:r>
              <a:rPr lang="en-US" altLang="ko-KR" sz="1900" b="1" dirty="0"/>
              <a:t>&lt;p&gt;The following HTML elements: &lt;code&gt;span&lt;/code&gt;, &lt;code&gt;section&lt;/code&gt;, and &lt;code&gt;div&lt;/code&gt; defines a </a:t>
            </a:r>
            <a:br>
              <a:rPr lang="en-US" altLang="ko-KR" sz="1900" b="1" dirty="0"/>
            </a:br>
            <a:r>
              <a:rPr lang="en-US" altLang="ko-KR" sz="1900" b="1" dirty="0"/>
              <a:t>  section in a document.&lt;/p&gt;</a:t>
            </a:r>
            <a:br>
              <a:rPr lang="en-US" altLang="ko-KR" sz="1900" b="1" dirty="0"/>
            </a:br>
            <a:endParaRPr lang="en-US" altLang="ko-KR" sz="1900" b="1" dirty="0"/>
          </a:p>
          <a:p>
            <a:r>
              <a:rPr lang="en-US" altLang="ko-KR" sz="1900" b="1" dirty="0"/>
              <a:t>&lt;</a:t>
            </a:r>
            <a:r>
              <a:rPr lang="en-US" altLang="ko-KR" sz="1900" b="1" dirty="0" err="1"/>
              <a:t>kbd</a:t>
            </a:r>
            <a:r>
              <a:rPr lang="en-US" altLang="ko-KR" sz="1900" b="1" dirty="0"/>
              <a:t>&gt;</a:t>
            </a:r>
            <a:r>
              <a:rPr lang="ko-KR" altLang="en-US" sz="1900" b="1" dirty="0"/>
              <a:t>는 키보드문자임을 나타내는 태그 </a:t>
            </a:r>
            <a:r>
              <a:rPr lang="en-US" altLang="ko-KR" sz="1900" b="1" dirty="0"/>
              <a:t/>
            </a:r>
            <a:br>
              <a:rPr lang="en-US" altLang="ko-KR" sz="1900" b="1" dirty="0"/>
            </a:br>
            <a:r>
              <a:rPr lang="en-US" altLang="ko-KR" sz="1900" b="1" dirty="0"/>
              <a:t> BS4</a:t>
            </a:r>
            <a:r>
              <a:rPr lang="ko-KR" altLang="en-US" sz="1900" b="1" dirty="0"/>
              <a:t>에서는 그 </a:t>
            </a:r>
            <a:r>
              <a:rPr lang="ko-KR" altLang="en-US" sz="1900" b="1" dirty="0" err="1"/>
              <a:t>엘리먼트는</a:t>
            </a:r>
            <a:r>
              <a:rPr lang="ko-KR" altLang="en-US" sz="1900" b="1" dirty="0"/>
              <a:t> 검정 배경에 </a:t>
            </a:r>
            <a:r>
              <a:rPr lang="ko-KR" altLang="en-US" sz="1900" b="1" dirty="0" err="1"/>
              <a:t>흰글씨로</a:t>
            </a:r>
            <a:r>
              <a:rPr lang="ko-KR" altLang="en-US" sz="1900" b="1" dirty="0"/>
              <a:t> 나타남</a:t>
            </a:r>
            <a:r>
              <a:rPr lang="en-US" altLang="ko-KR" sz="1900" b="1" dirty="0"/>
              <a:t/>
            </a:r>
            <a:br>
              <a:rPr lang="en-US" altLang="ko-KR" sz="1900" b="1" dirty="0"/>
            </a:br>
            <a:r>
              <a:rPr lang="en-US" altLang="ko-KR" sz="1900" b="1" dirty="0"/>
              <a:t/>
            </a:r>
            <a:br>
              <a:rPr lang="en-US" altLang="ko-KR" sz="1900" b="1" dirty="0"/>
            </a:br>
            <a:r>
              <a:rPr lang="en-US" altLang="ko-KR" sz="1800" b="1" dirty="0"/>
              <a:t>&lt;p&gt;Use &lt;</a:t>
            </a:r>
            <a:r>
              <a:rPr lang="en-US" altLang="ko-KR" sz="1800" b="1" dirty="0" err="1"/>
              <a:t>kbd</a:t>
            </a:r>
            <a:r>
              <a:rPr lang="en-US" altLang="ko-KR" sz="1800" b="1" dirty="0"/>
              <a:t>&gt;ctrl + p&lt;/</a:t>
            </a:r>
            <a:r>
              <a:rPr lang="en-US" altLang="ko-KR" sz="1800" b="1" dirty="0" err="1"/>
              <a:t>kbd</a:t>
            </a:r>
            <a:r>
              <a:rPr lang="en-US" altLang="ko-KR" sz="1800" b="1" dirty="0"/>
              <a:t>&gt; to open the Print dialog box.&lt;/p&gt;</a:t>
            </a:r>
          </a:p>
          <a:p>
            <a:endParaRPr lang="ko-KR" altLang="en-US" dirty="0"/>
          </a:p>
        </p:txBody>
      </p:sp>
    </p:spTree>
    <p:extLst>
      <p:ext uri="{BB962C8B-B14F-4D97-AF65-F5344CB8AC3E}">
        <p14:creationId xmlns:p14="http://schemas.microsoft.com/office/powerpoint/2010/main" val="314870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922114"/>
          </a:xfrm>
        </p:spPr>
        <p:txBody>
          <a:bodyPr>
            <a:normAutofit/>
          </a:bodyPr>
          <a:lstStyle/>
          <a:p>
            <a:r>
              <a:rPr lang="en-US" altLang="ko-KR" sz="2800" dirty="0"/>
              <a:t>Colors</a:t>
            </a:r>
            <a:endParaRPr lang="ko-KR" altLang="en-US" sz="2800" dirty="0"/>
          </a:p>
        </p:txBody>
      </p:sp>
      <p:sp>
        <p:nvSpPr>
          <p:cNvPr id="3" name="내용 개체 틀 2"/>
          <p:cNvSpPr>
            <a:spLocks noGrp="1"/>
          </p:cNvSpPr>
          <p:nvPr>
            <p:ph idx="1"/>
          </p:nvPr>
        </p:nvSpPr>
        <p:spPr>
          <a:xfrm>
            <a:off x="467544" y="1196752"/>
            <a:ext cx="8229600" cy="4525963"/>
          </a:xfrm>
        </p:spPr>
        <p:txBody>
          <a:bodyPr>
            <a:normAutofit fontScale="62500" lnSpcReduction="20000"/>
          </a:bodyPr>
          <a:lstStyle/>
          <a:p>
            <a:r>
              <a:rPr lang="en-US" altLang="ko-KR" sz="2600" b="1" dirty="0"/>
              <a:t>Text Color</a:t>
            </a:r>
            <a:r>
              <a:rPr lang="ko-KR" altLang="en-US" sz="2600" b="1" dirty="0"/>
              <a:t>는 </a:t>
            </a:r>
            <a:r>
              <a:rPr lang="ko-KR" altLang="en-US" sz="2600" b="1" dirty="0" err="1"/>
              <a:t>글자색상의</a:t>
            </a:r>
            <a:r>
              <a:rPr lang="ko-KR" altLang="en-US" sz="2600" b="1" dirty="0"/>
              <a:t> </a:t>
            </a:r>
            <a:r>
              <a:rPr lang="ko-KR" altLang="en-US" sz="2600" b="1" dirty="0" smtClean="0"/>
              <a:t>의미</a:t>
            </a:r>
            <a:r>
              <a:rPr lang="en-US" altLang="ko-KR" sz="2600" b="1" dirty="0" smtClean="0"/>
              <a:t>(text-</a:t>
            </a:r>
            <a:r>
              <a:rPr lang="ko-KR" altLang="en-US" sz="2600" b="1" dirty="0" smtClean="0"/>
              <a:t>값</a:t>
            </a:r>
            <a:r>
              <a:rPr lang="en-US" altLang="ko-KR" sz="2600" b="1" dirty="0" smtClean="0"/>
              <a:t>)</a:t>
            </a:r>
            <a:r>
              <a:rPr lang="ko-KR" altLang="en-US" sz="2600" b="1" dirty="0" smtClean="0"/>
              <a:t>를 </a:t>
            </a:r>
            <a:r>
              <a:rPr lang="ko-KR" altLang="en-US" sz="2600" b="1" dirty="0"/>
              <a:t>통해 글자의 내용의 의미를 나타냄</a:t>
            </a:r>
            <a:r>
              <a:rPr lang="en-US" altLang="ko-KR" sz="2600" b="1" dirty="0"/>
              <a:t/>
            </a:r>
            <a:br>
              <a:rPr lang="en-US" altLang="ko-KR" sz="2600" b="1" dirty="0"/>
            </a:br>
            <a:r>
              <a:rPr lang="en-US" altLang="ko-KR" sz="2600" b="1" dirty="0"/>
              <a:t/>
            </a:r>
            <a:br>
              <a:rPr lang="en-US" altLang="ko-KR" sz="2600" b="1" dirty="0"/>
            </a:br>
            <a:r>
              <a:rPr lang="en-US" altLang="ko-KR" sz="2600" b="1" dirty="0"/>
              <a:t>&lt;p class="text-muted"&gt;This text is muted.&lt;/p</a:t>
            </a:r>
            <a:r>
              <a:rPr lang="en-US" altLang="ko-KR" sz="2600" b="1" dirty="0" smtClean="0"/>
              <a:t>&gt; //</a:t>
            </a:r>
            <a:r>
              <a:rPr lang="ko-KR" altLang="en-US" sz="2600" b="1" dirty="0" err="1" smtClean="0"/>
              <a:t>흐린색</a:t>
            </a:r>
            <a:r>
              <a:rPr lang="en-US" altLang="ko-KR" sz="2600" b="1" dirty="0"/>
              <a:t/>
            </a:r>
            <a:br>
              <a:rPr lang="en-US" altLang="ko-KR" sz="2600" b="1" dirty="0"/>
            </a:br>
            <a:r>
              <a:rPr lang="en-US" altLang="ko-KR" sz="2600" b="1" dirty="0"/>
              <a:t>&lt;p class="text-primary"&gt;This text is important.&lt;/p&gt;</a:t>
            </a:r>
            <a:br>
              <a:rPr lang="en-US" altLang="ko-KR" sz="2600" b="1" dirty="0"/>
            </a:br>
            <a:r>
              <a:rPr lang="en-US" altLang="ko-KR" sz="2600" b="1" dirty="0"/>
              <a:t>&lt;p class="text-success"&gt;This text indicates success.&lt;/p&gt;</a:t>
            </a:r>
            <a:br>
              <a:rPr lang="en-US" altLang="ko-KR" sz="2600" b="1" dirty="0"/>
            </a:br>
            <a:r>
              <a:rPr lang="en-US" altLang="ko-KR" sz="2600" b="1" dirty="0"/>
              <a:t>&lt;p class="text-info"&gt;This text represents some information.&lt;/p&gt;</a:t>
            </a:r>
          </a:p>
          <a:p>
            <a:pPr marL="109728" indent="0">
              <a:buNone/>
            </a:pPr>
            <a:r>
              <a:rPr lang="en-US" altLang="ko-KR" sz="2600" b="1" dirty="0"/>
              <a:t>    &lt;p class="text-warning"&gt;This text represents a warning.&lt;/p&gt;</a:t>
            </a:r>
          </a:p>
          <a:p>
            <a:pPr marL="109728" indent="0">
              <a:buNone/>
            </a:pPr>
            <a:r>
              <a:rPr lang="en-US" altLang="ko-KR" sz="2600" b="1" dirty="0"/>
              <a:t>    &lt;p class="text-danger"&gt;This text represents danger.&lt;/p&gt;</a:t>
            </a:r>
          </a:p>
          <a:p>
            <a:pPr marL="109728" indent="0">
              <a:buNone/>
            </a:pPr>
            <a:r>
              <a:rPr lang="en-US" altLang="ko-KR" sz="2600" b="1" dirty="0"/>
              <a:t>    &lt;p class="text-secondary"&gt;Secondary text.&lt;/p&gt;</a:t>
            </a:r>
          </a:p>
          <a:p>
            <a:pPr marL="109728" indent="0">
              <a:buNone/>
            </a:pPr>
            <a:r>
              <a:rPr lang="en-US" altLang="ko-KR" sz="2600" b="1" dirty="0"/>
              <a:t>    &lt;p class="text-dark"&gt;This text is dark grey.&lt;/p&gt;</a:t>
            </a:r>
          </a:p>
          <a:p>
            <a:pPr marL="109728" indent="0">
              <a:buNone/>
            </a:pPr>
            <a:r>
              <a:rPr lang="en-US" altLang="ko-KR" sz="2600" b="1" dirty="0"/>
              <a:t>    &lt;p class="text-body"&gt;Default body color (often black).&lt;/p&gt;</a:t>
            </a:r>
          </a:p>
          <a:p>
            <a:pPr marL="109728" indent="0">
              <a:buNone/>
            </a:pPr>
            <a:r>
              <a:rPr lang="en-US" altLang="ko-KR" sz="2600" b="1" dirty="0"/>
              <a:t>    &lt;p class="text-light"&gt;This text is light grey (on white </a:t>
            </a:r>
            <a:br>
              <a:rPr lang="en-US" altLang="ko-KR" sz="2600" b="1" dirty="0"/>
            </a:br>
            <a:r>
              <a:rPr lang="en-US" altLang="ko-KR" sz="2600" b="1" dirty="0"/>
              <a:t>         background).&lt;/p&gt;</a:t>
            </a:r>
          </a:p>
          <a:p>
            <a:pPr marL="109728" indent="0">
              <a:buNone/>
            </a:pPr>
            <a:r>
              <a:rPr lang="en-US" altLang="ko-KR" sz="2600" b="1" dirty="0"/>
              <a:t>    &lt;p class="text-white"&gt;This text is white (on white</a:t>
            </a:r>
            <a:br>
              <a:rPr lang="en-US" altLang="ko-KR" sz="2600" b="1" dirty="0"/>
            </a:br>
            <a:r>
              <a:rPr lang="en-US" altLang="ko-KR" sz="2600" b="1" dirty="0"/>
              <a:t>         background).&lt;/p&gt;</a:t>
            </a:r>
            <a:br>
              <a:rPr lang="en-US" altLang="ko-KR" sz="2600" b="1" dirty="0"/>
            </a:br>
            <a:endParaRPr lang="en-US" altLang="ko-KR" sz="2600" b="1" dirty="0"/>
          </a:p>
          <a:p>
            <a:pPr marL="109728" indent="0">
              <a:buNone/>
            </a:pPr>
            <a:r>
              <a:rPr lang="ko-KR" altLang="en-US" sz="2600" b="1" dirty="0"/>
              <a:t>이러한 클래스들은  내용을  가진 </a:t>
            </a:r>
            <a:r>
              <a:rPr lang="ko-KR" altLang="en-US" sz="2600" b="1" dirty="0" err="1"/>
              <a:t>클래스라하여</a:t>
            </a:r>
            <a:r>
              <a:rPr lang="ko-KR" altLang="en-US" sz="2600" b="1" dirty="0"/>
              <a:t> </a:t>
            </a:r>
            <a:r>
              <a:rPr lang="en-US" altLang="ko-KR" sz="2600" b="1" dirty="0"/>
              <a:t>contextual </a:t>
            </a:r>
            <a:r>
              <a:rPr lang="ko-KR" altLang="en-US" sz="2600" b="1" dirty="0"/>
              <a:t>클래스라</a:t>
            </a:r>
            <a:r>
              <a:rPr lang="en-US" altLang="ko-KR" sz="2600" b="1" dirty="0"/>
              <a:t> </a:t>
            </a:r>
            <a:r>
              <a:rPr lang="ko-KR" altLang="en-US" sz="2600" b="1" dirty="0"/>
              <a:t>함</a:t>
            </a:r>
            <a:endParaRPr lang="en-US" altLang="ko-KR" sz="2600" b="1" dirty="0"/>
          </a:p>
          <a:p>
            <a:pPr marL="109728" indent="0">
              <a:buNone/>
            </a:pPr>
            <a:r>
              <a:rPr lang="ko-KR" altLang="en-US" sz="2600" b="1" dirty="0"/>
              <a:t>이러한 글자 색들은  </a:t>
            </a:r>
            <a:r>
              <a:rPr lang="en-US" altLang="ko-KR" sz="2600" b="1" dirty="0"/>
              <a:t>link</a:t>
            </a:r>
            <a:r>
              <a:rPr lang="ko-KR" altLang="en-US" sz="2600" b="1" dirty="0"/>
              <a:t>텍스트에서 사용시 </a:t>
            </a:r>
            <a:r>
              <a:rPr lang="en-US" altLang="ko-KR" sz="2600" b="1" dirty="0"/>
              <a:t>hover</a:t>
            </a:r>
            <a:r>
              <a:rPr lang="ko-KR" altLang="en-US" sz="2600" b="1" dirty="0"/>
              <a:t>시는 원래색의 어두운 색으로 변경됨</a:t>
            </a:r>
            <a:endParaRPr lang="en-US" altLang="ko-KR" sz="2600" b="1" dirty="0"/>
          </a:p>
          <a:p>
            <a:endParaRPr lang="ko-KR" altLang="en-US" dirty="0"/>
          </a:p>
        </p:txBody>
      </p:sp>
    </p:spTree>
    <p:extLst>
      <p:ext uri="{BB962C8B-B14F-4D97-AF65-F5344CB8AC3E}">
        <p14:creationId xmlns:p14="http://schemas.microsoft.com/office/powerpoint/2010/main" val="1307715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4525963"/>
          </a:xfrm>
        </p:spPr>
        <p:txBody>
          <a:bodyPr>
            <a:noAutofit/>
          </a:bodyPr>
          <a:lstStyle/>
          <a:p>
            <a:r>
              <a:rPr lang="ko-KR" altLang="en-US" sz="1800" b="1" dirty="0"/>
              <a:t>앞장의  글자 색 클래스를 링크 </a:t>
            </a:r>
            <a:r>
              <a:rPr lang="ko-KR" altLang="en-US" sz="1800" b="1" dirty="0" err="1"/>
              <a:t>엘리먼트에서</a:t>
            </a:r>
            <a:r>
              <a:rPr lang="ko-KR" altLang="en-US" sz="1800" b="1" dirty="0"/>
              <a:t> 사용하면 </a:t>
            </a:r>
            <a:r>
              <a:rPr lang="en-US" altLang="ko-KR" sz="1800" b="1" dirty="0"/>
              <a:t>hover</a:t>
            </a:r>
            <a:r>
              <a:rPr lang="ko-KR" altLang="en-US" sz="1800" b="1" dirty="0"/>
              <a:t>시 원래 색보다 진하게 나타남</a:t>
            </a:r>
            <a:r>
              <a:rPr lang="en-US" altLang="ko-KR" sz="1800" b="1" dirty="0"/>
              <a:t/>
            </a:r>
            <a:br>
              <a:rPr lang="en-US" altLang="ko-KR" sz="1800" b="1" dirty="0"/>
            </a:br>
            <a:r>
              <a:rPr lang="en-US" altLang="ko-KR" sz="1800" b="1" dirty="0"/>
              <a:t/>
            </a:r>
            <a:br>
              <a:rPr lang="en-US" altLang="ko-KR" sz="1800" b="1" dirty="0"/>
            </a:br>
            <a:r>
              <a:rPr lang="en-US" altLang="ko-KR" sz="1800" b="1" dirty="0"/>
              <a:t>&lt;div class="container"&gt;</a:t>
            </a:r>
          </a:p>
          <a:p>
            <a:pPr marL="109728" indent="0">
              <a:buNone/>
            </a:pPr>
            <a:r>
              <a:rPr lang="en-US" altLang="ko-KR" sz="1800" b="1" dirty="0"/>
              <a:t>      &lt;h2&gt;Contextual Link Colors&lt;/h2&gt;</a:t>
            </a:r>
          </a:p>
          <a:p>
            <a:pPr marL="109728" indent="0">
              <a:buNone/>
            </a:pPr>
            <a:r>
              <a:rPr lang="en-US" altLang="ko-KR" sz="1800" b="1" dirty="0"/>
              <a:t>      &lt;p&gt;Hover over the links.&lt;/p&gt;</a:t>
            </a:r>
          </a:p>
          <a:p>
            <a:pPr marL="109728" indent="0">
              <a:buNone/>
            </a:pPr>
            <a:r>
              <a:rPr lang="en-US" altLang="ko-KR" sz="1800" b="1" dirty="0"/>
              <a:t>      &lt;a </a:t>
            </a:r>
            <a:r>
              <a:rPr lang="en-US" altLang="ko-KR" sz="1800" b="1" dirty="0" err="1"/>
              <a:t>href</a:t>
            </a:r>
            <a:r>
              <a:rPr lang="en-US" altLang="ko-KR" sz="1800" b="1" dirty="0"/>
              <a:t>="#" class="text-muted"&gt;Muted link.&lt;/a&gt;</a:t>
            </a:r>
          </a:p>
          <a:p>
            <a:pPr marL="109728" indent="0">
              <a:buNone/>
            </a:pPr>
            <a:r>
              <a:rPr lang="en-US" altLang="ko-KR" sz="1800" b="1" dirty="0"/>
              <a:t>      &lt;a </a:t>
            </a:r>
            <a:r>
              <a:rPr lang="en-US" altLang="ko-KR" sz="1800" b="1" dirty="0" err="1"/>
              <a:t>href</a:t>
            </a:r>
            <a:r>
              <a:rPr lang="en-US" altLang="ko-KR" sz="1800" b="1" dirty="0"/>
              <a:t>="#" class="text-primary"&gt;Primary link.&lt;/a&gt;</a:t>
            </a:r>
          </a:p>
          <a:p>
            <a:pPr marL="109728" indent="0">
              <a:buNone/>
            </a:pPr>
            <a:r>
              <a:rPr lang="en-US" altLang="ko-KR" sz="1800" b="1" dirty="0"/>
              <a:t>      &lt;a </a:t>
            </a:r>
            <a:r>
              <a:rPr lang="en-US" altLang="ko-KR" sz="1800" b="1" dirty="0" err="1"/>
              <a:t>href</a:t>
            </a:r>
            <a:r>
              <a:rPr lang="en-US" altLang="ko-KR" sz="1800" b="1" dirty="0"/>
              <a:t>="#" class="text-success"&gt;Success link.&lt;/a&gt;</a:t>
            </a:r>
          </a:p>
          <a:p>
            <a:pPr marL="109728" indent="0">
              <a:buNone/>
            </a:pPr>
            <a:r>
              <a:rPr lang="en-US" altLang="ko-KR" sz="1800" b="1" dirty="0"/>
              <a:t>      &lt;a </a:t>
            </a:r>
            <a:r>
              <a:rPr lang="en-US" altLang="ko-KR" sz="1800" b="1" dirty="0" err="1"/>
              <a:t>href</a:t>
            </a:r>
            <a:r>
              <a:rPr lang="en-US" altLang="ko-KR" sz="1800" b="1" dirty="0"/>
              <a:t>="#" class="text-info"&gt;Info link.&lt;/a&gt;</a:t>
            </a:r>
          </a:p>
          <a:p>
            <a:pPr marL="109728" indent="0">
              <a:buNone/>
            </a:pPr>
            <a:r>
              <a:rPr lang="en-US" altLang="ko-KR" sz="1800" b="1" dirty="0"/>
              <a:t>      &lt;a </a:t>
            </a:r>
            <a:r>
              <a:rPr lang="en-US" altLang="ko-KR" sz="1800" b="1" dirty="0" err="1"/>
              <a:t>href</a:t>
            </a:r>
            <a:r>
              <a:rPr lang="en-US" altLang="ko-KR" sz="1800" b="1" dirty="0"/>
              <a:t>="#" class="text-warning"&gt;Warning link.&lt;/a&gt;</a:t>
            </a:r>
          </a:p>
          <a:p>
            <a:pPr marL="109728" indent="0">
              <a:buNone/>
            </a:pPr>
            <a:r>
              <a:rPr lang="en-US" altLang="ko-KR" sz="1800" b="1" dirty="0"/>
              <a:t>      &lt;a </a:t>
            </a:r>
            <a:r>
              <a:rPr lang="en-US" altLang="ko-KR" sz="1800" b="1" dirty="0" err="1"/>
              <a:t>href</a:t>
            </a:r>
            <a:r>
              <a:rPr lang="en-US" altLang="ko-KR" sz="1800" b="1" dirty="0"/>
              <a:t>="#" class="text-danger"&gt;Danger link.&lt;/a&gt;</a:t>
            </a:r>
          </a:p>
          <a:p>
            <a:pPr marL="109728" indent="0">
              <a:buNone/>
            </a:pPr>
            <a:r>
              <a:rPr lang="en-US" altLang="ko-KR" sz="1800" b="1" dirty="0"/>
              <a:t>      &lt;a </a:t>
            </a:r>
            <a:r>
              <a:rPr lang="en-US" altLang="ko-KR" sz="1800" b="1" dirty="0" err="1"/>
              <a:t>href</a:t>
            </a:r>
            <a:r>
              <a:rPr lang="en-US" altLang="ko-KR" sz="1800" b="1" dirty="0"/>
              <a:t>="#" class="text-secondary"&gt;Secondary link.&lt;/a&gt;</a:t>
            </a:r>
          </a:p>
          <a:p>
            <a:pPr marL="109728" indent="0">
              <a:buNone/>
            </a:pPr>
            <a:r>
              <a:rPr lang="en-US" altLang="ko-KR" sz="1800" b="1" dirty="0"/>
              <a:t>      &lt;a </a:t>
            </a:r>
            <a:r>
              <a:rPr lang="en-US" altLang="ko-KR" sz="1800" b="1" dirty="0" err="1"/>
              <a:t>href</a:t>
            </a:r>
            <a:r>
              <a:rPr lang="en-US" altLang="ko-KR" sz="1800" b="1" dirty="0"/>
              <a:t>="#" class="text-dark"&gt;Dark grey link.&lt;/a&gt;</a:t>
            </a:r>
          </a:p>
          <a:p>
            <a:pPr marL="109728" indent="0">
              <a:buNone/>
            </a:pPr>
            <a:r>
              <a:rPr lang="en-US" altLang="ko-KR" sz="1800" b="1" dirty="0"/>
              <a:t>      &lt;a </a:t>
            </a:r>
            <a:r>
              <a:rPr lang="en-US" altLang="ko-KR" sz="1800" b="1" dirty="0" err="1"/>
              <a:t>href</a:t>
            </a:r>
            <a:r>
              <a:rPr lang="en-US" altLang="ko-KR" sz="1800" b="1" dirty="0"/>
              <a:t>="#" class="text-body"&gt;Body/black link.&lt;/a&gt;</a:t>
            </a:r>
          </a:p>
          <a:p>
            <a:pPr marL="109728" indent="0">
              <a:buNone/>
            </a:pPr>
            <a:r>
              <a:rPr lang="en-US" altLang="ko-KR" sz="1800" b="1" dirty="0"/>
              <a:t>      &lt;a </a:t>
            </a:r>
            <a:r>
              <a:rPr lang="en-US" altLang="ko-KR" sz="1800" b="1" dirty="0" err="1"/>
              <a:t>href</a:t>
            </a:r>
            <a:r>
              <a:rPr lang="en-US" altLang="ko-KR" sz="1800" b="1" dirty="0"/>
              <a:t>="#" class="text-light"&gt;Light grey link.&lt;/a&gt;</a:t>
            </a:r>
          </a:p>
          <a:p>
            <a:pPr marL="109728" indent="0">
              <a:buNone/>
            </a:pPr>
            <a:r>
              <a:rPr lang="en-US" altLang="ko-KR" sz="1800" b="1" dirty="0"/>
              <a:t>   &lt;/div&gt;</a:t>
            </a:r>
            <a:endParaRPr lang="ko-KR" altLang="en-US" sz="1800" b="1" dirty="0"/>
          </a:p>
        </p:txBody>
      </p:sp>
    </p:spTree>
    <p:extLst>
      <p:ext uri="{BB962C8B-B14F-4D97-AF65-F5344CB8AC3E}">
        <p14:creationId xmlns:p14="http://schemas.microsoft.com/office/powerpoint/2010/main" val="222292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548680"/>
            <a:ext cx="8229600" cy="4525963"/>
          </a:xfrm>
        </p:spPr>
        <p:txBody>
          <a:bodyPr>
            <a:normAutofit/>
          </a:bodyPr>
          <a:lstStyle/>
          <a:p>
            <a:r>
              <a:rPr lang="en-US" altLang="ko-KR" sz="1800" b="1" dirty="0"/>
              <a:t>&lt;p class="text-black-50"&gt;Black text with 50% opacity on white</a:t>
            </a:r>
            <a:br>
              <a:rPr lang="en-US" altLang="ko-KR" sz="1800" b="1" dirty="0"/>
            </a:br>
            <a:r>
              <a:rPr lang="en-US" altLang="ko-KR" sz="1800" b="1" dirty="0"/>
              <a:t>   background&lt;/p&gt;</a:t>
            </a:r>
            <a:br>
              <a:rPr lang="en-US" altLang="ko-KR" sz="1800" b="1" dirty="0"/>
            </a:br>
            <a:r>
              <a:rPr lang="ko-KR" altLang="en-US" sz="1800" b="1" dirty="0"/>
              <a:t> </a:t>
            </a:r>
            <a:r>
              <a:rPr lang="en-US" altLang="ko-KR" sz="1800" b="1" dirty="0"/>
              <a:t>text-black-50</a:t>
            </a:r>
            <a:r>
              <a:rPr lang="ko-KR" altLang="en-US" sz="1800" b="1" dirty="0"/>
              <a:t>은 글자색을 </a:t>
            </a:r>
            <a:r>
              <a:rPr lang="ko-KR" altLang="en-US" sz="1800" b="1" dirty="0" err="1"/>
              <a:t>검정으로하고</a:t>
            </a:r>
            <a:r>
              <a:rPr lang="ko-KR" altLang="en-US" sz="1800" b="1" dirty="0"/>
              <a:t>  </a:t>
            </a:r>
            <a:r>
              <a:rPr lang="en-US" altLang="ko-KR" sz="1800" b="1" dirty="0"/>
              <a:t>50% </a:t>
            </a:r>
            <a:r>
              <a:rPr lang="ko-KR" altLang="en-US" sz="1800" b="1" dirty="0"/>
              <a:t>투명도를</a:t>
            </a:r>
            <a:r>
              <a:rPr lang="en-US" altLang="ko-KR" sz="1800" b="1" dirty="0"/>
              <a:t> </a:t>
            </a:r>
            <a:r>
              <a:rPr lang="ko-KR" altLang="en-US" sz="1800" b="1" dirty="0"/>
              <a:t>적용</a:t>
            </a:r>
            <a:r>
              <a:rPr lang="en-US" altLang="ko-KR" sz="1800" b="1" dirty="0"/>
              <a:t/>
            </a:r>
            <a:br>
              <a:rPr lang="en-US" altLang="ko-KR" sz="1800" b="1" dirty="0"/>
            </a:br>
            <a:endParaRPr lang="en-US" altLang="ko-KR" sz="1800" b="1" dirty="0"/>
          </a:p>
          <a:p>
            <a:r>
              <a:rPr lang="en-US" altLang="ko-KR" sz="1800" b="1" dirty="0"/>
              <a:t>  &lt;p class="text-white-50 </a:t>
            </a:r>
            <a:r>
              <a:rPr lang="en-US" altLang="ko-KR" sz="1800" b="1" dirty="0" err="1"/>
              <a:t>bg</a:t>
            </a:r>
            <a:r>
              <a:rPr lang="en-US" altLang="ko-KR" sz="1800" b="1" dirty="0"/>
              <a:t>-dark"&gt;White text with 50% opacity on </a:t>
            </a:r>
            <a:br>
              <a:rPr lang="en-US" altLang="ko-KR" sz="1800" b="1" dirty="0"/>
            </a:br>
            <a:r>
              <a:rPr lang="en-US" altLang="ko-KR" sz="1800" b="1" dirty="0"/>
              <a:t>     black background&lt;/p&gt;</a:t>
            </a:r>
            <a:br>
              <a:rPr lang="en-US" altLang="ko-KR" sz="1800" b="1" dirty="0"/>
            </a:br>
            <a:r>
              <a:rPr lang="en-US" altLang="ko-KR" sz="1800" b="1" dirty="0"/>
              <a:t>  text-white-50</a:t>
            </a:r>
            <a:r>
              <a:rPr lang="ko-KR" altLang="en-US" sz="1800" b="1" dirty="0"/>
              <a:t>는 흰색의 글자색을 </a:t>
            </a:r>
            <a:r>
              <a:rPr lang="en-US" altLang="ko-KR" sz="1800" b="1" dirty="0"/>
              <a:t>50% </a:t>
            </a:r>
            <a:r>
              <a:rPr lang="ko-KR" altLang="en-US" sz="1800" b="1" dirty="0"/>
              <a:t>투명도를 적용</a:t>
            </a:r>
            <a:r>
              <a:rPr lang="en-US" altLang="ko-KR" sz="1800" b="1" dirty="0"/>
              <a:t/>
            </a:r>
            <a:br>
              <a:rPr lang="en-US" altLang="ko-KR" sz="1800" b="1" dirty="0"/>
            </a:br>
            <a:r>
              <a:rPr lang="en-US" altLang="ko-KR" sz="1800" b="1" dirty="0"/>
              <a:t>  </a:t>
            </a:r>
            <a:r>
              <a:rPr lang="ko-KR" altLang="en-US" sz="1800" b="1" dirty="0"/>
              <a:t>클래스 </a:t>
            </a:r>
            <a:r>
              <a:rPr lang="en-US" altLang="ko-KR" sz="1800" b="1" dirty="0" err="1"/>
              <a:t>bg</a:t>
            </a:r>
            <a:r>
              <a:rPr lang="en-US" altLang="ko-KR" sz="1800" b="1" dirty="0"/>
              <a:t>-dark</a:t>
            </a:r>
            <a:r>
              <a:rPr lang="ko-KR" altLang="en-US" sz="1800" b="1" dirty="0"/>
              <a:t>는 </a:t>
            </a:r>
            <a:r>
              <a:rPr lang="en-US" altLang="ko-KR" sz="1800" b="1" dirty="0"/>
              <a:t>background-color</a:t>
            </a:r>
            <a:r>
              <a:rPr lang="ko-KR" altLang="en-US" sz="1800" b="1" dirty="0"/>
              <a:t>를 검정색으로 적용하는 클래스</a:t>
            </a:r>
          </a:p>
        </p:txBody>
      </p:sp>
    </p:spTree>
    <p:extLst>
      <p:ext uri="{BB962C8B-B14F-4D97-AF65-F5344CB8AC3E}">
        <p14:creationId xmlns:p14="http://schemas.microsoft.com/office/powerpoint/2010/main" val="404999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32656"/>
            <a:ext cx="8229600" cy="868958"/>
          </a:xfrm>
        </p:spPr>
        <p:txBody>
          <a:bodyPr>
            <a:normAutofit/>
          </a:bodyPr>
          <a:lstStyle/>
          <a:p>
            <a:r>
              <a:rPr lang="en-US" altLang="ko-KR" sz="2800" dirty="0"/>
              <a:t>Bootstrap 4</a:t>
            </a:r>
            <a:endParaRPr lang="ko-KR" altLang="en-US" sz="2800" dirty="0"/>
          </a:p>
        </p:txBody>
      </p:sp>
      <p:sp>
        <p:nvSpPr>
          <p:cNvPr id="3" name="내용 개체 틀 2"/>
          <p:cNvSpPr>
            <a:spLocks noGrp="1"/>
          </p:cNvSpPr>
          <p:nvPr>
            <p:ph idx="1"/>
          </p:nvPr>
        </p:nvSpPr>
        <p:spPr>
          <a:xfrm>
            <a:off x="395536" y="1196752"/>
            <a:ext cx="8229600" cy="5040560"/>
          </a:xfrm>
        </p:spPr>
        <p:txBody>
          <a:bodyPr>
            <a:noAutofit/>
          </a:bodyPr>
          <a:lstStyle/>
          <a:p>
            <a:pPr>
              <a:lnSpc>
                <a:spcPct val="120000"/>
              </a:lnSpc>
            </a:pPr>
            <a:r>
              <a:rPr lang="en-US" altLang="ko-KR" sz="1800" dirty="0"/>
              <a:t>front-end framework(</a:t>
            </a:r>
            <a:r>
              <a:rPr lang="ko-KR" altLang="en-US" sz="1800" dirty="0" err="1"/>
              <a:t>웹클라이언트</a:t>
            </a:r>
            <a:r>
              <a:rPr lang="en-US" altLang="ko-KR" sz="1800" dirty="0"/>
              <a:t> </a:t>
            </a:r>
            <a:r>
              <a:rPr lang="ko-KR" altLang="en-US" sz="1800" dirty="0"/>
              <a:t>용 </a:t>
            </a:r>
            <a:r>
              <a:rPr lang="en-US" altLang="ko-KR" sz="1800" dirty="0"/>
              <a:t>framework)</a:t>
            </a:r>
            <a:r>
              <a:rPr lang="ko-KR" altLang="en-US" sz="1800" dirty="0"/>
              <a:t>로 빠르고 쉬우며 무료 임</a:t>
            </a:r>
            <a:endParaRPr lang="en-US" altLang="ko-KR" sz="1800" dirty="0"/>
          </a:p>
          <a:p>
            <a:pPr>
              <a:lnSpc>
                <a:spcPct val="120000"/>
              </a:lnSpc>
            </a:pPr>
            <a:r>
              <a:rPr lang="en-US" altLang="ko-KR" sz="1800" dirty="0" err="1"/>
              <a:t>Html,css</a:t>
            </a:r>
            <a:r>
              <a:rPr lang="ko-KR" altLang="en-US" sz="1800" dirty="0"/>
              <a:t>를 </a:t>
            </a:r>
            <a:r>
              <a:rPr lang="ko-KR" altLang="en-US" sz="1800" dirty="0" err="1"/>
              <a:t>기반으로하는</a:t>
            </a:r>
            <a:r>
              <a:rPr lang="ko-KR" altLang="en-US" sz="1800" dirty="0"/>
              <a:t> 디자인 </a:t>
            </a:r>
            <a:r>
              <a:rPr lang="en-US" altLang="ko-KR" sz="1800" dirty="0"/>
              <a:t>template</a:t>
            </a:r>
            <a:r>
              <a:rPr lang="ko-KR" altLang="en-US" sz="1800" dirty="0"/>
              <a:t>와 선택적인 자바스크립트 </a:t>
            </a:r>
            <a:r>
              <a:rPr lang="en-US" altLang="ko-KR" sz="1800" dirty="0" smtClean="0"/>
              <a:t/>
            </a:r>
            <a:br>
              <a:rPr lang="en-US" altLang="ko-KR" sz="1800" dirty="0" smtClean="0"/>
            </a:br>
            <a:r>
              <a:rPr lang="ko-KR" altLang="en-US" sz="1800" dirty="0" err="1" smtClean="0"/>
              <a:t>플러그인이</a:t>
            </a:r>
            <a:r>
              <a:rPr lang="ko-KR" altLang="en-US" sz="1800" dirty="0" smtClean="0"/>
              <a:t>  </a:t>
            </a:r>
            <a:r>
              <a:rPr lang="ko-KR" altLang="en-US" sz="1800" dirty="0"/>
              <a:t>포함</a:t>
            </a:r>
            <a:r>
              <a:rPr lang="en-US" altLang="ko-KR" sz="1800" dirty="0"/>
              <a:t/>
            </a:r>
            <a:br>
              <a:rPr lang="en-US" altLang="ko-KR" sz="1800" dirty="0"/>
            </a:br>
            <a:r>
              <a:rPr lang="en-US" altLang="ko-KR" sz="1800" dirty="0"/>
              <a:t>(</a:t>
            </a:r>
            <a:r>
              <a:rPr lang="ko-KR" altLang="en-US" sz="1800" dirty="0"/>
              <a:t>문자형태</a:t>
            </a:r>
            <a:r>
              <a:rPr lang="en-US" altLang="ko-KR" sz="1800" dirty="0"/>
              <a:t>,form,</a:t>
            </a:r>
            <a:r>
              <a:rPr lang="ko-KR" altLang="en-US" sz="1800" dirty="0"/>
              <a:t>버튼</a:t>
            </a:r>
            <a:r>
              <a:rPr lang="en-US" altLang="ko-KR" sz="1800" dirty="0"/>
              <a:t>,</a:t>
            </a:r>
            <a:r>
              <a:rPr lang="ko-KR" altLang="en-US" sz="1800" dirty="0"/>
              <a:t>테이블</a:t>
            </a:r>
            <a:r>
              <a:rPr lang="en-US" altLang="ko-KR" sz="1800" dirty="0"/>
              <a:t>,</a:t>
            </a:r>
            <a:r>
              <a:rPr lang="en-US" altLang="ko-KR" sz="1800" dirty="0" err="1" smtClean="0"/>
              <a:t>nav</a:t>
            </a:r>
            <a:r>
              <a:rPr lang="en-US" altLang="ko-KR" sz="1800" dirty="0" smtClean="0"/>
              <a:t>,</a:t>
            </a:r>
            <a:r>
              <a:rPr lang="ko-KR" altLang="en-US" sz="1800" dirty="0" err="1"/>
              <a:t>모달</a:t>
            </a:r>
            <a:r>
              <a:rPr lang="en-US" altLang="ko-KR" sz="1800" dirty="0"/>
              <a:t>,</a:t>
            </a:r>
            <a:r>
              <a:rPr lang="ko-KR" altLang="en-US" sz="1800" dirty="0"/>
              <a:t>이미지</a:t>
            </a:r>
            <a:r>
              <a:rPr lang="en-US" altLang="ko-KR" sz="1800" dirty="0"/>
              <a:t> </a:t>
            </a:r>
            <a:r>
              <a:rPr lang="ko-KR" altLang="en-US" sz="1800" dirty="0"/>
              <a:t>등등 </a:t>
            </a:r>
            <a:r>
              <a:rPr lang="en-US" altLang="ko-KR" sz="1800" dirty="0"/>
              <a:t>)</a:t>
            </a:r>
          </a:p>
          <a:p>
            <a:pPr>
              <a:lnSpc>
                <a:spcPct val="120000"/>
              </a:lnSpc>
            </a:pPr>
            <a:r>
              <a:rPr lang="ko-KR" altLang="en-US" sz="1800" dirty="0"/>
              <a:t>반응형 웹디자인 </a:t>
            </a:r>
            <a:r>
              <a:rPr lang="en-US" altLang="ko-KR" sz="1800" dirty="0"/>
              <a:t>RWD</a:t>
            </a:r>
            <a:r>
              <a:rPr lang="ko-KR" altLang="en-US" sz="1800" dirty="0"/>
              <a:t>를 지원</a:t>
            </a:r>
            <a:r>
              <a:rPr lang="en-US" altLang="ko-KR" sz="1800" dirty="0"/>
              <a:t/>
            </a:r>
            <a:br>
              <a:rPr lang="en-US" altLang="ko-KR" sz="1800" dirty="0"/>
            </a:br>
            <a:r>
              <a:rPr lang="en-US" altLang="ko-KR" sz="1800" dirty="0"/>
              <a:t>RWD</a:t>
            </a:r>
            <a:r>
              <a:rPr lang="ko-KR" altLang="en-US" sz="1800" dirty="0"/>
              <a:t>는 각각의  장치에 맞도록 자동으로 화면이 조정되는 디자인 </a:t>
            </a:r>
            <a:endParaRPr lang="en-US" altLang="ko-KR" sz="1800" dirty="0"/>
          </a:p>
          <a:p>
            <a:pPr>
              <a:lnSpc>
                <a:spcPct val="120000"/>
              </a:lnSpc>
            </a:pPr>
            <a:r>
              <a:rPr lang="ko-KR" altLang="en-US" sz="1800" dirty="0"/>
              <a:t>부트스트랩은 </a:t>
            </a:r>
            <a:r>
              <a:rPr lang="en-US" altLang="ko-KR" sz="1800" dirty="0"/>
              <a:t>5</a:t>
            </a:r>
            <a:r>
              <a:rPr lang="ko-KR" altLang="en-US" sz="1800" dirty="0" err="1"/>
              <a:t>버젼이</a:t>
            </a:r>
            <a:r>
              <a:rPr lang="ko-KR" altLang="en-US" sz="1800" dirty="0"/>
              <a:t> 최신 버전임</a:t>
            </a:r>
            <a:endParaRPr lang="en-US" altLang="ko-KR" sz="1800" dirty="0"/>
          </a:p>
          <a:p>
            <a:pPr>
              <a:lnSpc>
                <a:spcPct val="120000"/>
              </a:lnSpc>
            </a:pPr>
            <a:r>
              <a:rPr lang="ko-KR" altLang="en-US" sz="1800" dirty="0"/>
              <a:t>부트스트랩 사용 이유</a:t>
            </a:r>
            <a:r>
              <a:rPr lang="en-US" altLang="ko-KR" sz="1800" dirty="0"/>
              <a:t/>
            </a:r>
            <a:br>
              <a:rPr lang="en-US" altLang="ko-KR" sz="1800" dirty="0"/>
            </a:br>
            <a:r>
              <a:rPr lang="en-US" altLang="ko-KR" sz="1800" dirty="0"/>
              <a:t>-</a:t>
            </a:r>
            <a:r>
              <a:rPr lang="ko-KR" altLang="en-US" sz="1800" dirty="0"/>
              <a:t>사용하기 쉬움</a:t>
            </a:r>
            <a:r>
              <a:rPr lang="en-US" altLang="ko-KR" sz="1800" dirty="0"/>
              <a:t/>
            </a:r>
            <a:br>
              <a:rPr lang="en-US" altLang="ko-KR" sz="1800" dirty="0"/>
            </a:br>
            <a:r>
              <a:rPr lang="en-US" altLang="ko-KR" sz="1800" dirty="0"/>
              <a:t>-RWD</a:t>
            </a:r>
            <a:r>
              <a:rPr lang="ko-KR" altLang="en-US" sz="1800" dirty="0"/>
              <a:t>지원</a:t>
            </a:r>
            <a:r>
              <a:rPr lang="en-US" altLang="ko-KR" sz="1800" dirty="0"/>
              <a:t/>
            </a:r>
            <a:br>
              <a:rPr lang="en-US" altLang="ko-KR" sz="1800" dirty="0"/>
            </a:br>
            <a:r>
              <a:rPr lang="en-US" altLang="ko-KR" sz="1800" dirty="0"/>
              <a:t>- </a:t>
            </a:r>
            <a:r>
              <a:rPr lang="ko-KR" altLang="en-US" sz="1800" dirty="0"/>
              <a:t>모바일 우선 </a:t>
            </a:r>
            <a:r>
              <a:rPr lang="en-US" altLang="ko-KR" sz="1800" dirty="0"/>
              <a:t/>
            </a:r>
            <a:br>
              <a:rPr lang="en-US" altLang="ko-KR" sz="1800" dirty="0"/>
            </a:br>
            <a:r>
              <a:rPr lang="en-US" altLang="ko-KR" sz="1800" dirty="0"/>
              <a:t>-</a:t>
            </a:r>
            <a:r>
              <a:rPr lang="ko-KR" altLang="en-US" sz="1800" dirty="0"/>
              <a:t>모든 </a:t>
            </a:r>
            <a:r>
              <a:rPr lang="ko-KR" altLang="en-US" sz="1800" dirty="0" err="1"/>
              <a:t>블라우져에</a:t>
            </a:r>
            <a:r>
              <a:rPr lang="ko-KR" altLang="en-US" sz="1800" dirty="0"/>
              <a:t> 호환</a:t>
            </a:r>
            <a:r>
              <a:rPr lang="en-US" altLang="ko-KR" sz="1800" dirty="0"/>
              <a:t/>
            </a:r>
            <a:br>
              <a:rPr lang="en-US" altLang="ko-KR" sz="1800" dirty="0"/>
            </a:br>
            <a:endParaRPr lang="ko-KR" altLang="en-US" sz="1800" dirty="0"/>
          </a:p>
        </p:txBody>
      </p:sp>
    </p:spTree>
    <p:extLst>
      <p:ext uri="{BB962C8B-B14F-4D97-AF65-F5344CB8AC3E}">
        <p14:creationId xmlns:p14="http://schemas.microsoft.com/office/powerpoint/2010/main" val="32058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692696"/>
            <a:ext cx="8229600" cy="4525963"/>
          </a:xfrm>
        </p:spPr>
        <p:txBody>
          <a:bodyPr>
            <a:normAutofit fontScale="55000" lnSpcReduction="20000"/>
          </a:bodyPr>
          <a:lstStyle/>
          <a:p>
            <a:pPr marL="0" indent="0">
              <a:buFont typeface="Wingdings" pitchFamily="2" charset="2"/>
              <a:buChar char="Ø"/>
            </a:pPr>
            <a:r>
              <a:rPr lang="en-US" altLang="ko-KR" dirty="0"/>
              <a:t> </a:t>
            </a:r>
            <a:r>
              <a:rPr lang="en-US" altLang="ko-KR" sz="2900" b="1" dirty="0"/>
              <a:t>Background Color </a:t>
            </a:r>
            <a:r>
              <a:rPr lang="ko-KR" altLang="en-US" sz="2900" b="1" dirty="0"/>
              <a:t>처리 </a:t>
            </a:r>
            <a:r>
              <a:rPr lang="en-US" altLang="ko-KR" sz="2900" b="1" dirty="0"/>
              <a:t>bootstrap </a:t>
            </a:r>
            <a:r>
              <a:rPr lang="ko-KR" altLang="en-US" sz="2900" b="1" dirty="0"/>
              <a:t>클래스들</a:t>
            </a:r>
            <a:r>
              <a:rPr lang="en-US" altLang="ko-KR" sz="2900" b="1" dirty="0"/>
              <a:t/>
            </a:r>
            <a:br>
              <a:rPr lang="en-US" altLang="ko-KR" sz="2900" b="1" dirty="0"/>
            </a:br>
            <a:r>
              <a:rPr lang="en-US" altLang="ko-KR" sz="2900" b="1" dirty="0"/>
              <a:t/>
            </a:r>
            <a:br>
              <a:rPr lang="en-US" altLang="ko-KR" sz="2900" b="1" dirty="0"/>
            </a:br>
            <a:r>
              <a:rPr lang="en-US" altLang="ko-KR" sz="2900" b="1" dirty="0"/>
              <a:t>  &lt;p class="</a:t>
            </a:r>
            <a:r>
              <a:rPr lang="en-US" altLang="ko-KR" sz="2900" b="1" dirty="0" err="1" smtClean="0"/>
              <a:t>bg</a:t>
            </a:r>
            <a:r>
              <a:rPr lang="en-US" altLang="ko-KR" sz="2900" b="1" dirty="0" smtClean="0"/>
              <a:t>-primary </a:t>
            </a:r>
            <a:r>
              <a:rPr lang="en-US" altLang="ko-KR" sz="2900" b="1" dirty="0"/>
              <a:t>text-white"&gt;This text is important.&lt;/p&gt;</a:t>
            </a:r>
          </a:p>
          <a:p>
            <a:pPr marL="0" indent="0">
              <a:buNone/>
            </a:pPr>
            <a:r>
              <a:rPr lang="en-US" altLang="ko-KR" sz="2900" b="1" dirty="0"/>
              <a:t>  &lt;p class</a:t>
            </a:r>
            <a:r>
              <a:rPr lang="en-US" altLang="ko-KR" sz="2900" b="1" dirty="0" smtClean="0"/>
              <a:t>="</a:t>
            </a:r>
            <a:r>
              <a:rPr lang="en-US" altLang="ko-KR" sz="2900" b="1" dirty="0" err="1" smtClean="0"/>
              <a:t>bg</a:t>
            </a:r>
            <a:r>
              <a:rPr lang="en-US" altLang="ko-KR" sz="2900" b="1" dirty="0" smtClean="0"/>
              <a:t>-success </a:t>
            </a:r>
            <a:r>
              <a:rPr lang="en-US" altLang="ko-KR" sz="2900" b="1" dirty="0"/>
              <a:t>text-white"&gt;This text indicates success.&lt;/p&gt;</a:t>
            </a:r>
          </a:p>
          <a:p>
            <a:pPr marL="0" indent="0">
              <a:buNone/>
            </a:pPr>
            <a:r>
              <a:rPr lang="en-US" altLang="ko-KR" sz="2900" b="1" dirty="0"/>
              <a:t>  &lt;p class="</a:t>
            </a:r>
            <a:r>
              <a:rPr lang="en-US" altLang="ko-KR" sz="2900" b="1" dirty="0" err="1"/>
              <a:t>bg</a:t>
            </a:r>
            <a:r>
              <a:rPr lang="en-US" altLang="ko-KR" sz="2900" b="1" dirty="0"/>
              <a:t>-info text-white"&gt;This text represents some </a:t>
            </a:r>
            <a:br>
              <a:rPr lang="en-US" altLang="ko-KR" sz="2900" b="1" dirty="0"/>
            </a:br>
            <a:r>
              <a:rPr lang="en-US" altLang="ko-KR" sz="2900" b="1" dirty="0"/>
              <a:t>        information.&lt;/p&gt;</a:t>
            </a:r>
          </a:p>
          <a:p>
            <a:pPr marL="0" indent="0">
              <a:buNone/>
            </a:pPr>
            <a:r>
              <a:rPr lang="en-US" altLang="ko-KR" sz="2900" b="1" dirty="0"/>
              <a:t>  &lt;p class="</a:t>
            </a:r>
            <a:r>
              <a:rPr lang="en-US" altLang="ko-KR" sz="2900" b="1" dirty="0" err="1"/>
              <a:t>bg</a:t>
            </a:r>
            <a:r>
              <a:rPr lang="en-US" altLang="ko-KR" sz="2900" b="1" dirty="0"/>
              <a:t>-warning text-white"&gt;This text represents a </a:t>
            </a:r>
            <a:br>
              <a:rPr lang="en-US" altLang="ko-KR" sz="2900" b="1" dirty="0"/>
            </a:br>
            <a:r>
              <a:rPr lang="en-US" altLang="ko-KR" sz="2900" b="1" dirty="0"/>
              <a:t>        warning.&lt;/p&gt;</a:t>
            </a:r>
          </a:p>
          <a:p>
            <a:pPr marL="0" indent="0">
              <a:buNone/>
            </a:pPr>
            <a:r>
              <a:rPr lang="en-US" altLang="ko-KR" sz="2900" b="1" dirty="0"/>
              <a:t>  &lt;p class="</a:t>
            </a:r>
            <a:r>
              <a:rPr lang="en-US" altLang="ko-KR" sz="2900" b="1" dirty="0" err="1"/>
              <a:t>bg</a:t>
            </a:r>
            <a:r>
              <a:rPr lang="en-US" altLang="ko-KR" sz="2900" b="1" dirty="0"/>
              <a:t>-danger text-white"&gt;This text represents danger.&lt;/p&gt;</a:t>
            </a:r>
          </a:p>
          <a:p>
            <a:pPr marL="0" indent="0">
              <a:buNone/>
            </a:pPr>
            <a:r>
              <a:rPr lang="en-US" altLang="ko-KR" sz="2900" b="1" dirty="0"/>
              <a:t>  &lt;p class="</a:t>
            </a:r>
            <a:r>
              <a:rPr lang="en-US" altLang="ko-KR" sz="2900" b="1" dirty="0" err="1"/>
              <a:t>bg</a:t>
            </a:r>
            <a:r>
              <a:rPr lang="en-US" altLang="ko-KR" sz="2900" b="1" dirty="0"/>
              <a:t>-secondary text-white"&gt;Secondary background </a:t>
            </a:r>
            <a:br>
              <a:rPr lang="en-US" altLang="ko-KR" sz="2900" b="1" dirty="0"/>
            </a:br>
            <a:r>
              <a:rPr lang="en-US" altLang="ko-KR" sz="2900" b="1" dirty="0"/>
              <a:t>         color.&lt;/p&gt;</a:t>
            </a:r>
          </a:p>
          <a:p>
            <a:pPr marL="0" indent="0">
              <a:buNone/>
            </a:pPr>
            <a:r>
              <a:rPr lang="en-US" altLang="ko-KR" sz="2900" b="1" dirty="0"/>
              <a:t>  &lt;p class="</a:t>
            </a:r>
            <a:r>
              <a:rPr lang="en-US" altLang="ko-KR" sz="2900" b="1" dirty="0" err="1"/>
              <a:t>bg</a:t>
            </a:r>
            <a:r>
              <a:rPr lang="en-US" altLang="ko-KR" sz="2900" b="1" dirty="0"/>
              <a:t>-dark text-white"&gt;Dark grey background color.&lt;/p&gt;</a:t>
            </a:r>
          </a:p>
          <a:p>
            <a:pPr marL="0" indent="0">
              <a:buNone/>
            </a:pPr>
            <a:r>
              <a:rPr lang="en-US" altLang="ko-KR" sz="2900" b="1" dirty="0"/>
              <a:t>  &lt;p class="</a:t>
            </a:r>
            <a:r>
              <a:rPr lang="en-US" altLang="ko-KR" sz="2900" b="1" dirty="0" err="1"/>
              <a:t>bg</a:t>
            </a:r>
            <a:r>
              <a:rPr lang="en-US" altLang="ko-KR" sz="2900" b="1" dirty="0"/>
              <a:t>-light text-dark"&gt;Light grey background color.&lt;/p&gt;</a:t>
            </a:r>
          </a:p>
          <a:p>
            <a:pPr marL="0" indent="0">
              <a:buNone/>
            </a:pPr>
            <a:r>
              <a:rPr lang="en-US" altLang="ko-KR" sz="2900" b="1" dirty="0"/>
              <a:t/>
            </a:r>
            <a:br>
              <a:rPr lang="en-US" altLang="ko-KR" sz="2900" b="1" dirty="0"/>
            </a:br>
            <a:r>
              <a:rPr lang="en-US" altLang="ko-KR" sz="2900" b="1" dirty="0"/>
              <a:t>1.  </a:t>
            </a:r>
            <a:r>
              <a:rPr lang="en-US" altLang="ko-KR" sz="2900" b="1" dirty="0" err="1"/>
              <a:t>bg</a:t>
            </a:r>
            <a:r>
              <a:rPr lang="en-US" altLang="ko-KR" sz="2900" b="1" dirty="0"/>
              <a:t>-primary </a:t>
            </a:r>
            <a:r>
              <a:rPr lang="ko-KR" altLang="en-US" sz="2900" b="1" dirty="0"/>
              <a:t>등은 배경색 지정 클래스</a:t>
            </a:r>
            <a:r>
              <a:rPr lang="en-US" altLang="ko-KR" sz="2900" b="1" dirty="0"/>
              <a:t/>
            </a:r>
            <a:br>
              <a:rPr lang="en-US" altLang="ko-KR" sz="2900" b="1" dirty="0"/>
            </a:br>
            <a:r>
              <a:rPr lang="en-US" altLang="ko-KR" sz="2900" b="1" dirty="0"/>
              <a:t>2.  text-white </a:t>
            </a:r>
            <a:r>
              <a:rPr lang="ko-KR" altLang="en-US" sz="2900" b="1" dirty="0"/>
              <a:t>등의 클래스는 </a:t>
            </a:r>
            <a:r>
              <a:rPr lang="ko-KR" altLang="en-US" sz="2900" b="1" dirty="0" err="1"/>
              <a:t>글자색</a:t>
            </a:r>
            <a:r>
              <a:rPr lang="ko-KR" altLang="en-US" sz="2900" b="1" dirty="0"/>
              <a:t> 지정 클래스</a:t>
            </a:r>
            <a:r>
              <a:rPr lang="en-US" altLang="ko-KR" sz="2900" b="1" dirty="0"/>
              <a:t/>
            </a:r>
            <a:br>
              <a:rPr lang="en-US" altLang="ko-KR" sz="2900" b="1" dirty="0"/>
            </a:br>
            <a:r>
              <a:rPr lang="en-US" altLang="ko-KR" sz="2900" b="1" dirty="0"/>
              <a:t>     (text-white</a:t>
            </a:r>
            <a:r>
              <a:rPr lang="ko-KR" altLang="en-US" sz="2900" b="1" dirty="0"/>
              <a:t>와 </a:t>
            </a:r>
            <a:r>
              <a:rPr lang="en-US" altLang="ko-KR" sz="2900" b="1" dirty="0"/>
              <a:t>text-dark)</a:t>
            </a:r>
          </a:p>
          <a:p>
            <a:endParaRPr lang="ko-KR" altLang="en-US" dirty="0"/>
          </a:p>
        </p:txBody>
      </p:sp>
    </p:spTree>
    <p:extLst>
      <p:ext uri="{BB962C8B-B14F-4D97-AF65-F5344CB8AC3E}">
        <p14:creationId xmlns:p14="http://schemas.microsoft.com/office/powerpoint/2010/main" val="248788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1143000"/>
          </a:xfrm>
        </p:spPr>
        <p:txBody>
          <a:bodyPr>
            <a:normAutofit/>
          </a:bodyPr>
          <a:lstStyle/>
          <a:p>
            <a:r>
              <a:rPr lang="en-US" altLang="ko-KR" sz="2800" dirty="0"/>
              <a:t>Bootstrap 4 Table</a:t>
            </a:r>
            <a:endParaRPr lang="ko-KR" altLang="en-US" sz="2800" dirty="0"/>
          </a:p>
        </p:txBody>
      </p:sp>
      <p:sp>
        <p:nvSpPr>
          <p:cNvPr id="3" name="내용 개체 틀 2"/>
          <p:cNvSpPr>
            <a:spLocks noGrp="1"/>
          </p:cNvSpPr>
          <p:nvPr>
            <p:ph idx="1"/>
          </p:nvPr>
        </p:nvSpPr>
        <p:spPr>
          <a:xfrm>
            <a:off x="251520" y="980728"/>
            <a:ext cx="8568952" cy="4741987"/>
          </a:xfrm>
        </p:spPr>
        <p:txBody>
          <a:bodyPr>
            <a:noAutofit/>
          </a:bodyPr>
          <a:lstStyle/>
          <a:p>
            <a:pPr>
              <a:lnSpc>
                <a:spcPct val="120000"/>
              </a:lnSpc>
            </a:pPr>
            <a:r>
              <a:rPr lang="en-US" altLang="ko-KR" sz="1600" dirty="0"/>
              <a:t>BS4</a:t>
            </a:r>
            <a:r>
              <a:rPr lang="ko-KR" altLang="en-US" sz="1600" dirty="0"/>
              <a:t>에서 기본</a:t>
            </a:r>
            <a:r>
              <a:rPr lang="en-US" altLang="ko-KR" sz="1600" dirty="0"/>
              <a:t>table</a:t>
            </a:r>
            <a:r>
              <a:rPr lang="ko-KR" altLang="en-US" sz="1600" dirty="0"/>
              <a:t>은</a:t>
            </a:r>
            <a:r>
              <a:rPr lang="en-US" altLang="ko-KR" sz="1600" dirty="0"/>
              <a:t>(</a:t>
            </a:r>
            <a:r>
              <a:rPr lang="ko-KR" altLang="en-US" sz="1600" dirty="0"/>
              <a:t>클래스 </a:t>
            </a:r>
            <a:r>
              <a:rPr lang="en-US" altLang="ko-KR" sz="1600" dirty="0"/>
              <a:t>.table)</a:t>
            </a:r>
            <a:r>
              <a:rPr lang="ko-KR" altLang="en-US" sz="1600" dirty="0"/>
              <a:t>은</a:t>
            </a:r>
            <a:r>
              <a:rPr lang="en-US" altLang="ko-KR" sz="1600" dirty="0"/>
              <a:t> </a:t>
            </a:r>
            <a:r>
              <a:rPr lang="ko-KR" altLang="en-US" sz="1600" dirty="0"/>
              <a:t> </a:t>
            </a:r>
            <a:r>
              <a:rPr lang="en-US" altLang="ko-KR" sz="1600" dirty="0"/>
              <a:t>light padding(</a:t>
            </a:r>
            <a:r>
              <a:rPr lang="ko-KR" altLang="en-US" sz="1600" dirty="0"/>
              <a:t>약간의 패딩</a:t>
            </a:r>
            <a:r>
              <a:rPr lang="en-US" altLang="ko-KR" sz="1600" dirty="0"/>
              <a:t>), horizontal divider(</a:t>
            </a:r>
            <a:r>
              <a:rPr lang="ko-KR" altLang="en-US" sz="1600" dirty="0"/>
              <a:t>수평분할선</a:t>
            </a:r>
            <a:r>
              <a:rPr lang="en-US" altLang="ko-KR" sz="1600" dirty="0"/>
              <a:t>)</a:t>
            </a:r>
            <a:r>
              <a:rPr lang="ko-KR" altLang="en-US" sz="1600" dirty="0"/>
              <a:t>를</a:t>
            </a:r>
            <a:r>
              <a:rPr lang="en-US" altLang="ko-KR" sz="1600" dirty="0"/>
              <a:t> </a:t>
            </a:r>
            <a:r>
              <a:rPr lang="ko-KR" altLang="en-US" sz="1600" dirty="0"/>
              <a:t>기본적으로 지원하고 콘테이너크기로 </a:t>
            </a:r>
            <a:r>
              <a:rPr lang="ko-KR" altLang="en-US" sz="1600" dirty="0" smtClean="0"/>
              <a:t>배치</a:t>
            </a:r>
            <a:r>
              <a:rPr lang="en-US" altLang="ko-KR" sz="1600" dirty="0"/>
              <a:t/>
            </a:r>
            <a:br>
              <a:rPr lang="en-US" altLang="ko-KR" sz="1600" dirty="0"/>
            </a:br>
            <a:r>
              <a:rPr lang="en-US" altLang="ko-KR" sz="1600" dirty="0"/>
              <a:t>&lt;table class="table"&gt;</a:t>
            </a:r>
          </a:p>
          <a:p>
            <a:r>
              <a:rPr lang="en-US" altLang="ko-KR" sz="1600" dirty="0"/>
              <a:t>.table-striped</a:t>
            </a:r>
            <a:r>
              <a:rPr lang="ko-KR" altLang="en-US" sz="1600" dirty="0"/>
              <a:t>클래스는 얼룩말 줄무늬 처럼 각 </a:t>
            </a:r>
            <a:r>
              <a:rPr lang="ko-KR" altLang="en-US" sz="1600" dirty="0" err="1"/>
              <a:t>행별로</a:t>
            </a:r>
            <a:r>
              <a:rPr lang="ko-KR" altLang="en-US" sz="1600" dirty="0"/>
              <a:t> 줄무늬 제공</a:t>
            </a:r>
            <a:r>
              <a:rPr lang="en-US" altLang="ko-KR" sz="1600" dirty="0"/>
              <a:t>(</a:t>
            </a:r>
            <a:r>
              <a:rPr lang="ko-KR" altLang="en-US" sz="1600" dirty="0"/>
              <a:t>홀수줄만</a:t>
            </a:r>
            <a:r>
              <a:rPr lang="en-US" altLang="ko-KR" sz="1600" dirty="0"/>
              <a:t>)</a:t>
            </a:r>
            <a:br>
              <a:rPr lang="en-US" altLang="ko-KR" sz="1600" dirty="0"/>
            </a:br>
            <a:r>
              <a:rPr lang="en-US" altLang="ko-KR" sz="1600" dirty="0"/>
              <a:t>&lt;table class="table table-striped"&gt;</a:t>
            </a:r>
            <a:r>
              <a:rPr lang="ko-KR" altLang="en-US" sz="1600" dirty="0"/>
              <a:t>처럼 기본  테이블 지원 클래스인</a:t>
            </a:r>
            <a:r>
              <a:rPr lang="en-US" altLang="ko-KR" sz="1600" dirty="0"/>
              <a:t/>
            </a:r>
            <a:br>
              <a:rPr lang="en-US" altLang="ko-KR" sz="1600" dirty="0"/>
            </a:br>
            <a:r>
              <a:rPr lang="en-US" altLang="ko-KR" sz="1600" dirty="0"/>
              <a:t>  .table</a:t>
            </a:r>
            <a:r>
              <a:rPr lang="ko-KR" altLang="en-US" sz="1600" dirty="0"/>
              <a:t>과 줄무늬 지원 </a:t>
            </a:r>
            <a:r>
              <a:rPr lang="en-US" altLang="ko-KR" sz="1600" dirty="0"/>
              <a:t>.table-striped</a:t>
            </a:r>
            <a:r>
              <a:rPr lang="ko-KR" altLang="en-US" sz="1600" dirty="0"/>
              <a:t>를 함께 사용</a:t>
            </a:r>
            <a:r>
              <a:rPr lang="en-US" altLang="ko-KR" sz="1600" dirty="0"/>
              <a:t>(</a:t>
            </a:r>
            <a:r>
              <a:rPr lang="en-US" altLang="ko-KR" sz="1600" dirty="0" err="1"/>
              <a:t>th</a:t>
            </a:r>
            <a:r>
              <a:rPr lang="ko-KR" altLang="en-US" sz="1600" dirty="0"/>
              <a:t>에는 적용 안됨</a:t>
            </a:r>
            <a:r>
              <a:rPr lang="en-US" altLang="ko-KR" sz="1600" dirty="0"/>
              <a:t>)</a:t>
            </a:r>
          </a:p>
          <a:p>
            <a:r>
              <a:rPr lang="ko-KR" altLang="en-US" sz="1600" dirty="0"/>
              <a:t>테두리선을 지원하는 클래스는 </a:t>
            </a:r>
            <a:r>
              <a:rPr lang="en-US" altLang="ko-KR" sz="1600" dirty="0"/>
              <a:t>.table-bordered  (</a:t>
            </a:r>
            <a:r>
              <a:rPr lang="ko-KR" altLang="en-US" sz="1600" dirty="0"/>
              <a:t>수직분할선 추가됨</a:t>
            </a:r>
            <a:r>
              <a:rPr lang="en-US" altLang="ko-KR" sz="1600" dirty="0"/>
              <a:t>)</a:t>
            </a:r>
            <a:br>
              <a:rPr lang="en-US" altLang="ko-KR" sz="1600" dirty="0"/>
            </a:br>
            <a:r>
              <a:rPr lang="en-US" altLang="ko-KR" sz="1600" dirty="0"/>
              <a:t>&lt;table class="table table-bordered table-striped"&gt;</a:t>
            </a:r>
          </a:p>
          <a:p>
            <a:r>
              <a:rPr lang="en-US" altLang="ko-KR" sz="1600" dirty="0"/>
              <a:t>.table-hover</a:t>
            </a:r>
            <a:r>
              <a:rPr lang="ko-KR" altLang="en-US" sz="1600" dirty="0"/>
              <a:t>클래스는 테이블의 각 행에 마우스를 </a:t>
            </a:r>
            <a:r>
              <a:rPr lang="en-US" altLang="ko-KR" sz="1600" dirty="0"/>
              <a:t>hover</a:t>
            </a:r>
            <a:r>
              <a:rPr lang="ko-KR" altLang="en-US" sz="1600" dirty="0"/>
              <a:t>시에</a:t>
            </a:r>
            <a:r>
              <a:rPr lang="en-US" altLang="ko-KR" sz="1600" dirty="0"/>
              <a:t/>
            </a:r>
            <a:br>
              <a:rPr lang="en-US" altLang="ko-KR" sz="1600" dirty="0"/>
            </a:br>
            <a:r>
              <a:rPr lang="ko-KR" altLang="en-US" sz="1600" dirty="0"/>
              <a:t>배경색을 회색으로 변경해주는 클래스</a:t>
            </a:r>
            <a:r>
              <a:rPr lang="en-US" altLang="ko-KR" sz="1600" dirty="0"/>
              <a:t>(</a:t>
            </a:r>
            <a:r>
              <a:rPr lang="en-US" altLang="ko-KR" sz="1600" dirty="0" err="1"/>
              <a:t>th</a:t>
            </a:r>
            <a:r>
              <a:rPr lang="ko-KR" altLang="en-US" sz="1600" dirty="0"/>
              <a:t>로 된 줄에는 </a:t>
            </a:r>
            <a:r>
              <a:rPr lang="ko-KR" altLang="en-US" sz="1600" dirty="0" err="1"/>
              <a:t>적용안함</a:t>
            </a:r>
            <a:r>
              <a:rPr lang="en-US" altLang="ko-KR" sz="1600" dirty="0"/>
              <a:t>)</a:t>
            </a:r>
            <a:br>
              <a:rPr lang="en-US" altLang="ko-KR" sz="1600" dirty="0"/>
            </a:br>
            <a:r>
              <a:rPr lang="en-US" altLang="ko-KR" sz="1600" dirty="0"/>
              <a:t>&lt;table class="table table-hover"&gt;</a:t>
            </a:r>
          </a:p>
          <a:p>
            <a:r>
              <a:rPr lang="en-US" altLang="ko-KR" sz="1600" dirty="0"/>
              <a:t>&lt;table class="table table-dark"&gt;</a:t>
            </a:r>
            <a:r>
              <a:rPr lang="ko-KR" altLang="en-US" sz="1600" dirty="0"/>
              <a:t>처럼 </a:t>
            </a:r>
            <a:r>
              <a:rPr lang="en-US" altLang="ko-KR" sz="1600" dirty="0"/>
              <a:t>.table-dark</a:t>
            </a:r>
            <a:r>
              <a:rPr lang="ko-KR" altLang="en-US" sz="1600" dirty="0"/>
              <a:t>클래스는 테이블의</a:t>
            </a:r>
            <a:r>
              <a:rPr lang="en-US" altLang="ko-KR" sz="1600" dirty="0"/>
              <a:t/>
            </a:r>
            <a:br>
              <a:rPr lang="en-US" altLang="ko-KR" sz="1600" dirty="0"/>
            </a:br>
            <a:r>
              <a:rPr lang="ko-KR" altLang="en-US" sz="1600" dirty="0"/>
              <a:t>배경색을 검정색으로 바꾸고 글자색은 흰색으로 표시</a:t>
            </a:r>
            <a:endParaRPr lang="en-US" altLang="ko-KR" sz="1600" dirty="0"/>
          </a:p>
          <a:p>
            <a:r>
              <a:rPr lang="en-US" altLang="ko-KR" sz="1600" dirty="0"/>
              <a:t>.table-borderless</a:t>
            </a:r>
            <a:r>
              <a:rPr lang="ko-KR" altLang="en-US" sz="1600" dirty="0"/>
              <a:t>클래스는 테두리 삭제</a:t>
            </a:r>
            <a:endParaRPr lang="en-US" altLang="ko-KR" sz="1600" dirty="0"/>
          </a:p>
          <a:p>
            <a:r>
              <a:rPr lang="en-US" altLang="ko-KR" sz="1600" dirty="0"/>
              <a:t>text</a:t>
            </a:r>
            <a:r>
              <a:rPr lang="ko-KR" altLang="en-US" sz="1600" dirty="0"/>
              <a:t>와 </a:t>
            </a:r>
            <a:r>
              <a:rPr lang="en-US" altLang="ko-KR" sz="1600" dirty="0"/>
              <a:t>background</a:t>
            </a:r>
            <a:r>
              <a:rPr lang="ko-KR" altLang="en-US" sz="1600" dirty="0"/>
              <a:t>색에 의미를 부여 하는 것처럼 테이블에도 색상 적용</a:t>
            </a:r>
            <a:r>
              <a:rPr lang="en-US" altLang="ko-KR" sz="1600" dirty="0"/>
              <a:t/>
            </a:r>
            <a:br>
              <a:rPr lang="en-US" altLang="ko-KR" sz="1600" dirty="0"/>
            </a:br>
            <a:r>
              <a:rPr lang="en-US" altLang="ko-KR" sz="1600" dirty="0"/>
              <a:t>table</a:t>
            </a:r>
            <a:r>
              <a:rPr lang="ko-KR" altLang="en-US" sz="1600" dirty="0"/>
              <a:t>전체 </a:t>
            </a:r>
            <a:r>
              <a:rPr lang="en-US" altLang="ko-KR" sz="1600" dirty="0"/>
              <a:t>,tr,</a:t>
            </a:r>
            <a:r>
              <a:rPr lang="ko-KR" altLang="en-US" sz="1600" dirty="0"/>
              <a:t> </a:t>
            </a:r>
            <a:r>
              <a:rPr lang="en-US" altLang="ko-KR" sz="1600" dirty="0"/>
              <a:t>td</a:t>
            </a:r>
            <a:r>
              <a:rPr lang="ko-KR" altLang="en-US" sz="1600" dirty="0"/>
              <a:t>별로 가능</a:t>
            </a:r>
            <a:r>
              <a:rPr lang="en-US" altLang="ko-KR" sz="1600" dirty="0"/>
              <a:t/>
            </a:r>
            <a:br>
              <a:rPr lang="en-US" altLang="ko-KR" sz="1600" dirty="0"/>
            </a:br>
            <a:r>
              <a:rPr lang="en-US" altLang="ko-KR" sz="1600" dirty="0"/>
              <a:t>&lt;tr class="table-primary"&gt; </a:t>
            </a:r>
            <a:r>
              <a:rPr lang="ko-KR" altLang="en-US" sz="1600" dirty="0"/>
              <a:t>처럼 사용 </a:t>
            </a:r>
            <a:endParaRPr lang="en-US" altLang="ko-KR" sz="1600" dirty="0"/>
          </a:p>
          <a:p>
            <a:endParaRPr lang="ko-KR" altLang="en-US" sz="1600" dirty="0"/>
          </a:p>
        </p:txBody>
      </p:sp>
    </p:spTree>
    <p:extLst>
      <p:ext uri="{BB962C8B-B14F-4D97-AF65-F5344CB8AC3E}">
        <p14:creationId xmlns:p14="http://schemas.microsoft.com/office/powerpoint/2010/main" val="252889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764704"/>
            <a:ext cx="8229600" cy="507512"/>
          </a:xfrm>
        </p:spPr>
        <p:txBody>
          <a:bodyPr>
            <a:normAutofit/>
          </a:bodyPr>
          <a:lstStyle/>
          <a:p>
            <a:r>
              <a:rPr lang="en-US" altLang="ko-KR" sz="1800" b="1"/>
              <a:t>Table</a:t>
            </a:r>
            <a:r>
              <a:rPr lang="ko-KR" altLang="en-US" sz="1800" b="1"/>
              <a:t>색상 클래스</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12776"/>
            <a:ext cx="7632848"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38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476672"/>
            <a:ext cx="8229600" cy="4525963"/>
          </a:xfrm>
        </p:spPr>
        <p:txBody>
          <a:bodyPr>
            <a:normAutofit/>
          </a:bodyPr>
          <a:lstStyle/>
          <a:p>
            <a:r>
              <a:rPr lang="en-US" altLang="ko-KR" sz="1600" b="1" dirty="0" err="1"/>
              <a:t>thead</a:t>
            </a:r>
            <a:r>
              <a:rPr lang="en-US" altLang="ko-KR" sz="1600" b="1" dirty="0"/>
              <a:t>-dark, </a:t>
            </a:r>
            <a:r>
              <a:rPr lang="en-US" altLang="ko-KR" sz="1600" b="1" dirty="0" err="1"/>
              <a:t>thead</a:t>
            </a:r>
            <a:r>
              <a:rPr lang="en-US" altLang="ko-KR" sz="1600" b="1" dirty="0"/>
              <a:t>-light</a:t>
            </a:r>
            <a:r>
              <a:rPr lang="ko-KR" altLang="en-US" sz="1600" b="1" dirty="0"/>
              <a:t>클래스는 </a:t>
            </a:r>
            <a:r>
              <a:rPr lang="en-US" altLang="ko-KR" sz="1600" b="1" dirty="0"/>
              <a:t/>
            </a:r>
            <a:br>
              <a:rPr lang="en-US" altLang="ko-KR" sz="1600" b="1" dirty="0"/>
            </a:br>
            <a:r>
              <a:rPr lang="en-US" altLang="ko-KR" sz="1600" b="1" dirty="0"/>
              <a:t>&lt;</a:t>
            </a:r>
            <a:r>
              <a:rPr lang="en-US" altLang="ko-KR" sz="1600" b="1" dirty="0" err="1"/>
              <a:t>thead</a:t>
            </a:r>
            <a:r>
              <a:rPr lang="en-US" altLang="ko-KR" sz="1600" b="1" dirty="0"/>
              <a:t> class="</a:t>
            </a:r>
            <a:r>
              <a:rPr lang="en-US" altLang="ko-KR" sz="1600" b="1" dirty="0" err="1"/>
              <a:t>thead</a:t>
            </a:r>
            <a:r>
              <a:rPr lang="en-US" altLang="ko-KR" sz="1600" b="1" dirty="0"/>
              <a:t>-dark"&gt;</a:t>
            </a:r>
            <a:r>
              <a:rPr lang="ko-KR" altLang="en-US" sz="1600" b="1" dirty="0"/>
              <a:t>처럼 </a:t>
            </a:r>
            <a:r>
              <a:rPr lang="en-US" altLang="ko-KR" sz="1600" b="1" dirty="0" err="1"/>
              <a:t>thead</a:t>
            </a:r>
            <a:r>
              <a:rPr lang="ko-KR" altLang="en-US" sz="1600" b="1" dirty="0"/>
              <a:t>태그에 적용하며</a:t>
            </a:r>
            <a:r>
              <a:rPr lang="en-US" altLang="ko-KR" sz="1600" b="1" dirty="0"/>
              <a:t/>
            </a:r>
            <a:br>
              <a:rPr lang="en-US" altLang="ko-KR" sz="1600" b="1" dirty="0"/>
            </a:br>
            <a:r>
              <a:rPr lang="en-US" altLang="ko-KR" sz="1600" b="1" dirty="0"/>
              <a:t>dark</a:t>
            </a:r>
            <a:r>
              <a:rPr lang="ko-KR" altLang="en-US" sz="1600" b="1" dirty="0"/>
              <a:t>는 배경색이 검정색 </a:t>
            </a:r>
            <a:r>
              <a:rPr lang="en-US" altLang="ko-KR" sz="1600" b="1" dirty="0"/>
              <a:t>,light</a:t>
            </a:r>
            <a:r>
              <a:rPr lang="ko-KR" altLang="en-US" sz="1600" b="1" dirty="0"/>
              <a:t>는 회색을 가짐</a:t>
            </a:r>
            <a:endParaRPr lang="en-US" altLang="ko-KR" sz="1600" b="1" dirty="0"/>
          </a:p>
          <a:p>
            <a:r>
              <a:rPr lang="en-US" altLang="ko-KR" sz="1600" b="1" dirty="0"/>
              <a:t>&lt;table class="table table-bordered table-</a:t>
            </a:r>
            <a:r>
              <a:rPr lang="en-US" altLang="ko-KR" sz="1600" b="1" dirty="0" err="1"/>
              <a:t>sm</a:t>
            </a:r>
            <a:r>
              <a:rPr lang="en-US" altLang="ko-KR" sz="1600" b="1" dirty="0"/>
              <a:t>"&gt;</a:t>
            </a:r>
            <a:r>
              <a:rPr lang="ko-KR" altLang="en-US" sz="1600" b="1" dirty="0"/>
              <a:t>에서</a:t>
            </a:r>
            <a:r>
              <a:rPr lang="en-US" altLang="ko-KR" sz="1600" b="1" dirty="0"/>
              <a:t/>
            </a:r>
            <a:br>
              <a:rPr lang="en-US" altLang="ko-KR" sz="1600" b="1" dirty="0"/>
            </a:br>
            <a:r>
              <a:rPr lang="en-US" altLang="ko-KR" sz="1600" b="1" dirty="0"/>
              <a:t>table-</a:t>
            </a:r>
            <a:r>
              <a:rPr lang="en-US" altLang="ko-KR" sz="1600" b="1" dirty="0" err="1"/>
              <a:t>sm</a:t>
            </a:r>
            <a:r>
              <a:rPr lang="ko-KR" altLang="en-US" sz="1600" b="1" dirty="0"/>
              <a:t>클래스는 원래 테이블의 패딩을 </a:t>
            </a:r>
            <a:r>
              <a:rPr lang="en-US" altLang="ko-KR" sz="1600" b="1" dirty="0"/>
              <a:t>50%</a:t>
            </a:r>
            <a:r>
              <a:rPr lang="ko-KR" altLang="en-US" sz="1600" b="1" dirty="0"/>
              <a:t>로 </a:t>
            </a:r>
            <a:r>
              <a:rPr lang="ko-KR" altLang="en-US" sz="1600" b="1" dirty="0" err="1" smtClean="0"/>
              <a:t>줄여줌</a:t>
            </a:r>
            <a:r>
              <a:rPr lang="en-US" altLang="ko-KR" sz="1600" b="1" dirty="0" smtClean="0"/>
              <a:t>(</a:t>
            </a:r>
            <a:r>
              <a:rPr lang="ko-KR" altLang="en-US" sz="1600" b="1" dirty="0" err="1" smtClean="0"/>
              <a:t>내부여백이</a:t>
            </a:r>
            <a:r>
              <a:rPr lang="ko-KR" altLang="en-US" sz="1600" b="1" dirty="0" smtClean="0"/>
              <a:t> 줄어 칸 폭이 줌</a:t>
            </a:r>
            <a:r>
              <a:rPr lang="en-US" altLang="ko-KR" sz="1600" b="1" dirty="0" smtClean="0"/>
              <a:t>)</a:t>
            </a:r>
            <a:endParaRPr lang="en-US" altLang="ko-KR" sz="1600" b="1" dirty="0"/>
          </a:p>
          <a:p>
            <a:r>
              <a:rPr lang="en-US" altLang="ko-KR" sz="1600" b="1" dirty="0"/>
              <a:t>table-responsive</a:t>
            </a:r>
            <a:r>
              <a:rPr lang="ko-KR" altLang="en-US" sz="1600" b="1" dirty="0"/>
              <a:t>클래스는 </a:t>
            </a:r>
            <a:r>
              <a:rPr lang="en-US" altLang="ko-KR" sz="1600" b="1" dirty="0"/>
              <a:t>table</a:t>
            </a:r>
            <a:r>
              <a:rPr lang="ko-KR" altLang="en-US" sz="1600" b="1" dirty="0"/>
              <a:t>을 수용하는 </a:t>
            </a:r>
            <a:r>
              <a:rPr lang="ko-KR" altLang="en-US" sz="1600" b="1" dirty="0" err="1"/>
              <a:t>콘테이너</a:t>
            </a:r>
            <a:r>
              <a:rPr lang="ko-KR" altLang="en-US" sz="1600" b="1" dirty="0"/>
              <a:t> </a:t>
            </a:r>
            <a:r>
              <a:rPr lang="ko-KR" altLang="en-US" sz="1600" b="1" dirty="0" err="1"/>
              <a:t>엘리먼트인</a:t>
            </a:r>
            <a:r>
              <a:rPr lang="ko-KR" altLang="en-US" sz="1600" b="1" dirty="0"/>
              <a:t> </a:t>
            </a:r>
            <a:r>
              <a:rPr lang="en-US" altLang="ko-KR" sz="1600" b="1" dirty="0"/>
              <a:t>&lt;div&gt;</a:t>
            </a:r>
            <a:r>
              <a:rPr lang="ko-KR" altLang="en-US" sz="1600" b="1" dirty="0"/>
              <a:t>등에 적용하며 가로가 너무 큰 테이블인 경우 가로 스크롤바를</a:t>
            </a:r>
            <a:r>
              <a:rPr lang="en-US" altLang="ko-KR" sz="1600" b="1" dirty="0"/>
              <a:t/>
            </a:r>
            <a:br>
              <a:rPr lang="en-US" altLang="ko-KR" sz="1600" b="1" dirty="0"/>
            </a:br>
            <a:r>
              <a:rPr lang="en-US" altLang="ko-KR" sz="1600" b="1" dirty="0"/>
              <a:t> </a:t>
            </a:r>
            <a:r>
              <a:rPr lang="ko-KR" altLang="en-US" sz="1600" b="1" dirty="0"/>
              <a:t> </a:t>
            </a:r>
            <a:r>
              <a:rPr lang="ko-KR" altLang="en-US" sz="1600" b="1" dirty="0" err="1"/>
              <a:t>만들어줌</a:t>
            </a:r>
            <a:r>
              <a:rPr lang="en-US" altLang="ko-KR" sz="1600" b="1" dirty="0"/>
              <a:t/>
            </a:r>
            <a:br>
              <a:rPr lang="en-US" altLang="ko-KR" sz="1600" b="1" dirty="0"/>
            </a:br>
            <a:r>
              <a:rPr lang="en-US" altLang="ko-KR" sz="1600" b="1" dirty="0"/>
              <a:t/>
            </a:r>
            <a:br>
              <a:rPr lang="en-US" altLang="ko-KR" sz="1600" b="1" dirty="0"/>
            </a:br>
            <a:r>
              <a:rPr lang="en-US" altLang="ko-KR" sz="1600" b="1" dirty="0"/>
              <a:t>&lt;div class="table-responsive-</a:t>
            </a:r>
            <a:r>
              <a:rPr lang="en-US" altLang="ko-KR" sz="1600" b="1" dirty="0" err="1"/>
              <a:t>sm</a:t>
            </a:r>
            <a:r>
              <a:rPr lang="en-US" altLang="ko-KR" sz="1600" b="1" dirty="0"/>
              <a:t>"&gt;</a:t>
            </a:r>
            <a:br>
              <a:rPr lang="en-US" altLang="ko-KR" sz="1600" b="1" dirty="0"/>
            </a:br>
            <a:r>
              <a:rPr lang="en-US" altLang="ko-KR" sz="1600" b="1" dirty="0"/>
              <a:t>  &lt;table class="table"&gt;</a:t>
            </a:r>
            <a:br>
              <a:rPr lang="en-US" altLang="ko-KR" sz="1600" b="1" dirty="0"/>
            </a:br>
            <a:r>
              <a:rPr lang="en-US" altLang="ko-KR" sz="1600" b="1" dirty="0"/>
              <a:t>  ** </a:t>
            </a:r>
            <a:r>
              <a:rPr lang="en-US" altLang="ko-KR" sz="1600" b="1" dirty="0" err="1"/>
              <a:t>sm</a:t>
            </a:r>
            <a:r>
              <a:rPr lang="ko-KR" altLang="en-US" sz="1600" b="1" dirty="0"/>
              <a:t>은 </a:t>
            </a:r>
            <a:r>
              <a:rPr lang="en-US" altLang="ko-KR" sz="1600" b="1" dirty="0"/>
              <a:t>576px</a:t>
            </a:r>
            <a:r>
              <a:rPr lang="ko-KR" altLang="en-US" sz="1600" b="1" dirty="0" err="1" smtClean="0"/>
              <a:t>미만시에만</a:t>
            </a:r>
            <a:r>
              <a:rPr lang="ko-KR" altLang="en-US" sz="1600" b="1" dirty="0" smtClean="0"/>
              <a:t> </a:t>
            </a:r>
            <a:r>
              <a:rPr lang="ko-KR" altLang="en-US" sz="1600" b="1" dirty="0" err="1" smtClean="0"/>
              <a:t>스크롤바</a:t>
            </a:r>
            <a:r>
              <a:rPr lang="ko-KR" altLang="en-US" sz="1600" b="1" dirty="0" smtClean="0"/>
              <a:t> </a:t>
            </a:r>
            <a:r>
              <a:rPr lang="ko-KR" altLang="en-US" sz="1600" b="1" dirty="0" err="1"/>
              <a:t>만듬</a:t>
            </a:r>
            <a:r>
              <a:rPr lang="en-US" altLang="ko-KR" sz="1600" dirty="0"/>
              <a:t/>
            </a:r>
            <a:br>
              <a:rPr lang="en-US" altLang="ko-KR" sz="1600" dirty="0"/>
            </a:br>
            <a:endParaRPr lang="ko-KR" altLang="en-US" sz="1600" dirty="0"/>
          </a:p>
        </p:txBody>
      </p:sp>
      <p:graphicFrame>
        <p:nvGraphicFramePr>
          <p:cNvPr id="4" name="표 3"/>
          <p:cNvGraphicFramePr>
            <a:graphicFrameLocks noGrp="1"/>
          </p:cNvGraphicFramePr>
          <p:nvPr>
            <p:extLst>
              <p:ext uri="{D42A27DB-BD31-4B8C-83A1-F6EECF244321}">
                <p14:modId xmlns:p14="http://schemas.microsoft.com/office/powerpoint/2010/main" val="3500126371"/>
              </p:ext>
            </p:extLst>
          </p:nvPr>
        </p:nvGraphicFramePr>
        <p:xfrm>
          <a:off x="755576" y="4005064"/>
          <a:ext cx="7212330" cy="1828800"/>
        </p:xfrm>
        <a:graphic>
          <a:graphicData uri="http://schemas.openxmlformats.org/drawingml/2006/table">
            <a:tbl>
              <a:tblPr/>
              <a:tblGrid>
                <a:gridCol w="3606165">
                  <a:extLst>
                    <a:ext uri="{9D8B030D-6E8A-4147-A177-3AD203B41FA5}">
                      <a16:colId xmlns:a16="http://schemas.microsoft.com/office/drawing/2014/main" val="405673436"/>
                    </a:ext>
                  </a:extLst>
                </a:gridCol>
                <a:gridCol w="3606165">
                  <a:extLst>
                    <a:ext uri="{9D8B030D-6E8A-4147-A177-3AD203B41FA5}">
                      <a16:colId xmlns:a16="http://schemas.microsoft.com/office/drawing/2014/main" val="3578286224"/>
                    </a:ext>
                  </a:extLst>
                </a:gridCol>
              </a:tblGrid>
              <a:tr h="0">
                <a:tc>
                  <a:txBody>
                    <a:bodyPr/>
                    <a:lstStyle/>
                    <a:p>
                      <a:pPr algn="l" fontAlgn="b"/>
                      <a:r>
                        <a:rPr lang="en-US">
                          <a:effectLst/>
                        </a:rPr>
                        <a:t>Class</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a:effectLst/>
                        </a:rPr>
                        <a:t>Screen width</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01062951"/>
                  </a:ext>
                </a:extLst>
              </a:tr>
              <a:tr h="0">
                <a:tc>
                  <a:txBody>
                    <a:bodyPr/>
                    <a:lstStyle/>
                    <a:p>
                      <a:pPr fontAlgn="t"/>
                      <a:r>
                        <a:rPr lang="en-US" dirty="0">
                          <a:effectLst/>
                        </a:rPr>
                        <a:t>.table-responsive-</a:t>
                      </a:r>
                      <a:r>
                        <a:rPr lang="en-US" dirty="0" err="1">
                          <a:effectLst/>
                        </a:rPr>
                        <a:t>sm</a:t>
                      </a:r>
                      <a:endParaRPr lang="en-US" dirty="0">
                        <a:effectLst/>
                      </a:endParaRP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576px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07915835"/>
                  </a:ext>
                </a:extLst>
              </a:tr>
              <a:tr h="0">
                <a:tc>
                  <a:txBody>
                    <a:bodyPr/>
                    <a:lstStyle/>
                    <a:p>
                      <a:pPr fontAlgn="t"/>
                      <a:r>
                        <a:rPr lang="en-US">
                          <a:effectLst/>
                        </a:rPr>
                        <a:t>.table-responsive-md</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768px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18870649"/>
                  </a:ext>
                </a:extLst>
              </a:tr>
              <a:tr h="0">
                <a:tc>
                  <a:txBody>
                    <a:bodyPr/>
                    <a:lstStyle/>
                    <a:p>
                      <a:pPr fontAlgn="t"/>
                      <a:r>
                        <a:rPr lang="en-US">
                          <a:effectLst/>
                        </a:rPr>
                        <a:t>.table-responsive-lg</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992px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83796697"/>
                  </a:ext>
                </a:extLst>
              </a:tr>
              <a:tr h="0">
                <a:tc>
                  <a:txBody>
                    <a:bodyPr/>
                    <a:lstStyle/>
                    <a:p>
                      <a:pPr fontAlgn="t"/>
                      <a:r>
                        <a:rPr lang="en-US">
                          <a:effectLst/>
                        </a:rPr>
                        <a:t>.table-responsive-xl</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effectLst/>
                        </a:rPr>
                        <a:t>&lt; 1200px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62968387"/>
                  </a:ext>
                </a:extLst>
              </a:tr>
            </a:tbl>
          </a:graphicData>
        </a:graphic>
      </p:graphicFrame>
    </p:spTree>
    <p:extLst>
      <p:ext uri="{BB962C8B-B14F-4D97-AF65-F5344CB8AC3E}">
        <p14:creationId xmlns:p14="http://schemas.microsoft.com/office/powerpoint/2010/main" val="277508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60648"/>
            <a:ext cx="8229600" cy="868958"/>
          </a:xfrm>
        </p:spPr>
        <p:txBody>
          <a:bodyPr>
            <a:normAutofit/>
          </a:bodyPr>
          <a:lstStyle/>
          <a:p>
            <a:r>
              <a:rPr lang="en-US" altLang="ko-KR" sz="2800" dirty="0"/>
              <a:t>Bootstrap 4 Image</a:t>
            </a:r>
            <a:endParaRPr lang="ko-KR" altLang="en-US" sz="2800" dirty="0"/>
          </a:p>
        </p:txBody>
      </p:sp>
      <p:sp>
        <p:nvSpPr>
          <p:cNvPr id="3" name="내용 개체 틀 2"/>
          <p:cNvSpPr>
            <a:spLocks noGrp="1"/>
          </p:cNvSpPr>
          <p:nvPr>
            <p:ph idx="1"/>
          </p:nvPr>
        </p:nvSpPr>
        <p:spPr>
          <a:xfrm>
            <a:off x="467544" y="1268760"/>
            <a:ext cx="8229600" cy="5328592"/>
          </a:xfrm>
        </p:spPr>
        <p:txBody>
          <a:bodyPr>
            <a:normAutofit fontScale="47500" lnSpcReduction="20000"/>
          </a:bodyPr>
          <a:lstStyle/>
          <a:p>
            <a:r>
              <a:rPr lang="en-US" altLang="ko-KR" sz="2900" dirty="0"/>
              <a:t>Bootstrap</a:t>
            </a:r>
            <a:r>
              <a:rPr lang="ko-KR" altLang="en-US" sz="2900" dirty="0"/>
              <a:t>이미지의 모양은 둥근 모서리</a:t>
            </a:r>
            <a:r>
              <a:rPr lang="en-US" altLang="ko-KR" sz="2900" dirty="0"/>
              <a:t>,</a:t>
            </a:r>
            <a:r>
              <a:rPr lang="ko-KR" altLang="en-US" sz="2900" dirty="0"/>
              <a:t>원형태</a:t>
            </a:r>
            <a:r>
              <a:rPr lang="en-US" altLang="ko-KR" sz="2900" dirty="0"/>
              <a:t>,</a:t>
            </a:r>
            <a:r>
              <a:rPr lang="en-US" altLang="ko-KR" sz="2900" dirty="0" smtClean="0"/>
              <a:t>thumbnail(</a:t>
            </a:r>
            <a:r>
              <a:rPr lang="ko-KR" altLang="en-US" sz="2900" dirty="0" err="1" smtClean="0"/>
              <a:t>테두리가짐</a:t>
            </a:r>
            <a:r>
              <a:rPr lang="en-US" altLang="ko-KR" sz="2900" dirty="0" smtClean="0"/>
              <a:t>)</a:t>
            </a:r>
            <a:r>
              <a:rPr lang="ko-KR" altLang="en-US" sz="2900" dirty="0" smtClean="0"/>
              <a:t>형태 </a:t>
            </a:r>
            <a:r>
              <a:rPr lang="ko-KR" altLang="en-US" sz="2900" dirty="0"/>
              <a:t>임</a:t>
            </a:r>
            <a:r>
              <a:rPr lang="en-US" altLang="ko-KR" sz="2900" dirty="0"/>
              <a:t/>
            </a:r>
            <a:br>
              <a:rPr lang="en-US" altLang="ko-KR" sz="2900" dirty="0"/>
            </a:br>
            <a:endParaRPr lang="en-US" altLang="ko-KR" sz="2900" dirty="0"/>
          </a:p>
          <a:p>
            <a:r>
              <a:rPr lang="en-US" altLang="ko-KR" sz="2900" dirty="0"/>
              <a:t>class="rounded"</a:t>
            </a:r>
            <a:r>
              <a:rPr lang="ko-KR" altLang="en-US" sz="2900" dirty="0"/>
              <a:t>는 이미지의 모서리를 둥글게 </a:t>
            </a:r>
            <a:r>
              <a:rPr lang="ko-KR" altLang="en-US" sz="2900" dirty="0" err="1"/>
              <a:t>해줌</a:t>
            </a:r>
            <a:r>
              <a:rPr lang="en-US" altLang="ko-KR" sz="2900" dirty="0"/>
              <a:t/>
            </a:r>
            <a:br>
              <a:rPr lang="en-US" altLang="ko-KR" sz="2900" dirty="0"/>
            </a:br>
            <a:r>
              <a:rPr lang="en-US" altLang="ko-KR" sz="2900" dirty="0"/>
              <a:t>&lt;</a:t>
            </a:r>
            <a:r>
              <a:rPr lang="en-US" altLang="ko-KR" sz="2900" dirty="0" err="1"/>
              <a:t>img</a:t>
            </a:r>
            <a:r>
              <a:rPr lang="en-US" altLang="ko-KR" sz="2900" dirty="0"/>
              <a:t> </a:t>
            </a:r>
            <a:r>
              <a:rPr lang="en-US" altLang="ko-KR" sz="2900" dirty="0" err="1"/>
              <a:t>src</a:t>
            </a:r>
            <a:r>
              <a:rPr lang="en-US" altLang="ko-KR" sz="2900" dirty="0"/>
              <a:t>="cinqueterre.jpg" class="rounded" alt="Cinque Terre" width="304" height="236"&gt;</a:t>
            </a:r>
            <a:br>
              <a:rPr lang="en-US" altLang="ko-KR" sz="2900" dirty="0"/>
            </a:br>
            <a:endParaRPr lang="en-US" altLang="ko-KR" sz="2900" dirty="0"/>
          </a:p>
          <a:p>
            <a:r>
              <a:rPr lang="en-US" altLang="ko-KR" sz="2900" dirty="0"/>
              <a:t>&lt;</a:t>
            </a:r>
            <a:r>
              <a:rPr lang="en-US" altLang="ko-KR" sz="2900" dirty="0" err="1"/>
              <a:t>img</a:t>
            </a:r>
            <a:r>
              <a:rPr lang="en-US" altLang="ko-KR" sz="2900" dirty="0"/>
              <a:t> </a:t>
            </a:r>
            <a:r>
              <a:rPr lang="en-US" altLang="ko-KR" sz="2900" dirty="0" err="1"/>
              <a:t>src</a:t>
            </a:r>
            <a:r>
              <a:rPr lang="en-US" altLang="ko-KR" sz="2900" dirty="0"/>
              <a:t>="cinqueterre.jpg" class="rounded-circle" alt="Cinque Terre"&gt;</a:t>
            </a:r>
            <a:r>
              <a:rPr lang="ko-KR" altLang="en-US" sz="2900" dirty="0"/>
              <a:t>에서 </a:t>
            </a:r>
            <a:r>
              <a:rPr lang="en-US" altLang="ko-KR" sz="2900" dirty="0"/>
              <a:t/>
            </a:r>
            <a:br>
              <a:rPr lang="en-US" altLang="ko-KR" sz="2900" dirty="0"/>
            </a:br>
            <a:r>
              <a:rPr lang="en-US" altLang="ko-KR" sz="2900" dirty="0"/>
              <a:t>class="rounded-circle</a:t>
            </a:r>
            <a:r>
              <a:rPr lang="ko-KR" altLang="en-US" sz="2900" dirty="0"/>
              <a:t>는 이미지를 둥글게 </a:t>
            </a:r>
            <a:r>
              <a:rPr lang="ko-KR" altLang="en-US" sz="2900" dirty="0" err="1"/>
              <a:t>해줌</a:t>
            </a:r>
            <a:r>
              <a:rPr lang="en-US" altLang="ko-KR" sz="2900" dirty="0"/>
              <a:t>(</a:t>
            </a:r>
            <a:r>
              <a:rPr lang="ko-KR" altLang="en-US" sz="2900" dirty="0"/>
              <a:t>이미지 모양에 따라 타원이나 원이 됨</a:t>
            </a:r>
            <a:r>
              <a:rPr lang="en-US" altLang="ko-KR" sz="2900" dirty="0"/>
              <a:t>)</a:t>
            </a:r>
            <a:br>
              <a:rPr lang="en-US" altLang="ko-KR" sz="2900" dirty="0"/>
            </a:br>
            <a:endParaRPr lang="en-US" altLang="ko-KR" sz="2900" dirty="0"/>
          </a:p>
          <a:p>
            <a:r>
              <a:rPr lang="en-US" altLang="ko-KR" sz="2900" dirty="0"/>
              <a:t>&lt;</a:t>
            </a:r>
            <a:r>
              <a:rPr lang="en-US" altLang="ko-KR" sz="2900" dirty="0" err="1"/>
              <a:t>img</a:t>
            </a:r>
            <a:r>
              <a:rPr lang="en-US" altLang="ko-KR" sz="2900" dirty="0"/>
              <a:t> </a:t>
            </a:r>
            <a:r>
              <a:rPr lang="en-US" altLang="ko-KR" sz="2900" dirty="0" err="1"/>
              <a:t>src</a:t>
            </a:r>
            <a:r>
              <a:rPr lang="en-US" altLang="ko-KR" sz="2900" dirty="0"/>
              <a:t>="cinqueterre.jpg" class="</a:t>
            </a:r>
            <a:r>
              <a:rPr lang="en-US" altLang="ko-KR" sz="2900" dirty="0" err="1"/>
              <a:t>img</a:t>
            </a:r>
            <a:r>
              <a:rPr lang="en-US" altLang="ko-KR" sz="2900" dirty="0"/>
              <a:t>-thumbnail" alt="Cinque Terre"&gt;</a:t>
            </a:r>
            <a:br>
              <a:rPr lang="en-US" altLang="ko-KR" sz="2900" dirty="0"/>
            </a:br>
            <a:r>
              <a:rPr lang="en-US" altLang="ko-KR" sz="2900" dirty="0"/>
              <a:t>class="</a:t>
            </a:r>
            <a:r>
              <a:rPr lang="en-US" altLang="ko-KR" sz="2900" dirty="0" err="1"/>
              <a:t>img</a:t>
            </a:r>
            <a:r>
              <a:rPr lang="en-US" altLang="ko-KR" sz="2900" dirty="0"/>
              <a:t>-thumbnail"</a:t>
            </a:r>
            <a:r>
              <a:rPr lang="ko-KR" altLang="en-US" sz="2900" dirty="0"/>
              <a:t>은 이미지에 테두리선을 줌</a:t>
            </a:r>
            <a:r>
              <a:rPr lang="en-US" altLang="ko-KR" sz="2900" dirty="0"/>
              <a:t/>
            </a:r>
            <a:br>
              <a:rPr lang="en-US" altLang="ko-KR" sz="2900" dirty="0"/>
            </a:br>
            <a:endParaRPr lang="en-US" altLang="ko-KR" sz="2900" dirty="0"/>
          </a:p>
          <a:p>
            <a:r>
              <a:rPr lang="en-US" altLang="ko-KR" sz="2900" dirty="0"/>
              <a:t>&lt;</a:t>
            </a:r>
            <a:r>
              <a:rPr lang="en-US" altLang="ko-KR" sz="2900" dirty="0" err="1"/>
              <a:t>img</a:t>
            </a:r>
            <a:r>
              <a:rPr lang="en-US" altLang="ko-KR" sz="2900" dirty="0"/>
              <a:t> </a:t>
            </a:r>
            <a:r>
              <a:rPr lang="en-US" altLang="ko-KR" sz="2900" dirty="0" err="1"/>
              <a:t>src</a:t>
            </a:r>
            <a:r>
              <a:rPr lang="en-US" altLang="ko-KR" sz="2900" dirty="0"/>
              <a:t>="paris.jpg" class="float-left" alt="Paris" width="304" height="236“&gt;</a:t>
            </a:r>
            <a:br>
              <a:rPr lang="en-US" altLang="ko-KR" sz="2900" dirty="0"/>
            </a:br>
            <a:r>
              <a:rPr lang="en-US" altLang="ko-KR" sz="2900" dirty="0"/>
              <a:t>&lt;</a:t>
            </a:r>
            <a:r>
              <a:rPr lang="en-US" altLang="ko-KR" sz="2900" dirty="0" err="1"/>
              <a:t>img</a:t>
            </a:r>
            <a:r>
              <a:rPr lang="en-US" altLang="ko-KR" sz="2900" dirty="0"/>
              <a:t> </a:t>
            </a:r>
            <a:r>
              <a:rPr lang="en-US" altLang="ko-KR" sz="2900" dirty="0" err="1"/>
              <a:t>src</a:t>
            </a:r>
            <a:r>
              <a:rPr lang="en-US" altLang="ko-KR" sz="2900" dirty="0"/>
              <a:t>="paris.jpg" class="float-right" alt="Paris" width="304" height="236“&gt;</a:t>
            </a:r>
            <a:br>
              <a:rPr lang="en-US" altLang="ko-KR" sz="2900" dirty="0"/>
            </a:br>
            <a:r>
              <a:rPr lang="en-US" altLang="ko-KR" sz="2900" dirty="0"/>
              <a:t>   class="float-left＂</a:t>
            </a:r>
            <a:r>
              <a:rPr lang="ko-KR" altLang="en-US" sz="2900" dirty="0"/>
              <a:t>는 이미지를 왼쪽에 배치</a:t>
            </a:r>
            <a:r>
              <a:rPr lang="en-US" altLang="ko-KR" sz="2900" dirty="0"/>
              <a:t/>
            </a:r>
            <a:br>
              <a:rPr lang="en-US" altLang="ko-KR" sz="2900" dirty="0"/>
            </a:br>
            <a:r>
              <a:rPr lang="en-US" altLang="ko-KR" sz="2900" dirty="0"/>
              <a:t>   class="float-right"</a:t>
            </a:r>
            <a:r>
              <a:rPr lang="ko-KR" altLang="en-US" sz="2900" dirty="0"/>
              <a:t>는 오른쪽에 </a:t>
            </a:r>
            <a:r>
              <a:rPr lang="ko-KR" altLang="en-US" sz="2900" dirty="0" smtClean="0"/>
              <a:t>배치 </a:t>
            </a:r>
            <a:r>
              <a:rPr lang="en-US" altLang="ko-KR" sz="2900" dirty="0" smtClean="0"/>
              <a:t>(</a:t>
            </a:r>
            <a:r>
              <a:rPr lang="en-US" altLang="ko-KR" sz="2900" dirty="0" err="1" smtClean="0"/>
              <a:t>clearfix</a:t>
            </a:r>
            <a:r>
              <a:rPr lang="ko-KR" altLang="en-US" sz="2900" dirty="0" smtClean="0"/>
              <a:t>클래스 사용해야 </a:t>
            </a:r>
            <a:r>
              <a:rPr lang="ko-KR" altLang="en-US" sz="2900" dirty="0" err="1" smtClean="0"/>
              <a:t>콘테이너에</a:t>
            </a:r>
            <a:r>
              <a:rPr lang="ko-KR" altLang="en-US" sz="2900" dirty="0" smtClean="0"/>
              <a:t> 들어감</a:t>
            </a:r>
            <a:r>
              <a:rPr lang="en-US" altLang="ko-KR" sz="2900" dirty="0" smtClean="0"/>
              <a:t>)</a:t>
            </a:r>
            <a:r>
              <a:rPr lang="en-US" altLang="ko-KR" sz="2900" dirty="0"/>
              <a:t/>
            </a:r>
            <a:br>
              <a:rPr lang="en-US" altLang="ko-KR" sz="2900" dirty="0"/>
            </a:br>
            <a:endParaRPr lang="en-US" altLang="ko-KR" sz="2900" dirty="0"/>
          </a:p>
          <a:p>
            <a:r>
              <a:rPr lang="en-US" altLang="ko-KR" sz="2900" dirty="0"/>
              <a:t>&lt;</a:t>
            </a:r>
            <a:r>
              <a:rPr lang="en-US" altLang="ko-KR" sz="2900" dirty="0" err="1"/>
              <a:t>img</a:t>
            </a:r>
            <a:r>
              <a:rPr lang="en-US" altLang="ko-KR" sz="2900" dirty="0"/>
              <a:t> </a:t>
            </a:r>
            <a:r>
              <a:rPr lang="en-US" altLang="ko-KR" sz="2900" dirty="0" err="1"/>
              <a:t>src</a:t>
            </a:r>
            <a:r>
              <a:rPr lang="en-US" altLang="ko-KR" sz="2900" dirty="0"/>
              <a:t>="paris.jpg" class="mx-auto d-block" style="width:50%"&gt;</a:t>
            </a:r>
            <a:br>
              <a:rPr lang="en-US" altLang="ko-KR" sz="2900" dirty="0"/>
            </a:br>
            <a:r>
              <a:rPr lang="en-US" altLang="ko-KR" sz="2900" dirty="0"/>
              <a:t>   class="mx-auto d-block" </a:t>
            </a:r>
            <a:r>
              <a:rPr lang="ko-KR" altLang="en-US" sz="2900" dirty="0"/>
              <a:t>은 </a:t>
            </a:r>
            <a:r>
              <a:rPr lang="en-US" altLang="ko-KR" sz="2900" dirty="0" err="1"/>
              <a:t>margin:auto</a:t>
            </a:r>
            <a:r>
              <a:rPr lang="ko-KR" altLang="en-US" sz="2900" dirty="0"/>
              <a:t>와 </a:t>
            </a:r>
            <a:r>
              <a:rPr lang="en-US" altLang="ko-KR" sz="2900" dirty="0" err="1"/>
              <a:t>display:block</a:t>
            </a:r>
            <a:r>
              <a:rPr lang="ko-KR" altLang="en-US" sz="2900" dirty="0"/>
              <a:t>을 처리하는</a:t>
            </a:r>
            <a:r>
              <a:rPr lang="en-US" altLang="ko-KR" sz="2900" dirty="0"/>
              <a:t> </a:t>
            </a:r>
            <a:r>
              <a:rPr lang="ko-KR" altLang="en-US" sz="2900" dirty="0"/>
              <a:t>클래스 들임</a:t>
            </a:r>
            <a:r>
              <a:rPr lang="en-US" altLang="ko-KR" sz="2900" dirty="0"/>
              <a:t/>
            </a:r>
            <a:br>
              <a:rPr lang="en-US" altLang="ko-KR" sz="2900" dirty="0"/>
            </a:br>
            <a:r>
              <a:rPr lang="en-US" altLang="ko-KR" sz="2900" dirty="0"/>
              <a:t>   </a:t>
            </a:r>
            <a:r>
              <a:rPr lang="ko-KR" altLang="en-US" sz="2900" dirty="0"/>
              <a:t>이미지를 수평 중앙 정렬 </a:t>
            </a:r>
            <a:r>
              <a:rPr lang="en-US" altLang="ko-KR" sz="2900" dirty="0"/>
              <a:t>(margin</a:t>
            </a:r>
            <a:r>
              <a:rPr lang="ko-KR" altLang="en-US" sz="2900" dirty="0"/>
              <a:t>은 </a:t>
            </a:r>
            <a:r>
              <a:rPr lang="en-US" altLang="ko-KR" sz="2900" dirty="0"/>
              <a:t>block</a:t>
            </a:r>
            <a:r>
              <a:rPr lang="ko-KR" altLang="en-US" sz="2900" dirty="0"/>
              <a:t>태그에만 적용</a:t>
            </a:r>
            <a:r>
              <a:rPr lang="en-US" altLang="ko-KR" sz="2900" dirty="0"/>
              <a:t>)</a:t>
            </a:r>
            <a:br>
              <a:rPr lang="en-US" altLang="ko-KR" sz="2900" dirty="0"/>
            </a:br>
            <a:endParaRPr lang="en-US" altLang="ko-KR" sz="2900" dirty="0"/>
          </a:p>
          <a:p>
            <a:r>
              <a:rPr lang="en-US" altLang="ko-KR" sz="2900" dirty="0"/>
              <a:t>&lt;</a:t>
            </a:r>
            <a:r>
              <a:rPr lang="en-US" altLang="ko-KR" sz="2900" dirty="0" err="1"/>
              <a:t>img</a:t>
            </a:r>
            <a:r>
              <a:rPr lang="en-US" altLang="ko-KR" sz="2900" dirty="0"/>
              <a:t> class="</a:t>
            </a:r>
            <a:r>
              <a:rPr lang="en-US" altLang="ko-KR" sz="2900" dirty="0" err="1"/>
              <a:t>img</a:t>
            </a:r>
            <a:r>
              <a:rPr lang="en-US" altLang="ko-KR" sz="2900" dirty="0"/>
              <a:t>-fluid" </a:t>
            </a:r>
            <a:r>
              <a:rPr lang="en-US" altLang="ko-KR" sz="2900" dirty="0" err="1"/>
              <a:t>src</a:t>
            </a:r>
            <a:r>
              <a:rPr lang="en-US" altLang="ko-KR" sz="2900" dirty="0"/>
              <a:t>="img_chania.jpg" alt="Chania" width="460" height="345"&gt;</a:t>
            </a:r>
            <a:br>
              <a:rPr lang="en-US" altLang="ko-KR" sz="2900" dirty="0"/>
            </a:br>
            <a:r>
              <a:rPr lang="en-US" altLang="ko-KR" sz="2900" dirty="0"/>
              <a:t>    class="</a:t>
            </a:r>
            <a:r>
              <a:rPr lang="en-US" altLang="ko-KR" sz="2900" dirty="0" err="1"/>
              <a:t>img</a:t>
            </a:r>
            <a:r>
              <a:rPr lang="en-US" altLang="ko-KR" sz="2900" dirty="0"/>
              <a:t>-fluid＂</a:t>
            </a:r>
            <a:r>
              <a:rPr lang="ko-KR" altLang="en-US" sz="2900" dirty="0"/>
              <a:t>는 </a:t>
            </a:r>
            <a:r>
              <a:rPr lang="en-US" altLang="ko-KR" sz="2900" dirty="0" err="1"/>
              <a:t>rsponsive</a:t>
            </a:r>
            <a:r>
              <a:rPr lang="ko-KR" altLang="en-US" sz="2900" dirty="0"/>
              <a:t>이미지로 화면크기에 따라 사진크기가 자동 조절</a:t>
            </a:r>
            <a:r>
              <a:rPr lang="en-US" altLang="ko-KR" sz="2900" dirty="0"/>
              <a:t/>
            </a:r>
            <a:br>
              <a:rPr lang="en-US" altLang="ko-KR" sz="2900" dirty="0"/>
            </a:br>
            <a:r>
              <a:rPr lang="en-US" altLang="ko-KR" sz="2900" dirty="0"/>
              <a:t>   </a:t>
            </a:r>
            <a:r>
              <a:rPr lang="ko-KR" altLang="en-US" sz="2900" dirty="0"/>
              <a:t>사진의 최대 크기는 장치의 크기와 같게 조정</a:t>
            </a:r>
            <a:r>
              <a:rPr lang="en-US" altLang="ko-KR" sz="2900" dirty="0"/>
              <a:t>(max-width=100%)</a:t>
            </a:r>
          </a:p>
          <a:p>
            <a:endParaRPr lang="ko-KR" altLang="en-US" dirty="0"/>
          </a:p>
        </p:txBody>
      </p:sp>
    </p:spTree>
    <p:extLst>
      <p:ext uri="{BB962C8B-B14F-4D97-AF65-F5344CB8AC3E}">
        <p14:creationId xmlns:p14="http://schemas.microsoft.com/office/powerpoint/2010/main" val="109653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50106"/>
          </a:xfrm>
        </p:spPr>
        <p:txBody>
          <a:bodyPr>
            <a:normAutofit/>
          </a:bodyPr>
          <a:lstStyle/>
          <a:p>
            <a:r>
              <a:rPr lang="en-US" altLang="ko-KR" sz="2800" dirty="0"/>
              <a:t>Bootstrap 4 Jumbotron</a:t>
            </a:r>
            <a:endParaRPr lang="ko-KR" altLang="en-US" sz="2800" dirty="0"/>
          </a:p>
        </p:txBody>
      </p:sp>
      <p:sp>
        <p:nvSpPr>
          <p:cNvPr id="3" name="내용 개체 틀 2"/>
          <p:cNvSpPr>
            <a:spLocks noGrp="1"/>
          </p:cNvSpPr>
          <p:nvPr>
            <p:ph idx="1"/>
          </p:nvPr>
        </p:nvSpPr>
        <p:spPr>
          <a:xfrm>
            <a:off x="467544" y="1196752"/>
            <a:ext cx="8229600" cy="4525963"/>
          </a:xfrm>
        </p:spPr>
        <p:txBody>
          <a:bodyPr>
            <a:normAutofit fontScale="85000" lnSpcReduction="20000"/>
          </a:bodyPr>
          <a:lstStyle/>
          <a:p>
            <a:r>
              <a:rPr lang="en-US" altLang="ko-KR" sz="2100" dirty="0"/>
              <a:t>Bootstrap 4 Jumbotron</a:t>
            </a:r>
            <a:r>
              <a:rPr lang="ko-KR" altLang="en-US" sz="2100" dirty="0"/>
              <a:t>은 주위를 끌기 위해 </a:t>
            </a:r>
            <a:r>
              <a:rPr lang="ko-KR" altLang="en-US" sz="2100" dirty="0" err="1"/>
              <a:t>엘리먼트를</a:t>
            </a:r>
            <a:r>
              <a:rPr lang="ko-KR" altLang="en-US" sz="2100" dirty="0"/>
              <a:t> 회색 박스로 처리하는 것</a:t>
            </a:r>
            <a:r>
              <a:rPr lang="en-US" altLang="ko-KR" sz="2100" dirty="0"/>
              <a:t/>
            </a:r>
            <a:br>
              <a:rPr lang="en-US" altLang="ko-KR" sz="2100" dirty="0"/>
            </a:br>
            <a:r>
              <a:rPr lang="en-US" altLang="ko-KR" sz="2100" dirty="0"/>
              <a:t/>
            </a:r>
            <a:br>
              <a:rPr lang="en-US" altLang="ko-KR" sz="2100" dirty="0"/>
            </a:br>
            <a:r>
              <a:rPr lang="en-US" altLang="ko-KR" sz="2100" dirty="0"/>
              <a:t>&lt;div class="jumbotron"&gt;</a:t>
            </a:r>
            <a:br>
              <a:rPr lang="en-US" altLang="ko-KR" sz="2100" dirty="0"/>
            </a:br>
            <a:r>
              <a:rPr lang="en-US" altLang="ko-KR" sz="2100" dirty="0"/>
              <a:t>  &lt;h1&gt;Bootstrap Tutorial&lt;/h1&gt; </a:t>
            </a:r>
            <a:br>
              <a:rPr lang="en-US" altLang="ko-KR" sz="2100" dirty="0"/>
            </a:br>
            <a:r>
              <a:rPr lang="en-US" altLang="ko-KR" sz="2100" dirty="0"/>
              <a:t>  &lt;p&gt;Bootstrap is the most popular HTML, CSS...&lt;/p&gt; </a:t>
            </a:r>
            <a:br>
              <a:rPr lang="en-US" altLang="ko-KR" sz="2100" dirty="0"/>
            </a:br>
            <a:r>
              <a:rPr lang="en-US" altLang="ko-KR" sz="2100" dirty="0"/>
              <a:t>&lt;/div&gt;</a:t>
            </a:r>
            <a:br>
              <a:rPr lang="en-US" altLang="ko-KR" sz="2100" dirty="0"/>
            </a:br>
            <a:endParaRPr lang="en-US" altLang="ko-KR" sz="2100" dirty="0"/>
          </a:p>
          <a:p>
            <a:r>
              <a:rPr lang="en-US" altLang="ko-KR" sz="2100" dirty="0"/>
              <a:t>Jumbotron</a:t>
            </a:r>
            <a:r>
              <a:rPr lang="ko-KR" altLang="en-US" sz="2100" dirty="0"/>
              <a:t>에 </a:t>
            </a:r>
            <a:r>
              <a:rPr lang="en-US" altLang="ko-KR" sz="2100" dirty="0"/>
              <a:t>100% width</a:t>
            </a:r>
            <a:r>
              <a:rPr lang="ko-KR" altLang="en-US" sz="2100" dirty="0"/>
              <a:t>를  적용 </a:t>
            </a:r>
            <a:r>
              <a:rPr lang="en-US" altLang="ko-KR" sz="2100" dirty="0"/>
              <a:t/>
            </a:r>
            <a:br>
              <a:rPr lang="en-US" altLang="ko-KR" sz="2100" dirty="0"/>
            </a:br>
            <a:r>
              <a:rPr lang="en-US" altLang="ko-KR" sz="2100" dirty="0"/>
              <a:t/>
            </a:r>
            <a:br>
              <a:rPr lang="en-US" altLang="ko-KR" sz="2100" dirty="0"/>
            </a:br>
            <a:r>
              <a:rPr lang="en-US" altLang="ko-KR" sz="2100" dirty="0"/>
              <a:t>&lt;div class="jumbotron jumbotron-fluid"&gt;</a:t>
            </a:r>
            <a:br>
              <a:rPr lang="en-US" altLang="ko-KR" sz="2100" dirty="0"/>
            </a:br>
            <a:r>
              <a:rPr lang="en-US" altLang="ko-KR" sz="2100" dirty="0"/>
              <a:t>  &lt;div class="container"&gt;</a:t>
            </a:r>
            <a:br>
              <a:rPr lang="en-US" altLang="ko-KR" sz="2100" dirty="0"/>
            </a:br>
            <a:r>
              <a:rPr lang="en-US" altLang="ko-KR" sz="2100" dirty="0"/>
              <a:t>    &lt;h1&gt;Bootstrap Tutorial&lt;/h1&gt; </a:t>
            </a:r>
            <a:br>
              <a:rPr lang="en-US" altLang="ko-KR" sz="2100" dirty="0"/>
            </a:br>
            <a:r>
              <a:rPr lang="en-US" altLang="ko-KR" sz="2100" dirty="0"/>
              <a:t>    &lt;p&gt;Bootstrap is the most popular HTML, CSS...&lt;/p&gt; </a:t>
            </a:r>
            <a:br>
              <a:rPr lang="en-US" altLang="ko-KR" sz="2100" dirty="0"/>
            </a:br>
            <a:r>
              <a:rPr lang="en-US" altLang="ko-KR" sz="2100" dirty="0"/>
              <a:t>  &lt;/div&gt;</a:t>
            </a:r>
            <a:br>
              <a:rPr lang="en-US" altLang="ko-KR" sz="2100" dirty="0"/>
            </a:br>
            <a:r>
              <a:rPr lang="en-US" altLang="ko-KR" sz="2100" dirty="0"/>
              <a:t>&lt;/div&gt;</a:t>
            </a:r>
            <a:br>
              <a:rPr lang="en-US" altLang="ko-KR" sz="2100" dirty="0"/>
            </a:br>
            <a:r>
              <a:rPr lang="en-US" altLang="ko-KR" sz="2100" dirty="0"/>
              <a:t/>
            </a:r>
            <a:br>
              <a:rPr lang="en-US" altLang="ko-KR" sz="2100" dirty="0"/>
            </a:br>
            <a:r>
              <a:rPr lang="en-US" altLang="ko-KR" sz="2100" dirty="0"/>
              <a:t>    </a:t>
            </a:r>
            <a:r>
              <a:rPr lang="ko-KR" altLang="en-US" sz="2100" dirty="0"/>
              <a:t>외부 </a:t>
            </a:r>
            <a:r>
              <a:rPr lang="ko-KR" altLang="en-US" sz="2100" dirty="0" err="1"/>
              <a:t>콘테이너에</a:t>
            </a:r>
            <a:r>
              <a:rPr lang="ko-KR" altLang="en-US" sz="2100" dirty="0"/>
              <a:t> </a:t>
            </a:r>
            <a:r>
              <a:rPr lang="en-US" altLang="ko-KR" sz="2100" dirty="0"/>
              <a:t>class="jumbotron jumbotron-fluid”</a:t>
            </a:r>
            <a:r>
              <a:rPr lang="ko-KR" altLang="en-US" sz="2100" dirty="0"/>
              <a:t>를</a:t>
            </a:r>
            <a:r>
              <a:rPr lang="en-US" altLang="ko-KR" sz="2100" dirty="0"/>
              <a:t> </a:t>
            </a:r>
            <a:r>
              <a:rPr lang="ko-KR" altLang="en-US" sz="2100" dirty="0"/>
              <a:t>만들고</a:t>
            </a:r>
            <a:r>
              <a:rPr lang="en-US" altLang="ko-KR" sz="2100" dirty="0"/>
              <a:t/>
            </a:r>
            <a:br>
              <a:rPr lang="en-US" altLang="ko-KR" sz="2100" dirty="0"/>
            </a:br>
            <a:r>
              <a:rPr lang="en-US" altLang="ko-KR" sz="2100" dirty="0"/>
              <a:t>    </a:t>
            </a:r>
            <a:r>
              <a:rPr lang="ko-KR" altLang="en-US" sz="2100" dirty="0"/>
              <a:t>내부에 </a:t>
            </a:r>
            <a:r>
              <a:rPr lang="en-US" altLang="ko-KR" sz="2100" dirty="0"/>
              <a:t>&lt;div class="container"&gt; </a:t>
            </a:r>
            <a:r>
              <a:rPr lang="ko-KR" altLang="en-US" sz="2100" dirty="0" err="1"/>
              <a:t>콘테이너를</a:t>
            </a:r>
            <a:r>
              <a:rPr lang="ko-KR" altLang="en-US" sz="2100" dirty="0"/>
              <a:t> 만들어 줌</a:t>
            </a:r>
            <a:r>
              <a:rPr lang="en-US" altLang="ko-KR" sz="2100" dirty="0"/>
              <a:t/>
            </a:r>
            <a:br>
              <a:rPr lang="en-US" altLang="ko-KR" sz="2100" dirty="0"/>
            </a:br>
            <a:r>
              <a:rPr lang="en-US" altLang="ko-KR" sz="2100" dirty="0"/>
              <a:t/>
            </a:r>
            <a:br>
              <a:rPr lang="en-US" altLang="ko-KR" sz="2100" dirty="0"/>
            </a:br>
            <a:endParaRPr lang="en-US" altLang="ko-KR" sz="2100" dirty="0"/>
          </a:p>
          <a:p>
            <a:endParaRPr lang="ko-KR" altLang="en-US" dirty="0"/>
          </a:p>
        </p:txBody>
      </p:sp>
    </p:spTree>
    <p:extLst>
      <p:ext uri="{BB962C8B-B14F-4D97-AF65-F5344CB8AC3E}">
        <p14:creationId xmlns:p14="http://schemas.microsoft.com/office/powerpoint/2010/main" val="168650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504056"/>
          </a:xfrm>
        </p:spPr>
        <p:txBody>
          <a:bodyPr>
            <a:normAutofit/>
          </a:bodyPr>
          <a:lstStyle/>
          <a:p>
            <a:r>
              <a:rPr lang="en-US" altLang="ko-KR" sz="2400" dirty="0"/>
              <a:t>Bootstrap 4 Alert (</a:t>
            </a:r>
            <a:r>
              <a:rPr lang="ko-KR" altLang="en-US" sz="2400" dirty="0"/>
              <a:t>메시지 창</a:t>
            </a:r>
            <a:r>
              <a:rPr lang="en-US" altLang="ko-KR" sz="2400" dirty="0"/>
              <a:t>)</a:t>
            </a:r>
            <a:endParaRPr lang="ko-KR" altLang="en-US" sz="2400" dirty="0"/>
          </a:p>
        </p:txBody>
      </p:sp>
      <p:sp>
        <p:nvSpPr>
          <p:cNvPr id="3" name="내용 개체 틀 2"/>
          <p:cNvSpPr>
            <a:spLocks noGrp="1"/>
          </p:cNvSpPr>
          <p:nvPr>
            <p:ph idx="1"/>
          </p:nvPr>
        </p:nvSpPr>
        <p:spPr>
          <a:xfrm>
            <a:off x="395536" y="836712"/>
            <a:ext cx="8229600" cy="5616624"/>
          </a:xfrm>
        </p:spPr>
        <p:txBody>
          <a:bodyPr>
            <a:noAutofit/>
          </a:bodyPr>
          <a:lstStyle/>
          <a:p>
            <a:pPr>
              <a:lnSpc>
                <a:spcPct val="100000"/>
              </a:lnSpc>
            </a:pPr>
            <a:r>
              <a:rPr lang="ko-KR" altLang="en-US" sz="1800" dirty="0" err="1"/>
              <a:t>메세지창에</a:t>
            </a:r>
            <a:r>
              <a:rPr lang="ko-KR" altLang="en-US" sz="1800" dirty="0"/>
              <a:t> 대한 클래스는 </a:t>
            </a:r>
            <a:r>
              <a:rPr lang="en-US" altLang="ko-KR" sz="1800" dirty="0"/>
              <a:t>alert</a:t>
            </a:r>
            <a:r>
              <a:rPr lang="ko-KR" altLang="en-US" sz="1800" dirty="0"/>
              <a:t>가 기본임</a:t>
            </a:r>
            <a:r>
              <a:rPr lang="en-US" altLang="ko-KR" sz="1800" dirty="0"/>
              <a:t/>
            </a:r>
            <a:br>
              <a:rPr lang="en-US" altLang="ko-KR" sz="1800" dirty="0"/>
            </a:br>
            <a:r>
              <a:rPr lang="ko-KR" altLang="en-US" sz="1800" dirty="0"/>
              <a:t>기본 클래스 </a:t>
            </a:r>
            <a:r>
              <a:rPr lang="en-US" altLang="ko-KR" sz="1800" dirty="0"/>
              <a:t>alert</a:t>
            </a:r>
            <a:r>
              <a:rPr lang="ko-KR" altLang="en-US" sz="1800" dirty="0"/>
              <a:t>와 </a:t>
            </a:r>
            <a:r>
              <a:rPr lang="ko-KR" altLang="en-US" sz="1800" dirty="0" err="1"/>
              <a:t>상세메세지</a:t>
            </a:r>
            <a:r>
              <a:rPr lang="ko-KR" altLang="en-US" sz="1800" dirty="0"/>
              <a:t> 클래스</a:t>
            </a:r>
            <a:r>
              <a:rPr lang="en-US" altLang="ko-KR" sz="1800" dirty="0"/>
              <a:t>(</a:t>
            </a:r>
            <a:r>
              <a:rPr lang="ko-KR" altLang="en-US" sz="1800" dirty="0"/>
              <a:t>배경색</a:t>
            </a:r>
            <a:r>
              <a:rPr lang="en-US" altLang="ko-KR" sz="1800" dirty="0"/>
              <a:t>)</a:t>
            </a:r>
            <a:r>
              <a:rPr lang="ko-KR" altLang="en-US" sz="1800" dirty="0"/>
              <a:t>를 같이 사용</a:t>
            </a:r>
            <a:endParaRPr lang="en-US" altLang="ko-KR" sz="1800" dirty="0"/>
          </a:p>
          <a:p>
            <a:pPr>
              <a:lnSpc>
                <a:spcPct val="100000"/>
              </a:lnSpc>
            </a:pPr>
            <a:r>
              <a:rPr lang="ko-KR" altLang="en-US" sz="1800" dirty="0"/>
              <a:t>상세 </a:t>
            </a:r>
            <a:r>
              <a:rPr lang="ko-KR" altLang="en-US" sz="1800" dirty="0" err="1"/>
              <a:t>메세지별</a:t>
            </a:r>
            <a:r>
              <a:rPr lang="ko-KR" altLang="en-US" sz="1800" dirty="0"/>
              <a:t> 색상 클래스는</a:t>
            </a:r>
            <a:r>
              <a:rPr lang="en-US" altLang="ko-KR" sz="1800" dirty="0"/>
              <a:t/>
            </a:r>
            <a:br>
              <a:rPr lang="en-US" altLang="ko-KR" sz="1800" dirty="0"/>
            </a:br>
            <a:r>
              <a:rPr lang="en-US" altLang="ko-KR" sz="1800" dirty="0"/>
              <a:t>alert-success, alert-info, alert-</a:t>
            </a:r>
            <a:r>
              <a:rPr lang="en-US" altLang="ko-KR" sz="1800" dirty="0" err="1"/>
              <a:t>warning,alert</a:t>
            </a:r>
            <a:r>
              <a:rPr lang="en-US" altLang="ko-KR" sz="1800" dirty="0"/>
              <a:t>-</a:t>
            </a:r>
            <a:r>
              <a:rPr lang="en-US" altLang="ko-KR" sz="1800" dirty="0" err="1"/>
              <a:t>danger,alert</a:t>
            </a:r>
            <a:r>
              <a:rPr lang="en-US" altLang="ko-KR" sz="1800" dirty="0"/>
              <a:t>-primary, alert-</a:t>
            </a:r>
            <a:r>
              <a:rPr lang="en-US" altLang="ko-KR" sz="1800" dirty="0" err="1"/>
              <a:t>secondary,alert</a:t>
            </a:r>
            <a:r>
              <a:rPr lang="en-US" altLang="ko-KR" sz="1800" dirty="0"/>
              <a:t>-</a:t>
            </a:r>
            <a:r>
              <a:rPr lang="en-US" altLang="ko-KR" sz="1800" dirty="0" err="1"/>
              <a:t>light,alert</a:t>
            </a:r>
            <a:r>
              <a:rPr lang="en-US" altLang="ko-KR" sz="1800" dirty="0"/>
              <a:t>-dark</a:t>
            </a:r>
            <a:r>
              <a:rPr lang="ko-KR" altLang="en-US" sz="1800" dirty="0"/>
              <a:t>클래스가 있음</a:t>
            </a:r>
            <a:r>
              <a:rPr lang="en-US" altLang="ko-KR" sz="1800" dirty="0"/>
              <a:t/>
            </a:r>
            <a:br>
              <a:rPr lang="en-US" altLang="ko-KR" sz="1800" dirty="0"/>
            </a:br>
            <a:r>
              <a:rPr lang="ko-KR" altLang="en-US" sz="1800" dirty="0"/>
              <a:t>각 클래스별로 배경색이 지정되어 있음</a:t>
            </a:r>
            <a:r>
              <a:rPr lang="en-US" altLang="ko-KR" sz="1800" dirty="0"/>
              <a:t/>
            </a:r>
            <a:br>
              <a:rPr lang="en-US" altLang="ko-KR" sz="1800" dirty="0"/>
            </a:br>
            <a:r>
              <a:rPr lang="en-US" altLang="ko-KR" sz="1800" dirty="0"/>
              <a:t>&lt;div class="alert alert-success"&gt;</a:t>
            </a:r>
            <a:br>
              <a:rPr lang="en-US" altLang="ko-KR" sz="1800" dirty="0"/>
            </a:br>
            <a:r>
              <a:rPr lang="en-US" altLang="ko-KR" sz="1800" dirty="0"/>
              <a:t>  &lt;strong&gt;Success!&lt;/strong&gt; Indicates a successful or positive</a:t>
            </a:r>
            <a:br>
              <a:rPr lang="en-US" altLang="ko-KR" sz="1800" dirty="0"/>
            </a:br>
            <a:r>
              <a:rPr lang="en-US" altLang="ko-KR" sz="1800" dirty="0"/>
              <a:t>     action.</a:t>
            </a:r>
            <a:br>
              <a:rPr lang="en-US" altLang="ko-KR" sz="1800" dirty="0"/>
            </a:br>
            <a:r>
              <a:rPr lang="en-US" altLang="ko-KR" sz="1800" dirty="0"/>
              <a:t>&lt;/div&gt;</a:t>
            </a:r>
          </a:p>
          <a:p>
            <a:pPr>
              <a:lnSpc>
                <a:spcPct val="100000"/>
              </a:lnSpc>
            </a:pPr>
            <a:r>
              <a:rPr lang="en-US" altLang="ko-KR" sz="1800" dirty="0"/>
              <a:t>alert-link</a:t>
            </a:r>
            <a:r>
              <a:rPr lang="ko-KR" altLang="en-US" sz="1800" dirty="0"/>
              <a:t>클래스는 </a:t>
            </a:r>
            <a:r>
              <a:rPr lang="en-US" altLang="ko-KR" sz="1800" dirty="0"/>
              <a:t>link</a:t>
            </a:r>
            <a:r>
              <a:rPr lang="ko-KR" altLang="en-US" sz="1800" dirty="0" err="1"/>
              <a:t>엘리먼트</a:t>
            </a:r>
            <a:r>
              <a:rPr lang="en-US" altLang="ko-KR" sz="1800" dirty="0"/>
              <a:t>(&lt;a&gt;)</a:t>
            </a:r>
            <a:r>
              <a:rPr lang="ko-KR" altLang="en-US" sz="1800" dirty="0"/>
              <a:t>에서 사용시 </a:t>
            </a:r>
            <a:r>
              <a:rPr lang="en-US" altLang="ko-KR" sz="1800" dirty="0"/>
              <a:t>bold</a:t>
            </a:r>
            <a:r>
              <a:rPr lang="ko-KR" altLang="en-US" sz="1800" dirty="0"/>
              <a:t>체로 바뀌고 </a:t>
            </a:r>
            <a:r>
              <a:rPr lang="en-US" altLang="ko-KR" sz="1800" dirty="0"/>
              <a:t>hover</a:t>
            </a:r>
            <a:r>
              <a:rPr lang="ko-KR" altLang="en-US" sz="1800" dirty="0"/>
              <a:t>시 밑줄 그어짐</a:t>
            </a:r>
            <a:r>
              <a:rPr lang="en-US" altLang="ko-KR" sz="1800" dirty="0"/>
              <a:t/>
            </a:r>
            <a:br>
              <a:rPr lang="en-US" altLang="ko-KR" sz="1800" dirty="0"/>
            </a:br>
            <a:r>
              <a:rPr lang="en-US" altLang="ko-KR" sz="1800" dirty="0"/>
              <a:t>&lt;div class="alert alert-success"&gt;</a:t>
            </a:r>
            <a:br>
              <a:rPr lang="en-US" altLang="ko-KR" sz="1800" dirty="0"/>
            </a:br>
            <a:r>
              <a:rPr lang="en-US" altLang="ko-KR" sz="1800" dirty="0"/>
              <a:t>  &lt;strong&gt;Success!&lt;/strong&gt; You should &lt;a </a:t>
            </a:r>
            <a:r>
              <a:rPr lang="en-US" altLang="ko-KR" sz="1800" dirty="0" err="1"/>
              <a:t>href</a:t>
            </a:r>
            <a:r>
              <a:rPr lang="en-US" altLang="ko-KR" sz="1800" dirty="0"/>
              <a:t>="#" </a:t>
            </a:r>
            <a:br>
              <a:rPr lang="en-US" altLang="ko-KR" sz="1800" dirty="0"/>
            </a:br>
            <a:r>
              <a:rPr lang="en-US" altLang="ko-KR" sz="1800" dirty="0"/>
              <a:t>      class="alert-link"&gt;read this message&lt;/a&gt;.</a:t>
            </a:r>
            <a:br>
              <a:rPr lang="en-US" altLang="ko-KR" sz="1800" dirty="0"/>
            </a:br>
            <a:r>
              <a:rPr lang="en-US" altLang="ko-KR" sz="1800" dirty="0"/>
              <a:t>&lt;/div&gt;</a:t>
            </a:r>
            <a:endParaRPr lang="ko-KR" altLang="en-US" sz="1800" dirty="0"/>
          </a:p>
        </p:txBody>
      </p:sp>
    </p:spTree>
    <p:extLst>
      <p:ext uri="{BB962C8B-B14F-4D97-AF65-F5344CB8AC3E}">
        <p14:creationId xmlns:p14="http://schemas.microsoft.com/office/powerpoint/2010/main" val="22924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764704"/>
            <a:ext cx="8229600" cy="4525963"/>
          </a:xfrm>
        </p:spPr>
        <p:txBody>
          <a:bodyPr>
            <a:normAutofit lnSpcReduction="10000"/>
          </a:bodyPr>
          <a:lstStyle/>
          <a:p>
            <a:pPr>
              <a:lnSpc>
                <a:spcPct val="100000"/>
              </a:lnSpc>
            </a:pPr>
            <a:r>
              <a:rPr lang="ko-KR" altLang="en-US" sz="1600" dirty="0"/>
              <a:t>메시지</a:t>
            </a:r>
            <a:r>
              <a:rPr lang="en-US" altLang="ko-KR" sz="1600" dirty="0"/>
              <a:t> </a:t>
            </a:r>
            <a:r>
              <a:rPr lang="ko-KR" altLang="en-US" sz="1600" dirty="0"/>
              <a:t>창을 닫기 위한 방법으로는 </a:t>
            </a:r>
            <a:r>
              <a:rPr lang="en-US" altLang="ko-KR" sz="1600" dirty="0"/>
              <a:t/>
            </a:r>
            <a:br>
              <a:rPr lang="en-US" altLang="ko-KR" sz="1600" dirty="0"/>
            </a:br>
            <a:r>
              <a:rPr lang="en-US" altLang="ko-KR" sz="1600" dirty="0"/>
              <a:t/>
            </a:r>
            <a:br>
              <a:rPr lang="en-US" altLang="ko-KR" sz="1600" dirty="0"/>
            </a:br>
            <a:r>
              <a:rPr lang="en-US" altLang="ko-KR" sz="1600" dirty="0"/>
              <a:t>1. alert</a:t>
            </a:r>
            <a:r>
              <a:rPr lang="ko-KR" altLang="en-US" sz="1600" dirty="0" err="1"/>
              <a:t>콘테이너에</a:t>
            </a:r>
            <a:r>
              <a:rPr lang="ko-KR" altLang="en-US" sz="1600" dirty="0"/>
              <a:t> </a:t>
            </a:r>
            <a:r>
              <a:rPr lang="en-US" altLang="ko-KR" sz="1600" dirty="0"/>
              <a:t>alert-dismissible</a:t>
            </a:r>
            <a:r>
              <a:rPr lang="ko-KR" altLang="en-US" sz="1600" dirty="0"/>
              <a:t>클래스를 적용</a:t>
            </a:r>
            <a:r>
              <a:rPr lang="en-US" altLang="ko-KR" sz="1600" dirty="0"/>
              <a:t/>
            </a:r>
            <a:br>
              <a:rPr lang="en-US" altLang="ko-KR" sz="1600" dirty="0"/>
            </a:br>
            <a:r>
              <a:rPr lang="en-US" altLang="ko-KR" sz="1600" dirty="0"/>
              <a:t>2. </a:t>
            </a:r>
            <a:r>
              <a:rPr lang="ko-KR" altLang="en-US" sz="1600" dirty="0"/>
              <a:t> 내부 </a:t>
            </a:r>
            <a:r>
              <a:rPr lang="ko-KR" altLang="en-US" sz="1600" dirty="0" err="1"/>
              <a:t>엘리먼트로</a:t>
            </a:r>
            <a:r>
              <a:rPr lang="ko-KR" altLang="en-US" sz="1600" dirty="0"/>
              <a:t> 닫기를 처리할 </a:t>
            </a:r>
            <a:r>
              <a:rPr lang="ko-KR" altLang="en-US" sz="1600" dirty="0" err="1"/>
              <a:t>엘리먼트로</a:t>
            </a:r>
            <a:r>
              <a:rPr lang="ko-KR" altLang="en-US" sz="1600" dirty="0"/>
              <a:t> </a:t>
            </a:r>
            <a:r>
              <a:rPr lang="en-US" altLang="ko-KR" sz="1600" dirty="0"/>
              <a:t>link</a:t>
            </a:r>
            <a:r>
              <a:rPr lang="ko-KR" altLang="en-US" sz="1600" dirty="0" err="1"/>
              <a:t>엘리먼트</a:t>
            </a:r>
            <a:r>
              <a:rPr lang="en-US" altLang="ko-KR" sz="1600" dirty="0"/>
              <a:t>&lt;a&gt; </a:t>
            </a:r>
            <a:r>
              <a:rPr lang="ko-KR" altLang="en-US" sz="1600" dirty="0"/>
              <a:t>또는 </a:t>
            </a:r>
            <a:r>
              <a:rPr lang="en-US" altLang="ko-KR" sz="1600" dirty="0"/>
              <a:t/>
            </a:r>
            <a:br>
              <a:rPr lang="en-US" altLang="ko-KR" sz="1600" dirty="0"/>
            </a:br>
            <a:r>
              <a:rPr lang="en-US" altLang="ko-KR" sz="1600" dirty="0"/>
              <a:t>     button</a:t>
            </a:r>
            <a:r>
              <a:rPr lang="ko-KR" altLang="en-US" sz="1600" dirty="0" err="1"/>
              <a:t>엘리먼트를</a:t>
            </a:r>
            <a:r>
              <a:rPr lang="ko-KR" altLang="en-US" sz="1600" dirty="0"/>
              <a:t> 만들고 </a:t>
            </a:r>
            <a:r>
              <a:rPr lang="ko-KR" altLang="en-US" sz="1600" dirty="0" err="1"/>
              <a:t>그안에</a:t>
            </a:r>
            <a:r>
              <a:rPr lang="ko-KR" altLang="en-US" sz="1600" dirty="0"/>
              <a:t> </a:t>
            </a:r>
            <a:r>
              <a:rPr lang="en-US" altLang="ko-KR" sz="1600" dirty="0"/>
              <a:t>class="close" data-dismiss="alert“</a:t>
            </a:r>
            <a:r>
              <a:rPr lang="ko-KR" altLang="en-US" sz="1600" dirty="0"/>
              <a:t>로 처리</a:t>
            </a:r>
            <a:r>
              <a:rPr lang="en-US" altLang="ko-KR" sz="1600" dirty="0"/>
              <a:t/>
            </a:r>
            <a:br>
              <a:rPr lang="en-US" altLang="ko-KR" sz="1600" dirty="0"/>
            </a:br>
            <a:r>
              <a:rPr lang="en-US" altLang="ko-KR" sz="1600" dirty="0"/>
              <a:t/>
            </a:r>
            <a:br>
              <a:rPr lang="en-US" altLang="ko-KR" sz="1600" dirty="0"/>
            </a:br>
            <a:r>
              <a:rPr lang="en-US" altLang="ko-KR" sz="1600" dirty="0"/>
              <a:t>&lt;div class="alert alert-success alert-dismissible</a:t>
            </a:r>
            <a:r>
              <a:rPr lang="en-US" altLang="ko-KR" sz="1600" dirty="0" smtClean="0"/>
              <a:t>"&gt; //</a:t>
            </a:r>
            <a:r>
              <a:rPr lang="ko-KR" altLang="en-US" sz="1600" dirty="0" smtClean="0"/>
              <a:t>나가기</a:t>
            </a:r>
            <a:r>
              <a:rPr lang="en-US" altLang="ko-KR" sz="1600" dirty="0"/>
              <a:t/>
            </a:r>
            <a:br>
              <a:rPr lang="en-US" altLang="ko-KR" sz="1600" dirty="0"/>
            </a:br>
            <a:r>
              <a:rPr lang="en-US" altLang="ko-KR" sz="1600" dirty="0"/>
              <a:t>  &lt;button type="button" class="close" </a:t>
            </a:r>
            <a:br>
              <a:rPr lang="en-US" altLang="ko-KR" sz="1600" dirty="0"/>
            </a:br>
            <a:r>
              <a:rPr lang="en-US" altLang="ko-KR" sz="1600" dirty="0"/>
              <a:t>     data-dismiss="alert"&gt;&amp;times;&lt;/button&gt;</a:t>
            </a:r>
            <a:br>
              <a:rPr lang="en-US" altLang="ko-KR" sz="1600" dirty="0"/>
            </a:br>
            <a:r>
              <a:rPr lang="en-US" altLang="ko-KR" sz="1600" dirty="0"/>
              <a:t>  &lt;strong&gt;Success!&lt;/strong&gt; Indicates a successful or positive action.</a:t>
            </a:r>
            <a:br>
              <a:rPr lang="en-US" altLang="ko-KR" sz="1600" dirty="0"/>
            </a:br>
            <a:r>
              <a:rPr lang="en-US" altLang="ko-KR" sz="1600" dirty="0"/>
              <a:t>&lt;/div</a:t>
            </a:r>
            <a:r>
              <a:rPr lang="en-US" altLang="ko-KR" sz="1600" dirty="0" smtClean="0"/>
              <a:t>&gt; </a:t>
            </a:r>
            <a:br>
              <a:rPr lang="en-US" altLang="ko-KR" sz="1600" dirty="0" smtClean="0"/>
            </a:br>
            <a:r>
              <a:rPr lang="en-US" altLang="ko-KR" sz="1600" dirty="0"/>
              <a:t/>
            </a:r>
            <a:br>
              <a:rPr lang="en-US" altLang="ko-KR" sz="1600" dirty="0"/>
            </a:br>
            <a:r>
              <a:rPr lang="en-US" altLang="ko-KR" sz="1600" dirty="0"/>
              <a:t/>
            </a:r>
            <a:br>
              <a:rPr lang="en-US" altLang="ko-KR" sz="1600" dirty="0"/>
            </a:br>
            <a:r>
              <a:rPr lang="en-US" altLang="ko-KR" sz="1600" dirty="0"/>
              <a:t>3. x(&amp;times;)</a:t>
            </a:r>
            <a:r>
              <a:rPr lang="ko-KR" altLang="en-US" sz="1600" dirty="0"/>
              <a:t>표시가</a:t>
            </a:r>
            <a:r>
              <a:rPr lang="en-US" altLang="ko-KR" sz="1600" dirty="0"/>
              <a:t> </a:t>
            </a:r>
            <a:r>
              <a:rPr lang="ko-KR" altLang="en-US" sz="1600" dirty="0"/>
              <a:t>우측에 </a:t>
            </a:r>
            <a:r>
              <a:rPr lang="ko-KR" altLang="en-US" sz="1600" dirty="0" smtClean="0"/>
              <a:t>옴</a:t>
            </a:r>
            <a:r>
              <a:rPr lang="en-US" altLang="ko-KR" sz="1600" dirty="0" smtClean="0"/>
              <a:t>(</a:t>
            </a:r>
            <a:r>
              <a:rPr lang="ko-KR" altLang="en-US" sz="1600" dirty="0" smtClean="0"/>
              <a:t>버튼이</a:t>
            </a:r>
            <a:r>
              <a:rPr lang="en-US" altLang="ko-KR" sz="1600" dirty="0" smtClean="0"/>
              <a:t> </a:t>
            </a:r>
            <a:r>
              <a:rPr lang="ko-KR" altLang="en-US" sz="1600" dirty="0" smtClean="0"/>
              <a:t>메시지 </a:t>
            </a:r>
            <a:r>
              <a:rPr lang="ko-KR" altLang="en-US" sz="1600" dirty="0" err="1" smtClean="0"/>
              <a:t>내용뒤에</a:t>
            </a:r>
            <a:r>
              <a:rPr lang="en-US" altLang="ko-KR" sz="1600" dirty="0" smtClean="0"/>
              <a:t>)</a:t>
            </a:r>
            <a:endParaRPr lang="en-US" altLang="ko-KR" sz="1600" dirty="0"/>
          </a:p>
          <a:p>
            <a:pPr>
              <a:lnSpc>
                <a:spcPct val="100000"/>
              </a:lnSpc>
              <a:buNone/>
            </a:pPr>
            <a:r>
              <a:rPr lang="ko-KR" altLang="en-US" sz="1600" dirty="0"/>
              <a:t>  </a:t>
            </a:r>
            <a:r>
              <a:rPr lang="ko-KR" altLang="en-US" sz="1600" dirty="0" smtClean="0"/>
              <a:t> </a:t>
            </a:r>
            <a:r>
              <a:rPr lang="en-US" altLang="ko-KR" sz="1600" dirty="0"/>
              <a:t>4. </a:t>
            </a:r>
            <a:r>
              <a:rPr lang="ko-KR" altLang="en-US" sz="1600" dirty="0" err="1"/>
              <a:t>나가기시</a:t>
            </a:r>
            <a:r>
              <a:rPr lang="ko-KR" altLang="en-US" sz="1600" dirty="0"/>
              <a:t> </a:t>
            </a:r>
            <a:r>
              <a:rPr lang="en-US" altLang="ko-KR" sz="1600" dirty="0"/>
              <a:t>fading</a:t>
            </a:r>
            <a:r>
              <a:rPr lang="ko-KR" altLang="en-US" sz="1600" dirty="0"/>
              <a:t>효과</a:t>
            </a:r>
            <a:r>
              <a:rPr lang="en-US" altLang="ko-KR" sz="1600" dirty="0"/>
              <a:t>(</a:t>
            </a:r>
            <a:r>
              <a:rPr lang="ko-KR" altLang="en-US" sz="1600" dirty="0"/>
              <a:t>애니메이션</a:t>
            </a:r>
            <a:r>
              <a:rPr lang="en-US" altLang="ko-KR" sz="1600" dirty="0"/>
              <a:t>)</a:t>
            </a:r>
            <a:r>
              <a:rPr lang="ko-KR" altLang="en-US" sz="1600" dirty="0"/>
              <a:t>를 주려면 </a:t>
            </a:r>
            <a:r>
              <a:rPr lang="en-US" altLang="ko-KR" sz="1600" dirty="0"/>
              <a:t>alert</a:t>
            </a:r>
            <a:r>
              <a:rPr lang="ko-KR" altLang="en-US" sz="1600" dirty="0" err="1"/>
              <a:t>콘테이너에</a:t>
            </a:r>
            <a:r>
              <a:rPr lang="ko-KR" altLang="en-US" sz="1600" dirty="0"/>
              <a:t> </a:t>
            </a:r>
            <a:r>
              <a:rPr lang="en-US" altLang="ko-KR" sz="1600" dirty="0"/>
              <a:t/>
            </a:r>
            <a:br>
              <a:rPr lang="en-US" altLang="ko-KR" sz="1600" dirty="0"/>
            </a:br>
            <a:r>
              <a:rPr lang="en-US" altLang="ko-KR" sz="1600" dirty="0"/>
              <a:t>      &lt;div class="alert alert-danger alert-dismissible fade show"&gt;</a:t>
            </a:r>
            <a:r>
              <a:rPr lang="ko-KR" altLang="en-US" sz="1600" dirty="0"/>
              <a:t>로 처리</a:t>
            </a:r>
          </a:p>
        </p:txBody>
      </p:sp>
    </p:spTree>
    <p:extLst>
      <p:ext uri="{BB962C8B-B14F-4D97-AF65-F5344CB8AC3E}">
        <p14:creationId xmlns:p14="http://schemas.microsoft.com/office/powerpoint/2010/main" val="158523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1"/>
          </a:xfrm>
        </p:spPr>
        <p:txBody>
          <a:bodyPr>
            <a:normAutofit/>
          </a:bodyPr>
          <a:lstStyle/>
          <a:p>
            <a:r>
              <a:rPr lang="en-US" altLang="ko-KR" sz="2400" dirty="0"/>
              <a:t>Bootstrap 4 Button</a:t>
            </a:r>
            <a:endParaRPr lang="ko-KR" altLang="en-US" sz="2400" dirty="0"/>
          </a:p>
        </p:txBody>
      </p:sp>
      <p:sp>
        <p:nvSpPr>
          <p:cNvPr id="3" name="내용 개체 틀 2"/>
          <p:cNvSpPr>
            <a:spLocks noGrp="1"/>
          </p:cNvSpPr>
          <p:nvPr>
            <p:ph idx="1"/>
          </p:nvPr>
        </p:nvSpPr>
        <p:spPr>
          <a:xfrm>
            <a:off x="628650" y="1556792"/>
            <a:ext cx="7886700" cy="4620171"/>
          </a:xfrm>
        </p:spPr>
        <p:txBody>
          <a:bodyPr>
            <a:normAutofit fontScale="55000" lnSpcReduction="20000"/>
          </a:bodyPr>
          <a:lstStyle/>
          <a:p>
            <a:pPr>
              <a:lnSpc>
                <a:spcPct val="120000"/>
              </a:lnSpc>
            </a:pPr>
            <a:r>
              <a:rPr lang="ko-KR" altLang="en-US" sz="2900" dirty="0"/>
              <a:t>버튼관련</a:t>
            </a:r>
            <a:r>
              <a:rPr lang="en-US" altLang="ko-KR" sz="2900" dirty="0"/>
              <a:t> </a:t>
            </a:r>
            <a:r>
              <a:rPr lang="ko-KR" altLang="en-US" sz="2900" dirty="0"/>
              <a:t>클래스는 기본이 </a:t>
            </a:r>
            <a:r>
              <a:rPr lang="en-US" altLang="ko-KR" sz="2900" dirty="0"/>
              <a:t>.</a:t>
            </a:r>
            <a:r>
              <a:rPr lang="en-US" altLang="ko-KR" sz="2900" dirty="0" err="1"/>
              <a:t>btn</a:t>
            </a:r>
            <a:r>
              <a:rPr lang="en-US" altLang="ko-KR" sz="2900" dirty="0"/>
              <a:t/>
            </a:r>
            <a:br>
              <a:rPr lang="en-US" altLang="ko-KR" sz="2900" dirty="0"/>
            </a:br>
            <a:r>
              <a:rPr lang="en-US" altLang="ko-KR" sz="2900" dirty="0"/>
              <a:t/>
            </a:r>
            <a:br>
              <a:rPr lang="en-US" altLang="ko-KR" sz="2900" dirty="0"/>
            </a:br>
            <a:r>
              <a:rPr lang="ko-KR" altLang="en-US" sz="2900" dirty="0"/>
              <a:t>용도별 버튼 클래스로는</a:t>
            </a:r>
            <a:r>
              <a:rPr lang="en-US" altLang="ko-KR" sz="2900" dirty="0"/>
              <a:t/>
            </a:r>
            <a:br>
              <a:rPr lang="en-US" altLang="ko-KR" sz="2900" dirty="0"/>
            </a:br>
            <a:r>
              <a:rPr lang="en-US" altLang="ko-KR" sz="2900" dirty="0"/>
              <a:t>&lt;button type="button" class="</a:t>
            </a:r>
            <a:r>
              <a:rPr lang="en-US" altLang="ko-KR" sz="2900" dirty="0" err="1"/>
              <a:t>btn</a:t>
            </a:r>
            <a:r>
              <a:rPr lang="en-US" altLang="ko-KR" sz="2900" dirty="0"/>
              <a:t>"&gt;Basic&lt;/button&gt;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-primary"&gt;Primary&lt;/button&gt;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-secondary"&gt;Secondary&lt;/button&gt;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-success"&gt;Success&lt;/button&gt;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-info"&gt;Info&lt;/button&gt;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-warning"&gt;Warning&lt;/button&gt;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-danger"&gt;Danger&lt;/button&gt;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-dark"&gt;Dark&lt;/button&gt;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-light"&gt;Light&lt;/button&gt;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-link"&gt;Link&lt;/button&gt;</a:t>
            </a:r>
            <a:br>
              <a:rPr lang="en-US" altLang="ko-KR" sz="2900" dirty="0"/>
            </a:br>
            <a:r>
              <a:rPr lang="ko-KR" altLang="en-US" sz="2900" dirty="0"/>
              <a:t>각 클래스별로 지정된 배경색을 갖고 있으며 모서리가 약간 </a:t>
            </a:r>
            <a:r>
              <a:rPr lang="ko-KR" altLang="en-US" sz="2900" dirty="0" err="1"/>
              <a:t>둥금</a:t>
            </a:r>
            <a:r>
              <a:rPr lang="en-US" altLang="ko-KR" sz="2900" dirty="0"/>
              <a:t/>
            </a:r>
            <a:br>
              <a:rPr lang="en-US" altLang="ko-KR" sz="2900" dirty="0"/>
            </a:br>
            <a:r>
              <a:rPr lang="ko-KR" altLang="en-US" sz="2900" dirty="0"/>
              <a:t>자동 </a:t>
            </a:r>
            <a:r>
              <a:rPr lang="ko-KR" altLang="en-US" sz="2900" dirty="0" err="1"/>
              <a:t>호버</a:t>
            </a:r>
            <a:r>
              <a:rPr lang="ko-KR" altLang="en-US" sz="2900" dirty="0"/>
              <a:t> 효과를 줌</a:t>
            </a:r>
            <a:endParaRPr lang="ko-KR" altLang="en-US" dirty="0"/>
          </a:p>
        </p:txBody>
      </p:sp>
    </p:spTree>
    <p:extLst>
      <p:ext uri="{BB962C8B-B14F-4D97-AF65-F5344CB8AC3E}">
        <p14:creationId xmlns:p14="http://schemas.microsoft.com/office/powerpoint/2010/main" val="195438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548680"/>
            <a:ext cx="7886700" cy="5832648"/>
          </a:xfrm>
        </p:spPr>
        <p:txBody>
          <a:bodyPr>
            <a:noAutofit/>
          </a:bodyPr>
          <a:lstStyle/>
          <a:p>
            <a:pPr>
              <a:lnSpc>
                <a:spcPct val="120000"/>
              </a:lnSpc>
            </a:pPr>
            <a:r>
              <a:rPr lang="ko-KR" altLang="en-US" sz="1200" dirty="0"/>
              <a:t>버튼 관련 클래스는 </a:t>
            </a:r>
            <a:r>
              <a:rPr lang="en-US" altLang="ko-KR" sz="1200" dirty="0"/>
              <a:t>&lt;a&gt;,&lt;button&gt;,&lt;input&gt;</a:t>
            </a:r>
            <a:r>
              <a:rPr lang="ko-KR" altLang="en-US" sz="1200" dirty="0"/>
              <a:t>태그에</a:t>
            </a:r>
            <a:r>
              <a:rPr lang="en-US" altLang="ko-KR" sz="1200" dirty="0"/>
              <a:t> </a:t>
            </a:r>
            <a:r>
              <a:rPr lang="ko-KR" altLang="en-US" sz="1200" dirty="0"/>
              <a:t>적용</a:t>
            </a:r>
            <a:r>
              <a:rPr lang="en-US" altLang="ko-KR" sz="1200" dirty="0"/>
              <a:t/>
            </a:r>
            <a:br>
              <a:rPr lang="en-US" altLang="ko-KR" sz="1200" dirty="0"/>
            </a:br>
            <a:r>
              <a:rPr lang="en-US" altLang="ko-KR" sz="1200" dirty="0"/>
              <a:t/>
            </a:r>
            <a:br>
              <a:rPr lang="en-US" altLang="ko-KR" sz="1200" dirty="0"/>
            </a:br>
            <a:r>
              <a:rPr lang="en-US" altLang="ko-KR" sz="1200" dirty="0"/>
              <a:t>&lt;a </a:t>
            </a:r>
            <a:r>
              <a:rPr lang="en-US" altLang="ko-KR" sz="1200" dirty="0" err="1"/>
              <a:t>href</a:t>
            </a:r>
            <a:r>
              <a:rPr lang="en-US" altLang="ko-KR" sz="1200" dirty="0"/>
              <a:t>="#" class="</a:t>
            </a:r>
            <a:r>
              <a:rPr lang="en-US" altLang="ko-KR" sz="1200" dirty="0" err="1"/>
              <a:t>btn</a:t>
            </a:r>
            <a:r>
              <a:rPr lang="en-US" altLang="ko-KR" sz="1200" dirty="0"/>
              <a:t> </a:t>
            </a:r>
            <a:r>
              <a:rPr lang="en-US" altLang="ko-KR" sz="1200" dirty="0" err="1"/>
              <a:t>btn</a:t>
            </a:r>
            <a:r>
              <a:rPr lang="en-US" altLang="ko-KR" sz="1200" dirty="0"/>
              <a:t>-info" role="button"&gt;Link Button&lt;/a&gt; </a:t>
            </a:r>
            <a:br>
              <a:rPr lang="en-US" altLang="ko-KR" sz="1200" dirty="0"/>
            </a:br>
            <a:r>
              <a:rPr lang="en-US" altLang="ko-KR" sz="1200" dirty="0"/>
              <a:t>   &gt; role</a:t>
            </a:r>
            <a:r>
              <a:rPr lang="ko-KR" altLang="en-US" sz="1200" dirty="0"/>
              <a:t>속성을 추가</a:t>
            </a:r>
            <a:r>
              <a:rPr lang="en-US" altLang="ko-KR" sz="1200" dirty="0"/>
              <a:t/>
            </a:r>
            <a:br>
              <a:rPr lang="en-US" altLang="ko-KR" sz="1200" dirty="0"/>
            </a:br>
            <a:r>
              <a:rPr lang="en-US" altLang="ko-KR" sz="1200" dirty="0"/>
              <a:t>&lt;button type="button" class="</a:t>
            </a:r>
            <a:r>
              <a:rPr lang="en-US" altLang="ko-KR" sz="1200" dirty="0" err="1"/>
              <a:t>btn</a:t>
            </a:r>
            <a:r>
              <a:rPr lang="en-US" altLang="ko-KR" sz="1200" dirty="0"/>
              <a:t> </a:t>
            </a:r>
            <a:r>
              <a:rPr lang="en-US" altLang="ko-KR" sz="1200" dirty="0" err="1"/>
              <a:t>btn</a:t>
            </a:r>
            <a:r>
              <a:rPr lang="en-US" altLang="ko-KR" sz="1200" dirty="0"/>
              <a:t>-info"&gt;Button&lt;/button&gt;</a:t>
            </a:r>
            <a:br>
              <a:rPr lang="en-US" altLang="ko-KR" sz="1200" dirty="0"/>
            </a:br>
            <a:r>
              <a:rPr lang="en-US" altLang="ko-KR" sz="1200" dirty="0"/>
              <a:t>&lt;input type="button" class="</a:t>
            </a:r>
            <a:r>
              <a:rPr lang="en-US" altLang="ko-KR" sz="1200" dirty="0" err="1"/>
              <a:t>btn</a:t>
            </a:r>
            <a:r>
              <a:rPr lang="en-US" altLang="ko-KR" sz="1200" dirty="0"/>
              <a:t> </a:t>
            </a:r>
            <a:r>
              <a:rPr lang="en-US" altLang="ko-KR" sz="1200" dirty="0" err="1"/>
              <a:t>btn</a:t>
            </a:r>
            <a:r>
              <a:rPr lang="en-US" altLang="ko-KR" sz="1200" dirty="0"/>
              <a:t>-info" value="Input Button"&gt;</a:t>
            </a:r>
            <a:br>
              <a:rPr lang="en-US" altLang="ko-KR" sz="1200" dirty="0"/>
            </a:br>
            <a:r>
              <a:rPr lang="en-US" altLang="ko-KR" sz="1200" dirty="0"/>
              <a:t>&lt;input type="submit" class="</a:t>
            </a:r>
            <a:r>
              <a:rPr lang="en-US" altLang="ko-KR" sz="1200" dirty="0" err="1"/>
              <a:t>btn</a:t>
            </a:r>
            <a:r>
              <a:rPr lang="en-US" altLang="ko-KR" sz="1200" dirty="0"/>
              <a:t> </a:t>
            </a:r>
            <a:r>
              <a:rPr lang="en-US" altLang="ko-KR" sz="1200" dirty="0" err="1"/>
              <a:t>btn</a:t>
            </a:r>
            <a:r>
              <a:rPr lang="en-US" altLang="ko-KR" sz="1200" dirty="0"/>
              <a:t>-info" value="Submit Button"&gt;</a:t>
            </a:r>
          </a:p>
          <a:p>
            <a:pPr>
              <a:lnSpc>
                <a:spcPct val="120000"/>
              </a:lnSpc>
            </a:pPr>
            <a:r>
              <a:rPr lang="ko-KR" altLang="en-US" sz="1200" dirty="0"/>
              <a:t>버튼 배경색을 없애고 테두리선으로 처리</a:t>
            </a:r>
            <a:r>
              <a:rPr lang="en-US" altLang="ko-KR" sz="1200" dirty="0"/>
              <a:t>(</a:t>
            </a:r>
            <a:r>
              <a:rPr lang="ko-KR" altLang="en-US" sz="1200" dirty="0"/>
              <a:t>단 </a:t>
            </a:r>
            <a:r>
              <a:rPr lang="en-US" altLang="ko-KR" sz="1200" dirty="0"/>
              <a:t>hover</a:t>
            </a:r>
            <a:r>
              <a:rPr lang="ko-KR" altLang="en-US" sz="1200" dirty="0"/>
              <a:t>시에는 배경색이 보임</a:t>
            </a:r>
            <a:r>
              <a:rPr lang="en-US" altLang="ko-KR" sz="1200" dirty="0" smtClean="0"/>
              <a:t>)</a:t>
            </a:r>
            <a:br>
              <a:rPr lang="en-US" altLang="ko-KR" sz="1200" dirty="0" smtClean="0"/>
            </a:br>
            <a:r>
              <a:rPr lang="ko-KR" altLang="en-US" sz="1200" dirty="0" err="1" smtClean="0"/>
              <a:t>버튼이름이</a:t>
            </a:r>
            <a:r>
              <a:rPr lang="ko-KR" altLang="en-US" sz="1200" dirty="0" smtClean="0"/>
              <a:t> 클래스에 주어진</a:t>
            </a:r>
            <a:r>
              <a:rPr lang="en-US" altLang="ko-KR" sz="1200" dirty="0" smtClean="0"/>
              <a:t> </a:t>
            </a:r>
            <a:r>
              <a:rPr lang="ko-KR" altLang="en-US" sz="1200" dirty="0" smtClean="0"/>
              <a:t>색으로 보임</a:t>
            </a:r>
            <a:r>
              <a:rPr lang="en-US" altLang="ko-KR" sz="1200" dirty="0" smtClean="0"/>
              <a:t>,</a:t>
            </a:r>
            <a:r>
              <a:rPr lang="ko-KR" altLang="en-US" sz="1200" dirty="0" err="1" smtClean="0"/>
              <a:t>호버시에는</a:t>
            </a:r>
            <a:r>
              <a:rPr lang="ko-KR" altLang="en-US" sz="1200" dirty="0" smtClean="0"/>
              <a:t> </a:t>
            </a:r>
            <a:r>
              <a:rPr lang="ko-KR" altLang="en-US" sz="1200" dirty="0" err="1" smtClean="0"/>
              <a:t>글자색이</a:t>
            </a:r>
            <a:r>
              <a:rPr lang="ko-KR" altLang="en-US" sz="1200" dirty="0" smtClean="0"/>
              <a:t> 배경에 어울리는 </a:t>
            </a:r>
            <a:r>
              <a:rPr lang="en-US" altLang="ko-KR" sz="1200" dirty="0" smtClean="0"/>
              <a:t>white</a:t>
            </a:r>
            <a:r>
              <a:rPr lang="ko-KR" altLang="en-US" sz="1200" dirty="0" smtClean="0"/>
              <a:t> </a:t>
            </a:r>
            <a:r>
              <a:rPr lang="en-US" altLang="ko-KR" sz="1200" dirty="0"/>
              <a:t/>
            </a:r>
            <a:br>
              <a:rPr lang="en-US" altLang="ko-KR" sz="1200" dirty="0"/>
            </a:br>
            <a:r>
              <a:rPr lang="en-US" altLang="ko-KR" sz="1200" dirty="0"/>
              <a:t/>
            </a:r>
            <a:br>
              <a:rPr lang="en-US" altLang="ko-KR" sz="1200" dirty="0"/>
            </a:br>
            <a:r>
              <a:rPr lang="en-US" altLang="ko-KR" sz="1200" dirty="0"/>
              <a:t>&lt;button type="button" </a:t>
            </a:r>
            <a:br>
              <a:rPr lang="en-US" altLang="ko-KR" sz="1200" dirty="0"/>
            </a:br>
            <a:r>
              <a:rPr lang="en-US" altLang="ko-KR" sz="1200" dirty="0"/>
              <a:t>  class="</a:t>
            </a:r>
            <a:r>
              <a:rPr lang="en-US" altLang="ko-KR" sz="1200" dirty="0" err="1"/>
              <a:t>btn</a:t>
            </a:r>
            <a:r>
              <a:rPr lang="en-US" altLang="ko-KR" sz="1200" dirty="0"/>
              <a:t> </a:t>
            </a:r>
            <a:r>
              <a:rPr lang="en-US" altLang="ko-KR" sz="1200" dirty="0" err="1"/>
              <a:t>btn</a:t>
            </a:r>
            <a:r>
              <a:rPr lang="en-US" altLang="ko-KR" sz="1200" dirty="0"/>
              <a:t>-outline-primary"&gt;Primary&lt;/button&gt;</a:t>
            </a:r>
            <a:br>
              <a:rPr lang="en-US" altLang="ko-KR" sz="1200" dirty="0"/>
            </a:br>
            <a:r>
              <a:rPr lang="en-US" altLang="ko-KR" sz="1200" dirty="0"/>
              <a:t>&lt;button type="button“ class="</a:t>
            </a:r>
            <a:r>
              <a:rPr lang="en-US" altLang="ko-KR" sz="1200" dirty="0" err="1"/>
              <a:t>btn</a:t>
            </a:r>
            <a:r>
              <a:rPr lang="en-US" altLang="ko-KR" sz="1200" dirty="0"/>
              <a:t> </a:t>
            </a:r>
            <a:br>
              <a:rPr lang="en-US" altLang="ko-KR" sz="1200" dirty="0"/>
            </a:br>
            <a:r>
              <a:rPr lang="en-US" altLang="ko-KR" sz="1200" dirty="0"/>
              <a:t>  </a:t>
            </a:r>
            <a:r>
              <a:rPr lang="en-US" altLang="ko-KR" sz="1200" dirty="0" err="1"/>
              <a:t>btn</a:t>
            </a:r>
            <a:r>
              <a:rPr lang="en-US" altLang="ko-KR" sz="1200" dirty="0"/>
              <a:t>-outline-secondary"&gt;Secondary&lt;/button&gt;</a:t>
            </a:r>
            <a:br>
              <a:rPr lang="en-US" altLang="ko-KR" sz="1200" dirty="0"/>
            </a:br>
            <a:r>
              <a:rPr lang="en-US" altLang="ko-KR" sz="1200" dirty="0"/>
              <a:t>&lt;button type="button" class="</a:t>
            </a:r>
            <a:r>
              <a:rPr lang="en-US" altLang="ko-KR" sz="1200" dirty="0" err="1"/>
              <a:t>btn</a:t>
            </a:r>
            <a:r>
              <a:rPr lang="en-US" altLang="ko-KR" sz="1200" dirty="0"/>
              <a:t> </a:t>
            </a:r>
            <a:br>
              <a:rPr lang="en-US" altLang="ko-KR" sz="1200" dirty="0"/>
            </a:br>
            <a:r>
              <a:rPr lang="en-US" altLang="ko-KR" sz="1200" dirty="0"/>
              <a:t>  </a:t>
            </a:r>
            <a:r>
              <a:rPr lang="en-US" altLang="ko-KR" sz="1200" dirty="0" err="1"/>
              <a:t>btn</a:t>
            </a:r>
            <a:r>
              <a:rPr lang="en-US" altLang="ko-KR" sz="1200" dirty="0"/>
              <a:t>-outline-success"&gt;Success&lt;/button&gt;</a:t>
            </a:r>
            <a:br>
              <a:rPr lang="en-US" altLang="ko-KR" sz="1200" dirty="0"/>
            </a:br>
            <a:r>
              <a:rPr lang="en-US" altLang="ko-KR" sz="1200" dirty="0"/>
              <a:t>&lt;button type="button" class="</a:t>
            </a:r>
            <a:r>
              <a:rPr lang="en-US" altLang="ko-KR" sz="1200" dirty="0" err="1"/>
              <a:t>btn</a:t>
            </a:r>
            <a:r>
              <a:rPr lang="en-US" altLang="ko-KR" sz="1200" dirty="0"/>
              <a:t> </a:t>
            </a:r>
            <a:r>
              <a:rPr lang="en-US" altLang="ko-KR" sz="1200" dirty="0" err="1"/>
              <a:t>btn</a:t>
            </a:r>
            <a:r>
              <a:rPr lang="en-US" altLang="ko-KR" sz="1200" dirty="0"/>
              <a:t>-outline-info"&gt;Info&lt;/button&gt;</a:t>
            </a:r>
            <a:br>
              <a:rPr lang="en-US" altLang="ko-KR" sz="1200" dirty="0"/>
            </a:br>
            <a:r>
              <a:rPr lang="en-US" altLang="ko-KR" sz="1200" dirty="0"/>
              <a:t>&lt;button type="</a:t>
            </a:r>
            <a:r>
              <a:rPr lang="en-US" altLang="ko-KR" sz="1200" dirty="0" err="1"/>
              <a:t>button”class</a:t>
            </a:r>
            <a:r>
              <a:rPr lang="en-US" altLang="ko-KR" sz="1200" dirty="0"/>
              <a:t>="</a:t>
            </a:r>
            <a:r>
              <a:rPr lang="en-US" altLang="ko-KR" sz="1200" dirty="0" err="1"/>
              <a:t>btn</a:t>
            </a:r>
            <a:r>
              <a:rPr lang="en-US" altLang="ko-KR" sz="1200" dirty="0"/>
              <a:t> </a:t>
            </a:r>
            <a:br>
              <a:rPr lang="en-US" altLang="ko-KR" sz="1200" dirty="0"/>
            </a:br>
            <a:r>
              <a:rPr lang="en-US" altLang="ko-KR" sz="1200" dirty="0"/>
              <a:t>  </a:t>
            </a:r>
            <a:r>
              <a:rPr lang="en-US" altLang="ko-KR" sz="1200" dirty="0" err="1"/>
              <a:t>btn</a:t>
            </a:r>
            <a:r>
              <a:rPr lang="en-US" altLang="ko-KR" sz="1200" dirty="0"/>
              <a:t>-outline-warning"&gt;Warning&lt;/button&gt;</a:t>
            </a:r>
            <a:br>
              <a:rPr lang="en-US" altLang="ko-KR" sz="1200" dirty="0"/>
            </a:br>
            <a:r>
              <a:rPr lang="en-US" altLang="ko-KR" sz="1200" dirty="0"/>
              <a:t>&lt;button type="button“ class="</a:t>
            </a:r>
            <a:r>
              <a:rPr lang="en-US" altLang="ko-KR" sz="1200" dirty="0" err="1"/>
              <a:t>btn</a:t>
            </a:r>
            <a:r>
              <a:rPr lang="en-US" altLang="ko-KR" sz="1200" dirty="0"/>
              <a:t> </a:t>
            </a:r>
            <a:br>
              <a:rPr lang="en-US" altLang="ko-KR" sz="1200" dirty="0"/>
            </a:br>
            <a:r>
              <a:rPr lang="en-US" altLang="ko-KR" sz="1200" dirty="0"/>
              <a:t>  </a:t>
            </a:r>
            <a:r>
              <a:rPr lang="en-US" altLang="ko-KR" sz="1200" dirty="0" err="1"/>
              <a:t>btn</a:t>
            </a:r>
            <a:r>
              <a:rPr lang="en-US" altLang="ko-KR" sz="1200" dirty="0"/>
              <a:t>-outline-danger"&gt;Danger&lt;/button&gt;</a:t>
            </a:r>
            <a:br>
              <a:rPr lang="en-US" altLang="ko-KR" sz="1200" dirty="0"/>
            </a:br>
            <a:r>
              <a:rPr lang="en-US" altLang="ko-KR" sz="1200" dirty="0"/>
              <a:t>&lt;button type="button" class="</a:t>
            </a:r>
            <a:r>
              <a:rPr lang="en-US" altLang="ko-KR" sz="1200" dirty="0" err="1"/>
              <a:t>btn</a:t>
            </a:r>
            <a:r>
              <a:rPr lang="en-US" altLang="ko-KR" sz="1200" dirty="0"/>
              <a:t> </a:t>
            </a:r>
            <a:r>
              <a:rPr lang="en-US" altLang="ko-KR" sz="1200" dirty="0" err="1"/>
              <a:t>btn</a:t>
            </a:r>
            <a:r>
              <a:rPr lang="en-US" altLang="ko-KR" sz="1200" dirty="0"/>
              <a:t>-outline-dark"&gt;Dark&lt;/button&gt;</a:t>
            </a:r>
            <a:br>
              <a:rPr lang="en-US" altLang="ko-KR" sz="1200" dirty="0"/>
            </a:br>
            <a:r>
              <a:rPr lang="en-US" altLang="ko-KR" sz="1200" dirty="0"/>
              <a:t>&lt;button type="button" class="</a:t>
            </a:r>
            <a:r>
              <a:rPr lang="en-US" altLang="ko-KR" sz="1200" dirty="0" err="1"/>
              <a:t>btn</a:t>
            </a:r>
            <a:r>
              <a:rPr lang="en-US" altLang="ko-KR" sz="1200" dirty="0"/>
              <a:t> </a:t>
            </a:r>
            <a:br>
              <a:rPr lang="en-US" altLang="ko-KR" sz="1200" dirty="0"/>
            </a:br>
            <a:r>
              <a:rPr lang="en-US" altLang="ko-KR" sz="1200" dirty="0"/>
              <a:t>  </a:t>
            </a:r>
            <a:r>
              <a:rPr lang="en-US" altLang="ko-KR" sz="1200" dirty="0" err="1"/>
              <a:t>btn</a:t>
            </a:r>
            <a:r>
              <a:rPr lang="en-US" altLang="ko-KR" sz="1200" dirty="0"/>
              <a:t>-outline-light text-dark"&gt;Light&lt;/button&gt;</a:t>
            </a:r>
            <a:endParaRPr lang="ko-KR" altLang="en-US" sz="1200" dirty="0"/>
          </a:p>
        </p:txBody>
      </p:sp>
    </p:spTree>
    <p:extLst>
      <p:ext uri="{BB962C8B-B14F-4D97-AF65-F5344CB8AC3E}">
        <p14:creationId xmlns:p14="http://schemas.microsoft.com/office/powerpoint/2010/main" val="115036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400" dirty="0"/>
              <a:t>Bootstrap 4 </a:t>
            </a:r>
            <a:r>
              <a:rPr lang="ko-KR" altLang="en-US" sz="2400" dirty="0"/>
              <a:t>시작하기</a:t>
            </a:r>
          </a:p>
        </p:txBody>
      </p:sp>
      <p:sp>
        <p:nvSpPr>
          <p:cNvPr id="3" name="내용 개체 틀 2"/>
          <p:cNvSpPr>
            <a:spLocks noGrp="1"/>
          </p:cNvSpPr>
          <p:nvPr>
            <p:ph idx="1"/>
          </p:nvPr>
        </p:nvSpPr>
        <p:spPr>
          <a:xfrm>
            <a:off x="467544" y="1268760"/>
            <a:ext cx="8229600" cy="4968552"/>
          </a:xfrm>
        </p:spPr>
        <p:txBody>
          <a:bodyPr>
            <a:normAutofit fontScale="92500" lnSpcReduction="20000"/>
          </a:bodyPr>
          <a:lstStyle/>
          <a:p>
            <a:pPr>
              <a:lnSpc>
                <a:spcPct val="120000"/>
              </a:lnSpc>
            </a:pPr>
            <a:r>
              <a:rPr lang="ko-KR" altLang="en-US" sz="1400" b="1" dirty="0" smtClean="0"/>
              <a:t>부트스트랩 사용은 다운로드 받아서 사용하거나 </a:t>
            </a:r>
            <a:r>
              <a:rPr lang="en-US" altLang="ko-KR" sz="1400" b="1" dirty="0" smtClean="0"/>
              <a:t>CDN</a:t>
            </a:r>
            <a:r>
              <a:rPr lang="ko-KR" altLang="en-US" sz="1400" b="1" dirty="0" smtClean="0"/>
              <a:t>을 이용하여 사용</a:t>
            </a:r>
            <a:r>
              <a:rPr lang="en-US" altLang="ko-KR" sz="1400" b="1" dirty="0" smtClean="0"/>
              <a:t/>
            </a:r>
            <a:br>
              <a:rPr lang="en-US" altLang="ko-KR" sz="1400" b="1" dirty="0" smtClean="0"/>
            </a:br>
            <a:r>
              <a:rPr lang="en-US" altLang="ko-KR" sz="1400" b="1" dirty="0" smtClean="0"/>
              <a:t>1. </a:t>
            </a:r>
            <a:r>
              <a:rPr lang="ko-KR" altLang="en-US" sz="1400" b="1" dirty="0" smtClean="0"/>
              <a:t>다운로드 </a:t>
            </a:r>
            <a:r>
              <a:rPr lang="en-US" altLang="ko-KR" sz="1400" b="1" dirty="0" smtClean="0"/>
              <a:t>: https://getbootstrap.com/</a:t>
            </a:r>
            <a:br>
              <a:rPr lang="en-US" altLang="ko-KR" sz="1400" b="1" dirty="0" smtClean="0"/>
            </a:br>
            <a:r>
              <a:rPr lang="en-US" altLang="ko-KR" sz="1400" b="1" dirty="0" smtClean="0"/>
              <a:t>2. CDN(</a:t>
            </a:r>
            <a:r>
              <a:rPr lang="en-US" altLang="ko-KR" sz="1400" b="1" dirty="0" err="1" smtClean="0"/>
              <a:t>MaxCDN</a:t>
            </a:r>
            <a:r>
              <a:rPr lang="ko-KR" altLang="en-US" sz="1400" b="1" dirty="0" smtClean="0"/>
              <a:t>을 사용</a:t>
            </a:r>
            <a:r>
              <a:rPr lang="en-US" altLang="ko-KR" sz="1400" b="1" dirty="0" smtClean="0"/>
              <a:t>)</a:t>
            </a:r>
            <a:r>
              <a:rPr lang="en-US" altLang="ko-KR" sz="1400" dirty="0" smtClean="0"/>
              <a:t/>
            </a:r>
            <a:br>
              <a:rPr lang="en-US" altLang="ko-KR" sz="1400" dirty="0" smtClean="0"/>
            </a:br>
            <a:r>
              <a:rPr lang="en-US" altLang="ko-KR" sz="1400" dirty="0" smtClean="0"/>
              <a:t>&lt;!-- Latest compiled and minified CSS  bs4--&gt;</a:t>
            </a:r>
          </a:p>
          <a:p>
            <a:pPr marL="0" indent="0">
              <a:lnSpc>
                <a:spcPct val="120000"/>
              </a:lnSpc>
              <a:buNone/>
            </a:pPr>
            <a:r>
              <a:rPr lang="en-US" altLang="ko-KR" sz="1400" dirty="0" smtClean="0"/>
              <a:t>&lt;link </a:t>
            </a:r>
            <a:r>
              <a:rPr lang="en-US" altLang="ko-KR" sz="1400" dirty="0" err="1" smtClean="0"/>
              <a:t>rel</a:t>
            </a:r>
            <a:r>
              <a:rPr lang="en-US" altLang="ko-KR" sz="1400" dirty="0" smtClean="0"/>
              <a:t>="stylesheet" </a:t>
            </a:r>
            <a:r>
              <a:rPr lang="en-US" altLang="ko-KR" sz="1400" dirty="0" err="1" smtClean="0"/>
              <a:t>href</a:t>
            </a:r>
            <a:r>
              <a:rPr lang="en-US" altLang="ko-KR" sz="1400" dirty="0" smtClean="0"/>
              <a:t>="https://cdn.jsdelivr.net/</a:t>
            </a:r>
            <a:r>
              <a:rPr lang="en-US" altLang="ko-KR" sz="1400" dirty="0" err="1" smtClean="0"/>
              <a:t>npm</a:t>
            </a:r>
            <a:r>
              <a:rPr lang="en-US" altLang="ko-KR" sz="1400" dirty="0" smtClean="0"/>
              <a:t>/bootstrap@4.6.1/</a:t>
            </a:r>
            <a:r>
              <a:rPr lang="en-US" altLang="ko-KR" sz="1400" dirty="0" err="1" smtClean="0"/>
              <a:t>dist</a:t>
            </a:r>
            <a:r>
              <a:rPr lang="en-US" altLang="ko-KR" sz="1400" dirty="0" smtClean="0"/>
              <a:t>/</a:t>
            </a:r>
            <a:r>
              <a:rPr lang="en-US" altLang="ko-KR" sz="1400" dirty="0" err="1" smtClean="0"/>
              <a:t>css</a:t>
            </a:r>
            <a:r>
              <a:rPr lang="en-US" altLang="ko-KR" sz="1400" dirty="0" smtClean="0"/>
              <a:t>/bootstrap.min.css"&gt;</a:t>
            </a:r>
          </a:p>
          <a:p>
            <a:pPr marL="0" indent="0">
              <a:lnSpc>
                <a:spcPct val="120000"/>
              </a:lnSpc>
              <a:buNone/>
            </a:pPr>
            <a:endParaRPr lang="en-US" altLang="ko-KR" sz="1400" dirty="0" smtClean="0"/>
          </a:p>
          <a:p>
            <a:pPr marL="0" indent="0">
              <a:lnSpc>
                <a:spcPct val="120000"/>
              </a:lnSpc>
              <a:buNone/>
            </a:pPr>
            <a:r>
              <a:rPr lang="en-US" altLang="ko-KR" sz="1400" dirty="0" smtClean="0"/>
              <a:t>&lt;!-- </a:t>
            </a:r>
            <a:r>
              <a:rPr lang="en-US" altLang="ko-KR" sz="1400" dirty="0"/>
              <a:t>jQuery </a:t>
            </a:r>
            <a:r>
              <a:rPr lang="en-US" altLang="ko-KR" sz="1400" dirty="0" smtClean="0"/>
              <a:t>library </a:t>
            </a:r>
            <a:r>
              <a:rPr lang="en-US" altLang="ko-KR" sz="1400" dirty="0" err="1" smtClean="0"/>
              <a:t>jquery</a:t>
            </a:r>
            <a:r>
              <a:rPr lang="en-US" altLang="ko-KR" sz="1400" dirty="0" smtClean="0"/>
              <a:t> </a:t>
            </a:r>
            <a:r>
              <a:rPr lang="en-US" altLang="ko-KR" sz="1400" dirty="0"/>
              <a:t>--&gt;</a:t>
            </a:r>
          </a:p>
          <a:p>
            <a:pPr marL="0" indent="0">
              <a:lnSpc>
                <a:spcPct val="120000"/>
              </a:lnSpc>
              <a:buNone/>
            </a:pPr>
            <a:r>
              <a:rPr lang="en-US" altLang="ko-KR" sz="1400" dirty="0"/>
              <a:t>&lt;script </a:t>
            </a:r>
            <a:r>
              <a:rPr lang="en-US" altLang="ko-KR" sz="1400" dirty="0" err="1"/>
              <a:t>src</a:t>
            </a:r>
            <a:r>
              <a:rPr lang="en-US" altLang="ko-KR" sz="1400" dirty="0"/>
              <a:t>="https://cdn.jsdelivr.net/</a:t>
            </a:r>
            <a:r>
              <a:rPr lang="en-US" altLang="ko-KR" sz="1400" dirty="0" err="1"/>
              <a:t>npm</a:t>
            </a:r>
            <a:r>
              <a:rPr lang="en-US" altLang="ko-KR" sz="1400" dirty="0"/>
              <a:t>/jquery@3.6.0/</a:t>
            </a:r>
            <a:r>
              <a:rPr lang="en-US" altLang="ko-KR" sz="1400" dirty="0" err="1"/>
              <a:t>dist</a:t>
            </a:r>
            <a:r>
              <a:rPr lang="en-US" altLang="ko-KR" sz="1400" dirty="0"/>
              <a:t>/jquery.slim.min.js"&gt;&lt;/script&gt;</a:t>
            </a:r>
          </a:p>
          <a:p>
            <a:pPr marL="0" indent="0">
              <a:lnSpc>
                <a:spcPct val="120000"/>
              </a:lnSpc>
              <a:buNone/>
            </a:pPr>
            <a:endParaRPr lang="en-US" altLang="ko-KR" sz="1400" dirty="0"/>
          </a:p>
          <a:p>
            <a:pPr marL="0" indent="0">
              <a:lnSpc>
                <a:spcPct val="120000"/>
              </a:lnSpc>
              <a:buNone/>
            </a:pPr>
            <a:r>
              <a:rPr lang="en-US" altLang="ko-KR" sz="1400" dirty="0"/>
              <a:t>&lt;!-- Popper JS </a:t>
            </a:r>
            <a:r>
              <a:rPr lang="ko-KR" altLang="en-US" sz="1400" dirty="0" smtClean="0"/>
              <a:t>특수</a:t>
            </a:r>
            <a:r>
              <a:rPr lang="en-US" altLang="ko-KR" sz="1400" dirty="0" smtClean="0"/>
              <a:t> </a:t>
            </a:r>
            <a:r>
              <a:rPr lang="en-US" altLang="ko-KR" sz="1400" dirty="0" err="1" smtClean="0"/>
              <a:t>jquery</a:t>
            </a:r>
            <a:r>
              <a:rPr lang="en-US" altLang="ko-KR" sz="1400" dirty="0" smtClean="0"/>
              <a:t>--&gt;</a:t>
            </a:r>
            <a:endParaRPr lang="en-US" altLang="ko-KR" sz="1400" dirty="0"/>
          </a:p>
          <a:p>
            <a:pPr marL="0" indent="0">
              <a:lnSpc>
                <a:spcPct val="120000"/>
              </a:lnSpc>
              <a:buNone/>
            </a:pPr>
            <a:r>
              <a:rPr lang="en-US" altLang="ko-KR" sz="1400" dirty="0"/>
              <a:t>&lt;script </a:t>
            </a:r>
            <a:r>
              <a:rPr lang="en-US" altLang="ko-KR" sz="1400" dirty="0" err="1"/>
              <a:t>src</a:t>
            </a:r>
            <a:r>
              <a:rPr lang="en-US" altLang="ko-KR" sz="1400" dirty="0"/>
              <a:t>="https://cdn.jsdelivr.net/</a:t>
            </a:r>
            <a:r>
              <a:rPr lang="en-US" altLang="ko-KR" sz="1400" dirty="0" err="1"/>
              <a:t>npm</a:t>
            </a:r>
            <a:r>
              <a:rPr lang="en-US" altLang="ko-KR" sz="1400" dirty="0"/>
              <a:t>/popper.js@1.16.1/</a:t>
            </a:r>
            <a:r>
              <a:rPr lang="en-US" altLang="ko-KR" sz="1400" dirty="0" err="1"/>
              <a:t>dist</a:t>
            </a:r>
            <a:r>
              <a:rPr lang="en-US" altLang="ko-KR" sz="1400" dirty="0"/>
              <a:t>/</a:t>
            </a:r>
            <a:r>
              <a:rPr lang="en-US" altLang="ko-KR" sz="1400" dirty="0" err="1"/>
              <a:t>umd</a:t>
            </a:r>
            <a:r>
              <a:rPr lang="en-US" altLang="ko-KR" sz="1400" dirty="0"/>
              <a:t>/popper.min.js"&gt;&lt;/script&gt;</a:t>
            </a:r>
          </a:p>
          <a:p>
            <a:pPr marL="0" indent="0">
              <a:lnSpc>
                <a:spcPct val="120000"/>
              </a:lnSpc>
              <a:buNone/>
            </a:pPr>
            <a:endParaRPr lang="en-US" altLang="ko-KR" sz="1400" dirty="0"/>
          </a:p>
          <a:p>
            <a:pPr marL="0" indent="0">
              <a:lnSpc>
                <a:spcPct val="120000"/>
              </a:lnSpc>
              <a:buNone/>
            </a:pPr>
            <a:r>
              <a:rPr lang="en-US" altLang="ko-KR" sz="1400" dirty="0"/>
              <a:t>&lt;!-- Latest compiled JavaScript </a:t>
            </a:r>
            <a:r>
              <a:rPr lang="ko-KR" altLang="en-US" sz="1400" dirty="0" smtClean="0"/>
              <a:t>최근</a:t>
            </a:r>
            <a:r>
              <a:rPr lang="en-US" altLang="ko-KR" sz="1400" dirty="0" smtClean="0"/>
              <a:t> </a:t>
            </a:r>
            <a:r>
              <a:rPr lang="ko-KR" altLang="en-US" sz="1400" dirty="0" smtClean="0"/>
              <a:t>자바스크립트</a:t>
            </a:r>
            <a:r>
              <a:rPr lang="en-US" altLang="ko-KR" sz="1400" dirty="0" smtClean="0"/>
              <a:t>--&gt;</a:t>
            </a:r>
            <a:endParaRPr lang="en-US" altLang="ko-KR" sz="1400" dirty="0"/>
          </a:p>
          <a:p>
            <a:pPr marL="0" indent="0">
              <a:lnSpc>
                <a:spcPct val="120000"/>
              </a:lnSpc>
              <a:buNone/>
            </a:pPr>
            <a:r>
              <a:rPr lang="en-US" altLang="ko-KR" sz="1400" dirty="0"/>
              <a:t>&lt;script </a:t>
            </a:r>
            <a:r>
              <a:rPr lang="en-US" altLang="ko-KR" sz="1400" dirty="0" err="1"/>
              <a:t>src</a:t>
            </a:r>
            <a:r>
              <a:rPr lang="en-US" altLang="ko-KR" sz="1400" dirty="0"/>
              <a:t>="https://cdn.jsdelivr.net/</a:t>
            </a:r>
            <a:r>
              <a:rPr lang="en-US" altLang="ko-KR" sz="1400" dirty="0" err="1"/>
              <a:t>npm</a:t>
            </a:r>
            <a:r>
              <a:rPr lang="en-US" altLang="ko-KR" sz="1400" dirty="0"/>
              <a:t>/bootstrap@4.6.1/</a:t>
            </a:r>
            <a:r>
              <a:rPr lang="en-US" altLang="ko-KR" sz="1400" dirty="0" err="1"/>
              <a:t>dist</a:t>
            </a:r>
            <a:r>
              <a:rPr lang="en-US" altLang="ko-KR" sz="1400" dirty="0"/>
              <a:t>/</a:t>
            </a:r>
            <a:r>
              <a:rPr lang="en-US" altLang="ko-KR" sz="1400" dirty="0" err="1"/>
              <a:t>js</a:t>
            </a:r>
            <a:r>
              <a:rPr lang="en-US" altLang="ko-KR" sz="1400" dirty="0"/>
              <a:t>/bootstrap.bundle.min.js"&gt;&lt;/script&gt;</a:t>
            </a:r>
            <a:endParaRPr lang="ko-KR" altLang="en-US" sz="1400" b="1" dirty="0"/>
          </a:p>
        </p:txBody>
      </p:sp>
    </p:spTree>
    <p:extLst>
      <p:ext uri="{BB962C8B-B14F-4D97-AF65-F5344CB8AC3E}">
        <p14:creationId xmlns:p14="http://schemas.microsoft.com/office/powerpoint/2010/main" val="922474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764704"/>
            <a:ext cx="8424936" cy="5616624"/>
          </a:xfrm>
        </p:spPr>
        <p:txBody>
          <a:bodyPr>
            <a:normAutofit/>
          </a:bodyPr>
          <a:lstStyle/>
          <a:p>
            <a:pPr>
              <a:lnSpc>
                <a:spcPct val="150000"/>
              </a:lnSpc>
            </a:pPr>
            <a:r>
              <a:rPr lang="ko-KR" altLang="en-US" sz="1800" dirty="0"/>
              <a:t>버튼의 사이즈 관련 클래스</a:t>
            </a:r>
            <a:r>
              <a:rPr lang="en-US" altLang="ko-KR" sz="1800" dirty="0"/>
              <a:t>(</a:t>
            </a:r>
            <a:r>
              <a:rPr lang="en-US" altLang="ko-KR" sz="1800" dirty="0" err="1"/>
              <a:t>btn-lg,default,btn-sm</a:t>
            </a:r>
            <a:r>
              <a:rPr lang="en-US" altLang="ko-KR" sz="1800" dirty="0"/>
              <a:t>)</a:t>
            </a:r>
            <a:br>
              <a:rPr lang="en-US" altLang="ko-KR" sz="18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a:t>
            </a:r>
            <a:r>
              <a:rPr lang="en-US" altLang="ko-KR" sz="1600" dirty="0"/>
              <a:t>-lg"&gt;Large&lt;/button&gt; </a:t>
            </a:r>
            <a:br>
              <a:rPr lang="en-US" altLang="ko-KR" sz="1600" dirty="0"/>
            </a:br>
            <a:r>
              <a:rPr lang="en-US" altLang="ko-KR" sz="1600" dirty="0"/>
              <a:t>   &gt; </a:t>
            </a:r>
            <a:r>
              <a:rPr lang="ko-KR" altLang="en-US" sz="1600" dirty="0"/>
              <a:t>버튼을 기본보다 크게</a:t>
            </a:r>
            <a:r>
              <a:rPr lang="en-US" altLang="ko-KR" sz="1600" dirty="0"/>
              <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-primary"&gt;Default&lt;/button&gt; </a:t>
            </a:r>
            <a:br>
              <a:rPr lang="en-US" altLang="ko-KR" sz="1600" dirty="0"/>
            </a:br>
            <a:r>
              <a:rPr lang="en-US" altLang="ko-KR" sz="1600" dirty="0"/>
              <a:t>   &gt; </a:t>
            </a:r>
            <a:r>
              <a:rPr lang="ko-KR" altLang="en-US" sz="1600" dirty="0"/>
              <a:t>중간크기</a:t>
            </a:r>
            <a:r>
              <a:rPr lang="en-US" altLang="ko-KR" sz="1600" dirty="0"/>
              <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btn-sm</a:t>
            </a:r>
            <a:r>
              <a:rPr lang="en-US" altLang="ko-KR" sz="1600" dirty="0"/>
              <a:t>"&gt;Small&lt;/button&gt; </a:t>
            </a:r>
            <a:br>
              <a:rPr lang="en-US" altLang="ko-KR" sz="1600" dirty="0"/>
            </a:br>
            <a:r>
              <a:rPr lang="en-US" altLang="ko-KR" sz="1600" dirty="0"/>
              <a:t>   &gt; </a:t>
            </a:r>
            <a:r>
              <a:rPr lang="ko-KR" altLang="en-US" sz="1600" dirty="0"/>
              <a:t>기본보다 적게</a:t>
            </a:r>
            <a:endParaRPr lang="en-US" altLang="ko-KR" sz="1600" dirty="0"/>
          </a:p>
          <a:p>
            <a:pPr>
              <a:lnSpc>
                <a:spcPct val="150000"/>
              </a:lnSpc>
            </a:pPr>
            <a:r>
              <a:rPr lang="en-US" altLang="ko-KR" sz="1800" dirty="0"/>
              <a:t>Full width</a:t>
            </a:r>
            <a:r>
              <a:rPr lang="ko-KR" altLang="en-US" sz="1800" dirty="0"/>
              <a:t>버튼</a:t>
            </a:r>
            <a:r>
              <a:rPr lang="en-US" altLang="ko-KR" sz="1800" dirty="0"/>
              <a:t>(</a:t>
            </a:r>
            <a:r>
              <a:rPr lang="ko-KR" altLang="en-US" sz="1800" dirty="0"/>
              <a:t>블록레벨 버튼 </a:t>
            </a:r>
            <a:r>
              <a:rPr lang="en-US" altLang="ko-KR" sz="1800" dirty="0" err="1"/>
              <a:t>btn</a:t>
            </a:r>
            <a:r>
              <a:rPr lang="en-US" altLang="ko-KR" sz="1800" dirty="0"/>
              <a:t>-block)</a:t>
            </a: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t>
            </a:r>
            <a:r>
              <a:rPr lang="en-US" altLang="ko-KR" sz="1800" dirty="0" err="1"/>
              <a:t>btn</a:t>
            </a:r>
            <a:r>
              <a:rPr lang="en-US" altLang="ko-KR" sz="1800" dirty="0"/>
              <a:t>-block"&gt;</a:t>
            </a:r>
            <a:br>
              <a:rPr lang="en-US" altLang="ko-KR" sz="1800" dirty="0"/>
            </a:br>
            <a:r>
              <a:rPr lang="en-US" altLang="ko-KR" sz="1800" dirty="0"/>
              <a:t>          Full-Width Button</a:t>
            </a:r>
            <a:br>
              <a:rPr lang="en-US" altLang="ko-KR" sz="1800" dirty="0"/>
            </a:br>
            <a:r>
              <a:rPr lang="en-US" altLang="ko-KR" sz="1800" dirty="0"/>
              <a:t>&lt;/button&gt;</a:t>
            </a:r>
            <a:endParaRPr lang="ko-KR" altLang="en-US" sz="1800" dirty="0"/>
          </a:p>
        </p:txBody>
      </p:sp>
    </p:spTree>
    <p:extLst>
      <p:ext uri="{BB962C8B-B14F-4D97-AF65-F5344CB8AC3E}">
        <p14:creationId xmlns:p14="http://schemas.microsoft.com/office/powerpoint/2010/main" val="4095113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620688"/>
            <a:ext cx="7886700" cy="5688632"/>
          </a:xfrm>
        </p:spPr>
        <p:txBody>
          <a:bodyPr>
            <a:normAutofit/>
          </a:bodyPr>
          <a:lstStyle/>
          <a:p>
            <a:pPr>
              <a:lnSpc>
                <a:spcPct val="100000"/>
              </a:lnSpc>
            </a:pPr>
            <a:r>
              <a:rPr lang="en-US" altLang="ko-KR" sz="1800" dirty="0"/>
              <a:t>Active/Disabled Button(</a:t>
            </a:r>
            <a:r>
              <a:rPr lang="ko-KR" altLang="en-US" sz="1800" dirty="0"/>
              <a:t>활성화</a:t>
            </a:r>
            <a:r>
              <a:rPr lang="en-US" altLang="ko-KR" sz="1800" dirty="0"/>
              <a:t>/</a:t>
            </a:r>
            <a:r>
              <a:rPr lang="ko-KR" altLang="en-US" sz="1800" dirty="0"/>
              <a:t>비활성화 버튼</a:t>
            </a:r>
            <a:r>
              <a:rPr lang="en-US" altLang="ko-KR" sz="1800" dirty="0"/>
              <a:t>)</a:t>
            </a:r>
            <a:br>
              <a:rPr lang="en-US" altLang="ko-KR" sz="1800" dirty="0"/>
            </a:br>
            <a:r>
              <a:rPr lang="en-US" altLang="ko-KR" sz="1800" dirty="0"/>
              <a:t/>
            </a: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active"&gt;</a:t>
            </a:r>
            <a:br>
              <a:rPr lang="en-US" altLang="ko-KR" sz="1800" dirty="0"/>
            </a:br>
            <a:r>
              <a:rPr lang="en-US" altLang="ko-KR" sz="1800" dirty="0"/>
              <a:t>         Active Primary</a:t>
            </a:r>
            <a:br>
              <a:rPr lang="en-US" altLang="ko-KR" sz="1800" dirty="0"/>
            </a:br>
            <a:r>
              <a:rPr lang="en-US" altLang="ko-KR" sz="1800" dirty="0"/>
              <a:t>&lt;/button&gt; </a:t>
            </a:r>
            <a:br>
              <a:rPr lang="en-US" altLang="ko-KR" sz="1800" dirty="0"/>
            </a:br>
            <a:r>
              <a:rPr lang="en-US" altLang="ko-KR" sz="1800" dirty="0"/>
              <a:t>   - active</a:t>
            </a:r>
            <a:r>
              <a:rPr lang="ko-KR" altLang="en-US" sz="1800" dirty="0"/>
              <a:t>클래스는 버튼이 눌러져 있는 상태</a:t>
            </a:r>
            <a:r>
              <a:rPr lang="en-US" altLang="ko-KR" sz="1800" dirty="0"/>
              <a:t/>
            </a:r>
            <a:br>
              <a:rPr lang="en-US" altLang="ko-KR" sz="1800" dirty="0"/>
            </a:br>
            <a:r>
              <a:rPr lang="en-US" altLang="ko-KR" sz="1800" dirty="0"/>
              <a:t/>
            </a: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disabled&gt;</a:t>
            </a:r>
            <a:br>
              <a:rPr lang="en-US" altLang="ko-KR" sz="1800" dirty="0"/>
            </a:br>
            <a:r>
              <a:rPr lang="en-US" altLang="ko-KR" sz="1800" dirty="0"/>
              <a:t>         Disabled Primary</a:t>
            </a:r>
            <a:br>
              <a:rPr lang="en-US" altLang="ko-KR" sz="1800" dirty="0"/>
            </a:br>
            <a:r>
              <a:rPr lang="en-US" altLang="ko-KR" sz="1800" dirty="0"/>
              <a:t>&lt;/button&gt; </a:t>
            </a:r>
            <a:br>
              <a:rPr lang="en-US" altLang="ko-KR" sz="1800" dirty="0"/>
            </a:br>
            <a:r>
              <a:rPr lang="en-US" altLang="ko-KR" sz="1800" dirty="0"/>
              <a:t>    - button</a:t>
            </a:r>
            <a:r>
              <a:rPr lang="ko-KR" altLang="en-US" sz="1800" dirty="0"/>
              <a:t>에서는 </a:t>
            </a:r>
            <a:r>
              <a:rPr lang="en-US" altLang="ko-KR" sz="1800" dirty="0"/>
              <a:t>disabled(</a:t>
            </a:r>
            <a:r>
              <a:rPr lang="ko-KR" altLang="en-US" sz="1800" dirty="0"/>
              <a:t>비활성화</a:t>
            </a:r>
            <a:r>
              <a:rPr lang="en-US" altLang="ko-KR" sz="1800" dirty="0"/>
              <a:t>) </a:t>
            </a:r>
            <a:r>
              <a:rPr lang="ko-KR" altLang="en-US" sz="1800" dirty="0"/>
              <a:t>속성을 사용</a:t>
            </a:r>
            <a:r>
              <a:rPr lang="en-US" altLang="ko-KR" sz="1800" dirty="0"/>
              <a:t>(</a:t>
            </a:r>
            <a:r>
              <a:rPr lang="ko-KR" altLang="en-US" sz="1800" dirty="0"/>
              <a:t>클래스로 사용하면 안됨</a:t>
            </a:r>
            <a:r>
              <a:rPr lang="en-US" altLang="ko-KR" sz="1800" dirty="0"/>
              <a:t>)</a:t>
            </a:r>
            <a:br>
              <a:rPr lang="en-US" altLang="ko-KR" sz="1800" dirty="0"/>
            </a:br>
            <a:r>
              <a:rPr lang="en-US" altLang="ko-KR" sz="1800" dirty="0"/>
              <a:t/>
            </a:r>
            <a:br>
              <a:rPr lang="en-US" altLang="ko-KR" sz="1800" dirty="0"/>
            </a:br>
            <a:r>
              <a:rPr lang="en-US" altLang="ko-KR" sz="1800" dirty="0"/>
              <a:t>&lt;a </a:t>
            </a:r>
            <a:r>
              <a:rPr lang="en-US" altLang="ko-KR" sz="1800" dirty="0" err="1"/>
              <a:t>href</a:t>
            </a:r>
            <a:r>
              <a:rPr lang="en-US" altLang="ko-KR" sz="1800" dirty="0"/>
              <a:t>="#" class="</a:t>
            </a:r>
            <a:r>
              <a:rPr lang="en-US" altLang="ko-KR" sz="1800" dirty="0" err="1"/>
              <a:t>btn</a:t>
            </a:r>
            <a:r>
              <a:rPr lang="en-US" altLang="ko-KR" sz="1800" dirty="0"/>
              <a:t> </a:t>
            </a:r>
            <a:r>
              <a:rPr lang="en-US" altLang="ko-KR" sz="1800" dirty="0" err="1"/>
              <a:t>btn</a:t>
            </a:r>
            <a:r>
              <a:rPr lang="en-US" altLang="ko-KR" sz="1800" dirty="0"/>
              <a:t>-primary disabled"&gt;Disabled Link&lt;/a&gt; </a:t>
            </a:r>
            <a:br>
              <a:rPr lang="en-US" altLang="ko-KR" sz="1800" dirty="0"/>
            </a:br>
            <a:r>
              <a:rPr lang="en-US" altLang="ko-KR" sz="1800" dirty="0"/>
              <a:t>     - &lt;a&gt;</a:t>
            </a:r>
            <a:r>
              <a:rPr lang="ko-KR" altLang="en-US" sz="1800" dirty="0"/>
              <a:t>는 </a:t>
            </a:r>
            <a:r>
              <a:rPr lang="en-US" altLang="ko-KR" sz="1800" dirty="0"/>
              <a:t>disabled</a:t>
            </a:r>
            <a:r>
              <a:rPr lang="ko-KR" altLang="en-US" sz="1800" dirty="0"/>
              <a:t>속성을 사용할 </a:t>
            </a:r>
            <a:r>
              <a:rPr lang="ko-KR" altLang="en-US" sz="1800" dirty="0" err="1"/>
              <a:t>수없으므로</a:t>
            </a:r>
            <a:r>
              <a:rPr lang="ko-KR" altLang="en-US" sz="1800" dirty="0"/>
              <a:t> 클래스 </a:t>
            </a:r>
            <a:r>
              <a:rPr lang="en-US" altLang="ko-KR" sz="1800" dirty="0"/>
              <a:t>disabled</a:t>
            </a:r>
            <a:r>
              <a:rPr lang="ko-KR" altLang="en-US" sz="1800" dirty="0"/>
              <a:t>를 사용</a:t>
            </a:r>
            <a:endParaRPr lang="en-US" altLang="ko-KR" sz="1800" dirty="0"/>
          </a:p>
          <a:p>
            <a:pPr>
              <a:lnSpc>
                <a:spcPct val="100000"/>
              </a:lnSpc>
            </a:pPr>
            <a:r>
              <a:rPr lang="ko-KR" altLang="en-US" sz="1800" dirty="0"/>
              <a:t>활성화된 버튼은 색상이 조금 진해지고 비활성 버튼은 원래 색보다 </a:t>
            </a:r>
            <a:r>
              <a:rPr lang="ko-KR" altLang="en-US" sz="1800" dirty="0" err="1"/>
              <a:t>엷어짐</a:t>
            </a:r>
            <a:r>
              <a:rPr lang="ko-KR" altLang="en-US" sz="1800" dirty="0"/>
              <a:t> </a:t>
            </a:r>
            <a:endParaRPr lang="en-US" altLang="ko-KR" sz="1800" dirty="0"/>
          </a:p>
          <a:p>
            <a:endParaRPr lang="ko-KR" altLang="en-US" dirty="0"/>
          </a:p>
        </p:txBody>
      </p:sp>
    </p:spTree>
    <p:extLst>
      <p:ext uri="{BB962C8B-B14F-4D97-AF65-F5344CB8AC3E}">
        <p14:creationId xmlns:p14="http://schemas.microsoft.com/office/powerpoint/2010/main" val="120978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620687"/>
            <a:ext cx="7886700" cy="720081"/>
          </a:xfrm>
        </p:spPr>
        <p:txBody>
          <a:bodyPr>
            <a:normAutofit/>
          </a:bodyPr>
          <a:lstStyle/>
          <a:p>
            <a:r>
              <a:rPr lang="en-US" altLang="ko-KR" sz="2800" dirty="0"/>
              <a:t>Bootstrap 4 Button Group(</a:t>
            </a:r>
            <a:r>
              <a:rPr lang="ko-KR" altLang="en-US" sz="2800" dirty="0"/>
              <a:t>버튼 그룹화</a:t>
            </a:r>
            <a:r>
              <a:rPr lang="en-US" altLang="ko-KR" sz="2800" dirty="0"/>
              <a:t>)</a:t>
            </a:r>
            <a:endParaRPr lang="ko-KR" altLang="en-US" sz="2800" dirty="0"/>
          </a:p>
        </p:txBody>
      </p:sp>
      <p:sp>
        <p:nvSpPr>
          <p:cNvPr id="3" name="내용 개체 틀 2"/>
          <p:cNvSpPr>
            <a:spLocks noGrp="1"/>
          </p:cNvSpPr>
          <p:nvPr>
            <p:ph idx="1"/>
          </p:nvPr>
        </p:nvSpPr>
        <p:spPr>
          <a:xfrm>
            <a:off x="628650" y="1412776"/>
            <a:ext cx="7886700" cy="4764187"/>
          </a:xfrm>
        </p:spPr>
        <p:txBody>
          <a:bodyPr>
            <a:normAutofit fontScale="47500" lnSpcReduction="20000"/>
          </a:bodyPr>
          <a:lstStyle/>
          <a:p>
            <a:pPr>
              <a:lnSpc>
                <a:spcPct val="120000"/>
              </a:lnSpc>
            </a:pPr>
            <a:r>
              <a:rPr lang="ko-KR" altLang="en-US" dirty="0" err="1"/>
              <a:t>한줄에</a:t>
            </a:r>
            <a:r>
              <a:rPr lang="ko-KR" altLang="en-US" dirty="0"/>
              <a:t> </a:t>
            </a:r>
            <a:r>
              <a:rPr lang="ko-KR" altLang="en-US" dirty="0" err="1"/>
              <a:t>여러버튼을</a:t>
            </a:r>
            <a:r>
              <a:rPr lang="ko-KR" altLang="en-US" dirty="0"/>
              <a:t> 넣어 그룹화 하기</a:t>
            </a:r>
            <a:r>
              <a:rPr lang="en-US" altLang="ko-KR" dirty="0"/>
              <a:t/>
            </a:r>
            <a:br>
              <a:rPr lang="en-US" altLang="ko-KR" dirty="0"/>
            </a:br>
            <a:r>
              <a:rPr lang="en-US" altLang="ko-KR" dirty="0"/>
              <a:t/>
            </a:r>
            <a:br>
              <a:rPr lang="en-US" altLang="ko-KR" dirty="0"/>
            </a:br>
            <a:r>
              <a:rPr lang="en-US" altLang="ko-KR" dirty="0"/>
              <a:t>&lt;div class="</a:t>
            </a:r>
            <a:r>
              <a:rPr lang="en-US" altLang="ko-KR" dirty="0" err="1"/>
              <a:t>btn</a:t>
            </a:r>
            <a:r>
              <a:rPr lang="en-US" altLang="ko-KR" dirty="0"/>
              <a:t>-group"&gt; &lt;!—</a:t>
            </a:r>
            <a:r>
              <a:rPr lang="ko-KR" altLang="en-US" dirty="0" err="1"/>
              <a:t>그룹콘테이너</a:t>
            </a:r>
            <a:r>
              <a:rPr lang="ko-KR" altLang="en-US" dirty="0"/>
              <a:t> </a:t>
            </a:r>
            <a:r>
              <a:rPr lang="en-US" altLang="ko-KR" dirty="0">
                <a:sym typeface="Wingdings" pitchFamily="2" charset="2"/>
              </a:rPr>
              <a:t></a:t>
            </a:r>
            <a:r>
              <a:rPr lang="en-US" altLang="ko-KR" dirty="0"/>
              <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en-US" altLang="ko-KR" dirty="0"/>
          </a:p>
          <a:p>
            <a:pPr>
              <a:lnSpc>
                <a:spcPct val="120000"/>
              </a:lnSpc>
            </a:pPr>
            <a:r>
              <a:rPr lang="ko-KR" altLang="en-US" dirty="0"/>
              <a:t>버튼 크기 지정</a:t>
            </a:r>
            <a:r>
              <a:rPr lang="en-US" altLang="ko-KR" dirty="0"/>
              <a:t>(</a:t>
            </a:r>
            <a:r>
              <a:rPr lang="ko-KR" altLang="en-US" dirty="0"/>
              <a:t>각각의 버튼크기 조정보다 편리</a:t>
            </a:r>
            <a:r>
              <a:rPr lang="en-US" altLang="ko-KR" dirty="0"/>
              <a:t>)</a:t>
            </a:r>
            <a:br>
              <a:rPr lang="en-US" altLang="ko-KR" dirty="0"/>
            </a:br>
            <a:r>
              <a:rPr lang="en-US" altLang="ko-KR" dirty="0"/>
              <a:t/>
            </a:r>
            <a:br>
              <a:rPr lang="en-US" altLang="ko-KR" dirty="0"/>
            </a:br>
            <a:r>
              <a:rPr lang="en-US" altLang="ko-KR" dirty="0"/>
              <a:t>&lt;div class="</a:t>
            </a:r>
            <a:r>
              <a:rPr lang="en-US" altLang="ko-KR" dirty="0" err="1"/>
              <a:t>btn</a:t>
            </a:r>
            <a:r>
              <a:rPr lang="en-US" altLang="ko-KR" dirty="0"/>
              <a:t>-group </a:t>
            </a:r>
            <a:r>
              <a:rPr lang="en-US" altLang="ko-KR" dirty="0" err="1"/>
              <a:t>btn</a:t>
            </a:r>
            <a:r>
              <a:rPr lang="en-US" altLang="ko-KR" dirty="0"/>
              <a:t>-group-lg"&gt; &lt;!-- md, </a:t>
            </a:r>
            <a:r>
              <a:rPr lang="en-US" altLang="ko-KR" dirty="0" err="1"/>
              <a:t>sm</a:t>
            </a:r>
            <a:r>
              <a:rPr lang="en-US" altLang="ko-KR" dirty="0"/>
              <a:t>  </a:t>
            </a:r>
            <a:r>
              <a:rPr lang="en-US" altLang="ko-KR" dirty="0">
                <a:sym typeface="Wingdings" pitchFamily="2" charset="2"/>
              </a:rPr>
              <a:t></a:t>
            </a:r>
            <a:br>
              <a:rPr lang="en-US" altLang="ko-KR" dirty="0">
                <a:sym typeface="Wingdings" pitchFamily="2" charset="2"/>
              </a:rPr>
            </a:br>
            <a:endParaRPr lang="en-US" altLang="ko-KR" dirty="0"/>
          </a:p>
          <a:p>
            <a:pPr>
              <a:lnSpc>
                <a:spcPct val="120000"/>
              </a:lnSpc>
            </a:pPr>
            <a:r>
              <a:rPr lang="ko-KR" altLang="en-US" dirty="0"/>
              <a:t>버튼을</a:t>
            </a:r>
            <a:r>
              <a:rPr lang="en-US" altLang="ko-KR" dirty="0"/>
              <a:t> </a:t>
            </a:r>
            <a:r>
              <a:rPr lang="ko-KR" altLang="en-US" dirty="0"/>
              <a:t>수직 배치</a:t>
            </a:r>
            <a:r>
              <a:rPr lang="en-US" altLang="ko-KR" dirty="0"/>
              <a:t/>
            </a:r>
            <a:br>
              <a:rPr lang="en-US" altLang="ko-KR" dirty="0"/>
            </a:br>
            <a:r>
              <a:rPr lang="en-US" altLang="ko-KR" dirty="0"/>
              <a:t/>
            </a:r>
            <a:br>
              <a:rPr lang="en-US" altLang="ko-KR" dirty="0"/>
            </a:br>
            <a:r>
              <a:rPr lang="en-US" altLang="ko-KR" dirty="0"/>
              <a:t>&lt;div class="</a:t>
            </a:r>
            <a:r>
              <a:rPr lang="en-US" altLang="ko-KR" dirty="0" err="1"/>
              <a:t>btn</a:t>
            </a:r>
            <a:r>
              <a:rPr lang="en-US" altLang="ko-KR" dirty="0"/>
              <a:t>-group-vertical"&gt;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ko-KR" altLang="en-US" dirty="0"/>
          </a:p>
        </p:txBody>
      </p:sp>
      <p:pic>
        <p:nvPicPr>
          <p:cNvPr id="5" name="그림 4">
            <a:extLst>
              <a:ext uri="{FF2B5EF4-FFF2-40B4-BE49-F238E27FC236}">
                <a16:creationId xmlns:a16="http://schemas.microsoft.com/office/drawing/2014/main" id="{3B424742-FE2D-40E6-8305-248110150E79}"/>
              </a:ext>
            </a:extLst>
          </p:cNvPr>
          <p:cNvPicPr>
            <a:picLocks noChangeAspect="1"/>
          </p:cNvPicPr>
          <p:nvPr/>
        </p:nvPicPr>
        <p:blipFill>
          <a:blip r:embed="rId2"/>
          <a:stretch>
            <a:fillRect/>
          </a:stretch>
        </p:blipFill>
        <p:spPr>
          <a:xfrm>
            <a:off x="3995936" y="1340768"/>
            <a:ext cx="2248214" cy="466790"/>
          </a:xfrm>
          <a:prstGeom prst="rect">
            <a:avLst/>
          </a:prstGeom>
        </p:spPr>
      </p:pic>
    </p:spTree>
    <p:extLst>
      <p:ext uri="{BB962C8B-B14F-4D97-AF65-F5344CB8AC3E}">
        <p14:creationId xmlns:p14="http://schemas.microsoft.com/office/powerpoint/2010/main" val="218866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83568" y="404664"/>
            <a:ext cx="7886700" cy="1080121"/>
          </a:xfrm>
        </p:spPr>
        <p:txBody>
          <a:bodyPr>
            <a:noAutofit/>
          </a:bodyPr>
          <a:lstStyle/>
          <a:p>
            <a:r>
              <a:rPr lang="en-US" altLang="ko-KR" sz="2400" dirty="0"/>
              <a:t>Nesting Button Groups &amp; Dropdown Menu</a:t>
            </a:r>
            <a:br>
              <a:rPr lang="en-US" altLang="ko-KR" sz="2400" dirty="0"/>
            </a:br>
            <a:r>
              <a:rPr lang="en-US" altLang="ko-KR" sz="2400" dirty="0"/>
              <a:t>    (</a:t>
            </a:r>
            <a:r>
              <a:rPr lang="ko-KR" altLang="en-US" sz="2400" dirty="0"/>
              <a:t>드롭다운 메뉴를 포함한 버튼그룹</a:t>
            </a:r>
            <a:r>
              <a:rPr lang="en-US" altLang="ko-KR" sz="2400" dirty="0"/>
              <a:t>)</a:t>
            </a:r>
            <a:endParaRPr lang="ko-KR" altLang="en-US" sz="2400" dirty="0"/>
          </a:p>
        </p:txBody>
      </p:sp>
      <p:sp>
        <p:nvSpPr>
          <p:cNvPr id="3" name="내용 개체 틀 2"/>
          <p:cNvSpPr>
            <a:spLocks noGrp="1"/>
          </p:cNvSpPr>
          <p:nvPr>
            <p:ph idx="1"/>
          </p:nvPr>
        </p:nvSpPr>
        <p:spPr>
          <a:xfrm>
            <a:off x="323528" y="1484785"/>
            <a:ext cx="8568952" cy="5040559"/>
          </a:xfrm>
        </p:spPr>
        <p:txBody>
          <a:bodyPr>
            <a:normAutofit/>
          </a:bodyPr>
          <a:lstStyle/>
          <a:p>
            <a:pPr>
              <a:lnSpc>
                <a:spcPct val="100000"/>
              </a:lnSpc>
            </a:pPr>
            <a:r>
              <a:rPr lang="ko-KR" altLang="en-US" sz="1600" dirty="0"/>
              <a:t>버튼그룹안에 버튼그룹을 이용하는 방식으로 드롭다운 메뉴 </a:t>
            </a:r>
            <a:r>
              <a:rPr lang="ko-KR" altLang="en-US" sz="1600" dirty="0" err="1"/>
              <a:t>만들시</a:t>
            </a:r>
            <a:r>
              <a:rPr lang="ko-KR" altLang="en-US" sz="1600" dirty="0"/>
              <a:t> 사용</a:t>
            </a:r>
            <a:r>
              <a:rPr lang="en-US" altLang="ko-KR" sz="1600" dirty="0"/>
              <a:t/>
            </a:r>
            <a:br>
              <a:rPr lang="en-US" altLang="ko-KR" sz="1600" dirty="0"/>
            </a:br>
            <a:r>
              <a:rPr lang="en-US" altLang="ko-KR" sz="1600" dirty="0"/>
              <a:t/>
            </a:r>
            <a:br>
              <a:rPr lang="en-US" altLang="ko-KR" sz="1600" dirty="0"/>
            </a:br>
            <a:r>
              <a:rPr lang="en-US" altLang="ko-KR" sz="1600" dirty="0"/>
              <a:t>&lt;div class="</a:t>
            </a:r>
            <a:r>
              <a:rPr lang="en-US" altLang="ko-KR" sz="1600" dirty="0" err="1"/>
              <a:t>btn</a:t>
            </a:r>
            <a:r>
              <a:rPr lang="en-US" altLang="ko-KR" sz="1600" dirty="0"/>
              <a:t>-group"&gt; &lt;!--</a:t>
            </a:r>
            <a:r>
              <a:rPr lang="ko-KR" altLang="en-US" sz="1600" dirty="0"/>
              <a:t>외부 버튼 그룹 </a:t>
            </a:r>
            <a:r>
              <a:rPr lang="en-US" altLang="ko-KR" sz="1600" dirty="0">
                <a:sym typeface="Wingdings" pitchFamily="2" charset="2"/>
              </a:rPr>
              <a:t></a:t>
            </a:r>
            <a:r>
              <a:rPr lang="en-US" altLang="ko-KR" sz="1600" dirty="0"/>
              <a:t/>
            </a:r>
            <a:br>
              <a:rPr lang="en-US" altLang="ko-KR" sz="1600" dirty="0"/>
            </a:br>
            <a:r>
              <a:rPr lang="en-US" altLang="ko-KR" sz="1600" dirty="0"/>
              <a:t>  &lt;button type="button" class="</a:t>
            </a:r>
            <a:r>
              <a:rPr lang="en-US" altLang="ko-KR" sz="1600" dirty="0" err="1"/>
              <a:t>btn</a:t>
            </a:r>
            <a:r>
              <a:rPr lang="en-US" altLang="ko-KR" sz="1600" dirty="0"/>
              <a:t> </a:t>
            </a:r>
            <a:r>
              <a:rPr lang="en-US" altLang="ko-KR" sz="1600" dirty="0" err="1"/>
              <a:t>btn</a:t>
            </a:r>
            <a:r>
              <a:rPr lang="en-US" altLang="ko-KR" sz="1600" dirty="0"/>
              <a:t>-primary"&gt;Apple&lt;/button&gt;</a:t>
            </a:r>
            <a:br>
              <a:rPr lang="en-US" altLang="ko-KR" sz="1600" dirty="0"/>
            </a:br>
            <a:r>
              <a:rPr lang="en-US" altLang="ko-KR" sz="1600" dirty="0"/>
              <a:t>  &lt;button type="button" class="</a:t>
            </a:r>
            <a:r>
              <a:rPr lang="en-US" altLang="ko-KR" sz="1600" dirty="0" err="1"/>
              <a:t>btn</a:t>
            </a:r>
            <a:r>
              <a:rPr lang="en-US" altLang="ko-KR" sz="1600" dirty="0"/>
              <a:t> </a:t>
            </a:r>
            <a:r>
              <a:rPr lang="en-US" altLang="ko-KR" sz="1600" dirty="0" err="1"/>
              <a:t>btn</a:t>
            </a:r>
            <a:r>
              <a:rPr lang="en-US" altLang="ko-KR" sz="1600" dirty="0"/>
              <a:t>-primary"&gt;Samsung&lt;/button&gt;</a:t>
            </a:r>
            <a:br>
              <a:rPr lang="en-US" altLang="ko-KR" sz="1600" dirty="0"/>
            </a:br>
            <a:r>
              <a:rPr lang="en-US" altLang="ko-KR" sz="1600" dirty="0"/>
              <a:t>  &lt;div class="</a:t>
            </a:r>
            <a:r>
              <a:rPr lang="en-US" altLang="ko-KR" sz="1600" dirty="0" err="1"/>
              <a:t>btn</a:t>
            </a:r>
            <a:r>
              <a:rPr lang="en-US" altLang="ko-KR" sz="1600" dirty="0"/>
              <a:t>-group"&gt; &lt;!--</a:t>
            </a:r>
            <a:r>
              <a:rPr lang="ko-KR" altLang="en-US" sz="1600" dirty="0"/>
              <a:t>내부 버튼 그룹 </a:t>
            </a:r>
            <a:r>
              <a:rPr lang="en-US" altLang="ko-KR" sz="1600" dirty="0">
                <a:sym typeface="Wingdings" pitchFamily="2" charset="2"/>
              </a:rPr>
              <a:t></a:t>
            </a:r>
            <a:r>
              <a:rPr lang="en-US" altLang="ko-KR" sz="1600" dirty="0"/>
              <a:t/>
            </a:r>
            <a:br>
              <a:rPr lang="en-US" altLang="ko-KR" sz="1600" dirty="0"/>
            </a:br>
            <a:r>
              <a:rPr lang="en-US" altLang="ko-KR" sz="1600" dirty="0"/>
              <a:t>    &lt;button type="button" class="</a:t>
            </a:r>
            <a:r>
              <a:rPr lang="en-US" altLang="ko-KR" sz="1600" dirty="0" err="1"/>
              <a:t>btn</a:t>
            </a:r>
            <a:r>
              <a:rPr lang="en-US" altLang="ko-KR" sz="1600" dirty="0"/>
              <a:t> </a:t>
            </a:r>
            <a:r>
              <a:rPr lang="en-US" altLang="ko-KR" sz="1600" dirty="0" err="1"/>
              <a:t>btn</a:t>
            </a:r>
            <a:r>
              <a:rPr lang="en-US" altLang="ko-KR" sz="1600" dirty="0"/>
              <a:t>-primary </a:t>
            </a:r>
            <a:br>
              <a:rPr lang="en-US" altLang="ko-KR" sz="1600" dirty="0"/>
            </a:br>
            <a:r>
              <a:rPr lang="en-US" altLang="ko-KR" sz="1600" dirty="0"/>
              <a:t>      dropdown-toggle" data-toggle="dropdown"&gt; &lt;!--</a:t>
            </a:r>
            <a:r>
              <a:rPr lang="ko-KR" altLang="en-US" sz="1600" dirty="0" err="1"/>
              <a:t>드롭다운버튼을</a:t>
            </a:r>
            <a:r>
              <a:rPr lang="ko-KR" altLang="en-US" sz="1600" dirty="0"/>
              <a:t> 정의</a:t>
            </a:r>
            <a:r>
              <a:rPr lang="en-US" altLang="ko-KR" sz="1600" dirty="0"/>
              <a:t/>
            </a:r>
            <a:br>
              <a:rPr lang="en-US" altLang="ko-KR" sz="1600" dirty="0"/>
            </a:br>
            <a:r>
              <a:rPr lang="en-US" altLang="ko-KR" sz="1600" dirty="0"/>
              <a:t>       Sony</a:t>
            </a:r>
            <a:br>
              <a:rPr lang="en-US" altLang="ko-KR" sz="1600" dirty="0"/>
            </a:br>
            <a:r>
              <a:rPr lang="en-US" altLang="ko-KR" sz="1600" dirty="0"/>
              <a:t>    &lt;/button&gt;</a:t>
            </a:r>
            <a:br>
              <a:rPr lang="en-US" altLang="ko-KR" sz="1600" dirty="0"/>
            </a:br>
            <a:r>
              <a:rPr lang="en-US" altLang="ko-KR" sz="1600" dirty="0"/>
              <a:t>    &lt;div class="dropdown-menu"&gt; &lt;!--</a:t>
            </a:r>
            <a:r>
              <a:rPr lang="ko-KR" altLang="en-US" sz="1600" dirty="0"/>
              <a:t>드롭다운 메뉴 아이템 </a:t>
            </a:r>
            <a:r>
              <a:rPr lang="ko-KR" altLang="en-US" sz="1600" dirty="0" err="1"/>
              <a:t>콘테이너</a:t>
            </a:r>
            <a:r>
              <a:rPr lang="en-US" altLang="ko-KR" sz="1600" dirty="0"/>
              <a:t/>
            </a:r>
            <a:br>
              <a:rPr lang="en-US" altLang="ko-KR" sz="1600" dirty="0"/>
            </a:br>
            <a:r>
              <a:rPr lang="en-US" altLang="ko-KR" sz="1600" dirty="0"/>
              <a:t>      &lt;a class="dropdown-item" </a:t>
            </a:r>
            <a:r>
              <a:rPr lang="en-US" altLang="ko-KR" sz="1600" dirty="0" err="1"/>
              <a:t>href</a:t>
            </a:r>
            <a:r>
              <a:rPr lang="en-US" altLang="ko-KR" sz="1600" dirty="0"/>
              <a:t>="#"&gt;Tablet&lt;/a&gt;&lt;!--</a:t>
            </a:r>
            <a:r>
              <a:rPr lang="ko-KR" altLang="en-US" sz="1600" dirty="0" err="1"/>
              <a:t>드롭다운메뉴아이템</a:t>
            </a:r>
            <a:r>
              <a:rPr lang="en-US" altLang="ko-KR" sz="1600" dirty="0"/>
              <a:t/>
            </a:r>
            <a:br>
              <a:rPr lang="en-US" altLang="ko-KR" sz="1600" dirty="0"/>
            </a:br>
            <a:r>
              <a:rPr lang="en-US" altLang="ko-KR" sz="1600" dirty="0"/>
              <a:t>      &lt;a class="dropdown-item" </a:t>
            </a:r>
            <a:r>
              <a:rPr lang="en-US" altLang="ko-KR" sz="1600" dirty="0" err="1"/>
              <a:t>href</a:t>
            </a:r>
            <a:r>
              <a:rPr lang="en-US" altLang="ko-KR" sz="1600" dirty="0"/>
              <a:t>="#"&gt;Smartphone&lt;/a&gt;</a:t>
            </a:r>
            <a:br>
              <a:rPr lang="en-US" altLang="ko-KR" sz="1600" dirty="0"/>
            </a:br>
            <a:r>
              <a:rPr lang="en-US" altLang="ko-KR" sz="1600" dirty="0"/>
              <a:t>    &lt;/div&gt;</a:t>
            </a:r>
            <a:br>
              <a:rPr lang="en-US" altLang="ko-KR" sz="1600" dirty="0"/>
            </a:br>
            <a:r>
              <a:rPr lang="en-US" altLang="ko-KR" sz="1600" dirty="0"/>
              <a:t>  &lt;/div&gt;</a:t>
            </a:r>
            <a:br>
              <a:rPr lang="en-US" altLang="ko-KR" sz="1600" dirty="0"/>
            </a:br>
            <a:r>
              <a:rPr lang="en-US" altLang="ko-KR" sz="1600" dirty="0"/>
              <a:t>&lt;/div&gt;</a:t>
            </a:r>
            <a:endParaRPr lang="ko-KR" altLang="en-US" sz="1600" dirty="0"/>
          </a:p>
        </p:txBody>
      </p:sp>
      <p:pic>
        <p:nvPicPr>
          <p:cNvPr id="7" name="그림 6">
            <a:extLst>
              <a:ext uri="{FF2B5EF4-FFF2-40B4-BE49-F238E27FC236}">
                <a16:creationId xmlns:a16="http://schemas.microsoft.com/office/drawing/2014/main" id="{92F3102A-02B8-4D78-A371-92C0F4931F44}"/>
              </a:ext>
            </a:extLst>
          </p:cNvPr>
          <p:cNvPicPr>
            <a:picLocks noChangeAspect="1"/>
          </p:cNvPicPr>
          <p:nvPr/>
        </p:nvPicPr>
        <p:blipFill>
          <a:blip r:embed="rId2"/>
          <a:stretch>
            <a:fillRect/>
          </a:stretch>
        </p:blipFill>
        <p:spPr>
          <a:xfrm>
            <a:off x="1979712" y="4797152"/>
            <a:ext cx="3419952" cy="1524213"/>
          </a:xfrm>
          <a:prstGeom prst="rect">
            <a:avLst/>
          </a:prstGeom>
        </p:spPr>
      </p:pic>
    </p:spTree>
    <p:extLst>
      <p:ext uri="{BB962C8B-B14F-4D97-AF65-F5344CB8AC3E}">
        <p14:creationId xmlns:p14="http://schemas.microsoft.com/office/powerpoint/2010/main" val="404596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760640"/>
          </a:xfrm>
        </p:spPr>
        <p:txBody>
          <a:bodyPr>
            <a:noAutofit/>
          </a:bodyPr>
          <a:lstStyle/>
          <a:p>
            <a:pPr>
              <a:lnSpc>
                <a:spcPct val="100000"/>
              </a:lnSpc>
            </a:pPr>
            <a:r>
              <a:rPr lang="ko-KR" altLang="en-US" sz="1400" dirty="0" err="1"/>
              <a:t>내부버튼그룹없이</a:t>
            </a:r>
            <a:r>
              <a:rPr lang="ko-KR" altLang="en-US" sz="1400" dirty="0"/>
              <a:t> 드롭다운 메뉴 만들기</a:t>
            </a:r>
            <a:r>
              <a:rPr lang="en-US" altLang="ko-KR" sz="1400" dirty="0"/>
              <a:t>(</a:t>
            </a:r>
            <a:r>
              <a:rPr lang="ko-KR" altLang="en-US" sz="1400" dirty="0" err="1"/>
              <a:t>드롭다운표시를</a:t>
            </a:r>
            <a:r>
              <a:rPr lang="ko-KR" altLang="en-US" sz="1400" dirty="0"/>
              <a:t>  별도 버튼으로 분리하기</a:t>
            </a:r>
            <a:r>
              <a:rPr lang="en-US" altLang="ko-KR" sz="1400" dirty="0"/>
              <a:t>)</a:t>
            </a:r>
            <a:br>
              <a:rPr lang="en-US" altLang="ko-KR" sz="1400" dirty="0"/>
            </a:br>
            <a:r>
              <a:rPr lang="ko-KR" altLang="en-US" sz="1400" dirty="0"/>
              <a:t>원래의 버튼은 있고 추가로 </a:t>
            </a:r>
            <a:r>
              <a:rPr lang="ko-KR" altLang="en-US" sz="1400" dirty="0" err="1"/>
              <a:t>드롭다운용</a:t>
            </a:r>
            <a:r>
              <a:rPr lang="ko-KR" altLang="en-US" sz="1400" dirty="0"/>
              <a:t> 버튼 </a:t>
            </a:r>
            <a:r>
              <a:rPr lang="ko-KR" altLang="en-US" sz="1400" dirty="0" err="1"/>
              <a:t>만듬</a:t>
            </a:r>
            <a:r>
              <a:rPr lang="en-US" altLang="ko-KR" sz="1400" dirty="0"/>
              <a:t/>
            </a:r>
            <a:br>
              <a:rPr lang="en-US" altLang="ko-KR" sz="1400" dirty="0"/>
            </a:br>
            <a:r>
              <a:rPr lang="en-US" altLang="ko-KR" sz="1400" dirty="0"/>
              <a:t>&lt;button type="button" class="</a:t>
            </a:r>
            <a:r>
              <a:rPr lang="en-US" altLang="ko-KR" sz="1400" dirty="0" err="1"/>
              <a:t>btn</a:t>
            </a:r>
            <a:r>
              <a:rPr lang="en-US" altLang="ko-KR" sz="1400" dirty="0"/>
              <a:t> </a:t>
            </a:r>
            <a:r>
              <a:rPr lang="en-US" altLang="ko-KR" sz="1400" dirty="0" err="1"/>
              <a:t>btn</a:t>
            </a:r>
            <a:r>
              <a:rPr lang="en-US" altLang="ko-KR" sz="1400" dirty="0"/>
              <a:t>-primary dropdown-toggle </a:t>
            </a:r>
            <a:br>
              <a:rPr lang="en-US" altLang="ko-KR" sz="1400" dirty="0"/>
            </a:br>
            <a:r>
              <a:rPr lang="en-US" altLang="ko-KR" sz="1400" dirty="0"/>
              <a:t>   dropdown-toggle-split" data-toggle="dropdown"&gt;</a:t>
            </a:r>
            <a:br>
              <a:rPr lang="en-US" altLang="ko-KR" sz="1400" dirty="0"/>
            </a:br>
            <a:r>
              <a:rPr lang="en-US" altLang="ko-KR" sz="1400" dirty="0"/>
              <a:t>    &lt;span class="caret"&gt;&lt;/span&gt; </a:t>
            </a:r>
            <a:br>
              <a:rPr lang="en-US" altLang="ko-KR" sz="1400" dirty="0"/>
            </a:br>
            <a:r>
              <a:rPr lang="en-US" altLang="ko-KR" sz="1400" dirty="0"/>
              <a:t>&lt;!—caret</a:t>
            </a:r>
            <a:r>
              <a:rPr lang="ko-KR" altLang="en-US" sz="1400" dirty="0"/>
              <a:t>은 </a:t>
            </a:r>
            <a:r>
              <a:rPr lang="ko-KR" altLang="en-US" sz="1400" dirty="0" err="1"/>
              <a:t>카렛</a:t>
            </a:r>
            <a:r>
              <a:rPr lang="en-US" altLang="ko-KR" sz="1400" dirty="0"/>
              <a:t>(</a:t>
            </a:r>
            <a:r>
              <a:rPr lang="ko-KR" altLang="en-US" sz="1400" dirty="0"/>
              <a:t>역삼각형</a:t>
            </a:r>
            <a:r>
              <a:rPr lang="en-US" altLang="ko-KR" sz="1400" dirty="0"/>
              <a:t>)</a:t>
            </a:r>
            <a:r>
              <a:rPr lang="ko-KR" altLang="en-US" sz="1400" dirty="0"/>
              <a:t>표시를 </a:t>
            </a:r>
            <a:r>
              <a:rPr lang="ko-KR" altLang="en-US" sz="1400" dirty="0" err="1"/>
              <a:t>문자화하는</a:t>
            </a:r>
            <a:r>
              <a:rPr lang="ko-KR" altLang="en-US" sz="1400" dirty="0"/>
              <a:t> </a:t>
            </a:r>
            <a:r>
              <a:rPr lang="en-US" altLang="ko-KR" sz="1400" dirty="0"/>
              <a:t>class </a:t>
            </a:r>
            <a:r>
              <a:rPr lang="en-US" altLang="ko-KR" sz="1400" dirty="0">
                <a:sym typeface="Wingdings" panose="05000000000000000000" pitchFamily="2" charset="2"/>
              </a:rPr>
              <a:t></a:t>
            </a:r>
            <a:r>
              <a:rPr lang="en-US" altLang="ko-KR" sz="1400" dirty="0"/>
              <a:t/>
            </a:r>
            <a:br>
              <a:rPr lang="en-US" altLang="ko-KR" sz="1400" dirty="0"/>
            </a:br>
            <a:r>
              <a:rPr lang="en-US" altLang="ko-KR" sz="1400" dirty="0"/>
              <a:t>  &lt;/button&gt;</a:t>
            </a:r>
            <a:br>
              <a:rPr lang="en-US" altLang="ko-KR" sz="1400" dirty="0"/>
            </a:br>
            <a:r>
              <a:rPr lang="en-US" altLang="ko-KR" sz="1400" dirty="0"/>
              <a:t>  &lt;div class="dropdown-menu"&gt;</a:t>
            </a:r>
            <a:br>
              <a:rPr lang="en-US" altLang="ko-KR" sz="1400" dirty="0"/>
            </a:br>
            <a:r>
              <a:rPr lang="en-US" altLang="ko-KR" sz="1400" dirty="0"/>
              <a:t>    &lt;a class="dropdown-item" </a:t>
            </a:r>
            <a:r>
              <a:rPr lang="en-US" altLang="ko-KR" sz="1400" dirty="0" err="1"/>
              <a:t>href</a:t>
            </a:r>
            <a:r>
              <a:rPr lang="en-US" altLang="ko-KR" sz="1400" dirty="0"/>
              <a:t>="#"&gt;Tablet&lt;/a&gt;</a:t>
            </a:r>
            <a:br>
              <a:rPr lang="en-US" altLang="ko-KR" sz="1400" dirty="0"/>
            </a:br>
            <a:r>
              <a:rPr lang="en-US" altLang="ko-KR" sz="1400" dirty="0"/>
              <a:t>    &lt;a class="dropdown-item" </a:t>
            </a:r>
            <a:r>
              <a:rPr lang="en-US" altLang="ko-KR" sz="1400" dirty="0" err="1"/>
              <a:t>href</a:t>
            </a:r>
            <a:r>
              <a:rPr lang="en-US" altLang="ko-KR" sz="1400" dirty="0"/>
              <a:t>="#"&gt;Smartphone&lt;/a&gt; </a:t>
            </a:r>
            <a:br>
              <a:rPr lang="en-US" altLang="ko-KR" sz="1400" dirty="0"/>
            </a:br>
            <a:r>
              <a:rPr lang="en-US" altLang="ko-KR" sz="1400" dirty="0"/>
              <a:t> &lt;/div&gt;</a:t>
            </a:r>
            <a:br>
              <a:rPr lang="en-US" altLang="ko-KR" sz="1400" dirty="0"/>
            </a:br>
            <a:r>
              <a:rPr lang="en-US" altLang="ko-KR" sz="1400" dirty="0"/>
              <a:t>  &lt;!--dropdown-toggle-split</a:t>
            </a:r>
            <a:r>
              <a:rPr lang="ko-KR" altLang="en-US" sz="1400" dirty="0"/>
              <a:t>클래스를 이용하고 </a:t>
            </a:r>
            <a:r>
              <a:rPr lang="en-US" altLang="ko-KR" sz="1400" dirty="0"/>
              <a:t>&lt;span class="caret"&gt;&lt;/span&gt;</a:t>
            </a:r>
            <a:r>
              <a:rPr lang="ko-KR" altLang="en-US" sz="1400" dirty="0"/>
              <a:t>이용</a:t>
            </a:r>
            <a:endParaRPr lang="en-US" altLang="ko-KR" sz="1400" dirty="0"/>
          </a:p>
          <a:p>
            <a:pPr>
              <a:lnSpc>
                <a:spcPct val="100000"/>
              </a:lnSpc>
            </a:pPr>
            <a:r>
              <a:rPr lang="en-US" altLang="ko-KR" sz="1400" dirty="0"/>
              <a:t>&lt;div class="</a:t>
            </a:r>
            <a:r>
              <a:rPr lang="en-US" altLang="ko-KR" sz="1400" dirty="0" err="1"/>
              <a:t>btn</a:t>
            </a:r>
            <a:r>
              <a:rPr lang="en-US" altLang="ko-KR" sz="1400" dirty="0"/>
              <a:t>-group-vertical"&gt;</a:t>
            </a:r>
            <a:r>
              <a:rPr lang="ko-KR" altLang="en-US" sz="1400" dirty="0"/>
              <a:t>를 사용하면 수직배치</a:t>
            </a:r>
            <a:r>
              <a:rPr lang="en-US" altLang="ko-KR" sz="1400" dirty="0"/>
              <a:t>-</a:t>
            </a:r>
            <a:r>
              <a:rPr lang="ko-KR" altLang="en-US" sz="1400" dirty="0" err="1"/>
              <a:t>드롭다운도</a:t>
            </a:r>
            <a:r>
              <a:rPr lang="ko-KR" altLang="en-US" sz="1400" dirty="0"/>
              <a:t> 마찬가지 </a:t>
            </a:r>
            <a:endParaRPr lang="en-US" altLang="ko-KR" sz="1400" dirty="0"/>
          </a:p>
          <a:p>
            <a:pPr>
              <a:lnSpc>
                <a:spcPct val="100000"/>
              </a:lnSpc>
            </a:pPr>
            <a:r>
              <a:rPr lang="en-US" altLang="ko-KR" sz="1400" dirty="0"/>
              <a:t>2</a:t>
            </a:r>
            <a:r>
              <a:rPr lang="ko-KR" altLang="en-US" sz="1400" dirty="0"/>
              <a:t>개의 </a:t>
            </a:r>
            <a:r>
              <a:rPr lang="ko-KR" altLang="en-US" sz="1400" dirty="0" err="1"/>
              <a:t>구룹으로</a:t>
            </a:r>
            <a:r>
              <a:rPr lang="ko-KR" altLang="en-US" sz="1400" dirty="0"/>
              <a:t> </a:t>
            </a:r>
            <a:r>
              <a:rPr lang="ko-KR" altLang="en-US" sz="1400" dirty="0" err="1"/>
              <a:t>만드려면</a:t>
            </a:r>
            <a:r>
              <a:rPr lang="ko-KR" altLang="en-US" sz="1400" dirty="0"/>
              <a:t> </a:t>
            </a:r>
            <a:r>
              <a:rPr lang="en-US" altLang="ko-KR" sz="1400" dirty="0" err="1"/>
              <a:t>btn</a:t>
            </a:r>
            <a:r>
              <a:rPr lang="en-US" altLang="ko-KR" sz="1400" dirty="0"/>
              <a:t>-group</a:t>
            </a:r>
            <a:r>
              <a:rPr lang="ko-KR" altLang="en-US" sz="1400" dirty="0"/>
              <a:t>를 두개 </a:t>
            </a:r>
            <a:r>
              <a:rPr lang="ko-KR" altLang="en-US" sz="1400" dirty="0" err="1"/>
              <a:t>만듬</a:t>
            </a:r>
            <a:r>
              <a:rPr lang="en-US" altLang="ko-KR" sz="1400" dirty="0"/>
              <a:t/>
            </a:r>
            <a:br>
              <a:rPr lang="en-US" altLang="ko-KR" sz="1400" dirty="0"/>
            </a:br>
            <a:r>
              <a:rPr lang="en-US" altLang="ko-KR" sz="1400" dirty="0" err="1"/>
              <a:t>btn</a:t>
            </a:r>
            <a:r>
              <a:rPr lang="en-US" altLang="ko-KR" sz="1400" dirty="0"/>
              <a:t>-group</a:t>
            </a:r>
            <a:r>
              <a:rPr lang="ko-KR" altLang="en-US" sz="1400" dirty="0"/>
              <a:t>클래스는 블록레벨인 </a:t>
            </a:r>
            <a:r>
              <a:rPr lang="en-US" altLang="ko-KR" sz="1400" dirty="0"/>
              <a:t>div</a:t>
            </a:r>
            <a:r>
              <a:rPr lang="ko-KR" altLang="en-US" sz="1400" dirty="0"/>
              <a:t>를 </a:t>
            </a:r>
            <a:r>
              <a:rPr lang="en-US" altLang="ko-KR" sz="1400" dirty="0"/>
              <a:t>inline-block</a:t>
            </a:r>
            <a:r>
              <a:rPr lang="ko-KR" altLang="en-US" sz="1400" dirty="0"/>
              <a:t>으로 만들어 </a:t>
            </a:r>
            <a:r>
              <a:rPr lang="en-US" altLang="ko-KR" sz="1400" dirty="0"/>
              <a:t>1</a:t>
            </a:r>
            <a:r>
              <a:rPr lang="ko-KR" altLang="en-US" sz="1400" dirty="0"/>
              <a:t>열 배치</a:t>
            </a:r>
            <a:r>
              <a:rPr lang="en-US" altLang="ko-KR" sz="1400" dirty="0"/>
              <a:t/>
            </a:r>
            <a:br>
              <a:rPr lang="en-US" altLang="ko-KR" sz="1400" dirty="0"/>
            </a:br>
            <a:r>
              <a:rPr lang="en-US" altLang="ko-KR" sz="1400" dirty="0"/>
              <a:t/>
            </a: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-primary"&gt;Apple&lt;/button&gt;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-primary"&gt;Samsung&lt;/button&gt;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-primary"&gt;Sony&lt;/button&gt;</a:t>
            </a:r>
            <a:br>
              <a:rPr lang="en-US" altLang="ko-KR" sz="1400" dirty="0"/>
            </a:br>
            <a:r>
              <a:rPr lang="en-US" altLang="ko-KR" sz="1400" dirty="0"/>
              <a:t>&lt;/div&gt;</a:t>
            </a:r>
            <a:br>
              <a:rPr lang="en-US" altLang="ko-KR" sz="1400" dirty="0"/>
            </a:br>
            <a:r>
              <a:rPr lang="en-US" altLang="ko-KR" sz="1400" dirty="0"/>
              <a:t/>
            </a: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-primary"&gt;BMW&lt;/button&gt;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-primary"&gt;Mercedes&lt;/button&gt;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-primary"&gt;Volvo&lt;/button&gt;</a:t>
            </a:r>
            <a:br>
              <a:rPr lang="en-US" altLang="ko-KR" sz="1400" dirty="0"/>
            </a:br>
            <a:r>
              <a:rPr lang="en-US" altLang="ko-KR" sz="1400" dirty="0"/>
              <a:t>&lt;/div&gt;</a:t>
            </a:r>
            <a:br>
              <a:rPr lang="en-US" altLang="ko-KR" sz="1400" dirty="0"/>
            </a:br>
            <a:r>
              <a:rPr lang="en-US" altLang="ko-KR" sz="1400" dirty="0"/>
              <a:t/>
            </a:r>
            <a:br>
              <a:rPr lang="en-US" altLang="ko-KR" sz="1400" dirty="0"/>
            </a:br>
            <a:endParaRPr lang="ko-KR" altLang="en-US" sz="1400" dirty="0"/>
          </a:p>
        </p:txBody>
      </p:sp>
    </p:spTree>
    <p:extLst>
      <p:ext uri="{BB962C8B-B14F-4D97-AF65-F5344CB8AC3E}">
        <p14:creationId xmlns:p14="http://schemas.microsoft.com/office/powerpoint/2010/main" val="281809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548679"/>
            <a:ext cx="3079254" cy="720081"/>
          </a:xfrm>
        </p:spPr>
        <p:txBody>
          <a:bodyPr>
            <a:normAutofit/>
          </a:bodyPr>
          <a:lstStyle/>
          <a:p>
            <a:r>
              <a:rPr lang="en-US" altLang="ko-KR" sz="2400" dirty="0"/>
              <a:t>Bootstrap 4 Badge</a:t>
            </a:r>
            <a:endParaRPr lang="ko-KR" altLang="en-US" sz="2400" dirty="0"/>
          </a:p>
        </p:txBody>
      </p:sp>
      <p:sp>
        <p:nvSpPr>
          <p:cNvPr id="3" name="내용 개체 틀 2"/>
          <p:cNvSpPr>
            <a:spLocks noGrp="1"/>
          </p:cNvSpPr>
          <p:nvPr>
            <p:ph idx="1"/>
          </p:nvPr>
        </p:nvSpPr>
        <p:spPr>
          <a:xfrm>
            <a:off x="611560" y="1196752"/>
            <a:ext cx="7886700" cy="5184576"/>
          </a:xfrm>
        </p:spPr>
        <p:txBody>
          <a:bodyPr>
            <a:normAutofit/>
          </a:bodyPr>
          <a:lstStyle/>
          <a:p>
            <a:pPr>
              <a:lnSpc>
                <a:spcPct val="100000"/>
              </a:lnSpc>
            </a:pPr>
            <a:r>
              <a:rPr lang="en-US" altLang="ko-KR" sz="1600" dirty="0"/>
              <a:t>Badge</a:t>
            </a:r>
            <a:r>
              <a:rPr lang="ko-KR" altLang="en-US" sz="1600" dirty="0"/>
              <a:t>클래스는 </a:t>
            </a:r>
            <a:r>
              <a:rPr lang="en-US" altLang="ko-KR" sz="1600" dirty="0"/>
              <a:t>content(text)</a:t>
            </a:r>
            <a:r>
              <a:rPr lang="ko-KR" altLang="en-US" sz="1600" dirty="0"/>
              <a:t>에 대한  추가적인 정보를 그 내용에 맞는 색상을 배경으로 하고 배경색에 맞는 </a:t>
            </a:r>
            <a:r>
              <a:rPr lang="ko-KR" altLang="en-US" sz="1600" dirty="0" smtClean="0"/>
              <a:t>글자 </a:t>
            </a:r>
            <a:r>
              <a:rPr lang="ko-KR" altLang="en-US" sz="1600" dirty="0"/>
              <a:t>색상으로 처리하는 클래스</a:t>
            </a:r>
            <a:r>
              <a:rPr lang="en-US" altLang="ko-KR" sz="1600" dirty="0"/>
              <a:t/>
            </a:r>
            <a:br>
              <a:rPr lang="en-US" altLang="ko-KR" sz="1600" dirty="0"/>
            </a:br>
            <a:r>
              <a:rPr lang="en-US" altLang="ko-KR" sz="1600" dirty="0"/>
              <a:t>badge</a:t>
            </a:r>
            <a:r>
              <a:rPr lang="ko-KR" altLang="en-US" sz="1600" dirty="0"/>
              <a:t>를 적용하는 내용은</a:t>
            </a:r>
            <a:r>
              <a:rPr lang="en-US" altLang="ko-KR" sz="1600" dirty="0"/>
              <a:t> &lt;span&gt;</a:t>
            </a:r>
            <a:r>
              <a:rPr lang="ko-KR" altLang="en-US" sz="1600" dirty="0"/>
              <a:t>을 이용함</a:t>
            </a:r>
            <a:r>
              <a:rPr lang="en-US" altLang="ko-KR" sz="1600" dirty="0"/>
              <a:t/>
            </a:r>
            <a:br>
              <a:rPr lang="en-US" altLang="ko-KR" sz="1600" dirty="0"/>
            </a:br>
            <a:r>
              <a:rPr lang="ko-KR" altLang="en-US" sz="1600" dirty="0"/>
              <a:t>기본 클래스는 </a:t>
            </a:r>
            <a:r>
              <a:rPr lang="en-US" altLang="ko-KR" sz="1600" dirty="0"/>
              <a:t>badge</a:t>
            </a:r>
            <a:r>
              <a:rPr lang="ko-KR" altLang="en-US" sz="1600" dirty="0"/>
              <a:t>이고 상세 클래스는 </a:t>
            </a:r>
            <a:r>
              <a:rPr lang="en-US" altLang="ko-KR" sz="1600" dirty="0"/>
              <a:t>badge-primary</a:t>
            </a:r>
            <a:r>
              <a:rPr lang="ko-KR" altLang="en-US" sz="1600" dirty="0"/>
              <a:t>형태 클래스임</a:t>
            </a:r>
            <a:r>
              <a:rPr lang="en-US" altLang="ko-KR" sz="1600" dirty="0"/>
              <a:t/>
            </a:r>
            <a:br>
              <a:rPr lang="en-US" altLang="ko-KR" sz="1600" dirty="0"/>
            </a:br>
            <a:r>
              <a:rPr lang="en-US" altLang="ko-KR" sz="1600" dirty="0"/>
              <a:t/>
            </a:r>
            <a:br>
              <a:rPr lang="en-US" altLang="ko-KR" sz="1600" dirty="0"/>
            </a:br>
            <a:r>
              <a:rPr lang="en-US" altLang="ko-KR" sz="1600" dirty="0"/>
              <a:t>&lt;h1&gt;Example heading </a:t>
            </a:r>
            <a:br>
              <a:rPr lang="en-US" altLang="ko-KR" sz="1600" dirty="0"/>
            </a:br>
            <a:r>
              <a:rPr lang="en-US" altLang="ko-KR" sz="1600" dirty="0"/>
              <a:t> &lt;span class="badge badge-secondary"&gt;New&lt;/span&gt;</a:t>
            </a:r>
            <a:br>
              <a:rPr lang="en-US" altLang="ko-KR" sz="1600" dirty="0"/>
            </a:br>
            <a:r>
              <a:rPr lang="en-US" altLang="ko-KR" sz="1600" dirty="0"/>
              <a:t>&lt;/h1&gt;</a:t>
            </a:r>
            <a:br>
              <a:rPr lang="en-US" altLang="ko-KR" sz="1600" dirty="0"/>
            </a:br>
            <a:r>
              <a:rPr lang="en-US" altLang="ko-KR" sz="1600" dirty="0"/>
              <a:t/>
            </a:r>
            <a:br>
              <a:rPr lang="en-US" altLang="ko-KR" sz="1600" dirty="0"/>
            </a:br>
            <a:r>
              <a:rPr lang="en-US" altLang="ko-KR" sz="1600" dirty="0"/>
              <a:t>&lt;span class="badge badge-primary"&gt;Primary&lt;/span&gt;</a:t>
            </a:r>
            <a:br>
              <a:rPr lang="en-US" altLang="ko-KR" sz="1600" dirty="0"/>
            </a:br>
            <a:r>
              <a:rPr lang="en-US" altLang="ko-KR" sz="1600" dirty="0"/>
              <a:t>&lt;span class="badge badge-secondary"&gt;Secondary&lt;/span&gt;</a:t>
            </a:r>
            <a:br>
              <a:rPr lang="en-US" altLang="ko-KR" sz="1600" dirty="0"/>
            </a:br>
            <a:r>
              <a:rPr lang="en-US" altLang="ko-KR" sz="1600" dirty="0"/>
              <a:t>&lt;span class="badge badge-success"&gt;Success&lt;/span&gt;</a:t>
            </a:r>
            <a:br>
              <a:rPr lang="en-US" altLang="ko-KR" sz="1600" dirty="0"/>
            </a:br>
            <a:r>
              <a:rPr lang="en-US" altLang="ko-KR" sz="1600" dirty="0"/>
              <a:t>&lt;span class="badge badge-danger"&gt;Danger&lt;/span&gt;</a:t>
            </a:r>
            <a:br>
              <a:rPr lang="en-US" altLang="ko-KR" sz="1600" dirty="0"/>
            </a:br>
            <a:r>
              <a:rPr lang="en-US" altLang="ko-KR" sz="1600" dirty="0"/>
              <a:t>&lt;span class="badge badge-warning"&gt;Warning&lt;/span&gt;</a:t>
            </a:r>
            <a:br>
              <a:rPr lang="en-US" altLang="ko-KR" sz="1600" dirty="0"/>
            </a:br>
            <a:r>
              <a:rPr lang="en-US" altLang="ko-KR" sz="1600" dirty="0"/>
              <a:t>&lt;span class="badge badge-info"&gt;Info&lt;/span&gt;</a:t>
            </a:r>
            <a:br>
              <a:rPr lang="en-US" altLang="ko-KR" sz="1600" dirty="0"/>
            </a:br>
            <a:r>
              <a:rPr lang="en-US" altLang="ko-KR" sz="1600" dirty="0"/>
              <a:t>&lt;span class="badge badge-light"&gt;Light&lt;/span&gt;</a:t>
            </a:r>
            <a:br>
              <a:rPr lang="en-US" altLang="ko-KR" sz="1600" dirty="0"/>
            </a:br>
            <a:r>
              <a:rPr lang="en-US" altLang="ko-KR" sz="1600" dirty="0"/>
              <a:t>&lt;span class="badge badge-dark"&gt;Dark&lt;/span&gt;</a:t>
            </a:r>
          </a:p>
          <a:p>
            <a:pPr>
              <a:lnSpc>
                <a:spcPct val="100000"/>
              </a:lnSpc>
            </a:pPr>
            <a:r>
              <a:rPr lang="en-US" altLang="ko-KR" sz="1600" dirty="0"/>
              <a:t>&lt;span class="badge badge-pill  badge-primary"&gt;Primary&lt;/span&gt;</a:t>
            </a:r>
            <a:br>
              <a:rPr lang="en-US" altLang="ko-KR" sz="1600" dirty="0"/>
            </a:br>
            <a:r>
              <a:rPr lang="en-US" altLang="ko-KR" sz="1600" dirty="0"/>
              <a:t>badge-pill</a:t>
            </a:r>
            <a:r>
              <a:rPr lang="ko-KR" altLang="en-US" sz="1600" dirty="0"/>
              <a:t>클래스는 배경색 모서리를 둥글게 처리</a:t>
            </a:r>
          </a:p>
        </p:txBody>
      </p:sp>
      <p:pic>
        <p:nvPicPr>
          <p:cNvPr id="4" name="그림 3"/>
          <p:cNvPicPr>
            <a:picLocks noChangeAspect="1"/>
          </p:cNvPicPr>
          <p:nvPr/>
        </p:nvPicPr>
        <p:blipFill>
          <a:blip r:embed="rId2"/>
          <a:stretch>
            <a:fillRect/>
          </a:stretch>
        </p:blipFill>
        <p:spPr>
          <a:xfrm>
            <a:off x="3680302" y="2348880"/>
            <a:ext cx="2353003" cy="371527"/>
          </a:xfrm>
          <a:prstGeom prst="rect">
            <a:avLst/>
          </a:prstGeom>
        </p:spPr>
      </p:pic>
    </p:spTree>
    <p:extLst>
      <p:ext uri="{BB962C8B-B14F-4D97-AF65-F5344CB8AC3E}">
        <p14:creationId xmlns:p14="http://schemas.microsoft.com/office/powerpoint/2010/main" val="4222754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620688"/>
            <a:ext cx="7886700" cy="4351338"/>
          </a:xfrm>
        </p:spPr>
        <p:txBody>
          <a:bodyPr>
            <a:normAutofit/>
          </a:bodyPr>
          <a:lstStyle/>
          <a:p>
            <a:pPr>
              <a:lnSpc>
                <a:spcPct val="150000"/>
              </a:lnSpc>
            </a:pPr>
            <a:r>
              <a:rPr lang="en-US" altLang="ko-KR" sz="1600" dirty="0"/>
              <a:t>Badge</a:t>
            </a:r>
            <a:r>
              <a:rPr lang="ko-KR" altLang="en-US" sz="1600" dirty="0"/>
              <a:t>를 </a:t>
            </a:r>
            <a:r>
              <a:rPr lang="ko-KR" altLang="en-US" sz="1600" dirty="0" err="1"/>
              <a:t>버튼엘리먼트</a:t>
            </a:r>
            <a:r>
              <a:rPr lang="ko-KR" altLang="en-US" sz="1600" dirty="0"/>
              <a:t> 안에서 사용하기</a:t>
            </a:r>
            <a:r>
              <a:rPr lang="en-US" altLang="ko-KR" sz="1600" dirty="0"/>
              <a:t/>
            </a:r>
            <a:br>
              <a:rPr lang="en-US" altLang="ko-KR" sz="1600" dirty="0"/>
            </a:br>
            <a:r>
              <a:rPr lang="en-US" altLang="ko-KR" sz="1600" dirty="0"/>
              <a:t/>
            </a:r>
            <a:br>
              <a:rPr lang="en-US" altLang="ko-KR" sz="1600" dirty="0"/>
            </a:br>
            <a:r>
              <a:rPr lang="en-US" altLang="ko-KR" sz="1600" dirty="0"/>
              <a:t>badge</a:t>
            </a:r>
            <a:r>
              <a:rPr lang="ko-KR" altLang="en-US" sz="1600" dirty="0"/>
              <a:t>를 만드는 </a:t>
            </a:r>
            <a:r>
              <a:rPr lang="en-US" altLang="ko-KR" sz="1600" dirty="0"/>
              <a:t>span</a:t>
            </a:r>
            <a:r>
              <a:rPr lang="ko-KR" altLang="en-US" sz="1600" dirty="0" err="1"/>
              <a:t>엘리먼트를</a:t>
            </a:r>
            <a:r>
              <a:rPr lang="ko-KR" altLang="en-US" sz="1600" dirty="0"/>
              <a:t> </a:t>
            </a:r>
            <a:r>
              <a:rPr lang="ko-KR" altLang="en-US" sz="1600" dirty="0" err="1"/>
              <a:t>엘리먼트의</a:t>
            </a:r>
            <a:r>
              <a:rPr lang="ko-KR" altLang="en-US" sz="1600" dirty="0"/>
              <a:t> 내용 부분에 </a:t>
            </a:r>
            <a:r>
              <a:rPr lang="ko-KR" altLang="en-US" sz="1600" dirty="0" err="1"/>
              <a:t>넣어줌</a:t>
            </a:r>
            <a:r>
              <a:rPr lang="en-US" altLang="ko-KR" sz="1600" dirty="0"/>
              <a:t/>
            </a:r>
            <a:br>
              <a:rPr lang="en-US" altLang="ko-KR" sz="1600" dirty="0"/>
            </a:br>
            <a:r>
              <a:rPr lang="ko-KR" altLang="en-US" sz="1600" dirty="0"/>
              <a:t>대표적으로 </a:t>
            </a:r>
            <a:r>
              <a:rPr lang="en-US" altLang="ko-KR" sz="1600" dirty="0"/>
              <a:t>button</a:t>
            </a:r>
            <a:r>
              <a:rPr lang="ko-KR" altLang="en-US" sz="1600" dirty="0"/>
              <a:t>안에 배지 넣기</a:t>
            </a:r>
            <a:r>
              <a:rPr lang="en-US" altLang="ko-KR" sz="1600" dirty="0"/>
              <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a:t>
            </a:r>
            <a:br>
              <a:rPr lang="en-US" altLang="ko-KR" sz="1600" dirty="0"/>
            </a:br>
            <a:r>
              <a:rPr lang="en-US" altLang="ko-KR" sz="1600" dirty="0"/>
              <a:t>     Messages </a:t>
            </a:r>
            <a:br>
              <a:rPr lang="en-US" altLang="ko-KR" sz="1600" dirty="0"/>
            </a:br>
            <a:r>
              <a:rPr lang="en-US" altLang="ko-KR" sz="1600" dirty="0"/>
              <a:t>    &lt;span class="badge badge-light"&gt;4&lt;/span&gt;</a:t>
            </a:r>
            <a:br>
              <a:rPr lang="en-US" altLang="ko-KR" sz="1600" dirty="0"/>
            </a:br>
            <a:r>
              <a:rPr lang="en-US" altLang="ko-KR" sz="1600" dirty="0"/>
              <a:t>&lt;/button&gt;</a:t>
            </a:r>
            <a:br>
              <a:rPr lang="en-US" altLang="ko-KR" sz="1600" dirty="0"/>
            </a:br>
            <a:endParaRPr lang="ko-KR" altLang="en-US" sz="1600" dirty="0"/>
          </a:p>
        </p:txBody>
      </p:sp>
    </p:spTree>
    <p:extLst>
      <p:ext uri="{BB962C8B-B14F-4D97-AF65-F5344CB8AC3E}">
        <p14:creationId xmlns:p14="http://schemas.microsoft.com/office/powerpoint/2010/main" val="2357999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792089"/>
          </a:xfrm>
        </p:spPr>
        <p:txBody>
          <a:bodyPr>
            <a:normAutofit/>
          </a:bodyPr>
          <a:lstStyle/>
          <a:p>
            <a:r>
              <a:rPr lang="en-US" altLang="ko-KR" sz="2400" dirty="0"/>
              <a:t>Bootstrap 4 Progress Bar</a:t>
            </a:r>
            <a:endParaRPr lang="ko-KR" altLang="en-US" sz="2400" dirty="0"/>
          </a:p>
        </p:txBody>
      </p:sp>
      <p:sp>
        <p:nvSpPr>
          <p:cNvPr id="3" name="내용 개체 틀 2"/>
          <p:cNvSpPr>
            <a:spLocks noGrp="1"/>
          </p:cNvSpPr>
          <p:nvPr>
            <p:ph idx="1"/>
          </p:nvPr>
        </p:nvSpPr>
        <p:spPr>
          <a:xfrm>
            <a:off x="395536" y="1268760"/>
            <a:ext cx="8496944" cy="4351338"/>
          </a:xfrm>
        </p:spPr>
        <p:txBody>
          <a:bodyPr>
            <a:normAutofit/>
          </a:bodyPr>
          <a:lstStyle/>
          <a:p>
            <a:r>
              <a:rPr lang="ko-KR" altLang="en-US" sz="1400" dirty="0" err="1"/>
              <a:t>콘테이너를</a:t>
            </a:r>
            <a:r>
              <a:rPr lang="ko-KR" altLang="en-US" sz="1400" dirty="0"/>
              <a:t> 만들어 사용해야 하며 </a:t>
            </a:r>
            <a:r>
              <a:rPr lang="ko-KR" altLang="en-US" sz="1400" dirty="0" err="1"/>
              <a:t>콘테이너의</a:t>
            </a:r>
            <a:r>
              <a:rPr lang="ko-KR" altLang="en-US" sz="1400" dirty="0"/>
              <a:t> 클래스는</a:t>
            </a:r>
            <a:r>
              <a:rPr lang="en-US" altLang="ko-KR" sz="1400" dirty="0"/>
              <a:t> progress</a:t>
            </a:r>
            <a:r>
              <a:rPr lang="ko-KR" altLang="en-US" sz="1400" dirty="0"/>
              <a:t>임</a:t>
            </a:r>
            <a:r>
              <a:rPr lang="en-US" altLang="ko-KR" sz="1400" dirty="0"/>
              <a:t/>
            </a:r>
            <a:br>
              <a:rPr lang="en-US" altLang="ko-KR" sz="1400" dirty="0"/>
            </a:br>
            <a:r>
              <a:rPr lang="ko-KR" altLang="en-US" sz="1400" dirty="0"/>
              <a:t>어느 프로세스의 진행정도를 나타내는 클래스로 기본형은 </a:t>
            </a:r>
            <a:r>
              <a:rPr lang="en-US" altLang="ko-KR" sz="1400" dirty="0"/>
              <a:t>progress-bar</a:t>
            </a:r>
            <a:r>
              <a:rPr lang="ko-KR" altLang="en-US" sz="1400" dirty="0"/>
              <a:t>클래스임</a:t>
            </a:r>
            <a:r>
              <a:rPr lang="en-US" altLang="ko-KR" sz="1400" dirty="0"/>
              <a:t/>
            </a:r>
            <a:br>
              <a:rPr lang="en-US" altLang="ko-KR" sz="1400" dirty="0"/>
            </a:br>
            <a:r>
              <a:rPr lang="ko-KR" altLang="en-US" sz="1400" dirty="0"/>
              <a:t>기본형은 막대 바로 되어 있음</a:t>
            </a:r>
            <a:r>
              <a:rPr lang="en-US" altLang="ko-KR" sz="1400" dirty="0"/>
              <a:t/>
            </a:r>
            <a:br>
              <a:rPr lang="en-US" altLang="ko-KR" sz="1400" dirty="0"/>
            </a:br>
            <a:r>
              <a:rPr lang="en-US" altLang="ko-KR" sz="1400" dirty="0"/>
              <a:t>&lt;div class="progress“&gt; &lt;!--</a:t>
            </a:r>
            <a:r>
              <a:rPr lang="ko-KR" altLang="en-US" sz="1400" dirty="0" err="1"/>
              <a:t>콘테이너</a:t>
            </a:r>
            <a:r>
              <a:rPr lang="en-US" altLang="ko-KR" sz="1400" dirty="0"/>
              <a:t/>
            </a:r>
            <a:br>
              <a:rPr lang="en-US" altLang="ko-KR" sz="1400" dirty="0"/>
            </a:br>
            <a:r>
              <a:rPr lang="en-US" altLang="ko-KR" sz="1400" dirty="0"/>
              <a:t>  &lt;div class="progress-bar" style="width:70%"&gt;&lt;/div&gt;&lt;!--</a:t>
            </a:r>
            <a:r>
              <a:rPr lang="ko-KR" altLang="en-US" sz="1400" dirty="0" err="1"/>
              <a:t>진행바</a:t>
            </a:r>
            <a:r>
              <a:rPr lang="en-US" altLang="ko-KR" sz="1400" dirty="0"/>
              <a:t/>
            </a:r>
            <a:br>
              <a:rPr lang="en-US" altLang="ko-KR" sz="1400" dirty="0"/>
            </a:br>
            <a:r>
              <a:rPr lang="en-US" altLang="ko-KR" sz="1400" dirty="0"/>
              <a:t>&lt;/div&gt;</a:t>
            </a:r>
            <a:br>
              <a:rPr lang="en-US" altLang="ko-KR" sz="1400" dirty="0"/>
            </a:br>
            <a:r>
              <a:rPr lang="ko-KR" altLang="en-US" sz="1400" dirty="0" err="1"/>
              <a:t>콘테이너</a:t>
            </a:r>
            <a:r>
              <a:rPr lang="ko-KR" altLang="en-US" sz="1400" dirty="0"/>
              <a:t> 안에 진행바가 표시 되며 진행바의 </a:t>
            </a:r>
            <a:r>
              <a:rPr lang="en-US" altLang="ko-KR" sz="1400" dirty="0"/>
              <a:t>width</a:t>
            </a:r>
            <a:r>
              <a:rPr lang="ko-KR" altLang="en-US" sz="1400" dirty="0"/>
              <a:t>가 진행정도를 나타냄</a:t>
            </a:r>
            <a:endParaRPr lang="en-US" altLang="ko-KR" sz="1400" dirty="0"/>
          </a:p>
          <a:p>
            <a:r>
              <a:rPr lang="ko-KR" altLang="en-US" sz="1400" dirty="0"/>
              <a:t>세로 크기는 </a:t>
            </a:r>
            <a:r>
              <a:rPr lang="ko-KR" altLang="en-US" sz="1400" dirty="0" err="1"/>
              <a:t>콘테이너의</a:t>
            </a:r>
            <a:r>
              <a:rPr lang="ko-KR" altLang="en-US" sz="1400" dirty="0"/>
              <a:t> 높이이며 </a:t>
            </a:r>
            <a:r>
              <a:rPr lang="en-US" altLang="ko-KR" sz="1400" dirty="0"/>
              <a:t>progress-bar</a:t>
            </a:r>
            <a:r>
              <a:rPr lang="ko-KR" altLang="en-US" sz="1400" dirty="0"/>
              <a:t> 높이와 같이 함</a:t>
            </a:r>
            <a:r>
              <a:rPr lang="en-US" altLang="ko-KR" sz="1400" dirty="0"/>
              <a:t/>
            </a:r>
            <a:br>
              <a:rPr lang="en-US" altLang="ko-KR" sz="1400" dirty="0"/>
            </a:br>
            <a:r>
              <a:rPr lang="en-US" altLang="ko-KR" sz="1400" dirty="0"/>
              <a:t/>
            </a:r>
            <a:br>
              <a:rPr lang="en-US" altLang="ko-KR" sz="1400" dirty="0"/>
            </a:br>
            <a:r>
              <a:rPr lang="en-US" altLang="ko-KR" sz="1400" dirty="0"/>
              <a:t>&lt;div class="progress" style="height:20px"&gt;</a:t>
            </a:r>
            <a:br>
              <a:rPr lang="en-US" altLang="ko-KR" sz="1400" dirty="0"/>
            </a:br>
            <a:r>
              <a:rPr lang="en-US" altLang="ko-KR" sz="1400" dirty="0"/>
              <a:t>  &lt;div class="progress-bar" style="width:40%;height:20px"&gt;&lt;/div&gt;</a:t>
            </a:r>
            <a:br>
              <a:rPr lang="en-US" altLang="ko-KR" sz="1400" dirty="0"/>
            </a:br>
            <a:r>
              <a:rPr lang="en-US" altLang="ko-KR" sz="1400" dirty="0"/>
              <a:t>&lt;/div&gt;</a:t>
            </a:r>
          </a:p>
          <a:p>
            <a:r>
              <a:rPr lang="ko-KR" altLang="en-US" sz="1400" dirty="0"/>
              <a:t>퍼센트로 </a:t>
            </a:r>
            <a:r>
              <a:rPr lang="ko-KR" altLang="en-US" sz="1400" dirty="0" err="1"/>
              <a:t>진행율</a:t>
            </a:r>
            <a:r>
              <a:rPr lang="ko-KR" altLang="en-US" sz="1400" dirty="0"/>
              <a:t> 표시</a:t>
            </a:r>
            <a:r>
              <a:rPr lang="en-US" altLang="ko-KR" sz="1400" dirty="0"/>
              <a:t/>
            </a:r>
            <a:br>
              <a:rPr lang="en-US" altLang="ko-KR" sz="1400" dirty="0"/>
            </a:br>
            <a:r>
              <a:rPr lang="en-US" altLang="ko-KR" sz="1400" dirty="0"/>
              <a:t/>
            </a:r>
            <a:br>
              <a:rPr lang="en-US" altLang="ko-KR" sz="1400" dirty="0"/>
            </a:br>
            <a:r>
              <a:rPr lang="en-US" altLang="ko-KR" sz="1400" dirty="0"/>
              <a:t>&lt;div class="progress"&gt;</a:t>
            </a:r>
            <a:br>
              <a:rPr lang="en-US" altLang="ko-KR" sz="1400" dirty="0"/>
            </a:br>
            <a:r>
              <a:rPr lang="en-US" altLang="ko-KR" sz="1400" dirty="0"/>
              <a:t>  &lt;div class="progress-bar" style="width:70%"&gt;70%&lt;/div&gt;</a:t>
            </a:r>
            <a:br>
              <a:rPr lang="en-US" altLang="ko-KR" sz="1400" dirty="0"/>
            </a:br>
            <a:r>
              <a:rPr lang="en-US" altLang="ko-KR" sz="1400" dirty="0"/>
              <a:t>&lt;/div&gt;</a:t>
            </a:r>
          </a:p>
          <a:p>
            <a:r>
              <a:rPr lang="ko-KR" altLang="en-US" sz="1400" dirty="0" err="1"/>
              <a:t>프로그레스바</a:t>
            </a:r>
            <a:r>
              <a:rPr lang="ko-KR" altLang="en-US" sz="1400" dirty="0"/>
              <a:t> 기본 색상은 파란색이고 진도 표시는 내용부분에 적어주면 </a:t>
            </a:r>
            <a:r>
              <a:rPr lang="en-US" altLang="ko-KR" sz="1400" dirty="0"/>
              <a:t>progress-bar</a:t>
            </a:r>
            <a:r>
              <a:rPr lang="ko-KR" altLang="en-US" sz="1400" dirty="0"/>
              <a:t>중앙에 </a:t>
            </a:r>
            <a:r>
              <a:rPr lang="en-US" altLang="ko-KR" sz="1400" dirty="0"/>
              <a:t/>
            </a:r>
            <a:br>
              <a:rPr lang="en-US" altLang="ko-KR" sz="1400" dirty="0"/>
            </a:br>
            <a:r>
              <a:rPr lang="ko-KR" altLang="en-US" sz="1400" dirty="0" err="1"/>
              <a:t>쓰여짐</a:t>
            </a:r>
            <a:r>
              <a:rPr lang="en-US" altLang="ko-KR" sz="1400" dirty="0"/>
              <a:t>.</a:t>
            </a:r>
            <a:r>
              <a:rPr lang="ko-KR" altLang="en-US" sz="1400" dirty="0"/>
              <a:t>  </a:t>
            </a:r>
            <a:r>
              <a:rPr lang="en-US" altLang="ko-KR" sz="1400" dirty="0"/>
              <a:t>progress-bar</a:t>
            </a:r>
            <a:r>
              <a:rPr lang="ko-KR" altLang="en-US" sz="1400" dirty="0"/>
              <a:t>의 기본높이는 </a:t>
            </a:r>
            <a:r>
              <a:rPr lang="en-US" altLang="ko-KR" sz="1400" dirty="0"/>
              <a:t>16px</a:t>
            </a:r>
            <a:r>
              <a:rPr lang="ko-KR" altLang="en-US" sz="1400" dirty="0"/>
              <a:t>임</a:t>
            </a:r>
          </a:p>
        </p:txBody>
      </p:sp>
    </p:spTree>
    <p:extLst>
      <p:ext uri="{BB962C8B-B14F-4D97-AF65-F5344CB8AC3E}">
        <p14:creationId xmlns:p14="http://schemas.microsoft.com/office/powerpoint/2010/main" val="1960453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548680"/>
            <a:ext cx="7886700" cy="5328592"/>
          </a:xfrm>
        </p:spPr>
        <p:txBody>
          <a:bodyPr>
            <a:normAutofit fontScale="32500" lnSpcReduction="20000"/>
          </a:bodyPr>
          <a:lstStyle/>
          <a:p>
            <a:r>
              <a:rPr lang="en-US" altLang="ko-KR" sz="4900" dirty="0"/>
              <a:t>Progress Bar</a:t>
            </a:r>
            <a:r>
              <a:rPr lang="ko-KR" altLang="en-US" sz="4900" dirty="0"/>
              <a:t>에 색상 주기</a:t>
            </a:r>
            <a:r>
              <a:rPr lang="en-US" altLang="ko-KR" sz="4900" dirty="0"/>
              <a:t>(</a:t>
            </a:r>
            <a:r>
              <a:rPr lang="ko-KR" altLang="en-US" sz="4900" dirty="0"/>
              <a:t>기본색은 파란색임</a:t>
            </a:r>
            <a:r>
              <a:rPr lang="en-US" altLang="ko-KR" sz="4900" dirty="0"/>
              <a:t>)</a:t>
            </a:r>
            <a:r>
              <a:rPr lang="ko-KR" altLang="en-US" sz="4900" dirty="0"/>
              <a:t>는 </a:t>
            </a:r>
            <a:r>
              <a:rPr lang="en-US" altLang="ko-KR" sz="4900" dirty="0" err="1"/>
              <a:t>bg</a:t>
            </a:r>
            <a:r>
              <a:rPr lang="en-US" altLang="ko-KR" sz="4900" dirty="0"/>
              <a:t>- </a:t>
            </a:r>
            <a:r>
              <a:rPr lang="ko-KR" altLang="en-US" sz="4900" dirty="0"/>
              <a:t>클래스를 사용</a:t>
            </a:r>
            <a:r>
              <a:rPr lang="en-US" altLang="ko-KR" sz="4900" dirty="0"/>
              <a:t/>
            </a:r>
            <a:br>
              <a:rPr lang="en-US" altLang="ko-KR" sz="4900" dirty="0"/>
            </a:br>
            <a:r>
              <a:rPr lang="en-US" altLang="ko-KR" sz="4900" dirty="0"/>
              <a:t/>
            </a:r>
            <a:br>
              <a:rPr lang="en-US" altLang="ko-KR" sz="4900" dirty="0"/>
            </a:br>
            <a:r>
              <a:rPr lang="en-US" altLang="ko-KR" sz="4900" dirty="0"/>
              <a:t>&lt;div class="progress"&gt;</a:t>
            </a:r>
            <a:br>
              <a:rPr lang="en-US" altLang="ko-KR" sz="4900" dirty="0"/>
            </a:br>
            <a:r>
              <a:rPr lang="en-US" altLang="ko-KR" sz="4900" dirty="0"/>
              <a:t>  &lt;div class="progress-bar </a:t>
            </a:r>
            <a:r>
              <a:rPr lang="en-US" altLang="ko-KR" sz="4900" dirty="0" err="1"/>
              <a:t>bg</a:t>
            </a:r>
            <a:r>
              <a:rPr lang="en-US" altLang="ko-KR" sz="4900" dirty="0"/>
              <a:t>-danger" style="width:50%"&gt;50%&lt;/div&gt;</a:t>
            </a:r>
            <a:br>
              <a:rPr lang="en-US" altLang="ko-KR" sz="4900" dirty="0"/>
            </a:br>
            <a:r>
              <a:rPr lang="en-US" altLang="ko-KR" sz="4900" dirty="0"/>
              <a:t>&lt;/div&gt;</a:t>
            </a:r>
          </a:p>
          <a:p>
            <a:r>
              <a:rPr lang="en-US" altLang="ko-KR" sz="4900" dirty="0"/>
              <a:t>Striped Progress Bar (</a:t>
            </a:r>
            <a:r>
              <a:rPr lang="ko-KR" altLang="en-US" sz="4900" dirty="0"/>
              <a:t>줄무늬 첨가</a:t>
            </a:r>
            <a:r>
              <a:rPr lang="en-US" altLang="ko-KR" sz="4900" dirty="0"/>
              <a:t>)</a:t>
            </a:r>
            <a:br>
              <a:rPr lang="en-US" altLang="ko-KR" sz="4900" dirty="0"/>
            </a:br>
            <a:r>
              <a:rPr lang="en-US" altLang="ko-KR" sz="4900" dirty="0"/>
              <a:t>&lt;div class="progress"&gt;</a:t>
            </a:r>
            <a:br>
              <a:rPr lang="en-US" altLang="ko-KR" sz="4900" dirty="0"/>
            </a:br>
            <a:r>
              <a:rPr lang="en-US" altLang="ko-KR" sz="4900" dirty="0"/>
              <a:t>  &lt;div class="progress-bar </a:t>
            </a:r>
            <a:r>
              <a:rPr lang="en-US" altLang="ko-KR" sz="4900" dirty="0" err="1"/>
              <a:t>bg</a:t>
            </a:r>
            <a:r>
              <a:rPr lang="en-US" altLang="ko-KR" sz="4900" dirty="0"/>
              <a:t>-danger </a:t>
            </a:r>
            <a:br>
              <a:rPr lang="en-US" altLang="ko-KR" sz="4900" dirty="0"/>
            </a:br>
            <a:r>
              <a:rPr lang="en-US" altLang="ko-KR" sz="4900" dirty="0"/>
              <a:t>     progress-bar-striped" style="width:40%"&gt;&lt;/div&gt;</a:t>
            </a:r>
            <a:br>
              <a:rPr lang="en-US" altLang="ko-KR" sz="4900" dirty="0"/>
            </a:br>
            <a:r>
              <a:rPr lang="en-US" altLang="ko-KR" sz="4900" dirty="0"/>
              <a:t>&lt;/div&gt;</a:t>
            </a:r>
          </a:p>
          <a:p>
            <a:r>
              <a:rPr lang="en-US" altLang="ko-KR" sz="4900" dirty="0"/>
              <a:t>Animated Progress Bar(</a:t>
            </a:r>
            <a:r>
              <a:rPr lang="ko-KR" altLang="en-US" sz="4900" dirty="0"/>
              <a:t>애니메이션</a:t>
            </a:r>
            <a:r>
              <a:rPr lang="en-US" altLang="ko-KR" sz="4900" dirty="0"/>
              <a:t>)</a:t>
            </a:r>
            <a:br>
              <a:rPr lang="en-US" altLang="ko-KR" sz="4900" dirty="0"/>
            </a:br>
            <a:r>
              <a:rPr lang="en-US" altLang="ko-KR" sz="4900" dirty="0"/>
              <a:t>&lt;div class="progress-bar progress-bar-striped </a:t>
            </a:r>
            <a:br>
              <a:rPr lang="en-US" altLang="ko-KR" sz="4900" dirty="0"/>
            </a:br>
            <a:r>
              <a:rPr lang="en-US" altLang="ko-KR" sz="4900" dirty="0"/>
              <a:t>    progress-bar-animated" style="width: 40%"&gt;&lt;/div&gt;</a:t>
            </a:r>
          </a:p>
          <a:p>
            <a:r>
              <a:rPr lang="ko-KR" altLang="en-US" sz="4900" dirty="0"/>
              <a:t>하나의</a:t>
            </a:r>
            <a:r>
              <a:rPr lang="en-US" altLang="ko-KR" sz="4900" dirty="0"/>
              <a:t> </a:t>
            </a:r>
            <a:r>
              <a:rPr lang="ko-KR" altLang="en-US" sz="4900" dirty="0" err="1"/>
              <a:t>프로그레스</a:t>
            </a:r>
            <a:r>
              <a:rPr lang="ko-KR" altLang="en-US" sz="4900" dirty="0"/>
              <a:t> </a:t>
            </a:r>
            <a:r>
              <a:rPr lang="ko-KR" altLang="en-US" sz="4900" dirty="0" err="1"/>
              <a:t>콘테이너에</a:t>
            </a:r>
            <a:r>
              <a:rPr lang="ko-KR" altLang="en-US" sz="4900" dirty="0"/>
              <a:t> 여러 개의 </a:t>
            </a:r>
            <a:r>
              <a:rPr lang="ko-KR" altLang="en-US" sz="4900" dirty="0" err="1"/>
              <a:t>프로그레스바를</a:t>
            </a:r>
            <a:r>
              <a:rPr lang="ko-KR" altLang="en-US" sz="4900" dirty="0"/>
              <a:t> 사용시는 일렬로 배치</a:t>
            </a:r>
            <a:r>
              <a:rPr lang="en-US" altLang="ko-KR" sz="4900" dirty="0"/>
              <a:t/>
            </a:r>
            <a:br>
              <a:rPr lang="en-US" altLang="ko-KR" sz="4900" dirty="0"/>
            </a:br>
            <a:r>
              <a:rPr lang="en-US" altLang="ko-KR" sz="4900" dirty="0"/>
              <a:t>&lt;div class="progress"&gt;</a:t>
            </a:r>
            <a:br>
              <a:rPr lang="en-US" altLang="ko-KR" sz="4900" dirty="0"/>
            </a:br>
            <a:r>
              <a:rPr lang="en-US" altLang="ko-KR" sz="4900" dirty="0"/>
              <a:t>  &lt;div class="progress-bar </a:t>
            </a:r>
            <a:r>
              <a:rPr lang="en-US" altLang="ko-KR" sz="4900" dirty="0" err="1"/>
              <a:t>bg</a:t>
            </a:r>
            <a:r>
              <a:rPr lang="en-US" altLang="ko-KR" sz="4900" dirty="0"/>
              <a:t>-success" style="width:40%"&gt;</a:t>
            </a:r>
            <a:br>
              <a:rPr lang="en-US" altLang="ko-KR" sz="4900" dirty="0"/>
            </a:br>
            <a:r>
              <a:rPr lang="en-US" altLang="ko-KR" sz="4900" dirty="0"/>
              <a:t>    Free Space</a:t>
            </a:r>
            <a:br>
              <a:rPr lang="en-US" altLang="ko-KR" sz="4900" dirty="0"/>
            </a:br>
            <a:r>
              <a:rPr lang="en-US" altLang="ko-KR" sz="4900" dirty="0"/>
              <a:t>  &lt;/div&gt;</a:t>
            </a:r>
            <a:br>
              <a:rPr lang="en-US" altLang="ko-KR" sz="4900" dirty="0"/>
            </a:br>
            <a:r>
              <a:rPr lang="en-US" altLang="ko-KR" sz="4900" dirty="0"/>
              <a:t>  &lt;div class="progress-bar </a:t>
            </a:r>
            <a:r>
              <a:rPr lang="en-US" altLang="ko-KR" sz="4900" dirty="0" err="1"/>
              <a:t>bg</a:t>
            </a:r>
            <a:r>
              <a:rPr lang="en-US" altLang="ko-KR" sz="4900" dirty="0"/>
              <a:t>-warning" style="width:10%"&gt;</a:t>
            </a:r>
            <a:br>
              <a:rPr lang="en-US" altLang="ko-KR" sz="4900" dirty="0"/>
            </a:br>
            <a:r>
              <a:rPr lang="en-US" altLang="ko-KR" sz="4900" dirty="0"/>
              <a:t>    Warning</a:t>
            </a:r>
            <a:br>
              <a:rPr lang="en-US" altLang="ko-KR" sz="4900" dirty="0"/>
            </a:br>
            <a:r>
              <a:rPr lang="en-US" altLang="ko-KR" sz="4900" dirty="0"/>
              <a:t>  &lt;/div&gt;</a:t>
            </a:r>
            <a:br>
              <a:rPr lang="en-US" altLang="ko-KR" sz="4900" dirty="0"/>
            </a:br>
            <a:r>
              <a:rPr lang="en-US" altLang="ko-KR" sz="4900" dirty="0"/>
              <a:t>  &lt;div class="progress-bar </a:t>
            </a:r>
            <a:r>
              <a:rPr lang="en-US" altLang="ko-KR" sz="4900" dirty="0" err="1"/>
              <a:t>bg</a:t>
            </a:r>
            <a:r>
              <a:rPr lang="en-US" altLang="ko-KR" sz="4900" dirty="0"/>
              <a:t>-danger" style="width:20%"&gt;</a:t>
            </a:r>
            <a:br>
              <a:rPr lang="en-US" altLang="ko-KR" sz="4900" dirty="0"/>
            </a:br>
            <a:r>
              <a:rPr lang="en-US" altLang="ko-KR" sz="4900" dirty="0"/>
              <a:t>    Danger</a:t>
            </a:r>
            <a:br>
              <a:rPr lang="en-US" altLang="ko-KR" sz="4900" dirty="0"/>
            </a:br>
            <a:r>
              <a:rPr lang="en-US" altLang="ko-KR" sz="4900" dirty="0"/>
              <a:t>  &lt;/div&gt;</a:t>
            </a:r>
            <a:br>
              <a:rPr lang="en-US" altLang="ko-KR" sz="4900" dirty="0"/>
            </a:br>
            <a:r>
              <a:rPr lang="en-US" altLang="ko-KR" sz="4900" dirty="0"/>
              <a:t>&lt;/div&gt;</a:t>
            </a:r>
            <a:br>
              <a:rPr lang="en-US" altLang="ko-KR" sz="4900" dirty="0"/>
            </a:br>
            <a:r>
              <a:rPr lang="en-US" altLang="ko-KR" sz="4900" dirty="0"/>
              <a:t/>
            </a:r>
            <a:br>
              <a:rPr lang="en-US" altLang="ko-KR" sz="4900" dirty="0"/>
            </a:br>
            <a:r>
              <a:rPr lang="en-US" altLang="ko-KR" sz="4900" dirty="0"/>
              <a:t> </a:t>
            </a:r>
            <a:r>
              <a:rPr lang="ko-KR" altLang="en-US" sz="4900" dirty="0"/>
              <a:t>동일 </a:t>
            </a:r>
            <a:r>
              <a:rPr lang="ko-KR" altLang="en-US" sz="4900" dirty="0" err="1"/>
              <a:t>콘테이너안에서</a:t>
            </a:r>
            <a:r>
              <a:rPr lang="ko-KR" altLang="en-US" sz="4900" dirty="0"/>
              <a:t> </a:t>
            </a:r>
            <a:r>
              <a:rPr lang="en-US" altLang="ko-KR" sz="4900" dirty="0"/>
              <a:t>class="progress-bar”</a:t>
            </a:r>
            <a:r>
              <a:rPr lang="ko-KR" altLang="en-US" sz="4900" dirty="0"/>
              <a:t>는 인라인레벨로 처리</a:t>
            </a:r>
            <a:endParaRPr lang="en-US" altLang="ko-KR" sz="4900" dirty="0"/>
          </a:p>
          <a:p>
            <a:endParaRPr lang="en-US" altLang="ko-KR" dirty="0"/>
          </a:p>
          <a:p>
            <a:endParaRPr lang="en-US" altLang="ko-KR" dirty="0"/>
          </a:p>
        </p:txBody>
      </p:sp>
    </p:spTree>
    <p:extLst>
      <p:ext uri="{BB962C8B-B14F-4D97-AF65-F5344CB8AC3E}">
        <p14:creationId xmlns:p14="http://schemas.microsoft.com/office/powerpoint/2010/main" val="471242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altLang="ko-KR" sz="2400" dirty="0"/>
              <a:t>BS4 Spinner</a:t>
            </a:r>
            <a:r>
              <a:rPr lang="en-US" altLang="ko-KR" sz="2400" dirty="0" smtClean="0"/>
              <a:t>(</a:t>
            </a:r>
            <a:r>
              <a:rPr lang="ko-KR" altLang="en-US" sz="2400" dirty="0" smtClean="0"/>
              <a:t>빙글빙글 원형 </a:t>
            </a:r>
            <a:r>
              <a:rPr lang="ko-KR" altLang="en-US" sz="2400" dirty="0"/>
              <a:t>진도표시</a:t>
            </a:r>
            <a:r>
              <a:rPr lang="en-US" altLang="ko-KR" sz="2400" dirty="0"/>
              <a:t>)</a:t>
            </a:r>
            <a:endParaRPr lang="ko-KR" altLang="en-US" sz="2400" dirty="0"/>
          </a:p>
        </p:txBody>
      </p:sp>
      <p:sp>
        <p:nvSpPr>
          <p:cNvPr id="2" name="내용 개체 틀 1"/>
          <p:cNvSpPr>
            <a:spLocks noGrp="1"/>
          </p:cNvSpPr>
          <p:nvPr>
            <p:ph idx="1"/>
          </p:nvPr>
        </p:nvSpPr>
        <p:spPr>
          <a:xfrm>
            <a:off x="611560" y="1196752"/>
            <a:ext cx="7886700" cy="4351338"/>
          </a:xfrm>
        </p:spPr>
        <p:txBody>
          <a:bodyPr>
            <a:normAutofit lnSpcReduction="10000"/>
          </a:bodyPr>
          <a:lstStyle/>
          <a:p>
            <a:r>
              <a:rPr lang="en-US" altLang="ko-KR" sz="1700" dirty="0"/>
              <a:t>Spinner</a:t>
            </a:r>
            <a:r>
              <a:rPr lang="ko-KR" altLang="en-US" sz="1700" dirty="0"/>
              <a:t>는 빙글빙글 도는 형태로 진도 표시</a:t>
            </a:r>
            <a:endParaRPr lang="en-US" altLang="ko-KR" sz="1700" dirty="0"/>
          </a:p>
          <a:p>
            <a:r>
              <a:rPr lang="en-US" altLang="ko-KR" sz="1700" dirty="0"/>
              <a:t>.spinner-border</a:t>
            </a:r>
            <a:r>
              <a:rPr lang="ko-KR" altLang="en-US" sz="1700" dirty="0"/>
              <a:t>클래스를 사용한다</a:t>
            </a:r>
            <a:r>
              <a:rPr lang="en-US" altLang="ko-KR" sz="1700" dirty="0"/>
              <a:t/>
            </a:r>
            <a:br>
              <a:rPr lang="en-US" altLang="ko-KR" sz="1700" dirty="0"/>
            </a:br>
            <a:r>
              <a:rPr lang="en-US" altLang="ko-KR" sz="1700" dirty="0"/>
              <a:t/>
            </a:r>
            <a:br>
              <a:rPr lang="en-US" altLang="ko-KR" sz="1700" dirty="0"/>
            </a:br>
            <a:r>
              <a:rPr lang="en-US" altLang="ko-KR" sz="1700" dirty="0"/>
              <a:t>&lt;div class="spinner-border"&gt;&lt;/div&gt;</a:t>
            </a:r>
            <a:br>
              <a:rPr lang="en-US" altLang="ko-KR" sz="1700" dirty="0"/>
            </a:br>
            <a:r>
              <a:rPr lang="en-US" altLang="ko-KR" sz="1700" dirty="0"/>
              <a:t> </a:t>
            </a:r>
            <a:r>
              <a:rPr lang="ko-KR" altLang="en-US" sz="1700" dirty="0"/>
              <a:t>배치는  인라인 배치</a:t>
            </a:r>
            <a:endParaRPr lang="en-US" altLang="ko-KR" sz="1700" dirty="0"/>
          </a:p>
          <a:p>
            <a:r>
              <a:rPr lang="en-US" altLang="ko-KR" sz="1700" dirty="0"/>
              <a:t>Colored Spinners</a:t>
            </a:r>
            <a:br>
              <a:rPr lang="en-US" altLang="ko-KR" sz="1700" dirty="0"/>
            </a:br>
            <a:r>
              <a:rPr lang="en-US" altLang="ko-KR" sz="1700" dirty="0"/>
              <a:t/>
            </a:r>
            <a:br>
              <a:rPr lang="en-US" altLang="ko-KR" sz="1700" dirty="0"/>
            </a:br>
            <a:r>
              <a:rPr lang="ko-KR" altLang="en-US" sz="1700" dirty="0"/>
              <a:t>색으로 </a:t>
            </a:r>
            <a:r>
              <a:rPr lang="en-US" altLang="ko-KR" sz="1700" dirty="0"/>
              <a:t>spinner</a:t>
            </a:r>
            <a:r>
              <a:rPr lang="ko-KR" altLang="en-US" sz="1700" dirty="0"/>
              <a:t>표시시는 </a:t>
            </a:r>
            <a:r>
              <a:rPr lang="en-US" altLang="ko-KR" sz="1700" dirty="0"/>
              <a:t>text-contextual</a:t>
            </a:r>
            <a:r>
              <a:rPr lang="ko-KR" altLang="en-US" sz="1700" dirty="0"/>
              <a:t>색을 사용</a:t>
            </a:r>
            <a:r>
              <a:rPr lang="en-US" altLang="ko-KR" sz="1700" dirty="0"/>
              <a:t/>
            </a:r>
            <a:br>
              <a:rPr lang="en-US" altLang="ko-KR" sz="1700" dirty="0"/>
            </a:br>
            <a:r>
              <a:rPr lang="en-US" altLang="ko-KR" sz="1700" dirty="0"/>
              <a:t/>
            </a:r>
            <a:br>
              <a:rPr lang="en-US" altLang="ko-KR" sz="1700" dirty="0"/>
            </a:br>
            <a:r>
              <a:rPr lang="en-US" altLang="ko-KR" sz="1700" dirty="0"/>
              <a:t>&lt;div class="spinner-border text-muted"&gt;&lt;/div&gt;</a:t>
            </a:r>
            <a:br>
              <a:rPr lang="en-US" altLang="ko-KR" sz="1700" dirty="0"/>
            </a:br>
            <a:r>
              <a:rPr lang="en-US" altLang="ko-KR" sz="1700" dirty="0"/>
              <a:t>&lt;div class="spinner-border text-primary"&gt;&lt;/div&gt;</a:t>
            </a:r>
            <a:br>
              <a:rPr lang="en-US" altLang="ko-KR" sz="1700" dirty="0"/>
            </a:br>
            <a:r>
              <a:rPr lang="en-US" altLang="ko-KR" sz="1700" dirty="0"/>
              <a:t>&lt;div class="spinner-border text-success"&gt;&lt;/div&gt;</a:t>
            </a:r>
            <a:br>
              <a:rPr lang="en-US" altLang="ko-KR" sz="1700" dirty="0"/>
            </a:br>
            <a:r>
              <a:rPr lang="en-US" altLang="ko-KR" sz="1700" dirty="0"/>
              <a:t>&lt;div class="spinner-border text-info"&gt;&lt;/div&gt;</a:t>
            </a:r>
            <a:br>
              <a:rPr lang="en-US" altLang="ko-KR" sz="1700" dirty="0"/>
            </a:br>
            <a:r>
              <a:rPr lang="en-US" altLang="ko-KR" sz="1700" dirty="0"/>
              <a:t>&lt;div class="spinner-border text-warning"&gt;&lt;/div&gt;</a:t>
            </a:r>
            <a:br>
              <a:rPr lang="en-US" altLang="ko-KR" sz="1700" dirty="0"/>
            </a:br>
            <a:r>
              <a:rPr lang="en-US" altLang="ko-KR" sz="1700" dirty="0"/>
              <a:t>&lt;div class="spinner-border text-danger"&gt;&lt;/div&gt;</a:t>
            </a:r>
            <a:br>
              <a:rPr lang="en-US" altLang="ko-KR" sz="1700" dirty="0"/>
            </a:br>
            <a:r>
              <a:rPr lang="en-US" altLang="ko-KR" sz="1700" dirty="0"/>
              <a:t>&lt;div class="spinner-border text-secondary"&gt;&lt;/div&gt;</a:t>
            </a:r>
            <a:br>
              <a:rPr lang="en-US" altLang="ko-KR" sz="1700" dirty="0"/>
            </a:br>
            <a:r>
              <a:rPr lang="en-US" altLang="ko-KR" sz="1700" dirty="0"/>
              <a:t>&lt;div class="spinner-border text-dark"&gt;&lt;/div&gt;</a:t>
            </a:r>
            <a:br>
              <a:rPr lang="en-US" altLang="ko-KR" sz="1700" dirty="0"/>
            </a:br>
            <a:r>
              <a:rPr lang="en-US" altLang="ko-KR" sz="1700" dirty="0"/>
              <a:t>&lt;div class="spinner-border text-light"&gt;&lt;/div&gt;</a:t>
            </a:r>
          </a:p>
          <a:p>
            <a:endParaRPr lang="ko-KR" altLang="en-US" dirty="0"/>
          </a:p>
        </p:txBody>
      </p:sp>
    </p:spTree>
    <p:extLst>
      <p:ext uri="{BB962C8B-B14F-4D97-AF65-F5344CB8AC3E}">
        <p14:creationId xmlns:p14="http://schemas.microsoft.com/office/powerpoint/2010/main" val="34268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831626"/>
          </a:xfrm>
        </p:spPr>
        <p:txBody>
          <a:bodyPr>
            <a:normAutofit/>
          </a:bodyPr>
          <a:lstStyle/>
          <a:p>
            <a:r>
              <a:rPr lang="ko-KR" altLang="en-US" sz="2400"/>
              <a:t>부트스트랩 사용 기본</a:t>
            </a:r>
            <a:r>
              <a:rPr lang="en-US" altLang="ko-KR" sz="2400"/>
              <a:t> </a:t>
            </a:r>
            <a:r>
              <a:rPr lang="ko-KR" altLang="en-US" sz="2400"/>
              <a:t>설정</a:t>
            </a:r>
          </a:p>
        </p:txBody>
      </p:sp>
      <p:sp>
        <p:nvSpPr>
          <p:cNvPr id="3" name="내용 개체 틀 2"/>
          <p:cNvSpPr>
            <a:spLocks noGrp="1"/>
          </p:cNvSpPr>
          <p:nvPr>
            <p:ph idx="1"/>
          </p:nvPr>
        </p:nvSpPr>
        <p:spPr>
          <a:xfrm>
            <a:off x="457200" y="1196752"/>
            <a:ext cx="8229600" cy="4810539"/>
          </a:xfrm>
        </p:spPr>
        <p:txBody>
          <a:bodyPr>
            <a:normAutofit fontScale="77500" lnSpcReduction="20000"/>
          </a:bodyPr>
          <a:lstStyle/>
          <a:p>
            <a:pPr>
              <a:lnSpc>
                <a:spcPct val="120000"/>
              </a:lnSpc>
            </a:pPr>
            <a:r>
              <a:rPr lang="ko-KR" altLang="en-US" sz="1600" b="1" dirty="0"/>
              <a:t>부트스트랩 사용 처리</a:t>
            </a:r>
            <a:r>
              <a:rPr lang="en-US" altLang="ko-KR" sz="1600" b="1" dirty="0"/>
              <a:t/>
            </a:r>
            <a:br>
              <a:rPr lang="en-US" altLang="ko-KR" sz="1600" b="1" dirty="0"/>
            </a:br>
            <a:r>
              <a:rPr lang="en-US" altLang="ko-KR" sz="1600" b="1" dirty="0"/>
              <a:t/>
            </a:r>
            <a:br>
              <a:rPr lang="en-US" altLang="ko-KR" sz="1600" b="1" dirty="0"/>
            </a:br>
            <a:r>
              <a:rPr lang="en-US" altLang="ko-KR" sz="1600" b="1" dirty="0"/>
              <a:t>1.html5 Doctype</a:t>
            </a:r>
            <a:r>
              <a:rPr lang="ko-KR" altLang="en-US" sz="1600" b="1" dirty="0"/>
              <a:t>처리</a:t>
            </a:r>
            <a:r>
              <a:rPr lang="en-US" altLang="ko-KR" sz="1600" b="1" dirty="0"/>
              <a:t/>
            </a:r>
            <a:br>
              <a:rPr lang="en-US" altLang="ko-KR" sz="1600" b="1" dirty="0"/>
            </a:br>
            <a:r>
              <a:rPr lang="en-US" altLang="ko-KR" sz="1600" b="1" dirty="0"/>
              <a:t>    &lt;!DOCTYPE html&gt;</a:t>
            </a:r>
            <a:br>
              <a:rPr lang="en-US" altLang="ko-KR" sz="1600" b="1" dirty="0"/>
            </a:br>
            <a:r>
              <a:rPr lang="en-US" altLang="ko-KR" sz="1600" b="1" dirty="0"/>
              <a:t>2.html lang</a:t>
            </a:r>
            <a:r>
              <a:rPr lang="ko-KR" altLang="en-US" sz="1600" b="1" dirty="0"/>
              <a:t>속성 처리</a:t>
            </a:r>
            <a:r>
              <a:rPr lang="en-US" altLang="ko-KR" sz="1600" b="1" dirty="0"/>
              <a:t/>
            </a:r>
            <a:br>
              <a:rPr lang="en-US" altLang="ko-KR" sz="1600" b="1" dirty="0"/>
            </a:br>
            <a:r>
              <a:rPr lang="en-US" altLang="ko-KR" sz="1600" b="1" dirty="0"/>
              <a:t>    &lt;html lang=＂ko"&gt;</a:t>
            </a:r>
            <a:br>
              <a:rPr lang="en-US" altLang="ko-KR" sz="1600" b="1" dirty="0"/>
            </a:br>
            <a:r>
              <a:rPr lang="en-US" altLang="ko-KR" sz="1600" b="1" dirty="0"/>
              <a:t>3.charset</a:t>
            </a:r>
            <a:r>
              <a:rPr lang="ko-KR" altLang="en-US" sz="1600" b="1" dirty="0"/>
              <a:t>처리</a:t>
            </a:r>
            <a:r>
              <a:rPr lang="en-US" altLang="ko-KR" sz="1600" b="1" dirty="0"/>
              <a:t/>
            </a:r>
            <a:br>
              <a:rPr lang="en-US" altLang="ko-KR" sz="1600" b="1" dirty="0"/>
            </a:br>
            <a:r>
              <a:rPr lang="en-US" altLang="ko-KR" sz="1600" b="1" dirty="0"/>
              <a:t>    &lt;meta charset="utf-8"&gt; </a:t>
            </a:r>
            <a:br>
              <a:rPr lang="en-US" altLang="ko-KR" sz="1600" b="1" dirty="0"/>
            </a:br>
            <a:r>
              <a:rPr lang="en-US" altLang="ko-KR" sz="1600" b="1" dirty="0"/>
              <a:t>4.</a:t>
            </a:r>
            <a:r>
              <a:rPr lang="ko-KR" altLang="en-US" sz="1600" b="1" dirty="0"/>
              <a:t>모바일 우선 처리</a:t>
            </a:r>
            <a:r>
              <a:rPr lang="en-US" altLang="ko-KR" sz="1600" b="1" dirty="0"/>
              <a:t>    </a:t>
            </a:r>
            <a:br>
              <a:rPr lang="en-US" altLang="ko-KR" sz="1600" b="1" dirty="0"/>
            </a:br>
            <a:r>
              <a:rPr lang="en-US" altLang="ko-KR" sz="1600" b="1" dirty="0"/>
              <a:t>    &lt;meta name="viewport" content="width=device-width, initial-scale=1"&gt;</a:t>
            </a:r>
            <a:br>
              <a:rPr lang="en-US" altLang="ko-KR" sz="1600" b="1" dirty="0"/>
            </a:br>
            <a:r>
              <a:rPr lang="en-US" altLang="ko-KR" sz="1600" b="1" dirty="0"/>
              <a:t>5. CDN</a:t>
            </a:r>
            <a:r>
              <a:rPr lang="ko-KR" altLang="en-US" sz="1600" b="1" dirty="0"/>
              <a:t>처리</a:t>
            </a:r>
            <a:r>
              <a:rPr lang="en-US" altLang="ko-KR" sz="1600" b="1" dirty="0"/>
              <a:t/>
            </a:r>
            <a:br>
              <a:rPr lang="en-US" altLang="ko-KR" sz="1600" b="1" dirty="0"/>
            </a:br>
            <a:r>
              <a:rPr lang="en-US" altLang="ko-KR" sz="1600" b="1" dirty="0"/>
              <a:t> &lt;!-- Latest compiled and minified CSS --&gt;</a:t>
            </a:r>
            <a:br>
              <a:rPr lang="en-US" altLang="ko-KR" sz="1600" b="1" dirty="0"/>
            </a:br>
            <a:r>
              <a:rPr lang="en-US" altLang="ko-KR" sz="1600" b="1" dirty="0"/>
              <a:t>&lt;link </a:t>
            </a:r>
            <a:r>
              <a:rPr lang="en-US" altLang="ko-KR" sz="1600" b="1" dirty="0" err="1"/>
              <a:t>rel</a:t>
            </a:r>
            <a:r>
              <a:rPr lang="en-US" altLang="ko-KR" sz="1600" b="1" dirty="0"/>
              <a:t>="stylesheet" </a:t>
            </a:r>
            <a:r>
              <a:rPr lang="en-US" altLang="ko-KR" sz="1600" b="1" dirty="0" err="1"/>
              <a:t>href</a:t>
            </a:r>
            <a:r>
              <a:rPr lang="en-US" altLang="ko-KR" sz="1600" b="1" dirty="0"/>
              <a:t>="https://maxcdn.bootstrapcdn.com/bootstrap/4.5.2/</a:t>
            </a:r>
            <a:r>
              <a:rPr lang="en-US" altLang="ko-KR" sz="1600" b="1" dirty="0" err="1"/>
              <a:t>css</a:t>
            </a:r>
            <a:r>
              <a:rPr lang="en-US" altLang="ko-KR" sz="1600" b="1" dirty="0"/>
              <a:t>/bootstrap.min.css"&gt;</a:t>
            </a:r>
            <a:br>
              <a:rPr lang="en-US" altLang="ko-KR" sz="1600" b="1" dirty="0"/>
            </a:br>
            <a:r>
              <a:rPr lang="en-US" altLang="ko-KR" sz="1600" b="1" dirty="0"/>
              <a:t>&lt;!-- jQuery library --&gt;</a:t>
            </a:r>
            <a:br>
              <a:rPr lang="en-US" altLang="ko-KR" sz="1600" b="1" dirty="0"/>
            </a:br>
            <a:r>
              <a:rPr lang="en-US" altLang="ko-KR" sz="1600" b="1" dirty="0"/>
              <a:t>&lt;script </a:t>
            </a:r>
            <a:r>
              <a:rPr lang="en-US" altLang="ko-KR" sz="1600" b="1" dirty="0" err="1"/>
              <a:t>src</a:t>
            </a:r>
            <a:r>
              <a:rPr lang="en-US" altLang="ko-KR" sz="1600" b="1" dirty="0"/>
              <a:t>="https://ajax.googleapis.com/ajax/libs/</a:t>
            </a:r>
            <a:r>
              <a:rPr lang="en-US" altLang="ko-KR" sz="1600" b="1" dirty="0" err="1"/>
              <a:t>jquery</a:t>
            </a:r>
            <a:r>
              <a:rPr lang="en-US" altLang="ko-KR" sz="1600" b="1" dirty="0"/>
              <a:t>/3.5.1/jquery.min.js"&gt;</a:t>
            </a:r>
            <a:br>
              <a:rPr lang="en-US" altLang="ko-KR" sz="1600" b="1" dirty="0"/>
            </a:br>
            <a:r>
              <a:rPr lang="en-US" altLang="ko-KR" sz="1600" b="1" dirty="0"/>
              <a:t>&lt;/script&gt;</a:t>
            </a:r>
            <a:br>
              <a:rPr lang="en-US" altLang="ko-KR" sz="1600" b="1" dirty="0"/>
            </a:br>
            <a:r>
              <a:rPr lang="en-US" altLang="ko-KR" sz="1600" b="1" dirty="0"/>
              <a:t>&lt;!-- Popper JS (</a:t>
            </a:r>
            <a:r>
              <a:rPr lang="ko-KR" altLang="en-US" sz="1600" b="1" dirty="0"/>
              <a:t>부트스트랩에서 </a:t>
            </a:r>
            <a:r>
              <a:rPr lang="ko-KR" altLang="en-US" sz="1600" b="1" dirty="0" err="1"/>
              <a:t>특수경우에</a:t>
            </a:r>
            <a:r>
              <a:rPr lang="ko-KR" altLang="en-US" sz="1600" b="1" dirty="0"/>
              <a:t> 사용되는 자바스크립트</a:t>
            </a:r>
            <a:r>
              <a:rPr lang="en-US" altLang="ko-KR" sz="1600" b="1" dirty="0"/>
              <a:t>)</a:t>
            </a:r>
            <a:r>
              <a:rPr lang="en-US" altLang="ko-KR" sz="1600" b="1" dirty="0">
                <a:sym typeface="Wingdings" panose="05000000000000000000" pitchFamily="2" charset="2"/>
              </a:rPr>
              <a:t></a:t>
            </a:r>
            <a:r>
              <a:rPr lang="en-US" altLang="ko-KR" sz="1600" b="1" dirty="0"/>
              <a:t/>
            </a:r>
            <a:br>
              <a:rPr lang="en-US" altLang="ko-KR" sz="1600" b="1" dirty="0"/>
            </a:br>
            <a:r>
              <a:rPr lang="en-US" altLang="ko-KR" sz="1600" b="1" dirty="0"/>
              <a:t>&lt;script </a:t>
            </a:r>
            <a:r>
              <a:rPr lang="en-US" altLang="ko-KR" sz="1600" b="1" dirty="0" err="1"/>
              <a:t>src</a:t>
            </a:r>
            <a:r>
              <a:rPr lang="en-US" altLang="ko-KR" sz="1600" b="1" dirty="0"/>
              <a:t>="https://cdnjs.cloudflare.com/ajax/libs/popper.js/1.16.0/</a:t>
            </a:r>
            <a:r>
              <a:rPr lang="en-US" altLang="ko-KR" sz="1600" b="1" dirty="0" err="1"/>
              <a:t>umd</a:t>
            </a:r>
            <a:r>
              <a:rPr lang="en-US" altLang="ko-KR" sz="1600" b="1" dirty="0"/>
              <a:t>/popper.min.js"&gt;</a:t>
            </a:r>
            <a:br>
              <a:rPr lang="en-US" altLang="ko-KR" sz="1600" b="1" dirty="0"/>
            </a:br>
            <a:r>
              <a:rPr lang="en-US" altLang="ko-KR" sz="1600" b="1" dirty="0"/>
              <a:t>&lt;/script&gt;</a:t>
            </a:r>
            <a:br>
              <a:rPr lang="en-US" altLang="ko-KR" sz="1600" b="1" dirty="0"/>
            </a:br>
            <a:r>
              <a:rPr lang="en-US" altLang="ko-KR" sz="1600" b="1" dirty="0"/>
              <a:t>&lt;!-- Latest compiled JavaScript </a:t>
            </a:r>
            <a:r>
              <a:rPr lang="ko-KR" altLang="en-US" sz="1600" b="1" dirty="0"/>
              <a:t>자바스크립트</a:t>
            </a:r>
            <a:r>
              <a:rPr lang="en-US" altLang="ko-KR" sz="1600" b="1" dirty="0"/>
              <a:t>--&gt;</a:t>
            </a:r>
            <a:br>
              <a:rPr lang="en-US" altLang="ko-KR" sz="1600" b="1" dirty="0"/>
            </a:br>
            <a:r>
              <a:rPr lang="en-US" altLang="ko-KR" sz="1600" b="1" dirty="0"/>
              <a:t>&lt;script </a:t>
            </a:r>
            <a:r>
              <a:rPr lang="en-US" altLang="ko-KR" sz="1600" b="1" dirty="0" err="1"/>
              <a:t>src</a:t>
            </a:r>
            <a:r>
              <a:rPr lang="en-US" altLang="ko-KR" sz="1600" b="1" dirty="0"/>
              <a:t>="https://maxcdn.bootstrapcdn.com/bootstrap/4.5.2/</a:t>
            </a:r>
            <a:r>
              <a:rPr lang="en-US" altLang="ko-KR" sz="1600" b="1" dirty="0" err="1"/>
              <a:t>js</a:t>
            </a:r>
            <a:r>
              <a:rPr lang="en-US" altLang="ko-KR" sz="1600" b="1" dirty="0"/>
              <a:t>/bootstrap.min.js"&gt;&lt;/script&gt; </a:t>
            </a:r>
            <a:r>
              <a:rPr lang="en-US" altLang="ko-KR" sz="1600" dirty="0"/>
              <a:t/>
            </a:r>
            <a:br>
              <a:rPr lang="en-US" altLang="ko-KR" sz="1600" dirty="0"/>
            </a:br>
            <a:endParaRPr lang="ko-KR" altLang="en-US" sz="1600" dirty="0"/>
          </a:p>
        </p:txBody>
      </p:sp>
    </p:spTree>
    <p:extLst>
      <p:ext uri="{BB962C8B-B14F-4D97-AF65-F5344CB8AC3E}">
        <p14:creationId xmlns:p14="http://schemas.microsoft.com/office/powerpoint/2010/main" val="2875038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548680"/>
            <a:ext cx="7886700" cy="5544616"/>
          </a:xfrm>
        </p:spPr>
        <p:txBody>
          <a:bodyPr>
            <a:normAutofit/>
          </a:bodyPr>
          <a:lstStyle/>
          <a:p>
            <a:r>
              <a:rPr lang="en-US" altLang="ko-KR" sz="1600" dirty="0"/>
              <a:t>Growing spinner</a:t>
            </a:r>
            <a:r>
              <a:rPr lang="ko-KR" altLang="en-US" sz="1600" dirty="0"/>
              <a:t>는 원이 커지는 형태의 </a:t>
            </a:r>
            <a:r>
              <a:rPr lang="ko-KR" altLang="en-US" sz="1600" dirty="0" err="1"/>
              <a:t>스피너</a:t>
            </a:r>
            <a:r>
              <a:rPr lang="en-US" altLang="ko-KR" sz="1600" dirty="0"/>
              <a:t/>
            </a:r>
            <a:br>
              <a:rPr lang="en-US" altLang="ko-KR" sz="1600" dirty="0"/>
            </a:br>
            <a:r>
              <a:rPr lang="en-US" altLang="ko-KR" sz="1600" dirty="0"/>
              <a:t>.spinner-grow</a:t>
            </a:r>
            <a:r>
              <a:rPr lang="ko-KR" altLang="en-US" sz="1600" dirty="0"/>
              <a:t>클래스를 사용</a:t>
            </a:r>
            <a:r>
              <a:rPr lang="en-US" altLang="ko-KR" sz="1600" dirty="0"/>
              <a:t/>
            </a:r>
            <a:br>
              <a:rPr lang="en-US" altLang="ko-KR" sz="1600" dirty="0"/>
            </a:br>
            <a:r>
              <a:rPr lang="en-US" altLang="ko-KR" sz="1600" dirty="0"/>
              <a:t/>
            </a:r>
            <a:br>
              <a:rPr lang="en-US" altLang="ko-KR" sz="1600" dirty="0"/>
            </a:br>
            <a:r>
              <a:rPr lang="en-US" altLang="ko-KR" sz="1600" dirty="0"/>
              <a:t>&lt;div class="spinner-grow text-muted"&gt;&lt;/div&gt;</a:t>
            </a:r>
            <a:br>
              <a:rPr lang="en-US" altLang="ko-KR" sz="1600" dirty="0"/>
            </a:br>
            <a:r>
              <a:rPr lang="en-US" altLang="ko-KR" sz="1600" dirty="0"/>
              <a:t>&lt;div class="spinner-grow text-primary"&gt;&lt;/div&gt;</a:t>
            </a:r>
            <a:br>
              <a:rPr lang="en-US" altLang="ko-KR" sz="1600" dirty="0"/>
            </a:br>
            <a:r>
              <a:rPr lang="en-US" altLang="ko-KR" sz="1600" dirty="0"/>
              <a:t>&lt;div class="spinner-grow text-success"&gt;&lt;/div&gt;</a:t>
            </a:r>
            <a:br>
              <a:rPr lang="en-US" altLang="ko-KR" sz="1600" dirty="0"/>
            </a:br>
            <a:r>
              <a:rPr lang="en-US" altLang="ko-KR" sz="1600" dirty="0"/>
              <a:t>&lt;div class="spinner-grow text-info"&gt;&lt;/div&gt;</a:t>
            </a:r>
            <a:br>
              <a:rPr lang="en-US" altLang="ko-KR" sz="1600" dirty="0"/>
            </a:br>
            <a:r>
              <a:rPr lang="en-US" altLang="ko-KR" sz="1600" dirty="0"/>
              <a:t>&lt;div class="spinner-grow text-warning"&gt;&lt;/div&gt;</a:t>
            </a:r>
            <a:br>
              <a:rPr lang="en-US" altLang="ko-KR" sz="1600" dirty="0"/>
            </a:br>
            <a:r>
              <a:rPr lang="en-US" altLang="ko-KR" sz="1600" dirty="0"/>
              <a:t>&lt;div class="spinner-grow text-danger"&gt;&lt;/div&gt;</a:t>
            </a:r>
            <a:br>
              <a:rPr lang="en-US" altLang="ko-KR" sz="1600" dirty="0"/>
            </a:br>
            <a:r>
              <a:rPr lang="en-US" altLang="ko-KR" sz="1600" dirty="0"/>
              <a:t>&lt;div class="spinner-grow text-secondary"&gt;&lt;/div&gt;</a:t>
            </a:r>
            <a:br>
              <a:rPr lang="en-US" altLang="ko-KR" sz="1600" dirty="0"/>
            </a:br>
            <a:r>
              <a:rPr lang="en-US" altLang="ko-KR" sz="1600" dirty="0"/>
              <a:t>&lt;div class="spinner-grow text-dark"&gt;&lt;/div&gt;</a:t>
            </a:r>
            <a:br>
              <a:rPr lang="en-US" altLang="ko-KR" sz="1600" dirty="0"/>
            </a:br>
            <a:r>
              <a:rPr lang="en-US" altLang="ko-KR" sz="1600" dirty="0"/>
              <a:t>&lt;div class="spinner-grow text-light"&gt;&lt;/div&gt;</a:t>
            </a:r>
          </a:p>
          <a:p>
            <a:r>
              <a:rPr lang="en-US" altLang="ko-KR" sz="1600" dirty="0"/>
              <a:t>Spinner size</a:t>
            </a:r>
            <a:r>
              <a:rPr lang="ko-KR" altLang="en-US" sz="1600" dirty="0"/>
              <a:t>는 </a:t>
            </a:r>
            <a:r>
              <a:rPr lang="en-US" altLang="ko-KR" sz="1600" dirty="0"/>
              <a:t>spinner-border-</a:t>
            </a:r>
            <a:r>
              <a:rPr lang="en-US" altLang="ko-KR" sz="1600" dirty="0" err="1"/>
              <a:t>sm</a:t>
            </a:r>
            <a:r>
              <a:rPr lang="en-US" altLang="ko-KR" sz="1600" dirty="0"/>
              <a:t>,(</a:t>
            </a:r>
            <a:r>
              <a:rPr lang="ko-KR" altLang="en-US" sz="1600" dirty="0"/>
              <a:t>크기는 </a:t>
            </a:r>
            <a:r>
              <a:rPr lang="en-US" altLang="ko-KR" sz="1600" dirty="0" err="1"/>
              <a:t>sm</a:t>
            </a:r>
            <a:r>
              <a:rPr lang="ko-KR" altLang="en-US" sz="1600" dirty="0"/>
              <a:t>과 기본 </a:t>
            </a:r>
            <a:r>
              <a:rPr lang="en-US" altLang="ko-KR" sz="1600" dirty="0"/>
              <a:t>2</a:t>
            </a:r>
            <a:r>
              <a:rPr lang="ko-KR" altLang="en-US" sz="1600" dirty="0"/>
              <a:t>가지</a:t>
            </a:r>
            <a:r>
              <a:rPr lang="en-US" altLang="ko-KR" sz="1600" dirty="0"/>
              <a:t>)</a:t>
            </a:r>
            <a:br>
              <a:rPr lang="en-US" altLang="ko-KR" sz="1600" dirty="0"/>
            </a:br>
            <a:r>
              <a:rPr lang="en-US" altLang="ko-KR" sz="1600" dirty="0"/>
              <a:t>glow</a:t>
            </a:r>
            <a:r>
              <a:rPr lang="ko-KR" altLang="en-US" sz="1600" dirty="0"/>
              <a:t>시는 </a:t>
            </a:r>
            <a:r>
              <a:rPr lang="en-US" altLang="ko-KR" sz="1600" dirty="0"/>
              <a:t>spinner-grow-</a:t>
            </a:r>
            <a:r>
              <a:rPr lang="en-US" altLang="ko-KR" sz="1600" dirty="0" err="1"/>
              <a:t>sm</a:t>
            </a:r>
            <a:r>
              <a:rPr lang="ko-KR" altLang="en-US" sz="1600" dirty="0"/>
              <a:t>클래스를 추가하면 축소됨</a:t>
            </a:r>
            <a:r>
              <a:rPr lang="en-US" altLang="ko-KR" sz="1600" dirty="0"/>
              <a:t/>
            </a:r>
            <a:br>
              <a:rPr lang="en-US" altLang="ko-KR" sz="1600" dirty="0"/>
            </a:br>
            <a:r>
              <a:rPr lang="en-US" altLang="ko-KR" sz="1600" dirty="0"/>
              <a:t/>
            </a:r>
            <a:br>
              <a:rPr lang="en-US" altLang="ko-KR" sz="1600" dirty="0"/>
            </a:br>
            <a:r>
              <a:rPr lang="en-US" altLang="ko-KR" sz="1600" dirty="0"/>
              <a:t>&lt;div class="spinner-border spinner-border-</a:t>
            </a:r>
            <a:r>
              <a:rPr lang="en-US" altLang="ko-KR" sz="1600" dirty="0" err="1"/>
              <a:t>sm</a:t>
            </a:r>
            <a:r>
              <a:rPr lang="en-US" altLang="ko-KR" sz="1600" dirty="0"/>
              <a:t>"&gt;&lt;/div&gt;</a:t>
            </a:r>
            <a:br>
              <a:rPr lang="en-US" altLang="ko-KR" sz="1600" dirty="0"/>
            </a:br>
            <a:r>
              <a:rPr lang="en-US" altLang="ko-KR" sz="1600" dirty="0"/>
              <a:t>&lt;div class="spinner-grow spinner-grow-</a:t>
            </a:r>
            <a:r>
              <a:rPr lang="en-US" altLang="ko-KR" sz="1600" dirty="0" err="1"/>
              <a:t>sm</a:t>
            </a:r>
            <a:r>
              <a:rPr lang="en-US" altLang="ko-KR" sz="1600" dirty="0"/>
              <a:t>"&gt;&lt;/div&gt;</a:t>
            </a:r>
            <a:endParaRPr lang="ko-KR" altLang="en-US" sz="1600" dirty="0"/>
          </a:p>
        </p:txBody>
      </p:sp>
    </p:spTree>
    <p:extLst>
      <p:ext uri="{BB962C8B-B14F-4D97-AF65-F5344CB8AC3E}">
        <p14:creationId xmlns:p14="http://schemas.microsoft.com/office/powerpoint/2010/main" val="3863645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20688"/>
            <a:ext cx="8496944" cy="5616624"/>
          </a:xfrm>
        </p:spPr>
        <p:txBody>
          <a:bodyPr>
            <a:normAutofit/>
          </a:bodyPr>
          <a:lstStyle/>
          <a:p>
            <a:r>
              <a:rPr lang="en-US" altLang="ko-KR" sz="1600" dirty="0"/>
              <a:t>Spinner button</a:t>
            </a:r>
            <a:br>
              <a:rPr lang="en-US" altLang="ko-KR" sz="1600" dirty="0"/>
            </a:br>
            <a:r>
              <a:rPr lang="en-US" altLang="ko-KR" sz="1600" dirty="0"/>
              <a:t/>
            </a:r>
            <a:br>
              <a:rPr lang="en-US" altLang="ko-KR" sz="1600" dirty="0"/>
            </a:br>
            <a:r>
              <a:rPr lang="en-US" altLang="ko-KR" sz="1600" dirty="0" err="1"/>
              <a:t>button</a:t>
            </a:r>
            <a:r>
              <a:rPr lang="ko-KR" altLang="en-US" sz="1600" dirty="0"/>
              <a:t>안에 </a:t>
            </a:r>
            <a:r>
              <a:rPr lang="en-US" altLang="ko-KR" sz="1600" dirty="0"/>
              <a:t>spinner</a:t>
            </a:r>
            <a:r>
              <a:rPr lang="ko-KR" altLang="en-US" sz="1600" dirty="0"/>
              <a:t>를 집어넣으려면 </a:t>
            </a:r>
            <a:r>
              <a:rPr lang="en-US" altLang="ko-KR" sz="1600" dirty="0"/>
              <a:t>&lt;button&gt;</a:t>
            </a:r>
            <a:r>
              <a:rPr lang="ko-KR" altLang="en-US" sz="1600" dirty="0"/>
              <a:t>의 </a:t>
            </a:r>
            <a:r>
              <a:rPr lang="en-US" altLang="ko-KR" sz="1600" dirty="0"/>
              <a:t>content</a:t>
            </a:r>
            <a:r>
              <a:rPr lang="ko-KR" altLang="en-US" sz="1600" dirty="0"/>
              <a:t>에 </a:t>
            </a:r>
            <a:r>
              <a:rPr lang="en-US" altLang="ko-KR" sz="1600" dirty="0"/>
              <a:t>&lt;span&gt;</a:t>
            </a:r>
            <a:r>
              <a:rPr lang="ko-KR" altLang="en-US" sz="1600" dirty="0" err="1"/>
              <a:t>엘리먼트로</a:t>
            </a:r>
            <a:r>
              <a:rPr lang="en-US" altLang="ko-KR" sz="1600" dirty="0"/>
              <a:t/>
            </a:r>
            <a:br>
              <a:rPr lang="en-US" altLang="ko-KR" sz="1600" dirty="0"/>
            </a:br>
            <a:r>
              <a:rPr lang="en-US" altLang="ko-KR" sz="1600" dirty="0"/>
              <a:t>spinner</a:t>
            </a:r>
            <a:r>
              <a:rPr lang="ko-KR" altLang="en-US" sz="1600" dirty="0"/>
              <a:t>클래스를 </a:t>
            </a:r>
            <a:r>
              <a:rPr lang="ko-KR" altLang="en-US" sz="1600" dirty="0" err="1"/>
              <a:t>넣어줌</a:t>
            </a:r>
            <a:r>
              <a:rPr lang="ko-KR" altLang="en-US" sz="1600" dirty="0"/>
              <a:t> 이때 </a:t>
            </a:r>
            <a:r>
              <a:rPr lang="en-US" altLang="ko-KR" sz="1600" dirty="0"/>
              <a:t>spinner</a:t>
            </a:r>
            <a:r>
              <a:rPr lang="ko-KR" altLang="en-US" sz="1600" dirty="0"/>
              <a:t>크기는 적은 것을 사용하는 것이 보통</a:t>
            </a:r>
            <a:r>
              <a:rPr lang="en-US" altLang="ko-KR" sz="1600" dirty="0"/>
              <a:t/>
            </a:r>
            <a:br>
              <a:rPr lang="en-US" altLang="ko-KR" sz="1600" dirty="0"/>
            </a:br>
            <a:r>
              <a:rPr lang="en-US" altLang="ko-KR" sz="1600" dirty="0"/>
              <a:t>&lt;button class="</a:t>
            </a:r>
            <a:r>
              <a:rPr lang="en-US" altLang="ko-KR" sz="1600" dirty="0" err="1"/>
              <a:t>btn</a:t>
            </a:r>
            <a:r>
              <a:rPr lang="en-US" altLang="ko-KR" sz="1600" dirty="0"/>
              <a:t> </a:t>
            </a:r>
            <a:r>
              <a:rPr lang="en-US" altLang="ko-KR" sz="1600" dirty="0" err="1"/>
              <a:t>btn</a:t>
            </a:r>
            <a:r>
              <a:rPr lang="en-US" altLang="ko-KR" sz="1600" dirty="0"/>
              <a:t>-primary"&gt;</a:t>
            </a:r>
            <a:br>
              <a:rPr lang="en-US" altLang="ko-KR" sz="1600" dirty="0"/>
            </a:br>
            <a:r>
              <a:rPr lang="en-US" altLang="ko-KR" sz="1600" dirty="0"/>
              <a:t>  &lt;span class="spinner-border spinner-border-</a:t>
            </a:r>
            <a:r>
              <a:rPr lang="en-US" altLang="ko-KR" sz="1600" dirty="0" err="1"/>
              <a:t>sm</a:t>
            </a:r>
            <a:r>
              <a:rPr lang="en-US" altLang="ko-KR" sz="1600" dirty="0"/>
              <a:t>"&gt;&lt;/span&gt;</a:t>
            </a:r>
            <a:br>
              <a:rPr lang="en-US" altLang="ko-KR" sz="1600" dirty="0"/>
            </a:br>
            <a:r>
              <a:rPr lang="en-US" altLang="ko-KR" sz="1600" dirty="0"/>
              <a:t>&lt;/button&gt;</a:t>
            </a:r>
            <a:br>
              <a:rPr lang="en-US" altLang="ko-KR" sz="1600" dirty="0"/>
            </a:br>
            <a:r>
              <a:rPr lang="en-US" altLang="ko-KR" sz="1600" dirty="0"/>
              <a:t/>
            </a:r>
            <a:br>
              <a:rPr lang="en-US" altLang="ko-KR" sz="1600" dirty="0"/>
            </a:br>
            <a:r>
              <a:rPr lang="en-US" altLang="ko-KR" sz="1600" dirty="0"/>
              <a:t>&lt;button class="</a:t>
            </a:r>
            <a:r>
              <a:rPr lang="en-US" altLang="ko-KR" sz="1600" dirty="0" err="1"/>
              <a:t>btn</a:t>
            </a:r>
            <a:r>
              <a:rPr lang="en-US" altLang="ko-KR" sz="1600" dirty="0"/>
              <a:t> </a:t>
            </a:r>
            <a:r>
              <a:rPr lang="en-US" altLang="ko-KR" sz="1600" dirty="0" err="1"/>
              <a:t>btn</a:t>
            </a:r>
            <a:r>
              <a:rPr lang="en-US" altLang="ko-KR" sz="1600" dirty="0"/>
              <a:t>-primary"&gt;</a:t>
            </a:r>
            <a:br>
              <a:rPr lang="en-US" altLang="ko-KR" sz="1600" dirty="0"/>
            </a:br>
            <a:r>
              <a:rPr lang="en-US" altLang="ko-KR" sz="1600" dirty="0"/>
              <a:t>  &lt;span class="spinner-border spinner-border-</a:t>
            </a:r>
            <a:r>
              <a:rPr lang="en-US" altLang="ko-KR" sz="1600" dirty="0" err="1"/>
              <a:t>sm</a:t>
            </a:r>
            <a:r>
              <a:rPr lang="en-US" altLang="ko-KR" sz="1600" dirty="0"/>
              <a:t>"&gt;&lt;/span&gt;</a:t>
            </a:r>
            <a:br>
              <a:rPr lang="en-US" altLang="ko-KR" sz="1600" dirty="0"/>
            </a:br>
            <a:r>
              <a:rPr lang="en-US" altLang="ko-KR" sz="1600" dirty="0"/>
              <a:t>  Loading..</a:t>
            </a:r>
            <a:br>
              <a:rPr lang="en-US" altLang="ko-KR" sz="1600" dirty="0"/>
            </a:br>
            <a:r>
              <a:rPr lang="en-US" altLang="ko-KR" sz="1600" dirty="0"/>
              <a:t>&lt;/button&gt;</a:t>
            </a:r>
            <a:br>
              <a:rPr lang="en-US" altLang="ko-KR" sz="1600" dirty="0"/>
            </a:br>
            <a:r>
              <a:rPr lang="en-US" altLang="ko-KR" sz="1600" dirty="0"/>
              <a:t/>
            </a:r>
            <a:br>
              <a:rPr lang="en-US" altLang="ko-KR" sz="1600" dirty="0"/>
            </a:br>
            <a:r>
              <a:rPr lang="en-US" altLang="ko-KR" sz="1600" dirty="0"/>
              <a:t>&lt;button class="</a:t>
            </a:r>
            <a:r>
              <a:rPr lang="en-US" altLang="ko-KR" sz="1600" dirty="0" err="1"/>
              <a:t>btn</a:t>
            </a:r>
            <a:r>
              <a:rPr lang="en-US" altLang="ko-KR" sz="1600" dirty="0"/>
              <a:t> </a:t>
            </a:r>
            <a:r>
              <a:rPr lang="en-US" altLang="ko-KR" sz="1600" dirty="0" err="1"/>
              <a:t>btn</a:t>
            </a:r>
            <a:r>
              <a:rPr lang="en-US" altLang="ko-KR" sz="1600" dirty="0"/>
              <a:t>-primary" disabled&gt;</a:t>
            </a:r>
            <a:br>
              <a:rPr lang="en-US" altLang="ko-KR" sz="1600" dirty="0"/>
            </a:br>
            <a:r>
              <a:rPr lang="en-US" altLang="ko-KR" sz="1600" dirty="0"/>
              <a:t>  &lt;span class="spinner-border spinner-border-</a:t>
            </a:r>
            <a:r>
              <a:rPr lang="en-US" altLang="ko-KR" sz="1600" dirty="0" err="1"/>
              <a:t>sm</a:t>
            </a:r>
            <a:r>
              <a:rPr lang="en-US" altLang="ko-KR" sz="1600" dirty="0"/>
              <a:t>"&gt;&lt;/span&gt;</a:t>
            </a:r>
            <a:br>
              <a:rPr lang="en-US" altLang="ko-KR" sz="1600" dirty="0"/>
            </a:br>
            <a:r>
              <a:rPr lang="en-US" altLang="ko-KR" sz="1600" dirty="0"/>
              <a:t>  Loading..</a:t>
            </a:r>
            <a:br>
              <a:rPr lang="en-US" altLang="ko-KR" sz="1600" dirty="0"/>
            </a:br>
            <a:r>
              <a:rPr lang="en-US" altLang="ko-KR" sz="1600" dirty="0"/>
              <a:t>&lt;/button&gt;</a:t>
            </a:r>
            <a:br>
              <a:rPr lang="en-US" altLang="ko-KR" sz="1600" dirty="0"/>
            </a:br>
            <a:r>
              <a:rPr lang="en-US" altLang="ko-KR" sz="1600" dirty="0"/>
              <a:t/>
            </a:r>
            <a:br>
              <a:rPr lang="en-US" altLang="ko-KR" sz="1600" dirty="0"/>
            </a:br>
            <a:r>
              <a:rPr lang="en-US" altLang="ko-KR" sz="1600" dirty="0"/>
              <a:t>&lt;button class="</a:t>
            </a:r>
            <a:r>
              <a:rPr lang="en-US" altLang="ko-KR" sz="1600" dirty="0" err="1"/>
              <a:t>btn</a:t>
            </a:r>
            <a:r>
              <a:rPr lang="en-US" altLang="ko-KR" sz="1600" dirty="0"/>
              <a:t> </a:t>
            </a:r>
            <a:r>
              <a:rPr lang="en-US" altLang="ko-KR" sz="1600" dirty="0" err="1"/>
              <a:t>btn</a:t>
            </a:r>
            <a:r>
              <a:rPr lang="en-US" altLang="ko-KR" sz="1600" dirty="0"/>
              <a:t>-primary" disabled&gt;</a:t>
            </a:r>
            <a:br>
              <a:rPr lang="en-US" altLang="ko-KR" sz="1600" dirty="0"/>
            </a:br>
            <a:r>
              <a:rPr lang="en-US" altLang="ko-KR" sz="1600" dirty="0"/>
              <a:t>  &lt;span class="spinner-grow spinner-grow-</a:t>
            </a:r>
            <a:r>
              <a:rPr lang="en-US" altLang="ko-KR" sz="1600" dirty="0" err="1"/>
              <a:t>sm</a:t>
            </a:r>
            <a:r>
              <a:rPr lang="en-US" altLang="ko-KR" sz="1600" dirty="0"/>
              <a:t>"&gt;&lt;/span&gt;</a:t>
            </a:r>
            <a:br>
              <a:rPr lang="en-US" altLang="ko-KR" sz="1600" dirty="0"/>
            </a:br>
            <a:r>
              <a:rPr lang="en-US" altLang="ko-KR" sz="1600" dirty="0"/>
              <a:t>  Loading..</a:t>
            </a:r>
            <a:br>
              <a:rPr lang="en-US" altLang="ko-KR" sz="1600" dirty="0"/>
            </a:br>
            <a:r>
              <a:rPr lang="en-US" altLang="ko-KR" sz="1600" dirty="0"/>
              <a:t>&lt;/button&gt;</a:t>
            </a:r>
            <a:endParaRPr lang="ko-KR" altLang="en-US" sz="1600" dirty="0"/>
          </a:p>
        </p:txBody>
      </p:sp>
    </p:spTree>
    <p:extLst>
      <p:ext uri="{BB962C8B-B14F-4D97-AF65-F5344CB8AC3E}">
        <p14:creationId xmlns:p14="http://schemas.microsoft.com/office/powerpoint/2010/main" val="3994534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864097"/>
          </a:xfrm>
        </p:spPr>
        <p:txBody>
          <a:bodyPr>
            <a:normAutofit/>
          </a:bodyPr>
          <a:lstStyle/>
          <a:p>
            <a:r>
              <a:rPr lang="en-US" altLang="ko-KR" sz="2400" dirty="0"/>
              <a:t>Bootstrap 4 Pagination(</a:t>
            </a:r>
            <a:r>
              <a:rPr lang="ko-KR" altLang="en-US" sz="2400" dirty="0"/>
              <a:t>페이지 표시</a:t>
            </a:r>
            <a:r>
              <a:rPr lang="en-US" altLang="ko-KR" sz="2400" dirty="0"/>
              <a:t>)</a:t>
            </a:r>
            <a:endParaRPr lang="ko-KR" altLang="en-US" sz="2400" dirty="0"/>
          </a:p>
        </p:txBody>
      </p:sp>
      <p:sp>
        <p:nvSpPr>
          <p:cNvPr id="3" name="내용 개체 틀 2"/>
          <p:cNvSpPr>
            <a:spLocks noGrp="1"/>
          </p:cNvSpPr>
          <p:nvPr>
            <p:ph idx="1"/>
          </p:nvPr>
        </p:nvSpPr>
        <p:spPr>
          <a:xfrm>
            <a:off x="611560" y="1340768"/>
            <a:ext cx="7886700" cy="4896544"/>
          </a:xfrm>
        </p:spPr>
        <p:txBody>
          <a:bodyPr>
            <a:noAutofit/>
          </a:bodyPr>
          <a:lstStyle/>
          <a:p>
            <a:r>
              <a:rPr lang="en-US" altLang="ko-KR" sz="1600" dirty="0"/>
              <a:t>Page(</a:t>
            </a:r>
            <a:r>
              <a:rPr lang="ko-KR" altLang="en-US" sz="1600" dirty="0"/>
              <a:t>페이지가 많은 경우 페이지를 표시</a:t>
            </a:r>
            <a:r>
              <a:rPr lang="en-US" altLang="ko-KR" sz="1600" dirty="0"/>
              <a:t>)</a:t>
            </a:r>
            <a:r>
              <a:rPr lang="ko-KR" altLang="en-US" sz="1600" dirty="0"/>
              <a:t>표시 관련 클래스</a:t>
            </a:r>
            <a:r>
              <a:rPr lang="en-US" altLang="ko-KR" sz="1600" dirty="0"/>
              <a:t/>
            </a:r>
            <a:br>
              <a:rPr lang="en-US" altLang="ko-KR" sz="1600" dirty="0"/>
            </a:br>
            <a:r>
              <a:rPr lang="en-US" altLang="ko-KR" sz="1600" dirty="0"/>
              <a:t/>
            </a:r>
            <a:br>
              <a:rPr lang="en-US" altLang="ko-KR" sz="1600" dirty="0"/>
            </a:br>
            <a:r>
              <a:rPr lang="en-US" altLang="ko-KR" sz="1600" dirty="0"/>
              <a:t>&lt;ul class="pagination"&gt; &lt;!—</a:t>
            </a:r>
            <a:r>
              <a:rPr lang="ko-KR" altLang="en-US" sz="1600" dirty="0"/>
              <a:t>기본 </a:t>
            </a:r>
            <a:r>
              <a:rPr lang="en-US" altLang="ko-KR" sz="1600" dirty="0"/>
              <a:t>page</a:t>
            </a:r>
            <a:r>
              <a:rPr lang="en-US" altLang="ko-KR" sz="1600" dirty="0">
                <a:sym typeface="Wingdings" panose="05000000000000000000" pitchFamily="2" charset="2"/>
              </a:rPr>
              <a:t></a:t>
            </a:r>
            <a:r>
              <a:rPr lang="en-US" altLang="ko-KR" sz="1600" dirty="0"/>
              <a:t/>
            </a:r>
            <a:br>
              <a:rPr lang="en-US" altLang="ko-KR" sz="1600" dirty="0"/>
            </a:br>
            <a:r>
              <a:rPr lang="en-US" altLang="ko-KR" sz="1600" dirty="0"/>
              <a:t>  &lt;li class=＂page-item"&gt;</a:t>
            </a:r>
            <a:br>
              <a:rPr lang="en-US" altLang="ko-KR" sz="1600" dirty="0"/>
            </a:br>
            <a:r>
              <a:rPr lang="en-US" altLang="ko-KR" sz="1600" dirty="0"/>
              <a:t>      &lt;a class="page-link" </a:t>
            </a:r>
            <a:r>
              <a:rPr lang="en-US" altLang="ko-KR" sz="1600" dirty="0" err="1"/>
              <a:t>href</a:t>
            </a:r>
            <a:r>
              <a:rPr lang="en-US" altLang="ko-KR" sz="1600" dirty="0"/>
              <a:t>="#"&gt;Previous&lt;/a&gt;</a:t>
            </a:r>
            <a:br>
              <a:rPr lang="en-US" altLang="ko-KR" sz="1600" dirty="0"/>
            </a:br>
            <a:r>
              <a:rPr lang="en-US" altLang="ko-KR" sz="1600" dirty="0"/>
              <a:t>  &lt;/li&gt;</a:t>
            </a:r>
            <a:br>
              <a:rPr lang="en-US" altLang="ko-KR" sz="1600" dirty="0"/>
            </a:br>
            <a:r>
              <a:rPr lang="en-US" altLang="ko-KR" sz="1600" dirty="0"/>
              <a:t>  &lt;li class="page-item"&gt;</a:t>
            </a:r>
            <a:br>
              <a:rPr lang="en-US" altLang="ko-KR" sz="1600" dirty="0"/>
            </a:br>
            <a:r>
              <a:rPr lang="en-US" altLang="ko-KR" sz="1600" dirty="0"/>
              <a:t>       &lt;a class="page-link" </a:t>
            </a:r>
            <a:r>
              <a:rPr lang="en-US" altLang="ko-KR" sz="1600" dirty="0" err="1"/>
              <a:t>href</a:t>
            </a:r>
            <a:r>
              <a:rPr lang="en-US" altLang="ko-KR" sz="1600" dirty="0"/>
              <a:t>="#"&gt;1&lt;/a&gt;</a:t>
            </a:r>
            <a:br>
              <a:rPr lang="en-US" altLang="ko-KR" sz="1600" dirty="0"/>
            </a:br>
            <a:r>
              <a:rPr lang="en-US" altLang="ko-KR" sz="1600" dirty="0"/>
              <a:t>   /li&gt;</a:t>
            </a:r>
            <a:br>
              <a:rPr lang="en-US" altLang="ko-KR" sz="1600" dirty="0"/>
            </a:br>
            <a:r>
              <a:rPr lang="en-US" altLang="ko-KR" sz="1600" dirty="0"/>
              <a:t>  &lt;li class="page-item active "&gt;</a:t>
            </a:r>
            <a:br>
              <a:rPr lang="en-US" altLang="ko-KR" sz="1600" dirty="0"/>
            </a:br>
            <a:r>
              <a:rPr lang="en-US" altLang="ko-KR" sz="1600" dirty="0"/>
              <a:t>       &lt;a class="page-link" </a:t>
            </a:r>
            <a:r>
              <a:rPr lang="en-US" altLang="ko-KR" sz="1600" dirty="0" err="1"/>
              <a:t>href</a:t>
            </a:r>
            <a:r>
              <a:rPr lang="en-US" altLang="ko-KR" sz="1600" dirty="0"/>
              <a:t>="#"&gt;2&lt;/a&gt;</a:t>
            </a:r>
            <a:br>
              <a:rPr lang="en-US" altLang="ko-KR" sz="1600" dirty="0"/>
            </a:br>
            <a:r>
              <a:rPr lang="en-US" altLang="ko-KR" sz="1600" dirty="0"/>
              <a:t>  &lt;/li&gt;</a:t>
            </a:r>
            <a:br>
              <a:rPr lang="en-US" altLang="ko-KR" sz="1600" dirty="0"/>
            </a:br>
            <a:r>
              <a:rPr lang="en-US" altLang="ko-KR" sz="1600" dirty="0"/>
              <a:t>  &lt;li class="page-item"&gt;</a:t>
            </a:r>
            <a:br>
              <a:rPr lang="en-US" altLang="ko-KR" sz="1600" dirty="0"/>
            </a:br>
            <a:r>
              <a:rPr lang="en-US" altLang="ko-KR" sz="1600" dirty="0"/>
              <a:t>       &lt;a class="page-link" </a:t>
            </a:r>
            <a:r>
              <a:rPr lang="en-US" altLang="ko-KR" sz="1600" dirty="0" err="1"/>
              <a:t>href</a:t>
            </a:r>
            <a:r>
              <a:rPr lang="en-US" altLang="ko-KR" sz="1600" dirty="0"/>
              <a:t>="#"&gt;3&lt;/a&gt;</a:t>
            </a:r>
            <a:br>
              <a:rPr lang="en-US" altLang="ko-KR" sz="1600" dirty="0"/>
            </a:br>
            <a:r>
              <a:rPr lang="en-US" altLang="ko-KR" sz="1600" dirty="0"/>
              <a:t>  &lt;/li&gt;</a:t>
            </a:r>
            <a:br>
              <a:rPr lang="en-US" altLang="ko-KR" sz="1600" dirty="0"/>
            </a:br>
            <a:r>
              <a:rPr lang="en-US" altLang="ko-KR" sz="1600" dirty="0"/>
              <a:t>  &lt;li class="page-item disabled "&gt;</a:t>
            </a:r>
            <a:br>
              <a:rPr lang="en-US" altLang="ko-KR" sz="1600" dirty="0"/>
            </a:br>
            <a:r>
              <a:rPr lang="en-US" altLang="ko-KR" sz="1600" dirty="0"/>
              <a:t>       &lt;a class="page-link" </a:t>
            </a:r>
            <a:r>
              <a:rPr lang="en-US" altLang="ko-KR" sz="1600" dirty="0" err="1"/>
              <a:t>href</a:t>
            </a:r>
            <a:r>
              <a:rPr lang="en-US" altLang="ko-KR" sz="1600" dirty="0"/>
              <a:t>="#"&gt;Next&lt;/a&gt;</a:t>
            </a:r>
            <a:br>
              <a:rPr lang="en-US" altLang="ko-KR" sz="1600" dirty="0"/>
            </a:br>
            <a:r>
              <a:rPr lang="en-US" altLang="ko-KR" sz="1600" dirty="0"/>
              <a:t>  &lt;/li&gt;</a:t>
            </a:r>
            <a:br>
              <a:rPr lang="en-US" altLang="ko-KR" sz="1600" dirty="0"/>
            </a:br>
            <a:r>
              <a:rPr lang="en-US" altLang="ko-KR" sz="1600" dirty="0"/>
              <a:t>&lt;/ul&gt;</a:t>
            </a:r>
            <a:br>
              <a:rPr lang="en-US" altLang="ko-KR" sz="1600" dirty="0"/>
            </a:br>
            <a:r>
              <a:rPr lang="en-US" altLang="ko-KR" sz="1600" dirty="0"/>
              <a:t>&lt;!--  .active</a:t>
            </a:r>
            <a:r>
              <a:rPr lang="ko-KR" altLang="en-US" sz="1600" dirty="0"/>
              <a:t>클래스는 현재 페이지 표시</a:t>
            </a:r>
            <a:r>
              <a:rPr lang="en-US" altLang="ko-KR" sz="1600" dirty="0"/>
              <a:t/>
            </a:r>
            <a:br>
              <a:rPr lang="en-US" altLang="ko-KR" sz="1600" dirty="0"/>
            </a:br>
            <a:r>
              <a:rPr lang="en-US" altLang="ko-KR" sz="1600" dirty="0"/>
              <a:t>&lt;!--  disabled</a:t>
            </a:r>
            <a:r>
              <a:rPr lang="ko-KR" altLang="en-US" sz="1600" dirty="0"/>
              <a:t>는 비활성화</a:t>
            </a:r>
          </a:p>
        </p:txBody>
      </p:sp>
    </p:spTree>
    <p:extLst>
      <p:ext uri="{BB962C8B-B14F-4D97-AF65-F5344CB8AC3E}">
        <p14:creationId xmlns:p14="http://schemas.microsoft.com/office/powerpoint/2010/main" val="140849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20688"/>
            <a:ext cx="8352928" cy="5556275"/>
          </a:xfrm>
        </p:spPr>
        <p:txBody>
          <a:bodyPr>
            <a:normAutofit fontScale="92500" lnSpcReduction="10000"/>
          </a:bodyPr>
          <a:lstStyle/>
          <a:p>
            <a:r>
              <a:rPr lang="ko-KR" altLang="en-US" sz="1800" dirty="0"/>
              <a:t>페이지표시 크기는</a:t>
            </a:r>
            <a:r>
              <a:rPr lang="en-US" altLang="ko-KR" sz="1800" dirty="0"/>
              <a:t/>
            </a:r>
            <a:br>
              <a:rPr lang="en-US" altLang="ko-KR" sz="1800" dirty="0"/>
            </a:br>
            <a:r>
              <a:rPr lang="en-US" altLang="ko-KR" sz="1800" dirty="0"/>
              <a:t/>
            </a:r>
            <a:br>
              <a:rPr lang="en-US" altLang="ko-KR" sz="1800" dirty="0"/>
            </a:br>
            <a:r>
              <a:rPr lang="en-US" altLang="ko-KR" sz="1800" dirty="0"/>
              <a:t>&lt;ul class="pagination pagination-lg"&gt; //</a:t>
            </a:r>
            <a:r>
              <a:rPr lang="ko-KR" altLang="en-US" sz="1800" dirty="0"/>
              <a:t>크게</a:t>
            </a:r>
            <a:r>
              <a:rPr lang="en-US" altLang="ko-KR" sz="1800" dirty="0"/>
              <a:t/>
            </a:r>
            <a:br>
              <a:rPr lang="en-US" altLang="ko-KR" sz="1800" dirty="0"/>
            </a:br>
            <a:r>
              <a:rPr lang="en-US" altLang="ko-KR" sz="1800" dirty="0"/>
              <a:t>&lt;ul class="pagination pagination-</a:t>
            </a:r>
            <a:r>
              <a:rPr lang="en-US" altLang="ko-KR" sz="1800" dirty="0" err="1"/>
              <a:t>sm</a:t>
            </a:r>
            <a:r>
              <a:rPr lang="en-US" altLang="ko-KR" sz="1800" dirty="0"/>
              <a:t>"&gt;//</a:t>
            </a:r>
            <a:r>
              <a:rPr lang="ko-KR" altLang="en-US" sz="1800" dirty="0"/>
              <a:t>작게</a:t>
            </a:r>
            <a:r>
              <a:rPr lang="en-US" altLang="ko-KR" sz="1800" dirty="0"/>
              <a:t/>
            </a:r>
            <a:br>
              <a:rPr lang="en-US" altLang="ko-KR" sz="1800" dirty="0"/>
            </a:br>
            <a:r>
              <a:rPr lang="en-US" altLang="ko-KR" sz="1800" dirty="0"/>
              <a:t>&lt;ul class="pagination pagination-md"&gt; //default</a:t>
            </a:r>
          </a:p>
          <a:p>
            <a:r>
              <a:rPr lang="ko-KR" altLang="en-US" sz="1800" dirty="0"/>
              <a:t>페이지 표시 수평 위치는</a:t>
            </a:r>
            <a:r>
              <a:rPr lang="en-US" altLang="ko-KR" sz="1800" dirty="0"/>
              <a:t/>
            </a:r>
            <a:br>
              <a:rPr lang="en-US" altLang="ko-KR" sz="1800" dirty="0"/>
            </a:br>
            <a:r>
              <a:rPr lang="ko-KR" altLang="en-US" sz="1800" dirty="0"/>
              <a:t> </a:t>
            </a:r>
            <a:r>
              <a:rPr lang="en-US" altLang="ko-KR" sz="1800" dirty="0"/>
              <a:t/>
            </a:r>
            <a:br>
              <a:rPr lang="en-US" altLang="ko-KR" sz="1800" dirty="0"/>
            </a:br>
            <a:r>
              <a:rPr lang="en-US" altLang="ko-KR" sz="1800" dirty="0"/>
              <a:t>&lt;ul class="pagination justify-content-center"&gt; //</a:t>
            </a:r>
            <a:r>
              <a:rPr lang="ko-KR" altLang="en-US" sz="1800" dirty="0"/>
              <a:t>가로 중앙</a:t>
            </a:r>
            <a:r>
              <a:rPr lang="en-US" altLang="ko-KR" sz="1800" dirty="0"/>
              <a:t/>
            </a:r>
            <a:br>
              <a:rPr lang="en-US" altLang="ko-KR" sz="1800" dirty="0"/>
            </a:br>
            <a:r>
              <a:rPr lang="en-US" altLang="ko-KR" sz="1800" dirty="0"/>
              <a:t>&lt;ul class="pagination justify-content-end"&gt; //</a:t>
            </a:r>
            <a:r>
              <a:rPr lang="ko-KR" altLang="en-US" sz="1800" dirty="0"/>
              <a:t>오른쪽</a:t>
            </a:r>
            <a:r>
              <a:rPr lang="en-US" altLang="ko-KR" sz="1800" dirty="0"/>
              <a:t/>
            </a:r>
            <a:br>
              <a:rPr lang="en-US" altLang="ko-KR" sz="1800" dirty="0"/>
            </a:br>
            <a:r>
              <a:rPr lang="en-US" altLang="ko-KR" sz="1800" dirty="0"/>
              <a:t>&lt;ul class="pagination justify-content-start"&gt; //</a:t>
            </a:r>
            <a:r>
              <a:rPr lang="ko-KR" altLang="en-US" sz="1800" dirty="0"/>
              <a:t>왼쪽</a:t>
            </a:r>
            <a:r>
              <a:rPr lang="en-US" altLang="ko-KR" sz="1800" dirty="0"/>
              <a:t>(</a:t>
            </a:r>
            <a:r>
              <a:rPr lang="ko-KR" altLang="en-US" sz="1800" dirty="0"/>
              <a:t>기본</a:t>
            </a:r>
            <a:r>
              <a:rPr lang="en-US" altLang="ko-KR" sz="1800" dirty="0"/>
              <a:t>)</a:t>
            </a:r>
          </a:p>
          <a:p>
            <a:r>
              <a:rPr lang="ko-KR" altLang="en-US" sz="1800" dirty="0"/>
              <a:t>페이지를 </a:t>
            </a:r>
            <a:r>
              <a:rPr lang="en-US" altLang="ko-KR" sz="1800" dirty="0"/>
              <a:t>/</a:t>
            </a:r>
            <a:r>
              <a:rPr lang="ko-KR" altLang="en-US" sz="1800" dirty="0"/>
              <a:t>로 구분되는 문자열 처리</a:t>
            </a:r>
            <a:r>
              <a:rPr lang="en-US" altLang="ko-KR" sz="1800" dirty="0"/>
              <a:t>(Breadcrumb)</a:t>
            </a:r>
            <a:br>
              <a:rPr lang="en-US" altLang="ko-KR" sz="1800" dirty="0"/>
            </a:br>
            <a:r>
              <a:rPr lang="en-US" altLang="ko-KR" sz="1800" dirty="0"/>
              <a:t/>
            </a:r>
            <a:br>
              <a:rPr lang="en-US" altLang="ko-KR" sz="1800" dirty="0"/>
            </a:br>
            <a:r>
              <a:rPr lang="en-US" altLang="ko-KR" sz="1800" dirty="0"/>
              <a:t>&lt;ul class="breadcrumb"&gt;</a:t>
            </a:r>
            <a:br>
              <a:rPr lang="en-US" altLang="ko-KR" sz="1800" dirty="0"/>
            </a:br>
            <a:r>
              <a:rPr lang="en-US" altLang="ko-KR" sz="1800" dirty="0"/>
              <a:t>  &lt;li class="breadcrumb-item"&gt;&lt;a </a:t>
            </a:r>
            <a:r>
              <a:rPr lang="en-US" altLang="ko-KR" sz="1800" dirty="0" err="1"/>
              <a:t>href</a:t>
            </a:r>
            <a:r>
              <a:rPr lang="en-US" altLang="ko-KR" sz="1800" dirty="0"/>
              <a:t>="#"&gt;Photos&lt;/a&gt;&lt;/li&gt;</a:t>
            </a:r>
            <a:br>
              <a:rPr lang="en-US" altLang="ko-KR" sz="1800" dirty="0"/>
            </a:br>
            <a:r>
              <a:rPr lang="en-US" altLang="ko-KR" sz="1800" dirty="0"/>
              <a:t>  &lt;li class="breadcrumb-item"&gt;</a:t>
            </a:r>
            <a:br>
              <a:rPr lang="en-US" altLang="ko-KR" sz="1800" dirty="0"/>
            </a:br>
            <a:r>
              <a:rPr lang="en-US" altLang="ko-KR" sz="1800" dirty="0"/>
              <a:t>     &lt;a </a:t>
            </a:r>
            <a:r>
              <a:rPr lang="en-US" altLang="ko-KR" sz="1800" dirty="0" err="1"/>
              <a:t>href</a:t>
            </a:r>
            <a:r>
              <a:rPr lang="en-US" altLang="ko-KR" sz="1800" dirty="0"/>
              <a:t>="#"&gt;Summer 2017&lt;/a&gt;&lt;/li&gt;</a:t>
            </a:r>
            <a:br>
              <a:rPr lang="en-US" altLang="ko-KR" sz="1800" dirty="0"/>
            </a:br>
            <a:r>
              <a:rPr lang="en-US" altLang="ko-KR" sz="1800" dirty="0"/>
              <a:t>  &lt;li class="breadcrumb-item"&gt;&lt;a </a:t>
            </a:r>
            <a:r>
              <a:rPr lang="en-US" altLang="ko-KR" sz="1800" dirty="0" err="1"/>
              <a:t>href</a:t>
            </a:r>
            <a:r>
              <a:rPr lang="en-US" altLang="ko-KR" sz="1800" dirty="0"/>
              <a:t>="#"&gt;Italy&lt;/a&gt;&lt;/li&gt;</a:t>
            </a:r>
            <a:br>
              <a:rPr lang="en-US" altLang="ko-KR" sz="1800" dirty="0"/>
            </a:br>
            <a:r>
              <a:rPr lang="en-US" altLang="ko-KR" sz="1800" dirty="0"/>
              <a:t>  &lt;li class="breadcrumb-item active"&gt;Rome&lt;/li&gt;</a:t>
            </a:r>
            <a:br>
              <a:rPr lang="en-US" altLang="ko-KR" sz="1800" dirty="0"/>
            </a:br>
            <a:r>
              <a:rPr lang="en-US" altLang="ko-KR" sz="1800" dirty="0"/>
              <a:t>&lt;/ul&gt;</a:t>
            </a:r>
            <a:br>
              <a:rPr lang="en-US" altLang="ko-KR" sz="1800" dirty="0"/>
            </a:br>
            <a:r>
              <a:rPr lang="en-US" altLang="ko-KR" sz="1800" dirty="0"/>
              <a:t/>
            </a:r>
            <a:br>
              <a:rPr lang="en-US" altLang="ko-KR" sz="1800" dirty="0"/>
            </a:br>
            <a:r>
              <a:rPr lang="en-US" altLang="ko-KR" sz="1800" dirty="0"/>
              <a:t>&lt;!– </a:t>
            </a:r>
            <a:r>
              <a:rPr lang="ko-KR" altLang="en-US" sz="1800" dirty="0"/>
              <a:t>표시는 아래 형태임</a:t>
            </a:r>
            <a:r>
              <a:rPr lang="en-US" altLang="ko-KR" sz="1800" dirty="0"/>
              <a:t/>
            </a:r>
            <a:br>
              <a:rPr lang="en-US" altLang="ko-KR" sz="1800" dirty="0"/>
            </a:br>
            <a:r>
              <a:rPr lang="en-US" altLang="ko-KR" sz="1800" dirty="0"/>
              <a:t>Photos/Summer 2017/Italy/Rome</a:t>
            </a:r>
            <a:br>
              <a:rPr lang="en-US" altLang="ko-KR" sz="1800" dirty="0"/>
            </a:br>
            <a:r>
              <a:rPr lang="en-US" altLang="ko-KR" sz="1800" dirty="0"/>
              <a:t/>
            </a:r>
            <a:br>
              <a:rPr lang="en-US" altLang="ko-KR" sz="1800" dirty="0"/>
            </a:br>
            <a:endParaRPr lang="ko-KR" altLang="en-US" sz="1800" dirty="0"/>
          </a:p>
        </p:txBody>
      </p:sp>
    </p:spTree>
    <p:extLst>
      <p:ext uri="{BB962C8B-B14F-4D97-AF65-F5344CB8AC3E}">
        <p14:creationId xmlns:p14="http://schemas.microsoft.com/office/powerpoint/2010/main" val="3357120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831626"/>
          </a:xfrm>
        </p:spPr>
        <p:txBody>
          <a:bodyPr>
            <a:normAutofit/>
          </a:bodyPr>
          <a:lstStyle/>
          <a:p>
            <a:r>
              <a:rPr lang="en-US" altLang="ko-KR" sz="2400" dirty="0"/>
              <a:t>Bootstrap 4 List Group</a:t>
            </a:r>
            <a:endParaRPr lang="ko-KR" altLang="en-US" sz="2400" dirty="0"/>
          </a:p>
        </p:txBody>
      </p:sp>
      <p:sp>
        <p:nvSpPr>
          <p:cNvPr id="3" name="내용 개체 틀 2"/>
          <p:cNvSpPr>
            <a:spLocks noGrp="1"/>
          </p:cNvSpPr>
          <p:nvPr>
            <p:ph idx="1"/>
          </p:nvPr>
        </p:nvSpPr>
        <p:spPr>
          <a:xfrm>
            <a:off x="628650" y="1268760"/>
            <a:ext cx="7886700" cy="4908203"/>
          </a:xfrm>
        </p:spPr>
        <p:txBody>
          <a:bodyPr>
            <a:normAutofit lnSpcReduction="10000"/>
          </a:bodyPr>
          <a:lstStyle/>
          <a:p>
            <a:r>
              <a:rPr lang="en-US" altLang="ko-KR" sz="1400" dirty="0"/>
              <a:t>&lt;ul&gt;</a:t>
            </a:r>
            <a:r>
              <a:rPr lang="ko-KR" altLang="en-US" sz="1400" dirty="0" err="1"/>
              <a:t>엘리먼트를</a:t>
            </a:r>
            <a:r>
              <a:rPr lang="ko-KR" altLang="en-US" sz="1400" dirty="0"/>
              <a:t> 그룹화 해주는 클래스</a:t>
            </a:r>
            <a:r>
              <a:rPr lang="en-US" altLang="ko-KR" sz="1400" dirty="0"/>
              <a:t>(</a:t>
            </a:r>
            <a:r>
              <a:rPr lang="ko-KR" altLang="en-US" sz="1400" dirty="0" smtClean="0"/>
              <a:t>링크 </a:t>
            </a:r>
            <a:r>
              <a:rPr lang="en-US" altLang="ko-KR" sz="1400" dirty="0" smtClean="0"/>
              <a:t>a</a:t>
            </a:r>
            <a:r>
              <a:rPr lang="ko-KR" altLang="en-US" sz="1400" dirty="0" smtClean="0"/>
              <a:t>에는 </a:t>
            </a:r>
            <a:r>
              <a:rPr lang="en-US" altLang="ko-KR" sz="1400" dirty="0" err="1" smtClean="0"/>
              <a:t>ul</a:t>
            </a:r>
            <a:r>
              <a:rPr lang="ko-KR" altLang="en-US" sz="1400" dirty="0" err="1" smtClean="0"/>
              <a:t>사용안함</a:t>
            </a:r>
            <a:r>
              <a:rPr lang="en-US" altLang="ko-KR" sz="1400" dirty="0"/>
              <a:t>)</a:t>
            </a:r>
            <a:br>
              <a:rPr lang="en-US" altLang="ko-KR" sz="1400" dirty="0"/>
            </a:br>
            <a:r>
              <a:rPr lang="en-US" altLang="ko-KR" sz="1400" dirty="0"/>
              <a:t/>
            </a:r>
            <a:br>
              <a:rPr lang="en-US" altLang="ko-KR" sz="1400" dirty="0"/>
            </a:br>
            <a:r>
              <a:rPr lang="en-US" altLang="ko-KR" sz="1400" dirty="0"/>
              <a:t>&lt;ul class="list-group"&gt; //border</a:t>
            </a:r>
            <a:r>
              <a:rPr lang="ko-KR" altLang="en-US" sz="1400" dirty="0"/>
              <a:t>생성</a:t>
            </a:r>
            <a:r>
              <a:rPr lang="en-US" altLang="ko-KR" sz="1400" dirty="0"/>
              <a:t>, </a:t>
            </a:r>
            <a:r>
              <a:rPr lang="ko-KR" altLang="en-US" sz="1400" dirty="0"/>
              <a:t>기호</a:t>
            </a:r>
            <a:r>
              <a:rPr lang="en-US" altLang="ko-KR" sz="1400" dirty="0"/>
              <a:t> </a:t>
            </a:r>
            <a:r>
              <a:rPr lang="ko-KR" altLang="en-US" sz="1400" dirty="0"/>
              <a:t>제거</a:t>
            </a:r>
            <a:r>
              <a:rPr lang="en-US" altLang="ko-KR" sz="1400" dirty="0"/>
              <a:t/>
            </a:r>
            <a:br>
              <a:rPr lang="en-US" altLang="ko-KR" sz="1400" dirty="0"/>
            </a:br>
            <a:r>
              <a:rPr lang="en-US" altLang="ko-KR" sz="1400" dirty="0"/>
              <a:t>  &lt;li class="list-group-item active"&gt;First item&lt;/li&gt;</a:t>
            </a:r>
            <a:br>
              <a:rPr lang="en-US" altLang="ko-KR" sz="1400" dirty="0"/>
            </a:br>
            <a:r>
              <a:rPr lang="en-US" altLang="ko-KR" sz="1400" dirty="0"/>
              <a:t>  &lt;li class="list-group-item "&gt;Second item&lt;/li&gt;</a:t>
            </a:r>
            <a:br>
              <a:rPr lang="en-US" altLang="ko-KR" sz="1400" dirty="0"/>
            </a:br>
            <a:r>
              <a:rPr lang="en-US" altLang="ko-KR" sz="1400" dirty="0"/>
              <a:t>  &lt;li class="list-group-item"&gt;Third item&lt;/li&gt;</a:t>
            </a:r>
            <a:br>
              <a:rPr lang="en-US" altLang="ko-KR" sz="1400" dirty="0"/>
            </a:br>
            <a:r>
              <a:rPr lang="en-US" altLang="ko-KR" sz="1400" dirty="0"/>
              <a:t>&lt;/ul&gt;</a:t>
            </a:r>
          </a:p>
          <a:p>
            <a:r>
              <a:rPr lang="en-US" altLang="ko-KR" sz="1400" dirty="0"/>
              <a:t>List</a:t>
            </a:r>
            <a:r>
              <a:rPr lang="ko-KR" altLang="en-US" sz="1400" dirty="0"/>
              <a:t>그룹 클래스로 링크를 처리하기 위해서는 </a:t>
            </a:r>
            <a:r>
              <a:rPr lang="en-US" altLang="ko-KR" sz="1400" dirty="0"/>
              <a:t>ul</a:t>
            </a:r>
            <a:r>
              <a:rPr lang="ko-KR" altLang="en-US" sz="1400" dirty="0"/>
              <a:t>을 </a:t>
            </a:r>
            <a:r>
              <a:rPr lang="en-US" altLang="ko-KR" sz="1400" dirty="0"/>
              <a:t>div</a:t>
            </a:r>
            <a:r>
              <a:rPr lang="ko-KR" altLang="en-US" sz="1400" dirty="0"/>
              <a:t>로 </a:t>
            </a:r>
            <a:r>
              <a:rPr lang="en-US" altLang="ko-KR" sz="1400" dirty="0"/>
              <a:t>li</a:t>
            </a:r>
            <a:r>
              <a:rPr lang="ko-KR" altLang="en-US" sz="1400" dirty="0"/>
              <a:t>를 </a:t>
            </a:r>
            <a:r>
              <a:rPr lang="en-US" altLang="ko-KR" sz="1400" dirty="0"/>
              <a:t>a</a:t>
            </a:r>
            <a:r>
              <a:rPr lang="ko-KR" altLang="en-US" sz="1400" dirty="0"/>
              <a:t>로 교체하고 </a:t>
            </a:r>
            <a:r>
              <a:rPr lang="en-US" altLang="ko-KR" sz="1400" dirty="0"/>
              <a:t/>
            </a:r>
            <a:br>
              <a:rPr lang="en-US" altLang="ko-KR" sz="1400" dirty="0"/>
            </a:br>
            <a:r>
              <a:rPr lang="en-US" altLang="ko-KR" sz="1400" dirty="0"/>
              <a:t>list-group-item-action</a:t>
            </a:r>
            <a:r>
              <a:rPr lang="ko-KR" altLang="en-US" sz="1400" dirty="0"/>
              <a:t>클래스를 </a:t>
            </a:r>
            <a:r>
              <a:rPr lang="ko-KR" altLang="en-US" sz="1400" dirty="0" smtClean="0"/>
              <a:t>사용</a:t>
            </a:r>
            <a:r>
              <a:rPr lang="en-US" altLang="ko-KR" sz="1400" dirty="0" smtClean="0"/>
              <a:t>(a</a:t>
            </a:r>
            <a:r>
              <a:rPr lang="ko-KR" altLang="en-US" sz="1400" dirty="0" smtClean="0"/>
              <a:t>는 블록으로 변경</a:t>
            </a:r>
            <a:r>
              <a:rPr lang="en-US" altLang="ko-KR" sz="1400" dirty="0" smtClean="0"/>
              <a:t>, </a:t>
            </a:r>
            <a:r>
              <a:rPr lang="ko-KR" altLang="en-US" sz="1400" dirty="0" err="1" smtClean="0"/>
              <a:t>수직배치</a:t>
            </a:r>
            <a:r>
              <a:rPr lang="en-US" altLang="ko-KR" sz="1400" dirty="0" smtClean="0"/>
              <a:t>)</a:t>
            </a:r>
            <a:r>
              <a:rPr lang="en-US" altLang="ko-KR" sz="1400" dirty="0"/>
              <a:t/>
            </a:r>
            <a:br>
              <a:rPr lang="en-US" altLang="ko-KR" sz="1400" dirty="0"/>
            </a:br>
            <a:r>
              <a:rPr lang="en-US" altLang="ko-KR" sz="1400" dirty="0"/>
              <a:t/>
            </a:r>
            <a:br>
              <a:rPr lang="en-US" altLang="ko-KR" sz="1400" dirty="0"/>
            </a:br>
            <a:r>
              <a:rPr lang="en-US" altLang="ko-KR" sz="1400" dirty="0"/>
              <a:t>&lt;div class="list-group"&gt;</a:t>
            </a:r>
            <a:br>
              <a:rPr lang="en-US" altLang="ko-KR" sz="1400" dirty="0"/>
            </a:br>
            <a:r>
              <a:rPr lang="en-US" altLang="ko-KR" sz="1400" dirty="0"/>
              <a:t>  &lt;a </a:t>
            </a:r>
            <a:r>
              <a:rPr lang="en-US" altLang="ko-KR" sz="1400" dirty="0" err="1"/>
              <a:t>href</a:t>
            </a:r>
            <a:r>
              <a:rPr lang="en-US" altLang="ko-KR" sz="1400" dirty="0"/>
              <a:t>="#" class="list-group-item list-group-item-action"&gt;First item&lt;/a&gt;</a:t>
            </a:r>
            <a:br>
              <a:rPr lang="en-US" altLang="ko-KR" sz="1400" dirty="0"/>
            </a:br>
            <a:r>
              <a:rPr lang="en-US" altLang="ko-KR" sz="1400" dirty="0"/>
              <a:t>  &lt;a </a:t>
            </a:r>
            <a:r>
              <a:rPr lang="en-US" altLang="ko-KR" sz="1400" dirty="0" err="1"/>
              <a:t>href</a:t>
            </a:r>
            <a:r>
              <a:rPr lang="en-US" altLang="ko-KR" sz="1400" dirty="0"/>
              <a:t>="#" class="list-group-item list-group-item-action"&gt;</a:t>
            </a:r>
            <a:br>
              <a:rPr lang="en-US" altLang="ko-KR" sz="1400" dirty="0"/>
            </a:br>
            <a:r>
              <a:rPr lang="en-US" altLang="ko-KR" sz="1400" dirty="0"/>
              <a:t>       Second  item&lt;/a&gt;</a:t>
            </a:r>
            <a:br>
              <a:rPr lang="en-US" altLang="ko-KR" sz="1400" dirty="0"/>
            </a:br>
            <a:r>
              <a:rPr lang="en-US" altLang="ko-KR" sz="1400" dirty="0"/>
              <a:t>  &lt;a </a:t>
            </a:r>
            <a:r>
              <a:rPr lang="en-US" altLang="ko-KR" sz="1400" dirty="0" err="1"/>
              <a:t>href</a:t>
            </a:r>
            <a:r>
              <a:rPr lang="en-US" altLang="ko-KR" sz="1400" dirty="0"/>
              <a:t>="#" class="list-group-item list-group-item-action disabled"&gt;Third item&lt;/a&gt;</a:t>
            </a:r>
            <a:br>
              <a:rPr lang="en-US" altLang="ko-KR" sz="1400" dirty="0"/>
            </a:br>
            <a:r>
              <a:rPr lang="en-US" altLang="ko-KR" sz="1400" dirty="0"/>
              <a:t>&lt;/div&gt;</a:t>
            </a:r>
          </a:p>
          <a:p>
            <a:r>
              <a:rPr lang="ko-KR" altLang="en-US" sz="1400" dirty="0" smtClean="0"/>
              <a:t>수직 테두리 </a:t>
            </a:r>
            <a:r>
              <a:rPr lang="ko-KR" altLang="en-US" sz="1400" dirty="0"/>
              <a:t>제거는</a:t>
            </a:r>
            <a:r>
              <a:rPr lang="en-US" altLang="ko-KR" sz="1400" dirty="0"/>
              <a:t/>
            </a:r>
            <a:br>
              <a:rPr lang="en-US" altLang="ko-KR" sz="1400" dirty="0"/>
            </a:br>
            <a:r>
              <a:rPr lang="en-US" altLang="ko-KR" sz="1400" dirty="0"/>
              <a:t>&lt;ul class="list-group list-group-flush"&gt; //</a:t>
            </a:r>
            <a:r>
              <a:rPr lang="ko-KR" altLang="en-US" sz="1400" dirty="0"/>
              <a:t>수평분할선 만 남음</a:t>
            </a:r>
            <a:endParaRPr lang="en-US" altLang="ko-KR" sz="1400" dirty="0"/>
          </a:p>
          <a:p>
            <a:r>
              <a:rPr lang="ko-KR" altLang="en-US" sz="1400" dirty="0"/>
              <a:t>수평배치는 </a:t>
            </a:r>
            <a:r>
              <a:rPr lang="en-US" altLang="ko-KR" sz="1400" dirty="0"/>
              <a:t>&lt;ul class="list-group list-group-horizontal"&gt;</a:t>
            </a:r>
          </a:p>
          <a:p>
            <a:r>
              <a:rPr lang="ko-KR" altLang="en-US" sz="1400" dirty="0"/>
              <a:t>의미에 맞는 배경색 지정은</a:t>
            </a:r>
            <a:r>
              <a:rPr lang="en-US" altLang="ko-KR" sz="1400" dirty="0"/>
              <a:t/>
            </a:r>
            <a:br>
              <a:rPr lang="en-US" altLang="ko-KR" sz="1400" dirty="0"/>
            </a:br>
            <a:r>
              <a:rPr lang="en-US" altLang="ko-KR" sz="1400" dirty="0"/>
              <a:t>&lt;li class="list-group-item list-group-item-success"&gt;Success item&lt;/li&gt;</a:t>
            </a:r>
            <a:br>
              <a:rPr lang="en-US" altLang="ko-KR" sz="1400" dirty="0"/>
            </a:br>
            <a:endParaRPr lang="ko-KR" altLang="en-US" sz="1400" dirty="0"/>
          </a:p>
        </p:txBody>
      </p:sp>
    </p:spTree>
    <p:extLst>
      <p:ext uri="{BB962C8B-B14F-4D97-AF65-F5344CB8AC3E}">
        <p14:creationId xmlns:p14="http://schemas.microsoft.com/office/powerpoint/2010/main" val="375628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r>
              <a:rPr lang="en-US" altLang="ko-KR" sz="1600" dirty="0"/>
              <a:t>Linked-item</a:t>
            </a:r>
            <a:r>
              <a:rPr lang="ko-KR" altLang="en-US" sz="1600" dirty="0"/>
              <a:t>이 있는 </a:t>
            </a:r>
            <a:r>
              <a:rPr lang="en-US" altLang="ko-KR" sz="1600" dirty="0"/>
              <a:t>list</a:t>
            </a:r>
            <a:r>
              <a:rPr lang="ko-KR" altLang="en-US" sz="1600" dirty="0"/>
              <a:t>그룹 </a:t>
            </a:r>
            <a:r>
              <a:rPr lang="en-US" altLang="ko-KR" sz="1600" dirty="0"/>
              <a:t>(</a:t>
            </a:r>
            <a:r>
              <a:rPr lang="en-US" altLang="ko-KR" sz="1600" dirty="0" err="1"/>
              <a:t>div,a</a:t>
            </a:r>
            <a:r>
              <a:rPr lang="ko-KR" altLang="en-US" sz="1600" dirty="0"/>
              <a:t>로 구현</a:t>
            </a:r>
            <a:r>
              <a:rPr lang="en-US" altLang="ko-KR" sz="1600" dirty="0"/>
              <a:t>)</a:t>
            </a:r>
            <a:br>
              <a:rPr lang="en-US" altLang="ko-KR" sz="1600" dirty="0"/>
            </a:br>
            <a:r>
              <a:rPr lang="en-US" altLang="ko-KR" sz="1600" dirty="0"/>
              <a:t/>
            </a:r>
            <a:br>
              <a:rPr lang="en-US" altLang="ko-KR" sz="1600" dirty="0"/>
            </a:br>
            <a:r>
              <a:rPr lang="en-US" altLang="ko-KR" sz="1600" dirty="0"/>
              <a:t>&lt;div class="list-group"&gt;</a:t>
            </a:r>
            <a:br>
              <a:rPr lang="en-US" altLang="ko-KR" sz="1600" dirty="0"/>
            </a:br>
            <a:r>
              <a:rPr lang="en-US" altLang="ko-KR" sz="1600" dirty="0"/>
              <a:t>  &lt;a </a:t>
            </a:r>
            <a:r>
              <a:rPr lang="en-US" altLang="ko-KR" sz="1600" dirty="0" err="1"/>
              <a:t>href</a:t>
            </a:r>
            <a:r>
              <a:rPr lang="en-US" altLang="ko-KR" sz="1600" dirty="0"/>
              <a:t>="#" class="list-group-item </a:t>
            </a:r>
            <a:br>
              <a:rPr lang="en-US" altLang="ko-KR" sz="1600" dirty="0"/>
            </a:br>
            <a:r>
              <a:rPr lang="en-US" altLang="ko-KR" sz="1600" dirty="0"/>
              <a:t>     list-group-item-action"&gt;Action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list-group-item-success"&gt;Success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list-group-item-secondary"&gt;Secondary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list-group-item-info"&gt;Info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list-group-item-warning"&gt;Warning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list-group-item-danger"&gt;Danger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list-group-item-primary"&gt;Primary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list-group-item-dark"&gt;Dark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list-group-item-light"&gt;Light item&lt;/a&gt;</a:t>
            </a:r>
            <a:br>
              <a:rPr lang="en-US" altLang="ko-KR" sz="1600" dirty="0"/>
            </a:br>
            <a:r>
              <a:rPr lang="en-US" altLang="ko-KR" sz="1600" dirty="0"/>
              <a:t>&lt;/div&gt;</a:t>
            </a:r>
            <a:endParaRPr lang="ko-KR" altLang="en-US" sz="1600" dirty="0"/>
          </a:p>
        </p:txBody>
      </p:sp>
    </p:spTree>
    <p:extLst>
      <p:ext uri="{BB962C8B-B14F-4D97-AF65-F5344CB8AC3E}">
        <p14:creationId xmlns:p14="http://schemas.microsoft.com/office/powerpoint/2010/main" val="2458560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476672"/>
            <a:ext cx="8208912" cy="4351338"/>
          </a:xfrm>
        </p:spPr>
        <p:txBody>
          <a:bodyPr>
            <a:normAutofit/>
          </a:bodyPr>
          <a:lstStyle/>
          <a:p>
            <a:r>
              <a:rPr lang="ko-KR" altLang="en-US" sz="1800" dirty="0"/>
              <a:t>배지를 가진 </a:t>
            </a:r>
            <a:r>
              <a:rPr lang="en-US" altLang="ko-KR" sz="1800" dirty="0"/>
              <a:t>list</a:t>
            </a:r>
            <a:r>
              <a:rPr lang="ko-KR" altLang="en-US" sz="1800" dirty="0"/>
              <a:t>그룹</a:t>
            </a:r>
            <a:r>
              <a:rPr lang="en-US" altLang="ko-KR" sz="1800" dirty="0"/>
              <a:t/>
            </a:r>
            <a:br>
              <a:rPr lang="en-US" altLang="ko-KR" sz="1800" dirty="0"/>
            </a:br>
            <a:r>
              <a:rPr lang="en-US" altLang="ko-KR" sz="1800" dirty="0"/>
              <a:t/>
            </a:r>
            <a:br>
              <a:rPr lang="en-US" altLang="ko-KR" sz="1800" dirty="0"/>
            </a:br>
            <a:r>
              <a:rPr lang="en-US" altLang="ko-KR" sz="1800" dirty="0"/>
              <a:t>&lt;ul class=“list-group”&gt;</a:t>
            </a:r>
            <a:br>
              <a:rPr lang="en-US" altLang="ko-KR" sz="1800" dirty="0"/>
            </a:br>
            <a:r>
              <a:rPr lang="en-US" altLang="ko-KR" sz="1800" dirty="0"/>
              <a:t>  &lt;li class="list-group-item d-flex </a:t>
            </a:r>
            <a:br>
              <a:rPr lang="en-US" altLang="ko-KR" sz="1800" dirty="0"/>
            </a:br>
            <a:r>
              <a:rPr lang="en-US" altLang="ko-KR" sz="1800" dirty="0"/>
              <a:t>       justify-content-between align-items-center"&gt;</a:t>
            </a:r>
            <a:br>
              <a:rPr lang="en-US" altLang="ko-KR" sz="1800" dirty="0"/>
            </a:br>
            <a:r>
              <a:rPr lang="en-US" altLang="ko-KR" sz="1800" dirty="0"/>
              <a:t>       Inbox</a:t>
            </a:r>
            <a:br>
              <a:rPr lang="en-US" altLang="ko-KR" sz="1800" dirty="0"/>
            </a:br>
            <a:r>
              <a:rPr lang="en-US" altLang="ko-KR" sz="1800" dirty="0"/>
              <a:t>      </a:t>
            </a:r>
            <a:r>
              <a:rPr lang="en-US" altLang="ko-KR" sz="1800" dirty="0" smtClean="0"/>
              <a:t>&lt;span class="badge badge-primary badge-pill"&gt;12&lt;/</a:t>
            </a:r>
            <a:r>
              <a:rPr lang="en-US" altLang="ko-KR" sz="1800" dirty="0"/>
              <a:t>span&gt;</a:t>
            </a:r>
            <a:br>
              <a:rPr lang="en-US" altLang="ko-KR" sz="1800" dirty="0"/>
            </a:br>
            <a:r>
              <a:rPr lang="en-US" altLang="ko-KR" sz="1800" dirty="0"/>
              <a:t>  &lt;/li</a:t>
            </a:r>
            <a:r>
              <a:rPr lang="en-US" altLang="ko-KR" sz="1800" dirty="0" smtClean="0"/>
              <a:t>&gt;</a:t>
            </a:r>
            <a:r>
              <a:rPr lang="en-US" altLang="ko-KR" sz="1800" dirty="0"/>
              <a:t/>
            </a:r>
            <a:br>
              <a:rPr lang="en-US" altLang="ko-KR" sz="1800" dirty="0"/>
            </a:br>
            <a:r>
              <a:rPr lang="en-US" altLang="ko-KR" sz="1800" dirty="0"/>
              <a:t/>
            </a:r>
            <a:br>
              <a:rPr lang="en-US" altLang="ko-KR" sz="1800" dirty="0"/>
            </a:br>
            <a:r>
              <a:rPr lang="en-US" altLang="ko-KR" sz="1800" dirty="0"/>
              <a:t>&lt;!-- li</a:t>
            </a:r>
            <a:r>
              <a:rPr lang="ko-KR" altLang="en-US" sz="1800" dirty="0"/>
              <a:t>의 내용에서 </a:t>
            </a:r>
            <a:r>
              <a:rPr lang="en-US" altLang="ko-KR" sz="1800" dirty="0"/>
              <a:t>inbox</a:t>
            </a:r>
            <a:r>
              <a:rPr lang="ko-KR" altLang="en-US" sz="1800" dirty="0"/>
              <a:t>와 </a:t>
            </a:r>
            <a:r>
              <a:rPr lang="en-US" altLang="ko-KR" sz="1800" dirty="0"/>
              <a:t>&lt;span&gt;</a:t>
            </a:r>
            <a:r>
              <a:rPr lang="ko-KR" altLang="en-US" sz="1800" dirty="0"/>
              <a:t>부분을 구분해서 </a:t>
            </a:r>
            <a:r>
              <a:rPr lang="en-US" altLang="ko-KR" sz="1800" dirty="0"/>
              <a:t>inbox</a:t>
            </a:r>
            <a:r>
              <a:rPr lang="ko-KR" altLang="en-US" sz="1800" dirty="0"/>
              <a:t>는 앞에</a:t>
            </a:r>
            <a:r>
              <a:rPr lang="en-US" altLang="ko-KR" sz="1800" dirty="0"/>
              <a:t/>
            </a:r>
            <a:br>
              <a:rPr lang="en-US" altLang="ko-KR" sz="1800" dirty="0"/>
            </a:br>
            <a:r>
              <a:rPr lang="en-US" altLang="ko-KR" sz="1800" dirty="0"/>
              <a:t>      </a:t>
            </a:r>
            <a:r>
              <a:rPr lang="ko-KR" altLang="en-US" sz="1800" dirty="0"/>
              <a:t> </a:t>
            </a:r>
            <a:r>
              <a:rPr lang="en-US" altLang="ko-KR" sz="1800" dirty="0"/>
              <a:t>&lt;span&gt;</a:t>
            </a:r>
            <a:r>
              <a:rPr lang="ko-KR" altLang="en-US" sz="1800" dirty="0"/>
              <a:t>부분은 끝부분에 배치</a:t>
            </a:r>
            <a:r>
              <a:rPr lang="en-US" altLang="ko-KR" sz="1800" dirty="0"/>
              <a:t/>
            </a:r>
            <a:br>
              <a:rPr lang="en-US" altLang="ko-KR" sz="1800" dirty="0"/>
            </a:br>
            <a:r>
              <a:rPr lang="en-US" altLang="ko-KR" sz="1800" dirty="0"/>
              <a:t>&lt;!--  d-flex</a:t>
            </a:r>
            <a:r>
              <a:rPr lang="ko-KR" altLang="en-US" sz="1800" dirty="0"/>
              <a:t>는 </a:t>
            </a:r>
            <a:r>
              <a:rPr lang="en-US" altLang="ko-KR" sz="1800" dirty="0" err="1"/>
              <a:t>display:flex</a:t>
            </a:r>
            <a:r>
              <a:rPr lang="en-US" altLang="ko-KR" sz="1800" dirty="0"/>
              <a:t>;</a:t>
            </a:r>
            <a:r>
              <a:rPr lang="ko-KR" altLang="en-US" sz="1800" dirty="0"/>
              <a:t>로 </a:t>
            </a:r>
            <a:r>
              <a:rPr lang="en-US" altLang="ko-KR" sz="1800" dirty="0"/>
              <a:t>flex</a:t>
            </a:r>
            <a:r>
              <a:rPr lang="ko-KR" altLang="en-US" sz="1800" dirty="0" err="1"/>
              <a:t>콘테이너를</a:t>
            </a:r>
            <a:r>
              <a:rPr lang="ko-KR" altLang="en-US" sz="1800" dirty="0"/>
              <a:t> 만들어  </a:t>
            </a:r>
            <a:r>
              <a:rPr lang="ko-KR" altLang="en-US" sz="1800" dirty="0" err="1"/>
              <a:t>그안의</a:t>
            </a:r>
            <a:r>
              <a:rPr lang="ko-KR" altLang="en-US" sz="1800" dirty="0"/>
              <a:t> 내용</a:t>
            </a:r>
            <a:r>
              <a:rPr lang="en-US" altLang="ko-KR" sz="1800" dirty="0"/>
              <a:t/>
            </a:r>
            <a:br>
              <a:rPr lang="en-US" altLang="ko-KR" sz="1800" dirty="0"/>
            </a:br>
            <a:r>
              <a:rPr lang="ko-KR" altLang="en-US" sz="1800" dirty="0"/>
              <a:t>물을 수평으로</a:t>
            </a:r>
            <a:r>
              <a:rPr lang="en-US" altLang="ko-KR" sz="1800" dirty="0"/>
              <a:t>(inline-block)</a:t>
            </a:r>
            <a:r>
              <a:rPr lang="ko-KR" altLang="en-US" sz="1800" dirty="0"/>
              <a:t> 배치</a:t>
            </a:r>
            <a:r>
              <a:rPr lang="en-US" altLang="ko-KR" sz="1800" dirty="0"/>
              <a:t/>
            </a:r>
            <a:br>
              <a:rPr lang="en-US" altLang="ko-KR" sz="1800" dirty="0"/>
            </a:br>
            <a:endParaRPr lang="ko-KR" altLang="en-US" sz="1800" dirty="0"/>
          </a:p>
        </p:txBody>
      </p:sp>
    </p:spTree>
    <p:extLst>
      <p:ext uri="{BB962C8B-B14F-4D97-AF65-F5344CB8AC3E}">
        <p14:creationId xmlns:p14="http://schemas.microsoft.com/office/powerpoint/2010/main" val="1899620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35965"/>
            <a:ext cx="7886700" cy="903634"/>
          </a:xfrm>
        </p:spPr>
        <p:txBody>
          <a:bodyPr>
            <a:normAutofit/>
          </a:bodyPr>
          <a:lstStyle/>
          <a:p>
            <a:r>
              <a:rPr lang="en-US" altLang="ko-KR" sz="2400" dirty="0"/>
              <a:t>Bootstrap 4 Card</a:t>
            </a:r>
            <a:endParaRPr lang="ko-KR" altLang="en-US" sz="2400" dirty="0"/>
          </a:p>
        </p:txBody>
      </p:sp>
      <p:sp>
        <p:nvSpPr>
          <p:cNvPr id="3" name="내용 개체 틀 2"/>
          <p:cNvSpPr>
            <a:spLocks noGrp="1"/>
          </p:cNvSpPr>
          <p:nvPr>
            <p:ph idx="1"/>
          </p:nvPr>
        </p:nvSpPr>
        <p:spPr>
          <a:xfrm>
            <a:off x="594370" y="1239599"/>
            <a:ext cx="7886700" cy="3888432"/>
          </a:xfrm>
        </p:spPr>
        <p:txBody>
          <a:bodyPr>
            <a:normAutofit lnSpcReduction="10000"/>
          </a:bodyPr>
          <a:lstStyle/>
          <a:p>
            <a:r>
              <a:rPr lang="en-US" altLang="ko-KR" sz="1800" dirty="0"/>
              <a:t>Card</a:t>
            </a:r>
            <a:r>
              <a:rPr lang="ko-KR" altLang="en-US" sz="1800" dirty="0"/>
              <a:t>클래스는 </a:t>
            </a:r>
            <a:r>
              <a:rPr lang="ko-KR" altLang="en-US" sz="1800" dirty="0" err="1"/>
              <a:t>엘리먼트를</a:t>
            </a:r>
            <a:r>
              <a:rPr lang="ko-KR" altLang="en-US" sz="1800" dirty="0"/>
              <a:t> 박스</a:t>
            </a:r>
            <a:r>
              <a:rPr lang="en-US" altLang="ko-KR" sz="1800" dirty="0"/>
              <a:t>(</a:t>
            </a:r>
            <a:r>
              <a:rPr lang="ko-KR" altLang="en-US" sz="1800" dirty="0"/>
              <a:t>명함처럼</a:t>
            </a:r>
            <a:r>
              <a:rPr lang="en-US" altLang="ko-KR" sz="1800" dirty="0"/>
              <a:t>)</a:t>
            </a:r>
            <a:r>
              <a:rPr lang="ko-KR" altLang="en-US" sz="1800" dirty="0"/>
              <a:t>화 해주는 클래스</a:t>
            </a:r>
            <a:r>
              <a:rPr lang="en-US" altLang="ko-KR" sz="1800" dirty="0"/>
              <a:t/>
            </a:r>
            <a:br>
              <a:rPr lang="en-US" altLang="ko-KR" sz="1800" dirty="0"/>
            </a:br>
            <a:r>
              <a:rPr lang="ko-KR" altLang="en-US" sz="1800" dirty="0"/>
              <a:t>테두리와 약간의 </a:t>
            </a:r>
            <a:r>
              <a:rPr lang="en-US" altLang="ko-KR" sz="1800" dirty="0"/>
              <a:t>padding</a:t>
            </a:r>
            <a:r>
              <a:rPr lang="ko-KR" altLang="en-US" sz="1800" dirty="0"/>
              <a:t>을 지니며 </a:t>
            </a:r>
            <a:r>
              <a:rPr lang="ko-KR" altLang="en-US" sz="1800" dirty="0" err="1"/>
              <a:t>콘테이너는</a:t>
            </a:r>
            <a:r>
              <a:rPr lang="ko-KR" altLang="en-US" sz="1800" dirty="0"/>
              <a:t> </a:t>
            </a:r>
            <a:r>
              <a:rPr lang="en-US" altLang="ko-KR" sz="1800" dirty="0"/>
              <a:t>card</a:t>
            </a:r>
            <a:r>
              <a:rPr lang="ko-KR" altLang="en-US" sz="1800" dirty="0"/>
              <a:t>클래스를</a:t>
            </a:r>
            <a:r>
              <a:rPr lang="en-US" altLang="ko-KR" sz="1800" dirty="0"/>
              <a:t/>
            </a:r>
            <a:br>
              <a:rPr lang="en-US" altLang="ko-KR" sz="1800" dirty="0"/>
            </a:br>
            <a:r>
              <a:rPr lang="ko-KR" altLang="en-US" sz="1800" dirty="0"/>
              <a:t>내부 </a:t>
            </a:r>
            <a:r>
              <a:rPr lang="ko-KR" altLang="en-US" sz="1800" dirty="0" err="1"/>
              <a:t>엘리먼트를</a:t>
            </a:r>
            <a:r>
              <a:rPr lang="ko-KR" altLang="en-US" sz="1800" dirty="0"/>
              <a:t> 구성하는 클래스로는 </a:t>
            </a:r>
            <a:r>
              <a:rPr lang="en-US" altLang="ko-KR" sz="1800" dirty="0"/>
              <a:t>card-header, card-body, card-footer</a:t>
            </a:r>
            <a:r>
              <a:rPr lang="ko-KR" altLang="en-US" sz="1800" dirty="0"/>
              <a:t>클래스가 사용하고 이미지를 별도 </a:t>
            </a:r>
            <a:r>
              <a:rPr lang="ko-KR" altLang="en-US" sz="1800" dirty="0" err="1"/>
              <a:t>추가할수</a:t>
            </a:r>
            <a:r>
              <a:rPr lang="ko-KR" altLang="en-US" sz="1800" dirty="0"/>
              <a:t> 있음</a:t>
            </a:r>
            <a:r>
              <a:rPr lang="en-US" altLang="ko-KR" sz="1800" dirty="0"/>
              <a:t/>
            </a:r>
            <a:br>
              <a:rPr lang="en-US" altLang="ko-KR" sz="1800" dirty="0"/>
            </a:br>
            <a:r>
              <a:rPr lang="en-US" altLang="ko-KR" sz="1800" dirty="0"/>
              <a:t/>
            </a:r>
            <a:br>
              <a:rPr lang="en-US" altLang="ko-KR" sz="1800" dirty="0"/>
            </a:br>
            <a:r>
              <a:rPr lang="en-US" altLang="ko-KR" sz="1800" dirty="0"/>
              <a:t>&lt;div class="card"&gt;</a:t>
            </a:r>
            <a:br>
              <a:rPr lang="en-US" altLang="ko-KR" sz="1800" dirty="0"/>
            </a:br>
            <a:r>
              <a:rPr lang="en-US" altLang="ko-KR" sz="1800" dirty="0"/>
              <a:t>  &lt;div class="card-header"&gt;Header&lt;/div&gt;</a:t>
            </a:r>
            <a:br>
              <a:rPr lang="en-US" altLang="ko-KR" sz="1800" dirty="0"/>
            </a:br>
            <a:r>
              <a:rPr lang="en-US" altLang="ko-KR" sz="1800" dirty="0"/>
              <a:t>  &lt;div class="card-body"&gt;Content&lt;/div&gt; </a:t>
            </a:r>
            <a:br>
              <a:rPr lang="en-US" altLang="ko-KR" sz="1800" dirty="0"/>
            </a:br>
            <a:r>
              <a:rPr lang="en-US" altLang="ko-KR" sz="1800" dirty="0"/>
              <a:t>  &lt;div class="card-footer"&gt;Footer&lt;/div&gt;</a:t>
            </a:r>
            <a:br>
              <a:rPr lang="en-US" altLang="ko-KR" sz="1800" dirty="0"/>
            </a:br>
            <a:r>
              <a:rPr lang="en-US" altLang="ko-KR" sz="1800" dirty="0"/>
              <a:t>&lt;/div&gt;</a:t>
            </a:r>
          </a:p>
          <a:p>
            <a:r>
              <a:rPr lang="en-US" altLang="ko-KR" sz="1800" dirty="0"/>
              <a:t>Card</a:t>
            </a:r>
            <a:r>
              <a:rPr lang="ko-KR" altLang="en-US" sz="1800" dirty="0"/>
              <a:t>에 배경색상을 주기 위해서 </a:t>
            </a:r>
            <a:r>
              <a:rPr lang="ko-KR" altLang="en-US" sz="1800" dirty="0" err="1"/>
              <a:t>콘테이너에</a:t>
            </a:r>
            <a:r>
              <a:rPr lang="ko-KR" altLang="en-US" sz="1800" dirty="0"/>
              <a:t> 줌</a:t>
            </a:r>
            <a:r>
              <a:rPr lang="en-US" altLang="ko-KR" sz="1800" dirty="0"/>
              <a:t/>
            </a:r>
            <a:br>
              <a:rPr lang="en-US" altLang="ko-KR" sz="1800" dirty="0"/>
            </a:br>
            <a:r>
              <a:rPr lang="en-US" altLang="ko-KR" sz="1800" dirty="0"/>
              <a:t/>
            </a:r>
            <a:br>
              <a:rPr lang="en-US" altLang="ko-KR" sz="1800" dirty="0"/>
            </a:br>
            <a:r>
              <a:rPr lang="en-US" altLang="ko-KR" sz="1800" dirty="0"/>
              <a:t>&lt;div class="card </a:t>
            </a:r>
            <a:r>
              <a:rPr lang="en-US" altLang="ko-KR" sz="1800" dirty="0" err="1"/>
              <a:t>bg</a:t>
            </a:r>
            <a:r>
              <a:rPr lang="en-US" altLang="ko-KR" sz="1800" dirty="0"/>
              <a:t>-primary text-white"&gt;</a:t>
            </a:r>
            <a:br>
              <a:rPr lang="en-US" altLang="ko-KR" sz="1800" dirty="0"/>
            </a:br>
            <a:r>
              <a:rPr lang="en-US" altLang="ko-KR" sz="1800" dirty="0"/>
              <a:t>    &lt;div class="card-body"&gt;Primary card&lt;/div&gt;</a:t>
            </a:r>
            <a:br>
              <a:rPr lang="en-US" altLang="ko-KR" sz="1800" dirty="0"/>
            </a:br>
            <a:r>
              <a:rPr lang="en-US" altLang="ko-KR" sz="1800" dirty="0"/>
              <a:t> &lt;/div&gt;</a:t>
            </a:r>
            <a:endParaRPr lang="ko-KR" altLang="en-US" sz="1800" dirty="0"/>
          </a:p>
        </p:txBody>
      </p:sp>
      <p:pic>
        <p:nvPicPr>
          <p:cNvPr id="4" name="그림 3"/>
          <p:cNvPicPr>
            <a:picLocks noChangeAspect="1"/>
          </p:cNvPicPr>
          <p:nvPr/>
        </p:nvPicPr>
        <p:blipFill>
          <a:blip r:embed="rId2"/>
          <a:stretch>
            <a:fillRect/>
          </a:stretch>
        </p:blipFill>
        <p:spPr>
          <a:xfrm>
            <a:off x="6660232" y="3429000"/>
            <a:ext cx="2088509" cy="2873081"/>
          </a:xfrm>
          <a:prstGeom prst="rect">
            <a:avLst/>
          </a:prstGeom>
        </p:spPr>
      </p:pic>
    </p:spTree>
    <p:extLst>
      <p:ext uri="{BB962C8B-B14F-4D97-AF65-F5344CB8AC3E}">
        <p14:creationId xmlns:p14="http://schemas.microsoft.com/office/powerpoint/2010/main" val="3106556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980728"/>
            <a:ext cx="7886700" cy="4351338"/>
          </a:xfrm>
        </p:spPr>
        <p:txBody>
          <a:bodyPr>
            <a:normAutofit/>
          </a:bodyPr>
          <a:lstStyle/>
          <a:p>
            <a:r>
              <a:rPr lang="en-US" altLang="ko-KR" sz="1800" dirty="0" err="1"/>
              <a:t>Title,text,link</a:t>
            </a:r>
            <a:r>
              <a:rPr lang="ko-KR" altLang="en-US" sz="1800" dirty="0"/>
              <a:t>를 </a:t>
            </a:r>
            <a:r>
              <a:rPr lang="en-US" altLang="ko-KR" sz="1800" dirty="0" smtClean="0"/>
              <a:t>card-body</a:t>
            </a:r>
            <a:r>
              <a:rPr lang="ko-KR" altLang="en-US" sz="1800" dirty="0" smtClean="0"/>
              <a:t>에 </a:t>
            </a:r>
            <a:r>
              <a:rPr lang="ko-KR" altLang="en-US" sz="1800" dirty="0"/>
              <a:t>만들기</a:t>
            </a:r>
            <a:r>
              <a:rPr lang="en-US" altLang="ko-KR" sz="1800" dirty="0"/>
              <a:t/>
            </a:r>
            <a:br>
              <a:rPr lang="en-US" altLang="ko-KR" sz="1800" dirty="0"/>
            </a:br>
            <a:r>
              <a:rPr lang="en-US" altLang="ko-KR" sz="1800" dirty="0"/>
              <a:t/>
            </a:r>
            <a:br>
              <a:rPr lang="en-US" altLang="ko-KR" sz="1800" dirty="0"/>
            </a:br>
            <a:r>
              <a:rPr lang="en-US" altLang="ko-KR" sz="1800" dirty="0"/>
              <a:t>title</a:t>
            </a:r>
            <a:r>
              <a:rPr lang="ko-KR" altLang="en-US" sz="1800" dirty="0"/>
              <a:t>은 </a:t>
            </a:r>
            <a:r>
              <a:rPr lang="en-US" altLang="ko-KR" sz="1800" dirty="0"/>
              <a:t> </a:t>
            </a:r>
            <a:br>
              <a:rPr lang="en-US" altLang="ko-KR" sz="1800" dirty="0"/>
            </a:br>
            <a:r>
              <a:rPr lang="en-US" altLang="ko-KR" sz="1800" dirty="0"/>
              <a:t>&lt;h4 class="card-title"&gt;Card title&lt;/h4&gt;</a:t>
            </a:r>
            <a:br>
              <a:rPr lang="en-US" altLang="ko-KR" sz="1800" dirty="0"/>
            </a:br>
            <a:r>
              <a:rPr lang="en-US" altLang="ko-KR" sz="1800" dirty="0"/>
              <a:t/>
            </a:r>
            <a:br>
              <a:rPr lang="en-US" altLang="ko-KR" sz="1800" dirty="0"/>
            </a:br>
            <a:r>
              <a:rPr lang="en-US" altLang="ko-KR" sz="1800" dirty="0"/>
              <a:t>text</a:t>
            </a:r>
            <a:r>
              <a:rPr lang="ko-KR" altLang="en-US" sz="1800" dirty="0"/>
              <a:t>는 </a:t>
            </a:r>
            <a:r>
              <a:rPr lang="en-US" altLang="ko-KR" sz="1800" dirty="0"/>
              <a:t/>
            </a:r>
            <a:br>
              <a:rPr lang="en-US" altLang="ko-KR" sz="1800" dirty="0"/>
            </a:br>
            <a:r>
              <a:rPr lang="en-US" altLang="ko-KR" sz="1800" dirty="0"/>
              <a:t>&lt;p class="card-text"&gt;</a:t>
            </a:r>
            <a:br>
              <a:rPr lang="en-US" altLang="ko-KR" sz="1800" dirty="0"/>
            </a:br>
            <a:r>
              <a:rPr lang="en-US" altLang="ko-KR" sz="1800" dirty="0"/>
              <a:t>	Some example text. Some example text.</a:t>
            </a:r>
            <a:br>
              <a:rPr lang="en-US" altLang="ko-KR" sz="1800" dirty="0"/>
            </a:br>
            <a:r>
              <a:rPr lang="en-US" altLang="ko-KR" sz="1800" dirty="0"/>
              <a:t>     //p</a:t>
            </a:r>
            <a:r>
              <a:rPr lang="ko-KR" altLang="en-US" sz="1800" dirty="0"/>
              <a:t>에서 </a:t>
            </a:r>
            <a:r>
              <a:rPr lang="ko-KR" altLang="en-US" sz="1800" dirty="0" smtClean="0"/>
              <a:t>아래</a:t>
            </a:r>
            <a:r>
              <a:rPr lang="ko-KR" altLang="en-US" sz="1800" dirty="0"/>
              <a:t>쪽</a:t>
            </a:r>
            <a:r>
              <a:rPr lang="ko-KR" altLang="en-US" sz="1800" dirty="0" smtClean="0"/>
              <a:t> </a:t>
            </a:r>
            <a:r>
              <a:rPr lang="ko-KR" altLang="en-US" sz="1800" dirty="0"/>
              <a:t>패딩을 </a:t>
            </a:r>
            <a:r>
              <a:rPr lang="en-US" altLang="ko-KR" sz="1800" dirty="0"/>
              <a:t>0</a:t>
            </a:r>
            <a:r>
              <a:rPr lang="ko-KR" altLang="en-US" sz="1800" dirty="0"/>
              <a:t>으로 </a:t>
            </a:r>
            <a:r>
              <a:rPr lang="ko-KR" altLang="en-US" sz="1800" dirty="0" err="1"/>
              <a:t>해줌</a:t>
            </a:r>
            <a:r>
              <a:rPr lang="en-US" altLang="ko-KR" sz="1800" dirty="0"/>
              <a:t/>
            </a:r>
            <a:br>
              <a:rPr lang="en-US" altLang="ko-KR" sz="1800" dirty="0"/>
            </a:br>
            <a:r>
              <a:rPr lang="en-US" altLang="ko-KR" sz="1800" dirty="0"/>
              <a:t>&lt;/p&gt;</a:t>
            </a:r>
            <a:br>
              <a:rPr lang="en-US" altLang="ko-KR" sz="1800" dirty="0"/>
            </a:br>
            <a:r>
              <a:rPr lang="en-US" altLang="ko-KR" sz="1800" dirty="0"/>
              <a:t/>
            </a:r>
            <a:br>
              <a:rPr lang="en-US" altLang="ko-KR" sz="1800" dirty="0"/>
            </a:br>
            <a:r>
              <a:rPr lang="en-US" altLang="ko-KR" sz="1800" dirty="0"/>
              <a:t>link</a:t>
            </a:r>
            <a:r>
              <a:rPr lang="ko-KR" altLang="en-US" sz="1800" dirty="0"/>
              <a:t>는</a:t>
            </a:r>
            <a:r>
              <a:rPr lang="en-US" altLang="ko-KR" sz="1800" dirty="0"/>
              <a:t/>
            </a:r>
            <a:br>
              <a:rPr lang="en-US" altLang="ko-KR" sz="1800" dirty="0"/>
            </a:br>
            <a:r>
              <a:rPr lang="en-US" altLang="ko-KR" sz="1800" dirty="0"/>
              <a:t>&lt;a </a:t>
            </a:r>
            <a:r>
              <a:rPr lang="en-US" altLang="ko-KR" sz="1800" dirty="0" err="1"/>
              <a:t>href</a:t>
            </a:r>
            <a:r>
              <a:rPr lang="en-US" altLang="ko-KR" sz="1800" dirty="0"/>
              <a:t>="#" class=" </a:t>
            </a:r>
            <a:r>
              <a:rPr lang="en-US" altLang="ko-KR" sz="1800" dirty="0" smtClean="0"/>
              <a:t>card-link”&gt;Card </a:t>
            </a:r>
            <a:r>
              <a:rPr lang="en-US" altLang="ko-KR" sz="1800" dirty="0"/>
              <a:t>link&lt;/a&gt;</a:t>
            </a:r>
            <a:br>
              <a:rPr lang="en-US" altLang="ko-KR" sz="1800" dirty="0"/>
            </a:br>
            <a:r>
              <a:rPr lang="en-US" altLang="ko-KR" sz="1800" dirty="0"/>
              <a:t>&lt;a </a:t>
            </a:r>
            <a:r>
              <a:rPr lang="en-US" altLang="ko-KR" sz="1800" dirty="0" err="1"/>
              <a:t>href</a:t>
            </a:r>
            <a:r>
              <a:rPr lang="en-US" altLang="ko-KR" sz="1800" dirty="0"/>
              <a:t>="#" class</a:t>
            </a:r>
            <a:r>
              <a:rPr lang="en-US" altLang="ko-KR" sz="1800" dirty="0" smtClean="0"/>
              <a:t>="card-link"&gt;</a:t>
            </a:r>
            <a:r>
              <a:rPr lang="en-US" altLang="ko-KR" sz="1800" dirty="0"/>
              <a:t>Another link&lt;/a&gt;</a:t>
            </a:r>
            <a:br>
              <a:rPr lang="en-US" altLang="ko-KR" sz="1800" dirty="0"/>
            </a:br>
            <a:r>
              <a:rPr lang="en-US" altLang="ko-KR" sz="1800" dirty="0"/>
              <a:t>//</a:t>
            </a:r>
            <a:r>
              <a:rPr lang="ko-KR" altLang="en-US" sz="1800" dirty="0" err="1"/>
              <a:t>링크텍스트</a:t>
            </a:r>
            <a:r>
              <a:rPr lang="ko-KR" altLang="en-US" sz="1800" dirty="0"/>
              <a:t> 색을 파란색하고 </a:t>
            </a:r>
            <a:r>
              <a:rPr lang="ko-KR" altLang="en-US" sz="1800" dirty="0" err="1"/>
              <a:t>호버</a:t>
            </a:r>
            <a:r>
              <a:rPr lang="ko-KR" altLang="en-US" sz="1800" dirty="0"/>
              <a:t> 효과 줌</a:t>
            </a:r>
          </a:p>
        </p:txBody>
      </p:sp>
    </p:spTree>
    <p:extLst>
      <p:ext uri="{BB962C8B-B14F-4D97-AF65-F5344CB8AC3E}">
        <p14:creationId xmlns:p14="http://schemas.microsoft.com/office/powerpoint/2010/main" val="2966270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1052736"/>
            <a:ext cx="8568952" cy="4351338"/>
          </a:xfrm>
        </p:spPr>
        <p:txBody>
          <a:bodyPr>
            <a:normAutofit/>
          </a:bodyPr>
          <a:lstStyle/>
          <a:p>
            <a:r>
              <a:rPr lang="en-US" altLang="ko-KR" sz="1800" dirty="0"/>
              <a:t>Card image</a:t>
            </a:r>
            <a:br>
              <a:rPr lang="en-US" altLang="ko-KR" sz="1800" dirty="0"/>
            </a:br>
            <a:r>
              <a:rPr lang="en-US" altLang="ko-KR" sz="1800" dirty="0"/>
              <a:t/>
            </a:r>
            <a:br>
              <a:rPr lang="en-US" altLang="ko-KR" sz="1800" dirty="0"/>
            </a:br>
            <a:r>
              <a:rPr lang="en-US" altLang="ko-KR" sz="1600" dirty="0"/>
              <a:t>&lt;div class="card" style="width:400px"&gt;</a:t>
            </a:r>
            <a:br>
              <a:rPr lang="en-US" altLang="ko-KR" sz="1600" dirty="0"/>
            </a:br>
            <a:r>
              <a:rPr lang="en-US" altLang="ko-KR" sz="1600" dirty="0"/>
              <a:t>  &lt;</a:t>
            </a:r>
            <a:r>
              <a:rPr lang="en-US" altLang="ko-KR" sz="1600" dirty="0" err="1"/>
              <a:t>img</a:t>
            </a:r>
            <a:r>
              <a:rPr lang="en-US" altLang="ko-KR" sz="1600" dirty="0"/>
              <a:t> class="card-</a:t>
            </a:r>
            <a:r>
              <a:rPr lang="en-US" altLang="ko-KR" sz="1600" dirty="0" err="1"/>
              <a:t>img</a:t>
            </a:r>
            <a:r>
              <a:rPr lang="en-US" altLang="ko-KR" sz="1600" dirty="0"/>
              <a:t>-top” </a:t>
            </a:r>
            <a:r>
              <a:rPr lang="en-US" altLang="ko-KR" sz="1600" dirty="0" err="1"/>
              <a:t>src</a:t>
            </a:r>
            <a:r>
              <a:rPr lang="en-US" altLang="ko-KR" sz="1600" dirty="0"/>
              <a:t>="img_avatar1.png  alt="Card image"&gt;</a:t>
            </a:r>
            <a:br>
              <a:rPr lang="en-US" altLang="ko-KR" sz="1600" dirty="0"/>
            </a:br>
            <a:r>
              <a:rPr lang="en-US" altLang="ko-KR" sz="1600" dirty="0"/>
              <a:t>  &lt;div class="card-body"&gt;</a:t>
            </a:r>
            <a:br>
              <a:rPr lang="en-US" altLang="ko-KR" sz="1600" dirty="0"/>
            </a:br>
            <a:r>
              <a:rPr lang="en-US" altLang="ko-KR" sz="1600" dirty="0"/>
              <a:t>    &lt;h4 class="card-title"&gt;John Doe&lt;/h4&gt;</a:t>
            </a:r>
            <a:br>
              <a:rPr lang="en-US" altLang="ko-KR" sz="1600" dirty="0"/>
            </a:br>
            <a:r>
              <a:rPr lang="en-US" altLang="ko-KR" sz="1600" dirty="0"/>
              <a:t>    &lt;p class="card-text"&gt;Some example text.&lt;/p&gt;</a:t>
            </a:r>
            <a:br>
              <a:rPr lang="en-US" altLang="ko-KR" sz="1600" dirty="0"/>
            </a:br>
            <a:r>
              <a:rPr lang="en-US" altLang="ko-KR" sz="1600" dirty="0"/>
              <a:t>    &lt;a </a:t>
            </a:r>
            <a:r>
              <a:rPr lang="en-US" altLang="ko-KR" sz="1600" dirty="0" err="1"/>
              <a:t>href</a:t>
            </a:r>
            <a:r>
              <a:rPr lang="en-US" altLang="ko-KR" sz="1600" dirty="0"/>
              <a:t>="#" class="</a:t>
            </a:r>
            <a:r>
              <a:rPr lang="en-US" altLang="ko-KR" sz="1600" dirty="0" err="1"/>
              <a:t>btn</a:t>
            </a:r>
            <a:r>
              <a:rPr lang="en-US" altLang="ko-KR" sz="1600" dirty="0"/>
              <a:t> </a:t>
            </a:r>
            <a:r>
              <a:rPr lang="en-US" altLang="ko-KR" sz="1600" dirty="0" err="1"/>
              <a:t>btn</a:t>
            </a:r>
            <a:r>
              <a:rPr lang="en-US" altLang="ko-KR" sz="1600" dirty="0"/>
              <a:t>-primary"&gt;See Profile&lt;/a&gt;</a:t>
            </a:r>
            <a:br>
              <a:rPr lang="en-US" altLang="ko-KR" sz="1600" dirty="0"/>
            </a:br>
            <a:r>
              <a:rPr lang="en-US" altLang="ko-KR" sz="1600" dirty="0"/>
              <a:t>  &lt;/div&gt;</a:t>
            </a:r>
            <a:br>
              <a:rPr lang="en-US" altLang="ko-KR" sz="1600" dirty="0"/>
            </a:br>
            <a:r>
              <a:rPr lang="en-US" altLang="ko-KR" sz="1600" dirty="0"/>
              <a:t>&lt;/div&gt;</a:t>
            </a:r>
            <a:r>
              <a:rPr lang="en-US" altLang="ko-KR" sz="1800" dirty="0"/>
              <a:t/>
            </a:r>
            <a:br>
              <a:rPr lang="en-US" altLang="ko-KR" sz="1800" dirty="0"/>
            </a:br>
            <a:r>
              <a:rPr lang="en-US" altLang="ko-KR" sz="1800" dirty="0"/>
              <a:t> !-- &gt; </a:t>
            </a:r>
            <a:r>
              <a:rPr lang="ko-KR" altLang="en-US" sz="1800" dirty="0"/>
              <a:t>이미지는</a:t>
            </a:r>
            <a:r>
              <a:rPr lang="en-US" altLang="ko-KR" sz="1800" dirty="0"/>
              <a:t> card-body</a:t>
            </a:r>
            <a:r>
              <a:rPr lang="ko-KR" altLang="en-US" sz="1800" dirty="0"/>
              <a:t>클래스 밖에 </a:t>
            </a:r>
            <a:r>
              <a:rPr lang="ko-KR" altLang="en-US" sz="1800" dirty="0" err="1"/>
              <a:t>넣어줌</a:t>
            </a:r>
            <a:r>
              <a:rPr lang="en-US" altLang="ko-KR" sz="1800" dirty="0"/>
              <a:t/>
            </a:r>
            <a:br>
              <a:rPr lang="en-US" altLang="ko-KR" sz="1800" dirty="0"/>
            </a:br>
            <a:r>
              <a:rPr lang="en-US" altLang="ko-KR" sz="1800" dirty="0"/>
              <a:t> 	class="card-</a:t>
            </a:r>
            <a:r>
              <a:rPr lang="en-US" altLang="ko-KR" sz="1800" dirty="0" err="1"/>
              <a:t>img</a:t>
            </a:r>
            <a:r>
              <a:rPr lang="en-US" altLang="ko-KR" sz="1800" dirty="0"/>
              <a:t>-top＂</a:t>
            </a:r>
            <a:r>
              <a:rPr lang="ko-KR" altLang="en-US" sz="1800" dirty="0"/>
              <a:t>인 이미지는 </a:t>
            </a:r>
            <a:r>
              <a:rPr lang="en-US" altLang="ko-KR" sz="1800" dirty="0"/>
              <a:t>card-body </a:t>
            </a:r>
            <a:r>
              <a:rPr lang="ko-KR" altLang="en-US" sz="1800" dirty="0"/>
              <a:t>앞에</a:t>
            </a:r>
            <a:r>
              <a:rPr lang="en-US" altLang="ko-KR" sz="1800" dirty="0"/>
              <a:t>,</a:t>
            </a:r>
            <a:br>
              <a:rPr lang="en-US" altLang="ko-KR" sz="1800" dirty="0"/>
            </a:br>
            <a:r>
              <a:rPr lang="en-US" altLang="ko-KR" sz="1800" dirty="0"/>
              <a:t>	class="card-</a:t>
            </a:r>
            <a:r>
              <a:rPr lang="en-US" altLang="ko-KR" sz="1800" dirty="0" err="1"/>
              <a:t>img</a:t>
            </a:r>
            <a:r>
              <a:rPr lang="en-US" altLang="ko-KR" sz="1800" dirty="0"/>
              <a:t>-bottom“ </a:t>
            </a:r>
            <a:r>
              <a:rPr lang="ko-KR" altLang="en-US" sz="1800" dirty="0"/>
              <a:t>인 이미지는 </a:t>
            </a:r>
            <a:r>
              <a:rPr lang="en-US" altLang="ko-KR" sz="1800" dirty="0"/>
              <a:t>card-body </a:t>
            </a:r>
            <a:br>
              <a:rPr lang="en-US" altLang="ko-KR" sz="1800" dirty="0"/>
            </a:br>
            <a:r>
              <a:rPr lang="en-US" altLang="ko-KR" sz="1800" dirty="0"/>
              <a:t>         </a:t>
            </a:r>
            <a:r>
              <a:rPr lang="ko-KR" altLang="en-US" sz="1800" dirty="0"/>
              <a:t>다음에 </a:t>
            </a:r>
            <a:r>
              <a:rPr lang="ko-KR" altLang="en-US" sz="1800" dirty="0" err="1"/>
              <a:t>넣어줌</a:t>
            </a:r>
            <a:endParaRPr lang="en-US" altLang="ko-KR" sz="1800" dirty="0"/>
          </a:p>
          <a:p>
            <a:r>
              <a:rPr lang="en-US" altLang="ko-KR" sz="1800" dirty="0"/>
              <a:t>stretched-link</a:t>
            </a:r>
            <a:r>
              <a:rPr lang="ko-KR" altLang="en-US" sz="1800" dirty="0"/>
              <a:t>클래스를 하이퍼링크 </a:t>
            </a:r>
            <a:r>
              <a:rPr lang="en-US" altLang="ko-KR" sz="1800" dirty="0"/>
              <a:t>a</a:t>
            </a:r>
            <a:r>
              <a:rPr lang="ko-KR" altLang="en-US" sz="1800" dirty="0"/>
              <a:t>에 추가하면 클릭 이벤트는</a:t>
            </a:r>
            <a:r>
              <a:rPr lang="en-US" altLang="ko-KR" sz="1800" dirty="0"/>
              <a:t> </a:t>
            </a:r>
            <a:br>
              <a:rPr lang="en-US" altLang="ko-KR" sz="1800" dirty="0"/>
            </a:br>
            <a:r>
              <a:rPr lang="ko-KR" altLang="en-US" sz="1800" dirty="0" err="1"/>
              <a:t>클릭버튼뿐만</a:t>
            </a:r>
            <a:r>
              <a:rPr lang="ko-KR" altLang="en-US" sz="1800" dirty="0"/>
              <a:t> 아니라 카드 전체로 확대</a:t>
            </a:r>
          </a:p>
        </p:txBody>
      </p:sp>
    </p:spTree>
    <p:extLst>
      <p:ext uri="{BB962C8B-B14F-4D97-AF65-F5344CB8AC3E}">
        <p14:creationId xmlns:p14="http://schemas.microsoft.com/office/powerpoint/2010/main" val="294147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7"/>
            <a:ext cx="7886700" cy="720081"/>
          </a:xfrm>
        </p:spPr>
        <p:txBody>
          <a:bodyPr>
            <a:normAutofit/>
          </a:bodyPr>
          <a:lstStyle/>
          <a:p>
            <a:r>
              <a:rPr lang="en-US" altLang="ko-KR" sz="2400" dirty="0"/>
              <a:t>container</a:t>
            </a:r>
            <a:endParaRPr lang="ko-KR" altLang="en-US" sz="2400" dirty="0"/>
          </a:p>
        </p:txBody>
      </p:sp>
      <p:sp>
        <p:nvSpPr>
          <p:cNvPr id="3" name="내용 개체 틀 2"/>
          <p:cNvSpPr>
            <a:spLocks noGrp="1"/>
          </p:cNvSpPr>
          <p:nvPr>
            <p:ph idx="1"/>
          </p:nvPr>
        </p:nvSpPr>
        <p:spPr>
          <a:xfrm>
            <a:off x="467544" y="1196752"/>
            <a:ext cx="8229600" cy="4525963"/>
          </a:xfrm>
        </p:spPr>
        <p:txBody>
          <a:bodyPr>
            <a:normAutofit/>
          </a:bodyPr>
          <a:lstStyle/>
          <a:p>
            <a:r>
              <a:rPr lang="ko-KR" altLang="en-US" sz="1600" b="1" dirty="0"/>
              <a:t>웹페이지의  </a:t>
            </a:r>
            <a:r>
              <a:rPr lang="en-US" altLang="ko-KR" sz="1600" b="1" dirty="0"/>
              <a:t>content</a:t>
            </a:r>
            <a:r>
              <a:rPr lang="ko-KR" altLang="en-US" sz="1600" b="1" dirty="0"/>
              <a:t>를 </a:t>
            </a:r>
            <a:r>
              <a:rPr lang="ko-KR" altLang="en-US" sz="1600" b="1" dirty="0" smtClean="0"/>
              <a:t>수용하는 목적으로 사용</a:t>
            </a:r>
            <a:r>
              <a:rPr lang="en-US" altLang="ko-KR" sz="1600" b="1" dirty="0"/>
              <a:t/>
            </a:r>
            <a:br>
              <a:rPr lang="en-US" altLang="ko-KR" sz="1600" b="1" dirty="0"/>
            </a:br>
            <a:r>
              <a:rPr lang="en-US" altLang="ko-KR" sz="1600" b="1" dirty="0"/>
              <a:t/>
            </a:r>
            <a:br>
              <a:rPr lang="en-US" altLang="ko-KR" sz="1600" b="1" dirty="0"/>
            </a:br>
            <a:r>
              <a:rPr lang="en-US" altLang="ko-KR" sz="1600" b="1" dirty="0"/>
              <a:t>   1. </a:t>
            </a:r>
            <a:r>
              <a:rPr lang="ko-KR" altLang="en-US" sz="1600" b="1" dirty="0" err="1" smtClean="0"/>
              <a:t>콘테이너는</a:t>
            </a:r>
            <a:r>
              <a:rPr lang="ko-KR" altLang="en-US" sz="1600" b="1" dirty="0" smtClean="0"/>
              <a:t> </a:t>
            </a:r>
            <a:r>
              <a:rPr lang="en-US" altLang="ko-KR" sz="1600" b="1" dirty="0" smtClean="0"/>
              <a:t>2</a:t>
            </a:r>
            <a:r>
              <a:rPr lang="ko-KR" altLang="en-US" sz="1600" b="1" dirty="0"/>
              <a:t>가지 종류의 </a:t>
            </a:r>
            <a:r>
              <a:rPr lang="ko-KR" altLang="en-US" sz="1600" b="1" dirty="0" smtClean="0"/>
              <a:t>콘테이너클래스를 이용하여 </a:t>
            </a:r>
            <a:r>
              <a:rPr lang="en-US" altLang="ko-KR" sz="1600" b="1" dirty="0" smtClean="0"/>
              <a:t/>
            </a:r>
            <a:br>
              <a:rPr lang="en-US" altLang="ko-KR" sz="1600" b="1" dirty="0" smtClean="0"/>
            </a:br>
            <a:r>
              <a:rPr lang="en-US" altLang="ko-KR" sz="1600" b="1" dirty="0" smtClean="0"/>
              <a:t>    </a:t>
            </a:r>
            <a:r>
              <a:rPr lang="ko-KR" altLang="en-US" sz="1600" b="1" dirty="0" smtClean="0"/>
              <a:t>가</a:t>
            </a:r>
            <a:r>
              <a:rPr lang="en-US" altLang="ko-KR" sz="1600" b="1" dirty="0" smtClean="0"/>
              <a:t>  </a:t>
            </a:r>
            <a:r>
              <a:rPr lang="en-US" altLang="ko-KR" sz="1600" b="1" dirty="0"/>
              <a:t>.container</a:t>
            </a:r>
            <a:r>
              <a:rPr lang="ko-KR" altLang="en-US" sz="1600" b="1" dirty="0"/>
              <a:t>클래스는 </a:t>
            </a:r>
            <a:r>
              <a:rPr lang="en-US" altLang="ko-KR" sz="1600" b="1" dirty="0"/>
              <a:t>fixed width container(</a:t>
            </a:r>
            <a:r>
              <a:rPr lang="ko-KR" altLang="en-US" sz="1600" b="1" dirty="0"/>
              <a:t>화면의 정해진 너비</a:t>
            </a:r>
            <a:r>
              <a:rPr lang="en-US" altLang="ko-KR" sz="1600" b="1" dirty="0"/>
              <a:t>)</a:t>
            </a:r>
            <a:br>
              <a:rPr lang="en-US" altLang="ko-KR" sz="1600" b="1" dirty="0"/>
            </a:br>
            <a:r>
              <a:rPr lang="en-US" altLang="ko-KR" sz="1600" b="1" dirty="0"/>
              <a:t>    </a:t>
            </a:r>
            <a:r>
              <a:rPr lang="ko-KR" altLang="en-US" sz="1600" b="1" dirty="0"/>
              <a:t>나</a:t>
            </a:r>
            <a:r>
              <a:rPr lang="en-US" altLang="ko-KR" sz="1600" b="1" dirty="0"/>
              <a:t> </a:t>
            </a:r>
            <a:r>
              <a:rPr lang="en-US" altLang="ko-KR" sz="1600" b="1" dirty="0" smtClean="0"/>
              <a:t> </a:t>
            </a:r>
            <a:r>
              <a:rPr lang="en-US" altLang="ko-KR" sz="1600" b="1" dirty="0"/>
              <a:t>.container-fluid</a:t>
            </a:r>
            <a:r>
              <a:rPr lang="ko-KR" altLang="en-US" sz="1600" b="1" dirty="0"/>
              <a:t>클래스는 </a:t>
            </a:r>
            <a:r>
              <a:rPr lang="en-US" altLang="ko-KR" sz="1600" b="1" dirty="0"/>
              <a:t>full width container(full width)</a:t>
            </a:r>
          </a:p>
          <a:p>
            <a:r>
              <a:rPr lang="en-US" altLang="ko-KR" sz="1600" b="1" dirty="0"/>
              <a:t>.container </a:t>
            </a:r>
            <a:r>
              <a:rPr lang="ko-KR" altLang="en-US" sz="1600" b="1" dirty="0" smtClean="0"/>
              <a:t>클래스</a:t>
            </a:r>
            <a:r>
              <a:rPr lang="en-US" altLang="ko-KR" sz="1600" b="1" dirty="0" smtClean="0"/>
              <a:t>(class=“container”)</a:t>
            </a:r>
            <a:r>
              <a:rPr lang="en-US" altLang="ko-KR" sz="1600" b="1" dirty="0"/>
              <a:t/>
            </a:r>
            <a:br>
              <a:rPr lang="en-US" altLang="ko-KR" sz="1600" b="1" dirty="0"/>
            </a:br>
            <a:r>
              <a:rPr lang="en-US" altLang="ko-KR" sz="1600" b="1" dirty="0"/>
              <a:t/>
            </a:r>
            <a:br>
              <a:rPr lang="en-US" altLang="ko-KR" sz="1600" b="1" dirty="0"/>
            </a:br>
            <a:r>
              <a:rPr lang="en-US" altLang="ko-KR" sz="1600" b="1" dirty="0"/>
              <a:t>    1. </a:t>
            </a:r>
            <a:r>
              <a:rPr lang="ko-KR" altLang="en-US" sz="1600" b="1" dirty="0" err="1"/>
              <a:t>응답형이고</a:t>
            </a:r>
            <a:r>
              <a:rPr lang="ko-KR" altLang="en-US" sz="1600" b="1" dirty="0"/>
              <a:t> </a:t>
            </a:r>
            <a:r>
              <a:rPr lang="en-US" altLang="ko-KR" sz="1600" b="1" dirty="0"/>
              <a:t>full width</a:t>
            </a:r>
            <a:r>
              <a:rPr lang="ko-KR" altLang="en-US" sz="1600" b="1" dirty="0"/>
              <a:t>가</a:t>
            </a:r>
            <a:r>
              <a:rPr lang="en-US" altLang="ko-KR" sz="1600" b="1" dirty="0"/>
              <a:t> </a:t>
            </a:r>
            <a:r>
              <a:rPr lang="ko-KR" altLang="en-US" sz="1600" b="1" dirty="0"/>
              <a:t>아닌 고정 너비를 갖는 클래스</a:t>
            </a:r>
            <a:r>
              <a:rPr lang="en-US" altLang="ko-KR" sz="1600" b="1" dirty="0"/>
              <a:t/>
            </a:r>
            <a:br>
              <a:rPr lang="en-US" altLang="ko-KR" sz="1600" b="1" dirty="0"/>
            </a:br>
            <a:r>
              <a:rPr lang="en-US" altLang="ko-KR" sz="1600" b="1" dirty="0"/>
              <a:t>    2. </a:t>
            </a:r>
            <a:r>
              <a:rPr lang="ko-KR" altLang="en-US" sz="1600" b="1" dirty="0"/>
              <a:t>너비</a:t>
            </a:r>
            <a:r>
              <a:rPr lang="en-US" altLang="ko-KR" sz="1600" b="1" dirty="0"/>
              <a:t>(max-width)</a:t>
            </a:r>
            <a:r>
              <a:rPr lang="ko-KR" altLang="en-US" sz="1600" b="1" dirty="0"/>
              <a:t>는 장치에 따라 변경</a:t>
            </a:r>
            <a:r>
              <a:rPr lang="en-US" altLang="ko-KR" sz="1600" b="1" dirty="0"/>
              <a:t/>
            </a:r>
            <a:br>
              <a:rPr lang="en-US" altLang="ko-KR" sz="1600" b="1" dirty="0"/>
            </a:br>
            <a:r>
              <a:rPr lang="en-US" altLang="ko-KR" sz="2400" dirty="0"/>
              <a:t/>
            </a:r>
            <a:br>
              <a:rPr lang="en-US" altLang="ko-KR" sz="2400" dirty="0"/>
            </a:br>
            <a:r>
              <a:rPr lang="en-US" altLang="ko-KR" sz="2400" dirty="0"/>
              <a:t/>
            </a:r>
            <a:br>
              <a:rPr lang="en-US" altLang="ko-KR" sz="2400" dirty="0"/>
            </a:br>
            <a:r>
              <a:rPr lang="en-US" altLang="ko-KR" sz="2400" dirty="0"/>
              <a:t>             </a:t>
            </a:r>
            <a:br>
              <a:rPr lang="en-US" altLang="ko-KR" sz="2400" dirty="0"/>
            </a:br>
            <a:endParaRPr lang="ko-KR" altLang="en-US" sz="2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488832"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55576" y="4211796"/>
            <a:ext cx="1082348" cy="307777"/>
          </a:xfrm>
          <a:prstGeom prst="rect">
            <a:avLst/>
          </a:prstGeom>
          <a:noFill/>
        </p:spPr>
        <p:txBody>
          <a:bodyPr wrap="none" rtlCol="0">
            <a:spAutoFit/>
          </a:bodyPr>
          <a:lstStyle/>
          <a:p>
            <a:r>
              <a:rPr lang="ko-KR" altLang="en-US" sz="1400" smtClean="0"/>
              <a:t>스크린넓이</a:t>
            </a:r>
            <a:endParaRPr lang="ko-KR" altLang="en-US" sz="1400"/>
          </a:p>
        </p:txBody>
      </p:sp>
    </p:spTree>
    <p:extLst>
      <p:ext uri="{BB962C8B-B14F-4D97-AF65-F5344CB8AC3E}">
        <p14:creationId xmlns:p14="http://schemas.microsoft.com/office/powerpoint/2010/main" val="2229437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568952" cy="5484267"/>
          </a:xfrm>
        </p:spPr>
        <p:txBody>
          <a:bodyPr>
            <a:normAutofit fontScale="40000" lnSpcReduction="20000"/>
          </a:bodyPr>
          <a:lstStyle/>
          <a:p>
            <a:pPr>
              <a:lnSpc>
                <a:spcPct val="120000"/>
              </a:lnSpc>
            </a:pPr>
            <a:r>
              <a:rPr lang="en-US" altLang="ko-KR" dirty="0"/>
              <a:t>Card-body</a:t>
            </a:r>
            <a:r>
              <a:rPr lang="ko-KR" altLang="en-US" dirty="0"/>
              <a:t>와 이미지를 중첩</a:t>
            </a:r>
            <a:r>
              <a:rPr lang="en-US" altLang="ko-KR" dirty="0"/>
              <a:t/>
            </a:r>
            <a:br>
              <a:rPr lang="en-US" altLang="ko-KR" dirty="0"/>
            </a:br>
            <a:r>
              <a:rPr lang="en-US" altLang="ko-KR" dirty="0"/>
              <a:t/>
            </a:r>
            <a:br>
              <a:rPr lang="en-US" altLang="ko-KR" dirty="0"/>
            </a:br>
            <a:r>
              <a:rPr lang="en-US" altLang="ko-KR" dirty="0"/>
              <a:t>&lt;div class="card" style="width:500px"&gt;</a:t>
            </a:r>
            <a:br>
              <a:rPr lang="en-US" altLang="ko-KR" dirty="0"/>
            </a:br>
            <a:r>
              <a:rPr lang="en-US" altLang="ko-KR" dirty="0"/>
              <a:t> </a:t>
            </a:r>
            <a:r>
              <a:rPr lang="en-US" altLang="ko-KR" sz="2600" dirty="0"/>
              <a:t> &lt;</a:t>
            </a:r>
            <a:r>
              <a:rPr lang="en-US" altLang="ko-KR" sz="2600" dirty="0" err="1"/>
              <a:t>img</a:t>
            </a:r>
            <a:r>
              <a:rPr lang="en-US" altLang="ko-KR" sz="2600" dirty="0"/>
              <a:t> class="card-</a:t>
            </a:r>
            <a:r>
              <a:rPr lang="en-US" altLang="ko-KR" sz="2600" dirty="0" err="1"/>
              <a:t>img</a:t>
            </a:r>
            <a:r>
              <a:rPr lang="en-US" altLang="ko-KR" sz="2600" dirty="0"/>
              <a:t>-top" </a:t>
            </a:r>
            <a:r>
              <a:rPr lang="en-US" altLang="ko-KR" sz="2600" dirty="0" err="1"/>
              <a:t>src</a:t>
            </a:r>
            <a:r>
              <a:rPr lang="en-US" altLang="ko-KR" sz="2600" dirty="0"/>
              <a:t>="img_avatar1.png" alt="Card image"&gt;</a:t>
            </a:r>
            <a:r>
              <a:rPr lang="en-US" altLang="ko-KR" dirty="0"/>
              <a:t/>
            </a:r>
            <a:br>
              <a:rPr lang="en-US" altLang="ko-KR" dirty="0"/>
            </a:br>
            <a:r>
              <a:rPr lang="en-US" altLang="ko-KR" dirty="0"/>
              <a:t>  &lt;div class="card-</a:t>
            </a:r>
            <a:r>
              <a:rPr lang="en-US" altLang="ko-KR" dirty="0" err="1"/>
              <a:t>img</a:t>
            </a:r>
            <a:r>
              <a:rPr lang="en-US" altLang="ko-KR" dirty="0"/>
              <a:t>-overlay"&gt; &lt;!--</a:t>
            </a:r>
            <a:r>
              <a:rPr lang="ko-KR" altLang="en-US" sz="2600" dirty="0"/>
              <a:t>중첩 </a:t>
            </a:r>
            <a:r>
              <a:rPr lang="en-US" altLang="ko-KR" sz="2600" dirty="0"/>
              <a:t>card-body</a:t>
            </a:r>
            <a:r>
              <a:rPr lang="ko-KR" altLang="en-US" sz="2600" dirty="0"/>
              <a:t>대신 사용</a:t>
            </a:r>
            <a:r>
              <a:rPr lang="en-US" altLang="ko-KR" dirty="0"/>
              <a:t/>
            </a:r>
            <a:br>
              <a:rPr lang="en-US" altLang="ko-KR" dirty="0"/>
            </a:br>
            <a:r>
              <a:rPr lang="en-US" altLang="ko-KR" dirty="0"/>
              <a:t>    &lt;h4 class="card-title"&gt;John Doe&lt;/h4&gt;</a:t>
            </a:r>
            <a:br>
              <a:rPr lang="en-US" altLang="ko-KR" dirty="0"/>
            </a:br>
            <a:r>
              <a:rPr lang="en-US" altLang="ko-KR" dirty="0"/>
              <a:t>    &lt;p class="card-text"&gt;Some example text.&lt;/p&gt;</a:t>
            </a:r>
            <a:br>
              <a:rPr lang="en-US" altLang="ko-KR" dirty="0"/>
            </a:br>
            <a:r>
              <a:rPr lang="en-US" altLang="ko-KR" dirty="0"/>
              <a:t>    &lt;a </a:t>
            </a:r>
            <a:r>
              <a:rPr lang="en-US" altLang="ko-KR" dirty="0" err="1"/>
              <a:t>href</a:t>
            </a:r>
            <a:r>
              <a:rPr lang="en-US" altLang="ko-KR" dirty="0"/>
              <a:t>="#" class="</a:t>
            </a:r>
            <a:r>
              <a:rPr lang="en-US" altLang="ko-KR" dirty="0" err="1"/>
              <a:t>btn</a:t>
            </a:r>
            <a:r>
              <a:rPr lang="en-US" altLang="ko-KR" dirty="0"/>
              <a:t> </a:t>
            </a:r>
            <a:r>
              <a:rPr lang="en-US" altLang="ko-KR" dirty="0" err="1"/>
              <a:t>btn</a:t>
            </a:r>
            <a:r>
              <a:rPr lang="en-US" altLang="ko-KR" dirty="0"/>
              <a:t>-primary"&gt;See Profile&lt;/a&gt;</a:t>
            </a:r>
            <a:br>
              <a:rPr lang="en-US" altLang="ko-KR" dirty="0"/>
            </a:br>
            <a:r>
              <a:rPr lang="en-US" altLang="ko-KR" dirty="0"/>
              <a:t>  &lt;/div&gt;</a:t>
            </a:r>
            <a:br>
              <a:rPr lang="en-US" altLang="ko-KR" dirty="0"/>
            </a:br>
            <a:r>
              <a:rPr lang="en-US" altLang="ko-KR" dirty="0"/>
              <a:t>&lt;/div&gt;</a:t>
            </a:r>
          </a:p>
          <a:p>
            <a:pPr>
              <a:lnSpc>
                <a:spcPct val="120000"/>
              </a:lnSpc>
            </a:pPr>
            <a:r>
              <a:rPr lang="ko-KR" altLang="en-US" dirty="0"/>
              <a:t>여러 개의 </a:t>
            </a:r>
            <a:r>
              <a:rPr lang="en-US" altLang="ko-KR" dirty="0"/>
              <a:t>card</a:t>
            </a:r>
            <a:r>
              <a:rPr lang="ko-KR" altLang="en-US" dirty="0"/>
              <a:t>를 격자 형식으로 배치 하려면 </a:t>
            </a:r>
            <a:r>
              <a:rPr lang="en-US" altLang="ko-KR" dirty="0"/>
              <a:t>card</a:t>
            </a:r>
            <a:r>
              <a:rPr lang="ko-KR" altLang="en-US" dirty="0" err="1"/>
              <a:t>콘테이너들을</a:t>
            </a:r>
            <a:r>
              <a:rPr lang="en-US" altLang="ko-KR" dirty="0"/>
              <a:t/>
            </a:r>
            <a:br>
              <a:rPr lang="en-US" altLang="ko-KR" dirty="0"/>
            </a:br>
            <a:r>
              <a:rPr lang="ko-KR" altLang="en-US" dirty="0"/>
              <a:t>수용하는 </a:t>
            </a:r>
            <a:r>
              <a:rPr lang="ko-KR" altLang="en-US" dirty="0" err="1"/>
              <a:t>콘테이너</a:t>
            </a:r>
            <a:r>
              <a:rPr lang="ko-KR" altLang="en-US" dirty="0"/>
              <a:t> </a:t>
            </a:r>
            <a:r>
              <a:rPr lang="en-US" altLang="ko-KR" dirty="0"/>
              <a:t>&lt;div class="card-columns"&gt;</a:t>
            </a:r>
            <a:r>
              <a:rPr lang="ko-KR" altLang="en-US" dirty="0"/>
              <a:t>를 만들어 줌 </a:t>
            </a:r>
            <a:r>
              <a:rPr lang="en-US" altLang="ko-KR" dirty="0"/>
              <a:t>(</a:t>
            </a:r>
            <a:r>
              <a:rPr lang="ko-KR" altLang="en-US" dirty="0"/>
              <a:t>일렬 배치</a:t>
            </a:r>
            <a:r>
              <a:rPr lang="en-US" altLang="ko-KR" dirty="0"/>
              <a:t>,</a:t>
            </a:r>
            <a:r>
              <a:rPr lang="ko-KR" altLang="en-US" dirty="0" err="1"/>
              <a:t>부족시</a:t>
            </a:r>
            <a:r>
              <a:rPr lang="ko-KR" altLang="en-US" dirty="0"/>
              <a:t> 줄 바꿈</a:t>
            </a:r>
            <a:r>
              <a:rPr lang="en-US" altLang="ko-KR" dirty="0"/>
              <a:t>)</a:t>
            </a:r>
            <a:br>
              <a:rPr lang="en-US" altLang="ko-KR" dirty="0"/>
            </a:br>
            <a:r>
              <a:rPr lang="en-US" altLang="ko-KR" dirty="0"/>
              <a:t/>
            </a:r>
            <a:br>
              <a:rPr lang="en-US" altLang="ko-KR" dirty="0"/>
            </a:br>
            <a:r>
              <a:rPr lang="en-US" altLang="ko-KR" dirty="0"/>
              <a:t>&lt;div class="card-columns"&gt;</a:t>
            </a:r>
            <a:br>
              <a:rPr lang="en-US" altLang="ko-KR" dirty="0"/>
            </a:br>
            <a:r>
              <a:rPr lang="en-US" altLang="ko-KR" dirty="0"/>
              <a:t>  &lt;div class="card </a:t>
            </a:r>
            <a:r>
              <a:rPr lang="en-US" altLang="ko-KR" dirty="0" err="1"/>
              <a:t>bg</a:t>
            </a:r>
            <a:r>
              <a:rPr lang="en-US" altLang="ko-KR" dirty="0"/>
              <a:t>-primary"&gt;</a:t>
            </a:r>
            <a:br>
              <a:rPr lang="en-US" altLang="ko-KR" dirty="0"/>
            </a:br>
            <a:r>
              <a:rPr lang="en-US" altLang="ko-KR" dirty="0"/>
              <a:t>    &lt;div class="card-body text-center"&gt;</a:t>
            </a:r>
            <a:br>
              <a:rPr lang="en-US" altLang="ko-KR" dirty="0"/>
            </a:br>
            <a:r>
              <a:rPr lang="en-US" altLang="ko-KR" dirty="0"/>
              <a:t>      &lt;p class="card-text"&gt;Some text inside the first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  &lt;div class="card </a:t>
            </a:r>
            <a:r>
              <a:rPr lang="en-US" altLang="ko-KR" dirty="0" err="1"/>
              <a:t>bg</a:t>
            </a:r>
            <a:r>
              <a:rPr lang="en-US" altLang="ko-KR" dirty="0"/>
              <a:t>-warning"&gt;</a:t>
            </a:r>
            <a:br>
              <a:rPr lang="en-US" altLang="ko-KR" dirty="0"/>
            </a:br>
            <a:r>
              <a:rPr lang="en-US" altLang="ko-KR" dirty="0"/>
              <a:t>    &lt;div class="card-body text-center"&gt;</a:t>
            </a:r>
            <a:br>
              <a:rPr lang="en-US" altLang="ko-KR" dirty="0"/>
            </a:br>
            <a:r>
              <a:rPr lang="en-US" altLang="ko-KR" dirty="0"/>
              <a:t>      &lt;p class="card-text"&gt;Some text inside the second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&lt;/div&gt;</a:t>
            </a:r>
          </a:p>
          <a:p>
            <a:pPr>
              <a:lnSpc>
                <a:spcPct val="120000"/>
              </a:lnSpc>
            </a:pPr>
            <a:r>
              <a:rPr lang="en-US" altLang="ko-KR" dirty="0"/>
              <a:t>Card-columns</a:t>
            </a:r>
            <a:r>
              <a:rPr lang="ko-KR" altLang="en-US" dirty="0"/>
              <a:t>클래스는 내용에 따라 높이가 다르게 </a:t>
            </a:r>
            <a:r>
              <a:rPr lang="ko-KR" altLang="en-US" dirty="0" err="1"/>
              <a:t>나타날수</a:t>
            </a:r>
            <a:r>
              <a:rPr lang="ko-KR" altLang="en-US" dirty="0"/>
              <a:t> 있음</a:t>
            </a:r>
            <a:r>
              <a:rPr lang="en-US" altLang="ko-KR" dirty="0"/>
              <a:t>(</a:t>
            </a:r>
            <a:r>
              <a:rPr lang="ko-KR" altLang="en-US" dirty="0"/>
              <a:t>넓이는 동일</a:t>
            </a:r>
            <a:r>
              <a:rPr lang="en-US" altLang="ko-KR" dirty="0"/>
              <a:t>)</a:t>
            </a:r>
            <a:endParaRPr lang="ko-KR" altLang="en-US" dirty="0"/>
          </a:p>
        </p:txBody>
      </p:sp>
    </p:spTree>
    <p:extLst>
      <p:ext uri="{BB962C8B-B14F-4D97-AF65-F5344CB8AC3E}">
        <p14:creationId xmlns:p14="http://schemas.microsoft.com/office/powerpoint/2010/main" val="3289574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836712"/>
            <a:ext cx="7886700" cy="4351338"/>
          </a:xfrm>
        </p:spPr>
        <p:txBody>
          <a:bodyPr>
            <a:normAutofit/>
          </a:bodyPr>
          <a:lstStyle/>
          <a:p>
            <a:r>
              <a:rPr lang="en-US" altLang="ko-KR" sz="1800" dirty="0"/>
              <a:t>&lt;div class="card-deck"&gt; </a:t>
            </a:r>
            <a:r>
              <a:rPr lang="ko-KR" altLang="en-US" sz="1800" dirty="0" err="1"/>
              <a:t>콘테이너</a:t>
            </a:r>
            <a:r>
              <a:rPr lang="ko-KR" altLang="en-US" sz="1800" dirty="0"/>
              <a:t> 안에 </a:t>
            </a:r>
            <a:r>
              <a:rPr lang="en-US" altLang="ko-KR" sz="1800" dirty="0"/>
              <a:t>card-columns</a:t>
            </a:r>
            <a:r>
              <a:rPr lang="ko-KR" altLang="en-US" sz="1800" dirty="0"/>
              <a:t>대신 </a:t>
            </a:r>
            <a:r>
              <a:rPr lang="en-US" altLang="ko-KR" sz="1800" dirty="0"/>
              <a:t>card-deck</a:t>
            </a:r>
            <a:r>
              <a:rPr lang="ko-KR" altLang="en-US" sz="1800" dirty="0" err="1"/>
              <a:t>콘테이너를</a:t>
            </a:r>
            <a:r>
              <a:rPr lang="ko-KR" altLang="en-US" sz="1800" dirty="0"/>
              <a:t> 넣으면 </a:t>
            </a:r>
            <a:r>
              <a:rPr lang="en-US" altLang="ko-KR" sz="1800" dirty="0"/>
              <a:t>card-columns</a:t>
            </a:r>
            <a:r>
              <a:rPr lang="ko-KR" altLang="en-US" sz="1800" dirty="0"/>
              <a:t>처럼 배치되나 격자의 </a:t>
            </a:r>
            <a:r>
              <a:rPr lang="ko-KR" altLang="en-US" sz="1800" dirty="0" err="1" smtClean="0"/>
              <a:t>가로간</a:t>
            </a:r>
            <a:r>
              <a:rPr lang="ko-KR" altLang="en-US" sz="1800" dirty="0" smtClean="0"/>
              <a:t> 뿐만 </a:t>
            </a:r>
            <a:r>
              <a:rPr lang="ko-KR" altLang="en-US" sz="1800" dirty="0"/>
              <a:t>아니라 </a:t>
            </a:r>
            <a:r>
              <a:rPr lang="ko-KR" altLang="en-US" sz="1800" dirty="0" err="1" smtClean="0"/>
              <a:t>세로간</a:t>
            </a:r>
            <a:r>
              <a:rPr lang="ko-KR" altLang="en-US" sz="1800" dirty="0" smtClean="0"/>
              <a:t>  </a:t>
            </a:r>
            <a:r>
              <a:rPr lang="ko-KR" altLang="en-US" sz="1800" dirty="0"/>
              <a:t>크기도 동일하게 균등 </a:t>
            </a:r>
            <a:r>
              <a:rPr lang="ko-KR" altLang="en-US" sz="1800" dirty="0" smtClean="0"/>
              <a:t>배치</a:t>
            </a:r>
            <a:endParaRPr lang="en-US" altLang="ko-KR" sz="1800" dirty="0" smtClean="0"/>
          </a:p>
          <a:p>
            <a:pPr marL="0" indent="0">
              <a:buNone/>
            </a:pPr>
            <a:r>
              <a:rPr lang="en-US" altLang="ko-KR" sz="1800" dirty="0"/>
              <a:t> </a:t>
            </a:r>
            <a:r>
              <a:rPr lang="en-US" altLang="ko-KR" sz="1800" dirty="0" smtClean="0"/>
              <a:t>(card-columns</a:t>
            </a:r>
            <a:r>
              <a:rPr lang="ko-KR" altLang="en-US" sz="1800" dirty="0" smtClean="0"/>
              <a:t>는 각 카드의 높이가 </a:t>
            </a:r>
            <a:r>
              <a:rPr lang="ko-KR" altLang="en-US" sz="1800" dirty="0" err="1" smtClean="0"/>
              <a:t>다를수도</a:t>
            </a:r>
            <a:r>
              <a:rPr lang="ko-KR" altLang="en-US" sz="1800" dirty="0" smtClean="0"/>
              <a:t> 있으나 </a:t>
            </a:r>
            <a:r>
              <a:rPr lang="en-US" altLang="ko-KR" sz="1800" dirty="0" smtClean="0"/>
              <a:t>card-deck</a:t>
            </a:r>
            <a:r>
              <a:rPr lang="ko-KR" altLang="en-US" sz="1800" dirty="0" smtClean="0"/>
              <a:t>으로 하면 가장 </a:t>
            </a:r>
            <a:r>
              <a:rPr lang="ko-KR" altLang="en-US" sz="1800" dirty="0" err="1" smtClean="0"/>
              <a:t>큰높이를</a:t>
            </a:r>
            <a:r>
              <a:rPr lang="ko-KR" altLang="en-US" sz="1800" dirty="0" smtClean="0"/>
              <a:t> 기준으로 높이가 동일</a:t>
            </a:r>
            <a:r>
              <a:rPr lang="en-US" altLang="ko-KR" sz="1800" dirty="0" smtClean="0"/>
              <a:t>)</a:t>
            </a:r>
            <a:endParaRPr lang="en-US" altLang="ko-KR" sz="1800" dirty="0"/>
          </a:p>
          <a:p>
            <a:r>
              <a:rPr lang="en-US" altLang="ko-KR" sz="1800" dirty="0"/>
              <a:t>card-group</a:t>
            </a:r>
            <a:r>
              <a:rPr lang="ko-KR" altLang="en-US" sz="1800" dirty="0"/>
              <a:t>클래스는 </a:t>
            </a:r>
            <a:r>
              <a:rPr lang="en-US" altLang="ko-KR" sz="1800" dirty="0"/>
              <a:t>card-deck</a:t>
            </a:r>
            <a:r>
              <a:rPr lang="ko-KR" altLang="en-US" sz="1800" dirty="0"/>
              <a:t>과 유사하나 좌</a:t>
            </a:r>
            <a:r>
              <a:rPr lang="en-US" altLang="ko-KR" sz="1800" dirty="0"/>
              <a:t>,</a:t>
            </a:r>
            <a:r>
              <a:rPr lang="ko-KR" altLang="en-US" sz="1800" dirty="0"/>
              <a:t>우 </a:t>
            </a:r>
            <a:r>
              <a:rPr lang="en-US" altLang="ko-KR" sz="1800" dirty="0"/>
              <a:t>margin</a:t>
            </a:r>
            <a:r>
              <a:rPr lang="ko-KR" altLang="en-US" sz="1800" dirty="0"/>
              <a:t>이</a:t>
            </a:r>
            <a:r>
              <a:rPr lang="en-US" altLang="ko-KR" sz="1800" dirty="0"/>
              <a:t> </a:t>
            </a:r>
            <a:r>
              <a:rPr lang="ko-KR" altLang="en-US" sz="1800" dirty="0"/>
              <a:t>없어서 이웃과 붙어있음</a:t>
            </a:r>
          </a:p>
        </p:txBody>
      </p:sp>
    </p:spTree>
    <p:extLst>
      <p:ext uri="{BB962C8B-B14F-4D97-AF65-F5344CB8AC3E}">
        <p14:creationId xmlns:p14="http://schemas.microsoft.com/office/powerpoint/2010/main" val="469642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dirty="0"/>
              <a:t>Bootstrap 4 Dropdown</a:t>
            </a:r>
            <a:endParaRPr lang="ko-KR" altLang="en-US" dirty="0"/>
          </a:p>
        </p:txBody>
      </p:sp>
      <p:sp>
        <p:nvSpPr>
          <p:cNvPr id="3" name="내용 개체 틀 2"/>
          <p:cNvSpPr>
            <a:spLocks noGrp="1"/>
          </p:cNvSpPr>
          <p:nvPr>
            <p:ph idx="1"/>
          </p:nvPr>
        </p:nvSpPr>
        <p:spPr>
          <a:xfrm>
            <a:off x="323528" y="1196752"/>
            <a:ext cx="8712968" cy="4351338"/>
          </a:xfrm>
        </p:spPr>
        <p:txBody>
          <a:bodyPr>
            <a:normAutofit/>
          </a:bodyPr>
          <a:lstStyle/>
          <a:p>
            <a:r>
              <a:rPr lang="ko-KR" altLang="en-US" sz="1600" dirty="0" err="1"/>
              <a:t>드롭다운메뉴</a:t>
            </a:r>
            <a:r>
              <a:rPr lang="ko-KR" altLang="en-US" sz="1600" dirty="0"/>
              <a:t> 관련 클래스</a:t>
            </a:r>
            <a:r>
              <a:rPr lang="en-US" altLang="ko-KR" sz="1600" dirty="0"/>
              <a:t/>
            </a:r>
            <a:br>
              <a:rPr lang="en-US" altLang="ko-KR" sz="1600" dirty="0"/>
            </a:br>
            <a:r>
              <a:rPr lang="ko-KR" altLang="en-US" sz="1600" dirty="0"/>
              <a:t>버튼그룹에서는 </a:t>
            </a:r>
            <a:r>
              <a:rPr lang="en-US" altLang="ko-KR" sz="1600" dirty="0" err="1"/>
              <a:t>btn</a:t>
            </a:r>
            <a:r>
              <a:rPr lang="en-US" altLang="ko-KR" sz="1600" dirty="0"/>
              <a:t>-group</a:t>
            </a:r>
            <a:r>
              <a:rPr lang="ko-KR" altLang="en-US" sz="1600" dirty="0"/>
              <a:t>으로도 </a:t>
            </a:r>
            <a:r>
              <a:rPr lang="ko-KR" altLang="en-US" sz="1600" dirty="0" err="1"/>
              <a:t>드롭다운을</a:t>
            </a:r>
            <a:r>
              <a:rPr lang="ko-KR" altLang="en-US" sz="1600" dirty="0"/>
              <a:t> 구현</a:t>
            </a:r>
            <a:r>
              <a:rPr lang="en-US" altLang="ko-KR" sz="1600" dirty="0"/>
              <a:t/>
            </a:r>
            <a:br>
              <a:rPr lang="en-US" altLang="ko-KR" sz="1600" dirty="0"/>
            </a:br>
            <a:r>
              <a:rPr lang="en-US" altLang="ko-KR" sz="1600" dirty="0"/>
              <a:t/>
            </a:r>
            <a:br>
              <a:rPr lang="en-US" altLang="ko-KR" sz="1600" dirty="0"/>
            </a:br>
            <a:r>
              <a:rPr lang="en-US" altLang="ko-KR" sz="1600" dirty="0"/>
              <a:t>&lt;div class="dropdown"&gt; //</a:t>
            </a:r>
            <a:r>
              <a:rPr lang="ko-KR" altLang="en-US" sz="1600" dirty="0" err="1"/>
              <a:t>드롭다운메뉴</a:t>
            </a:r>
            <a:r>
              <a:rPr lang="ko-KR" altLang="en-US" sz="1600" dirty="0"/>
              <a:t> </a:t>
            </a:r>
            <a:r>
              <a:rPr lang="ko-KR" altLang="en-US" sz="1600" dirty="0" err="1"/>
              <a:t>콘테이너</a:t>
            </a:r>
            <a:r>
              <a:rPr lang="en-US" altLang="ko-KR" sz="1600" dirty="0"/>
              <a:t/>
            </a:r>
            <a:br>
              <a:rPr lang="en-US" altLang="ko-KR" sz="1600" dirty="0"/>
            </a:br>
            <a:r>
              <a:rPr lang="en-US" altLang="ko-KR" sz="1600" dirty="0"/>
              <a:t>  &lt;button type="button" class="</a:t>
            </a:r>
            <a:r>
              <a:rPr lang="en-US" altLang="ko-KR" sz="1600" dirty="0" err="1"/>
              <a:t>btn</a:t>
            </a:r>
            <a:r>
              <a:rPr lang="en-US" altLang="ko-KR" sz="1600" dirty="0"/>
              <a:t> </a:t>
            </a:r>
            <a:r>
              <a:rPr lang="en-US" altLang="ko-KR" sz="1600" dirty="0" err="1"/>
              <a:t>btn</a:t>
            </a:r>
            <a:r>
              <a:rPr lang="en-US" altLang="ko-KR" sz="1600" dirty="0"/>
              <a:t>-primary dropdown-toggle”</a:t>
            </a:r>
            <a:br>
              <a:rPr lang="en-US" altLang="ko-KR" sz="1600" dirty="0"/>
            </a:br>
            <a:r>
              <a:rPr lang="en-US" altLang="ko-KR" sz="1600" dirty="0"/>
              <a:t>     data-toggle="dropdown"&gt; //</a:t>
            </a:r>
            <a:r>
              <a:rPr lang="ko-KR" altLang="en-US" sz="1600" dirty="0" err="1"/>
              <a:t>드롭다운용</a:t>
            </a:r>
            <a:r>
              <a:rPr lang="ko-KR" altLang="en-US" sz="1600" dirty="0"/>
              <a:t> 버튼</a:t>
            </a:r>
            <a:r>
              <a:rPr lang="en-US" altLang="ko-KR" sz="1600" dirty="0"/>
              <a:t/>
            </a:r>
            <a:br>
              <a:rPr lang="en-US" altLang="ko-KR" sz="1600" dirty="0"/>
            </a:br>
            <a:r>
              <a:rPr lang="en-US" altLang="ko-KR" sz="1600" dirty="0"/>
              <a:t>     Dropdown button</a:t>
            </a:r>
            <a:br>
              <a:rPr lang="en-US" altLang="ko-KR" sz="1600" dirty="0"/>
            </a:br>
            <a:r>
              <a:rPr lang="en-US" altLang="ko-KR" sz="1600" dirty="0"/>
              <a:t>  &lt;/button&gt;</a:t>
            </a:r>
            <a:br>
              <a:rPr lang="en-US" altLang="ko-KR" sz="1600" dirty="0"/>
            </a:br>
            <a:r>
              <a:rPr lang="en-US" altLang="ko-KR" sz="1600" dirty="0"/>
              <a:t>  &lt;div class="dropdown-menu"&gt; //</a:t>
            </a:r>
            <a:r>
              <a:rPr lang="ko-KR" altLang="en-US" sz="1600" dirty="0" err="1"/>
              <a:t>드롭다운메뉴</a:t>
            </a:r>
            <a:r>
              <a:rPr lang="ko-KR" altLang="en-US" sz="1600" dirty="0"/>
              <a:t> </a:t>
            </a:r>
            <a:r>
              <a:rPr lang="ko-KR" altLang="en-US" sz="1600" dirty="0" err="1"/>
              <a:t>콘테이너</a:t>
            </a:r>
            <a:r>
              <a:rPr lang="en-US" altLang="ko-KR" sz="1600" dirty="0"/>
              <a:t/>
            </a:r>
            <a:br>
              <a:rPr lang="en-US" altLang="ko-KR" sz="1600" dirty="0"/>
            </a:br>
            <a:r>
              <a:rPr lang="en-US" altLang="ko-KR" sz="1600" dirty="0"/>
              <a:t>       &lt;a class="dropdown-item" </a:t>
            </a:r>
            <a:r>
              <a:rPr lang="en-US" altLang="ko-KR" sz="1600" dirty="0" err="1"/>
              <a:t>href</a:t>
            </a:r>
            <a:r>
              <a:rPr lang="en-US" altLang="ko-KR" sz="1600" dirty="0"/>
              <a:t>="#"&gt;Link 1&lt;/a&gt; //</a:t>
            </a:r>
            <a:r>
              <a:rPr lang="ko-KR" altLang="en-US" sz="1600" dirty="0"/>
              <a:t>드롭다운 메뉴 항목</a:t>
            </a:r>
            <a:r>
              <a:rPr lang="en-US" altLang="ko-KR" sz="1600" dirty="0"/>
              <a:t/>
            </a:r>
            <a:br>
              <a:rPr lang="en-US" altLang="ko-KR" sz="1600" dirty="0"/>
            </a:br>
            <a:r>
              <a:rPr lang="en-US" altLang="ko-KR" sz="1600" dirty="0"/>
              <a:t>       &lt;a class="dropdown-item" </a:t>
            </a:r>
            <a:r>
              <a:rPr lang="en-US" altLang="ko-KR" sz="1600" dirty="0" err="1"/>
              <a:t>href</a:t>
            </a:r>
            <a:r>
              <a:rPr lang="en-US" altLang="ko-KR" sz="1600" dirty="0"/>
              <a:t>="#"&gt;Link 2&lt;/a&gt;</a:t>
            </a:r>
            <a:br>
              <a:rPr lang="en-US" altLang="ko-KR" sz="1600" dirty="0"/>
            </a:br>
            <a:r>
              <a:rPr lang="en-US" altLang="ko-KR" sz="1600" dirty="0"/>
              <a:t>       &lt;a class="dropdown-item" </a:t>
            </a:r>
            <a:r>
              <a:rPr lang="en-US" altLang="ko-KR" sz="1600" dirty="0" err="1"/>
              <a:t>href</a:t>
            </a:r>
            <a:r>
              <a:rPr lang="en-US" altLang="ko-KR" sz="1600" dirty="0"/>
              <a:t>="#"&gt;Link 3&lt;/a&gt;</a:t>
            </a:r>
            <a:br>
              <a:rPr lang="en-US" altLang="ko-KR" sz="1600" dirty="0"/>
            </a:br>
            <a:r>
              <a:rPr lang="en-US" altLang="ko-KR" sz="1600" dirty="0"/>
              <a:t>&lt;/div&gt;</a:t>
            </a:r>
          </a:p>
          <a:p>
            <a:r>
              <a:rPr lang="en-US" altLang="ko-KR" sz="1600" dirty="0"/>
              <a:t>&lt;div class="dropdown-divider"&gt;&lt;/div&gt;</a:t>
            </a:r>
            <a:r>
              <a:rPr lang="ko-KR" altLang="en-US" sz="1600" dirty="0"/>
              <a:t>는 드롭다운 메뉴에서 메뉴 항목간 구분선</a:t>
            </a:r>
            <a:endParaRPr lang="en-US" altLang="ko-KR" sz="1600" dirty="0"/>
          </a:p>
          <a:p>
            <a:r>
              <a:rPr lang="en-US" altLang="ko-KR" sz="1600" dirty="0"/>
              <a:t>&lt;div class="dropdown-header"&gt;Dropdown header 1&lt;/div&gt;</a:t>
            </a:r>
            <a:r>
              <a:rPr lang="ko-KR" altLang="en-US" sz="1600" dirty="0"/>
              <a:t>는 </a:t>
            </a:r>
            <a:r>
              <a:rPr lang="en-US" altLang="ko-KR" sz="1600" dirty="0"/>
              <a:t/>
            </a:r>
            <a:br>
              <a:rPr lang="en-US" altLang="ko-KR" sz="1600" dirty="0"/>
            </a:br>
            <a:r>
              <a:rPr lang="en-US" altLang="ko-KR" sz="1600" dirty="0"/>
              <a:t> </a:t>
            </a:r>
            <a:r>
              <a:rPr lang="ko-KR" altLang="en-US" sz="1600" dirty="0" err="1"/>
              <a:t>드롭다운메뉴의</a:t>
            </a:r>
            <a:r>
              <a:rPr lang="ko-KR" altLang="en-US" sz="1600" dirty="0"/>
              <a:t> 헤더 정보 표시</a:t>
            </a:r>
            <a:r>
              <a:rPr lang="en-US" altLang="ko-KR" sz="1600" dirty="0"/>
              <a:t/>
            </a:r>
            <a:br>
              <a:rPr lang="en-US" altLang="ko-KR" sz="1600" dirty="0"/>
            </a:br>
            <a:r>
              <a:rPr lang="en-US" altLang="ko-KR" sz="1600" dirty="0"/>
              <a:t>&lt;h5 class="dropdown-header"&gt;Dropdown header&lt;/h5&gt;</a:t>
            </a:r>
            <a:br>
              <a:rPr lang="en-US" altLang="ko-KR" sz="1600" dirty="0"/>
            </a:br>
            <a:r>
              <a:rPr lang="ko-KR" altLang="en-US" sz="1600" dirty="0" err="1"/>
              <a:t>정보표시이므로</a:t>
            </a:r>
            <a:r>
              <a:rPr lang="ko-KR" altLang="en-US" sz="1600" dirty="0"/>
              <a:t> </a:t>
            </a:r>
            <a:r>
              <a:rPr lang="en-US" altLang="ko-KR" sz="1600" dirty="0"/>
              <a:t>&lt;a&gt;</a:t>
            </a:r>
            <a:r>
              <a:rPr lang="ko-KR" altLang="en-US" sz="1600" dirty="0"/>
              <a:t>일 필요가 없음</a:t>
            </a:r>
          </a:p>
        </p:txBody>
      </p:sp>
    </p:spTree>
    <p:extLst>
      <p:ext uri="{BB962C8B-B14F-4D97-AF65-F5344CB8AC3E}">
        <p14:creationId xmlns:p14="http://schemas.microsoft.com/office/powerpoint/2010/main" val="3425477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764704"/>
            <a:ext cx="7886700" cy="5184576"/>
          </a:xfrm>
        </p:spPr>
        <p:txBody>
          <a:bodyPr>
            <a:normAutofit/>
          </a:bodyPr>
          <a:lstStyle/>
          <a:p>
            <a:r>
              <a:rPr lang="ko-KR" altLang="en-US" sz="1800" dirty="0"/>
              <a:t>활성화 및 비활성화 메뉴항목</a:t>
            </a:r>
            <a:r>
              <a:rPr lang="en-US" altLang="ko-KR" sz="1800" dirty="0"/>
              <a:t/>
            </a:r>
            <a:br>
              <a:rPr lang="en-US" altLang="ko-KR" sz="1800" dirty="0"/>
            </a:br>
            <a:r>
              <a:rPr lang="en-US" altLang="ko-KR" sz="1800" dirty="0"/>
              <a:t/>
            </a:r>
            <a:br>
              <a:rPr lang="en-US" altLang="ko-KR" sz="1800" dirty="0"/>
            </a:br>
            <a:r>
              <a:rPr lang="en-US" altLang="ko-KR" sz="1800" dirty="0"/>
              <a:t>&lt;a class="dropdown-item active" </a:t>
            </a:r>
            <a:r>
              <a:rPr lang="en-US" altLang="ko-KR" sz="1800" dirty="0" err="1"/>
              <a:t>href</a:t>
            </a:r>
            <a:r>
              <a:rPr lang="en-US" altLang="ko-KR" sz="1800" dirty="0"/>
              <a:t>="#"&gt;Active&lt;/a&gt;</a:t>
            </a:r>
            <a:br>
              <a:rPr lang="en-US" altLang="ko-KR" sz="1800" dirty="0"/>
            </a:br>
            <a:r>
              <a:rPr lang="en-US" altLang="ko-KR" sz="1800" dirty="0"/>
              <a:t>&lt;a class="dropdown-item disabled" </a:t>
            </a:r>
            <a:r>
              <a:rPr lang="en-US" altLang="ko-KR" sz="1800" dirty="0" err="1"/>
              <a:t>href</a:t>
            </a:r>
            <a:r>
              <a:rPr lang="en-US" altLang="ko-KR" sz="1800" dirty="0"/>
              <a:t>="#"&gt;Disabled&lt;/a&gt;</a:t>
            </a:r>
            <a:br>
              <a:rPr lang="en-US" altLang="ko-KR" sz="1800" dirty="0"/>
            </a:br>
            <a:r>
              <a:rPr lang="en-US" altLang="ko-KR" sz="1800" dirty="0"/>
              <a:t/>
            </a:r>
            <a:br>
              <a:rPr lang="en-US" altLang="ko-KR" sz="1800" dirty="0"/>
            </a:br>
            <a:r>
              <a:rPr lang="en-US" altLang="ko-KR" sz="1800" dirty="0">
                <a:sym typeface="Wingdings" pitchFamily="2" charset="2"/>
              </a:rPr>
              <a:t></a:t>
            </a:r>
            <a:r>
              <a:rPr lang="en-US" altLang="ko-KR" sz="1800" dirty="0"/>
              <a:t>active</a:t>
            </a:r>
            <a:r>
              <a:rPr lang="ko-KR" altLang="en-US" sz="1800" dirty="0"/>
              <a:t>이면 바탕색이 파란색</a:t>
            </a:r>
            <a:r>
              <a:rPr lang="en-US" altLang="ko-KR" sz="1800" dirty="0"/>
              <a:t/>
            </a:r>
            <a:br>
              <a:rPr lang="en-US" altLang="ko-KR" sz="1800" dirty="0"/>
            </a:br>
            <a:r>
              <a:rPr lang="en-US" altLang="ko-KR" sz="1800" dirty="0">
                <a:sym typeface="Wingdings" pitchFamily="2" charset="2"/>
              </a:rPr>
              <a:t></a:t>
            </a:r>
            <a:r>
              <a:rPr lang="en-US" altLang="ko-KR" sz="1800" dirty="0"/>
              <a:t>disabled</a:t>
            </a:r>
            <a:r>
              <a:rPr lang="ko-KR" altLang="en-US" sz="1800" dirty="0"/>
              <a:t>는 희미해지고 포인터가 없음</a:t>
            </a:r>
            <a:endParaRPr lang="en-US" altLang="ko-KR" sz="1800" dirty="0"/>
          </a:p>
          <a:p>
            <a:r>
              <a:rPr lang="en-US" altLang="ko-KR" sz="1800" dirty="0"/>
              <a:t>&lt;div class="dropdown </a:t>
            </a:r>
            <a:r>
              <a:rPr lang="en-US" altLang="ko-KR" sz="1800" dirty="0" err="1"/>
              <a:t>dropleft</a:t>
            </a:r>
            <a:r>
              <a:rPr lang="en-US" altLang="ko-KR" sz="1800" dirty="0"/>
              <a:t> float-right “&gt;</a:t>
            </a:r>
            <a:br>
              <a:rPr lang="en-US" altLang="ko-KR" sz="1800" dirty="0"/>
            </a:br>
            <a:r>
              <a:rPr lang="en-US" altLang="ko-KR" sz="1800" dirty="0"/>
              <a:t/>
            </a:r>
            <a:br>
              <a:rPr lang="en-US" altLang="ko-KR" sz="1800" dirty="0"/>
            </a:br>
            <a:r>
              <a:rPr lang="en-US" altLang="ko-KR" sz="1800" dirty="0"/>
              <a:t> </a:t>
            </a:r>
            <a:r>
              <a:rPr lang="ko-KR" altLang="en-US" sz="1800" dirty="0" err="1"/>
              <a:t>드롭다운메뉴를</a:t>
            </a:r>
            <a:r>
              <a:rPr lang="ko-KR" altLang="en-US" sz="1800" dirty="0"/>
              <a:t>  오른쪽</a:t>
            </a:r>
            <a:r>
              <a:rPr lang="en-US" altLang="ko-KR" sz="1800" dirty="0"/>
              <a:t>(float-right)</a:t>
            </a:r>
            <a:r>
              <a:rPr lang="ko-KR" altLang="en-US" sz="1800" dirty="0"/>
              <a:t>에 배치 </a:t>
            </a:r>
            <a:r>
              <a:rPr lang="en-US" altLang="ko-KR" sz="1800" dirty="0"/>
              <a:t/>
            </a:r>
            <a:br>
              <a:rPr lang="en-US" altLang="ko-KR" sz="1800" dirty="0"/>
            </a:br>
            <a:r>
              <a:rPr lang="en-US" altLang="ko-KR" sz="1800" dirty="0"/>
              <a:t> </a:t>
            </a:r>
            <a:r>
              <a:rPr lang="en-US" altLang="ko-KR" sz="1800" dirty="0" err="1"/>
              <a:t>dropleft</a:t>
            </a:r>
            <a:r>
              <a:rPr lang="ko-KR" altLang="en-US" sz="1800" dirty="0"/>
              <a:t>는 메뉴항목창을 왼쪽에 배치</a:t>
            </a:r>
            <a:endParaRPr lang="en-US" altLang="ko-KR" sz="1800" dirty="0"/>
          </a:p>
          <a:p>
            <a:r>
              <a:rPr lang="en-US" altLang="ko-KR" sz="1800" dirty="0"/>
              <a:t/>
            </a:r>
            <a:br>
              <a:rPr lang="en-US" altLang="ko-KR" sz="1800" dirty="0"/>
            </a:br>
            <a:r>
              <a:rPr lang="en-US" altLang="ko-KR" sz="1800" dirty="0"/>
              <a:t>&lt;div class="dropdown-menu dropdown-menu-right“&gt;</a:t>
            </a:r>
            <a:br>
              <a:rPr lang="en-US" altLang="ko-KR" sz="1800" dirty="0"/>
            </a:br>
            <a:r>
              <a:rPr lang="ko-KR" altLang="en-US" sz="1800" dirty="0" err="1"/>
              <a:t>캐롯은</a:t>
            </a:r>
            <a:r>
              <a:rPr lang="ko-KR" altLang="en-US" sz="1800" dirty="0"/>
              <a:t> 오른쪽에 있고 </a:t>
            </a:r>
            <a:r>
              <a:rPr lang="ko-KR" altLang="en-US" sz="1800" dirty="0" err="1"/>
              <a:t>클릭시</a:t>
            </a:r>
            <a:r>
              <a:rPr lang="ko-KR" altLang="en-US" sz="1800" dirty="0"/>
              <a:t> 메뉴항목을 </a:t>
            </a:r>
            <a:r>
              <a:rPr lang="ko-KR" altLang="en-US" sz="1800" dirty="0" err="1"/>
              <a:t>매뉴내에서</a:t>
            </a:r>
            <a:r>
              <a:rPr lang="ko-KR" altLang="en-US" sz="1800" dirty="0"/>
              <a:t> 오른쪽 배치</a:t>
            </a:r>
            <a:r>
              <a:rPr lang="en-US" altLang="ko-KR" sz="1800" dirty="0"/>
              <a:t/>
            </a:r>
            <a:br>
              <a:rPr lang="en-US" altLang="ko-KR" sz="1800" dirty="0"/>
            </a:br>
            <a:r>
              <a:rPr lang="en-US" altLang="ko-KR" sz="1800" dirty="0"/>
              <a:t>dropdown-menu-right </a:t>
            </a:r>
            <a:r>
              <a:rPr lang="ko-KR" altLang="en-US" sz="1800" dirty="0"/>
              <a:t>왼쪽은 </a:t>
            </a:r>
            <a:r>
              <a:rPr lang="en-US" altLang="ko-KR" sz="1800" dirty="0"/>
              <a:t>dropdown-menu-left</a:t>
            </a:r>
            <a:br>
              <a:rPr lang="en-US" altLang="ko-KR" sz="1800" dirty="0"/>
            </a:br>
            <a:r>
              <a:rPr lang="ko-KR" altLang="en-US" sz="1800" dirty="0"/>
              <a:t>버튼 제목이 길 경우에 사용</a:t>
            </a:r>
            <a:endParaRPr lang="en-US" altLang="ko-KR" sz="1800" dirty="0"/>
          </a:p>
          <a:p>
            <a:r>
              <a:rPr lang="ko-KR" altLang="en-US" sz="1800" dirty="0"/>
              <a:t>드롭다운 메뉴를 아래가 아닌 위로 펼쳐지게 하려면</a:t>
            </a:r>
            <a:r>
              <a:rPr lang="en-US" altLang="ko-KR" sz="1800" dirty="0"/>
              <a:t/>
            </a:r>
            <a:br>
              <a:rPr lang="en-US" altLang="ko-KR" sz="1800" dirty="0"/>
            </a:br>
            <a:r>
              <a:rPr lang="en-US" altLang="ko-KR" sz="1800" dirty="0"/>
              <a:t>class=“dropdown”</a:t>
            </a:r>
            <a:r>
              <a:rPr lang="ko-KR" altLang="en-US" sz="1800" dirty="0"/>
              <a:t>을 </a:t>
            </a:r>
            <a:r>
              <a:rPr lang="en-US" altLang="ko-KR" sz="1800" dirty="0"/>
              <a:t>&lt;div class="</a:t>
            </a:r>
            <a:r>
              <a:rPr lang="en-US" altLang="ko-KR" sz="1800" dirty="0" err="1"/>
              <a:t>dropup</a:t>
            </a:r>
            <a:r>
              <a:rPr lang="en-US" altLang="ko-KR" sz="1800" dirty="0"/>
              <a:t>“&gt;</a:t>
            </a:r>
            <a:br>
              <a:rPr lang="en-US" altLang="ko-KR" sz="1800" dirty="0"/>
            </a:br>
            <a:endParaRPr lang="ko-KR" altLang="en-US" sz="1800" dirty="0"/>
          </a:p>
        </p:txBody>
      </p:sp>
    </p:spTree>
    <p:extLst>
      <p:ext uri="{BB962C8B-B14F-4D97-AF65-F5344CB8AC3E}">
        <p14:creationId xmlns:p14="http://schemas.microsoft.com/office/powerpoint/2010/main" val="1677955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280920" cy="5484267"/>
          </a:xfrm>
        </p:spPr>
        <p:txBody>
          <a:bodyPr>
            <a:normAutofit fontScale="40000" lnSpcReduction="20000"/>
          </a:bodyPr>
          <a:lstStyle/>
          <a:p>
            <a:pPr>
              <a:lnSpc>
                <a:spcPct val="120000"/>
              </a:lnSpc>
            </a:pPr>
            <a:r>
              <a:rPr lang="en-US" altLang="ko-KR" dirty="0"/>
              <a:t>dropdown-item-text</a:t>
            </a:r>
            <a:r>
              <a:rPr lang="ko-KR" altLang="en-US" dirty="0"/>
              <a:t>클래스는 </a:t>
            </a:r>
            <a:r>
              <a:rPr lang="ko-KR" altLang="en-US" dirty="0" err="1"/>
              <a:t>드롭다운메뉴에서</a:t>
            </a:r>
            <a:r>
              <a:rPr lang="ko-KR" altLang="en-US" dirty="0"/>
              <a:t> 순수 텍스트 표시나 기본 </a:t>
            </a:r>
            <a:r>
              <a:rPr lang="en-US" altLang="ko-KR" dirty="0"/>
              <a:t>&lt;a&gt;</a:t>
            </a:r>
            <a:r>
              <a:rPr lang="ko-KR" altLang="en-US" dirty="0"/>
              <a:t>의 </a:t>
            </a:r>
            <a:r>
              <a:rPr lang="en-US" altLang="ko-KR" dirty="0"/>
              <a:t>text link</a:t>
            </a:r>
            <a:r>
              <a:rPr lang="ko-KR" altLang="en-US" dirty="0"/>
              <a:t>로 사용시에 사용</a:t>
            </a:r>
            <a:r>
              <a:rPr lang="en-US" altLang="ko-KR" dirty="0"/>
              <a:t/>
            </a:r>
            <a:br>
              <a:rPr lang="en-US" altLang="ko-KR" dirty="0"/>
            </a:br>
            <a:r>
              <a:rPr lang="en-US" altLang="ko-KR" dirty="0"/>
              <a:t/>
            </a:r>
            <a:br>
              <a:rPr lang="en-US" altLang="ko-KR" dirty="0"/>
            </a:br>
            <a:r>
              <a:rPr lang="en-US" altLang="ko-KR" dirty="0"/>
              <a:t>&lt;div class="dropdown-menu"&gt;</a:t>
            </a:r>
            <a:br>
              <a:rPr lang="en-US" altLang="ko-KR" dirty="0"/>
            </a:br>
            <a:r>
              <a:rPr lang="en-US" altLang="ko-KR" dirty="0"/>
              <a:t>  &lt;a class="dropdown-item" </a:t>
            </a:r>
            <a:r>
              <a:rPr lang="en-US" altLang="ko-KR" dirty="0" err="1"/>
              <a:t>href</a:t>
            </a:r>
            <a:r>
              <a:rPr lang="en-US" altLang="ko-KR" dirty="0"/>
              <a:t>="#"&gt;Link 1&lt;/a&gt;</a:t>
            </a:r>
            <a:br>
              <a:rPr lang="en-US" altLang="ko-KR" dirty="0"/>
            </a:br>
            <a:r>
              <a:rPr lang="en-US" altLang="ko-KR" dirty="0"/>
              <a:t>  &lt;a class="dropdown-item" </a:t>
            </a:r>
            <a:r>
              <a:rPr lang="en-US" altLang="ko-KR" dirty="0" err="1"/>
              <a:t>href</a:t>
            </a:r>
            <a:r>
              <a:rPr lang="en-US" altLang="ko-KR" dirty="0"/>
              <a:t>="#"&gt;Link 2&lt;/a&gt;</a:t>
            </a:r>
            <a:br>
              <a:rPr lang="en-US" altLang="ko-KR" dirty="0"/>
            </a:br>
            <a:r>
              <a:rPr lang="en-US" altLang="ko-KR" dirty="0"/>
              <a:t>  &lt;a class="dropdown-item-text" </a:t>
            </a:r>
            <a:r>
              <a:rPr lang="en-US" altLang="ko-KR" dirty="0" err="1"/>
              <a:t>href</a:t>
            </a:r>
            <a:r>
              <a:rPr lang="en-US" altLang="ko-KR" dirty="0"/>
              <a:t>="#"&gt;Text Link&lt;/a&gt; </a:t>
            </a:r>
            <a:br>
              <a:rPr lang="en-US" altLang="ko-KR" dirty="0"/>
            </a:br>
            <a:r>
              <a:rPr lang="en-US" altLang="ko-KR" dirty="0"/>
              <a:t>     &lt;!—</a:t>
            </a:r>
            <a:r>
              <a:rPr lang="ko-KR" altLang="en-US" dirty="0" err="1"/>
              <a:t>호버시에</a:t>
            </a:r>
            <a:r>
              <a:rPr lang="ko-KR" altLang="en-US" dirty="0"/>
              <a:t> </a:t>
            </a:r>
            <a:r>
              <a:rPr lang="ko-KR" altLang="en-US" dirty="0" err="1"/>
              <a:t>링크텍스트</a:t>
            </a:r>
            <a:r>
              <a:rPr lang="ko-KR" altLang="en-US" dirty="0"/>
              <a:t> 밑줄 그어짐</a:t>
            </a:r>
            <a:r>
              <a:rPr lang="en-US" altLang="ko-KR" dirty="0"/>
              <a:t>)</a:t>
            </a:r>
            <a:br>
              <a:rPr lang="en-US" altLang="ko-KR" dirty="0"/>
            </a:br>
            <a:r>
              <a:rPr lang="en-US" altLang="ko-KR" dirty="0"/>
              <a:t>  &lt;span class="dropdown-item-text"&gt;Just Text&lt;/span&gt;</a:t>
            </a:r>
            <a:br>
              <a:rPr lang="en-US" altLang="ko-KR" dirty="0"/>
            </a:br>
            <a:r>
              <a:rPr lang="en-US" altLang="ko-KR" dirty="0"/>
              <a:t>     &lt;!--</a:t>
            </a:r>
            <a:r>
              <a:rPr lang="ko-KR" altLang="en-US" dirty="0"/>
              <a:t> 순수 텍스트 표시</a:t>
            </a:r>
            <a:r>
              <a:rPr lang="en-US" altLang="ko-KR" dirty="0"/>
              <a:t/>
            </a:r>
            <a:br>
              <a:rPr lang="en-US" altLang="ko-KR" dirty="0"/>
            </a:br>
            <a:r>
              <a:rPr lang="en-US" altLang="ko-KR" dirty="0"/>
              <a:t>&lt;/div&gt;</a:t>
            </a:r>
          </a:p>
          <a:p>
            <a:pPr>
              <a:lnSpc>
                <a:spcPct val="120000"/>
              </a:lnSpc>
            </a:pPr>
            <a:r>
              <a:rPr lang="ko-KR" altLang="en-US" dirty="0"/>
              <a:t>드롭다운 버튼 그룹 만들기</a:t>
            </a:r>
            <a:r>
              <a:rPr lang="en-US" altLang="ko-KR" dirty="0"/>
              <a:t/>
            </a:r>
            <a:br>
              <a:rPr lang="en-US" altLang="ko-KR" dirty="0"/>
            </a:br>
            <a:r>
              <a:rPr lang="en-US" altLang="ko-KR" dirty="0"/>
              <a:t/>
            </a:r>
            <a:br>
              <a:rPr lang="en-US" altLang="ko-KR" dirty="0"/>
            </a:br>
            <a:r>
              <a:rPr lang="en-US" altLang="ko-KR" dirty="0"/>
              <a:t>&lt;div class="</a:t>
            </a:r>
            <a:r>
              <a:rPr lang="en-US" altLang="ko-KR" dirty="0" err="1"/>
              <a:t>btn</a:t>
            </a:r>
            <a:r>
              <a:rPr lang="en-US" altLang="ko-KR" dirty="0"/>
              <a:t>-group"&gt;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&lt;div class="</a:t>
            </a:r>
            <a:r>
              <a:rPr lang="en-US" altLang="ko-KR" dirty="0" err="1"/>
              <a:t>btn</a:t>
            </a:r>
            <a:r>
              <a:rPr lang="en-US" altLang="ko-KR" dirty="0"/>
              <a:t>-group"&gt; &lt;!—dropdown</a:t>
            </a:r>
            <a:r>
              <a:rPr lang="ko-KR" altLang="en-US" dirty="0"/>
              <a:t>클래스가 아닌 내부 </a:t>
            </a:r>
            <a:r>
              <a:rPr lang="en-US" altLang="ko-KR" dirty="0" err="1"/>
              <a:t>btn</a:t>
            </a:r>
            <a:r>
              <a:rPr lang="en-US" altLang="ko-KR" dirty="0"/>
              <a:t>-group</a:t>
            </a:r>
            <a:r>
              <a:rPr lang="ko-KR" altLang="en-US" dirty="0"/>
              <a:t>사용 </a:t>
            </a:r>
            <a:r>
              <a:rPr lang="en-US" altLang="ko-KR" dirty="0">
                <a:sym typeface="Wingdings" panose="05000000000000000000" pitchFamily="2" charset="2"/>
              </a:rPr>
              <a:t></a:t>
            </a:r>
            <a:r>
              <a:rPr lang="en-US" altLang="ko-KR" dirty="0"/>
              <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 dropdown-toggle" </a:t>
            </a:r>
            <a:br>
              <a:rPr lang="en-US" altLang="ko-KR" dirty="0"/>
            </a:br>
            <a:r>
              <a:rPr lang="en-US" altLang="ko-KR" dirty="0"/>
              <a:t>        data-toggle="dropdown"&gt;</a:t>
            </a:r>
            <a:br>
              <a:rPr lang="en-US" altLang="ko-KR" dirty="0"/>
            </a:br>
            <a:r>
              <a:rPr lang="en-US" altLang="ko-KR" dirty="0"/>
              <a:t>       Sony</a:t>
            </a:r>
            <a:br>
              <a:rPr lang="en-US" altLang="ko-KR" dirty="0"/>
            </a:br>
            <a:r>
              <a:rPr lang="en-US" altLang="ko-KR" dirty="0"/>
              <a:t>    &lt;/button&gt;</a:t>
            </a:r>
            <a:br>
              <a:rPr lang="en-US" altLang="ko-KR" dirty="0"/>
            </a:br>
            <a:r>
              <a:rPr lang="en-US" altLang="ko-KR" dirty="0"/>
              <a:t>    &lt;div class="dropdown-menu"&gt;</a:t>
            </a:r>
            <a:br>
              <a:rPr lang="en-US" altLang="ko-KR" dirty="0"/>
            </a:br>
            <a:r>
              <a:rPr lang="en-US" altLang="ko-KR" dirty="0"/>
              <a:t>      &lt;a class="dropdown-item" </a:t>
            </a:r>
            <a:r>
              <a:rPr lang="en-US" altLang="ko-KR" dirty="0" err="1"/>
              <a:t>href</a:t>
            </a:r>
            <a:r>
              <a:rPr lang="en-US" altLang="ko-KR" dirty="0"/>
              <a:t>="#"&gt;Tablet&lt;/a&gt;</a:t>
            </a:r>
            <a:br>
              <a:rPr lang="en-US" altLang="ko-KR" dirty="0"/>
            </a:br>
            <a:r>
              <a:rPr lang="en-US" altLang="ko-KR" dirty="0"/>
              <a:t>      &lt;a class="dropdown-item" </a:t>
            </a:r>
            <a:r>
              <a:rPr lang="en-US" altLang="ko-KR" dirty="0" err="1"/>
              <a:t>href</a:t>
            </a:r>
            <a:r>
              <a:rPr lang="en-US" altLang="ko-KR" dirty="0"/>
              <a:t>="#"&gt;Smartphone&lt;/a&gt;</a:t>
            </a:r>
            <a:br>
              <a:rPr lang="en-US" altLang="ko-KR" dirty="0"/>
            </a:br>
            <a:r>
              <a:rPr lang="en-US" altLang="ko-KR" dirty="0"/>
              <a:t>    &lt;/div&gt;</a:t>
            </a:r>
            <a:br>
              <a:rPr lang="en-US" altLang="ko-KR" dirty="0"/>
            </a:br>
            <a:r>
              <a:rPr lang="en-US" altLang="ko-KR" dirty="0"/>
              <a:t>  &lt;/div&gt;</a:t>
            </a:r>
            <a:br>
              <a:rPr lang="en-US" altLang="ko-KR" dirty="0"/>
            </a:br>
            <a:r>
              <a:rPr lang="en-US" altLang="ko-KR" dirty="0"/>
              <a:t>&lt;/div&gt;</a:t>
            </a:r>
            <a:br>
              <a:rPr lang="en-US" altLang="ko-KR" dirty="0"/>
            </a:br>
            <a:r>
              <a:rPr lang="en-US" altLang="ko-KR" dirty="0"/>
              <a:t/>
            </a:r>
            <a:br>
              <a:rPr lang="en-US" altLang="ko-KR" dirty="0"/>
            </a:br>
            <a:r>
              <a:rPr lang="en-US" altLang="ko-KR" dirty="0"/>
              <a:t>!</a:t>
            </a:r>
            <a:r>
              <a:rPr lang="en-US" altLang="ko-KR" dirty="0">
                <a:sym typeface="Wingdings" pitchFamily="2" charset="2"/>
              </a:rPr>
              <a:t> </a:t>
            </a:r>
            <a:r>
              <a:rPr lang="ko-KR" altLang="en-US" dirty="0" err="1"/>
              <a:t>콘테이너로</a:t>
            </a:r>
            <a:r>
              <a:rPr lang="ko-KR" altLang="en-US" dirty="0"/>
              <a:t> </a:t>
            </a:r>
            <a:r>
              <a:rPr lang="en-US" altLang="ko-KR" dirty="0"/>
              <a:t>dropdown</a:t>
            </a:r>
            <a:r>
              <a:rPr lang="ko-KR" altLang="en-US" dirty="0" err="1"/>
              <a:t>이아닌</a:t>
            </a:r>
            <a:r>
              <a:rPr lang="ko-KR" altLang="en-US" dirty="0"/>
              <a:t>  </a:t>
            </a:r>
            <a:r>
              <a:rPr lang="en-US" altLang="ko-KR" dirty="0"/>
              <a:t>&lt;div class="</a:t>
            </a:r>
            <a:r>
              <a:rPr lang="en-US" altLang="ko-KR" dirty="0" err="1"/>
              <a:t>btn</a:t>
            </a:r>
            <a:r>
              <a:rPr lang="en-US" altLang="ko-KR" dirty="0"/>
              <a:t>-group"&gt;</a:t>
            </a:r>
            <a:r>
              <a:rPr lang="ko-KR" altLang="en-US" dirty="0"/>
              <a:t>을</a:t>
            </a:r>
            <a:r>
              <a:rPr lang="en-US" altLang="ko-KR" dirty="0"/>
              <a:t> </a:t>
            </a:r>
            <a:r>
              <a:rPr lang="ko-KR" altLang="en-US" dirty="0"/>
              <a:t>사용하고 </a:t>
            </a:r>
            <a:r>
              <a:rPr lang="en-US" altLang="ko-KR" dirty="0"/>
              <a:t/>
            </a:r>
            <a:br>
              <a:rPr lang="en-US" altLang="ko-KR" dirty="0"/>
            </a:br>
            <a:r>
              <a:rPr lang="en-US" altLang="ko-KR" dirty="0"/>
              <a:t>     </a:t>
            </a:r>
            <a:r>
              <a:rPr lang="ko-KR" altLang="en-US" dirty="0"/>
              <a:t>버튼그룹과 드롭다운 사용할 버튼은</a:t>
            </a:r>
            <a:r>
              <a:rPr lang="en-US" altLang="ko-KR" dirty="0"/>
              <a:t>&lt;div class="</a:t>
            </a:r>
            <a:r>
              <a:rPr lang="en-US" altLang="ko-KR" dirty="0" err="1"/>
              <a:t>btn</a:t>
            </a:r>
            <a:r>
              <a:rPr lang="en-US" altLang="ko-KR" dirty="0"/>
              <a:t>-group"&gt;</a:t>
            </a:r>
            <a:r>
              <a:rPr lang="ko-KR" altLang="en-US" dirty="0"/>
              <a:t>을 만들어 </a:t>
            </a:r>
            <a:r>
              <a:rPr lang="en-US" altLang="ko-KR" dirty="0"/>
              <a:t/>
            </a:r>
            <a:br>
              <a:rPr lang="en-US" altLang="ko-KR" dirty="0"/>
            </a:br>
            <a:r>
              <a:rPr lang="en-US" altLang="ko-KR" dirty="0"/>
              <a:t>     </a:t>
            </a:r>
            <a:r>
              <a:rPr lang="ko-KR" altLang="en-US" dirty="0"/>
              <a:t>드롭다운 버튼과 메뉴 아이템을 </a:t>
            </a:r>
            <a:r>
              <a:rPr lang="ko-KR" altLang="en-US" dirty="0" err="1"/>
              <a:t>만듬</a:t>
            </a:r>
            <a:endParaRPr lang="ko-KR" altLang="en-US" dirty="0"/>
          </a:p>
        </p:txBody>
      </p:sp>
    </p:spTree>
    <p:extLst>
      <p:ext uri="{BB962C8B-B14F-4D97-AF65-F5344CB8AC3E}">
        <p14:creationId xmlns:p14="http://schemas.microsoft.com/office/powerpoint/2010/main" val="3071585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620688"/>
            <a:ext cx="8263830" cy="5556275"/>
          </a:xfrm>
        </p:spPr>
        <p:txBody>
          <a:bodyPr>
            <a:normAutofit/>
          </a:bodyPr>
          <a:lstStyle/>
          <a:p>
            <a:r>
              <a:rPr lang="ko-KR" altLang="en-US" sz="1800" dirty="0" err="1"/>
              <a:t>드롭다운표시</a:t>
            </a:r>
            <a:r>
              <a:rPr lang="ko-KR" altLang="en-US" sz="1800" dirty="0"/>
              <a:t> 메뉴와 주버튼간 분리하기</a:t>
            </a:r>
            <a:r>
              <a:rPr lang="en-US" altLang="ko-KR" sz="1800" dirty="0"/>
              <a:t/>
            </a:r>
            <a:br>
              <a:rPr lang="en-US" altLang="ko-KR" sz="1800" dirty="0"/>
            </a:br>
            <a:r>
              <a:rPr lang="en-US" altLang="ko-KR" sz="1800" dirty="0"/>
              <a:t/>
            </a:r>
            <a:br>
              <a:rPr lang="en-US" altLang="ko-KR" sz="1800" dirty="0"/>
            </a:br>
            <a:r>
              <a:rPr lang="en-US" altLang="ko-KR" sz="1600" dirty="0"/>
              <a:t>&lt;div class="</a:t>
            </a:r>
            <a:r>
              <a:rPr lang="en-US" altLang="ko-KR" sz="1600" dirty="0" err="1"/>
              <a:t>btn</a:t>
            </a:r>
            <a:r>
              <a:rPr lang="en-US" altLang="ko-KR" sz="1600" dirty="0"/>
              <a:t>-group"&gt;</a:t>
            </a:r>
            <a:br>
              <a:rPr lang="en-US" altLang="ko-KR" sz="1600" dirty="0"/>
            </a:br>
            <a:r>
              <a:rPr lang="en-US" altLang="ko-KR" sz="1600" dirty="0"/>
              <a:t>   &lt;button type="button" class="</a:t>
            </a:r>
            <a:r>
              <a:rPr lang="en-US" altLang="ko-KR" sz="1600" dirty="0" err="1"/>
              <a:t>btn</a:t>
            </a:r>
            <a:r>
              <a:rPr lang="en-US" altLang="ko-KR" sz="1600" dirty="0"/>
              <a:t> </a:t>
            </a:r>
            <a:r>
              <a:rPr lang="en-US" altLang="ko-KR" sz="1600" dirty="0" err="1"/>
              <a:t>btn</a:t>
            </a:r>
            <a:r>
              <a:rPr lang="en-US" altLang="ko-KR" sz="1600" dirty="0"/>
              <a:t>-primary dropdown-toggle </a:t>
            </a:r>
            <a:br>
              <a:rPr lang="en-US" altLang="ko-KR" sz="1600" dirty="0"/>
            </a:br>
            <a:r>
              <a:rPr lang="en-US" altLang="ko-KR" sz="1600" dirty="0"/>
              <a:t>          dropdown-toggle-split" data-toggle="dropdown"&gt;</a:t>
            </a:r>
            <a:br>
              <a:rPr lang="en-US" altLang="ko-KR" sz="1600" dirty="0"/>
            </a:br>
            <a:r>
              <a:rPr lang="en-US" altLang="ko-KR" sz="1600" dirty="0"/>
              <a:t>     </a:t>
            </a:r>
            <a:r>
              <a:rPr lang="en-US" altLang="ko-KR" sz="1600" dirty="0" err="1"/>
              <a:t>sony</a:t>
            </a:r>
            <a:r>
              <a:rPr lang="en-US" altLang="ko-KR" sz="1600" dirty="0"/>
              <a:t/>
            </a:r>
            <a:br>
              <a:rPr lang="en-US" altLang="ko-KR" sz="1600" dirty="0"/>
            </a:br>
            <a:r>
              <a:rPr lang="en-US" altLang="ko-KR" sz="1600" dirty="0"/>
              <a:t>  &lt;/button&gt;</a:t>
            </a:r>
            <a:br>
              <a:rPr lang="en-US" altLang="ko-KR" sz="1600" dirty="0"/>
            </a:br>
            <a:r>
              <a:rPr lang="en-US" altLang="ko-KR" sz="1600" dirty="0"/>
              <a:t>  &lt;div class="dropdown-menu"&gt;</a:t>
            </a:r>
            <a:br>
              <a:rPr lang="en-US" altLang="ko-KR" sz="1600" dirty="0"/>
            </a:br>
            <a:r>
              <a:rPr lang="en-US" altLang="ko-KR" sz="1600" dirty="0"/>
              <a:t>    &lt;a class="dropdown-item" </a:t>
            </a:r>
            <a:r>
              <a:rPr lang="en-US" altLang="ko-KR" sz="1600" dirty="0" err="1"/>
              <a:t>href</a:t>
            </a:r>
            <a:r>
              <a:rPr lang="en-US" altLang="ko-KR" sz="1600" dirty="0"/>
              <a:t>="#"&gt;Tablet&lt;/a&gt;</a:t>
            </a:r>
            <a:br>
              <a:rPr lang="en-US" altLang="ko-KR" sz="1600" dirty="0"/>
            </a:br>
            <a:r>
              <a:rPr lang="en-US" altLang="ko-KR" sz="1600" dirty="0"/>
              <a:t>    &lt;a class="dropdown-item" </a:t>
            </a:r>
            <a:r>
              <a:rPr lang="en-US" altLang="ko-KR" sz="1600" dirty="0" err="1"/>
              <a:t>href</a:t>
            </a:r>
            <a:r>
              <a:rPr lang="en-US" altLang="ko-KR" sz="1600" dirty="0"/>
              <a:t>="#"&gt;Smartphone&lt;/a&gt;</a:t>
            </a:r>
            <a:br>
              <a:rPr lang="en-US" altLang="ko-KR" sz="1600" dirty="0"/>
            </a:br>
            <a:r>
              <a:rPr lang="en-US" altLang="ko-KR" sz="1600" dirty="0"/>
              <a:t>  &lt;/div&gt;</a:t>
            </a:r>
            <a:br>
              <a:rPr lang="en-US" altLang="ko-KR" sz="1600" dirty="0"/>
            </a:br>
            <a:r>
              <a:rPr lang="en-US" altLang="ko-KR" sz="1600" dirty="0"/>
              <a:t>&lt;/div&gt;</a:t>
            </a:r>
            <a:br>
              <a:rPr lang="en-US" altLang="ko-KR" sz="1600" dirty="0"/>
            </a:br>
            <a:r>
              <a:rPr lang="en-US" altLang="ko-KR" sz="1600" dirty="0"/>
              <a:t/>
            </a:r>
            <a:br>
              <a:rPr lang="en-US" altLang="ko-KR" sz="1600" dirty="0"/>
            </a:br>
            <a:r>
              <a:rPr lang="en-US" altLang="ko-KR" sz="1600" dirty="0">
                <a:sym typeface="Wingdings" pitchFamily="2" charset="2"/>
              </a:rPr>
              <a:t></a:t>
            </a:r>
            <a:r>
              <a:rPr lang="en-US" altLang="ko-KR" sz="1600" dirty="0"/>
              <a:t> dropdown-toggle-split</a:t>
            </a:r>
            <a:r>
              <a:rPr lang="ko-KR" altLang="en-US" sz="1600" dirty="0"/>
              <a:t>클래스는 주버튼과의 분리</a:t>
            </a:r>
            <a:endParaRPr lang="en-US" altLang="ko-KR" sz="1600" dirty="0"/>
          </a:p>
          <a:p>
            <a:r>
              <a:rPr lang="ko-KR" altLang="en-US" sz="1600" dirty="0"/>
              <a:t>수직 </a:t>
            </a:r>
            <a:r>
              <a:rPr lang="en-US" altLang="ko-KR" sz="1600" dirty="0"/>
              <a:t>dropdown button</a:t>
            </a:r>
            <a:br>
              <a:rPr lang="en-US" altLang="ko-KR" sz="1600" dirty="0"/>
            </a:br>
            <a:r>
              <a:rPr lang="en-US" altLang="ko-KR" sz="1600" dirty="0"/>
              <a:t/>
            </a:r>
            <a:br>
              <a:rPr lang="en-US" altLang="ko-KR" sz="1600" dirty="0"/>
            </a:br>
            <a:r>
              <a:rPr lang="en-US" altLang="ko-KR" sz="1600" dirty="0"/>
              <a:t>&lt;div class="</a:t>
            </a:r>
            <a:r>
              <a:rPr lang="en-US" altLang="ko-KR" sz="1600" dirty="0" err="1"/>
              <a:t>btn</a:t>
            </a:r>
            <a:r>
              <a:rPr lang="en-US" altLang="ko-KR" sz="1600" dirty="0"/>
              <a:t>-group-vertical"&gt;</a:t>
            </a:r>
            <a:endParaRPr lang="ko-KR" altLang="en-US" sz="1600" dirty="0"/>
          </a:p>
        </p:txBody>
      </p:sp>
    </p:spTree>
    <p:extLst>
      <p:ext uri="{BB962C8B-B14F-4D97-AF65-F5344CB8AC3E}">
        <p14:creationId xmlns:p14="http://schemas.microsoft.com/office/powerpoint/2010/main" val="54522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ko-KR" altLang="en-US" sz="1800" dirty="0" err="1"/>
              <a:t>드롭다운를</a:t>
            </a:r>
            <a:r>
              <a:rPr lang="ko-KR" altLang="en-US" sz="1800" dirty="0"/>
              <a:t> 가진 수직 버튼그룹</a:t>
            </a:r>
            <a:r>
              <a:rPr lang="en-US" altLang="ko-KR" sz="1800" dirty="0"/>
              <a:t/>
            </a:r>
            <a:br>
              <a:rPr lang="en-US" altLang="ko-KR" sz="1800" dirty="0"/>
            </a:br>
            <a:r>
              <a:rPr lang="en-US" altLang="ko-KR" sz="1800" dirty="0"/>
              <a:t>&lt;div class="</a:t>
            </a:r>
            <a:r>
              <a:rPr lang="en-US" altLang="ko-KR" sz="1800" dirty="0" err="1"/>
              <a:t>btn</a:t>
            </a:r>
            <a:r>
              <a:rPr lang="en-US" altLang="ko-KR" sz="1800" dirty="0"/>
              <a:t>-group-vertical"&gt;</a:t>
            </a:r>
            <a:r>
              <a:rPr lang="ko-KR" altLang="en-US" sz="1800" dirty="0"/>
              <a:t>을 </a:t>
            </a:r>
            <a:r>
              <a:rPr lang="ko-KR" altLang="en-US" sz="1800" dirty="0" err="1"/>
              <a:t>콘테이너로</a:t>
            </a:r>
            <a:r>
              <a:rPr lang="ko-KR" altLang="en-US" sz="1800" dirty="0"/>
              <a:t> 사용</a:t>
            </a:r>
          </a:p>
        </p:txBody>
      </p:sp>
    </p:spTree>
    <p:extLst>
      <p:ext uri="{BB962C8B-B14F-4D97-AF65-F5344CB8AC3E}">
        <p14:creationId xmlns:p14="http://schemas.microsoft.com/office/powerpoint/2010/main" val="3248373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dirty="0"/>
              <a:t>Bootstrap 4 Collapse(show-hide)</a:t>
            </a:r>
            <a:endParaRPr lang="ko-KR" altLang="en-US" sz="2400" dirty="0"/>
          </a:p>
        </p:txBody>
      </p:sp>
      <p:sp>
        <p:nvSpPr>
          <p:cNvPr id="3" name="내용 개체 틀 2"/>
          <p:cNvSpPr>
            <a:spLocks noGrp="1"/>
          </p:cNvSpPr>
          <p:nvPr>
            <p:ph idx="1"/>
          </p:nvPr>
        </p:nvSpPr>
        <p:spPr>
          <a:xfrm>
            <a:off x="628650" y="1340768"/>
            <a:ext cx="7886700" cy="4836195"/>
          </a:xfrm>
        </p:spPr>
        <p:txBody>
          <a:bodyPr>
            <a:normAutofit/>
          </a:bodyPr>
          <a:lstStyle/>
          <a:p>
            <a:r>
              <a:rPr lang="ko-KR" altLang="en-US" sz="1600" dirty="0"/>
              <a:t>버튼에</a:t>
            </a:r>
            <a:r>
              <a:rPr lang="en-US" altLang="ko-KR" sz="1600" dirty="0"/>
              <a:t/>
            </a:r>
            <a:br>
              <a:rPr lang="en-US" altLang="ko-KR" sz="1600" dirty="0"/>
            </a:br>
            <a:r>
              <a:rPr lang="it-IT" altLang="ko-KR" sz="1600" dirty="0"/>
              <a:t>&lt;button data-toggle="collapse" data-target="#demo"&gt;</a:t>
            </a:r>
            <a:br>
              <a:rPr lang="it-IT" altLang="ko-KR" sz="1600" dirty="0"/>
            </a:br>
            <a:r>
              <a:rPr lang="it-IT" altLang="ko-KR" sz="1600" dirty="0"/>
              <a:t>	Collapsible</a:t>
            </a:r>
            <a:br>
              <a:rPr lang="it-IT" altLang="ko-KR" sz="1600" dirty="0"/>
            </a:br>
            <a:r>
              <a:rPr lang="it-IT" altLang="ko-KR" sz="1600" dirty="0"/>
              <a:t>&lt;/button&gt;</a:t>
            </a:r>
            <a:br>
              <a:rPr lang="it-IT" altLang="ko-KR" sz="1600" dirty="0"/>
            </a:br>
            <a:r>
              <a:rPr lang="it-IT" altLang="ko-KR" sz="1600" dirty="0"/>
              <a:t/>
            </a:r>
            <a:br>
              <a:rPr lang="it-IT" altLang="ko-KR" sz="1600" dirty="0"/>
            </a:br>
            <a:r>
              <a:rPr lang="it-IT" altLang="ko-KR" sz="1600" dirty="0">
                <a:sym typeface="Wingdings" pitchFamily="2" charset="2"/>
              </a:rPr>
              <a:t></a:t>
            </a:r>
            <a:r>
              <a:rPr lang="it-IT" altLang="ko-KR" sz="1600" dirty="0"/>
              <a:t> data-toggle="collapse"</a:t>
            </a:r>
            <a:r>
              <a:rPr lang="ko-KR" altLang="en-US" sz="1600" dirty="0"/>
              <a:t>를 주고 </a:t>
            </a:r>
            <a:r>
              <a:rPr lang="it-IT" altLang="ko-KR" sz="1600" dirty="0"/>
              <a:t>data-target="#demo＂</a:t>
            </a:r>
            <a:r>
              <a:rPr lang="ko-KR" altLang="en-US" sz="1600" dirty="0"/>
              <a:t>에</a:t>
            </a:r>
            <a:r>
              <a:rPr lang="en-US" altLang="ko-KR" sz="1600" dirty="0"/>
              <a:t/>
            </a:r>
            <a:br>
              <a:rPr lang="en-US" altLang="ko-KR" sz="1600" dirty="0"/>
            </a:br>
            <a:r>
              <a:rPr lang="en-US" altLang="ko-KR" sz="1600" dirty="0"/>
              <a:t>    </a:t>
            </a:r>
            <a:r>
              <a:rPr lang="ko-KR" altLang="en-US" sz="1600" dirty="0"/>
              <a:t>숨기거나 보여줄 타겟 </a:t>
            </a:r>
            <a:r>
              <a:rPr lang="ko-KR" altLang="en-US" sz="1600" dirty="0" err="1"/>
              <a:t>엘리먼트를</a:t>
            </a:r>
            <a:r>
              <a:rPr lang="ko-KR" altLang="en-US" sz="1600" dirty="0"/>
              <a:t> 지정하면</a:t>
            </a:r>
            <a:r>
              <a:rPr lang="en-US" altLang="ko-KR" sz="1600" dirty="0"/>
              <a:t> </a:t>
            </a:r>
            <a:r>
              <a:rPr lang="ko-KR" altLang="en-US" sz="1600" dirty="0"/>
              <a:t>버튼 </a:t>
            </a:r>
            <a:r>
              <a:rPr lang="ko-KR" altLang="en-US" sz="1600" dirty="0" err="1"/>
              <a:t>토글시</a:t>
            </a:r>
            <a:r>
              <a:rPr lang="ko-KR" altLang="en-US" sz="1600" dirty="0"/>
              <a:t> 한번은 </a:t>
            </a:r>
            <a:r>
              <a:rPr lang="en-US" altLang="ko-KR" sz="1600" dirty="0"/>
              <a:t>demo</a:t>
            </a:r>
            <a:r>
              <a:rPr lang="ko-KR" altLang="en-US" sz="1600" dirty="0"/>
              <a:t>의 </a:t>
            </a:r>
            <a:r>
              <a:rPr lang="en-US" altLang="ko-KR" sz="1600" dirty="0"/>
              <a:t/>
            </a:r>
            <a:br>
              <a:rPr lang="en-US" altLang="ko-KR" sz="1600" dirty="0"/>
            </a:br>
            <a:r>
              <a:rPr lang="en-US" altLang="ko-KR" sz="1600" dirty="0"/>
              <a:t>    </a:t>
            </a:r>
            <a:r>
              <a:rPr lang="ko-KR" altLang="en-US" sz="1600" dirty="0"/>
              <a:t>내용이 보이고 안보이고 함</a:t>
            </a:r>
            <a:r>
              <a:rPr lang="en-US" altLang="ko-KR" sz="1600" dirty="0"/>
              <a:t/>
            </a:r>
            <a:br>
              <a:rPr lang="en-US" altLang="ko-KR" sz="1600" dirty="0"/>
            </a:br>
            <a:r>
              <a:rPr lang="en-US" altLang="ko-KR" sz="1600" dirty="0">
                <a:sym typeface="Wingdings" pitchFamily="2" charset="2"/>
              </a:rPr>
              <a:t> </a:t>
            </a:r>
            <a:r>
              <a:rPr lang="ko-KR" altLang="en-US" sz="1600" dirty="0"/>
              <a:t>타겟 </a:t>
            </a:r>
            <a:r>
              <a:rPr lang="ko-KR" altLang="en-US" sz="1600" dirty="0" err="1"/>
              <a:t>엘리먼트에는</a:t>
            </a:r>
            <a:r>
              <a:rPr lang="ko-KR" altLang="en-US" sz="1600" dirty="0"/>
              <a:t> </a:t>
            </a:r>
            <a:r>
              <a:rPr lang="en-US" altLang="ko-KR" sz="1600" dirty="0"/>
              <a:t>collapse class</a:t>
            </a:r>
            <a:r>
              <a:rPr lang="ko-KR" altLang="en-US" sz="1600" dirty="0"/>
              <a:t>를 주면 기본이 안보이게 함</a:t>
            </a:r>
            <a:r>
              <a:rPr lang="en-US" altLang="ko-KR" sz="1600" dirty="0"/>
              <a:t/>
            </a:r>
            <a:br>
              <a:rPr lang="en-US" altLang="ko-KR" sz="1600" dirty="0"/>
            </a:br>
            <a:r>
              <a:rPr lang="en-US" altLang="ko-KR" sz="1600" dirty="0"/>
              <a:t>    &lt;div id="demo" class="collapse"&gt;</a:t>
            </a:r>
            <a:br>
              <a:rPr lang="en-US" altLang="ko-KR" sz="1600" dirty="0"/>
            </a:br>
            <a:r>
              <a:rPr lang="en-US" altLang="ko-KR" sz="1600" dirty="0">
                <a:sym typeface="Wingdings" pitchFamily="2" charset="2"/>
              </a:rPr>
              <a:t> </a:t>
            </a:r>
            <a:r>
              <a:rPr lang="ko-KR" altLang="en-US" sz="1600" dirty="0"/>
              <a:t>처음에 보이게 하려면 </a:t>
            </a:r>
            <a:r>
              <a:rPr lang="en-US" altLang="ko-KR" sz="1600" dirty="0"/>
              <a:t>show</a:t>
            </a:r>
            <a:r>
              <a:rPr lang="ko-KR" altLang="en-US" sz="1600" dirty="0"/>
              <a:t>클래스를 지정</a:t>
            </a:r>
            <a:r>
              <a:rPr lang="en-US" altLang="ko-KR" sz="1600" dirty="0"/>
              <a:t/>
            </a:r>
            <a:br>
              <a:rPr lang="en-US" altLang="ko-KR" sz="1600" dirty="0"/>
            </a:br>
            <a:r>
              <a:rPr lang="en-US" altLang="ko-KR" sz="1600" dirty="0"/>
              <a:t> div id="demo" class="collapse show"&gt;</a:t>
            </a:r>
            <a:br>
              <a:rPr lang="en-US" altLang="ko-KR" sz="1600" dirty="0"/>
            </a:br>
            <a:endParaRPr lang="ko-KR" altLang="en-US" sz="1600" dirty="0"/>
          </a:p>
        </p:txBody>
      </p:sp>
    </p:spTree>
    <p:extLst>
      <p:ext uri="{BB962C8B-B14F-4D97-AF65-F5344CB8AC3E}">
        <p14:creationId xmlns:p14="http://schemas.microsoft.com/office/powerpoint/2010/main" val="1546343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7886700" cy="5400600"/>
          </a:xfrm>
        </p:spPr>
        <p:txBody>
          <a:bodyPr>
            <a:normAutofit/>
          </a:bodyPr>
          <a:lstStyle/>
          <a:p>
            <a:r>
              <a:rPr lang="en-US" altLang="ko-KR" sz="1800" dirty="0"/>
              <a:t>&lt;button data-toggle="collapse" data-target="#demo"&gt;</a:t>
            </a:r>
            <a:br>
              <a:rPr lang="en-US" altLang="ko-KR" sz="1800" dirty="0"/>
            </a:br>
            <a:r>
              <a:rPr lang="en-US" altLang="ko-KR" sz="1800" dirty="0"/>
              <a:t>            Collapsible</a:t>
            </a:r>
            <a:br>
              <a:rPr lang="en-US" altLang="ko-KR" sz="1800" dirty="0"/>
            </a:br>
            <a:r>
              <a:rPr lang="en-US" altLang="ko-KR" sz="1800" dirty="0"/>
              <a:t>&lt;/button&gt;</a:t>
            </a:r>
            <a:br>
              <a:rPr lang="en-US" altLang="ko-KR" sz="1800" dirty="0"/>
            </a:br>
            <a:r>
              <a:rPr lang="en-US" altLang="ko-KR" sz="1800" dirty="0"/>
              <a:t/>
            </a:r>
            <a:br>
              <a:rPr lang="en-US" altLang="ko-KR" sz="1800" dirty="0"/>
            </a:br>
            <a:r>
              <a:rPr lang="en-US" altLang="ko-KR" sz="1800" dirty="0"/>
              <a:t>&lt;div id="demo" class="collapse“&gt;</a:t>
            </a:r>
            <a:br>
              <a:rPr lang="en-US" altLang="ko-KR" sz="1800" dirty="0"/>
            </a:br>
            <a:r>
              <a:rPr lang="en-US" altLang="ko-KR" sz="1800" dirty="0"/>
              <a:t>           Lorem ipsum dolor text....</a:t>
            </a:r>
            <a:br>
              <a:rPr lang="en-US" altLang="ko-KR" sz="1800" dirty="0"/>
            </a:br>
            <a:r>
              <a:rPr lang="en-US" altLang="ko-KR" sz="1800" dirty="0"/>
              <a:t>&lt;/div&gt;</a:t>
            </a:r>
          </a:p>
          <a:p>
            <a:r>
              <a:rPr lang="ko-KR" altLang="en-US" sz="1800" dirty="0"/>
              <a:t>버튼이 아닌 </a:t>
            </a:r>
            <a:r>
              <a:rPr lang="en-US" altLang="ko-KR" sz="1800" dirty="0"/>
              <a:t>&lt;a&gt;</a:t>
            </a:r>
            <a:r>
              <a:rPr lang="ko-KR" altLang="en-US" sz="1800" dirty="0"/>
              <a:t>로 </a:t>
            </a:r>
            <a:r>
              <a:rPr lang="en-US" altLang="ko-KR" sz="1800" dirty="0"/>
              <a:t>collapse</a:t>
            </a:r>
            <a:r>
              <a:rPr lang="ko-KR" altLang="en-US" sz="1800" dirty="0"/>
              <a:t>를 </a:t>
            </a:r>
            <a:r>
              <a:rPr lang="ko-KR" altLang="en-US" sz="1800" dirty="0" err="1"/>
              <a:t>구현할수</a:t>
            </a:r>
            <a:r>
              <a:rPr lang="ko-KR" altLang="en-US" sz="1800" dirty="0"/>
              <a:t> 있음</a:t>
            </a:r>
            <a:r>
              <a:rPr lang="en-US" altLang="ko-KR" sz="1800" dirty="0"/>
              <a:t/>
            </a:r>
            <a:br>
              <a:rPr lang="en-US" altLang="ko-KR" sz="1800" dirty="0"/>
            </a:br>
            <a:r>
              <a:rPr lang="en-US" altLang="ko-KR" sz="1800" dirty="0"/>
              <a:t>data-target</a:t>
            </a:r>
            <a:r>
              <a:rPr lang="ko-KR" altLang="en-US" sz="1800" dirty="0"/>
              <a:t>속성이 필요 없고 </a:t>
            </a:r>
            <a:r>
              <a:rPr lang="en-US" altLang="ko-KR" sz="1800" dirty="0" err="1"/>
              <a:t>href</a:t>
            </a:r>
            <a:r>
              <a:rPr lang="ko-KR" altLang="en-US" sz="1800" dirty="0"/>
              <a:t>속성을 그대로 사용</a:t>
            </a:r>
            <a:r>
              <a:rPr lang="en-US" altLang="ko-KR" sz="1800" dirty="0"/>
              <a:t/>
            </a:r>
            <a:br>
              <a:rPr lang="en-US" altLang="ko-KR" sz="1800" dirty="0"/>
            </a:br>
            <a:r>
              <a:rPr lang="it-IT" altLang="ko-KR" sz="1800" dirty="0"/>
              <a:t>&lt;a href="#demo" data-toggle="collapse"&gt;Collapsible&lt;/a&gt;</a:t>
            </a:r>
          </a:p>
          <a:p>
            <a:r>
              <a:rPr lang="it-IT" altLang="ko-KR" sz="1600" dirty="0"/>
              <a:t>Accordion</a:t>
            </a:r>
            <a:r>
              <a:rPr lang="ko-KR" altLang="en-US" sz="1600" dirty="0"/>
              <a:t>은 </a:t>
            </a:r>
            <a:r>
              <a:rPr lang="en-US" altLang="ko-KR" sz="1600" dirty="0"/>
              <a:t>collapse</a:t>
            </a:r>
            <a:r>
              <a:rPr lang="ko-KR" altLang="en-US" sz="1600" dirty="0"/>
              <a:t>를 여러 개 연속해서 만들어 사용하는 것</a:t>
            </a:r>
            <a:r>
              <a:rPr lang="en-US" altLang="ko-KR" sz="1600" dirty="0"/>
              <a:t/>
            </a:r>
            <a:br>
              <a:rPr lang="en-US" altLang="ko-KR" sz="1600" dirty="0"/>
            </a:br>
            <a:r>
              <a:rPr lang="en-US" altLang="ko-KR" sz="1600" dirty="0"/>
              <a:t>collapse</a:t>
            </a:r>
            <a:r>
              <a:rPr lang="ko-KR" altLang="en-US" sz="1600" dirty="0"/>
              <a:t>관련 전체를 수용하는 </a:t>
            </a:r>
            <a:r>
              <a:rPr lang="ko-KR" altLang="en-US" sz="1600" dirty="0" err="1"/>
              <a:t>콘테이너를</a:t>
            </a:r>
            <a:r>
              <a:rPr lang="ko-KR" altLang="en-US" sz="1600" dirty="0"/>
              <a:t> 만들고 그 </a:t>
            </a:r>
            <a:r>
              <a:rPr lang="ko-KR" altLang="en-US" sz="1600" dirty="0" err="1"/>
              <a:t>콘테이너의</a:t>
            </a:r>
            <a:r>
              <a:rPr lang="ko-KR" altLang="en-US" sz="1600" dirty="0"/>
              <a:t> </a:t>
            </a:r>
            <a:r>
              <a:rPr lang="en-US" altLang="ko-KR" sz="1600" dirty="0"/>
              <a:t>id</a:t>
            </a:r>
            <a:r>
              <a:rPr lang="ko-KR" altLang="en-US" sz="1600" dirty="0"/>
              <a:t>를 부여한다음  각각의 </a:t>
            </a:r>
            <a:r>
              <a:rPr lang="en-US" altLang="ko-KR" sz="1600" dirty="0"/>
              <a:t>collapse</a:t>
            </a:r>
            <a:r>
              <a:rPr lang="ko-KR" altLang="en-US" sz="1600" dirty="0"/>
              <a:t>내용부분에 </a:t>
            </a:r>
            <a:r>
              <a:rPr lang="en-US" altLang="ko-KR" sz="1600" dirty="0"/>
              <a:t>data-parent</a:t>
            </a:r>
            <a:r>
              <a:rPr lang="ko-KR" altLang="en-US" sz="1600" dirty="0"/>
              <a:t>속성에 </a:t>
            </a:r>
            <a:r>
              <a:rPr lang="en-US" altLang="ko-KR" sz="1600" dirty="0"/>
              <a:t>id</a:t>
            </a:r>
            <a:r>
              <a:rPr lang="ko-KR" altLang="en-US" sz="1600" dirty="0"/>
              <a:t>를 </a:t>
            </a:r>
            <a:r>
              <a:rPr lang="ko-KR" altLang="en-US" sz="1600" dirty="0" err="1"/>
              <a:t>적어줌</a:t>
            </a:r>
            <a:r>
              <a:rPr lang="en-US" altLang="ko-KR" sz="1600" dirty="0"/>
              <a:t>\</a:t>
            </a:r>
            <a:r>
              <a:rPr lang="ko-KR" altLang="en-US" sz="1600" dirty="0"/>
              <a:t>주어야 하나만 펼쳐지고 나머지는 감추어줌</a:t>
            </a:r>
            <a:r>
              <a:rPr lang="en-US" altLang="ko-KR" sz="1600" dirty="0"/>
              <a:t/>
            </a:r>
            <a:br>
              <a:rPr lang="en-US" altLang="ko-KR" sz="1600" dirty="0"/>
            </a:br>
            <a:r>
              <a:rPr lang="ko-KR" altLang="en-US" sz="1600" dirty="0"/>
              <a:t>버튼</a:t>
            </a:r>
            <a:r>
              <a:rPr lang="en-US" altLang="ko-KR" sz="1600" dirty="0"/>
              <a:t>1</a:t>
            </a:r>
            <a:br>
              <a:rPr lang="en-US" altLang="ko-KR" sz="1600" dirty="0"/>
            </a:br>
            <a:r>
              <a:rPr lang="ko-KR" altLang="en-US" sz="1600" dirty="0" err="1"/>
              <a:t>컬랩스내용</a:t>
            </a:r>
            <a:r>
              <a:rPr lang="en-US" altLang="ko-KR" sz="1600" dirty="0"/>
              <a:t>1</a:t>
            </a:r>
            <a:br>
              <a:rPr lang="en-US" altLang="ko-KR" sz="1600" dirty="0"/>
            </a:br>
            <a:r>
              <a:rPr lang="ko-KR" altLang="en-US" sz="1600" dirty="0"/>
              <a:t>버튼</a:t>
            </a:r>
            <a:r>
              <a:rPr lang="en-US" altLang="ko-KR" sz="1600" dirty="0"/>
              <a:t>2</a:t>
            </a:r>
            <a:br>
              <a:rPr lang="en-US" altLang="ko-KR" sz="1600" dirty="0"/>
            </a:br>
            <a:r>
              <a:rPr lang="ko-KR" altLang="en-US" sz="1600" dirty="0" err="1"/>
              <a:t>컬랩스내용</a:t>
            </a:r>
            <a:r>
              <a:rPr lang="en-US" altLang="ko-KR" sz="1600" dirty="0"/>
              <a:t>2</a:t>
            </a:r>
            <a:br>
              <a:rPr lang="en-US" altLang="ko-KR" sz="1600" dirty="0"/>
            </a:br>
            <a:r>
              <a:rPr lang="ko-KR" altLang="en-US" sz="1600" dirty="0"/>
              <a:t>버튼</a:t>
            </a:r>
            <a:r>
              <a:rPr lang="en-US" altLang="ko-KR" sz="1600" dirty="0"/>
              <a:t>3</a:t>
            </a:r>
            <a:br>
              <a:rPr lang="en-US" altLang="ko-KR" sz="1600" dirty="0"/>
            </a:br>
            <a:r>
              <a:rPr lang="ko-KR" altLang="en-US" sz="1600" dirty="0" err="1"/>
              <a:t>컬랩스내용</a:t>
            </a:r>
            <a:r>
              <a:rPr lang="en-US" altLang="ko-KR" sz="1600" dirty="0"/>
              <a:t>3</a:t>
            </a:r>
            <a:endParaRPr lang="ko-KR" altLang="en-US" sz="1600" dirty="0"/>
          </a:p>
        </p:txBody>
      </p:sp>
    </p:spTree>
    <p:extLst>
      <p:ext uri="{BB962C8B-B14F-4D97-AF65-F5344CB8AC3E}">
        <p14:creationId xmlns:p14="http://schemas.microsoft.com/office/powerpoint/2010/main" val="15112032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en-US" altLang="ko-KR" sz="1800" dirty="0"/>
              <a:t>&lt;div id="accordion"&gt; &lt;!—</a:t>
            </a:r>
            <a:r>
              <a:rPr lang="ko-KR" altLang="en-US" sz="1800" dirty="0" err="1"/>
              <a:t>콘테이너</a:t>
            </a:r>
            <a:r>
              <a:rPr lang="en-US" altLang="ko-KR" sz="1800" dirty="0"/>
              <a:t> </a:t>
            </a:r>
            <a:r>
              <a:rPr lang="en-US" altLang="ko-KR" sz="1800" dirty="0">
                <a:sym typeface="Wingdings" panose="05000000000000000000" pitchFamily="2" charset="2"/>
              </a:rPr>
              <a:t></a:t>
            </a:r>
            <a:r>
              <a:rPr lang="en-US" altLang="ko-KR" sz="1800" dirty="0"/>
              <a:t/>
            </a:r>
            <a:br>
              <a:rPr lang="en-US" altLang="ko-KR" sz="1800" dirty="0"/>
            </a:br>
            <a:r>
              <a:rPr lang="en-US" altLang="ko-KR" sz="1800" dirty="0"/>
              <a:t/>
            </a:r>
            <a:br>
              <a:rPr lang="en-US" altLang="ko-KR" sz="1800" dirty="0"/>
            </a:br>
            <a:r>
              <a:rPr lang="en-US" altLang="ko-KR" sz="1800" dirty="0"/>
              <a:t/>
            </a:r>
            <a:br>
              <a:rPr lang="en-US" altLang="ko-KR" sz="1800" dirty="0"/>
            </a:br>
            <a:r>
              <a:rPr lang="en-US" altLang="ko-KR" sz="1800" dirty="0"/>
              <a:t>   &lt;div id="</a:t>
            </a:r>
            <a:r>
              <a:rPr lang="en-US" altLang="ko-KR" sz="1800" dirty="0" err="1"/>
              <a:t>collapseOne</a:t>
            </a:r>
            <a:r>
              <a:rPr lang="en-US" altLang="ko-KR" sz="1800" dirty="0"/>
              <a:t>" class="collapse show" </a:t>
            </a:r>
            <a:br>
              <a:rPr lang="en-US" altLang="ko-KR" sz="1800" dirty="0"/>
            </a:br>
            <a:r>
              <a:rPr lang="en-US" altLang="ko-KR" sz="1800" dirty="0"/>
              <a:t>        data-parent="#accordion"&gt;</a:t>
            </a:r>
            <a:br>
              <a:rPr lang="en-US" altLang="ko-KR" sz="1800" dirty="0"/>
            </a:br>
            <a:r>
              <a:rPr lang="en-US" altLang="ko-KR" sz="1800" dirty="0"/>
              <a:t>&lt;/div&gt;</a:t>
            </a:r>
            <a:endParaRPr lang="ko-KR" altLang="en-US" sz="1800" dirty="0"/>
          </a:p>
        </p:txBody>
      </p:sp>
    </p:spTree>
    <p:extLst>
      <p:ext uri="{BB962C8B-B14F-4D97-AF65-F5344CB8AC3E}">
        <p14:creationId xmlns:p14="http://schemas.microsoft.com/office/powerpoint/2010/main" val="3029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92696"/>
            <a:ext cx="8229600" cy="4525963"/>
          </a:xfrm>
        </p:spPr>
        <p:txBody>
          <a:bodyPr>
            <a:normAutofit/>
          </a:bodyPr>
          <a:lstStyle/>
          <a:p>
            <a:r>
              <a:rPr lang="en-US" altLang="ko-KR" sz="1800" b="1" dirty="0"/>
              <a:t>.container</a:t>
            </a:r>
            <a:r>
              <a:rPr lang="ko-KR" altLang="en-US" sz="1800" b="1" dirty="0"/>
              <a:t>클래스 </a:t>
            </a:r>
            <a:r>
              <a:rPr lang="en-US" altLang="ko-KR" sz="1800" b="1" dirty="0"/>
              <a:t>“</a:t>
            </a:r>
            <a:r>
              <a:rPr lang="ko-KR" altLang="en-US" sz="1800" b="1" dirty="0"/>
              <a:t>예</a:t>
            </a:r>
            <a:r>
              <a:rPr lang="en-US" altLang="ko-KR" sz="1800" b="1" dirty="0"/>
              <a:t>”</a:t>
            </a:r>
            <a:br>
              <a:rPr lang="en-US" altLang="ko-KR" sz="1800" b="1" dirty="0"/>
            </a:br>
            <a:r>
              <a:rPr lang="en-US" altLang="ko-KR" sz="1800" b="1" dirty="0"/>
              <a:t/>
            </a:r>
            <a:br>
              <a:rPr lang="en-US" altLang="ko-KR" sz="1800" b="1" dirty="0"/>
            </a:br>
            <a:r>
              <a:rPr lang="en-US" altLang="ko-KR" sz="1800" b="1" dirty="0"/>
              <a:t>&lt;div class="container"&gt;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br>
              <a:rPr lang="en-US" altLang="ko-KR" sz="1800" b="1" dirty="0"/>
            </a:br>
            <a:r>
              <a:rPr lang="en-US" altLang="ko-KR" sz="1800" b="1" dirty="0"/>
              <a:t> **</a:t>
            </a:r>
            <a:r>
              <a:rPr lang="ko-KR" altLang="en-US" sz="1800" b="1" dirty="0"/>
              <a:t>원래 </a:t>
            </a:r>
            <a:r>
              <a:rPr lang="en-US" altLang="ko-KR" sz="1800" b="1" dirty="0"/>
              <a:t>div</a:t>
            </a:r>
            <a:r>
              <a:rPr lang="ko-KR" altLang="en-US" sz="1800" b="1" dirty="0"/>
              <a:t>는 블록이므로 좌우 </a:t>
            </a:r>
            <a:r>
              <a:rPr lang="en-US" altLang="ko-KR" sz="1800" b="1" dirty="0"/>
              <a:t>100%</a:t>
            </a:r>
            <a:r>
              <a:rPr lang="ko-KR" altLang="en-US" sz="1800" b="1" dirty="0"/>
              <a:t>인데</a:t>
            </a:r>
            <a:r>
              <a:rPr lang="en-US" altLang="ko-KR" sz="1800" b="1" dirty="0"/>
              <a:t>    </a:t>
            </a:r>
            <a:r>
              <a:rPr lang="ko-KR" altLang="en-US" sz="1800" b="1" dirty="0"/>
              <a:t>클래스를 </a:t>
            </a:r>
            <a:r>
              <a:rPr lang="en-US" altLang="ko-KR" sz="1800" b="1" dirty="0"/>
              <a:t>.container</a:t>
            </a:r>
            <a:r>
              <a:rPr lang="ko-KR" altLang="en-US" sz="1800" b="1" dirty="0"/>
              <a:t>를</a:t>
            </a:r>
            <a:r>
              <a:rPr lang="en-US" altLang="ko-KR" sz="1800" b="1" dirty="0"/>
              <a:t/>
            </a:r>
            <a:br>
              <a:rPr lang="en-US" altLang="ko-KR" sz="1800" b="1" dirty="0"/>
            </a:br>
            <a:r>
              <a:rPr lang="en-US" altLang="ko-KR" sz="1800" b="1" dirty="0"/>
              <a:t>   </a:t>
            </a:r>
            <a:r>
              <a:rPr lang="ko-KR" altLang="en-US" sz="1800" b="1" dirty="0"/>
              <a:t> 적용하여 앞장의</a:t>
            </a:r>
            <a:r>
              <a:rPr lang="en-US" altLang="ko-KR" sz="1800" b="1" dirty="0"/>
              <a:t> </a:t>
            </a:r>
            <a:r>
              <a:rPr lang="ko-KR" altLang="en-US" sz="1800" b="1" dirty="0"/>
              <a:t>단말기 크기에 따라 크기가 조정됨</a:t>
            </a:r>
            <a:r>
              <a:rPr lang="en-US" altLang="ko-KR" sz="1800" b="1" dirty="0"/>
              <a:t/>
            </a:r>
            <a:br>
              <a:rPr lang="en-US" altLang="ko-KR" sz="1800" b="1" dirty="0"/>
            </a:br>
            <a:endParaRPr lang="en-US" altLang="ko-KR" sz="1800" b="1" dirty="0"/>
          </a:p>
          <a:p>
            <a:r>
              <a:rPr lang="en-US" altLang="ko-KR" sz="1800" b="1" dirty="0"/>
              <a:t>.container-fluid </a:t>
            </a:r>
            <a:br>
              <a:rPr lang="en-US" altLang="ko-KR" sz="1800" b="1" dirty="0"/>
            </a:br>
            <a:r>
              <a:rPr lang="en-US" altLang="ko-KR" sz="1800" b="1" dirty="0"/>
              <a:t> &gt; </a:t>
            </a:r>
            <a:r>
              <a:rPr lang="ko-KR" altLang="en-US" sz="1800" b="1" dirty="0"/>
              <a:t>좌우 </a:t>
            </a:r>
            <a:r>
              <a:rPr lang="en-US" altLang="ko-KR" sz="1800" b="1" dirty="0"/>
              <a:t>100% full-width</a:t>
            </a:r>
            <a:br>
              <a:rPr lang="en-US" altLang="ko-KR" sz="1800" b="1" dirty="0"/>
            </a:br>
            <a:r>
              <a:rPr lang="en-US" altLang="ko-KR" sz="1800" b="1" dirty="0"/>
              <a:t/>
            </a:r>
            <a:br>
              <a:rPr lang="en-US" altLang="ko-KR" sz="1800" b="1" dirty="0"/>
            </a:br>
            <a:r>
              <a:rPr lang="en-US" altLang="ko-KR" sz="1800" b="1" dirty="0"/>
              <a:t>“</a:t>
            </a:r>
            <a:r>
              <a:rPr lang="ko-KR" altLang="en-US" sz="1800" b="1" dirty="0"/>
              <a:t>예</a:t>
            </a:r>
            <a:r>
              <a:rPr lang="en-US" altLang="ko-KR" sz="1800" b="1" dirty="0"/>
              <a:t>”</a:t>
            </a:r>
            <a:br>
              <a:rPr lang="en-US" altLang="ko-KR" sz="1800" b="1" dirty="0"/>
            </a:br>
            <a:r>
              <a:rPr lang="en-US" altLang="ko-KR" sz="1800" b="1" dirty="0"/>
              <a:t>&lt;div class="container-fluid"&gt;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endParaRPr lang="ko-KR" altLang="en-US" sz="1800" b="1" dirty="0"/>
          </a:p>
          <a:p>
            <a:endParaRPr lang="ko-KR" altLang="en-US" sz="1800" b="1" dirty="0"/>
          </a:p>
        </p:txBody>
      </p:sp>
    </p:spTree>
    <p:extLst>
      <p:ext uri="{BB962C8B-B14F-4D97-AF65-F5344CB8AC3E}">
        <p14:creationId xmlns:p14="http://schemas.microsoft.com/office/powerpoint/2010/main" val="3330686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lstStyle/>
          <a:p>
            <a:r>
              <a:rPr lang="en-US" altLang="ko-KR" sz="2400" dirty="0"/>
              <a:t>Bootstrap 4 Nav(</a:t>
            </a:r>
            <a:r>
              <a:rPr lang="ko-KR" altLang="en-US" sz="2400" dirty="0"/>
              <a:t>단순 메뉴</a:t>
            </a:r>
            <a:r>
              <a:rPr lang="en-US" altLang="ko-KR" sz="2400" dirty="0"/>
              <a:t>)</a:t>
            </a:r>
          </a:p>
        </p:txBody>
      </p:sp>
      <p:sp>
        <p:nvSpPr>
          <p:cNvPr id="3" name="내용 개체 틀 2"/>
          <p:cNvSpPr>
            <a:spLocks noGrp="1"/>
          </p:cNvSpPr>
          <p:nvPr>
            <p:ph idx="1"/>
          </p:nvPr>
        </p:nvSpPr>
        <p:spPr>
          <a:xfrm>
            <a:off x="628650" y="1340768"/>
            <a:ext cx="7886700" cy="5040559"/>
          </a:xfrm>
        </p:spPr>
        <p:txBody>
          <a:bodyPr>
            <a:normAutofit fontScale="55000" lnSpcReduction="20000"/>
          </a:bodyPr>
          <a:lstStyle/>
          <a:p>
            <a:pPr>
              <a:lnSpc>
                <a:spcPct val="120000"/>
              </a:lnSpc>
            </a:pPr>
            <a:r>
              <a:rPr lang="ko-KR" altLang="en-US" dirty="0" smtClean="0"/>
              <a:t>간단히  </a:t>
            </a:r>
            <a:r>
              <a:rPr lang="ko-KR" altLang="en-US" dirty="0"/>
              <a:t>수평 </a:t>
            </a:r>
            <a:r>
              <a:rPr lang="ko-KR" altLang="en-US" dirty="0" err="1"/>
              <a:t>메뉴만들기</a:t>
            </a:r>
            <a:r>
              <a:rPr lang="en-US" altLang="ko-KR" dirty="0"/>
              <a:t/>
            </a:r>
            <a:br>
              <a:rPr lang="en-US" altLang="ko-KR" dirty="0"/>
            </a:br>
            <a:r>
              <a:rPr lang="en-US" altLang="ko-KR" dirty="0"/>
              <a:t>ul</a:t>
            </a:r>
            <a:r>
              <a:rPr lang="ko-KR" altLang="en-US" dirty="0"/>
              <a:t>에 </a:t>
            </a:r>
            <a:r>
              <a:rPr lang="en-US" altLang="ko-KR" dirty="0" err="1"/>
              <a:t>nav,li</a:t>
            </a:r>
            <a:r>
              <a:rPr lang="ko-KR" altLang="en-US" dirty="0"/>
              <a:t>에 </a:t>
            </a:r>
            <a:r>
              <a:rPr lang="en-US" altLang="ko-KR" dirty="0"/>
              <a:t>nav-item, </a:t>
            </a:r>
            <a:r>
              <a:rPr lang="ko-KR" altLang="en-US" dirty="0"/>
              <a:t>링크</a:t>
            </a:r>
            <a:r>
              <a:rPr lang="en-US" altLang="ko-KR" dirty="0"/>
              <a:t> </a:t>
            </a:r>
            <a:r>
              <a:rPr lang="en-US" altLang="ko-KR" dirty="0" smtClean="0"/>
              <a:t>a</a:t>
            </a:r>
            <a:r>
              <a:rPr lang="ko-KR" altLang="en-US" dirty="0" smtClean="0"/>
              <a:t>에 </a:t>
            </a:r>
            <a:r>
              <a:rPr lang="en-US" altLang="ko-KR" dirty="0" err="1" smtClean="0"/>
              <a:t>nav</a:t>
            </a:r>
            <a:r>
              <a:rPr lang="en-US" altLang="ko-KR" dirty="0" smtClean="0"/>
              <a:t>-link</a:t>
            </a:r>
            <a:r>
              <a:rPr lang="ko-KR" altLang="en-US" dirty="0"/>
              <a:t>클래스를 적용</a:t>
            </a:r>
            <a:r>
              <a:rPr lang="en-US" altLang="ko-KR" dirty="0"/>
              <a:t/>
            </a:r>
            <a:br>
              <a:rPr lang="en-US" altLang="ko-KR" dirty="0"/>
            </a:br>
            <a:r>
              <a:rPr lang="en-US" altLang="ko-KR" dirty="0"/>
              <a:t/>
            </a:r>
            <a:br>
              <a:rPr lang="en-US" altLang="ko-KR" dirty="0"/>
            </a:br>
            <a:r>
              <a:rPr lang="en-US" altLang="ko-KR" dirty="0"/>
              <a:t>&lt;ul class="nav"&gt;</a:t>
            </a:r>
            <a:br>
              <a:rPr lang="en-US" altLang="ko-KR" dirty="0"/>
            </a:br>
            <a:r>
              <a:rPr lang="en-US" altLang="ko-KR" dirty="0"/>
              <a:t>  &lt;li class="nav-item"&gt;</a:t>
            </a:r>
            <a:br>
              <a:rPr lang="en-US" altLang="ko-KR" dirty="0"/>
            </a:br>
            <a:r>
              <a:rPr lang="en-US" altLang="ko-KR" dirty="0"/>
              <a:t>    &lt;a class="nav-link" </a:t>
            </a:r>
            <a:r>
              <a:rPr lang="en-US" altLang="ko-KR" dirty="0" err="1"/>
              <a:t>href</a:t>
            </a:r>
            <a:r>
              <a:rPr lang="en-US" altLang="ko-KR" dirty="0"/>
              <a:t>="#"&gt;Link&lt;/a&gt;</a:t>
            </a:r>
            <a:br>
              <a:rPr lang="en-US" altLang="ko-KR" dirty="0"/>
            </a:br>
            <a:r>
              <a:rPr lang="en-US" altLang="ko-KR" dirty="0"/>
              <a:t>  &lt;/li&gt;</a:t>
            </a:r>
            <a:br>
              <a:rPr lang="en-US" altLang="ko-KR" dirty="0"/>
            </a:br>
            <a:r>
              <a:rPr lang="en-US" altLang="ko-KR" dirty="0"/>
              <a:t>  &lt;li class="nav-item"&gt;</a:t>
            </a:r>
            <a:br>
              <a:rPr lang="en-US" altLang="ko-KR" dirty="0"/>
            </a:br>
            <a:r>
              <a:rPr lang="en-US" altLang="ko-KR" dirty="0"/>
              <a:t>    &lt;a class="nav-link" </a:t>
            </a:r>
            <a:r>
              <a:rPr lang="en-US" altLang="ko-KR" dirty="0" err="1"/>
              <a:t>href</a:t>
            </a:r>
            <a:r>
              <a:rPr lang="en-US" altLang="ko-KR" dirty="0"/>
              <a:t>="#"&gt;Link&lt;/a&gt;</a:t>
            </a:r>
            <a:br>
              <a:rPr lang="en-US" altLang="ko-KR" dirty="0"/>
            </a:br>
            <a:r>
              <a:rPr lang="en-US" altLang="ko-KR" dirty="0"/>
              <a:t>  &lt;/li&gt;</a:t>
            </a:r>
            <a:br>
              <a:rPr lang="en-US" altLang="ko-KR" dirty="0"/>
            </a:br>
            <a:r>
              <a:rPr lang="en-US" altLang="ko-KR" dirty="0"/>
              <a:t>  &lt;li class="nav-item"&gt;</a:t>
            </a:r>
            <a:br>
              <a:rPr lang="en-US" altLang="ko-KR" dirty="0"/>
            </a:br>
            <a:r>
              <a:rPr lang="en-US" altLang="ko-KR" dirty="0"/>
              <a:t>    &lt;a class="nav-link" </a:t>
            </a:r>
            <a:r>
              <a:rPr lang="en-US" altLang="ko-KR" dirty="0" err="1"/>
              <a:t>href</a:t>
            </a:r>
            <a:r>
              <a:rPr lang="en-US" altLang="ko-KR" dirty="0"/>
              <a:t>="#"&gt;Link&lt;/a&gt;</a:t>
            </a:r>
            <a:br>
              <a:rPr lang="en-US" altLang="ko-KR" dirty="0"/>
            </a:br>
            <a:r>
              <a:rPr lang="en-US" altLang="ko-KR" dirty="0"/>
              <a:t>  &lt;/li&gt;</a:t>
            </a:r>
            <a:br>
              <a:rPr lang="en-US" altLang="ko-KR" dirty="0"/>
            </a:br>
            <a:r>
              <a:rPr lang="en-US" altLang="ko-KR" dirty="0"/>
              <a:t>  &lt;li class="nav-item"&gt;</a:t>
            </a:r>
            <a:br>
              <a:rPr lang="en-US" altLang="ko-KR" dirty="0"/>
            </a:br>
            <a:r>
              <a:rPr lang="en-US" altLang="ko-KR" dirty="0"/>
              <a:t>    &lt;a class="nav-link disabled" </a:t>
            </a:r>
            <a:r>
              <a:rPr lang="en-US" altLang="ko-KR" dirty="0" err="1"/>
              <a:t>href</a:t>
            </a:r>
            <a:r>
              <a:rPr lang="en-US" altLang="ko-KR" dirty="0"/>
              <a:t>="#"&gt;Disabled&lt;/a&gt;</a:t>
            </a:r>
            <a:br>
              <a:rPr lang="en-US" altLang="ko-KR" dirty="0"/>
            </a:br>
            <a:r>
              <a:rPr lang="en-US" altLang="ko-KR" dirty="0"/>
              <a:t>  &lt;/li&gt;</a:t>
            </a:r>
            <a:br>
              <a:rPr lang="en-US" altLang="ko-KR" dirty="0"/>
            </a:br>
            <a:r>
              <a:rPr lang="en-US" altLang="ko-KR" dirty="0"/>
              <a:t>&lt;/ul&gt;</a:t>
            </a:r>
          </a:p>
          <a:p>
            <a:pPr>
              <a:lnSpc>
                <a:spcPct val="120000"/>
              </a:lnSpc>
            </a:pPr>
            <a:r>
              <a:rPr lang="en-US" altLang="ko-KR" dirty="0"/>
              <a:t>&lt;ul&gt;</a:t>
            </a:r>
            <a:r>
              <a:rPr lang="ko-KR" altLang="en-US" dirty="0"/>
              <a:t>에 </a:t>
            </a:r>
            <a:r>
              <a:rPr lang="en-US" altLang="ko-KR" dirty="0"/>
              <a:t>justify-content-center</a:t>
            </a:r>
            <a:r>
              <a:rPr lang="ko-KR" altLang="en-US" dirty="0"/>
              <a:t>를 사용하면 중간에 </a:t>
            </a:r>
            <a:r>
              <a:rPr lang="en-US" altLang="ko-KR" dirty="0"/>
              <a:t>nav</a:t>
            </a:r>
            <a:r>
              <a:rPr lang="ko-KR" altLang="en-US" dirty="0"/>
              <a:t>가 위치</a:t>
            </a:r>
            <a:r>
              <a:rPr lang="en-US" altLang="ko-KR" dirty="0"/>
              <a:t/>
            </a:r>
            <a:br>
              <a:rPr lang="en-US" altLang="ko-KR" dirty="0"/>
            </a:br>
            <a:r>
              <a:rPr lang="en-US" altLang="ko-KR" dirty="0"/>
              <a:t>&lt;ul class="nav justify-content-center"&gt;</a:t>
            </a:r>
            <a:br>
              <a:rPr lang="en-US" altLang="ko-KR" dirty="0"/>
            </a:br>
            <a:r>
              <a:rPr lang="en-US" altLang="ko-KR" dirty="0"/>
              <a:t> </a:t>
            </a:r>
            <a:r>
              <a:rPr lang="ko-KR" altLang="en-US" dirty="0"/>
              <a:t>오른쪽에 위치는 </a:t>
            </a:r>
            <a:r>
              <a:rPr lang="en-US" altLang="ko-KR" dirty="0"/>
              <a:t/>
            </a:r>
            <a:br>
              <a:rPr lang="en-US" altLang="ko-KR" dirty="0"/>
            </a:br>
            <a:r>
              <a:rPr lang="en-US" altLang="ko-KR" dirty="0"/>
              <a:t> &lt;ul class="nav justify-content-end"&gt;</a:t>
            </a:r>
            <a:endParaRPr lang="ko-KR" altLang="en-US" dirty="0"/>
          </a:p>
        </p:txBody>
      </p:sp>
      <p:pic>
        <p:nvPicPr>
          <p:cNvPr id="4" name="그림 3"/>
          <p:cNvPicPr>
            <a:picLocks noChangeAspect="1"/>
          </p:cNvPicPr>
          <p:nvPr/>
        </p:nvPicPr>
        <p:blipFill>
          <a:blip r:embed="rId2"/>
          <a:stretch>
            <a:fillRect/>
          </a:stretch>
        </p:blipFill>
        <p:spPr>
          <a:xfrm>
            <a:off x="5580112" y="2636912"/>
            <a:ext cx="3153215" cy="504895"/>
          </a:xfrm>
          <a:prstGeom prst="rect">
            <a:avLst/>
          </a:prstGeom>
        </p:spPr>
      </p:pic>
    </p:spTree>
    <p:extLst>
      <p:ext uri="{BB962C8B-B14F-4D97-AF65-F5344CB8AC3E}">
        <p14:creationId xmlns:p14="http://schemas.microsoft.com/office/powerpoint/2010/main" val="30342283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800" dirty="0"/>
              <a:t>Nav</a:t>
            </a:r>
            <a:r>
              <a:rPr lang="ko-KR" altLang="en-US" sz="1800" dirty="0"/>
              <a:t>를 수직으로 만들려면 </a:t>
            </a:r>
            <a:r>
              <a:rPr lang="en-US" altLang="ko-KR" sz="1800" dirty="0" smtClean="0"/>
              <a:t>flex-column</a:t>
            </a:r>
            <a:r>
              <a:rPr lang="ko-KR" altLang="en-US" sz="1800" dirty="0" smtClean="0"/>
              <a:t>클래스를 </a:t>
            </a:r>
            <a:r>
              <a:rPr lang="ko-KR" altLang="en-US" sz="1800" dirty="0"/>
              <a:t>사용</a:t>
            </a:r>
            <a:r>
              <a:rPr lang="en-US" altLang="ko-KR" sz="1800" dirty="0"/>
              <a:t/>
            </a:r>
            <a:br>
              <a:rPr lang="en-US" altLang="ko-KR" sz="1800" dirty="0"/>
            </a:br>
            <a:r>
              <a:rPr lang="en-US" altLang="ko-KR" sz="1800" dirty="0"/>
              <a:t/>
            </a:r>
            <a:br>
              <a:rPr lang="en-US" altLang="ko-KR" sz="1800" dirty="0"/>
            </a:br>
            <a:r>
              <a:rPr lang="en-US" altLang="ko-KR" sz="1800" dirty="0"/>
              <a:t>&lt;ul class="nav flex-column"&gt;</a:t>
            </a:r>
          </a:p>
          <a:p>
            <a:pPr>
              <a:lnSpc>
                <a:spcPct val="100000"/>
              </a:lnSpc>
            </a:pPr>
            <a:r>
              <a:rPr lang="en-US" altLang="ko-KR" sz="1800" dirty="0"/>
              <a:t>Nav</a:t>
            </a:r>
            <a:r>
              <a:rPr lang="ko-KR" altLang="en-US" sz="1800" dirty="0"/>
              <a:t>를 메뉴가 아닌 탭으로 사용하려면 </a:t>
            </a:r>
            <a:r>
              <a:rPr lang="en-US" altLang="ko-KR" sz="1800" dirty="0"/>
              <a:t>nav-tabs</a:t>
            </a:r>
            <a:r>
              <a:rPr lang="ko-KR" altLang="en-US" sz="1800" dirty="0"/>
              <a:t>클래스를 </a:t>
            </a:r>
            <a:r>
              <a:rPr lang="en-US" altLang="ko-KR" sz="1800" dirty="0"/>
              <a:t>ul</a:t>
            </a:r>
            <a:r>
              <a:rPr lang="ko-KR" altLang="en-US" sz="1800" dirty="0"/>
              <a:t>에 줌</a:t>
            </a:r>
            <a:r>
              <a:rPr lang="en-US" altLang="ko-KR" sz="1800" dirty="0"/>
              <a:t/>
            </a:r>
            <a:br>
              <a:rPr lang="en-US" altLang="ko-KR" sz="1800" dirty="0"/>
            </a:br>
            <a:r>
              <a:rPr lang="en-US" altLang="ko-KR" sz="1800" dirty="0"/>
              <a:t>active</a:t>
            </a:r>
            <a:r>
              <a:rPr lang="ko-KR" altLang="en-US" sz="1800" dirty="0"/>
              <a:t>와 </a:t>
            </a:r>
            <a:r>
              <a:rPr lang="en-US" altLang="ko-KR" sz="1800" dirty="0"/>
              <a:t>disabled</a:t>
            </a:r>
            <a:r>
              <a:rPr lang="ko-KR" altLang="en-US" sz="1800" dirty="0"/>
              <a:t>클래스는 선택 탭이나 </a:t>
            </a:r>
            <a:r>
              <a:rPr lang="ko-KR" altLang="en-US" sz="1800" dirty="0" err="1"/>
              <a:t>비활성탭을</a:t>
            </a:r>
            <a:r>
              <a:rPr lang="ko-KR" altLang="en-US" sz="1800" dirty="0"/>
              <a:t> 위한 클래스임</a:t>
            </a:r>
            <a:r>
              <a:rPr lang="en-US" altLang="ko-KR" sz="1800" dirty="0"/>
              <a:t/>
            </a:r>
            <a:br>
              <a:rPr lang="en-US" altLang="ko-KR" sz="1800" dirty="0"/>
            </a:br>
            <a:r>
              <a:rPr lang="en-US" altLang="ko-KR" sz="1800" dirty="0"/>
              <a:t/>
            </a:r>
            <a:br>
              <a:rPr lang="en-US" altLang="ko-KR" sz="1800" dirty="0"/>
            </a:br>
            <a:r>
              <a:rPr lang="en-US" altLang="ko-KR" sz="1800" dirty="0"/>
              <a:t>&lt;ul class="nav nav-tabs"&gt;</a:t>
            </a:r>
            <a:br>
              <a:rPr lang="en-US" altLang="ko-KR" sz="1800" dirty="0"/>
            </a:br>
            <a:r>
              <a:rPr lang="en-US" altLang="ko-KR" sz="1800" dirty="0"/>
              <a:t>  &lt;li class="nav-item"&gt;</a:t>
            </a:r>
            <a:br>
              <a:rPr lang="en-US" altLang="ko-KR" sz="1800" dirty="0"/>
            </a:br>
            <a:r>
              <a:rPr lang="en-US" altLang="ko-KR" sz="1800" dirty="0"/>
              <a:t>    &lt;a class="nav-link active" </a:t>
            </a:r>
            <a:r>
              <a:rPr lang="en-US" altLang="ko-KR" sz="1800" dirty="0" err="1"/>
              <a:t>href</a:t>
            </a:r>
            <a:r>
              <a:rPr lang="en-US" altLang="ko-KR" sz="1800" dirty="0"/>
              <a:t>="#"&gt;Active&lt;/a&gt;</a:t>
            </a:r>
            <a:br>
              <a:rPr lang="en-US" altLang="ko-KR" sz="1800" dirty="0"/>
            </a:br>
            <a:r>
              <a:rPr lang="en-US" altLang="ko-KR" sz="1800" dirty="0"/>
              <a:t>  &lt;/li&gt;</a:t>
            </a:r>
            <a:br>
              <a:rPr lang="en-US" altLang="ko-KR" sz="1800" dirty="0"/>
            </a:br>
            <a:r>
              <a:rPr lang="en-US" altLang="ko-KR" sz="1800" dirty="0"/>
              <a:t>  &lt;li class="nav-item"&gt;</a:t>
            </a:r>
            <a:br>
              <a:rPr lang="en-US" altLang="ko-KR" sz="1800" dirty="0"/>
            </a:br>
            <a:r>
              <a:rPr lang="en-US" altLang="ko-KR" sz="1800" dirty="0"/>
              <a:t>    &lt;a class="nav-link" </a:t>
            </a:r>
            <a:r>
              <a:rPr lang="en-US" altLang="ko-KR" sz="1800" dirty="0" err="1"/>
              <a:t>href</a:t>
            </a:r>
            <a:r>
              <a:rPr lang="en-US" altLang="ko-KR" sz="1800" dirty="0"/>
              <a:t>="#"&gt;Link&lt;/a&gt;</a:t>
            </a:r>
            <a:br>
              <a:rPr lang="en-US" altLang="ko-KR" sz="1800" dirty="0"/>
            </a:br>
            <a:r>
              <a:rPr lang="en-US" altLang="ko-KR" sz="1800" dirty="0"/>
              <a:t>  &lt;/li&gt;</a:t>
            </a:r>
            <a:br>
              <a:rPr lang="en-US" altLang="ko-KR" sz="1800" dirty="0"/>
            </a:br>
            <a:r>
              <a:rPr lang="en-US" altLang="ko-KR" sz="1800" dirty="0"/>
              <a:t>  &lt;li class="nav-item"&gt;</a:t>
            </a:r>
            <a:br>
              <a:rPr lang="en-US" altLang="ko-KR" sz="1800" dirty="0"/>
            </a:br>
            <a:r>
              <a:rPr lang="en-US" altLang="ko-KR" sz="1800" dirty="0"/>
              <a:t>    &lt;a class="nav-link" </a:t>
            </a:r>
            <a:r>
              <a:rPr lang="en-US" altLang="ko-KR" sz="1800" dirty="0" err="1"/>
              <a:t>href</a:t>
            </a:r>
            <a:r>
              <a:rPr lang="en-US" altLang="ko-KR" sz="1800" dirty="0"/>
              <a:t>="#"&gt;Link&lt;/a&gt;</a:t>
            </a:r>
            <a:br>
              <a:rPr lang="en-US" altLang="ko-KR" sz="1800" dirty="0"/>
            </a:br>
            <a:r>
              <a:rPr lang="en-US" altLang="ko-KR" sz="1800" dirty="0"/>
              <a:t>  &lt;/li&gt;</a:t>
            </a:r>
            <a:br>
              <a:rPr lang="en-US" altLang="ko-KR" sz="1800" dirty="0"/>
            </a:br>
            <a:r>
              <a:rPr lang="en-US" altLang="ko-KR" sz="1800" dirty="0"/>
              <a:t>  &lt;li class="nav-item"&gt;</a:t>
            </a:r>
            <a:br>
              <a:rPr lang="en-US" altLang="ko-KR" sz="1800" dirty="0"/>
            </a:br>
            <a:r>
              <a:rPr lang="en-US" altLang="ko-KR" sz="1800" dirty="0"/>
              <a:t>    &lt;a class="nav-link disabled" </a:t>
            </a:r>
            <a:r>
              <a:rPr lang="en-US" altLang="ko-KR" sz="1800" dirty="0" err="1"/>
              <a:t>href</a:t>
            </a:r>
            <a:r>
              <a:rPr lang="en-US" altLang="ko-KR" sz="1800" dirty="0"/>
              <a:t>="#"&gt;Disabled&lt;/a&gt;</a:t>
            </a:r>
            <a:br>
              <a:rPr lang="en-US" altLang="ko-KR" sz="1800" dirty="0"/>
            </a:br>
            <a:r>
              <a:rPr lang="en-US" altLang="ko-KR" sz="1800" dirty="0"/>
              <a:t>  &lt;/li&gt;</a:t>
            </a:r>
            <a:br>
              <a:rPr lang="en-US" altLang="ko-KR" sz="1800" dirty="0"/>
            </a:br>
            <a:r>
              <a:rPr lang="en-US" altLang="ko-KR" sz="1800" dirty="0"/>
              <a:t>&lt;/ul&gt;</a:t>
            </a:r>
          </a:p>
          <a:p>
            <a:pPr>
              <a:lnSpc>
                <a:spcPct val="100000"/>
              </a:lnSpc>
            </a:pPr>
            <a:r>
              <a:rPr lang="en-US" altLang="ko-KR" sz="1800" dirty="0"/>
              <a:t>&lt;ul class="nav nav-pills"&gt;</a:t>
            </a:r>
            <a:r>
              <a:rPr lang="ko-KR" altLang="en-US" sz="1800" dirty="0"/>
              <a:t>는 테두리선을 둥글게 함</a:t>
            </a:r>
          </a:p>
        </p:txBody>
      </p:sp>
    </p:spTree>
    <p:extLst>
      <p:ext uri="{BB962C8B-B14F-4D97-AF65-F5344CB8AC3E}">
        <p14:creationId xmlns:p14="http://schemas.microsoft.com/office/powerpoint/2010/main" val="2343312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548680"/>
            <a:ext cx="8496944" cy="5628283"/>
          </a:xfrm>
        </p:spPr>
        <p:txBody>
          <a:bodyPr>
            <a:normAutofit/>
          </a:bodyPr>
          <a:lstStyle/>
          <a:p>
            <a:pPr>
              <a:lnSpc>
                <a:spcPct val="100000"/>
              </a:lnSpc>
            </a:pPr>
            <a:r>
              <a:rPr lang="en-US" altLang="ko-KR" sz="1800" dirty="0"/>
              <a:t>&lt;ul class="nav nav-pills nav-justified"&gt;..&lt;/ul&gt;</a:t>
            </a:r>
            <a:br>
              <a:rPr lang="en-US" altLang="ko-KR" sz="1800" dirty="0"/>
            </a:br>
            <a:r>
              <a:rPr lang="en-US" altLang="ko-KR" sz="1800" dirty="0"/>
              <a:t/>
            </a:r>
            <a:br>
              <a:rPr lang="en-US" altLang="ko-KR" sz="1800" dirty="0"/>
            </a:br>
            <a:r>
              <a:rPr lang="en-US" altLang="ko-KR" sz="1800" dirty="0"/>
              <a:t>nav-justified</a:t>
            </a:r>
            <a:r>
              <a:rPr lang="ko-KR" altLang="en-US" sz="1800" dirty="0"/>
              <a:t>클래스는 각 아이템의</a:t>
            </a:r>
            <a:r>
              <a:rPr lang="en-US" altLang="ko-KR" sz="1800" dirty="0"/>
              <a:t> </a:t>
            </a:r>
            <a:r>
              <a:rPr lang="ko-KR" altLang="en-US" sz="1800" dirty="0" smtClean="0"/>
              <a:t>가로들을  </a:t>
            </a:r>
            <a:r>
              <a:rPr lang="ko-KR" altLang="en-US" sz="1800" dirty="0"/>
              <a:t>동일하게 해줌</a:t>
            </a:r>
            <a:endParaRPr lang="en-US" altLang="ko-KR" sz="1800" dirty="0"/>
          </a:p>
          <a:p>
            <a:pPr>
              <a:lnSpc>
                <a:spcPct val="100000"/>
              </a:lnSpc>
            </a:pPr>
            <a:r>
              <a:rPr lang="en-US" altLang="ko-KR" sz="1800" dirty="0"/>
              <a:t>&lt;li&gt;</a:t>
            </a:r>
            <a:r>
              <a:rPr lang="ko-KR" altLang="en-US" sz="1800" dirty="0"/>
              <a:t>를 드롭다운 메뉴로 사용</a:t>
            </a:r>
            <a:r>
              <a:rPr lang="en-US" altLang="ko-KR" sz="1800" dirty="0"/>
              <a:t/>
            </a:r>
            <a:br>
              <a:rPr lang="en-US" altLang="ko-KR" sz="1800" dirty="0"/>
            </a:br>
            <a:r>
              <a:rPr lang="en-US" altLang="ko-KR" sz="1800" dirty="0"/>
              <a:t/>
            </a:r>
            <a:br>
              <a:rPr lang="en-US" altLang="ko-KR" sz="1800" dirty="0"/>
            </a:br>
            <a:r>
              <a:rPr lang="en-US" altLang="ko-KR" sz="1600" dirty="0"/>
              <a:t>&lt;li class="nav-item dropdown"&gt;</a:t>
            </a:r>
            <a:br>
              <a:rPr lang="en-US" altLang="ko-KR" sz="1600" dirty="0"/>
            </a:br>
            <a:r>
              <a:rPr lang="en-US" altLang="ko-KR" sz="1600" dirty="0"/>
              <a:t>    &lt;a class="</a:t>
            </a:r>
            <a:r>
              <a:rPr lang="en-US" altLang="ko-KR" sz="1600" u="sng" dirty="0"/>
              <a:t>nav-link dropdown-toggle</a:t>
            </a:r>
            <a:r>
              <a:rPr lang="en-US" altLang="ko-KR" sz="1600" dirty="0"/>
              <a:t>" </a:t>
            </a:r>
            <a:br>
              <a:rPr lang="en-US" altLang="ko-KR" sz="1600" dirty="0"/>
            </a:br>
            <a:r>
              <a:rPr lang="en-US" altLang="ko-KR" sz="1600" dirty="0"/>
              <a:t>          data-toggle="dropdown" </a:t>
            </a:r>
            <a:r>
              <a:rPr lang="en-US" altLang="ko-KR" sz="1600" dirty="0" err="1"/>
              <a:t>href</a:t>
            </a:r>
            <a:r>
              <a:rPr lang="en-US" altLang="ko-KR" sz="1600" dirty="0"/>
              <a:t>="#"&gt;</a:t>
            </a:r>
            <a:br>
              <a:rPr lang="en-US" altLang="ko-KR" sz="1600" dirty="0"/>
            </a:br>
            <a:r>
              <a:rPr lang="en-US" altLang="ko-KR" sz="1600" dirty="0"/>
              <a:t>	Dropdown</a:t>
            </a:r>
            <a:br>
              <a:rPr lang="en-US" altLang="ko-KR" sz="1600" dirty="0"/>
            </a:br>
            <a:r>
              <a:rPr lang="en-US" altLang="ko-KR" sz="1600" dirty="0"/>
              <a:t>    &lt;/a&gt;</a:t>
            </a:r>
            <a:br>
              <a:rPr lang="en-US" altLang="ko-KR" sz="1600" dirty="0"/>
            </a:br>
            <a:r>
              <a:rPr lang="en-US" altLang="ko-KR" sz="1600" dirty="0"/>
              <a:t>    &lt;div class="dropdown-menu"&gt;</a:t>
            </a:r>
            <a:br>
              <a:rPr lang="en-US" altLang="ko-KR" sz="1600" dirty="0"/>
            </a:br>
            <a:r>
              <a:rPr lang="en-US" altLang="ko-KR" sz="1600" dirty="0"/>
              <a:t>      &lt;a class="dropdown-item" </a:t>
            </a:r>
            <a:r>
              <a:rPr lang="en-US" altLang="ko-KR" sz="1600" dirty="0" err="1"/>
              <a:t>href</a:t>
            </a:r>
            <a:r>
              <a:rPr lang="en-US" altLang="ko-KR" sz="1600" dirty="0"/>
              <a:t>="#"&gt;Link 1&lt;/a&gt;</a:t>
            </a:r>
            <a:br>
              <a:rPr lang="en-US" altLang="ko-KR" sz="1600" dirty="0"/>
            </a:br>
            <a:r>
              <a:rPr lang="en-US" altLang="ko-KR" sz="1600" dirty="0"/>
              <a:t>      &lt;a class="dropdown-item" </a:t>
            </a:r>
            <a:r>
              <a:rPr lang="en-US" altLang="ko-KR" sz="1600" dirty="0" err="1"/>
              <a:t>href</a:t>
            </a:r>
            <a:r>
              <a:rPr lang="en-US" altLang="ko-KR" sz="1600" dirty="0"/>
              <a:t>="#"&gt;Link 2&lt;/a&gt;</a:t>
            </a:r>
            <a:br>
              <a:rPr lang="en-US" altLang="ko-KR" sz="1600" dirty="0"/>
            </a:br>
            <a:r>
              <a:rPr lang="en-US" altLang="ko-KR" sz="1600" dirty="0"/>
              <a:t>      &lt;a class="dropdown-item" </a:t>
            </a:r>
            <a:r>
              <a:rPr lang="en-US" altLang="ko-KR" sz="1600" dirty="0" err="1"/>
              <a:t>href</a:t>
            </a:r>
            <a:r>
              <a:rPr lang="en-US" altLang="ko-KR" sz="1600" dirty="0"/>
              <a:t>="#"&gt;Link 3&lt;/a&gt;</a:t>
            </a:r>
            <a:br>
              <a:rPr lang="en-US" altLang="ko-KR" sz="1600" dirty="0"/>
            </a:br>
            <a:r>
              <a:rPr lang="en-US" altLang="ko-KR" sz="1600" dirty="0"/>
              <a:t>    &lt;/div&gt;</a:t>
            </a:r>
            <a:br>
              <a:rPr lang="en-US" altLang="ko-KR" sz="1600" dirty="0"/>
            </a:br>
            <a:r>
              <a:rPr lang="en-US" altLang="ko-KR" sz="1600" dirty="0"/>
              <a:t>  &lt;/li&gt;</a:t>
            </a:r>
            <a:br>
              <a:rPr lang="en-US" altLang="ko-KR" sz="1600" dirty="0"/>
            </a:br>
            <a:endParaRPr lang="ko-KR" altLang="en-US" sz="1600" dirty="0"/>
          </a:p>
        </p:txBody>
      </p:sp>
    </p:spTree>
    <p:extLst>
      <p:ext uri="{BB962C8B-B14F-4D97-AF65-F5344CB8AC3E}">
        <p14:creationId xmlns:p14="http://schemas.microsoft.com/office/powerpoint/2010/main" val="3150486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484267"/>
          </a:xfrm>
        </p:spPr>
        <p:txBody>
          <a:bodyPr>
            <a:noAutofit/>
          </a:bodyPr>
          <a:lstStyle/>
          <a:p>
            <a:pPr>
              <a:lnSpc>
                <a:spcPct val="100000"/>
              </a:lnSpc>
            </a:pPr>
            <a:r>
              <a:rPr lang="ko-KR" altLang="en-US" sz="1400" dirty="0"/>
              <a:t>탭 </a:t>
            </a:r>
            <a:r>
              <a:rPr lang="ko-KR" altLang="en-US" sz="1400" dirty="0" err="1"/>
              <a:t>클릭시</a:t>
            </a:r>
            <a:r>
              <a:rPr lang="ko-KR" altLang="en-US" sz="1400" dirty="0"/>
              <a:t> 보여줄 내용을 정해진 영역에 </a:t>
            </a:r>
            <a:r>
              <a:rPr lang="ko-KR" altLang="en-US" sz="1400" dirty="0" err="1"/>
              <a:t>토글</a:t>
            </a:r>
            <a:r>
              <a:rPr lang="ko-KR" altLang="en-US" sz="1400" dirty="0"/>
              <a:t> 방식으로 보여 주려면</a:t>
            </a:r>
            <a:r>
              <a:rPr lang="en-US" altLang="ko-KR" sz="1400" dirty="0"/>
              <a:t/>
            </a:r>
            <a:br>
              <a:rPr lang="en-US" altLang="ko-KR" sz="1400" dirty="0"/>
            </a:br>
            <a:r>
              <a:rPr lang="en-US" altLang="ko-KR" sz="1400" dirty="0"/>
              <a:t>data-toggle="tab“, </a:t>
            </a:r>
            <a:r>
              <a:rPr lang="ko-KR" altLang="en-US" sz="1400" dirty="0"/>
              <a:t>보여줄 영역은 </a:t>
            </a:r>
            <a:r>
              <a:rPr lang="en-US" altLang="ko-KR" sz="1400" dirty="0"/>
              <a:t>tab-content, </a:t>
            </a:r>
            <a:r>
              <a:rPr lang="ko-KR" altLang="en-US" sz="1400" dirty="0"/>
              <a:t>각각의 내용은 </a:t>
            </a:r>
            <a:r>
              <a:rPr lang="en-US" altLang="ko-KR" sz="1400" dirty="0"/>
              <a:t>tab-pane container active</a:t>
            </a:r>
            <a:r>
              <a:rPr lang="ko-KR" altLang="en-US" sz="1400" dirty="0"/>
              <a:t>로  </a:t>
            </a:r>
            <a:r>
              <a:rPr lang="en-US" altLang="ko-KR" sz="1400" dirty="0"/>
              <a:t>active</a:t>
            </a:r>
            <a:r>
              <a:rPr lang="ko-KR" altLang="en-US" sz="1400" dirty="0"/>
              <a:t>는 보이는 상태</a:t>
            </a:r>
            <a:r>
              <a:rPr lang="en-US" altLang="ko-KR" sz="1400" dirty="0"/>
              <a:t>,fade</a:t>
            </a:r>
            <a:r>
              <a:rPr lang="ko-KR" altLang="en-US" sz="1400" dirty="0"/>
              <a:t>는 감추어진 상태</a:t>
            </a:r>
            <a:r>
              <a:rPr lang="en-US" altLang="ko-KR" sz="1400" dirty="0"/>
              <a:t/>
            </a:r>
            <a:br>
              <a:rPr lang="en-US" altLang="ko-KR" sz="1400" dirty="0"/>
            </a:br>
            <a:r>
              <a:rPr lang="en-US" altLang="ko-KR" sz="1400" dirty="0"/>
              <a:t>ul</a:t>
            </a:r>
            <a:r>
              <a:rPr lang="ko-KR" altLang="en-US" sz="1400" dirty="0"/>
              <a:t>에는</a:t>
            </a:r>
            <a:r>
              <a:rPr lang="en-US" altLang="ko-KR" sz="1400" dirty="0"/>
              <a:t> role=“</a:t>
            </a:r>
            <a:r>
              <a:rPr lang="en-US" altLang="ko-KR" sz="1400" dirty="0" err="1"/>
              <a:t>tablist</a:t>
            </a:r>
            <a:r>
              <a:rPr lang="en-US" altLang="ko-KR" sz="1400" dirty="0"/>
              <a:t>” </a:t>
            </a:r>
            <a:r>
              <a:rPr lang="ko-KR" altLang="en-US" sz="1400" dirty="0"/>
              <a:t>추가</a:t>
            </a:r>
            <a:r>
              <a:rPr lang="en-US" altLang="ko-KR" sz="1400" dirty="0"/>
              <a:t/>
            </a:r>
            <a:br>
              <a:rPr lang="en-US" altLang="ko-KR" sz="1400" dirty="0"/>
            </a:br>
            <a:r>
              <a:rPr lang="en-US" altLang="ko-KR" sz="1400" dirty="0"/>
              <a:t/>
            </a:r>
            <a:br>
              <a:rPr lang="en-US" altLang="ko-KR" sz="1400" dirty="0"/>
            </a:br>
            <a:r>
              <a:rPr lang="en-US" altLang="ko-KR" sz="1400" dirty="0"/>
              <a:t>&lt;!-- Nav tabs --&gt;</a:t>
            </a:r>
            <a:br>
              <a:rPr lang="en-US" altLang="ko-KR" sz="1400" dirty="0"/>
            </a:br>
            <a:r>
              <a:rPr lang="en-US" altLang="ko-KR" sz="1400" dirty="0"/>
              <a:t>&lt;ul class="nav nav-tabs“ role=“</a:t>
            </a:r>
            <a:r>
              <a:rPr lang="en-US" altLang="ko-KR" sz="1400" dirty="0" err="1"/>
              <a:t>tablist</a:t>
            </a:r>
            <a:r>
              <a:rPr lang="en-US" altLang="ko-KR" sz="1400" dirty="0"/>
              <a:t>”&gt;</a:t>
            </a:r>
            <a:br>
              <a:rPr lang="en-US" altLang="ko-KR" sz="1400" dirty="0"/>
            </a:br>
            <a:r>
              <a:rPr lang="en-US" altLang="ko-KR" sz="1400" dirty="0"/>
              <a:t>  &lt;li class="nav-item"&gt;</a:t>
            </a:r>
            <a:br>
              <a:rPr lang="en-US" altLang="ko-KR" sz="1400" dirty="0"/>
            </a:br>
            <a:r>
              <a:rPr lang="en-US" altLang="ko-KR" sz="1400" dirty="0"/>
              <a:t>    &lt;a class="nav-link active" data-toggle="tab" </a:t>
            </a:r>
            <a:r>
              <a:rPr lang="en-US" altLang="ko-KR" sz="1400" dirty="0" err="1"/>
              <a:t>href</a:t>
            </a:r>
            <a:r>
              <a:rPr lang="en-US" altLang="ko-KR" sz="1400" dirty="0"/>
              <a:t>="#home"&gt;Home&lt;/a&gt;</a:t>
            </a:r>
            <a:br>
              <a:rPr lang="en-US" altLang="ko-KR" sz="1400" dirty="0"/>
            </a:br>
            <a:r>
              <a:rPr lang="en-US" altLang="ko-KR" sz="1400" dirty="0"/>
              <a:t>  &lt;/li&gt;</a:t>
            </a:r>
            <a:br>
              <a:rPr lang="en-US" altLang="ko-KR" sz="1400" dirty="0"/>
            </a:br>
            <a:r>
              <a:rPr lang="en-US" altLang="ko-KR" sz="1400" dirty="0"/>
              <a:t>  &lt;li class="nav-item"&gt;</a:t>
            </a:r>
            <a:br>
              <a:rPr lang="en-US" altLang="ko-KR" sz="1400" dirty="0"/>
            </a:br>
            <a:r>
              <a:rPr lang="en-US" altLang="ko-KR" sz="1400" dirty="0"/>
              <a:t>    &lt;a class="nav-link" data-toggle="tab" </a:t>
            </a:r>
            <a:r>
              <a:rPr lang="en-US" altLang="ko-KR" sz="1400" dirty="0" err="1"/>
              <a:t>href</a:t>
            </a:r>
            <a:r>
              <a:rPr lang="en-US" altLang="ko-KR" sz="1400" dirty="0"/>
              <a:t>="#menu1"&gt;Menu 1&lt;/a&gt;</a:t>
            </a:r>
            <a:br>
              <a:rPr lang="en-US" altLang="ko-KR" sz="1400" dirty="0"/>
            </a:br>
            <a:r>
              <a:rPr lang="en-US" altLang="ko-KR" sz="1400" dirty="0"/>
              <a:t>  &lt;/li&gt;</a:t>
            </a:r>
            <a:br>
              <a:rPr lang="en-US" altLang="ko-KR" sz="1400" dirty="0"/>
            </a:br>
            <a:r>
              <a:rPr lang="en-US" altLang="ko-KR" sz="1400" dirty="0"/>
              <a:t>  &lt;li class="nav-item"&gt;</a:t>
            </a:r>
            <a:br>
              <a:rPr lang="en-US" altLang="ko-KR" sz="1400" dirty="0"/>
            </a:br>
            <a:r>
              <a:rPr lang="en-US" altLang="ko-KR" sz="1400" dirty="0"/>
              <a:t>    &lt;a class="nav-link" data-toggle="tab" </a:t>
            </a:r>
            <a:r>
              <a:rPr lang="en-US" altLang="ko-KR" sz="1400" dirty="0" err="1"/>
              <a:t>href</a:t>
            </a:r>
            <a:r>
              <a:rPr lang="en-US" altLang="ko-KR" sz="1400" dirty="0"/>
              <a:t>="#menu2"&gt;Menu 2&lt;/a&gt;</a:t>
            </a:r>
            <a:br>
              <a:rPr lang="en-US" altLang="ko-KR" sz="1400" dirty="0"/>
            </a:br>
            <a:r>
              <a:rPr lang="en-US" altLang="ko-KR" sz="1400" dirty="0"/>
              <a:t>  &lt;/li&gt;</a:t>
            </a:r>
            <a:br>
              <a:rPr lang="en-US" altLang="ko-KR" sz="1400" dirty="0"/>
            </a:br>
            <a:r>
              <a:rPr lang="en-US" altLang="ko-KR" sz="1400" dirty="0"/>
              <a:t>&lt;/ul&gt;</a:t>
            </a:r>
            <a:br>
              <a:rPr lang="en-US" altLang="ko-KR" sz="1400" dirty="0"/>
            </a:br>
            <a:r>
              <a:rPr lang="en-US" altLang="ko-KR" sz="1400" dirty="0"/>
              <a:t/>
            </a:r>
            <a:br>
              <a:rPr lang="en-US" altLang="ko-KR" sz="1400" dirty="0"/>
            </a:br>
            <a:r>
              <a:rPr lang="en-US" altLang="ko-KR" sz="1400" dirty="0"/>
              <a:t>&lt;!-- Tab panes --&gt;</a:t>
            </a:r>
            <a:br>
              <a:rPr lang="en-US" altLang="ko-KR" sz="1400" dirty="0"/>
            </a:br>
            <a:r>
              <a:rPr lang="en-US" altLang="ko-KR" sz="1400" dirty="0"/>
              <a:t>&lt;div class="tab-content"&gt;</a:t>
            </a:r>
            <a:br>
              <a:rPr lang="en-US" altLang="ko-KR" sz="1400" dirty="0"/>
            </a:br>
            <a:r>
              <a:rPr lang="en-US" altLang="ko-KR" sz="1400" dirty="0"/>
              <a:t>  &lt;div class="tab-pane container active" id="home"&gt;...&lt;/div&gt;</a:t>
            </a:r>
            <a:br>
              <a:rPr lang="en-US" altLang="ko-KR" sz="1400" dirty="0"/>
            </a:br>
            <a:r>
              <a:rPr lang="en-US" altLang="ko-KR" sz="1400" dirty="0"/>
              <a:t>  &lt;div class="tab-pane container fade" id="menu1"&gt;...&lt;/div&gt;</a:t>
            </a:r>
            <a:br>
              <a:rPr lang="en-US" altLang="ko-KR" sz="1400" dirty="0"/>
            </a:br>
            <a:r>
              <a:rPr lang="en-US" altLang="ko-KR" sz="1400" dirty="0"/>
              <a:t>  &lt;div class="tab-pane container fade" id="menu2"&gt;...&lt;/div&gt;</a:t>
            </a:r>
            <a:br>
              <a:rPr lang="en-US" altLang="ko-KR" sz="1400" dirty="0"/>
            </a:br>
            <a:r>
              <a:rPr lang="en-US" altLang="ko-KR" sz="1400" dirty="0"/>
              <a:t>&lt;/div&gt;</a:t>
            </a:r>
            <a:endParaRPr lang="ko-KR" altLang="en-US" sz="1400" dirty="0"/>
          </a:p>
        </p:txBody>
      </p:sp>
    </p:spTree>
    <p:extLst>
      <p:ext uri="{BB962C8B-B14F-4D97-AF65-F5344CB8AC3E}">
        <p14:creationId xmlns:p14="http://schemas.microsoft.com/office/powerpoint/2010/main" val="885570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600" smtClean="0"/>
              <a:t>Pil</a:t>
            </a:r>
            <a:r>
              <a:rPr lang="en-US" altLang="ko-KR" sz="1600"/>
              <a:t>l</a:t>
            </a:r>
            <a:r>
              <a:rPr lang="ko-KR" altLang="en-US" sz="1600" smtClean="0"/>
              <a:t>방식으로 </a:t>
            </a:r>
            <a:r>
              <a:rPr lang="en-US" altLang="ko-KR" sz="1600" err="1"/>
              <a:t>navi</a:t>
            </a:r>
            <a:r>
              <a:rPr lang="en-US" altLang="ko-KR" sz="1600"/>
              <a:t>-tab</a:t>
            </a:r>
            <a:r>
              <a:rPr lang="ko-KR" altLang="en-US" sz="1600"/>
              <a:t>만들기</a:t>
            </a:r>
            <a:r>
              <a:rPr lang="en-US" altLang="ko-KR" sz="1600"/>
              <a:t/>
            </a:r>
            <a:br>
              <a:rPr lang="en-US" altLang="ko-KR" sz="1600"/>
            </a:br>
            <a:r>
              <a:rPr lang="en-US" altLang="ko-KR" sz="1600"/>
              <a:t/>
            </a:r>
            <a:br>
              <a:rPr lang="en-US" altLang="ko-KR" sz="1600"/>
            </a:br>
            <a:r>
              <a:rPr lang="en-US" altLang="ko-KR" sz="1600"/>
              <a:t>&lt;!-- </a:t>
            </a:r>
            <a:r>
              <a:rPr lang="en-US" altLang="ko-KR" sz="1600" err="1"/>
              <a:t>Nav</a:t>
            </a:r>
            <a:r>
              <a:rPr lang="en-US" altLang="ko-KR" sz="1600"/>
              <a:t> pills --&gt;</a:t>
            </a:r>
            <a:br>
              <a:rPr lang="en-US" altLang="ko-KR" sz="1600"/>
            </a:br>
            <a:r>
              <a:rPr lang="en-US" altLang="ko-KR" sz="1600"/>
              <a:t>&lt;</a:t>
            </a:r>
            <a:r>
              <a:rPr lang="en-US" altLang="ko-KR" sz="1600" err="1"/>
              <a:t>ul</a:t>
            </a:r>
            <a:r>
              <a:rPr lang="en-US" altLang="ko-KR" sz="1600"/>
              <a:t> class="</a:t>
            </a:r>
            <a:r>
              <a:rPr lang="en-US" altLang="ko-KR" sz="1600" err="1"/>
              <a:t>nav</a:t>
            </a:r>
            <a:r>
              <a:rPr lang="en-US" altLang="ko-KR" sz="1600"/>
              <a:t> </a:t>
            </a:r>
            <a:r>
              <a:rPr lang="en-US" altLang="ko-KR" sz="1600" err="1"/>
              <a:t>nav</a:t>
            </a:r>
            <a:r>
              <a:rPr lang="en-US" altLang="ko-KR" sz="1600"/>
              <a:t>-pills"&gt;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active“data-toggle="pill" href="#home"&gt;  </a:t>
            </a:r>
            <a:br>
              <a:rPr lang="en-US" altLang="ko-KR" sz="1600"/>
            </a:br>
            <a:r>
              <a:rPr lang="en-US" altLang="ko-KR" sz="1600"/>
              <a:t>	Home</a:t>
            </a:r>
            <a:br>
              <a:rPr lang="en-US" altLang="ko-KR" sz="1600"/>
            </a:br>
            <a:r>
              <a:rPr lang="en-US" altLang="ko-KR" sz="1600"/>
              <a:t>    &lt;/a&gt;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="#menu1"&gt;Menu 1&lt;/a&gt;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="#menu2"&gt;Menu 2&lt;/a&gt;</a:t>
            </a:r>
            <a:br>
              <a:rPr lang="en-US" altLang="ko-KR" sz="1600"/>
            </a:br>
            <a:r>
              <a:rPr lang="en-US" altLang="ko-KR" sz="1600"/>
              <a:t>  &lt;/li&gt;</a:t>
            </a:r>
            <a:br>
              <a:rPr lang="en-US" altLang="ko-KR" sz="1600"/>
            </a:br>
            <a:r>
              <a:rPr lang="en-US" altLang="ko-KR" sz="1600"/>
              <a:t>&lt;/</a:t>
            </a:r>
            <a:r>
              <a:rPr lang="en-US" altLang="ko-KR" sz="1600" err="1"/>
              <a:t>ul</a:t>
            </a:r>
            <a:r>
              <a:rPr lang="en-US" altLang="ko-KR" sz="1600"/>
              <a:t>&gt;</a:t>
            </a:r>
            <a:br>
              <a:rPr lang="en-US" altLang="ko-KR" sz="1600"/>
            </a:br>
            <a:r>
              <a:rPr lang="en-US" altLang="ko-KR" sz="1600"/>
              <a:t/>
            </a:r>
            <a:br>
              <a:rPr lang="en-US" altLang="ko-KR" sz="1600"/>
            </a:br>
            <a:r>
              <a:rPr lang="en-US" altLang="ko-KR" sz="1600"/>
              <a:t>&lt;!-- Tab panes --&gt;</a:t>
            </a:r>
            <a:br>
              <a:rPr lang="en-US" altLang="ko-KR" sz="1600"/>
            </a:br>
            <a:r>
              <a:rPr lang="en-US" altLang="ko-KR" sz="1600"/>
              <a:t>&lt;div class="tab-content"&gt;</a:t>
            </a:r>
            <a:br>
              <a:rPr lang="en-US" altLang="ko-KR" sz="1600"/>
            </a:br>
            <a:r>
              <a:rPr lang="en-US" altLang="ko-KR" sz="1600"/>
              <a:t>  &lt;div class="tab-pane container active" id="home"&gt;...&lt;/div&gt;</a:t>
            </a:r>
            <a:br>
              <a:rPr lang="en-US" altLang="ko-KR" sz="1600"/>
            </a:br>
            <a:r>
              <a:rPr lang="en-US" altLang="ko-KR" sz="1600"/>
              <a:t>  &lt;div class="tab-pane container fade" id="menu1"&gt;...&lt;/div&gt;</a:t>
            </a:r>
            <a:br>
              <a:rPr lang="en-US" altLang="ko-KR" sz="1600"/>
            </a:br>
            <a:r>
              <a:rPr lang="en-US" altLang="ko-KR" sz="1600"/>
              <a:t>  &lt;div class="tab-pane container fade" id="menu2"&gt;...&lt;/div&gt;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3777192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normAutofit/>
          </a:bodyPr>
          <a:lstStyle/>
          <a:p>
            <a:r>
              <a:rPr lang="en-US" altLang="ko-KR" sz="2400" dirty="0"/>
              <a:t>Bootstrap 4 Navigation Bar(</a:t>
            </a:r>
            <a:r>
              <a:rPr lang="ko-KR" altLang="en-US" sz="2400" dirty="0" err="1"/>
              <a:t>메뉴바</a:t>
            </a:r>
            <a:r>
              <a:rPr lang="en-US" altLang="ko-KR" sz="2400" dirty="0"/>
              <a:t>)</a:t>
            </a:r>
            <a:endParaRPr lang="ko-KR" altLang="en-US" sz="2400" dirty="0"/>
          </a:p>
        </p:txBody>
      </p:sp>
      <p:sp>
        <p:nvSpPr>
          <p:cNvPr id="3" name="내용 개체 틀 2"/>
          <p:cNvSpPr>
            <a:spLocks noGrp="1"/>
          </p:cNvSpPr>
          <p:nvPr>
            <p:ph idx="1"/>
          </p:nvPr>
        </p:nvSpPr>
        <p:spPr>
          <a:xfrm>
            <a:off x="628650" y="1268760"/>
            <a:ext cx="7886700" cy="4908203"/>
          </a:xfrm>
        </p:spPr>
        <p:txBody>
          <a:bodyPr>
            <a:normAutofit/>
          </a:bodyPr>
          <a:lstStyle/>
          <a:p>
            <a:pPr>
              <a:lnSpc>
                <a:spcPct val="100000"/>
              </a:lnSpc>
            </a:pPr>
            <a:r>
              <a:rPr lang="en-US" altLang="ko-KR" sz="1800" dirty="0"/>
              <a:t>Navigation bar</a:t>
            </a:r>
            <a:r>
              <a:rPr lang="ko-KR" altLang="en-US" sz="1800" dirty="0"/>
              <a:t>는 화면의 </a:t>
            </a:r>
            <a:r>
              <a:rPr lang="ko-KR" altLang="en-US" sz="1800" dirty="0" err="1"/>
              <a:t>맨위에</a:t>
            </a:r>
            <a:r>
              <a:rPr lang="ko-KR" altLang="en-US" sz="1800" dirty="0"/>
              <a:t> 위치</a:t>
            </a:r>
            <a:r>
              <a:rPr lang="en-US" altLang="ko-KR" sz="1800" dirty="0"/>
              <a:t/>
            </a:r>
            <a:br>
              <a:rPr lang="en-US" altLang="ko-KR" sz="1800" dirty="0"/>
            </a:br>
            <a:r>
              <a:rPr lang="en-US" altLang="ko-KR" sz="1800" dirty="0"/>
              <a:t/>
            </a:r>
            <a:br>
              <a:rPr lang="en-US" altLang="ko-KR" sz="1800" dirty="0"/>
            </a:br>
            <a:r>
              <a:rPr lang="en-US" altLang="ko-KR" sz="1800" dirty="0"/>
              <a:t>- &lt;</a:t>
            </a:r>
            <a:r>
              <a:rPr lang="en-US" altLang="ko-KR" sz="1800" dirty="0" err="1" smtClean="0"/>
              <a:t>nav</a:t>
            </a:r>
            <a:r>
              <a:rPr lang="en-US" altLang="ko-KR" sz="1800" dirty="0" smtClean="0"/>
              <a:t>&gt;</a:t>
            </a:r>
            <a:r>
              <a:rPr lang="ko-KR" altLang="en-US" sz="1800" dirty="0" smtClean="0"/>
              <a:t>태그를 </a:t>
            </a:r>
            <a:r>
              <a:rPr lang="ko-KR" altLang="en-US" sz="1800" dirty="0"/>
              <a:t>이용하여 </a:t>
            </a:r>
            <a:r>
              <a:rPr lang="ko-KR" altLang="en-US" sz="1800" dirty="0" err="1"/>
              <a:t>콘테이너를</a:t>
            </a:r>
            <a:r>
              <a:rPr lang="ko-KR" altLang="en-US" sz="1800" dirty="0"/>
              <a:t> </a:t>
            </a:r>
            <a:r>
              <a:rPr lang="ko-KR" altLang="en-US" sz="1800" dirty="0" err="1"/>
              <a:t>만듬</a:t>
            </a:r>
            <a:r>
              <a:rPr lang="ko-KR" altLang="en-US" sz="1800" dirty="0"/>
              <a:t> </a:t>
            </a:r>
            <a:r>
              <a:rPr lang="en-US" altLang="ko-KR" sz="1800" dirty="0"/>
              <a:t/>
            </a:r>
            <a:br>
              <a:rPr lang="en-US" altLang="ko-KR" sz="1800" dirty="0"/>
            </a:br>
            <a:r>
              <a:rPr lang="en-US" altLang="ko-KR" sz="1800" dirty="0"/>
              <a:t>- </a:t>
            </a:r>
            <a:r>
              <a:rPr lang="ko-KR" altLang="en-US" sz="1800" dirty="0"/>
              <a:t>기본 클래스는 </a:t>
            </a:r>
            <a:r>
              <a:rPr lang="en-US" altLang="ko-KR" sz="1800" dirty="0"/>
              <a:t>navbar</a:t>
            </a:r>
            <a:r>
              <a:rPr lang="ko-KR" altLang="en-US" sz="1800" dirty="0"/>
              <a:t>이고 스크린 크기에 따라</a:t>
            </a:r>
            <a:r>
              <a:rPr lang="en-US" altLang="ko-KR" sz="1800" dirty="0"/>
              <a:t/>
            </a:r>
            <a:br>
              <a:rPr lang="en-US" altLang="ko-KR" sz="1800" dirty="0"/>
            </a:br>
            <a:r>
              <a:rPr lang="en-US" altLang="ko-KR" sz="1800" dirty="0"/>
              <a:t> - navbar-expand-xl | lg | md | </a:t>
            </a:r>
            <a:r>
              <a:rPr lang="en-US" altLang="ko-KR" sz="1800" dirty="0" err="1"/>
              <a:t>sm</a:t>
            </a:r>
            <a:r>
              <a:rPr lang="ko-KR" altLang="en-US" sz="1800" dirty="0"/>
              <a:t>클래스를 사용</a:t>
            </a:r>
            <a:r>
              <a:rPr lang="en-US" altLang="ko-KR" sz="1800" dirty="0"/>
              <a:t>(</a:t>
            </a:r>
            <a:r>
              <a:rPr lang="ko-KR" altLang="en-US" sz="1800" dirty="0"/>
              <a:t>수평 배치</a:t>
            </a:r>
            <a:r>
              <a:rPr lang="en-US" altLang="ko-KR" sz="1800" dirty="0"/>
              <a:t>,RWD)</a:t>
            </a:r>
            <a:br>
              <a:rPr lang="en-US" altLang="ko-KR" sz="1800" dirty="0"/>
            </a:br>
            <a:r>
              <a:rPr lang="en-US" altLang="ko-KR" sz="1800" dirty="0"/>
              <a:t>(xl</a:t>
            </a:r>
            <a:r>
              <a:rPr lang="ko-KR" altLang="en-US" sz="1800" dirty="0"/>
              <a:t>은 대형</a:t>
            </a:r>
            <a:r>
              <a:rPr lang="en-US" altLang="ko-KR" sz="1800" dirty="0"/>
              <a:t>, lg</a:t>
            </a:r>
            <a:r>
              <a:rPr lang="ko-KR" altLang="en-US" sz="1800" dirty="0"/>
              <a:t>는 </a:t>
            </a:r>
            <a:r>
              <a:rPr lang="en-US" altLang="ko-KR" sz="1800" dirty="0" err="1"/>
              <a:t>large,md</a:t>
            </a:r>
            <a:r>
              <a:rPr lang="ko-KR" altLang="en-US" sz="1800" dirty="0"/>
              <a:t>는</a:t>
            </a:r>
            <a:r>
              <a:rPr lang="en-US" altLang="ko-KR" sz="1800" dirty="0"/>
              <a:t> middle, </a:t>
            </a:r>
            <a:r>
              <a:rPr lang="en-US" altLang="ko-KR" sz="1800" dirty="0" err="1"/>
              <a:t>sm</a:t>
            </a:r>
            <a:r>
              <a:rPr lang="ko-KR" altLang="en-US" sz="1800" dirty="0"/>
              <a:t>은 </a:t>
            </a:r>
            <a:r>
              <a:rPr lang="en-US" altLang="ko-KR" sz="1800" dirty="0"/>
              <a:t>small</a:t>
            </a:r>
            <a:r>
              <a:rPr lang="ko-KR" altLang="en-US" sz="1800" dirty="0"/>
              <a:t>화면</a:t>
            </a:r>
            <a:r>
              <a:rPr lang="en-US" altLang="ko-KR" sz="1800" dirty="0"/>
              <a:t>)</a:t>
            </a: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-light"&gt;</a:t>
            </a:r>
            <a:br>
              <a:rPr lang="en-US" altLang="ko-KR" sz="1800" dirty="0"/>
            </a:br>
            <a:r>
              <a:rPr lang="en-US" altLang="ko-KR" sz="1800" dirty="0"/>
              <a:t>- nav</a:t>
            </a:r>
            <a:r>
              <a:rPr lang="ko-KR" altLang="en-US" sz="1800" dirty="0"/>
              <a:t>를 구성하는 메뉴는 </a:t>
            </a:r>
            <a:r>
              <a:rPr lang="en-US" altLang="ko-KR" sz="1800" dirty="0"/>
              <a:t>&lt;ul class="navbar-nav"&gt; </a:t>
            </a:r>
            <a:r>
              <a:rPr lang="ko-KR" altLang="en-US" sz="1800" dirty="0" err="1"/>
              <a:t>엘리먼트</a:t>
            </a:r>
            <a:r>
              <a:rPr lang="ko-KR" altLang="en-US" sz="1800" dirty="0"/>
              <a:t> 이용</a:t>
            </a:r>
            <a:r>
              <a:rPr lang="en-US" altLang="ko-KR" sz="1800" dirty="0"/>
              <a:t/>
            </a:r>
            <a:br>
              <a:rPr lang="en-US" altLang="ko-KR" sz="1800" dirty="0"/>
            </a:br>
            <a:r>
              <a:rPr lang="en-US" altLang="ko-KR" sz="1800" dirty="0"/>
              <a:t>- &gt;</a:t>
            </a:r>
            <a:r>
              <a:rPr lang="ko-KR" altLang="en-US" sz="1800" dirty="0"/>
              <a:t>메뉴 아이템은 </a:t>
            </a:r>
            <a:r>
              <a:rPr lang="en-US" altLang="ko-KR" sz="1800" dirty="0"/>
              <a:t> &lt;li class="nav-item"&gt;</a:t>
            </a:r>
            <a:br>
              <a:rPr lang="en-US" altLang="ko-KR" sz="1800" dirty="0"/>
            </a:br>
            <a:r>
              <a:rPr lang="en-US" altLang="ko-KR" sz="1800" dirty="0"/>
              <a:t>- &gt;</a:t>
            </a:r>
            <a:r>
              <a:rPr lang="ko-KR" altLang="en-US" sz="1800" dirty="0"/>
              <a:t>링크내용은 </a:t>
            </a:r>
            <a:r>
              <a:rPr lang="en-US" altLang="ko-KR" sz="1800" dirty="0"/>
              <a:t> &lt;a class="nav-link" </a:t>
            </a:r>
            <a:r>
              <a:rPr lang="en-US" altLang="ko-KR" sz="1800" dirty="0" err="1"/>
              <a:t>href</a:t>
            </a:r>
            <a:r>
              <a:rPr lang="en-US" altLang="ko-KR" sz="1800" dirty="0"/>
              <a:t>="#"&gt;Link 1&lt;/a&gt;</a:t>
            </a:r>
          </a:p>
          <a:p>
            <a:pPr>
              <a:lnSpc>
                <a:spcPct val="100000"/>
              </a:lnSpc>
            </a:pPr>
            <a:r>
              <a:rPr lang="en-US" altLang="ko-KR" sz="1800" dirty="0"/>
              <a:t>navbar-expand-</a:t>
            </a:r>
            <a:r>
              <a:rPr lang="ko-KR" altLang="en-US" sz="1800" dirty="0"/>
              <a:t>클래스를 사용하지 않으면 수직 배치 메뉴바가 됨</a:t>
            </a:r>
            <a:endParaRPr lang="en-US" altLang="ko-KR" sz="1800" dirty="0"/>
          </a:p>
        </p:txBody>
      </p:sp>
    </p:spTree>
    <p:extLst>
      <p:ext uri="{BB962C8B-B14F-4D97-AF65-F5344CB8AC3E}">
        <p14:creationId xmlns:p14="http://schemas.microsoft.com/office/powerpoint/2010/main" val="3331051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836712"/>
            <a:ext cx="7886700" cy="5340251"/>
          </a:xfrm>
        </p:spPr>
        <p:txBody>
          <a:bodyPr>
            <a:normAutofit fontScale="92500" lnSpcReduction="10000"/>
          </a:bodyPr>
          <a:lstStyle/>
          <a:p>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-light“&gt;</a:t>
            </a:r>
            <a:br>
              <a:rPr lang="en-US" altLang="ko-KR" sz="1800" dirty="0"/>
            </a:br>
            <a:r>
              <a:rPr lang="en-US" altLang="ko-KR" sz="1800" dirty="0"/>
              <a:t>  &lt;!-- Links --&gt;</a:t>
            </a:r>
            <a:br>
              <a:rPr lang="en-US" altLang="ko-KR" sz="1800" dirty="0"/>
            </a:br>
            <a:r>
              <a:rPr lang="en-US" altLang="ko-KR" sz="1800" dirty="0"/>
              <a:t>  &lt;ul class="navbar-nav"&gt;</a:t>
            </a:r>
            <a:br>
              <a:rPr lang="en-US" altLang="ko-KR" sz="1800" dirty="0"/>
            </a:br>
            <a:r>
              <a:rPr lang="en-US" altLang="ko-KR" sz="1800" dirty="0"/>
              <a:t>    &lt;li class="nav-item"&gt;</a:t>
            </a:r>
            <a:br>
              <a:rPr lang="en-US" altLang="ko-KR" sz="1800" dirty="0"/>
            </a:br>
            <a:r>
              <a:rPr lang="en-US" altLang="ko-KR" sz="1800" dirty="0"/>
              <a:t>      &lt;a class="nav-link" </a:t>
            </a:r>
            <a:r>
              <a:rPr lang="en-US" altLang="ko-KR" sz="1800" dirty="0" err="1"/>
              <a:t>href</a:t>
            </a:r>
            <a:r>
              <a:rPr lang="en-US" altLang="ko-KR" sz="1800" dirty="0"/>
              <a:t>="#"&gt;Link 1&lt;/a&gt;</a:t>
            </a:r>
            <a:br>
              <a:rPr lang="en-US" altLang="ko-KR" sz="1800" dirty="0"/>
            </a:br>
            <a:r>
              <a:rPr lang="en-US" altLang="ko-KR" sz="1800" dirty="0"/>
              <a:t>    &lt;/li&gt;</a:t>
            </a:r>
            <a:br>
              <a:rPr lang="en-US" altLang="ko-KR" sz="1800" dirty="0"/>
            </a:br>
            <a:r>
              <a:rPr lang="en-US" altLang="ko-KR" sz="1800" dirty="0"/>
              <a:t>    &lt;li class="nav-item"&gt;</a:t>
            </a:r>
            <a:br>
              <a:rPr lang="en-US" altLang="ko-KR" sz="1800" dirty="0"/>
            </a:br>
            <a:r>
              <a:rPr lang="en-US" altLang="ko-KR" sz="1800" dirty="0"/>
              <a:t>      &lt;a class="nav-link" </a:t>
            </a:r>
            <a:r>
              <a:rPr lang="en-US" altLang="ko-KR" sz="1800" dirty="0" err="1"/>
              <a:t>href</a:t>
            </a:r>
            <a:r>
              <a:rPr lang="en-US" altLang="ko-KR" sz="1800" dirty="0"/>
              <a:t>="#"&gt;Link 2&lt;/a&gt;</a:t>
            </a:r>
            <a:br>
              <a:rPr lang="en-US" altLang="ko-KR" sz="1800" dirty="0"/>
            </a:br>
            <a:r>
              <a:rPr lang="en-US" altLang="ko-KR" sz="1800" dirty="0"/>
              <a:t>    &lt;/li&gt;</a:t>
            </a:r>
            <a:br>
              <a:rPr lang="en-US" altLang="ko-KR" sz="1800" dirty="0"/>
            </a:br>
            <a:r>
              <a:rPr lang="en-US" altLang="ko-KR" sz="1800" dirty="0"/>
              <a:t>    &lt;li class="nav-item"&gt;</a:t>
            </a:r>
            <a:br>
              <a:rPr lang="en-US" altLang="ko-KR" sz="1800" dirty="0"/>
            </a:br>
            <a:r>
              <a:rPr lang="en-US" altLang="ko-KR" sz="1800" dirty="0"/>
              <a:t>      &lt;a class="nav-link" </a:t>
            </a:r>
            <a:r>
              <a:rPr lang="en-US" altLang="ko-KR" sz="1800" dirty="0" err="1"/>
              <a:t>href</a:t>
            </a:r>
            <a:r>
              <a:rPr lang="en-US" altLang="ko-KR" sz="1800" dirty="0"/>
              <a:t>="#"&gt;Link 3&lt;/a&gt;</a:t>
            </a:r>
            <a:br>
              <a:rPr lang="en-US" altLang="ko-KR" sz="1800" dirty="0"/>
            </a:br>
            <a:r>
              <a:rPr lang="en-US" altLang="ko-KR" sz="1800" dirty="0"/>
              <a:t>    &lt;/li&gt;</a:t>
            </a:r>
            <a:br>
              <a:rPr lang="en-US" altLang="ko-KR" sz="1800" dirty="0"/>
            </a:br>
            <a:r>
              <a:rPr lang="en-US" altLang="ko-KR" sz="1800" dirty="0"/>
              <a:t>  &lt;/ul&gt;</a:t>
            </a:r>
            <a:br>
              <a:rPr lang="en-US" altLang="ko-KR" sz="1800" dirty="0"/>
            </a:br>
            <a:r>
              <a:rPr lang="en-US" altLang="ko-KR" sz="1800" dirty="0"/>
              <a:t>&lt;/nav&gt;</a:t>
            </a:r>
            <a:br>
              <a:rPr lang="en-US" altLang="ko-KR" sz="1800" dirty="0"/>
            </a:br>
            <a:r>
              <a:rPr lang="en-US" altLang="ko-KR" sz="1800" dirty="0"/>
              <a:t/>
            </a:r>
            <a:br>
              <a:rPr lang="en-US" altLang="ko-KR" sz="1800" dirty="0"/>
            </a:br>
            <a:r>
              <a:rPr lang="en-US" altLang="ko-KR" sz="1800" dirty="0"/>
              <a:t>Vertical Navbar</a:t>
            </a:r>
            <a:br>
              <a:rPr lang="en-US" altLang="ko-KR" sz="1800" dirty="0"/>
            </a:br>
            <a:r>
              <a:rPr lang="en-US" altLang="ko-KR" sz="1800" dirty="0"/>
              <a:t/>
            </a:r>
            <a:br>
              <a:rPr lang="en-US" altLang="ko-KR" sz="1800" dirty="0"/>
            </a:br>
            <a:r>
              <a:rPr lang="en-US" altLang="ko-KR" sz="1800" dirty="0"/>
              <a:t>  </a:t>
            </a:r>
            <a:r>
              <a:rPr lang="en-US" altLang="ko-KR" sz="1800" dirty="0" err="1"/>
              <a:t>navbar-expand-xl|lg|md|sm</a:t>
            </a:r>
            <a:r>
              <a:rPr lang="en-US" altLang="ko-KR" sz="1800" dirty="0"/>
              <a:t> class</a:t>
            </a:r>
            <a:r>
              <a:rPr lang="ko-KR" altLang="en-US" sz="1800" dirty="0" err="1"/>
              <a:t>를제거하면</a:t>
            </a:r>
            <a:r>
              <a:rPr lang="en-US" altLang="ko-KR" sz="1800" dirty="0"/>
              <a:t/>
            </a:r>
            <a:br>
              <a:rPr lang="en-US" altLang="ko-KR" sz="1800" dirty="0"/>
            </a:br>
            <a:r>
              <a:rPr lang="en-US" altLang="ko-KR" sz="1800" dirty="0"/>
              <a:t>  </a:t>
            </a:r>
            <a:r>
              <a:rPr lang="ko-KR" altLang="en-US" sz="1800" dirty="0"/>
              <a:t>수직 배치 메뉴가 됨</a:t>
            </a:r>
            <a:endParaRPr lang="en-US" altLang="ko-KR" sz="1800" dirty="0"/>
          </a:p>
          <a:p>
            <a:r>
              <a:rPr lang="en-US" altLang="ko-KR" sz="1800" dirty="0"/>
              <a:t>Centered Navbar(</a:t>
            </a:r>
            <a:r>
              <a:rPr lang="ko-KR" altLang="en-US" sz="1800" dirty="0"/>
              <a:t>메뉴 항목들을 중간에 배치</a:t>
            </a:r>
            <a:r>
              <a:rPr lang="en-US" altLang="ko-KR" sz="1800" dirty="0"/>
              <a:t>)</a:t>
            </a:r>
            <a:br>
              <a:rPr lang="en-US" altLang="ko-KR" sz="1800" dirty="0"/>
            </a:br>
            <a:r>
              <a:rPr lang="en-US" altLang="ko-KR" sz="1800" dirty="0"/>
              <a:t/>
            </a:r>
            <a:br>
              <a:rPr lang="en-US" altLang="ko-KR" sz="1800" dirty="0"/>
            </a:br>
            <a:r>
              <a:rPr lang="en-US" altLang="ko-KR" sz="1800" dirty="0"/>
              <a:t> justify-content-center class</a:t>
            </a:r>
            <a:r>
              <a:rPr lang="ko-KR" altLang="en-US" sz="1800" dirty="0"/>
              <a:t>를 추가</a:t>
            </a:r>
            <a:r>
              <a:rPr lang="en-US" altLang="ko-KR" sz="1800" dirty="0"/>
              <a:t/>
            </a: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 </a:t>
            </a:r>
            <a:br>
              <a:rPr lang="en-US" altLang="ko-KR" sz="1800" dirty="0"/>
            </a:br>
            <a:r>
              <a:rPr lang="en-US" altLang="ko-KR" sz="1800" dirty="0"/>
              <a:t>        justify-content-center“&gt;</a:t>
            </a:r>
            <a:endParaRPr lang="ko-KR" altLang="en-US" sz="1800" dirty="0"/>
          </a:p>
        </p:txBody>
      </p:sp>
    </p:spTree>
    <p:extLst>
      <p:ext uri="{BB962C8B-B14F-4D97-AF65-F5344CB8AC3E}">
        <p14:creationId xmlns:p14="http://schemas.microsoft.com/office/powerpoint/2010/main" val="3987326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11560" y="692696"/>
            <a:ext cx="7886700" cy="5616624"/>
          </a:xfrm>
        </p:spPr>
        <p:txBody>
          <a:bodyPr>
            <a:normAutofit fontScale="92500" lnSpcReduction="10000"/>
          </a:bodyPr>
          <a:lstStyle/>
          <a:p>
            <a:pPr>
              <a:lnSpc>
                <a:spcPct val="100000"/>
              </a:lnSpc>
            </a:pPr>
            <a:r>
              <a:rPr lang="en-US" altLang="ko-KR" sz="1800" dirty="0"/>
              <a:t>Colored Navbar</a:t>
            </a:r>
            <a:r>
              <a:rPr lang="ko-KR" altLang="en-US" sz="1800" dirty="0"/>
              <a:t>는 </a:t>
            </a:r>
            <a:r>
              <a:rPr lang="en-US" altLang="ko-KR" sz="1800" dirty="0"/>
              <a:t>&lt;nav&gt;</a:t>
            </a:r>
            <a:r>
              <a:rPr lang="ko-KR" altLang="en-US" sz="1800" dirty="0"/>
              <a:t>에 </a:t>
            </a:r>
            <a:r>
              <a:rPr lang="en-US" altLang="ko-KR" sz="1800" dirty="0"/>
              <a:t>.</a:t>
            </a:r>
            <a:r>
              <a:rPr lang="en-US" altLang="ko-KR" sz="1800" dirty="0" err="1"/>
              <a:t>bg</a:t>
            </a:r>
            <a:r>
              <a:rPr lang="en-US" altLang="ko-KR" sz="1800" dirty="0"/>
              <a:t>-color</a:t>
            </a:r>
            <a:r>
              <a:rPr lang="ko-KR" altLang="en-US" sz="1800" dirty="0"/>
              <a:t>클래스를 추가</a:t>
            </a:r>
            <a:r>
              <a:rPr lang="en-US" altLang="ko-KR" sz="1800" dirty="0"/>
              <a:t/>
            </a:r>
            <a:br>
              <a:rPr lang="en-US" altLang="ko-KR" sz="1800" dirty="0"/>
            </a:br>
            <a:r>
              <a:rPr lang="en-US" altLang="ko-KR" sz="1800" dirty="0"/>
              <a:t/>
            </a:r>
            <a:br>
              <a:rPr lang="en-US" altLang="ko-KR" sz="1800" dirty="0"/>
            </a:br>
            <a:r>
              <a:rPr lang="en-US" altLang="ko-KR" sz="1800" dirty="0"/>
              <a:t>.</a:t>
            </a:r>
            <a:r>
              <a:rPr lang="en-US" altLang="ko-KR" sz="1800" dirty="0" err="1"/>
              <a:t>bg</a:t>
            </a:r>
            <a:r>
              <a:rPr lang="en-US" altLang="ko-KR" sz="1800" dirty="0"/>
              <a:t>-primary, .</a:t>
            </a:r>
            <a:r>
              <a:rPr lang="en-US" altLang="ko-KR" sz="1800" dirty="0" err="1"/>
              <a:t>bg</a:t>
            </a:r>
            <a:r>
              <a:rPr lang="en-US" altLang="ko-KR" sz="1800" dirty="0"/>
              <a:t>-success, .</a:t>
            </a:r>
            <a:r>
              <a:rPr lang="en-US" altLang="ko-KR" sz="1800" dirty="0" err="1"/>
              <a:t>bg</a:t>
            </a:r>
            <a:r>
              <a:rPr lang="en-US" altLang="ko-KR" sz="1800" dirty="0"/>
              <a:t>-info, .</a:t>
            </a:r>
            <a:r>
              <a:rPr lang="en-US" altLang="ko-KR" sz="1800" dirty="0" err="1"/>
              <a:t>bg</a:t>
            </a:r>
            <a:r>
              <a:rPr lang="en-US" altLang="ko-KR" sz="1800" dirty="0"/>
              <a:t>-warning, </a:t>
            </a:r>
            <a:br>
              <a:rPr lang="en-US" altLang="ko-KR" sz="1800" dirty="0"/>
            </a:br>
            <a:r>
              <a:rPr lang="en-US" altLang="ko-KR" sz="1800" dirty="0"/>
              <a:t>.</a:t>
            </a:r>
            <a:r>
              <a:rPr lang="en-US" altLang="ko-KR" sz="1800" dirty="0" err="1"/>
              <a:t>bg</a:t>
            </a:r>
            <a:r>
              <a:rPr lang="en-US" altLang="ko-KR" sz="1800" dirty="0"/>
              <a:t>-danger, .</a:t>
            </a:r>
            <a:r>
              <a:rPr lang="en-US" altLang="ko-KR" sz="1800" dirty="0" err="1"/>
              <a:t>bg</a:t>
            </a:r>
            <a:r>
              <a:rPr lang="en-US" altLang="ko-KR" sz="1800" dirty="0"/>
              <a:t>-secondary, .</a:t>
            </a:r>
            <a:r>
              <a:rPr lang="en-US" altLang="ko-KR" sz="1800" dirty="0" err="1"/>
              <a:t>bg</a:t>
            </a:r>
            <a:r>
              <a:rPr lang="en-US" altLang="ko-KR" sz="1800" dirty="0"/>
              <a:t>-dark and .</a:t>
            </a:r>
            <a:r>
              <a:rPr lang="en-US" altLang="ko-KR" sz="1800" dirty="0" err="1"/>
              <a:t>bg</a:t>
            </a:r>
            <a:r>
              <a:rPr lang="en-US" altLang="ko-KR" sz="1800" dirty="0"/>
              <a:t>-light</a:t>
            </a:r>
            <a:br>
              <a:rPr lang="en-US" altLang="ko-KR" sz="1800" dirty="0"/>
            </a:br>
            <a:r>
              <a:rPr lang="en-US" altLang="ko-KR" sz="1800" dirty="0"/>
              <a:t/>
            </a: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 </a:t>
            </a:r>
            <a:br>
              <a:rPr lang="en-US" altLang="ko-KR" sz="1800" dirty="0"/>
            </a:br>
            <a:r>
              <a:rPr lang="en-US" altLang="ko-KR" sz="1800" dirty="0"/>
              <a:t>      navbar-light“&gt;</a:t>
            </a:r>
            <a:br>
              <a:rPr lang="en-US" altLang="ko-KR" sz="1800" dirty="0"/>
            </a:br>
            <a:r>
              <a:rPr lang="en-US" altLang="ko-KR" sz="1800" dirty="0" err="1"/>
              <a:t>navebar</a:t>
            </a:r>
            <a:r>
              <a:rPr lang="en-US" altLang="ko-KR" sz="1800" dirty="0"/>
              <a:t>-dark</a:t>
            </a:r>
            <a:r>
              <a:rPr lang="ko-KR" altLang="en-US" sz="1800" dirty="0"/>
              <a:t>는 텍스트를 흰색</a:t>
            </a:r>
            <a:r>
              <a:rPr lang="en-US" altLang="ko-KR" sz="1800" dirty="0"/>
              <a:t/>
            </a:r>
            <a:br>
              <a:rPr lang="en-US" altLang="ko-KR" sz="1800" dirty="0"/>
            </a:br>
            <a:r>
              <a:rPr lang="en-US" altLang="ko-KR" sz="1800" dirty="0"/>
              <a:t>navbar-light</a:t>
            </a:r>
            <a:r>
              <a:rPr lang="ko-KR" altLang="en-US" sz="1800" dirty="0"/>
              <a:t>는</a:t>
            </a:r>
            <a:r>
              <a:rPr lang="en-US" altLang="ko-KR" sz="1800" dirty="0"/>
              <a:t> </a:t>
            </a:r>
            <a:r>
              <a:rPr lang="ko-KR" altLang="en-US" sz="1800" dirty="0"/>
              <a:t>텍스트를 검정색</a:t>
            </a:r>
            <a:endParaRPr lang="en-US" altLang="ko-KR" sz="1800" dirty="0"/>
          </a:p>
          <a:p>
            <a:pPr>
              <a:lnSpc>
                <a:spcPct val="100000"/>
              </a:lnSpc>
            </a:pPr>
            <a:r>
              <a:rPr lang="en-US" altLang="ko-KR" sz="1800" dirty="0"/>
              <a:t>Brand / Logo</a:t>
            </a:r>
            <a:r>
              <a:rPr lang="ko-KR" altLang="en-US" sz="1800" dirty="0"/>
              <a:t>는 회사의 로고나 상표 등을 강조하는 부분</a:t>
            </a:r>
            <a:r>
              <a:rPr lang="en-US" altLang="ko-KR" sz="1800" dirty="0"/>
              <a:t/>
            </a:r>
            <a:br>
              <a:rPr lang="en-US" altLang="ko-KR" sz="1800" dirty="0"/>
            </a:br>
            <a:r>
              <a:rPr lang="en-US" altLang="ko-KR" sz="1800" dirty="0"/>
              <a:t>-</a:t>
            </a:r>
            <a:r>
              <a:rPr lang="ko-KR" altLang="en-US" sz="1800" dirty="0"/>
              <a:t>링크가 되고 메뉴항목처럼 처리</a:t>
            </a:r>
            <a:r>
              <a:rPr lang="en-US" altLang="ko-KR" sz="1800" dirty="0"/>
              <a:t/>
            </a:r>
            <a:br>
              <a:rPr lang="en-US" altLang="ko-KR" sz="1800" dirty="0"/>
            </a:br>
            <a:r>
              <a:rPr lang="ko-KR" altLang="en-US" sz="1800" dirty="0"/>
              <a:t>클래스는 </a:t>
            </a:r>
            <a:r>
              <a:rPr lang="en-US" altLang="ko-KR" sz="1800" dirty="0"/>
              <a:t>nav-link</a:t>
            </a:r>
            <a:r>
              <a:rPr lang="ko-KR" altLang="en-US" sz="1800" dirty="0"/>
              <a:t>대신 </a:t>
            </a:r>
            <a:r>
              <a:rPr lang="en-US" altLang="ko-KR" sz="1800" dirty="0"/>
              <a:t>navbar-brand</a:t>
            </a:r>
            <a:r>
              <a:rPr lang="ko-KR" altLang="en-US" sz="1800" dirty="0"/>
              <a:t>를 사용하고 </a:t>
            </a:r>
            <a:r>
              <a:rPr lang="en-US" altLang="ko-KR" sz="1800" dirty="0"/>
              <a:t>&lt;a&gt;</a:t>
            </a:r>
            <a:r>
              <a:rPr lang="ko-KR" altLang="en-US" sz="1800" dirty="0"/>
              <a:t>를 이용</a:t>
            </a:r>
            <a:r>
              <a:rPr lang="en-US" altLang="ko-KR" sz="1800" dirty="0"/>
              <a:t/>
            </a:r>
            <a:br>
              <a:rPr lang="en-US" altLang="ko-KR" sz="1800" dirty="0"/>
            </a:br>
            <a:r>
              <a:rPr lang="en-US" altLang="ko-KR" sz="1800" dirty="0"/>
              <a:t>ul</a:t>
            </a:r>
            <a:r>
              <a:rPr lang="ko-KR" altLang="en-US" sz="1800" dirty="0"/>
              <a:t>밖에서 처리</a:t>
            </a:r>
            <a:r>
              <a:rPr lang="en-US" altLang="ko-KR" sz="1800" dirty="0"/>
              <a:t/>
            </a:r>
            <a:br>
              <a:rPr lang="en-US" altLang="ko-KR" sz="1800" dirty="0"/>
            </a:br>
            <a:r>
              <a:rPr lang="en-US" altLang="ko-KR" sz="1800" dirty="0"/>
              <a:t>&lt;a class="navbar-brand" </a:t>
            </a:r>
            <a:r>
              <a:rPr lang="en-US" altLang="ko-KR" sz="1800" dirty="0" err="1"/>
              <a:t>href</a:t>
            </a:r>
            <a:r>
              <a:rPr lang="en-US" altLang="ko-KR" sz="1800" dirty="0"/>
              <a:t>="#"&gt;Logo&lt;/a&gt;</a:t>
            </a:r>
            <a:br>
              <a:rPr lang="en-US" altLang="ko-KR" sz="1800" dirty="0"/>
            </a:br>
            <a:r>
              <a:rPr lang="en-US" altLang="ko-KR" sz="1800" dirty="0"/>
              <a:t>&lt;ul&gt;</a:t>
            </a:r>
            <a:r>
              <a:rPr lang="ko-KR" altLang="en-US" sz="1800" dirty="0"/>
              <a:t>안에 포함시키지 않음</a:t>
            </a:r>
            <a:r>
              <a:rPr lang="en-US" altLang="ko-KR" sz="1800" dirty="0"/>
              <a:t/>
            </a:r>
            <a:br>
              <a:rPr lang="en-US" altLang="ko-KR" sz="1800" dirty="0"/>
            </a:br>
            <a:r>
              <a:rPr lang="ko-KR" altLang="en-US" sz="1800" dirty="0"/>
              <a:t>글자가 조금 큰 글자로 보여줌</a:t>
            </a:r>
            <a:endParaRPr lang="en-US" altLang="ko-KR" sz="1800" dirty="0"/>
          </a:p>
          <a:p>
            <a:pPr>
              <a:lnSpc>
                <a:spcPct val="100000"/>
              </a:lnSpc>
            </a:pPr>
            <a:r>
              <a:rPr lang="en-US" altLang="ko-KR" sz="1800" dirty="0"/>
              <a:t>Brand</a:t>
            </a:r>
            <a:r>
              <a:rPr lang="ko-KR" altLang="en-US" sz="1800" dirty="0"/>
              <a:t>나 </a:t>
            </a:r>
            <a:r>
              <a:rPr lang="en-US" altLang="ko-KR" sz="1800" dirty="0"/>
              <a:t>Logo</a:t>
            </a:r>
            <a:r>
              <a:rPr lang="ko-KR" altLang="en-US" sz="1800" dirty="0"/>
              <a:t>를 이미지로 사용하려면</a:t>
            </a:r>
            <a:r>
              <a:rPr lang="en-US" altLang="ko-KR" sz="1800" dirty="0"/>
              <a:t/>
            </a:r>
            <a:br>
              <a:rPr lang="en-US" altLang="ko-KR" sz="1800" dirty="0"/>
            </a:br>
            <a:r>
              <a:rPr lang="en-US" altLang="ko-KR" sz="1900" dirty="0"/>
              <a:t>&lt;a class="navbar-brand" </a:t>
            </a:r>
            <a:r>
              <a:rPr lang="en-US" altLang="ko-KR" sz="1900" dirty="0" err="1" smtClean="0"/>
              <a:t>href</a:t>
            </a:r>
            <a:r>
              <a:rPr lang="en-US" altLang="ko-KR" sz="2000" dirty="0" smtClean="0"/>
              <a:t>="#“&gt;</a:t>
            </a:r>
            <a:br>
              <a:rPr lang="en-US" altLang="ko-KR" sz="2000" dirty="0" smtClean="0"/>
            </a:br>
            <a:r>
              <a:rPr lang="en-US" altLang="ko-KR" sz="2000" dirty="0" smtClean="0"/>
              <a:t>&lt;</a:t>
            </a:r>
            <a:r>
              <a:rPr lang="en-US" altLang="ko-KR" sz="2000" dirty="0"/>
              <a:t>a&gt;</a:t>
            </a:r>
            <a:r>
              <a:rPr lang="ko-KR" altLang="en-US" sz="2000" dirty="0"/>
              <a:t>의 내용에 이미지를 사용</a:t>
            </a:r>
            <a:r>
              <a:rPr lang="en-US" altLang="ko-KR" sz="2000" dirty="0"/>
              <a:t/>
            </a:r>
            <a:br>
              <a:rPr lang="en-US" altLang="ko-KR" sz="2000" dirty="0"/>
            </a:br>
            <a:r>
              <a:rPr lang="ko-KR" altLang="en-US" sz="2000" dirty="0"/>
              <a:t>그림이 메뉴바에 맞도록 수직 정렬을 </a:t>
            </a:r>
            <a:r>
              <a:rPr lang="ko-KR" altLang="en-US" sz="2000" dirty="0" smtClean="0"/>
              <a:t>해줌</a:t>
            </a:r>
            <a:r>
              <a:rPr lang="en-US" altLang="ko-KR" sz="1900" dirty="0" smtClean="0"/>
              <a:t>&gt;</a:t>
            </a:r>
            <a:r>
              <a:rPr lang="en-US" altLang="ko-KR" sz="1900" dirty="0"/>
              <a:t/>
            </a:r>
            <a:br>
              <a:rPr lang="en-US" altLang="ko-KR" sz="1900" dirty="0"/>
            </a:br>
            <a:r>
              <a:rPr lang="en-US" altLang="ko-KR" sz="1900" dirty="0"/>
              <a:t>    &lt;</a:t>
            </a:r>
            <a:r>
              <a:rPr lang="en-US" altLang="ko-KR" sz="1900" dirty="0" err="1"/>
              <a:t>img</a:t>
            </a:r>
            <a:r>
              <a:rPr lang="en-US" altLang="ko-KR" sz="1900" dirty="0"/>
              <a:t> </a:t>
            </a:r>
            <a:r>
              <a:rPr lang="en-US" altLang="ko-KR" sz="1900" dirty="0" err="1"/>
              <a:t>src</a:t>
            </a:r>
            <a:r>
              <a:rPr lang="en-US" altLang="ko-KR" sz="1900" dirty="0"/>
              <a:t>="bird.jpg" alt="Logo" style="width:40px;"&gt;</a:t>
            </a:r>
            <a:br>
              <a:rPr lang="en-US" altLang="ko-KR" sz="1900" dirty="0"/>
            </a:br>
            <a:r>
              <a:rPr lang="en-US" altLang="ko-KR" sz="1900" dirty="0"/>
              <a:t>  &lt;/a&gt;</a:t>
            </a:r>
          </a:p>
          <a:p>
            <a:pPr>
              <a:lnSpc>
                <a:spcPct val="100000"/>
              </a:lnSpc>
            </a:pPr>
            <a:endParaRPr lang="ko-KR" altLang="en-US" sz="1800" dirty="0"/>
          </a:p>
        </p:txBody>
      </p:sp>
    </p:spTree>
    <p:extLst>
      <p:ext uri="{BB962C8B-B14F-4D97-AF65-F5344CB8AC3E}">
        <p14:creationId xmlns:p14="http://schemas.microsoft.com/office/powerpoint/2010/main" val="3565521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904656"/>
          </a:xfrm>
        </p:spPr>
        <p:txBody>
          <a:bodyPr>
            <a:normAutofit fontScale="92500" lnSpcReduction="20000"/>
          </a:bodyPr>
          <a:lstStyle/>
          <a:p>
            <a:pPr>
              <a:lnSpc>
                <a:spcPct val="100000"/>
              </a:lnSpc>
            </a:pPr>
            <a:r>
              <a:rPr lang="ko-KR" altLang="en-US" sz="1800" dirty="0"/>
              <a:t>메뉴바를</a:t>
            </a:r>
            <a:r>
              <a:rPr lang="en-US" altLang="ko-KR" sz="1800" dirty="0"/>
              <a:t> collapse(</a:t>
            </a:r>
            <a:r>
              <a:rPr lang="ko-KR" altLang="en-US" sz="1800" dirty="0"/>
              <a:t>축소하여 감추기</a:t>
            </a:r>
            <a:r>
              <a:rPr lang="en-US" altLang="ko-KR" sz="1800" dirty="0"/>
              <a:t>)</a:t>
            </a:r>
            <a:br>
              <a:rPr lang="en-US" altLang="ko-KR" sz="1800" dirty="0"/>
            </a:br>
            <a:r>
              <a:rPr lang="ko-KR" altLang="en-US" sz="1800" dirty="0" err="1"/>
              <a:t>작은화면에서</a:t>
            </a:r>
            <a:r>
              <a:rPr lang="ko-KR" altLang="en-US" sz="1800" dirty="0"/>
              <a:t> 메뉴바의 항목을 감추고</a:t>
            </a:r>
            <a:r>
              <a:rPr lang="en-US" altLang="ko-KR" sz="1800" dirty="0"/>
              <a:t/>
            </a:r>
            <a:br>
              <a:rPr lang="en-US" altLang="ko-KR" sz="1800" dirty="0"/>
            </a:br>
            <a:r>
              <a:rPr lang="ko-KR" altLang="en-US" sz="1800" dirty="0"/>
              <a:t>상병 표시의 버튼을 만들어 버튼 </a:t>
            </a:r>
            <a:r>
              <a:rPr lang="ko-KR" altLang="en-US" sz="1800" dirty="0" err="1"/>
              <a:t>클릭시</a:t>
            </a:r>
            <a:r>
              <a:rPr lang="en-US" altLang="ko-KR" sz="1800" dirty="0"/>
              <a:t/>
            </a:r>
            <a:br>
              <a:rPr lang="en-US" altLang="ko-KR" sz="1800" dirty="0"/>
            </a:br>
            <a:r>
              <a:rPr lang="ko-KR" altLang="en-US" sz="1800" dirty="0"/>
              <a:t>감추어진 메뉴 항목이 보이도록 해줄 필요가 있다</a:t>
            </a:r>
            <a:r>
              <a:rPr lang="en-US" altLang="ko-KR" sz="1800" dirty="0"/>
              <a:t>.</a:t>
            </a:r>
            <a:br>
              <a:rPr lang="en-US" altLang="ko-KR" sz="1800" dirty="0"/>
            </a:br>
            <a:r>
              <a:rPr lang="en-US" altLang="ko-KR" sz="1800" dirty="0"/>
              <a:t>Collapse</a:t>
            </a:r>
            <a:r>
              <a:rPr lang="ko-KR" altLang="en-US" sz="1800" dirty="0"/>
              <a:t>용 버튼을 만들고</a:t>
            </a:r>
            <a:r>
              <a:rPr lang="en-US" altLang="ko-KR" sz="1800" dirty="0"/>
              <a:t/>
            </a:r>
            <a:br>
              <a:rPr lang="en-US" altLang="ko-KR" sz="1800" dirty="0"/>
            </a:br>
            <a:r>
              <a:rPr lang="en-US" altLang="ko-KR" dirty="0"/>
              <a:t> </a:t>
            </a:r>
            <a:r>
              <a:rPr lang="en-US" altLang="ko-KR" sz="1600" dirty="0"/>
              <a:t>&lt;button class="navbar-toggler" type="button" data-toggle="collapse" data-target="#</a:t>
            </a:r>
            <a:r>
              <a:rPr lang="en-US" altLang="ko-KR" sz="1600" dirty="0" err="1"/>
              <a:t>collapsibleNavbar</a:t>
            </a:r>
            <a:r>
              <a:rPr lang="en-US" altLang="ko-KR" sz="1600" dirty="0"/>
              <a:t>"&gt;</a:t>
            </a:r>
            <a:br>
              <a:rPr lang="en-US" altLang="ko-KR" sz="1600" dirty="0"/>
            </a:br>
            <a:r>
              <a:rPr lang="en-US" altLang="ko-KR" sz="1600" dirty="0"/>
              <a:t>    &lt;span class="navbar-toggler-icon"&gt;&lt;/span&gt;</a:t>
            </a:r>
            <a:br>
              <a:rPr lang="en-US" altLang="ko-KR" sz="1600" dirty="0"/>
            </a:br>
            <a:r>
              <a:rPr lang="en-US" altLang="ko-KR" sz="1600" dirty="0"/>
              <a:t>  &lt;/button&gt;</a:t>
            </a:r>
            <a:r>
              <a:rPr lang="ko-KR" altLang="en-US" sz="1600" dirty="0"/>
              <a:t> </a:t>
            </a:r>
            <a:r>
              <a:rPr lang="en-US" altLang="ko-KR" sz="1600" dirty="0"/>
              <a:t/>
            </a:r>
            <a:br>
              <a:rPr lang="en-US" altLang="ko-KR" sz="1600" dirty="0"/>
            </a:br>
            <a:r>
              <a:rPr lang="en-US" altLang="ko-KR" sz="1600" dirty="0"/>
              <a:t>ul</a:t>
            </a:r>
            <a:r>
              <a:rPr lang="ko-KR" altLang="en-US" sz="1600" dirty="0" err="1"/>
              <a:t>로된</a:t>
            </a:r>
            <a:r>
              <a:rPr lang="ko-KR" altLang="en-US" sz="1600" dirty="0"/>
              <a:t> 메뉴를 </a:t>
            </a:r>
            <a:r>
              <a:rPr lang="en-US" altLang="ko-KR" sz="1600" dirty="0"/>
              <a:t>collapse</a:t>
            </a:r>
            <a:r>
              <a:rPr lang="ko-KR" altLang="en-US" sz="1600" dirty="0"/>
              <a:t>용 </a:t>
            </a:r>
            <a:r>
              <a:rPr lang="ko-KR" altLang="en-US" sz="1600" dirty="0" err="1"/>
              <a:t>콘테이너에</a:t>
            </a:r>
            <a:r>
              <a:rPr lang="ko-KR" altLang="en-US" sz="1600" dirty="0"/>
              <a:t> 수용</a:t>
            </a:r>
            <a:r>
              <a:rPr lang="en-US" altLang="ko-KR" sz="1600" dirty="0"/>
              <a:t/>
            </a:r>
            <a:br>
              <a:rPr lang="en-US" altLang="ko-KR" sz="1600" dirty="0"/>
            </a:br>
            <a:r>
              <a:rPr lang="en-US" altLang="ko-KR" sz="1600" dirty="0"/>
              <a:t>&lt;div class="collapse navbar-collapse" id="</a:t>
            </a:r>
            <a:r>
              <a:rPr lang="en-US" altLang="ko-KR" sz="1600" dirty="0" err="1"/>
              <a:t>collapsibleNavbar</a:t>
            </a:r>
            <a:r>
              <a:rPr lang="en-US" altLang="ko-KR" sz="1600" dirty="0"/>
              <a:t>"&gt;</a:t>
            </a:r>
            <a:br>
              <a:rPr lang="en-US" altLang="ko-KR" sz="1600" dirty="0"/>
            </a:br>
            <a:r>
              <a:rPr lang="en-US" altLang="ko-KR" sz="1600" dirty="0"/>
              <a:t/>
            </a:r>
            <a:br>
              <a:rPr lang="en-US" altLang="ko-KR" sz="1600" dirty="0"/>
            </a:br>
            <a:r>
              <a:rPr lang="ko-KR" altLang="en-US" sz="1600" dirty="0"/>
              <a:t>만일 </a:t>
            </a:r>
            <a:r>
              <a:rPr lang="en-US" altLang="ko-KR" sz="1600" dirty="0"/>
              <a:t>navbar-expand-</a:t>
            </a:r>
            <a:r>
              <a:rPr lang="ko-KR" altLang="en-US" sz="1600" dirty="0"/>
              <a:t>를</a:t>
            </a:r>
            <a:r>
              <a:rPr lang="en-US" altLang="ko-KR" sz="1600" dirty="0"/>
              <a:t> </a:t>
            </a:r>
            <a:r>
              <a:rPr lang="ko-KR" altLang="en-US" sz="1600" dirty="0"/>
              <a:t>제거하면 언제나 </a:t>
            </a:r>
            <a:r>
              <a:rPr lang="en-US" altLang="ko-KR" sz="1600" dirty="0"/>
              <a:t>collapse</a:t>
            </a:r>
            <a:r>
              <a:rPr lang="ko-KR" altLang="en-US" sz="1600" dirty="0"/>
              <a:t>된 메뉴를 보여줌</a:t>
            </a:r>
            <a:endParaRPr lang="en-US" altLang="ko-KR" sz="1600" dirty="0"/>
          </a:p>
          <a:p>
            <a:pPr>
              <a:lnSpc>
                <a:spcPct val="100000"/>
              </a:lnSpc>
            </a:pPr>
            <a:r>
              <a:rPr lang="en-US" altLang="ko-KR" sz="1600" dirty="0"/>
              <a:t>Dropdown</a:t>
            </a:r>
            <a:r>
              <a:rPr lang="ko-KR" altLang="en-US" sz="1600" dirty="0"/>
              <a:t>이 포함된 </a:t>
            </a:r>
            <a:r>
              <a:rPr lang="ko-KR" altLang="en-US" sz="1600" dirty="0" err="1"/>
              <a:t>메뉴바</a:t>
            </a:r>
            <a:r>
              <a:rPr lang="en-US" altLang="ko-KR" sz="1600" dirty="0"/>
              <a:t/>
            </a:r>
            <a:br>
              <a:rPr lang="en-US" altLang="ko-KR" sz="1600" dirty="0"/>
            </a:br>
            <a:r>
              <a:rPr lang="ko-KR" altLang="en-US" sz="1600" dirty="0" err="1"/>
              <a:t>드롭다운을</a:t>
            </a:r>
            <a:r>
              <a:rPr lang="ko-KR" altLang="en-US" sz="1600" dirty="0"/>
              <a:t> 포함할 </a:t>
            </a:r>
            <a:r>
              <a:rPr lang="en-US" altLang="ko-KR" sz="1600" dirty="0"/>
              <a:t>li</a:t>
            </a:r>
            <a:r>
              <a:rPr lang="ko-KR" altLang="en-US" sz="1600" dirty="0"/>
              <a:t>를</a:t>
            </a:r>
            <a:r>
              <a:rPr lang="en-US" altLang="ko-KR" sz="1600" dirty="0"/>
              <a:t/>
            </a:r>
            <a:br>
              <a:rPr lang="en-US" altLang="ko-KR" sz="1600" dirty="0"/>
            </a:br>
            <a:r>
              <a:rPr lang="en-US" altLang="ko-KR" sz="1800" dirty="0"/>
              <a:t>&lt;li class="nav-item dropdown"&gt;</a:t>
            </a:r>
            <a:br>
              <a:rPr lang="en-US" altLang="ko-KR" sz="1800" dirty="0"/>
            </a:br>
            <a:r>
              <a:rPr lang="en-US" altLang="ko-KR" sz="1700" dirty="0"/>
              <a:t>&lt;a class="nav-link dropdown-toggle" </a:t>
            </a:r>
            <a:r>
              <a:rPr lang="en-US" altLang="ko-KR" sz="1700" dirty="0" err="1"/>
              <a:t>href</a:t>
            </a:r>
            <a:r>
              <a:rPr lang="en-US" altLang="ko-KR" sz="1700" dirty="0"/>
              <a:t>="#" id="</a:t>
            </a:r>
            <a:r>
              <a:rPr lang="en-US" altLang="ko-KR" sz="1700" dirty="0" err="1"/>
              <a:t>navbardrop</a:t>
            </a:r>
            <a:r>
              <a:rPr lang="en-US" altLang="ko-KR" sz="1700" dirty="0"/>
              <a:t>" data-toggle="dropdown"&gt;</a:t>
            </a:r>
            <a:br>
              <a:rPr lang="en-US" altLang="ko-KR" sz="1700" dirty="0"/>
            </a:br>
            <a:r>
              <a:rPr lang="en-US" altLang="ko-KR" sz="1700" dirty="0"/>
              <a:t>        Dropdown link</a:t>
            </a:r>
            <a:br>
              <a:rPr lang="en-US" altLang="ko-KR" sz="1700" dirty="0"/>
            </a:br>
            <a:r>
              <a:rPr lang="en-US" altLang="ko-KR" sz="1700" dirty="0"/>
              <a:t>  &lt;/a&gt; &lt;!—</a:t>
            </a:r>
            <a:r>
              <a:rPr lang="ko-KR" altLang="en-US" sz="1700" dirty="0" err="1"/>
              <a:t>드롭다운용</a:t>
            </a:r>
            <a:r>
              <a:rPr lang="ko-KR" altLang="en-US" sz="1700" dirty="0"/>
              <a:t> 버튼 </a:t>
            </a:r>
            <a:r>
              <a:rPr lang="en-US" altLang="ko-KR" sz="1700" dirty="0">
                <a:sym typeface="Wingdings" panose="05000000000000000000" pitchFamily="2" charset="2"/>
              </a:rPr>
              <a:t></a:t>
            </a:r>
            <a:br>
              <a:rPr lang="en-US" altLang="ko-KR" sz="1700" dirty="0">
                <a:sym typeface="Wingdings" panose="05000000000000000000" pitchFamily="2" charset="2"/>
              </a:rPr>
            </a:br>
            <a:r>
              <a:rPr lang="ko-KR" altLang="en-US" sz="1700" dirty="0">
                <a:sym typeface="Wingdings" panose="05000000000000000000" pitchFamily="2" charset="2"/>
              </a:rPr>
              <a:t>드롭다운 메뉴 만들기는 </a:t>
            </a:r>
            <a:r>
              <a:rPr lang="ko-KR" altLang="en-US" sz="1700" dirty="0" err="1">
                <a:sym typeface="Wingdings" panose="05000000000000000000" pitchFamily="2" charset="2"/>
              </a:rPr>
              <a:t>메뉴에서와</a:t>
            </a:r>
            <a:r>
              <a:rPr lang="ko-KR" altLang="en-US" sz="1700" dirty="0">
                <a:sym typeface="Wingdings" panose="05000000000000000000" pitchFamily="2" charset="2"/>
              </a:rPr>
              <a:t> 동일</a:t>
            </a:r>
            <a:r>
              <a:rPr lang="en-US" altLang="ko-KR" sz="1700" dirty="0"/>
              <a:t/>
            </a:r>
            <a:br>
              <a:rPr lang="en-US" altLang="ko-KR" sz="1700" dirty="0"/>
            </a:br>
            <a:r>
              <a:rPr lang="en-US" altLang="ko-KR" sz="1600" dirty="0"/>
              <a:t>&lt;div class="dropdown-menu"&gt;</a:t>
            </a:r>
            <a:br>
              <a:rPr lang="en-US" altLang="ko-KR" sz="1600" dirty="0"/>
            </a:br>
            <a:r>
              <a:rPr lang="en-US" altLang="ko-KR" sz="1700" dirty="0"/>
              <a:t>&lt;a class="dropdown-item" </a:t>
            </a:r>
            <a:r>
              <a:rPr lang="en-US" altLang="ko-KR" sz="1700" dirty="0" err="1"/>
              <a:t>href</a:t>
            </a:r>
            <a:r>
              <a:rPr lang="en-US" altLang="ko-KR" sz="1700" dirty="0"/>
              <a:t>="#"&gt;Link 1&lt;/a</a:t>
            </a:r>
            <a:r>
              <a:rPr lang="en-US" altLang="ko-KR" sz="1700" dirty="0" smtClean="0"/>
              <a:t>&gt;</a:t>
            </a:r>
            <a:br>
              <a:rPr lang="en-US" altLang="ko-KR" sz="1700" dirty="0" smtClean="0"/>
            </a:br>
            <a:r>
              <a:rPr lang="en-US" altLang="ko-KR" sz="1700" dirty="0" smtClean="0"/>
              <a:t>* </a:t>
            </a:r>
            <a:r>
              <a:rPr lang="ko-KR" altLang="en-US" sz="1700" dirty="0" smtClean="0"/>
              <a:t>속성이 </a:t>
            </a:r>
            <a:r>
              <a:rPr lang="en-US" altLang="ko-KR" sz="1700" dirty="0" smtClean="0"/>
              <a:t>data-</a:t>
            </a:r>
            <a:r>
              <a:rPr lang="ko-KR" altLang="en-US" sz="1700" dirty="0" smtClean="0"/>
              <a:t>로 되는 속성은 </a:t>
            </a:r>
            <a:r>
              <a:rPr lang="en-US" altLang="ko-KR" sz="1700" dirty="0" smtClean="0"/>
              <a:t>html5</a:t>
            </a:r>
            <a:r>
              <a:rPr lang="ko-KR" altLang="en-US" sz="1700" dirty="0" smtClean="0"/>
              <a:t>에서 제공되고 속성을 개발자가 </a:t>
            </a:r>
            <a:r>
              <a:rPr lang="ko-KR" altLang="en-US" sz="1700" dirty="0" err="1" smtClean="0"/>
              <a:t>만듬</a:t>
            </a:r>
            <a:r>
              <a:rPr lang="en-US" altLang="ko-KR" sz="1700" dirty="0" smtClean="0"/>
              <a:t/>
            </a:r>
            <a:br>
              <a:rPr lang="en-US" altLang="ko-KR" sz="1700" dirty="0" smtClean="0"/>
            </a:br>
            <a:r>
              <a:rPr lang="ko-KR" altLang="en-US" sz="1700" dirty="0" smtClean="0"/>
              <a:t>즉 </a:t>
            </a:r>
            <a:r>
              <a:rPr lang="en-US" altLang="ko-KR" sz="1700" dirty="0" smtClean="0"/>
              <a:t>data-xxx</a:t>
            </a:r>
            <a:r>
              <a:rPr lang="ko-KR" altLang="en-US" sz="1700" dirty="0" smtClean="0"/>
              <a:t>형태로 개발자가 만들어 사용</a:t>
            </a:r>
            <a:r>
              <a:rPr lang="en-US" altLang="ko-KR" sz="1700" dirty="0" smtClean="0"/>
              <a:t/>
            </a:r>
            <a:br>
              <a:rPr lang="en-US" altLang="ko-KR" sz="1700" dirty="0" smtClean="0"/>
            </a:br>
            <a:r>
              <a:rPr lang="ko-KR" altLang="en-US" sz="1700" dirty="0" smtClean="0"/>
              <a:t>자바스크립트에서는 속성 선택은 </a:t>
            </a:r>
            <a:r>
              <a:rPr lang="en-US" altLang="ko-KR" sz="1700" dirty="0" err="1" smtClean="0"/>
              <a:t>dataset.xxx</a:t>
            </a:r>
            <a:r>
              <a:rPr lang="ko-KR" altLang="en-US" sz="1700" dirty="0" smtClean="0"/>
              <a:t>로 사용</a:t>
            </a:r>
            <a:r>
              <a:rPr lang="en-US" altLang="ko-KR" sz="1700" dirty="0"/>
              <a:t/>
            </a:r>
            <a:br>
              <a:rPr lang="en-US" altLang="ko-KR" sz="1700" dirty="0"/>
            </a:br>
            <a:endParaRPr lang="en-US" altLang="ko-KR" sz="1700" dirty="0"/>
          </a:p>
          <a:p>
            <a:pPr marL="0" indent="0">
              <a:lnSpc>
                <a:spcPct val="100000"/>
              </a:lnSpc>
              <a:buNone/>
            </a:pPr>
            <a:endParaRPr lang="ko-KR" altLang="en-US" sz="1600" dirty="0"/>
          </a:p>
        </p:txBody>
      </p:sp>
      <p:pic>
        <p:nvPicPr>
          <p:cNvPr id="4" name="그림 3"/>
          <p:cNvPicPr>
            <a:picLocks noChangeAspect="1"/>
          </p:cNvPicPr>
          <p:nvPr/>
        </p:nvPicPr>
        <p:blipFill>
          <a:blip r:embed="rId2"/>
          <a:stretch>
            <a:fillRect/>
          </a:stretch>
        </p:blipFill>
        <p:spPr>
          <a:xfrm>
            <a:off x="5220072" y="548680"/>
            <a:ext cx="800212" cy="523948"/>
          </a:xfrm>
          <a:prstGeom prst="rect">
            <a:avLst/>
          </a:prstGeom>
        </p:spPr>
      </p:pic>
    </p:spTree>
    <p:extLst>
      <p:ext uri="{BB962C8B-B14F-4D97-AF65-F5344CB8AC3E}">
        <p14:creationId xmlns:p14="http://schemas.microsoft.com/office/powerpoint/2010/main" val="801466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0B5A4E-CBBC-450F-AA39-47FD1371DDFB}"/>
              </a:ext>
            </a:extLst>
          </p:cNvPr>
          <p:cNvSpPr>
            <a:spLocks noGrp="1"/>
          </p:cNvSpPr>
          <p:nvPr>
            <p:ph idx="1"/>
          </p:nvPr>
        </p:nvSpPr>
        <p:spPr>
          <a:xfrm>
            <a:off x="628650" y="548680"/>
            <a:ext cx="7886700" cy="5628283"/>
          </a:xfrm>
        </p:spPr>
        <p:txBody>
          <a:bodyPr>
            <a:normAutofit/>
          </a:bodyPr>
          <a:lstStyle/>
          <a:p>
            <a:pPr marL="0" indent="0" algn="l">
              <a:buNone/>
            </a:pPr>
            <a:r>
              <a:rPr lang="en-US" altLang="ko-KR" sz="1800" dirty="0">
                <a:solidFill>
                  <a:srgbClr val="3F5FBF"/>
                </a:solidFill>
                <a:latin typeface="맑은 고딕 Semilight" panose="020B0502040204020203" pitchFamily="50" charset="-127"/>
              </a:rPr>
              <a:t>&lt;!-- </a:t>
            </a:r>
            <a:r>
              <a:rPr lang="ko-KR" altLang="en-US" sz="1800" dirty="0">
                <a:solidFill>
                  <a:srgbClr val="3F5FBF"/>
                </a:solidFill>
                <a:latin typeface="맑은 고딕 Semilight" panose="020B0502040204020203" pitchFamily="50" charset="-127"/>
              </a:rPr>
              <a:t>메뉴안에 </a:t>
            </a:r>
            <a:r>
              <a:rPr lang="en-US" altLang="ko-KR" sz="1800" dirty="0">
                <a:solidFill>
                  <a:srgbClr val="3F5FBF"/>
                </a:solidFill>
                <a:latin typeface="맑은 고딕 Semilight" panose="020B0502040204020203" pitchFamily="50" charset="-127"/>
              </a:rPr>
              <a:t>form</a:t>
            </a:r>
            <a:r>
              <a:rPr lang="ko-KR" altLang="en-US" sz="1800" dirty="0">
                <a:solidFill>
                  <a:srgbClr val="3F5FBF"/>
                </a:solidFill>
                <a:latin typeface="맑은 고딕 Semilight" panose="020B0502040204020203" pitchFamily="50" charset="-127"/>
              </a:rPr>
              <a:t>을 삽입</a:t>
            </a:r>
            <a:r>
              <a:rPr lang="en-US" altLang="ko-KR" sz="1800" dirty="0" smtClean="0">
                <a:solidFill>
                  <a:srgbClr val="3F5FBF"/>
                </a:solidFill>
                <a:latin typeface="맑은 고딕 Semilight" panose="020B0502040204020203" pitchFamily="50" charset="-127"/>
              </a:rPr>
              <a:t>(</a:t>
            </a:r>
            <a:r>
              <a:rPr lang="en-US" altLang="ko-KR" sz="1800" dirty="0" err="1" smtClean="0">
                <a:solidFill>
                  <a:srgbClr val="3F5FBF"/>
                </a:solidFill>
                <a:latin typeface="맑은 고딕 Semilight" panose="020B0502040204020203" pitchFamily="50" charset="-127"/>
              </a:rPr>
              <a:t>ul</a:t>
            </a:r>
            <a:r>
              <a:rPr lang="ko-KR" altLang="en-US" sz="1800" dirty="0" smtClean="0">
                <a:solidFill>
                  <a:srgbClr val="3F5FBF"/>
                </a:solidFill>
                <a:latin typeface="맑은 고딕 Semilight" panose="020B0502040204020203" pitchFamily="50" charset="-127"/>
              </a:rPr>
              <a:t>밖 </a:t>
            </a:r>
            <a:r>
              <a:rPr lang="en-US" altLang="ko-KR" sz="1800" dirty="0" err="1" smtClean="0">
                <a:solidFill>
                  <a:srgbClr val="3F5FBF"/>
                </a:solidFill>
                <a:latin typeface="맑은 고딕 Semilight" panose="020B0502040204020203" pitchFamily="50" charset="-127"/>
              </a:rPr>
              <a:t>nav</a:t>
            </a:r>
            <a:r>
              <a:rPr lang="ko-KR" altLang="en-US" sz="1800" dirty="0" smtClean="0">
                <a:solidFill>
                  <a:srgbClr val="3F5FBF"/>
                </a:solidFill>
                <a:latin typeface="맑은 고딕 Semilight" panose="020B0502040204020203" pitchFamily="50" charset="-127"/>
              </a:rPr>
              <a:t>에 </a:t>
            </a:r>
            <a:r>
              <a:rPr lang="en-US" altLang="ko-KR" sz="1800" dirty="0">
                <a:solidFill>
                  <a:srgbClr val="3F5FBF"/>
                </a:solidFill>
                <a:latin typeface="맑은 고딕 Semilight" panose="020B0502040204020203" pitchFamily="50" charset="-127"/>
              </a:rPr>
              <a:t>--&gt;</a:t>
            </a:r>
          </a:p>
          <a:p>
            <a:pPr marL="0" indent="0" algn="l">
              <a:buNone/>
            </a:pPr>
            <a:r>
              <a:rPr lang="en-US" altLang="ko-KR" sz="1800" dirty="0">
                <a:solidFill>
                  <a:srgbClr val="000000"/>
                </a:solidFill>
                <a:latin typeface="맑은 고딕 Semilight" panose="020B0502040204020203" pitchFamily="50" charset="-127"/>
              </a:rPr>
              <a:t>  </a:t>
            </a:r>
            <a:r>
              <a:rPr lang="en-US" altLang="ko-KR" sz="1800" dirty="0">
                <a:solidFill>
                  <a:srgbClr val="008080"/>
                </a:solidFill>
                <a:latin typeface="맑은 고딕 Semilight" panose="020B0502040204020203" pitchFamily="50" charset="-127"/>
              </a:rPr>
              <a:t>&lt;</a:t>
            </a:r>
            <a:r>
              <a:rPr lang="en-US" altLang="ko-KR" sz="1800" dirty="0">
                <a:solidFill>
                  <a:srgbClr val="3F7F7F"/>
                </a:solidFill>
                <a:latin typeface="맑은 고딕 Semilight" panose="020B0502040204020203" pitchFamily="50" charset="-127"/>
              </a:rPr>
              <a:t>form </a:t>
            </a:r>
            <a:r>
              <a:rPr lang="en-US" altLang="ko-KR" sz="1800" dirty="0">
                <a:solidFill>
                  <a:srgbClr val="7F007F"/>
                </a:solidFill>
                <a:latin typeface="맑은 고딕 Semilight" panose="020B0502040204020203" pitchFamily="50" charset="-127"/>
              </a:rPr>
              <a:t>class</a:t>
            </a:r>
            <a:r>
              <a:rPr lang="en-US" altLang="ko-KR" sz="1800"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"form-inline ml-auto" </a:t>
            </a:r>
            <a:r>
              <a:rPr lang="en-US" altLang="ko-KR" sz="1800" i="1" dirty="0">
                <a:solidFill>
                  <a:srgbClr val="7F007F"/>
                </a:solidFill>
                <a:latin typeface="맑은 고딕 Semilight" panose="020B0502040204020203" pitchFamily="50" charset="-127"/>
              </a:rPr>
              <a:t>action</a:t>
            </a:r>
            <a:r>
              <a:rPr lang="en-US" altLang="ko-KR" sz="1800" i="1"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 </a:t>
            </a:r>
            <a:r>
              <a:rPr lang="en-US" altLang="ko-KR" sz="1800" i="1" dirty="0">
                <a:solidFill>
                  <a:srgbClr val="008080"/>
                </a:solidFill>
                <a:latin typeface="맑은 고딕 Semilight" panose="020B0502040204020203" pitchFamily="50" charset="-127"/>
              </a:rPr>
              <a:t>&gt;</a:t>
            </a:r>
          </a:p>
          <a:p>
            <a:pPr marL="0" indent="0" algn="l">
              <a:buNone/>
            </a:pPr>
            <a:r>
              <a:rPr lang="ko-KR" altLang="en-US" sz="1800" dirty="0">
                <a:solidFill>
                  <a:srgbClr val="000000"/>
                </a:solidFill>
                <a:latin typeface="맑은 고딕 Semilight" panose="020B0502040204020203" pitchFamily="50" charset="-127"/>
              </a:rPr>
              <a:t>     </a:t>
            </a:r>
            <a:r>
              <a:rPr lang="en-US" altLang="ko-KR" sz="1800" dirty="0">
                <a:solidFill>
                  <a:srgbClr val="3F5FBF"/>
                </a:solidFill>
                <a:latin typeface="맑은 고딕 Semilight" panose="020B0502040204020203" pitchFamily="50" charset="-127"/>
              </a:rPr>
              <a:t>&lt;!--form</a:t>
            </a:r>
            <a:r>
              <a:rPr lang="ko-KR" altLang="en-US" sz="1800" dirty="0">
                <a:solidFill>
                  <a:srgbClr val="3F5FBF"/>
                </a:solidFill>
                <a:latin typeface="맑은 고딕 Semilight" panose="020B0502040204020203" pitchFamily="50" charset="-127"/>
              </a:rPr>
              <a:t>의 </a:t>
            </a:r>
            <a:r>
              <a:rPr lang="ko-KR" altLang="en-US" sz="1800" dirty="0" err="1">
                <a:solidFill>
                  <a:srgbClr val="3F5FBF"/>
                </a:solidFill>
                <a:latin typeface="맑은 고딕 Semilight" panose="020B0502040204020203" pitchFamily="50" charset="-127"/>
              </a:rPr>
              <a:t>내부엘리먼트들을일렬배치</a:t>
            </a:r>
            <a:r>
              <a:rPr lang="ko-KR" altLang="en-US" sz="1800" dirty="0">
                <a:solidFill>
                  <a:srgbClr val="3F5FBF"/>
                </a:solidFill>
                <a:latin typeface="맑은 고딕 Semilight" panose="020B0502040204020203" pitchFamily="50" charset="-127"/>
              </a:rPr>
              <a:t> </a:t>
            </a:r>
            <a:r>
              <a:rPr lang="en-US" altLang="ko-KR" sz="1800" dirty="0">
                <a:solidFill>
                  <a:srgbClr val="3F5FBF"/>
                </a:solidFill>
                <a:latin typeface="맑은 고딕 Semilight" panose="020B0502040204020203" pitchFamily="50" charset="-127"/>
              </a:rPr>
              <a:t>form-inline</a:t>
            </a:r>
          </a:p>
          <a:p>
            <a:pPr marL="0" indent="0" algn="l">
              <a:buNone/>
            </a:pPr>
            <a:r>
              <a:rPr lang="ko-KR" altLang="en-US" sz="1800" dirty="0">
                <a:solidFill>
                  <a:srgbClr val="3F5FBF"/>
                </a:solidFill>
                <a:latin typeface="맑은 고딕 Semilight" panose="020B0502040204020203" pitchFamily="50" charset="-127"/>
              </a:rPr>
              <a:t>       </a:t>
            </a:r>
            <a:r>
              <a:rPr lang="en-US" altLang="ko-KR" sz="1800" dirty="0">
                <a:solidFill>
                  <a:srgbClr val="3F5FBF"/>
                </a:solidFill>
                <a:latin typeface="맑은 고딕 Semilight" panose="020B0502040204020203" pitchFamily="50" charset="-127"/>
              </a:rPr>
              <a:t>ml-auto</a:t>
            </a:r>
            <a:r>
              <a:rPr lang="ko-KR" altLang="en-US" sz="1800" dirty="0">
                <a:solidFill>
                  <a:srgbClr val="3F5FBF"/>
                </a:solidFill>
                <a:latin typeface="맑은 고딕 Semilight" panose="020B0502040204020203" pitchFamily="50" charset="-127"/>
              </a:rPr>
              <a:t>는 오른쪽 정렬</a:t>
            </a:r>
            <a:r>
              <a:rPr lang="en-US" altLang="ko-KR" sz="1800" dirty="0">
                <a:solidFill>
                  <a:srgbClr val="3F5FBF"/>
                </a:solidFill>
                <a:latin typeface="맑은 고딕 Semilight" panose="020B0502040204020203" pitchFamily="50" charset="-127"/>
              </a:rPr>
              <a:t>--&gt;</a:t>
            </a:r>
          </a:p>
          <a:p>
            <a:pPr marL="0" indent="0" algn="l">
              <a:buNone/>
            </a:pPr>
            <a:r>
              <a:rPr lang="en-US" altLang="ko-KR" sz="1800" dirty="0">
                <a:solidFill>
                  <a:srgbClr val="000000"/>
                </a:solidFill>
                <a:latin typeface="맑은 고딕 Semilight" panose="020B0502040204020203" pitchFamily="50" charset="-127"/>
              </a:rPr>
              <a:t>    </a:t>
            </a:r>
            <a:r>
              <a:rPr lang="en-US" altLang="ko-KR" sz="1800" dirty="0">
                <a:solidFill>
                  <a:srgbClr val="008080"/>
                </a:solidFill>
                <a:latin typeface="맑은 고딕 Semilight" panose="020B0502040204020203" pitchFamily="50" charset="-127"/>
              </a:rPr>
              <a:t>&lt;</a:t>
            </a:r>
            <a:r>
              <a:rPr lang="en-US" altLang="ko-KR" sz="1800" dirty="0">
                <a:solidFill>
                  <a:srgbClr val="3F7F7F"/>
                </a:solidFill>
                <a:latin typeface="맑은 고딕 Semilight" panose="020B0502040204020203" pitchFamily="50" charset="-127"/>
              </a:rPr>
              <a:t>input </a:t>
            </a:r>
            <a:r>
              <a:rPr lang="en-US" altLang="ko-KR" sz="1800" dirty="0">
                <a:solidFill>
                  <a:srgbClr val="7F007F"/>
                </a:solidFill>
                <a:latin typeface="맑은 고딕 Semilight" panose="020B0502040204020203" pitchFamily="50" charset="-127"/>
              </a:rPr>
              <a:t>class</a:t>
            </a:r>
            <a:r>
              <a:rPr lang="en-US" altLang="ko-KR" sz="1800"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"form-control mr-sm-2" </a:t>
            </a:r>
          </a:p>
          <a:p>
            <a:pPr marL="0" indent="0" algn="l">
              <a:buNone/>
            </a:pPr>
            <a:r>
              <a:rPr lang="en-US" altLang="ko-KR" sz="1800" dirty="0">
                <a:latin typeface="맑은 고딕 Semilight" panose="020B0502040204020203" pitchFamily="50" charset="-127"/>
              </a:rPr>
              <a:t>    </a:t>
            </a:r>
            <a:r>
              <a:rPr lang="en-US" altLang="ko-KR" sz="1800" dirty="0">
                <a:solidFill>
                  <a:srgbClr val="7F007F"/>
                </a:solidFill>
                <a:latin typeface="맑은 고딕 Semilight" panose="020B0502040204020203" pitchFamily="50" charset="-127"/>
              </a:rPr>
              <a:t>type</a:t>
            </a:r>
            <a:r>
              <a:rPr lang="en-US" altLang="ko-KR" sz="1800"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"text" </a:t>
            </a:r>
            <a:r>
              <a:rPr lang="en-US" altLang="ko-KR" sz="1800" i="1" dirty="0">
                <a:solidFill>
                  <a:srgbClr val="7F007F"/>
                </a:solidFill>
                <a:latin typeface="맑은 고딕 Semilight" panose="020B0502040204020203" pitchFamily="50" charset="-127"/>
              </a:rPr>
              <a:t>placeholder</a:t>
            </a:r>
            <a:r>
              <a:rPr lang="en-US" altLang="ko-KR" sz="1800" i="1"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"Search"</a:t>
            </a:r>
            <a:r>
              <a:rPr lang="en-US" altLang="ko-KR" sz="1800" i="1" dirty="0">
                <a:solidFill>
                  <a:srgbClr val="008080"/>
                </a:solidFill>
                <a:latin typeface="맑은 고딕 Semilight" panose="020B0502040204020203" pitchFamily="50" charset="-127"/>
              </a:rPr>
              <a:t>&gt;</a:t>
            </a:r>
          </a:p>
          <a:p>
            <a:pPr marL="0" indent="0" algn="l">
              <a:buNone/>
            </a:pPr>
            <a:r>
              <a:rPr lang="en-US" altLang="ko-KR" sz="1800" dirty="0">
                <a:solidFill>
                  <a:srgbClr val="000000"/>
                </a:solidFill>
                <a:latin typeface="맑은 고딕 Semilight" panose="020B0502040204020203" pitchFamily="50" charset="-127"/>
              </a:rPr>
              <a:t>    </a:t>
            </a:r>
            <a:r>
              <a:rPr lang="en-US" altLang="ko-KR" sz="1800" dirty="0">
                <a:solidFill>
                  <a:srgbClr val="008080"/>
                </a:solidFill>
                <a:latin typeface="맑은 고딕 Semilight" panose="020B0502040204020203" pitchFamily="50" charset="-127"/>
              </a:rPr>
              <a:t>&lt;</a:t>
            </a:r>
            <a:r>
              <a:rPr lang="en-US" altLang="ko-KR" sz="1800" dirty="0">
                <a:solidFill>
                  <a:srgbClr val="3F7F7F"/>
                </a:solidFill>
                <a:latin typeface="맑은 고딕 Semilight" panose="020B0502040204020203" pitchFamily="50" charset="-127"/>
              </a:rPr>
              <a:t>button </a:t>
            </a:r>
            <a:r>
              <a:rPr lang="en-US" altLang="ko-KR" sz="1800" dirty="0">
                <a:solidFill>
                  <a:srgbClr val="7F007F"/>
                </a:solidFill>
                <a:latin typeface="맑은 고딕 Semilight" panose="020B0502040204020203" pitchFamily="50" charset="-127"/>
              </a:rPr>
              <a:t>class</a:t>
            </a:r>
            <a:r>
              <a:rPr lang="en-US" altLang="ko-KR" sz="1800"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a:t>
            </a:r>
            <a:r>
              <a:rPr lang="en-US" altLang="ko-KR" sz="1800" i="1" dirty="0" err="1">
                <a:solidFill>
                  <a:srgbClr val="2A00FF"/>
                </a:solidFill>
                <a:latin typeface="맑은 고딕 Semilight" panose="020B0502040204020203" pitchFamily="50" charset="-127"/>
              </a:rPr>
              <a:t>btn</a:t>
            </a:r>
            <a:r>
              <a:rPr lang="en-US" altLang="ko-KR" sz="1800" i="1" dirty="0">
                <a:solidFill>
                  <a:srgbClr val="2A00FF"/>
                </a:solidFill>
                <a:latin typeface="맑은 고딕 Semilight" panose="020B0502040204020203" pitchFamily="50" charset="-127"/>
              </a:rPr>
              <a:t> </a:t>
            </a:r>
            <a:r>
              <a:rPr lang="en-US" altLang="ko-KR" sz="1800" i="1" dirty="0" err="1">
                <a:solidFill>
                  <a:srgbClr val="2A00FF"/>
                </a:solidFill>
                <a:latin typeface="맑은 고딕 Semilight" panose="020B0502040204020203" pitchFamily="50" charset="-127"/>
              </a:rPr>
              <a:t>btn</a:t>
            </a:r>
            <a:r>
              <a:rPr lang="en-US" altLang="ko-KR" sz="1800" i="1" dirty="0">
                <a:solidFill>
                  <a:srgbClr val="2A00FF"/>
                </a:solidFill>
                <a:latin typeface="맑은 고딕 Semilight" panose="020B0502040204020203" pitchFamily="50" charset="-127"/>
              </a:rPr>
              <a:t>-success" </a:t>
            </a:r>
          </a:p>
          <a:p>
            <a:pPr marL="0" indent="0" algn="l">
              <a:buNone/>
            </a:pPr>
            <a:r>
              <a:rPr lang="en-US" altLang="ko-KR" sz="1800" dirty="0">
                <a:latin typeface="맑은 고딕 Semilight" panose="020B0502040204020203" pitchFamily="50" charset="-127"/>
              </a:rPr>
              <a:t>        </a:t>
            </a:r>
            <a:r>
              <a:rPr lang="en-US" altLang="ko-KR" sz="1800" dirty="0">
                <a:solidFill>
                  <a:srgbClr val="7F007F"/>
                </a:solidFill>
                <a:latin typeface="맑은 고딕 Semilight" panose="020B0502040204020203" pitchFamily="50" charset="-127"/>
              </a:rPr>
              <a:t>type</a:t>
            </a:r>
            <a:r>
              <a:rPr lang="en-US" altLang="ko-KR" sz="1800"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"submit"</a:t>
            </a:r>
            <a:r>
              <a:rPr lang="en-US" altLang="ko-KR" sz="1800" i="1" dirty="0">
                <a:solidFill>
                  <a:srgbClr val="008080"/>
                </a:solidFill>
                <a:latin typeface="맑은 고딕 Semilight" panose="020B0502040204020203" pitchFamily="50" charset="-127"/>
              </a:rPr>
              <a:t>&gt;</a:t>
            </a:r>
            <a:r>
              <a:rPr lang="en-US" altLang="ko-KR" sz="1800" i="1" dirty="0">
                <a:solidFill>
                  <a:srgbClr val="000000"/>
                </a:solidFill>
                <a:latin typeface="맑은 고딕 Semilight" panose="020B0502040204020203" pitchFamily="50" charset="-127"/>
              </a:rPr>
              <a:t>Search</a:t>
            </a:r>
            <a:r>
              <a:rPr lang="en-US" altLang="ko-KR" sz="1800" i="1" dirty="0">
                <a:solidFill>
                  <a:srgbClr val="008080"/>
                </a:solidFill>
                <a:latin typeface="맑은 고딕 Semilight" panose="020B0502040204020203" pitchFamily="50" charset="-127"/>
              </a:rPr>
              <a:t>&lt;/</a:t>
            </a:r>
            <a:r>
              <a:rPr lang="en-US" altLang="ko-KR" sz="1800" i="1" dirty="0">
                <a:solidFill>
                  <a:srgbClr val="3F7F7F"/>
                </a:solidFill>
                <a:latin typeface="맑은 고딕 Semilight" panose="020B0502040204020203" pitchFamily="50" charset="-127"/>
              </a:rPr>
              <a:t>button</a:t>
            </a:r>
            <a:r>
              <a:rPr lang="en-US" altLang="ko-KR" sz="1800" i="1" dirty="0">
                <a:solidFill>
                  <a:srgbClr val="008080"/>
                </a:solidFill>
                <a:latin typeface="맑은 고딕 Semilight" panose="020B0502040204020203" pitchFamily="50" charset="-127"/>
              </a:rPr>
              <a:t>&gt;</a:t>
            </a:r>
          </a:p>
          <a:p>
            <a:pPr marL="0" indent="0" algn="l">
              <a:buNone/>
            </a:pPr>
            <a:r>
              <a:rPr lang="en-US" altLang="ko-KR" sz="1800" dirty="0">
                <a:solidFill>
                  <a:srgbClr val="000000"/>
                </a:solidFill>
                <a:latin typeface="맑은 고딕 Semilight" panose="020B0502040204020203" pitchFamily="50" charset="-127"/>
              </a:rPr>
              <a:t>  </a:t>
            </a:r>
            <a:r>
              <a:rPr lang="en-US" altLang="ko-KR" sz="1800" dirty="0">
                <a:solidFill>
                  <a:srgbClr val="008080"/>
                </a:solidFill>
                <a:latin typeface="맑은 고딕 Semilight" panose="020B0502040204020203" pitchFamily="50" charset="-127"/>
              </a:rPr>
              <a:t>&lt;/</a:t>
            </a:r>
            <a:r>
              <a:rPr lang="en-US" altLang="ko-KR" sz="1800" dirty="0">
                <a:solidFill>
                  <a:srgbClr val="3F7F7F"/>
                </a:solidFill>
                <a:latin typeface="맑은 고딕 Semilight" panose="020B0502040204020203" pitchFamily="50" charset="-127"/>
              </a:rPr>
              <a:t>form</a:t>
            </a:r>
            <a:r>
              <a:rPr lang="en-US" altLang="ko-KR" sz="1800" dirty="0">
                <a:solidFill>
                  <a:srgbClr val="008080"/>
                </a:solidFill>
                <a:latin typeface="맑은 고딕 Semilight" panose="020B0502040204020203" pitchFamily="50" charset="-127"/>
              </a:rPr>
              <a:t>&gt;</a:t>
            </a:r>
            <a:r>
              <a:rPr lang="en-US" altLang="ko-KR" sz="1800" dirty="0">
                <a:solidFill>
                  <a:srgbClr val="000000"/>
                </a:solidFill>
                <a:latin typeface="맑은 고딕 Semilight" panose="020B0502040204020203" pitchFamily="50" charset="-127"/>
              </a:rPr>
              <a:t> </a:t>
            </a:r>
          </a:p>
          <a:p>
            <a:pPr marL="0" indent="0" algn="l">
              <a:buNone/>
            </a:pPr>
            <a:endParaRPr lang="en-US" altLang="ko-KR" sz="1800" dirty="0">
              <a:solidFill>
                <a:srgbClr val="000000"/>
              </a:solidFill>
              <a:latin typeface="맑은 고딕 Semilight" panose="020B0502040204020203" pitchFamily="50" charset="-127"/>
            </a:endParaRPr>
          </a:p>
          <a:p>
            <a:pPr marL="0" indent="0" algn="l">
              <a:buNone/>
            </a:pPr>
            <a:r>
              <a:rPr lang="ko-KR" altLang="en-US" sz="1800" dirty="0">
                <a:solidFill>
                  <a:srgbClr val="000000"/>
                </a:solidFill>
                <a:latin typeface="맑은 고딕 Semilight" panose="020B0502040204020203" pitchFamily="50" charset="-127"/>
              </a:rPr>
              <a:t>메뉴 최상에 </a:t>
            </a:r>
            <a:r>
              <a:rPr lang="ko-KR" altLang="en-US" sz="1800" dirty="0" err="1">
                <a:solidFill>
                  <a:srgbClr val="000000"/>
                </a:solidFill>
                <a:latin typeface="맑은 고딕 Semilight" panose="020B0502040204020203" pitchFamily="50" charset="-127"/>
              </a:rPr>
              <a:t>고정시는</a:t>
            </a:r>
            <a:r>
              <a:rPr lang="ko-KR" altLang="en-US" sz="1800" dirty="0">
                <a:solidFill>
                  <a:srgbClr val="000000"/>
                </a:solidFill>
                <a:latin typeface="맑은 고딕 Semilight" panose="020B0502040204020203" pitchFamily="50" charset="-127"/>
              </a:rPr>
              <a:t> </a:t>
            </a:r>
            <a:r>
              <a:rPr lang="en-US" altLang="ko-KR" sz="1800" dirty="0" smtClean="0">
                <a:solidFill>
                  <a:srgbClr val="000000"/>
                </a:solidFill>
                <a:latin typeface="맑은 고딕 Semilight" panose="020B0502040204020203" pitchFamily="50" charset="-127"/>
              </a:rPr>
              <a:t>(</a:t>
            </a:r>
            <a:r>
              <a:rPr lang="ko-KR" altLang="en-US" sz="1800" dirty="0" err="1" smtClean="0">
                <a:solidFill>
                  <a:srgbClr val="000000"/>
                </a:solidFill>
                <a:latin typeface="맑은 고딕 Semilight" panose="020B0502040204020203" pitchFamily="50" charset="-127"/>
              </a:rPr>
              <a:t>스클롤시에도</a:t>
            </a:r>
            <a:r>
              <a:rPr lang="ko-KR" altLang="en-US" sz="1800" dirty="0" smtClean="0">
                <a:solidFill>
                  <a:srgbClr val="000000"/>
                </a:solidFill>
                <a:latin typeface="맑은 고딕 Semilight" panose="020B0502040204020203" pitchFamily="50" charset="-127"/>
              </a:rPr>
              <a:t> 고정</a:t>
            </a:r>
            <a:r>
              <a:rPr lang="en-US" altLang="ko-KR" sz="1800" dirty="0" smtClean="0">
                <a:solidFill>
                  <a:srgbClr val="000000"/>
                </a:solidFill>
                <a:latin typeface="맑은 고딕 Semilight" panose="020B0502040204020203" pitchFamily="50" charset="-127"/>
              </a:rPr>
              <a:t>)</a:t>
            </a:r>
            <a:r>
              <a:rPr lang="en-US" altLang="ko-KR" sz="1800" dirty="0">
                <a:solidFill>
                  <a:srgbClr val="000000"/>
                </a:solidFill>
                <a:latin typeface="맑은 고딕 Semilight" panose="020B0502040204020203" pitchFamily="50" charset="-127"/>
              </a:rPr>
              <a:t/>
            </a:r>
            <a:br>
              <a:rPr lang="en-US" altLang="ko-KR" sz="1800" dirty="0">
                <a:solidFill>
                  <a:srgbClr val="000000"/>
                </a:solidFill>
                <a:latin typeface="맑은 고딕 Semilight" panose="020B0502040204020203" pitchFamily="50" charset="-127"/>
              </a:rPr>
            </a:br>
            <a:r>
              <a:rPr lang="en-US" altLang="ko-KR" sz="1800" b="0" i="0" dirty="0">
                <a:solidFill>
                  <a:srgbClr val="0000CD"/>
                </a:solidFill>
                <a:effectLst/>
                <a:latin typeface="맑은 고딕 Semilight" panose="020B0502040204020203" pitchFamily="50" charset="-127"/>
              </a:rPr>
              <a:t>&lt;</a:t>
            </a:r>
            <a:r>
              <a:rPr lang="en-US" altLang="ko-KR" sz="1800" b="0" i="0" dirty="0">
                <a:solidFill>
                  <a:srgbClr val="A52A2A"/>
                </a:solidFill>
                <a:effectLst/>
                <a:latin typeface="맑은 고딕 Semilight" panose="020B0502040204020203" pitchFamily="50" charset="-127"/>
              </a:rPr>
              <a:t>nav</a:t>
            </a:r>
            <a:r>
              <a:rPr lang="en-US" altLang="ko-KR" sz="1800" b="0" i="0" dirty="0">
                <a:solidFill>
                  <a:srgbClr val="FF0000"/>
                </a:solidFill>
                <a:effectLst/>
                <a:latin typeface="맑은 고딕 Semilight" panose="020B0502040204020203" pitchFamily="50" charset="-127"/>
              </a:rPr>
              <a:t> class</a:t>
            </a:r>
            <a:r>
              <a:rPr lang="en-US" altLang="ko-KR" sz="1800" b="0" i="0" dirty="0">
                <a:solidFill>
                  <a:srgbClr val="0000CD"/>
                </a:solidFill>
                <a:effectLst/>
                <a:latin typeface="맑은 고딕 Semilight" panose="020B0502040204020203" pitchFamily="50" charset="-127"/>
              </a:rPr>
              <a:t>="navbar navbar-expand-</a:t>
            </a:r>
            <a:r>
              <a:rPr lang="en-US" altLang="ko-KR" sz="1800" b="0" i="0" dirty="0" err="1">
                <a:solidFill>
                  <a:srgbClr val="0000CD"/>
                </a:solidFill>
                <a:effectLst/>
                <a:latin typeface="맑은 고딕 Semilight" panose="020B0502040204020203" pitchFamily="50" charset="-127"/>
              </a:rPr>
              <a:t>sm</a:t>
            </a:r>
            <a:r>
              <a:rPr lang="en-US" altLang="ko-KR" sz="1800" b="0" i="0" dirty="0">
                <a:solidFill>
                  <a:srgbClr val="0000CD"/>
                </a:solidFill>
                <a:effectLst/>
                <a:latin typeface="맑은 고딕 Semilight" panose="020B0502040204020203" pitchFamily="50" charset="-127"/>
              </a:rPr>
              <a:t> </a:t>
            </a:r>
            <a:r>
              <a:rPr lang="en-US" altLang="ko-KR" sz="1800" b="0" i="0" dirty="0" err="1">
                <a:solidFill>
                  <a:srgbClr val="0000CD"/>
                </a:solidFill>
                <a:effectLst/>
                <a:latin typeface="맑은 고딕 Semilight" panose="020B0502040204020203" pitchFamily="50" charset="-127"/>
              </a:rPr>
              <a:t>bg</a:t>
            </a:r>
            <a:r>
              <a:rPr lang="en-US" altLang="ko-KR" sz="1800" b="0" i="0" dirty="0">
                <a:solidFill>
                  <a:srgbClr val="0000CD"/>
                </a:solidFill>
                <a:effectLst/>
                <a:latin typeface="맑은 고딕 Semilight" panose="020B0502040204020203" pitchFamily="50" charset="-127"/>
              </a:rPr>
              <a:t>-dark navbar-dark fixed-top"&gt;</a:t>
            </a:r>
            <a:endParaRPr lang="ko-KR" altLang="en-US" sz="1800" dirty="0"/>
          </a:p>
        </p:txBody>
      </p:sp>
    </p:spTree>
    <p:extLst>
      <p:ext uri="{BB962C8B-B14F-4D97-AF65-F5344CB8AC3E}">
        <p14:creationId xmlns:p14="http://schemas.microsoft.com/office/powerpoint/2010/main" val="5040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836712"/>
            <a:ext cx="8229600" cy="4525963"/>
          </a:xfrm>
        </p:spPr>
        <p:txBody>
          <a:bodyPr>
            <a:normAutofit/>
          </a:bodyPr>
          <a:lstStyle/>
          <a:p>
            <a:r>
              <a:rPr lang="en-US" altLang="ko-KR" sz="1800" b="1" dirty="0"/>
              <a:t>Container</a:t>
            </a:r>
            <a:r>
              <a:rPr lang="ko-KR" altLang="en-US" sz="1800" b="1" dirty="0"/>
              <a:t>의 </a:t>
            </a:r>
            <a:r>
              <a:rPr lang="en-US" altLang="ko-KR" sz="1800" b="1" dirty="0"/>
              <a:t>padding</a:t>
            </a:r>
            <a:br>
              <a:rPr lang="en-US" altLang="ko-KR" sz="1800" b="1" dirty="0"/>
            </a:br>
            <a:r>
              <a:rPr lang="en-US" altLang="ko-KR" sz="1800" b="1" dirty="0"/>
              <a:t/>
            </a:r>
            <a:br>
              <a:rPr lang="en-US" altLang="ko-KR" sz="1800" b="1" dirty="0"/>
            </a:br>
            <a:r>
              <a:rPr lang="en-US" altLang="ko-KR" sz="1600" b="1" dirty="0"/>
              <a:t>1. </a:t>
            </a:r>
            <a:r>
              <a:rPr lang="ko-KR" altLang="en-US" sz="1600" b="1" dirty="0"/>
              <a:t>기본으로 </a:t>
            </a:r>
            <a:r>
              <a:rPr lang="en-US" altLang="ko-KR" sz="1600" b="1" dirty="0"/>
              <a:t>container</a:t>
            </a:r>
            <a:r>
              <a:rPr lang="ko-KR" altLang="en-US" sz="1600" b="1" dirty="0"/>
              <a:t>는 좌</a:t>
            </a:r>
            <a:r>
              <a:rPr lang="en-US" altLang="ko-KR" sz="1600" b="1" dirty="0"/>
              <a:t>,</a:t>
            </a:r>
            <a:r>
              <a:rPr lang="ko-KR" altLang="en-US" sz="1600" b="1" dirty="0"/>
              <a:t>우 내부여백을 </a:t>
            </a:r>
            <a:r>
              <a:rPr lang="en-US" altLang="ko-KR" sz="1600" b="1" dirty="0"/>
              <a:t>15px  </a:t>
            </a:r>
            <a:r>
              <a:rPr lang="en-US" altLang="ko-KR" sz="1600" b="1" dirty="0" err="1"/>
              <a:t>top,bottom</a:t>
            </a:r>
            <a:r>
              <a:rPr lang="ko-KR" altLang="en-US" sz="1600" b="1" dirty="0"/>
              <a:t>은</a:t>
            </a:r>
            <a:r>
              <a:rPr lang="en-US" altLang="ko-KR" sz="1600" b="1" dirty="0"/>
              <a:t/>
            </a:r>
            <a:br>
              <a:rPr lang="en-US" altLang="ko-KR" sz="1600" b="1" dirty="0"/>
            </a:br>
            <a:r>
              <a:rPr lang="en-US" altLang="ko-KR" sz="1600" b="1" dirty="0"/>
              <a:t>    padding</a:t>
            </a:r>
            <a:r>
              <a:rPr lang="ko-KR" altLang="en-US" sz="1600" b="1" dirty="0"/>
              <a:t>이 </a:t>
            </a:r>
            <a:r>
              <a:rPr lang="en-US" altLang="ko-KR" sz="1600" b="1" dirty="0"/>
              <a:t>0</a:t>
            </a:r>
            <a:br>
              <a:rPr lang="en-US" altLang="ko-KR" sz="1600" b="1" dirty="0"/>
            </a:br>
            <a:r>
              <a:rPr lang="en-US" altLang="ko-KR" sz="1600" b="1" dirty="0"/>
              <a:t> 2. padding</a:t>
            </a:r>
            <a:r>
              <a:rPr lang="ko-KR" altLang="en-US" sz="1600" b="1" dirty="0"/>
              <a:t>조절은 </a:t>
            </a:r>
            <a:r>
              <a:rPr lang="en-US" altLang="ko-KR" sz="1600" b="1" dirty="0"/>
              <a:t> pt-3</a:t>
            </a:r>
            <a:r>
              <a:rPr lang="ko-KR" altLang="en-US" sz="1600" b="1" dirty="0"/>
              <a:t>등과 같은 클래스를 사용</a:t>
            </a:r>
            <a:r>
              <a:rPr lang="en-US" altLang="ko-KR" sz="1600" b="1" dirty="0"/>
              <a:t/>
            </a:r>
            <a:br>
              <a:rPr lang="en-US" altLang="ko-KR" sz="1600" b="1" dirty="0"/>
            </a:br>
            <a:r>
              <a:rPr lang="en-US" altLang="ko-KR" sz="1600" b="1" dirty="0"/>
              <a:t>  	</a:t>
            </a:r>
            <a:r>
              <a:rPr lang="en-US" altLang="ko-KR" sz="1600" b="1" dirty="0" err="1"/>
              <a:t>p,pt</a:t>
            </a:r>
            <a:r>
              <a:rPr lang="en-US" altLang="ko-KR" sz="1600" b="1" dirty="0"/>
              <a:t>, pb, pl, pr, px, </a:t>
            </a:r>
            <a:r>
              <a:rPr lang="en-US" altLang="ko-KR" sz="1600" b="1" dirty="0" err="1"/>
              <a:t>py</a:t>
            </a:r>
            <a:r>
              <a:rPr lang="ko-KR" altLang="en-US" sz="1600" b="1" dirty="0"/>
              <a:t>뒤에 </a:t>
            </a:r>
            <a:r>
              <a:rPr lang="en-US" altLang="ko-KR" sz="1600" b="1" dirty="0"/>
              <a:t>–</a:t>
            </a:r>
            <a:r>
              <a:rPr lang="ko-KR" altLang="en-US" sz="1600" b="1" dirty="0"/>
              <a:t>숫자</a:t>
            </a:r>
            <a:r>
              <a:rPr lang="en-US" altLang="ko-KR" sz="1600" b="1" dirty="0"/>
              <a:t>(1~5)</a:t>
            </a:r>
            <a:r>
              <a:rPr lang="ko-KR" altLang="en-US" sz="1600" b="1" dirty="0"/>
              <a:t>사용</a:t>
            </a:r>
            <a:r>
              <a:rPr lang="en-US" altLang="ko-KR" sz="1600" b="1" dirty="0"/>
              <a:t/>
            </a:r>
            <a:br>
              <a:rPr lang="en-US" altLang="ko-KR" sz="1600" b="1" dirty="0"/>
            </a:br>
            <a:r>
              <a:rPr lang="en-US" altLang="ko-KR" sz="1600" b="1" dirty="0"/>
              <a:t>  	</a:t>
            </a:r>
            <a:r>
              <a:rPr lang="en-US" altLang="ko-KR" sz="1600" b="1" dirty="0" err="1"/>
              <a:t>pt</a:t>
            </a:r>
            <a:r>
              <a:rPr lang="ko-KR" altLang="en-US" sz="1600" b="1" dirty="0"/>
              <a:t>는 </a:t>
            </a:r>
            <a:r>
              <a:rPr lang="en-US" altLang="ko-KR" sz="1600" b="1" dirty="0" smtClean="0"/>
              <a:t>padding-top</a:t>
            </a:r>
            <a:r>
              <a:rPr lang="en-US" altLang="ko-KR" sz="1600" b="1" dirty="0"/>
              <a:t/>
            </a:r>
            <a:br>
              <a:rPr lang="en-US" altLang="ko-KR" sz="1600" b="1" dirty="0"/>
            </a:br>
            <a:r>
              <a:rPr lang="en-US" altLang="ko-KR" sz="1600" b="1" dirty="0"/>
              <a:t>  	pb</a:t>
            </a:r>
            <a:r>
              <a:rPr lang="ko-KR" altLang="en-US" sz="1600" b="1" dirty="0"/>
              <a:t>는 </a:t>
            </a:r>
            <a:r>
              <a:rPr lang="en-US" altLang="ko-KR" sz="1600" b="1" dirty="0" smtClean="0"/>
              <a:t>padding-bottom</a:t>
            </a:r>
            <a:r>
              <a:rPr lang="ko-KR" altLang="en-US" sz="1600" b="1" dirty="0"/>
              <a:t>등을 나타내며</a:t>
            </a:r>
            <a:r>
              <a:rPr lang="en-US" altLang="ko-KR" sz="1600" b="1" dirty="0"/>
              <a:t/>
            </a:r>
            <a:br>
              <a:rPr lang="en-US" altLang="ko-KR" sz="1600" b="1" dirty="0"/>
            </a:br>
            <a:r>
              <a:rPr lang="en-US" altLang="ko-KR" sz="1600" b="1" dirty="0"/>
              <a:t>  	1~5</a:t>
            </a:r>
            <a:r>
              <a:rPr lang="ko-KR" altLang="en-US" sz="1600" b="1" dirty="0"/>
              <a:t>는 크기 </a:t>
            </a:r>
            <a:r>
              <a:rPr lang="en-US" altLang="ko-KR" sz="1600" b="1" dirty="0"/>
              <a:t/>
            </a:r>
            <a:br>
              <a:rPr lang="en-US" altLang="ko-KR" sz="1600" b="1" dirty="0"/>
            </a:br>
            <a:r>
              <a:rPr lang="en-US" altLang="ko-KR" sz="1600" b="1" dirty="0"/>
              <a:t>  	pt-3</a:t>
            </a:r>
            <a:r>
              <a:rPr lang="ko-KR" altLang="en-US" sz="1600" b="1" dirty="0"/>
              <a:t>는 </a:t>
            </a:r>
            <a:r>
              <a:rPr lang="en-US" altLang="ko-KR" sz="1600" b="1" dirty="0"/>
              <a:t>16px(1</a:t>
            </a:r>
            <a:r>
              <a:rPr lang="ko-KR" altLang="en-US" sz="1600" b="1" dirty="0"/>
              <a:t>은 </a:t>
            </a:r>
            <a:r>
              <a:rPr lang="en-US" altLang="ko-KR" sz="1600" b="1" dirty="0"/>
              <a:t>4,2</a:t>
            </a:r>
            <a:r>
              <a:rPr lang="ko-KR" altLang="en-US" sz="1600" b="1" dirty="0"/>
              <a:t>는 </a:t>
            </a:r>
            <a:r>
              <a:rPr lang="en-US" altLang="ko-KR" sz="1600" b="1" dirty="0"/>
              <a:t>8, 3</a:t>
            </a:r>
            <a:r>
              <a:rPr lang="ko-KR" altLang="en-US" sz="1600" b="1" dirty="0"/>
              <a:t>은 </a:t>
            </a:r>
            <a:r>
              <a:rPr lang="en-US" altLang="ko-KR" sz="1600" b="1" dirty="0"/>
              <a:t>16,4</a:t>
            </a:r>
            <a:r>
              <a:rPr lang="ko-KR" altLang="en-US" sz="1600" b="1" dirty="0"/>
              <a:t>는 </a:t>
            </a:r>
            <a:r>
              <a:rPr lang="en-US" altLang="ko-KR" sz="1600" b="1" dirty="0"/>
              <a:t>24,5</a:t>
            </a:r>
            <a:r>
              <a:rPr lang="ko-KR" altLang="en-US" sz="1600" b="1" dirty="0"/>
              <a:t>는 </a:t>
            </a:r>
            <a:r>
              <a:rPr lang="en-US" altLang="ko-KR" sz="1600" b="1" dirty="0"/>
              <a:t>48px)</a:t>
            </a:r>
            <a:br>
              <a:rPr lang="en-US" altLang="ko-KR" sz="1600" b="1" dirty="0"/>
            </a:br>
            <a:r>
              <a:rPr lang="en-US" altLang="ko-KR" sz="1600" b="1" dirty="0"/>
              <a:t>  	margin</a:t>
            </a:r>
            <a:r>
              <a:rPr lang="ko-KR" altLang="en-US" sz="1600" b="1" dirty="0"/>
              <a:t>은 </a:t>
            </a:r>
            <a:r>
              <a:rPr lang="en-US" altLang="ko-KR" sz="1600" b="1" dirty="0"/>
              <a:t>p</a:t>
            </a:r>
            <a:r>
              <a:rPr lang="ko-KR" altLang="en-US" sz="1600" b="1" dirty="0"/>
              <a:t>를 </a:t>
            </a:r>
            <a:r>
              <a:rPr lang="en-US" altLang="ko-KR" sz="1600" b="1" dirty="0"/>
              <a:t>m</a:t>
            </a:r>
            <a:r>
              <a:rPr lang="ko-KR" altLang="en-US" sz="1600" b="1" dirty="0"/>
              <a:t>으로 바꿈</a:t>
            </a:r>
            <a:r>
              <a:rPr lang="en-US" altLang="ko-KR" sz="1600" b="1" dirty="0"/>
              <a:t/>
            </a:r>
            <a:br>
              <a:rPr lang="en-US" altLang="ko-KR" sz="1600" b="1" dirty="0"/>
            </a:br>
            <a:r>
              <a:rPr lang="en-US" altLang="ko-KR" sz="1600" b="1" dirty="0"/>
              <a:t/>
            </a:r>
            <a:br>
              <a:rPr lang="en-US" altLang="ko-KR" sz="1600" b="1" dirty="0"/>
            </a:br>
            <a:r>
              <a:rPr lang="en-US" altLang="ko-KR" sz="1600" b="1" dirty="0"/>
              <a:t>&lt;div class="container pt-3"&gt;&lt;/div&gt;</a:t>
            </a:r>
            <a:br>
              <a:rPr lang="en-US" altLang="ko-KR" sz="1600" b="1" dirty="0"/>
            </a:br>
            <a:r>
              <a:rPr lang="en-US" altLang="ko-KR" sz="1600" b="1" dirty="0"/>
              <a:t>     </a:t>
            </a:r>
            <a:r>
              <a:rPr lang="ko-KR" altLang="en-US" sz="1600" b="1" dirty="0"/>
              <a:t>클래스가 </a:t>
            </a:r>
            <a:r>
              <a:rPr lang="ko-KR" altLang="en-US" sz="1600" b="1" dirty="0" err="1"/>
              <a:t>여러일시는</a:t>
            </a:r>
            <a:r>
              <a:rPr lang="ko-KR" altLang="en-US" sz="1600" b="1" dirty="0"/>
              <a:t> 이름</a:t>
            </a:r>
            <a:r>
              <a:rPr lang="en-US" altLang="ko-KR" sz="1600" b="1" dirty="0"/>
              <a:t>1 </a:t>
            </a:r>
            <a:r>
              <a:rPr lang="ko-KR" altLang="en-US" sz="1600" b="1" dirty="0"/>
              <a:t>이름</a:t>
            </a:r>
            <a:r>
              <a:rPr lang="en-US" altLang="ko-KR" sz="1600" b="1" dirty="0"/>
              <a:t>2</a:t>
            </a:r>
          </a:p>
          <a:p>
            <a:endParaRPr lang="ko-KR" altLang="en-US" sz="1800" dirty="0"/>
          </a:p>
        </p:txBody>
      </p:sp>
    </p:spTree>
    <p:extLst>
      <p:ext uri="{BB962C8B-B14F-4D97-AF65-F5344CB8AC3E}">
        <p14:creationId xmlns:p14="http://schemas.microsoft.com/office/powerpoint/2010/main" val="1844952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831625"/>
          </a:xfrm>
        </p:spPr>
        <p:txBody>
          <a:bodyPr>
            <a:normAutofit/>
          </a:bodyPr>
          <a:lstStyle/>
          <a:p>
            <a:r>
              <a:rPr lang="en-US" sz="2400" b="0" dirty="0"/>
              <a:t>Bootstrap 4 Form</a:t>
            </a:r>
            <a:endParaRPr lang="en-US" sz="2400" dirty="0"/>
          </a:p>
        </p:txBody>
      </p:sp>
      <p:sp>
        <p:nvSpPr>
          <p:cNvPr id="2" name="내용 개체 틀 1"/>
          <p:cNvSpPr>
            <a:spLocks noGrp="1"/>
          </p:cNvSpPr>
          <p:nvPr>
            <p:ph idx="1"/>
          </p:nvPr>
        </p:nvSpPr>
        <p:spPr>
          <a:xfrm>
            <a:off x="628650" y="1268760"/>
            <a:ext cx="7886700" cy="4908203"/>
          </a:xfrm>
        </p:spPr>
        <p:txBody>
          <a:bodyPr/>
          <a:lstStyle/>
          <a:p>
            <a:r>
              <a:rPr lang="en-US" sz="1800" dirty="0"/>
              <a:t>2</a:t>
            </a:r>
            <a:r>
              <a:rPr lang="ko-KR" altLang="en-US" sz="1800" dirty="0"/>
              <a:t>가지 형태의 배치를 가짐</a:t>
            </a:r>
            <a:r>
              <a:rPr lang="en-US" altLang="ko-KR" sz="1800" dirty="0"/>
              <a:t/>
            </a:r>
            <a:br>
              <a:rPr lang="en-US" altLang="ko-KR" sz="1800" dirty="0"/>
            </a:br>
            <a:r>
              <a:rPr lang="en-US" altLang="ko-KR" sz="1800" dirty="0"/>
              <a:t/>
            </a:r>
            <a:br>
              <a:rPr lang="en-US" altLang="ko-KR" sz="1800" dirty="0"/>
            </a:br>
            <a:r>
              <a:rPr lang="en-US" sz="1800" dirty="0"/>
              <a:t>Stacked (full-width) form(</a:t>
            </a:r>
            <a:r>
              <a:rPr lang="ko-KR" altLang="en-US" sz="1800" dirty="0"/>
              <a:t>수직배치</a:t>
            </a:r>
            <a:r>
              <a:rPr lang="en-US" altLang="ko-KR" sz="1800" dirty="0"/>
              <a:t>)</a:t>
            </a:r>
            <a:r>
              <a:rPr lang="en-US" sz="1800" dirty="0"/>
              <a:t/>
            </a:r>
            <a:br>
              <a:rPr lang="en-US" sz="1800" dirty="0"/>
            </a:br>
            <a:r>
              <a:rPr lang="en-US" sz="1800" dirty="0"/>
              <a:t>Inline form(</a:t>
            </a:r>
            <a:r>
              <a:rPr lang="ko-KR" altLang="en-US" sz="1800" dirty="0"/>
              <a:t>일렬배치</a:t>
            </a:r>
            <a:r>
              <a:rPr lang="en-US" altLang="ko-KR" sz="1800" dirty="0"/>
              <a:t>)</a:t>
            </a:r>
          </a:p>
          <a:p>
            <a:r>
              <a:rPr lang="en-US" sz="1800" dirty="0"/>
              <a:t>Stacked (full-width) form(</a:t>
            </a:r>
            <a:r>
              <a:rPr lang="ko-KR" altLang="en-US" sz="1800" dirty="0"/>
              <a:t>수직배치</a:t>
            </a:r>
            <a:r>
              <a:rPr lang="en-US" altLang="ko-KR" sz="1800" dirty="0"/>
              <a:t>)</a:t>
            </a:r>
            <a:br>
              <a:rPr lang="en-US" altLang="ko-KR" sz="1800" dirty="0"/>
            </a:br>
            <a:r>
              <a:rPr lang="en-US" altLang="ko-KR" sz="1800" dirty="0"/>
              <a:t/>
            </a:r>
            <a:br>
              <a:rPr lang="en-US" altLang="ko-KR" sz="1800" dirty="0"/>
            </a:br>
            <a:r>
              <a:rPr lang="en-US" sz="1800" dirty="0"/>
              <a:t>&lt;input&gt;, &lt;</a:t>
            </a:r>
            <a:r>
              <a:rPr lang="en-US" sz="1800" dirty="0" err="1"/>
              <a:t>textarea</a:t>
            </a:r>
            <a:r>
              <a:rPr lang="en-US" sz="1800" dirty="0"/>
              <a:t>&gt;, &lt;select&gt;</a:t>
            </a:r>
            <a:r>
              <a:rPr lang="ko-KR" altLang="en-US" sz="1800" dirty="0" err="1"/>
              <a:t>엘리먼트는</a:t>
            </a:r>
            <a:r>
              <a:rPr lang="en-US" altLang="ko-KR" sz="1800" dirty="0"/>
              <a:t/>
            </a:r>
            <a:br>
              <a:rPr lang="en-US" altLang="ko-KR" sz="1800" dirty="0"/>
            </a:br>
            <a:r>
              <a:rPr lang="en-US" sz="1800" dirty="0"/>
              <a:t>.form-control</a:t>
            </a:r>
            <a:r>
              <a:rPr lang="ko-KR" altLang="en-US" sz="1800" dirty="0"/>
              <a:t>클래스를 지니면 너비가 </a:t>
            </a:r>
            <a:r>
              <a:rPr lang="en-US" altLang="ko-KR" sz="1800" dirty="0"/>
              <a:t>100%</a:t>
            </a:r>
            <a:br>
              <a:rPr lang="en-US" altLang="ko-KR" sz="1800" dirty="0"/>
            </a:br>
            <a:r>
              <a:rPr lang="en-US" altLang="ko-KR" sz="1800" dirty="0"/>
              <a:t>checkbox</a:t>
            </a:r>
            <a:r>
              <a:rPr lang="ko-KR" altLang="en-US" sz="1800" dirty="0"/>
              <a:t>는</a:t>
            </a:r>
            <a:r>
              <a:rPr lang="en-US" altLang="ko-KR" sz="1800" dirty="0"/>
              <a:t> .</a:t>
            </a:r>
            <a:r>
              <a:rPr lang="en-US" sz="1800" dirty="0"/>
              <a:t>form-check-input</a:t>
            </a:r>
            <a:r>
              <a:rPr lang="ko-KR" altLang="en-US" sz="1800" dirty="0"/>
              <a:t>를 줌</a:t>
            </a:r>
            <a:endParaRPr lang="en-US" altLang="ko-KR" sz="1800" dirty="0"/>
          </a:p>
          <a:p>
            <a:endParaRPr lang="en-US" altLang="ko-KR" dirty="0"/>
          </a:p>
          <a:p>
            <a:endParaRPr lang="en-US" altLang="ko-KR" dirty="0"/>
          </a:p>
          <a:p>
            <a:endParaRPr lang="en-US" dirty="0"/>
          </a:p>
          <a:p>
            <a:endParaRPr lang="en-US" dirty="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lnSpcReduction="10000"/>
          </a:bodyPr>
          <a:lstStyle/>
          <a:p>
            <a:pPr>
              <a:lnSpc>
                <a:spcPct val="100000"/>
              </a:lnSpc>
            </a:pPr>
            <a:r>
              <a:rPr lang="en-US" sz="1800" dirty="0"/>
              <a:t>&lt;form action="/</a:t>
            </a:r>
            <a:r>
              <a:rPr lang="en-US" sz="1800" dirty="0" err="1"/>
              <a:t>action_page.php</a:t>
            </a:r>
            <a:r>
              <a:rPr lang="en-US" sz="1800" dirty="0"/>
              <a:t>"&gt;</a:t>
            </a:r>
            <a:br>
              <a:rPr lang="en-US" sz="1800" dirty="0"/>
            </a:br>
            <a:r>
              <a:rPr lang="en-US" sz="1800" dirty="0"/>
              <a:t>  &lt;div class="form-group"&gt;  //wrapper</a:t>
            </a:r>
            <a:r>
              <a:rPr lang="ko-KR" altLang="en-US" sz="1800" dirty="0"/>
              <a:t>클래스로 여유공간 확보</a:t>
            </a:r>
            <a:r>
              <a:rPr lang="en-US" sz="1800" dirty="0"/>
              <a:t/>
            </a:r>
            <a:br>
              <a:rPr lang="en-US" sz="1800" dirty="0"/>
            </a:br>
            <a:r>
              <a:rPr lang="en-US" sz="1800" dirty="0"/>
              <a:t>    &lt;label for="email"&gt;Email address:&lt;/label&gt;</a:t>
            </a:r>
            <a:br>
              <a:rPr lang="en-US" sz="1800" dirty="0"/>
            </a:br>
            <a:r>
              <a:rPr lang="en-US" sz="1800" dirty="0"/>
              <a:t>    &lt;input type="email" class="form-control" </a:t>
            </a:r>
            <a:br>
              <a:rPr lang="en-US" sz="1800" dirty="0"/>
            </a:br>
            <a:r>
              <a:rPr lang="en-US" sz="1800" dirty="0"/>
              <a:t>        placeholder="Enter email" id="email"&gt;  //</a:t>
            </a:r>
            <a:r>
              <a:rPr lang="ko-KR" altLang="en-US" sz="1800" dirty="0"/>
              <a:t>수직배치 </a:t>
            </a:r>
            <a:r>
              <a:rPr lang="en-US" sz="1800" dirty="0"/>
              <a:t/>
            </a:r>
            <a:br>
              <a:rPr lang="en-US" sz="1800" dirty="0"/>
            </a:br>
            <a:r>
              <a:rPr lang="en-US" sz="1800" dirty="0"/>
              <a:t>  &lt;/div&gt;</a:t>
            </a:r>
            <a:br>
              <a:rPr lang="en-US" sz="1800" dirty="0"/>
            </a:br>
            <a:r>
              <a:rPr lang="en-US" sz="1800" dirty="0"/>
              <a:t>  &lt;div class="form-group"&gt;</a:t>
            </a:r>
            <a:br>
              <a:rPr lang="en-US" sz="1800" dirty="0"/>
            </a:br>
            <a:r>
              <a:rPr lang="en-US" sz="1800" dirty="0"/>
              <a:t>    &lt;label for="</a:t>
            </a:r>
            <a:r>
              <a:rPr lang="en-US" sz="1800" dirty="0" err="1"/>
              <a:t>pwd</a:t>
            </a:r>
            <a:r>
              <a:rPr lang="en-US" sz="1800" dirty="0"/>
              <a:t>"&gt;Password:&lt;/label&gt;</a:t>
            </a:r>
            <a:br>
              <a:rPr lang="en-US" sz="1800" dirty="0"/>
            </a:br>
            <a:r>
              <a:rPr lang="en-US" sz="1800" dirty="0"/>
              <a:t>    &lt;input type="password" class="form-control" </a:t>
            </a:r>
            <a:br>
              <a:rPr lang="en-US" sz="1800" dirty="0"/>
            </a:br>
            <a:r>
              <a:rPr lang="en-US" sz="1800" dirty="0"/>
              <a:t>         placeholder="Enter password" id="</a:t>
            </a:r>
            <a:r>
              <a:rPr lang="en-US" sz="1800" dirty="0" err="1"/>
              <a:t>pwd</a:t>
            </a:r>
            <a:r>
              <a:rPr lang="en-US" sz="1800" dirty="0"/>
              <a:t>"&gt;</a:t>
            </a:r>
            <a:br>
              <a:rPr lang="en-US" sz="1800" dirty="0"/>
            </a:br>
            <a:r>
              <a:rPr lang="en-US" sz="1800" dirty="0"/>
              <a:t>  &lt;/div&gt;</a:t>
            </a:r>
            <a:br>
              <a:rPr lang="en-US" sz="1800" dirty="0"/>
            </a:br>
            <a:r>
              <a:rPr lang="en-US" sz="1800" dirty="0"/>
              <a:t>  &lt;div class="form-group form-check"&gt;</a:t>
            </a:r>
            <a:br>
              <a:rPr lang="en-US" sz="1800" dirty="0"/>
            </a:br>
            <a:r>
              <a:rPr lang="en-US" sz="1800" dirty="0"/>
              <a:t>    &lt;label class="form-check-label"&gt; //checkbox label</a:t>
            </a:r>
            <a:r>
              <a:rPr lang="ko-KR" altLang="en-US" sz="1800" dirty="0"/>
              <a:t>클래스</a:t>
            </a:r>
            <a:r>
              <a:rPr lang="en-US" sz="1800" dirty="0"/>
              <a:t/>
            </a:r>
            <a:br>
              <a:rPr lang="en-US" sz="1800" dirty="0"/>
            </a:br>
            <a:r>
              <a:rPr lang="en-US" sz="1800" dirty="0"/>
              <a:t>      &lt;input class="form-check-input" type="checkbox"&gt;</a:t>
            </a:r>
            <a:br>
              <a:rPr lang="en-US" sz="1800" dirty="0"/>
            </a:br>
            <a:r>
              <a:rPr lang="en-US" sz="1800" dirty="0"/>
              <a:t>          Remember me</a:t>
            </a:r>
            <a:br>
              <a:rPr lang="en-US" sz="1800" dirty="0"/>
            </a:br>
            <a:r>
              <a:rPr lang="en-US" sz="1800" dirty="0"/>
              <a:t>    &lt;/label&gt;  //checkbox</a:t>
            </a:r>
            <a:r>
              <a:rPr lang="ko-KR" altLang="en-US" sz="1800" dirty="0"/>
              <a:t>클래스</a:t>
            </a:r>
            <a:r>
              <a:rPr lang="en-US" sz="1800" dirty="0"/>
              <a:t/>
            </a:r>
            <a:br>
              <a:rPr lang="en-US" sz="1800" dirty="0"/>
            </a:br>
            <a:r>
              <a:rPr lang="en-US" sz="1800" dirty="0"/>
              <a:t>  &lt;/div&gt;</a:t>
            </a:r>
            <a:br>
              <a:rPr lang="en-US" sz="1800" dirty="0"/>
            </a:br>
            <a:r>
              <a:rPr lang="en-US" sz="1800" dirty="0"/>
              <a:t>  &lt;button type="submit" class="</a:t>
            </a:r>
            <a:r>
              <a:rPr lang="en-US" sz="1800" dirty="0" err="1"/>
              <a:t>btn</a:t>
            </a:r>
            <a:r>
              <a:rPr lang="en-US" sz="1800" dirty="0"/>
              <a:t> </a:t>
            </a:r>
            <a:r>
              <a:rPr lang="en-US" sz="1800" dirty="0" err="1"/>
              <a:t>btn</a:t>
            </a:r>
            <a:r>
              <a:rPr lang="en-US" sz="1800" dirty="0"/>
              <a:t>-primary"&gt;</a:t>
            </a:r>
            <a:br>
              <a:rPr lang="en-US" sz="1800" dirty="0"/>
            </a:br>
            <a:r>
              <a:rPr lang="en-US" sz="1800" dirty="0"/>
              <a:t>          Submit</a:t>
            </a:r>
            <a:br>
              <a:rPr lang="en-US" sz="1800" dirty="0"/>
            </a:br>
            <a:r>
              <a:rPr lang="en-US" sz="1800" dirty="0"/>
              <a:t>  &lt;/button&gt;</a:t>
            </a:r>
            <a:br>
              <a:rPr lang="en-US" sz="1800" dirty="0"/>
            </a:br>
            <a:r>
              <a:rPr lang="en-US" sz="1800" dirty="0"/>
              <a:t>&lt;/form&gt;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544616"/>
          </a:xfrm>
        </p:spPr>
        <p:txBody>
          <a:bodyPr>
            <a:normAutofit/>
          </a:bodyPr>
          <a:lstStyle/>
          <a:p>
            <a:r>
              <a:rPr lang="en-US" sz="1800" dirty="0"/>
              <a:t>Inline form(</a:t>
            </a:r>
            <a:r>
              <a:rPr lang="ko-KR" altLang="en-US" sz="1800" dirty="0"/>
              <a:t>일렬배치</a:t>
            </a:r>
            <a:r>
              <a:rPr lang="en-US" altLang="ko-KR" sz="1800" dirty="0"/>
              <a:t>)</a:t>
            </a:r>
            <a:br>
              <a:rPr lang="en-US" altLang="ko-KR" sz="1800" dirty="0"/>
            </a:br>
            <a:r>
              <a:rPr lang="en-US" altLang="ko-KR" sz="1800" dirty="0"/>
              <a:t/>
            </a:r>
            <a:br>
              <a:rPr lang="en-US" altLang="ko-KR" sz="1800" dirty="0"/>
            </a:br>
            <a:r>
              <a:rPr lang="ko-KR" altLang="en-US" sz="1800" dirty="0"/>
              <a:t>모든 </a:t>
            </a:r>
            <a:r>
              <a:rPr lang="ko-KR" altLang="en-US" sz="1800" dirty="0" err="1"/>
              <a:t>엘리먼트는</a:t>
            </a:r>
            <a:r>
              <a:rPr lang="ko-KR" altLang="en-US" sz="1800" dirty="0"/>
              <a:t> </a:t>
            </a:r>
            <a:r>
              <a:rPr lang="ko-KR" altLang="en-US" sz="1800" dirty="0" err="1"/>
              <a:t>일렬배치며</a:t>
            </a:r>
            <a:r>
              <a:rPr lang="ko-KR" altLang="en-US" sz="1800" dirty="0"/>
              <a:t> 좌측기준 정렬</a:t>
            </a:r>
            <a:r>
              <a:rPr lang="en-US" altLang="ko-KR" sz="1800" dirty="0"/>
              <a:t/>
            </a:r>
            <a:br>
              <a:rPr lang="en-US" altLang="ko-KR" sz="1800" dirty="0"/>
            </a:br>
            <a:r>
              <a:rPr lang="en-US" sz="1800" dirty="0"/>
              <a:t> .form-inline</a:t>
            </a:r>
            <a:r>
              <a:rPr lang="ko-KR" altLang="en-US" sz="1800" dirty="0"/>
              <a:t>을 </a:t>
            </a:r>
            <a:r>
              <a:rPr lang="en-US" altLang="ko-KR" sz="1800" dirty="0"/>
              <a:t>&lt;form&gt;</a:t>
            </a:r>
            <a:r>
              <a:rPr lang="ko-KR" altLang="en-US" sz="1800" dirty="0"/>
              <a:t>에 부여</a:t>
            </a:r>
            <a:r>
              <a:rPr lang="en-US" altLang="ko-KR" sz="1800" dirty="0"/>
              <a:t>,form-group</a:t>
            </a:r>
            <a:r>
              <a:rPr lang="ko-KR" altLang="en-US" sz="1800" dirty="0"/>
              <a:t>클래스는 </a:t>
            </a:r>
            <a:r>
              <a:rPr lang="ko-KR" altLang="en-US" sz="1800" dirty="0" err="1"/>
              <a:t>사용안함</a:t>
            </a:r>
            <a:r>
              <a:rPr lang="en-US" altLang="ko-KR" sz="1800" dirty="0"/>
              <a:t/>
            </a:r>
            <a:br>
              <a:rPr lang="en-US" altLang="ko-KR" sz="1800" dirty="0"/>
            </a:br>
            <a:r>
              <a:rPr lang="en-US" altLang="ko-KR" sz="1800" dirty="0"/>
              <a:t/>
            </a:r>
            <a:br>
              <a:rPr lang="en-US" altLang="ko-KR" sz="1800" dirty="0"/>
            </a:br>
            <a:r>
              <a:rPr lang="en-US" sz="1800" dirty="0"/>
              <a:t> &lt;form class="form-inline" action="/</a:t>
            </a:r>
            <a:r>
              <a:rPr lang="en-US" sz="1800" dirty="0" err="1"/>
              <a:t>action_page.php</a:t>
            </a:r>
            <a:r>
              <a:rPr lang="en-US" sz="1800" dirty="0"/>
              <a:t>"&gt;</a:t>
            </a:r>
            <a:br>
              <a:rPr lang="en-US" sz="1800" dirty="0"/>
            </a:br>
            <a:r>
              <a:rPr lang="en-US" sz="1800" dirty="0"/>
              <a:t>  &lt;label for="email"&gt;Email address:&lt;/label&gt;</a:t>
            </a:r>
            <a:br>
              <a:rPr lang="en-US" sz="1800" dirty="0"/>
            </a:br>
            <a:r>
              <a:rPr lang="en-US" sz="1800" dirty="0"/>
              <a:t>  &lt;input type="email" class="form-control" </a:t>
            </a:r>
            <a:br>
              <a:rPr lang="en-US" sz="1800" dirty="0"/>
            </a:br>
            <a:r>
              <a:rPr lang="en-US" sz="1800" dirty="0"/>
              <a:t>        placeholder="Enter email" id="email"&gt;</a:t>
            </a:r>
            <a:br>
              <a:rPr lang="en-US" sz="1800" dirty="0"/>
            </a:br>
            <a:r>
              <a:rPr lang="en-US" sz="1800" dirty="0"/>
              <a:t>  &lt;label for="</a:t>
            </a:r>
            <a:r>
              <a:rPr lang="en-US" sz="1800" dirty="0" err="1"/>
              <a:t>pwd</a:t>
            </a:r>
            <a:r>
              <a:rPr lang="en-US" sz="1800" dirty="0"/>
              <a:t>"&gt;Password:&lt;/label&gt;</a:t>
            </a:r>
            <a:br>
              <a:rPr lang="en-US" sz="1800" dirty="0"/>
            </a:br>
            <a:r>
              <a:rPr lang="en-US" sz="1800" dirty="0"/>
              <a:t>  &lt;input type="password" class="form-control" </a:t>
            </a:r>
            <a:br>
              <a:rPr lang="en-US" sz="1800" dirty="0"/>
            </a:br>
            <a:r>
              <a:rPr lang="en-US" sz="1800" dirty="0"/>
              <a:t>        placeholder="Enter password" id="</a:t>
            </a:r>
            <a:r>
              <a:rPr lang="en-US" sz="1800" dirty="0" err="1"/>
              <a:t>pwd</a:t>
            </a:r>
            <a:r>
              <a:rPr lang="en-US" sz="1800" dirty="0"/>
              <a:t>"&gt;</a:t>
            </a:r>
            <a:br>
              <a:rPr lang="en-US" sz="1800" dirty="0"/>
            </a:br>
            <a:r>
              <a:rPr lang="en-US" sz="1800" dirty="0"/>
              <a:t>  &lt;div class="form-check"&gt;</a:t>
            </a:r>
            <a:br>
              <a:rPr lang="en-US" sz="1800" dirty="0"/>
            </a:br>
            <a:r>
              <a:rPr lang="en-US" sz="1800" dirty="0"/>
              <a:t>    &lt;label class="form-check-label"&gt;</a:t>
            </a:r>
            <a:br>
              <a:rPr lang="en-US" sz="1800" dirty="0"/>
            </a:br>
            <a:r>
              <a:rPr lang="en-US" sz="1800" dirty="0"/>
              <a:t>      &lt;input class="form-check-input" type="checkbox"&gt;</a:t>
            </a:r>
            <a:br>
              <a:rPr lang="en-US" sz="1800" dirty="0"/>
            </a:br>
            <a:r>
              <a:rPr lang="en-US" sz="1800" dirty="0"/>
              <a:t>         Remember me</a:t>
            </a:r>
            <a:br>
              <a:rPr lang="en-US" sz="1800" dirty="0"/>
            </a:br>
            <a:r>
              <a:rPr lang="en-US" sz="1800" dirty="0"/>
              <a:t>    &lt;/label&gt;</a:t>
            </a:r>
            <a:br>
              <a:rPr lang="en-US" sz="1800" dirty="0"/>
            </a:br>
            <a:r>
              <a:rPr lang="en-US" sz="1800" dirty="0"/>
              <a:t>  &lt;/div&gt;</a:t>
            </a:r>
            <a:br>
              <a:rPr lang="en-US" sz="1800" dirty="0"/>
            </a:br>
            <a:r>
              <a:rPr lang="en-US" sz="1800" dirty="0"/>
              <a:t>  &lt;button type="submit" class="</a:t>
            </a:r>
            <a:r>
              <a:rPr lang="en-US" sz="1800" dirty="0" err="1"/>
              <a:t>btn</a:t>
            </a:r>
            <a:r>
              <a:rPr lang="en-US" sz="1800" dirty="0"/>
              <a:t> </a:t>
            </a:r>
            <a:r>
              <a:rPr lang="en-US" sz="1800" dirty="0" err="1"/>
              <a:t>btn</a:t>
            </a:r>
            <a:r>
              <a:rPr lang="en-US" sz="1800" dirty="0"/>
              <a:t>-primary"&gt;</a:t>
            </a:r>
            <a:br>
              <a:rPr lang="en-US" sz="1800" dirty="0"/>
            </a:br>
            <a:r>
              <a:rPr lang="en-US" sz="1800" dirty="0"/>
              <a:t>          Submit</a:t>
            </a:r>
            <a:br>
              <a:rPr lang="en-US" sz="1800" dirty="0"/>
            </a:br>
            <a:r>
              <a:rPr lang="en-US" sz="1800" dirty="0"/>
              <a:t>  &lt;/button&gt;</a:t>
            </a:r>
            <a:br>
              <a:rPr lang="en-US" sz="1800" dirty="0"/>
            </a:br>
            <a:r>
              <a:rPr lang="en-US" sz="1800" dirty="0"/>
              <a:t>&lt;/form&gt;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r>
              <a:rPr lang="en-US" sz="1800" dirty="0"/>
              <a:t>inline form</a:t>
            </a:r>
            <a:r>
              <a:rPr lang="ko-KR" altLang="en-US" sz="1800" dirty="0"/>
              <a:t>에서 </a:t>
            </a:r>
            <a:r>
              <a:rPr lang="ko-KR" altLang="en-US" sz="1800" dirty="0" err="1"/>
              <a:t>엘리먼트간</a:t>
            </a:r>
            <a:r>
              <a:rPr lang="ko-KR" altLang="en-US" sz="1800" dirty="0"/>
              <a:t> 간격 조정은</a:t>
            </a:r>
            <a:r>
              <a:rPr lang="en-US" altLang="ko-KR" sz="1800" dirty="0"/>
              <a:t/>
            </a:r>
            <a:br>
              <a:rPr lang="en-US" altLang="ko-KR" sz="1800" dirty="0"/>
            </a:br>
            <a:r>
              <a:rPr lang="en-US" sz="1800" dirty="0"/>
              <a:t> &lt;label for="email" class="mr-sm-2"&gt;</a:t>
            </a:r>
            <a:br>
              <a:rPr lang="en-US" sz="1800" dirty="0"/>
            </a:br>
            <a:r>
              <a:rPr lang="en-US" sz="1800" dirty="0"/>
              <a:t>      Email address:</a:t>
            </a:r>
            <a:br>
              <a:rPr lang="en-US" sz="1800" dirty="0"/>
            </a:br>
            <a:r>
              <a:rPr lang="en-US" sz="1800" dirty="0"/>
              <a:t> &lt;/label&gt;</a:t>
            </a:r>
            <a:br>
              <a:rPr lang="en-US" sz="1800" dirty="0"/>
            </a:br>
            <a:r>
              <a:rPr lang="en-US" sz="1800" dirty="0"/>
              <a:t>  &lt;input type="email" class="form-control mb-2 mr-sm-2”</a:t>
            </a:r>
            <a:br>
              <a:rPr lang="en-US" sz="1800" dirty="0"/>
            </a:br>
            <a:r>
              <a:rPr lang="en-US" sz="1800" dirty="0"/>
              <a:t>       placeholder="Enter email" id="email"&gt;</a:t>
            </a:r>
            <a:br>
              <a:rPr lang="en-US" sz="1800" dirty="0"/>
            </a:br>
            <a:r>
              <a:rPr lang="en-US" sz="1800" dirty="0"/>
              <a:t/>
            </a:r>
            <a:br>
              <a:rPr lang="en-US" sz="1800" dirty="0"/>
            </a:br>
            <a:endParaRPr lang="en-US" sz="1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dirty="0"/>
              <a:t>Form Row/Grid </a:t>
            </a:r>
            <a:r>
              <a:rPr lang="ko-KR" altLang="en-US" sz="1800" dirty="0"/>
              <a:t>활용</a:t>
            </a:r>
            <a:r>
              <a:rPr lang="en-US" altLang="ko-KR" sz="1800" dirty="0"/>
              <a:t/>
            </a:r>
            <a:br>
              <a:rPr lang="en-US" altLang="ko-KR" sz="1800" dirty="0"/>
            </a:br>
            <a:r>
              <a:rPr lang="en-US" altLang="ko-KR" sz="1800" dirty="0"/>
              <a:t/>
            </a:r>
            <a:br>
              <a:rPr lang="en-US" altLang="ko-KR" sz="1800" dirty="0"/>
            </a:br>
            <a:r>
              <a:rPr lang="en-US" altLang="ko-KR" sz="1800" dirty="0"/>
              <a:t>form</a:t>
            </a:r>
            <a:r>
              <a:rPr lang="ko-KR" altLang="en-US" sz="1800" dirty="0"/>
              <a:t>에 </a:t>
            </a:r>
            <a:r>
              <a:rPr lang="en-US" altLang="ko-KR" sz="1800" dirty="0"/>
              <a:t>row</a:t>
            </a:r>
            <a:r>
              <a:rPr lang="ko-KR" altLang="en-US" sz="1800" dirty="0"/>
              <a:t>와 </a:t>
            </a:r>
            <a:r>
              <a:rPr lang="en-US" altLang="ko-KR" sz="1800" dirty="0"/>
              <a:t>col</a:t>
            </a:r>
            <a:r>
              <a:rPr lang="ko-KR" altLang="en-US" sz="1800" dirty="0"/>
              <a:t>을 사용하여 일렬 배치</a:t>
            </a:r>
            <a:r>
              <a:rPr lang="en-US" altLang="ko-KR" sz="1800" dirty="0"/>
              <a:t/>
            </a:r>
            <a:br>
              <a:rPr lang="en-US" altLang="ko-KR" sz="1800" dirty="0"/>
            </a:br>
            <a:r>
              <a:rPr lang="en-US" sz="1800" dirty="0"/>
              <a:t> &lt;form&gt;</a:t>
            </a:r>
            <a:br>
              <a:rPr lang="en-US" sz="1800" dirty="0"/>
            </a:br>
            <a:r>
              <a:rPr lang="en-US" sz="1800" dirty="0"/>
              <a:t>  &lt;div class="row"&gt;</a:t>
            </a:r>
            <a:br>
              <a:rPr lang="en-US" sz="1800" dirty="0"/>
            </a:br>
            <a:r>
              <a:rPr lang="en-US" sz="1800" dirty="0"/>
              <a:t>    &lt;div class="col"&gt;</a:t>
            </a:r>
            <a:br>
              <a:rPr lang="en-US" sz="1800" dirty="0"/>
            </a:br>
            <a:r>
              <a:rPr lang="en-US" sz="1800" dirty="0"/>
              <a:t>      &lt;input type="text" class="form-control" id="email" </a:t>
            </a:r>
            <a:br>
              <a:rPr lang="en-US" sz="1800" dirty="0"/>
            </a:br>
            <a:r>
              <a:rPr lang="en-US" sz="1800" dirty="0"/>
              <a:t>          placeholder="Enter email" name="email"&gt;</a:t>
            </a:r>
            <a:br>
              <a:rPr lang="en-US" sz="1800" dirty="0"/>
            </a:br>
            <a:r>
              <a:rPr lang="en-US" sz="1800" dirty="0"/>
              <a:t>    &lt;/div&gt;</a:t>
            </a:r>
            <a:br>
              <a:rPr lang="en-US" sz="1800" dirty="0"/>
            </a:br>
            <a:r>
              <a:rPr lang="en-US" sz="1800" dirty="0"/>
              <a:t>    &lt;div class="col"&gt;</a:t>
            </a:r>
            <a:br>
              <a:rPr lang="en-US" sz="1800" dirty="0"/>
            </a:br>
            <a:r>
              <a:rPr lang="en-US" sz="1800" dirty="0"/>
              <a:t>      &lt;input type="password" class="form-control" </a:t>
            </a:r>
            <a:br>
              <a:rPr lang="en-US" sz="1800" dirty="0"/>
            </a:br>
            <a:r>
              <a:rPr lang="en-US" sz="1800" dirty="0"/>
              <a:t>          placeholder="Enter password" name="</a:t>
            </a:r>
            <a:r>
              <a:rPr lang="en-US" sz="1800" dirty="0" err="1"/>
              <a:t>pswd</a:t>
            </a:r>
            <a:r>
              <a:rPr lang="en-US" sz="1800" dirty="0"/>
              <a:t>"&gt;</a:t>
            </a:r>
            <a:br>
              <a:rPr lang="en-US" sz="1800" dirty="0"/>
            </a:br>
            <a:r>
              <a:rPr lang="en-US" sz="1800" dirty="0"/>
              <a:t>    &lt;/div&gt;</a:t>
            </a:r>
            <a:br>
              <a:rPr lang="en-US" sz="1800" dirty="0"/>
            </a:br>
            <a:r>
              <a:rPr lang="en-US" sz="1800" dirty="0"/>
              <a:t>  &lt;/div&gt;</a:t>
            </a:r>
            <a:br>
              <a:rPr lang="en-US" sz="1800" dirty="0"/>
            </a:br>
            <a:r>
              <a:rPr lang="en-US" sz="1800" dirty="0"/>
              <a:t>&lt;/form&gt;</a:t>
            </a:r>
            <a:br>
              <a:rPr lang="en-US" sz="1800" dirty="0"/>
            </a:br>
            <a:r>
              <a:rPr lang="en-US" sz="1800" dirty="0"/>
              <a:t/>
            </a:r>
            <a:br>
              <a:rPr lang="en-US" sz="1800" dirty="0"/>
            </a:br>
            <a:r>
              <a:rPr lang="en-US" sz="1800" dirty="0"/>
              <a:t>1 row</a:t>
            </a:r>
            <a:r>
              <a:rPr lang="ko-KR" altLang="en-US" sz="1800" dirty="0"/>
              <a:t>에 </a:t>
            </a:r>
            <a:r>
              <a:rPr lang="en-US" altLang="ko-KR" sz="1800" dirty="0"/>
              <a:t>2col </a:t>
            </a:r>
            <a:r>
              <a:rPr lang="ko-KR" altLang="en-US" sz="1800" dirty="0"/>
              <a:t>이므로 </a:t>
            </a:r>
            <a:r>
              <a:rPr lang="en-US" altLang="ko-KR" sz="1800" dirty="0"/>
              <a:t>6</a:t>
            </a:r>
            <a:r>
              <a:rPr lang="ko-KR" altLang="en-US" sz="1800" dirty="0"/>
              <a:t>개의 </a:t>
            </a:r>
            <a:r>
              <a:rPr lang="ko-KR" altLang="en-US" sz="1800" dirty="0" err="1"/>
              <a:t>그리드씩</a:t>
            </a:r>
            <a:r>
              <a:rPr lang="ko-KR" altLang="en-US" sz="1800" dirty="0"/>
              <a:t> 사용</a:t>
            </a:r>
            <a:r>
              <a:rPr lang="en-US" altLang="ko-KR" sz="1800" dirty="0"/>
              <a:t/>
            </a:r>
            <a:br>
              <a:rPr lang="en-US" altLang="ko-KR" sz="1800" dirty="0"/>
            </a:br>
            <a:r>
              <a:rPr lang="en-US" altLang="ko-KR" sz="1800" dirty="0"/>
              <a:t>row</a:t>
            </a:r>
            <a:r>
              <a:rPr lang="ko-KR" altLang="en-US" sz="1800" dirty="0"/>
              <a:t>대신 </a:t>
            </a:r>
            <a:r>
              <a:rPr lang="en-US" altLang="ko-KR" sz="1800" dirty="0"/>
              <a:t>form-row</a:t>
            </a:r>
            <a:r>
              <a:rPr lang="ko-KR" altLang="en-US" sz="1800" dirty="0"/>
              <a:t>사용시에는 각 </a:t>
            </a:r>
            <a:r>
              <a:rPr lang="en-US" altLang="ko-KR" sz="1800" dirty="0"/>
              <a:t>col</a:t>
            </a:r>
            <a:r>
              <a:rPr lang="ko-KR" altLang="en-US" sz="1800" dirty="0"/>
              <a:t>간 간격을 </a:t>
            </a:r>
            <a:r>
              <a:rPr lang="ko-KR" altLang="en-US" sz="1800" dirty="0" err="1"/>
              <a:t>줄여줌</a:t>
            </a:r>
            <a:endParaRPr lang="en-US" sz="1800"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836712"/>
            <a:ext cx="7886700" cy="5340251"/>
          </a:xfrm>
        </p:spPr>
        <p:txBody>
          <a:bodyPr>
            <a:normAutofit/>
          </a:bodyPr>
          <a:lstStyle/>
          <a:p>
            <a:pPr>
              <a:lnSpc>
                <a:spcPct val="100000"/>
              </a:lnSpc>
            </a:pPr>
            <a:r>
              <a:rPr lang="en-US" sz="1800" dirty="0"/>
              <a:t>Form Validation</a:t>
            </a:r>
            <a:br>
              <a:rPr lang="en-US" sz="1800" dirty="0"/>
            </a:br>
            <a:r>
              <a:rPr lang="en-US" sz="1800" dirty="0"/>
              <a:t>form</a:t>
            </a:r>
            <a:r>
              <a:rPr lang="ko-KR" altLang="en-US" sz="1800" dirty="0"/>
              <a:t>입력사항 타당성 체크를 위해서</a:t>
            </a:r>
            <a:r>
              <a:rPr lang="en-US" altLang="ko-KR" sz="1800" dirty="0"/>
              <a:t/>
            </a:r>
            <a:br>
              <a:rPr lang="en-US" altLang="ko-KR" sz="1800" dirty="0"/>
            </a:br>
            <a:r>
              <a:rPr lang="en-US" altLang="ko-KR" sz="1800" dirty="0"/>
              <a:t>&lt;form&gt;</a:t>
            </a:r>
            <a:r>
              <a:rPr lang="ko-KR" altLang="en-US" sz="1800" dirty="0"/>
              <a:t>에는 </a:t>
            </a:r>
            <a:r>
              <a:rPr lang="en-US" sz="1800" dirty="0"/>
              <a:t>.was-validated </a:t>
            </a:r>
            <a:r>
              <a:rPr lang="ko-KR" altLang="en-US" sz="1800" dirty="0"/>
              <a:t>또는</a:t>
            </a:r>
            <a:r>
              <a:rPr lang="en-US" sz="1800" dirty="0"/>
              <a:t> .needs-validation</a:t>
            </a:r>
            <a:r>
              <a:rPr lang="ko-KR" altLang="en-US" sz="1800" dirty="0"/>
              <a:t>클래스 사용</a:t>
            </a:r>
            <a:r>
              <a:rPr lang="en-US" altLang="ko-KR" sz="1800" dirty="0"/>
              <a:t/>
            </a:r>
            <a:br>
              <a:rPr lang="en-US" altLang="ko-KR" sz="1800" dirty="0"/>
            </a:br>
            <a:r>
              <a:rPr lang="en-US" altLang="ko-KR" sz="1800" dirty="0"/>
              <a:t>&lt;input&gt;</a:t>
            </a:r>
            <a:r>
              <a:rPr lang="ko-KR" altLang="en-US" sz="1800" dirty="0" err="1"/>
              <a:t>엘리먼트밑에</a:t>
            </a:r>
            <a:r>
              <a:rPr lang="ko-KR" altLang="en-US" sz="1800" dirty="0"/>
              <a:t> </a:t>
            </a:r>
            <a:r>
              <a:rPr lang="en-US" altLang="ko-KR" sz="1800" dirty="0"/>
              <a:t>2</a:t>
            </a:r>
            <a:r>
              <a:rPr lang="ko-KR" altLang="en-US" sz="1800" dirty="0"/>
              <a:t>개의 </a:t>
            </a:r>
            <a:r>
              <a:rPr lang="en-US" altLang="ko-KR" sz="1800" dirty="0"/>
              <a:t>&lt;div&gt;</a:t>
            </a:r>
            <a:r>
              <a:rPr lang="ko-KR" altLang="en-US" sz="1800" dirty="0"/>
              <a:t>를 만들고</a:t>
            </a:r>
            <a:r>
              <a:rPr lang="en-US" altLang="ko-KR" sz="1800" dirty="0"/>
              <a:t/>
            </a:r>
            <a:br>
              <a:rPr lang="en-US" altLang="ko-KR" sz="1800" dirty="0"/>
            </a:br>
            <a:r>
              <a:rPr lang="en-US" sz="1800" dirty="0"/>
              <a:t> .valid-feedback </a:t>
            </a:r>
            <a:r>
              <a:rPr lang="ko-KR" altLang="en-US" sz="1800" dirty="0"/>
              <a:t>와</a:t>
            </a:r>
            <a:r>
              <a:rPr lang="en-US" sz="1800" dirty="0"/>
              <a:t> .invalid-feedback </a:t>
            </a:r>
            <a:r>
              <a:rPr lang="ko-KR" altLang="en-US" sz="1800" dirty="0"/>
              <a:t>클래스를 부여함</a:t>
            </a:r>
            <a:r>
              <a:rPr lang="en-US" altLang="ko-KR" sz="1800" dirty="0"/>
              <a:t/>
            </a:r>
            <a:br>
              <a:rPr lang="en-US" altLang="ko-KR" sz="1800" dirty="0"/>
            </a:br>
            <a:r>
              <a:rPr lang="en-US" altLang="ko-KR" sz="1800" dirty="0"/>
              <a:t/>
            </a:r>
            <a:br>
              <a:rPr lang="en-US" altLang="ko-KR" sz="1800" dirty="0"/>
            </a:br>
            <a:r>
              <a:rPr lang="en-US" sz="1800" dirty="0"/>
              <a:t> &lt;form action="/</a:t>
            </a:r>
            <a:r>
              <a:rPr lang="en-US" sz="1800" dirty="0" err="1"/>
              <a:t>action_page.php</a:t>
            </a:r>
            <a:r>
              <a:rPr lang="en-US" sz="1800" dirty="0"/>
              <a:t>" class="was-validated"&gt;</a:t>
            </a:r>
            <a:br>
              <a:rPr lang="en-US" sz="1800" dirty="0"/>
            </a:br>
            <a:r>
              <a:rPr lang="en-US" sz="1800" dirty="0"/>
              <a:t>  &lt;div class="form-group"&gt;</a:t>
            </a:r>
            <a:br>
              <a:rPr lang="en-US" sz="1800" dirty="0"/>
            </a:br>
            <a:r>
              <a:rPr lang="en-US" sz="1800" dirty="0"/>
              <a:t>    &lt;label for="</a:t>
            </a:r>
            <a:r>
              <a:rPr lang="en-US" sz="1800" dirty="0" err="1"/>
              <a:t>uname</a:t>
            </a:r>
            <a:r>
              <a:rPr lang="en-US" sz="1800" dirty="0"/>
              <a:t>"&gt;Username:&lt;/label&gt;</a:t>
            </a:r>
            <a:br>
              <a:rPr lang="en-US" sz="1800" dirty="0"/>
            </a:br>
            <a:r>
              <a:rPr lang="en-US" sz="1800" dirty="0"/>
              <a:t>    &lt;input type="text" class="form-control" id="</a:t>
            </a:r>
            <a:r>
              <a:rPr lang="en-US" sz="1800" dirty="0" err="1"/>
              <a:t>uname</a:t>
            </a:r>
            <a:r>
              <a:rPr lang="en-US" sz="1800" dirty="0"/>
              <a:t>" </a:t>
            </a:r>
            <a:br>
              <a:rPr lang="en-US" sz="1800" dirty="0"/>
            </a:br>
            <a:r>
              <a:rPr lang="en-US" sz="1800" dirty="0"/>
              <a:t>     placeholder="Enter username" name="</a:t>
            </a:r>
            <a:r>
              <a:rPr lang="en-US" sz="1800" dirty="0" err="1"/>
              <a:t>uname</a:t>
            </a:r>
            <a:r>
              <a:rPr lang="en-US" sz="1800" dirty="0"/>
              <a:t>" required&gt;</a:t>
            </a:r>
            <a:br>
              <a:rPr lang="en-US" sz="1800" dirty="0"/>
            </a:br>
            <a:r>
              <a:rPr lang="en-US" sz="1800" dirty="0"/>
              <a:t>    &lt;div class="valid-feedback"&gt;Valid.&lt;/div&gt;</a:t>
            </a:r>
            <a:br>
              <a:rPr lang="en-US" sz="1800" dirty="0"/>
            </a:br>
            <a:r>
              <a:rPr lang="en-US" sz="1800" dirty="0"/>
              <a:t>    &lt;div class="invalid-feedback"&gt;Please fill out this field.</a:t>
            </a:r>
            <a:br>
              <a:rPr lang="en-US" sz="1800" dirty="0"/>
            </a:br>
            <a:r>
              <a:rPr lang="en-US" sz="1800" dirty="0"/>
              <a:t>    &lt;/div&gt;</a:t>
            </a:r>
            <a:br>
              <a:rPr lang="en-US" sz="1800" dirty="0"/>
            </a:br>
            <a:r>
              <a:rPr lang="en-US" sz="1800" dirty="0"/>
              <a:t>  &lt;/div&gt;</a:t>
            </a:r>
            <a:br>
              <a:rPr lang="en-US" sz="1800" dirty="0"/>
            </a:br>
            <a:r>
              <a:rPr lang="en-US" sz="1800" dirty="0"/>
              <a:t>&lt;/form&gt; </a:t>
            </a:r>
            <a:r>
              <a:rPr lang="en-US" altLang="ko-KR" sz="1800" dirty="0"/>
              <a:t/>
            </a:r>
            <a:br>
              <a:rPr lang="en-US" altLang="ko-KR" sz="1800" dirty="0"/>
            </a:br>
            <a:endParaRPr lang="en-US" sz="1800" dirty="0"/>
          </a:p>
          <a:p>
            <a:r>
              <a:rPr lang="en-US" altLang="ko-KR" dirty="0" smtClean="0"/>
              <a:t>needs-</a:t>
            </a:r>
            <a:r>
              <a:rPr lang="en-US" altLang="ko-KR" dirty="0" err="1" smtClean="0"/>
              <a:t>validationt</a:t>
            </a:r>
            <a:r>
              <a:rPr lang="ko-KR" altLang="en-US" dirty="0" smtClean="0"/>
              <a:t>는 </a:t>
            </a:r>
            <a:r>
              <a:rPr lang="en-US" altLang="ko-KR" dirty="0" smtClean="0"/>
              <a:t>script</a:t>
            </a:r>
            <a:r>
              <a:rPr lang="ko-KR" altLang="en-US" dirty="0" smtClean="0"/>
              <a:t>에서 처리 필요</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703837" y="221110"/>
            <a:ext cx="7886700" cy="903634"/>
          </a:xfrm>
        </p:spPr>
        <p:txBody>
          <a:bodyPr>
            <a:normAutofit/>
          </a:bodyPr>
          <a:lstStyle/>
          <a:p>
            <a:r>
              <a:rPr lang="en-US" sz="2400" b="0" dirty="0"/>
              <a:t>Bootstrap 4 Form Input</a:t>
            </a:r>
            <a:endParaRPr lang="en-US" sz="2400" dirty="0"/>
          </a:p>
        </p:txBody>
      </p:sp>
      <p:sp>
        <p:nvSpPr>
          <p:cNvPr id="2" name="내용 개체 틀 1"/>
          <p:cNvSpPr>
            <a:spLocks noGrp="1"/>
          </p:cNvSpPr>
          <p:nvPr>
            <p:ph idx="1"/>
          </p:nvPr>
        </p:nvSpPr>
        <p:spPr>
          <a:xfrm>
            <a:off x="539552" y="1124744"/>
            <a:ext cx="8352928" cy="5256584"/>
          </a:xfrm>
        </p:spPr>
        <p:txBody>
          <a:bodyPr>
            <a:normAutofit fontScale="85000" lnSpcReduction="20000"/>
          </a:bodyPr>
          <a:lstStyle/>
          <a:p>
            <a:pPr>
              <a:lnSpc>
                <a:spcPct val="100000"/>
              </a:lnSpc>
            </a:pPr>
            <a:r>
              <a:rPr lang="ko-KR" altLang="en-US" sz="1800" dirty="0"/>
              <a:t>지원하는</a:t>
            </a:r>
            <a:r>
              <a:rPr lang="en-US" sz="1800" dirty="0"/>
              <a:t> form</a:t>
            </a:r>
            <a:r>
              <a:rPr lang="ko-KR" altLang="en-US" sz="1800" dirty="0"/>
              <a:t>의 </a:t>
            </a:r>
            <a:r>
              <a:rPr lang="ko-KR" altLang="en-US" sz="1800" dirty="0" err="1"/>
              <a:t>구성엘리먼트들</a:t>
            </a:r>
            <a:r>
              <a:rPr lang="en-US" altLang="ko-KR" sz="1800" dirty="0"/>
              <a:t>—control</a:t>
            </a:r>
            <a:r>
              <a:rPr lang="ko-KR" altLang="en-US" sz="1800" dirty="0"/>
              <a:t>이라 부름</a:t>
            </a:r>
            <a:r>
              <a:rPr lang="en-US" altLang="ko-KR" sz="1800" dirty="0"/>
              <a:t/>
            </a:r>
            <a:br>
              <a:rPr lang="en-US" altLang="ko-KR" sz="1800" dirty="0"/>
            </a:br>
            <a:r>
              <a:rPr lang="en-US" altLang="ko-KR" sz="1800" dirty="0"/>
              <a:t/>
            </a:r>
            <a:br>
              <a:rPr lang="en-US" altLang="ko-KR" sz="1800" dirty="0"/>
            </a:br>
            <a:r>
              <a:rPr lang="en-US" sz="1800" dirty="0"/>
              <a:t> </a:t>
            </a:r>
            <a:r>
              <a:rPr lang="en-US" sz="1800" dirty="0" err="1" smtClean="0"/>
              <a:t>input,textarea,select,datalist,button</a:t>
            </a:r>
            <a:endParaRPr lang="en-US" sz="1800" dirty="0"/>
          </a:p>
          <a:p>
            <a:pPr>
              <a:lnSpc>
                <a:spcPct val="100000"/>
              </a:lnSpc>
            </a:pPr>
            <a:r>
              <a:rPr lang="en-US" sz="1800" dirty="0"/>
              <a:t>Bootstrap Input</a:t>
            </a:r>
            <a:br>
              <a:rPr lang="en-US" sz="1800" dirty="0"/>
            </a:br>
            <a:r>
              <a:rPr lang="en-US" sz="1800" dirty="0"/>
              <a:t/>
            </a:r>
            <a:br>
              <a:rPr lang="en-US" sz="1800" dirty="0"/>
            </a:br>
            <a:r>
              <a:rPr lang="ko-KR" altLang="en-US" sz="1800" dirty="0"/>
              <a:t>지원하는 </a:t>
            </a:r>
            <a:r>
              <a:rPr lang="en-US" altLang="ko-KR" sz="1800" dirty="0"/>
              <a:t>type</a:t>
            </a:r>
            <a:r>
              <a:rPr lang="ko-KR" altLang="en-US" sz="1800" dirty="0"/>
              <a:t>은</a:t>
            </a:r>
            <a:r>
              <a:rPr lang="en-US" altLang="ko-KR" sz="1800" dirty="0"/>
              <a:t> </a:t>
            </a:r>
            <a:r>
              <a:rPr lang="ko-KR" altLang="en-US" sz="1800" dirty="0"/>
              <a:t>모든 </a:t>
            </a:r>
            <a:r>
              <a:rPr lang="en-US" altLang="ko-KR" sz="1800" dirty="0"/>
              <a:t>type</a:t>
            </a:r>
            <a:br>
              <a:rPr lang="en-US" altLang="ko-KR" sz="1800" dirty="0"/>
            </a:br>
            <a:r>
              <a:rPr lang="en-US" sz="1800" dirty="0"/>
              <a:t> text, password, datetime, datetime-local, date, month, time, week, number, email, </a:t>
            </a:r>
            <a:r>
              <a:rPr lang="en-US" sz="1800" dirty="0" err="1"/>
              <a:t>url</a:t>
            </a:r>
            <a:r>
              <a:rPr lang="en-US" sz="1800" dirty="0"/>
              <a:t>, search, </a:t>
            </a:r>
            <a:r>
              <a:rPr lang="en-US" sz="1800" dirty="0" err="1"/>
              <a:t>tel</a:t>
            </a:r>
            <a:r>
              <a:rPr lang="en-US" sz="1800" dirty="0"/>
              <a:t>, and </a:t>
            </a:r>
            <a:r>
              <a:rPr lang="en-US" sz="1800" dirty="0" err="1" smtClean="0"/>
              <a:t>color.file</a:t>
            </a:r>
            <a:r>
              <a:rPr lang="en-US" sz="1800" dirty="0"/>
              <a:t/>
            </a:r>
            <a:br>
              <a:rPr lang="en-US" sz="1800" dirty="0"/>
            </a:br>
            <a:r>
              <a:rPr lang="en-US" sz="1800" dirty="0"/>
              <a:t/>
            </a:r>
            <a:br>
              <a:rPr lang="en-US" sz="1800" dirty="0"/>
            </a:br>
            <a:r>
              <a:rPr lang="en-US" sz="1800" dirty="0" smtClean="0"/>
              <a:t> &lt;div class="form-group"&gt;</a:t>
            </a:r>
            <a:br>
              <a:rPr lang="en-US" sz="1800" dirty="0" smtClean="0"/>
            </a:br>
            <a:r>
              <a:rPr lang="en-US" sz="1800" dirty="0"/>
              <a:t>  &lt;label for="</a:t>
            </a:r>
            <a:r>
              <a:rPr lang="en-US" sz="1800" dirty="0" err="1" smtClean="0"/>
              <a:t>usr</a:t>
            </a:r>
            <a:r>
              <a:rPr lang="en-US" sz="1800" dirty="0" smtClean="0"/>
              <a:t>"&gt;</a:t>
            </a:r>
            <a:r>
              <a:rPr lang="en-US" sz="1800" dirty="0"/>
              <a:t>Name:&lt;/label&gt;</a:t>
            </a:r>
            <a:br>
              <a:rPr lang="en-US" sz="1800" dirty="0"/>
            </a:br>
            <a:r>
              <a:rPr lang="en-US" sz="1800" dirty="0"/>
              <a:t>  &lt;input type="text" class="form-control" id="</a:t>
            </a:r>
            <a:r>
              <a:rPr lang="en-US" sz="1800" dirty="0" err="1"/>
              <a:t>usr</a:t>
            </a:r>
            <a:r>
              <a:rPr lang="en-US" sz="1800" dirty="0"/>
              <a:t>"&gt;</a:t>
            </a:r>
            <a:br>
              <a:rPr lang="en-US" sz="1800" dirty="0"/>
            </a:br>
            <a:r>
              <a:rPr lang="en-US" sz="1800" dirty="0"/>
              <a:t>&lt;/div&gt;</a:t>
            </a:r>
            <a:br>
              <a:rPr lang="en-US" sz="1800" dirty="0"/>
            </a:br>
            <a:r>
              <a:rPr lang="en-US" sz="1800" dirty="0"/>
              <a:t>&lt;div class="form-group"&gt;</a:t>
            </a:r>
            <a:br>
              <a:rPr lang="en-US" sz="1800" dirty="0"/>
            </a:br>
            <a:r>
              <a:rPr lang="en-US" sz="1800" dirty="0"/>
              <a:t>  &lt;label for="</a:t>
            </a:r>
            <a:r>
              <a:rPr lang="en-US" sz="1800" dirty="0" err="1"/>
              <a:t>pwd</a:t>
            </a:r>
            <a:r>
              <a:rPr lang="en-US" sz="1800" dirty="0"/>
              <a:t>"&gt;Password:&lt;/label&gt;</a:t>
            </a:r>
            <a:br>
              <a:rPr lang="en-US" sz="1800" dirty="0"/>
            </a:br>
            <a:r>
              <a:rPr lang="en-US" sz="1800" dirty="0"/>
              <a:t>  &lt;input type="password" class="form-control" id="</a:t>
            </a:r>
            <a:r>
              <a:rPr lang="en-US" sz="1800" dirty="0" err="1"/>
              <a:t>pwd</a:t>
            </a:r>
            <a:r>
              <a:rPr lang="en-US" sz="1800" dirty="0"/>
              <a:t>"&gt;</a:t>
            </a:r>
            <a:br>
              <a:rPr lang="en-US" sz="1800" dirty="0"/>
            </a:br>
            <a:r>
              <a:rPr lang="en-US" sz="1800" dirty="0"/>
              <a:t>&lt;/div&gt;</a:t>
            </a:r>
          </a:p>
          <a:p>
            <a:pPr>
              <a:lnSpc>
                <a:spcPct val="100000"/>
              </a:lnSpc>
            </a:pPr>
            <a:r>
              <a:rPr lang="en-US" altLang="ko-KR" sz="1800" dirty="0"/>
              <a:t>Bootstrap </a:t>
            </a:r>
            <a:r>
              <a:rPr lang="en-US" altLang="ko-KR" sz="1800" dirty="0" err="1"/>
              <a:t>Textarea</a:t>
            </a:r>
            <a:r>
              <a:rPr lang="en-US" altLang="ko-KR" sz="1800" dirty="0"/>
              <a:t/>
            </a:r>
            <a:br>
              <a:rPr lang="en-US" altLang="ko-KR" sz="1800" dirty="0"/>
            </a:br>
            <a:r>
              <a:rPr lang="en-US" altLang="ko-KR" sz="1800" dirty="0"/>
              <a:t/>
            </a:r>
            <a:br>
              <a:rPr lang="en-US" altLang="ko-KR" sz="1800" dirty="0"/>
            </a:br>
            <a:r>
              <a:rPr lang="en-US" altLang="ko-KR" sz="1800" dirty="0"/>
              <a:t> &lt;div class="form-group"&gt;</a:t>
            </a:r>
            <a:br>
              <a:rPr lang="en-US" altLang="ko-KR" sz="1800" dirty="0"/>
            </a:br>
            <a:r>
              <a:rPr lang="en-US" altLang="ko-KR" sz="1800" dirty="0"/>
              <a:t>   &lt;label for="comment"&gt;Comment:&lt;/label&gt;</a:t>
            </a:r>
            <a:br>
              <a:rPr lang="en-US" altLang="ko-KR" sz="1800" dirty="0"/>
            </a:br>
            <a:r>
              <a:rPr lang="en-US" altLang="ko-KR" sz="1800" dirty="0"/>
              <a:t>   &lt;</a:t>
            </a:r>
            <a:r>
              <a:rPr lang="en-US" altLang="ko-KR" sz="1800" dirty="0" err="1"/>
              <a:t>textarea</a:t>
            </a:r>
            <a:r>
              <a:rPr lang="en-US" altLang="ko-KR" sz="1800" dirty="0"/>
              <a:t> class="form-control” </a:t>
            </a:r>
            <a:br>
              <a:rPr lang="en-US" altLang="ko-KR" sz="1800" dirty="0"/>
            </a:br>
            <a:r>
              <a:rPr lang="en-US" altLang="ko-KR" sz="1800" dirty="0"/>
              <a:t>           rows="5" id="comment"&gt;&lt;/</a:t>
            </a:r>
            <a:r>
              <a:rPr lang="en-US" altLang="ko-KR" sz="1800" dirty="0" err="1"/>
              <a:t>textarea</a:t>
            </a:r>
            <a:r>
              <a:rPr lang="en-US" altLang="ko-KR" sz="1800" dirty="0"/>
              <a:t>&gt;</a:t>
            </a:r>
            <a:br>
              <a:rPr lang="en-US" altLang="ko-KR" sz="1800" dirty="0"/>
            </a:br>
            <a:r>
              <a:rPr lang="en-US" altLang="ko-KR" sz="1800" dirty="0"/>
              <a:t> &lt;/div&gt;</a:t>
            </a:r>
          </a:p>
          <a:p>
            <a:pPr>
              <a:lnSpc>
                <a:spcPct val="100000"/>
              </a:lnSpc>
            </a:pPr>
            <a:endParaRPr lang="en-US" sz="1800" dirty="0"/>
          </a:p>
          <a:p>
            <a:endParaRPr lang="en-US" dirty="0"/>
          </a:p>
          <a:p>
            <a:endParaRPr lang="en-US" altLang="ko-KR" dirty="0"/>
          </a:p>
          <a:p>
            <a:endParaRPr lang="en-US" altLang="ko-KR"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pPr>
              <a:lnSpc>
                <a:spcPct val="100000"/>
              </a:lnSpc>
            </a:pPr>
            <a:r>
              <a:rPr lang="en-US" sz="1600" dirty="0"/>
              <a:t>Bootstrap Checkbox</a:t>
            </a:r>
            <a:br>
              <a:rPr lang="en-US" sz="1600" dirty="0"/>
            </a:br>
            <a:r>
              <a:rPr lang="en-US" sz="1600" dirty="0"/>
              <a:t/>
            </a:r>
            <a:br>
              <a:rPr lang="en-US" sz="1600" dirty="0"/>
            </a:br>
            <a:r>
              <a:rPr lang="en-US" sz="1600" dirty="0"/>
              <a:t> &lt;div class</a:t>
            </a:r>
            <a:r>
              <a:rPr lang="en-US" sz="1600" dirty="0" smtClean="0"/>
              <a:t>=“form-group form-check</a:t>
            </a:r>
            <a:r>
              <a:rPr lang="en-US" sz="1600" dirty="0"/>
              <a:t>"&gt;  //</a:t>
            </a:r>
            <a:r>
              <a:rPr lang="ko-KR" altLang="en-US" sz="1600" dirty="0"/>
              <a:t>적정 여백  </a:t>
            </a:r>
            <a:r>
              <a:rPr lang="en-US" altLang="ko-KR" sz="1600" dirty="0"/>
              <a:t>form-group</a:t>
            </a:r>
            <a:r>
              <a:rPr lang="ko-KR" altLang="en-US" sz="1600" dirty="0"/>
              <a:t>처럼</a:t>
            </a:r>
            <a:r>
              <a:rPr lang="en-US" sz="1600" dirty="0"/>
              <a:t/>
            </a:r>
            <a:br>
              <a:rPr lang="en-US" sz="1600" dirty="0"/>
            </a:br>
            <a:r>
              <a:rPr lang="en-US" sz="1600" dirty="0"/>
              <a:t>  &lt;label class="form-check-label"&gt;  //label</a:t>
            </a:r>
            <a:r>
              <a:rPr lang="ko-KR" altLang="en-US" sz="1600" dirty="0"/>
              <a:t>에 붙임</a:t>
            </a:r>
            <a:r>
              <a:rPr lang="en-US" sz="1600" dirty="0"/>
              <a:t/>
            </a:r>
            <a:br>
              <a:rPr lang="en-US" sz="1600" dirty="0"/>
            </a:br>
            <a:r>
              <a:rPr lang="en-US" sz="1600" dirty="0"/>
              <a:t>    &lt;input type="checkbox" class="form-check-input" value=""&gt;</a:t>
            </a:r>
            <a:br>
              <a:rPr lang="en-US" sz="1600" dirty="0"/>
            </a:br>
            <a:r>
              <a:rPr lang="en-US" sz="1600" dirty="0"/>
              <a:t>           Option 1  //form-control</a:t>
            </a:r>
            <a:r>
              <a:rPr lang="ko-KR" altLang="en-US" sz="1600" dirty="0"/>
              <a:t>처럼</a:t>
            </a:r>
            <a:r>
              <a:rPr lang="en-US" sz="1600" dirty="0"/>
              <a:t/>
            </a:r>
            <a:br>
              <a:rPr lang="en-US" sz="1600" dirty="0"/>
            </a:br>
            <a:r>
              <a:rPr lang="en-US" sz="1600" dirty="0"/>
              <a:t>  &lt;/label&gt;</a:t>
            </a:r>
            <a:br>
              <a:rPr lang="en-US" sz="1600" dirty="0"/>
            </a:br>
            <a:r>
              <a:rPr lang="en-US" sz="1600" dirty="0"/>
              <a:t>&lt;/div</a:t>
            </a:r>
            <a:r>
              <a:rPr lang="en-US" sz="1600" dirty="0" smtClean="0"/>
              <a:t>&gt;</a:t>
            </a:r>
          </a:p>
          <a:p>
            <a:pPr>
              <a:lnSpc>
                <a:spcPct val="100000"/>
              </a:lnSpc>
            </a:pPr>
            <a:r>
              <a:rPr lang="ko-KR" altLang="en-US" sz="1600" dirty="0" smtClean="0"/>
              <a:t>또는 </a:t>
            </a:r>
            <a:r>
              <a:rPr lang="en-US" sz="1600" dirty="0"/>
              <a:t/>
            </a:r>
            <a:br>
              <a:rPr lang="en-US" sz="1600" dirty="0"/>
            </a:br>
            <a:r>
              <a:rPr lang="en-US" sz="1600" dirty="0"/>
              <a:t>&lt;div class="form-check"&gt;</a:t>
            </a:r>
            <a:br>
              <a:rPr lang="en-US" sz="1600" dirty="0"/>
            </a:br>
            <a:r>
              <a:rPr lang="en-US" sz="1600" dirty="0"/>
              <a:t>  &lt;label class="form-check-label"&gt;</a:t>
            </a:r>
            <a:br>
              <a:rPr lang="en-US" sz="1600" dirty="0"/>
            </a:br>
            <a:r>
              <a:rPr lang="en-US" sz="1600" dirty="0"/>
              <a:t>    &lt;input type="checkbox" class="form-check-input" value=""&gt;</a:t>
            </a:r>
            <a:br>
              <a:rPr lang="en-US" sz="1600" dirty="0"/>
            </a:br>
            <a:r>
              <a:rPr lang="en-US" sz="1600" dirty="0"/>
              <a:t>            Option 2</a:t>
            </a:r>
            <a:br>
              <a:rPr lang="en-US" sz="1600" dirty="0"/>
            </a:br>
            <a:r>
              <a:rPr lang="en-US" sz="1600" dirty="0"/>
              <a:t>  &lt;/label&gt;</a:t>
            </a:r>
            <a:br>
              <a:rPr lang="en-US" sz="1600" dirty="0"/>
            </a:br>
            <a:r>
              <a:rPr lang="en-US" sz="1600" dirty="0"/>
              <a:t>&lt;/div&gt;</a:t>
            </a:r>
            <a:br>
              <a:rPr lang="en-US" sz="1600" dirty="0"/>
            </a:br>
            <a:r>
              <a:rPr lang="en-US" sz="1600" dirty="0"/>
              <a:t>&lt;div class="form-check"&gt;</a:t>
            </a:r>
            <a:br>
              <a:rPr lang="en-US" sz="1600" dirty="0"/>
            </a:br>
            <a:r>
              <a:rPr lang="en-US" sz="1600" dirty="0"/>
              <a:t>  &lt;label class="form-check-label"&gt;</a:t>
            </a:r>
            <a:br>
              <a:rPr lang="en-US" sz="1600" dirty="0"/>
            </a:br>
            <a:r>
              <a:rPr lang="en-US" sz="1600" dirty="0"/>
              <a:t>    &lt;input type="checkbox" class="form-check-input" value="" </a:t>
            </a:r>
            <a:br>
              <a:rPr lang="en-US" sz="1600" dirty="0"/>
            </a:br>
            <a:r>
              <a:rPr lang="en-US" sz="1600" dirty="0"/>
              <a:t>          disabled&gt;Option 3</a:t>
            </a:r>
            <a:br>
              <a:rPr lang="en-US" sz="1600" dirty="0"/>
            </a:br>
            <a:r>
              <a:rPr lang="en-US" sz="1600" dirty="0"/>
              <a:t>  &lt;/label&gt;</a:t>
            </a:r>
            <a:br>
              <a:rPr lang="en-US" sz="1600" dirty="0"/>
            </a:br>
            <a:r>
              <a:rPr lang="en-US" sz="1600" dirty="0"/>
              <a:t>&lt;/div&gt;</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dirty="0"/>
              <a:t>Inline </a:t>
            </a:r>
            <a:r>
              <a:rPr lang="en-US" sz="1800" dirty="0" smtClean="0"/>
              <a:t>Checkbox(</a:t>
            </a:r>
            <a:r>
              <a:rPr lang="ko-KR" altLang="en-US" sz="1800" dirty="0" err="1" smtClean="0"/>
              <a:t>체크박스만</a:t>
            </a:r>
            <a:r>
              <a:rPr lang="en-US" sz="1800" dirty="0" smtClean="0"/>
              <a:t> </a:t>
            </a:r>
            <a:r>
              <a:rPr lang="ko-KR" altLang="en-US" sz="1800" dirty="0" smtClean="0"/>
              <a:t>수평</a:t>
            </a:r>
            <a:r>
              <a:rPr lang="en-US" altLang="ko-KR" sz="1800" dirty="0" smtClean="0"/>
              <a:t>)</a:t>
            </a:r>
            <a:r>
              <a:rPr lang="en-US" sz="1800" dirty="0"/>
              <a:t/>
            </a:r>
            <a:br>
              <a:rPr lang="en-US" sz="1800" dirty="0"/>
            </a:br>
            <a:r>
              <a:rPr lang="en-US" sz="1800" dirty="0"/>
              <a:t/>
            </a:r>
            <a:br>
              <a:rPr lang="en-US" sz="1800" dirty="0"/>
            </a:br>
            <a:r>
              <a:rPr lang="en-US" sz="1800" dirty="0"/>
              <a:t> &lt;div class="form-check-inline"&gt;   //inline</a:t>
            </a:r>
            <a:r>
              <a:rPr lang="ko-KR" altLang="en-US" sz="1800" dirty="0"/>
              <a:t>배치</a:t>
            </a:r>
            <a:r>
              <a:rPr lang="en-US" sz="1800" dirty="0"/>
              <a:t/>
            </a:r>
            <a:br>
              <a:rPr lang="en-US" sz="1800" dirty="0"/>
            </a:br>
            <a:r>
              <a:rPr lang="en-US" sz="1800" dirty="0"/>
              <a:t>  &lt;label class="form-check-label"&gt;</a:t>
            </a:r>
            <a:br>
              <a:rPr lang="en-US" sz="1800" dirty="0"/>
            </a:br>
            <a:r>
              <a:rPr lang="en-US" sz="1800" dirty="0"/>
              <a:t>    &lt;input type="checkbox" class="form-check-input" </a:t>
            </a:r>
            <a:br>
              <a:rPr lang="en-US" sz="1800" dirty="0"/>
            </a:br>
            <a:r>
              <a:rPr lang="en-US" sz="1800" dirty="0"/>
              <a:t>         value=""&gt;Option 1</a:t>
            </a:r>
            <a:br>
              <a:rPr lang="en-US" sz="1800" dirty="0"/>
            </a:br>
            <a:r>
              <a:rPr lang="en-US" sz="1800" dirty="0"/>
              <a:t>  &lt;/label&gt;</a:t>
            </a:r>
            <a:br>
              <a:rPr lang="en-US" sz="1800" dirty="0"/>
            </a:br>
            <a:r>
              <a:rPr lang="en-US" sz="1800" dirty="0"/>
              <a:t>&lt;/div&gt;</a:t>
            </a:r>
            <a:br>
              <a:rPr lang="en-US" sz="1800" dirty="0"/>
            </a:br>
            <a:r>
              <a:rPr lang="en-US" sz="1800" dirty="0"/>
              <a:t>&lt;div class="form-check-inline"&gt;</a:t>
            </a:r>
            <a:br>
              <a:rPr lang="en-US" sz="1800" dirty="0"/>
            </a:br>
            <a:r>
              <a:rPr lang="en-US" sz="1800" dirty="0"/>
              <a:t>  &lt;label class="form-check-label"&gt;</a:t>
            </a:r>
            <a:br>
              <a:rPr lang="en-US" sz="1800" dirty="0"/>
            </a:br>
            <a:r>
              <a:rPr lang="en-US" sz="1800" dirty="0"/>
              <a:t>    &lt;input type="checkbox" class="form-check-input" </a:t>
            </a:r>
            <a:br>
              <a:rPr lang="en-US" sz="1800" dirty="0"/>
            </a:br>
            <a:r>
              <a:rPr lang="en-US" sz="1800" dirty="0"/>
              <a:t>          value=""&gt;Option 2</a:t>
            </a:r>
            <a:br>
              <a:rPr lang="en-US" sz="1800" dirty="0"/>
            </a:br>
            <a:r>
              <a:rPr lang="en-US" sz="1800" dirty="0"/>
              <a:t>  &lt;/label&gt;</a:t>
            </a:r>
            <a:br>
              <a:rPr lang="en-US" sz="1800" dirty="0"/>
            </a:br>
            <a:r>
              <a:rPr lang="en-US" sz="1800" dirty="0"/>
              <a:t>&lt;/div&gt;</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263830" cy="5700291"/>
          </a:xfrm>
        </p:spPr>
        <p:txBody>
          <a:bodyPr>
            <a:normAutofit/>
          </a:bodyPr>
          <a:lstStyle/>
          <a:p>
            <a:r>
              <a:rPr lang="en-US" sz="1800" dirty="0"/>
              <a:t>Bootstrap Radio Button</a:t>
            </a:r>
            <a:r>
              <a:rPr lang="ko-KR" altLang="en-US" sz="1800" dirty="0"/>
              <a:t>은 </a:t>
            </a:r>
            <a:r>
              <a:rPr lang="en-US" altLang="ko-KR" sz="1800" dirty="0"/>
              <a:t>checkbox</a:t>
            </a:r>
            <a:r>
              <a:rPr lang="ko-KR" altLang="en-US" sz="1800" dirty="0"/>
              <a:t>와 동일</a:t>
            </a:r>
            <a:r>
              <a:rPr lang="en-US" altLang="ko-KR" sz="1800" dirty="0"/>
              <a:t/>
            </a:r>
            <a:br>
              <a:rPr lang="en-US" altLang="ko-KR" sz="1800" dirty="0"/>
            </a:br>
            <a:r>
              <a:rPr lang="en-US" sz="1800" dirty="0"/>
              <a:t/>
            </a:r>
            <a:br>
              <a:rPr lang="en-US" sz="1800" dirty="0"/>
            </a:br>
            <a:r>
              <a:rPr lang="en-US" sz="1800" dirty="0"/>
              <a:t> &lt;div class="form-check"&gt;</a:t>
            </a:r>
            <a:br>
              <a:rPr lang="en-US" sz="1800" dirty="0"/>
            </a:br>
            <a:r>
              <a:rPr lang="en-US" sz="1800" dirty="0"/>
              <a:t>  &lt;label class="form-check-label"&gt;</a:t>
            </a:r>
            <a:br>
              <a:rPr lang="en-US" sz="1800" dirty="0"/>
            </a:br>
            <a:r>
              <a:rPr lang="en-US" sz="1800" dirty="0"/>
              <a:t>    &lt;input type="radio" class="form-check-input“</a:t>
            </a:r>
            <a:br>
              <a:rPr lang="en-US" sz="1800" dirty="0"/>
            </a:br>
            <a:r>
              <a:rPr lang="en-US" sz="1800" dirty="0"/>
              <a:t>         name="</a:t>
            </a:r>
            <a:r>
              <a:rPr lang="en-US" sz="1800" dirty="0" err="1"/>
              <a:t>optradio</a:t>
            </a:r>
            <a:r>
              <a:rPr lang="en-US" sz="1800" dirty="0"/>
              <a:t>"&gt;Option 1</a:t>
            </a:r>
            <a:br>
              <a:rPr lang="en-US" sz="1800" dirty="0"/>
            </a:br>
            <a:r>
              <a:rPr lang="en-US" sz="1800" dirty="0"/>
              <a:t>  &lt;/label&gt;</a:t>
            </a:r>
            <a:br>
              <a:rPr lang="en-US" sz="1800" dirty="0"/>
            </a:br>
            <a:r>
              <a:rPr lang="en-US" sz="1800" dirty="0"/>
              <a:t>&lt;/div&gt;</a:t>
            </a:r>
            <a:br>
              <a:rPr lang="en-US" sz="1800" dirty="0"/>
            </a:br>
            <a:r>
              <a:rPr lang="en-US" sz="1800" dirty="0"/>
              <a:t>&lt;div class="form-check"&gt;</a:t>
            </a:r>
            <a:br>
              <a:rPr lang="en-US" sz="1800" dirty="0"/>
            </a:br>
            <a:r>
              <a:rPr lang="en-US" sz="1800" dirty="0"/>
              <a:t>  &lt;label class="form-check-label"&gt;</a:t>
            </a:r>
            <a:br>
              <a:rPr lang="en-US" sz="1800" dirty="0"/>
            </a:br>
            <a:r>
              <a:rPr lang="en-US" sz="1800" dirty="0"/>
              <a:t>    &lt;input type="radio" class="form-check-input" </a:t>
            </a:r>
            <a:br>
              <a:rPr lang="en-US" sz="1800" dirty="0"/>
            </a:br>
            <a:r>
              <a:rPr lang="en-US" sz="1800" dirty="0"/>
              <a:t>          name="</a:t>
            </a:r>
            <a:r>
              <a:rPr lang="en-US" sz="1800" dirty="0" err="1"/>
              <a:t>optradio</a:t>
            </a:r>
            <a:r>
              <a:rPr lang="en-US" sz="1800" dirty="0"/>
              <a:t>"&gt;Option 2</a:t>
            </a:r>
            <a:br>
              <a:rPr lang="en-US" sz="1800" dirty="0"/>
            </a:br>
            <a:r>
              <a:rPr lang="en-US" sz="1800" dirty="0"/>
              <a:t>  &lt;/label&gt;</a:t>
            </a:r>
            <a:br>
              <a:rPr lang="en-US" sz="1800" dirty="0"/>
            </a:br>
            <a:r>
              <a:rPr lang="en-US" sz="1800" dirty="0"/>
              <a:t>&lt;/div&gt;</a:t>
            </a:r>
            <a:br>
              <a:rPr lang="en-US" sz="1800" dirty="0"/>
            </a:br>
            <a:r>
              <a:rPr lang="en-US" sz="1800" dirty="0"/>
              <a:t>&lt;div class="form-check disabled"&gt;</a:t>
            </a:r>
            <a:br>
              <a:rPr lang="en-US" sz="1800" dirty="0"/>
            </a:br>
            <a:r>
              <a:rPr lang="en-US" sz="1800" dirty="0"/>
              <a:t>  &lt;label class="form-check-label"&gt;</a:t>
            </a:r>
            <a:br>
              <a:rPr lang="en-US" sz="1800" dirty="0"/>
            </a:br>
            <a:r>
              <a:rPr lang="en-US" sz="1800" dirty="0"/>
              <a:t>    &lt;input type="radio" class="form-check-input" </a:t>
            </a:r>
            <a:br>
              <a:rPr lang="en-US" sz="1800" dirty="0"/>
            </a:br>
            <a:r>
              <a:rPr lang="en-US" sz="1800" dirty="0"/>
              <a:t>           name="</a:t>
            </a:r>
            <a:r>
              <a:rPr lang="en-US" sz="1800" dirty="0" err="1"/>
              <a:t>optradio</a:t>
            </a:r>
            <a:r>
              <a:rPr lang="en-US" sz="1800" dirty="0"/>
              <a:t>" disabled&gt;Option 3</a:t>
            </a:r>
            <a:br>
              <a:rPr lang="en-US" sz="1800" dirty="0"/>
            </a:br>
            <a:r>
              <a:rPr lang="en-US" sz="1800" dirty="0"/>
              <a:t>  &lt;/label&gt;</a:t>
            </a:r>
            <a:br>
              <a:rPr lang="en-US" sz="1800" dirty="0"/>
            </a:br>
            <a:r>
              <a:rPr lang="en-US" sz="1800" dirty="0"/>
              <a:t>&lt;/div&gt;</a:t>
            </a:r>
          </a:p>
          <a:p>
            <a:r>
              <a:rPr lang="en-US" sz="1800" dirty="0"/>
              <a:t>inline</a:t>
            </a:r>
            <a:r>
              <a:rPr lang="ko-KR" altLang="en-US" sz="1800" dirty="0"/>
              <a:t>시도 </a:t>
            </a:r>
            <a:r>
              <a:rPr lang="en-US" altLang="ko-KR" sz="1800" dirty="0"/>
              <a:t>checkbox</a:t>
            </a:r>
            <a:r>
              <a:rPr lang="ko-KR" altLang="en-US" sz="1800" dirty="0"/>
              <a:t>와 유사</a:t>
            </a:r>
            <a:endParaRPr lang="en-US" sz="18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4525963"/>
          </a:xfrm>
        </p:spPr>
        <p:txBody>
          <a:bodyPr>
            <a:normAutofit/>
          </a:bodyPr>
          <a:lstStyle/>
          <a:p>
            <a:r>
              <a:rPr lang="en-US" altLang="ko-KR" sz="2000" b="1" dirty="0"/>
              <a:t>Bootstrap </a:t>
            </a:r>
            <a:r>
              <a:rPr lang="ko-KR" altLang="en-US" sz="2000" b="1" dirty="0"/>
              <a:t>기타 클래스 들</a:t>
            </a:r>
            <a:r>
              <a:rPr lang="en-US" altLang="ko-KR" b="1" dirty="0"/>
              <a:t/>
            </a:r>
            <a:br>
              <a:rPr lang="en-US" altLang="ko-KR" b="1" dirty="0"/>
            </a:br>
            <a:r>
              <a:rPr lang="en-US" altLang="ko-KR" b="1" dirty="0"/>
              <a:t/>
            </a:r>
            <a:br>
              <a:rPr lang="en-US" altLang="ko-KR" b="1" dirty="0"/>
            </a:br>
            <a:r>
              <a:rPr lang="en-US" altLang="ko-KR" sz="1800" b="1" dirty="0"/>
              <a:t>border</a:t>
            </a:r>
            <a:r>
              <a:rPr lang="ko-KR" altLang="en-US" sz="1800" b="1" dirty="0"/>
              <a:t>는 </a:t>
            </a:r>
            <a:r>
              <a:rPr lang="en-US" altLang="ko-KR" sz="1800" b="1" dirty="0"/>
              <a:t>border</a:t>
            </a:r>
            <a:r>
              <a:rPr lang="ko-KR" altLang="en-US" sz="1800" b="1" dirty="0"/>
              <a:t>클래스</a:t>
            </a:r>
            <a:r>
              <a:rPr lang="en-US" altLang="ko-KR" sz="1800" b="1" dirty="0"/>
              <a:t>(1px </a:t>
            </a:r>
            <a:r>
              <a:rPr lang="en-US" altLang="ko-KR" sz="1800" b="1" dirty="0" err="1"/>
              <a:t>soild</a:t>
            </a:r>
            <a:r>
              <a:rPr lang="en-US" altLang="ko-KR" sz="1800" b="1" dirty="0"/>
              <a:t> gray</a:t>
            </a:r>
            <a:r>
              <a:rPr lang="ko-KR" altLang="en-US" sz="1800" b="1" dirty="0"/>
              <a:t>색의 기본 테두리</a:t>
            </a:r>
            <a:r>
              <a:rPr lang="en-US" altLang="ko-KR" sz="1800" b="1" dirty="0"/>
              <a:t>)</a:t>
            </a:r>
            <a:br>
              <a:rPr lang="en-US" altLang="ko-KR" sz="1800" b="1" dirty="0"/>
            </a:br>
            <a:r>
              <a:rPr lang="en-US" altLang="ko-KR" sz="1800" b="1" dirty="0" err="1"/>
              <a:t>bg</a:t>
            </a:r>
            <a:r>
              <a:rPr lang="en-US" altLang="ko-KR" sz="1800" b="1" dirty="0"/>
              <a:t>-</a:t>
            </a:r>
            <a:r>
              <a:rPr lang="ko-KR" altLang="en-US" sz="1800" b="1" dirty="0"/>
              <a:t>는 배경색 클래스</a:t>
            </a:r>
            <a:r>
              <a:rPr lang="en-US" altLang="ko-KR" sz="1800" b="1" dirty="0"/>
              <a:t/>
            </a:r>
            <a:br>
              <a:rPr lang="en-US" altLang="ko-KR" sz="1800" b="1" dirty="0"/>
            </a:br>
            <a:r>
              <a:rPr lang="en-US" altLang="ko-KR" sz="1800" b="1" dirty="0"/>
              <a:t>text-white</a:t>
            </a:r>
            <a:r>
              <a:rPr lang="ko-KR" altLang="en-US" sz="1800" b="1" dirty="0"/>
              <a:t>는 </a:t>
            </a:r>
            <a:r>
              <a:rPr lang="ko-KR" altLang="en-US" sz="1800" b="1" dirty="0" err="1"/>
              <a:t>글자색</a:t>
            </a:r>
            <a:r>
              <a:rPr lang="ko-KR" altLang="en-US" sz="1800" b="1" dirty="0"/>
              <a:t> 클래스 등</a:t>
            </a:r>
            <a:r>
              <a:rPr lang="en-US" altLang="ko-KR" sz="1800" b="1" dirty="0"/>
              <a:t/>
            </a:r>
            <a:br>
              <a:rPr lang="en-US" altLang="ko-KR" sz="1800" b="1" dirty="0"/>
            </a:br>
            <a:r>
              <a:rPr lang="ko-KR" altLang="en-US" sz="1800" b="1" dirty="0"/>
              <a:t>많이 사용되는 대표적인 스타일은 클래스화 </a:t>
            </a:r>
            <a:r>
              <a:rPr lang="ko-KR" altLang="en-US" sz="1800" b="1" dirty="0" err="1"/>
              <a:t>해놓음</a:t>
            </a:r>
            <a:r>
              <a:rPr lang="en-US" altLang="ko-KR" sz="1800" b="1" dirty="0"/>
              <a:t/>
            </a:r>
            <a:br>
              <a:rPr lang="en-US" altLang="ko-KR" sz="1800" b="1" dirty="0"/>
            </a:br>
            <a:r>
              <a:rPr lang="en-US" altLang="ko-KR" sz="1800" b="1" dirty="0"/>
              <a:t/>
            </a:r>
            <a:br>
              <a:rPr lang="en-US" altLang="ko-KR" sz="1800" b="1" dirty="0"/>
            </a:br>
            <a:r>
              <a:rPr lang="en-US" altLang="ko-KR" sz="1800" b="1" dirty="0"/>
              <a:t>&lt;div class="container p-3 my-3 border"&gt;&lt;/div&gt;</a:t>
            </a:r>
            <a:br>
              <a:rPr lang="en-US" altLang="ko-KR" sz="1800" b="1" dirty="0"/>
            </a:br>
            <a:r>
              <a:rPr lang="en-US" altLang="ko-KR" sz="1800" b="1" dirty="0"/>
              <a:t/>
            </a:r>
            <a:br>
              <a:rPr lang="en-US" altLang="ko-KR" sz="1800" b="1" dirty="0"/>
            </a:br>
            <a:r>
              <a:rPr lang="en-US" altLang="ko-KR" sz="1800" b="1" dirty="0"/>
              <a:t>&lt;div class="container p-3 my-3 </a:t>
            </a:r>
            <a:r>
              <a:rPr lang="en-US" altLang="ko-KR" sz="1800" b="1" dirty="0" err="1"/>
              <a:t>bg</a:t>
            </a:r>
            <a:r>
              <a:rPr lang="en-US" altLang="ko-KR" sz="1800" b="1" dirty="0"/>
              <a:t>-dark text-white"&gt;&lt;/div&gt;</a:t>
            </a:r>
            <a:br>
              <a:rPr lang="en-US" altLang="ko-KR" sz="1800" b="1" dirty="0"/>
            </a:br>
            <a:r>
              <a:rPr lang="en-US" altLang="ko-KR" sz="1800" b="1" dirty="0"/>
              <a:t/>
            </a:r>
            <a:br>
              <a:rPr lang="en-US" altLang="ko-KR" sz="1800" b="1" dirty="0"/>
            </a:br>
            <a:r>
              <a:rPr lang="en-US" altLang="ko-KR" sz="1800" b="1" dirty="0"/>
              <a:t>&lt;div class="container p-3 my-3 </a:t>
            </a:r>
            <a:r>
              <a:rPr lang="en-US" altLang="ko-KR" sz="1800" b="1" dirty="0" err="1"/>
              <a:t>bg</a:t>
            </a:r>
            <a:r>
              <a:rPr lang="en-US" altLang="ko-KR" sz="1800" b="1" dirty="0"/>
              <a:t>-primary text-white"&gt;&lt;/div&gt;</a:t>
            </a:r>
            <a:r>
              <a:rPr lang="en-US" altLang="ko-KR" b="1" dirty="0"/>
              <a:t/>
            </a:r>
            <a:br>
              <a:rPr lang="en-US" altLang="ko-KR" b="1" dirty="0"/>
            </a:br>
            <a:endParaRPr lang="ko-KR" altLang="en-US" b="1" dirty="0"/>
          </a:p>
        </p:txBody>
      </p:sp>
    </p:spTree>
    <p:extLst>
      <p:ext uri="{BB962C8B-B14F-4D97-AF65-F5344CB8AC3E}">
        <p14:creationId xmlns:p14="http://schemas.microsoft.com/office/powerpoint/2010/main" val="160166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692696"/>
            <a:ext cx="7886700" cy="5400600"/>
          </a:xfrm>
        </p:spPr>
        <p:txBody>
          <a:bodyPr/>
          <a:lstStyle/>
          <a:p>
            <a:r>
              <a:rPr lang="en-US" sz="1800" dirty="0"/>
              <a:t>Bootstrap Select List</a:t>
            </a:r>
            <a:br>
              <a:rPr lang="en-US" sz="1800" dirty="0"/>
            </a:br>
            <a:r>
              <a:rPr lang="en-US" sz="1800" dirty="0"/>
              <a:t/>
            </a:r>
            <a:br>
              <a:rPr lang="en-US" sz="1800" dirty="0"/>
            </a:br>
            <a:r>
              <a:rPr lang="en-US" sz="1800" dirty="0"/>
              <a:t> &lt;div class="form-group</a:t>
            </a:r>
            <a:r>
              <a:rPr lang="en-US" sz="1800" dirty="0" smtClean="0"/>
              <a:t>"&gt; //form-group</a:t>
            </a:r>
            <a:r>
              <a:rPr lang="ko-KR" altLang="en-US" sz="1800" dirty="0" smtClean="0"/>
              <a:t>은 </a:t>
            </a:r>
            <a:r>
              <a:rPr lang="en-US" altLang="ko-KR" sz="1800" dirty="0" err="1" smtClean="0"/>
              <a:t>input,textarea,select</a:t>
            </a:r>
            <a:r>
              <a:rPr lang="en-US" altLang="ko-KR" sz="1800" dirty="0" smtClean="0"/>
              <a:t>(</a:t>
            </a:r>
            <a:r>
              <a:rPr lang="ko-KR" altLang="en-US" sz="1800" dirty="0" smtClean="0"/>
              <a:t>단</a:t>
            </a:r>
            <a:r>
              <a:rPr lang="en-US" altLang="ko-KR" sz="1800" dirty="0" smtClean="0"/>
              <a:t> checkbox</a:t>
            </a:r>
            <a:r>
              <a:rPr lang="ko-KR" altLang="en-US" sz="1800" dirty="0" smtClean="0"/>
              <a:t>와 </a:t>
            </a:r>
            <a:r>
              <a:rPr lang="en-US" altLang="ko-KR" sz="1800" dirty="0" smtClean="0"/>
              <a:t>radio</a:t>
            </a:r>
            <a:r>
              <a:rPr lang="ko-KR" altLang="en-US" sz="1800" dirty="0" smtClean="0"/>
              <a:t>는 </a:t>
            </a:r>
            <a:r>
              <a:rPr lang="en-US" altLang="ko-KR" sz="1800" dirty="0" smtClean="0"/>
              <a:t>form-check)</a:t>
            </a:r>
            <a:r>
              <a:rPr lang="en-US" sz="1800" dirty="0"/>
              <a:t/>
            </a:r>
            <a:br>
              <a:rPr lang="en-US" sz="1800" dirty="0"/>
            </a:br>
            <a:r>
              <a:rPr lang="en-US" sz="1800" dirty="0"/>
              <a:t>  &lt;label for="sel1"&gt;Select list:&lt;/label&gt;</a:t>
            </a:r>
            <a:br>
              <a:rPr lang="en-US" sz="1800" dirty="0"/>
            </a:br>
            <a:r>
              <a:rPr lang="en-US" sz="1800" dirty="0"/>
              <a:t>  &lt;select class="form-control" id="sel1"&gt;</a:t>
            </a:r>
            <a:br>
              <a:rPr lang="en-US" sz="1800" dirty="0"/>
            </a:br>
            <a:r>
              <a:rPr lang="en-US" sz="1800" dirty="0"/>
              <a:t>    &lt;option&gt;1&lt;/option&gt;</a:t>
            </a:r>
            <a:br>
              <a:rPr lang="en-US" sz="1800" dirty="0"/>
            </a:br>
            <a:r>
              <a:rPr lang="en-US" sz="1800" dirty="0"/>
              <a:t>    &lt;option&gt;2&lt;/option&gt;</a:t>
            </a:r>
            <a:br>
              <a:rPr lang="en-US" sz="1800" dirty="0"/>
            </a:br>
            <a:r>
              <a:rPr lang="en-US" sz="1800" dirty="0"/>
              <a:t>    &lt;option&gt;3&lt;/option&gt;</a:t>
            </a:r>
            <a:br>
              <a:rPr lang="en-US" sz="1800" dirty="0"/>
            </a:br>
            <a:r>
              <a:rPr lang="en-US" sz="1800" dirty="0"/>
              <a:t>    &lt;option&gt;4&lt;/option&gt;</a:t>
            </a:r>
            <a:br>
              <a:rPr lang="en-US" sz="1800" dirty="0"/>
            </a:br>
            <a:r>
              <a:rPr lang="en-US" sz="1800" dirty="0"/>
              <a:t>  &lt;/select&gt;</a:t>
            </a:r>
            <a:br>
              <a:rPr lang="en-US" sz="1800" dirty="0"/>
            </a:br>
            <a:r>
              <a:rPr lang="en-US" sz="1800" dirty="0"/>
              <a:t>&lt;/div&gt;</a:t>
            </a:r>
          </a:p>
          <a:p>
            <a:r>
              <a:rPr lang="ko-KR" altLang="en-US" sz="1800" dirty="0"/>
              <a:t>속성</a:t>
            </a:r>
            <a:r>
              <a:rPr lang="en-US" sz="1800" dirty="0"/>
              <a:t> multiple</a:t>
            </a:r>
            <a:r>
              <a:rPr lang="ko-KR" altLang="en-US" sz="1800" dirty="0"/>
              <a:t>을 주면 </a:t>
            </a:r>
            <a:r>
              <a:rPr lang="en-US" altLang="ko-KR" sz="1800" dirty="0"/>
              <a:t>CTRL</a:t>
            </a:r>
            <a:r>
              <a:rPr lang="ko-KR" altLang="en-US" sz="1800" dirty="0"/>
              <a:t>을 눌러서 선택하면 다중 선택</a:t>
            </a:r>
            <a:r>
              <a:rPr lang="en-US" altLang="ko-KR" sz="1800" dirty="0"/>
              <a:t/>
            </a:r>
            <a:br>
              <a:rPr lang="en-US" altLang="ko-KR" sz="1800" dirty="0"/>
            </a:br>
            <a:r>
              <a:rPr lang="en-US" altLang="ko-KR" sz="1800" dirty="0"/>
              <a:t> &lt;select multiple class="form-control" id="sel2" name="sellist2"&gt;</a:t>
            </a:r>
            <a:endParaRPr lang="en-US" sz="1800" dirty="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2592288"/>
          </a:xfrm>
        </p:spPr>
        <p:txBody>
          <a:bodyPr>
            <a:normAutofit/>
          </a:bodyPr>
          <a:lstStyle/>
          <a:p>
            <a:r>
              <a:rPr lang="en-US" sz="1800" dirty="0"/>
              <a:t>Form Control Size(</a:t>
            </a:r>
            <a:r>
              <a:rPr lang="ko-KR" altLang="en-US" sz="1800" dirty="0"/>
              <a:t>입력창의 크기</a:t>
            </a:r>
            <a:r>
              <a:rPr lang="en-US" altLang="ko-KR" sz="1800" dirty="0"/>
              <a:t>)</a:t>
            </a:r>
            <a:r>
              <a:rPr lang="en-US" sz="1800" dirty="0"/>
              <a:t/>
            </a:r>
            <a:br>
              <a:rPr lang="en-US" sz="1800" dirty="0"/>
            </a:br>
            <a:r>
              <a:rPr lang="ko-KR" altLang="en-US" sz="1800" dirty="0" err="1"/>
              <a:t>폼구성</a:t>
            </a:r>
            <a:r>
              <a:rPr lang="ko-KR" altLang="en-US" sz="1800" dirty="0"/>
              <a:t> </a:t>
            </a:r>
            <a:r>
              <a:rPr lang="ko-KR" altLang="en-US" sz="1800" dirty="0" err="1"/>
              <a:t>엘리먼트인</a:t>
            </a:r>
            <a:r>
              <a:rPr lang="ko-KR" altLang="en-US" sz="1800" dirty="0"/>
              <a:t> </a:t>
            </a:r>
            <a:r>
              <a:rPr lang="en-US" sz="1800" dirty="0" err="1"/>
              <a:t>contro</a:t>
            </a:r>
            <a:r>
              <a:rPr lang="ko-KR" altLang="en-US" sz="1800" dirty="0"/>
              <a:t>들의 크기 조정</a:t>
            </a:r>
            <a:r>
              <a:rPr lang="en-US" altLang="ko-KR" sz="1800" dirty="0"/>
              <a:t/>
            </a:r>
            <a:br>
              <a:rPr lang="en-US" altLang="ko-KR" sz="1800" dirty="0"/>
            </a:br>
            <a:r>
              <a:rPr lang="en-US" sz="1800" dirty="0"/>
              <a:t> form-control-</a:t>
            </a:r>
            <a:r>
              <a:rPr lang="en-US" sz="1800" dirty="0" err="1"/>
              <a:t>sm</a:t>
            </a:r>
            <a:r>
              <a:rPr lang="en-US" sz="1800" dirty="0"/>
              <a:t>, form-control-lg, form-control(</a:t>
            </a:r>
            <a:r>
              <a:rPr lang="ko-KR" altLang="en-US" sz="1800" dirty="0"/>
              <a:t>디폴트</a:t>
            </a:r>
            <a:r>
              <a:rPr lang="en-US" sz="1800" dirty="0"/>
              <a:t>)</a:t>
            </a:r>
            <a:br>
              <a:rPr lang="en-US" sz="1800" dirty="0"/>
            </a:br>
            <a:r>
              <a:rPr lang="en-US" sz="1800" dirty="0"/>
              <a:t/>
            </a:r>
            <a:br>
              <a:rPr lang="en-US" sz="1800" dirty="0"/>
            </a:br>
            <a:r>
              <a:rPr lang="en-US" sz="1800" dirty="0"/>
              <a:t>&lt;input type=＂text＂ class=＂form-control form-control-</a:t>
            </a:r>
            <a:r>
              <a:rPr lang="en-US" sz="1800" dirty="0" err="1"/>
              <a:t>sm</a:t>
            </a:r>
            <a:r>
              <a:rPr lang="en-US" sz="1800" dirty="0"/>
              <a:t>＂&gt;</a:t>
            </a:r>
            <a:br>
              <a:rPr lang="en-US" sz="1800" dirty="0"/>
            </a:br>
            <a:r>
              <a:rPr lang="en-US" sz="1800" dirty="0"/>
              <a:t>&lt;input type=＂text＂ class=＂form-control ＂&gt;</a:t>
            </a:r>
            <a:br>
              <a:rPr lang="en-US" sz="1800" dirty="0"/>
            </a:br>
            <a:r>
              <a:rPr lang="en-US" sz="1800" dirty="0"/>
              <a:t>&lt;input type=＂text＂ class=＂form-control form-control-lg"&gt; </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67544" y="3573016"/>
            <a:ext cx="8296275" cy="1296144"/>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1"/>
            <a:ext cx="8352928" cy="2736304"/>
          </a:xfrm>
        </p:spPr>
        <p:txBody>
          <a:bodyPr/>
          <a:lstStyle/>
          <a:p>
            <a:r>
              <a:rPr lang="en-US" sz="1800" dirty="0"/>
              <a:t>Form Control with Plain Text(</a:t>
            </a:r>
            <a:r>
              <a:rPr lang="ko-KR" altLang="en-US" sz="1800" dirty="0" err="1"/>
              <a:t>입력창</a:t>
            </a:r>
            <a:r>
              <a:rPr lang="ko-KR" altLang="en-US" sz="1800" dirty="0"/>
              <a:t>  모양이 </a:t>
            </a:r>
            <a:r>
              <a:rPr lang="ko-KR" altLang="en-US" sz="1800" dirty="0" smtClean="0"/>
              <a:t>안보임</a:t>
            </a:r>
            <a:r>
              <a:rPr lang="en-US" altLang="ko-KR" sz="1800" dirty="0" smtClean="0"/>
              <a:t>,</a:t>
            </a:r>
            <a:r>
              <a:rPr lang="ko-KR" altLang="en-US" sz="1800" dirty="0" smtClean="0"/>
              <a:t>입력</a:t>
            </a:r>
            <a:r>
              <a:rPr lang="en-US" altLang="ko-KR" sz="1800" dirty="0" smtClean="0"/>
              <a:t> </a:t>
            </a:r>
            <a:r>
              <a:rPr lang="ko-KR" altLang="en-US" sz="1800" dirty="0" smtClean="0"/>
              <a:t>가능</a:t>
            </a:r>
            <a:r>
              <a:rPr lang="en-US" altLang="ko-KR" sz="1800" dirty="0" smtClean="0"/>
              <a:t>)</a:t>
            </a:r>
            <a:r>
              <a:rPr lang="en-US" altLang="ko-KR" sz="1800" dirty="0"/>
              <a:t/>
            </a:r>
            <a:br>
              <a:rPr lang="en-US" altLang="ko-KR" sz="1800" dirty="0"/>
            </a:br>
            <a:r>
              <a:rPr lang="en-US" altLang="ko-KR" sz="1800" dirty="0"/>
              <a:t/>
            </a:r>
            <a:br>
              <a:rPr lang="en-US" altLang="ko-KR" sz="1800" dirty="0"/>
            </a:br>
            <a:r>
              <a:rPr lang="en-US" sz="1800" dirty="0"/>
              <a:t> &lt;input type="text" class="form-control-plaintext"&gt;</a:t>
            </a:r>
          </a:p>
          <a:p>
            <a:r>
              <a:rPr lang="en-US" sz="1800" dirty="0"/>
              <a:t>type=“</a:t>
            </a:r>
            <a:r>
              <a:rPr lang="en-US" sz="1800" dirty="0" err="1"/>
              <a:t>range”,type</a:t>
            </a:r>
            <a:r>
              <a:rPr lang="en-US" sz="1800" dirty="0"/>
              <a:t>=“file”</a:t>
            </a:r>
            <a:br>
              <a:rPr lang="en-US" sz="1800" dirty="0"/>
            </a:br>
            <a:r>
              <a:rPr lang="en-US" sz="1800" dirty="0"/>
              <a:t/>
            </a:r>
            <a:br>
              <a:rPr lang="en-US" sz="1800" dirty="0"/>
            </a:br>
            <a:r>
              <a:rPr lang="en-US" sz="1800" dirty="0"/>
              <a:t>&lt;input type="range" class="form-control-range"&gt;</a:t>
            </a:r>
            <a:br>
              <a:rPr lang="en-US" sz="1800" dirty="0"/>
            </a:br>
            <a:r>
              <a:rPr lang="en-US" sz="1800" dirty="0"/>
              <a:t>&lt;input type="file" class="</a:t>
            </a:r>
            <a:r>
              <a:rPr lang="en-US" sz="1800" dirty="0" smtClean="0"/>
              <a:t>form-control-file border</a:t>
            </a:r>
            <a:r>
              <a:rPr lang="en-US" sz="1800" dirty="0"/>
              <a:t>"&gt;</a:t>
            </a:r>
            <a:br>
              <a:rPr lang="en-US" sz="1800" dirty="0"/>
            </a:br>
            <a:r>
              <a:rPr lang="en-US" sz="1800" dirty="0"/>
              <a:t>--</a:t>
            </a:r>
            <a:r>
              <a:rPr lang="ko-KR" altLang="en-US" sz="1800" dirty="0"/>
              <a:t>숫자 범위를 슬라이드바를</a:t>
            </a:r>
            <a:r>
              <a:rPr lang="en-US" altLang="ko-KR" sz="1800" dirty="0"/>
              <a:t> </a:t>
            </a:r>
            <a:r>
              <a:rPr lang="ko-KR" altLang="en-US" sz="1800" dirty="0"/>
              <a:t>통해 나타내고 내 컴퓨터의 파일을 </a:t>
            </a:r>
            <a:r>
              <a:rPr lang="en-US" altLang="ko-KR" sz="1800" dirty="0"/>
              <a:t/>
            </a:r>
            <a:br>
              <a:rPr lang="en-US" altLang="ko-KR" sz="1800" dirty="0"/>
            </a:br>
            <a:r>
              <a:rPr lang="en-US" altLang="ko-KR" sz="1800" dirty="0"/>
              <a:t>    </a:t>
            </a:r>
            <a:r>
              <a:rPr lang="ko-KR" altLang="en-US" sz="1800" dirty="0"/>
              <a:t>선택</a:t>
            </a:r>
            <a:endParaRPr lang="en-US" sz="1800" dirty="0"/>
          </a:p>
          <a:p>
            <a:endParaRPr lang="en-US" dirty="0"/>
          </a:p>
        </p:txBody>
      </p:sp>
      <p:pic>
        <p:nvPicPr>
          <p:cNvPr id="3" name="그림 2"/>
          <p:cNvPicPr>
            <a:picLocks noChangeAspect="1"/>
          </p:cNvPicPr>
          <p:nvPr/>
        </p:nvPicPr>
        <p:blipFill>
          <a:blip r:embed="rId2"/>
          <a:stretch>
            <a:fillRect/>
          </a:stretch>
        </p:blipFill>
        <p:spPr>
          <a:xfrm>
            <a:off x="1187624" y="3356992"/>
            <a:ext cx="6182588" cy="132416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399577"/>
          </a:xfrm>
        </p:spPr>
        <p:txBody>
          <a:bodyPr>
            <a:normAutofit fontScale="90000"/>
          </a:bodyPr>
          <a:lstStyle/>
          <a:p>
            <a:r>
              <a:rPr lang="en-US" sz="2400" b="0" dirty="0"/>
              <a:t>Bootstrap 4 Input Group</a:t>
            </a:r>
            <a:endParaRPr lang="en-US" sz="2400" dirty="0"/>
          </a:p>
        </p:txBody>
      </p:sp>
      <p:sp>
        <p:nvSpPr>
          <p:cNvPr id="2" name="내용 개체 틀 1"/>
          <p:cNvSpPr>
            <a:spLocks noGrp="1"/>
          </p:cNvSpPr>
          <p:nvPr>
            <p:ph idx="1"/>
          </p:nvPr>
        </p:nvSpPr>
        <p:spPr>
          <a:xfrm>
            <a:off x="467544" y="836712"/>
            <a:ext cx="8352928" cy="4752529"/>
          </a:xfrm>
        </p:spPr>
        <p:txBody>
          <a:bodyPr>
            <a:noAutofit/>
          </a:bodyPr>
          <a:lstStyle/>
          <a:p>
            <a:r>
              <a:rPr lang="en-US" sz="1400" dirty="0"/>
              <a:t>.input-group class</a:t>
            </a:r>
            <a:r>
              <a:rPr lang="ko-KR" altLang="en-US" sz="1400" dirty="0"/>
              <a:t>는</a:t>
            </a:r>
            <a:r>
              <a:rPr lang="en-US" sz="1400" dirty="0"/>
              <a:t> </a:t>
            </a:r>
            <a:r>
              <a:rPr lang="ko-KR" altLang="en-US" sz="1400" dirty="0" err="1"/>
              <a:t>콘테이너로</a:t>
            </a:r>
            <a:r>
              <a:rPr lang="ko-KR" altLang="en-US" sz="1400" dirty="0"/>
              <a:t> </a:t>
            </a:r>
            <a:r>
              <a:rPr lang="en-US" altLang="ko-KR" sz="1400" dirty="0"/>
              <a:t>input </a:t>
            </a:r>
            <a:r>
              <a:rPr lang="ko-KR" altLang="en-US" sz="1400" dirty="0" err="1"/>
              <a:t>콘트롤</a:t>
            </a:r>
            <a:r>
              <a:rPr lang="ko-KR" altLang="en-US" sz="1400" dirty="0"/>
              <a:t> 앞 또는 뒤에 도움말 형태로 아이콘</a:t>
            </a:r>
            <a:r>
              <a:rPr lang="en-US" altLang="ko-KR" sz="1400" dirty="0"/>
              <a:t>,</a:t>
            </a:r>
            <a:r>
              <a:rPr lang="ko-KR" altLang="en-US" sz="1400" dirty="0"/>
              <a:t>문자</a:t>
            </a:r>
            <a:r>
              <a:rPr lang="en-US" altLang="ko-KR" sz="1400" dirty="0"/>
              <a:t>,</a:t>
            </a:r>
            <a:r>
              <a:rPr lang="ko-KR" altLang="en-US" sz="1400" dirty="0"/>
              <a:t>버튼을 추가하는 클래스</a:t>
            </a:r>
            <a:r>
              <a:rPr lang="en-US" altLang="ko-KR" sz="1400" dirty="0"/>
              <a:t/>
            </a:r>
            <a:br>
              <a:rPr lang="en-US" altLang="ko-KR" sz="1400" dirty="0"/>
            </a:br>
            <a:r>
              <a:rPr lang="en-US" altLang="ko-KR" sz="1400" dirty="0"/>
              <a:t/>
            </a:r>
            <a:br>
              <a:rPr lang="en-US" altLang="ko-KR" sz="1400" dirty="0"/>
            </a:br>
            <a:r>
              <a:rPr lang="en-US" altLang="ko-KR" sz="1400" dirty="0"/>
              <a:t>-</a:t>
            </a:r>
            <a:r>
              <a:rPr lang="ko-KR" altLang="en-US" sz="1400" dirty="0" err="1"/>
              <a:t>콘테이너에는</a:t>
            </a:r>
            <a:r>
              <a:rPr lang="ko-KR" altLang="en-US" sz="1400" dirty="0"/>
              <a:t> </a:t>
            </a:r>
            <a:r>
              <a:rPr lang="en-US" sz="1400" dirty="0"/>
              <a:t>.input-group(</a:t>
            </a:r>
            <a:r>
              <a:rPr lang="ko-KR" altLang="en-US" sz="1400" dirty="0"/>
              <a:t>내부 </a:t>
            </a:r>
            <a:r>
              <a:rPr lang="ko-KR" altLang="en-US" sz="1400" dirty="0" err="1"/>
              <a:t>엘리먼트들은</a:t>
            </a:r>
            <a:r>
              <a:rPr lang="ko-KR" altLang="en-US" sz="1400" dirty="0"/>
              <a:t> </a:t>
            </a:r>
            <a:r>
              <a:rPr lang="ko-KR" altLang="en-US" sz="1400" dirty="0" err="1"/>
              <a:t>일렬배치됨</a:t>
            </a:r>
            <a:r>
              <a:rPr lang="en-US" altLang="ko-KR" sz="1400" dirty="0"/>
              <a:t>)</a:t>
            </a:r>
            <a:r>
              <a:rPr lang="en-US" sz="1400" dirty="0"/>
              <a:t/>
            </a:r>
            <a:br>
              <a:rPr lang="en-US" sz="1400" dirty="0"/>
            </a:br>
            <a:r>
              <a:rPr lang="en-US" sz="1400" dirty="0"/>
              <a:t>-</a:t>
            </a:r>
            <a:r>
              <a:rPr lang="ko-KR" altLang="en-US" sz="1400" dirty="0"/>
              <a:t>앞에 붙이는 추가 </a:t>
            </a:r>
            <a:r>
              <a:rPr lang="ko-KR" altLang="en-US" sz="1400" dirty="0" err="1"/>
              <a:t>엘리먼트에는</a:t>
            </a:r>
            <a:r>
              <a:rPr lang="ko-KR" altLang="en-US" sz="1400" dirty="0"/>
              <a:t> </a:t>
            </a:r>
            <a:r>
              <a:rPr lang="en-US" sz="1400" dirty="0"/>
              <a:t>.input-group-prepend (</a:t>
            </a:r>
            <a:r>
              <a:rPr lang="ko-KR" altLang="en-US" sz="1400" dirty="0" err="1"/>
              <a:t>콘테이너로</a:t>
            </a:r>
            <a:r>
              <a:rPr lang="ko-KR" altLang="en-US" sz="1400" dirty="0"/>
              <a:t> </a:t>
            </a:r>
            <a:r>
              <a:rPr lang="ko-KR" altLang="en-US" sz="1400" dirty="0" err="1"/>
              <a:t>넣어줄내용</a:t>
            </a:r>
            <a:r>
              <a:rPr lang="en-US" altLang="ko-KR" sz="1400" dirty="0"/>
              <a:t>)</a:t>
            </a:r>
            <a:r>
              <a:rPr lang="en-US" sz="1400" dirty="0"/>
              <a:t/>
            </a:r>
            <a:br>
              <a:rPr lang="en-US" sz="1400" dirty="0"/>
            </a:br>
            <a:r>
              <a:rPr lang="en-US" sz="1400" dirty="0"/>
              <a:t>-</a:t>
            </a:r>
            <a:r>
              <a:rPr lang="ko-KR" altLang="en-US" sz="1400" dirty="0"/>
              <a:t>뒤에 붙이는 </a:t>
            </a:r>
            <a:r>
              <a:rPr lang="ko-KR" altLang="en-US" sz="1400" dirty="0" err="1"/>
              <a:t>엘리먼트에는</a:t>
            </a:r>
            <a:r>
              <a:rPr lang="ko-KR" altLang="en-US" sz="1400" dirty="0"/>
              <a:t> </a:t>
            </a:r>
            <a:r>
              <a:rPr lang="en-US" sz="1400" dirty="0"/>
              <a:t>.input-group-append </a:t>
            </a:r>
            <a:r>
              <a:rPr lang="en-US" altLang="ko-KR" sz="1400" dirty="0"/>
              <a:t>(</a:t>
            </a:r>
            <a:r>
              <a:rPr lang="ko-KR" altLang="en-US" sz="1400" dirty="0" err="1"/>
              <a:t>콘테이너로</a:t>
            </a:r>
            <a:r>
              <a:rPr lang="ko-KR" altLang="en-US" sz="1400" dirty="0"/>
              <a:t> </a:t>
            </a:r>
            <a:r>
              <a:rPr lang="ko-KR" altLang="en-US" sz="1400" dirty="0" err="1"/>
              <a:t>넣어줄내용</a:t>
            </a:r>
            <a:r>
              <a:rPr lang="en-US" altLang="ko-KR" sz="1400" dirty="0"/>
              <a:t>)</a:t>
            </a:r>
            <a:r>
              <a:rPr lang="en-US" sz="1400" dirty="0"/>
              <a:t/>
            </a:r>
            <a:br>
              <a:rPr lang="en-US" sz="1400" dirty="0"/>
            </a:br>
            <a:r>
              <a:rPr lang="en-US" sz="1400" dirty="0"/>
              <a:t>-</a:t>
            </a:r>
            <a:r>
              <a:rPr lang="ko-KR" altLang="en-US" sz="1400" dirty="0"/>
              <a:t>추가되는 내용에는 </a:t>
            </a:r>
            <a:r>
              <a:rPr lang="en-US" sz="1400" dirty="0"/>
              <a:t>.input-group-text </a:t>
            </a:r>
            <a:r>
              <a:rPr lang="ko-KR" altLang="en-US" sz="1400" dirty="0"/>
              <a:t>사용하며 문자일시는 </a:t>
            </a:r>
            <a:r>
              <a:rPr lang="en-US" altLang="ko-KR" sz="1400" dirty="0"/>
              <a:t>&lt;span&gt;</a:t>
            </a:r>
            <a:r>
              <a:rPr lang="ko-KR" altLang="en-US" sz="1400" dirty="0"/>
              <a:t>으로 처리</a:t>
            </a:r>
            <a:endParaRPr lang="en-US" altLang="ko-KR" sz="1400" dirty="0"/>
          </a:p>
          <a:p>
            <a:endParaRPr lang="en-US" altLang="ko-KR" sz="1400" dirty="0"/>
          </a:p>
          <a:p>
            <a:r>
              <a:rPr lang="en-US" altLang="ko-KR" sz="1400" dirty="0"/>
              <a:t>&lt;form&gt;</a:t>
            </a:r>
            <a:br>
              <a:rPr lang="en-US" altLang="ko-KR" sz="1400" dirty="0"/>
            </a:br>
            <a:r>
              <a:rPr lang="en-US" altLang="ko-KR" sz="1400" dirty="0"/>
              <a:t>  &lt;div class="input-group mb-3"&gt;</a:t>
            </a:r>
            <a:br>
              <a:rPr lang="en-US" altLang="ko-KR" sz="1400" dirty="0"/>
            </a:br>
            <a:r>
              <a:rPr lang="en-US" altLang="ko-KR" sz="1400" dirty="0"/>
              <a:t>    &lt;div class="input-group-prepend"&gt;</a:t>
            </a:r>
            <a:br>
              <a:rPr lang="en-US" altLang="ko-KR" sz="1400" dirty="0"/>
            </a:br>
            <a:r>
              <a:rPr lang="en-US" altLang="ko-KR" sz="1400" dirty="0"/>
              <a:t>      &lt;span class="input-group-text"&gt;@&lt;/span&gt;</a:t>
            </a:r>
            <a:br>
              <a:rPr lang="en-US" altLang="ko-KR" sz="1400" dirty="0"/>
            </a:br>
            <a:r>
              <a:rPr lang="en-US" altLang="ko-KR" sz="1400" dirty="0"/>
              <a:t>    &lt;/div&gt;</a:t>
            </a:r>
            <a:br>
              <a:rPr lang="en-US" altLang="ko-KR" sz="1400" dirty="0"/>
            </a:br>
            <a:r>
              <a:rPr lang="en-US" altLang="ko-KR" sz="1400" dirty="0"/>
              <a:t>    &lt;input type="text" class="form-control" placeholder="Username"&gt;</a:t>
            </a:r>
            <a:br>
              <a:rPr lang="en-US" altLang="ko-KR" sz="1400" dirty="0"/>
            </a:br>
            <a:r>
              <a:rPr lang="en-US" altLang="ko-KR" sz="1400" dirty="0"/>
              <a:t>    //input</a:t>
            </a:r>
            <a:r>
              <a:rPr lang="ko-KR" altLang="en-US" sz="1400" dirty="0"/>
              <a:t>를 뒤에</a:t>
            </a:r>
            <a:r>
              <a:rPr lang="en-US" altLang="ko-KR" sz="1400" dirty="0"/>
              <a:t/>
            </a:r>
            <a:br>
              <a:rPr lang="en-US" altLang="ko-KR" sz="1400" dirty="0"/>
            </a:br>
            <a:r>
              <a:rPr lang="en-US" altLang="ko-KR" sz="1400" dirty="0"/>
              <a:t>  &lt;/div&gt;</a:t>
            </a:r>
            <a:br>
              <a:rPr lang="en-US" altLang="ko-KR" sz="1400" dirty="0"/>
            </a:br>
            <a:r>
              <a:rPr lang="en-US" altLang="ko-KR" sz="1400" dirty="0"/>
              <a:t/>
            </a:r>
            <a:br>
              <a:rPr lang="en-US" altLang="ko-KR" sz="1400" dirty="0"/>
            </a:br>
            <a:r>
              <a:rPr lang="en-US" altLang="ko-KR" sz="1400" dirty="0"/>
              <a:t>  &lt;div class="input-group mb-3"&gt;</a:t>
            </a:r>
            <a:br>
              <a:rPr lang="en-US" altLang="ko-KR" sz="1400" dirty="0"/>
            </a:br>
            <a:r>
              <a:rPr lang="en-US" altLang="ko-KR" sz="1400" dirty="0"/>
              <a:t>    &lt;input type="text" class="form-control" placeholder="Your Email"&gt;</a:t>
            </a:r>
            <a:br>
              <a:rPr lang="en-US" altLang="ko-KR" sz="1400" dirty="0"/>
            </a:br>
            <a:r>
              <a:rPr lang="en-US" altLang="ko-KR" sz="1400" dirty="0"/>
              <a:t>// append</a:t>
            </a:r>
            <a:r>
              <a:rPr lang="ko-KR" altLang="en-US" sz="1400" dirty="0"/>
              <a:t>시는 </a:t>
            </a:r>
            <a:r>
              <a:rPr lang="en-US" altLang="ko-KR" sz="1400" dirty="0"/>
              <a:t>input</a:t>
            </a:r>
            <a:r>
              <a:rPr lang="ko-KR" altLang="en-US" sz="1400" dirty="0"/>
              <a:t>을 앞에</a:t>
            </a:r>
            <a:r>
              <a:rPr lang="en-US" altLang="ko-KR" sz="1400" dirty="0"/>
              <a:t/>
            </a:r>
            <a:br>
              <a:rPr lang="en-US" altLang="ko-KR" sz="1400" dirty="0"/>
            </a:br>
            <a:r>
              <a:rPr lang="en-US" altLang="ko-KR" sz="1400" dirty="0"/>
              <a:t>    &lt;div class="input-group-append"&gt;</a:t>
            </a:r>
            <a:br>
              <a:rPr lang="en-US" altLang="ko-KR" sz="1400" dirty="0"/>
            </a:br>
            <a:r>
              <a:rPr lang="en-US" altLang="ko-KR" sz="1400" dirty="0"/>
              <a:t>      &lt;span class="input-group-text"&gt;@example.com&lt;/span&gt;</a:t>
            </a:r>
            <a:br>
              <a:rPr lang="en-US" altLang="ko-KR" sz="1400" dirty="0"/>
            </a:br>
            <a:r>
              <a:rPr lang="en-US" altLang="ko-KR" sz="1400" dirty="0"/>
              <a:t>    &lt;/div&gt;</a:t>
            </a:r>
            <a:br>
              <a:rPr lang="en-US" altLang="ko-KR" sz="1400" dirty="0"/>
            </a:br>
            <a:r>
              <a:rPr lang="en-US" altLang="ko-KR" sz="1400" dirty="0"/>
              <a:t>  &lt;/div&gt;</a:t>
            </a:r>
            <a:br>
              <a:rPr lang="en-US" altLang="ko-KR" sz="1400" dirty="0"/>
            </a:br>
            <a:r>
              <a:rPr lang="en-US" altLang="ko-KR" sz="1400" dirty="0"/>
              <a:t>&lt;/form&gt;</a:t>
            </a:r>
            <a:endParaRPr lang="en-US" sz="1400" dirty="0"/>
          </a:p>
        </p:txBody>
      </p:sp>
      <p:pic>
        <p:nvPicPr>
          <p:cNvPr id="4" name="그림 3"/>
          <p:cNvPicPr>
            <a:picLocks noChangeAspect="1"/>
          </p:cNvPicPr>
          <p:nvPr/>
        </p:nvPicPr>
        <p:blipFill>
          <a:blip r:embed="rId2"/>
          <a:stretch>
            <a:fillRect/>
          </a:stretch>
        </p:blipFill>
        <p:spPr>
          <a:xfrm>
            <a:off x="827584" y="5517232"/>
            <a:ext cx="6754452" cy="118126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836712"/>
            <a:ext cx="8229600" cy="2523736"/>
          </a:xfrm>
        </p:spPr>
        <p:txBody>
          <a:bodyPr>
            <a:normAutofit/>
          </a:bodyPr>
          <a:lstStyle/>
          <a:p>
            <a:r>
              <a:rPr lang="en-US" sz="1900" dirty="0"/>
              <a:t>Input Group Sizing</a:t>
            </a:r>
            <a:br>
              <a:rPr lang="en-US" sz="1900" dirty="0"/>
            </a:br>
            <a:r>
              <a:rPr lang="en-US" sz="1900" dirty="0"/>
              <a:t/>
            </a:r>
            <a:br>
              <a:rPr lang="en-US" sz="1900" dirty="0"/>
            </a:br>
            <a:r>
              <a:rPr lang="en-US" sz="1900" dirty="0"/>
              <a:t> &lt;div class="input-group mb-3 input-group-</a:t>
            </a:r>
            <a:r>
              <a:rPr lang="en-US" sz="1900" dirty="0" err="1"/>
              <a:t>sm</a:t>
            </a:r>
            <a:r>
              <a:rPr lang="en-US" sz="1900" dirty="0"/>
              <a:t>"&gt;</a:t>
            </a:r>
            <a:br>
              <a:rPr lang="en-US" sz="1900" dirty="0"/>
            </a:br>
            <a:r>
              <a:rPr lang="en-US" sz="1900" dirty="0"/>
              <a:t> &lt;div class="input-group mb-3"&gt; //default</a:t>
            </a:r>
            <a:br>
              <a:rPr lang="en-US" sz="1900" dirty="0"/>
            </a:br>
            <a:r>
              <a:rPr lang="en-US" sz="1900" dirty="0"/>
              <a:t> &lt;div class="input-group mb-3 input-group-lg"&gt;</a:t>
            </a:r>
            <a:r>
              <a:rPr lang="en-US" dirty="0"/>
              <a:t/>
            </a:r>
            <a:br>
              <a:rPr lang="en-US" dirty="0"/>
            </a:br>
            <a:endParaRPr lang="en-US" dirty="0"/>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95536" y="3501008"/>
            <a:ext cx="8296275" cy="1383407"/>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92696"/>
            <a:ext cx="8229600" cy="432048"/>
          </a:xfrm>
        </p:spPr>
        <p:txBody>
          <a:bodyPr>
            <a:normAutofit fontScale="92500" lnSpcReduction="10000"/>
          </a:bodyPr>
          <a:lstStyle/>
          <a:p>
            <a:r>
              <a:rPr lang="en-US" dirty="0"/>
              <a:t>Multiple Input and Helper</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39552" y="1484784"/>
            <a:ext cx="8486775" cy="936104"/>
          </a:xfrm>
          <a:prstGeom prst="rect">
            <a:avLst/>
          </a:prstGeom>
          <a:noFill/>
          <a:ln w="9525">
            <a:noFill/>
            <a:miter lim="800000"/>
            <a:headEnd/>
            <a:tailEnd/>
          </a:ln>
        </p:spPr>
      </p:pic>
      <p:sp>
        <p:nvSpPr>
          <p:cNvPr id="5" name="TextBox 4"/>
          <p:cNvSpPr txBox="1"/>
          <p:nvPr/>
        </p:nvSpPr>
        <p:spPr>
          <a:xfrm>
            <a:off x="683568" y="2924944"/>
            <a:ext cx="8162812" cy="2862322"/>
          </a:xfrm>
          <a:prstGeom prst="rect">
            <a:avLst/>
          </a:prstGeom>
          <a:noFill/>
        </p:spPr>
        <p:txBody>
          <a:bodyPr wrap="none" rtlCol="0">
            <a:spAutoFit/>
          </a:bodyPr>
          <a:lstStyle/>
          <a:p>
            <a:r>
              <a:rPr lang="en-US" b="1" dirty="0"/>
              <a:t>&lt;!-- Multiple inputs --&gt;</a:t>
            </a:r>
            <a:br>
              <a:rPr lang="en-US" b="1" dirty="0"/>
            </a:br>
            <a:r>
              <a:rPr lang="en-US" b="1" dirty="0"/>
              <a:t>&lt;form&gt;</a:t>
            </a:r>
            <a:br>
              <a:rPr lang="en-US" b="1" dirty="0"/>
            </a:br>
            <a:r>
              <a:rPr lang="en-US" b="1" dirty="0"/>
              <a:t>  &lt;div class="input-group mb-3"&gt;</a:t>
            </a:r>
            <a:br>
              <a:rPr lang="en-US" b="1" dirty="0"/>
            </a:br>
            <a:r>
              <a:rPr lang="en-US" b="1" dirty="0"/>
              <a:t>    &lt;div class="input-group-prepend"&gt;</a:t>
            </a:r>
            <a:br>
              <a:rPr lang="en-US" b="1" dirty="0"/>
            </a:br>
            <a:r>
              <a:rPr lang="en-US" b="1" dirty="0"/>
              <a:t>      &lt;span class="input-group-text"&gt;Person&lt;/span&gt;</a:t>
            </a:r>
            <a:br>
              <a:rPr lang="en-US" b="1" dirty="0"/>
            </a:br>
            <a:r>
              <a:rPr lang="en-US" b="1" dirty="0"/>
              <a:t>    &lt;/div&gt;</a:t>
            </a:r>
            <a:br>
              <a:rPr lang="en-US" b="1" dirty="0"/>
            </a:br>
            <a:r>
              <a:rPr lang="en-US" b="1" dirty="0"/>
              <a:t>    &lt;input type="text" class="form-control" placeholder="First Name"&gt;</a:t>
            </a:r>
            <a:br>
              <a:rPr lang="en-US" b="1" dirty="0"/>
            </a:br>
            <a:r>
              <a:rPr lang="en-US" b="1" dirty="0"/>
              <a:t>    &lt;input type="text" class="form-control" placeholder="Last Name"&gt;</a:t>
            </a:r>
            <a:br>
              <a:rPr lang="en-US" b="1" dirty="0"/>
            </a:br>
            <a:r>
              <a:rPr lang="en-US" b="1" dirty="0"/>
              <a:t>  &lt;/div&gt;</a:t>
            </a:r>
            <a:br>
              <a:rPr lang="en-US" b="1" dirty="0"/>
            </a:br>
            <a:r>
              <a:rPr lang="en-US" b="1" dirty="0"/>
              <a:t>&lt;/form&gt;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496944" cy="5628283"/>
          </a:xfrm>
        </p:spPr>
        <p:txBody>
          <a:bodyPr>
            <a:normAutofit/>
          </a:bodyPr>
          <a:lstStyle/>
          <a:p>
            <a:r>
              <a:rPr lang="en-US" sz="1800" dirty="0"/>
              <a:t>&lt;!-- Multiple addons / help text --&gt;</a:t>
            </a:r>
            <a:br>
              <a:rPr lang="en-US" sz="1800" dirty="0"/>
            </a:br>
            <a:r>
              <a:rPr lang="en-US" sz="1800" dirty="0"/>
              <a:t/>
            </a:r>
            <a:br>
              <a:rPr lang="en-US" sz="1800" dirty="0"/>
            </a:br>
            <a:r>
              <a:rPr lang="en-US" sz="1800" dirty="0"/>
              <a:t>&lt;form&gt;</a:t>
            </a:r>
            <a:br>
              <a:rPr lang="en-US" sz="1800" dirty="0"/>
            </a:br>
            <a:r>
              <a:rPr lang="en-US" sz="1800" dirty="0"/>
              <a:t>  &lt;div class="input-group mb-3"&gt;</a:t>
            </a:r>
            <a:br>
              <a:rPr lang="en-US" sz="1800" dirty="0"/>
            </a:br>
            <a:r>
              <a:rPr lang="en-US" sz="1800" dirty="0"/>
              <a:t>    &lt;div class="input-group-prepend"&gt;</a:t>
            </a:r>
            <a:br>
              <a:rPr lang="en-US" sz="1800" dirty="0"/>
            </a:br>
            <a:r>
              <a:rPr lang="en-US" sz="1800" dirty="0"/>
              <a:t>      &lt;span class="input-group-text"&gt;One&lt;/span&gt;</a:t>
            </a:r>
            <a:br>
              <a:rPr lang="en-US" sz="1800" dirty="0"/>
            </a:br>
            <a:r>
              <a:rPr lang="en-US" sz="1800" dirty="0"/>
              <a:t>      &lt;span class="input-group-text"&gt;Two&lt;/span&gt;</a:t>
            </a:r>
            <a:br>
              <a:rPr lang="en-US" sz="1800" dirty="0"/>
            </a:br>
            <a:r>
              <a:rPr lang="en-US" sz="1800" dirty="0"/>
              <a:t>      &lt;span class="input-group-text"&gt;Three&lt;/span&gt;</a:t>
            </a:r>
            <a:br>
              <a:rPr lang="en-US" sz="1800" dirty="0"/>
            </a:br>
            <a:r>
              <a:rPr lang="en-US" sz="1800" dirty="0"/>
              <a:t>    &lt;/div&gt;</a:t>
            </a:r>
            <a:br>
              <a:rPr lang="en-US" sz="1800" dirty="0"/>
            </a:br>
            <a:r>
              <a:rPr lang="en-US" sz="1800" dirty="0"/>
              <a:t>    &lt;input type="text" class="form-control"&gt;</a:t>
            </a:r>
            <a:br>
              <a:rPr lang="en-US" sz="1800" dirty="0"/>
            </a:br>
            <a:r>
              <a:rPr lang="en-US" sz="1800" dirty="0"/>
              <a:t>  &lt;/div&gt;</a:t>
            </a:r>
            <a:br>
              <a:rPr lang="en-US" sz="1800" dirty="0"/>
            </a:br>
            <a:r>
              <a:rPr lang="en-US" sz="1800" dirty="0"/>
              <a:t>&lt;/form&gt;</a:t>
            </a:r>
            <a:br>
              <a:rPr lang="en-US" sz="1800" dirty="0"/>
            </a:br>
            <a:r>
              <a:rPr lang="en-US" sz="1800" dirty="0"/>
              <a:t/>
            </a:r>
            <a:br>
              <a:rPr lang="en-US" sz="1800" dirty="0"/>
            </a:br>
            <a:r>
              <a:rPr lang="en-US" sz="1800" dirty="0"/>
              <a:t>input-group</a:t>
            </a:r>
            <a:r>
              <a:rPr lang="ko-KR" altLang="en-US" sz="1800" dirty="0"/>
              <a:t>은 인라인블록형태로 내부 </a:t>
            </a:r>
            <a:r>
              <a:rPr lang="ko-KR" altLang="en-US" sz="1800" dirty="0" err="1"/>
              <a:t>엘리먼트</a:t>
            </a:r>
            <a:r>
              <a:rPr lang="ko-KR" altLang="en-US" sz="1800" dirty="0"/>
              <a:t> 배치</a:t>
            </a:r>
            <a:endParaRPr lang="en-US" sz="1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867552"/>
          </a:xfrm>
        </p:spPr>
        <p:txBody>
          <a:bodyPr>
            <a:normAutofit/>
          </a:bodyPr>
          <a:lstStyle/>
          <a:p>
            <a:r>
              <a:rPr lang="en-US" sz="1800" dirty="0"/>
              <a:t>Input Group with -</a:t>
            </a:r>
            <a:r>
              <a:rPr lang="en-US" altLang="ko-KR" sz="1800" dirty="0"/>
              <a:t>checkbox</a:t>
            </a:r>
            <a:r>
              <a:rPr lang="en-US" sz="1800" dirty="0"/>
              <a:t> and </a:t>
            </a:r>
            <a:r>
              <a:rPr lang="en-US" sz="1800" dirty="0" smtClean="0"/>
              <a:t>Radio</a:t>
            </a:r>
            <a:r>
              <a:rPr lang="en-US" sz="1800" dirty="0"/>
              <a:t/>
            </a:r>
            <a:br>
              <a:rPr lang="en-US" sz="1800" dirty="0"/>
            </a:br>
            <a:r>
              <a:rPr lang="en-US" sz="1800" dirty="0"/>
              <a:t>(</a:t>
            </a:r>
            <a:r>
              <a:rPr lang="ko-KR" altLang="en-US" sz="1800" dirty="0"/>
              <a:t>도움말을</a:t>
            </a:r>
            <a:r>
              <a:rPr lang="en-US" sz="1800" dirty="0"/>
              <a:t> </a:t>
            </a:r>
            <a:r>
              <a:rPr lang="ko-KR" altLang="en-US" sz="1800" dirty="0"/>
              <a:t>체크박스나 라디오버튼으로</a:t>
            </a:r>
            <a:r>
              <a:rPr lang="en-US" altLang="ko-KR" sz="1800" dirty="0"/>
              <a:t>-</a:t>
            </a:r>
            <a:r>
              <a:rPr lang="ko-KR" altLang="en-US" sz="1800" dirty="0"/>
              <a:t>도움말 </a:t>
            </a:r>
            <a:r>
              <a:rPr lang="en-US" altLang="ko-KR" sz="1800" dirty="0"/>
              <a:t>+ </a:t>
            </a:r>
            <a:r>
              <a:rPr lang="ko-KR" altLang="en-US" sz="1800" dirty="0" err="1"/>
              <a:t>콘트롤</a:t>
            </a:r>
            <a:r>
              <a:rPr lang="ko-KR" altLang="en-US" sz="1800" dirty="0"/>
              <a:t> 기능</a:t>
            </a:r>
            <a:r>
              <a:rPr lang="en-US" altLang="ko-KR" sz="1800" dirty="0"/>
              <a:t>)</a:t>
            </a:r>
            <a:endParaRPr lang="en-US" sz="1800" dirty="0"/>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39552" y="1484784"/>
            <a:ext cx="8353425" cy="771525"/>
          </a:xfrm>
          <a:prstGeom prst="rect">
            <a:avLst/>
          </a:prstGeom>
          <a:noFill/>
          <a:ln w="9525">
            <a:noFill/>
            <a:miter lim="800000"/>
            <a:headEnd/>
            <a:tailEnd/>
          </a:ln>
        </p:spPr>
      </p:pic>
      <p:sp>
        <p:nvSpPr>
          <p:cNvPr id="5" name="TextBox 4"/>
          <p:cNvSpPr txBox="1"/>
          <p:nvPr/>
        </p:nvSpPr>
        <p:spPr>
          <a:xfrm>
            <a:off x="611560" y="2780928"/>
            <a:ext cx="7936788" cy="2308324"/>
          </a:xfrm>
          <a:prstGeom prst="rect">
            <a:avLst/>
          </a:prstGeom>
          <a:noFill/>
        </p:spPr>
        <p:txBody>
          <a:bodyPr wrap="none" rtlCol="0">
            <a:spAutoFit/>
          </a:bodyPr>
          <a:lstStyle/>
          <a:p>
            <a:r>
              <a:rPr lang="en-US" b="1" dirty="0"/>
              <a:t>&lt;div class="input-group mb-3"&gt;</a:t>
            </a:r>
            <a:br>
              <a:rPr lang="en-US" b="1" dirty="0"/>
            </a:br>
            <a:r>
              <a:rPr lang="en-US" b="1" dirty="0"/>
              <a:t>  &lt;div class="input-group-prepend"&gt;</a:t>
            </a:r>
            <a:br>
              <a:rPr lang="en-US" b="1" dirty="0"/>
            </a:br>
            <a:r>
              <a:rPr lang="en-US" b="1" dirty="0"/>
              <a:t>    &lt;div class="input-group-text"&gt; //span</a:t>
            </a:r>
            <a:r>
              <a:rPr lang="ko-KR" altLang="en-US" b="1" dirty="0"/>
              <a:t>이 아닌 </a:t>
            </a:r>
            <a:r>
              <a:rPr lang="en-US" altLang="ko-KR" b="1" dirty="0"/>
              <a:t>div</a:t>
            </a:r>
            <a:r>
              <a:rPr lang="ko-KR" altLang="en-US" b="1" dirty="0"/>
              <a:t>로 처리</a:t>
            </a:r>
            <a:r>
              <a:rPr lang="en-US" b="1" dirty="0"/>
              <a:t/>
            </a:r>
            <a:br>
              <a:rPr lang="en-US" b="1" dirty="0"/>
            </a:br>
            <a:r>
              <a:rPr lang="en-US" b="1" dirty="0"/>
              <a:t>      &lt;input type="checkbox"&gt;</a:t>
            </a:r>
            <a:br>
              <a:rPr lang="en-US" b="1" dirty="0"/>
            </a:br>
            <a:r>
              <a:rPr lang="en-US" b="1" dirty="0"/>
              <a:t>    &lt;/div&gt;</a:t>
            </a:r>
            <a:br>
              <a:rPr lang="en-US" b="1" dirty="0"/>
            </a:br>
            <a:r>
              <a:rPr lang="en-US" b="1" dirty="0"/>
              <a:t>  &lt;/div&gt;</a:t>
            </a:r>
            <a:br>
              <a:rPr lang="en-US" b="1" dirty="0"/>
            </a:br>
            <a:r>
              <a:rPr lang="en-US" b="1" dirty="0"/>
              <a:t>  &lt;input type="text" class="form-control" placeholder="Some text"&gt;</a:t>
            </a:r>
            <a:br>
              <a:rPr lang="en-US" b="1" dirty="0"/>
            </a:br>
            <a:r>
              <a:rPr lang="en-US" b="1" dirty="0"/>
              <a:t>&lt;/div&gt;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8352928" cy="5556275"/>
          </a:xfrm>
        </p:spPr>
        <p:txBody>
          <a:bodyPr>
            <a:normAutofit/>
          </a:bodyPr>
          <a:lstStyle/>
          <a:p>
            <a:r>
              <a:rPr lang="en-US" sz="1800" dirty="0"/>
              <a:t>&lt;div class="input-group mb-3"&gt;</a:t>
            </a:r>
            <a:br>
              <a:rPr lang="en-US" sz="1800" dirty="0"/>
            </a:br>
            <a:r>
              <a:rPr lang="en-US" sz="1800" dirty="0"/>
              <a:t>  &lt;div class="input-group-prepend"&gt;</a:t>
            </a:r>
            <a:br>
              <a:rPr lang="en-US" sz="1800" dirty="0"/>
            </a:br>
            <a:r>
              <a:rPr lang="en-US" sz="1800" dirty="0"/>
              <a:t>    &lt;div class="input-group-text"&gt;</a:t>
            </a:r>
            <a:br>
              <a:rPr lang="en-US" sz="1800" dirty="0"/>
            </a:br>
            <a:r>
              <a:rPr lang="en-US" sz="1800" dirty="0"/>
              <a:t>      &lt;input type="radio"&gt;</a:t>
            </a:r>
            <a:br>
              <a:rPr lang="en-US" sz="1800" dirty="0"/>
            </a:br>
            <a:r>
              <a:rPr lang="en-US" sz="1800" dirty="0"/>
              <a:t>    &lt;/div&gt;</a:t>
            </a:r>
            <a:br>
              <a:rPr lang="en-US" sz="1800" dirty="0"/>
            </a:br>
            <a:r>
              <a:rPr lang="en-US" sz="1800" dirty="0"/>
              <a:t>  &lt;/div&gt;</a:t>
            </a:r>
            <a:br>
              <a:rPr lang="en-US" sz="1800" dirty="0"/>
            </a:br>
            <a:r>
              <a:rPr lang="en-US" sz="1800" dirty="0"/>
              <a:t>  &lt;input type="text" class="form-control" </a:t>
            </a:r>
            <a:br>
              <a:rPr lang="en-US" sz="1800" dirty="0"/>
            </a:br>
            <a:r>
              <a:rPr lang="en-US" sz="1800" dirty="0"/>
              <a:t>         placeholder="Some text"&gt;</a:t>
            </a:r>
            <a:br>
              <a:rPr lang="en-US" sz="1800" dirty="0"/>
            </a:br>
            <a:r>
              <a:rPr lang="en-US" sz="1800" dirty="0"/>
              <a:t>&lt;/div&gt;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579520"/>
          </a:xfrm>
        </p:spPr>
        <p:txBody>
          <a:bodyPr/>
          <a:lstStyle/>
          <a:p>
            <a:r>
              <a:rPr lang="en-US" sz="1800" dirty="0"/>
              <a:t>Input Group Button(input-group-text</a:t>
            </a:r>
            <a:r>
              <a:rPr lang="ko-KR" altLang="en-US" sz="1800" dirty="0"/>
              <a:t>없이 바로 버튼 사용</a:t>
            </a:r>
            <a:r>
              <a:rPr lang="en-US" altLang="ko-KR" sz="1800" dirty="0"/>
              <a:t>)</a:t>
            </a:r>
            <a:endParaRPr lang="en-US" sz="1800" dirty="0"/>
          </a:p>
          <a:p>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395536" y="1196752"/>
            <a:ext cx="8486775" cy="1123950"/>
          </a:xfrm>
          <a:prstGeom prst="rect">
            <a:avLst/>
          </a:prstGeom>
          <a:noFill/>
          <a:ln w="9525">
            <a:noFill/>
            <a:miter lim="800000"/>
            <a:headEnd/>
            <a:tailEnd/>
          </a:ln>
        </p:spPr>
      </p:pic>
      <p:sp>
        <p:nvSpPr>
          <p:cNvPr id="6" name="TextBox 5"/>
          <p:cNvSpPr txBox="1"/>
          <p:nvPr/>
        </p:nvSpPr>
        <p:spPr>
          <a:xfrm>
            <a:off x="323529" y="2564904"/>
            <a:ext cx="8568952" cy="2893100"/>
          </a:xfrm>
          <a:prstGeom prst="rect">
            <a:avLst/>
          </a:prstGeom>
          <a:noFill/>
        </p:spPr>
        <p:txBody>
          <a:bodyPr wrap="square" rtlCol="0">
            <a:spAutoFit/>
          </a:bodyPr>
          <a:lstStyle/>
          <a:p>
            <a:r>
              <a:rPr lang="en-US" sz="1400" b="1" dirty="0"/>
              <a:t>&lt;div class="input-group mb-3"&gt;</a:t>
            </a:r>
            <a:br>
              <a:rPr lang="en-US" sz="1400" b="1" dirty="0"/>
            </a:br>
            <a:r>
              <a:rPr lang="en-US" sz="1400" b="1" dirty="0"/>
              <a:t>  &lt;div class="input-group-prepend"&gt;</a:t>
            </a:r>
            <a:br>
              <a:rPr lang="en-US" sz="1400" b="1" dirty="0"/>
            </a:br>
            <a:r>
              <a:rPr lang="en-US" sz="1400" b="1" dirty="0"/>
              <a:t>    </a:t>
            </a:r>
            <a:r>
              <a:rPr lang="en-US" sz="1400" b="1" dirty="0" smtClean="0"/>
              <a:t>&lt;button class="</a:t>
            </a:r>
            <a:r>
              <a:rPr lang="en-US" sz="1400" b="1" dirty="0" err="1" smtClean="0"/>
              <a:t>btn</a:t>
            </a:r>
            <a:r>
              <a:rPr lang="en-US" sz="1400" b="1" dirty="0" smtClean="0"/>
              <a:t> </a:t>
            </a:r>
            <a:r>
              <a:rPr lang="en-US" sz="1400" b="1" dirty="0" err="1" smtClean="0"/>
              <a:t>btn</a:t>
            </a:r>
            <a:r>
              <a:rPr lang="en-US" sz="1400" b="1" dirty="0" smtClean="0"/>
              <a:t>-outline-primary" type="button"&gt;Basic Button&lt;/button&gt;</a:t>
            </a:r>
            <a:br>
              <a:rPr lang="en-US" sz="1400" b="1" dirty="0" smtClean="0"/>
            </a:br>
            <a:r>
              <a:rPr lang="en-US" sz="1400" b="1" dirty="0"/>
              <a:t>  &lt;/div</a:t>
            </a:r>
            <a:r>
              <a:rPr lang="en-US" sz="1400" b="1" dirty="0" smtClean="0"/>
              <a:t>&gt;</a:t>
            </a:r>
            <a:r>
              <a:rPr lang="en-US" sz="1400" b="1" dirty="0"/>
              <a:t/>
            </a:r>
            <a:br>
              <a:rPr lang="en-US" sz="1400" b="1" dirty="0"/>
            </a:br>
            <a:r>
              <a:rPr lang="en-US" sz="1400" b="1" dirty="0"/>
              <a:t>  &lt;input type="text" class="form-control" placeholder="Some text"&gt;</a:t>
            </a:r>
            <a:br>
              <a:rPr lang="en-US" sz="1400" b="1" dirty="0"/>
            </a:br>
            <a:r>
              <a:rPr lang="en-US" sz="1400" b="1" dirty="0"/>
              <a:t>&lt;/div&gt;</a:t>
            </a:r>
            <a:br>
              <a:rPr lang="en-US" sz="1400" b="1" dirty="0"/>
            </a:br>
            <a:r>
              <a:rPr lang="en-US" sz="1400" b="1" dirty="0"/>
              <a:t/>
            </a:r>
            <a:br>
              <a:rPr lang="en-US" sz="1400" b="1" dirty="0"/>
            </a:br>
            <a:r>
              <a:rPr lang="en-US" sz="1400" b="1" dirty="0"/>
              <a:t>&lt;div class="input-group mb-3"&gt;</a:t>
            </a:r>
            <a:br>
              <a:rPr lang="en-US" sz="1400" b="1" dirty="0"/>
            </a:br>
            <a:r>
              <a:rPr lang="en-US" sz="1400" b="1" dirty="0"/>
              <a:t>  &lt;input type="text" class="form-control" placeholder="Search"&gt;</a:t>
            </a:r>
            <a:br>
              <a:rPr lang="en-US" sz="1400" b="1" dirty="0"/>
            </a:br>
            <a:r>
              <a:rPr lang="en-US" sz="1400" b="1" dirty="0"/>
              <a:t>  &lt;div class="input-group-append"&gt;</a:t>
            </a:r>
            <a:br>
              <a:rPr lang="en-US" sz="1400" b="1" dirty="0"/>
            </a:br>
            <a:r>
              <a:rPr lang="en-US" sz="1400" b="1" dirty="0"/>
              <a:t>    &lt;button class="</a:t>
            </a:r>
            <a:r>
              <a:rPr lang="en-US" sz="1400" b="1" dirty="0" err="1"/>
              <a:t>btn</a:t>
            </a:r>
            <a:r>
              <a:rPr lang="en-US" sz="1400" b="1" dirty="0"/>
              <a:t> </a:t>
            </a:r>
            <a:r>
              <a:rPr lang="en-US" sz="1400" b="1" dirty="0" err="1"/>
              <a:t>btn</a:t>
            </a:r>
            <a:r>
              <a:rPr lang="en-US" sz="1400" b="1" dirty="0"/>
              <a:t>-success" type="submit"&gt;Go&lt;/button&gt;</a:t>
            </a:r>
            <a:br>
              <a:rPr lang="en-US" sz="1400" b="1" dirty="0"/>
            </a:br>
            <a:r>
              <a:rPr lang="en-US" sz="1400" b="1" dirty="0"/>
              <a:t>  &lt;/div&gt;</a:t>
            </a:r>
            <a:br>
              <a:rPr lang="en-US" sz="1400" b="1" dirty="0"/>
            </a:br>
            <a:r>
              <a:rPr lang="en-US" sz="1400" b="1" dirty="0"/>
              <a:t>&lt;/div&gt;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29600" cy="4525963"/>
          </a:xfrm>
        </p:spPr>
        <p:txBody>
          <a:bodyPr/>
          <a:lstStyle/>
          <a:p>
            <a:r>
              <a:rPr lang="en-US" altLang="ko-KR" sz="1800" b="1" dirty="0"/>
              <a:t>Responsive Container(</a:t>
            </a:r>
            <a:r>
              <a:rPr lang="ko-KR" altLang="en-US" sz="1800" b="1" dirty="0"/>
              <a:t>응답형 </a:t>
            </a:r>
            <a:r>
              <a:rPr lang="ko-KR" altLang="en-US" sz="1800" b="1" dirty="0" err="1"/>
              <a:t>콘테이너</a:t>
            </a:r>
            <a:r>
              <a:rPr lang="en-US" altLang="ko-KR" sz="1800" b="1" dirty="0"/>
              <a:t>)</a:t>
            </a:r>
            <a:br>
              <a:rPr lang="en-US" altLang="ko-KR" sz="1800" b="1" dirty="0"/>
            </a:br>
            <a:r>
              <a:rPr lang="en-US" altLang="ko-KR" sz="1800" b="1" dirty="0"/>
              <a:t>container</a:t>
            </a:r>
            <a:r>
              <a:rPr lang="ko-KR" altLang="en-US" sz="1800" b="1" dirty="0" err="1"/>
              <a:t>클래스뒤에</a:t>
            </a:r>
            <a:r>
              <a:rPr lang="ko-KR" altLang="en-US" sz="1800" b="1" dirty="0"/>
              <a:t> 장치 크기에 따른 값을 지정하여 응답형으로 </a:t>
            </a:r>
            <a:r>
              <a:rPr lang="ko-KR" altLang="en-US" sz="1800" b="1" dirty="0" err="1"/>
              <a:t>만듬</a:t>
            </a:r>
            <a:r>
              <a:rPr lang="en-US" altLang="ko-KR" sz="1800" dirty="0"/>
              <a:t/>
            </a:r>
            <a:br>
              <a:rPr lang="en-US" altLang="ko-KR" sz="1800" dirty="0"/>
            </a:br>
            <a:endParaRPr lang="en-US" altLang="ko-KR" sz="1800" dirty="0"/>
          </a:p>
          <a:p>
            <a:endParaRPr lang="ko-KR"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340768"/>
            <a:ext cx="7632848"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3717032"/>
            <a:ext cx="7704856" cy="1569660"/>
          </a:xfrm>
          <a:prstGeom prst="rect">
            <a:avLst/>
          </a:prstGeom>
          <a:noFill/>
        </p:spPr>
        <p:txBody>
          <a:bodyPr wrap="square" rtlCol="0">
            <a:spAutoFit/>
          </a:bodyPr>
          <a:lstStyle/>
          <a:p>
            <a:r>
              <a:rPr lang="en-US" altLang="ko-KR" sz="1600" b="1" dirty="0"/>
              <a:t>1. </a:t>
            </a:r>
            <a:r>
              <a:rPr lang="en-US" altLang="ko-KR" sz="1600" b="1" dirty="0" err="1"/>
              <a:t>sm</a:t>
            </a:r>
            <a:r>
              <a:rPr lang="ko-KR" altLang="en-US" sz="1600" b="1" dirty="0"/>
              <a:t>는  </a:t>
            </a:r>
            <a:r>
              <a:rPr lang="en-US" altLang="ko-KR" sz="1600" b="1" dirty="0"/>
              <a:t>small, md</a:t>
            </a:r>
            <a:r>
              <a:rPr lang="ko-KR" altLang="en-US" sz="1600" b="1" dirty="0"/>
              <a:t>는 </a:t>
            </a:r>
            <a:r>
              <a:rPr lang="en-US" altLang="ko-KR" sz="1600" b="1" dirty="0" err="1"/>
              <a:t>medium,lg</a:t>
            </a:r>
            <a:r>
              <a:rPr lang="ko-KR" altLang="en-US" sz="1600" b="1" dirty="0"/>
              <a:t>는 </a:t>
            </a:r>
            <a:r>
              <a:rPr lang="en-US" altLang="ko-KR" sz="1600" b="1" dirty="0"/>
              <a:t>large, xl</a:t>
            </a:r>
            <a:r>
              <a:rPr lang="ko-KR" altLang="en-US" sz="1600" b="1" dirty="0"/>
              <a:t>은 </a:t>
            </a:r>
            <a:r>
              <a:rPr lang="en-US" altLang="ko-KR" sz="1600" b="1" dirty="0" err="1"/>
              <a:t>xtra</a:t>
            </a:r>
            <a:r>
              <a:rPr lang="en-US" altLang="ko-KR" sz="1600" b="1" dirty="0"/>
              <a:t>-large</a:t>
            </a:r>
            <a:r>
              <a:rPr lang="ko-KR" altLang="en-US" sz="1600" b="1" dirty="0"/>
              <a:t>를 나타냄</a:t>
            </a:r>
            <a:r>
              <a:rPr lang="en-US" altLang="ko-KR" sz="1600" b="1" dirty="0"/>
              <a:t/>
            </a:r>
            <a:br>
              <a:rPr lang="en-US" altLang="ko-KR" sz="1600" b="1" dirty="0"/>
            </a:br>
            <a:r>
              <a:rPr lang="en-US" altLang="ko-KR" sz="1600" b="1" dirty="0"/>
              <a:t>2. </a:t>
            </a:r>
            <a:r>
              <a:rPr lang="ko-KR" altLang="en-US" sz="1600" b="1" dirty="0"/>
              <a:t>자신을 포함하여 더 큰 장치는 </a:t>
            </a:r>
            <a:r>
              <a:rPr lang="ko-KR" altLang="en-US" sz="1600" b="1" dirty="0" err="1"/>
              <a:t>그장치의</a:t>
            </a:r>
            <a:r>
              <a:rPr lang="ko-KR" altLang="en-US" sz="1600" b="1" dirty="0"/>
              <a:t> </a:t>
            </a:r>
            <a:r>
              <a:rPr lang="en-US" altLang="ko-KR" sz="1600" b="1" dirty="0"/>
              <a:t>max-width</a:t>
            </a:r>
            <a:r>
              <a:rPr lang="ko-KR" altLang="en-US" sz="1600" b="1" dirty="0"/>
              <a:t>를</a:t>
            </a:r>
            <a:r>
              <a:rPr lang="en-US" altLang="ko-KR" sz="1600" b="1" dirty="0"/>
              <a:t>(</a:t>
            </a:r>
            <a:r>
              <a:rPr lang="ko-KR" altLang="en-US" sz="1600" b="1" dirty="0"/>
              <a:t>여백이 생김</a:t>
            </a:r>
            <a:r>
              <a:rPr lang="en-US" altLang="ko-KR" sz="1600" b="1" dirty="0"/>
              <a:t>)</a:t>
            </a:r>
            <a:r>
              <a:rPr lang="ko-KR" altLang="en-US" sz="1600" b="1" dirty="0"/>
              <a:t> 사용하고 작은 장치는 </a:t>
            </a:r>
            <a:r>
              <a:rPr lang="en-US" altLang="ko-KR" sz="1600" b="1" dirty="0"/>
              <a:t>100%</a:t>
            </a:r>
            <a:r>
              <a:rPr lang="ko-KR" altLang="en-US" sz="1600" b="1" dirty="0"/>
              <a:t>를 사용</a:t>
            </a:r>
            <a:r>
              <a:rPr lang="en-US" altLang="ko-KR" sz="1600" b="1" dirty="0"/>
              <a:t>(</a:t>
            </a:r>
            <a:r>
              <a:rPr lang="ko-KR" altLang="en-US" sz="1600" b="1" dirty="0"/>
              <a:t>원래 기준</a:t>
            </a:r>
            <a:r>
              <a:rPr lang="en-US" altLang="ko-KR" sz="1600" b="1" dirty="0"/>
              <a:t>)</a:t>
            </a:r>
          </a:p>
          <a:p>
            <a:r>
              <a:rPr lang="en-US" altLang="ko-KR" sz="1600" b="1" dirty="0"/>
              <a:t>3.</a:t>
            </a:r>
            <a:r>
              <a:rPr lang="ko-KR" altLang="en-US" sz="1600" b="1" dirty="0"/>
              <a:t> 디폴트인</a:t>
            </a:r>
            <a:r>
              <a:rPr lang="en-US" altLang="ko-KR" sz="1600" b="1" dirty="0"/>
              <a:t> container</a:t>
            </a:r>
            <a:r>
              <a:rPr lang="ko-KR" altLang="en-US" sz="1600" b="1" dirty="0"/>
              <a:t>는</a:t>
            </a:r>
            <a:r>
              <a:rPr lang="en-US" altLang="ko-KR" sz="1600" b="1" dirty="0"/>
              <a:t> container</a:t>
            </a:r>
            <a:r>
              <a:rPr lang="ko-KR" altLang="en-US" sz="1600" b="1"/>
              <a:t>인데 </a:t>
            </a:r>
            <a:r>
              <a:rPr lang="en-US" altLang="ko-KR" sz="1600" b="1" smtClean="0"/>
              <a:t>xtra-small</a:t>
            </a:r>
            <a:r>
              <a:rPr lang="ko-KR" altLang="en-US" sz="1600" b="1" smtClean="0"/>
              <a:t>을 가르킴</a:t>
            </a:r>
            <a:r>
              <a:rPr lang="en-US" altLang="ko-KR" sz="1600" b="1" smtClean="0"/>
              <a:t>(</a:t>
            </a:r>
            <a:r>
              <a:rPr lang="ko-KR" altLang="en-US" sz="1600" b="1" smtClean="0"/>
              <a:t>보통 이걸 사용</a:t>
            </a:r>
            <a:r>
              <a:rPr lang="en-US" altLang="ko-KR" sz="1600" b="1" smtClean="0"/>
              <a:t>)</a:t>
            </a:r>
            <a:endParaRPr lang="en-US" altLang="ko-KR" sz="1600" b="1" dirty="0"/>
          </a:p>
          <a:p>
            <a:r>
              <a:rPr lang="en-US" altLang="ko-KR" sz="1600" b="1" dirty="0"/>
              <a:t>4. </a:t>
            </a:r>
            <a:r>
              <a:rPr lang="ko-KR" altLang="en-US" sz="1600" b="1" dirty="0"/>
              <a:t>상하 적재식의 </a:t>
            </a:r>
            <a:r>
              <a:rPr lang="en-US" altLang="ko-KR" sz="1600" b="1" dirty="0"/>
              <a:t>RWD</a:t>
            </a:r>
            <a:r>
              <a:rPr lang="ko-KR" altLang="en-US" sz="1600" b="1"/>
              <a:t>를 사용하려면 </a:t>
            </a:r>
            <a:r>
              <a:rPr lang="ko-KR" altLang="en-US" sz="1600" b="1" dirty="0"/>
              <a:t>경계가 되는 크기를 </a:t>
            </a:r>
            <a:r>
              <a:rPr lang="en-US" altLang="ko-KR" sz="1600" b="1" dirty="0"/>
              <a:t>col</a:t>
            </a:r>
            <a:r>
              <a:rPr lang="ko-KR" altLang="en-US" sz="1600" b="1" dirty="0"/>
              <a:t>에 사용</a:t>
            </a:r>
            <a:r>
              <a:rPr lang="en-US" altLang="ko-KR" sz="1600" b="1" dirty="0"/>
              <a:t/>
            </a:r>
            <a:br>
              <a:rPr lang="en-US" altLang="ko-KR" sz="1600" b="1" dirty="0"/>
            </a:br>
            <a:r>
              <a:rPr lang="en-US" altLang="ko-KR" sz="1600" b="1" dirty="0"/>
              <a:t>    col-md</a:t>
            </a:r>
            <a:r>
              <a:rPr lang="ko-KR" altLang="en-US" sz="1600" b="1" dirty="0"/>
              <a:t>은 </a:t>
            </a:r>
            <a:r>
              <a:rPr lang="en-US" altLang="ko-KR" sz="1600" b="1" dirty="0"/>
              <a:t>md</a:t>
            </a:r>
            <a:r>
              <a:rPr lang="ko-KR" altLang="en-US" sz="1600" b="1" dirty="0"/>
              <a:t>이하 단말기에서는 상하 적재 방식으로 컬럼이 수직 배치됨</a:t>
            </a:r>
          </a:p>
        </p:txBody>
      </p:sp>
      <p:sp>
        <p:nvSpPr>
          <p:cNvPr id="6" name="TextBox 5"/>
          <p:cNvSpPr txBox="1"/>
          <p:nvPr/>
        </p:nvSpPr>
        <p:spPr>
          <a:xfrm>
            <a:off x="755576" y="1772816"/>
            <a:ext cx="7632848" cy="261610"/>
          </a:xfrm>
          <a:prstGeom prst="rect">
            <a:avLst/>
          </a:prstGeom>
          <a:noFill/>
        </p:spPr>
        <p:txBody>
          <a:bodyPr wrap="square" rtlCol="0">
            <a:spAutoFit/>
          </a:bodyPr>
          <a:lstStyle/>
          <a:p>
            <a:endParaRPr lang="ko-KR" altLang="en-US" sz="1100" dirty="0"/>
          </a:p>
        </p:txBody>
      </p:sp>
    </p:spTree>
    <p:extLst>
      <p:ext uri="{BB962C8B-B14F-4D97-AF65-F5344CB8AC3E}">
        <p14:creationId xmlns:p14="http://schemas.microsoft.com/office/powerpoint/2010/main" val="34789960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r>
              <a:rPr lang="en-US" sz="1800"/>
              <a:t>&lt;div class="input-group mb-3"&gt;</a:t>
            </a:r>
            <a:br>
              <a:rPr lang="en-US" sz="1800"/>
            </a:br>
            <a:r>
              <a:rPr lang="en-US" sz="1800"/>
              <a:t>  &lt;input type="text" class="form-control" </a:t>
            </a:r>
            <a:br>
              <a:rPr lang="en-US" sz="1800"/>
            </a:br>
            <a:r>
              <a:rPr lang="en-US" sz="1800"/>
              <a:t>        placeholder="Something clever.."&gt;</a:t>
            </a:r>
            <a:br>
              <a:rPr lang="en-US" sz="1800"/>
            </a:br>
            <a:r>
              <a:rPr lang="en-US" sz="1800"/>
              <a:t>  &lt;div class="input-group-append"&gt;</a:t>
            </a:r>
            <a:br>
              <a:rPr lang="en-US" sz="1800"/>
            </a:br>
            <a:r>
              <a:rPr lang="en-US" sz="1800"/>
              <a:t>    &lt;button class="</a:t>
            </a:r>
            <a:r>
              <a:rPr lang="en-US" sz="1800" err="1"/>
              <a:t>btn</a:t>
            </a:r>
            <a:r>
              <a:rPr lang="en-US" sz="1800"/>
              <a:t> </a:t>
            </a:r>
            <a:r>
              <a:rPr lang="en-US" sz="1800" err="1"/>
              <a:t>btn</a:t>
            </a:r>
            <a:r>
              <a:rPr lang="en-US" sz="1800"/>
              <a:t>-primary" type="button"&gt;</a:t>
            </a:r>
            <a:br>
              <a:rPr lang="en-US" sz="1800"/>
            </a:br>
            <a:r>
              <a:rPr lang="en-US" sz="1800"/>
              <a:t>         OK</a:t>
            </a:r>
            <a:br>
              <a:rPr lang="en-US" sz="1800"/>
            </a:br>
            <a:r>
              <a:rPr lang="en-US" sz="1800"/>
              <a:t>    &lt;/button&gt;</a:t>
            </a:r>
            <a:br>
              <a:rPr lang="en-US" sz="1800"/>
            </a:br>
            <a:r>
              <a:rPr lang="en-US" sz="1800"/>
              <a:t>    &lt;button class="</a:t>
            </a:r>
            <a:r>
              <a:rPr lang="en-US" sz="1800" err="1"/>
              <a:t>btn</a:t>
            </a:r>
            <a:r>
              <a:rPr lang="en-US" sz="1800"/>
              <a:t> </a:t>
            </a:r>
            <a:r>
              <a:rPr lang="en-US" sz="1800" err="1"/>
              <a:t>btn</a:t>
            </a:r>
            <a:r>
              <a:rPr lang="en-US" sz="1800"/>
              <a:t>-danger" type="button"&gt;</a:t>
            </a:r>
            <a:br>
              <a:rPr lang="en-US" sz="1800"/>
            </a:br>
            <a:r>
              <a:rPr lang="en-US" sz="1800"/>
              <a:t>        Cancel</a:t>
            </a:r>
            <a:br>
              <a:rPr lang="en-US" sz="1800"/>
            </a:br>
            <a:r>
              <a:rPr lang="en-US" sz="1800"/>
              <a:t>    &lt;/button&gt;</a:t>
            </a:r>
            <a:br>
              <a:rPr lang="en-US" sz="1800"/>
            </a:br>
            <a:r>
              <a:rPr lang="en-US" sz="1800"/>
              <a:t>  &lt;/div&gt;</a:t>
            </a:r>
            <a:br>
              <a:rPr lang="en-US" sz="1800"/>
            </a:br>
            <a:r>
              <a:rPr lang="en-US" sz="1800"/>
              <a:t>&lt;/div&gt;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651528"/>
          </a:xfrm>
        </p:spPr>
        <p:txBody>
          <a:bodyPr/>
          <a:lstStyle/>
          <a:p>
            <a:r>
              <a:rPr lang="en-US" sz="1800" dirty="0"/>
              <a:t>Input Group with Dropdown Button</a:t>
            </a:r>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95536" y="1124744"/>
            <a:ext cx="8343900" cy="1114425"/>
          </a:xfrm>
          <a:prstGeom prst="rect">
            <a:avLst/>
          </a:prstGeom>
          <a:noFill/>
          <a:ln w="9525">
            <a:noFill/>
            <a:miter lim="800000"/>
            <a:headEnd/>
            <a:tailEnd/>
          </a:ln>
        </p:spPr>
      </p:pic>
      <p:sp>
        <p:nvSpPr>
          <p:cNvPr id="5" name="TextBox 4"/>
          <p:cNvSpPr txBox="1"/>
          <p:nvPr/>
        </p:nvSpPr>
        <p:spPr>
          <a:xfrm>
            <a:off x="323528" y="2564904"/>
            <a:ext cx="8280920" cy="3108543"/>
          </a:xfrm>
          <a:prstGeom prst="rect">
            <a:avLst/>
          </a:prstGeom>
          <a:noFill/>
        </p:spPr>
        <p:txBody>
          <a:bodyPr wrap="square" rtlCol="0">
            <a:spAutoFit/>
          </a:bodyPr>
          <a:lstStyle/>
          <a:p>
            <a:r>
              <a:rPr lang="en-US" sz="1400" b="1" dirty="0"/>
              <a:t>&lt;div class="input-group mt-3 mb-3"&gt;</a:t>
            </a:r>
            <a:br>
              <a:rPr lang="en-US" sz="1400" b="1" dirty="0"/>
            </a:br>
            <a:r>
              <a:rPr lang="en-US" sz="1400" b="1" dirty="0"/>
              <a:t>  &lt;div class="input-group-prepend"&gt;</a:t>
            </a:r>
            <a:br>
              <a:rPr lang="en-US" sz="1400" b="1" dirty="0"/>
            </a:br>
            <a:r>
              <a:rPr lang="en-US" sz="1400" b="1" dirty="0"/>
              <a:t>    &lt;button type="button" class="</a:t>
            </a:r>
            <a:r>
              <a:rPr lang="en-US" sz="1400" b="1" dirty="0" err="1"/>
              <a:t>btn</a:t>
            </a:r>
            <a:r>
              <a:rPr lang="en-US" sz="1400" b="1" dirty="0"/>
              <a:t> </a:t>
            </a:r>
            <a:r>
              <a:rPr lang="en-US" sz="1400" b="1" dirty="0" err="1"/>
              <a:t>btn</a:t>
            </a:r>
            <a:r>
              <a:rPr lang="en-US" sz="1400" b="1" dirty="0"/>
              <a:t>-outline-secondary dropdown-toggle“</a:t>
            </a:r>
            <a:br>
              <a:rPr lang="en-US" sz="1400" b="1" dirty="0"/>
            </a:br>
            <a:r>
              <a:rPr lang="en-US" sz="1400" b="1" dirty="0"/>
              <a:t>	data-toggle="dropdown"&gt;</a:t>
            </a:r>
            <a:br>
              <a:rPr lang="en-US" sz="1400" b="1" dirty="0"/>
            </a:br>
            <a:r>
              <a:rPr lang="en-US" sz="1400" b="1" dirty="0"/>
              <a:t>     	Dropdown button</a:t>
            </a:r>
            <a:br>
              <a:rPr lang="en-US" sz="1400" b="1" dirty="0"/>
            </a:br>
            <a:r>
              <a:rPr lang="en-US" sz="1400" b="1" dirty="0"/>
              <a:t>    &lt;/button&gt;</a:t>
            </a:r>
            <a:br>
              <a:rPr lang="en-US" sz="1400" b="1" dirty="0"/>
            </a:br>
            <a:r>
              <a:rPr lang="en-US" sz="1400" b="1" dirty="0"/>
              <a:t>    &lt;div class="dropdown-menu"&gt;</a:t>
            </a:r>
            <a:br>
              <a:rPr lang="en-US" sz="1400" b="1" dirty="0"/>
            </a:br>
            <a:r>
              <a:rPr lang="en-US" sz="1400" b="1" dirty="0"/>
              <a:t>      &lt;a class="dropdown-item" </a:t>
            </a:r>
            <a:r>
              <a:rPr lang="en-US" sz="1400" b="1" dirty="0" err="1"/>
              <a:t>href</a:t>
            </a:r>
            <a:r>
              <a:rPr lang="en-US" sz="1400" b="1" dirty="0"/>
              <a:t>="#"&gt;Link 1&lt;/a&gt;</a:t>
            </a:r>
            <a:br>
              <a:rPr lang="en-US" sz="1400" b="1" dirty="0"/>
            </a:br>
            <a:r>
              <a:rPr lang="en-US" sz="1400" b="1" dirty="0"/>
              <a:t>      &lt;a class="dropdown-item" </a:t>
            </a:r>
            <a:r>
              <a:rPr lang="en-US" sz="1400" b="1" dirty="0" err="1"/>
              <a:t>href</a:t>
            </a:r>
            <a:r>
              <a:rPr lang="en-US" sz="1400" b="1" dirty="0"/>
              <a:t>="#"&gt;Link 2&lt;/a&gt;</a:t>
            </a:r>
            <a:br>
              <a:rPr lang="en-US" sz="1400" b="1" dirty="0"/>
            </a:br>
            <a:r>
              <a:rPr lang="en-US" sz="1400" b="1" dirty="0"/>
              <a:t>      &lt;a class="dropdown-item" </a:t>
            </a:r>
            <a:r>
              <a:rPr lang="en-US" sz="1400" b="1" dirty="0" err="1"/>
              <a:t>href</a:t>
            </a:r>
            <a:r>
              <a:rPr lang="en-US" sz="1400" b="1" dirty="0"/>
              <a:t>="#"&gt;Link 3&lt;/a&gt;</a:t>
            </a:r>
            <a:br>
              <a:rPr lang="en-US" sz="1400" b="1" dirty="0"/>
            </a:br>
            <a:r>
              <a:rPr lang="en-US" sz="1400" b="1" dirty="0"/>
              <a:t>    &lt;/div&gt;</a:t>
            </a:r>
            <a:br>
              <a:rPr lang="en-US" sz="1400" b="1" dirty="0"/>
            </a:br>
            <a:r>
              <a:rPr lang="en-US" sz="1400" b="1" dirty="0"/>
              <a:t>  &lt;/div&gt;</a:t>
            </a:r>
            <a:br>
              <a:rPr lang="en-US" sz="1400" b="1" dirty="0"/>
            </a:br>
            <a:r>
              <a:rPr lang="en-US" sz="1400" b="1" dirty="0"/>
              <a:t>  &lt;input type="text" class="form-control" placeholder="Username"&gt;</a:t>
            </a:r>
            <a:br>
              <a:rPr lang="en-US" sz="1400" b="1" dirty="0"/>
            </a:br>
            <a:r>
              <a:rPr lang="en-US" sz="1400" b="1" dirty="0"/>
              <a:t>&lt;/div&gt;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476672"/>
            <a:ext cx="8229600" cy="651527"/>
          </a:xfrm>
        </p:spPr>
        <p:txBody>
          <a:bodyPr>
            <a:normAutofit/>
          </a:bodyPr>
          <a:lstStyle/>
          <a:p>
            <a:r>
              <a:rPr lang="en-US" sz="1800" dirty="0"/>
              <a:t>Input Group Label(</a:t>
            </a:r>
            <a:r>
              <a:rPr lang="ko-KR" altLang="en-US" sz="1800" dirty="0"/>
              <a:t>제목이므로 </a:t>
            </a:r>
            <a:r>
              <a:rPr lang="en-US" altLang="ko-KR" sz="1800" dirty="0"/>
              <a:t>input-group</a:t>
            </a:r>
            <a:r>
              <a:rPr lang="ko-KR" altLang="en-US" sz="1800" dirty="0"/>
              <a:t>밖에다 </a:t>
            </a:r>
            <a:r>
              <a:rPr lang="ko-KR" altLang="en-US" sz="1800" dirty="0" err="1"/>
              <a:t>만듬</a:t>
            </a:r>
            <a:r>
              <a:rPr lang="en-US" altLang="ko-KR" sz="1800" dirty="0"/>
              <a:t>)</a:t>
            </a:r>
            <a:endParaRPr lang="en-US" sz="1800" dirty="0"/>
          </a:p>
          <a:p>
            <a:endParaRPr lang="en-US" dirty="0"/>
          </a:p>
        </p:txBody>
      </p:sp>
      <p:sp>
        <p:nvSpPr>
          <p:cNvPr id="5" name="TextBox 4"/>
          <p:cNvSpPr txBox="1"/>
          <p:nvPr/>
        </p:nvSpPr>
        <p:spPr>
          <a:xfrm>
            <a:off x="323528" y="2492896"/>
            <a:ext cx="8640960" cy="1600438"/>
          </a:xfrm>
          <a:prstGeom prst="rect">
            <a:avLst/>
          </a:prstGeom>
          <a:noFill/>
        </p:spPr>
        <p:txBody>
          <a:bodyPr wrap="square" rtlCol="0">
            <a:spAutoFit/>
          </a:bodyPr>
          <a:lstStyle/>
          <a:p>
            <a:r>
              <a:rPr lang="en-US" sz="1400" b="1" dirty="0"/>
              <a:t>&lt;label for="demo"&gt;Write your email here:&lt;/label&gt;</a:t>
            </a:r>
            <a:br>
              <a:rPr lang="en-US" sz="1400" b="1" dirty="0"/>
            </a:br>
            <a:r>
              <a:rPr lang="en-US" sz="1400" b="1" dirty="0"/>
              <a:t>&lt;div class="input-group mb-3"&gt;</a:t>
            </a:r>
            <a:br>
              <a:rPr lang="en-US" sz="1400" b="1" dirty="0"/>
            </a:br>
            <a:r>
              <a:rPr lang="en-US" sz="1400" b="1" dirty="0"/>
              <a:t>  &lt;input type="text" class="form-control" placeholder="Email" id="demo" name="email"&gt;</a:t>
            </a:r>
            <a:br>
              <a:rPr lang="en-US" sz="1400" b="1" dirty="0"/>
            </a:br>
            <a:r>
              <a:rPr lang="en-US" sz="1400" b="1" dirty="0"/>
              <a:t>  &lt;div class="input-group-append"&gt;</a:t>
            </a:r>
            <a:br>
              <a:rPr lang="en-US" sz="1400" b="1" dirty="0"/>
            </a:br>
            <a:r>
              <a:rPr lang="en-US" sz="1400" b="1" dirty="0"/>
              <a:t>    &lt;span class="input-group-text"&gt;@example.com&lt;/span&gt;</a:t>
            </a:r>
            <a:br>
              <a:rPr lang="en-US" sz="1400" b="1" dirty="0"/>
            </a:br>
            <a:r>
              <a:rPr lang="en-US" sz="1400" b="1" dirty="0"/>
              <a:t>  &lt;/div&gt;</a:t>
            </a:r>
            <a:br>
              <a:rPr lang="en-US" sz="1400" b="1" dirty="0"/>
            </a:br>
            <a:r>
              <a:rPr lang="en-US" sz="1400" b="1" dirty="0"/>
              <a:t>&lt;/div&gt;</a:t>
            </a:r>
          </a:p>
        </p:txBody>
      </p:sp>
      <p:pic>
        <p:nvPicPr>
          <p:cNvPr id="7171" name="Picture 3"/>
          <p:cNvPicPr>
            <a:picLocks noChangeAspect="1" noChangeArrowheads="1"/>
          </p:cNvPicPr>
          <p:nvPr/>
        </p:nvPicPr>
        <p:blipFill>
          <a:blip r:embed="rId2" cstate="print"/>
          <a:srcRect/>
          <a:stretch>
            <a:fillRect/>
          </a:stretch>
        </p:blipFill>
        <p:spPr bwMode="auto">
          <a:xfrm>
            <a:off x="467544" y="1052736"/>
            <a:ext cx="8391525" cy="936104"/>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864097"/>
          </a:xfrm>
        </p:spPr>
        <p:txBody>
          <a:bodyPr>
            <a:normAutofit fontScale="90000"/>
          </a:bodyPr>
          <a:lstStyle/>
          <a:p>
            <a:r>
              <a:rPr lang="en-US" sz="2400" b="0" dirty="0"/>
              <a:t>Bootstrap 4 Custom Form</a:t>
            </a:r>
            <a:br>
              <a:rPr lang="en-US" sz="2400" b="0" dirty="0"/>
            </a:br>
            <a:r>
              <a:rPr lang="en-US" sz="2400" b="0" dirty="0"/>
              <a:t>(</a:t>
            </a:r>
            <a:r>
              <a:rPr lang="ko-KR" altLang="en-US" sz="2000" b="0" dirty="0" err="1"/>
              <a:t>브라우져</a:t>
            </a:r>
            <a:r>
              <a:rPr lang="ko-KR" altLang="en-US" sz="2000" b="0" dirty="0"/>
              <a:t> 제공이 아닌 </a:t>
            </a:r>
            <a:r>
              <a:rPr lang="en-US" altLang="ko-KR" sz="2000" b="0" dirty="0"/>
              <a:t>bootstrap</a:t>
            </a:r>
            <a:r>
              <a:rPr lang="ko-KR" altLang="en-US" sz="2000" b="0" dirty="0"/>
              <a:t>을 이용하여 만드는 </a:t>
            </a:r>
            <a:r>
              <a:rPr lang="en-US" altLang="ko-KR" sz="2000" b="0" dirty="0"/>
              <a:t>form </a:t>
            </a:r>
            <a:r>
              <a:rPr lang="ko-KR" altLang="en-US" sz="2000" b="0" dirty="0" err="1"/>
              <a:t>콘트롤</a:t>
            </a:r>
            <a:r>
              <a:rPr lang="ko-KR" altLang="en-US" sz="2000" b="0" dirty="0"/>
              <a:t> 모양</a:t>
            </a:r>
            <a:r>
              <a:rPr lang="en-US" altLang="ko-KR" sz="2000" b="0" dirty="0"/>
              <a:t>)</a:t>
            </a:r>
            <a:endParaRPr lang="en-US" sz="2000" dirty="0"/>
          </a:p>
        </p:txBody>
      </p:sp>
      <p:sp>
        <p:nvSpPr>
          <p:cNvPr id="2" name="내용 개체 틀 1"/>
          <p:cNvSpPr>
            <a:spLocks noGrp="1"/>
          </p:cNvSpPr>
          <p:nvPr>
            <p:ph idx="1"/>
          </p:nvPr>
        </p:nvSpPr>
        <p:spPr>
          <a:xfrm>
            <a:off x="457200" y="1481329"/>
            <a:ext cx="8229600" cy="363495"/>
          </a:xfrm>
        </p:spPr>
        <p:txBody>
          <a:bodyPr>
            <a:normAutofit/>
          </a:bodyPr>
          <a:lstStyle/>
          <a:p>
            <a:r>
              <a:rPr lang="en-US" sz="1800"/>
              <a:t>Custom Form</a:t>
            </a:r>
          </a:p>
        </p:txBody>
      </p:sp>
      <p:pic>
        <p:nvPicPr>
          <p:cNvPr id="8194" name="Picture 2"/>
          <p:cNvPicPr>
            <a:picLocks noChangeAspect="1" noChangeArrowheads="1"/>
          </p:cNvPicPr>
          <p:nvPr/>
        </p:nvPicPr>
        <p:blipFill>
          <a:blip r:embed="rId2" cstate="print"/>
          <a:srcRect/>
          <a:stretch>
            <a:fillRect/>
          </a:stretch>
        </p:blipFill>
        <p:spPr bwMode="auto">
          <a:xfrm>
            <a:off x="611560" y="1916832"/>
            <a:ext cx="7992888" cy="3528392"/>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dirty="0"/>
              <a:t>Custom Checkbox</a:t>
            </a:r>
            <a:br>
              <a:rPr lang="en-US" sz="1800" dirty="0"/>
            </a:br>
            <a:r>
              <a:rPr lang="en-US" sz="1800" dirty="0"/>
              <a:t/>
            </a:r>
            <a:br>
              <a:rPr lang="en-US" sz="1800" dirty="0"/>
            </a:br>
            <a:r>
              <a:rPr lang="en-US" sz="1800" dirty="0"/>
              <a:t> &lt;form&gt;</a:t>
            </a:r>
            <a:br>
              <a:rPr lang="en-US" sz="1800" dirty="0"/>
            </a:br>
            <a:r>
              <a:rPr lang="en-US" sz="1800" dirty="0"/>
              <a:t>  &lt;div class="custom-control custom-checkbox"&gt;</a:t>
            </a:r>
            <a:br>
              <a:rPr lang="en-US" sz="1800" dirty="0"/>
            </a:br>
            <a:r>
              <a:rPr lang="en-US" sz="1800" dirty="0"/>
              <a:t>    &lt;input type="checkbox" class="custom-control-input" </a:t>
            </a:r>
            <a:br>
              <a:rPr lang="en-US" sz="1800" dirty="0"/>
            </a:br>
            <a:r>
              <a:rPr lang="en-US" sz="1800" dirty="0"/>
              <a:t>            id="</a:t>
            </a:r>
            <a:r>
              <a:rPr lang="en-US" sz="1800" dirty="0" err="1"/>
              <a:t>customCheck</a:t>
            </a:r>
            <a:r>
              <a:rPr lang="en-US" sz="1800" dirty="0"/>
              <a:t>" name="example1"&gt;</a:t>
            </a:r>
            <a:br>
              <a:rPr lang="en-US" sz="1800" dirty="0"/>
            </a:br>
            <a:r>
              <a:rPr lang="en-US" sz="1800" dirty="0"/>
              <a:t>    &lt;label class="custom-control-label" for="</a:t>
            </a:r>
            <a:r>
              <a:rPr lang="en-US" sz="1800" dirty="0" err="1"/>
              <a:t>customCheck</a:t>
            </a:r>
            <a:r>
              <a:rPr lang="en-US" sz="1800" dirty="0"/>
              <a:t>"&gt;</a:t>
            </a:r>
            <a:br>
              <a:rPr lang="en-US" sz="1800" dirty="0"/>
            </a:br>
            <a:r>
              <a:rPr lang="en-US" sz="1800" dirty="0"/>
              <a:t>            Check this custom checkbox</a:t>
            </a:r>
            <a:br>
              <a:rPr lang="en-US" sz="1800" dirty="0"/>
            </a:br>
            <a:r>
              <a:rPr lang="en-US" sz="1800" dirty="0"/>
              <a:t>    &lt;/label&gt;</a:t>
            </a:r>
            <a:br>
              <a:rPr lang="en-US" sz="1800" dirty="0"/>
            </a:br>
            <a:r>
              <a:rPr lang="en-US" sz="1800" dirty="0"/>
              <a:t>  &lt;/div&gt;</a:t>
            </a:r>
            <a:br>
              <a:rPr lang="en-US" sz="1800" dirty="0"/>
            </a:br>
            <a:r>
              <a:rPr lang="en-US" sz="1800" dirty="0"/>
              <a:t>&lt;/form&gt;</a:t>
            </a:r>
            <a:br>
              <a:rPr lang="en-US" sz="1800" dirty="0"/>
            </a:br>
            <a:endParaRPr lang="en-US" sz="1800" dirty="0" smtClean="0"/>
          </a:p>
          <a:p>
            <a:r>
              <a:rPr lang="en-US" sz="1800" dirty="0" smtClean="0"/>
              <a:t>--form-control</a:t>
            </a:r>
            <a:r>
              <a:rPr lang="ko-KR" altLang="en-US" sz="1800" dirty="0" smtClean="0"/>
              <a:t>클래스를 </a:t>
            </a:r>
            <a:r>
              <a:rPr lang="en-US" altLang="ko-KR" sz="1800" dirty="0" smtClean="0"/>
              <a:t>custom-control</a:t>
            </a:r>
            <a:r>
              <a:rPr lang="ko-KR" altLang="en-US" sz="1800" dirty="0" smtClean="0"/>
              <a:t>로 변경</a:t>
            </a:r>
            <a:r>
              <a:rPr lang="en-US" altLang="ko-KR" sz="1800" dirty="0" smtClean="0"/>
              <a:t/>
            </a:r>
            <a:br>
              <a:rPr lang="en-US" altLang="ko-KR" sz="1800" dirty="0" smtClean="0"/>
            </a:br>
            <a:r>
              <a:rPr lang="en-US" altLang="ko-KR" sz="1800" dirty="0" smtClean="0"/>
              <a:t>  (</a:t>
            </a:r>
            <a:r>
              <a:rPr lang="ko-KR" altLang="en-US" sz="1800" dirty="0" smtClean="0"/>
              <a:t>즉</a:t>
            </a:r>
            <a:r>
              <a:rPr lang="en-US" altLang="ko-KR" sz="1800" dirty="0" smtClean="0"/>
              <a:t> form-</a:t>
            </a:r>
            <a:r>
              <a:rPr lang="ko-KR" altLang="en-US" sz="1800" dirty="0" smtClean="0"/>
              <a:t>를 </a:t>
            </a:r>
            <a:r>
              <a:rPr lang="en-US" altLang="ko-KR" sz="1800" dirty="0" smtClean="0"/>
              <a:t>custom-</a:t>
            </a:r>
            <a:r>
              <a:rPr lang="ko-KR" altLang="en-US" sz="1800" dirty="0" smtClean="0"/>
              <a:t>로 변경</a:t>
            </a:r>
            <a:r>
              <a:rPr lang="en-US" altLang="ko-KR" sz="1800" dirty="0" smtClean="0"/>
              <a:t>)</a:t>
            </a:r>
            <a:r>
              <a:rPr lang="en-US" sz="1800" dirty="0"/>
              <a:t/>
            </a:r>
            <a:br>
              <a:rPr lang="en-US" sz="1800" dirty="0"/>
            </a:br>
            <a:r>
              <a:rPr lang="en-US" sz="1800" dirty="0"/>
              <a:t>--</a:t>
            </a:r>
            <a:r>
              <a:rPr lang="en-US" altLang="ko-KR" sz="1800" dirty="0"/>
              <a:t>custom-control</a:t>
            </a:r>
            <a:r>
              <a:rPr lang="ko-KR" altLang="en-US" sz="1800" dirty="0"/>
              <a:t>를</a:t>
            </a:r>
            <a:r>
              <a:rPr lang="en-US" altLang="ko-KR" sz="1800" dirty="0"/>
              <a:t> </a:t>
            </a:r>
            <a:r>
              <a:rPr lang="ko-KR" altLang="en-US" sz="1800" dirty="0"/>
              <a:t>기본으로 가지는 </a:t>
            </a:r>
            <a:r>
              <a:rPr lang="ko-KR" altLang="en-US" sz="1800" dirty="0" err="1"/>
              <a:t>콘테이너를</a:t>
            </a:r>
            <a:r>
              <a:rPr lang="ko-KR" altLang="en-US" sz="1800" dirty="0"/>
              <a:t> 사용</a:t>
            </a:r>
            <a:r>
              <a:rPr lang="en-US" altLang="ko-KR" sz="1800" dirty="0"/>
              <a:t/>
            </a:r>
            <a:br>
              <a:rPr lang="en-US" altLang="ko-KR" sz="1800" dirty="0"/>
            </a:br>
            <a:r>
              <a:rPr lang="en-US" altLang="ko-KR" sz="1800" dirty="0"/>
              <a:t>    </a:t>
            </a:r>
            <a:r>
              <a:rPr lang="ko-KR" altLang="en-US" sz="1800" dirty="0" err="1"/>
              <a:t>콘트롤의</a:t>
            </a:r>
            <a:r>
              <a:rPr lang="ko-KR" altLang="en-US" sz="1800" dirty="0"/>
              <a:t> 종류를 나타내는 </a:t>
            </a:r>
            <a:r>
              <a:rPr lang="en-US" altLang="ko-KR" sz="1800" dirty="0"/>
              <a:t>custom-</a:t>
            </a:r>
            <a:r>
              <a:rPr lang="ko-KR" altLang="en-US" sz="1800" dirty="0" err="1"/>
              <a:t>콘트롤명을</a:t>
            </a:r>
            <a:r>
              <a:rPr lang="ko-KR" altLang="en-US" sz="1800" dirty="0"/>
              <a:t> 추가</a:t>
            </a:r>
            <a:endParaRPr lang="en-US" sz="1800" dirty="0"/>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476672"/>
            <a:ext cx="8435280" cy="5184577"/>
          </a:xfrm>
        </p:spPr>
        <p:txBody>
          <a:bodyPr>
            <a:normAutofit/>
          </a:bodyPr>
          <a:lstStyle/>
          <a:p>
            <a:r>
              <a:rPr lang="en-US" sz="1800" dirty="0"/>
              <a:t>Custom </a:t>
            </a:r>
            <a:r>
              <a:rPr lang="en-US" sz="1800" dirty="0" smtClean="0"/>
              <a:t>Switch(type=“checkbox”)</a:t>
            </a:r>
            <a:r>
              <a:rPr lang="en-US" sz="1800" dirty="0"/>
              <a:t/>
            </a:r>
            <a:br>
              <a:rPr lang="en-US" sz="1800" dirty="0"/>
            </a:br>
            <a:r>
              <a:rPr lang="en-US" sz="1800" dirty="0"/>
              <a:t/>
            </a:r>
            <a:br>
              <a:rPr lang="en-US" sz="1800" dirty="0"/>
            </a:br>
            <a:r>
              <a:rPr lang="en-US" sz="1800" dirty="0"/>
              <a:t> &lt;form&gt;</a:t>
            </a:r>
            <a:br>
              <a:rPr lang="en-US" sz="1800" dirty="0"/>
            </a:br>
            <a:r>
              <a:rPr lang="en-US" sz="1800" dirty="0"/>
              <a:t>  &lt;div class="custom-control custom-switch"&gt;</a:t>
            </a:r>
            <a:br>
              <a:rPr lang="en-US" sz="1800" dirty="0"/>
            </a:br>
            <a:r>
              <a:rPr lang="en-US" sz="1800" dirty="0"/>
              <a:t>    &lt;input type="checkbox" class="custom-control-input" </a:t>
            </a:r>
            <a:br>
              <a:rPr lang="en-US" sz="1800" dirty="0"/>
            </a:br>
            <a:r>
              <a:rPr lang="en-US" sz="1800" dirty="0"/>
              <a:t>        id="switch1"&gt;</a:t>
            </a:r>
            <a:br>
              <a:rPr lang="en-US" sz="1800" dirty="0"/>
            </a:br>
            <a:r>
              <a:rPr lang="en-US" sz="1800" dirty="0"/>
              <a:t>    &lt;label class="custom-control-label" for="switch1"&gt;</a:t>
            </a:r>
            <a:br>
              <a:rPr lang="en-US" sz="1800" dirty="0"/>
            </a:br>
            <a:r>
              <a:rPr lang="en-US" sz="1800" dirty="0"/>
              <a:t>        Toggle me</a:t>
            </a:r>
            <a:br>
              <a:rPr lang="en-US" sz="1800" dirty="0"/>
            </a:br>
            <a:r>
              <a:rPr lang="en-US" sz="1800" dirty="0"/>
              <a:t>    &lt;/label&gt;</a:t>
            </a:r>
            <a:br>
              <a:rPr lang="en-US" sz="1800" dirty="0"/>
            </a:br>
            <a:r>
              <a:rPr lang="en-US" sz="1800" dirty="0"/>
              <a:t>  &lt;/div&gt;</a:t>
            </a:r>
            <a:br>
              <a:rPr lang="en-US" sz="1800" dirty="0"/>
            </a:br>
            <a:r>
              <a:rPr lang="en-US" sz="1800" dirty="0"/>
              <a:t>&lt;/form&gt;</a:t>
            </a:r>
            <a:br>
              <a:rPr lang="en-US" sz="1800" dirty="0"/>
            </a:br>
            <a:r>
              <a:rPr lang="en-US" sz="1800" dirty="0"/>
              <a:t>-- on off</a:t>
            </a:r>
            <a:r>
              <a:rPr lang="ko-KR" altLang="en-US" sz="1800" dirty="0"/>
              <a:t>를 나타내는 스위치 형태 </a:t>
            </a:r>
            <a:endParaRPr lang="en-US" sz="1800" dirty="0"/>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dirty="0"/>
              <a:t>Custom Radio button</a:t>
            </a:r>
            <a:br>
              <a:rPr lang="en-US" sz="1800" dirty="0"/>
            </a:br>
            <a:r>
              <a:rPr lang="en-US" sz="1800" dirty="0"/>
              <a:t> &lt;form&gt;</a:t>
            </a:r>
            <a:br>
              <a:rPr lang="en-US" sz="1800" dirty="0"/>
            </a:br>
            <a:r>
              <a:rPr lang="en-US" sz="1800" dirty="0"/>
              <a:t>  &lt;div class="custom-control custom-radio"&gt;</a:t>
            </a:r>
            <a:br>
              <a:rPr lang="en-US" sz="1800" dirty="0"/>
            </a:br>
            <a:r>
              <a:rPr lang="en-US" sz="1800" dirty="0"/>
              <a:t>    &lt;input type="radio" class="custom-control-input" </a:t>
            </a:r>
            <a:br>
              <a:rPr lang="en-US" sz="1800" dirty="0"/>
            </a:br>
            <a:r>
              <a:rPr lang="en-US" sz="1800" dirty="0"/>
              <a:t>        id="</a:t>
            </a:r>
            <a:r>
              <a:rPr lang="en-US" sz="1800" dirty="0" err="1"/>
              <a:t>customRadio</a:t>
            </a:r>
            <a:r>
              <a:rPr lang="en-US" sz="1800" dirty="0"/>
              <a:t>" name="example1" value="</a:t>
            </a:r>
            <a:r>
              <a:rPr lang="en-US" sz="1800" dirty="0" err="1"/>
              <a:t>customEx</a:t>
            </a:r>
            <a:r>
              <a:rPr lang="en-US" sz="1800" dirty="0"/>
              <a:t>"&gt;</a:t>
            </a:r>
            <a:br>
              <a:rPr lang="en-US" sz="1800" dirty="0"/>
            </a:br>
            <a:r>
              <a:rPr lang="en-US" sz="1800" dirty="0"/>
              <a:t>    &lt;label class="custom-control-label" for="</a:t>
            </a:r>
            <a:r>
              <a:rPr lang="en-US" sz="1800" dirty="0" err="1"/>
              <a:t>customRadio</a:t>
            </a:r>
            <a:r>
              <a:rPr lang="en-US" sz="1800" dirty="0"/>
              <a:t>"&gt;</a:t>
            </a:r>
            <a:br>
              <a:rPr lang="en-US" sz="1800" dirty="0"/>
            </a:br>
            <a:r>
              <a:rPr lang="en-US" sz="1800" dirty="0"/>
              <a:t>        Custom radio</a:t>
            </a:r>
            <a:br>
              <a:rPr lang="en-US" sz="1800" dirty="0"/>
            </a:br>
            <a:r>
              <a:rPr lang="en-US" sz="1800" dirty="0"/>
              <a:t>    &lt;/label&gt;</a:t>
            </a:r>
            <a:br>
              <a:rPr lang="en-US" sz="1800" dirty="0"/>
            </a:br>
            <a:r>
              <a:rPr lang="en-US" sz="1800" dirty="0"/>
              <a:t>  &lt;/div&gt;</a:t>
            </a:r>
            <a:br>
              <a:rPr lang="en-US" sz="1800" dirty="0"/>
            </a:br>
            <a:r>
              <a:rPr lang="en-US" sz="1800" dirty="0"/>
              <a:t>&lt;/form&gt;</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8119814" cy="5412259"/>
          </a:xfrm>
        </p:spPr>
        <p:txBody>
          <a:bodyPr>
            <a:normAutofit/>
          </a:bodyPr>
          <a:lstStyle/>
          <a:p>
            <a:r>
              <a:rPr lang="en-US" sz="1800" dirty="0"/>
              <a:t>Inline Custom Form Control(</a:t>
            </a:r>
            <a:r>
              <a:rPr lang="ko-KR" altLang="en-US" sz="1800" dirty="0" err="1"/>
              <a:t>콘테이너에</a:t>
            </a:r>
            <a:r>
              <a:rPr lang="ko-KR" altLang="en-US" sz="1800" dirty="0"/>
              <a:t> </a:t>
            </a:r>
            <a:r>
              <a:rPr lang="en-US" altLang="ko-KR" sz="1800" dirty="0"/>
              <a:t>custom-control-inline</a:t>
            </a:r>
            <a:br>
              <a:rPr lang="en-US" altLang="ko-KR" sz="1800" dirty="0"/>
            </a:br>
            <a:r>
              <a:rPr lang="ko-KR" altLang="en-US" sz="1800" dirty="0"/>
              <a:t>추가</a:t>
            </a:r>
            <a:r>
              <a:rPr lang="en-US" altLang="ko-KR" sz="1800" dirty="0"/>
              <a:t>)</a:t>
            </a:r>
            <a:r>
              <a:rPr lang="en-US" sz="1800" dirty="0"/>
              <a:t/>
            </a:r>
            <a:br>
              <a:rPr lang="en-US" sz="1800" dirty="0"/>
            </a:br>
            <a:r>
              <a:rPr lang="en-US" sz="1800" dirty="0"/>
              <a:t/>
            </a:r>
            <a:br>
              <a:rPr lang="en-US" sz="1800" dirty="0"/>
            </a:br>
            <a:r>
              <a:rPr lang="en-US" sz="1800" dirty="0"/>
              <a:t> &lt;form&gt;</a:t>
            </a:r>
            <a:br>
              <a:rPr lang="en-US" sz="1800" dirty="0"/>
            </a:br>
            <a:r>
              <a:rPr lang="en-US" sz="1800" dirty="0"/>
              <a:t>  &lt;div class="custom-control custom-radio </a:t>
            </a:r>
            <a:br>
              <a:rPr lang="en-US" sz="1800" dirty="0"/>
            </a:br>
            <a:r>
              <a:rPr lang="en-US" sz="1800" dirty="0"/>
              <a:t>         custom-control-inline"&gt;</a:t>
            </a:r>
            <a:br>
              <a:rPr lang="en-US" sz="1800" dirty="0"/>
            </a:br>
            <a:r>
              <a:rPr lang="en-US" sz="1800" dirty="0"/>
              <a:t>    &lt;input type="radio" class="custom-control-input" </a:t>
            </a:r>
            <a:br>
              <a:rPr lang="en-US" sz="1800" dirty="0"/>
            </a:br>
            <a:r>
              <a:rPr lang="en-US" sz="1800" dirty="0"/>
              <a:t>         id="</a:t>
            </a:r>
            <a:r>
              <a:rPr lang="en-US" sz="1800" dirty="0" err="1"/>
              <a:t>customRadio</a:t>
            </a:r>
            <a:r>
              <a:rPr lang="en-US" sz="1800" dirty="0"/>
              <a:t>" name="example" value="</a:t>
            </a:r>
            <a:r>
              <a:rPr lang="en-US" sz="1800" dirty="0" err="1"/>
              <a:t>customEx</a:t>
            </a:r>
            <a:r>
              <a:rPr lang="en-US" sz="1800" dirty="0"/>
              <a:t>"&gt;</a:t>
            </a:r>
            <a:br>
              <a:rPr lang="en-US" sz="1800" dirty="0"/>
            </a:br>
            <a:r>
              <a:rPr lang="en-US" sz="1800" dirty="0"/>
              <a:t>    &lt;label class="custom-control-label" for="</a:t>
            </a:r>
            <a:r>
              <a:rPr lang="en-US" sz="1800" dirty="0" err="1"/>
              <a:t>customRadio</a:t>
            </a:r>
            <a:r>
              <a:rPr lang="en-US" sz="1800" dirty="0"/>
              <a:t>"&gt;</a:t>
            </a:r>
            <a:br>
              <a:rPr lang="en-US" sz="1800" dirty="0"/>
            </a:br>
            <a:r>
              <a:rPr lang="en-US" sz="1800" dirty="0"/>
              <a:t>         Custom radio 1</a:t>
            </a:r>
            <a:br>
              <a:rPr lang="en-US" sz="1800" dirty="0"/>
            </a:br>
            <a:r>
              <a:rPr lang="en-US" sz="1800" dirty="0"/>
              <a:t>    &lt;/label&gt;</a:t>
            </a:r>
            <a:br>
              <a:rPr lang="en-US" sz="1800" dirty="0"/>
            </a:br>
            <a:r>
              <a:rPr lang="en-US" sz="1800" dirty="0"/>
              <a:t>  &lt;/div&gt;</a:t>
            </a:r>
            <a:br>
              <a:rPr lang="en-US" sz="1800" dirty="0"/>
            </a:br>
            <a:r>
              <a:rPr lang="en-US" sz="1800" dirty="0"/>
              <a:t>  &lt;div class="custom-control custom-radio </a:t>
            </a:r>
            <a:br>
              <a:rPr lang="en-US" sz="1800" dirty="0"/>
            </a:br>
            <a:r>
              <a:rPr lang="en-US" sz="1800" dirty="0"/>
              <a:t>          custom-control-inline"&gt;</a:t>
            </a:r>
            <a:br>
              <a:rPr lang="en-US" sz="1800" dirty="0"/>
            </a:br>
            <a:r>
              <a:rPr lang="en-US" sz="1800" dirty="0"/>
              <a:t>    &lt;input type="radio" class="custom-control-input" </a:t>
            </a:r>
            <a:br>
              <a:rPr lang="en-US" sz="1800" dirty="0"/>
            </a:br>
            <a:r>
              <a:rPr lang="en-US" sz="1800" dirty="0"/>
              <a:t>       id="customRadio2" name="example" value="</a:t>
            </a:r>
            <a:r>
              <a:rPr lang="en-US" sz="1800" dirty="0" err="1"/>
              <a:t>customEx</a:t>
            </a:r>
            <a:r>
              <a:rPr lang="en-US" sz="1800" dirty="0"/>
              <a:t>"&gt;</a:t>
            </a:r>
            <a:br>
              <a:rPr lang="en-US" sz="1800" dirty="0"/>
            </a:br>
            <a:r>
              <a:rPr lang="en-US" sz="1800" dirty="0"/>
              <a:t>    &lt;label class="custom-control-label" for="customRadio2"&gt;</a:t>
            </a:r>
            <a:br>
              <a:rPr lang="en-US" sz="1800" dirty="0"/>
            </a:br>
            <a:r>
              <a:rPr lang="en-US" sz="1800" dirty="0"/>
              <a:t>           Custom radio 2</a:t>
            </a:r>
            <a:br>
              <a:rPr lang="en-US" sz="1800" dirty="0"/>
            </a:br>
            <a:r>
              <a:rPr lang="en-US" sz="1800" dirty="0"/>
              <a:t>    &lt;/label&gt;</a:t>
            </a:r>
            <a:br>
              <a:rPr lang="en-US" sz="1800" dirty="0"/>
            </a:br>
            <a:r>
              <a:rPr lang="en-US" sz="1800" dirty="0"/>
              <a:t>  &lt;/div&gt;</a:t>
            </a:r>
            <a:br>
              <a:rPr lang="en-US" sz="1800" dirty="0"/>
            </a:br>
            <a:r>
              <a:rPr lang="en-US" sz="1800" dirty="0"/>
              <a:t>&lt;/form&gt;</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263830" cy="5628283"/>
          </a:xfrm>
        </p:spPr>
        <p:txBody>
          <a:bodyPr>
            <a:normAutofit fontScale="92500" lnSpcReduction="10000"/>
          </a:bodyPr>
          <a:lstStyle/>
          <a:p>
            <a:r>
              <a:rPr lang="en-US" sz="1800" dirty="0"/>
              <a:t>Custom Select Menu</a:t>
            </a:r>
            <a:br>
              <a:rPr lang="en-US" sz="1800" dirty="0"/>
            </a:br>
            <a:r>
              <a:rPr lang="en-US" sz="1800" dirty="0"/>
              <a:t/>
            </a:r>
            <a:br>
              <a:rPr lang="en-US" sz="1800" dirty="0"/>
            </a:br>
            <a:r>
              <a:rPr lang="en-US" sz="1800" dirty="0"/>
              <a:t> &lt;form&gt;</a:t>
            </a:r>
            <a:br>
              <a:rPr lang="en-US" sz="1800" dirty="0"/>
            </a:br>
            <a:r>
              <a:rPr lang="en-US" sz="1800" dirty="0"/>
              <a:t>  &lt;select name="cars" class="custom-select"&gt;</a:t>
            </a:r>
            <a:br>
              <a:rPr lang="en-US" sz="1800" dirty="0"/>
            </a:br>
            <a:r>
              <a:rPr lang="en-US" sz="1800" dirty="0"/>
              <a:t>    &lt;option selected&gt;Custom Select Menu&lt;/option&gt;</a:t>
            </a:r>
            <a:br>
              <a:rPr lang="en-US" sz="1800" dirty="0"/>
            </a:br>
            <a:r>
              <a:rPr lang="en-US" sz="1800" dirty="0"/>
              <a:t>    &lt;option value="</a:t>
            </a:r>
            <a:r>
              <a:rPr lang="en-US" sz="1800" dirty="0" err="1"/>
              <a:t>volvo</a:t>
            </a:r>
            <a:r>
              <a:rPr lang="en-US" sz="1800" dirty="0"/>
              <a:t>"&gt;Volvo&lt;/option&gt;</a:t>
            </a:r>
            <a:br>
              <a:rPr lang="en-US" sz="1800" dirty="0"/>
            </a:br>
            <a:r>
              <a:rPr lang="en-US" sz="1800" dirty="0"/>
              <a:t>    &lt;option value="fiat"&gt;Fiat&lt;/option&gt;</a:t>
            </a:r>
            <a:br>
              <a:rPr lang="en-US" sz="1800" dirty="0"/>
            </a:br>
            <a:r>
              <a:rPr lang="en-US" sz="1800" dirty="0"/>
              <a:t>    &lt;option value="</a:t>
            </a:r>
            <a:r>
              <a:rPr lang="en-US" sz="1800" dirty="0" err="1"/>
              <a:t>audi</a:t>
            </a:r>
            <a:r>
              <a:rPr lang="en-US" sz="1800" dirty="0"/>
              <a:t>"&gt;Audi&lt;/option&gt;</a:t>
            </a:r>
            <a:br>
              <a:rPr lang="en-US" sz="1800" dirty="0"/>
            </a:br>
            <a:r>
              <a:rPr lang="en-US" sz="1800" dirty="0"/>
              <a:t>  &lt;/select&gt;</a:t>
            </a:r>
            <a:br>
              <a:rPr lang="en-US" sz="1800" dirty="0"/>
            </a:br>
            <a:r>
              <a:rPr lang="en-US" sz="1800" dirty="0"/>
              <a:t>&lt;/form&gt;</a:t>
            </a:r>
          </a:p>
          <a:p>
            <a:endParaRPr lang="en-US" sz="1800" dirty="0"/>
          </a:p>
          <a:p>
            <a:r>
              <a:rPr lang="en-US" altLang="ko-KR" sz="1800" dirty="0"/>
              <a:t>Custom Select Menu Size(</a:t>
            </a:r>
            <a:r>
              <a:rPr lang="ko-KR" altLang="en-US" sz="1800" dirty="0"/>
              <a:t>창의 높이</a:t>
            </a:r>
            <a:r>
              <a:rPr lang="en-US" altLang="ko-KR" sz="1800" dirty="0"/>
              <a:t>)</a:t>
            </a:r>
            <a:br>
              <a:rPr lang="en-US" altLang="ko-KR" sz="1800" dirty="0"/>
            </a:br>
            <a:r>
              <a:rPr lang="en-US" altLang="ko-KR" sz="1800" dirty="0"/>
              <a:t/>
            </a:r>
            <a:br>
              <a:rPr lang="en-US" altLang="ko-KR" sz="1800" dirty="0"/>
            </a:br>
            <a:r>
              <a:rPr lang="en-US" altLang="ko-KR" sz="1800" dirty="0"/>
              <a:t> &lt;form&gt;</a:t>
            </a:r>
            <a:br>
              <a:rPr lang="en-US" altLang="ko-KR" sz="1800" dirty="0"/>
            </a:br>
            <a:r>
              <a:rPr lang="en-US" altLang="ko-KR" sz="1800" dirty="0"/>
              <a:t>  &lt;!-- Small --&gt;</a:t>
            </a:r>
            <a:br>
              <a:rPr lang="en-US" altLang="ko-KR" sz="1800" dirty="0"/>
            </a:br>
            <a:r>
              <a:rPr lang="en-US" altLang="ko-KR" sz="1800" dirty="0"/>
              <a:t>  &lt;select name="cars" class="custom-select-</a:t>
            </a:r>
            <a:r>
              <a:rPr lang="en-US" altLang="ko-KR" sz="1800" dirty="0" err="1"/>
              <a:t>sm</a:t>
            </a:r>
            <a:r>
              <a:rPr lang="en-US" altLang="ko-KR" sz="1800" dirty="0"/>
              <a:t>"&gt;</a:t>
            </a:r>
            <a:br>
              <a:rPr lang="en-US" altLang="ko-KR" sz="1800" dirty="0"/>
            </a:br>
            <a:r>
              <a:rPr lang="en-US" altLang="ko-KR" sz="1800" dirty="0"/>
              <a:t>    &lt;option selected&gt;Small Custom Select Menu&lt;/option&gt;</a:t>
            </a:r>
            <a:br>
              <a:rPr lang="en-US" altLang="ko-KR" sz="1800" dirty="0"/>
            </a:br>
            <a:r>
              <a:rPr lang="en-US" altLang="ko-KR" sz="1800" dirty="0"/>
              <a:t>    &lt;option value="</a:t>
            </a:r>
            <a:r>
              <a:rPr lang="en-US" altLang="ko-KR" sz="1800" dirty="0" err="1"/>
              <a:t>volvo</a:t>
            </a:r>
            <a:r>
              <a:rPr lang="en-US" altLang="ko-KR" sz="1800" dirty="0"/>
              <a:t>"&gt;Volvo&lt;/option&gt;</a:t>
            </a:r>
            <a:br>
              <a:rPr lang="en-US" altLang="ko-KR" sz="1800" dirty="0"/>
            </a:br>
            <a:r>
              <a:rPr lang="en-US" altLang="ko-KR" sz="1800" dirty="0"/>
              <a:t>    &lt;option value="fiat"&gt;Fiat&lt;/option&gt;</a:t>
            </a:r>
            <a:br>
              <a:rPr lang="en-US" altLang="ko-KR" sz="1800" dirty="0"/>
            </a:br>
            <a:r>
              <a:rPr lang="en-US" altLang="ko-KR" sz="1800" dirty="0"/>
              <a:t>    &lt;option value="</a:t>
            </a:r>
            <a:r>
              <a:rPr lang="en-US" altLang="ko-KR" sz="1800" dirty="0" err="1"/>
              <a:t>audi</a:t>
            </a:r>
            <a:r>
              <a:rPr lang="en-US" altLang="ko-KR" sz="1800" dirty="0"/>
              <a:t>"&gt;Audi&lt;/option&gt;</a:t>
            </a:r>
            <a:br>
              <a:rPr lang="en-US" altLang="ko-KR" sz="1800" dirty="0"/>
            </a:br>
            <a:r>
              <a:rPr lang="en-US" altLang="ko-KR" sz="1800" dirty="0"/>
              <a:t>  &lt;/select&gt;</a:t>
            </a:r>
            <a:br>
              <a:rPr lang="en-US" altLang="ko-KR" sz="1800" dirty="0"/>
            </a:br>
            <a:r>
              <a:rPr lang="en-US" altLang="ko-KR" sz="1800" dirty="0"/>
              <a:t>&lt;/form&gt;</a:t>
            </a:r>
          </a:p>
          <a:p>
            <a:r>
              <a:rPr lang="en-US" altLang="ko-KR" sz="1800" dirty="0"/>
              <a:t>&lt;select name="cars" class="custom-select-lg“&gt;</a:t>
            </a:r>
            <a:endParaRPr lang="en-US" sz="1800" dirty="0"/>
          </a:p>
          <a:p>
            <a:endParaRPr lang="en-US" sz="1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lstStyle/>
          <a:p>
            <a:r>
              <a:rPr lang="en-US" sz="1800" dirty="0"/>
              <a:t>Custom Range</a:t>
            </a:r>
            <a:br>
              <a:rPr lang="en-US" sz="1800" dirty="0"/>
            </a:br>
            <a:r>
              <a:rPr lang="en-US" sz="1800" dirty="0"/>
              <a:t/>
            </a:r>
            <a:br>
              <a:rPr lang="en-US" sz="1800" dirty="0"/>
            </a:br>
            <a:r>
              <a:rPr lang="en-US" sz="1800" dirty="0"/>
              <a:t> &lt;form&gt;</a:t>
            </a:r>
            <a:br>
              <a:rPr lang="en-US" sz="1800" dirty="0"/>
            </a:br>
            <a:r>
              <a:rPr lang="en-US" sz="1800" dirty="0"/>
              <a:t>  &lt;label for="</a:t>
            </a:r>
            <a:r>
              <a:rPr lang="en-US" sz="1800" dirty="0" err="1"/>
              <a:t>customRange</a:t>
            </a:r>
            <a:r>
              <a:rPr lang="en-US" sz="1800" dirty="0"/>
              <a:t>"&gt;Custom range&lt;/label&gt;</a:t>
            </a:r>
            <a:br>
              <a:rPr lang="en-US" sz="1800" dirty="0"/>
            </a:br>
            <a:r>
              <a:rPr lang="en-US" sz="1800" dirty="0"/>
              <a:t>  &lt;input type="range" class="custom-range" </a:t>
            </a:r>
            <a:br>
              <a:rPr lang="en-US" sz="1800" dirty="0"/>
            </a:br>
            <a:r>
              <a:rPr lang="en-US" sz="1800" dirty="0"/>
              <a:t>        id="</a:t>
            </a:r>
            <a:r>
              <a:rPr lang="en-US" sz="1800" dirty="0" err="1"/>
              <a:t>customRange</a:t>
            </a:r>
            <a:r>
              <a:rPr lang="en-US" sz="1800" dirty="0"/>
              <a:t>" name="points1"&gt;</a:t>
            </a:r>
            <a:br>
              <a:rPr lang="en-US" sz="1800" dirty="0"/>
            </a:br>
            <a:r>
              <a:rPr lang="en-US" sz="1800" dirty="0"/>
              <a:t>&lt;/form&gt;</a:t>
            </a:r>
          </a:p>
          <a:p>
            <a:r>
              <a:rPr lang="en-US" sz="1800" dirty="0"/>
              <a:t>Form-control</a:t>
            </a:r>
            <a:r>
              <a:rPr lang="ko-KR" altLang="en-US" sz="1800" dirty="0"/>
              <a:t>처럼 좌우로 </a:t>
            </a:r>
            <a:r>
              <a:rPr lang="en-US" altLang="ko-KR" sz="1800" dirty="0"/>
              <a:t>100%</a:t>
            </a:r>
            <a:r>
              <a:rPr lang="ko-KR" altLang="en-US" sz="1800" dirty="0"/>
              <a:t>점유</a:t>
            </a:r>
            <a:endParaRPr lang="en-US" sz="1800" dirty="0"/>
          </a:p>
          <a:p>
            <a:endParaRPr lang="en-US" dirty="0"/>
          </a:p>
        </p:txBody>
      </p:sp>
    </p:spTree>
  </p:cSld>
  <p:clrMapOvr>
    <a:masterClrMapping/>
  </p:clrMapOvr>
</p:sld>
</file>

<file path=ppt/theme/theme1.xml><?xml version="1.0" encoding="utf-8"?>
<a:theme xmlns:a="http://schemas.openxmlformats.org/drawingml/2006/main" name="pptLayo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pptLayout</Template>
  <TotalTime>9961</TotalTime>
  <Words>1173</Words>
  <Application>Microsoft Office PowerPoint</Application>
  <PresentationFormat>화면 슬라이드 쇼(4:3)</PresentationFormat>
  <Paragraphs>430</Paragraphs>
  <Slides>152</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152</vt:i4>
      </vt:variant>
    </vt:vector>
  </HeadingPairs>
  <TitlesOfParts>
    <vt:vector size="161" baseType="lpstr">
      <vt:lpstr>HY견고딕</vt:lpstr>
      <vt:lpstr>HY목각파임B</vt:lpstr>
      <vt:lpstr>HY신명조</vt:lpstr>
      <vt:lpstr>HY헤드라인M</vt:lpstr>
      <vt:lpstr>맑은 고딕</vt:lpstr>
      <vt:lpstr>맑은 고딕 Semilight</vt:lpstr>
      <vt:lpstr>Arial</vt:lpstr>
      <vt:lpstr>Wingdings</vt:lpstr>
      <vt:lpstr>pptLayout</vt:lpstr>
      <vt:lpstr>Bootstrap4 (part 1]</vt:lpstr>
      <vt:lpstr>Bootstrap 4</vt:lpstr>
      <vt:lpstr>Bootstrap 4 시작하기</vt:lpstr>
      <vt:lpstr>부트스트랩 사용 기본 설정</vt:lpstr>
      <vt:lpstr>container</vt:lpstr>
      <vt:lpstr>PowerPoint 프레젠테이션</vt:lpstr>
      <vt:lpstr>PowerPoint 프레젠테이션</vt:lpstr>
      <vt:lpstr>PowerPoint 프레젠테이션</vt:lpstr>
      <vt:lpstr>PowerPoint 프레젠테이션</vt:lpstr>
      <vt:lpstr>PowerPoint 프레젠테이션</vt:lpstr>
      <vt:lpstr>Bootstrap4 Grid</vt:lpstr>
      <vt:lpstr>PowerPoint 프레젠테이션</vt:lpstr>
      <vt:lpstr>PowerPoint 프레젠테이션</vt:lpstr>
      <vt:lpstr>Text/Typography(문장과 인쇄)</vt:lpstr>
      <vt:lpstr>PowerPoint 프레젠테이션</vt:lpstr>
      <vt:lpstr>PowerPoint 프레젠테이션</vt:lpstr>
      <vt:lpstr>Colors</vt:lpstr>
      <vt:lpstr>PowerPoint 프레젠테이션</vt:lpstr>
      <vt:lpstr>PowerPoint 프레젠테이션</vt:lpstr>
      <vt:lpstr>PowerPoint 프레젠테이션</vt:lpstr>
      <vt:lpstr>Bootstrap 4 Table</vt:lpstr>
      <vt:lpstr>PowerPoint 프레젠테이션</vt:lpstr>
      <vt:lpstr>PowerPoint 프레젠테이션</vt:lpstr>
      <vt:lpstr>Bootstrap 4 Image</vt:lpstr>
      <vt:lpstr>Bootstrap 4 Jumbotron</vt:lpstr>
      <vt:lpstr>Bootstrap 4 Alert (메시지 창)</vt:lpstr>
      <vt:lpstr>PowerPoint 프레젠테이션</vt:lpstr>
      <vt:lpstr>Bootstrap 4 Button</vt:lpstr>
      <vt:lpstr>PowerPoint 프레젠테이션</vt:lpstr>
      <vt:lpstr>PowerPoint 프레젠테이션</vt:lpstr>
      <vt:lpstr>PowerPoint 프레젠테이션</vt:lpstr>
      <vt:lpstr>Bootstrap 4 Button Group(버튼 그룹화)</vt:lpstr>
      <vt:lpstr>Nesting Button Groups &amp; Dropdown Menu     (드롭다운 메뉴를 포함한 버튼그룹)</vt:lpstr>
      <vt:lpstr>PowerPoint 프레젠테이션</vt:lpstr>
      <vt:lpstr>Bootstrap 4 Badge</vt:lpstr>
      <vt:lpstr>PowerPoint 프레젠테이션</vt:lpstr>
      <vt:lpstr>Bootstrap 4 Progress Bar</vt:lpstr>
      <vt:lpstr>PowerPoint 프레젠테이션</vt:lpstr>
      <vt:lpstr>BS4 Spinner(빙글빙글 원형 진도표시)</vt:lpstr>
      <vt:lpstr>PowerPoint 프레젠테이션</vt:lpstr>
      <vt:lpstr>PowerPoint 프레젠테이션</vt:lpstr>
      <vt:lpstr>Bootstrap 4 Pagination(페이지 표시)</vt:lpstr>
      <vt:lpstr>PowerPoint 프레젠테이션</vt:lpstr>
      <vt:lpstr>Bootstrap 4 List Group</vt:lpstr>
      <vt:lpstr>PowerPoint 프레젠테이션</vt:lpstr>
      <vt:lpstr>PowerPoint 프레젠테이션</vt:lpstr>
      <vt:lpstr>Bootstrap 4 Card</vt:lpstr>
      <vt:lpstr>PowerPoint 프레젠테이션</vt:lpstr>
      <vt:lpstr>PowerPoint 프레젠테이션</vt:lpstr>
      <vt:lpstr>PowerPoint 프레젠테이션</vt:lpstr>
      <vt:lpstr>PowerPoint 프레젠테이션</vt:lpstr>
      <vt:lpstr>Bootstrap 4 Dropdown</vt:lpstr>
      <vt:lpstr>PowerPoint 프레젠테이션</vt:lpstr>
      <vt:lpstr>PowerPoint 프레젠테이션</vt:lpstr>
      <vt:lpstr>PowerPoint 프레젠테이션</vt:lpstr>
      <vt:lpstr>PowerPoint 프레젠테이션</vt:lpstr>
      <vt:lpstr>Bootstrap 4 Collapse(show-hide)</vt:lpstr>
      <vt:lpstr>PowerPoint 프레젠테이션</vt:lpstr>
      <vt:lpstr>PowerPoint 프레젠테이션</vt:lpstr>
      <vt:lpstr>Bootstrap 4 Nav(단순 메뉴)</vt:lpstr>
      <vt:lpstr>PowerPoint 프레젠테이션</vt:lpstr>
      <vt:lpstr>PowerPoint 프레젠테이션</vt:lpstr>
      <vt:lpstr>PowerPoint 프레젠테이션</vt:lpstr>
      <vt:lpstr>PowerPoint 프레젠테이션</vt:lpstr>
      <vt:lpstr>Bootstrap 4 Navigation Bar(메뉴바)</vt:lpstr>
      <vt:lpstr>PowerPoint 프레젠테이션</vt:lpstr>
      <vt:lpstr>PowerPoint 프레젠테이션</vt:lpstr>
      <vt:lpstr>PowerPoint 프레젠테이션</vt:lpstr>
      <vt:lpstr>PowerPoint 프레젠테이션</vt:lpstr>
      <vt:lpstr>Bootstrap 4 Form</vt:lpstr>
      <vt:lpstr>PowerPoint 프레젠테이션</vt:lpstr>
      <vt:lpstr>PowerPoint 프레젠테이션</vt:lpstr>
      <vt:lpstr>PowerPoint 프레젠테이션</vt:lpstr>
      <vt:lpstr>PowerPoint 프레젠테이션</vt:lpstr>
      <vt:lpstr>PowerPoint 프레젠테이션</vt:lpstr>
      <vt:lpstr>Bootstrap 4 Form Input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Input Group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Custom Form (브라우져 제공이 아닌 bootstrap을 이용하여 만드는 form 콘트롤 모양)</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Carousel</vt:lpstr>
      <vt:lpstr>PowerPoint 프레젠테이션</vt:lpstr>
      <vt:lpstr>PowerPoint 프레젠테이션</vt:lpstr>
      <vt:lpstr>Bootstrap 4 Modal</vt:lpstr>
      <vt:lpstr>PowerPoint 프레젠테이션</vt:lpstr>
      <vt:lpstr>PowerPoint 프레젠테이션</vt:lpstr>
      <vt:lpstr>Bootstrap 4 Scrollspy (Advanced)</vt:lpstr>
      <vt:lpstr>PowerPoint 프레젠테이션</vt:lpstr>
      <vt:lpstr>PowerPoint 프레젠테이션</vt:lpstr>
      <vt:lpstr>Bootstrap 4 Tooltip</vt:lpstr>
      <vt:lpstr>PowerPoint 프레젠테이션</vt:lpstr>
      <vt:lpstr>PowerPoint 프레젠테이션</vt:lpstr>
      <vt:lpstr>Bootstrap 4 Utilities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Flex</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Icon</vt:lpstr>
      <vt:lpstr>PowerPoint 프레젠테이션</vt:lpstr>
      <vt:lpstr>PowerPoint 프레젠테이션</vt:lpstr>
      <vt:lpstr>Bootstrap 4 Filter (Advanced)</vt:lpstr>
      <vt:lpstr>PowerPoint 프레젠테이션</vt:lpstr>
      <vt:lpstr>Media 클래스</vt:lpstr>
      <vt:lpstr>Bootstrap 4 Media Object</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Bootstrap4</dc:title>
  <dc:creator>kook hs</dc:creator>
  <cp:lastModifiedBy>404</cp:lastModifiedBy>
  <cp:revision>475</cp:revision>
  <dcterms:created xsi:type="dcterms:W3CDTF">2021-04-30T13:26:02Z</dcterms:created>
  <dcterms:modified xsi:type="dcterms:W3CDTF">2023-03-02T03:02:03Z</dcterms:modified>
</cp:coreProperties>
</file>