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62" r:id="rId5"/>
    <p:sldId id="267" r:id="rId6"/>
    <p:sldId id="268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75" r:id="rId16"/>
    <p:sldId id="276" r:id="rId17"/>
    <p:sldId id="265" r:id="rId18"/>
    <p:sldId id="277" r:id="rId19"/>
    <p:sldId id="27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>
      <p:cViewPr varScale="1">
        <p:scale>
          <a:sx n="86" d="100"/>
          <a:sy n="86" d="100"/>
        </p:scale>
        <p:origin x="6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Chap08. </a:t>
            </a:r>
            <a:r>
              <a:rPr lang="ko-KR" altLang="en-US" smtClean="0"/>
              <a:t>여러 테이블을 하나의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테이블처럼 사용하는 조인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여러 테이블의 데이터를 조합하여 </a:t>
            </a:r>
            <a:r>
              <a:rPr lang="ko-KR" altLang="en-US" b="1" dirty="0" err="1" smtClean="0"/>
              <a:t>출력시</a:t>
            </a:r>
            <a:r>
              <a:rPr lang="ko-KR" altLang="en-US" b="1" dirty="0" smtClean="0"/>
              <a:t> 사용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비동기 조인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000" dirty="0" smtClean="0">
                <a:solidFill>
                  <a:srgbClr val="FF0000"/>
                </a:solidFill>
              </a:rPr>
              <a:t>--</a:t>
            </a:r>
            <a:r>
              <a:rPr lang="ko-KR" altLang="en-US" sz="2000" dirty="0" err="1" smtClean="0"/>
              <a:t>등가조인</a:t>
            </a:r>
            <a:r>
              <a:rPr lang="ko-KR" altLang="en-US" sz="2000" dirty="0" smtClean="0"/>
              <a:t> 이외의 조인</a:t>
            </a:r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8-7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등가비교연산 아닌 </a:t>
            </a:r>
            <a:r>
              <a:rPr lang="ko-KR" altLang="en-US" sz="2000" dirty="0" smtClean="0"/>
              <a:t>다른 비교 연산으로 </a:t>
            </a:r>
            <a:r>
              <a:rPr lang="ko-KR" altLang="en-US" sz="2000" dirty="0" smtClean="0"/>
              <a:t>조인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E, SALGRADE S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E.SAL BETWEEN S.LOSAL AND S.HISAL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범위에 포함 여부를 연산하는 </a:t>
            </a:r>
            <a:r>
              <a:rPr lang="en-US" altLang="ko-KR" sz="2000" dirty="0" smtClean="0"/>
              <a:t>BETWEEN AND</a:t>
            </a:r>
            <a:r>
              <a:rPr lang="ko-KR" altLang="en-US" sz="2000" dirty="0" smtClean="0"/>
              <a:t>연산자를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845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963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자체 조인</a:t>
            </a:r>
            <a:r>
              <a:rPr lang="en-US" altLang="ko-KR" dirty="0" smtClean="0">
                <a:solidFill>
                  <a:srgbClr val="FF0000"/>
                </a:solidFill>
              </a:rPr>
              <a:t>(SELF JOIN)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smtClean="0"/>
              <a:t>자체 테이블의 다른 행의 동일한 열을 이용하여 조인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하나의 테이블을 </a:t>
            </a:r>
            <a:r>
              <a:rPr lang="ko-KR" altLang="en-US" sz="2000" dirty="0" err="1" smtClean="0"/>
              <a:t>여러개의</a:t>
            </a:r>
            <a:r>
              <a:rPr lang="ko-KR" altLang="en-US" sz="2000" dirty="0" smtClean="0"/>
              <a:t> 테이블 처럼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하나의 테이블에 별칭만 다르게 붙여 사용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등가 조인에 속하는 조인이다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8-8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E2.EMPNO 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E1, EMP E2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E1.MGR = E2.EMPNO;</a:t>
            </a:r>
            <a:endParaRPr lang="en-US" altLang="ko-KR" sz="2000" dirty="0" smtClean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5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596832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1900" dirty="0" smtClean="0">
                <a:solidFill>
                  <a:srgbClr val="FF0000"/>
                </a:solidFill>
              </a:rPr>
              <a:t>외부 조인</a:t>
            </a:r>
            <a:r>
              <a:rPr lang="en-US" altLang="ko-KR" sz="1900" dirty="0" smtClean="0">
                <a:solidFill>
                  <a:srgbClr val="FF0000"/>
                </a:solidFill>
              </a:rPr>
              <a:t>(OUTER JOIN)</a:t>
            </a:r>
            <a:br>
              <a:rPr lang="en-US" altLang="ko-KR" sz="1900" dirty="0" smtClean="0">
                <a:solidFill>
                  <a:srgbClr val="FF0000"/>
                </a:solidFill>
              </a:rPr>
            </a:br>
            <a:r>
              <a:rPr lang="ko-KR" altLang="en-US" sz="1900" dirty="0" err="1" smtClean="0"/>
              <a:t>등가조인과</a:t>
            </a:r>
            <a:r>
              <a:rPr lang="ko-KR" altLang="en-US" sz="1900" dirty="0" smtClean="0"/>
              <a:t> 자체 조인은 조인 기준 </a:t>
            </a:r>
            <a:r>
              <a:rPr lang="ko-KR" altLang="en-US" sz="1900" dirty="0" err="1" smtClean="0"/>
              <a:t>컬럼중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NULL</a:t>
            </a:r>
            <a:r>
              <a:rPr lang="ko-KR" altLang="en-US" sz="1900" dirty="0" smtClean="0"/>
              <a:t>은 조인에서 제외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ko-KR" altLang="en-US" sz="1900" dirty="0" smtClean="0"/>
              <a:t>한쪽이 </a:t>
            </a:r>
            <a:r>
              <a:rPr lang="en-US" altLang="ko-KR" sz="1900" dirty="0" smtClean="0"/>
              <a:t>NULL</a:t>
            </a:r>
            <a:r>
              <a:rPr lang="ko-KR" altLang="en-US" sz="1900" dirty="0" err="1" smtClean="0"/>
              <a:t>이여도</a:t>
            </a:r>
            <a:r>
              <a:rPr lang="ko-KR" altLang="en-US" sz="1900" dirty="0" smtClean="0"/>
              <a:t> 강제로 출력하는 방식을 외부 조인이라 함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ko-KR" altLang="en-US" sz="1900" dirty="0" smtClean="0"/>
              <a:t>등가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자체 조인은 </a:t>
            </a:r>
            <a:r>
              <a:rPr lang="en-US" altLang="ko-KR" sz="1900" dirty="0" smtClean="0"/>
              <a:t>INNER JOIN</a:t>
            </a:r>
            <a:r>
              <a:rPr lang="ko-KR" altLang="en-US" sz="1900" dirty="0" err="1" smtClean="0"/>
              <a:t>이라한다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err="1" smtClean="0"/>
              <a:t>외부조인의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종류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왼쪽 </a:t>
            </a:r>
            <a:r>
              <a:rPr lang="ko-KR" altLang="en-US" sz="2000" dirty="0" smtClean="0"/>
              <a:t>외부 조인</a:t>
            </a:r>
            <a:r>
              <a:rPr lang="en-US" altLang="ko-KR" sz="2000" dirty="0" smtClean="0"/>
              <a:t>(LEFT OUTER JOIN)</a:t>
            </a:r>
            <a:br>
              <a:rPr lang="en-US" altLang="ko-KR" sz="2000" dirty="0" smtClean="0"/>
            </a:br>
            <a:r>
              <a:rPr lang="en-US" altLang="ko-KR" sz="2000" dirty="0" smtClean="0"/>
              <a:t>    WHERE TABLE1.COL= TABLE2.COL(+)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오른쪽 </a:t>
            </a:r>
            <a:r>
              <a:rPr lang="ko-KR" altLang="en-US" sz="2000" dirty="0"/>
              <a:t>외부 조인</a:t>
            </a:r>
            <a:r>
              <a:rPr lang="en-US" altLang="ko-KR" sz="2000" dirty="0" smtClean="0"/>
              <a:t>(RIGHT </a:t>
            </a:r>
            <a:r>
              <a:rPr lang="en-US" altLang="ko-KR" sz="2000" dirty="0"/>
              <a:t>OUTER JOIN)</a:t>
            </a:r>
            <a:br>
              <a:rPr lang="en-US" altLang="ko-KR" sz="2000" dirty="0"/>
            </a:br>
            <a:r>
              <a:rPr lang="en-US" altLang="ko-KR" sz="2000" dirty="0"/>
              <a:t>    WHERE </a:t>
            </a:r>
            <a:r>
              <a:rPr lang="en-US" altLang="ko-KR" sz="2000" dirty="0" smtClean="0"/>
              <a:t>TABLE1.COL(+)= TABLE2.COL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왼쪽은 왼쪽을 기준으로 하고 오른쪽은 오른쪽을 기준으로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하여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왼쪽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포함 비교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오른쪽 </a:t>
            </a:r>
            <a:r>
              <a:rPr lang="en-US" altLang="ko-KR" sz="2000" dirty="0" smtClean="0"/>
              <a:t>NULL</a:t>
            </a:r>
            <a:r>
              <a:rPr lang="ko-KR" altLang="en-US" sz="2000" dirty="0"/>
              <a:t>포함 비교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왼쪽 조인은 왼쪽의 행의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을 포함하여 모두 출력하고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오른쪽 조인의 오른쪽 행은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포함 모두 출력한다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일치하지 않은 것의 상대방 행은 모두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로 처리한다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  <a:p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8-9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왼쪽 외부 조인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    </a:t>
            </a:r>
            <a:r>
              <a:rPr lang="en-US" altLang="ko-KR" sz="2000" dirty="0"/>
              <a:t>E2.EMPNO 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E1, EMP E2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E1.MGR = E2.EMPNO</a:t>
            </a:r>
            <a:r>
              <a:rPr lang="en-US" altLang="ko-KR" sz="2000" dirty="0" smtClean="0"/>
              <a:t>(+)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E1.EMPNO;</a:t>
            </a:r>
            <a:endParaRPr lang="en-US" altLang="ko-KR" sz="2000" dirty="0" smtClean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0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  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8-10(</a:t>
            </a:r>
            <a:r>
              <a:rPr lang="ko-KR" altLang="en-US" sz="2000" dirty="0" smtClean="0"/>
              <a:t>오른쪽 외부 조인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E2.EMPNO 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E1, EMP E2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E1.MGR(+) = </a:t>
            </a:r>
            <a:r>
              <a:rPr lang="en-US" altLang="ko-KR" sz="2000" dirty="0" smtClean="0"/>
              <a:t>E2.EMPNO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798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08-3 SQL-99 </a:t>
            </a:r>
            <a:r>
              <a:rPr lang="ko-KR" altLang="en-US" dirty="0" smtClean="0"/>
              <a:t>표준 문법으로 배우는 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SQL-99</a:t>
            </a:r>
            <a:r>
              <a:rPr lang="ko-KR" altLang="en-US" dirty="0" smtClean="0"/>
              <a:t>표준 문법은 </a:t>
            </a:r>
            <a:r>
              <a:rPr lang="en-US" altLang="ko-KR" dirty="0" smtClean="0"/>
              <a:t>ISO/ANSI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SQL-82</a:t>
            </a:r>
            <a:r>
              <a:rPr lang="en-US" altLang="ko-KR" dirty="0" smtClean="0">
                <a:sym typeface="Wingdings" panose="05000000000000000000" pitchFamily="2" charset="2"/>
              </a:rPr>
              <a:t>SQL-92SQL-99</a:t>
            </a:r>
            <a:r>
              <a:rPr lang="ko-KR" altLang="en-US" dirty="0" smtClean="0">
                <a:sym typeface="Wingdings" panose="05000000000000000000" pitchFamily="2" charset="2"/>
              </a:rPr>
              <a:t>로 업그레이드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오라클 </a:t>
            </a:r>
            <a:r>
              <a:rPr lang="en-US" altLang="ko-KR" dirty="0" smtClean="0">
                <a:sym typeface="Wingdings" panose="05000000000000000000" pitchFamily="2" charset="2"/>
              </a:rPr>
              <a:t>9</a:t>
            </a:r>
            <a:r>
              <a:rPr lang="ko-KR" altLang="en-US" dirty="0" err="1" smtClean="0">
                <a:sym typeface="Wingdings" panose="05000000000000000000" pitchFamily="2" charset="2"/>
              </a:rPr>
              <a:t>버젼부터</a:t>
            </a:r>
            <a:r>
              <a:rPr lang="ko-KR" altLang="en-US" dirty="0" smtClean="0">
                <a:sym typeface="Wingdings" panose="05000000000000000000" pitchFamily="2" charset="2"/>
              </a:rPr>
              <a:t> 지원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NATURAL JOIN : </a:t>
            </a:r>
            <a:r>
              <a:rPr lang="ko-KR" altLang="en-US" dirty="0" smtClean="0">
                <a:solidFill>
                  <a:srgbClr val="FF0000"/>
                </a:solidFill>
              </a:rPr>
              <a:t>두 테이블의 같은 열 기준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err="1" smtClean="0"/>
              <a:t>등가조인에</a:t>
            </a:r>
            <a:r>
              <a:rPr lang="ko-KR" altLang="en-US" sz="2000" dirty="0" smtClean="0"/>
              <a:t> 해당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 T1 NATURAL JOIN TABLE2  T2</a:t>
            </a:r>
            <a:br>
              <a:rPr lang="en-US" altLang="ko-KR" sz="2000" dirty="0" smtClean="0"/>
            </a:br>
            <a:r>
              <a:rPr lang="en-US" altLang="ko-KR" sz="2000" dirty="0" smtClean="0"/>
              <a:t>SELECT</a:t>
            </a:r>
            <a:r>
              <a:rPr lang="ko-KR" altLang="en-US" sz="2000" dirty="0" smtClean="0"/>
              <a:t>절에서 비교 기준이 되는 </a:t>
            </a:r>
            <a:r>
              <a:rPr lang="ko-KR" altLang="en-US" sz="2000" dirty="0" err="1" smtClean="0"/>
              <a:t>컬럼명을</a:t>
            </a:r>
            <a:r>
              <a:rPr lang="ko-KR" altLang="en-US" sz="2000" dirty="0" smtClean="0"/>
              <a:t> 동일하게 해야하며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별칭을 사용해서는 안됨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  <a:p>
            <a:r>
              <a:rPr lang="en-US" altLang="ko-KR" sz="2000" dirty="0" smtClean="0"/>
              <a:t>--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8-11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E.EMPNO, E.ENAME, E.JOB, E.MGR, E.HIREDATE, E.SAL, E.COMM,       DEPTNO, D.DNAME, D.LOC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 NATURAL JOIN DEPT </a:t>
            </a:r>
            <a:r>
              <a:rPr lang="en-US" altLang="ko-KR" sz="2000" dirty="0" smtClean="0"/>
              <a:t>D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DEPTNO, E.EMPNO;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53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JOIN ~ USING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smtClean="0"/>
              <a:t>등가 조인이며 사용 방법은 </a:t>
            </a:r>
            <a:r>
              <a:rPr lang="en-US" altLang="ko-KR" sz="2000" dirty="0" smtClean="0"/>
              <a:t>NATURAL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JOIN</a:t>
            </a:r>
            <a:r>
              <a:rPr lang="ko-KR" altLang="en-US" sz="2000" dirty="0" smtClean="0"/>
              <a:t>과 유사하나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USING </a:t>
            </a:r>
            <a:r>
              <a:rPr lang="ko-KR" altLang="en-US" sz="2000" dirty="0" smtClean="0"/>
              <a:t>키워드 뒤에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비교 기준 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 T1 JOIN TABLE2 T2 USING(</a:t>
            </a:r>
            <a:r>
              <a:rPr lang="ko-KR" altLang="en-US" sz="2000" dirty="0" err="1" smtClean="0"/>
              <a:t>기준컬럼명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 smtClean="0"/>
              <a:t>&gt;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8-12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E.EMPNO, E.ENAME, E.JOB, E.MGR, E.HIREDATE, E.SAL, E.COMM,       DEPTNO, D.DNAME, D.LOC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 JOIN DEPT D USING (DEPTNO)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&gt;= 3000ORDER BY DEPTNO, E.EMPNO;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7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JOIN~ON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smtClean="0"/>
              <a:t>가장 범용성 있는 </a:t>
            </a:r>
            <a:r>
              <a:rPr lang="en-US" altLang="ko-KR" sz="2000" dirty="0" smtClean="0"/>
              <a:t>JOIN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ko-KR" altLang="en-US" sz="2000" dirty="0" smtClean="0"/>
              <a:t>절에 있는 </a:t>
            </a:r>
            <a:r>
              <a:rPr lang="en-US" altLang="ko-KR" sz="2000" dirty="0" smtClean="0"/>
              <a:t>JOIN</a:t>
            </a:r>
            <a:r>
              <a:rPr lang="ko-KR" altLang="en-US" sz="2000" dirty="0" smtClean="0"/>
              <a:t>조건식을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에 명시하고 그 밖의 출력을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걸러내는 것은 </a:t>
            </a:r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절에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 T1 JOIN TABLE2 T2 ON (</a:t>
            </a:r>
            <a:r>
              <a:rPr lang="ko-KR" altLang="en-US" sz="2000" dirty="0" smtClean="0"/>
              <a:t>조인 조건식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이때는 </a:t>
            </a:r>
            <a:r>
              <a:rPr lang="en-US" altLang="ko-KR" sz="2000" dirty="0" smtClean="0"/>
              <a:t>SELECT</a:t>
            </a:r>
            <a:r>
              <a:rPr lang="ko-KR" altLang="en-US" sz="2000" dirty="0" smtClean="0"/>
              <a:t>절에 별칭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기준컬럼명을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E.EMPNO, E.ENAME, E.JOB, E.MGR, E.HIREDATE, E.SAL, E.COMM,       E.DEPTNO,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D.DNAME, D.LOC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 JOIN DEPT D ON (E.DEPTNO = D.DEPTNO)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&lt;= </a:t>
            </a:r>
            <a:r>
              <a:rPr lang="en-US" altLang="ko-KR" sz="2000" dirty="0" smtClean="0"/>
              <a:t>3000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E.DEPTNO, EMPNO;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OUTER JOIN : </a:t>
            </a:r>
            <a:r>
              <a:rPr lang="ko-KR" altLang="en-US" dirty="0" smtClean="0">
                <a:solidFill>
                  <a:srgbClr val="FF0000"/>
                </a:solidFill>
              </a:rPr>
              <a:t>외부 조인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2296"/>
            <a:ext cx="7920880" cy="311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157192"/>
            <a:ext cx="740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기존방식은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절에 </a:t>
            </a:r>
            <a:r>
              <a:rPr lang="en-US" altLang="ko-KR" dirty="0" smtClean="0"/>
              <a:t>OUTER JOIN</a:t>
            </a:r>
            <a:r>
              <a:rPr lang="ko-KR" altLang="en-US" dirty="0" smtClean="0"/>
              <a:t>을 했으나 </a:t>
            </a:r>
            <a:r>
              <a:rPr lang="en-US" altLang="ko-KR" dirty="0" smtClean="0"/>
              <a:t>SQL-99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FROM</a:t>
            </a:r>
            <a:r>
              <a:rPr lang="ko-KR" altLang="en-US" dirty="0"/>
              <a:t>절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88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8-14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E2.EMPNO 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 LEFT OUTER JOIN EMP E2 ON (E1.MGR = E2.EMPNO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8-15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E2.EMPNO </a:t>
            </a:r>
            <a:r>
              <a:rPr lang="en-US" altLang="ko-KR" sz="2000" dirty="0"/>
              <a:t>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 RIGHT OUTER JOIN EMP E2 ON (E1.MGR = E2.EMPNO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E1.EMPNO, MGR_EMPNO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8-16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E2.EMPNO </a:t>
            </a:r>
            <a:r>
              <a:rPr lang="en-US" altLang="ko-KR" sz="2000" dirty="0"/>
              <a:t>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 FULL OUTER JOIN EMP E2 ON (E1.MGR = E2.EMPNO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215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세개</a:t>
            </a:r>
            <a:r>
              <a:rPr lang="ko-KR" altLang="en-US" dirty="0" smtClean="0">
                <a:solidFill>
                  <a:srgbClr val="FF0000"/>
                </a:solidFill>
              </a:rPr>
              <a:t> 이상의 테이블 조인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smtClean="0"/>
              <a:t>기존 방식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TABLE1,TABLE2,TABLE3</a:t>
            </a:r>
            <a:br>
              <a:rPr lang="en-US" altLang="ko-KR" sz="2000" dirty="0" smtClean="0"/>
            </a:br>
            <a:r>
              <a:rPr lang="en-US" altLang="ko-KR" sz="2000" dirty="0" smtClean="0"/>
              <a:t>WHERE TABLE1.COL = TABLE2.COL</a:t>
            </a:r>
            <a:br>
              <a:rPr lang="en-US" altLang="ko-KR" sz="2000" dirty="0" smtClean="0"/>
            </a:br>
            <a:r>
              <a:rPr lang="en-US" altLang="ko-KR" sz="2000" dirty="0" smtClean="0"/>
              <a:t>	AND TABLE2,COL = TABLE3.COL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SQL-99</a:t>
            </a:r>
            <a:r>
              <a:rPr lang="ko-KR" altLang="en-US" sz="2000" dirty="0" smtClean="0"/>
              <a:t>방식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 JOIN TABLE2 ON (</a:t>
            </a:r>
            <a:r>
              <a:rPr lang="ko-KR" altLang="en-US" sz="2000" dirty="0" smtClean="0"/>
              <a:t>조건식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	JOIN TABLE3 ON (</a:t>
            </a:r>
            <a:r>
              <a:rPr lang="ko-KR" altLang="en-US" sz="2000" dirty="0" smtClean="0"/>
              <a:t>조건식</a:t>
            </a:r>
            <a:r>
              <a:rPr lang="en-US" altLang="ko-KR" sz="200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08-1 </a:t>
            </a:r>
            <a:r>
              <a:rPr lang="ko-KR" altLang="en-US" smtClean="0"/>
              <a:t>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조인 </a:t>
            </a:r>
            <a:r>
              <a:rPr lang="en-US" altLang="ko-KR" dirty="0" smtClean="0"/>
              <a:t>: SELECT</a:t>
            </a:r>
            <a:r>
              <a:rPr lang="ko-KR" altLang="en-US" dirty="0" smtClean="0"/>
              <a:t>의 결과를 가로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 연산자 </a:t>
            </a:r>
            <a:r>
              <a:rPr lang="en-US" altLang="ko-KR" dirty="0" smtClean="0"/>
              <a:t>: </a:t>
            </a:r>
            <a:r>
              <a:rPr lang="en-US" altLang="ko-KR" dirty="0"/>
              <a:t>SELECT</a:t>
            </a:r>
            <a:r>
              <a:rPr lang="ko-KR" altLang="en-US" dirty="0"/>
              <a:t>의 결과를 세로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절에 여러 테이블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뿐만 아니라 테이블 형태</a:t>
            </a:r>
            <a:r>
              <a:rPr lang="en-US" altLang="ko-KR" dirty="0" smtClean="0"/>
              <a:t>,</a:t>
            </a:r>
            <a:r>
              <a:rPr lang="ko-KR" altLang="en-US" dirty="0" smtClean="0"/>
              <a:t>즉 열과 행으로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구성된 데이터 집합은 모두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 사용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(VIEW,SUBQUERY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5"/>
            <a:ext cx="5400600" cy="100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</a:t>
            </a:r>
            <a:br>
              <a:rPr lang="en-US" altLang="ko-KR" sz="2000" dirty="0" smtClean="0"/>
            </a:br>
            <a:r>
              <a:rPr lang="en-US" altLang="ko-KR" sz="2000" dirty="0" smtClean="0"/>
              <a:t>--FORM</a:t>
            </a:r>
            <a:r>
              <a:rPr lang="ko-KR" altLang="en-US" sz="2000" dirty="0" smtClean="0"/>
              <a:t>절에 여러 테이블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--FORM</a:t>
            </a:r>
            <a:r>
              <a:rPr lang="ko-KR" altLang="en-US" sz="2000" dirty="0" smtClean="0"/>
              <a:t>절의 테이블들의 행들이 모든 경우의 수로 조합 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만일 </a:t>
            </a:r>
            <a:r>
              <a:rPr lang="en-US" altLang="ko-KR" sz="2000" dirty="0" smtClean="0"/>
              <a:t>14</a:t>
            </a:r>
            <a:r>
              <a:rPr lang="ko-KR" altLang="en-US" sz="2000" dirty="0" smtClean="0"/>
              <a:t>행과 </a:t>
            </a:r>
            <a:r>
              <a:rPr lang="en-US" altLang="ko-KR" sz="2000" dirty="0" smtClean="0"/>
              <a:t>4</a:t>
            </a:r>
            <a:r>
              <a:rPr lang="ko-KR" altLang="en-US" sz="2000" dirty="0" err="1" smtClean="0"/>
              <a:t>행으로된</a:t>
            </a:r>
            <a:r>
              <a:rPr lang="ko-KR" altLang="en-US" sz="2000" dirty="0" smtClean="0"/>
              <a:t> 테이블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이면  </a:t>
            </a:r>
            <a:r>
              <a:rPr lang="en-US" altLang="ko-KR" sz="2000" dirty="0" smtClean="0"/>
              <a:t>14 * 4</a:t>
            </a:r>
            <a:r>
              <a:rPr lang="ko-KR" altLang="en-US" sz="2000" dirty="0" smtClean="0"/>
              <a:t>개 행 발생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FROM EMP, </a:t>
            </a:r>
            <a:r>
              <a:rPr lang="en-US" altLang="ko-KR" sz="2000" dirty="0" smtClean="0"/>
              <a:t>DEPT ORDER </a:t>
            </a:r>
            <a:r>
              <a:rPr lang="en-US" altLang="ko-KR" sz="2000" dirty="0"/>
              <a:t>BY EMPNO;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822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08-1 </a:t>
            </a:r>
            <a:r>
              <a:rPr lang="ko-KR" altLang="en-US" smtClean="0"/>
              <a:t>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WHERE</a:t>
            </a:r>
            <a:r>
              <a:rPr lang="ko-KR" altLang="en-US" dirty="0" smtClean="0">
                <a:solidFill>
                  <a:srgbClr val="FF0000"/>
                </a:solidFill>
              </a:rPr>
              <a:t>절</a:t>
            </a:r>
            <a:r>
              <a:rPr lang="ko-KR" altLang="en-US" dirty="0" smtClean="0"/>
              <a:t>을 활용한 </a:t>
            </a:r>
            <a:r>
              <a:rPr lang="ko-KR" altLang="en-US" dirty="0" smtClean="0">
                <a:solidFill>
                  <a:srgbClr val="FF0000"/>
                </a:solidFill>
              </a:rPr>
              <a:t>조인 조건이 </a:t>
            </a:r>
            <a:r>
              <a:rPr lang="ko-KR" altLang="en-US" dirty="0" err="1" smtClean="0">
                <a:solidFill>
                  <a:srgbClr val="FF0000"/>
                </a:solidFill>
              </a:rPr>
              <a:t>없을시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맞지 않는 행도 조인 되어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가능한 경우 발생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704856" cy="371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64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963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각 테이블에 속하는 특정 열 표시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테이블 명</a:t>
            </a:r>
            <a:r>
              <a:rPr lang="en-US" altLang="ko-KR" sz="2000" dirty="0" smtClean="0"/>
              <a:t>.</a:t>
            </a:r>
            <a:r>
              <a:rPr lang="ko-KR" altLang="en-US" sz="2000" dirty="0" err="1" smtClean="0"/>
              <a:t>컬럼명</a:t>
            </a:r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8-2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두 테이블의 </a:t>
            </a:r>
            <a:r>
              <a:rPr lang="ko-KR" altLang="en-US" sz="2000" dirty="0" err="1" smtClean="0"/>
              <a:t>열이름으로</a:t>
            </a:r>
            <a:r>
              <a:rPr lang="ko-KR" altLang="en-US" sz="2000" dirty="0" smtClean="0"/>
              <a:t> 비교하는 조건식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두 테이블의 </a:t>
            </a:r>
            <a:r>
              <a:rPr lang="en-US" altLang="ko-KR" sz="2000" dirty="0" smtClean="0"/>
              <a:t>DEPTNO</a:t>
            </a:r>
            <a:r>
              <a:rPr lang="ko-KR" altLang="en-US" sz="2000" dirty="0" smtClean="0"/>
              <a:t>값이 일치하는 행만 조인하여 출력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FROM EMP, </a:t>
            </a:r>
            <a:r>
              <a:rPr lang="en-US" altLang="ko-KR" sz="2000" dirty="0" smtClean="0"/>
              <a:t>DEPT</a:t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en-US" altLang="ko-KR" sz="2000" dirty="0"/>
              <a:t>WHERE EMP.DEPTNO = </a:t>
            </a:r>
            <a:r>
              <a:rPr lang="en-US" altLang="ko-KR" sz="2000" dirty="0" smtClean="0"/>
              <a:t>DEPT.DEPTNO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EMPNO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169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테이블의 별칭 설정</a:t>
            </a:r>
            <a:r>
              <a:rPr lang="en-US" altLang="ko-KR" sz="2000" dirty="0" smtClean="0">
                <a:solidFill>
                  <a:srgbClr val="FF0000"/>
                </a:solidFill>
              </a:rPr>
              <a:t/>
            </a:r>
            <a:br>
              <a:rPr lang="en-US" altLang="ko-KR" sz="2000" dirty="0" smtClean="0">
                <a:solidFill>
                  <a:srgbClr val="FF0000"/>
                </a:solidFill>
              </a:rPr>
            </a:br>
            <a:r>
              <a:rPr lang="en-US" altLang="ko-KR" sz="2000" dirty="0" smtClean="0"/>
              <a:t>FROM</a:t>
            </a:r>
            <a:r>
              <a:rPr lang="ko-KR" altLang="en-US" sz="2000" dirty="0" smtClean="0"/>
              <a:t>절에 사용한 테이블도 별칭 지정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ko-KR" altLang="en-US" sz="2000" dirty="0" smtClean="0"/>
              <a:t>테이블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별칭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테이블</a:t>
            </a:r>
            <a:r>
              <a:rPr lang="en-US" altLang="ko-KR" sz="2000" dirty="0" smtClean="0"/>
              <a:t>2 </a:t>
            </a:r>
            <a:r>
              <a:rPr lang="ko-KR" altLang="en-US" sz="2000" dirty="0" smtClean="0"/>
              <a:t>별칭</a:t>
            </a:r>
            <a:r>
              <a:rPr lang="en-US" altLang="ko-KR" sz="2000" dirty="0" smtClean="0"/>
              <a:t>2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, ….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E, DEPT D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E.DEPTNO = </a:t>
            </a:r>
            <a:r>
              <a:rPr lang="en-US" altLang="ko-KR" sz="2000" dirty="0" smtClean="0"/>
              <a:t>D.DEPTNO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EMPNO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SELECT</a:t>
            </a:r>
            <a:r>
              <a:rPr lang="ko-KR" altLang="en-US" sz="2000" dirty="0" smtClean="0"/>
              <a:t>시 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사용하는것보다는</a:t>
            </a:r>
            <a:r>
              <a:rPr lang="ko-KR" altLang="en-US" sz="2000" dirty="0" smtClean="0"/>
              <a:t> 각 열명을 열거하는 것 권고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24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08-2 </a:t>
            </a:r>
            <a:r>
              <a:rPr lang="ko-KR" altLang="en-US" smtClean="0"/>
              <a:t>조인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등가 조인</a:t>
            </a:r>
            <a:r>
              <a:rPr lang="en-US" altLang="ko-KR" dirty="0"/>
              <a:t> </a:t>
            </a:r>
            <a:r>
              <a:rPr lang="en-US" altLang="ko-KR" dirty="0" smtClean="0"/>
              <a:t>: ‘=‘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비등가</a:t>
            </a:r>
            <a:r>
              <a:rPr lang="ko-KR" altLang="en-US" dirty="0" smtClean="0"/>
              <a:t> 조인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등가 조인 </a:t>
            </a:r>
            <a:r>
              <a:rPr lang="ko-KR" altLang="en-US" dirty="0" smtClean="0"/>
              <a:t>외</a:t>
            </a:r>
            <a:r>
              <a:rPr lang="en-US" altLang="ko-KR" dirty="0" smtClean="0"/>
              <a:t>(=</a:t>
            </a:r>
            <a:r>
              <a:rPr lang="ko-KR" altLang="en-US" dirty="0" smtClean="0"/>
              <a:t>이외의 비교 연산자 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자체 조인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테이블을 여러 테이블처럼 사용</a:t>
            </a:r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외부 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조인 조건의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데이터도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9"/>
            <a:ext cx="7848872" cy="118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53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596832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>
                <a:solidFill>
                  <a:srgbClr val="FF0000"/>
                </a:solidFill>
              </a:rPr>
              <a:t>등가조인</a:t>
            </a:r>
            <a:r>
              <a:rPr lang="en-US" altLang="ko-KR" sz="1800" dirty="0" smtClean="0">
                <a:solidFill>
                  <a:srgbClr val="FF0000"/>
                </a:solidFill>
              </a:rPr>
              <a:t>(EQUAL JOIN,INNER JOIN,SIMPLE JOIN)</a:t>
            </a:r>
            <a:br>
              <a:rPr lang="en-US" altLang="ko-KR" sz="1800" dirty="0" smtClean="0">
                <a:solidFill>
                  <a:srgbClr val="FF0000"/>
                </a:solidFill>
              </a:rPr>
            </a:br>
            <a:r>
              <a:rPr lang="ko-KR" altLang="en-US" sz="1800" dirty="0" smtClean="0"/>
              <a:t>앞에서 사용한 </a:t>
            </a:r>
            <a:r>
              <a:rPr lang="en-US" altLang="ko-KR" sz="1800" dirty="0" smtClean="0"/>
              <a:t>=</a:t>
            </a:r>
            <a:r>
              <a:rPr lang="ko-KR" altLang="en-US" sz="1800" dirty="0" smtClean="0"/>
              <a:t>연산자로 </a:t>
            </a:r>
            <a:r>
              <a:rPr lang="ko-KR" altLang="en-US" sz="1800" dirty="0" err="1" smtClean="0"/>
              <a:t>열값을</a:t>
            </a:r>
            <a:r>
              <a:rPr lang="ko-KR" altLang="en-US" sz="1800" dirty="0" smtClean="0"/>
              <a:t> 비교 연산한 경우입니다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여러 테이블의 </a:t>
            </a:r>
            <a:r>
              <a:rPr lang="ko-KR" altLang="en-US" sz="1800" dirty="0" err="1" smtClean="0"/>
              <a:t>열값이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같을시는</a:t>
            </a:r>
            <a:r>
              <a:rPr lang="ko-KR" altLang="en-US" sz="1800" dirty="0" smtClean="0"/>
              <a:t> 모두 테이블을 명시하여 열을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표시해야 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8-4</a:t>
            </a:r>
            <a:br>
              <a:rPr lang="en-US" altLang="ko-KR" sz="1800" dirty="0" smtClean="0"/>
            </a:br>
            <a:r>
              <a:rPr lang="en-US" altLang="ko-KR" sz="1800" dirty="0" smtClean="0"/>
              <a:t>--</a:t>
            </a:r>
            <a:r>
              <a:rPr lang="ko-KR" altLang="en-US" sz="1800" dirty="0" smtClean="0"/>
              <a:t>이름 같은 열명을 테이블 구분없이 사용하여 오류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--</a:t>
            </a:r>
            <a:r>
              <a:rPr lang="ko-KR" altLang="en-US" sz="1800" dirty="0" smtClean="0"/>
              <a:t>겹치지 않는 열명도 별칭을 부쳐 사용 </a:t>
            </a:r>
            <a:r>
              <a:rPr lang="ko-KR" altLang="en-US" sz="1800" dirty="0" smtClean="0"/>
              <a:t>권고</a:t>
            </a:r>
            <a:endParaRPr lang="en-US" altLang="ko-KR" sz="1800" dirty="0" smtClean="0"/>
          </a:p>
          <a:p>
            <a:r>
              <a:rPr lang="en-US" altLang="ko-KR" sz="1800" dirty="0" smtClean="0"/>
              <a:t>-- * </a:t>
            </a:r>
            <a:r>
              <a:rPr lang="ko-KR" altLang="en-US" sz="1800" dirty="0" smtClean="0"/>
              <a:t>을 사용시 오라클이 동일한 </a:t>
            </a:r>
            <a:r>
              <a:rPr lang="ko-KR" altLang="en-US" sz="1800" dirty="0" err="1" smtClean="0"/>
              <a:t>컬럼중</a:t>
            </a:r>
            <a:r>
              <a:rPr lang="ko-KR" altLang="en-US" sz="1800" dirty="0" smtClean="0"/>
              <a:t> 하나에 </a:t>
            </a:r>
            <a:r>
              <a:rPr lang="en-US" altLang="ko-KR" sz="1800" dirty="0" smtClean="0"/>
              <a:t>_1</a:t>
            </a:r>
            <a:r>
              <a:rPr lang="ko-KR" altLang="en-US" sz="1800" dirty="0" smtClean="0"/>
              <a:t>을 붙여준다</a:t>
            </a:r>
            <a:r>
              <a:rPr lang="en-US" altLang="ko-KR" sz="1800" dirty="0" smtClean="0"/>
              <a:t>.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SELECT </a:t>
            </a:r>
            <a:r>
              <a:rPr lang="en-US" altLang="ko-KR" sz="1800" dirty="0"/>
              <a:t>EMPNO, ENAME, DEPTNO, DNAME, LOC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FROM </a:t>
            </a:r>
            <a:r>
              <a:rPr lang="en-US" altLang="ko-KR" sz="1800" dirty="0"/>
              <a:t>EMP E, DEPT D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WHERE </a:t>
            </a:r>
            <a:r>
              <a:rPr lang="en-US" altLang="ko-KR" sz="1800" dirty="0"/>
              <a:t>E.DEPTNO = D.DEPTNO</a:t>
            </a:r>
            <a:r>
              <a:rPr lang="en-US" altLang="ko-KR" sz="1800" dirty="0" smtClean="0"/>
              <a:t>;</a:t>
            </a:r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8-5</a:t>
            </a:r>
            <a:br>
              <a:rPr lang="en-US" altLang="ko-KR" sz="1800" dirty="0" smtClean="0"/>
            </a:b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열이름에</a:t>
            </a:r>
            <a:r>
              <a:rPr lang="ko-KR" altLang="en-US" sz="1800" dirty="0" smtClean="0"/>
              <a:t> 별칭 붙여 사용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SELECT </a:t>
            </a:r>
            <a:r>
              <a:rPr lang="en-US" altLang="ko-KR" sz="1800" dirty="0"/>
              <a:t>E.EMPNO, E.ENAME, D.DEPTNO, D.DNAME, D.LOC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FROM </a:t>
            </a:r>
            <a:r>
              <a:rPr lang="en-US" altLang="ko-KR" sz="1800" dirty="0"/>
              <a:t>EMP E, DEPT D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WHERE </a:t>
            </a:r>
            <a:r>
              <a:rPr lang="en-US" altLang="ko-KR" sz="1800" dirty="0"/>
              <a:t>E.DEPTNO = </a:t>
            </a:r>
            <a:r>
              <a:rPr lang="en-US" altLang="ko-KR" sz="1800" dirty="0" smtClean="0"/>
              <a:t>D.DEPTNO</a:t>
            </a:r>
            <a:br>
              <a:rPr lang="en-US" altLang="ko-KR" sz="1800" dirty="0" smtClean="0"/>
            </a:br>
            <a:r>
              <a:rPr lang="en-US" altLang="ko-KR" sz="1800" dirty="0" smtClean="0"/>
              <a:t>ORDER </a:t>
            </a:r>
            <a:r>
              <a:rPr lang="en-US" altLang="ko-KR" sz="1800" dirty="0"/>
              <a:t>BY D.DEPTNO, E.EMPNO;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1089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절에 </a:t>
            </a:r>
            <a:r>
              <a:rPr lang="ko-KR" altLang="en-US" sz="2000" dirty="0" err="1" smtClean="0"/>
              <a:t>등가비교</a:t>
            </a:r>
            <a:r>
              <a:rPr lang="ko-KR" altLang="en-US" sz="2000" dirty="0" smtClean="0"/>
              <a:t> 조건식에 </a:t>
            </a:r>
            <a:r>
              <a:rPr lang="ko-KR" altLang="en-US" sz="2000" dirty="0" smtClean="0"/>
              <a:t>다른 조건식에 추가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8-6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E.EMPNO, E.ENAME, E.SAL, D.DEPTNO, D.DNAME, D.LOC  FROM EMP E, DEPT D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E.DEPTNO = D.DEPTNO   AND SAL &gt;= 3000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조인 테이블 개수와 조건식 개수 관계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등가 </a:t>
            </a:r>
            <a:r>
              <a:rPr lang="ko-KR" altLang="en-US" sz="2000" dirty="0" err="1" smtClean="0"/>
              <a:t>비교시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조인조건이</a:t>
            </a:r>
            <a:r>
              <a:rPr lang="ko-KR" altLang="en-US" sz="2000" dirty="0" smtClean="0"/>
              <a:t> 맞지 않으면 데카르트 곱의 출력 발생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필요한 최소 조건식의 개수는 조인 테이블수에서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뺀 개수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972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508</TotalTime>
  <Words>186</Words>
  <Application>Microsoft Office PowerPoint</Application>
  <PresentationFormat>화면 슬라이드 쇼(4:3)</PresentationFormat>
  <Paragraphs>76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Chap08. 여러 테이블을 하나의  테이블처럼 사용하는 조인</vt:lpstr>
      <vt:lpstr>08-1 조인</vt:lpstr>
      <vt:lpstr>PowerPoint 프레젠테이션</vt:lpstr>
      <vt:lpstr>08-1 조인</vt:lpstr>
      <vt:lpstr>PowerPoint 프레젠테이션</vt:lpstr>
      <vt:lpstr>PowerPoint 프레젠테이션</vt:lpstr>
      <vt:lpstr>08-2 조인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08-3 SQL-99 표준 문법으로 배우는 조인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117</cp:revision>
  <dcterms:created xsi:type="dcterms:W3CDTF">2006-10-05T04:04:58Z</dcterms:created>
  <dcterms:modified xsi:type="dcterms:W3CDTF">2023-03-21T01:48:45Z</dcterms:modified>
</cp:coreProperties>
</file>