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7" r:id="rId5"/>
    <p:sldId id="271" r:id="rId6"/>
    <p:sldId id="268" r:id="rId7"/>
    <p:sldId id="270" r:id="rId8"/>
    <p:sldId id="259" r:id="rId9"/>
    <p:sldId id="260" r:id="rId10"/>
    <p:sldId id="272" r:id="rId11"/>
    <p:sldId id="261" r:id="rId12"/>
    <p:sldId id="262" r:id="rId13"/>
    <p:sldId id="273" r:id="rId14"/>
    <p:sldId id="274" r:id="rId15"/>
    <p:sldId id="263" r:id="rId16"/>
    <p:sldId id="275" r:id="rId17"/>
    <p:sldId id="276" r:id="rId18"/>
    <p:sldId id="264" r:id="rId19"/>
    <p:sldId id="277" r:id="rId20"/>
    <p:sldId id="265" r:id="rId21"/>
    <p:sldId id="279" r:id="rId22"/>
    <p:sldId id="278" r:id="rId23"/>
    <p:sldId id="281" r:id="rId24"/>
    <p:sldId id="280" r:id="rId25"/>
    <p:sldId id="266" r:id="rId26"/>
    <p:sldId id="283" r:id="rId27"/>
    <p:sldId id="28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>
      <p:cViewPr varScale="1">
        <p:scale>
          <a:sx n="86" d="100"/>
          <a:sy n="86" d="100"/>
        </p:scale>
        <p:origin x="102" y="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Chap13. </a:t>
            </a:r>
            <a:r>
              <a:rPr lang="ko-KR" altLang="en-US" smtClean="0"/>
              <a:t>객체 종류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smtClean="0"/>
              <a:t>DATA DICTIONARY,TABLE,INDEX,VIEW,SEQUENCE,SYNONYM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13-2 </a:t>
            </a:r>
            <a:r>
              <a:rPr lang="ko-KR" altLang="en-US" smtClean="0"/>
              <a:t>더 빠른 검색을 위한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인덱스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DROP INDEX  </a:t>
            </a:r>
            <a:r>
              <a:rPr lang="ko-KR" altLang="en-US" dirty="0" err="1" smtClean="0"/>
              <a:t>인덱스이름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13-12</a:t>
            </a:r>
            <a:br>
              <a:rPr lang="en-US" altLang="ko-KR" dirty="0" smtClean="0"/>
            </a:br>
            <a:r>
              <a:rPr lang="en-US" altLang="ko-KR" dirty="0" smtClean="0"/>
              <a:t>DROP </a:t>
            </a:r>
            <a:r>
              <a:rPr lang="en-US" altLang="ko-KR" dirty="0"/>
              <a:t>INDEX IDX_EMP_SAL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13-13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USER_IND_COLUMNS;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886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13-3 </a:t>
            </a:r>
            <a:r>
              <a:rPr lang="ko-KR" altLang="en-US" smtClean="0"/>
              <a:t>테이블처럼 사용하는 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뷰란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하나 이상의 테이블을 조회하는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저장한 객체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물리적 데이터 저장을 갖지 않음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뷰의 사용 목적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편의성 </a:t>
            </a:r>
            <a:r>
              <a:rPr lang="en-US" altLang="ko-KR" dirty="0" smtClean="0"/>
              <a:t>: SELECT</a:t>
            </a:r>
            <a:r>
              <a:rPr lang="ko-KR" altLang="en-US" dirty="0" smtClean="0"/>
              <a:t>문의 복잡도 완화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보안성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테이블의 일부 데이터만 노출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2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13-3 </a:t>
            </a:r>
            <a:r>
              <a:rPr lang="ko-KR" altLang="en-US" smtClean="0"/>
              <a:t>테이블처럼 사용하는 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뷰의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SCOTT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생성 권한을 주어야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(SYSTEM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SYS</a:t>
            </a:r>
            <a:r>
              <a:rPr lang="ko-KR" altLang="en-US" dirty="0" smtClean="0"/>
              <a:t>로 접속해서 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13-14</a:t>
            </a:r>
            <a:br>
              <a:rPr lang="en-US" altLang="ko-KR" dirty="0" smtClean="0"/>
            </a:br>
            <a:r>
              <a:rPr lang="en-US" altLang="ko-KR" dirty="0" smtClean="0"/>
              <a:t>SQLPLUS SYSTEM/oracle</a:t>
            </a:r>
            <a:br>
              <a:rPr lang="en-US" altLang="ko-KR" dirty="0" smtClean="0"/>
            </a:br>
            <a:r>
              <a:rPr lang="en-US" altLang="ko-KR" dirty="0" smtClean="0"/>
              <a:t>GRANT CREATE  </a:t>
            </a:r>
            <a:r>
              <a:rPr lang="en-US" altLang="ko-KR" dirty="0"/>
              <a:t>VIEW </a:t>
            </a:r>
            <a:r>
              <a:rPr lang="en-US" altLang="ko-KR" dirty="0" smtClean="0"/>
              <a:t> TO  SCOTT</a:t>
            </a:r>
            <a:r>
              <a:rPr lang="en-US" altLang="ko-KR" dirty="0"/>
              <a:t>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578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13-3 </a:t>
            </a:r>
            <a:r>
              <a:rPr lang="ko-KR" altLang="en-US" smtClean="0"/>
              <a:t>테이블처럼 사용하는 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뷰의 생성</a:t>
            </a:r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632848" cy="293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34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13-15</a:t>
            </a:r>
            <a:br>
              <a:rPr lang="en-US" altLang="ko-KR" sz="1800" dirty="0" smtClean="0"/>
            </a:br>
            <a:r>
              <a:rPr lang="en-US" altLang="ko-KR" sz="1800" dirty="0" smtClean="0"/>
              <a:t>CREATE </a:t>
            </a:r>
            <a:r>
              <a:rPr lang="en-US" altLang="ko-KR" sz="1800" dirty="0"/>
              <a:t>VIEW </a:t>
            </a:r>
            <a:r>
              <a:rPr lang="en-US" altLang="ko-KR" sz="1800" dirty="0" smtClean="0"/>
              <a:t> VW_EMP20</a:t>
            </a:r>
            <a:br>
              <a:rPr lang="en-US" altLang="ko-KR" sz="1800" dirty="0" smtClean="0"/>
            </a:br>
            <a:r>
              <a:rPr lang="en-US" altLang="ko-KR" sz="1800" dirty="0" smtClean="0"/>
              <a:t>    </a:t>
            </a:r>
            <a:r>
              <a:rPr lang="en-US" altLang="ko-KR" sz="1800" dirty="0"/>
              <a:t>AS (SELECT EMPNO, ENAME, JOB, DEPTNO          </a:t>
            </a:r>
            <a:r>
              <a:rPr lang="en-US" altLang="ko-KR" sz="1800" dirty="0" smtClean="0"/>
              <a:t> 	  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FROM EMP</a:t>
            </a:r>
            <a:br>
              <a:rPr lang="en-US" altLang="ko-KR" sz="1800" dirty="0" smtClean="0"/>
            </a:br>
            <a:r>
              <a:rPr lang="en-US" altLang="ko-KR" sz="1800" dirty="0" smtClean="0"/>
              <a:t>WHERE </a:t>
            </a:r>
            <a:r>
              <a:rPr lang="en-US" altLang="ko-KR" sz="1800" dirty="0"/>
              <a:t>DEPTNO = 20</a:t>
            </a:r>
            <a:r>
              <a:rPr lang="en-US" altLang="ko-KR" sz="1800" dirty="0" smtClean="0"/>
              <a:t>);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13-16</a:t>
            </a:r>
            <a:br>
              <a:rPr lang="en-US" altLang="ko-KR" sz="1800" dirty="0" smtClean="0"/>
            </a:br>
            <a:r>
              <a:rPr lang="en-US" altLang="ko-KR" sz="1800" dirty="0" smtClean="0"/>
              <a:t>SELECT </a:t>
            </a:r>
            <a:r>
              <a:rPr lang="en-US" altLang="ko-KR" sz="1800" dirty="0"/>
              <a:t>*  FROM USER_VIEWS</a:t>
            </a:r>
            <a:r>
              <a:rPr lang="en-US" altLang="ko-KR" sz="1800" dirty="0" smtClean="0"/>
              <a:t>;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13-17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SELECT </a:t>
            </a:r>
            <a:r>
              <a:rPr lang="en-US" altLang="ko-KR" sz="1800" dirty="0"/>
              <a:t>VIEW_NAME, TEXT_LENGTH, TEXT 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FROM </a:t>
            </a:r>
            <a:r>
              <a:rPr lang="en-US" altLang="ko-KR" sz="1800" dirty="0"/>
              <a:t>USER_VIEWS</a:t>
            </a:r>
            <a:r>
              <a:rPr lang="en-US" altLang="ko-KR" sz="1800" dirty="0" smtClean="0"/>
              <a:t>;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실습 </a:t>
            </a:r>
            <a:r>
              <a:rPr lang="en-US" altLang="ko-KR" sz="1800" dirty="0" smtClean="0"/>
              <a:t>13-18</a:t>
            </a:r>
            <a:br>
              <a:rPr lang="en-US" altLang="ko-KR" sz="1800" dirty="0" smtClean="0"/>
            </a:br>
            <a:r>
              <a:rPr lang="en-US" altLang="ko-KR" sz="1800" dirty="0" smtClean="0"/>
              <a:t>SELECT </a:t>
            </a:r>
            <a:r>
              <a:rPr lang="en-US" altLang="ko-KR" sz="1800" dirty="0"/>
              <a:t>*  FROM </a:t>
            </a:r>
            <a:r>
              <a:rPr lang="en-US" altLang="ko-KR" sz="1800" dirty="0" smtClean="0"/>
              <a:t> VW_EMP20</a:t>
            </a:r>
            <a:r>
              <a:rPr lang="en-US" altLang="ko-KR" sz="1800" dirty="0"/>
              <a:t>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5814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13-3 </a:t>
            </a:r>
            <a:r>
              <a:rPr lang="ko-KR" altLang="en-US" smtClean="0"/>
              <a:t>테이블처럼 사용하는 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뷰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DROP  VIEW </a:t>
            </a:r>
            <a:r>
              <a:rPr lang="en-US" altLang="ko-KR" dirty="0" err="1" smtClean="0"/>
              <a:t>VIEW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13-19</a:t>
            </a:r>
            <a:br>
              <a:rPr lang="en-US" altLang="ko-KR" dirty="0" smtClean="0"/>
            </a:br>
            <a:r>
              <a:rPr lang="en-US" altLang="ko-KR" dirty="0" smtClean="0"/>
              <a:t>DROP  VIEW  VW_EMP20</a:t>
            </a:r>
            <a:r>
              <a:rPr lang="en-US" altLang="ko-KR" dirty="0"/>
              <a:t>;</a:t>
            </a:r>
            <a:br>
              <a:rPr lang="en-US" altLang="ko-KR" dirty="0"/>
            </a:b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3027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13-3 </a:t>
            </a:r>
            <a:r>
              <a:rPr lang="ko-KR" altLang="en-US" smtClean="0"/>
              <a:t>테이블처럼 사용하는 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300" dirty="0" smtClean="0"/>
              <a:t>인라인 뷰를 사용한 </a:t>
            </a:r>
            <a:r>
              <a:rPr lang="en-US" altLang="ko-KR" sz="2300" dirty="0" smtClean="0">
                <a:solidFill>
                  <a:srgbClr val="FF0000"/>
                </a:solidFill>
              </a:rPr>
              <a:t>TOP-N</a:t>
            </a:r>
            <a:r>
              <a:rPr lang="en-US" altLang="ko-KR" sz="2300" dirty="0" smtClean="0"/>
              <a:t> SQL</a:t>
            </a:r>
            <a:r>
              <a:rPr lang="ko-KR" altLang="en-US" sz="2300" dirty="0" smtClean="0"/>
              <a:t>문</a:t>
            </a:r>
            <a:r>
              <a:rPr lang="en-US" altLang="ko-KR" sz="2300" dirty="0" smtClean="0"/>
              <a:t/>
            </a:r>
            <a:br>
              <a:rPr lang="en-US" altLang="ko-KR" sz="2300" dirty="0" smtClean="0"/>
            </a:br>
            <a:r>
              <a:rPr lang="en-US" altLang="ko-KR" sz="2300" dirty="0" smtClean="0"/>
              <a:t>SQL</a:t>
            </a:r>
            <a:r>
              <a:rPr lang="ko-KR" altLang="en-US" sz="2300" dirty="0" smtClean="0"/>
              <a:t>에서 일회성으로 만들어  사용하는 뷰를 </a:t>
            </a:r>
            <a:r>
              <a:rPr lang="ko-KR" altLang="en-US" sz="2300" dirty="0" smtClean="0"/>
              <a:t>인라인 뷰 라고</a:t>
            </a:r>
            <a:r>
              <a:rPr lang="en-US" altLang="ko-KR" sz="2300" dirty="0"/>
              <a:t> </a:t>
            </a:r>
            <a:r>
              <a:rPr lang="ko-KR" altLang="en-US" sz="2300" dirty="0" smtClean="0"/>
              <a:t>한다</a:t>
            </a:r>
            <a:endParaRPr lang="en-US" altLang="ko-KR" sz="2300" dirty="0" smtClean="0"/>
          </a:p>
          <a:p>
            <a:r>
              <a:rPr lang="en-US" altLang="ko-KR" sz="2300" dirty="0" smtClean="0"/>
              <a:t/>
            </a:r>
            <a:br>
              <a:rPr lang="en-US" altLang="ko-KR" sz="2300" dirty="0" smtClean="0"/>
            </a:br>
            <a:r>
              <a:rPr lang="en-US" altLang="ko-KR" sz="2300" dirty="0" smtClean="0"/>
              <a:t>SELECT</a:t>
            </a:r>
            <a:r>
              <a:rPr lang="ko-KR" altLang="en-US" sz="2300" dirty="0" smtClean="0"/>
              <a:t>문에서 사용하는 </a:t>
            </a:r>
            <a:r>
              <a:rPr lang="ko-KR" altLang="en-US" sz="2300" dirty="0" err="1" smtClean="0"/>
              <a:t>서브쿼리</a:t>
            </a:r>
            <a:r>
              <a:rPr lang="en-US" altLang="ko-KR" sz="2300" dirty="0" smtClean="0"/>
              <a:t>,  </a:t>
            </a:r>
            <a:r>
              <a:rPr lang="en-US" altLang="ko-KR" sz="2300" dirty="0" smtClean="0"/>
              <a:t>WITH</a:t>
            </a:r>
            <a:r>
              <a:rPr lang="ko-KR" altLang="en-US" sz="2300" dirty="0" smtClean="0"/>
              <a:t>절의 </a:t>
            </a:r>
            <a:r>
              <a:rPr lang="en-US" altLang="ko-KR" sz="2300" dirty="0" smtClean="0"/>
              <a:t>SELECT</a:t>
            </a:r>
            <a:r>
              <a:rPr lang="ko-KR" altLang="en-US" sz="2300" dirty="0" smtClean="0"/>
              <a:t>문 등</a:t>
            </a:r>
            <a:endParaRPr lang="en-US" altLang="ko-KR" sz="2300" dirty="0" smtClean="0"/>
          </a:p>
          <a:p>
            <a:endParaRPr lang="en-US" altLang="ko-KR" sz="2300" dirty="0" smtClean="0"/>
          </a:p>
          <a:p>
            <a:r>
              <a:rPr lang="ko-KR" altLang="en-US" sz="2300" dirty="0" smtClean="0"/>
              <a:t>실습 </a:t>
            </a:r>
            <a:r>
              <a:rPr lang="en-US" altLang="ko-KR" sz="2300" dirty="0" smtClean="0"/>
              <a:t>13-20</a:t>
            </a:r>
            <a:br>
              <a:rPr lang="en-US" altLang="ko-KR" sz="2300" dirty="0" smtClean="0"/>
            </a:br>
            <a:r>
              <a:rPr lang="en-US" altLang="ko-KR" sz="2300" dirty="0" smtClean="0"/>
              <a:t>SELECT </a:t>
            </a:r>
            <a:r>
              <a:rPr lang="en-US" altLang="ko-KR" sz="2300" dirty="0"/>
              <a:t>ROWNUM, E</a:t>
            </a:r>
            <a:r>
              <a:rPr lang="en-US" altLang="ko-KR" sz="2300" dirty="0" smtClean="0"/>
              <a:t>. *  </a:t>
            </a:r>
            <a:r>
              <a:rPr lang="en-US" altLang="ko-KR" sz="2300" dirty="0"/>
              <a:t>FROM EMP E</a:t>
            </a:r>
            <a:r>
              <a:rPr lang="en-US" altLang="ko-KR" sz="2300" dirty="0" smtClean="0"/>
              <a:t>;</a:t>
            </a:r>
            <a:br>
              <a:rPr lang="en-US" altLang="ko-KR" sz="2300" dirty="0" smtClean="0"/>
            </a:br>
            <a:r>
              <a:rPr lang="en-US" altLang="ko-KR" sz="2300" dirty="0" smtClean="0"/>
              <a:t>	</a:t>
            </a:r>
          </a:p>
          <a:p>
            <a:r>
              <a:rPr lang="en-US" altLang="ko-KR" sz="2300" dirty="0" smtClean="0"/>
              <a:t>--</a:t>
            </a:r>
            <a:r>
              <a:rPr lang="en-US" altLang="ko-KR" sz="2300" dirty="0" smtClean="0"/>
              <a:t>ROWNUM</a:t>
            </a:r>
            <a:r>
              <a:rPr lang="ko-KR" altLang="en-US" sz="2300" dirty="0" smtClean="0"/>
              <a:t>은 </a:t>
            </a:r>
            <a:r>
              <a:rPr lang="ko-KR" altLang="en-US" sz="2300" dirty="0" err="1" smtClean="0"/>
              <a:t>의사열</a:t>
            </a:r>
            <a:r>
              <a:rPr lang="en-US" altLang="ko-KR" sz="2300" dirty="0" smtClean="0"/>
              <a:t>, ROWID</a:t>
            </a:r>
            <a:r>
              <a:rPr lang="ko-KR" altLang="en-US" sz="2300" dirty="0" smtClean="0"/>
              <a:t>도 </a:t>
            </a:r>
            <a:r>
              <a:rPr lang="ko-KR" altLang="en-US" sz="2300" dirty="0" err="1" smtClean="0"/>
              <a:t>의사열로</a:t>
            </a:r>
            <a:r>
              <a:rPr lang="en-US" altLang="ko-KR" sz="2300" dirty="0" smtClean="0"/>
              <a:t/>
            </a:r>
            <a:br>
              <a:rPr lang="en-US" altLang="ko-KR" sz="2300" dirty="0" smtClean="0"/>
            </a:br>
            <a:r>
              <a:rPr lang="en-US" altLang="ko-KR" sz="2300" dirty="0" smtClean="0"/>
              <a:t>  </a:t>
            </a:r>
            <a:r>
              <a:rPr lang="ko-KR" altLang="en-US" sz="2300" dirty="0" smtClean="0"/>
              <a:t>테이블에 </a:t>
            </a:r>
            <a:r>
              <a:rPr lang="ko-KR" altLang="en-US" sz="2300" dirty="0" smtClean="0"/>
              <a:t>존재 하지는 </a:t>
            </a:r>
            <a:r>
              <a:rPr lang="ko-KR" altLang="en-US" sz="2300" dirty="0" smtClean="0"/>
              <a:t>않지만 행의 번호를 나타냄</a:t>
            </a:r>
            <a:r>
              <a:rPr lang="en-US" altLang="ko-KR" sz="2300" dirty="0" smtClean="0"/>
              <a:t/>
            </a:r>
            <a:br>
              <a:rPr lang="en-US" altLang="ko-KR" sz="2300" dirty="0" smtClean="0"/>
            </a:br>
            <a:r>
              <a:rPr lang="en-US" altLang="ko-KR" sz="2300" dirty="0" smtClean="0"/>
              <a:t>  </a:t>
            </a:r>
            <a:r>
              <a:rPr lang="ko-KR" altLang="en-US" sz="2300" dirty="0" smtClean="0"/>
              <a:t>조회된 순서대로 매겨진 번호</a:t>
            </a:r>
            <a:endParaRPr lang="en-US" altLang="ko-KR" sz="2300" dirty="0" smtClean="0"/>
          </a:p>
          <a:p>
            <a:endParaRPr lang="en-US" altLang="ko-KR" sz="2300" dirty="0" smtClean="0"/>
          </a:p>
          <a:p>
            <a:r>
              <a:rPr lang="ko-KR" altLang="en-US" sz="2300" dirty="0" smtClean="0"/>
              <a:t>실습 </a:t>
            </a:r>
            <a:r>
              <a:rPr lang="en-US" altLang="ko-KR" sz="2300" dirty="0" smtClean="0"/>
              <a:t>13-21</a:t>
            </a:r>
            <a:br>
              <a:rPr lang="en-US" altLang="ko-KR" sz="2300" dirty="0" smtClean="0"/>
            </a:br>
            <a:r>
              <a:rPr lang="en-US" altLang="ko-KR" sz="2300" dirty="0" smtClean="0"/>
              <a:t>SELECT </a:t>
            </a:r>
            <a:r>
              <a:rPr lang="en-US" altLang="ko-KR" sz="2300" dirty="0"/>
              <a:t>ROWNUM, E</a:t>
            </a:r>
            <a:r>
              <a:rPr lang="en-US" altLang="ko-KR" sz="2300" dirty="0" smtClean="0"/>
              <a:t>. *  </a:t>
            </a:r>
            <a:r>
              <a:rPr lang="en-US" altLang="ko-KR" sz="2300" dirty="0"/>
              <a:t>FROM EMP </a:t>
            </a:r>
            <a:r>
              <a:rPr lang="en-US" altLang="ko-KR" sz="2300" dirty="0" smtClean="0"/>
              <a:t>E ORDER </a:t>
            </a:r>
            <a:r>
              <a:rPr lang="en-US" altLang="ko-KR" sz="2300" dirty="0"/>
              <a:t>BY SAL DESC</a:t>
            </a:r>
            <a:r>
              <a:rPr lang="en-US" altLang="ko-KR" sz="2300" dirty="0" smtClean="0"/>
              <a:t>;</a:t>
            </a:r>
            <a:br>
              <a:rPr lang="en-US" altLang="ko-KR" sz="2300" dirty="0" smtClean="0"/>
            </a:br>
            <a:endParaRPr lang="en-US" altLang="ko-KR" sz="2300" dirty="0" smtClean="0"/>
          </a:p>
          <a:p>
            <a:r>
              <a:rPr lang="en-US" altLang="ko-KR" sz="2300" dirty="0" smtClean="0"/>
              <a:t>//</a:t>
            </a:r>
            <a:r>
              <a:rPr lang="en-US" altLang="ko-KR" sz="2300" dirty="0" smtClean="0"/>
              <a:t>ROWNUM</a:t>
            </a:r>
            <a:r>
              <a:rPr lang="ko-KR" altLang="en-US" sz="2300" dirty="0" smtClean="0"/>
              <a:t>은 </a:t>
            </a:r>
            <a:r>
              <a:rPr lang="en-US" altLang="ko-KR" sz="2300" dirty="0" smtClean="0"/>
              <a:t>SELECT</a:t>
            </a:r>
            <a:r>
              <a:rPr lang="ko-KR" altLang="en-US" sz="2300" dirty="0" smtClean="0"/>
              <a:t>시 매겨지므로 </a:t>
            </a:r>
            <a:r>
              <a:rPr lang="en-US" altLang="ko-KR" sz="2300" dirty="0" smtClean="0"/>
              <a:t>ORDER BY</a:t>
            </a:r>
            <a:r>
              <a:rPr lang="ko-KR" altLang="en-US" sz="2300" dirty="0" smtClean="0"/>
              <a:t>시에도</a:t>
            </a:r>
            <a:r>
              <a:rPr lang="en-US" altLang="ko-KR" sz="2300" dirty="0" smtClean="0"/>
              <a:t/>
            </a:r>
            <a:br>
              <a:rPr lang="en-US" altLang="ko-KR" sz="2300" dirty="0" smtClean="0"/>
            </a:br>
            <a:r>
              <a:rPr lang="ko-KR" altLang="en-US" sz="2300" dirty="0" smtClean="0"/>
              <a:t>원래 번호가 </a:t>
            </a:r>
            <a:r>
              <a:rPr lang="ko-KR" altLang="en-US" sz="2300" dirty="0" err="1" smtClean="0"/>
              <a:t>안바뀜</a:t>
            </a:r>
            <a:endParaRPr lang="en-US" altLang="ko-KR" sz="2300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0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8028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dirty="0" err="1" smtClean="0"/>
              <a:t>인라인뷰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서브쿼리</a:t>
            </a:r>
            <a:r>
              <a:rPr lang="ko-KR" altLang="en-US" sz="2400" dirty="0" smtClean="0"/>
              <a:t> 사용 </a:t>
            </a:r>
            <a:r>
              <a:rPr lang="en-US" altLang="ko-KR" sz="2400" dirty="0" smtClean="0"/>
              <a:t>ROWNUM</a:t>
            </a:r>
            <a:r>
              <a:rPr lang="ko-KR" altLang="en-US" sz="2400" dirty="0" smtClean="0"/>
              <a:t>생성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13-22”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ROWNUM, E.*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(SELECT * </a:t>
            </a:r>
            <a:r>
              <a:rPr lang="en-US" altLang="ko-KR" sz="2000" dirty="0" smtClean="0"/>
              <a:t>FROM </a:t>
            </a:r>
            <a:r>
              <a:rPr lang="en-US" altLang="ko-KR" sz="2000" dirty="0"/>
              <a:t>EMP E 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ORDER BY SAL DESC) E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--</a:t>
            </a:r>
            <a:r>
              <a:rPr lang="ko-KR" altLang="en-US" sz="2000" dirty="0" smtClean="0"/>
              <a:t>정렬된 테이블의 </a:t>
            </a:r>
            <a:r>
              <a:rPr lang="en-US" altLang="ko-KR" sz="2000" dirty="0" smtClean="0"/>
              <a:t>ROWNUM</a:t>
            </a:r>
            <a:r>
              <a:rPr lang="ko-KR" altLang="en-US" sz="2000" dirty="0" smtClean="0"/>
              <a:t>이 </a:t>
            </a:r>
            <a:r>
              <a:rPr lang="ko-KR" altLang="en-US" sz="2000" dirty="0" smtClean="0"/>
              <a:t>나옴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13-23</a:t>
            </a:r>
            <a:br>
              <a:rPr lang="en-US" altLang="ko-KR" sz="2000" dirty="0" smtClean="0"/>
            </a:br>
            <a:r>
              <a:rPr lang="en-US" altLang="ko-KR" sz="2000" dirty="0" smtClean="0"/>
              <a:t>WITH </a:t>
            </a:r>
            <a:r>
              <a:rPr lang="en-US" altLang="ko-KR" sz="2000" dirty="0"/>
              <a:t>E AS (SELECT * FROM EMP ORDER BY SAL DESC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ROWNUM, E.*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13-24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ROWNUM, E.*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(SELECT </a:t>
            </a:r>
            <a:r>
              <a:rPr lang="en-US" altLang="ko-KR" sz="2000" dirty="0" smtClean="0"/>
              <a:t>*  </a:t>
            </a:r>
            <a:r>
              <a:rPr lang="en-US" altLang="ko-KR" sz="2000" dirty="0"/>
              <a:t>FROM EMP </a:t>
            </a:r>
            <a:r>
              <a:rPr lang="en-US" altLang="ko-KR" sz="2000" dirty="0" smtClean="0"/>
              <a:t>E  </a:t>
            </a:r>
            <a:r>
              <a:rPr lang="en-US" altLang="ko-KR" sz="2000" dirty="0"/>
              <a:t>ORDER BY SAL DESC) E WHERE ROWNUM &lt;= 3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13-25</a:t>
            </a:r>
            <a:br>
              <a:rPr lang="en-US" altLang="ko-KR" sz="2000" dirty="0" smtClean="0"/>
            </a:br>
            <a:r>
              <a:rPr lang="en-US" altLang="ko-KR" sz="2000" dirty="0" smtClean="0"/>
              <a:t>WITH </a:t>
            </a:r>
            <a:r>
              <a:rPr lang="en-US" altLang="ko-KR" sz="2000" dirty="0"/>
              <a:t>E AS (SELECT * FROM EMP ORDER BY SAL DESC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ROWNUM, E.*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E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ROWNUM &lt;= 3;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407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13-4 </a:t>
            </a:r>
            <a:r>
              <a:rPr lang="ko-KR" altLang="en-US" smtClean="0"/>
              <a:t>규칙에 따라 순번을 생성하는 시퀀스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시퀀스</a:t>
            </a:r>
            <a:r>
              <a:rPr lang="en-US" altLang="ko-KR" dirty="0"/>
              <a:t>(SEQUENCE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규칙의 번호 </a:t>
            </a:r>
            <a:r>
              <a:rPr lang="ko-KR" altLang="en-US" dirty="0" err="1" smtClean="0"/>
              <a:t>생성기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일련번호 생성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시퀀스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22366"/>
            <a:ext cx="3744416" cy="282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49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200" dirty="0" smtClean="0"/>
              <a:t>SEQUENCE</a:t>
            </a:r>
            <a:r>
              <a:rPr lang="ko-KR" altLang="en-US" sz="2200" dirty="0" smtClean="0"/>
              <a:t>실습용 테이블 만들기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실습 </a:t>
            </a:r>
            <a:r>
              <a:rPr lang="en-US" altLang="ko-KR" sz="2200" dirty="0" smtClean="0"/>
              <a:t>13-26</a:t>
            </a:r>
            <a:br>
              <a:rPr lang="en-US" altLang="ko-KR" sz="2200" dirty="0" smtClean="0"/>
            </a:br>
            <a:r>
              <a:rPr lang="en-US" altLang="ko-KR" sz="2200" dirty="0" smtClean="0"/>
              <a:t>CREATE </a:t>
            </a:r>
            <a:r>
              <a:rPr lang="en-US" altLang="ko-KR" sz="2200" dirty="0"/>
              <a:t>TABLE DEPT_SEQUENCE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   </a:t>
            </a:r>
            <a:r>
              <a:rPr lang="en-US" altLang="ko-KR" sz="2200" dirty="0"/>
              <a:t>AS SELECT * 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FROM DEPT </a:t>
            </a:r>
            <a:r>
              <a:rPr lang="en-US" altLang="ko-KR" sz="2200" dirty="0" smtClean="0"/>
              <a:t> </a:t>
            </a:r>
            <a:r>
              <a:rPr lang="en-US" altLang="ko-KR" sz="2200" dirty="0"/>
              <a:t>WHERE 1 &lt;&gt; 1</a:t>
            </a:r>
            <a:r>
              <a:rPr lang="en-US" altLang="ko-KR" sz="2200" dirty="0" smtClean="0"/>
              <a:t>;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SEQUENCE</a:t>
            </a:r>
            <a:r>
              <a:rPr lang="ko-KR" altLang="en-US" sz="2200" dirty="0" smtClean="0"/>
              <a:t>객체 만들기</a:t>
            </a:r>
            <a:endParaRPr lang="en-US" altLang="ko-KR" sz="2200" dirty="0" smtClean="0"/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실습 </a:t>
            </a:r>
            <a:r>
              <a:rPr lang="en-US" altLang="ko-KR" sz="2200" dirty="0" smtClean="0"/>
              <a:t>13-27</a:t>
            </a:r>
            <a:br>
              <a:rPr lang="en-US" altLang="ko-KR" sz="2200" dirty="0" smtClean="0"/>
            </a:br>
            <a:r>
              <a:rPr lang="en-US" altLang="ko-KR" sz="2200" dirty="0" smtClean="0"/>
              <a:t>CREATE </a:t>
            </a:r>
            <a:r>
              <a:rPr lang="en-US" altLang="ko-KR" sz="2200" dirty="0"/>
              <a:t>SEQUENCE </a:t>
            </a:r>
            <a:r>
              <a:rPr lang="en-US" altLang="ko-KR" sz="2200" dirty="0" smtClean="0"/>
              <a:t>SEQ_DEPT_SEQUENCE</a:t>
            </a:r>
            <a:br>
              <a:rPr lang="en-US" altLang="ko-KR" sz="2200" dirty="0" smtClean="0"/>
            </a:br>
            <a:r>
              <a:rPr lang="en-US" altLang="ko-KR" sz="2200" dirty="0" smtClean="0"/>
              <a:t>INCREMENT </a:t>
            </a:r>
            <a:r>
              <a:rPr lang="en-US" altLang="ko-KR" sz="2200" dirty="0"/>
              <a:t>BY 10  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START </a:t>
            </a:r>
            <a:r>
              <a:rPr lang="en-US" altLang="ko-KR" sz="2200" dirty="0"/>
              <a:t>WITH 10  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MAXVALUE </a:t>
            </a:r>
            <a:r>
              <a:rPr lang="en-US" altLang="ko-KR" sz="2200" dirty="0"/>
              <a:t>90  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MINVALUE </a:t>
            </a:r>
            <a:r>
              <a:rPr lang="en-US" altLang="ko-KR" sz="2200" dirty="0"/>
              <a:t>0   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NOCYCLE   </a:t>
            </a:r>
            <a:br>
              <a:rPr lang="en-US" altLang="ko-KR" sz="2200" dirty="0" smtClean="0"/>
            </a:br>
            <a:r>
              <a:rPr lang="en-US" altLang="ko-KR" sz="2200" dirty="0" smtClean="0"/>
              <a:t>CACHE </a:t>
            </a:r>
            <a:r>
              <a:rPr lang="en-US" altLang="ko-KR" sz="2200" dirty="0"/>
              <a:t>2</a:t>
            </a:r>
            <a:r>
              <a:rPr lang="en-US" altLang="ko-KR" sz="2200" dirty="0" smtClean="0"/>
              <a:t>;</a:t>
            </a:r>
          </a:p>
          <a:p>
            <a:endParaRPr lang="en-US" altLang="ko-KR" sz="2200" dirty="0" smtClean="0"/>
          </a:p>
          <a:p>
            <a:r>
              <a:rPr lang="ko-KR" altLang="en-US" sz="2200" dirty="0" smtClean="0"/>
              <a:t>실습 </a:t>
            </a:r>
            <a:r>
              <a:rPr lang="en-US" altLang="ko-KR" sz="2200" dirty="0" smtClean="0"/>
              <a:t>13-28</a:t>
            </a:r>
            <a:br>
              <a:rPr lang="en-US" altLang="ko-KR" sz="2200" dirty="0" smtClean="0"/>
            </a:br>
            <a:r>
              <a:rPr lang="en-US" altLang="ko-KR" sz="2200" dirty="0" smtClean="0"/>
              <a:t>SELECT </a:t>
            </a:r>
            <a:r>
              <a:rPr lang="en-US" altLang="ko-KR" sz="2200" dirty="0"/>
              <a:t>*  FROM USER_SEQUENCES</a:t>
            </a:r>
            <a:r>
              <a:rPr lang="en-US" altLang="ko-KR" sz="2200" dirty="0" smtClean="0"/>
              <a:t>;</a:t>
            </a:r>
            <a:endParaRPr lang="en-US" altLang="ko-KR" sz="220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5388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13-1 </a:t>
            </a:r>
            <a:r>
              <a:rPr lang="ko-KR" altLang="en-US" dirty="0" smtClean="0"/>
              <a:t>데이터베이스를 위한 데이터를 저장한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데이터사전</a:t>
            </a:r>
            <a:r>
              <a:rPr lang="en-US" altLang="ko-KR" dirty="0" smtClean="0"/>
              <a:t>(DATA DICTIONARY)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사전이란</a:t>
            </a:r>
            <a:r>
              <a:rPr lang="en-US" altLang="ko-KR" dirty="0" smtClean="0"/>
              <a:t>?(</a:t>
            </a:r>
            <a:r>
              <a:rPr lang="ko-KR" altLang="en-US" dirty="0" smtClean="0"/>
              <a:t>일반테이블은 </a:t>
            </a:r>
            <a:r>
              <a:rPr lang="en-US" altLang="ko-KR" dirty="0" smtClean="0"/>
              <a:t>USER TABLE)</a:t>
            </a:r>
            <a:endParaRPr lang="en-US" altLang="ko-KR" dirty="0"/>
          </a:p>
          <a:p>
            <a:pPr lvl="1"/>
            <a:r>
              <a:rPr lang="ko-KR" altLang="en-US" dirty="0" smtClean="0"/>
              <a:t>데이터베이스를 구성하고 운영하는데 필요한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생성 시점에 자동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 TABLE</a:t>
            </a:r>
            <a:r>
              <a:rPr lang="ko-KR" altLang="en-US" dirty="0" smtClean="0"/>
              <a:t>이라고도 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테이블은 </a:t>
            </a:r>
            <a:r>
              <a:rPr lang="en-US" altLang="ko-KR" dirty="0" smtClean="0"/>
              <a:t>NORMAL TABLE)</a:t>
            </a:r>
            <a:endParaRPr lang="en-US" altLang="ko-KR" dirty="0"/>
          </a:p>
          <a:p>
            <a:pPr lvl="1"/>
            <a:r>
              <a:rPr lang="ko-KR" altLang="en-US" dirty="0" smtClean="0"/>
              <a:t>데이터 사전 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통하여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로 조회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직접접근은</a:t>
            </a:r>
            <a:r>
              <a:rPr lang="ko-KR" altLang="en-US" dirty="0" smtClean="0"/>
              <a:t> 불허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01986"/>
            <a:ext cx="7416824" cy="219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13-4 </a:t>
            </a:r>
            <a:r>
              <a:rPr lang="ko-KR" altLang="en-US" smtClean="0"/>
              <a:t>규칙에 따라 순번을 생성하는 시퀀스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시퀀스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>
                <a:solidFill>
                  <a:srgbClr val="FF0000"/>
                </a:solidFill>
              </a:rPr>
              <a:t>CURRVAL(</a:t>
            </a:r>
            <a:r>
              <a:rPr lang="ko-KR" altLang="en-US" sz="1800" dirty="0" smtClean="0">
                <a:solidFill>
                  <a:srgbClr val="FF0000"/>
                </a:solidFill>
              </a:rPr>
              <a:t>시퀀스 테이블의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컬럼명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sz="1800" dirty="0" smtClean="0"/>
              <a:t>시퀀스 마지막 생성 번호</a:t>
            </a:r>
            <a:endParaRPr lang="en-US" altLang="ko-KR" sz="1800" dirty="0"/>
          </a:p>
          <a:p>
            <a:pPr lvl="1"/>
            <a:endParaRPr lang="en-US" altLang="ko-KR" sz="1800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800" dirty="0" smtClean="0">
                <a:solidFill>
                  <a:srgbClr val="FF0000"/>
                </a:solidFill>
              </a:rPr>
              <a:t>NEXTVAL(</a:t>
            </a:r>
            <a:r>
              <a:rPr lang="ko-KR" altLang="en-US" sz="1800" dirty="0" smtClean="0">
                <a:solidFill>
                  <a:srgbClr val="FF0000"/>
                </a:solidFill>
              </a:rPr>
              <a:t>시퀀스 테이블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컬럼명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sz="1800" dirty="0" smtClean="0"/>
              <a:t>다음 번호 </a:t>
            </a:r>
            <a:r>
              <a:rPr lang="ko-KR" altLang="en-US" sz="1800" dirty="0" smtClean="0"/>
              <a:t>생성</a:t>
            </a:r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1"/>
            <a:r>
              <a:rPr lang="ko-KR" altLang="en-US" sz="1800" dirty="0" smtClean="0"/>
              <a:t>실습 </a:t>
            </a:r>
            <a:r>
              <a:rPr lang="en-US" altLang="ko-KR" sz="1800" dirty="0" smtClean="0"/>
              <a:t>13-29</a:t>
            </a:r>
            <a:br>
              <a:rPr lang="en-US" altLang="ko-KR" sz="1800" dirty="0" smtClean="0"/>
            </a:br>
            <a:r>
              <a:rPr lang="en-US" altLang="ko-KR" sz="1800" dirty="0" smtClean="0"/>
              <a:t>INSERT </a:t>
            </a:r>
            <a:r>
              <a:rPr lang="en-US" altLang="ko-KR" sz="1800" dirty="0"/>
              <a:t>INTO DEPT_SEQUENCE (DEPTNO, DNAME, LOC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VALUES 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FF0000"/>
                </a:solidFill>
              </a:rPr>
              <a:t>SEQ_DEPT_SEQUENCE.NEXTVAL</a:t>
            </a:r>
            <a:r>
              <a:rPr lang="en-US" altLang="ko-KR" sz="1800" dirty="0"/>
              <a:t>, 'DATABASE', 'SEOUL</a:t>
            </a:r>
            <a:r>
              <a:rPr lang="en-US" altLang="ko-KR" sz="1800" dirty="0" smtClean="0"/>
              <a:t>');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SELECT </a:t>
            </a:r>
            <a:r>
              <a:rPr lang="en-US" altLang="ko-KR" sz="1800" dirty="0"/>
              <a:t>* FROM DEPT_SEQUENCE ORDER BY DEPTNO;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4331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8028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13-30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 smtClean="0">
                <a:solidFill>
                  <a:srgbClr val="FF0000"/>
                </a:solidFill>
              </a:rPr>
              <a:t>SEQ_DEPT_SEQUENCE.CURRVAL</a:t>
            </a:r>
            <a:r>
              <a:rPr lang="en-US" altLang="ko-KR" sz="2400" dirty="0" smtClean="0"/>
              <a:t>  </a:t>
            </a:r>
            <a:r>
              <a:rPr lang="en-US" altLang="ko-KR" sz="2400" dirty="0"/>
              <a:t>FROM DUAL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13-31</a:t>
            </a:r>
            <a:br>
              <a:rPr lang="en-US" altLang="ko-KR" sz="2400" dirty="0" smtClean="0"/>
            </a:br>
            <a:r>
              <a:rPr lang="en-US" altLang="ko-KR" sz="2400" dirty="0" smtClean="0"/>
              <a:t>INSERT </a:t>
            </a:r>
            <a:r>
              <a:rPr lang="en-US" altLang="ko-KR" sz="2400" dirty="0"/>
              <a:t>INTO DEPT_SEQUENCE (DEPTNO, DNAME, LOC)VALUES (SEQ_DEPT_SEQUENCE.NEXTVAL, 'DATABASE', 'SEOUL</a:t>
            </a:r>
            <a:r>
              <a:rPr lang="en-US" altLang="ko-KR" sz="2400" dirty="0" smtClean="0"/>
              <a:t>');  --9</a:t>
            </a:r>
            <a:r>
              <a:rPr lang="ko-KR" altLang="en-US" sz="2400" dirty="0" err="1" smtClean="0"/>
              <a:t>회반복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* FROM DEPT_SEQUENCE ORDER BY DEPTNO;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74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13-4 </a:t>
            </a:r>
            <a:r>
              <a:rPr lang="ko-KR" altLang="en-US" smtClean="0"/>
              <a:t>규칙에 따라 순번을 생성하는 시퀀스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시퀀스 수정 </a:t>
            </a:r>
            <a:r>
              <a:rPr lang="en-US" altLang="ko-KR" dirty="0" smtClean="0"/>
              <a:t>: ALTER</a:t>
            </a:r>
            <a:br>
              <a:rPr lang="en-US" altLang="ko-KR" dirty="0" smtClean="0"/>
            </a:br>
            <a:r>
              <a:rPr lang="en-US" altLang="ko-KR" dirty="0" err="1" smtClean="0"/>
              <a:t>ALTER</a:t>
            </a:r>
            <a:r>
              <a:rPr lang="en-US" altLang="ko-KR" dirty="0" smtClean="0"/>
              <a:t> SEQUENCE </a:t>
            </a:r>
            <a:r>
              <a:rPr lang="ko-KR" altLang="en-US" dirty="0" err="1" smtClean="0"/>
              <a:t>시퀀스명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 구성요소 값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13-32</a:t>
            </a:r>
            <a:br>
              <a:rPr lang="en-US" altLang="ko-KR" dirty="0" smtClean="0"/>
            </a:br>
            <a:r>
              <a:rPr lang="en-US" altLang="ko-KR" dirty="0" smtClean="0"/>
              <a:t>ALTER </a:t>
            </a:r>
            <a:r>
              <a:rPr lang="en-US" altLang="ko-KR" dirty="0"/>
              <a:t>SEQUENCE SEQ_DEPT_SEQUENCE   INCREMENT BY 3 </a:t>
            </a:r>
            <a:r>
              <a:rPr lang="en-US" altLang="ko-KR" dirty="0" smtClean="0"/>
              <a:t>MAXVALUE </a:t>
            </a:r>
            <a:r>
              <a:rPr lang="en-US" altLang="ko-KR" dirty="0"/>
              <a:t>99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CYCLE;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13-33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 FROM USER_SEQUENCES;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7575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8028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13-34(</a:t>
            </a:r>
            <a:r>
              <a:rPr lang="ko-KR" altLang="en-US" sz="2000" dirty="0" smtClean="0"/>
              <a:t>시퀀스 </a:t>
            </a:r>
            <a:r>
              <a:rPr lang="ko-KR" altLang="en-US" sz="2000" dirty="0" err="1" smtClean="0"/>
              <a:t>수정후</a:t>
            </a:r>
            <a:r>
              <a:rPr lang="ko-KR" altLang="en-US" sz="2000" dirty="0" smtClean="0"/>
              <a:t> 적용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INSERT INTO DEPT_SEQUENCE (DEPTNO, DNAME, LOC)</a:t>
            </a:r>
            <a:br>
              <a:rPr lang="en-US" altLang="ko-KR" sz="2000" dirty="0" smtClean="0"/>
            </a:br>
            <a:r>
              <a:rPr lang="en-US" altLang="ko-KR" sz="2000" dirty="0" smtClean="0"/>
              <a:t>VALUES (SEQ_DEPT_SEQUENCE.NEXTVAL, 'DATABASE', 'SEOUL');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* FROM DEPT_SEQUENCE </a:t>
            </a:r>
            <a:br>
              <a:rPr lang="en-US" altLang="ko-KR" sz="2000" dirty="0" smtClean="0"/>
            </a:br>
            <a:r>
              <a:rPr lang="en-US" altLang="ko-KR" sz="2000" dirty="0" smtClean="0"/>
              <a:t>ORDER BY DEPTNO;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실습 </a:t>
            </a:r>
            <a:r>
              <a:rPr lang="en-US" altLang="ko-KR" sz="2000" dirty="0" smtClean="0"/>
              <a:t>13-35</a:t>
            </a:r>
            <a:br>
              <a:rPr lang="en-US" altLang="ko-KR" sz="2000" dirty="0" smtClean="0"/>
            </a:br>
            <a:r>
              <a:rPr lang="en-US" altLang="ko-KR" sz="2000" dirty="0" smtClean="0"/>
              <a:t>INSERT INTO DEPT_SEQUENCE (DEPTNO, DNAME, LOC)</a:t>
            </a:r>
            <a:br>
              <a:rPr lang="en-US" altLang="ko-KR" sz="2000" dirty="0" smtClean="0"/>
            </a:br>
            <a:r>
              <a:rPr lang="en-US" altLang="ko-KR" sz="2000" dirty="0" smtClean="0"/>
              <a:t>VALUES (SEQ_DEPT_SEQUENCE.NEXTVAL, 'DATABASE', 'SEOUL');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SELECT * FROM DEPT_SEQUENCE ORDER BY DEPTNO;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611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13-4 </a:t>
            </a:r>
            <a:r>
              <a:rPr lang="ko-KR" altLang="en-US" smtClean="0"/>
              <a:t>규칙에 따라 순번을 생성하는 시퀀스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시퀀스 삭제 </a:t>
            </a:r>
            <a:r>
              <a:rPr lang="en-US" altLang="ko-KR" dirty="0" smtClean="0"/>
              <a:t>: DROP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DROP</a:t>
            </a:r>
            <a:r>
              <a:rPr lang="en-US" altLang="ko-KR" dirty="0" smtClean="0"/>
              <a:t> SEQUENCE </a:t>
            </a:r>
            <a:r>
              <a:rPr lang="ko-KR" altLang="en-US" dirty="0" err="1" smtClean="0"/>
              <a:t>시퀀스명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실습 </a:t>
            </a:r>
            <a:r>
              <a:rPr lang="en-US" altLang="ko-KR" dirty="0" smtClean="0"/>
              <a:t>13-36</a:t>
            </a:r>
            <a:br>
              <a:rPr lang="en-US" altLang="ko-KR" dirty="0" smtClean="0"/>
            </a:br>
            <a:r>
              <a:rPr lang="en-US" altLang="ko-KR" dirty="0" smtClean="0"/>
              <a:t>DROP </a:t>
            </a:r>
            <a:r>
              <a:rPr lang="en-US" altLang="ko-KR" dirty="0"/>
              <a:t>SEQUENCE SEQ_DEPT_SEQUENCE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USER_SEQUENCES;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0011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13-5 </a:t>
            </a:r>
            <a:r>
              <a:rPr lang="ko-KR" altLang="en-US" smtClean="0"/>
              <a:t>공식 별칭을 지정하는 동의어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900" dirty="0" smtClean="0"/>
              <a:t>동의어</a:t>
            </a:r>
            <a:r>
              <a:rPr lang="en-US" altLang="ko-KR" sz="1900" dirty="0" smtClean="0"/>
              <a:t>(SYNONYM)</a:t>
            </a:r>
            <a:r>
              <a:rPr lang="ko-KR" altLang="en-US" sz="1900" dirty="0" smtClean="0"/>
              <a:t>란</a:t>
            </a:r>
            <a:r>
              <a:rPr lang="en-US" altLang="ko-KR" sz="1900" dirty="0" smtClean="0"/>
              <a:t>?</a:t>
            </a:r>
          </a:p>
          <a:p>
            <a:pPr lvl="1"/>
            <a:r>
              <a:rPr lang="ko-KR" altLang="en-US" sz="1900" dirty="0" smtClean="0"/>
              <a:t>객체 이름 대신 사용할 수 있는 다른 이름 부여 객체</a:t>
            </a:r>
            <a:endParaRPr lang="en-US" altLang="ko-KR" sz="1900" dirty="0" smtClean="0"/>
          </a:p>
          <a:p>
            <a:pPr lvl="1"/>
            <a:endParaRPr lang="en-US" altLang="ko-KR" sz="1900" dirty="0"/>
          </a:p>
          <a:p>
            <a:pPr lvl="1"/>
            <a:endParaRPr lang="en-US" altLang="ko-KR" sz="1900" dirty="0" smtClean="0"/>
          </a:p>
          <a:p>
            <a:pPr lvl="1"/>
            <a:endParaRPr lang="en-US" altLang="ko-KR" sz="1900" dirty="0"/>
          </a:p>
          <a:p>
            <a:pPr lvl="1"/>
            <a:endParaRPr lang="en-US" altLang="ko-KR" sz="1900" dirty="0" smtClean="0"/>
          </a:p>
          <a:p>
            <a:pPr lvl="1"/>
            <a:endParaRPr lang="en-US" altLang="ko-KR" sz="1900" dirty="0"/>
          </a:p>
          <a:p>
            <a:pPr lvl="1"/>
            <a:endParaRPr lang="en-US" altLang="ko-KR" sz="1900" dirty="0" smtClean="0"/>
          </a:p>
          <a:p>
            <a:pPr lvl="1"/>
            <a:endParaRPr lang="en-US" altLang="ko-KR" sz="1900" dirty="0" smtClean="0"/>
          </a:p>
          <a:p>
            <a:pPr lvl="1"/>
            <a:r>
              <a:rPr lang="en-US" altLang="ko-KR" sz="1900" dirty="0" smtClean="0"/>
              <a:t>1</a:t>
            </a:r>
            <a:r>
              <a:rPr lang="ko-KR" altLang="en-US" sz="1900" dirty="0" smtClean="0"/>
              <a:t>번 </a:t>
            </a:r>
            <a:r>
              <a:rPr lang="en-US" altLang="ko-KR" sz="1900" dirty="0" smtClean="0"/>
              <a:t>:</a:t>
            </a:r>
            <a:r>
              <a:rPr lang="ko-KR" altLang="en-US" sz="1900" dirty="0" smtClean="0"/>
              <a:t> 모든 사용자가 </a:t>
            </a:r>
            <a:r>
              <a:rPr lang="ko-KR" altLang="en-US" sz="1900" dirty="0" smtClean="0"/>
              <a:t>사용가능 하도록 </a:t>
            </a:r>
            <a:r>
              <a:rPr lang="ko-KR" altLang="en-US" sz="1900" dirty="0" smtClean="0"/>
              <a:t>함</a:t>
            </a:r>
            <a:r>
              <a:rPr lang="en-US" altLang="ko-KR" sz="1900" dirty="0" smtClean="0"/>
              <a:t>(</a:t>
            </a:r>
            <a:r>
              <a:rPr lang="ko-KR" altLang="en-US" sz="1900" dirty="0" err="1" smtClean="0"/>
              <a:t>생략시</a:t>
            </a:r>
            <a:r>
              <a:rPr lang="ko-KR" altLang="en-US" sz="1900" dirty="0" smtClean="0"/>
              <a:t> 생성한</a:t>
            </a:r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r>
              <a:rPr lang="ko-KR" altLang="en-US" sz="1900" dirty="0" smtClean="0"/>
              <a:t>계정만 사용</a:t>
            </a:r>
            <a:r>
              <a:rPr lang="en-US" altLang="ko-KR" sz="1900" dirty="0" smtClean="0"/>
              <a:t>)</a:t>
            </a:r>
          </a:p>
          <a:p>
            <a:pPr lvl="1"/>
            <a:endParaRPr lang="en-US" altLang="ko-KR" sz="1900" dirty="0" smtClean="0"/>
          </a:p>
          <a:p>
            <a:pPr lvl="1"/>
            <a:r>
              <a:rPr lang="en-US" altLang="ko-KR" sz="1900" dirty="0" smtClean="0"/>
              <a:t>3</a:t>
            </a:r>
            <a:r>
              <a:rPr lang="ko-KR" altLang="en-US" sz="1900" dirty="0" smtClean="0"/>
              <a:t>번 </a:t>
            </a:r>
            <a:r>
              <a:rPr lang="en-US" altLang="ko-KR" sz="1900" dirty="0" smtClean="0"/>
              <a:t>: </a:t>
            </a:r>
            <a:r>
              <a:rPr lang="ko-KR" altLang="en-US" sz="1900" dirty="0" smtClean="0"/>
              <a:t>본래 객체 소유자</a:t>
            </a:r>
            <a:r>
              <a:rPr lang="en-US" altLang="ko-KR" sz="1900" dirty="0"/>
              <a:t>(</a:t>
            </a:r>
            <a:r>
              <a:rPr lang="ko-KR" altLang="en-US" sz="1900" dirty="0" err="1" smtClean="0"/>
              <a:t>생략시</a:t>
            </a:r>
            <a:r>
              <a:rPr lang="ko-KR" altLang="en-US" sz="1900" dirty="0" smtClean="0"/>
              <a:t> </a:t>
            </a:r>
            <a:r>
              <a:rPr lang="ko-KR" altLang="en-US" sz="1900" dirty="0" smtClean="0"/>
              <a:t>현재 접속 계정</a:t>
            </a:r>
            <a:r>
              <a:rPr lang="en-US" altLang="ko-KR" sz="1900" dirty="0" smtClean="0"/>
              <a:t>)</a:t>
            </a:r>
          </a:p>
          <a:p>
            <a:pPr lvl="1"/>
            <a:endParaRPr lang="en-US" altLang="ko-KR" sz="1900" dirty="0" smtClean="0"/>
          </a:p>
          <a:p>
            <a:pPr lvl="1"/>
            <a:r>
              <a:rPr lang="en-US" altLang="ko-KR" sz="1900" dirty="0" smtClean="0"/>
              <a:t>4</a:t>
            </a:r>
            <a:r>
              <a:rPr lang="ko-KR" altLang="en-US" sz="1900" dirty="0" smtClean="0"/>
              <a:t>번 대상 객체</a:t>
            </a:r>
            <a:endParaRPr lang="en-US" altLang="ko-KR" sz="19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5184576" cy="2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581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229600" cy="568028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SYNONYM</a:t>
            </a:r>
            <a:r>
              <a:rPr lang="ko-KR" altLang="en-US" sz="2400" dirty="0" smtClean="0"/>
              <a:t>권한 부여</a:t>
            </a:r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13-37</a:t>
            </a:r>
            <a:br>
              <a:rPr lang="en-US" altLang="ko-KR" sz="2400" dirty="0" smtClean="0"/>
            </a:br>
            <a:r>
              <a:rPr lang="en-US" altLang="ko-KR" sz="2400" dirty="0" smtClean="0"/>
              <a:t>SQLPLUS SYSTEM/oracle</a:t>
            </a:r>
            <a:br>
              <a:rPr lang="en-US" altLang="ko-KR" sz="2400" dirty="0" smtClean="0"/>
            </a:br>
            <a:r>
              <a:rPr lang="en-US" altLang="ko-KR" sz="2400" dirty="0" smtClean="0"/>
              <a:t>GRANT </a:t>
            </a:r>
            <a:r>
              <a:rPr lang="en-US" altLang="ko-KR" sz="2400" dirty="0"/>
              <a:t>CREATE SYNONYM TO SCOTT</a:t>
            </a:r>
            <a:r>
              <a:rPr lang="en-US" altLang="ko-KR" sz="2400" dirty="0" smtClean="0"/>
              <a:t>;</a:t>
            </a:r>
            <a:br>
              <a:rPr lang="en-US" altLang="ko-KR" sz="2400" dirty="0" smtClean="0"/>
            </a:br>
            <a:r>
              <a:rPr lang="en-US" altLang="ko-KR" sz="2400" dirty="0" smtClean="0"/>
              <a:t>GRANT </a:t>
            </a:r>
            <a:r>
              <a:rPr lang="en-US" altLang="ko-KR" sz="2400" dirty="0"/>
              <a:t>CREATE PUBLIC SYNONYM TO SCOTT</a:t>
            </a:r>
            <a:r>
              <a:rPr lang="en-US" altLang="ko-KR" sz="2400" dirty="0" smtClean="0"/>
              <a:t>;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SYNONYM</a:t>
            </a:r>
            <a:r>
              <a:rPr lang="ko-KR" altLang="en-US" sz="2400" dirty="0" smtClean="0"/>
              <a:t>생성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13-38</a:t>
            </a:r>
            <a:br>
              <a:rPr lang="en-US" altLang="ko-KR" sz="2400" dirty="0" smtClean="0"/>
            </a:br>
            <a:r>
              <a:rPr lang="en-US" altLang="ko-KR" sz="2400" dirty="0" smtClean="0"/>
              <a:t>CREATE </a:t>
            </a:r>
            <a:r>
              <a:rPr lang="en-US" altLang="ko-KR" sz="2400" dirty="0"/>
              <a:t>SYNONYM E </a:t>
            </a:r>
            <a:r>
              <a:rPr lang="en-US" altLang="ko-KR" sz="2400" dirty="0" smtClean="0"/>
              <a:t>FOR </a:t>
            </a:r>
            <a:r>
              <a:rPr lang="en-US" altLang="ko-KR" sz="2400" dirty="0"/>
              <a:t>EMP</a:t>
            </a:r>
            <a:r>
              <a:rPr lang="en-US" altLang="ko-KR" sz="2400" dirty="0" smtClean="0"/>
              <a:t>;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13-39|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* FROM E;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2751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13-5 </a:t>
            </a:r>
            <a:r>
              <a:rPr lang="ko-KR" altLang="en-US" smtClean="0"/>
              <a:t>공식 별칭을 지정하는 동의어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동의어 삭제 </a:t>
            </a:r>
            <a:r>
              <a:rPr lang="en-US" altLang="ko-KR" dirty="0" smtClean="0"/>
              <a:t>: DROP</a:t>
            </a:r>
            <a:br>
              <a:rPr lang="en-US" altLang="ko-KR" dirty="0" smtClean="0"/>
            </a:br>
            <a:r>
              <a:rPr lang="en-US" altLang="ko-KR" dirty="0" err="1" smtClean="0"/>
              <a:t>DROP</a:t>
            </a:r>
            <a:r>
              <a:rPr lang="en-US" altLang="ko-KR" dirty="0" smtClean="0"/>
              <a:t> SYNONYM </a:t>
            </a:r>
            <a:r>
              <a:rPr lang="ko-KR" altLang="en-US" dirty="0" err="1" smtClean="0"/>
              <a:t>별칭이름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13-40</a:t>
            </a:r>
            <a:br>
              <a:rPr lang="en-US" altLang="ko-KR" dirty="0" smtClean="0"/>
            </a:br>
            <a:r>
              <a:rPr lang="en-US" altLang="ko-KR" dirty="0" smtClean="0"/>
              <a:t>DROP </a:t>
            </a:r>
            <a:r>
              <a:rPr lang="en-US" altLang="ko-KR" dirty="0"/>
              <a:t>SYNONYM E;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455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13-1 </a:t>
            </a:r>
            <a:r>
              <a:rPr lang="ko-KR" altLang="en-US" smtClean="0"/>
              <a:t>데이터베이스를 위한 데이터를 저장한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</a:t>
            </a:r>
            <a:r>
              <a:rPr lang="ko-KR" altLang="en-US" smtClean="0"/>
              <a:t> 데이터사전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USER_ </a:t>
            </a:r>
            <a:r>
              <a:rPr lang="ko-KR" altLang="en-US" dirty="0" err="1" smtClean="0"/>
              <a:t>접두어를</a:t>
            </a:r>
            <a:r>
              <a:rPr lang="ko-KR" altLang="en-US" dirty="0" smtClean="0"/>
              <a:t> 가진 데이터 사전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접속한 사용자가 소유한 객체 정보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ALL_ </a:t>
            </a:r>
            <a:r>
              <a:rPr lang="ko-KR" altLang="en-US" dirty="0" err="1" smtClean="0"/>
              <a:t>접두어를</a:t>
            </a:r>
            <a:r>
              <a:rPr lang="ko-KR" altLang="en-US" dirty="0" smtClean="0"/>
              <a:t> 가진 데이터 사전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접속한 사용자가 소유하거나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사용을 </a:t>
            </a:r>
            <a:r>
              <a:rPr lang="ko-KR" altLang="en-US" dirty="0" err="1" smtClean="0"/>
              <a:t>허가받은</a:t>
            </a:r>
            <a:r>
              <a:rPr lang="ko-KR" altLang="en-US" dirty="0" smtClean="0"/>
              <a:t> 객체 정보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DBA_ </a:t>
            </a:r>
            <a:r>
              <a:rPr lang="ko-KR" altLang="en-US" dirty="0" err="1" smtClean="0"/>
              <a:t>접두어를</a:t>
            </a:r>
            <a:r>
              <a:rPr lang="ko-KR" altLang="en-US" dirty="0" smtClean="0"/>
              <a:t> 가진 데이터 사전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관리 권한을 가진 사용자만 </a:t>
            </a:r>
            <a:r>
              <a:rPr lang="ko-KR" altLang="en-US" dirty="0" err="1" smtClean="0"/>
              <a:t>조회가능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V$_XXX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데이터베이스 성능 관련 정보</a:t>
            </a:r>
            <a:r>
              <a:rPr lang="en-US" altLang="ko-KR" dirty="0" smtClean="0"/>
              <a:t>(X$_XXX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9724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/>
              <a:t>접속 계정의 사용 가능한 데이터 사전 보기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&gt; </a:t>
            </a:r>
            <a:r>
              <a:rPr lang="ko-KR" altLang="en-US" sz="2400" dirty="0"/>
              <a:t>실습 </a:t>
            </a:r>
            <a:r>
              <a:rPr lang="en-US" altLang="ko-KR" sz="2400" dirty="0" smtClean="0"/>
              <a:t>13-1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* FROM DICT</a:t>
            </a:r>
            <a:r>
              <a:rPr lang="en-US" altLang="ko-KR" sz="2400" dirty="0" smtClean="0"/>
              <a:t>;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&gt;</a:t>
            </a:r>
            <a:r>
              <a:rPr lang="ko-KR" altLang="en-US" sz="2400" dirty="0" smtClean="0"/>
              <a:t>실습 </a:t>
            </a:r>
            <a:r>
              <a:rPr lang="en-US" altLang="ko-KR" sz="2400" dirty="0" smtClean="0"/>
              <a:t>13-2</a:t>
            </a:r>
            <a:br>
              <a:rPr lang="en-US" altLang="ko-KR" sz="2400" dirty="0" smtClean="0"/>
            </a:br>
            <a:r>
              <a:rPr lang="en-US" altLang="ko-KR" sz="2400" dirty="0" smtClean="0"/>
              <a:t>SELECT </a:t>
            </a:r>
            <a:r>
              <a:rPr lang="en-US" altLang="ko-KR" sz="2400" dirty="0"/>
              <a:t>* FROM DICTIONARY;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841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USER_</a:t>
            </a:r>
            <a:r>
              <a:rPr lang="ko-KR" altLang="en-US" dirty="0" err="1" smtClean="0">
                <a:solidFill>
                  <a:srgbClr val="FF0000"/>
                </a:solidFill>
              </a:rPr>
              <a:t>접두어를</a:t>
            </a:r>
            <a:r>
              <a:rPr lang="ko-KR" altLang="en-US" dirty="0" smtClean="0">
                <a:solidFill>
                  <a:srgbClr val="FF0000"/>
                </a:solidFill>
              </a:rPr>
              <a:t> 가진 데이터 사전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접속한 계정이 소유한 객체 정보를 가짐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--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13-3</a:t>
            </a:r>
            <a:br>
              <a:rPr lang="en-US" altLang="ko-KR" sz="2000" dirty="0" smtClean="0"/>
            </a:br>
            <a:r>
              <a:rPr lang="en-US" altLang="ko-KR" sz="2000" dirty="0" smtClean="0"/>
              <a:t>SELECT TABLE_NAME  </a:t>
            </a:r>
            <a:r>
              <a:rPr lang="en-US" altLang="ko-KR" sz="2000" dirty="0"/>
              <a:t>FROM USER_TABLES;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3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ALL_</a:t>
            </a:r>
            <a:r>
              <a:rPr lang="ko-KR" altLang="en-US" dirty="0" err="1" smtClean="0">
                <a:solidFill>
                  <a:srgbClr val="FF0000"/>
                </a:solidFill>
              </a:rPr>
              <a:t>접두어를</a:t>
            </a:r>
            <a:r>
              <a:rPr lang="ko-KR" altLang="en-US" dirty="0" smtClean="0">
                <a:solidFill>
                  <a:srgbClr val="FF0000"/>
                </a:solidFill>
              </a:rPr>
              <a:t> 가진 데이터 사전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접속한 계정이 소유한 객체 정보 및 사용이 허용된 객체 정보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--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13-4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OWNER, TABLE_NAME  FROM </a:t>
            </a:r>
            <a:r>
              <a:rPr lang="en-US" altLang="ko-KR" sz="2000" dirty="0" smtClean="0"/>
              <a:t> ALL_TABLES;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ALL_TABLES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USER_TABLES</a:t>
            </a:r>
            <a:r>
              <a:rPr lang="ko-KR" altLang="en-US" sz="2000" dirty="0" smtClean="0"/>
              <a:t>에 비해 </a:t>
            </a:r>
            <a:r>
              <a:rPr lang="en-US" altLang="ko-KR" sz="2000" dirty="0" smtClean="0"/>
              <a:t>OWNER</a:t>
            </a:r>
            <a:r>
              <a:rPr lang="ko-KR" altLang="en-US" sz="2000" dirty="0" smtClean="0"/>
              <a:t>컬럼을 추가로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가짐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73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575229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DBA_ </a:t>
            </a:r>
            <a:r>
              <a:rPr lang="ko-KR" altLang="en-US" dirty="0" err="1" smtClean="0">
                <a:solidFill>
                  <a:srgbClr val="FF0000"/>
                </a:solidFill>
              </a:rPr>
              <a:t>접두어를</a:t>
            </a:r>
            <a:r>
              <a:rPr lang="ko-KR" altLang="en-US" dirty="0" smtClean="0">
                <a:solidFill>
                  <a:srgbClr val="FF0000"/>
                </a:solidFill>
              </a:rPr>
              <a:t> 가진 데이터 사전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데이터베이스 관리 권한을 가진 사용자만 조회가 가능한 객체 정보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--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13-5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DBA_TABLES;</a:t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--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13-6(DBA</a:t>
            </a:r>
            <a:r>
              <a:rPr lang="ko-KR" altLang="en-US" sz="2000" dirty="0" smtClean="0"/>
              <a:t>로 접속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FROM DBA_TABLES</a:t>
            </a:r>
            <a:r>
              <a:rPr lang="en-US" altLang="ko-KR" sz="2000" dirty="0" smtClean="0"/>
              <a:t>;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구조는 </a:t>
            </a:r>
            <a:r>
              <a:rPr lang="en-US" altLang="ko-KR" sz="2000" dirty="0" smtClean="0"/>
              <a:t>ALL_TABLES</a:t>
            </a:r>
            <a:r>
              <a:rPr lang="ko-KR" altLang="en-US" sz="2000" dirty="0" smtClean="0"/>
              <a:t>와 같음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-- </a:t>
            </a:r>
            <a:r>
              <a:rPr lang="ko-KR" altLang="en-US" sz="2000" dirty="0"/>
              <a:t>실습 </a:t>
            </a:r>
            <a:r>
              <a:rPr lang="en-US" altLang="ko-KR" sz="2000" dirty="0" smtClean="0"/>
              <a:t>13-7</a:t>
            </a:r>
            <a:br>
              <a:rPr lang="en-US" altLang="ko-KR" sz="2000" dirty="0" smtClean="0"/>
            </a:br>
            <a:r>
              <a:rPr lang="en-US" altLang="ko-KR" sz="2000" dirty="0" smtClean="0"/>
              <a:t>SELECT </a:t>
            </a:r>
            <a:r>
              <a:rPr lang="en-US" altLang="ko-KR" sz="2000" dirty="0"/>
              <a:t>* 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FROM </a:t>
            </a:r>
            <a:r>
              <a:rPr lang="en-US" altLang="ko-KR" sz="2000" dirty="0"/>
              <a:t>DBA_USERS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WHERE </a:t>
            </a:r>
            <a:r>
              <a:rPr lang="en-US" altLang="ko-KR" sz="2000" dirty="0"/>
              <a:t>USERNAME = 'SCOTT</a:t>
            </a:r>
            <a:r>
              <a:rPr lang="en-US" altLang="ko-KR" sz="2000" dirty="0" smtClean="0"/>
              <a:t>';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en-US" altLang="ko-KR" sz="2000" dirty="0" smtClean="0"/>
              <a:t>&gt;&gt;</a:t>
            </a:r>
            <a:r>
              <a:rPr lang="ko-KR" altLang="en-US" sz="2000" dirty="0" smtClean="0"/>
              <a:t>오라클 사용자 정보는 </a:t>
            </a:r>
            <a:r>
              <a:rPr lang="en-US" altLang="ko-KR" sz="2000" dirty="0" smtClean="0"/>
              <a:t>DBA_USERS</a:t>
            </a:r>
            <a:r>
              <a:rPr lang="ko-KR" altLang="en-US" sz="2000" dirty="0" smtClean="0"/>
              <a:t>에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51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13-2 </a:t>
            </a:r>
            <a:r>
              <a:rPr lang="ko-KR" altLang="en-US" smtClean="0"/>
              <a:t>더 빠른 검색을 위한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검색 성능 향상을 위해 테이블 열에 사용하는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인덱스 사용 </a:t>
            </a:r>
            <a:r>
              <a:rPr lang="ko-KR" altLang="en-US" dirty="0" err="1" smtClean="0"/>
              <a:t>검색방식은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 SCAN, </a:t>
            </a:r>
            <a:r>
              <a:rPr lang="ko-KR" altLang="en-US" dirty="0" smtClean="0"/>
              <a:t>전체 검색은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TABLE FULL SCAN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USER_INDEXES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사전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USER_IND_COLUMNS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사전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열이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고유키이면</a:t>
            </a:r>
            <a:r>
              <a:rPr lang="ko-KR" altLang="en-US" dirty="0" smtClean="0"/>
              <a:t> 자동 생성됨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13-8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 FROM USER_INDEXES</a:t>
            </a:r>
            <a:r>
              <a:rPr lang="en-US" altLang="ko-KR" dirty="0" smtClean="0"/>
              <a:t>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13-9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 FROM USER_IND_COLUMNS;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724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13-2 </a:t>
            </a:r>
            <a:r>
              <a:rPr lang="ko-KR" altLang="en-US" smtClean="0"/>
              <a:t>더 빠른 검색을 위한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인덱스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13-10</a:t>
            </a:r>
            <a:br>
              <a:rPr lang="en-US" altLang="ko-KR" dirty="0" smtClean="0"/>
            </a:br>
            <a:r>
              <a:rPr lang="en-US" altLang="ko-KR" dirty="0" smtClean="0"/>
              <a:t>CREATE </a:t>
            </a:r>
            <a:r>
              <a:rPr lang="en-US" altLang="ko-KR" dirty="0">
                <a:solidFill>
                  <a:srgbClr val="FF0000"/>
                </a:solidFill>
              </a:rPr>
              <a:t>INDEX</a:t>
            </a:r>
            <a:r>
              <a:rPr lang="en-US" altLang="ko-KR" dirty="0"/>
              <a:t> IDX_EMP_SAL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ON </a:t>
            </a:r>
            <a:r>
              <a:rPr lang="en-US" altLang="ko-KR" dirty="0"/>
              <a:t>EMP(SAL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13-11</a:t>
            </a:r>
            <a:br>
              <a:rPr lang="en-US" altLang="ko-KR" dirty="0" smtClean="0"/>
            </a:br>
            <a:r>
              <a:rPr lang="en-US" altLang="ko-KR" dirty="0" smtClean="0"/>
              <a:t>SELECT </a:t>
            </a:r>
            <a:r>
              <a:rPr lang="en-US" altLang="ko-KR" dirty="0"/>
              <a:t>* FROM USER_IND_COLUMNS;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4347"/>
            <a:ext cx="6768751" cy="212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660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675</TotalTime>
  <Words>358</Words>
  <Application>Microsoft Office PowerPoint</Application>
  <PresentationFormat>화면 슬라이드 쇼(4:3)</PresentationFormat>
  <Paragraphs>185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Chap13. 객체 종류</vt:lpstr>
      <vt:lpstr>13-1 데이터베이스를 위한 데이터를 저장한         데이터사전(DATA DICTIONARY)</vt:lpstr>
      <vt:lpstr>13-1 데이터베이스를 위한 데이터를 저장한         데이터사전</vt:lpstr>
      <vt:lpstr>PowerPoint 프레젠테이션</vt:lpstr>
      <vt:lpstr>PowerPoint 프레젠테이션</vt:lpstr>
      <vt:lpstr>PowerPoint 프레젠테이션</vt:lpstr>
      <vt:lpstr>PowerPoint 프레젠테이션</vt:lpstr>
      <vt:lpstr>13-2 더 빠른 검색을 위한 인덱스</vt:lpstr>
      <vt:lpstr>13-2 더 빠른 검색을 위한 인덱스</vt:lpstr>
      <vt:lpstr>13-2 더 빠른 검색을 위한 인덱스</vt:lpstr>
      <vt:lpstr>13-3 테이블처럼 사용하는 뷰</vt:lpstr>
      <vt:lpstr>13-3 테이블처럼 사용하는 뷰</vt:lpstr>
      <vt:lpstr>13-3 테이블처럼 사용하는 뷰</vt:lpstr>
      <vt:lpstr>PowerPoint 프레젠테이션</vt:lpstr>
      <vt:lpstr>13-3 테이블처럼 사용하는 뷰</vt:lpstr>
      <vt:lpstr>13-3 테이블처럼 사용하는 뷰</vt:lpstr>
      <vt:lpstr>PowerPoint 프레젠테이션</vt:lpstr>
      <vt:lpstr>13-4 규칙에 따라 순번을 생성하는 시퀀스</vt:lpstr>
      <vt:lpstr>PowerPoint 프레젠테이션</vt:lpstr>
      <vt:lpstr>13-4 규칙에 따라 순번을 생성하는 시퀀스</vt:lpstr>
      <vt:lpstr>PowerPoint 프레젠테이션</vt:lpstr>
      <vt:lpstr>13-4 규칙에 따라 순번을 생성하는 시퀀스</vt:lpstr>
      <vt:lpstr>PowerPoint 프레젠테이션</vt:lpstr>
      <vt:lpstr>13-4 규칙에 따라 순번을 생성하는 시퀀스</vt:lpstr>
      <vt:lpstr>13-5 공식 별칭을 지정하는 동의어</vt:lpstr>
      <vt:lpstr>PowerPoint 프레젠테이션</vt:lpstr>
      <vt:lpstr>13-5 공식 별칭을 지정하는 동의어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404-11</cp:lastModifiedBy>
  <cp:revision>199</cp:revision>
  <dcterms:created xsi:type="dcterms:W3CDTF">2006-10-05T04:04:58Z</dcterms:created>
  <dcterms:modified xsi:type="dcterms:W3CDTF">2023-03-23T03:15:22Z</dcterms:modified>
</cp:coreProperties>
</file>