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58" r:id="rId9"/>
    <p:sldId id="267" r:id="rId10"/>
    <p:sldId id="269" r:id="rId11"/>
    <p:sldId id="268" r:id="rId12"/>
    <p:sldId id="259" r:id="rId13"/>
    <p:sldId id="270" r:id="rId14"/>
    <p:sldId id="271" r:id="rId15"/>
    <p:sldId id="272" r:id="rId16"/>
    <p:sldId id="260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61" r:id="rId26"/>
    <p:sldId id="282" r:id="rId27"/>
    <p:sldId id="281" r:id="rId28"/>
    <p:sldId id="283" r:id="rId29"/>
    <p:sldId id="28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>
      <p:cViewPr varScale="1">
        <p:scale>
          <a:sx n="68" d="100"/>
          <a:sy n="68" d="100"/>
        </p:scale>
        <p:origin x="1472" y="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Chap07. </a:t>
            </a:r>
            <a:r>
              <a:rPr lang="ko-KR" altLang="en-US" smtClean="0"/>
              <a:t>다중행 함수와 데이터 그룹화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8229600" cy="546426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7-17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AVG(SAL), DEPTNO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EMP</a:t>
            </a:r>
            <a:br>
              <a:rPr lang="en-US" altLang="ko-KR" dirty="0" smtClean="0"/>
            </a:br>
            <a:r>
              <a:rPr lang="en-US" altLang="ko-KR" dirty="0" smtClean="0"/>
              <a:t>GROUP </a:t>
            </a:r>
            <a:r>
              <a:rPr lang="en-US" altLang="ko-KR" dirty="0"/>
              <a:t>BY DEPTNO;</a:t>
            </a:r>
            <a:br>
              <a:rPr lang="en-US" altLang="ko-KR" dirty="0"/>
            </a:br>
            <a:r>
              <a:rPr lang="en-US" altLang="ko-KR" dirty="0" smtClean="0"/>
              <a:t>&gt;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7-18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DEPTNO, JOB, AVG(SAL)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EMP</a:t>
            </a:r>
            <a:br>
              <a:rPr lang="en-US" altLang="ko-KR" dirty="0" smtClean="0"/>
            </a:br>
            <a:r>
              <a:rPr lang="en-US" altLang="ko-KR" dirty="0" smtClean="0"/>
              <a:t>GROUP </a:t>
            </a:r>
            <a:r>
              <a:rPr lang="en-US" altLang="ko-KR" dirty="0"/>
              <a:t>BY DEPTNO, </a:t>
            </a:r>
            <a:r>
              <a:rPr lang="en-US" altLang="ko-KR" dirty="0" smtClean="0"/>
              <a:t>JOB</a:t>
            </a:r>
            <a:br>
              <a:rPr lang="en-US" altLang="ko-KR" dirty="0" smtClean="0"/>
            </a:br>
            <a:r>
              <a:rPr lang="en-US" altLang="ko-KR" dirty="0" smtClean="0"/>
              <a:t>ORDER </a:t>
            </a:r>
            <a:r>
              <a:rPr lang="en-US" altLang="ko-KR" dirty="0"/>
              <a:t>BY DEPTNO, JOB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--GROUP BY</a:t>
            </a:r>
            <a:r>
              <a:rPr lang="ko-KR" altLang="en-US" dirty="0" smtClean="0"/>
              <a:t>의 컬럼도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절에 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(</a:t>
            </a:r>
            <a:r>
              <a:rPr lang="ko-KR" altLang="en-US" dirty="0" err="1" smtClean="0"/>
              <a:t>다중행에</a:t>
            </a:r>
            <a:r>
              <a:rPr lang="ko-KR" altLang="en-US" dirty="0" smtClean="0"/>
              <a:t> 사용하는 </a:t>
            </a:r>
            <a:r>
              <a:rPr lang="ko-KR" altLang="en-US" dirty="0"/>
              <a:t>컬</a:t>
            </a:r>
            <a:r>
              <a:rPr lang="ko-KR" altLang="en-US" dirty="0" smtClean="0"/>
              <a:t>럼이므로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36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07-2 </a:t>
            </a:r>
            <a:r>
              <a:rPr lang="ko-KR" altLang="en-US" dirty="0" smtClean="0"/>
              <a:t>결과 값을 원하는 열로 묶어 출력하는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GROUP BY </a:t>
            </a:r>
            <a:r>
              <a:rPr lang="ko-KR" altLang="en-US" dirty="0" smtClean="0"/>
              <a:t>절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데이터의 그룹화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GROUP </a:t>
            </a:r>
            <a:r>
              <a:rPr lang="en-US" altLang="ko-KR" dirty="0">
                <a:solidFill>
                  <a:srgbClr val="FF0000"/>
                </a:solidFill>
              </a:rPr>
              <a:t>BY</a:t>
            </a:r>
            <a:r>
              <a:rPr lang="ko-KR" altLang="en-US" dirty="0">
                <a:solidFill>
                  <a:srgbClr val="FF0000"/>
                </a:solidFill>
              </a:rPr>
              <a:t>절을 사용할 때 </a:t>
            </a:r>
            <a:r>
              <a:rPr lang="ko-KR" altLang="en-US" dirty="0" smtClean="0">
                <a:solidFill>
                  <a:srgbClr val="FF0000"/>
                </a:solidFill>
              </a:rPr>
              <a:t>유의점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/>
              <a:t>--GROUP BY </a:t>
            </a:r>
            <a:r>
              <a:rPr lang="ko-KR" altLang="en-US" dirty="0" smtClean="0"/>
              <a:t>절에 명시하지 않은 열은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절에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사용할 수 없음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&gt; </a:t>
            </a:r>
            <a:r>
              <a:rPr lang="ko-KR" altLang="en-US" dirty="0"/>
              <a:t>실습 </a:t>
            </a:r>
            <a:r>
              <a:rPr lang="en-US" altLang="ko-KR" dirty="0" smtClean="0"/>
              <a:t>7-19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ENAME, DEPTNO, AVG(SAL)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EMP</a:t>
            </a:r>
            <a:br>
              <a:rPr lang="en-US" altLang="ko-KR" dirty="0" smtClean="0"/>
            </a:br>
            <a:r>
              <a:rPr lang="en-US" altLang="ko-KR" dirty="0" smtClean="0"/>
              <a:t>GROUP </a:t>
            </a:r>
            <a:r>
              <a:rPr lang="en-US" altLang="ko-KR" dirty="0"/>
              <a:t>BY DEPTNO;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025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07-3 GROUP BY</a:t>
            </a:r>
            <a:r>
              <a:rPr lang="ko-KR" altLang="en-US" smtClean="0"/>
              <a:t>절에 조건을 줄 때 사용하는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 HAVING</a:t>
            </a:r>
            <a:r>
              <a:rPr lang="ko-KR" altLang="en-US" smtClean="0"/>
              <a:t>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GROUP BY</a:t>
            </a:r>
            <a:r>
              <a:rPr lang="ko-KR" altLang="en-US" dirty="0" smtClean="0"/>
              <a:t>절이 </a:t>
            </a:r>
            <a:r>
              <a:rPr lang="ko-KR" altLang="en-US" dirty="0" err="1" smtClean="0"/>
              <a:t>있을시만</a:t>
            </a:r>
            <a:r>
              <a:rPr lang="ko-KR" altLang="en-US" dirty="0" smtClean="0"/>
              <a:t> </a:t>
            </a:r>
            <a:r>
              <a:rPr lang="en-US" altLang="ko-KR" dirty="0" smtClean="0"/>
              <a:t>HAVING</a:t>
            </a:r>
            <a:r>
              <a:rPr lang="ko-KR" altLang="en-US" dirty="0" smtClean="0"/>
              <a:t>절은 사용 가능</a:t>
            </a:r>
            <a:endParaRPr lang="en-US" altLang="ko-KR" dirty="0" smtClean="0"/>
          </a:p>
          <a:p>
            <a:r>
              <a:rPr lang="en-US" altLang="ko-KR" dirty="0" smtClean="0"/>
              <a:t>GROUP BY</a:t>
            </a:r>
            <a:r>
              <a:rPr lang="ko-KR" altLang="en-US" dirty="0" smtClean="0"/>
              <a:t>절에 의하여 그룹화된 결과값의 범위를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&gt;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7-20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DEPTNO, JOB, AVG(SAL)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EMP</a:t>
            </a:r>
            <a:br>
              <a:rPr lang="en-US" altLang="ko-KR" dirty="0" smtClean="0"/>
            </a:br>
            <a:r>
              <a:rPr lang="en-US" altLang="ko-KR" dirty="0" smtClean="0"/>
              <a:t>GROUP </a:t>
            </a:r>
            <a:r>
              <a:rPr lang="en-US" altLang="ko-KR" dirty="0"/>
              <a:t>BY DEPTNO, </a:t>
            </a:r>
            <a:r>
              <a:rPr lang="en-US" altLang="ko-KR" dirty="0" smtClean="0"/>
              <a:t>JOB</a:t>
            </a:r>
            <a:br>
              <a:rPr lang="en-US" altLang="ko-KR" dirty="0" smtClean="0"/>
            </a:br>
            <a:r>
              <a:rPr lang="en-US" altLang="ko-KR" dirty="0" smtClean="0"/>
              <a:t>HAVING </a:t>
            </a:r>
            <a:r>
              <a:rPr lang="en-US" altLang="ko-KR" dirty="0"/>
              <a:t>AVG(SAL) &gt;= </a:t>
            </a:r>
            <a:r>
              <a:rPr lang="en-US" altLang="ko-KR" dirty="0" smtClean="0"/>
              <a:t>2000</a:t>
            </a:r>
            <a:br>
              <a:rPr lang="en-US" altLang="ko-KR" dirty="0" smtClean="0"/>
            </a:br>
            <a:r>
              <a:rPr lang="en-US" altLang="ko-KR" dirty="0" smtClean="0"/>
              <a:t>ORDER </a:t>
            </a:r>
            <a:r>
              <a:rPr lang="en-US" altLang="ko-KR" dirty="0"/>
              <a:t>BY DEPTNO, JOB;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04282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07-3 GROUP BY</a:t>
            </a:r>
            <a:r>
              <a:rPr lang="ko-KR" altLang="en-US" smtClean="0"/>
              <a:t>절에 조건을 줄 때 사용하는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 HAVING</a:t>
            </a:r>
            <a:r>
              <a:rPr lang="ko-KR" altLang="en-US" smtClean="0"/>
              <a:t>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HAVING </a:t>
            </a:r>
            <a:r>
              <a:rPr lang="ko-KR" altLang="en-US" dirty="0" smtClean="0"/>
              <a:t>절의 기본 사용법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HAVING</a:t>
            </a:r>
            <a:r>
              <a:rPr lang="ko-KR" altLang="en-US" dirty="0" smtClean="0"/>
              <a:t>절은 </a:t>
            </a:r>
            <a:r>
              <a:rPr lang="en-US" altLang="ko-KR" dirty="0" smtClean="0"/>
              <a:t>GROUP BY</a:t>
            </a:r>
            <a:r>
              <a:rPr lang="ko-KR" altLang="en-US" dirty="0" smtClean="0"/>
              <a:t>절 바로 다음에 위치</a:t>
            </a:r>
            <a:endParaRPr lang="en-US" altLang="ko-KR" dirty="0" smtClean="0"/>
          </a:p>
          <a:p>
            <a:r>
              <a:rPr lang="en-US" altLang="ko-KR" dirty="0" smtClean="0"/>
              <a:t>GROUP BY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HAVING</a:t>
            </a:r>
            <a:r>
              <a:rPr lang="ko-KR" altLang="en-US" dirty="0" smtClean="0"/>
              <a:t>절은 별치 사용 못함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636298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39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07-3 GROUP BY</a:t>
            </a:r>
            <a:r>
              <a:rPr lang="ko-KR" altLang="en-US" smtClean="0"/>
              <a:t>절에 조건을 줄 때 사용하는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 HAVING</a:t>
            </a:r>
            <a:r>
              <a:rPr lang="ko-KR" altLang="en-US" smtClean="0"/>
              <a:t>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HAVING</a:t>
            </a:r>
            <a:r>
              <a:rPr lang="ko-KR" altLang="en-US" dirty="0" smtClean="0">
                <a:solidFill>
                  <a:srgbClr val="FF0000"/>
                </a:solidFill>
              </a:rPr>
              <a:t>절 사용시  유의 사항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/>
              <a:t>&gt; WHERE</a:t>
            </a:r>
            <a:r>
              <a:rPr lang="ko-KR" altLang="en-US" dirty="0" smtClean="0"/>
              <a:t>절은 출력 대상 행을 제한하고 </a:t>
            </a:r>
            <a:r>
              <a:rPr lang="en-US" altLang="ko-KR" dirty="0" smtClean="0"/>
              <a:t>HAVING</a:t>
            </a:r>
            <a:r>
              <a:rPr lang="ko-KR" altLang="en-US" dirty="0" smtClean="0"/>
              <a:t>절은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그룹화된 대상을 출력에서 제한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&gt;WHERE</a:t>
            </a:r>
            <a:r>
              <a:rPr lang="ko-KR" altLang="en-US" dirty="0" smtClean="0"/>
              <a:t>절에 그룹화 함수를 사용하여 </a:t>
            </a:r>
            <a:r>
              <a:rPr lang="ko-KR" altLang="en-US" dirty="0" err="1" smtClean="0"/>
              <a:t>제한시</a:t>
            </a:r>
            <a:r>
              <a:rPr lang="ko-KR" altLang="en-US" dirty="0" smtClean="0"/>
              <a:t> 오류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&gt;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7-21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DEPTNO, JOB, AVG(SAL)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/>
              <a:t>EMP WHERE AVG(SAL) &gt;= </a:t>
            </a:r>
            <a:r>
              <a:rPr lang="en-US" altLang="ko-KR" dirty="0" smtClean="0"/>
              <a:t>2000</a:t>
            </a:r>
            <a:br>
              <a:rPr lang="en-US" altLang="ko-KR" dirty="0" smtClean="0"/>
            </a:br>
            <a:r>
              <a:rPr lang="en-US" altLang="ko-KR" dirty="0" smtClean="0"/>
              <a:t>GROUP </a:t>
            </a:r>
            <a:r>
              <a:rPr lang="en-US" altLang="ko-KR" dirty="0"/>
              <a:t>BY DEPTNO, </a:t>
            </a:r>
            <a:r>
              <a:rPr lang="en-US" altLang="ko-KR" dirty="0" smtClean="0"/>
              <a:t>JOB</a:t>
            </a:r>
            <a:br>
              <a:rPr lang="en-US" altLang="ko-KR" dirty="0" smtClean="0"/>
            </a:br>
            <a:r>
              <a:rPr lang="en-US" altLang="ko-KR" dirty="0" smtClean="0"/>
              <a:t>ORDER </a:t>
            </a:r>
            <a:r>
              <a:rPr lang="en-US" altLang="ko-KR" dirty="0"/>
              <a:t>BY DEPTNO, JOB;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0505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07-3 GROUP BY</a:t>
            </a:r>
            <a:r>
              <a:rPr lang="ko-KR" altLang="en-US" smtClean="0"/>
              <a:t>절에 조건을 줄 때 사용하는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 HAVING</a:t>
            </a:r>
            <a:r>
              <a:rPr lang="ko-KR" altLang="en-US" smtClean="0"/>
              <a:t>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WHERE</a:t>
            </a:r>
            <a:r>
              <a:rPr lang="ko-KR" altLang="en-US" dirty="0" smtClean="0">
                <a:solidFill>
                  <a:srgbClr val="FF0000"/>
                </a:solidFill>
              </a:rPr>
              <a:t>절과 </a:t>
            </a:r>
            <a:r>
              <a:rPr lang="en-US" altLang="ko-KR" dirty="0" smtClean="0">
                <a:solidFill>
                  <a:srgbClr val="FF0000"/>
                </a:solidFill>
              </a:rPr>
              <a:t>HAVING</a:t>
            </a:r>
            <a:r>
              <a:rPr lang="ko-KR" altLang="en-US" dirty="0" smtClean="0">
                <a:solidFill>
                  <a:srgbClr val="FF0000"/>
                </a:solidFill>
              </a:rPr>
              <a:t>절의 차이점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sz="2000" dirty="0" smtClean="0"/>
              <a:t>&gt;</a:t>
            </a:r>
            <a:r>
              <a:rPr lang="ko-KR" altLang="en-US" sz="2000" dirty="0" smtClean="0"/>
              <a:t>같이 사용시 </a:t>
            </a:r>
            <a:r>
              <a:rPr lang="en-US" altLang="ko-KR" sz="2000" dirty="0" smtClean="0"/>
              <a:t>WHERE</a:t>
            </a:r>
            <a:r>
              <a:rPr lang="ko-KR" altLang="en-US" sz="2000" dirty="0" smtClean="0"/>
              <a:t>절이 먼저 실행 되고 </a:t>
            </a:r>
            <a:r>
              <a:rPr lang="en-US" altLang="ko-KR" sz="2000" dirty="0" smtClean="0"/>
              <a:t>  GROOUP BY</a:t>
            </a:r>
            <a:r>
              <a:rPr lang="ko-KR" altLang="en-US" sz="2000" dirty="0" smtClean="0"/>
              <a:t>절이 나중에 실행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&gt;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7-22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DEPTNO, JOB, AVG(SAL)  FROM </a:t>
            </a:r>
            <a:r>
              <a:rPr lang="en-US" altLang="ko-KR" sz="2000" dirty="0" smtClean="0"/>
              <a:t>EMP</a:t>
            </a:r>
            <a:br>
              <a:rPr lang="en-US" altLang="ko-KR" sz="2000" dirty="0" smtClean="0"/>
            </a:br>
            <a:r>
              <a:rPr lang="en-US" altLang="ko-KR" sz="2000" dirty="0" smtClean="0"/>
              <a:t>GROUP </a:t>
            </a:r>
            <a:r>
              <a:rPr lang="en-US" altLang="ko-KR" sz="2000" dirty="0"/>
              <a:t>BY DEPTNO, </a:t>
            </a:r>
            <a:r>
              <a:rPr lang="en-US" altLang="ko-KR" sz="2000" dirty="0" smtClean="0"/>
              <a:t>JOB</a:t>
            </a:r>
            <a:br>
              <a:rPr lang="en-US" altLang="ko-KR" sz="2000" dirty="0" smtClean="0"/>
            </a:br>
            <a:r>
              <a:rPr lang="en-US" altLang="ko-KR" sz="2000" dirty="0" smtClean="0"/>
              <a:t>HAVING </a:t>
            </a:r>
            <a:r>
              <a:rPr lang="en-US" altLang="ko-KR" sz="2000" dirty="0"/>
              <a:t>AVG(SAL) &gt;= </a:t>
            </a:r>
            <a:r>
              <a:rPr lang="en-US" altLang="ko-KR" sz="2000" dirty="0" smtClean="0"/>
              <a:t>2000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DEPTNO, JOB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r>
              <a:rPr lang="en-US" altLang="ko-KR" sz="2000" dirty="0" smtClean="0"/>
              <a:t>&gt;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7-23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DEPTNO, JOB, AVG(SAL)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</a:t>
            </a:r>
            <a:r>
              <a:rPr lang="en-US" altLang="ko-KR" sz="2000" dirty="0"/>
              <a:t>FROM EMP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SAL &lt;= </a:t>
            </a:r>
            <a:r>
              <a:rPr lang="en-US" altLang="ko-KR" sz="2000" dirty="0" smtClean="0"/>
              <a:t>3000</a:t>
            </a:r>
            <a:br>
              <a:rPr lang="en-US" altLang="ko-KR" sz="2000" dirty="0" smtClean="0"/>
            </a:br>
            <a:r>
              <a:rPr lang="en-US" altLang="ko-KR" sz="2000" dirty="0" smtClean="0"/>
              <a:t>GROUP </a:t>
            </a:r>
            <a:r>
              <a:rPr lang="en-US" altLang="ko-KR" sz="2000" dirty="0"/>
              <a:t>BY DEPTNO, </a:t>
            </a:r>
            <a:r>
              <a:rPr lang="en-US" altLang="ko-KR" sz="2000" dirty="0" smtClean="0"/>
              <a:t>JOB</a:t>
            </a:r>
            <a:br>
              <a:rPr lang="en-US" altLang="ko-KR" sz="2000" dirty="0" smtClean="0"/>
            </a:br>
            <a:r>
              <a:rPr lang="en-US" altLang="ko-KR" sz="2000" dirty="0" smtClean="0"/>
              <a:t>HAVING </a:t>
            </a:r>
            <a:r>
              <a:rPr lang="en-US" altLang="ko-KR" sz="2000" dirty="0"/>
              <a:t>AVG(SAL) &gt;= </a:t>
            </a:r>
            <a:r>
              <a:rPr lang="en-US" altLang="ko-KR" sz="2000" dirty="0" smtClean="0"/>
              <a:t>2000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DEPTNO, JOB</a:t>
            </a:r>
            <a:r>
              <a:rPr lang="en-US" altLang="ko-KR" sz="2000" dirty="0" smtClean="0"/>
              <a:t>;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087618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07-4 </a:t>
            </a:r>
            <a:r>
              <a:rPr lang="ko-KR" altLang="en-US" smtClean="0"/>
              <a:t>그룹화와 관련된 여러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ROLLUP, CUBE : </a:t>
            </a:r>
            <a:r>
              <a:rPr lang="ko-KR" altLang="en-US" dirty="0" smtClean="0"/>
              <a:t>그룹화 데이터의 </a:t>
            </a:r>
            <a:r>
              <a:rPr lang="ko-KR" altLang="en-US" dirty="0" smtClean="0"/>
              <a:t>합계 행을 반환</a:t>
            </a:r>
            <a:endParaRPr lang="en-US" altLang="ko-KR" dirty="0" smtClean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GROUPING SETS : </a:t>
            </a:r>
            <a:r>
              <a:rPr lang="ko-KR" altLang="en-US" dirty="0" smtClean="0"/>
              <a:t>지정한 각 </a:t>
            </a:r>
            <a:r>
              <a:rPr lang="ko-KR" altLang="en-US" dirty="0" err="1" smtClean="0"/>
              <a:t>열별</a:t>
            </a:r>
            <a:r>
              <a:rPr lang="ko-KR" altLang="en-US" dirty="0" smtClean="0"/>
              <a:t> 그룹화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GROUPING : ROLLUP, CUBE</a:t>
            </a:r>
            <a:r>
              <a:rPr lang="ko-KR" altLang="en-US" dirty="0" smtClean="0"/>
              <a:t>와 함께 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하나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GROUPING_ID : </a:t>
            </a:r>
            <a:r>
              <a:rPr lang="en-US" altLang="ko-KR" dirty="0"/>
              <a:t>ROLLUP, CUBE</a:t>
            </a:r>
            <a:r>
              <a:rPr lang="ko-KR" altLang="en-US" dirty="0"/>
              <a:t>와 함께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여럿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862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07-4 </a:t>
            </a:r>
            <a:r>
              <a:rPr lang="ko-KR" altLang="en-US" smtClean="0"/>
              <a:t>그룹화와 관련된 여러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ROLLUP</a:t>
            </a:r>
            <a:r>
              <a:rPr lang="en-US" altLang="ko-KR" dirty="0" smtClean="0">
                <a:solidFill>
                  <a:srgbClr val="FF0000"/>
                </a:solidFill>
              </a:rPr>
              <a:t>, CUBE : </a:t>
            </a:r>
            <a:r>
              <a:rPr lang="ko-KR" altLang="en-US" dirty="0" smtClean="0">
                <a:solidFill>
                  <a:srgbClr val="FF0000"/>
                </a:solidFill>
              </a:rPr>
              <a:t>그룹화 데이터의 </a:t>
            </a:r>
            <a:r>
              <a:rPr lang="ko-KR" altLang="en-US" dirty="0" smtClean="0">
                <a:solidFill>
                  <a:srgbClr val="FF0000"/>
                </a:solidFill>
              </a:rPr>
              <a:t>합계 행을 반환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&gt; GROUP BY ROLLUP(</a:t>
            </a:r>
            <a:r>
              <a:rPr lang="ko-KR" altLang="en-US" dirty="0" smtClean="0">
                <a:solidFill>
                  <a:srgbClr val="FF0000"/>
                </a:solidFill>
              </a:rPr>
              <a:t>그룹화 </a:t>
            </a:r>
            <a:r>
              <a:rPr lang="ko-KR" altLang="en-US" dirty="0" err="1" smtClean="0">
                <a:solidFill>
                  <a:srgbClr val="FF0000"/>
                </a:solidFill>
              </a:rPr>
              <a:t>열지정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여러개가능</a:t>
            </a:r>
            <a:r>
              <a:rPr lang="en-US" altLang="ko-KR" dirty="0" smtClean="0">
                <a:solidFill>
                  <a:srgbClr val="FF0000"/>
                </a:solidFill>
              </a:rPr>
              <a:t>));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&gt; GROUP BY </a:t>
            </a:r>
            <a:r>
              <a:rPr lang="en-US" altLang="ko-KR" dirty="0" smtClean="0">
                <a:solidFill>
                  <a:srgbClr val="FF0000"/>
                </a:solidFill>
              </a:rPr>
              <a:t>CUBE (</a:t>
            </a:r>
            <a:r>
              <a:rPr lang="ko-KR" altLang="en-US" dirty="0" smtClean="0">
                <a:solidFill>
                  <a:srgbClr val="FF0000"/>
                </a:solidFill>
              </a:rPr>
              <a:t>그룹화 </a:t>
            </a:r>
            <a:r>
              <a:rPr lang="ko-KR" altLang="en-US" dirty="0" err="1">
                <a:solidFill>
                  <a:srgbClr val="FF0000"/>
                </a:solidFill>
              </a:rPr>
              <a:t>열지정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여러개가능</a:t>
            </a:r>
            <a:r>
              <a:rPr lang="en-US" altLang="ko-KR" dirty="0" smtClean="0">
                <a:solidFill>
                  <a:srgbClr val="FF0000"/>
                </a:solidFill>
              </a:rPr>
              <a:t>));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/>
              <a:t>&gt;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7-24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DEPTNO, JOB, COUNT(*), MAX(SAL), SUM(SAL), AVG(SAL)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EMP</a:t>
            </a:r>
            <a:br>
              <a:rPr lang="en-US" altLang="ko-KR" dirty="0" smtClean="0"/>
            </a:br>
            <a:r>
              <a:rPr lang="en-US" altLang="ko-KR" dirty="0" smtClean="0"/>
              <a:t>GROUP </a:t>
            </a:r>
            <a:r>
              <a:rPr lang="en-US" altLang="ko-KR" dirty="0"/>
              <a:t>BY DEPTNO, </a:t>
            </a:r>
            <a:r>
              <a:rPr lang="en-US" altLang="ko-KR" dirty="0" smtClean="0"/>
              <a:t>JOB</a:t>
            </a:r>
            <a:br>
              <a:rPr lang="en-US" altLang="ko-KR" dirty="0" smtClean="0"/>
            </a:br>
            <a:r>
              <a:rPr lang="en-US" altLang="ko-KR" dirty="0" smtClean="0"/>
              <a:t>ORDER </a:t>
            </a:r>
            <a:r>
              <a:rPr lang="en-US" altLang="ko-KR" dirty="0"/>
              <a:t>BY DEPTNO, JOB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ko-KR" altLang="en-US" dirty="0"/>
              <a:t>실습 </a:t>
            </a:r>
            <a:r>
              <a:rPr lang="en-US" altLang="ko-KR" dirty="0" smtClean="0"/>
              <a:t>7-25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DEPTNO, JOB, COUNT(*), MAX(SAL), SUM(SAL), AVG(SAL)  FROM </a:t>
            </a:r>
            <a:r>
              <a:rPr lang="en-US" altLang="ko-KR" dirty="0" smtClean="0"/>
              <a:t>EMP</a:t>
            </a:r>
            <a:br>
              <a:rPr lang="en-US" altLang="ko-KR" dirty="0" smtClean="0"/>
            </a:br>
            <a:r>
              <a:rPr lang="en-US" altLang="ko-KR" dirty="0" smtClean="0"/>
              <a:t>GROUP </a:t>
            </a:r>
            <a:r>
              <a:rPr lang="en-US" altLang="ko-KR" dirty="0"/>
              <a:t>BY ROLLUP(DEPTNO, JOB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>&gt;GROUP BY</a:t>
            </a:r>
            <a:r>
              <a:rPr lang="ko-KR" altLang="en-US" dirty="0" smtClean="0"/>
              <a:t>의 첫번째 열에 대한 합계를 반환 출력</a:t>
            </a:r>
            <a:endParaRPr lang="en-US" altLang="ko-KR" dirty="0" smtClean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452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07-4 </a:t>
            </a:r>
            <a:r>
              <a:rPr lang="ko-KR" altLang="en-US" smtClean="0"/>
              <a:t>그룹화와 관련된 여러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&gt;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7-26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DEPTNO, JOB, COUNT(*), MAX(SAL), SUM(SAL), AVG(SAL)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EMP</a:t>
            </a:r>
            <a:br>
              <a:rPr lang="en-US" altLang="ko-KR" dirty="0" smtClean="0"/>
            </a:br>
            <a:r>
              <a:rPr lang="en-US" altLang="ko-KR" dirty="0" smtClean="0"/>
              <a:t>GROUP </a:t>
            </a:r>
            <a:r>
              <a:rPr lang="en-US" altLang="ko-KR" dirty="0"/>
              <a:t>BY CUBE(DEPTNO, JOB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ORDER </a:t>
            </a:r>
            <a:r>
              <a:rPr lang="en-US" altLang="ko-KR" dirty="0"/>
              <a:t>BY DEPTNO, JOB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dirty="0" smtClean="0"/>
              <a:t>ROLLUP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다른점은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GROUP BY</a:t>
            </a:r>
            <a:r>
              <a:rPr lang="ko-KR" altLang="en-US" dirty="0" smtClean="0"/>
              <a:t>의 첫번째 열에 대한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합계뿐만</a:t>
            </a:r>
            <a:r>
              <a:rPr lang="ko-KR" altLang="en-US" dirty="0" smtClean="0"/>
              <a:t> 아니라 밑에 두번째 열에 대한 합계도 반환</a:t>
            </a:r>
            <a:endParaRPr lang="en-US" altLang="ko-KR" dirty="0" smtClean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8222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07-4 </a:t>
            </a:r>
            <a:r>
              <a:rPr lang="ko-KR" altLang="en-US" smtClean="0"/>
              <a:t>그룹화와 관련된 여러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부분 </a:t>
            </a:r>
            <a:r>
              <a:rPr lang="en-US" altLang="ko-KR" dirty="0" smtClean="0"/>
              <a:t>ROLLUP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CUBE</a:t>
            </a:r>
            <a:r>
              <a:rPr lang="ko-KR" altLang="en-US" dirty="0" smtClean="0"/>
              <a:t>는 일부분 열에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ROLLUP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CUBE</a:t>
            </a:r>
            <a:r>
              <a:rPr lang="ko-KR" altLang="en-US" dirty="0" smtClean="0"/>
              <a:t>적용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7-27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DEPTNO, JOB, COUNT(*)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EMP</a:t>
            </a:r>
            <a:br>
              <a:rPr lang="en-US" altLang="ko-KR" dirty="0" smtClean="0"/>
            </a:br>
            <a:r>
              <a:rPr lang="en-US" altLang="ko-KR" dirty="0" smtClean="0"/>
              <a:t>GROUP </a:t>
            </a:r>
            <a:r>
              <a:rPr lang="en-US" altLang="ko-KR" dirty="0"/>
              <a:t>BY DEPTNO, ROLLUP(JOB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>  &gt;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7-28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DEPTNO, JOB, COUNT(*)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EMP</a:t>
            </a:r>
            <a:br>
              <a:rPr lang="en-US" altLang="ko-KR" dirty="0" smtClean="0"/>
            </a:br>
            <a:r>
              <a:rPr lang="en-US" altLang="ko-KR" dirty="0" smtClean="0"/>
              <a:t>GROUP </a:t>
            </a:r>
            <a:r>
              <a:rPr lang="en-US" altLang="ko-KR" dirty="0"/>
              <a:t>BY JOB, ROLLUP(DEPTNO);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755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07-1 </a:t>
            </a:r>
            <a:r>
              <a:rPr lang="ko-KR" altLang="en-US" smtClean="0"/>
              <a:t>하나의 열에 출력 결과를 담는 다중행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다중행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그룹함수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복수행함수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ko-KR" altLang="en-US" dirty="0" err="1" smtClean="0"/>
              <a:t>여러행을</a:t>
            </a:r>
            <a:r>
              <a:rPr lang="ko-KR" altLang="en-US" dirty="0" smtClean="0"/>
              <a:t> 바탕으로 하나의 결과값을 도출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7-1</a:t>
            </a:r>
            <a:br>
              <a:rPr lang="en-US" altLang="ko-KR" dirty="0" smtClean="0"/>
            </a:br>
            <a:r>
              <a:rPr lang="en-US" altLang="ko-KR" dirty="0" smtClean="0"/>
              <a:t>SELECT SUM(SAL) FROM EMP;</a:t>
            </a:r>
          </a:p>
          <a:p>
            <a:r>
              <a:rPr lang="ko-KR" altLang="en-US" dirty="0" err="1" smtClean="0"/>
              <a:t>다중행</a:t>
            </a:r>
            <a:r>
              <a:rPr lang="ko-KR" altLang="en-US" dirty="0" smtClean="0"/>
              <a:t> 함수를 사용하는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절에는 </a:t>
            </a:r>
            <a:r>
              <a:rPr lang="ko-KR" altLang="en-US" dirty="0" err="1" smtClean="0"/>
              <a:t>여러행이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결과로 </a:t>
            </a:r>
            <a:r>
              <a:rPr lang="ko-KR" altLang="en-US" dirty="0" err="1" smtClean="0"/>
              <a:t>나올수</a:t>
            </a:r>
            <a:r>
              <a:rPr lang="ko-KR" altLang="en-US" dirty="0" smtClean="0"/>
              <a:t> 있는 열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연산자가 포함된 데이터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은 사용할 </a:t>
            </a:r>
            <a:r>
              <a:rPr lang="ko-KR" altLang="en-US" dirty="0" err="1" smtClean="0"/>
              <a:t>수없다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7-2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ENAME, SUM(SAL)  FROM EMP;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07-4 </a:t>
            </a:r>
            <a:r>
              <a:rPr lang="ko-KR" altLang="en-US" smtClean="0"/>
              <a:t>그룹화와 관련된 여러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&gt;  GROUPING SETS</a:t>
            </a:r>
            <a:r>
              <a:rPr lang="ko-KR" altLang="en-US" dirty="0" smtClean="0">
                <a:solidFill>
                  <a:srgbClr val="FF0000"/>
                </a:solidFill>
              </a:rPr>
              <a:t>함수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      GROUP BY</a:t>
            </a:r>
            <a:r>
              <a:rPr lang="ko-KR" altLang="en-US" dirty="0" smtClean="0">
                <a:solidFill>
                  <a:srgbClr val="FF0000"/>
                </a:solidFill>
              </a:rPr>
              <a:t>로 지정한 모든 열을 대그룹으로 모두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      </a:t>
            </a:r>
            <a:r>
              <a:rPr lang="ko-KR" altLang="en-US" dirty="0" smtClean="0">
                <a:solidFill>
                  <a:srgbClr val="FF0000"/>
                </a:solidFill>
              </a:rPr>
              <a:t>처리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      GROUP BY GROUPING SETS(</a:t>
            </a:r>
            <a:r>
              <a:rPr lang="ko-KR" altLang="en-US" dirty="0" smtClean="0">
                <a:solidFill>
                  <a:srgbClr val="FF0000"/>
                </a:solidFill>
              </a:rPr>
              <a:t>여러 개 </a:t>
            </a:r>
            <a:r>
              <a:rPr lang="ko-KR" altLang="en-US" dirty="0" err="1" smtClean="0">
                <a:solidFill>
                  <a:srgbClr val="FF0000"/>
                </a:solidFill>
              </a:rPr>
              <a:t>열지정</a:t>
            </a:r>
            <a:r>
              <a:rPr lang="en-US" altLang="ko-KR" dirty="0">
                <a:solidFill>
                  <a:srgbClr val="FF0000"/>
                </a:solidFill>
              </a:rPr>
              <a:t>);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/>
              <a:t> 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7-29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DEPTNO, JOB, COUNT(*)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EMP</a:t>
            </a:r>
            <a:br>
              <a:rPr lang="en-US" altLang="ko-KR" dirty="0" smtClean="0"/>
            </a:br>
            <a:r>
              <a:rPr lang="en-US" altLang="ko-KR" dirty="0" smtClean="0"/>
              <a:t>GROUP </a:t>
            </a:r>
            <a:r>
              <a:rPr lang="en-US" altLang="ko-KR" dirty="0"/>
              <a:t>BY GROUPING SETS(DEPTNO, JOB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ORDER </a:t>
            </a:r>
            <a:r>
              <a:rPr lang="en-US" altLang="ko-KR" dirty="0"/>
              <a:t>BY DEPTNO, JOB;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859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07-4 </a:t>
            </a:r>
            <a:r>
              <a:rPr lang="ko-KR" altLang="en-US" smtClean="0"/>
              <a:t>그룹화와 관련된 여러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그룹화 함수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/>
              <a:t>데이터 자체 가공이나 연산 기능은 없으나 식별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용이 및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높임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GROUPING</a:t>
            </a:r>
            <a:r>
              <a:rPr lang="ko-KR" altLang="en-US" dirty="0" smtClean="0"/>
              <a:t>함수와 </a:t>
            </a:r>
            <a:r>
              <a:rPr lang="en-US" altLang="ko-KR" dirty="0" smtClean="0"/>
              <a:t>GROUPING_ID</a:t>
            </a:r>
            <a:r>
              <a:rPr lang="ko-KR" altLang="en-US" dirty="0" smtClean="0"/>
              <a:t>함수가 있다</a:t>
            </a:r>
            <a:r>
              <a:rPr lang="en-US" altLang="ko-KR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FF0000"/>
                </a:solidFill>
              </a:rPr>
              <a:t>GROUPING</a:t>
            </a:r>
            <a:r>
              <a:rPr lang="ko-KR" altLang="en-US" dirty="0" smtClean="0">
                <a:solidFill>
                  <a:srgbClr val="FF0000"/>
                </a:solidFill>
              </a:rPr>
              <a:t>함수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ROLLUP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CUBE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GROUP BY</a:t>
            </a:r>
            <a:r>
              <a:rPr lang="ko-KR" altLang="en-US" dirty="0" smtClean="0"/>
              <a:t>절에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그룹화된 상태로 결과의 집계 여부를 확인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GROUP BY</a:t>
            </a:r>
            <a:r>
              <a:rPr lang="ko-KR" altLang="en-US" dirty="0" smtClean="0"/>
              <a:t>절에 명시된 열중 하나를 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SELECT ……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	,GROUPING(GROUP BY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ROLLUP/CUBE</a:t>
            </a:r>
            <a:r>
              <a:rPr lang="ko-KR" altLang="en-US" dirty="0" smtClean="0">
                <a:solidFill>
                  <a:srgbClr val="FF0000"/>
                </a:solidFill>
              </a:rPr>
              <a:t>에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        </a:t>
            </a:r>
            <a:r>
              <a:rPr lang="ko-KR" altLang="en-US" dirty="0" smtClean="0">
                <a:solidFill>
                  <a:srgbClr val="FF0000"/>
                </a:solidFill>
              </a:rPr>
              <a:t>지정한 열중 하나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SELECT</a:t>
            </a:r>
            <a:r>
              <a:rPr lang="ko-KR" altLang="en-US" dirty="0" smtClean="0">
                <a:solidFill>
                  <a:srgbClr val="FF0000"/>
                </a:solidFill>
              </a:rPr>
              <a:t>의 항목으로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    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7111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7-30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DEPTNO, JOB, COUNT(*), MAX(SAL), SUM(SAL), AVG(SAL),    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GROUPING(DEPTNO</a:t>
            </a:r>
            <a:r>
              <a:rPr lang="en-US" altLang="ko-KR" dirty="0"/>
              <a:t>),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GROUPING(JOB</a:t>
            </a:r>
            <a:r>
              <a:rPr lang="en-US" altLang="ko-KR" dirty="0"/>
              <a:t>)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EMP</a:t>
            </a:r>
            <a:br>
              <a:rPr lang="en-US" altLang="ko-KR" dirty="0" smtClean="0"/>
            </a:br>
            <a:r>
              <a:rPr lang="en-US" altLang="ko-KR" dirty="0" smtClean="0"/>
              <a:t>GROUP </a:t>
            </a:r>
            <a:r>
              <a:rPr lang="en-US" altLang="ko-KR" dirty="0"/>
              <a:t>BY CUBE(DEPTNO, JOB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ORDER </a:t>
            </a:r>
            <a:r>
              <a:rPr lang="en-US" altLang="ko-KR" dirty="0"/>
              <a:t>BY DEPTNO, JOB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--SELECT</a:t>
            </a:r>
            <a:r>
              <a:rPr lang="ko-KR" altLang="en-US" dirty="0" smtClean="0"/>
              <a:t>의 항목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은 그룹화 됨</a:t>
            </a:r>
            <a:r>
              <a:rPr lang="en-US" altLang="ko-KR" dirty="0" smtClean="0"/>
              <a:t>,1</a:t>
            </a:r>
            <a:r>
              <a:rPr lang="ko-KR" altLang="en-US" dirty="0" smtClean="0"/>
              <a:t>은 안됨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268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 &gt;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7-31</a:t>
            </a:r>
            <a:br>
              <a:rPr lang="en-US" altLang="ko-KR" dirty="0" smtClean="0"/>
            </a:br>
            <a:r>
              <a:rPr lang="en-US" altLang="ko-KR" sz="2000" dirty="0" smtClean="0"/>
              <a:t>SELECT </a:t>
            </a:r>
            <a:br>
              <a:rPr lang="en-US" altLang="ko-KR" sz="2000" dirty="0" smtClean="0"/>
            </a:br>
            <a:r>
              <a:rPr lang="en-US" altLang="ko-KR" sz="2000" dirty="0" smtClean="0"/>
              <a:t>  DECODE(GROUPING(DEPTNO</a:t>
            </a:r>
            <a:r>
              <a:rPr lang="en-US" altLang="ko-KR" sz="2000" dirty="0"/>
              <a:t>), </a:t>
            </a:r>
            <a:r>
              <a:rPr lang="en-US" altLang="ko-KR" sz="2000" dirty="0" smtClean="0"/>
              <a:t>1</a:t>
            </a:r>
            <a:r>
              <a:rPr lang="en-US" altLang="ko-KR" sz="2000" dirty="0"/>
              <a:t>, 'ALL_DEPT', </a:t>
            </a:r>
            <a:r>
              <a:rPr lang="en-US" altLang="ko-KR" sz="2000" dirty="0" smtClean="0"/>
              <a:t>DEPTNO</a:t>
            </a:r>
            <a:r>
              <a:rPr lang="en-US" altLang="ko-KR" sz="2000" dirty="0"/>
              <a:t>) AS DEPTNO,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DECODE(GROUPING(JOB</a:t>
            </a:r>
            <a:r>
              <a:rPr lang="en-US" altLang="ko-KR" sz="2000" dirty="0"/>
              <a:t>), 1, 'ALL_JOB', JOB) AS JOB,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en-US" altLang="ko-KR" sz="2000" dirty="0"/>
              <a:t>COUNT(*), MAX(SAL), SUM(SAL), AVG(SAL)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EMP</a:t>
            </a:r>
            <a:br>
              <a:rPr lang="en-US" altLang="ko-KR" sz="2000" dirty="0" smtClean="0"/>
            </a:br>
            <a:r>
              <a:rPr lang="en-US" altLang="ko-KR" sz="2000" dirty="0" smtClean="0"/>
              <a:t>GROUP </a:t>
            </a:r>
            <a:r>
              <a:rPr lang="en-US" altLang="ko-KR" sz="2000" dirty="0"/>
              <a:t>BY CUBE(DEPTNO, JOB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DEPTNO, JOB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--</a:t>
            </a:r>
            <a:r>
              <a:rPr lang="en-US" altLang="ko-KR" sz="2000" dirty="0"/>
              <a:t> DECODE(GROUPING(DEPTNO), 1, 'ALL_DEPT', DEPTNO) AS DEPTNO</a:t>
            </a:r>
            <a:r>
              <a:rPr lang="en-US" altLang="ko-KR" sz="2000" dirty="0" smtClean="0"/>
              <a:t>,</a:t>
            </a:r>
            <a:br>
              <a:rPr lang="en-US" altLang="ko-KR" sz="2000" dirty="0" smtClean="0"/>
            </a:br>
            <a:r>
              <a:rPr lang="en-US" altLang="ko-KR" sz="2000" dirty="0" smtClean="0"/>
              <a:t>   </a:t>
            </a:r>
            <a:r>
              <a:rPr lang="ko-KR" altLang="en-US" sz="2000" dirty="0" smtClean="0"/>
              <a:t>는 </a:t>
            </a:r>
            <a:r>
              <a:rPr lang="en-US" altLang="ko-KR" sz="2000" dirty="0"/>
              <a:t>GROUPING(DEPTNO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검사항목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그룹화시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0,</a:t>
            </a:r>
            <a:r>
              <a:rPr lang="ko-KR" altLang="en-US" sz="2000" dirty="0" err="1" smtClean="0"/>
              <a:t>아닐시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1)</a:t>
            </a:r>
            <a:br>
              <a:rPr lang="en-US" altLang="ko-KR" sz="2000" dirty="0" smtClean="0"/>
            </a:br>
            <a:r>
              <a:rPr lang="en-US" altLang="ko-KR" sz="2000" dirty="0" smtClean="0"/>
              <a:t>    1</a:t>
            </a:r>
            <a:r>
              <a:rPr lang="ko-KR" altLang="en-US" sz="2000" dirty="0" smtClean="0"/>
              <a:t>은 </a:t>
            </a:r>
            <a:r>
              <a:rPr lang="ko-KR" altLang="en-US" sz="2000" dirty="0" err="1" smtClean="0"/>
              <a:t>조건식값</a:t>
            </a:r>
            <a:r>
              <a:rPr lang="en-US" altLang="ko-KR" sz="2000" dirty="0" smtClean="0"/>
              <a:t>,ALL_DEPT</a:t>
            </a:r>
            <a:r>
              <a:rPr lang="ko-KR" altLang="en-US" sz="2000" dirty="0" smtClean="0"/>
              <a:t>은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일치시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반환값</a:t>
            </a:r>
            <a:r>
              <a:rPr lang="en-US" altLang="ko-KR" sz="2000" dirty="0" smtClean="0"/>
              <a:t>,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DEPTNO</a:t>
            </a:r>
            <a:r>
              <a:rPr lang="ko-KR" altLang="en-US" sz="2000" dirty="0" smtClean="0"/>
              <a:t>는 </a:t>
            </a:r>
            <a:r>
              <a:rPr lang="ko-KR" altLang="en-US" sz="2000" dirty="0" err="1" smtClean="0"/>
              <a:t>디폴트값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304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229600" cy="5680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&gt; </a:t>
            </a:r>
            <a:r>
              <a:rPr lang="en-US" altLang="ko-KR" sz="2000" dirty="0" smtClean="0">
                <a:solidFill>
                  <a:srgbClr val="FF0000"/>
                </a:solidFill>
              </a:rPr>
              <a:t>GROUPING_ID</a:t>
            </a:r>
            <a:r>
              <a:rPr lang="ko-KR" altLang="en-US" sz="2000" dirty="0" smtClean="0">
                <a:solidFill>
                  <a:srgbClr val="FF0000"/>
                </a:solidFill>
              </a:rPr>
              <a:t>함수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GROUPING</a:t>
            </a:r>
            <a:r>
              <a:rPr lang="ko-KR" altLang="en-US" sz="2000" dirty="0" smtClean="0"/>
              <a:t>함수와 달리 </a:t>
            </a:r>
            <a:r>
              <a:rPr lang="ko-KR" altLang="en-US" sz="2000" dirty="0" err="1" smtClean="0"/>
              <a:t>여러객의</a:t>
            </a:r>
            <a:r>
              <a:rPr lang="ko-KR" altLang="en-US" sz="2000" dirty="0" smtClean="0"/>
              <a:t> 열을 지정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</a:t>
            </a:r>
            <a:r>
              <a:rPr lang="en-US" altLang="ko-KR" sz="2000" dirty="0" smtClean="0">
                <a:solidFill>
                  <a:srgbClr val="FF0000"/>
                </a:solidFill>
              </a:rPr>
              <a:t>SELECT </a:t>
            </a:r>
            <a:r>
              <a:rPr lang="en-US" altLang="ko-KR" sz="2000" dirty="0">
                <a:solidFill>
                  <a:srgbClr val="FF0000"/>
                </a:solidFill>
              </a:rPr>
              <a:t>……</a:t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	,</a:t>
            </a:r>
            <a:r>
              <a:rPr lang="en-US" altLang="ko-KR" sz="2000" dirty="0" smtClean="0">
                <a:solidFill>
                  <a:srgbClr val="FF0000"/>
                </a:solidFill>
              </a:rPr>
              <a:t>GROUPING_ID(GROUP </a:t>
            </a:r>
            <a:r>
              <a:rPr lang="en-US" altLang="ko-KR" sz="2000" dirty="0">
                <a:solidFill>
                  <a:srgbClr val="FF0000"/>
                </a:solidFill>
              </a:rPr>
              <a:t>BY</a:t>
            </a:r>
            <a:r>
              <a:rPr lang="ko-KR" altLang="en-US" sz="2000" dirty="0">
                <a:solidFill>
                  <a:srgbClr val="FF0000"/>
                </a:solidFill>
              </a:rPr>
              <a:t>의 </a:t>
            </a:r>
            <a:r>
              <a:rPr lang="en-US" altLang="ko-KR" sz="2000" dirty="0">
                <a:solidFill>
                  <a:srgbClr val="FF0000"/>
                </a:solidFill>
              </a:rPr>
              <a:t>ROLLUP/CUBE</a:t>
            </a:r>
            <a:r>
              <a:rPr lang="ko-KR" altLang="en-US" sz="2000" dirty="0">
                <a:solidFill>
                  <a:srgbClr val="FF0000"/>
                </a:solidFill>
              </a:rPr>
              <a:t>에</a:t>
            </a:r>
            <a:r>
              <a:rPr lang="en-US" altLang="ko-KR" sz="2000" dirty="0">
                <a:solidFill>
                  <a:srgbClr val="FF0000"/>
                </a:solidFill>
              </a:rPr>
              <a:t/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        </a:t>
            </a:r>
            <a:r>
              <a:rPr lang="ko-KR" altLang="en-US" sz="2000" dirty="0">
                <a:solidFill>
                  <a:srgbClr val="FF0000"/>
                </a:solidFill>
              </a:rPr>
              <a:t>지정한 열중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여러개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br>
              <a:rPr lang="en-US" altLang="ko-KR" sz="2000" dirty="0" smtClean="0">
                <a:solidFill>
                  <a:srgbClr val="FF0000"/>
                </a:solidFill>
              </a:rPr>
            </a:b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7-32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DEPTNO, JOB, COUNT(*), SUM(SAL),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GROUPING(DEPTNO</a:t>
            </a:r>
            <a:r>
              <a:rPr lang="en-US" altLang="ko-KR" sz="2000" dirty="0"/>
              <a:t>),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GROUPING(JOB</a:t>
            </a:r>
            <a:r>
              <a:rPr lang="en-US" altLang="ko-KR" sz="2000" dirty="0"/>
              <a:t>),    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GROUPING_ID(DEPTNO</a:t>
            </a:r>
            <a:r>
              <a:rPr lang="en-US" altLang="ko-KR" sz="2000" dirty="0"/>
              <a:t>, JOB)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EMP</a:t>
            </a:r>
            <a:br>
              <a:rPr lang="en-US" altLang="ko-KR" sz="2000" dirty="0" smtClean="0"/>
            </a:br>
            <a:r>
              <a:rPr lang="en-US" altLang="ko-KR" sz="2000" dirty="0" smtClean="0"/>
              <a:t>GROUP </a:t>
            </a:r>
            <a:r>
              <a:rPr lang="en-US" altLang="ko-KR" sz="2000" dirty="0"/>
              <a:t>BY CUBE(DEPTNO, JOB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DEPTNO, JOB;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9587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07-4 </a:t>
            </a:r>
            <a:r>
              <a:rPr lang="ko-KR" altLang="en-US" smtClean="0"/>
              <a:t>그룹화와 관련된 여러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LISTAGG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그룹 데이터 가로 </a:t>
            </a:r>
            <a:r>
              <a:rPr lang="ko-KR" altLang="en-US" dirty="0" smtClean="0">
                <a:solidFill>
                  <a:srgbClr val="FF0000"/>
                </a:solidFill>
              </a:rPr>
              <a:t>출력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sz="2400" dirty="0" smtClean="0"/>
              <a:t>GROUP BY</a:t>
            </a:r>
            <a:r>
              <a:rPr lang="ko-KR" altLang="en-US" sz="2400" dirty="0" smtClean="0"/>
              <a:t>의 결과가 </a:t>
            </a:r>
            <a:r>
              <a:rPr lang="ko-KR" altLang="en-US" sz="2400" dirty="0" err="1" smtClean="0"/>
              <a:t>여러행에</a:t>
            </a:r>
            <a:r>
              <a:rPr lang="ko-KR" altLang="en-US" sz="2400" dirty="0" smtClean="0"/>
              <a:t> 걸쳐 </a:t>
            </a:r>
            <a:r>
              <a:rPr lang="ko-KR" altLang="en-US" sz="2400" dirty="0" err="1" smtClean="0"/>
              <a:t>나올시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동일 </a:t>
            </a:r>
            <a:r>
              <a:rPr lang="ko-KR" altLang="en-US" sz="2400" dirty="0" err="1" smtClean="0"/>
              <a:t>컬럼값을</a:t>
            </a:r>
            <a:r>
              <a:rPr lang="ko-KR" altLang="en-US" sz="2400" dirty="0" smtClean="0"/>
              <a:t> 갖는 </a:t>
            </a:r>
            <a:r>
              <a:rPr lang="ko-KR" altLang="en-US" sz="2400" dirty="0" err="1" smtClean="0"/>
              <a:t>다른열의</a:t>
            </a:r>
            <a:r>
              <a:rPr lang="ko-KR" altLang="en-US" sz="2400" dirty="0" smtClean="0"/>
              <a:t> 값을 한 컬럼에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열거하여 출력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>
                <a:solidFill>
                  <a:srgbClr val="FF0000"/>
                </a:solidFill>
              </a:rPr>
              <a:t>SELECT </a:t>
            </a:r>
            <a:r>
              <a:rPr lang="en-US" altLang="ko-KR" sz="2400" dirty="0" smtClean="0">
                <a:solidFill>
                  <a:srgbClr val="FF0000"/>
                </a:solidFill>
              </a:rPr>
              <a:t> ….   ,</a:t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en-US" altLang="ko-KR" sz="2400" dirty="0" smtClean="0">
                <a:solidFill>
                  <a:srgbClr val="FF0000"/>
                </a:solidFill>
              </a:rPr>
              <a:t>     LISTAGG(</a:t>
            </a:r>
            <a:r>
              <a:rPr lang="ko-KR" altLang="en-US" sz="2400" dirty="0" smtClean="0">
                <a:solidFill>
                  <a:srgbClr val="FF0000"/>
                </a:solidFill>
              </a:rPr>
              <a:t>한열에 열거할 열</a:t>
            </a:r>
            <a:r>
              <a:rPr lang="en-US" altLang="ko-KR" sz="2400" dirty="0" smtClean="0">
                <a:solidFill>
                  <a:srgbClr val="FF0000"/>
                </a:solidFill>
              </a:rPr>
              <a:t>, ',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구분자</a:t>
            </a:r>
            <a:r>
              <a:rPr lang="en-US" altLang="ko-KR" sz="2400" dirty="0" smtClean="0">
                <a:solidFill>
                  <a:srgbClr val="FF0000"/>
                </a:solidFill>
              </a:rPr>
              <a:t>') </a:t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en-US" altLang="ko-KR" sz="2400" dirty="0" smtClean="0">
                <a:solidFill>
                  <a:srgbClr val="FF0000"/>
                </a:solidFill>
              </a:rPr>
              <a:t>      </a:t>
            </a:r>
            <a:r>
              <a:rPr lang="en-US" altLang="ko-KR" sz="2400" dirty="0">
                <a:solidFill>
                  <a:srgbClr val="FF0000"/>
                </a:solidFill>
              </a:rPr>
              <a:t>WITHIN GROUP(ORDER BY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열거값</a:t>
            </a:r>
            <a:r>
              <a:rPr lang="ko-KR" altLang="en-US" sz="2400" dirty="0" smtClean="0">
                <a:solidFill>
                  <a:srgbClr val="FF0000"/>
                </a:solidFill>
              </a:rPr>
              <a:t> 정렬 기준</a:t>
            </a:r>
            <a:r>
              <a:rPr lang="en-US" altLang="ko-KR" sz="2400" dirty="0" smtClean="0">
                <a:solidFill>
                  <a:srgbClr val="FF0000"/>
                </a:solidFill>
              </a:rPr>
              <a:t>) </a:t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en-US" altLang="ko-KR" sz="2400" dirty="0" smtClean="0">
                <a:solidFill>
                  <a:srgbClr val="FF0000"/>
                </a:solidFill>
              </a:rPr>
              <a:t>     AS </a:t>
            </a:r>
            <a:r>
              <a:rPr lang="en-US" altLang="ko-KR" sz="2400" dirty="0">
                <a:solidFill>
                  <a:srgbClr val="FF0000"/>
                </a:solidFill>
              </a:rPr>
              <a:t>ENAMES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0695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7-33  --</a:t>
            </a:r>
            <a:r>
              <a:rPr lang="ko-KR" altLang="en-US" dirty="0" smtClean="0"/>
              <a:t>행으로 표시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DEPTNO, </a:t>
            </a:r>
            <a:r>
              <a:rPr lang="en-US" altLang="ko-KR" dirty="0" smtClean="0"/>
              <a:t>ENAME</a:t>
            </a:r>
            <a:br>
              <a:rPr lang="en-US" altLang="ko-KR" dirty="0" smtClean="0"/>
            </a:br>
            <a:r>
              <a:rPr lang="en-US" altLang="ko-KR" dirty="0" smtClean="0"/>
              <a:t>FROM EMP</a:t>
            </a:r>
            <a:br>
              <a:rPr lang="en-US" altLang="ko-KR" dirty="0" smtClean="0"/>
            </a:br>
            <a:r>
              <a:rPr lang="en-US" altLang="ko-KR" dirty="0" smtClean="0"/>
              <a:t>GROUP </a:t>
            </a:r>
            <a:r>
              <a:rPr lang="en-US" altLang="ko-KR" dirty="0"/>
              <a:t>BY DEPTNO, </a:t>
            </a:r>
            <a:r>
              <a:rPr lang="en-US" altLang="ko-KR" dirty="0" smtClean="0"/>
              <a:t>ENAME;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7-34  --</a:t>
            </a:r>
            <a:r>
              <a:rPr lang="ko-KR" altLang="en-US" dirty="0" err="1" smtClean="0"/>
              <a:t>한컬럼에</a:t>
            </a:r>
            <a:r>
              <a:rPr lang="ko-KR" altLang="en-US" dirty="0" smtClean="0"/>
              <a:t> 값 나열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DEPTNO,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en-US" altLang="ko-KR" dirty="0"/>
              <a:t>LISTAGG(ENAME, ', </a:t>
            </a:r>
            <a:r>
              <a:rPr lang="en-US" altLang="ko-KR" dirty="0" smtClean="0"/>
              <a:t>')</a:t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en-US" altLang="ko-KR" dirty="0"/>
              <a:t>WITHIN GROUP(ORDER BY SAL DESC)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AS </a:t>
            </a:r>
            <a:r>
              <a:rPr lang="en-US" altLang="ko-KR" dirty="0"/>
              <a:t>ENAMES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EMP</a:t>
            </a:r>
            <a:br>
              <a:rPr lang="en-US" altLang="ko-KR" dirty="0" smtClean="0"/>
            </a:br>
            <a:r>
              <a:rPr lang="en-US" altLang="ko-KR" dirty="0" smtClean="0"/>
              <a:t>GROUP </a:t>
            </a:r>
            <a:r>
              <a:rPr lang="en-US" altLang="ko-KR" dirty="0"/>
              <a:t>BY DEPTNO;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481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07-4 </a:t>
            </a:r>
            <a:r>
              <a:rPr lang="ko-KR" altLang="en-US" smtClean="0"/>
              <a:t>그룹화와 관련된 여러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PIVOT</a:t>
            </a:r>
            <a:r>
              <a:rPr lang="en-US" altLang="ko-KR" dirty="0" smtClean="0">
                <a:solidFill>
                  <a:srgbClr val="FF0000"/>
                </a:solidFill>
              </a:rPr>
              <a:t>, UNPIVOT : </a:t>
            </a:r>
            <a:r>
              <a:rPr lang="ko-KR" altLang="en-US" dirty="0" smtClean="0">
                <a:solidFill>
                  <a:srgbClr val="FF0000"/>
                </a:solidFill>
              </a:rPr>
              <a:t>행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열 바꾸어 </a:t>
            </a:r>
            <a:r>
              <a:rPr lang="ko-KR" altLang="en-US" dirty="0" smtClean="0">
                <a:solidFill>
                  <a:srgbClr val="FF0000"/>
                </a:solidFill>
              </a:rPr>
              <a:t>출력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/>
              <a:t>PIVOT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기존 테이블의 행을 열로 바꾸어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UNPIVOT</a:t>
            </a:r>
            <a:r>
              <a:rPr lang="ko-KR" altLang="en-US" dirty="0" smtClean="0"/>
              <a:t>는 열을 행으로 변경하여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SELECT …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FROM </a:t>
            </a:r>
            <a:r>
              <a:rPr lang="en-US" altLang="ko-KR" dirty="0" smtClean="0">
                <a:solidFill>
                  <a:srgbClr val="FF0000"/>
                </a:solidFill>
              </a:rPr>
              <a:t>SUBQUERY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PIVOT(</a:t>
            </a:r>
            <a:r>
              <a:rPr lang="ko-KR" altLang="en-US" dirty="0" err="1" smtClean="0">
                <a:solidFill>
                  <a:srgbClr val="FF0000"/>
                </a:solidFill>
              </a:rPr>
              <a:t>출력데이터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      </a:t>
            </a:r>
            <a:r>
              <a:rPr lang="en-US" altLang="ko-KR" dirty="0">
                <a:solidFill>
                  <a:srgbClr val="FF0000"/>
                </a:solidFill>
              </a:rPr>
              <a:t>FOR </a:t>
            </a:r>
            <a:r>
              <a:rPr lang="ko-KR" altLang="en-US" dirty="0" smtClean="0">
                <a:solidFill>
                  <a:srgbClr val="FF0000"/>
                </a:solidFill>
              </a:rPr>
              <a:t>가로줄표기열</a:t>
            </a:r>
            <a:r>
              <a:rPr lang="en-US" altLang="ko-KR" dirty="0" smtClean="0">
                <a:solidFill>
                  <a:srgbClr val="FF0000"/>
                </a:solidFill>
              </a:rPr>
              <a:t>(A) </a:t>
            </a:r>
            <a:r>
              <a:rPr lang="en-US" altLang="ko-KR" dirty="0">
                <a:solidFill>
                  <a:srgbClr val="FF0000"/>
                </a:solidFill>
              </a:rPr>
              <a:t>IN </a:t>
            </a:r>
            <a:r>
              <a:rPr lang="en-US" altLang="ko-KR" dirty="0" smtClean="0">
                <a:solidFill>
                  <a:srgbClr val="FF0000"/>
                </a:solidFill>
              </a:rPr>
              <a:t>(A</a:t>
            </a:r>
            <a:r>
              <a:rPr lang="ko-KR" altLang="en-US" dirty="0" smtClean="0">
                <a:solidFill>
                  <a:srgbClr val="FF0000"/>
                </a:solidFill>
              </a:rPr>
              <a:t>의 값들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      )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/>
              <a:t>--IN</a:t>
            </a:r>
            <a:r>
              <a:rPr lang="ko-KR" altLang="en-US" dirty="0" smtClean="0"/>
              <a:t>안에는 값들에 대한 별칭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0819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57522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en-US" altLang="ko-KR" sz="2000" dirty="0" smtClean="0"/>
              <a:t>&gt;-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7-35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DEPTNO, JOB, MAX(SAL)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EMP</a:t>
            </a:r>
            <a:br>
              <a:rPr lang="en-US" altLang="ko-KR" sz="2000" dirty="0" smtClean="0"/>
            </a:br>
            <a:r>
              <a:rPr lang="en-US" altLang="ko-KR" sz="2000" dirty="0" smtClean="0"/>
              <a:t>GROUP </a:t>
            </a:r>
            <a:r>
              <a:rPr lang="en-US" altLang="ko-KR" sz="2000" dirty="0"/>
              <a:t>BY DEPTNO, </a:t>
            </a:r>
            <a:r>
              <a:rPr lang="en-US" altLang="ko-KR" sz="2000" dirty="0" smtClean="0"/>
              <a:t>JOB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DEPTNO, JOB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r>
              <a:rPr lang="en-US" altLang="ko-KR" sz="2000" dirty="0" smtClean="0"/>
              <a:t> &gt;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7-36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 FROM(SELECT DEPTNO, JOB, SAL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PIVOT(MAX(SAL)</a:t>
            </a:r>
            <a:br>
              <a:rPr lang="en-US" altLang="ko-KR" sz="2000" dirty="0" smtClean="0"/>
            </a:br>
            <a:r>
              <a:rPr lang="en-US" altLang="ko-KR" sz="2000" dirty="0" smtClean="0"/>
              <a:t>      </a:t>
            </a:r>
            <a:r>
              <a:rPr lang="en-US" altLang="ko-KR" sz="2000" dirty="0"/>
              <a:t>FOR DEPTNO IN (10, 20, 30)      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JOB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r>
              <a:rPr lang="en-US" altLang="ko-KR" sz="2000" dirty="0" smtClean="0"/>
              <a:t>&gt;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7-37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FROM(SELECT </a:t>
            </a:r>
            <a:r>
              <a:rPr lang="en-US" altLang="ko-KR" sz="2000" dirty="0"/>
              <a:t>JOB, DEPTNO, </a:t>
            </a:r>
            <a:r>
              <a:rPr lang="en-US" altLang="ko-KR" sz="2000" dirty="0" smtClean="0"/>
              <a:t>SAL </a:t>
            </a:r>
            <a:r>
              <a:rPr lang="en-US" altLang="ko-KR" sz="2000" dirty="0"/>
              <a:t>FROM EMP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PIVOT(MAX(SAL</a:t>
            </a:r>
            <a:r>
              <a:rPr lang="en-US" altLang="ko-KR" sz="2000" dirty="0"/>
              <a:t>)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</a:t>
            </a:r>
            <a:r>
              <a:rPr lang="en-US" altLang="ko-KR" sz="2000" dirty="0"/>
              <a:t>FOR JOB IN ('CLERK' AS CLERK,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     </a:t>
            </a:r>
            <a:r>
              <a:rPr lang="en-US" altLang="ko-KR" sz="2000" dirty="0"/>
              <a:t>'SALESMAN' AS SALESMAN,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      </a:t>
            </a:r>
            <a:r>
              <a:rPr lang="en-US" altLang="ko-KR" sz="2000" dirty="0"/>
              <a:t>'PRESIDENT' AS PRESIDENT,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      </a:t>
            </a:r>
            <a:r>
              <a:rPr lang="en-US" altLang="ko-KR" sz="2000" dirty="0"/>
              <a:t>'MANAGER' AS MANAGER,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      </a:t>
            </a:r>
            <a:r>
              <a:rPr lang="en-US" altLang="ko-KR" sz="2000" dirty="0"/>
              <a:t>'ANALYST' AS ANALYST)     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DEPTNO;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8105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7-38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DEPTNO,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MAX(DECODE(JOB</a:t>
            </a:r>
            <a:r>
              <a:rPr lang="en-US" altLang="ko-KR" sz="2000" dirty="0"/>
              <a:t>, 'CLERK', SAL)) AS "CLERK",       MAX(DECODE(JOB, 'SALESMAN', SAL)) AS "SALESMAN",       MAX(DECODE(JOB, 'PRESIDENT', SAL)) AS "PRESIDENT",       MAX(DECODE(JOB, 'MANAGER', SAL)) AS "MANAGER",       MAX(DECODE(JOB, 'ANALYST', SAL)) AS "ANALYST"  FROM </a:t>
            </a:r>
            <a:r>
              <a:rPr lang="en-US" altLang="ko-KR" sz="2000" dirty="0" smtClean="0"/>
              <a:t>EMP</a:t>
            </a:r>
            <a:br>
              <a:rPr lang="en-US" altLang="ko-KR" sz="2000" dirty="0" smtClean="0"/>
            </a:br>
            <a:r>
              <a:rPr lang="en-US" altLang="ko-KR" sz="2000" dirty="0" smtClean="0"/>
              <a:t>GROUP </a:t>
            </a:r>
            <a:r>
              <a:rPr lang="en-US" altLang="ko-KR" sz="2000" dirty="0"/>
              <a:t>BY </a:t>
            </a:r>
            <a:r>
              <a:rPr lang="en-US" altLang="ko-KR" sz="2000" dirty="0" smtClean="0"/>
              <a:t>DEPTNO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DEPTNO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r>
              <a:rPr lang="en-US" altLang="ko-KR" sz="2000" dirty="0" smtClean="0"/>
              <a:t>&gt; 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7-39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FROM(SELECT </a:t>
            </a:r>
            <a:r>
              <a:rPr lang="en-US" altLang="ko-KR" sz="2000" dirty="0"/>
              <a:t>DEPTNO,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MAX(DECODE(JOB</a:t>
            </a:r>
            <a:r>
              <a:rPr lang="en-US" altLang="ko-KR" sz="2000" dirty="0"/>
              <a:t>, 'CLERK' , SAL)) AS "CLERK",              MAX(DECODE(JOB, 'SALESMAN' , SAL)) AS "SALESMAN",              MAX(DECODE(JOB, 'PRESIDENT', SAL)) AS "PRESIDENT",              MAX(DECODE(JOB, 'MANAGER' , SAL)) AS "MANAGER",              MAX(DECODE(JOB, 'ANALYST' , SAL)) AS "ANALYST"      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EMP    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GROUP </a:t>
            </a:r>
            <a:r>
              <a:rPr lang="en-US" altLang="ko-KR" sz="2000" dirty="0"/>
              <a:t>BY DEPTNO    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DEPTNO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UNPIVOT( </a:t>
            </a:r>
            <a:r>
              <a:rPr lang="en-US" altLang="ko-KR" sz="2000" dirty="0"/>
              <a:t>SAL FOR JOB IN (CLERK, SALESMAN, PRESIDENT, MANAGER,ANALYST</a:t>
            </a:r>
            <a:r>
              <a:rPr lang="en-US" altLang="ko-KR" sz="2000" dirty="0" smtClean="0"/>
              <a:t>))</a:t>
            </a:r>
            <a:br>
              <a:rPr lang="en-US" altLang="ko-KR" sz="2000" dirty="0" smtClean="0"/>
            </a:br>
            <a:r>
              <a:rPr lang="en-US" altLang="ko-KR" sz="2000" dirty="0" smtClean="0"/>
              <a:t>ORDER </a:t>
            </a:r>
            <a:r>
              <a:rPr lang="en-US" altLang="ko-KR" sz="2000" dirty="0"/>
              <a:t>BY DEPTNO, JOB;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285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07-1 </a:t>
            </a:r>
            <a:r>
              <a:rPr lang="ko-KR" altLang="en-US" smtClean="0"/>
              <a:t>하나의 열에 출력 결과를 담는 다중행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SUM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합계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COUNT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데이터 개수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MAX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최댓값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MIN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최솟값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AVG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평균값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110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합계를 구하는 </a:t>
            </a:r>
            <a:r>
              <a:rPr lang="en-US" altLang="ko-KR" dirty="0" smtClean="0"/>
              <a:t>SUM</a:t>
            </a:r>
            <a:br>
              <a:rPr lang="en-US" altLang="ko-KR" dirty="0" smtClean="0"/>
            </a:br>
            <a:r>
              <a:rPr lang="en-US" altLang="ko-KR" sz="2400" dirty="0" smtClean="0"/>
              <a:t>&gt;SUM([DISTINCT/ALL(</a:t>
            </a:r>
            <a:r>
              <a:rPr lang="ko-KR" altLang="en-US" sz="2400" dirty="0" smtClean="0"/>
              <a:t>선택</a:t>
            </a:r>
            <a:r>
              <a:rPr lang="en-US" altLang="ko-KR" sz="2400" dirty="0" smtClean="0"/>
              <a:t>)][</a:t>
            </a:r>
            <a:r>
              <a:rPr lang="ko-KR" altLang="en-US" sz="2400" dirty="0" smtClean="0"/>
              <a:t>합을 구할 열이나  연산자</a:t>
            </a:r>
            <a:r>
              <a:rPr lang="en-US" altLang="ko-KR" sz="2400" dirty="0" smtClean="0"/>
              <a:t>,</a:t>
            </a:r>
            <a:br>
              <a:rPr lang="en-US" altLang="ko-KR" sz="2400" dirty="0" smtClean="0"/>
            </a:br>
            <a:r>
              <a:rPr lang="ko-KR" altLang="en-US" sz="2400" dirty="0" smtClean="0"/>
              <a:t>함수를 사용하는 데이터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필수</a:t>
            </a:r>
            <a:r>
              <a:rPr lang="en-US" altLang="ko-KR" sz="2400" dirty="0" smtClean="0"/>
              <a:t>)]</a:t>
            </a:r>
            <a:br>
              <a:rPr lang="en-US" altLang="ko-KR" sz="2400" dirty="0" smtClean="0"/>
            </a:br>
            <a:r>
              <a:rPr lang="en-US" altLang="ko-KR" sz="2400" dirty="0"/>
              <a:t>SUM([DISTINCT/ALL(</a:t>
            </a:r>
            <a:r>
              <a:rPr lang="ko-KR" altLang="en-US" sz="2400" dirty="0"/>
              <a:t>선택</a:t>
            </a:r>
            <a:r>
              <a:rPr lang="en-US" altLang="ko-KR" sz="2400" dirty="0"/>
              <a:t>)][</a:t>
            </a:r>
            <a:r>
              <a:rPr lang="ko-KR" altLang="en-US" sz="2400" dirty="0"/>
              <a:t>합을 구할 열이나  연산자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ko-KR" altLang="en-US" sz="2400" dirty="0"/>
              <a:t>함수를 사용하는 데이터</a:t>
            </a:r>
            <a:r>
              <a:rPr lang="en-US" altLang="ko-KR" sz="2400" dirty="0"/>
              <a:t>(</a:t>
            </a:r>
            <a:r>
              <a:rPr lang="ko-KR" altLang="en-US" sz="2400" dirty="0"/>
              <a:t>필수</a:t>
            </a:r>
            <a:r>
              <a:rPr lang="en-US" altLang="ko-KR" sz="2400" dirty="0" smtClean="0"/>
              <a:t>)]</a:t>
            </a:r>
            <a:br>
              <a:rPr lang="en-US" altLang="ko-KR" sz="2400" dirty="0" smtClean="0"/>
            </a:br>
            <a:r>
              <a:rPr lang="en-US" altLang="ko-KR" sz="2400" dirty="0" smtClean="0"/>
              <a:t>OVER(</a:t>
            </a:r>
            <a:r>
              <a:rPr lang="ko-KR" altLang="en-US" sz="2400" dirty="0" err="1" smtClean="0"/>
              <a:t>분석을위한</a:t>
            </a:r>
            <a:r>
              <a:rPr lang="ko-KR" altLang="en-US" sz="2400" dirty="0" smtClean="0"/>
              <a:t> 문법들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선택</a:t>
            </a:r>
            <a:r>
              <a:rPr lang="en-US" altLang="ko-KR" sz="2400" dirty="0" smtClean="0"/>
              <a:t>))</a:t>
            </a:r>
            <a:br>
              <a:rPr lang="en-US" altLang="ko-KR" sz="2400" dirty="0" smtClean="0"/>
            </a:br>
            <a:r>
              <a:rPr lang="en-US" altLang="ko-KR" sz="2400" dirty="0" smtClean="0"/>
              <a:t>&gt; NULL</a:t>
            </a:r>
            <a:r>
              <a:rPr lang="ko-KR" altLang="en-US" sz="2400" dirty="0" smtClean="0"/>
              <a:t>을 포함하는 열은 제외하고 합계 구함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( + </a:t>
            </a:r>
            <a:r>
              <a:rPr lang="ko-KR" altLang="en-US" sz="2400" dirty="0" smtClean="0"/>
              <a:t>연산으로 하면 </a:t>
            </a:r>
            <a:r>
              <a:rPr lang="en-US" altLang="ko-KR" sz="2400" dirty="0" smtClean="0"/>
              <a:t>NULL</a:t>
            </a:r>
            <a:r>
              <a:rPr lang="ko-KR" altLang="en-US" sz="2400" dirty="0" smtClean="0"/>
              <a:t>을 사용하면 </a:t>
            </a:r>
            <a:r>
              <a:rPr lang="en-US" altLang="ko-KR" sz="2400" dirty="0" smtClean="0"/>
              <a:t>NULL)</a:t>
            </a:r>
            <a:br>
              <a:rPr lang="en-US" altLang="ko-KR" sz="2400" dirty="0" smtClean="0"/>
            </a:br>
            <a:r>
              <a:rPr lang="en-US" altLang="ko-KR" sz="2400" dirty="0" smtClean="0"/>
              <a:t>&gt;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7-3</a:t>
            </a:r>
            <a:br>
              <a:rPr lang="en-US" altLang="ko-KR" sz="2400" dirty="0" smtClean="0"/>
            </a:br>
            <a:r>
              <a:rPr lang="en-US" altLang="ko-KR" sz="2400" dirty="0" smtClean="0"/>
              <a:t>	SELECT </a:t>
            </a:r>
            <a:r>
              <a:rPr lang="en-US" altLang="ko-KR" sz="2400" dirty="0"/>
              <a:t>SUM(COMM)  FROM EMP</a:t>
            </a:r>
            <a:r>
              <a:rPr lang="en-US" altLang="ko-KR" sz="2400" dirty="0" smtClean="0"/>
              <a:t>;</a:t>
            </a:r>
            <a:br>
              <a:rPr lang="en-US" altLang="ko-KR" sz="2400" dirty="0" smtClean="0"/>
            </a:br>
            <a:r>
              <a:rPr lang="en-US" altLang="ko-KR" sz="2400" dirty="0" smtClean="0"/>
              <a:t>&gt; ALL</a:t>
            </a:r>
            <a:r>
              <a:rPr lang="ko-KR" altLang="en-US" sz="2400" dirty="0" smtClean="0"/>
              <a:t>은 기본값</a:t>
            </a:r>
            <a:r>
              <a:rPr lang="en-US" altLang="ko-KR" sz="2400" dirty="0" smtClean="0"/>
              <a:t>, DISTINCT</a:t>
            </a:r>
            <a:r>
              <a:rPr lang="ko-KR" altLang="en-US" sz="2400" dirty="0" smtClean="0"/>
              <a:t>사용시는 </a:t>
            </a:r>
            <a:r>
              <a:rPr lang="ko-KR" altLang="en-US" sz="2400" dirty="0" err="1" smtClean="0"/>
              <a:t>중복값은</a:t>
            </a:r>
            <a:r>
              <a:rPr lang="ko-KR" altLang="en-US" sz="2400" dirty="0" smtClean="0"/>
              <a:t> 한번만 사용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&gt;</a:t>
            </a: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7-4</a:t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SUM(DISTINCT SAL</a:t>
            </a:r>
            <a:r>
              <a:rPr lang="en-US" altLang="ko-KR" sz="2400" dirty="0" smtClean="0"/>
              <a:t>), </a:t>
            </a:r>
            <a:r>
              <a:rPr lang="en-US" altLang="ko-KR" sz="2400" dirty="0"/>
              <a:t>SUM(ALL SAL), </a:t>
            </a:r>
            <a:r>
              <a:rPr lang="en-US" altLang="ko-KR" sz="2400" dirty="0" smtClean="0"/>
              <a:t>SUM(SAL</a:t>
            </a:r>
            <a:r>
              <a:rPr lang="en-US" altLang="ko-KR" sz="2400" dirty="0"/>
              <a:t>)  FROM EMP;</a:t>
            </a:r>
          </a:p>
          <a:p>
            <a:endParaRPr lang="en-US" altLang="ko-KR" sz="24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데이터 개수를 반환하는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&gt;COUNT([ALL/DISTINCT(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)],[</a:t>
            </a:r>
            <a:r>
              <a:rPr lang="ko-KR" altLang="en-US" dirty="0" err="1" smtClean="0"/>
              <a:t>열이름</a:t>
            </a:r>
            <a:r>
              <a:rPr lang="ko-KR" altLang="en-US" dirty="0" smtClean="0"/>
              <a:t> 또는 수식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을 사용한 데이터</a:t>
            </a:r>
            <a:r>
              <a:rPr lang="en-US" altLang="ko-KR" dirty="0"/>
              <a:t>])</a:t>
            </a:r>
            <a:br>
              <a:rPr lang="en-US" altLang="ko-KR" dirty="0"/>
            </a:br>
            <a:r>
              <a:rPr lang="en-US" altLang="ko-KR" dirty="0" smtClean="0"/>
              <a:t>&gt; </a:t>
            </a:r>
            <a:r>
              <a:rPr lang="ko-KR" altLang="en-US" dirty="0"/>
              <a:t>실습 </a:t>
            </a:r>
            <a:r>
              <a:rPr lang="en-US" altLang="ko-KR" dirty="0" smtClean="0"/>
              <a:t>7-5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COUNT(*)  FROM EMP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ko-KR" altLang="en-US" dirty="0"/>
              <a:t>실습 </a:t>
            </a:r>
            <a:r>
              <a:rPr lang="en-US" altLang="ko-KR" dirty="0" smtClean="0"/>
              <a:t>7-6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COUNT(*)  FROM EMP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/>
              <a:t>DEPTNO = 30;</a:t>
            </a:r>
            <a:br>
              <a:rPr lang="en-US" altLang="ko-KR" dirty="0"/>
            </a:br>
            <a:r>
              <a:rPr lang="en-US" altLang="ko-KR" dirty="0"/>
              <a:t>&gt;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7-7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COUNT(DISTINCT SAL), </a:t>
            </a:r>
            <a:r>
              <a:rPr lang="en-US" altLang="ko-KR" dirty="0" smtClean="0"/>
              <a:t>COUNT(ALL </a:t>
            </a:r>
            <a:r>
              <a:rPr lang="en-US" altLang="ko-KR" dirty="0"/>
              <a:t>SAL),       COUNT(SAL)  FROM EMP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&gt;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7-8(NULL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시 제외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COUNT(COMM)  FROM EMP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&gt;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7-9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COUNT(COMM)  FROM EMP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/>
              <a:t>COMM IS NOT NULL;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6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29600" cy="589631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MAX,MIN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&gt; MAX([DISTNCT/ALL(</a:t>
            </a:r>
            <a:r>
              <a:rPr lang="ko-KR" altLang="en-US" sz="2000" dirty="0" smtClean="0"/>
              <a:t>선택</a:t>
            </a:r>
            <a:r>
              <a:rPr lang="en-US" altLang="ko-KR" sz="2000" dirty="0" smtClean="0"/>
              <a:t>)],[</a:t>
            </a:r>
            <a:r>
              <a:rPr lang="ko-KR" altLang="en-US" sz="2000" dirty="0" smtClean="0"/>
              <a:t>열이나 수식</a:t>
            </a:r>
            <a:r>
              <a:rPr lang="en-US" altLang="ko-KR" sz="2000" dirty="0" smtClean="0"/>
              <a:t>] OVER(</a:t>
            </a:r>
            <a:r>
              <a:rPr lang="ko-KR" altLang="en-US" sz="2000" dirty="0" err="1" smtClean="0"/>
              <a:t>분석문법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선택</a:t>
            </a:r>
            <a:r>
              <a:rPr lang="en-US" altLang="ko-KR" sz="2000" dirty="0" smtClean="0"/>
              <a:t>)]</a:t>
            </a:r>
            <a:br>
              <a:rPr lang="en-US" altLang="ko-KR" sz="2000" dirty="0" smtClean="0"/>
            </a:br>
            <a:r>
              <a:rPr lang="en-US" altLang="ko-KR" sz="2000" dirty="0" smtClean="0"/>
              <a:t>&gt;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MIN([</a:t>
            </a:r>
            <a:r>
              <a:rPr lang="en-US" altLang="ko-KR" sz="2000" dirty="0"/>
              <a:t>DISTNCT/ALL(</a:t>
            </a:r>
            <a:r>
              <a:rPr lang="ko-KR" altLang="en-US" sz="2000" dirty="0"/>
              <a:t>선택</a:t>
            </a:r>
            <a:r>
              <a:rPr lang="en-US" altLang="ko-KR" sz="2000" dirty="0"/>
              <a:t>)],[</a:t>
            </a:r>
            <a:r>
              <a:rPr lang="ko-KR" altLang="en-US" sz="2000" dirty="0"/>
              <a:t>열이나 수식</a:t>
            </a:r>
            <a:r>
              <a:rPr lang="en-US" altLang="ko-KR" sz="2000" dirty="0" smtClean="0"/>
              <a:t>] </a:t>
            </a:r>
            <a:r>
              <a:rPr lang="en-US" altLang="ko-KR" sz="2000" dirty="0"/>
              <a:t>OVER(</a:t>
            </a:r>
            <a:r>
              <a:rPr lang="ko-KR" altLang="en-US" sz="2000" dirty="0" err="1"/>
              <a:t>분석문법</a:t>
            </a:r>
            <a:r>
              <a:rPr lang="en-US" altLang="ko-KR" sz="2000" dirty="0"/>
              <a:t>(</a:t>
            </a:r>
            <a:r>
              <a:rPr lang="ko-KR" altLang="en-US" sz="2000" dirty="0"/>
              <a:t>선택</a:t>
            </a:r>
            <a:r>
              <a:rPr lang="en-US" altLang="ko-KR" sz="2000" dirty="0" smtClean="0"/>
              <a:t>)]</a:t>
            </a:r>
            <a:br>
              <a:rPr lang="en-US" altLang="ko-KR" sz="2000" dirty="0" smtClean="0"/>
            </a:br>
            <a:r>
              <a:rPr lang="en-US" altLang="ko-KR" sz="2000" dirty="0" smtClean="0"/>
              <a:t>&gt;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7-10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MAX(SAL)  FROM EMP </a:t>
            </a:r>
            <a:r>
              <a:rPr lang="en-US" altLang="ko-KR" sz="2000" dirty="0" smtClean="0"/>
              <a:t> WHERE </a:t>
            </a:r>
            <a:r>
              <a:rPr lang="en-US" altLang="ko-KR" sz="2000" dirty="0"/>
              <a:t>DEPTNO = 10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r>
              <a:rPr lang="en-US" altLang="ko-KR" sz="2000" dirty="0" smtClean="0"/>
              <a:t>&gt;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7-11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MIN(SAL)  FROM EMP WHERE DEPTNO = 10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r>
              <a:rPr lang="en-US" altLang="ko-KR" sz="2000" dirty="0" smtClean="0"/>
              <a:t>&gt;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7-12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MAX(HIREDATE)  FROM EMP </a:t>
            </a:r>
            <a:r>
              <a:rPr lang="en-US" altLang="ko-KR" sz="2000" dirty="0" smtClean="0"/>
              <a:t> WHERE </a:t>
            </a:r>
            <a:r>
              <a:rPr lang="en-US" altLang="ko-KR" sz="2000" dirty="0"/>
              <a:t>DEPTNO = 20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r>
              <a:rPr lang="en-US" altLang="ko-KR" sz="2000" dirty="0" smtClean="0"/>
              <a:t>&gt;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7-13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MIN(HIREDATE)  FROM EMP </a:t>
            </a:r>
            <a:r>
              <a:rPr lang="en-US" altLang="ko-KR" sz="2000" dirty="0" smtClean="0"/>
              <a:t> WHERE </a:t>
            </a:r>
            <a:r>
              <a:rPr lang="en-US" altLang="ko-KR" sz="2000" dirty="0"/>
              <a:t>DEPTNO = 20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r>
              <a:rPr lang="en-US" altLang="ko-KR" sz="2000" dirty="0" smtClean="0"/>
              <a:t>&gt; MIN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MAX</a:t>
            </a:r>
            <a:r>
              <a:rPr lang="ko-KR" altLang="en-US" sz="2000" dirty="0" smtClean="0"/>
              <a:t>함수는 </a:t>
            </a:r>
            <a:r>
              <a:rPr lang="ko-KR" altLang="en-US" sz="2000" dirty="0" err="1" smtClean="0"/>
              <a:t>숫자뿜만</a:t>
            </a:r>
            <a:r>
              <a:rPr lang="ko-KR" altLang="en-US" sz="2000" dirty="0" smtClean="0"/>
              <a:t> 아니라 문자열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날짜 데이터도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ko-KR" altLang="en-US" sz="2000" dirty="0" smtClean="0"/>
              <a:t>처리 한다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207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29600" cy="589631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평균값을 반환하는 </a:t>
            </a:r>
            <a:r>
              <a:rPr lang="en-US" altLang="ko-KR" sz="2000" dirty="0" smtClean="0"/>
              <a:t>AVG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&gt;</a:t>
            </a:r>
            <a:r>
              <a:rPr lang="ko-KR" altLang="en-US" sz="2000" dirty="0" smtClean="0"/>
              <a:t>숫자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숫자형문자열을 처리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&gt;  AVG([ALL/DISTNCT(</a:t>
            </a:r>
            <a:r>
              <a:rPr lang="ko-KR" altLang="en-US" sz="2000" dirty="0" smtClean="0"/>
              <a:t>선택</a:t>
            </a:r>
            <a:r>
              <a:rPr lang="en-US" altLang="ko-KR" sz="2000" dirty="0" smtClean="0"/>
              <a:t>)],[</a:t>
            </a:r>
            <a:r>
              <a:rPr lang="ko-KR" altLang="en-US" sz="2000" dirty="0" smtClean="0"/>
              <a:t>열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또는 수식</a:t>
            </a:r>
            <a:r>
              <a:rPr lang="en-US" altLang="ko-KR" sz="2000" dirty="0" smtClean="0"/>
              <a:t>]) OVER(</a:t>
            </a:r>
            <a:r>
              <a:rPr lang="ko-KR" altLang="en-US" sz="2000" dirty="0" err="1" smtClean="0"/>
              <a:t>분석문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선택</a:t>
            </a:r>
            <a:r>
              <a:rPr lang="en-US" altLang="ko-KR" sz="2000" dirty="0"/>
              <a:t>)]</a:t>
            </a:r>
            <a:br>
              <a:rPr lang="en-US" altLang="ko-KR" sz="2000" dirty="0"/>
            </a:br>
            <a:r>
              <a:rPr lang="en-US" altLang="ko-KR" sz="2000" dirty="0" smtClean="0"/>
              <a:t>&gt;-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7-14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AVG(SAL)  FROM EMP </a:t>
            </a:r>
            <a:r>
              <a:rPr lang="en-US" altLang="ko-KR" sz="2000" dirty="0" smtClean="0"/>
              <a:t> WHERE </a:t>
            </a:r>
            <a:r>
              <a:rPr lang="en-US" altLang="ko-KR" sz="2000" dirty="0"/>
              <a:t>DEPTNO = 30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r>
              <a:rPr lang="en-US" altLang="ko-KR" sz="2000" dirty="0" smtClean="0"/>
              <a:t>&gt;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7-15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AVG(DISTINCT SAL)  FROM EMP </a:t>
            </a:r>
            <a:r>
              <a:rPr lang="en-US" altLang="ko-KR" sz="2000" dirty="0" smtClean="0"/>
              <a:t> WHERE </a:t>
            </a:r>
            <a:r>
              <a:rPr lang="en-US" altLang="ko-KR" sz="2000" dirty="0"/>
              <a:t>DEPTNO = 30;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045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07-2 </a:t>
            </a:r>
            <a:r>
              <a:rPr lang="ko-KR" altLang="en-US" smtClean="0"/>
              <a:t>결과 값을 원하는 열로 묶어 출력하는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   GROUP BY </a:t>
            </a:r>
            <a:r>
              <a:rPr lang="ko-KR" altLang="en-US" smtClean="0"/>
              <a:t>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집합연산자를 사용하여 각 부서별 평균 급여 구하기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&gt;</a:t>
            </a: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7-16</a:t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AVG(SAL), '10' AS DEPTNO FROM EMP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WHERE </a:t>
            </a:r>
            <a:r>
              <a:rPr lang="en-US" altLang="ko-KR" sz="2400" dirty="0"/>
              <a:t>DEPTNO = </a:t>
            </a:r>
            <a:r>
              <a:rPr lang="en-US" altLang="ko-KR" sz="2400" dirty="0" smtClean="0"/>
              <a:t>10</a:t>
            </a:r>
            <a:br>
              <a:rPr lang="en-US" altLang="ko-KR" sz="2400" dirty="0" smtClean="0"/>
            </a:br>
            <a:r>
              <a:rPr lang="en-US" altLang="ko-KR" sz="2400" dirty="0" smtClean="0"/>
              <a:t>UNION  ALL </a:t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AVG(SAL), '20' AS DEPTNO FROM EMP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WHERE </a:t>
            </a:r>
            <a:r>
              <a:rPr lang="en-US" altLang="ko-KR" sz="2400" dirty="0"/>
              <a:t>DEPTNO = </a:t>
            </a:r>
            <a:r>
              <a:rPr lang="en-US" altLang="ko-KR" sz="2400" dirty="0" smtClean="0"/>
              <a:t>20</a:t>
            </a:r>
            <a:br>
              <a:rPr lang="en-US" altLang="ko-KR" sz="2400" dirty="0" smtClean="0"/>
            </a:br>
            <a:r>
              <a:rPr lang="en-US" altLang="ko-KR" sz="2400" dirty="0" smtClean="0"/>
              <a:t>UNION ALL</a:t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AVG(SAL), '30' AS DEPTNO FROM EMP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WHERE </a:t>
            </a:r>
            <a:r>
              <a:rPr lang="en-US" altLang="ko-KR" sz="2400" dirty="0"/>
              <a:t>DEPTNO = 30</a:t>
            </a:r>
            <a:r>
              <a:rPr lang="en-US" altLang="ko-KR" sz="2400" dirty="0" smtClean="0"/>
              <a:t>;</a:t>
            </a:r>
            <a:br>
              <a:rPr lang="en-US" altLang="ko-KR" sz="2400" dirty="0" smtClean="0"/>
            </a:br>
            <a:r>
              <a:rPr lang="en-US" altLang="ko-KR" sz="2400" dirty="0" smtClean="0"/>
              <a:t>&gt;</a:t>
            </a:r>
            <a:r>
              <a:rPr lang="ko-KR" altLang="en-US" sz="2400" dirty="0" smtClean="0"/>
              <a:t>상황 각각에 대해 일반화 없이 각각 </a:t>
            </a:r>
            <a:r>
              <a:rPr lang="ko-KR" altLang="en-US" sz="2400" dirty="0" err="1" smtClean="0"/>
              <a:t>처리하는것을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</a:t>
            </a:r>
            <a:r>
              <a:rPr lang="ko-KR" altLang="en-US" sz="2400" dirty="0" err="1" smtClean="0"/>
              <a:t>하드코딩이라</a:t>
            </a:r>
            <a:r>
              <a:rPr lang="ko-KR" altLang="en-US" sz="2400" dirty="0" smtClean="0"/>
              <a:t> 한다</a:t>
            </a:r>
            <a:endParaRPr lang="en-US" altLang="ko-KR" sz="24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3769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07-2 </a:t>
            </a:r>
            <a:r>
              <a:rPr lang="ko-KR" altLang="en-US" dirty="0" smtClean="0"/>
              <a:t>결과 값을 원하는 열로 묶어 출력하는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GROUP BY </a:t>
            </a:r>
            <a:r>
              <a:rPr lang="ko-KR" altLang="en-US" dirty="0" smtClean="0"/>
              <a:t>절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데이터의 그룹화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GROUP BY</a:t>
            </a:r>
            <a:r>
              <a:rPr lang="en-US" altLang="ko-KR" dirty="0" smtClean="0"/>
              <a:t> </a:t>
            </a:r>
            <a:r>
              <a:rPr lang="ko-KR" altLang="en-US" dirty="0" smtClean="0"/>
              <a:t>절의 기본 사용법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GROUP BY</a:t>
            </a:r>
            <a:r>
              <a:rPr lang="ko-KR" altLang="en-US" dirty="0" smtClean="0"/>
              <a:t>에 지정한 열 순서에 의해 대그룹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소그룹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으로 분류 된다</a:t>
            </a: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95830"/>
            <a:ext cx="7632848" cy="249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196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432</TotalTime>
  <Words>2124</Words>
  <Application>Microsoft Office PowerPoint</Application>
  <PresentationFormat>화면 슬라이드 쇼(4:3)</PresentationFormat>
  <Paragraphs>95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Chap07. 다중행 함수와 데이터 그룹화</vt:lpstr>
      <vt:lpstr>07-1 하나의 열에 출력 결과를 담는 다중행 함수</vt:lpstr>
      <vt:lpstr>07-1 하나의 열에 출력 결과를 담는 다중행 함수</vt:lpstr>
      <vt:lpstr>PowerPoint 프레젠테이션</vt:lpstr>
      <vt:lpstr>PowerPoint 프레젠테이션</vt:lpstr>
      <vt:lpstr>PowerPoint 프레젠테이션</vt:lpstr>
      <vt:lpstr>PowerPoint 프레젠테이션</vt:lpstr>
      <vt:lpstr>07-2 결과 값을 원하는 열로 묶어 출력하는         GROUP BY 절</vt:lpstr>
      <vt:lpstr>07-2 결과 값을 원하는 열로 묶어 출력하는         GROUP BY 절(데이터의 그룹화)</vt:lpstr>
      <vt:lpstr>PowerPoint 프레젠테이션</vt:lpstr>
      <vt:lpstr>07-2 결과 값을 원하는 열로 묶어 출력하는         GROUP BY 절(데이터의 그룹화)</vt:lpstr>
      <vt:lpstr>07-3 GROUP BY절에 조건을 줄 때 사용하는         HAVING절</vt:lpstr>
      <vt:lpstr>07-3 GROUP BY절에 조건을 줄 때 사용하는         HAVING절</vt:lpstr>
      <vt:lpstr>07-3 GROUP BY절에 조건을 줄 때 사용하는         HAVING절</vt:lpstr>
      <vt:lpstr>07-3 GROUP BY절에 조건을 줄 때 사용하는         HAVING절</vt:lpstr>
      <vt:lpstr>07-4 그룹화와 관련된 여러 함수</vt:lpstr>
      <vt:lpstr>07-4 그룹화와 관련된 여러 함수</vt:lpstr>
      <vt:lpstr>07-4 그룹화와 관련된 여러 함수</vt:lpstr>
      <vt:lpstr>07-4 그룹화와 관련된 여러 함수</vt:lpstr>
      <vt:lpstr>07-4 그룹화와 관련된 여러 함수</vt:lpstr>
      <vt:lpstr>07-4 그룹화와 관련된 여러 함수</vt:lpstr>
      <vt:lpstr>PowerPoint 프레젠테이션</vt:lpstr>
      <vt:lpstr>PowerPoint 프레젠테이션</vt:lpstr>
      <vt:lpstr>PowerPoint 프레젠테이션</vt:lpstr>
      <vt:lpstr>07-4 그룹화와 관련된 여러 함수</vt:lpstr>
      <vt:lpstr>PowerPoint 프레젠테이션</vt:lpstr>
      <vt:lpstr>07-4 그룹화와 관련된 여러 함수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kookhs</cp:lastModifiedBy>
  <cp:revision>121</cp:revision>
  <dcterms:created xsi:type="dcterms:W3CDTF">2006-10-05T04:04:58Z</dcterms:created>
  <dcterms:modified xsi:type="dcterms:W3CDTF">2023-03-18T07:52:44Z</dcterms:modified>
</cp:coreProperties>
</file>