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8" r:id="rId4"/>
    <p:sldId id="258" r:id="rId5"/>
    <p:sldId id="270" r:id="rId6"/>
    <p:sldId id="269" r:id="rId7"/>
    <p:sldId id="259" r:id="rId8"/>
    <p:sldId id="271" r:id="rId9"/>
    <p:sldId id="273" r:id="rId10"/>
    <p:sldId id="274" r:id="rId11"/>
    <p:sldId id="272" r:id="rId12"/>
    <p:sldId id="260" r:id="rId13"/>
    <p:sldId id="275" r:id="rId14"/>
    <p:sldId id="276" r:id="rId15"/>
    <p:sldId id="277" r:id="rId16"/>
    <p:sldId id="261" r:id="rId17"/>
    <p:sldId id="278" r:id="rId18"/>
    <p:sldId id="280" r:id="rId19"/>
    <p:sldId id="281" r:id="rId20"/>
    <p:sldId id="279" r:id="rId21"/>
    <p:sldId id="262" r:id="rId22"/>
    <p:sldId id="263" r:id="rId23"/>
    <p:sldId id="283" r:id="rId24"/>
    <p:sldId id="282" r:id="rId25"/>
    <p:sldId id="284" r:id="rId26"/>
    <p:sldId id="285" r:id="rId27"/>
    <p:sldId id="264" r:id="rId28"/>
    <p:sldId id="265" r:id="rId29"/>
    <p:sldId id="287" r:id="rId30"/>
    <p:sldId id="288" r:id="rId31"/>
    <p:sldId id="286" r:id="rId32"/>
    <p:sldId id="266" r:id="rId33"/>
    <p:sldId id="289" r:id="rId34"/>
    <p:sldId id="267" r:id="rId35"/>
    <p:sldId id="29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>
      <p:cViewPr varScale="1">
        <p:scale>
          <a:sx n="79" d="100"/>
          <a:sy n="79" d="100"/>
        </p:scale>
        <p:origin x="108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Chap14. </a:t>
            </a:r>
            <a:r>
              <a:rPr lang="ko-KR" altLang="en-US" smtClean="0"/>
              <a:t>제약 조건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60828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이미 생성된 제약조건 이름 변경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&gt; </a:t>
            </a:r>
            <a:r>
              <a:rPr lang="ko-KR" altLang="en-US" sz="2400" dirty="0"/>
              <a:t>실습 </a:t>
            </a:r>
            <a:r>
              <a:rPr lang="en-US" altLang="ko-KR" sz="2400" dirty="0" smtClean="0"/>
              <a:t>14-12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TABLE_NOTNULL2</a:t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RENAME </a:t>
            </a:r>
            <a:r>
              <a:rPr lang="en-US" altLang="ko-KR" sz="2400" dirty="0">
                <a:solidFill>
                  <a:srgbClr val="FF0000"/>
                </a:solidFill>
              </a:rPr>
              <a:t>CONSTRAINT TBLNN_TEL_NN 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TO </a:t>
            </a:r>
            <a:r>
              <a:rPr lang="en-US" altLang="ko-KR" sz="2400" dirty="0">
                <a:solidFill>
                  <a:srgbClr val="FF0000"/>
                </a:solidFill>
              </a:rPr>
              <a:t>TBLNN2_TEL_NN</a:t>
            </a:r>
            <a:r>
              <a:rPr lang="en-US" altLang="ko-KR" sz="2400" dirty="0" smtClean="0">
                <a:solidFill>
                  <a:srgbClr val="FF0000"/>
                </a:solidFill>
              </a:rPr>
              <a:t>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FROM USER_CONSTRAINTS;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675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제약 조건 삭제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14-13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TABLE_NOTNULL2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DROP </a:t>
            </a:r>
            <a:r>
              <a:rPr lang="en-US" altLang="ko-KR" dirty="0">
                <a:solidFill>
                  <a:srgbClr val="FF0000"/>
                </a:solidFill>
              </a:rPr>
              <a:t>CONSTRAINT TBLNN2_TEL_NN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DESC </a:t>
            </a:r>
            <a:r>
              <a:rPr lang="en-US" altLang="ko-KR" dirty="0"/>
              <a:t>TABLE_NOTNULL2;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351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UNIQUE</a:t>
            </a:r>
          </a:p>
          <a:p>
            <a:pPr lvl="1"/>
            <a:r>
              <a:rPr lang="ko-KR" altLang="en-US" dirty="0" smtClean="0"/>
              <a:t>지정된 열에 </a:t>
            </a:r>
            <a:r>
              <a:rPr lang="ko-KR" altLang="en-US" dirty="0" smtClean="0">
                <a:solidFill>
                  <a:srgbClr val="FF0000"/>
                </a:solidFill>
              </a:rPr>
              <a:t>중복 데이터 저장 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</a:rPr>
              <a:t>저장은</a:t>
            </a:r>
            <a:r>
              <a:rPr lang="ko-KR" altLang="en-US" dirty="0" smtClean="0">
                <a:solidFill>
                  <a:srgbClr val="FF0000"/>
                </a:solidFill>
              </a:rPr>
              <a:t> 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테이블 생성시 제약 조건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14-14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smtClean="0"/>
              <a:t>TABLE_UNIQUE</a:t>
            </a:r>
            <a:br>
              <a:rPr lang="en-US" altLang="ko-KR" dirty="0" smtClean="0"/>
            </a:b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0000"/>
                </a:solidFill>
              </a:rPr>
              <a:t>LOGIN_ID </a:t>
            </a:r>
            <a:r>
              <a:rPr lang="en-US" altLang="ko-KR" dirty="0">
                <a:solidFill>
                  <a:srgbClr val="FF0000"/>
                </a:solidFill>
              </a:rPr>
              <a:t>VARCHAR2(20) UNIQUE,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LOGIN_PWD </a:t>
            </a:r>
            <a:r>
              <a:rPr lang="en-US" altLang="ko-KR" dirty="0"/>
              <a:t>VARCHAR2(20) NOT NULL,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TEL </a:t>
            </a:r>
            <a:r>
              <a:rPr lang="en-US" altLang="ko-KR" dirty="0"/>
              <a:t>VARCHAR2(20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DESC TABLE_UNIQUE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9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제약 조건 확인 </a:t>
            </a:r>
            <a:r>
              <a:rPr lang="en-US" altLang="ko-KR" dirty="0" smtClean="0">
                <a:solidFill>
                  <a:srgbClr val="FF0000"/>
                </a:solidFill>
              </a:rPr>
              <a:t>: USER_CONSTRAINTS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14-15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OWNER, CONSTRAINT_NAME, CONSTRAINT_TYPE, TABLE_NAME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USER_CONSTRAINTS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TABLE_NAME = 'TABLE_UNIQUE';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3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6082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중복을 허락하지 않는 </a:t>
            </a:r>
            <a:r>
              <a:rPr lang="en-US" altLang="ko-KR" dirty="0" smtClean="0">
                <a:solidFill>
                  <a:srgbClr val="FF0000"/>
                </a:solidFill>
              </a:rPr>
              <a:t>UNIQUE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14-16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TABLE_UNIQUE(LOGIN_ID, LOGIN_PWD, TEL)VALUES('TEST_ID_01', 'PWD01', '010-1234-5678</a:t>
            </a:r>
            <a:r>
              <a:rPr lang="en-US" altLang="ko-KR" sz="2400" dirty="0" smtClean="0"/>
              <a:t>');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TABLE_UNIQUE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14-17(</a:t>
            </a:r>
            <a:r>
              <a:rPr lang="ko-KR" altLang="en-US" sz="2400" dirty="0" err="1" smtClean="0"/>
              <a:t>중복값</a:t>
            </a:r>
            <a:r>
              <a:rPr lang="ko-KR" altLang="en-US" sz="2400" dirty="0" smtClean="0"/>
              <a:t> 넣어서 오류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TABLE_UNIQUE (LOGIN_ID, LOGIN_PWD, TEL)VALUES ('TEST_ID_01', 'PWD01', '010-1234-5678</a:t>
            </a:r>
            <a:r>
              <a:rPr lang="en-US" altLang="ko-KR" sz="2400" dirty="0" smtClean="0"/>
              <a:t>');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14-18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TABLE_UNIQUE(LOGIN_ID, LOGIN_PWD, TEL)VALUES('TEST_ID_02', 'PWD01', '010-1234-5678');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SELECT * FROM TABLE_UNIQUE;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61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229600" cy="560828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UNIQUE</a:t>
            </a:r>
            <a:r>
              <a:rPr lang="ko-KR" altLang="en-US" dirty="0" err="1" smtClean="0">
                <a:solidFill>
                  <a:srgbClr val="FF0000"/>
                </a:solidFill>
              </a:rPr>
              <a:t>제약조건과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NULL</a:t>
            </a:r>
            <a:r>
              <a:rPr lang="ko-KR" altLang="en-US" sz="2400" dirty="0" smtClean="0"/>
              <a:t>저장은 허용</a:t>
            </a:r>
            <a:r>
              <a:rPr lang="en-US" altLang="ko-KR" sz="2400" dirty="0" smtClean="0"/>
              <a:t>(NULL</a:t>
            </a:r>
            <a:r>
              <a:rPr lang="ko-KR" altLang="en-US" sz="2400" dirty="0" smtClean="0"/>
              <a:t>은 비교 불가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14-19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TABLE_UNIQUE(LOGIN_ID, LOGIN_PWD, TEL)VALUES(NULL, 'PWD01', '010-2345-6789</a:t>
            </a:r>
            <a:r>
              <a:rPr lang="en-US" altLang="ko-KR" sz="2400" dirty="0" smtClean="0"/>
              <a:t>');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TABLE_UNIQUE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14-20</a:t>
            </a:r>
            <a:br>
              <a:rPr lang="en-US" altLang="ko-KR" sz="2400" dirty="0" smtClean="0"/>
            </a:br>
            <a:r>
              <a:rPr lang="en-US" altLang="ko-KR" sz="2400" dirty="0" smtClean="0"/>
              <a:t>UPDATE </a:t>
            </a:r>
            <a:r>
              <a:rPr lang="en-US" altLang="ko-KR" sz="2400" dirty="0"/>
              <a:t>TABLE_UNIQUE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SET </a:t>
            </a:r>
            <a:r>
              <a:rPr lang="en-US" altLang="ko-KR" sz="2400" dirty="0"/>
              <a:t>LOGIN_ID='TEST_ID_01'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LOGIN_ID IS NULL;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173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제약 조건 지정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생성하며 제약조건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14-21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CREATE </a:t>
            </a:r>
            <a:r>
              <a:rPr lang="en-US" altLang="ko-KR" dirty="0">
                <a:solidFill>
                  <a:schemeClr val="tx1"/>
                </a:solidFill>
              </a:rPr>
              <a:t>TABLE TABLE_UNIQUE2( 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LOGIN_ID </a:t>
            </a:r>
            <a:r>
              <a:rPr lang="en-US" altLang="ko-KR" dirty="0">
                <a:solidFill>
                  <a:schemeClr val="tx1"/>
                </a:solidFill>
              </a:rPr>
              <a:t>VARCHAR2(20) CONSTRAINT TBLUNQ2_LGNID_UNQ UNIQUE, 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LOGIN_PWD </a:t>
            </a:r>
            <a:r>
              <a:rPr lang="en-US" altLang="ko-KR" dirty="0">
                <a:solidFill>
                  <a:schemeClr val="tx1"/>
                </a:solidFill>
              </a:rPr>
              <a:t>VARCHAR2(20) CONSTRAINT TBLUNQ2_LGNPW_NN NOT NULL, 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TEL </a:t>
            </a:r>
            <a:r>
              <a:rPr lang="en-US" altLang="ko-KR" dirty="0">
                <a:solidFill>
                  <a:schemeClr val="tx1"/>
                </a:solidFill>
              </a:rPr>
              <a:t>VARCHAR2(20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14-22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en-US" altLang="ko-KR" dirty="0">
                <a:solidFill>
                  <a:schemeClr val="tx1"/>
                </a:solidFill>
              </a:rPr>
              <a:t>OWNER, CONSTRAINT_NAME, CONSTRAINT_TYPE, TABLE_NAME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FROM </a:t>
            </a:r>
            <a:r>
              <a:rPr lang="en-US" altLang="ko-KR" dirty="0">
                <a:solidFill>
                  <a:schemeClr val="tx1"/>
                </a:solidFill>
              </a:rPr>
              <a:t>USER_CONSTRAINTS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WHERE </a:t>
            </a:r>
            <a:r>
              <a:rPr lang="en-US" altLang="ko-KR" dirty="0">
                <a:solidFill>
                  <a:schemeClr val="tx1"/>
                </a:solidFill>
              </a:rPr>
              <a:t>TABLE_NAME LIKE 'TABLE_UNIQUE%';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8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이미 생성한 테이블에 제약 조건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14-23 (TEL</a:t>
            </a:r>
            <a:r>
              <a:rPr lang="ko-KR" altLang="en-US" dirty="0" smtClean="0"/>
              <a:t>에 중복 있으면 오류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TABLE_UNIQUE</a:t>
            </a:r>
            <a:br>
              <a:rPr lang="en-US" altLang="ko-KR" dirty="0" smtClean="0"/>
            </a:br>
            <a:r>
              <a:rPr lang="en-US" altLang="ko-KR" dirty="0" smtClean="0"/>
              <a:t>MODIFY(TEL </a:t>
            </a:r>
            <a:r>
              <a:rPr lang="en-US" altLang="ko-KR" dirty="0"/>
              <a:t>UNIQUE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14-24 (NULL</a:t>
            </a:r>
            <a:r>
              <a:rPr lang="ko-KR" altLang="en-US" dirty="0" smtClean="0"/>
              <a:t>로 중복 피함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UPDATE </a:t>
            </a:r>
            <a:r>
              <a:rPr lang="en-US" altLang="ko-KR" dirty="0"/>
              <a:t>TABLE_UNIQUE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SET </a:t>
            </a:r>
            <a:r>
              <a:rPr lang="en-US" altLang="ko-KR" dirty="0"/>
              <a:t>TEL = </a:t>
            </a:r>
            <a:r>
              <a:rPr lang="en-US" altLang="ko-KR" dirty="0" smtClean="0"/>
              <a:t>NULL;</a:t>
            </a:r>
            <a:br>
              <a:rPr lang="en-US" altLang="ko-KR" dirty="0" smtClean="0"/>
            </a:br>
            <a:r>
              <a:rPr lang="en-US" altLang="ko-KR" dirty="0" smtClean="0"/>
              <a:t>SELECT *</a:t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TABLE_UNIQUE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14-25 (</a:t>
            </a:r>
            <a:r>
              <a:rPr lang="ko-KR" altLang="en-US" dirty="0" smtClean="0"/>
              <a:t>수정 성공</a:t>
            </a:r>
            <a:r>
              <a:rPr lang="en-US" altLang="ko-KR" dirty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TABLE_UNIQUE</a:t>
            </a:r>
            <a:br>
              <a:rPr lang="en-US" altLang="ko-KR" dirty="0" smtClean="0"/>
            </a:br>
            <a:r>
              <a:rPr lang="en-US" altLang="ko-KR" dirty="0" smtClean="0"/>
              <a:t>MODIFY(TEL </a:t>
            </a:r>
            <a:r>
              <a:rPr lang="en-US" altLang="ko-KR" dirty="0"/>
              <a:t>UNIQUE);</a:t>
            </a:r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8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/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생성한 테이블에 제약조건이름 지정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14-26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TABLE_UNIQUE2</a:t>
            </a:r>
            <a:br>
              <a:rPr lang="en-US" altLang="ko-KR" sz="2400" dirty="0" smtClean="0"/>
            </a:br>
            <a:r>
              <a:rPr lang="en-US" altLang="ko-KR" sz="2400" dirty="0" smtClean="0"/>
              <a:t>MODIFY(TEL </a:t>
            </a:r>
            <a:r>
              <a:rPr lang="en-US" altLang="ko-KR" sz="2400" dirty="0"/>
              <a:t>CONSTRAINT TBLUNQ_TEL_UNQ UNIQUE</a:t>
            </a:r>
            <a:r>
              <a:rPr lang="en-US" altLang="ko-KR" sz="2400" dirty="0" smtClean="0"/>
              <a:t>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'TABLE_UNIQUE</a:t>
            </a:r>
            <a:r>
              <a:rPr lang="en-US" altLang="ko-KR" sz="2400" dirty="0" smtClean="0"/>
              <a:t>%';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12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/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제약조건이름 변경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14-27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TABLE_UNIQUE2</a:t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RENAME CONSTRAINT TBLUNQ_TEL_UNQ 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TO TBLUNQ2_TEL_UNQ;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'TABLE_UNIQUE%';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08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14-1 </a:t>
            </a:r>
            <a:r>
              <a:rPr lang="ko-KR" altLang="en-US" smtClean="0"/>
              <a:t>제약 조건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제약 조건이란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테이블 열에 저장될 데이터의 특성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344816" cy="268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14-3 </a:t>
            </a:r>
            <a:r>
              <a:rPr lang="ko-KR" altLang="en-US" smtClean="0"/>
              <a:t>중복되지 않는 값 </a:t>
            </a:r>
            <a:r>
              <a:rPr lang="en-US" altLang="ko-KR" smtClean="0"/>
              <a:t>UNIQUE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제약 조건 삭제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DROP CONSTRAINT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14-28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TABLE_UNIQUE2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CONSTRAINT TBLUNQ2_TEL_UNQ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OWNER, CONSTRAINT_NAME, CONSTRAINT_TYPE, TABLE_NAME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USER_CONSTRAINTS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TABLE_NAME LIKE 'TABLE_UNIQUE%';</a:t>
            </a:r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1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14-4 </a:t>
            </a:r>
            <a:r>
              <a:rPr lang="ko-KR" altLang="en-US" smtClean="0"/>
              <a:t>유일하게 하나만 있는 값 </a:t>
            </a:r>
            <a:r>
              <a:rPr lang="en-US" altLang="ko-KR" smtClean="0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PRIMARY KEY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지정된 열에 </a:t>
            </a:r>
            <a:r>
              <a:rPr lang="ko-KR" altLang="en-US" dirty="0" smtClean="0">
                <a:solidFill>
                  <a:srgbClr val="FF0000"/>
                </a:solidFill>
              </a:rPr>
              <a:t>중복 데이터 저장 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ko-KR" altLang="en-US" dirty="0" smtClean="0">
                <a:solidFill>
                  <a:srgbClr val="FF0000"/>
                </a:solidFill>
              </a:rPr>
              <a:t> 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한 테이블에 한 개만 지정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자동으로</a:t>
            </a:r>
            <a:r>
              <a:rPr lang="ko-KR" altLang="en-US" dirty="0" smtClean="0">
                <a:solidFill>
                  <a:srgbClr val="FF0000"/>
                </a:solidFill>
              </a:rPr>
              <a:t> 인덱스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8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14-4 </a:t>
            </a:r>
            <a:r>
              <a:rPr lang="ko-KR" altLang="en-US" smtClean="0"/>
              <a:t>유일하게 하나만 있는 값 </a:t>
            </a:r>
            <a:r>
              <a:rPr lang="en-US" altLang="ko-KR" smtClean="0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제약 조건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생성하며 제약 조건 지정하기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14-29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CREATE </a:t>
            </a:r>
            <a:r>
              <a:rPr lang="en-US" altLang="ko-KR" dirty="0">
                <a:solidFill>
                  <a:schemeClr val="tx1"/>
                </a:solidFill>
              </a:rPr>
              <a:t>TABLE TABLE_PK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LOGIN_ID VARCHAR2(20) PRIMARY KEY,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LOGIN_PWD VARCHAR2(20) NOT NULL,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TEL VARCHAR2(20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DESC </a:t>
            </a:r>
            <a:r>
              <a:rPr lang="en-US" altLang="ko-KR" dirty="0">
                <a:solidFill>
                  <a:schemeClr val="tx1"/>
                </a:solidFill>
              </a:rPr>
              <a:t>TABLE_PK;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1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14-30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'TABLE_PK</a:t>
            </a:r>
            <a:r>
              <a:rPr lang="en-US" altLang="ko-KR" sz="2400" dirty="0" smtClean="0"/>
              <a:t>%';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14-31(</a:t>
            </a:r>
            <a:r>
              <a:rPr lang="en-US" altLang="ko-KR" sz="2400" dirty="0" smtClean="0"/>
              <a:t>PRIMARY KEY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객체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자동생성 후 사용</a:t>
            </a:r>
            <a:r>
              <a:rPr lang="en-US" altLang="ko-KR" sz="2400" dirty="0" smtClean="0"/>
              <a:t>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INDEX_NAME, TABLE_OWNER, TABLE_NAME  FROM USER_INDEXES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'TABLE_PK%';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1357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14-4 </a:t>
            </a:r>
            <a:r>
              <a:rPr lang="ko-KR" altLang="en-US" smtClean="0"/>
              <a:t>유일하게 하나만 있는 값 </a:t>
            </a:r>
            <a:r>
              <a:rPr lang="en-US" altLang="ko-KR" smtClean="0"/>
              <a:t>PRIMARY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제약 조건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생성하며 제약 조건 이름 직접 </a:t>
            </a:r>
            <a:r>
              <a:rPr lang="ko-KR" altLang="en-US" dirty="0" smtClean="0">
                <a:solidFill>
                  <a:srgbClr val="FF0000"/>
                </a:solidFill>
              </a:rPr>
              <a:t>지정하기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14-32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CREATE </a:t>
            </a:r>
            <a:r>
              <a:rPr lang="en-US" altLang="ko-KR" dirty="0">
                <a:solidFill>
                  <a:schemeClr val="tx1"/>
                </a:solidFill>
              </a:rPr>
              <a:t>TABLE TABLE_PK2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LOGIN_ID VARCHAR2(20) </a:t>
            </a:r>
            <a:r>
              <a:rPr lang="en-US" altLang="ko-KR" dirty="0" smtClean="0">
                <a:solidFill>
                  <a:schemeClr val="tx1"/>
                </a:solidFill>
              </a:rPr>
              <a:t>CONSTRAINT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dirty="0">
                <a:solidFill>
                  <a:schemeClr val="tx1"/>
                </a:solidFill>
              </a:rPr>
              <a:t>TBLPK2_LGNID_PK PRIMARY KEY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LOGIN_PWD VARCHAR2(20) </a:t>
            </a:r>
            <a:r>
              <a:rPr lang="en-US" altLang="ko-KR" dirty="0" smtClean="0">
                <a:solidFill>
                  <a:schemeClr val="tx1"/>
                </a:solidFill>
              </a:rPr>
              <a:t>CONSTRAINT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TBLPK2_LGNPW_NN NOT NULL,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TEL VARCHAR2(20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DESC </a:t>
            </a:r>
            <a:r>
              <a:rPr lang="en-US" altLang="ko-KR" dirty="0">
                <a:solidFill>
                  <a:schemeClr val="tx1"/>
                </a:solidFill>
              </a:rPr>
              <a:t>TABLE_PK2;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PRIMARY KEY </a:t>
            </a:r>
            <a:r>
              <a:rPr lang="ko-KR" altLang="en-US" sz="2400" dirty="0" smtClean="0">
                <a:solidFill>
                  <a:srgbClr val="FF0000"/>
                </a:solidFill>
              </a:rPr>
              <a:t>지정된 컬럼 </a:t>
            </a:r>
            <a:r>
              <a:rPr lang="ko-KR" altLang="en-US" sz="2400" dirty="0" smtClean="0">
                <a:solidFill>
                  <a:srgbClr val="FF0000"/>
                </a:solidFill>
              </a:rPr>
              <a:t>확인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14-33</a:t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TABLE_PK(LOGIN_ID, LOGIN_PWD, TEL)VALUES('TEST_ID_01', 'PWD01', '010-1234-5678</a:t>
            </a:r>
            <a:r>
              <a:rPr lang="en-US" altLang="ko-KR" sz="2000" dirty="0" smtClean="0"/>
              <a:t>');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TABLE_PK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14-34 (</a:t>
            </a:r>
            <a:r>
              <a:rPr lang="ko-KR" altLang="en-US" sz="2000" dirty="0" err="1" smtClean="0"/>
              <a:t>중복값</a:t>
            </a:r>
            <a:r>
              <a:rPr lang="ko-KR" altLang="en-US" sz="2000" dirty="0" smtClean="0"/>
              <a:t> 입력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TABLE_PK(LOGIN_ID, LOGIN_PWD, TEL)VALUES</a:t>
            </a:r>
            <a:r>
              <a:rPr lang="en-US" altLang="ko-KR" sz="2000" dirty="0" smtClean="0"/>
              <a:t>(＇TEST_ID_01＇, ＇PWD02＇, ＇010-2345-6789</a:t>
            </a:r>
            <a:r>
              <a:rPr lang="en-US" altLang="ko-KR" sz="2000" dirty="0" smtClean="0"/>
              <a:t>＇);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14-35(NULL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TABLE_PK(LOGIN_ID, LOGIN_PWD, TEL)VALUES(NULL, </a:t>
            </a:r>
            <a:r>
              <a:rPr lang="en-US" altLang="ko-KR" sz="2000" dirty="0" smtClean="0"/>
              <a:t>＇PWD02＇, ＇010-2345-6789</a:t>
            </a:r>
            <a:r>
              <a:rPr lang="en-US" altLang="ko-KR" sz="2000" dirty="0" smtClean="0"/>
              <a:t>＇);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14-36(</a:t>
            </a:r>
            <a:r>
              <a:rPr lang="ko-KR" altLang="en-US" sz="2000" dirty="0" smtClean="0"/>
              <a:t>입력 생략</a:t>
            </a:r>
            <a:r>
              <a:rPr lang="en-US" altLang="ko-KR" sz="2000" dirty="0"/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INSERT </a:t>
            </a:r>
            <a:r>
              <a:rPr lang="en-US" altLang="ko-KR" sz="2000" dirty="0"/>
              <a:t>INTO TABLE_PK(LOGIN_PWD, TEL)VALUES('PWD02', '010-2345-6789');</a:t>
            </a:r>
            <a:r>
              <a:rPr lang="en-US" altLang="ko-KR" sz="2400" dirty="0" smtClean="0">
                <a:solidFill>
                  <a:srgbClr val="FF0000"/>
                </a:solidFill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73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생성시 </a:t>
            </a:r>
            <a:r>
              <a:rPr lang="ko-KR" altLang="en-US" dirty="0" smtClean="0"/>
              <a:t>열 </a:t>
            </a:r>
            <a:r>
              <a:rPr lang="ko-KR" altLang="en-US" dirty="0" smtClean="0"/>
              <a:t>이름 </a:t>
            </a:r>
            <a:r>
              <a:rPr lang="ko-KR" altLang="en-US" dirty="0" err="1" smtClean="0"/>
              <a:t>작성후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PRIMARY </a:t>
            </a:r>
            <a:r>
              <a:rPr lang="en-US" altLang="ko-KR" dirty="0" smtClean="0"/>
              <a:t>KEY (COL1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또는</a:t>
            </a:r>
            <a:r>
              <a:rPr lang="en-US" altLang="ko-KR" dirty="0"/>
              <a:t> </a:t>
            </a:r>
            <a:r>
              <a:rPr lang="en-US" altLang="ko-KR" dirty="0" smtClean="0"/>
              <a:t>CONSTRAINT </a:t>
            </a:r>
            <a:r>
              <a:rPr lang="en-US" altLang="ko-KR" dirty="0" smtClean="0"/>
              <a:t>CONS_NAME UNIQUE (COL2)</a:t>
            </a:r>
            <a:br>
              <a:rPr lang="en-US" altLang="ko-KR" dirty="0" smtClean="0"/>
            </a:br>
            <a:r>
              <a:rPr lang="ko-KR" altLang="en-US" dirty="0" smtClean="0"/>
              <a:t>형식으로도 제약사항 지정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14-5 </a:t>
            </a:r>
            <a:r>
              <a:rPr lang="ko-KR" altLang="en-US" smtClean="0"/>
              <a:t>다른 테이블과 관계를 맺는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</a:t>
            </a:r>
            <a:r>
              <a:rPr lang="ko-KR" altLang="en-US" smtClean="0"/>
              <a:t> </a:t>
            </a:r>
            <a:r>
              <a:rPr lang="en-US" altLang="ko-KR" smtClean="0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FOREIGN KEY(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있는 테이블이 자식 테이블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다른 테이블의 </a:t>
            </a:r>
            <a:r>
              <a:rPr lang="en-US" altLang="ko-KR" dirty="0" smtClean="0">
                <a:solidFill>
                  <a:schemeClr val="tx1"/>
                </a:solidFill>
              </a:rPr>
              <a:t>PRIMARY KEY</a:t>
            </a:r>
            <a:r>
              <a:rPr lang="ko-KR" altLang="en-US" dirty="0" smtClean="0">
                <a:solidFill>
                  <a:schemeClr val="tx1"/>
                </a:solidFill>
              </a:rPr>
              <a:t>를 참조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참조하고 있는 키의 데이터와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r>
              <a:rPr lang="ko-KR" altLang="en-US" dirty="0" smtClean="0">
                <a:solidFill>
                  <a:schemeClr val="tx1"/>
                </a:solidFill>
              </a:rPr>
              <a:t>만 저장 </a:t>
            </a:r>
            <a:r>
              <a:rPr lang="ko-KR" altLang="en-US" dirty="0" smtClean="0">
                <a:solidFill>
                  <a:schemeClr val="tx1"/>
                </a:solidFill>
              </a:rPr>
              <a:t>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FOREIGN KEY</a:t>
            </a:r>
            <a:r>
              <a:rPr lang="ko-KR" altLang="en-US" dirty="0" smtClean="0">
                <a:solidFill>
                  <a:schemeClr val="tx1"/>
                </a:solidFill>
              </a:rPr>
              <a:t>로 지정된 </a:t>
            </a:r>
            <a:r>
              <a:rPr lang="ko-KR" altLang="en-US" dirty="0" err="1" smtClean="0">
                <a:solidFill>
                  <a:schemeClr val="tx1"/>
                </a:solidFill>
              </a:rPr>
              <a:t>컬럼값을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입력할때는</a:t>
            </a:r>
            <a:r>
              <a:rPr lang="ko-KR" altLang="en-US" dirty="0" smtClean="0">
                <a:solidFill>
                  <a:schemeClr val="tx1"/>
                </a:solidFill>
              </a:rPr>
              <a:t> 부모 테이블에 해당 값이 있는지를 확인해야 함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없으면 오류가 나기 때문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endParaRPr lang="en-US" altLang="ko-KR" i="1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i="1" dirty="0" smtClean="0">
                <a:solidFill>
                  <a:schemeClr val="tx1"/>
                </a:solidFill>
              </a:rPr>
              <a:t>실습 </a:t>
            </a:r>
            <a:r>
              <a:rPr lang="en-US" altLang="ko-KR" i="1" dirty="0" smtClean="0">
                <a:solidFill>
                  <a:schemeClr val="tx1"/>
                </a:solidFill>
              </a:rPr>
              <a:t>14-37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en-US" altLang="ko-KR" dirty="0">
                <a:solidFill>
                  <a:schemeClr val="tx1"/>
                </a:solidFill>
              </a:rPr>
              <a:t>OWNER, CONSTRAINT_NAME, CONSTRAINT_TYPE, TABLE_NAME, R_OWNER, R_CONSTRAINT_NAME 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FROM </a:t>
            </a:r>
            <a:r>
              <a:rPr lang="en-US" altLang="ko-KR" dirty="0">
                <a:solidFill>
                  <a:schemeClr val="tx1"/>
                </a:solidFill>
              </a:rPr>
              <a:t>USER_CONSTRAINTS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WHERE </a:t>
            </a:r>
            <a:r>
              <a:rPr lang="en-US" altLang="ko-KR" dirty="0">
                <a:solidFill>
                  <a:schemeClr val="tx1"/>
                </a:solidFill>
              </a:rPr>
              <a:t>TABLE_NAME IN ('EMP', 'DEPT</a:t>
            </a:r>
            <a:r>
              <a:rPr lang="en-US" altLang="ko-KR" dirty="0" smtClean="0">
                <a:solidFill>
                  <a:schemeClr val="tx1"/>
                </a:solidFill>
              </a:rPr>
              <a:t>');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14-38(</a:t>
            </a:r>
            <a:r>
              <a:rPr lang="ko-KR" altLang="en-US" dirty="0" smtClean="0">
                <a:solidFill>
                  <a:schemeClr val="tx1"/>
                </a:solidFill>
              </a:rPr>
              <a:t>없는 </a:t>
            </a:r>
            <a:r>
              <a:rPr lang="ko-KR" altLang="en-US" dirty="0" err="1" smtClean="0">
                <a:solidFill>
                  <a:schemeClr val="tx1"/>
                </a:solidFill>
              </a:rPr>
              <a:t>외래키값을</a:t>
            </a:r>
            <a:r>
              <a:rPr lang="ko-KR" altLang="en-US" dirty="0" smtClean="0">
                <a:solidFill>
                  <a:schemeClr val="tx1"/>
                </a:solidFill>
              </a:rPr>
              <a:t> 입력하기</a:t>
            </a:r>
            <a:r>
              <a:rPr lang="en-US" altLang="ko-KR" dirty="0" smtClean="0">
                <a:solidFill>
                  <a:schemeClr val="tx1"/>
                </a:solidFill>
              </a:rPr>
              <a:t>—</a:t>
            </a:r>
            <a:r>
              <a:rPr lang="ko-KR" altLang="en-US" dirty="0" smtClean="0">
                <a:solidFill>
                  <a:schemeClr val="tx1"/>
                </a:solidFill>
              </a:rPr>
              <a:t>오류발생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INSERT </a:t>
            </a:r>
            <a:r>
              <a:rPr lang="en-US" altLang="ko-KR" dirty="0">
                <a:solidFill>
                  <a:schemeClr val="tx1"/>
                </a:solidFill>
              </a:rPr>
              <a:t>INTO EMP(EMPNO, ENAME, JOB, MGR, HIREDATE, SAL, COMM, DEPTNO)VALUES(9999, '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  <a:r>
              <a:rPr lang="en-US" altLang="ko-KR" dirty="0">
                <a:solidFill>
                  <a:schemeClr val="tx1"/>
                </a:solidFill>
              </a:rPr>
              <a:t>', 'CLERK', '7788', TO_DATE('2017/04/30', 'YYYY/MM/DD'), 1200, NULL, 50);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14-5 </a:t>
            </a:r>
            <a:r>
              <a:rPr lang="ko-KR" altLang="en-US"/>
              <a:t>다른 테이블과 관계를 맺는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</a:t>
            </a:r>
            <a:r>
              <a:rPr lang="ko-KR" altLang="en-US"/>
              <a:t> </a:t>
            </a:r>
            <a:r>
              <a:rPr lang="en-US" altLang="ko-KR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제약 조건 지정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생성하며 제약 조건 지정하기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테이블을 생성하며 제약 조건 이름 직접 지정하기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열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CONSTRAINT </a:t>
            </a:r>
            <a:r>
              <a:rPr lang="ko-KR" altLang="en-US" dirty="0" smtClean="0">
                <a:solidFill>
                  <a:schemeClr val="tx1"/>
                </a:solidFill>
              </a:rPr>
              <a:t>제약조건이름 </a:t>
            </a:r>
            <a:r>
              <a:rPr lang="en-US" altLang="ko-KR" dirty="0" smtClean="0">
                <a:solidFill>
                  <a:schemeClr val="tx1"/>
                </a:solidFill>
              </a:rPr>
              <a:t>REFERENCES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err="1" smtClean="0">
                <a:solidFill>
                  <a:schemeClr val="tx1"/>
                </a:solidFill>
              </a:rPr>
              <a:t>참조테이블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참조할 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열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REFERENCES  </a:t>
            </a:r>
            <a:r>
              <a:rPr lang="ko-KR" altLang="en-US" dirty="0" err="1" smtClean="0">
                <a:solidFill>
                  <a:schemeClr val="tx1"/>
                </a:solidFill>
              </a:rPr>
              <a:t>참조테이블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참조할 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마지막에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CONSTRAINT </a:t>
            </a:r>
            <a:r>
              <a:rPr lang="ko-KR" altLang="en-US" dirty="0" smtClean="0">
                <a:solidFill>
                  <a:schemeClr val="tx1"/>
                </a:solidFill>
              </a:rPr>
              <a:t>제약조건이름 </a:t>
            </a:r>
            <a:r>
              <a:rPr lang="en-US" altLang="ko-KR" dirty="0" smtClean="0">
                <a:solidFill>
                  <a:schemeClr val="tx1"/>
                </a:solidFill>
              </a:rPr>
              <a:t>FOREIGN KEY  (</a:t>
            </a:r>
            <a:r>
              <a:rPr lang="ko-KR" altLang="en-US" dirty="0" err="1" smtClean="0">
                <a:solidFill>
                  <a:schemeClr val="tx1"/>
                </a:solidFill>
              </a:rPr>
              <a:t>열이름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REFERENCES </a:t>
            </a:r>
            <a:r>
              <a:rPr lang="ko-KR" altLang="en-US" dirty="0" err="1" smtClean="0">
                <a:solidFill>
                  <a:schemeClr val="tx1"/>
                </a:solidFill>
              </a:rPr>
              <a:t>참조테이블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참조할 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6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14-39 (</a:t>
            </a:r>
            <a:r>
              <a:rPr lang="ko-KR" altLang="en-US" sz="2400" dirty="0" smtClean="0"/>
              <a:t>부모 테이블</a:t>
            </a:r>
            <a:r>
              <a:rPr lang="en-US" altLang="ko-KR" sz="2400" dirty="0" smtClean="0"/>
              <a:t>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DEPT_FK</a:t>
            </a:r>
            <a:r>
              <a:rPr lang="en-US" altLang="ko-KR" sz="2000" dirty="0" smtClean="0"/>
              <a:t>(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2000" dirty="0"/>
              <a:t>DEPTNO NUMBER(2) </a:t>
            </a:r>
            <a:r>
              <a:rPr lang="en-US" altLang="ko-KR" sz="2000" dirty="0" smtClean="0"/>
              <a:t>CONSTRAINT</a:t>
            </a:r>
            <a:br>
              <a:rPr lang="en-US" altLang="ko-KR" sz="2000" dirty="0" smtClean="0"/>
            </a:br>
            <a:r>
              <a:rPr lang="en-US" altLang="ko-KR" sz="2000" dirty="0" smtClean="0"/>
              <a:t>     </a:t>
            </a:r>
            <a:r>
              <a:rPr lang="en-US" altLang="ko-KR" sz="2000" dirty="0"/>
              <a:t>DEPTFK_DEPTNO_PK PRIMARY KEY,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</a:t>
            </a:r>
            <a:r>
              <a:rPr lang="en-US" altLang="ko-KR" sz="2000" dirty="0"/>
              <a:t>DNAME VARCHAR2(14),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</a:t>
            </a:r>
            <a:r>
              <a:rPr lang="en-US" altLang="ko-KR" sz="2000" dirty="0"/>
              <a:t>LOC VARCHAR2(13</a:t>
            </a:r>
            <a:r>
              <a:rPr lang="en-US" altLang="ko-KR" sz="2000" dirty="0" smtClean="0"/>
              <a:t>));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DESC </a:t>
            </a:r>
            <a:r>
              <a:rPr lang="en-US" altLang="ko-KR" sz="2000" dirty="0"/>
              <a:t>DEPT_FK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/>
              <a:t>14-40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자식 </a:t>
            </a:r>
            <a:r>
              <a:rPr lang="ko-KR" altLang="en-US" sz="2000" dirty="0"/>
              <a:t>테이블</a:t>
            </a:r>
            <a:r>
              <a:rPr lang="en-US" altLang="ko-KR" sz="2000" dirty="0" smtClean="0"/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EMP_FK</a:t>
            </a:r>
            <a:r>
              <a:rPr lang="en-US" altLang="ko-KR" sz="2000" dirty="0" smtClean="0"/>
              <a:t>(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2000" dirty="0"/>
              <a:t>EMPNO NUMBER(4) CONSTRAINT EMPFK_EMPNO_PK </a:t>
            </a:r>
            <a:r>
              <a:rPr lang="en-US" altLang="ko-KR" sz="2000" dirty="0" smtClean="0"/>
              <a:t>PRIMARY</a:t>
            </a:r>
            <a:br>
              <a:rPr lang="en-US" altLang="ko-KR" sz="2000" dirty="0" smtClean="0"/>
            </a:br>
            <a:r>
              <a:rPr lang="en-US" altLang="ko-KR" sz="2000" dirty="0" smtClean="0"/>
              <a:t>     </a:t>
            </a:r>
            <a:r>
              <a:rPr lang="en-US" altLang="ko-KR" sz="2000" dirty="0"/>
              <a:t>KEY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2000" dirty="0"/>
              <a:t>ENAME VARCHAR2(10),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JOB VARCHAR2(9),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MGR NUMBER(4),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HIREDATE DATE,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SAL NUMBER(7,2),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COMM NUMBER(7,2</a:t>
            </a:r>
            <a:r>
              <a:rPr lang="en-US" altLang="ko-KR" sz="2000" dirty="0" smtClean="0"/>
              <a:t>),</a:t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dirty="0"/>
              <a:t>DEPTNO NUMBER(2) CONSTRAINT EMPFK_DEPTNO_FK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REFERENCES </a:t>
            </a:r>
            <a:r>
              <a:rPr lang="en-US" altLang="ko-KR" sz="2000" dirty="0"/>
              <a:t>DEPT_FK (DEPTNO</a:t>
            </a:r>
            <a:r>
              <a:rPr lang="en-US" altLang="ko-KR" sz="2000" dirty="0" smtClean="0"/>
              <a:t>));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DESC </a:t>
            </a:r>
            <a:r>
              <a:rPr lang="en-US" altLang="ko-KR" sz="2000" dirty="0"/>
              <a:t>EMP_FK;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704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데이터 무결성</a:t>
            </a:r>
            <a:endParaRPr lang="en-US" altLang="ko-KR" sz="2000" dirty="0" smtClean="0"/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데이터의 정확성과 일관성을 유지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영역 무결성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열에 대해 규정한 사항 모두 만족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개체 무결성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기본키가</a:t>
            </a:r>
            <a:r>
              <a:rPr lang="ko-KR" altLang="en-US" sz="2000" dirty="0" smtClean="0"/>
              <a:t> 반드시 있어서 중복되는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</a:t>
            </a:r>
            <a:r>
              <a:rPr lang="ko-KR" altLang="en-US" sz="2000" dirty="0" smtClean="0"/>
              <a:t> 데이터가 없어야 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참조 무결성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외래키는</a:t>
            </a:r>
            <a:r>
              <a:rPr lang="ko-KR" altLang="en-US" sz="2000" dirty="0" smtClean="0"/>
              <a:t> 참조하는 테이블의 </a:t>
            </a:r>
            <a:r>
              <a:rPr lang="ko-KR" altLang="en-US" sz="2000" dirty="0" err="1" smtClean="0"/>
              <a:t>기본키이며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NULL</a:t>
            </a:r>
            <a:r>
              <a:rPr lang="ko-KR" altLang="en-US" sz="2000" dirty="0" smtClean="0"/>
              <a:t>을 허용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7381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참조 테이블에 참조하는 </a:t>
            </a:r>
            <a:r>
              <a:rPr lang="ko-KR" altLang="en-US" sz="2400" dirty="0" err="1" smtClean="0"/>
              <a:t>참조열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그 테이블의 </a:t>
            </a:r>
            <a:r>
              <a:rPr lang="en-US" altLang="ko-KR" sz="2400" dirty="0" smtClean="0"/>
              <a:t>PK)</a:t>
            </a:r>
            <a:r>
              <a:rPr lang="ko-KR" altLang="en-US" sz="2400" dirty="0" smtClean="0"/>
              <a:t>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없으면 </a:t>
            </a:r>
            <a:r>
              <a:rPr lang="ko-KR" altLang="en-US" sz="2400" dirty="0" err="1" smtClean="0"/>
              <a:t>외래키를</a:t>
            </a:r>
            <a:r>
              <a:rPr lang="ko-KR" altLang="en-US" sz="2400" dirty="0" smtClean="0"/>
              <a:t> 사용하는 테이블에 데이터 </a:t>
            </a:r>
            <a:r>
              <a:rPr lang="ko-KR" altLang="en-US" sz="2400" dirty="0" err="1" smtClean="0"/>
              <a:t>입력시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오류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14-41(</a:t>
            </a:r>
            <a:r>
              <a:rPr lang="ko-KR" altLang="en-US" sz="2400" dirty="0" smtClean="0"/>
              <a:t>오류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</a:t>
            </a:r>
            <a:r>
              <a:rPr lang="en-US" altLang="ko-KR" sz="2400" dirty="0" smtClean="0"/>
              <a:t>EMP_FK VALUES(9999</a:t>
            </a:r>
            <a:r>
              <a:rPr lang="en-US" altLang="ko-KR" sz="2400" dirty="0"/>
              <a:t>, 'TEST_NMAME', 'TEST_JOB', NULL, TO_DATE('2001/01/01', 'YYYY/MM/DD'),       3000, NULL, 10</a:t>
            </a:r>
            <a:r>
              <a:rPr lang="en-US" altLang="ko-KR" sz="2400" dirty="0" smtClean="0"/>
              <a:t>);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14-42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</a:t>
            </a:r>
            <a:r>
              <a:rPr lang="en-US" altLang="ko-KR" sz="2400" dirty="0" smtClean="0"/>
              <a:t>DEPT_FK  VALUES(10</a:t>
            </a:r>
            <a:r>
              <a:rPr lang="en-US" altLang="ko-KR" sz="2400" dirty="0"/>
              <a:t>, 'TEST_DNAME', 'TEST_LOC</a:t>
            </a:r>
            <a:r>
              <a:rPr lang="en-US" altLang="ko-KR" sz="2400" dirty="0" smtClean="0"/>
              <a:t>');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DEPT_FK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14-43(</a:t>
            </a:r>
            <a:r>
              <a:rPr lang="ko-KR" altLang="en-US" sz="2400" dirty="0" smtClean="0"/>
              <a:t>정상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EMP_FKVALUES(9999, 'TEST_NMAME', 'TEST_JOB', NULL, TO_DATE('2001/01/01', 'YYYY/MM/DD'),       3000, NULL, 10</a:t>
            </a:r>
            <a:r>
              <a:rPr lang="en-US" altLang="ko-KR" sz="2400" dirty="0" smtClean="0"/>
              <a:t>);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SELECT </a:t>
            </a:r>
            <a:r>
              <a:rPr lang="en-US" altLang="ko-KR" sz="2400" dirty="0"/>
              <a:t>* FROM EMP_FK</a:t>
            </a:r>
            <a:r>
              <a:rPr lang="en-US" altLang="ko-KR" sz="2400" dirty="0" smtClean="0"/>
              <a:t>;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592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14-5 </a:t>
            </a:r>
            <a:r>
              <a:rPr lang="ko-KR" altLang="en-US" dirty="0"/>
              <a:t>다른 테이블과 관계를 맺는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 </a:t>
            </a:r>
            <a:r>
              <a:rPr lang="en-US" altLang="ko-KR" dirty="0"/>
              <a:t>FOREIGN 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170240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tx1"/>
                </a:solidFill>
              </a:rPr>
              <a:t>FOREIGN KEY</a:t>
            </a:r>
            <a:r>
              <a:rPr lang="ko-KR" altLang="en-US" sz="1800" dirty="0" smtClean="0">
                <a:solidFill>
                  <a:schemeClr val="tx1"/>
                </a:solidFill>
              </a:rPr>
              <a:t>로 참조 행 데이터 삭제하기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800" dirty="0" smtClean="0">
                <a:solidFill>
                  <a:schemeClr val="tx1"/>
                </a:solidFill>
              </a:rPr>
              <a:t>ON </a:t>
            </a:r>
            <a:r>
              <a:rPr lang="en-US" altLang="ko-KR" sz="1800" dirty="0" smtClean="0">
                <a:solidFill>
                  <a:schemeClr val="tx1"/>
                </a:solidFill>
              </a:rPr>
              <a:t>DELETE CASCADE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800" dirty="0" smtClean="0">
                <a:solidFill>
                  <a:schemeClr val="tx1"/>
                </a:solidFill>
              </a:rPr>
              <a:t>ON </a:t>
            </a:r>
            <a:r>
              <a:rPr lang="en-US" altLang="ko-KR" sz="1800" dirty="0" smtClean="0">
                <a:solidFill>
                  <a:schemeClr val="tx1"/>
                </a:solidFill>
              </a:rPr>
              <a:t>DELETE SET NULL</a:t>
            </a: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800" dirty="0" smtClean="0">
                <a:solidFill>
                  <a:schemeClr val="tx1"/>
                </a:solidFill>
              </a:rPr>
              <a:t>참조 </a:t>
            </a:r>
            <a:r>
              <a:rPr lang="ko-KR" altLang="en-US" sz="1800" dirty="0" smtClean="0">
                <a:solidFill>
                  <a:schemeClr val="tx1"/>
                </a:solidFill>
              </a:rPr>
              <a:t>테이블의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참조열이</a:t>
            </a:r>
            <a:r>
              <a:rPr lang="ko-KR" altLang="en-US" sz="1800" dirty="0" smtClean="0">
                <a:solidFill>
                  <a:schemeClr val="tx1"/>
                </a:solidFill>
              </a:rPr>
              <a:t> 있는 행을 삭제 하면 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ko-KR" altLang="en-US" sz="1800" dirty="0" smtClean="0">
                <a:solidFill>
                  <a:schemeClr val="tx1"/>
                </a:solidFill>
              </a:rPr>
              <a:t>오류 </a:t>
            </a:r>
            <a:r>
              <a:rPr lang="ko-KR" altLang="en-US" sz="1800" dirty="0" smtClean="0">
                <a:solidFill>
                  <a:schemeClr val="tx1"/>
                </a:solidFill>
              </a:rPr>
              <a:t>발생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800" dirty="0" smtClean="0">
                <a:solidFill>
                  <a:schemeClr val="tx1"/>
                </a:solidFill>
              </a:rPr>
              <a:t>실습 </a:t>
            </a:r>
            <a:r>
              <a:rPr lang="en-US" altLang="ko-KR" sz="1800" dirty="0" smtClean="0">
                <a:solidFill>
                  <a:schemeClr val="tx1"/>
                </a:solidFill>
              </a:rPr>
              <a:t>14-44</a:t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800" dirty="0">
                <a:solidFill>
                  <a:schemeClr val="tx1"/>
                </a:solidFill>
              </a:rPr>
              <a:t>FROM DEPT_FK WHERE DEPTNO = 10</a:t>
            </a:r>
            <a:r>
              <a:rPr lang="en-US" altLang="ko-KR" sz="1800" dirty="0" smtClean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800" dirty="0" smtClean="0">
                <a:solidFill>
                  <a:schemeClr val="tx1"/>
                </a:solidFill>
              </a:rPr>
              <a:t>CONSTRAINT </a:t>
            </a:r>
            <a:r>
              <a:rPr lang="ko-KR" altLang="en-US" sz="1800" dirty="0" smtClean="0">
                <a:solidFill>
                  <a:schemeClr val="tx1"/>
                </a:solidFill>
              </a:rPr>
              <a:t>제약조건이름 </a:t>
            </a:r>
            <a:r>
              <a:rPr lang="en-US" altLang="ko-KR" sz="1800" dirty="0" smtClean="0">
                <a:solidFill>
                  <a:schemeClr val="tx1"/>
                </a:solidFill>
              </a:rPr>
              <a:t>REFERENCES </a:t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ko-KR" altLang="en-US" sz="1800" dirty="0" err="1" smtClean="0">
                <a:solidFill>
                  <a:schemeClr val="tx1"/>
                </a:solidFill>
              </a:rPr>
              <a:t>참조테이블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참조열</a:t>
            </a:r>
            <a:r>
              <a:rPr lang="en-US" altLang="ko-KR" sz="1800" dirty="0" smtClean="0">
                <a:solidFill>
                  <a:schemeClr val="tx1"/>
                </a:solidFill>
              </a:rPr>
              <a:t>) ON DELETE CASCADE</a:t>
            </a:r>
            <a:r>
              <a:rPr lang="ko-KR" altLang="en-US" sz="1800" dirty="0" smtClean="0">
                <a:solidFill>
                  <a:schemeClr val="tx1"/>
                </a:solidFill>
              </a:rPr>
              <a:t>는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ko-KR" altLang="en-US" sz="1800" dirty="0" smtClean="0">
                <a:solidFill>
                  <a:schemeClr val="tx1"/>
                </a:solidFill>
              </a:rPr>
              <a:t>자식테이블의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참조열</a:t>
            </a:r>
            <a:r>
              <a:rPr lang="ko-KR" altLang="en-US" sz="1800" dirty="0" smtClean="0">
                <a:solidFill>
                  <a:schemeClr val="tx1"/>
                </a:solidFill>
              </a:rPr>
              <a:t> 있는 행 제거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800" dirty="0" smtClean="0">
                <a:solidFill>
                  <a:schemeClr val="tx1"/>
                </a:solidFill>
              </a:rPr>
              <a:t>CONSTRAINT </a:t>
            </a:r>
            <a:r>
              <a:rPr lang="ko-KR" altLang="en-US" sz="1800" dirty="0">
                <a:solidFill>
                  <a:schemeClr val="tx1"/>
                </a:solidFill>
              </a:rPr>
              <a:t>제약조건이름 </a:t>
            </a:r>
            <a:r>
              <a:rPr lang="en-US" altLang="ko-KR" sz="1800" dirty="0">
                <a:solidFill>
                  <a:schemeClr val="tx1"/>
                </a:solidFill>
              </a:rPr>
              <a:t>REFERENCES </a:t>
            </a:r>
            <a:br>
              <a:rPr lang="en-US" altLang="ko-KR" sz="1800" dirty="0">
                <a:solidFill>
                  <a:schemeClr val="tx1"/>
                </a:solidFill>
              </a:rPr>
            </a:br>
            <a:r>
              <a:rPr lang="ko-KR" altLang="en-US" sz="1800" dirty="0" err="1">
                <a:solidFill>
                  <a:schemeClr val="tx1"/>
                </a:solidFill>
              </a:rPr>
              <a:t>참조테이블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참조열</a:t>
            </a:r>
            <a:r>
              <a:rPr lang="en-US" altLang="ko-KR" sz="1800" dirty="0">
                <a:solidFill>
                  <a:schemeClr val="tx1"/>
                </a:solidFill>
              </a:rPr>
              <a:t>) ON DELETE </a:t>
            </a:r>
            <a:r>
              <a:rPr lang="en-US" altLang="ko-KR" sz="1800" dirty="0" smtClean="0">
                <a:solidFill>
                  <a:schemeClr val="tx1"/>
                </a:solidFill>
              </a:rPr>
              <a:t>SET NULL</a:t>
            </a:r>
            <a:r>
              <a:rPr lang="ko-KR" altLang="en-US" sz="1800" dirty="0" smtClean="0">
                <a:solidFill>
                  <a:schemeClr val="tx1"/>
                </a:solidFill>
              </a:rPr>
              <a:t>는</a:t>
            </a:r>
            <a:r>
              <a:rPr lang="en-US" altLang="ko-KR" sz="1800" dirty="0">
                <a:solidFill>
                  <a:schemeClr val="tx1"/>
                </a:solidFill>
              </a:rPr>
              <a:t/>
            </a:r>
            <a:br>
              <a:rPr lang="en-US" altLang="ko-KR" sz="1800" dirty="0">
                <a:solidFill>
                  <a:schemeClr val="tx1"/>
                </a:solidFill>
              </a:rPr>
            </a:br>
            <a:r>
              <a:rPr lang="ko-KR" altLang="en-US" sz="1800" dirty="0">
                <a:solidFill>
                  <a:schemeClr val="tx1"/>
                </a:solidFill>
              </a:rPr>
              <a:t>자식테이블의 </a:t>
            </a:r>
            <a:r>
              <a:rPr lang="ko-KR" altLang="en-US" sz="1800" dirty="0" err="1">
                <a:solidFill>
                  <a:schemeClr val="tx1"/>
                </a:solidFill>
              </a:rPr>
              <a:t>참조열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값을 </a:t>
            </a:r>
            <a:r>
              <a:rPr lang="en-US" altLang="ko-KR" sz="1800" dirty="0" smtClean="0">
                <a:solidFill>
                  <a:schemeClr val="tx1"/>
                </a:solidFill>
              </a:rPr>
              <a:t>NULL</a:t>
            </a:r>
            <a:r>
              <a:rPr lang="ko-KR" altLang="en-US" sz="1800" dirty="0" smtClean="0">
                <a:solidFill>
                  <a:schemeClr val="tx1"/>
                </a:solidFill>
              </a:rPr>
              <a:t>로 변경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endParaRPr lang="en-US" altLang="ko-KR" sz="1800" dirty="0" smtClean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lvl="1"/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1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14-6 </a:t>
            </a:r>
            <a:r>
              <a:rPr lang="ko-KR" altLang="en-US" smtClean="0"/>
              <a:t>데이터 형태와 범위를 정하는 </a:t>
            </a:r>
            <a:r>
              <a:rPr lang="en-US" altLang="ko-KR" smtClean="0"/>
              <a:t>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CHECK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800" dirty="0" smtClean="0">
                <a:solidFill>
                  <a:schemeClr val="tx1"/>
                </a:solidFill>
              </a:rPr>
              <a:t>열에 저장할 수 있는 값의 범위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또는 패턴을 정의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800" dirty="0" smtClean="0">
                <a:solidFill>
                  <a:schemeClr val="tx1"/>
                </a:solidFill>
              </a:rPr>
              <a:t>조건식을 지정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800" dirty="0" smtClean="0">
                <a:solidFill>
                  <a:schemeClr val="tx1"/>
                </a:solidFill>
              </a:rPr>
              <a:t>실습 </a:t>
            </a:r>
            <a:r>
              <a:rPr lang="en-US" altLang="ko-KR" sz="1800" dirty="0" smtClean="0">
                <a:solidFill>
                  <a:schemeClr val="tx1"/>
                </a:solidFill>
              </a:rPr>
              <a:t>14-45</a:t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CREATE </a:t>
            </a:r>
            <a:r>
              <a:rPr lang="en-US" altLang="ko-KR" sz="1800" dirty="0">
                <a:solidFill>
                  <a:schemeClr val="tx1"/>
                </a:solidFill>
              </a:rPr>
              <a:t>TABLE TABLE_CHECK</a:t>
            </a:r>
            <a:r>
              <a:rPr lang="en-US" altLang="ko-KR" sz="1800" dirty="0" smtClean="0">
                <a:solidFill>
                  <a:schemeClr val="tx1"/>
                </a:solidFill>
              </a:rPr>
              <a:t>(</a:t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</a:rPr>
              <a:t>LOGIN_ID VARCHAR2(20) CONSTRAINT 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         TBLCK_LOGINID_PK </a:t>
            </a:r>
            <a:r>
              <a:rPr lang="en-US" altLang="ko-KR" sz="1800" dirty="0">
                <a:solidFill>
                  <a:schemeClr val="tx1"/>
                </a:solidFill>
              </a:rPr>
              <a:t>PRIMARY KEY</a:t>
            </a:r>
            <a:r>
              <a:rPr lang="en-US" altLang="ko-KR" sz="1800" dirty="0" smtClean="0">
                <a:solidFill>
                  <a:schemeClr val="tx1"/>
                </a:solidFill>
              </a:rPr>
              <a:t>,</a:t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</a:rPr>
              <a:t>LOGIN_PWD VARCHAR2(20) CONSTRAINT 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         TBLCK_LOGINPW_CK </a:t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         CHECK </a:t>
            </a:r>
            <a:r>
              <a:rPr lang="en-US" altLang="ko-KR" sz="1800" dirty="0">
                <a:solidFill>
                  <a:schemeClr val="tx1"/>
                </a:solidFill>
              </a:rPr>
              <a:t>(LENGTH(LOGIN_PWD) &gt; 3), 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    </a:t>
            </a:r>
            <a:r>
              <a:rPr lang="en-US" altLang="ko-KR" sz="1800" dirty="0">
                <a:solidFill>
                  <a:schemeClr val="tx1"/>
                </a:solidFill>
              </a:rPr>
              <a:t>TEL VARCHAR2(20</a:t>
            </a:r>
            <a:r>
              <a:rPr lang="en-US" altLang="ko-KR" sz="1800" dirty="0" smtClean="0">
                <a:solidFill>
                  <a:schemeClr val="tx1"/>
                </a:solidFill>
              </a:rPr>
              <a:t>));</a:t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DESC </a:t>
            </a:r>
            <a:r>
              <a:rPr lang="en-US" altLang="ko-KR" sz="1800" dirty="0">
                <a:solidFill>
                  <a:schemeClr val="tx1"/>
                </a:solidFill>
              </a:rPr>
              <a:t>TABLE_CHECK</a:t>
            </a:r>
            <a:r>
              <a:rPr lang="en-US" altLang="ko-KR" sz="1800" dirty="0" smtClean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1800" dirty="0" smtClean="0">
                <a:solidFill>
                  <a:schemeClr val="tx1"/>
                </a:solidFill>
              </a:rPr>
              <a:t>실습 </a:t>
            </a:r>
            <a:r>
              <a:rPr lang="en-US" altLang="ko-KR" sz="1800" dirty="0" smtClean="0">
                <a:solidFill>
                  <a:schemeClr val="tx1"/>
                </a:solidFill>
              </a:rPr>
              <a:t>14-46(</a:t>
            </a:r>
            <a:r>
              <a:rPr lang="ko-KR" altLang="en-US" sz="1800" dirty="0" smtClean="0">
                <a:solidFill>
                  <a:schemeClr val="tx1"/>
                </a:solidFill>
              </a:rPr>
              <a:t>오류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en-US" altLang="ko-KR" sz="1800" dirty="0" smtClean="0">
                <a:solidFill>
                  <a:schemeClr val="tx1"/>
                </a:solidFill>
              </a:rPr>
              <a:t>INSERT </a:t>
            </a:r>
            <a:r>
              <a:rPr lang="en-US" altLang="ko-KR" sz="1800" dirty="0">
                <a:solidFill>
                  <a:schemeClr val="tx1"/>
                </a:solidFill>
              </a:rPr>
              <a:t>INTO TABLE_CHECKVALUES ('TEST_ID', '123', '010-1234-5678');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 smtClean="0">
              <a:solidFill>
                <a:schemeClr val="tx1"/>
              </a:solidFill>
            </a:endParaRPr>
          </a:p>
          <a:p>
            <a:pPr lvl="1"/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9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14-47(</a:t>
            </a:r>
            <a:r>
              <a:rPr lang="ko-KR" altLang="en-US" sz="2400" dirty="0" smtClean="0"/>
              <a:t>정상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</a:t>
            </a:r>
            <a:r>
              <a:rPr lang="en-US" altLang="ko-KR" sz="2400" dirty="0" smtClean="0"/>
              <a:t>TABLE_CHECK VALUES </a:t>
            </a:r>
            <a:r>
              <a:rPr lang="en-US" altLang="ko-KR" sz="2400" dirty="0"/>
              <a:t>('TEST_ID', '1234', '010-1234-5678</a:t>
            </a:r>
            <a:r>
              <a:rPr lang="en-US" altLang="ko-KR" sz="2400" dirty="0" smtClean="0"/>
              <a:t>');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TABLE_CHECK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14-48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TABLE_NAME LIKE 'TABLE_CHECK';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5659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14-7 </a:t>
            </a:r>
            <a:r>
              <a:rPr lang="ko-KR" altLang="en-US" smtClean="0"/>
              <a:t>기본값을 정하는 </a:t>
            </a:r>
            <a:r>
              <a:rPr lang="en-US" altLang="ko-KR" smtClean="0"/>
              <a:t>DEFAULT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DEFAULT</a:t>
            </a:r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저장값이</a:t>
            </a:r>
            <a:r>
              <a:rPr lang="ko-KR" altLang="en-US" dirty="0" smtClean="0">
                <a:solidFill>
                  <a:schemeClr val="tx1"/>
                </a:solidFill>
              </a:rPr>
              <a:t> 없을 경우 기본 값을 지정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입력을 안하는 경우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14-49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CREATE </a:t>
            </a:r>
            <a:r>
              <a:rPr lang="en-US" altLang="ko-KR" dirty="0">
                <a:solidFill>
                  <a:schemeClr val="tx1"/>
                </a:solidFill>
              </a:rPr>
              <a:t>TABLE TABLE_DEFAULT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LOGIN_ID VARCHAR2(20) CONSTRAINT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TBLCK2_LOGINID_PK </a:t>
            </a:r>
            <a:r>
              <a:rPr lang="en-US" altLang="ko-KR" dirty="0">
                <a:solidFill>
                  <a:schemeClr val="tx1"/>
                </a:solidFill>
              </a:rPr>
              <a:t>PRIMARY KEY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LOGIN_PWD VARCHAR2(20) DEFAULT '1234</a:t>
            </a:r>
            <a:r>
              <a:rPr lang="en-US" altLang="ko-KR" dirty="0" smtClean="0">
                <a:solidFill>
                  <a:schemeClr val="tx1"/>
                </a:solidFill>
              </a:rPr>
              <a:t>',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tx1"/>
                </a:solidFill>
              </a:rPr>
              <a:t>TEL VARCHAR2(20</a:t>
            </a:r>
            <a:r>
              <a:rPr lang="en-US" altLang="ko-KR" dirty="0" smtClean="0">
                <a:solidFill>
                  <a:schemeClr val="tx1"/>
                </a:solidFill>
              </a:rPr>
              <a:t>));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DESC </a:t>
            </a:r>
            <a:r>
              <a:rPr lang="en-US" altLang="ko-KR" dirty="0">
                <a:solidFill>
                  <a:schemeClr val="tx1"/>
                </a:solidFill>
              </a:rPr>
              <a:t>TABLE_DEFAULT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실습 </a:t>
            </a:r>
            <a:r>
              <a:rPr lang="en-US" altLang="ko-KR" dirty="0" smtClean="0">
                <a:solidFill>
                  <a:schemeClr val="tx1"/>
                </a:solidFill>
              </a:rPr>
              <a:t>14-50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INSERT </a:t>
            </a:r>
            <a:r>
              <a:rPr lang="en-US" altLang="ko-KR" dirty="0">
                <a:solidFill>
                  <a:schemeClr val="tx1"/>
                </a:solidFill>
              </a:rPr>
              <a:t>INTO TABLE_DEFAULT VALUES ('TEST_ID', NULL, '010-1234-5678</a:t>
            </a:r>
            <a:r>
              <a:rPr lang="en-US" altLang="ko-KR" dirty="0" smtClean="0">
                <a:solidFill>
                  <a:schemeClr val="tx1"/>
                </a:solidFill>
              </a:rPr>
              <a:t>');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INSERT </a:t>
            </a:r>
            <a:r>
              <a:rPr lang="en-US" altLang="ko-KR" dirty="0">
                <a:solidFill>
                  <a:schemeClr val="tx1"/>
                </a:solidFill>
              </a:rPr>
              <a:t>INTO TABLE_DEFAULT (LOGIN_ID, TEL) VALUES ('TEST_ID2', '010-1234-5678</a:t>
            </a:r>
            <a:r>
              <a:rPr lang="en-US" altLang="ko-KR" dirty="0" smtClean="0">
                <a:solidFill>
                  <a:schemeClr val="tx1"/>
                </a:solidFill>
              </a:rPr>
              <a:t>');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en-US" altLang="ko-KR" dirty="0">
                <a:solidFill>
                  <a:schemeClr val="tx1"/>
                </a:solidFill>
              </a:rPr>
              <a:t>* FROM TABLE_DEFAULT;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97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ALTER TABLE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DISABLE NOVALIDATE/VALIDATE(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CONSTRAINT </a:t>
            </a:r>
            <a:r>
              <a:rPr lang="ko-KR" altLang="en-US" dirty="0" smtClean="0"/>
              <a:t>제약조건이름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ALTER TABLE </a:t>
            </a:r>
            <a:r>
              <a:rPr lang="ko-KR" altLang="en-US" dirty="0" err="1"/>
              <a:t>테이블명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ENABLE </a:t>
            </a:r>
            <a:r>
              <a:rPr lang="en-US" altLang="ko-KR" dirty="0"/>
              <a:t>NOVALIDATE/VALIDATE(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CONSTRAINT </a:t>
            </a:r>
            <a:r>
              <a:rPr lang="ko-KR" altLang="en-US" dirty="0"/>
              <a:t>제약조건이름</a:t>
            </a:r>
          </a:p>
        </p:txBody>
      </p:sp>
    </p:spTree>
    <p:extLst>
      <p:ext uri="{BB962C8B-B14F-4D97-AF65-F5344CB8AC3E}">
        <p14:creationId xmlns:p14="http://schemas.microsoft.com/office/powerpoint/2010/main" val="41926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NOT NULL</a:t>
            </a:r>
          </a:p>
          <a:p>
            <a:pPr lvl="1"/>
            <a:r>
              <a:rPr lang="ko-KR" altLang="en-US" dirty="0" smtClean="0"/>
              <a:t>지정된 열에 </a:t>
            </a:r>
            <a:r>
              <a:rPr lang="en-US" altLang="ko-KR" dirty="0" smtClean="0">
                <a:solidFill>
                  <a:srgbClr val="FF0000"/>
                </a:solidFill>
              </a:rPr>
              <a:t>NULL </a:t>
            </a:r>
            <a:r>
              <a:rPr lang="ko-KR" altLang="en-US" dirty="0" smtClean="0">
                <a:solidFill>
                  <a:srgbClr val="FF0000"/>
                </a:solidFill>
              </a:rPr>
              <a:t>저장 불가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외 </a:t>
            </a:r>
            <a:r>
              <a:rPr lang="ko-KR" altLang="en-US" dirty="0" smtClean="0">
                <a:solidFill>
                  <a:srgbClr val="FF0000"/>
                </a:solidFill>
              </a:rPr>
              <a:t>데이터의 중복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FF0000"/>
                </a:solidFill>
              </a:rPr>
              <a:t>허용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테이블을 생성하며 제약조건 </a:t>
            </a:r>
            <a:r>
              <a:rPr lang="ko-KR" altLang="en-US" dirty="0" smtClean="0">
                <a:solidFill>
                  <a:srgbClr val="FF0000"/>
                </a:solidFill>
              </a:rPr>
              <a:t>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 </a:t>
            </a:r>
            <a:r>
              <a:rPr lang="ko-KR" altLang="en-US" sz="2400" dirty="0"/>
              <a:t>실습 </a:t>
            </a:r>
            <a:r>
              <a:rPr lang="en-US" altLang="ko-KR" sz="2400" dirty="0" smtClean="0"/>
              <a:t>14-1</a:t>
            </a:r>
            <a:br>
              <a:rPr lang="en-US" altLang="ko-KR" sz="2400" dirty="0" smtClean="0"/>
            </a:br>
            <a:r>
              <a:rPr lang="en-US" altLang="ko-KR" sz="2400" dirty="0" smtClean="0"/>
              <a:t>CREATE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TABLE_NOTNULL</a:t>
            </a:r>
            <a:br>
              <a:rPr lang="en-US" altLang="ko-KR" sz="2400" dirty="0" smtClean="0"/>
            </a:br>
            <a:r>
              <a:rPr lang="en-US" altLang="ko-KR" sz="2400" dirty="0" smtClean="0"/>
              <a:t>( LOGIN_ID  VARCHAR2(20</a:t>
            </a:r>
            <a:r>
              <a:rPr lang="en-US" altLang="ko-KR" sz="2400" dirty="0"/>
              <a:t>) NOT NULL,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LOGIN_PWD  VARCHAR2(20</a:t>
            </a:r>
            <a:r>
              <a:rPr lang="en-US" altLang="ko-KR" sz="2400" dirty="0"/>
              <a:t>) NOT NULL,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TEL </a:t>
            </a:r>
            <a:r>
              <a:rPr lang="en-US" altLang="ko-KR" sz="2400" dirty="0"/>
              <a:t>VARCHAR2(20</a:t>
            </a:r>
            <a:r>
              <a:rPr lang="en-US" altLang="ko-KR" sz="2400" dirty="0" smtClean="0"/>
              <a:t>));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DESC </a:t>
            </a:r>
            <a:r>
              <a:rPr lang="en-US" altLang="ko-KR" sz="2400" dirty="0"/>
              <a:t>TABLE_NOTNULL;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5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14-2(NOT NULL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NULL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TABLE_NOTNULL (LOGIN_ID, LOGIN_PWD, TEL</a:t>
            </a:r>
            <a:r>
              <a:rPr lang="en-US" altLang="ko-KR" sz="2400" dirty="0" smtClean="0"/>
              <a:t>) VALUES </a:t>
            </a:r>
            <a:r>
              <a:rPr lang="en-US" altLang="ko-KR" sz="2400" dirty="0"/>
              <a:t>('TEST_ID_01', NULL, '010-1234-5678</a:t>
            </a:r>
            <a:r>
              <a:rPr lang="en-US" altLang="ko-KR" sz="2400" dirty="0" smtClean="0"/>
              <a:t>');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14-3(NULL</a:t>
            </a:r>
            <a:r>
              <a:rPr lang="ko-KR" altLang="en-US" sz="2400" dirty="0" smtClean="0"/>
              <a:t>허용에 값 입력 안하기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TABLE_NOTNULL (LOGIN_ID, LOGIN_PWD</a:t>
            </a:r>
            <a:r>
              <a:rPr lang="en-US" altLang="ko-KR" sz="2400" dirty="0" smtClean="0"/>
              <a:t>) VALUES </a:t>
            </a:r>
            <a:r>
              <a:rPr lang="en-US" altLang="ko-KR" sz="2400" dirty="0"/>
              <a:t>('TEST_ID_01', '1234');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SELECT * FROM TABLE_NOTNULL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14-4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UPDATE </a:t>
            </a:r>
            <a:r>
              <a:rPr lang="en-US" altLang="ko-KR" sz="2400" dirty="0"/>
              <a:t>TABLE_NOTNULL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SET </a:t>
            </a:r>
            <a:r>
              <a:rPr lang="en-US" altLang="ko-KR" sz="2400" dirty="0"/>
              <a:t>LOGIN_PWD = NULL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WHERE </a:t>
            </a:r>
            <a:r>
              <a:rPr lang="en-US" altLang="ko-KR" sz="2400" dirty="0"/>
              <a:t>LOGIN_ID = 'TEST_ID_01';</a:t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08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제약 조건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USER_CONSTRAINTS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14-5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OWNER, CONSTRAINT_NAME, CONSTRAINT_TYPE, TABLE_NAME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USER_CONSTRAINTS;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110636" cy="238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76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제약 조건 이름 직접 </a:t>
            </a:r>
            <a:r>
              <a:rPr lang="ko-KR" altLang="en-US" dirty="0" smtClean="0">
                <a:solidFill>
                  <a:srgbClr val="FF0000"/>
                </a:solidFill>
              </a:rPr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테이블을 생성하며 열에 </a:t>
            </a:r>
            <a:r>
              <a:rPr lang="ko-KR" altLang="en-US" dirty="0" err="1" smtClean="0"/>
              <a:t>제약조건만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지정시는</a:t>
            </a:r>
            <a:r>
              <a:rPr lang="ko-KR" altLang="en-US" dirty="0" smtClean="0"/>
              <a:t> 오라클이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제약조건 이름 부여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제약조건 이름을 명시적으로 부여하려면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CONSTRAINT </a:t>
            </a:r>
            <a:r>
              <a:rPr lang="ko-KR" altLang="en-US" dirty="0" smtClean="0"/>
              <a:t>제약조건이름 제약조건종류명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14-6</a:t>
            </a:r>
            <a:br>
              <a:rPr lang="en-US" altLang="ko-KR" dirty="0" smtClean="0"/>
            </a:br>
            <a:r>
              <a:rPr lang="en-US" altLang="ko-KR" dirty="0" smtClean="0"/>
              <a:t>CREATE TABLE TABLE_NOTNULL2(   LOGIN_ID VARCHAR2(20) CONSTRAINT TBLNN2_LGNID_NN NOT NULL,   </a:t>
            </a:r>
            <a:br>
              <a:rPr lang="en-US" altLang="ko-KR" dirty="0" smtClean="0"/>
            </a:br>
            <a:r>
              <a:rPr lang="en-US" altLang="ko-KR" dirty="0" smtClean="0"/>
              <a:t>LOGIN_PWD VARCHAR2(20) CONSTRAINT TBLNN2_LGNPW_NN NOT NULL,   </a:t>
            </a:r>
            <a:br>
              <a:rPr lang="en-US" altLang="ko-KR" dirty="0" smtClean="0"/>
            </a:br>
            <a:r>
              <a:rPr lang="en-US" altLang="ko-KR" dirty="0" smtClean="0"/>
              <a:t>TEL VARCHAR2(20));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OWNER, CONSTRAINT_NAME, CONSTRAINT_TYPE, TABLE_NAME  </a:t>
            </a:r>
            <a:br>
              <a:rPr lang="en-US" altLang="ko-KR" dirty="0" smtClean="0"/>
            </a:br>
            <a:r>
              <a:rPr lang="en-US" altLang="ko-KR" dirty="0" smtClean="0"/>
              <a:t>FROM USER_CONSTRAINTS;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4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14-2 </a:t>
            </a:r>
            <a:r>
              <a:rPr lang="ko-KR" altLang="en-US" smtClean="0"/>
              <a:t>빈값을 허락하지 않는 </a:t>
            </a:r>
            <a:r>
              <a:rPr lang="en-US" altLang="ko-KR" smtClean="0"/>
              <a:t>NOT 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 생성한 테이블에 제약조건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14-7(TEL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있으면 오류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TABLE </a:t>
            </a:r>
            <a:r>
              <a:rPr lang="en-US" altLang="ko-KR" dirty="0" smtClean="0"/>
              <a:t>TABLE_NOTNULL</a:t>
            </a:r>
            <a:br>
              <a:rPr lang="en-US" altLang="ko-KR" dirty="0" smtClean="0"/>
            </a:br>
            <a:r>
              <a:rPr lang="en-US" altLang="ko-KR" dirty="0" smtClean="0"/>
              <a:t>MODIFY(TEL </a:t>
            </a:r>
            <a:r>
              <a:rPr lang="en-US" altLang="ko-KR" dirty="0"/>
              <a:t>NOT NULL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14-8</a:t>
            </a:r>
            <a:br>
              <a:rPr lang="en-US" altLang="ko-KR" dirty="0" smtClean="0"/>
            </a:br>
            <a:r>
              <a:rPr lang="en-US" altLang="ko-KR" dirty="0" smtClean="0"/>
              <a:t>UPDATE </a:t>
            </a:r>
            <a:r>
              <a:rPr lang="en-US" altLang="ko-KR" dirty="0"/>
              <a:t>TABLE_NOTNULL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SET </a:t>
            </a:r>
            <a:r>
              <a:rPr lang="en-US" altLang="ko-KR" dirty="0"/>
              <a:t>TEL = '010-1234-5678'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WHERE </a:t>
            </a:r>
            <a:r>
              <a:rPr lang="en-US" altLang="ko-KR" dirty="0"/>
              <a:t>LOGIN_ID = 'TEST_ID_01</a:t>
            </a:r>
            <a:r>
              <a:rPr lang="en-US" altLang="ko-KR" dirty="0" smtClean="0"/>
              <a:t>';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TABLE_NOTNULL;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36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14-9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TABLE_NOTNULL</a:t>
            </a:r>
            <a:br>
              <a:rPr lang="en-US" altLang="ko-KR" sz="2400" dirty="0" smtClean="0"/>
            </a:br>
            <a:r>
              <a:rPr lang="en-US" altLang="ko-KR" sz="2400" dirty="0" smtClean="0"/>
              <a:t>MODIFY(TEL NOT NULL);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FROM USER_CONSTRAINTS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제약조건 이름 지정</a:t>
            </a:r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14-10</a:t>
            </a:r>
            <a:br>
              <a:rPr lang="en-US" altLang="ko-KR" sz="2400" dirty="0" smtClean="0"/>
            </a:br>
            <a:r>
              <a:rPr lang="en-US" altLang="ko-KR" sz="2400" dirty="0" smtClean="0"/>
              <a:t>ALTER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TABLE_NOTNULL2</a:t>
            </a:r>
            <a:br>
              <a:rPr lang="en-US" altLang="ko-KR" sz="2400" dirty="0" smtClean="0"/>
            </a:br>
            <a:r>
              <a:rPr lang="en-US" altLang="ko-KR" sz="2400" dirty="0" smtClean="0"/>
              <a:t>MODIFY(TEL CONSTRAINT </a:t>
            </a:r>
            <a:r>
              <a:rPr lang="en-US" altLang="ko-KR" sz="2400" dirty="0"/>
              <a:t>TBLNN_TEL_NN NOT NULL</a:t>
            </a:r>
            <a:r>
              <a:rPr lang="en-US" altLang="ko-KR" sz="2400" dirty="0" smtClean="0"/>
              <a:t>);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OWNER, CONSTRAINT_NAME, CONSTRAINT_TYPE, TABLE_NAME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FROM </a:t>
            </a:r>
            <a:r>
              <a:rPr lang="en-US" altLang="ko-KR" sz="2400" dirty="0"/>
              <a:t>USER_CONSTRAINTS</a:t>
            </a:r>
            <a:r>
              <a:rPr lang="en-US" altLang="ko-KR" sz="2400" dirty="0" smtClean="0"/>
              <a:t>;</a:t>
            </a:r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14-11</a:t>
            </a:r>
            <a:br>
              <a:rPr lang="en-US" altLang="ko-KR" sz="2400" dirty="0" smtClean="0"/>
            </a:br>
            <a:r>
              <a:rPr lang="en-US" altLang="ko-KR" sz="2400" dirty="0" smtClean="0"/>
              <a:t>DESC </a:t>
            </a:r>
            <a:r>
              <a:rPr lang="en-US" altLang="ko-KR" sz="2400" dirty="0"/>
              <a:t>TABLE_NOTNULL2</a:t>
            </a:r>
            <a:r>
              <a:rPr lang="en-US" altLang="ko-KR" sz="2400" dirty="0" smtClean="0"/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453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769</TotalTime>
  <Words>464</Words>
  <Application>Microsoft Office PowerPoint</Application>
  <PresentationFormat>화면 슬라이드 쇼(4:3)</PresentationFormat>
  <Paragraphs>231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Chap14. 제약 조건</vt:lpstr>
      <vt:lpstr>14-1 제약 조건 종류</vt:lpstr>
      <vt:lpstr>PowerPoint 프레젠테이션</vt:lpstr>
      <vt:lpstr>14-2 빈값을 허락하지 않는 NOT NULL</vt:lpstr>
      <vt:lpstr>PowerPoint 프레젠테이션</vt:lpstr>
      <vt:lpstr>14-2 빈값을 허락하지 않는 NOT NULL</vt:lpstr>
      <vt:lpstr>14-2 빈값을 허락하지 않는 NOT NULL</vt:lpstr>
      <vt:lpstr>14-2 빈값을 허락하지 않는 NOT NULL</vt:lpstr>
      <vt:lpstr>PowerPoint 프레젠테이션</vt:lpstr>
      <vt:lpstr>PowerPoint 프레젠테이션</vt:lpstr>
      <vt:lpstr>14-2 빈값을 허락하지 않는 NOT NULL</vt:lpstr>
      <vt:lpstr>14-3 중복되지 않는 값 UNIQUE</vt:lpstr>
      <vt:lpstr>14-3 중복되지 않는 값 UNIQUE</vt:lpstr>
      <vt:lpstr>PowerPoint 프레젠테이션</vt:lpstr>
      <vt:lpstr>PowerPoint 프레젠테이션</vt:lpstr>
      <vt:lpstr>14-3 중복되지 않는 값 UNIQUE</vt:lpstr>
      <vt:lpstr>14-3 중복되지 않는 값 UNIQUE</vt:lpstr>
      <vt:lpstr>PowerPoint 프레젠테이션</vt:lpstr>
      <vt:lpstr>PowerPoint 프레젠테이션</vt:lpstr>
      <vt:lpstr>14-3 중복되지 않는 값 UNIQUE</vt:lpstr>
      <vt:lpstr>14-4 유일하게 하나만 있는 값 PRIMARY KEY</vt:lpstr>
      <vt:lpstr>14-4 유일하게 하나만 있는 값 PRIMARY KEY</vt:lpstr>
      <vt:lpstr>PowerPoint 프레젠테이션</vt:lpstr>
      <vt:lpstr>14-4 유일하게 하나만 있는 값 PRIMARY KEY</vt:lpstr>
      <vt:lpstr>PowerPoint 프레젠테이션</vt:lpstr>
      <vt:lpstr>PowerPoint 프레젠테이션</vt:lpstr>
      <vt:lpstr>14-5 다른 테이블과 관계를 맺는         FOREIGN KEY</vt:lpstr>
      <vt:lpstr>14-5 다른 테이블과 관계를 맺는         FOREIGN KEY</vt:lpstr>
      <vt:lpstr>PowerPoint 프레젠테이션</vt:lpstr>
      <vt:lpstr>PowerPoint 프레젠테이션</vt:lpstr>
      <vt:lpstr>14-5 다른 테이블과 관계를 맺는         FOREIGN KEY</vt:lpstr>
      <vt:lpstr>14-6 데이터 형태와 범위를 정하는 CHECK</vt:lpstr>
      <vt:lpstr>PowerPoint 프레젠테이션</vt:lpstr>
      <vt:lpstr>14-7 기본값을 정하는 DEFAULT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228</cp:revision>
  <dcterms:created xsi:type="dcterms:W3CDTF">2006-10-05T04:04:58Z</dcterms:created>
  <dcterms:modified xsi:type="dcterms:W3CDTF">2023-03-24T01:32:55Z</dcterms:modified>
</cp:coreProperties>
</file>