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72" r:id="rId10"/>
    <p:sldId id="271" r:id="rId11"/>
    <p:sldId id="274" r:id="rId12"/>
    <p:sldId id="273" r:id="rId13"/>
    <p:sldId id="261" r:id="rId14"/>
    <p:sldId id="277" r:id="rId15"/>
    <p:sldId id="275" r:id="rId16"/>
    <p:sldId id="276" r:id="rId17"/>
    <p:sldId id="278" r:id="rId18"/>
    <p:sldId id="262" r:id="rId19"/>
    <p:sldId id="281" r:id="rId20"/>
    <p:sldId id="282" r:id="rId21"/>
    <p:sldId id="283" r:id="rId22"/>
    <p:sldId id="263" r:id="rId23"/>
    <p:sldId id="286" r:id="rId24"/>
    <p:sldId id="284" r:id="rId25"/>
    <p:sldId id="264" r:id="rId26"/>
    <p:sldId id="285" r:id="rId27"/>
    <p:sldId id="288" r:id="rId28"/>
    <p:sldId id="265" r:id="rId29"/>
    <p:sldId id="289" r:id="rId30"/>
    <p:sldId id="290" r:id="rId31"/>
    <p:sldId id="291" r:id="rId32"/>
    <p:sldId id="266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6" autoAdjust="0"/>
    <p:restoredTop sz="94660"/>
  </p:normalViewPr>
  <p:slideViewPr>
    <p:cSldViewPr>
      <p:cViewPr varScale="1">
        <p:scale>
          <a:sx n="112" d="100"/>
          <a:sy n="112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Chap06. </a:t>
            </a:r>
            <a:r>
              <a:rPr lang="ko-KR" altLang="en-US" smtClean="0"/>
              <a:t>데이터 처리와 가공을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INSTR  : </a:t>
            </a:r>
            <a:r>
              <a:rPr lang="ko-KR" altLang="en-US" smtClean="0"/>
              <a:t>문자열 데이터 내 특정 문자 위치 찾기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 smtClean="0"/>
              <a:t>INSTR( [</a:t>
            </a:r>
            <a:r>
              <a:rPr lang="ko-KR" altLang="en-US" sz="2000" smtClean="0"/>
              <a:t>대상문자열데이터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],</a:t>
            </a:r>
            <a:br>
              <a:rPr lang="en-US" altLang="ko-KR" sz="2000" smtClean="0"/>
            </a:br>
            <a:r>
              <a:rPr lang="en-US" altLang="ko-KR" sz="2000" smtClean="0"/>
              <a:t>            [</a:t>
            </a:r>
            <a:r>
              <a:rPr lang="ko-KR" altLang="en-US" sz="2000" smtClean="0"/>
              <a:t>위치를 찾으려는 부문 문자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)],</a:t>
            </a:r>
            <a:br>
              <a:rPr lang="en-US" altLang="ko-KR" sz="2000" smtClean="0"/>
            </a:br>
            <a:r>
              <a:rPr lang="en-US" altLang="ko-KR" sz="2000" smtClean="0"/>
              <a:t>            [</a:t>
            </a:r>
            <a:r>
              <a:rPr lang="ko-KR" altLang="en-US" sz="2000" smtClean="0"/>
              <a:t>위치찾기를 시작할 대상 문자열 위치</a:t>
            </a:r>
            <a:r>
              <a:rPr lang="en-US" altLang="ko-KR" sz="2000" smtClean="0"/>
              <a:t>(</a:t>
            </a:r>
            <a:r>
              <a:rPr lang="ko-KR" altLang="en-US" sz="2000" smtClean="0"/>
              <a:t>선택</a:t>
            </a:r>
            <a:r>
              <a:rPr lang="en-US" altLang="ko-KR" sz="2000" smtClean="0"/>
              <a:t>,</a:t>
            </a:r>
            <a:r>
              <a:rPr lang="ko-KR" altLang="en-US" sz="2000" smtClean="0"/>
              <a:t>기본</a:t>
            </a:r>
            <a:r>
              <a:rPr lang="en-US" altLang="ko-KR" sz="2000" smtClean="0"/>
              <a:t>1)],</a:t>
            </a:r>
            <a:br>
              <a:rPr lang="en-US" altLang="ko-KR" sz="2000" smtClean="0"/>
            </a:br>
            <a:r>
              <a:rPr lang="en-US" altLang="ko-KR" sz="2000" smtClean="0"/>
              <a:t>            [</a:t>
            </a:r>
            <a:r>
              <a:rPr lang="ko-KR" altLang="en-US" sz="2000" smtClean="0"/>
              <a:t>시작 위치에서 찾으려는 문자가 몇번째인지 지정</a:t>
            </a:r>
            <a:r>
              <a:rPr lang="en-US" altLang="ko-KR" sz="2000" smtClean="0"/>
              <a:t>(</a:t>
            </a:r>
            <a:r>
              <a:rPr lang="ko-KR" altLang="en-US" sz="2000" smtClean="0"/>
              <a:t>선택</a:t>
            </a:r>
            <a:r>
              <a:rPr lang="en-US" altLang="ko-KR" sz="2000" smtClean="0"/>
              <a:t>,</a:t>
            </a:r>
            <a:r>
              <a:rPr lang="ko-KR" altLang="en-US" sz="2000" smtClean="0"/>
              <a:t>기본</a:t>
            </a:r>
            <a:r>
              <a:rPr lang="en-US" altLang="ko-KR" sz="2000" smtClean="0"/>
              <a:t>1)]</a:t>
            </a:r>
          </a:p>
          <a:p>
            <a:r>
              <a:rPr lang="en-US" altLang="ko-KR" sz="2000"/>
              <a:t>-- </a:t>
            </a:r>
            <a:r>
              <a:rPr lang="ko-KR" altLang="en-US" sz="2000"/>
              <a:t>실습 </a:t>
            </a:r>
            <a:r>
              <a:rPr lang="en-US" altLang="ko-KR" sz="2000" smtClean="0"/>
              <a:t>6-9</a:t>
            </a:r>
            <a:br>
              <a:rPr lang="en-US" altLang="ko-KR" sz="2000" smtClean="0"/>
            </a:br>
            <a:r>
              <a:rPr lang="en-US" altLang="ko-KR" sz="2000" smtClean="0"/>
              <a:t>SELECT </a:t>
            </a:r>
            <a:r>
              <a:rPr lang="en-US" altLang="ko-KR" sz="2000"/>
              <a:t>INSTR('HELLO, ORACLE!', 'L') AS INSTR_1,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INSTR</a:t>
            </a:r>
            <a:r>
              <a:rPr lang="en-US" altLang="ko-KR" sz="2000"/>
              <a:t>('HELLO, ORACLE!', 'L', 5) AS INSTR_2,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INSTR</a:t>
            </a:r>
            <a:r>
              <a:rPr lang="en-US" altLang="ko-KR" sz="2000"/>
              <a:t>('HELLO, ORACLE!', 'L', 2, 2) AS INSTR_3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FROM </a:t>
            </a:r>
            <a:r>
              <a:rPr lang="en-US" altLang="ko-KR" sz="2000"/>
              <a:t>DUAL</a:t>
            </a:r>
            <a:r>
              <a:rPr lang="en-US" altLang="ko-KR" sz="2000" smtClean="0"/>
              <a:t>;</a:t>
            </a:r>
          </a:p>
          <a:p>
            <a:r>
              <a:rPr lang="en-US" altLang="ko-KR" sz="2000"/>
              <a:t>-- </a:t>
            </a:r>
            <a:r>
              <a:rPr lang="ko-KR" altLang="en-US" sz="2000"/>
              <a:t>실습 </a:t>
            </a:r>
            <a:r>
              <a:rPr lang="en-US" altLang="ko-KR" sz="2000" smtClean="0"/>
              <a:t>6-10</a:t>
            </a:r>
            <a:br>
              <a:rPr lang="en-US" altLang="ko-KR" sz="2000" smtClean="0"/>
            </a:br>
            <a:r>
              <a:rPr lang="en-US" altLang="ko-KR" sz="2000" smtClean="0"/>
              <a:t>SELECT </a:t>
            </a:r>
            <a:r>
              <a:rPr lang="en-US" altLang="ko-KR" sz="2000"/>
              <a:t>*  FROM EMP </a:t>
            </a:r>
            <a:r>
              <a:rPr lang="en-US" altLang="ko-KR" sz="2000" smtClean="0"/>
              <a:t> WHERE </a:t>
            </a:r>
            <a:r>
              <a:rPr lang="en-US" altLang="ko-KR" sz="2000"/>
              <a:t>INSTR(ENAME, 'S') &gt; 0</a:t>
            </a:r>
            <a:r>
              <a:rPr lang="en-US" altLang="ko-KR" sz="2000" smtClean="0"/>
              <a:t>;</a:t>
            </a:r>
            <a:br>
              <a:rPr lang="en-US" altLang="ko-KR" sz="2000" smtClean="0"/>
            </a:br>
            <a:r>
              <a:rPr lang="en-US" altLang="ko-KR" sz="2000" smtClean="0"/>
              <a:t>--ENAME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S</a:t>
            </a:r>
            <a:r>
              <a:rPr lang="ko-KR" altLang="en-US" sz="2000" smtClean="0"/>
              <a:t>가 있으면 윛번호가 </a:t>
            </a:r>
            <a:r>
              <a:rPr lang="en-US" altLang="ko-KR" sz="2000" smtClean="0"/>
              <a:t>1</a:t>
            </a:r>
            <a:r>
              <a:rPr lang="ko-KR" altLang="en-US" sz="2000" smtClean="0"/>
              <a:t>이상 이므로</a:t>
            </a:r>
            <a:r>
              <a:rPr lang="en-US" altLang="ko-KR" sz="2000" smtClean="0"/>
              <a:t>  true</a:t>
            </a:r>
            <a:r>
              <a:rPr lang="ko-KR" altLang="en-US" sz="2000" smtClean="0"/>
              <a:t>가 되어 선택</a:t>
            </a:r>
            <a:endParaRPr lang="en-US" altLang="ko-KR" sz="2000" smtClean="0"/>
          </a:p>
          <a:p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0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6-11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*  FROM EMP </a:t>
            </a:r>
            <a:r>
              <a:rPr lang="en-US" altLang="ko-KR" smtClean="0"/>
              <a:t> WHERE </a:t>
            </a:r>
            <a:r>
              <a:rPr lang="en-US" altLang="ko-KR"/>
              <a:t>ENAME LIKE '%S</a:t>
            </a:r>
            <a:r>
              <a:rPr lang="en-US" altLang="ko-KR" smtClean="0"/>
              <a:t>%‘</a:t>
            </a:r>
            <a:br>
              <a:rPr lang="en-US" altLang="ko-KR" smtClean="0"/>
            </a:br>
            <a:r>
              <a:rPr lang="en-US" altLang="ko-KR" smtClean="0"/>
              <a:t>--LIKE</a:t>
            </a:r>
            <a:r>
              <a:rPr lang="ko-KR" altLang="en-US" smtClean="0"/>
              <a:t>연산자로 </a:t>
            </a:r>
            <a:r>
              <a:rPr lang="en-US" altLang="ko-KR" smtClean="0"/>
              <a:t>ENAME</a:t>
            </a:r>
            <a:r>
              <a:rPr lang="ko-KR" altLang="en-US" smtClean="0"/>
              <a:t>값에 </a:t>
            </a:r>
            <a:r>
              <a:rPr lang="en-US" altLang="ko-KR" smtClean="0"/>
              <a:t>S</a:t>
            </a:r>
            <a:r>
              <a:rPr lang="ko-KR" altLang="en-US" smtClean="0"/>
              <a:t>포함하면 </a:t>
            </a:r>
            <a:r>
              <a:rPr lang="en-US" altLang="ko-KR" smtClean="0"/>
              <a:t>true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REPLACE : </a:t>
            </a:r>
            <a:r>
              <a:rPr lang="ko-KR" altLang="en-US" smtClean="0"/>
              <a:t>특정 문자를 다른 문자로 대체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REPLACE([</a:t>
            </a:r>
            <a:r>
              <a:rPr lang="ko-KR" altLang="en-US" smtClean="0"/>
              <a:t>문자열데이터 또는 컬럼명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)],</a:t>
            </a:r>
            <a:br>
              <a:rPr lang="en-US" altLang="ko-KR" smtClean="0"/>
            </a:br>
            <a:r>
              <a:rPr lang="en-US" altLang="ko-KR" smtClean="0"/>
              <a:t>               [</a:t>
            </a:r>
            <a:r>
              <a:rPr lang="ko-KR" altLang="en-US" smtClean="0"/>
              <a:t>찾는 문자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)],</a:t>
            </a:r>
            <a:br>
              <a:rPr lang="en-US" altLang="ko-KR" smtClean="0"/>
            </a:br>
            <a:r>
              <a:rPr lang="en-US" altLang="ko-KR" smtClean="0"/>
              <a:t>               [</a:t>
            </a:r>
            <a:r>
              <a:rPr lang="ko-KR" altLang="en-US" smtClean="0"/>
              <a:t>대체할 문자</a:t>
            </a:r>
            <a:r>
              <a:rPr lang="en-US" altLang="ko-KR" smtClean="0"/>
              <a:t>(</a:t>
            </a:r>
            <a:r>
              <a:rPr lang="ko-KR" altLang="en-US" smtClean="0"/>
              <a:t>선택</a:t>
            </a:r>
            <a:r>
              <a:rPr lang="en-US" altLang="ko-KR" smtClean="0"/>
              <a:t>)])</a:t>
            </a:r>
            <a:br>
              <a:rPr lang="en-US" altLang="ko-KR" smtClean="0"/>
            </a:br>
            <a:r>
              <a:rPr lang="ko-KR" altLang="en-US" smtClean="0"/>
              <a:t>만일 대체할 문자가 없으면 찾는 문자로 지정한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문자는 삭제</a:t>
            </a:r>
            <a:endParaRPr lang="en-US" altLang="ko-KR" smtClean="0"/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6-12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'010-1234-5678' AS REPLACE_BEFORE,       REPLACE('010-1234-5678', '-', </a:t>
            </a:r>
            <a:r>
              <a:rPr lang="en-US" altLang="ko-KR" smtClean="0"/>
              <a:t>‘ ‘) </a:t>
            </a:r>
            <a:r>
              <a:rPr lang="en-US" altLang="ko-KR"/>
              <a:t>AS REPLACE_1,       REPLACE('010-1234-5678', '-') AS REPLACE_2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DUAL;</a:t>
            </a:r>
          </a:p>
          <a:p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80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LPAD, RPAD : </a:t>
            </a:r>
            <a:r>
              <a:rPr lang="ko-KR" altLang="en-US" smtClean="0"/>
              <a:t>데이터의 빈 공간 채우기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LPAD([</a:t>
            </a:r>
            <a:r>
              <a:rPr lang="ko-KR" altLang="en-US" smtClean="0"/>
              <a:t>문자열데이터</a:t>
            </a:r>
            <a:r>
              <a:rPr lang="en-US" altLang="ko-KR" smtClean="0"/>
              <a:t>(</a:t>
            </a:r>
            <a:r>
              <a:rPr lang="ko-KR" altLang="en-US" smtClean="0"/>
              <a:t>컬럼</a:t>
            </a:r>
            <a:r>
              <a:rPr lang="en-US" altLang="ko-KR" smtClean="0"/>
              <a:t>)(</a:t>
            </a:r>
            <a:r>
              <a:rPr lang="ko-KR" altLang="en-US" smtClean="0"/>
              <a:t>필수</a:t>
            </a:r>
            <a:r>
              <a:rPr lang="en-US" altLang="ko-KR" smtClean="0"/>
              <a:t>)],</a:t>
            </a:r>
            <a:br>
              <a:rPr lang="en-US" altLang="ko-KR" smtClean="0"/>
            </a:br>
            <a:r>
              <a:rPr lang="en-US" altLang="ko-KR" smtClean="0"/>
              <a:t>         [</a:t>
            </a:r>
            <a:r>
              <a:rPr lang="ko-KR" altLang="en-US" smtClean="0"/>
              <a:t>데이터자리수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)],</a:t>
            </a:r>
            <a:br>
              <a:rPr lang="en-US" altLang="ko-KR" smtClean="0"/>
            </a:br>
            <a:r>
              <a:rPr lang="en-US" altLang="ko-KR" smtClean="0"/>
              <a:t>         [</a:t>
            </a:r>
            <a:r>
              <a:rPr lang="ko-KR" altLang="en-US" smtClean="0"/>
              <a:t>빈공간에 채울 문자</a:t>
            </a:r>
            <a:r>
              <a:rPr lang="en-US" altLang="ko-KR" smtClean="0"/>
              <a:t>(</a:t>
            </a:r>
            <a:r>
              <a:rPr lang="ko-KR" altLang="en-US" smtClean="0"/>
              <a:t>선택</a:t>
            </a:r>
            <a:r>
              <a:rPr lang="en-US" altLang="ko-KR" smtClean="0"/>
              <a:t>)])</a:t>
            </a:r>
            <a:br>
              <a:rPr lang="en-US" altLang="ko-KR" smtClean="0"/>
            </a:br>
            <a:r>
              <a:rPr lang="en-US" altLang="ko-KR" smtClean="0"/>
              <a:t>RPAD</a:t>
            </a:r>
            <a:r>
              <a:rPr lang="en-US" altLang="ko-KR"/>
              <a:t>([</a:t>
            </a:r>
            <a:r>
              <a:rPr lang="ko-KR" altLang="en-US"/>
              <a:t>문자열데이터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)(</a:t>
            </a:r>
            <a:r>
              <a:rPr lang="ko-KR" altLang="en-US"/>
              <a:t>필수</a:t>
            </a:r>
            <a:r>
              <a:rPr lang="en-US" altLang="ko-KR"/>
              <a:t>)],</a:t>
            </a:r>
            <a:br>
              <a:rPr lang="en-US" altLang="ko-KR"/>
            </a:br>
            <a:r>
              <a:rPr lang="en-US" altLang="ko-KR"/>
              <a:t>         [</a:t>
            </a:r>
            <a:r>
              <a:rPr lang="ko-KR" altLang="en-US"/>
              <a:t>데이터자리수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)],</a:t>
            </a:r>
            <a:br>
              <a:rPr lang="en-US" altLang="ko-KR"/>
            </a:br>
            <a:r>
              <a:rPr lang="en-US" altLang="ko-KR"/>
              <a:t>         [</a:t>
            </a:r>
            <a:r>
              <a:rPr lang="ko-KR" altLang="en-US"/>
              <a:t>빈공간에 채울 문자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 smtClean="0"/>
              <a:t>)])</a:t>
            </a:r>
            <a:br>
              <a:rPr lang="en-US" altLang="ko-KR" smtClean="0"/>
            </a:br>
            <a:r>
              <a:rPr lang="en-US" altLang="ko-KR" smtClean="0"/>
              <a:t>--</a:t>
            </a:r>
            <a:r>
              <a:rPr lang="ko-KR" altLang="en-US" smtClean="0"/>
              <a:t>데이터와 자리수를 지정하여 자리수 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데이터가 적으면 나머지를 채움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LPAD</a:t>
            </a:r>
            <a:r>
              <a:rPr lang="ko-KR" altLang="en-US" smtClean="0"/>
              <a:t>는 왼쪽을 채우고 </a:t>
            </a:r>
            <a:r>
              <a:rPr lang="en-US" altLang="ko-KR" smtClean="0"/>
              <a:t>RPAD</a:t>
            </a:r>
            <a:r>
              <a:rPr lang="ko-KR" altLang="en-US" smtClean="0"/>
              <a:t>는 오른쪽을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ko-KR" altLang="en-US" smtClean="0"/>
              <a:t>지정한 채울문자로 채움</a:t>
            </a:r>
            <a:r>
              <a:rPr lang="en-US" altLang="ko-KR" smtClean="0"/>
              <a:t>(</a:t>
            </a:r>
            <a:r>
              <a:rPr lang="ko-KR" altLang="en-US" smtClean="0"/>
              <a:t>채울문자가 없으면 빈공간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ko-KR" altLang="en-US" smtClean="0"/>
              <a:t>으로 채움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37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6-13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'Oracle', </a:t>
            </a:r>
            <a:r>
              <a:rPr lang="en-US" altLang="ko-KR" smtClean="0"/>
              <a:t>  </a:t>
            </a:r>
            <a:r>
              <a:rPr lang="en-US" altLang="ko-KR"/>
              <a:t>LPAD('Oracle', 10, '#') AS LPAD_1,       RPAD('Oracle', 10, '*') AS RPAD_1,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LPAD</a:t>
            </a:r>
            <a:r>
              <a:rPr lang="en-US" altLang="ko-KR"/>
              <a:t>('Oracle', 10) AS LPAD_2,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RPAD</a:t>
            </a:r>
            <a:r>
              <a:rPr lang="en-US" altLang="ko-KR"/>
              <a:t>('Oracle', 10) AS RPAD_2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6-14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RPAD('971225-', 14, '*') AS RPAD_JMNO,       RPAD('010-1234-', 13, '*') AS RPAD_PHONE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1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CONCAT : </a:t>
            </a:r>
            <a:r>
              <a:rPr lang="ko-KR" altLang="en-US" smtClean="0"/>
              <a:t>두 문자열 데이터를 합치기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CONCAT(</a:t>
            </a:r>
            <a:r>
              <a:rPr lang="ko-KR" altLang="en-US" smtClean="0"/>
              <a:t>문자열</a:t>
            </a:r>
            <a:r>
              <a:rPr lang="en-US" altLang="ko-KR" smtClean="0"/>
              <a:t>1(</a:t>
            </a:r>
            <a:r>
              <a:rPr lang="ko-KR" altLang="en-US" smtClean="0"/>
              <a:t>컬럼</a:t>
            </a:r>
            <a:r>
              <a:rPr lang="en-US" altLang="ko-KR" smtClean="0"/>
              <a:t>1),</a:t>
            </a:r>
            <a:r>
              <a:rPr lang="ko-KR" altLang="en-US" smtClean="0"/>
              <a:t>문자열</a:t>
            </a:r>
            <a:r>
              <a:rPr lang="en-US" altLang="ko-KR" smtClean="0"/>
              <a:t>2(</a:t>
            </a:r>
            <a:r>
              <a:rPr lang="ko-KR" altLang="en-US" smtClean="0"/>
              <a:t>컬럼</a:t>
            </a:r>
            <a:r>
              <a:rPr lang="en-US" altLang="ko-KR" smtClean="0"/>
              <a:t>2))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CONCAT</a:t>
            </a:r>
            <a:r>
              <a:rPr lang="ko-KR" altLang="en-US" smtClean="0"/>
              <a:t>대신 </a:t>
            </a:r>
            <a:r>
              <a:rPr lang="en-US" altLang="ko-KR" smtClean="0"/>
              <a:t>|| </a:t>
            </a:r>
            <a:r>
              <a:rPr lang="ko-KR" altLang="en-US" smtClean="0"/>
              <a:t>사용</a:t>
            </a:r>
            <a:r>
              <a:rPr lang="en-US" altLang="ko-KR" smtClean="0"/>
              <a:t>(</a:t>
            </a:r>
            <a:r>
              <a:rPr lang="ko-KR" altLang="en-US" smtClean="0"/>
              <a:t>자바의</a:t>
            </a:r>
            <a:r>
              <a:rPr lang="en-US" altLang="ko-KR" smtClean="0"/>
              <a:t> OR</a:t>
            </a:r>
            <a:r>
              <a:rPr lang="ko-KR" altLang="en-US" smtClean="0"/>
              <a:t>표시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SELECT EMPNO || ENAME</a:t>
            </a:r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6-15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CONCAT(EMPNO, ENAME),       CONCAT(EMPNO, CONCAT(' : ', ENAME))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en-US" altLang="ko-KR"/>
              <a:t>FROM EMP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ENAME = 'SCOTT';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12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TRIM</a:t>
            </a:r>
            <a:r>
              <a:rPr lang="en-US" altLang="ko-KR" smtClean="0"/>
              <a:t>, LTRIM, RTRIM : </a:t>
            </a:r>
            <a:r>
              <a:rPr lang="ko-KR" altLang="en-US" smtClean="0"/>
              <a:t>특정 문자 지우기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TRIM([</a:t>
            </a:r>
            <a:r>
              <a:rPr lang="ko-KR" altLang="en-US" smtClean="0"/>
              <a:t>삭제옵션</a:t>
            </a:r>
            <a:r>
              <a:rPr lang="en-US" altLang="ko-KR" smtClean="0"/>
              <a:t>(</a:t>
            </a:r>
            <a:r>
              <a:rPr lang="ko-KR" altLang="en-US" smtClean="0"/>
              <a:t>선택</a:t>
            </a:r>
            <a:r>
              <a:rPr lang="en-US" altLang="ko-KR" smtClean="0"/>
              <a:t>)],</a:t>
            </a:r>
            <a:br>
              <a:rPr lang="en-US" altLang="ko-KR" smtClean="0"/>
            </a:br>
            <a:r>
              <a:rPr lang="en-US" altLang="ko-KR" smtClean="0"/>
              <a:t>         [</a:t>
            </a:r>
            <a:r>
              <a:rPr lang="ko-KR" altLang="en-US" smtClean="0"/>
              <a:t>삭제할 문자</a:t>
            </a:r>
            <a:r>
              <a:rPr lang="en-US" altLang="ko-KR" smtClean="0"/>
              <a:t>(</a:t>
            </a:r>
            <a:r>
              <a:rPr lang="ko-KR" altLang="en-US" smtClean="0"/>
              <a:t>선택</a:t>
            </a:r>
            <a:r>
              <a:rPr lang="en-US" altLang="ko-KR" smtClean="0"/>
              <a:t>)]</a:t>
            </a:r>
            <a:br>
              <a:rPr lang="en-US" altLang="ko-KR" smtClean="0"/>
            </a:br>
            <a:r>
              <a:rPr lang="en-US" altLang="ko-KR" smtClean="0"/>
              <a:t>         FROM [</a:t>
            </a:r>
            <a:r>
              <a:rPr lang="ko-KR" altLang="en-US" smtClean="0"/>
              <a:t>원본문자열데이터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)])</a:t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선택 사항인 삭제</a:t>
            </a:r>
            <a:r>
              <a:rPr lang="en-US" altLang="ko-KR" smtClean="0"/>
              <a:t> </a:t>
            </a:r>
            <a:r>
              <a:rPr lang="ko-KR" altLang="en-US" smtClean="0"/>
              <a:t>문자가 없으면 공백제거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삭제 옵션은 왼쪽 글자 지우기는 </a:t>
            </a:r>
            <a:r>
              <a:rPr lang="en-US" altLang="ko-KR" smtClean="0"/>
              <a:t>LEADING,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오른쪽은 </a:t>
            </a:r>
            <a:r>
              <a:rPr lang="en-US" altLang="ko-KR" smtClean="0"/>
              <a:t>TRAILING,</a:t>
            </a:r>
            <a:r>
              <a:rPr lang="ko-KR" altLang="en-US" smtClean="0"/>
              <a:t>양쪽은 </a:t>
            </a:r>
            <a:r>
              <a:rPr lang="en-US" altLang="ko-KR" smtClean="0"/>
              <a:t>BOTH</a:t>
            </a:r>
            <a:br>
              <a:rPr lang="en-US" altLang="ko-KR" smtClean="0"/>
            </a:br>
            <a:r>
              <a:rPr lang="en-US" altLang="ko-KR" smtClean="0"/>
              <a:t>--TRIM(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은 양쪽 공백 제거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18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6-16</a:t>
            </a:r>
            <a:br>
              <a:rPr lang="en-US" altLang="ko-KR" smtClean="0"/>
            </a:br>
            <a:r>
              <a:rPr lang="en-US" altLang="ko-KR" smtClean="0"/>
              <a:t>S</a:t>
            </a:r>
            <a:r>
              <a:rPr lang="en-US" altLang="ko-KR" sz="1800" smtClean="0"/>
              <a:t>ELECT </a:t>
            </a:r>
            <a:r>
              <a:rPr lang="en-US" altLang="ko-KR" sz="1800"/>
              <a:t>'[' || TRIM(' _ _Oracle_ _ ') || ']' AS TRIM,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'[' </a:t>
            </a:r>
            <a:r>
              <a:rPr lang="en-US" altLang="ko-KR" sz="1800"/>
              <a:t>|| TRIM(LEADING FROM ' _ _Oracle_ _ ') || ']' AS TRIM_LEADING,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'[' </a:t>
            </a:r>
            <a:r>
              <a:rPr lang="en-US" altLang="ko-KR" sz="1800"/>
              <a:t>|| TRIM(TRAILING FROM ' _ _Oracle_ _ ') || ']' AS TRIM_TRAILING,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'[' </a:t>
            </a:r>
            <a:r>
              <a:rPr lang="en-US" altLang="ko-KR" sz="1800"/>
              <a:t>|| TRIM(BOTH FROM ' _ _Oracle_ _ ') || ']' AS TRIM_BOTH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FROM </a:t>
            </a:r>
            <a:r>
              <a:rPr lang="en-US" altLang="ko-KR" sz="1800"/>
              <a:t>DUAL</a:t>
            </a:r>
            <a:r>
              <a:rPr lang="en-US" altLang="ko-KR" sz="1800" smtClean="0"/>
              <a:t>;</a:t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--</a:t>
            </a:r>
            <a:r>
              <a:rPr lang="ko-KR" altLang="en-US" sz="1800" smtClean="0"/>
              <a:t>삭제할 문자가 없으면 공백 제거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--trim</a:t>
            </a:r>
            <a:r>
              <a:rPr lang="ko-KR" altLang="en-US" sz="1800" smtClean="0"/>
              <a:t>만 사용시는 양쪽 공백 제거</a:t>
            </a:r>
            <a:endParaRPr lang="en-US" altLang="ko-KR" sz="1800" smtClean="0"/>
          </a:p>
          <a:p>
            <a:r>
              <a:rPr lang="en-US" altLang="ko-KR" sz="1800" smtClean="0"/>
              <a:t>LTRIM([</a:t>
            </a:r>
            <a:r>
              <a:rPr lang="ko-KR" altLang="en-US" sz="1800" smtClean="0"/>
              <a:t>대상 문자열</a:t>
            </a:r>
            <a:r>
              <a:rPr lang="en-US" altLang="ko-KR" sz="1800" smtClean="0"/>
              <a:t>(</a:t>
            </a:r>
            <a:r>
              <a:rPr lang="ko-KR" altLang="en-US" sz="1800" smtClean="0"/>
              <a:t>필수</a:t>
            </a:r>
            <a:r>
              <a:rPr lang="en-US" altLang="ko-KR" sz="1800" smtClean="0"/>
              <a:t>)],[</a:t>
            </a:r>
            <a:r>
              <a:rPr lang="ko-KR" altLang="en-US" sz="1800" smtClean="0"/>
              <a:t>삭제할 문자</a:t>
            </a:r>
            <a:r>
              <a:rPr lang="en-US" altLang="ko-KR" sz="1800" smtClean="0"/>
              <a:t>(</a:t>
            </a:r>
            <a:r>
              <a:rPr lang="ko-KR" altLang="en-US" sz="1800" smtClean="0"/>
              <a:t>선택</a:t>
            </a:r>
            <a:r>
              <a:rPr lang="en-US" altLang="ko-KR" sz="1800" smtClean="0"/>
              <a:t>)])</a:t>
            </a:r>
            <a:br>
              <a:rPr lang="en-US" altLang="ko-KR" sz="1800" smtClean="0"/>
            </a:br>
            <a:r>
              <a:rPr lang="en-US" altLang="ko-KR" sz="1800" smtClean="0"/>
              <a:t>RTRIM</a:t>
            </a:r>
            <a:r>
              <a:rPr lang="en-US" altLang="ko-KR" sz="1800"/>
              <a:t>([</a:t>
            </a:r>
            <a:r>
              <a:rPr lang="ko-KR" altLang="en-US" sz="1800"/>
              <a:t>대상 문자열</a:t>
            </a:r>
            <a:r>
              <a:rPr lang="en-US" altLang="ko-KR" sz="1800"/>
              <a:t>(</a:t>
            </a:r>
            <a:r>
              <a:rPr lang="ko-KR" altLang="en-US" sz="1800"/>
              <a:t>필수</a:t>
            </a:r>
            <a:r>
              <a:rPr lang="en-US" altLang="ko-KR" sz="1800"/>
              <a:t>)],[</a:t>
            </a:r>
            <a:r>
              <a:rPr lang="ko-KR" altLang="en-US" sz="1800"/>
              <a:t>삭제할 문자</a:t>
            </a:r>
            <a:r>
              <a:rPr lang="en-US" altLang="ko-KR" sz="1800"/>
              <a:t>(</a:t>
            </a:r>
            <a:r>
              <a:rPr lang="ko-KR" altLang="en-US" sz="1800"/>
              <a:t>선택</a:t>
            </a:r>
            <a:r>
              <a:rPr lang="en-US" altLang="ko-KR" sz="1800"/>
              <a:t>)])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188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06-3 </a:t>
            </a:r>
            <a:r>
              <a:rPr lang="ko-KR" altLang="en-US" smtClean="0"/>
              <a:t>숫자 데이터를 연산하고 수치를 조정하는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    숫자함수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</a:rPr>
              <a:t>ROUND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지정된 숫자의 특정위치에서 반올림 값 반환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ROUND([</a:t>
            </a:r>
            <a:r>
              <a:rPr lang="ko-KR" altLang="en-US" sz="2000" smtClean="0"/>
              <a:t>숫자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)],[</a:t>
            </a:r>
            <a:r>
              <a:rPr lang="ko-KR" altLang="en-US" sz="2000" smtClean="0"/>
              <a:t>반올림위치</a:t>
            </a:r>
            <a:r>
              <a:rPr lang="en-US" altLang="ko-KR" sz="2000" smtClean="0"/>
              <a:t>(</a:t>
            </a:r>
            <a:r>
              <a:rPr lang="ko-KR" altLang="en-US" sz="2000" smtClean="0"/>
              <a:t>선택</a:t>
            </a:r>
            <a:r>
              <a:rPr lang="en-US" altLang="ko-KR" sz="2000" smtClean="0"/>
              <a:t>)]</a:t>
            </a:r>
            <a:br>
              <a:rPr lang="en-US" altLang="ko-KR" sz="2000" smtClean="0"/>
            </a:br>
            <a:r>
              <a:rPr lang="ko-KR" altLang="en-US" sz="2000" smtClean="0"/>
              <a:t>반올림 위치 지정 안하면 소수점 첫번째 자리에서 반올림</a:t>
            </a:r>
            <a:endParaRPr lang="en-US" altLang="ko-KR" sz="2000"/>
          </a:p>
          <a:p>
            <a:r>
              <a:rPr lang="en-US" altLang="ko-KR" sz="2000" smtClean="0">
                <a:solidFill>
                  <a:srgbClr val="FF0000"/>
                </a:solidFill>
              </a:rPr>
              <a:t>TRUNC</a:t>
            </a:r>
            <a:r>
              <a:rPr lang="en-US" altLang="ko-KR" sz="2000" smtClean="0"/>
              <a:t> : </a:t>
            </a:r>
            <a:r>
              <a:rPr lang="ko-KR" altLang="en-US" sz="2000" smtClean="0"/>
              <a:t>지정된 숫자의 특정 위치에 버림한 값을 반환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TRUNC([</a:t>
            </a:r>
            <a:r>
              <a:rPr lang="ko-KR" altLang="en-US" sz="2000" smtClean="0"/>
              <a:t>숫자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)],[</a:t>
            </a:r>
            <a:r>
              <a:rPr lang="ko-KR" altLang="en-US" sz="2000" smtClean="0"/>
              <a:t>버림 위치</a:t>
            </a:r>
            <a:r>
              <a:rPr lang="en-US" altLang="ko-KR" sz="2000" smtClean="0"/>
              <a:t>(</a:t>
            </a:r>
            <a:r>
              <a:rPr lang="ko-KR" altLang="en-US" sz="2000" smtClean="0"/>
              <a:t>선택</a:t>
            </a:r>
            <a:r>
              <a:rPr lang="en-US" altLang="ko-KR" sz="2000" smtClean="0"/>
              <a:t>)])</a:t>
            </a:r>
            <a:endParaRPr lang="en-US" altLang="ko-KR" sz="2000"/>
          </a:p>
          <a:p>
            <a:r>
              <a:rPr lang="en-US" altLang="ko-KR" sz="2000" smtClean="0"/>
              <a:t>CEIL : </a:t>
            </a:r>
            <a:r>
              <a:rPr lang="ko-KR" altLang="en-US" sz="2000" smtClean="0"/>
              <a:t>지정된 숫자와 가장 가까운 큰 정수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CEIL(</a:t>
            </a:r>
            <a:r>
              <a:rPr lang="ko-KR" altLang="en-US" sz="2000" smtClean="0"/>
              <a:t>숫자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))</a:t>
            </a:r>
            <a:endParaRPr lang="en-US" altLang="ko-KR" sz="2000"/>
          </a:p>
          <a:p>
            <a:r>
              <a:rPr lang="en-US" altLang="ko-KR" sz="2000" smtClean="0"/>
              <a:t>FLOOR :  </a:t>
            </a:r>
            <a:r>
              <a:rPr lang="ko-KR" altLang="en-US" sz="2000" smtClean="0"/>
              <a:t>지정된 숫자와 가장 가까운 작은 정수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FLOOR(</a:t>
            </a:r>
            <a:r>
              <a:rPr lang="ko-KR" altLang="en-US" sz="2000" smtClean="0"/>
              <a:t>숫자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))</a:t>
            </a:r>
            <a:endParaRPr lang="en-US" altLang="ko-KR" sz="2000"/>
          </a:p>
          <a:p>
            <a:r>
              <a:rPr lang="en-US" altLang="ko-KR" sz="2000" smtClean="0"/>
              <a:t>MOD : </a:t>
            </a:r>
            <a:r>
              <a:rPr lang="ko-KR" altLang="en-US" sz="2000" smtClean="0"/>
              <a:t>숫자를 나눈 나머지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MOD(</a:t>
            </a:r>
            <a:r>
              <a:rPr lang="ko-KR" altLang="en-US" sz="2000" smtClean="0"/>
              <a:t>분모숫자</a:t>
            </a:r>
            <a:r>
              <a:rPr lang="en-US" altLang="ko-KR" sz="2000" smtClean="0"/>
              <a:t>,</a:t>
            </a:r>
            <a:r>
              <a:rPr lang="ko-KR" altLang="en-US" sz="2000" smtClean="0"/>
              <a:t>분자 숫자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50445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6-19</a:t>
            </a:r>
            <a:br>
              <a:rPr lang="en-US" altLang="ko-KR" smtClean="0"/>
            </a:br>
            <a:r>
              <a:rPr lang="en-US" altLang="ko-KR" sz="2000" smtClean="0"/>
              <a:t>SELECT </a:t>
            </a:r>
            <a:r>
              <a:rPr lang="en-US" altLang="ko-KR" sz="2000"/>
              <a:t>ROUND(1234.5678) AS ROUND,       ROUND(1234.5678, 0) AS ROUND_0,       ROUND(1234.5678, 1) AS ROUND_1,       ROUND(1234.5678, 2) AS ROUND_2,       ROUND(1234.5678, -1) AS ROUND_MINUS1,       ROUND(1234.5678, -2) AS ROUND_MINUS2  FROM DUAL</a:t>
            </a:r>
            <a:r>
              <a:rPr lang="en-US" altLang="ko-KR" sz="2000" smtClean="0"/>
              <a:t>;</a:t>
            </a:r>
            <a:br>
              <a:rPr lang="en-US" altLang="ko-KR" sz="2000" smtClean="0"/>
            </a:br>
            <a:r>
              <a:rPr lang="en-US" altLang="ko-KR" sz="2000" smtClean="0"/>
              <a:t>--</a:t>
            </a:r>
            <a:r>
              <a:rPr lang="ko-KR" altLang="en-US" sz="2000" smtClean="0"/>
              <a:t>위치가 없으면 소수점 첫번째 에서 반올림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-- 0</a:t>
            </a:r>
            <a:r>
              <a:rPr lang="ko-KR" altLang="en-US" sz="2000" smtClean="0"/>
              <a:t>은</a:t>
            </a:r>
            <a:r>
              <a:rPr lang="en-US" altLang="ko-KR" sz="2000" smtClean="0"/>
              <a:t> </a:t>
            </a:r>
            <a:r>
              <a:rPr lang="ko-KR" altLang="en-US" sz="2000" smtClean="0"/>
              <a:t>소수점 첫번째 에서 반올림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--1</a:t>
            </a:r>
            <a:r>
              <a:rPr lang="ko-KR" altLang="en-US" sz="2000" smtClean="0"/>
              <a:t>은 소수점 </a:t>
            </a:r>
            <a:r>
              <a:rPr lang="en-US" altLang="ko-KR" sz="2000" smtClean="0"/>
              <a:t>2</a:t>
            </a:r>
            <a:r>
              <a:rPr lang="ko-KR" altLang="en-US" sz="2000" smtClean="0"/>
              <a:t>번째 에서 반올림</a:t>
            </a:r>
            <a:r>
              <a:rPr lang="en-US" altLang="ko-KR" sz="2000" smtClean="0"/>
              <a:t>(</a:t>
            </a:r>
            <a:r>
              <a:rPr lang="ko-KR" altLang="en-US" sz="2000" smtClean="0"/>
              <a:t>반올림된 결과가 보일 자리</a:t>
            </a:r>
            <a:r>
              <a:rPr lang="en-US" altLang="ko-KR" sz="200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--2</a:t>
            </a:r>
            <a:r>
              <a:rPr lang="ko-KR" altLang="en-US" sz="2000" smtClean="0"/>
              <a:t>는 </a:t>
            </a:r>
            <a:r>
              <a:rPr lang="ko-KR" altLang="en-US" sz="2000"/>
              <a:t>소수점 </a:t>
            </a:r>
            <a:r>
              <a:rPr lang="en-US" altLang="ko-KR" sz="2000" smtClean="0"/>
              <a:t>3</a:t>
            </a:r>
            <a:r>
              <a:rPr lang="ko-KR" altLang="en-US" sz="2000" smtClean="0"/>
              <a:t>번째 </a:t>
            </a:r>
            <a:r>
              <a:rPr lang="ko-KR" altLang="en-US" sz="2000"/>
              <a:t>에서 반올림</a:t>
            </a:r>
            <a:r>
              <a:rPr lang="en-US" altLang="ko-KR" sz="2000"/>
              <a:t>(</a:t>
            </a:r>
            <a:r>
              <a:rPr lang="ko-KR" altLang="en-US" sz="2000"/>
              <a:t>반올림된 결과가 보일 자리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--  -</a:t>
            </a:r>
            <a:r>
              <a:rPr lang="ko-KR" altLang="en-US" sz="2000" smtClean="0"/>
              <a:t>는 정수 부근으로 양수부 첫번째가 </a:t>
            </a:r>
            <a:r>
              <a:rPr lang="en-US" altLang="ko-KR" sz="2000" smtClean="0"/>
              <a:t>0,</a:t>
            </a:r>
            <a:r>
              <a:rPr lang="ko-KR" altLang="en-US" sz="2000" smtClean="0"/>
              <a:t>두번째 </a:t>
            </a:r>
            <a:r>
              <a:rPr lang="en-US" altLang="ko-KR" sz="2000" smtClean="0"/>
              <a:t>-1,</a:t>
            </a:r>
            <a:r>
              <a:rPr lang="ko-KR" altLang="en-US" sz="2000" smtClean="0"/>
              <a:t>세번째 </a:t>
            </a:r>
            <a:r>
              <a:rPr lang="en-US" altLang="ko-KR" sz="2000" smtClean="0"/>
              <a:t>-2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103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06-1 </a:t>
            </a: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오라클 함수의 종류</a:t>
            </a:r>
            <a:endParaRPr lang="en-US" altLang="ko-KR" smtClean="0"/>
          </a:p>
          <a:p>
            <a:pPr lvl="1"/>
            <a:r>
              <a:rPr lang="ko-KR" altLang="en-US" smtClean="0"/>
              <a:t>내장 함수</a:t>
            </a:r>
            <a:r>
              <a:rPr lang="en-US" altLang="ko-KR" smtClean="0"/>
              <a:t>(built-in function)</a:t>
            </a:r>
          </a:p>
          <a:p>
            <a:pPr lvl="1"/>
            <a:r>
              <a:rPr lang="ko-KR" altLang="en-US" smtClean="0"/>
              <a:t>사용자 정의 함수</a:t>
            </a:r>
            <a:r>
              <a:rPr lang="en-US" altLang="ko-KR" smtClean="0"/>
              <a:t>(user-defined function)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2" y="1800200"/>
            <a:ext cx="2295512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6-20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TRUNC(1234.5678) AS TRUNC,       TRUNC(1234.5678, 0) AS TRUNC_0,       TRUNC(1234.5678, 1) AS TRUNC_1,       TRUNC(1234.5678, 2) AS TRUNC_2,       TRUNC(1234.5678, -1) AS TRUNC_MINUS1,       TRUNC(1234.5678, -2) AS TRUNC_MINUS2  FROM DUAL</a:t>
            </a:r>
            <a:r>
              <a:rPr lang="en-US" altLang="ko-KR" smtClean="0"/>
              <a:t>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4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6-21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CEIL(3.14),       FLOOR(3.14),       CEIL(-3.14),       FLOOR(-3.14)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--CEIL</a:t>
            </a:r>
            <a:r>
              <a:rPr lang="ko-KR" altLang="en-US" smtClean="0"/>
              <a:t>은 대상숫자값보다 큰 최저 정수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--FLOOR</a:t>
            </a:r>
            <a:r>
              <a:rPr lang="ko-KR" altLang="en-US" smtClean="0"/>
              <a:t>은 대상숫자값보다 적은 최대 정수</a:t>
            </a:r>
            <a:endParaRPr lang="en-US" altLang="ko-KR" smtClean="0"/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6-22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MOD(15, 6),       MOD(10, 2),       MOD(11, 2)  FROM DUAL</a:t>
            </a:r>
            <a:r>
              <a:rPr lang="en-US" altLang="ko-KR" smtClean="0"/>
              <a:t>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6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06-4 </a:t>
            </a:r>
            <a:r>
              <a:rPr lang="ko-KR" altLang="en-US" smtClean="0"/>
              <a:t>날짜 데이터를 다루는 날짜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오라클의 </a:t>
            </a:r>
            <a:r>
              <a:rPr lang="en-US" altLang="ko-KR" smtClean="0"/>
              <a:t>DATE </a:t>
            </a:r>
            <a:r>
              <a:rPr lang="ko-KR" altLang="en-US" smtClean="0"/>
              <a:t>데이터의 연산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SYSDATE</a:t>
            </a:r>
            <a:r>
              <a:rPr lang="en-US" altLang="ko-KR" smtClean="0"/>
              <a:t> : </a:t>
            </a:r>
            <a:r>
              <a:rPr lang="ko-KR" altLang="en-US" smtClean="0"/>
              <a:t>현재 날짜와 시간</a:t>
            </a:r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628800"/>
            <a:ext cx="7848872" cy="28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8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Sq</a:t>
            </a:r>
            <a:r>
              <a:rPr lang="en-US" altLang="ko-KR"/>
              <a:t>l</a:t>
            </a:r>
            <a:r>
              <a:rPr lang="en-US" altLang="ko-KR" smtClean="0"/>
              <a:t>developer</a:t>
            </a:r>
            <a:r>
              <a:rPr lang="ko-KR" altLang="en-US" smtClean="0"/>
              <a:t>에서 </a:t>
            </a:r>
            <a:r>
              <a:rPr lang="en-US" altLang="ko-KR" smtClean="0"/>
              <a:t>DATE</a:t>
            </a:r>
            <a:r>
              <a:rPr lang="ko-KR" altLang="en-US" smtClean="0"/>
              <a:t>를 시간까지 표시 하려면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</a:t>
            </a:r>
            <a:r>
              <a:rPr lang="en-US" altLang="ko-KR" smtClean="0"/>
              <a:t>-</a:t>
            </a:r>
            <a:r>
              <a:rPr lang="ko-KR" altLang="en-US" smtClean="0"/>
              <a:t>환경설정</a:t>
            </a:r>
            <a:r>
              <a:rPr lang="en-US" altLang="ko-KR" smtClean="0"/>
              <a:t>-</a:t>
            </a:r>
            <a:r>
              <a:rPr lang="ko-KR" altLang="en-US" smtClean="0"/>
              <a:t>데이터베이스</a:t>
            </a:r>
            <a:r>
              <a:rPr lang="en-US" altLang="ko-KR" smtClean="0"/>
              <a:t>-NLS</a:t>
            </a:r>
            <a:r>
              <a:rPr lang="ko-KR" altLang="en-US" smtClean="0"/>
              <a:t>선택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날짜 형식을</a:t>
            </a:r>
            <a:r>
              <a:rPr lang="en-US" altLang="ko-KR"/>
              <a:t> RR/MM/DD </a:t>
            </a:r>
            <a:r>
              <a:rPr lang="en-US" altLang="ko-KR" smtClean="0"/>
              <a:t>HH24:MI:SS</a:t>
            </a:r>
            <a:r>
              <a:rPr lang="ko-KR" altLang="en-US" smtClean="0"/>
              <a:t>로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2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/>
              <a:t>실습 </a:t>
            </a:r>
            <a:r>
              <a:rPr lang="en-US" altLang="ko-KR" smtClean="0"/>
              <a:t>6-23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SYSDATE </a:t>
            </a:r>
            <a:r>
              <a:rPr lang="en-US" altLang="ko-KR" smtClean="0"/>
              <a:t> AS </a:t>
            </a:r>
            <a:r>
              <a:rPr lang="en-US" altLang="ko-KR"/>
              <a:t>NOW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SYSDATE-1 </a:t>
            </a:r>
            <a:r>
              <a:rPr lang="en-US" altLang="ko-KR"/>
              <a:t>AS YESTERDAY,     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SYSDATE+1 </a:t>
            </a:r>
            <a:r>
              <a:rPr lang="en-US" altLang="ko-KR"/>
              <a:t>AS TOMORROW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&gt;SYSDATE </a:t>
            </a:r>
            <a:r>
              <a:rPr lang="ko-KR" altLang="en-US" smtClean="0"/>
              <a:t>함수는</a:t>
            </a:r>
            <a:r>
              <a:rPr lang="en-US" altLang="ko-KR" smtClean="0"/>
              <a:t> </a:t>
            </a:r>
            <a:r>
              <a:rPr lang="ko-KR" altLang="en-US" smtClean="0"/>
              <a:t>현재일자 표시 함수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</a:t>
            </a:r>
            <a:r>
              <a:rPr lang="ko-KR" altLang="en-US" smtClean="0"/>
              <a:t>날짜와 숫자의 연산은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 </a:t>
            </a:r>
            <a:r>
              <a:rPr lang="ko-KR" altLang="en-US" smtClean="0"/>
              <a:t>날짜</a:t>
            </a:r>
            <a:r>
              <a:rPr lang="en-US" altLang="ko-KR" smtClean="0"/>
              <a:t>-</a:t>
            </a:r>
            <a:r>
              <a:rPr lang="ko-KR" altLang="en-US" smtClean="0"/>
              <a:t>날짜도 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</a:t>
            </a:r>
            <a:r>
              <a:rPr lang="ko-KR" altLang="en-US" smtClean="0"/>
              <a:t>날짜 </a:t>
            </a:r>
            <a:r>
              <a:rPr lang="en-US" altLang="ko-KR" smtClean="0"/>
              <a:t>+ </a:t>
            </a:r>
            <a:r>
              <a:rPr lang="ko-KR" altLang="en-US" smtClean="0"/>
              <a:t>날짜는 불가능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 ORACLE</a:t>
            </a:r>
            <a:r>
              <a:rPr lang="ko-KR" altLang="en-US" smtClean="0"/>
              <a:t>의 날짜 데이터형은 </a:t>
            </a:r>
            <a:r>
              <a:rPr lang="en-US" altLang="ko-KR" smtClean="0"/>
              <a:t>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7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06-4 </a:t>
            </a:r>
            <a:r>
              <a:rPr lang="ko-KR" altLang="en-US" smtClean="0"/>
              <a:t>날짜 데이터를 다루는 날짜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ADD_MONTHS : </a:t>
            </a:r>
            <a:r>
              <a:rPr lang="ko-KR" altLang="en-US" sz="2000" smtClean="0"/>
              <a:t>몇 개월 이후 날짜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ADD_MONTHS([</a:t>
            </a:r>
            <a:r>
              <a:rPr lang="ko-KR" altLang="en-US" sz="2000" smtClean="0"/>
              <a:t>날짜데이터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)],[</a:t>
            </a:r>
            <a:r>
              <a:rPr lang="ko-KR" altLang="en-US" sz="2000" smtClean="0"/>
              <a:t>더할개월수</a:t>
            </a:r>
            <a:r>
              <a:rPr lang="en-US" altLang="ko-KR" sz="2000" smtClean="0"/>
              <a:t>(</a:t>
            </a:r>
            <a:r>
              <a:rPr lang="ko-KR" altLang="en-US" sz="2000" smtClean="0"/>
              <a:t>정수</a:t>
            </a:r>
            <a:r>
              <a:rPr lang="en-US" altLang="ko-KR" sz="2000" smtClean="0"/>
              <a:t>)(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)]</a:t>
            </a:r>
            <a:endParaRPr lang="en-US" altLang="ko-KR" sz="2000"/>
          </a:p>
          <a:p>
            <a:r>
              <a:rPr lang="en-US" altLang="ko-KR" sz="2000" smtClean="0"/>
              <a:t>MONTHS_BETWEEN : </a:t>
            </a:r>
            <a:r>
              <a:rPr lang="ko-KR" altLang="en-US" sz="2000" smtClean="0"/>
              <a:t>두 날짜 간의 개월수 차이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MONTHS_BETWEEN(</a:t>
            </a:r>
            <a:r>
              <a:rPr lang="ko-KR" altLang="en-US" sz="2000" smtClean="0"/>
              <a:t>날짜</a:t>
            </a:r>
            <a:r>
              <a:rPr lang="en-US" altLang="ko-KR" sz="2000" smtClean="0"/>
              <a:t>1,</a:t>
            </a:r>
            <a:r>
              <a:rPr lang="ko-KR" altLang="en-US" sz="2000" smtClean="0"/>
              <a:t>날짜</a:t>
            </a:r>
            <a:r>
              <a:rPr lang="en-US" altLang="ko-KR" sz="2000" smtClean="0"/>
              <a:t>2)</a:t>
            </a:r>
            <a:endParaRPr lang="en-US" altLang="ko-KR" sz="2000"/>
          </a:p>
          <a:p>
            <a:r>
              <a:rPr lang="en-US" altLang="ko-KR" sz="2000" smtClean="0"/>
              <a:t>NEXT_DAY : </a:t>
            </a:r>
            <a:r>
              <a:rPr lang="ko-KR" altLang="en-US" sz="2000" smtClean="0"/>
              <a:t>돌아오는요일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NEXT_DAY(</a:t>
            </a:r>
            <a:r>
              <a:rPr lang="ko-KR" altLang="en-US" sz="2000" smtClean="0"/>
              <a:t>날짜데이터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),</a:t>
            </a:r>
            <a:r>
              <a:rPr lang="ko-KR" altLang="en-US" sz="2000" smtClean="0"/>
              <a:t>요일 문자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))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 돌아오는 요일의  날짜 반환</a:t>
            </a:r>
            <a:endParaRPr lang="en-US" altLang="ko-KR" sz="2000"/>
          </a:p>
          <a:p>
            <a:r>
              <a:rPr lang="en-US" altLang="ko-KR" sz="2000" smtClean="0"/>
              <a:t>LAST_DAY : </a:t>
            </a:r>
            <a:r>
              <a:rPr lang="ko-KR" altLang="en-US" sz="2000" smtClean="0"/>
              <a:t>달의 마지막 날짜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LAST_DAY(</a:t>
            </a:r>
            <a:r>
              <a:rPr lang="ko-KR" altLang="en-US" sz="2000" smtClean="0"/>
              <a:t>날짜 데이터</a:t>
            </a:r>
            <a:r>
              <a:rPr lang="en-US" altLang="ko-KR" sz="2000" smtClean="0"/>
              <a:t>) –</a:t>
            </a:r>
            <a:r>
              <a:rPr lang="ko-KR" altLang="en-US" sz="2000" smtClean="0"/>
              <a:t>날짜데이터의 달의 마지막 날 반환</a:t>
            </a:r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000" smtClean="0"/>
              <a:t>ROUND, TRUNC : </a:t>
            </a:r>
            <a:r>
              <a:rPr lang="ko-KR" altLang="en-US" sz="2000" smtClean="0"/>
              <a:t>날짜 반올림</a:t>
            </a:r>
            <a:r>
              <a:rPr lang="en-US" altLang="ko-KR" sz="2000" smtClean="0"/>
              <a:t>, </a:t>
            </a:r>
            <a:r>
              <a:rPr lang="ko-KR" altLang="en-US" sz="2000" smtClean="0"/>
              <a:t>버림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0032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6-24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SYSDATE, </a:t>
            </a:r>
            <a:r>
              <a:rPr lang="en-US" altLang="ko-KR" smtClean="0"/>
              <a:t> </a:t>
            </a:r>
            <a:r>
              <a:rPr lang="en-US" altLang="ko-KR"/>
              <a:t>ADD_MONTHS(SYSDATE, 3)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6-25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EMPNO, ENAME, HIREDATE,       ADD_MONTHS(HIREDATE, 120) AS WORK10YEAR  FROM EMP</a:t>
            </a:r>
            <a:r>
              <a:rPr lang="en-US" altLang="ko-KR" smtClean="0"/>
              <a:t>;</a:t>
            </a:r>
          </a:p>
          <a:p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6-27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EMPNO, ENAME, HIREDATE, SYSDATE,       MONTHS_BETWEEN(HIREDATE, SYSDATE) AS MONTHS1,       MONTHS_BETWEEN(SYSDATE, HIREDATE) AS MONTHS2,       TRUNC(MONTHS_BETWEEN(SYSDATE, HIREDATE)) AS </a:t>
            </a:r>
            <a:r>
              <a:rPr lang="en-US" altLang="ko-KR" smtClean="0"/>
              <a:t>MONTHS3</a:t>
            </a:r>
            <a:br>
              <a:rPr lang="en-US" altLang="ko-KR" smtClean="0"/>
            </a:br>
            <a:r>
              <a:rPr lang="en-US" altLang="ko-KR" smtClean="0"/>
              <a:t>FROM EMP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0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6-28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SYSDATE, </a:t>
            </a:r>
            <a:r>
              <a:rPr lang="en-US" altLang="ko-KR" smtClean="0"/>
              <a:t> </a:t>
            </a:r>
            <a:r>
              <a:rPr lang="en-US" altLang="ko-KR"/>
              <a:t>NEXT_DAY(SYSDATE, '</a:t>
            </a:r>
            <a:r>
              <a:rPr lang="ko-KR" altLang="en-US"/>
              <a:t>월요일</a:t>
            </a:r>
            <a:r>
              <a:rPr lang="en-US" altLang="ko-KR"/>
              <a:t>'),       LAST_DAY(SYSDATE)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06-5 </a:t>
            </a:r>
            <a:r>
              <a:rPr lang="ko-KR" altLang="en-US" smtClean="0"/>
              <a:t>자료형을 변환하는 형 변환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smtClean="0"/>
          </a:p>
          <a:p>
            <a:r>
              <a:rPr lang="en-US" altLang="ko-KR" sz="2000" smtClean="0"/>
              <a:t>TO_CHAR : </a:t>
            </a:r>
            <a:r>
              <a:rPr lang="ko-KR" altLang="en-US" sz="2000" smtClean="0"/>
              <a:t>숫자 또는 </a:t>
            </a:r>
            <a:r>
              <a:rPr lang="ko-KR" altLang="en-US" sz="2000" smtClean="0">
                <a:solidFill>
                  <a:srgbClr val="FF0000"/>
                </a:solidFill>
              </a:rPr>
              <a:t>날짜 데이터</a:t>
            </a:r>
            <a:r>
              <a:rPr lang="ko-KR" altLang="en-US" sz="2000" smtClean="0"/>
              <a:t>를 </a:t>
            </a:r>
            <a:r>
              <a:rPr lang="ko-KR" altLang="en-US" sz="2000" smtClean="0">
                <a:solidFill>
                  <a:srgbClr val="FF0000"/>
                </a:solidFill>
              </a:rPr>
              <a:t>문자 데이터</a:t>
            </a:r>
            <a:r>
              <a:rPr lang="ko-KR" altLang="en-US" sz="2000" smtClean="0"/>
              <a:t>로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TO_CHAR(</a:t>
            </a:r>
            <a:r>
              <a:rPr lang="ko-KR" altLang="en-US" sz="2000" smtClean="0"/>
              <a:t>날짜데이터</a:t>
            </a:r>
            <a:r>
              <a:rPr lang="en-US" altLang="ko-KR" sz="2000" smtClean="0"/>
              <a:t>,</a:t>
            </a:r>
            <a:r>
              <a:rPr lang="ko-KR" altLang="en-US" sz="2000" smtClean="0"/>
              <a:t>출력문자열형식</a:t>
            </a:r>
            <a:r>
              <a:rPr lang="en-US" altLang="ko-KR" sz="2000" smtClean="0"/>
              <a:t>)</a:t>
            </a:r>
            <a:br>
              <a:rPr lang="en-US" altLang="ko-KR" sz="2000" smtClean="0"/>
            </a:br>
            <a:r>
              <a:rPr lang="en-US" altLang="ko-KR" sz="2000" smtClean="0"/>
              <a:t>TO_CHAR(</a:t>
            </a:r>
            <a:r>
              <a:rPr lang="ko-KR" altLang="en-US" sz="2000" smtClean="0"/>
              <a:t>숫자데이터</a:t>
            </a:r>
            <a:r>
              <a:rPr lang="en-US" altLang="ko-KR" sz="2000"/>
              <a:t>,</a:t>
            </a:r>
            <a:r>
              <a:rPr lang="ko-KR" altLang="en-US" sz="2000"/>
              <a:t>출력문자열형식</a:t>
            </a:r>
            <a:r>
              <a:rPr lang="en-US" altLang="ko-KR" sz="2000" smtClean="0"/>
              <a:t>)</a:t>
            </a:r>
            <a:br>
              <a:rPr lang="en-US" altLang="ko-KR" sz="2000" smtClean="0"/>
            </a:br>
            <a:r>
              <a:rPr lang="en-US" altLang="ko-KR" sz="2000" smtClean="0"/>
              <a:t> 9</a:t>
            </a:r>
            <a:r>
              <a:rPr lang="ko-KR" altLang="en-US" sz="2000" smtClean="0"/>
              <a:t>는 숫자의 한자리</a:t>
            </a:r>
            <a:r>
              <a:rPr lang="en-US" altLang="ko-KR" sz="2000" smtClean="0"/>
              <a:t>(</a:t>
            </a:r>
            <a:r>
              <a:rPr lang="ko-KR" altLang="en-US" sz="2000" smtClean="0"/>
              <a:t>빈자리 안채움</a:t>
            </a:r>
            <a:r>
              <a:rPr lang="en-US" altLang="ko-KR" sz="2000" smtClean="0"/>
              <a:t>,0</a:t>
            </a:r>
            <a:r>
              <a:rPr lang="ko-KR" altLang="en-US" sz="2000" smtClean="0"/>
              <a:t>은 빈자리 </a:t>
            </a:r>
            <a:r>
              <a:rPr lang="en-US" altLang="ko-KR" sz="2000" smtClean="0"/>
              <a:t>)</a:t>
            </a:r>
            <a:r>
              <a:rPr lang="ko-KR" altLang="en-US" sz="2000" smtClean="0"/>
              <a:t>으로 채움</a:t>
            </a:r>
            <a:r>
              <a:rPr lang="en-US" altLang="ko-KR" sz="2000" smtClean="0"/>
              <a:t>,$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$</a:t>
            </a:r>
            <a:r>
              <a:rPr lang="ko-KR" altLang="en-US" sz="2000" smtClean="0"/>
              <a:t>표시 붙임</a:t>
            </a:r>
            <a:r>
              <a:rPr lang="en-US" altLang="ko-KR" sz="2000" smtClean="0"/>
              <a:t>,L</a:t>
            </a:r>
            <a:r>
              <a:rPr lang="ko-KR" altLang="en-US" sz="2000" smtClean="0"/>
              <a:t>은 지역 화폐표시</a:t>
            </a:r>
            <a:r>
              <a:rPr lang="en-US" altLang="ko-KR" sz="2000" smtClean="0"/>
              <a:t>, .</a:t>
            </a:r>
            <a:r>
              <a:rPr lang="ko-KR" altLang="en-US" sz="2000" smtClean="0"/>
              <a:t>는 소수점표시</a:t>
            </a:r>
            <a:r>
              <a:rPr lang="en-US" altLang="ko-KR" sz="2000"/>
              <a:t> </a:t>
            </a:r>
            <a:r>
              <a:rPr lang="en-US" altLang="ko-KR" sz="2000" smtClean="0"/>
              <a:t> ,</a:t>
            </a:r>
            <a:r>
              <a:rPr lang="ko-KR" altLang="en-US" sz="2000" smtClean="0"/>
              <a:t>는 천단위 구분</a:t>
            </a:r>
            <a:endParaRPr lang="en-US" altLang="ko-KR" sz="2000"/>
          </a:p>
          <a:p>
            <a:r>
              <a:rPr lang="en-US" altLang="ko-KR" sz="2000" smtClean="0"/>
              <a:t>TO_NUMBER : </a:t>
            </a:r>
            <a:r>
              <a:rPr lang="ko-KR" altLang="en-US" sz="2000" smtClean="0"/>
              <a:t>문자 데이터를 숫자 데이터로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&gt; </a:t>
            </a:r>
            <a:r>
              <a:rPr lang="ko-KR" altLang="en-US" sz="2000" smtClean="0"/>
              <a:t>숫자형 문자열은 자동으로 숫자로 형변환 되어 연산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&gt; </a:t>
            </a:r>
            <a:r>
              <a:rPr lang="ko-KR" altLang="en-US" sz="2000" smtClean="0"/>
              <a:t>형식화된 숫자형 문자열은 강제로 숫자로 형변환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TO_NUMBER(</a:t>
            </a:r>
            <a:r>
              <a:rPr lang="ko-KR" altLang="en-US" sz="2000" smtClean="0"/>
              <a:t>문자열데이터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),</a:t>
            </a:r>
            <a:r>
              <a:rPr lang="ko-KR" altLang="en-US" sz="2000" smtClean="0"/>
              <a:t>인식될 숫자형</a:t>
            </a:r>
            <a:r>
              <a:rPr lang="en-US" altLang="ko-KR" sz="2000" smtClean="0"/>
              <a:t>(</a:t>
            </a:r>
            <a:r>
              <a:rPr lang="ko-KR" altLang="en-US" sz="2000" smtClean="0"/>
              <a:t>필수</a:t>
            </a:r>
            <a:r>
              <a:rPr lang="en-US" altLang="ko-KR" sz="2000" smtClean="0"/>
              <a:t>))</a:t>
            </a:r>
            <a:endParaRPr lang="en-US" altLang="ko-KR" sz="2000"/>
          </a:p>
          <a:p>
            <a:r>
              <a:rPr lang="en-US" altLang="ko-KR" sz="2000" smtClean="0"/>
              <a:t>TO_DATE : </a:t>
            </a:r>
            <a:r>
              <a:rPr lang="ko-KR" altLang="en-US" sz="2000" smtClean="0">
                <a:solidFill>
                  <a:srgbClr val="FF0000"/>
                </a:solidFill>
              </a:rPr>
              <a:t>문자 데이터</a:t>
            </a:r>
            <a:r>
              <a:rPr lang="ko-KR" altLang="en-US" sz="2000" smtClean="0"/>
              <a:t>를 </a:t>
            </a:r>
            <a:r>
              <a:rPr lang="ko-KR" altLang="en-US" sz="2000" smtClean="0">
                <a:solidFill>
                  <a:srgbClr val="FF0000"/>
                </a:solidFill>
              </a:rPr>
              <a:t>날짜 데이터</a:t>
            </a:r>
            <a:r>
              <a:rPr lang="ko-KR" altLang="en-US" sz="2000" smtClean="0"/>
              <a:t>로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TO_DATE(</a:t>
            </a:r>
            <a:r>
              <a:rPr lang="ko-KR" altLang="en-US" sz="2000" smtClean="0"/>
              <a:t>문자열데이터</a:t>
            </a:r>
            <a:r>
              <a:rPr lang="en-US" altLang="ko-KR" sz="2000" smtClean="0"/>
              <a:t>,</a:t>
            </a:r>
            <a:r>
              <a:rPr lang="ko-KR" altLang="en-US" sz="2000" smtClean="0"/>
              <a:t>인식될날짜형태</a:t>
            </a:r>
            <a:r>
              <a:rPr lang="en-US" altLang="ko-KR" sz="2000" smtClean="0"/>
              <a:t>)</a:t>
            </a:r>
            <a:br>
              <a:rPr lang="en-US" altLang="ko-KR" sz="2000" smtClean="0"/>
            </a:br>
            <a:r>
              <a:rPr lang="en-US" altLang="ko-KR" sz="2000" smtClean="0"/>
              <a:t>--</a:t>
            </a:r>
            <a:r>
              <a:rPr lang="ko-KR" altLang="en-US" sz="2000" smtClean="0"/>
              <a:t>날짜를 문자열로 변경시 변경 포맷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--</a:t>
            </a:r>
            <a:r>
              <a:rPr lang="ko-KR" altLang="en-US" sz="2000" smtClean="0"/>
              <a:t>포맷으로 변경된 문자열을 </a:t>
            </a:r>
            <a:r>
              <a:rPr lang="en-US" altLang="ko-KR" sz="2000" smtClean="0"/>
              <a:t>DATE</a:t>
            </a:r>
            <a:r>
              <a:rPr lang="ko-KR" altLang="en-US" sz="2000" smtClean="0"/>
              <a:t>로 변경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-DATE</a:t>
            </a:r>
            <a:r>
              <a:rPr lang="ko-KR" altLang="en-US" sz="2000" smtClean="0"/>
              <a:t>간 비교 연산은 가능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88260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숫자에 문자열</a:t>
            </a:r>
            <a:r>
              <a:rPr lang="en-US" altLang="ko-KR" smtClean="0"/>
              <a:t>(</a:t>
            </a:r>
            <a:r>
              <a:rPr lang="ko-KR" altLang="en-US" smtClean="0"/>
              <a:t>숫자형</a:t>
            </a:r>
            <a:r>
              <a:rPr lang="en-US" altLang="ko-KR" smtClean="0"/>
              <a:t>)</a:t>
            </a:r>
            <a:r>
              <a:rPr lang="ko-KR" altLang="en-US" smtClean="0"/>
              <a:t>을 더하면 숫자값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숫자에 숫자형 문자열을 더하면 자동 형변환</a:t>
            </a:r>
            <a:endParaRPr lang="en-US" altLang="ko-KR" smtClean="0"/>
          </a:p>
          <a:p>
            <a:r>
              <a:rPr lang="ko-KR" altLang="en-US" smtClean="0"/>
              <a:t>숫자에 문자열</a:t>
            </a:r>
            <a:r>
              <a:rPr lang="en-US" altLang="ko-KR" smtClean="0"/>
              <a:t>(</a:t>
            </a:r>
            <a:r>
              <a:rPr lang="ko-KR" altLang="en-US" smtClean="0"/>
              <a:t>숫자형이 아님</a:t>
            </a:r>
            <a:r>
              <a:rPr lang="en-US" altLang="ko-KR" smtClean="0"/>
              <a:t>)</a:t>
            </a:r>
            <a:r>
              <a:rPr lang="ko-KR" altLang="en-US" smtClean="0"/>
              <a:t>을 더하면 에러</a:t>
            </a:r>
            <a:endParaRPr lang="en-US" altLang="ko-KR"/>
          </a:p>
          <a:p>
            <a:r>
              <a:rPr lang="ko-KR" altLang="en-US" smtClean="0"/>
              <a:t>실습 </a:t>
            </a:r>
            <a:r>
              <a:rPr lang="en-US" altLang="ko-KR" smtClean="0"/>
              <a:t>6-31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EMPNO, ENAME, EMPNO + '500'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EMP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ENAME = </a:t>
            </a:r>
            <a:r>
              <a:rPr lang="en-US" altLang="ko-KR" smtClean="0"/>
              <a:t>‘SMITH’;</a:t>
            </a:r>
          </a:p>
          <a:p>
            <a:r>
              <a:rPr lang="ko-KR" altLang="en-US" smtClean="0"/>
              <a:t>실습 </a:t>
            </a:r>
            <a:r>
              <a:rPr lang="en-US" altLang="ko-KR" smtClean="0"/>
              <a:t>6-33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TO_CHAR(SYSDATE, 'YYYY/MM/DD HH24:MI:SS') AS </a:t>
            </a:r>
            <a:r>
              <a:rPr lang="ko-KR" altLang="en-US"/>
              <a:t>현재날짜시간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--SYSDATE</a:t>
            </a:r>
            <a:r>
              <a:rPr lang="ko-KR" altLang="en-US" smtClean="0"/>
              <a:t>를 문자열 </a:t>
            </a:r>
            <a:r>
              <a:rPr lang="en-US" altLang="ko-KR"/>
              <a:t>YYYY/MM/DD </a:t>
            </a:r>
            <a:r>
              <a:rPr lang="en-US" altLang="ko-KR" smtClean="0"/>
              <a:t>HH24:MI:SS</a:t>
            </a:r>
            <a:r>
              <a:rPr lang="ko-KR" altLang="en-US" smtClean="0"/>
              <a:t>형태로 변환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4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06-1 </a:t>
            </a: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내장</a:t>
            </a:r>
            <a:r>
              <a:rPr lang="en-US" altLang="ko-KR" smtClean="0"/>
              <a:t> </a:t>
            </a:r>
            <a:r>
              <a:rPr lang="ko-KR" altLang="en-US" smtClean="0"/>
              <a:t>함수의 종류</a:t>
            </a:r>
            <a:endParaRPr lang="en-US" altLang="ko-KR" smtClean="0"/>
          </a:p>
          <a:p>
            <a:pPr lvl="1"/>
            <a:r>
              <a:rPr lang="ko-KR" altLang="en-US" smtClean="0"/>
              <a:t>단일행 함수</a:t>
            </a:r>
            <a:r>
              <a:rPr lang="en-US" altLang="ko-KR" smtClean="0"/>
              <a:t>(single-row function)(</a:t>
            </a:r>
            <a:r>
              <a:rPr lang="ko-KR" altLang="en-US" smtClean="0"/>
              <a:t>행 각각에 대해 결과 도출</a:t>
            </a:r>
            <a:r>
              <a:rPr lang="en-US" altLang="ko-KR" smtClean="0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z="1800" smtClean="0"/>
              <a:t>단일행은 결과가 여러행으로 나타나고 다중행은 결과가 한행으로 나타남</a:t>
            </a:r>
            <a:endParaRPr lang="en-US" altLang="ko-KR" sz="1800" smtClean="0"/>
          </a:p>
          <a:p>
            <a:pPr lvl="1"/>
            <a:r>
              <a:rPr lang="ko-KR" altLang="en-US" smtClean="0"/>
              <a:t>다중행 함수</a:t>
            </a:r>
            <a:r>
              <a:rPr lang="en-US" altLang="ko-KR" smtClean="0"/>
              <a:t>(multiple-row function)(</a:t>
            </a:r>
            <a:r>
              <a:rPr lang="ko-KR" altLang="en-US" sz="2000" smtClean="0"/>
              <a:t>여러행에 대한 결과를 도출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699920" cy="150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5760640" cy="147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6-38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SAL, </a:t>
            </a:r>
            <a:r>
              <a:rPr lang="en-US" altLang="ko-KR" smtClean="0"/>
              <a:t> </a:t>
            </a:r>
            <a:r>
              <a:rPr lang="en-US" altLang="ko-KR"/>
              <a:t>TO_CHAR(SAL, '$999,999') AS SAL_$,       TO_CHAR(SAL, 'L999,999') AS SAL_L,       TO_CHAR(SAL, '999,999.00') AS SAL_1,       TO_CHAR(SAL, '000,999,999.00') AS SAL_2,       TO_CHAR(SAL, '000999999.99') AS SAL_3,       TO_CHAR(SAL, '999,999,00') AS SAL_4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EMP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&gt;</a:t>
            </a:r>
            <a:r>
              <a:rPr lang="ko-KR" altLang="en-US" smtClean="0"/>
              <a:t>숫자를 형식화된 문자열로 변경</a:t>
            </a:r>
            <a:endParaRPr lang="en-US" altLang="ko-KR" smtClean="0"/>
          </a:p>
          <a:p>
            <a:r>
              <a:rPr lang="ko-KR" altLang="en-US" smtClean="0"/>
              <a:t>실습 </a:t>
            </a:r>
            <a:r>
              <a:rPr lang="en-US" altLang="ko-KR" smtClean="0"/>
              <a:t>6-41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TO_NUMBER('1,300', '999,999') - TO_NUMBER('1,500', '999,999')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6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6-42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TO_DATE('2018-07-14', 'YYYY-MM-DD') AS TODATE1, </a:t>
            </a:r>
            <a:r>
              <a:rPr lang="en-US" altLang="ko-KR" smtClean="0"/>
              <a:t> </a:t>
            </a:r>
            <a:r>
              <a:rPr lang="en-US" altLang="ko-KR"/>
              <a:t>TO_DATE('20180714', 'YYYY-MM-DD') AS TODATE2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&gt; </a:t>
            </a:r>
            <a:r>
              <a:rPr lang="ko-KR" altLang="en-US" smtClean="0"/>
              <a:t>지정된 형식으로 된 문자열로 변경하여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DATE</a:t>
            </a:r>
            <a:r>
              <a:rPr lang="ko-KR" altLang="en-US" smtClean="0"/>
              <a:t>로 변경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 DATE</a:t>
            </a:r>
            <a:r>
              <a:rPr lang="ko-KR" altLang="en-US" smtClean="0"/>
              <a:t>는 인식하여 </a:t>
            </a:r>
            <a:r>
              <a:rPr lang="en-US" altLang="ko-KR" smtClean="0"/>
              <a:t>DATE</a:t>
            </a:r>
            <a:r>
              <a:rPr lang="ko-KR" altLang="en-US" smtClean="0"/>
              <a:t>표시법으로 반환</a:t>
            </a:r>
            <a:endParaRPr lang="en-US" altLang="ko-KR" smtClean="0"/>
          </a:p>
          <a:p>
            <a:r>
              <a:rPr lang="ko-KR" altLang="en-US" smtClean="0"/>
              <a:t>실습 </a:t>
            </a:r>
            <a:r>
              <a:rPr lang="en-US" altLang="ko-KR" smtClean="0"/>
              <a:t>6-43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*  FROM EMP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HIREDATE &gt; TO_DATE('1981/06/01', 'YYYY/MM/DD</a:t>
            </a:r>
            <a:r>
              <a:rPr lang="en-US" altLang="ko-KR" smtClean="0"/>
              <a:t>');</a:t>
            </a:r>
            <a:br>
              <a:rPr lang="en-US" altLang="ko-KR" smtClean="0"/>
            </a:br>
            <a:r>
              <a:rPr lang="en-US" altLang="ko-KR" smtClean="0"/>
              <a:t>&gt; DATE</a:t>
            </a:r>
            <a:r>
              <a:rPr lang="ko-KR" altLang="en-US" smtClean="0"/>
              <a:t>간 대소 비교는 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2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06-6 NULL </a:t>
            </a:r>
            <a:r>
              <a:rPr lang="ko-KR" altLang="en-US" smtClean="0"/>
              <a:t>처리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z="1800" smtClean="0">
                <a:solidFill>
                  <a:srgbClr val="FF0000"/>
                </a:solidFill>
              </a:rPr>
              <a:t>NVL</a:t>
            </a:r>
            <a:r>
              <a:rPr lang="en-US" altLang="ko-KR" sz="1800" smtClean="0"/>
              <a:t> : NULL</a:t>
            </a:r>
            <a:r>
              <a:rPr lang="ko-KR" altLang="en-US" sz="1800" smtClean="0"/>
              <a:t>이 아니면 그대로</a:t>
            </a:r>
            <a:r>
              <a:rPr lang="en-US" altLang="ko-KR" sz="1800" smtClean="0"/>
              <a:t>, NULL</a:t>
            </a:r>
            <a:r>
              <a:rPr lang="ko-KR" altLang="en-US" sz="1800" smtClean="0"/>
              <a:t>이면 지정한 값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NVL(NULL</a:t>
            </a:r>
            <a:r>
              <a:rPr lang="ko-KR" altLang="en-US" sz="1800" smtClean="0"/>
              <a:t>검사데이터</a:t>
            </a:r>
            <a:r>
              <a:rPr lang="en-US" altLang="ko-KR" sz="1800" smtClean="0"/>
              <a:t>(</a:t>
            </a:r>
            <a:r>
              <a:rPr lang="ko-KR" altLang="en-US" sz="1800" smtClean="0"/>
              <a:t>컬럼</a:t>
            </a:r>
            <a:r>
              <a:rPr lang="en-US" altLang="ko-KR" sz="1800" smtClean="0"/>
              <a:t>),</a:t>
            </a:r>
            <a:r>
              <a:rPr lang="ko-KR" altLang="en-US" sz="1800" smtClean="0"/>
              <a:t>검사결과가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일시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       </a:t>
            </a:r>
            <a:r>
              <a:rPr lang="ko-KR" altLang="en-US" sz="1800" smtClean="0"/>
              <a:t>반환 데이터</a:t>
            </a:r>
            <a:r>
              <a:rPr lang="en-US" altLang="ko-KR" sz="1800" smtClean="0"/>
              <a:t>)  </a:t>
            </a:r>
            <a:br>
              <a:rPr lang="en-US" altLang="ko-KR" sz="1800" smtClean="0"/>
            </a:br>
            <a:r>
              <a:rPr lang="en-US" altLang="ko-KR" sz="1800" smtClean="0"/>
              <a:t> NULL</a:t>
            </a:r>
            <a:r>
              <a:rPr lang="ko-KR" altLang="en-US" sz="1800" smtClean="0"/>
              <a:t>이 아니면 원래 값 반환</a:t>
            </a:r>
            <a:endParaRPr lang="en-US" altLang="ko-KR" sz="1800"/>
          </a:p>
          <a:p>
            <a:r>
              <a:rPr lang="en-US" altLang="ko-KR" sz="1800" smtClean="0">
                <a:solidFill>
                  <a:srgbClr val="FF0000"/>
                </a:solidFill>
              </a:rPr>
              <a:t>NVL2</a:t>
            </a:r>
            <a:r>
              <a:rPr lang="en-US" altLang="ko-KR" sz="1800" smtClean="0"/>
              <a:t> : NULL</a:t>
            </a:r>
            <a:r>
              <a:rPr lang="ko-KR" altLang="en-US" sz="1800" smtClean="0"/>
              <a:t>이 아닐때와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일때 각각 지정한 값을 반환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smtClean="0"/>
              <a:t>NVL2(NULL</a:t>
            </a:r>
            <a:r>
              <a:rPr lang="ko-KR" altLang="en-US" sz="1800"/>
              <a:t>검사데이터</a:t>
            </a:r>
            <a:r>
              <a:rPr lang="en-US" altLang="ko-KR" sz="1800"/>
              <a:t>(</a:t>
            </a:r>
            <a:r>
              <a:rPr lang="ko-KR" altLang="en-US" sz="1800"/>
              <a:t>컬럼</a:t>
            </a:r>
            <a:r>
              <a:rPr lang="en-US" altLang="ko-KR" sz="1800"/>
              <a:t>),</a:t>
            </a:r>
            <a:r>
              <a:rPr lang="ko-KR" altLang="en-US" sz="1800"/>
              <a:t>검사결과가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이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        </a:t>
            </a:r>
            <a:r>
              <a:rPr lang="ko-KR" altLang="en-US" sz="1800" smtClean="0"/>
              <a:t>아닐시반환 데이터</a:t>
            </a:r>
            <a:r>
              <a:rPr lang="en-US" altLang="ko-KR" sz="1800" smtClean="0"/>
              <a:t>,</a:t>
            </a:r>
            <a:r>
              <a:rPr lang="en-US" altLang="ko-KR" sz="1800"/>
              <a:t> NULL</a:t>
            </a:r>
            <a:r>
              <a:rPr lang="ko-KR" altLang="en-US" sz="1800" smtClean="0"/>
              <a:t>일시</a:t>
            </a:r>
            <a:r>
              <a:rPr lang="en-US" altLang="ko-KR" sz="1800" smtClean="0"/>
              <a:t> </a:t>
            </a:r>
            <a:r>
              <a:rPr lang="ko-KR" altLang="en-US" sz="1800"/>
              <a:t>반환 데이터</a:t>
            </a:r>
            <a:r>
              <a:rPr lang="en-US" altLang="ko-KR" sz="1800" smtClean="0"/>
              <a:t>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42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6-45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EMPNO, ENAME, SAL, COMM, SAL+COMM,       NVL(COMM, 0),  </a:t>
            </a:r>
            <a:r>
              <a:rPr lang="en-US" altLang="ko-KR" smtClean="0"/>
              <a:t>SAL+NVL(COMM</a:t>
            </a:r>
            <a:r>
              <a:rPr lang="en-US" altLang="ko-KR"/>
              <a:t>, 0)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EMP</a:t>
            </a:r>
            <a:r>
              <a:rPr lang="en-US" altLang="ko-KR" smtClean="0"/>
              <a:t>;</a:t>
            </a:r>
          </a:p>
          <a:p>
            <a:r>
              <a:rPr lang="ko-KR" altLang="en-US" smtClean="0"/>
              <a:t>실습 </a:t>
            </a:r>
            <a:r>
              <a:rPr lang="en-US" altLang="ko-KR" smtClean="0"/>
              <a:t>6-46</a:t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EMPNO, ENAME, COMM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NVL2(COMM</a:t>
            </a:r>
            <a:r>
              <a:rPr lang="en-US" altLang="ko-KR"/>
              <a:t>, 'O', 'X'),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NVL2(COMM</a:t>
            </a:r>
            <a:r>
              <a:rPr lang="en-US" altLang="ko-KR"/>
              <a:t>, SAL*12+COMM, SAL*12) AS ANNSAL  FROM EMP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&gt; NULL</a:t>
            </a:r>
            <a:r>
              <a:rPr lang="ko-KR" altLang="en-US" smtClean="0"/>
              <a:t>일시와 </a:t>
            </a:r>
            <a:r>
              <a:rPr lang="en-US" altLang="ko-KR" smtClean="0"/>
              <a:t>NULL</a:t>
            </a:r>
            <a:r>
              <a:rPr lang="ko-KR" altLang="en-US" smtClean="0"/>
              <a:t>아닐시 값을 별도 지정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97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06-7 </a:t>
            </a:r>
            <a:r>
              <a:rPr lang="ko-KR" altLang="en-US" smtClean="0"/>
              <a:t>상황에 따라 다른 데이터를 반환하는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DECODE </a:t>
            </a:r>
            <a:r>
              <a:rPr lang="ko-KR" altLang="en-US" smtClean="0"/>
              <a:t>함수와 </a:t>
            </a:r>
            <a:r>
              <a:rPr lang="en-US" altLang="ko-KR" smtClean="0"/>
              <a:t>CASE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특정열값이나 </a:t>
            </a:r>
            <a:r>
              <a:rPr lang="ko-KR" altLang="en-US" dirty="0" err="1" smtClean="0"/>
              <a:t>데이터값에</a:t>
            </a:r>
            <a:r>
              <a:rPr lang="ko-KR" altLang="en-US" dirty="0" smtClean="0"/>
              <a:t> 따라 어떤 데이터를 반환할지 </a:t>
            </a:r>
            <a:r>
              <a:rPr lang="ko-KR" altLang="en-US" dirty="0" err="1" smtClean="0"/>
              <a:t>정할시는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CASE</a:t>
            </a:r>
            <a:r>
              <a:rPr lang="ko-KR" altLang="en-US" smtClean="0"/>
              <a:t>함수를 </a:t>
            </a:r>
            <a:r>
              <a:rPr lang="ko-KR" altLang="en-US" smtClean="0"/>
              <a:t>사용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DECODE</a:t>
            </a:r>
          </a:p>
          <a:p>
            <a:pPr lvl="1"/>
            <a:r>
              <a:rPr lang="ko-KR" altLang="en-US" dirty="0" smtClean="0"/>
              <a:t>기준 데이터를 지정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검사대상의</a:t>
            </a:r>
            <a:r>
              <a:rPr lang="ko-KR" altLang="en-US" dirty="0" smtClean="0"/>
              <a:t> 값이여야 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기준 데이터에 따라 반환할 데이터 지정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SELECT ….     ,</a:t>
            </a:r>
            <a:br>
              <a:rPr lang="en-US" altLang="ko-KR" dirty="0" smtClean="0"/>
            </a:br>
            <a:r>
              <a:rPr lang="en-US" altLang="ko-KR" dirty="0" smtClean="0"/>
              <a:t>DECODE(</a:t>
            </a:r>
            <a:r>
              <a:rPr lang="ko-KR" altLang="en-US" dirty="0" err="1" smtClean="0"/>
              <a:t>검사대상열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err="1" smtClean="0"/>
              <a:t>조건값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	     </a:t>
            </a:r>
            <a:r>
              <a:rPr lang="ko-KR" altLang="en-US" dirty="0" err="1" smtClean="0"/>
              <a:t>조건값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               .</a:t>
            </a:r>
            <a:br>
              <a:rPr lang="en-US" altLang="ko-KR" dirty="0" smtClean="0"/>
            </a:br>
            <a:r>
              <a:rPr lang="en-US" altLang="ko-KR" dirty="0" smtClean="0"/>
              <a:t>                          .</a:t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ko-KR" altLang="en-US" dirty="0" err="1" smtClean="0"/>
              <a:t>일치값이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0266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6-47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EMPNO, ENAME, JOB, SAL,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DECODE(JOB, </a:t>
            </a:r>
            <a:r>
              <a:rPr lang="en-US" altLang="ko-KR" dirty="0" smtClean="0"/>
              <a:t>--</a:t>
            </a:r>
            <a:r>
              <a:rPr lang="ko-KR" altLang="en-US" dirty="0" smtClean="0"/>
              <a:t>검사대상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/>
              <a:t>'MANAGER' , SAL*1.1, </a:t>
            </a:r>
            <a:r>
              <a:rPr lang="en-US" altLang="ko-KR" dirty="0" smtClean="0"/>
              <a:t> --</a:t>
            </a:r>
            <a:r>
              <a:rPr lang="ko-KR" altLang="en-US" dirty="0" err="1" smtClean="0"/>
              <a:t>조건값과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/>
              <a:t>'SALESMAN', SAL*1.05,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/>
              <a:t>'ANALYST' , SAL,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/>
              <a:t>SAL*1.03) </a:t>
            </a:r>
            <a:r>
              <a:rPr lang="en-US" altLang="ko-KR" dirty="0" smtClean="0"/>
              <a:t>–DEFAULT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  AS </a:t>
            </a:r>
            <a:r>
              <a:rPr lang="en-US" altLang="ko-KR" dirty="0"/>
              <a:t>UPSAL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FROM EMP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38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06-7 </a:t>
            </a:r>
            <a:r>
              <a:rPr lang="ko-KR" altLang="en-US" smtClean="0"/>
              <a:t>상황에 따라 다른 데이터를 반환하는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DECODE </a:t>
            </a:r>
            <a:r>
              <a:rPr lang="ko-KR" altLang="en-US" smtClean="0"/>
              <a:t>함수와 </a:t>
            </a:r>
            <a:r>
              <a:rPr lang="en-US" altLang="ko-KR" smtClean="0"/>
              <a:t>CASE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ko-KR" altLang="en-US" dirty="0" smtClean="0"/>
              <a:t>기준 데이터를 지정하는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조건겂이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검사대상의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값인경우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기준 데이터를 지정하지 않는 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수식이여도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각조건에</a:t>
            </a:r>
            <a:r>
              <a:rPr lang="ko-KR" altLang="en-US" dirty="0" smtClean="0"/>
              <a:t> 사용하는 데이터가 상관 없어도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동등 </a:t>
            </a:r>
            <a:r>
              <a:rPr lang="ko-KR" altLang="en-US" dirty="0" err="1" smtClean="0"/>
              <a:t>비교외에</a:t>
            </a:r>
            <a:r>
              <a:rPr lang="ko-KR" altLang="en-US" dirty="0" smtClean="0"/>
              <a:t> 다양한 조건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범용성이 높음</a:t>
            </a:r>
            <a:endParaRPr lang="en-US" altLang="ko-KR" dirty="0"/>
          </a:p>
          <a:p>
            <a:pPr lvl="1"/>
            <a:r>
              <a:rPr lang="en-US" altLang="ko-KR" dirty="0" smtClean="0"/>
              <a:t>SELECT …….. 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CASE JOB  </a:t>
            </a:r>
            <a:r>
              <a:rPr lang="en-US" altLang="ko-KR" dirty="0" smtClean="0"/>
              <a:t>--</a:t>
            </a:r>
            <a:r>
              <a:rPr lang="ko-KR" altLang="en-US" dirty="0" smtClean="0"/>
              <a:t>검사대상</a:t>
            </a:r>
            <a:r>
              <a:rPr lang="en-US" altLang="ko-KR" dirty="0" smtClean="0"/>
              <a:t>        </a:t>
            </a:r>
            <a:br>
              <a:rPr lang="en-US" altLang="ko-KR" dirty="0" smtClean="0"/>
            </a:br>
            <a:r>
              <a:rPr lang="en-US" altLang="ko-KR" dirty="0" smtClean="0"/>
              <a:t>	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  THEN 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         </a:t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/>
              <a:t>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  THEN 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          </a:t>
            </a:r>
            <a:br>
              <a:rPr lang="en-US" altLang="ko-KR" dirty="0" smtClean="0"/>
            </a:br>
            <a:r>
              <a:rPr lang="en-US" altLang="ko-KR" dirty="0" smtClean="0"/>
              <a:t>	WHEN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  THEN 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         </a:t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/>
              <a:t>ELSE </a:t>
            </a:r>
            <a:r>
              <a:rPr lang="ko-KR" altLang="en-US" dirty="0" err="1" smtClean="0"/>
              <a:t>디폴트값</a:t>
            </a:r>
            <a:r>
              <a:rPr lang="en-US" altLang="ko-KR" dirty="0" smtClean="0"/>
              <a:t>       </a:t>
            </a:r>
            <a:br>
              <a:rPr lang="en-US" altLang="ko-KR" dirty="0" smtClean="0"/>
            </a:br>
            <a:r>
              <a:rPr lang="en-US" altLang="ko-KR" dirty="0" smtClean="0"/>
              <a:t>END </a:t>
            </a:r>
            <a:r>
              <a:rPr lang="en-US" altLang="ko-KR" dirty="0"/>
              <a:t>AS UPSAL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793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&gt; </a:t>
            </a:r>
            <a:r>
              <a:rPr lang="ko-KR" altLang="en-US" dirty="0"/>
              <a:t>실습 </a:t>
            </a:r>
            <a:r>
              <a:rPr lang="en-US" altLang="ko-KR" dirty="0" smtClean="0"/>
              <a:t>6-48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EMPNO, ENAME, JOB, SAL,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CASE JOB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/>
              <a:t>WHEN 'MANAGER' THEN SAL*1.1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/>
              <a:t>WHEN 'SALESMAN' THEN SAL*1.05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/>
              <a:t>WHEN 'ANALYST' THEN </a:t>
            </a:r>
            <a:r>
              <a:rPr lang="en-US" altLang="ko-KR" dirty="0" smtClean="0"/>
              <a:t>SAL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/>
              <a:t>ELSE SAL*1.03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END AS UPSAL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FROM </a:t>
            </a:r>
            <a:r>
              <a:rPr lang="en-US" altLang="ko-KR" dirty="0" smtClean="0"/>
              <a:t>EMP;</a:t>
            </a:r>
            <a:br>
              <a:rPr lang="en-US" altLang="ko-KR" dirty="0" smtClean="0"/>
            </a:br>
            <a:r>
              <a:rPr lang="en-US" altLang="ko-KR" dirty="0" smtClean="0"/>
              <a:t>  --</a:t>
            </a:r>
            <a:r>
              <a:rPr lang="ko-KR" altLang="en-US" dirty="0" smtClean="0"/>
              <a:t>조건에 값을 사용한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831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6-49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EMPNO, ENAME, COMM,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CASE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en-US" altLang="ko-KR" dirty="0"/>
              <a:t>WHEN COMM IS NULL THEN '</a:t>
            </a:r>
            <a:r>
              <a:rPr lang="ko-KR" altLang="en-US" dirty="0"/>
              <a:t>해당사항 없음</a:t>
            </a:r>
            <a:r>
              <a:rPr lang="en-US" altLang="ko-KR" dirty="0"/>
              <a:t>'          </a:t>
            </a:r>
            <a:r>
              <a:rPr lang="en-US" altLang="ko-KR" dirty="0" smtClean="0"/>
              <a:t>	WHEN </a:t>
            </a:r>
            <a:r>
              <a:rPr lang="en-US" altLang="ko-KR" dirty="0"/>
              <a:t>COMM = 0 THEN '</a:t>
            </a:r>
            <a:r>
              <a:rPr lang="ko-KR" altLang="en-US" dirty="0" err="1"/>
              <a:t>수당없음</a:t>
            </a:r>
            <a:r>
              <a:rPr lang="en-US" altLang="ko-KR" dirty="0"/>
              <a:t>'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/>
              <a:t>WHEN COMM &gt; 0 THEN '</a:t>
            </a:r>
            <a:r>
              <a:rPr lang="ko-KR" altLang="en-US" dirty="0"/>
              <a:t>수당 </a:t>
            </a:r>
            <a:r>
              <a:rPr lang="en-US" altLang="ko-KR" dirty="0"/>
              <a:t>: ' || COMM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END </a:t>
            </a:r>
            <a:r>
              <a:rPr lang="en-US" altLang="ko-KR" dirty="0"/>
              <a:t>AS COMM_TEXT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EMP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조건에 값이 아닌 </a:t>
            </a:r>
            <a:r>
              <a:rPr lang="ko-KR" altLang="en-US" dirty="0" err="1" smtClean="0"/>
              <a:t>비교연산식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6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UPPER,LOWER,INITCAP : </a:t>
            </a:r>
            <a:r>
              <a:rPr lang="ko-KR" altLang="en-US" smtClean="0"/>
              <a:t>대소문자 변환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800" smtClean="0"/>
              <a:t>UPPER(</a:t>
            </a:r>
            <a:r>
              <a:rPr lang="ko-KR" altLang="en-US" sz="1800" smtClean="0"/>
              <a:t>문자열</a:t>
            </a:r>
            <a:r>
              <a:rPr lang="en-US" altLang="ko-KR" sz="1800" smtClean="0"/>
              <a:t>)</a:t>
            </a:r>
            <a:r>
              <a:rPr lang="ko-KR" altLang="en-US" sz="1800" smtClean="0"/>
              <a:t>은 전부 대문자로 변환</a:t>
            </a:r>
            <a:r>
              <a:rPr lang="en-US" altLang="ko-KR" sz="1800" smtClean="0"/>
              <a:t>,LOWER(</a:t>
            </a:r>
            <a:r>
              <a:rPr lang="ko-KR" altLang="en-US" sz="1800" smtClean="0"/>
              <a:t>문자열</a:t>
            </a:r>
            <a:r>
              <a:rPr lang="en-US" altLang="ko-KR" sz="1800" smtClean="0"/>
              <a:t>)</a:t>
            </a:r>
            <a:r>
              <a:rPr lang="ko-KR" altLang="en-US" sz="1800" smtClean="0"/>
              <a:t>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소문자로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INITCAP(</a:t>
            </a:r>
            <a:r>
              <a:rPr lang="ko-KR" altLang="en-US" sz="1800" smtClean="0"/>
              <a:t>문자열</a:t>
            </a:r>
            <a:r>
              <a:rPr lang="en-US" altLang="ko-KR" sz="1800" smtClean="0"/>
              <a:t>)</a:t>
            </a:r>
            <a:r>
              <a:rPr lang="ko-KR" altLang="en-US" sz="1800" smtClean="0"/>
              <a:t>은</a:t>
            </a:r>
            <a:r>
              <a:rPr lang="en-US" altLang="ko-KR" sz="1800" smtClean="0"/>
              <a:t> </a:t>
            </a:r>
            <a:r>
              <a:rPr lang="ko-KR" altLang="en-US" sz="1800" smtClean="0"/>
              <a:t>첫자는 대문자 나머지는 소문자로 변환</a:t>
            </a:r>
            <a:endParaRPr lang="en-US" altLang="ko-KR" sz="1800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6-1 : SELECT</a:t>
            </a:r>
            <a:r>
              <a:rPr lang="ko-KR" altLang="en-US" smtClean="0"/>
              <a:t>절 기본 사용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6-2 : WHERE</a:t>
            </a:r>
            <a:r>
              <a:rPr lang="ko-KR" altLang="en-US" smtClean="0"/>
              <a:t>절에서의 활용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6-3 : LIKE</a:t>
            </a:r>
            <a:r>
              <a:rPr lang="ko-KR" altLang="en-US" smtClean="0"/>
              <a:t>문과 함께 활용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LENGTH</a:t>
            </a:r>
            <a:r>
              <a:rPr lang="en-US" altLang="ko-KR" smtClean="0"/>
              <a:t> : </a:t>
            </a:r>
            <a:r>
              <a:rPr lang="ko-KR" altLang="en-US" smtClean="0"/>
              <a:t>문자열 길이 </a:t>
            </a:r>
            <a:r>
              <a:rPr lang="en-US" altLang="ko-KR" smtClean="0"/>
              <a:t>(LENGTH(</a:t>
            </a:r>
            <a:r>
              <a:rPr lang="ko-KR" altLang="en-US" smtClean="0"/>
              <a:t>컬럼명</a:t>
            </a:r>
            <a:r>
              <a:rPr lang="en-US" altLang="ko-KR"/>
              <a:t> </a:t>
            </a:r>
            <a:r>
              <a:rPr lang="ko-KR" altLang="en-US" smtClean="0"/>
              <a:t>또는 문자열</a:t>
            </a:r>
            <a:r>
              <a:rPr lang="en-US" altLang="ko-KR" smtClean="0"/>
              <a:t>))</a:t>
            </a:r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6-4 : SELECT</a:t>
            </a:r>
            <a:r>
              <a:rPr lang="ko-KR" altLang="en-US" smtClean="0"/>
              <a:t>절 기본 사용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6-5 : WHERE</a:t>
            </a:r>
            <a:r>
              <a:rPr lang="ko-KR" altLang="en-US" smtClean="0"/>
              <a:t>절에서의 활용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lvl="1"/>
            <a:r>
              <a:rPr lang="en-US" altLang="ko-KR" smtClean="0"/>
              <a:t>LENGTHB(</a:t>
            </a:r>
            <a:r>
              <a:rPr lang="ko-KR" altLang="en-US" smtClean="0"/>
              <a:t>컬럼명</a:t>
            </a:r>
            <a:r>
              <a:rPr lang="en-US" altLang="ko-KR" smtClean="0"/>
              <a:t>)</a:t>
            </a:r>
            <a:r>
              <a:rPr lang="ko-KR" altLang="en-US" smtClean="0"/>
              <a:t>은 문자수가 아닌 바이트수 반환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/>
              <a:t>실습 </a:t>
            </a:r>
            <a:r>
              <a:rPr lang="en-US" altLang="ko-KR" smtClean="0"/>
              <a:t>6-1</a:t>
            </a:r>
            <a:br>
              <a:rPr lang="en-US" altLang="ko-KR" smtClean="0"/>
            </a:br>
            <a:r>
              <a:rPr lang="en-US" altLang="ko-KR" smtClean="0"/>
              <a:t>--UPPER</a:t>
            </a:r>
            <a:r>
              <a:rPr lang="ko-KR" altLang="en-US" smtClean="0"/>
              <a:t>는 대문자로 </a:t>
            </a:r>
            <a:r>
              <a:rPr lang="en-US" altLang="ko-KR" smtClean="0"/>
              <a:t>LOWER</a:t>
            </a:r>
            <a:r>
              <a:rPr lang="ko-KR" altLang="en-US" smtClean="0"/>
              <a:t>는 소문자로 </a:t>
            </a:r>
            <a:r>
              <a:rPr lang="en-US" altLang="ko-KR" smtClean="0"/>
              <a:t>INITCAP</a:t>
            </a:r>
            <a:r>
              <a:rPr lang="ko-KR" altLang="en-US" smtClean="0"/>
              <a:t>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첫자는 대문자 나머지는 소문자로 변환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--select</a:t>
            </a:r>
            <a:r>
              <a:rPr lang="ko-KR" altLang="en-US" smtClean="0"/>
              <a:t>절의 항목은 컬럼명</a:t>
            </a:r>
            <a:r>
              <a:rPr lang="en-US" altLang="ko-KR" smtClean="0"/>
              <a:t>,</a:t>
            </a:r>
            <a:r>
              <a:rPr lang="ko-KR" altLang="en-US" smtClean="0"/>
              <a:t>연산식</a:t>
            </a:r>
            <a:r>
              <a:rPr lang="en-US" altLang="ko-KR" smtClean="0"/>
              <a:t>,</a:t>
            </a:r>
            <a:r>
              <a:rPr lang="ko-KR" altLang="en-US" smtClean="0"/>
              <a:t>함수도 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ENAME, UPPER(ENAME), LOWER(ENAME), INITCAP(ENAME)  FROM EMP</a:t>
            </a:r>
            <a:r>
              <a:rPr lang="en-US" altLang="ko-KR" smtClean="0"/>
              <a:t>;</a:t>
            </a:r>
          </a:p>
          <a:p>
            <a:r>
              <a:rPr lang="ko-KR" altLang="en-US" smtClean="0"/>
              <a:t>실습 </a:t>
            </a:r>
            <a:r>
              <a:rPr lang="en-US" altLang="ko-KR" smtClean="0"/>
              <a:t>6-2</a:t>
            </a:r>
            <a:br>
              <a:rPr lang="en-US" altLang="ko-KR" smtClean="0"/>
            </a:br>
            <a:r>
              <a:rPr lang="en-US" altLang="ko-KR" smtClean="0"/>
              <a:t>--where</a:t>
            </a:r>
            <a:r>
              <a:rPr lang="ko-KR" altLang="en-US" smtClean="0"/>
              <a:t>절에서 문자변환 함수를 사용하여 대소문자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비교가 어려움을 해결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--</a:t>
            </a:r>
            <a:r>
              <a:rPr lang="ko-KR" altLang="en-US" smtClean="0"/>
              <a:t>매개변수는 컬럼명 또는 문자열값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*  FROM EMP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UPPER(ENAME) = UPPER('scott')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2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6-3</a:t>
            </a:r>
            <a:br>
              <a:rPr lang="en-US" altLang="ko-KR" smtClean="0"/>
            </a:br>
            <a:r>
              <a:rPr lang="en-US" altLang="ko-KR" smtClean="0"/>
              <a:t>--LIKE </a:t>
            </a:r>
            <a:r>
              <a:rPr lang="ko-KR" altLang="en-US" smtClean="0"/>
              <a:t>연산자에서 </a:t>
            </a:r>
            <a:r>
              <a:rPr lang="en-US" altLang="ko-KR" smtClean="0"/>
              <a:t>UPPER</a:t>
            </a:r>
            <a:r>
              <a:rPr lang="ko-KR" altLang="en-US" smtClean="0"/>
              <a:t>등 사용법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*  FROM EMP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UPPER(ENAME) LIKE UPPER('%scott</a:t>
            </a:r>
            <a:r>
              <a:rPr lang="en-US" altLang="ko-KR" smtClean="0"/>
              <a:t>%');</a:t>
            </a:r>
            <a:endParaRPr lang="en-US" altLang="ko-KR"/>
          </a:p>
          <a:p>
            <a:r>
              <a:rPr lang="ko-KR" altLang="en-US" smtClean="0"/>
              <a:t>실습 </a:t>
            </a:r>
            <a:r>
              <a:rPr lang="en-US" altLang="ko-KR" smtClean="0"/>
              <a:t>6-4</a:t>
            </a:r>
            <a:br>
              <a:rPr lang="en-US" altLang="ko-KR" smtClean="0"/>
            </a:br>
            <a:r>
              <a:rPr lang="en-US" altLang="ko-KR" smtClean="0"/>
              <a:t>--LENGTH</a:t>
            </a:r>
            <a:r>
              <a:rPr lang="ko-KR" altLang="en-US" smtClean="0"/>
              <a:t>함수는 문자열에서 문자개수 반환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ENAME, LENGTH(ENAME)  FROM EMP</a:t>
            </a:r>
            <a:r>
              <a:rPr lang="en-US" altLang="ko-KR" smtClean="0"/>
              <a:t>;</a:t>
            </a:r>
          </a:p>
          <a:p>
            <a:r>
              <a:rPr lang="ko-KR" altLang="en-US" smtClean="0"/>
              <a:t>실습 </a:t>
            </a:r>
            <a:r>
              <a:rPr lang="en-US" altLang="ko-KR" smtClean="0"/>
              <a:t>6-5</a:t>
            </a:r>
            <a:br>
              <a:rPr lang="en-US" altLang="ko-KR" smtClean="0"/>
            </a:br>
            <a:r>
              <a:rPr lang="en-US" altLang="ko-KR" smtClean="0"/>
              <a:t>--LENGTH</a:t>
            </a:r>
            <a:r>
              <a:rPr lang="ko-KR" altLang="en-US" smtClean="0"/>
              <a:t>함수를 </a:t>
            </a:r>
            <a:r>
              <a:rPr lang="en-US" altLang="ko-KR" smtClean="0"/>
              <a:t>WHERE</a:t>
            </a:r>
            <a:r>
              <a:rPr lang="ko-KR" altLang="en-US" smtClean="0"/>
              <a:t>절에서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ENAME, LENGTH(ENAME)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EMP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LENGTH(ENAME) &gt;= 5;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6-6</a:t>
            </a:r>
            <a:br>
              <a:rPr lang="en-US" altLang="ko-KR" smtClean="0"/>
            </a:br>
            <a:r>
              <a:rPr lang="en-US" altLang="ko-KR" smtClean="0"/>
              <a:t>--length</a:t>
            </a:r>
            <a:r>
              <a:rPr lang="ko-KR" altLang="en-US" smtClean="0"/>
              <a:t>는 문자수를 반환</a:t>
            </a:r>
            <a:r>
              <a:rPr lang="en-US" altLang="ko-KR" smtClean="0"/>
              <a:t>,lengthb</a:t>
            </a:r>
            <a:r>
              <a:rPr lang="ko-KR" altLang="en-US" smtClean="0"/>
              <a:t>는 바이트 수 반환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--</a:t>
            </a:r>
            <a:r>
              <a:rPr lang="ko-KR" altLang="en-US" smtClean="0"/>
              <a:t>한글은 </a:t>
            </a:r>
            <a:r>
              <a:rPr lang="en-US" altLang="ko-KR" smtClean="0"/>
              <a:t>1</a:t>
            </a:r>
            <a:r>
              <a:rPr lang="ko-KR" altLang="en-US" smtClean="0"/>
              <a:t>문자가 </a:t>
            </a:r>
            <a:r>
              <a:rPr lang="en-US" altLang="ko-KR"/>
              <a:t>3</a:t>
            </a:r>
            <a:r>
              <a:rPr lang="ko-KR" altLang="en-US" smtClean="0"/>
              <a:t>바이트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--DUAL</a:t>
            </a:r>
            <a:r>
              <a:rPr lang="ko-KR" altLang="en-US" smtClean="0"/>
              <a:t>테이블은 </a:t>
            </a:r>
            <a:r>
              <a:rPr lang="en-US" altLang="ko-KR" smtClean="0"/>
              <a:t>sys</a:t>
            </a:r>
            <a:r>
              <a:rPr lang="ko-KR" altLang="en-US" smtClean="0"/>
              <a:t>가 가지는 테이블인데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scott</a:t>
            </a:r>
            <a:r>
              <a:rPr lang="ko-KR" altLang="en-US" smtClean="0"/>
              <a:t>도 사용 가능</a:t>
            </a:r>
            <a:r>
              <a:rPr lang="en-US" altLang="ko-KR" smtClean="0"/>
              <a:t>(</a:t>
            </a:r>
            <a:r>
              <a:rPr lang="ko-KR" altLang="en-US" smtClean="0"/>
              <a:t>더미 테이블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 DUAL</a:t>
            </a:r>
            <a:r>
              <a:rPr lang="ko-KR" altLang="en-US" smtClean="0"/>
              <a:t>은 임시 연산이나 함수 결과값 확인 용도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LENGTH('</a:t>
            </a:r>
            <a:r>
              <a:rPr lang="ko-KR" altLang="en-US"/>
              <a:t>한글</a:t>
            </a:r>
            <a:r>
              <a:rPr lang="en-US" altLang="ko-KR"/>
              <a:t>'), LENGTHB('</a:t>
            </a:r>
            <a:r>
              <a:rPr lang="ko-KR" altLang="en-US"/>
              <a:t>한글</a:t>
            </a:r>
            <a:r>
              <a:rPr lang="en-US" altLang="ko-KR"/>
              <a:t>')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 </a:t>
            </a:r>
            <a:r>
              <a:rPr lang="en-US" altLang="ko-KR"/>
              <a:t>DUAL</a:t>
            </a:r>
            <a:r>
              <a:rPr lang="en-US" altLang="ko-KR" smtClean="0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SUBSTR</a:t>
            </a:r>
            <a:r>
              <a:rPr lang="en-US" altLang="ko-KR" smtClean="0"/>
              <a:t> : </a:t>
            </a:r>
            <a:r>
              <a:rPr lang="ko-KR" altLang="en-US"/>
              <a:t>문자열 </a:t>
            </a:r>
            <a:r>
              <a:rPr lang="ko-KR" altLang="en-US" smtClean="0"/>
              <a:t>일부 추출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/>
              <a:t>-- </a:t>
            </a:r>
            <a:r>
              <a:rPr lang="ko-KR" altLang="en-US"/>
              <a:t>실습 </a:t>
            </a:r>
            <a:r>
              <a:rPr lang="en-US" altLang="ko-KR" smtClean="0"/>
              <a:t>6-7</a:t>
            </a:r>
            <a:br>
              <a:rPr lang="en-US" altLang="ko-KR" smtClean="0"/>
            </a:br>
            <a:r>
              <a:rPr lang="en-US" altLang="ko-KR" smtClean="0"/>
              <a:t>--</a:t>
            </a:r>
            <a:r>
              <a:rPr lang="ko-KR" altLang="en-US" smtClean="0"/>
              <a:t>다른언어에서는 색인번호를 </a:t>
            </a:r>
            <a:r>
              <a:rPr lang="en-US" altLang="ko-KR" smtClean="0"/>
              <a:t>0</a:t>
            </a:r>
            <a:r>
              <a:rPr lang="ko-KR" altLang="en-US" smtClean="0"/>
              <a:t>번부터이나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오라클은 </a:t>
            </a:r>
            <a:r>
              <a:rPr lang="en-US" altLang="ko-KR" smtClean="0"/>
              <a:t>1</a:t>
            </a:r>
            <a:r>
              <a:rPr lang="ko-KR" altLang="en-US" smtClean="0"/>
              <a:t>번부터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</a:t>
            </a:r>
            <a:r>
              <a:rPr lang="en-US" altLang="ko-KR"/>
              <a:t>JOB, SUBSTR(JOB, 1, 2), SUBSTR(JOB, 3, 2), SUBSTR(JOB, 5)  FROM EMP;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776864" cy="216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9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실습 </a:t>
            </a:r>
            <a:r>
              <a:rPr lang="en-US" altLang="ko-KR" smtClean="0"/>
              <a:t>6-8</a:t>
            </a:r>
            <a:br>
              <a:rPr lang="en-US" altLang="ko-KR" smtClean="0"/>
            </a:br>
            <a:r>
              <a:rPr lang="en-US" altLang="ko-KR" smtClean="0"/>
              <a:t>--substr</a:t>
            </a:r>
            <a:r>
              <a:rPr lang="ko-KR" altLang="en-US" smtClean="0"/>
              <a:t>과 다른 함수 같이 사용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JOB</a:t>
            </a:r>
            <a:r>
              <a:rPr lang="en-US" altLang="ko-KR" smtClean="0"/>
              <a:t>, </a:t>
            </a:r>
            <a:r>
              <a:rPr lang="en-US" altLang="ko-KR"/>
              <a:t>SUBSTR(JOB, -LENGTH(JOB)),       SUBSTR(JOB, -LENGTH(JOB), 2),       SUBSTR(JOB, -3)  FROM EMP</a:t>
            </a:r>
            <a:r>
              <a:rPr lang="en-US" altLang="ko-KR" smtClean="0"/>
              <a:t>;</a:t>
            </a:r>
            <a:br>
              <a:rPr lang="en-US" altLang="ko-KR" smtClean="0"/>
            </a:br>
            <a:r>
              <a:rPr lang="en-US" altLang="ko-KR" smtClean="0"/>
              <a:t>-- </a:t>
            </a:r>
            <a:r>
              <a:rPr lang="ko-KR" altLang="en-US" smtClean="0"/>
              <a:t>음수</a:t>
            </a:r>
            <a:r>
              <a:rPr lang="en-US" altLang="ko-KR" smtClean="0"/>
              <a:t>(-)</a:t>
            </a:r>
            <a:r>
              <a:rPr lang="ko-KR" altLang="en-US" smtClean="0"/>
              <a:t>가 붙으면 역으로 세옴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(</a:t>
            </a:r>
            <a:r>
              <a:rPr lang="ko-KR" altLang="en-US" smtClean="0"/>
              <a:t>마지막이 </a:t>
            </a:r>
            <a:r>
              <a:rPr lang="en-US" altLang="ko-KR" smtClean="0"/>
              <a:t>-1,</a:t>
            </a:r>
            <a:r>
              <a:rPr lang="ko-KR" altLang="en-US" smtClean="0"/>
              <a:t>앞이 </a:t>
            </a:r>
            <a:r>
              <a:rPr lang="en-US" altLang="ko-KR" smtClean="0"/>
              <a:t>-2, ….)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6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579</TotalTime>
  <Words>372</Words>
  <Application>Microsoft Office PowerPoint</Application>
  <PresentationFormat>화면 슬라이드 쇼(4:3)</PresentationFormat>
  <Paragraphs>143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Chap06. 데이터 처리와 가공을 위한  오라클 함수</vt:lpstr>
      <vt:lpstr>06-1 오라클 함수</vt:lpstr>
      <vt:lpstr>06-1 오라클 함수</vt:lpstr>
      <vt:lpstr>06-2 문자 데이터를 가공하는 문자 함수</vt:lpstr>
      <vt:lpstr>PowerPoint 프레젠테이션</vt:lpstr>
      <vt:lpstr>PowerPoint 프레젠테이션</vt:lpstr>
      <vt:lpstr>PowerPoint 프레젠테이션</vt:lpstr>
      <vt:lpstr>06-2 문자 데이터를 가공하는 문자 함수</vt:lpstr>
      <vt:lpstr>PowerPoint 프레젠테이션</vt:lpstr>
      <vt:lpstr>06-2 문자 데이터를 가공하는 문자 함수</vt:lpstr>
      <vt:lpstr>PowerPoint 프레젠테이션</vt:lpstr>
      <vt:lpstr>06-2 문자 데이터를 가공하는 문자 함수</vt:lpstr>
      <vt:lpstr>06-2 문자 데이터를 가공하는 문자 함수</vt:lpstr>
      <vt:lpstr>PowerPoint 프레젠테이션</vt:lpstr>
      <vt:lpstr>06-2 문자 데이터를 가공하는 문자 함수</vt:lpstr>
      <vt:lpstr>06-2 문자 데이터를 가공하는 문자 함수</vt:lpstr>
      <vt:lpstr>PowerPoint 프레젠테이션</vt:lpstr>
      <vt:lpstr>06-3 숫자 데이터를 연산하고 수치를 조정하는         숫자함수</vt:lpstr>
      <vt:lpstr>PowerPoint 프레젠테이션</vt:lpstr>
      <vt:lpstr>PowerPoint 프레젠테이션</vt:lpstr>
      <vt:lpstr>PowerPoint 프레젠테이션</vt:lpstr>
      <vt:lpstr>06-4 날짜 데이터를 다루는 날짜 함수</vt:lpstr>
      <vt:lpstr>PowerPoint 프레젠테이션</vt:lpstr>
      <vt:lpstr>PowerPoint 프레젠테이션</vt:lpstr>
      <vt:lpstr>06-4 날짜 데이터를 다루는 날짜 함수</vt:lpstr>
      <vt:lpstr>PowerPoint 프레젠테이션</vt:lpstr>
      <vt:lpstr>PowerPoint 프레젠테이션</vt:lpstr>
      <vt:lpstr>06-5 자료형을 변환하는 형 변환 함수</vt:lpstr>
      <vt:lpstr>PowerPoint 프레젠테이션</vt:lpstr>
      <vt:lpstr>PowerPoint 프레젠테이션</vt:lpstr>
      <vt:lpstr>PowerPoint 프레젠테이션</vt:lpstr>
      <vt:lpstr>06-6 NULL 처리 함수</vt:lpstr>
      <vt:lpstr>PowerPoint 프레젠테이션</vt:lpstr>
      <vt:lpstr>06-7 상황에 따라 다른 데이터를 반환하는         DECODE 함수와 CASE문</vt:lpstr>
      <vt:lpstr>PowerPoint 프레젠테이션</vt:lpstr>
      <vt:lpstr>06-7 상황에 따라 다른 데이터를 반환하는         DECODE 함수와 CASE문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</cp:lastModifiedBy>
  <cp:revision>112</cp:revision>
  <dcterms:created xsi:type="dcterms:W3CDTF">2006-10-05T04:04:58Z</dcterms:created>
  <dcterms:modified xsi:type="dcterms:W3CDTF">2023-03-19T23:52:53Z</dcterms:modified>
</cp:coreProperties>
</file>