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9" r:id="rId4"/>
    <p:sldId id="282" r:id="rId5"/>
    <p:sldId id="283" r:id="rId6"/>
    <p:sldId id="280" r:id="rId7"/>
    <p:sldId id="281" r:id="rId8"/>
    <p:sldId id="284" r:id="rId9"/>
    <p:sldId id="285" r:id="rId10"/>
    <p:sldId id="286" r:id="rId11"/>
    <p:sldId id="267" r:id="rId12"/>
    <p:sldId id="277" r:id="rId13"/>
    <p:sldId id="268" r:id="rId14"/>
    <p:sldId id="269" r:id="rId15"/>
    <p:sldId id="273" r:id="rId16"/>
    <p:sldId id="271" r:id="rId17"/>
    <p:sldId id="270" r:id="rId18"/>
    <p:sldId id="272" r:id="rId19"/>
    <p:sldId id="275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3" autoAdjust="0"/>
    <p:restoredTop sz="94660"/>
  </p:normalViewPr>
  <p:slideViewPr>
    <p:cSldViewPr>
      <p:cViewPr varScale="1">
        <p:scale>
          <a:sx n="113" d="100"/>
          <a:sy n="113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MVC</a:t>
            </a:r>
            <a:r>
              <a:rPr lang="ko-KR" altLang="en-US" sz="3200" smtClean="0"/>
              <a:t>패턴</a:t>
            </a:r>
            <a:r>
              <a:rPr lang="en-US" altLang="ko-KR" sz="3200" smtClean="0"/>
              <a:t>(</a:t>
            </a:r>
            <a:r>
              <a:rPr lang="ko-KR" altLang="en-US" sz="3200" smtClean="0"/>
              <a:t>모델</a:t>
            </a:r>
            <a:r>
              <a:rPr lang="en-US" altLang="ko-KR" sz="3200" smtClean="0"/>
              <a:t>2)</a:t>
            </a:r>
            <a:r>
              <a:rPr lang="ko-KR" altLang="en-US" sz="3200" smtClean="0"/>
              <a:t>을 사용한 게시판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45895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813620" y="116632"/>
            <a:ext cx="187220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/>
              <a:t>글 목록 처리</a:t>
            </a:r>
          </a:p>
          <a:p>
            <a:r>
              <a:rPr lang="en-US" altLang="ko-KR" sz="1100" b="0" dirty="0" err="1" smtClean="0"/>
              <a:t>BoardListServlet</a:t>
            </a:r>
            <a:endParaRPr lang="en-US" altLang="ko-KR" sz="1100" b="0" dirty="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541812" y="836712"/>
            <a:ext cx="1830388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올리기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cxnSp>
        <p:nvCxnSpPr>
          <p:cNvPr id="35" name="꺾인 연결선 34"/>
          <p:cNvCxnSpPr>
            <a:stCxn id="31" idx="2"/>
            <a:endCxn id="32" idx="0"/>
          </p:cNvCxnSpPr>
          <p:nvPr/>
        </p:nvCxnSpPr>
        <p:spPr>
          <a:xfrm rot="5400000">
            <a:off x="3288639" y="375626"/>
            <a:ext cx="289193" cy="632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2"/>
            <a:endCxn id="33" idx="0"/>
          </p:cNvCxnSpPr>
          <p:nvPr/>
        </p:nvCxnSpPr>
        <p:spPr>
          <a:xfrm rot="16200000" flipH="1">
            <a:off x="4458769" y="-161526"/>
            <a:ext cx="289193" cy="1707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8417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목록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788024" y="1772816"/>
            <a:ext cx="1332416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dirty="0" smtClean="0"/>
              <a:t>쓰기</a:t>
            </a:r>
            <a:r>
              <a:rPr lang="ko-KR" altLang="en-US" sz="1100" b="0" dirty="0" smtClean="0"/>
              <a:t> 처리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Wirte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44" name="직선 화살표 연결선 43"/>
          <p:cNvCxnSpPr>
            <a:stCxn id="33" idx="2"/>
            <a:endCxn id="42" idx="0"/>
          </p:cNvCxnSpPr>
          <p:nvPr/>
        </p:nvCxnSpPr>
        <p:spPr>
          <a:xfrm flipH="1">
            <a:off x="5454232" y="1098322"/>
            <a:ext cx="2774" cy="67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429878" y="3212976"/>
            <a:ext cx="1463862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 </a:t>
            </a:r>
            <a:r>
              <a:rPr lang="ko-KR" altLang="en-US" sz="1100" dirty="0" smtClean="0"/>
              <a:t>상세 </a:t>
            </a:r>
            <a:r>
              <a:rPr lang="ko-KR" altLang="en-US" sz="1100" b="0" dirty="0" smtClean="0"/>
              <a:t>내용 </a:t>
            </a:r>
            <a:r>
              <a:rPr lang="ko-KR" altLang="en-US" sz="1100" b="0" dirty="0"/>
              <a:t>보기 </a:t>
            </a:r>
            <a:endParaRPr lang="en-US" altLang="ko-KR" sz="1100" b="0" dirty="0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2237556" y="2348880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BoardViewServlet</a:t>
            </a:r>
            <a:endParaRPr lang="en-US" altLang="ko-KR" sz="1100" b="0" dirty="0"/>
          </a:p>
        </p:txBody>
      </p:sp>
      <p:cxnSp>
        <p:nvCxnSpPr>
          <p:cNvPr id="50" name="직선 화살표 연결선 49"/>
          <p:cNvCxnSpPr>
            <a:endCxn id="48" idx="0"/>
          </p:cNvCxnSpPr>
          <p:nvPr/>
        </p:nvCxnSpPr>
        <p:spPr>
          <a:xfrm>
            <a:off x="3131840" y="1916832"/>
            <a:ext cx="402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8" idx="2"/>
            <a:endCxn id="47" idx="0"/>
          </p:cNvCxnSpPr>
          <p:nvPr/>
        </p:nvCxnSpPr>
        <p:spPr>
          <a:xfrm flipH="1">
            <a:off x="3161809" y="2779767"/>
            <a:ext cx="10268" cy="4332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15094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2" idx="2"/>
            <a:endCxn id="32" idx="3"/>
          </p:cNvCxnSpPr>
          <p:nvPr/>
        </p:nvCxnSpPr>
        <p:spPr>
          <a:xfrm rot="5400000" flipH="1">
            <a:off x="4077302" y="826774"/>
            <a:ext cx="1151547" cy="1602312"/>
          </a:xfrm>
          <a:prstGeom prst="bentConnector4">
            <a:avLst>
              <a:gd name="adj1" fmla="val -19852"/>
              <a:gd name="adj2" fmla="val 707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2165548" y="4869160"/>
            <a:ext cx="122020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수정 </a:t>
            </a:r>
            <a:r>
              <a:rPr lang="ko-KR" altLang="en-US" sz="1100" b="0" dirty="0" smtClean="0"/>
              <a:t>폼</a:t>
            </a:r>
            <a:endParaRPr lang="en-US" altLang="ko-KR" sz="1100" b="0" dirty="0"/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1733500" y="4150241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ModifyForm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74" name="꺾인 연결선 73"/>
          <p:cNvCxnSpPr>
            <a:stCxn id="47" idx="2"/>
            <a:endCxn id="67" idx="0"/>
          </p:cNvCxnSpPr>
          <p:nvPr/>
        </p:nvCxnSpPr>
        <p:spPr>
          <a:xfrm rot="5400000">
            <a:off x="2577088" y="3565519"/>
            <a:ext cx="675655" cy="493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741612" y="4437112"/>
            <a:ext cx="26982" cy="4828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6" idx="2"/>
            <a:endCxn id="48" idx="1"/>
          </p:cNvCxnSpPr>
          <p:nvPr/>
        </p:nvCxnSpPr>
        <p:spPr>
          <a:xfrm rot="5400000" flipH="1">
            <a:off x="1223381" y="3578500"/>
            <a:ext cx="2566446" cy="538095"/>
          </a:xfrm>
          <a:prstGeom prst="bentConnector4">
            <a:avLst>
              <a:gd name="adj1" fmla="val -39124"/>
              <a:gd name="adj2" fmla="val 224698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979712" y="5877272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수정하기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4211960" y="4365104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삭제하기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Delete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86" name="꺾인 연결선 85"/>
          <p:cNvCxnSpPr>
            <a:stCxn id="47" idx="2"/>
            <a:endCxn id="84" idx="0"/>
          </p:cNvCxnSpPr>
          <p:nvPr/>
        </p:nvCxnSpPr>
        <p:spPr>
          <a:xfrm rot="16200000" flipH="1">
            <a:off x="3708886" y="2927509"/>
            <a:ext cx="890518" cy="198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/>
          <p:nvPr/>
        </p:nvCxnSpPr>
        <p:spPr>
          <a:xfrm flipH="1" flipV="1">
            <a:off x="3923928" y="1628800"/>
            <a:ext cx="2157073" cy="2880320"/>
          </a:xfrm>
          <a:prstGeom prst="bentConnector3">
            <a:avLst>
              <a:gd name="adj1" fmla="val -516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1520" y="908720"/>
            <a:ext cx="2139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4168" y="1844824"/>
            <a:ext cx="194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insertBoard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36512" y="2204864"/>
            <a:ext cx="248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DAO</a:t>
            </a:r>
            <a:r>
              <a:rPr lang="ko-KR" altLang="en-US" sz="1200" b="1" dirty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updateReadcount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0" y="5589240"/>
            <a:ext cx="204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3933056"/>
            <a:ext cx="248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8064" y="4077072"/>
            <a:ext cx="204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deleteBoard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2627784" y="20608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2267744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355976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2051720" y="558924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flipH="1">
            <a:off x="5508104" y="148478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884368" y="335699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740352" y="2564904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85788" y="1503015"/>
            <a:ext cx="10315576" cy="4086225"/>
            <a:chOff x="-585788" y="1503015"/>
            <a:chExt cx="10315576" cy="4086225"/>
          </a:xfrm>
        </p:grpSpPr>
        <p:pic>
          <p:nvPicPr>
            <p:cNvPr id="1026" name="Picture 2" descr="H:\원고\로드북\_____jsp\img\ch11\11-010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5788" y="1503015"/>
              <a:ext cx="10315576" cy="408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-137033" y="2591073"/>
              <a:ext cx="211674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이동한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리스트 화면에서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게시글이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등록되었음을 확인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 flipV="1">
              <a:off x="646983" y="3130322"/>
              <a:ext cx="504056" cy="5147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-180528" y="3717032"/>
              <a:ext cx="9505056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42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04664" y="2060848"/>
            <a:ext cx="10315576" cy="3952875"/>
            <a:chOff x="-1404664" y="2060848"/>
            <a:chExt cx="10315576" cy="3952875"/>
          </a:xfrm>
        </p:grpSpPr>
        <p:pic>
          <p:nvPicPr>
            <p:cNvPr id="5122" name="Picture 2" descr="H:\원고\로드북\_____jsp\img\ch11\11-005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04664" y="2060848"/>
              <a:ext cx="10315576" cy="395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8026670" y="2994375"/>
              <a:ext cx="432048" cy="720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759809" y="2420888"/>
              <a:ext cx="198865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등록 링크를 클릭하면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등록 화면으로 이동한다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612576" y="1356020"/>
            <a:ext cx="8734375" cy="5169324"/>
            <a:chOff x="-612576" y="1356020"/>
            <a:chExt cx="8734375" cy="5169324"/>
          </a:xfrm>
        </p:grpSpPr>
        <p:pic>
          <p:nvPicPr>
            <p:cNvPr id="4098" name="Picture 2" descr="H:\원고\로드북\_____jsp\img\ch11\11-01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576" y="1356020"/>
              <a:ext cx="8734375" cy="5169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66479" y="2545740"/>
              <a:ext cx="237626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* 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필수가 있는 입력란은 반드시 입력해야 함</a:t>
              </a:r>
              <a:endParaRPr lang="ko-KR" altLang="en-US" sz="14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5" name="직선 화살표 연결선 4"/>
            <p:cNvCxnSpPr>
              <a:endCxn id="6" idx="1"/>
            </p:cNvCxnSpPr>
            <p:nvPr/>
          </p:nvCxnSpPr>
          <p:spPr>
            <a:xfrm flipV="1">
              <a:off x="2051720" y="2807350"/>
              <a:ext cx="514759" cy="2279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2411760" y="3284984"/>
              <a:ext cx="2952328" cy="12241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364088" y="3768171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816169" y="3499901"/>
              <a:ext cx="208279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4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직상자를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입력하지 않았기에 에러 메시지 출력</a:t>
              </a:r>
              <a:endParaRPr lang="ko-KR" altLang="en-US" sz="14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02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61975" y="1343025"/>
            <a:ext cx="10267950" cy="4171950"/>
            <a:chOff x="-561975" y="1343025"/>
            <a:chExt cx="10267950" cy="4171950"/>
          </a:xfrm>
        </p:grpSpPr>
        <p:pic>
          <p:nvPicPr>
            <p:cNvPr id="6147" name="Picture 3" descr="H:\원고\로드북\_____jsp\img\ch11\11-017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1975" y="1343025"/>
              <a:ext cx="10267950" cy="417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2166155" y="2951313"/>
              <a:ext cx="432048" cy="720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1043608" y="2564904"/>
              <a:ext cx="240105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제목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링크를 클릭하면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상세보기 화면으로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이동한다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8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9552" y="2132856"/>
            <a:ext cx="8185067" cy="3325658"/>
            <a:chOff x="539552" y="2132856"/>
            <a:chExt cx="8185067" cy="3325658"/>
          </a:xfrm>
        </p:grpSpPr>
        <p:pic>
          <p:nvPicPr>
            <p:cNvPr id="7170" name="Picture 2" descr="H:\원고\로드북\_____jsp\img\ch11\11-01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32856"/>
              <a:ext cx="8185067" cy="332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3750331" y="4332755"/>
              <a:ext cx="432048" cy="720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75856" y="3946346"/>
              <a:ext cx="252028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수정 버튼을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클릭하면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수정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화면으로 이동한다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51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85788" y="1484784"/>
            <a:ext cx="10315576" cy="4124325"/>
            <a:chOff x="-585788" y="1484784"/>
            <a:chExt cx="10315576" cy="4124325"/>
          </a:xfrm>
        </p:grpSpPr>
        <p:pic>
          <p:nvPicPr>
            <p:cNvPr id="2050" name="Picture 2" descr="H:\원고\로드북\_____jsp\img\ch11\11-013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5788" y="1484784"/>
              <a:ext cx="10315576" cy="412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-137033" y="2591073"/>
              <a:ext cx="211674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이동한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리스트 화면에서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게시글이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수정되었음을 확인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 flipV="1">
              <a:off x="646983" y="3130322"/>
              <a:ext cx="504056" cy="5147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-180528" y="3717032"/>
              <a:ext cx="9649072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51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1340768"/>
            <a:ext cx="8329583" cy="3384376"/>
            <a:chOff x="323528" y="1340768"/>
            <a:chExt cx="8329583" cy="3384376"/>
          </a:xfrm>
        </p:grpSpPr>
        <p:pic>
          <p:nvPicPr>
            <p:cNvPr id="8194" name="Picture 2" descr="H:\원고\로드북\_____jsp\img\ch11\11-020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340768"/>
              <a:ext cx="8329583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4109734" y="3673375"/>
              <a:ext cx="432048" cy="720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75856" y="3263156"/>
              <a:ext cx="216024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삭제 버튼을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클릭하면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게시글이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삭제된다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. 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85788" y="1390650"/>
            <a:ext cx="10315576" cy="4076700"/>
            <a:chOff x="-585788" y="1390650"/>
            <a:chExt cx="10315576" cy="4076700"/>
          </a:xfrm>
        </p:grpSpPr>
        <p:pic>
          <p:nvPicPr>
            <p:cNvPr id="3074" name="Picture 2" descr="H:\원고\로드북\_____jsp\img\ch11\11-003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5788" y="1390650"/>
              <a:ext cx="10315576" cy="407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-137033" y="2591073"/>
              <a:ext cx="25487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이동한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리스트 화면에서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게시글이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삭제었음을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확인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 flipV="1">
              <a:off x="646983" y="3130322"/>
              <a:ext cx="504056" cy="5147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5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039774"/>
            <a:ext cx="8745694" cy="3780999"/>
            <a:chOff x="251520" y="1039774"/>
            <a:chExt cx="8745694" cy="3780999"/>
          </a:xfrm>
        </p:grpSpPr>
        <p:grpSp>
          <p:nvGrpSpPr>
            <p:cNvPr id="26" name="그룹 25"/>
            <p:cNvGrpSpPr/>
            <p:nvPr/>
          </p:nvGrpSpPr>
          <p:grpSpPr>
            <a:xfrm>
              <a:off x="2411760" y="2035364"/>
              <a:ext cx="1253272" cy="2177395"/>
              <a:chOff x="2894023" y="2035364"/>
              <a:chExt cx="1253272" cy="2177395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894023" y="2035364"/>
                <a:ext cx="1253272" cy="217739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934014" y="2917583"/>
                <a:ext cx="12132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ko-KR" sz="1400" dirty="0" err="1"/>
                  <a:t>BoardServlet</a:t>
                </a:r>
                <a:endParaRPr lang="en-US" altLang="ko-KR" sz="14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251521" y="1682935"/>
              <a:ext cx="1800200" cy="1458034"/>
              <a:chOff x="552475" y="930816"/>
              <a:chExt cx="2795389" cy="2337465"/>
            </a:xfrm>
          </p:grpSpPr>
          <p:pic>
            <p:nvPicPr>
              <p:cNvPr id="7" name="Picture 2" descr="G:\원고\로드북\_____jsp\img\ch01\1-001.bm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475" y="930816"/>
                <a:ext cx="2795389" cy="2337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575195" y="1495817"/>
                <a:ext cx="2628653" cy="16451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구름 모양 설명선 8"/>
            <p:cNvSpPr/>
            <p:nvPr/>
          </p:nvSpPr>
          <p:spPr>
            <a:xfrm>
              <a:off x="395536" y="2176207"/>
              <a:ext cx="1247990" cy="342272"/>
            </a:xfrm>
            <a:prstGeom prst="cloudCallout">
              <a:avLst>
                <a:gd name="adj1" fmla="val 24865"/>
                <a:gd name="adj2" fmla="val 7775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9413" y="2204864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200" b="1" dirty="0"/>
                <a:t>브라우저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93597" y="1857954"/>
              <a:ext cx="120339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00" b="1" dirty="0"/>
                <a:t>① </a:t>
              </a:r>
              <a:r>
                <a:rPr lang="ko-KR" altLang="en-US" sz="1000" dirty="0" smtClean="0"/>
                <a:t>주소를 입력하여 요청</a:t>
              </a:r>
              <a:r>
                <a:rPr lang="en-US" altLang="ko-KR" sz="1000" dirty="0" smtClean="0"/>
                <a:t>(request)</a:t>
              </a:r>
              <a:r>
                <a:rPr lang="ko-KR" altLang="en-US" sz="1000" dirty="0" smtClean="0"/>
                <a:t> 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13" name="직선 화살표 연결선 12"/>
            <p:cNvCxnSpPr>
              <a:endCxn id="4" idx="1"/>
            </p:cNvCxnSpPr>
            <p:nvPr/>
          </p:nvCxnSpPr>
          <p:spPr>
            <a:xfrm>
              <a:off x="2051721" y="2176207"/>
              <a:ext cx="543576" cy="17802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688887" y="3055749"/>
              <a:ext cx="5230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251520" y="1039774"/>
              <a:ext cx="5688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localhost:8181/web-study-11/BoardServlet?command=board_list</a:t>
              </a:r>
            </a:p>
            <a:p>
              <a:pPr fontAlgn="base"/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localhost:8181/web-study-11/BoardServlet?command=board_write</a:t>
              </a:r>
            </a:p>
            <a:p>
              <a:pPr fontAlgn="base"/>
              <a:r>
                <a:rPr lang="en-US" altLang="ko-KR" sz="1200" dirty="0" smtClean="0"/>
                <a:t>http://localhost:8181/web-study-11/BoardServlet?command=board_view</a:t>
              </a:r>
              <a:endParaRPr lang="en-US" altLang="ko-KR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33753" y="2853798"/>
              <a:ext cx="1562383" cy="593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600" dirty="0" err="1" smtClean="0"/>
                <a:t>ActionFactory</a:t>
              </a:r>
              <a:endParaRPr lang="en-US" altLang="ko-KR" sz="1600" dirty="0" smtClean="0"/>
            </a:p>
            <a:p>
              <a:pPr algn="ctr" fontAlgn="base"/>
              <a:endParaRPr lang="en-US" altLang="ko-KR" sz="1600" dirty="0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4381977" y="3145868"/>
              <a:ext cx="128432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050" dirty="0" smtClean="0">
                  <a:solidFill>
                    <a:schemeClr val="bg1"/>
                  </a:solidFill>
                </a:rPr>
                <a:t>액션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모델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을 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>
              <a:endCxn id="30" idx="1"/>
            </p:cNvCxnSpPr>
            <p:nvPr/>
          </p:nvCxnSpPr>
          <p:spPr>
            <a:xfrm flipV="1">
              <a:off x="5796136" y="2264793"/>
              <a:ext cx="1584176" cy="660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7380312" y="2035364"/>
              <a:ext cx="1567450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BoardListAction</a:t>
              </a:r>
              <a:endParaRPr lang="en-US" altLang="ko-KR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1" y="2911540"/>
              <a:ext cx="1616903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BoardWriteAction</a:t>
              </a:r>
              <a:endParaRPr lang="en-US" altLang="ko-KR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89041" y="2492896"/>
              <a:ext cx="16614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command=</a:t>
              </a:r>
              <a:r>
                <a:rPr lang="en-US" altLang="ko-KR" sz="1200" dirty="0" err="1"/>
                <a:t>board_list</a:t>
              </a:r>
              <a:endParaRPr lang="ko-KR" altLang="en-US" sz="1200" dirty="0"/>
            </a:p>
          </p:txBody>
        </p:sp>
        <p:cxnSp>
          <p:nvCxnSpPr>
            <p:cNvPr id="38" name="직선 화살표 연결선 37"/>
            <p:cNvCxnSpPr>
              <a:stCxn id="21" idx="3"/>
              <a:endCxn id="31" idx="1"/>
            </p:cNvCxnSpPr>
            <p:nvPr/>
          </p:nvCxnSpPr>
          <p:spPr>
            <a:xfrm flipV="1">
              <a:off x="5796136" y="3140969"/>
              <a:ext cx="1584175" cy="9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5706456" y="2924944"/>
              <a:ext cx="16738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command=</a:t>
              </a:r>
              <a:r>
                <a:rPr lang="en-US" altLang="ko-KR" sz="1100" dirty="0" err="1"/>
                <a:t>board_write</a:t>
              </a:r>
              <a:endParaRPr lang="ko-KR" altLang="en-US" sz="11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>
              <a:off x="3665032" y="3234909"/>
              <a:ext cx="52307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59" idx="1"/>
            </p:cNvCxnSpPr>
            <p:nvPr/>
          </p:nvCxnSpPr>
          <p:spPr>
            <a:xfrm>
              <a:off x="5796136" y="3370398"/>
              <a:ext cx="1584174" cy="897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7380310" y="4038750"/>
              <a:ext cx="1616903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BoardViewAction</a:t>
              </a:r>
              <a:endParaRPr lang="en-US" altLang="ko-KR" sz="14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95350" y="3743454"/>
              <a:ext cx="1773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command=</a:t>
              </a:r>
              <a:r>
                <a:rPr lang="en-US" altLang="ko-KR" sz="1200" dirty="0" err="1"/>
                <a:t>board_view</a:t>
              </a:r>
              <a:endParaRPr lang="en-US" altLang="ko-KR" sz="1200" dirty="0"/>
            </a:p>
          </p:txBody>
        </p:sp>
        <p:cxnSp>
          <p:nvCxnSpPr>
            <p:cNvPr id="63" name="직선 화살표 연결선 62"/>
            <p:cNvCxnSpPr>
              <a:stCxn id="4" idx="3"/>
            </p:cNvCxnSpPr>
            <p:nvPr/>
          </p:nvCxnSpPr>
          <p:spPr>
            <a:xfrm flipH="1">
              <a:off x="1958976" y="3893887"/>
              <a:ext cx="636321" cy="3188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1894221" y="3833223"/>
              <a:ext cx="107326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③ </a:t>
              </a:r>
              <a:r>
                <a:rPr lang="ko-KR" altLang="en-US" sz="1050" dirty="0" smtClean="0"/>
                <a:t>결과 출력</a:t>
              </a:r>
              <a:r>
                <a:rPr lang="en-US" altLang="ko-KR" sz="1050" dirty="0" smtClean="0"/>
                <a:t> </a:t>
              </a:r>
              <a:endParaRPr lang="ko-KR" altLang="en-US" sz="1050" dirty="0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3635895" y="2472413"/>
              <a:ext cx="2030407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smtClean="0"/>
                <a:t>②</a:t>
              </a:r>
              <a:r>
                <a:rPr lang="ko-KR" altLang="en-US" sz="1050" dirty="0" smtClean="0"/>
                <a:t>요청 </a:t>
              </a:r>
              <a:r>
                <a:rPr lang="ko-KR" altLang="en-US" sz="1050" dirty="0" err="1" smtClean="0"/>
                <a:t>파라미터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/>
                <a:t>commnad</a:t>
              </a:r>
              <a:r>
                <a:rPr lang="en-US" altLang="ko-KR" sz="1050" dirty="0" smtClean="0"/>
                <a:t>)</a:t>
              </a:r>
              <a:r>
                <a:rPr lang="ko-KR" altLang="en-US" sz="1050" dirty="0" smtClean="0"/>
                <a:t>에 의해 액션을 생성해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되돌림</a:t>
              </a:r>
              <a:r>
                <a:rPr lang="en-US" altLang="ko-KR" sz="1050" dirty="0" smtClean="0"/>
                <a:t> </a:t>
              </a:r>
              <a:endParaRPr lang="ko-KR" altLang="en-US" sz="1050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7365029" y="1442023"/>
              <a:ext cx="1598016" cy="577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050" dirty="0" smtClean="0"/>
                <a:t>비즈니스 </a:t>
              </a:r>
              <a:r>
                <a:rPr lang="ko-KR" altLang="en-US" sz="1050" dirty="0" err="1" smtClean="0"/>
                <a:t>로직을</a:t>
              </a:r>
              <a:r>
                <a:rPr lang="ko-KR" altLang="en-US" sz="1050" dirty="0" smtClean="0"/>
                <a:t> 수행한 후 결과 출력을 위한 </a:t>
              </a:r>
              <a:r>
                <a:rPr lang="ko-KR" altLang="en-US" sz="1050" dirty="0" err="1" smtClean="0"/>
                <a:t>뷰를</a:t>
              </a:r>
              <a:r>
                <a:rPr lang="ko-KR" altLang="en-US" sz="1050" dirty="0" smtClean="0"/>
                <a:t> 결정</a:t>
              </a:r>
              <a:endParaRPr lang="ko-KR" altLang="en-US" sz="105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39785" y="4174442"/>
              <a:ext cx="1398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 err="1" smtClean="0"/>
                <a:t>boardLlist.jsp</a:t>
              </a:r>
              <a:endParaRPr lang="en-US" altLang="ko-KR" sz="1200" dirty="0" smtClean="0"/>
            </a:p>
            <a:p>
              <a:pPr fontAlgn="base"/>
              <a:r>
                <a:rPr lang="en-US" altLang="ko-KR" sz="1200" dirty="0" err="1" smtClean="0"/>
                <a:t>boardWrite</a:t>
              </a:r>
              <a:r>
                <a:rPr lang="en-US" altLang="ko-KR" sz="1200" dirty="0" err="1"/>
                <a:t>.jsp</a:t>
              </a:r>
              <a:endParaRPr lang="en-US" altLang="ko-KR" sz="1200" dirty="0"/>
            </a:p>
            <a:p>
              <a:pPr fontAlgn="base"/>
              <a:r>
                <a:rPr lang="en-US" altLang="ko-KR" sz="1200" dirty="0" err="1" smtClean="0"/>
                <a:t>boardView.jsp</a:t>
              </a:r>
              <a:endParaRPr lang="en-US" altLang="ko-KR" sz="12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H="1" flipV="1">
              <a:off x="683568" y="3186555"/>
              <a:ext cx="720080" cy="10262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99798" y="3333847"/>
              <a:ext cx="148761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 dirty="0" smtClean="0"/>
                <a:t>④ </a:t>
              </a:r>
              <a:r>
                <a:rPr lang="ko-KR" altLang="en-US" sz="1000" dirty="0" smtClean="0"/>
                <a:t>찾은 웹 페이지를 브라우저에 응답</a:t>
              </a:r>
              <a:r>
                <a:rPr lang="en-US" altLang="ko-KR" sz="1000" dirty="0" smtClean="0"/>
                <a:t>(response)</a:t>
              </a:r>
              <a:r>
                <a:rPr lang="ko-KR" altLang="en-US" sz="1000" dirty="0" smtClean="0"/>
                <a:t>해준다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4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</a:rPr>
              <a:t>모델</a:t>
            </a:r>
            <a:r>
              <a:rPr lang="en-US" altLang="ko-KR" sz="2800" smtClean="0">
                <a:solidFill>
                  <a:srgbClr val="FF0000"/>
                </a:solidFill>
              </a:rPr>
              <a:t>2 </a:t>
            </a:r>
            <a:r>
              <a:rPr lang="ko-KR" altLang="en-US" sz="2800" smtClean="0">
                <a:solidFill>
                  <a:srgbClr val="FF0000"/>
                </a:solidFill>
              </a:rPr>
              <a:t>기반의 </a:t>
            </a:r>
            <a:r>
              <a:rPr lang="en-US" altLang="ko-KR" sz="2800" smtClean="0">
                <a:solidFill>
                  <a:srgbClr val="FF0000"/>
                </a:solidFill>
              </a:rPr>
              <a:t>MVC</a:t>
            </a:r>
            <a:r>
              <a:rPr lang="ko-KR" altLang="en-US" sz="2800" smtClean="0">
                <a:solidFill>
                  <a:srgbClr val="FF0000"/>
                </a:solidFill>
              </a:rPr>
              <a:t>패턴 개요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웹애플리케이션 작성을 위해서는 실제 업무 처리 부분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(</a:t>
            </a:r>
            <a:r>
              <a:rPr lang="ko-KR" altLang="en-US" sz="2400" smtClean="0"/>
              <a:t>비즈니스 로직 부분</a:t>
            </a:r>
            <a:r>
              <a:rPr lang="en-US" altLang="ko-KR" sz="2400" smtClean="0"/>
              <a:t>)</a:t>
            </a:r>
            <a:r>
              <a:rPr lang="ko-KR" altLang="en-US" sz="2400" smtClean="0"/>
              <a:t>과 화면을 처리하기 위한 부분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(</a:t>
            </a:r>
            <a:r>
              <a:rPr lang="ko-KR" altLang="en-US" sz="2400" smtClean="0"/>
              <a:t>프레젠테이션 로직</a:t>
            </a:r>
            <a:r>
              <a:rPr lang="en-US" altLang="ko-KR" sz="2400" smtClean="0"/>
              <a:t>)</a:t>
            </a:r>
            <a:r>
              <a:rPr lang="ko-KR" altLang="en-US" sz="2400" smtClean="0"/>
              <a:t>을 구현</a:t>
            </a:r>
            <a:endParaRPr lang="en-US" altLang="ko-KR" sz="2400" smtClean="0"/>
          </a:p>
          <a:p>
            <a:r>
              <a:rPr lang="ko-KR" altLang="en-US" sz="2400" smtClean="0"/>
              <a:t>비즈니스 로직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데이터베이스와 연동하여 데이터를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얻어오는 작업</a:t>
            </a:r>
            <a:endParaRPr lang="en-US" altLang="ko-KR" sz="2400" smtClean="0"/>
          </a:p>
          <a:p>
            <a:r>
              <a:rPr lang="ko-KR" altLang="en-US" sz="2400" smtClean="0"/>
              <a:t>프레젠테이션 로직 </a:t>
            </a:r>
            <a:r>
              <a:rPr lang="en-US" altLang="ko-KR" sz="2400" smtClean="0"/>
              <a:t>:</a:t>
            </a:r>
            <a:r>
              <a:rPr lang="ko-KR" altLang="en-US" sz="2400" smtClean="0"/>
              <a:t> </a:t>
            </a:r>
            <a:r>
              <a:rPr lang="en-US" altLang="ko-KR" sz="2400" smtClean="0"/>
              <a:t>HTML</a:t>
            </a:r>
            <a:r>
              <a:rPr lang="ko-KR" altLang="en-US" sz="2400" smtClean="0"/>
              <a:t>형태로 그결과를 클라이언트에게 보여 주는 역할</a:t>
            </a:r>
            <a:endParaRPr lang="en-US" altLang="ko-KR" sz="2400" smtClean="0"/>
          </a:p>
          <a:p>
            <a:r>
              <a:rPr lang="ko-KR" altLang="en-US" sz="2400" smtClean="0"/>
              <a:t>모델 </a:t>
            </a:r>
            <a:r>
              <a:rPr lang="en-US" altLang="ko-KR" sz="2400" smtClean="0"/>
              <a:t>1</a:t>
            </a:r>
            <a:r>
              <a:rPr lang="ko-KR" altLang="en-US" sz="2400" smtClean="0"/>
              <a:t>방식은 비지니스로직과 프레젠테이션로직이 혼합되어 있음</a:t>
            </a:r>
            <a:endParaRPr lang="en-US" altLang="ko-KR" sz="2400" smtClean="0"/>
          </a:p>
          <a:p>
            <a:r>
              <a:rPr lang="en-US" altLang="ko-KR" sz="2400" smtClean="0"/>
              <a:t>MVC</a:t>
            </a:r>
            <a:r>
              <a:rPr lang="ko-KR" altLang="en-US" sz="2400" smtClean="0"/>
              <a:t>패턴은 </a:t>
            </a:r>
            <a:r>
              <a:rPr lang="en-US" altLang="ko-KR" sz="2400" smtClean="0"/>
              <a:t>Model,View,Control</a:t>
            </a:r>
            <a:r>
              <a:rPr lang="ko-KR" altLang="en-US" sz="2400"/>
              <a:t> </a:t>
            </a:r>
            <a:r>
              <a:rPr lang="ko-KR" altLang="en-US" sz="2400" smtClean="0"/>
              <a:t>세 영역으로 나누고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이들의 결합도를 최소화하는 것을 모토로 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9377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35696" y="1156682"/>
            <a:ext cx="4165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00" b="1" dirty="0"/>
              <a:t>① </a:t>
            </a:r>
            <a:r>
              <a:rPr lang="ko-KR" altLang="en-US" sz="1000" dirty="0" smtClean="0"/>
              <a:t>주소를 입력하여 요청</a:t>
            </a:r>
            <a:r>
              <a:rPr lang="en-US" altLang="ko-KR" sz="1000" dirty="0" smtClean="0"/>
              <a:t>(request)</a:t>
            </a:r>
            <a:r>
              <a:rPr lang="ko-KR" altLang="en-US" sz="1000" dirty="0" smtClean="0"/>
              <a:t> 하면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요청 </a:t>
            </a:r>
            <a:r>
              <a:rPr lang="ko-KR" altLang="en-US" sz="1000" dirty="0" err="1"/>
              <a:t>파라미터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commnad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</a:t>
            </a:r>
            <a:r>
              <a:rPr lang="ko-KR" altLang="en-US" sz="1000" dirty="0" err="1"/>
              <a:t>서블릿이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호출된다</a:t>
            </a:r>
            <a:endParaRPr lang="ko-KR" altLang="en-US" sz="1000" dirty="0"/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46402" y="1124869"/>
            <a:ext cx="20304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2177" y="1679333"/>
            <a:ext cx="7434159" cy="2371843"/>
            <a:chOff x="162177" y="1679333"/>
            <a:chExt cx="7434159" cy="2371843"/>
          </a:xfrm>
        </p:grpSpPr>
        <p:grpSp>
          <p:nvGrpSpPr>
            <p:cNvPr id="6" name="그룹 5"/>
            <p:cNvGrpSpPr/>
            <p:nvPr/>
          </p:nvGrpSpPr>
          <p:grpSpPr>
            <a:xfrm>
              <a:off x="162177" y="1679333"/>
              <a:ext cx="1800200" cy="1957374"/>
              <a:chOff x="552475" y="930816"/>
              <a:chExt cx="2795389" cy="2337465"/>
            </a:xfrm>
          </p:grpSpPr>
          <p:pic>
            <p:nvPicPr>
              <p:cNvPr id="7" name="Picture 2" descr="G:\원고\로드북\_____jsp\img\ch01\1-001.bm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475" y="930816"/>
                <a:ext cx="2795389" cy="2337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575195" y="1495817"/>
                <a:ext cx="2628653" cy="16451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직선 화살표 연결선 27"/>
            <p:cNvCxnSpPr/>
            <p:nvPr/>
          </p:nvCxnSpPr>
          <p:spPr>
            <a:xfrm>
              <a:off x="1938562" y="1912354"/>
              <a:ext cx="40015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71010" y="1700808"/>
              <a:ext cx="1567450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BoardListServlet</a:t>
              </a:r>
              <a:endParaRPr lang="en-US" altLang="ko-KR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40152" y="2420888"/>
              <a:ext cx="1656184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BoardWriteServlet</a:t>
              </a:r>
              <a:endParaRPr lang="en-US" altLang="ko-KR" sz="1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40152" y="3256847"/>
              <a:ext cx="1656184" cy="458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dirty="0" err="1" smtClean="0"/>
                <a:t>BoardViewServlet</a:t>
              </a:r>
              <a:endParaRPr lang="en-US" altLang="ko-KR" sz="14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90636" y="3429000"/>
              <a:ext cx="13987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 err="1" smtClean="0">
                  <a:solidFill>
                    <a:srgbClr val="0000FF"/>
                  </a:solidFill>
                </a:rPr>
                <a:t>boardView.jsp</a:t>
              </a:r>
              <a:endParaRPr lang="en-US" altLang="ko-KR" sz="1200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082626" y="3804955"/>
              <a:ext cx="38266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 dirty="0" smtClean="0"/>
                <a:t>② </a:t>
              </a:r>
              <a:r>
                <a:rPr lang="ko-KR" altLang="en-US" sz="1000" dirty="0" smtClean="0"/>
                <a:t>웹 페이지를 브라우저에 응답</a:t>
              </a:r>
              <a:r>
                <a:rPr lang="en-US" altLang="ko-KR" sz="1000" dirty="0" smtClean="0"/>
                <a:t>(response)</a:t>
              </a:r>
              <a:r>
                <a:rPr lang="ko-KR" altLang="en-US" sz="1000" dirty="0" smtClean="0"/>
                <a:t>해준다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90636" y="1700808"/>
              <a:ext cx="37334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localhost:8181/web-study-11/boardList.do</a:t>
              </a:r>
              <a:endParaRPr lang="en-US" altLang="ko-KR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1907704" y="2632434"/>
              <a:ext cx="40015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1959778" y="2420888"/>
              <a:ext cx="37334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localhost:8181/web-study-11/boardWirte.do</a:t>
              </a:r>
              <a:endParaRPr lang="en-US" altLang="ko-KR" sz="1200" dirty="0"/>
            </a:p>
          </p:txBody>
        </p:sp>
        <p:sp>
          <p:nvSpPr>
            <p:cNvPr id="9" name="구름 모양 설명선 8"/>
            <p:cNvSpPr/>
            <p:nvPr/>
          </p:nvSpPr>
          <p:spPr>
            <a:xfrm>
              <a:off x="235527" y="2420888"/>
              <a:ext cx="1247990" cy="504755"/>
            </a:xfrm>
            <a:prstGeom prst="cloudCallout">
              <a:avLst>
                <a:gd name="adj1" fmla="val 24865"/>
                <a:gd name="adj2" fmla="val 7775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1907704" y="3335410"/>
              <a:ext cx="40015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959778" y="3123864"/>
              <a:ext cx="37334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localhost:8181/web-study-11/boardView.do</a:t>
              </a:r>
              <a:endParaRPr lang="en-US" altLang="ko-KR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9411" y="251181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200" b="1" dirty="0"/>
                <a:t>브라우저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82626" y="2021166"/>
              <a:ext cx="10972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00FF"/>
                  </a:solidFill>
                </a:rPr>
                <a:t>boardLlist.jsp</a:t>
              </a:r>
              <a:endParaRPr lang="en-US" altLang="ko-KR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1938562" y="1988840"/>
              <a:ext cx="4001590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1938562" y="2708920"/>
              <a:ext cx="4001590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1938562" y="3429000"/>
              <a:ext cx="4001590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1979712" y="2663334"/>
              <a:ext cx="120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00FF"/>
                  </a:solidFill>
                </a:rPr>
                <a:t>boardWrite.jsp</a:t>
              </a:r>
              <a:endParaRPr lang="en-US" altLang="ko-KR" sz="1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39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모델</a:t>
            </a:r>
            <a:r>
              <a:rPr lang="en-US" altLang="ko-KR" sz="2400" smtClean="0"/>
              <a:t>(M)</a:t>
            </a:r>
            <a:r>
              <a:rPr lang="ko-KR" altLang="en-US" sz="2400" smtClean="0"/>
              <a:t> </a:t>
            </a:r>
            <a:r>
              <a:rPr lang="en-US" altLang="ko-KR" sz="2400" smtClean="0"/>
              <a:t>:</a:t>
            </a:r>
            <a:r>
              <a:rPr lang="ko-KR" altLang="en-US" sz="2400" smtClean="0"/>
              <a:t> 주로 데이터베이스와 연동되는 비지니스로직을 통해 얻어온 데이터를 처리하는 용도</a:t>
            </a:r>
            <a:endParaRPr lang="en-US" altLang="ko-KR" sz="2400" smtClean="0"/>
          </a:p>
          <a:p>
            <a:r>
              <a:rPr lang="ko-KR" altLang="en-US" sz="2400" smtClean="0"/>
              <a:t>뷰</a:t>
            </a:r>
            <a:r>
              <a:rPr lang="en-US" altLang="ko-KR" sz="2400" smtClean="0"/>
              <a:t>(V)</a:t>
            </a:r>
            <a:r>
              <a:rPr lang="ko-KR" altLang="en-US" sz="2400" smtClean="0"/>
              <a:t>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사용자와의 인터페이스로 주로 </a:t>
            </a:r>
            <a:r>
              <a:rPr lang="en-US" altLang="ko-KR" sz="2400" smtClean="0"/>
              <a:t>jsp</a:t>
            </a:r>
            <a:r>
              <a:rPr lang="ko-KR" altLang="en-US" sz="2400" smtClean="0"/>
              <a:t>페이지 사용</a:t>
            </a:r>
            <a:endParaRPr lang="en-US" altLang="ko-KR" sz="2400" smtClean="0"/>
          </a:p>
          <a:p>
            <a:r>
              <a:rPr lang="ko-KR" altLang="en-US" sz="2400" smtClean="0"/>
              <a:t>콘트롤</a:t>
            </a:r>
            <a:r>
              <a:rPr lang="en-US" altLang="ko-KR" sz="2400" smtClean="0"/>
              <a:t>(C)</a:t>
            </a:r>
            <a:r>
              <a:rPr lang="ko-KR" altLang="en-US" sz="2400" smtClean="0"/>
              <a:t>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모델과 뷰사이의 흐름을 콘트롤 </a:t>
            </a:r>
            <a:r>
              <a:rPr lang="ko-KR" altLang="en-US" sz="2400" smtClean="0"/>
              <a:t>클라이언트의 </a:t>
            </a:r>
            <a:r>
              <a:rPr lang="ko-KR" altLang="en-US" sz="2400"/>
              <a:t>요</a:t>
            </a:r>
            <a:r>
              <a:rPr lang="ko-KR" altLang="en-US" sz="2400" smtClean="0"/>
              <a:t>청을 </a:t>
            </a:r>
            <a:r>
              <a:rPr lang="ko-KR" altLang="en-US" sz="2400" smtClean="0"/>
              <a:t>받아  어떤 비즈니스 로직을 수행 할지 </a:t>
            </a:r>
            <a:r>
              <a:rPr lang="ko-KR" altLang="en-US" sz="2400" smtClean="0"/>
              <a:t>결정하고 이를 </a:t>
            </a:r>
            <a:r>
              <a:rPr lang="ko-KR" altLang="en-US" sz="2400" smtClean="0"/>
              <a:t>처리한 후에 결과를 보여 주기 위한 뷰를 </a:t>
            </a:r>
            <a:r>
              <a:rPr lang="ko-KR" altLang="en-US" sz="2400" smtClean="0"/>
              <a:t>선택한다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주로 </a:t>
            </a:r>
            <a:r>
              <a:rPr lang="ko-KR" altLang="en-US" sz="2400" smtClean="0"/>
              <a:t>서블릿을 사용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302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콘트롤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서블릿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클라이언트의 </a:t>
            </a:r>
            <a:r>
              <a:rPr lang="ko-KR" altLang="en-US" sz="2400" smtClean="0"/>
              <a:t>요청을 받음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요청 분석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분석된 요청사항을 바탕으로 필요한 비지니스로직 처리 모델을 호출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모델로 부터 전달받은 결과를 알맞게 가공 하여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request</a:t>
            </a:r>
            <a:r>
              <a:rPr lang="ko-KR" altLang="en-US" sz="2400" smtClean="0"/>
              <a:t>나 </a:t>
            </a:r>
            <a:r>
              <a:rPr lang="en-US" altLang="ko-KR" sz="2400" smtClean="0"/>
              <a:t>session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setAttribute</a:t>
            </a:r>
            <a:r>
              <a:rPr lang="ko-KR" altLang="en-US" sz="2400" smtClean="0"/>
              <a:t>로 결과값을 저장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처리 결과를 보여주는 </a:t>
            </a:r>
            <a:r>
              <a:rPr lang="en-US" altLang="ko-KR" sz="2400" smtClean="0"/>
              <a:t>jsp</a:t>
            </a:r>
            <a:r>
              <a:rPr lang="ko-KR" altLang="en-US" sz="2400" smtClean="0"/>
              <a:t>를선택하여 포워딩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 smtClean="0"/>
          </a:p>
          <a:p>
            <a:r>
              <a:rPr lang="ko-KR" altLang="en-US" sz="2400" smtClean="0"/>
              <a:t>모델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콘트롤라가 요청한 작업을 처리하여 결과를 콘트롤라에게 </a:t>
            </a:r>
            <a:r>
              <a:rPr lang="ko-KR" altLang="en-US" sz="2400" smtClean="0"/>
              <a:t>반환</a:t>
            </a:r>
            <a:r>
              <a:rPr lang="en-US" altLang="ko-KR" sz="2400" smtClean="0"/>
              <a:t>(</a:t>
            </a:r>
            <a:r>
              <a:rPr lang="ko-KR" altLang="en-US" sz="2400" smtClean="0"/>
              <a:t>업무관련 명령을</a:t>
            </a:r>
            <a:r>
              <a:rPr lang="en-US" altLang="ko-KR" sz="2400" smtClean="0"/>
              <a:t> </a:t>
            </a:r>
            <a:r>
              <a:rPr lang="ko-KR" altLang="en-US" sz="2400" smtClean="0"/>
              <a:t>처리하는 부분과 데이터 처리부분으로 구분</a:t>
            </a:r>
            <a:r>
              <a:rPr lang="en-US" altLang="ko-KR" sz="2400" smtClean="0"/>
              <a:t>)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0132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뷰 </a:t>
            </a:r>
            <a:r>
              <a:rPr lang="en-US" altLang="ko-KR" sz="2400" smtClean="0"/>
              <a:t>: jsp</a:t>
            </a:r>
            <a:br>
              <a:rPr lang="en-US" altLang="ko-KR" sz="2400" smtClean="0"/>
            </a:br>
            <a:r>
              <a:rPr lang="ko-KR" altLang="en-US" sz="2400" smtClean="0"/>
              <a:t>비즈니스 관련 코드가 없음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콘트롤의 </a:t>
            </a:r>
            <a:r>
              <a:rPr lang="en-US" altLang="ko-KR" sz="2400" smtClean="0"/>
              <a:t>request</a:t>
            </a:r>
            <a:r>
              <a:rPr lang="ko-KR" altLang="en-US" sz="2400" smtClean="0"/>
              <a:t>나 </a:t>
            </a:r>
            <a:r>
              <a:rPr lang="en-US" altLang="ko-KR" sz="2400" smtClean="0"/>
              <a:t>session</a:t>
            </a:r>
            <a:r>
              <a:rPr lang="ko-KR" altLang="en-US" sz="2400" smtClean="0"/>
              <a:t>에 저장된 속성을 활용하여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알맞은 결과를 출력</a:t>
            </a:r>
            <a:endParaRPr lang="en-US" altLang="ko-KR" sz="2400" smtClean="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9429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9512" y="1559489"/>
            <a:ext cx="8594828" cy="3145233"/>
            <a:chOff x="397165" y="2429296"/>
            <a:chExt cx="11459770" cy="4193644"/>
          </a:xfrm>
        </p:grpSpPr>
        <p:sp>
          <p:nvSpPr>
            <p:cNvPr id="17" name="직사각형 16"/>
            <p:cNvSpPr/>
            <p:nvPr/>
          </p:nvSpPr>
          <p:spPr>
            <a:xfrm>
              <a:off x="397165" y="374071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클라이언트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(</a:t>
              </a:r>
              <a:r>
                <a:rPr lang="ko-KR" altLang="en-US" sz="1350" dirty="0" err="1"/>
                <a:t>웹브라우저</a:t>
              </a:r>
              <a:r>
                <a:rPr lang="en-US" altLang="ko-KR" sz="1350" dirty="0"/>
                <a:t>)</a:t>
              </a:r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33597" y="5008760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JSP</a:t>
              </a:r>
              <a:endParaRPr lang="ko-KR" altLang="en-US" sz="1350" dirty="0"/>
            </a:p>
          </p:txBody>
        </p:sp>
        <p:cxnSp>
          <p:nvCxnSpPr>
            <p:cNvPr id="20" name="직선 화살표 연결선 19"/>
            <p:cNvCxnSpPr>
              <a:stCxn id="17" idx="3"/>
            </p:cNvCxnSpPr>
            <p:nvPr/>
          </p:nvCxnSpPr>
          <p:spPr>
            <a:xfrm flipV="1">
              <a:off x="2447636" y="3228967"/>
              <a:ext cx="1084674" cy="113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42" idx="1"/>
            </p:cNvCxnSpPr>
            <p:nvPr/>
          </p:nvCxnSpPr>
          <p:spPr>
            <a:xfrm>
              <a:off x="5581494" y="2897585"/>
              <a:ext cx="1109575" cy="147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0474036" y="3740717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 err="1"/>
                <a:t>DataBase</a:t>
              </a:r>
              <a:endParaRPr lang="ko-KR" altLang="en-US" sz="135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9725891" y="4285665"/>
              <a:ext cx="7481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9725891" y="4535051"/>
              <a:ext cx="748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5582781" y="3193090"/>
              <a:ext cx="1108288" cy="146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533595" y="6315164"/>
              <a:ext cx="20504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View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0030" y="5066863"/>
              <a:ext cx="305457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Model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33597" y="2429296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Servlet</a:t>
              </a:r>
              <a:endParaRPr lang="ko-KR" altLang="en-US" sz="13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33595" y="3755441"/>
              <a:ext cx="20504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Controller</a:t>
              </a:r>
            </a:p>
          </p:txBody>
        </p:sp>
        <p:cxnSp>
          <p:nvCxnSpPr>
            <p:cNvPr id="38" name="직선 화살표 연결선 37"/>
            <p:cNvCxnSpPr>
              <a:stCxn id="36" idx="2"/>
              <a:endCxn id="18" idx="0"/>
            </p:cNvCxnSpPr>
            <p:nvPr/>
          </p:nvCxnSpPr>
          <p:spPr>
            <a:xfrm>
              <a:off x="4558833" y="3685443"/>
              <a:ext cx="0" cy="132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8341705" y="3740716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DAO</a:t>
              </a:r>
              <a:endParaRPr lang="ko-KR" altLang="en-US" sz="135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691069" y="3740715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Command</a:t>
              </a:r>
              <a:endParaRPr lang="ko-KR" altLang="en-US" sz="135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99627" y="1979764"/>
            <a:ext cx="518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DTO</a:t>
            </a:r>
            <a:endParaRPr lang="ko-KR" altLang="en-US" sz="1350"/>
          </a:p>
        </p:txBody>
      </p:sp>
      <p:cxnSp>
        <p:nvCxnSpPr>
          <p:cNvPr id="9" name="직선 연결선 8"/>
          <p:cNvCxnSpPr>
            <a:endCxn id="42" idx="0"/>
          </p:cNvCxnSpPr>
          <p:nvPr/>
        </p:nvCxnSpPr>
        <p:spPr>
          <a:xfrm flipH="1">
            <a:off x="5387260" y="3237086"/>
            <a:ext cx="611099" cy="38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41" idx="0"/>
          </p:cNvCxnSpPr>
          <p:nvPr/>
        </p:nvCxnSpPr>
        <p:spPr>
          <a:xfrm>
            <a:off x="6159381" y="3237087"/>
            <a:ext cx="465856" cy="38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1268760"/>
            <a:ext cx="8902898" cy="3942215"/>
            <a:chOff x="200890" y="1843723"/>
            <a:chExt cx="8902898" cy="394221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200890" y="4920532"/>
              <a:ext cx="4122788" cy="865406"/>
            </a:xfrm>
            <a:prstGeom prst="roundRect">
              <a:avLst>
                <a:gd name="adj" fmla="val 12934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0893" y="5166717"/>
              <a:ext cx="849215" cy="32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/>
                <a:t>UI</a:t>
              </a:r>
              <a:r>
                <a:rPr lang="ko-KR" altLang="en-US" sz="1350" dirty="0"/>
                <a:t>화면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67544" y="1843723"/>
              <a:ext cx="8636244" cy="3937031"/>
              <a:chOff x="677008" y="1290948"/>
              <a:chExt cx="11514992" cy="5249375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5818909" y="1290948"/>
                <a:ext cx="6373091" cy="4878532"/>
              </a:xfrm>
              <a:prstGeom prst="roundRect">
                <a:avLst>
                  <a:gd name="adj" fmla="val 4929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7503" y="3658783"/>
                <a:ext cx="62738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요청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77008" y="3381269"/>
                <a:ext cx="1541785" cy="107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50" dirty="0"/>
                  <a:t>클라이언트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171826" y="3381269"/>
                <a:ext cx="1859040" cy="107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 err="1"/>
                  <a:t>FrontController</a:t>
                </a:r>
                <a:endParaRPr lang="ko-KR" altLang="en-US" sz="135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74269" y="2238994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74269" y="2690817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174269" y="3142640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174269" y="3594463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174269" y="4046286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174269" y="5249884"/>
                <a:ext cx="2050471" cy="405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Command</a:t>
                </a:r>
                <a:endParaRPr lang="ko-KR" altLang="en-US" sz="135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85103" y="4498110"/>
                <a:ext cx="4288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+mn-ea"/>
                  </a:rPr>
                  <a:t>.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172511" y="3380574"/>
                <a:ext cx="972832" cy="107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DAO</a:t>
                </a:r>
                <a:endParaRPr lang="ko-KR" altLang="en-US" sz="13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011351" y="3380573"/>
                <a:ext cx="972832" cy="107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DB</a:t>
                </a:r>
                <a:endParaRPr lang="ko-KR" altLang="en-US" sz="1350" dirty="0"/>
              </a:p>
            </p:txBody>
          </p:sp>
          <p:cxnSp>
            <p:nvCxnSpPr>
              <p:cNvPr id="11" name="직선 화살표 연결선 10"/>
              <p:cNvCxnSpPr>
                <a:stCxn id="8" idx="3"/>
                <a:endCxn id="15" idx="1"/>
              </p:cNvCxnSpPr>
              <p:nvPr/>
            </p:nvCxnSpPr>
            <p:spPr>
              <a:xfrm>
                <a:off x="2218793" y="3916598"/>
                <a:ext cx="9530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16" idx="3"/>
              </p:cNvCxnSpPr>
              <p:nvPr/>
            </p:nvCxnSpPr>
            <p:spPr>
              <a:xfrm>
                <a:off x="8224740" y="2441814"/>
                <a:ext cx="953033" cy="1474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4" idx="3"/>
              </p:cNvCxnSpPr>
              <p:nvPr/>
            </p:nvCxnSpPr>
            <p:spPr>
              <a:xfrm>
                <a:off x="10145343" y="3915903"/>
                <a:ext cx="866008" cy="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17" idx="3"/>
                <a:endCxn id="24" idx="1"/>
              </p:cNvCxnSpPr>
              <p:nvPr/>
            </p:nvCxnSpPr>
            <p:spPr>
              <a:xfrm>
                <a:off x="8224740" y="2893637"/>
                <a:ext cx="947771" cy="102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8" idx="3"/>
                <a:endCxn id="24" idx="1"/>
              </p:cNvCxnSpPr>
              <p:nvPr/>
            </p:nvCxnSpPr>
            <p:spPr>
              <a:xfrm>
                <a:off x="8224740" y="3345460"/>
                <a:ext cx="947771" cy="570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19" idx="3"/>
                <a:endCxn id="24" idx="1"/>
              </p:cNvCxnSpPr>
              <p:nvPr/>
            </p:nvCxnSpPr>
            <p:spPr>
              <a:xfrm>
                <a:off x="8224740" y="3797283"/>
                <a:ext cx="947771" cy="118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20" idx="3"/>
                <a:endCxn id="24" idx="1"/>
              </p:cNvCxnSpPr>
              <p:nvPr/>
            </p:nvCxnSpPr>
            <p:spPr>
              <a:xfrm flipV="1">
                <a:off x="8224740" y="3915903"/>
                <a:ext cx="947771" cy="333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8224740" y="3915903"/>
                <a:ext cx="947771" cy="1536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>
                <a:endCxn id="16" idx="1"/>
              </p:cNvCxnSpPr>
              <p:nvPr/>
            </p:nvCxnSpPr>
            <p:spPr>
              <a:xfrm flipV="1">
                <a:off x="5030866" y="2441814"/>
                <a:ext cx="1143403" cy="147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030866" y="2893637"/>
                <a:ext cx="1143403" cy="1022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15" idx="3"/>
                <a:endCxn id="18" idx="1"/>
              </p:cNvCxnSpPr>
              <p:nvPr/>
            </p:nvCxnSpPr>
            <p:spPr>
              <a:xfrm flipV="1">
                <a:off x="5030866" y="3345460"/>
                <a:ext cx="1143403" cy="571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15" idx="3"/>
              </p:cNvCxnSpPr>
              <p:nvPr/>
            </p:nvCxnSpPr>
            <p:spPr>
              <a:xfrm flipV="1">
                <a:off x="5030866" y="3771376"/>
                <a:ext cx="1138141" cy="145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15" idx="3"/>
                <a:endCxn id="20" idx="1"/>
              </p:cNvCxnSpPr>
              <p:nvPr/>
            </p:nvCxnSpPr>
            <p:spPr>
              <a:xfrm>
                <a:off x="5030866" y="3916598"/>
                <a:ext cx="1143403" cy="332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>
                <a:stCxn id="15" idx="3"/>
                <a:endCxn id="22" idx="1"/>
              </p:cNvCxnSpPr>
              <p:nvPr/>
            </p:nvCxnSpPr>
            <p:spPr>
              <a:xfrm>
                <a:off x="5030866" y="3916598"/>
                <a:ext cx="1143403" cy="153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/>
              <p:cNvSpPr/>
              <p:nvPr/>
            </p:nvSpPr>
            <p:spPr>
              <a:xfrm>
                <a:off x="1666779" y="5745955"/>
                <a:ext cx="1132286" cy="439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UI</a:t>
                </a:r>
                <a:r>
                  <a:rPr lang="ko-KR" altLang="en-US" sz="1350" dirty="0"/>
                  <a:t>화면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43131" y="5745954"/>
                <a:ext cx="1132286" cy="439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/>
                  <a:t>UI</a:t>
                </a:r>
                <a:r>
                  <a:rPr lang="ko-KR" altLang="en-US" sz="1350" dirty="0"/>
                  <a:t>화면</a:t>
                </a: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95160" y="5745953"/>
                <a:ext cx="1132286" cy="439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/>
                  <a:t>UI</a:t>
                </a:r>
                <a:r>
                  <a:rPr lang="ko-KR" altLang="en-US" sz="1350" dirty="0"/>
                  <a:t>화면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984653" y="5829171"/>
                <a:ext cx="53193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+mn-ea"/>
                  </a:rPr>
                  <a:t>. . .</a:t>
                </a:r>
              </a:p>
            </p:txBody>
          </p:sp>
          <p:cxnSp>
            <p:nvCxnSpPr>
              <p:cNvPr id="68" name="직선 화살표 연결선 67"/>
              <p:cNvCxnSpPr>
                <a:stCxn id="15" idx="2"/>
                <a:endCxn id="63" idx="0"/>
              </p:cNvCxnSpPr>
              <p:nvPr/>
            </p:nvCxnSpPr>
            <p:spPr>
              <a:xfrm flipH="1">
                <a:off x="1047334" y="4451926"/>
                <a:ext cx="3054012" cy="1294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stCxn id="15" idx="2"/>
                <a:endCxn id="64" idx="0"/>
              </p:cNvCxnSpPr>
              <p:nvPr/>
            </p:nvCxnSpPr>
            <p:spPr>
              <a:xfrm flipH="1">
                <a:off x="2232922" y="4451926"/>
                <a:ext cx="1868424" cy="1294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stCxn id="15" idx="2"/>
                <a:endCxn id="65" idx="0"/>
              </p:cNvCxnSpPr>
              <p:nvPr/>
            </p:nvCxnSpPr>
            <p:spPr>
              <a:xfrm flipH="1">
                <a:off x="3409274" y="4451926"/>
                <a:ext cx="692072" cy="1294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>
                <a:stCxn id="15" idx="2"/>
                <a:endCxn id="66" idx="0"/>
              </p:cNvCxnSpPr>
              <p:nvPr/>
            </p:nvCxnSpPr>
            <p:spPr>
              <a:xfrm>
                <a:off x="4101346" y="4451926"/>
                <a:ext cx="959957" cy="1294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1617455" y="5083026"/>
                <a:ext cx="62738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응답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35855" y="5083028"/>
                <a:ext cx="62738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>
                    <a:latin typeface="+mn-ea"/>
                  </a:rPr>
                  <a:t>응답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92609" y="5083027"/>
                <a:ext cx="62738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응답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133691" y="5083027"/>
                <a:ext cx="62738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>
                    <a:latin typeface="+mn-ea"/>
                  </a:rPr>
                  <a:t>응답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5" name="아래쪽 화살표 84"/>
              <p:cNvSpPr/>
              <p:nvPr/>
            </p:nvSpPr>
            <p:spPr>
              <a:xfrm>
                <a:off x="5421745" y="2035766"/>
                <a:ext cx="323273" cy="8578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15917" y="1758765"/>
                <a:ext cx="1334927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로직</a:t>
                </a:r>
                <a:r>
                  <a:rPr lang="ko-KR" altLang="en-US" sz="900" dirty="0">
                    <a:latin typeface="+mn-ea"/>
                  </a:rPr>
                  <a:t> 실행 지시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496007" y="5994647"/>
                <a:ext cx="101889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err="1">
                    <a:latin typeface="+mn-ea"/>
                  </a:rPr>
                  <a:t>로직</a:t>
                </a:r>
                <a:r>
                  <a:rPr lang="ko-KR" altLang="en-US" sz="900" b="1" dirty="0">
                    <a:latin typeface="+mn-ea"/>
                  </a:rPr>
                  <a:t> 실행</a:t>
                </a:r>
                <a:endParaRPr lang="en-US" altLang="ko-KR" sz="900" b="1" dirty="0">
                  <a:latin typeface="+mn-e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506931" y="6232547"/>
                <a:ext cx="101889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atin typeface="+mn-ea"/>
                  </a:rPr>
                  <a:t>화면 </a:t>
                </a:r>
                <a:r>
                  <a:rPr lang="en-US" altLang="ko-KR" sz="900" b="1" dirty="0">
                    <a:latin typeface="+mn-ea"/>
                  </a:rPr>
                  <a:t>UI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985103" y="1399876"/>
                <a:ext cx="695397" cy="3588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DTO</a:t>
                </a:r>
                <a:endParaRPr lang="ko-KR" alt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7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실습용</a:t>
            </a:r>
            <a:r>
              <a:rPr lang="en-US" altLang="ko-KR" smtClean="0"/>
              <a:t> </a:t>
            </a:r>
            <a:r>
              <a:rPr lang="ko-KR" altLang="en-US" smtClean="0"/>
              <a:t>게시판</a:t>
            </a:r>
            <a:r>
              <a:rPr lang="en-US" altLang="ko-KR" smtClean="0"/>
              <a:t> </a:t>
            </a:r>
            <a:r>
              <a:rPr lang="ko-KR" altLang="en-US" smtClean="0"/>
              <a:t>테이블</a:t>
            </a:r>
            <a:endParaRPr lang="en-US" altLang="ko-KR" smtClean="0"/>
          </a:p>
          <a:p>
            <a:r>
              <a:rPr lang="en-US" altLang="ko-KR"/>
              <a:t>create table board(</a:t>
            </a:r>
          </a:p>
          <a:p>
            <a:r>
              <a:rPr lang="en-US" altLang="ko-KR"/>
              <a:t>num NUMBER(5) PRIMARY KEY,</a:t>
            </a:r>
          </a:p>
          <a:p>
            <a:r>
              <a:rPr lang="en-US" altLang="ko-KR"/>
              <a:t>pass VARCHAR2(30),</a:t>
            </a:r>
          </a:p>
          <a:p>
            <a:r>
              <a:rPr lang="en-US" altLang="ko-KR"/>
              <a:t>name VARCHAR2(30),</a:t>
            </a:r>
          </a:p>
          <a:p>
            <a:r>
              <a:rPr lang="en-US" altLang="ko-KR"/>
              <a:t>email VARCHAR2(30),</a:t>
            </a:r>
          </a:p>
          <a:p>
            <a:r>
              <a:rPr lang="en-US" altLang="ko-KR"/>
              <a:t>title VARCHAR2(50),</a:t>
            </a:r>
          </a:p>
          <a:p>
            <a:r>
              <a:rPr lang="en-US" altLang="ko-KR"/>
              <a:t>content VARCHAR2(500),</a:t>
            </a:r>
          </a:p>
          <a:p>
            <a:r>
              <a:rPr lang="en-US" altLang="ko-KR"/>
              <a:t>readcount NUMBER(4) default 0,</a:t>
            </a:r>
          </a:p>
          <a:p>
            <a:r>
              <a:rPr lang="en-US" altLang="ko-KR"/>
              <a:t>writedate DATE DEFAULT sysdate</a:t>
            </a:r>
          </a:p>
          <a:p>
            <a:r>
              <a:rPr lang="en-US" altLang="ko-KR" smtClean="0"/>
              <a:t>);</a:t>
            </a:r>
          </a:p>
          <a:p>
            <a:endParaRPr lang="en-US" altLang="ko-KR"/>
          </a:p>
          <a:p>
            <a:r>
              <a:rPr lang="en-US" altLang="ko-KR" smtClean="0"/>
              <a:t>Create sequence board_seq nocache;</a:t>
            </a:r>
          </a:p>
          <a:p>
            <a:endParaRPr lang="en-US" altLang="ko-KR"/>
          </a:p>
          <a:p>
            <a:r>
              <a:rPr lang="en-US" altLang="ko-KR" smtClean="0"/>
              <a:t>Insert into board(num,pass,name,email,title,content)</a:t>
            </a:r>
          </a:p>
          <a:p>
            <a:r>
              <a:rPr lang="en-US" altLang="ko-KR" smtClean="0"/>
              <a:t>Values(board_seq.nextval,’1234’,’</a:t>
            </a:r>
            <a:r>
              <a:rPr lang="ko-KR" altLang="en-US" smtClean="0"/>
              <a:t>국현섭</a:t>
            </a:r>
            <a:r>
              <a:rPr lang="en-US" altLang="ko-KR" smtClean="0"/>
              <a:t>’,’hsk@naver.com’,’title1’,’content1’)</a:t>
            </a:r>
          </a:p>
          <a:p>
            <a:r>
              <a:rPr lang="en-US" altLang="ko-KR"/>
              <a:t>Insert into board(num,pass,name,email,title,content)</a:t>
            </a:r>
          </a:p>
          <a:p>
            <a:r>
              <a:rPr lang="en-US" altLang="ko-KR" smtClean="0"/>
              <a:t>Values(board_seq.nextval</a:t>
            </a:r>
            <a:r>
              <a:rPr lang="en-US" altLang="ko-KR"/>
              <a:t>,</a:t>
            </a:r>
            <a:r>
              <a:rPr lang="en-US" altLang="ko-KR"/>
              <a:t>’1234</a:t>
            </a:r>
            <a:r>
              <a:rPr lang="en-US" altLang="ko-KR" smtClean="0"/>
              <a:t>’,’</a:t>
            </a:r>
            <a:r>
              <a:rPr lang="ko-KR" altLang="en-US" smtClean="0"/>
              <a:t>김현섭</a:t>
            </a:r>
            <a:r>
              <a:rPr lang="en-US" altLang="ko-KR"/>
              <a:t>’,’hsk@naver.com</a:t>
            </a:r>
            <a:r>
              <a:rPr lang="en-US" altLang="ko-KR"/>
              <a:t>’,</a:t>
            </a:r>
            <a:r>
              <a:rPr lang="en-US" altLang="ko-KR" smtClean="0"/>
              <a:t>’title2’,’content2’)</a:t>
            </a:r>
          </a:p>
          <a:p>
            <a:r>
              <a:rPr lang="en-US" altLang="ko-KR"/>
              <a:t>Insert into board(num,pass,name,email,title,content)</a:t>
            </a:r>
          </a:p>
          <a:p>
            <a:r>
              <a:rPr lang="en-US" altLang="ko-KR" smtClean="0"/>
              <a:t>Values(board_seq.nextval</a:t>
            </a:r>
            <a:r>
              <a:rPr lang="en-US" altLang="ko-KR"/>
              <a:t>,</a:t>
            </a:r>
            <a:r>
              <a:rPr lang="en-US" altLang="ko-KR"/>
              <a:t>’1234</a:t>
            </a:r>
            <a:r>
              <a:rPr lang="en-US" altLang="ko-KR" smtClean="0"/>
              <a:t>’,’</a:t>
            </a:r>
            <a:r>
              <a:rPr lang="ko-KR" altLang="en-US" smtClean="0"/>
              <a:t>강현섭</a:t>
            </a:r>
            <a:r>
              <a:rPr lang="en-US" altLang="ko-KR"/>
              <a:t>’,’hsk@naver.com</a:t>
            </a:r>
            <a:r>
              <a:rPr lang="en-US" altLang="ko-KR"/>
              <a:t>’,</a:t>
            </a:r>
            <a:r>
              <a:rPr lang="en-US" altLang="ko-KR" smtClean="0"/>
              <a:t>’title3’,’content3’)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86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124744"/>
            <a:ext cx="2088232" cy="72008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쓰기 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BoardWriteServlet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880320"/>
            <a:ext cx="2088232" cy="792088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상세보기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boardViewServlet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392488"/>
            <a:ext cx="2304256" cy="72008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 폼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52120" y="4752528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삭제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BoardDeleteServlet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69474" y="1782801"/>
            <a:ext cx="466292" cy="1097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1475656" y="3672408"/>
            <a:ext cx="97210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1"/>
          </p:cNvCxnSpPr>
          <p:nvPr/>
        </p:nvCxnSpPr>
        <p:spPr>
          <a:xfrm>
            <a:off x="2447764" y="3672408"/>
            <a:ext cx="3204356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39552" y="1872208"/>
            <a:ext cx="576064" cy="28083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843810" y="1800200"/>
            <a:ext cx="4248470" cy="29523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 19"/>
          <p:cNvSpPr/>
          <p:nvPr/>
        </p:nvSpPr>
        <p:spPr>
          <a:xfrm>
            <a:off x="7884368" y="2520280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2664296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BoardWriteServlet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740352" y="1728192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73360" y="1134729"/>
            <a:ext cx="2016224" cy="648072"/>
          </a:xfrm>
          <a:prstGeom prst="rect">
            <a:avLst/>
          </a:prstGeom>
          <a:solidFill>
            <a:srgbClr val="7030A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BoardListServlet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26" idx="1"/>
            <a:endCxn id="41" idx="3"/>
          </p:cNvCxnSpPr>
          <p:nvPr/>
        </p:nvCxnSpPr>
        <p:spPr>
          <a:xfrm flipH="1" flipV="1">
            <a:off x="2989584" y="1458765"/>
            <a:ext cx="2302496" cy="14935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165" y="2603321"/>
            <a:ext cx="103145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403648" y="5805264"/>
            <a:ext cx="2376264" cy="72008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259657" y="1782801"/>
            <a:ext cx="1476164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" idx="2"/>
            <a:endCxn id="115" idx="0"/>
          </p:cNvCxnSpPr>
          <p:nvPr/>
        </p:nvCxnSpPr>
        <p:spPr>
          <a:xfrm>
            <a:off x="1475656" y="5112568"/>
            <a:ext cx="1116124" cy="692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4115489"/>
            <a:ext cx="136815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4481747"/>
            <a:ext cx="100811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86497" y="2369898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384434" y="5528265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56757" y="850199"/>
            <a:ext cx="102471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</a:t>
            </a:r>
            <a:r>
              <a:rPr lang="ko-KR" altLang="en-US" sz="12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53311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534</Words>
  <Application>Microsoft Office PowerPoint</Application>
  <PresentationFormat>화면 슬라이드 쇼(4:3)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휴먼매직체</vt:lpstr>
      <vt:lpstr>Arial</vt:lpstr>
      <vt:lpstr>Office 테마</vt:lpstr>
      <vt:lpstr>MVC패턴(모델2)을 사용한 게시판</vt:lpstr>
      <vt:lpstr>모델2 기반의 MVC패턴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</cp:lastModifiedBy>
  <cp:revision>188</cp:revision>
  <dcterms:created xsi:type="dcterms:W3CDTF">2013-05-13T12:41:23Z</dcterms:created>
  <dcterms:modified xsi:type="dcterms:W3CDTF">2023-04-11T01:02:49Z</dcterms:modified>
</cp:coreProperties>
</file>