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270" r:id="rId4"/>
    <p:sldId id="271" r:id="rId5"/>
    <p:sldId id="312" r:id="rId6"/>
    <p:sldId id="273" r:id="rId7"/>
    <p:sldId id="274" r:id="rId8"/>
    <p:sldId id="313" r:id="rId9"/>
    <p:sldId id="314" r:id="rId10"/>
    <p:sldId id="277" r:id="rId11"/>
    <p:sldId id="279" r:id="rId12"/>
    <p:sldId id="316" r:id="rId13"/>
    <p:sldId id="317" r:id="rId14"/>
    <p:sldId id="318" r:id="rId15"/>
    <p:sldId id="319" r:id="rId16"/>
    <p:sldId id="302" r:id="rId17"/>
    <p:sldId id="320" r:id="rId18"/>
    <p:sldId id="321" r:id="rId19"/>
    <p:sldId id="322" r:id="rId20"/>
    <p:sldId id="276" r:id="rId21"/>
    <p:sldId id="306" r:id="rId22"/>
    <p:sldId id="272" r:id="rId23"/>
    <p:sldId id="323" r:id="rId24"/>
    <p:sldId id="324" r:id="rId25"/>
    <p:sldId id="325" r:id="rId26"/>
    <p:sldId id="326" r:id="rId27"/>
    <p:sldId id="327" r:id="rId28"/>
    <p:sldId id="307" r:id="rId29"/>
    <p:sldId id="328" r:id="rId30"/>
    <p:sldId id="309" r:id="rId31"/>
    <p:sldId id="283" r:id="rId32"/>
    <p:sldId id="284" r:id="rId33"/>
    <p:sldId id="329" r:id="rId34"/>
    <p:sldId id="290" r:id="rId35"/>
    <p:sldId id="330" r:id="rId36"/>
    <p:sldId id="331" r:id="rId37"/>
    <p:sldId id="285" r:id="rId38"/>
    <p:sldId id="286" r:id="rId39"/>
    <p:sldId id="332" r:id="rId40"/>
    <p:sldId id="287" r:id="rId41"/>
    <p:sldId id="289" r:id="rId42"/>
    <p:sldId id="333" r:id="rId43"/>
    <p:sldId id="291" r:id="rId44"/>
    <p:sldId id="292" r:id="rId45"/>
    <p:sldId id="334" r:id="rId46"/>
    <p:sldId id="294" r:id="rId47"/>
    <p:sldId id="293" r:id="rId48"/>
    <p:sldId id="335" r:id="rId49"/>
    <p:sldId id="336" r:id="rId50"/>
    <p:sldId id="296" r:id="rId51"/>
    <p:sldId id="342" r:id="rId52"/>
    <p:sldId id="343" r:id="rId53"/>
    <p:sldId id="344" r:id="rId54"/>
    <p:sldId id="345" r:id="rId55"/>
    <p:sldId id="337" r:id="rId56"/>
    <p:sldId id="338" r:id="rId57"/>
    <p:sldId id="297" r:id="rId58"/>
    <p:sldId id="299" r:id="rId59"/>
    <p:sldId id="300" r:id="rId60"/>
    <p:sldId id="301" r:id="rId61"/>
    <p:sldId id="303" r:id="rId62"/>
    <p:sldId id="340" r:id="rId63"/>
    <p:sldId id="339" r:id="rId64"/>
    <p:sldId id="341" r:id="rId65"/>
    <p:sldId id="304" r:id="rId66"/>
    <p:sldId id="305" r:id="rId67"/>
    <p:sldId id="346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>
      <p:cViewPr varScale="1">
        <p:scale>
          <a:sx n="84" d="100"/>
          <a:sy n="84" d="100"/>
        </p:scale>
        <p:origin x="96" y="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fm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5328593"/>
          </a:xfrm>
        </p:spPr>
        <p:txBody>
          <a:bodyPr>
            <a:normAutofit/>
          </a:bodyPr>
          <a:lstStyle/>
          <a:p>
            <a:r>
              <a:rPr lang="en-US" altLang="ko-KR" b="1" dirty="0"/>
              <a:t>07</a:t>
            </a:r>
            <a:r>
              <a:rPr lang="ko-KR" altLang="en-US" b="1" dirty="0"/>
              <a:t>장</a:t>
            </a:r>
            <a:br>
              <a:rPr lang="ko-KR" altLang="en-US" b="1" dirty="0"/>
            </a:br>
            <a:r>
              <a:rPr lang="ko-KR" altLang="en-US" b="1" dirty="0"/>
              <a:t>표현 언어</a:t>
            </a:r>
            <a:r>
              <a:rPr lang="en-US" altLang="ko-KR" b="1" dirty="0"/>
              <a:t>(Expression Language)</a:t>
            </a:r>
            <a:br>
              <a:rPr lang="en-US" altLang="ko-KR" b="1" dirty="0"/>
            </a:br>
            <a:r>
              <a:rPr lang="ko-KR" altLang="en-US" b="1" dirty="0"/>
              <a:t>와 </a:t>
            </a:r>
            <a:r>
              <a:rPr lang="en-US" altLang="ko-KR" b="1" dirty="0"/>
              <a:t>JSTL(JSP Standard Tag Library)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_x236260840" descr="EMB000008a847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46598"/>
            <a:ext cx="5400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1953536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http://</a:t>
            </a:r>
            <a:r>
              <a:rPr lang="en-US" altLang="ko-KR" sz="1600" dirty="0" smtClean="0"/>
              <a:t>localhost:8181/web-study-07/05_null.jsp?</a:t>
            </a:r>
            <a:r>
              <a:rPr lang="en-US" altLang="ko-KR" sz="1600" dirty="0" smtClean="0">
                <a:solidFill>
                  <a:srgbClr val="FF0000"/>
                </a:solidFill>
              </a:rPr>
              <a:t>id=pinksung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043608" y="2347298"/>
            <a:ext cx="941885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364088" y="2292090"/>
            <a:ext cx="1224136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2683" y="345709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자바 코드와 다른 특성 중 하나가 </a:t>
            </a:r>
            <a:r>
              <a:rPr lang="en-US" altLang="ko-KR" dirty="0"/>
              <a:t>null </a:t>
            </a:r>
            <a:r>
              <a:rPr lang="ko-KR" altLang="en-US" dirty="0"/>
              <a:t>값 대신 공백을 출력한다는 점이었습니다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712879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 </a:t>
            </a:r>
            <a:r>
              <a:rPr lang="en-US" altLang="ko-KR" dirty="0"/>
              <a:t>: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 %&gt;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 </a:t>
            </a:r>
            <a:r>
              <a:rPr lang="en-US" altLang="ko-KR" dirty="0"/>
              <a:t>: ${param.id} </a:t>
            </a:r>
          </a:p>
        </p:txBody>
      </p:sp>
      <p:pic>
        <p:nvPicPr>
          <p:cNvPr id="10" name="Picture 2" descr="H:\원고\로드북\_____jsp\img\ch07\7-03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10025"/>
            <a:ext cx="4313237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43608" y="4312250"/>
            <a:ext cx="4608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http://</a:t>
            </a:r>
            <a:r>
              <a:rPr lang="en-US" altLang="ko-KR" sz="1600" dirty="0" smtClean="0"/>
              <a:t>localhost:8181/web-study-07/05_null.jsp</a:t>
            </a:r>
            <a:endParaRPr lang="en-US" altLang="ko-KR" sz="1600" dirty="0"/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1115616" y="4602812"/>
            <a:ext cx="941885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355976" y="4602812"/>
            <a:ext cx="1080120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7624" y="630932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05_null.jsp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332656"/>
            <a:ext cx="5760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== </a:t>
            </a:r>
            <a:r>
              <a:rPr lang="ko-KR" altLang="en-US" dirty="0"/>
              <a:t>연산자 사용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05_old.jsp</a:t>
            </a: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</a:t>
            </a:r>
            <a:r>
              <a:rPr lang="en-US" altLang="ko-KR" dirty="0"/>
              <a:t>== </a:t>
            </a:r>
            <a:r>
              <a:rPr lang="ko-KR" altLang="en-US" dirty="0"/>
              <a:t>연산자 사용 예</a:t>
            </a:r>
          </a:p>
          <a:p>
            <a:pPr fontAlgn="base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908720"/>
            <a:ext cx="806489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pPr fontAlgn="base"/>
            <a:r>
              <a:rPr lang="en-US" altLang="ko-KR" b="1" dirty="0"/>
              <a:t>== </a:t>
            </a:r>
            <a:r>
              <a:rPr lang="ko-KR" altLang="en-US" b="1" dirty="0"/>
              <a:t>연산자 사용 결과 </a:t>
            </a:r>
            <a:r>
              <a:rPr lang="en-US" altLang="ko-KR" b="1" dirty="0"/>
              <a:t>: &lt;%=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("id")=="</a:t>
            </a:r>
            <a:r>
              <a:rPr lang="en-US" altLang="ko-KR" b="1" dirty="0" err="1"/>
              <a:t>pinksung</a:t>
            </a:r>
            <a:r>
              <a:rPr lang="en-US" altLang="ko-KR" b="1" dirty="0"/>
              <a:t>" %&gt;&lt;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en-US" altLang="ko-KR" dirty="0"/>
          </a:p>
          <a:p>
            <a:pPr fontAlgn="base"/>
            <a:r>
              <a:rPr lang="en-US" altLang="ko-KR" b="1" dirty="0"/>
              <a:t>equals() </a:t>
            </a:r>
            <a:r>
              <a:rPr lang="ko-KR" altLang="en-US" b="1" dirty="0"/>
              <a:t>사용 결과 </a:t>
            </a:r>
            <a:r>
              <a:rPr lang="en-US" altLang="ko-KR" b="1" dirty="0"/>
              <a:t>: &lt;%=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("id").equals("</a:t>
            </a:r>
            <a:r>
              <a:rPr lang="en-US" altLang="ko-KR" b="1" dirty="0" err="1"/>
              <a:t>pinksung</a:t>
            </a:r>
            <a:r>
              <a:rPr lang="en-US" altLang="ko-KR" b="1" dirty="0"/>
              <a:t>") %&gt;&lt;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356992"/>
            <a:ext cx="784887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== </a:t>
            </a:r>
            <a:r>
              <a:rPr lang="ko-KR" altLang="en-US" b="1" dirty="0"/>
              <a:t>연산자 사용 결과 </a:t>
            </a:r>
            <a:r>
              <a:rPr lang="en-US" altLang="ko-KR" b="1" dirty="0"/>
              <a:t>: ${param.id</a:t>
            </a:r>
            <a:r>
              <a:rPr lang="en-US" altLang="ko-KR" b="1" dirty="0">
                <a:solidFill>
                  <a:srgbClr val="FF0000"/>
                </a:solidFill>
              </a:rPr>
              <a:t>=="</a:t>
            </a:r>
            <a:r>
              <a:rPr lang="en-US" altLang="ko-KR" b="1" dirty="0" err="1">
                <a:solidFill>
                  <a:srgbClr val="FF0000"/>
                </a:solidFill>
              </a:rPr>
              <a:t>pinksung</a:t>
            </a:r>
            <a:r>
              <a:rPr lang="en-US" altLang="ko-KR" b="1" dirty="0"/>
              <a:t>"}&lt;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3137800" descr="EMB000004205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" y="4005064"/>
            <a:ext cx="66067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6197258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05_new.jsp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332656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코드에서는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찾지 못할 경우 </a:t>
            </a:r>
            <a:r>
              <a:rPr lang="en-US" altLang="ko-KR" dirty="0"/>
              <a:t>null </a:t>
            </a:r>
            <a:r>
              <a:rPr lang="ko-KR" altLang="en-US" dirty="0"/>
              <a:t>값을 </a:t>
            </a:r>
            <a:r>
              <a:rPr lang="ko-KR" altLang="en-US" dirty="0" err="1"/>
              <a:t>리턴하기</a:t>
            </a:r>
            <a:r>
              <a:rPr lang="ko-KR" altLang="en-US" dirty="0"/>
              <a:t> 때문에 예외가 발생합니다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1582800" descr="EMB000004205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5112568" cy="57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96409" y="1124744"/>
            <a:ext cx="290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그렇기 때문에 </a:t>
            </a:r>
            <a:r>
              <a:rPr lang="ko-KR" altLang="en-US" dirty="0" err="1"/>
              <a:t>파라미터가</a:t>
            </a:r>
            <a:r>
              <a:rPr lang="ko-KR" altLang="en-US" dirty="0"/>
              <a:t> 넘겨졌는지 미리 비교해서 예외 처리를 해야 한다는 불편함이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3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1663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그렇기 때문에 </a:t>
            </a:r>
            <a:r>
              <a:rPr lang="ko-KR" altLang="en-US" dirty="0" err="1"/>
              <a:t>파라미터가</a:t>
            </a:r>
            <a:r>
              <a:rPr lang="ko-KR" altLang="en-US" dirty="0"/>
              <a:t> 넘겨졌는지 미리 비교해서 예외 처리를 해야 한다는 불편함이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08720"/>
            <a:ext cx="7992888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자바 코드 </a:t>
            </a:r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&lt;%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 != null){ %&gt;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== </a:t>
            </a:r>
            <a:r>
              <a:rPr lang="ko-KR" altLang="en-US" dirty="0"/>
              <a:t>연산자 사용 결과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("id")=="</a:t>
            </a:r>
            <a:r>
              <a:rPr lang="en-US" altLang="ko-KR" dirty="0" err="1"/>
              <a:t>pinksung</a:t>
            </a:r>
            <a:r>
              <a:rPr lang="en-US" altLang="ko-KR" dirty="0"/>
              <a:t>" %&gt;&lt;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    equals</a:t>
            </a:r>
            <a:r>
              <a:rPr lang="en-US" altLang="ko-KR" dirty="0"/>
              <a:t>() </a:t>
            </a:r>
            <a:r>
              <a:rPr lang="ko-KR" altLang="en-US" dirty="0"/>
              <a:t>사용 결과 </a:t>
            </a:r>
            <a:r>
              <a:rPr lang="en-US" altLang="ko-KR" dirty="0"/>
              <a:t>: 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("id").equals("</a:t>
            </a:r>
            <a:r>
              <a:rPr lang="en-US" altLang="ko-KR" dirty="0" err="1"/>
              <a:t>pinksung</a:t>
            </a:r>
            <a:r>
              <a:rPr lang="en-US" altLang="ko-KR" dirty="0"/>
              <a:t>") %&gt;&lt;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 }else{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out.print</a:t>
            </a:r>
            <a:r>
              <a:rPr lang="en-US" altLang="ko-KR" dirty="0"/>
              <a:t>("id </a:t>
            </a:r>
            <a:r>
              <a:rPr lang="ko-KR" altLang="en-US" dirty="0"/>
              <a:t>를 전달해 주세요</a:t>
            </a:r>
            <a:r>
              <a:rPr lang="en-US" altLang="ko-KR" dirty="0"/>
              <a:t>.");</a:t>
            </a:r>
          </a:p>
          <a:p>
            <a:r>
              <a:rPr lang="en-US" altLang="ko-KR" dirty="0" smtClean="0"/>
              <a:t>     }</a:t>
            </a:r>
            <a:endParaRPr lang="en-US" altLang="ko-KR" dirty="0"/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4221088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05_oldRenual.jsp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16632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두 수를 </a:t>
            </a:r>
            <a:r>
              <a:rPr lang="ko-KR" altLang="en-US" sz="2400" b="1" dirty="0" err="1"/>
              <a:t>입력받아</a:t>
            </a:r>
            <a:r>
              <a:rPr lang="ko-KR" altLang="en-US" sz="2400" b="1" dirty="0"/>
              <a:t> 합을 구하기</a:t>
            </a:r>
          </a:p>
        </p:txBody>
      </p:sp>
      <p:pic>
        <p:nvPicPr>
          <p:cNvPr id="8194" name="_x211326264" descr="EMB0000042054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2693"/>
            <a:ext cx="3396976" cy="17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11326664" descr="EMB0000042054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0" y="692696"/>
            <a:ext cx="3396976" cy="172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5556" y="2492896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고전적인 방식 </a:t>
            </a:r>
            <a:r>
              <a:rPr lang="en-US" altLang="ko-KR" dirty="0"/>
              <a:t>: &lt;%--</a:t>
            </a:r>
            <a:r>
              <a:rPr lang="ko-KR" altLang="en-US" dirty="0" err="1"/>
              <a:t>스크립트릿에서의</a:t>
            </a:r>
            <a:r>
              <a:rPr lang="ko-KR" altLang="en-US" dirty="0"/>
              <a:t> 복잡한 자바 코드 </a:t>
            </a:r>
            <a:r>
              <a:rPr lang="en-US" altLang="ko-KR" dirty="0"/>
              <a:t>--%&gt;</a:t>
            </a:r>
          </a:p>
          <a:p>
            <a:r>
              <a:rPr lang="en-US" altLang="ko-KR" dirty="0"/>
              <a:t>  &lt;%    </a:t>
            </a:r>
          </a:p>
          <a:p>
            <a:r>
              <a:rPr lang="en-US" altLang="ko-KR" dirty="0"/>
              <a:t>    String str1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("num1</a:t>
            </a:r>
            <a:r>
              <a:rPr lang="en-US" altLang="ko-KR" dirty="0" smtClean="0"/>
              <a:t>"); //html</a:t>
            </a:r>
            <a:r>
              <a:rPr lang="ko-KR" altLang="en-US" dirty="0" smtClean="0"/>
              <a:t>에서 입력 값은 문자열</a:t>
            </a:r>
            <a:endParaRPr lang="en-US" altLang="ko-KR" dirty="0"/>
          </a:p>
          <a:p>
            <a:r>
              <a:rPr lang="en-US" altLang="ko-KR" dirty="0"/>
              <a:t>    String str2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("num2");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num1 = </a:t>
            </a:r>
            <a:r>
              <a:rPr lang="en-US" altLang="ko-KR" dirty="0" err="1"/>
              <a:t>Integer.parseInt</a:t>
            </a:r>
            <a:r>
              <a:rPr lang="en-US" altLang="ko-KR" dirty="0"/>
              <a:t>(str1);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num2 = </a:t>
            </a:r>
            <a:r>
              <a:rPr lang="en-US" altLang="ko-KR" dirty="0" err="1"/>
              <a:t>Integer.parseInt</a:t>
            </a:r>
            <a:r>
              <a:rPr lang="en-US" altLang="ko-KR" dirty="0"/>
              <a:t>(str2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&lt;%=num1%&gt; + &lt;%=num2%&gt; = &lt;%=num1 + num2%&gt; 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EL </a:t>
            </a:r>
            <a:r>
              <a:rPr lang="ko-KR" altLang="en-US" dirty="0"/>
              <a:t>방식 </a:t>
            </a:r>
            <a:r>
              <a:rPr lang="en-US" altLang="ko-KR" dirty="0"/>
              <a:t>: &lt;%-- </a:t>
            </a:r>
            <a:r>
              <a:rPr lang="ko-KR" altLang="en-US" dirty="0"/>
              <a:t>보다 깔끔하고 간단한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 </a:t>
            </a:r>
            <a:r>
              <a:rPr lang="en-US" altLang="ko-KR" dirty="0"/>
              <a:t>--%&gt;</a:t>
            </a:r>
          </a:p>
          <a:p>
            <a:r>
              <a:rPr lang="en-US" altLang="ko-KR" dirty="0"/>
              <a:t>  ${param.num1} + ${param.num2} = ${param.num1+param.num2}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6237312"/>
            <a:ext cx="34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06_addForm.jsp,06_addition.jsp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88640"/>
            <a:ext cx="4758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b="1">
                <a:solidFill>
                  <a:srgbClr val="FF0000"/>
                </a:solidFill>
              </a:rPr>
              <a:t>표현 </a:t>
            </a:r>
            <a:r>
              <a:rPr lang="ko-KR" altLang="en-US" sz="2000" b="1" smtClean="0">
                <a:solidFill>
                  <a:srgbClr val="FF0000"/>
                </a:solidFill>
              </a:rPr>
              <a:t>언어의 </a:t>
            </a:r>
            <a:r>
              <a:rPr lang="ko-KR" altLang="en-US" sz="2000" b="1" dirty="0">
                <a:solidFill>
                  <a:srgbClr val="FF0000"/>
                </a:solidFill>
              </a:rPr>
              <a:t>내장 객체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접근하기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(p324)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054" y="692696"/>
            <a:ext cx="8445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는 웹 애플리케이션을 구현하는 데 필요한 정보를 </a:t>
            </a:r>
            <a:r>
              <a:rPr lang="en-US" altLang="ko-KR" dirty="0"/>
              <a:t>JSP </a:t>
            </a:r>
            <a:r>
              <a:rPr lang="ko-KR" altLang="en-US" dirty="0"/>
              <a:t>내장 객체</a:t>
            </a:r>
            <a:r>
              <a:rPr lang="en-US" altLang="ko-KR" dirty="0"/>
              <a:t>(request, session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저장해서 사용했습니다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어트리뷰트에</a:t>
            </a:r>
            <a:r>
              <a:rPr lang="ko-KR" altLang="en-US" dirty="0" smtClean="0"/>
              <a:t> </a:t>
            </a:r>
            <a:r>
              <a:rPr lang="ko-KR" altLang="en-US" dirty="0"/>
              <a:t>저장된 값을 표현 언어에서는 다음 표에서와 같은 형태로 접근해서 사용할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72421"/>
              </p:ext>
            </p:extLst>
          </p:nvPr>
        </p:nvGraphicFramePr>
        <p:xfrm>
          <a:off x="428505" y="2170024"/>
          <a:ext cx="8229600" cy="2639800"/>
        </p:xfrm>
        <a:graphic>
          <a:graphicData uri="http://schemas.openxmlformats.org/drawingml/2006/table">
            <a:tbl>
              <a:tblPr/>
              <a:tblGrid>
                <a:gridCol w="98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2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Category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4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 저장한 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applicationScope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5229200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표현언어는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과 함께 사용하면 </a:t>
            </a:r>
            <a:r>
              <a:rPr lang="ko-KR" altLang="en-US" dirty="0" err="1" smtClean="0"/>
              <a:t>잡코드보다</a:t>
            </a:r>
            <a:r>
              <a:rPr lang="ko-KR" altLang="en-US" dirty="0" smtClean="0"/>
              <a:t> 간략 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1738" y="1412776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b="1" dirty="0" smtClean="0"/>
              <a:t>&lt;%=add%&gt;</a:t>
            </a:r>
            <a:endParaRPr lang="en-US" altLang="ko-KR" sz="20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942480" y="2060848"/>
            <a:ext cx="2223467" cy="720080"/>
            <a:chOff x="1007557" y="3573016"/>
            <a:chExt cx="2223467" cy="720080"/>
          </a:xfrm>
        </p:grpSpPr>
        <p:sp>
          <p:nvSpPr>
            <p:cNvPr id="8" name="구름 모양 설명선 7"/>
            <p:cNvSpPr/>
            <p:nvPr/>
          </p:nvSpPr>
          <p:spPr>
            <a:xfrm>
              <a:off x="1007557" y="3573016"/>
              <a:ext cx="2223467" cy="720080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64596" y="3755665"/>
              <a:ext cx="1638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자바의 변수 </a:t>
              </a:r>
              <a:r>
                <a:rPr lang="ko-KR" altLang="en-US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이름</a:t>
              </a:r>
              <a:endParaRPr lang="en-US" altLang="ko-KR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530789" y="1412776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b="1" dirty="0" smtClean="0"/>
              <a:t>${add}</a:t>
            </a:r>
            <a:endParaRPr lang="en-US" altLang="ko-KR" sz="20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139952" y="1988840"/>
            <a:ext cx="2232248" cy="777877"/>
            <a:chOff x="1007557" y="3645024"/>
            <a:chExt cx="3647152" cy="777877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4224" y="3776570"/>
              <a:ext cx="23629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어트리뷰트</a:t>
              </a:r>
              <a:r>
                <a:rPr lang="ko-KR" altLang="en-US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이름</a:t>
              </a:r>
            </a:p>
            <a:p>
              <a:pPr>
                <a:defRPr/>
              </a:pP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28200" y="260648"/>
            <a:ext cx="8592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</a:t>
            </a:r>
            <a:r>
              <a:rPr lang="en-US" altLang="ko-KR" dirty="0"/>
              <a:t>(expression language)</a:t>
            </a:r>
            <a:r>
              <a:rPr lang="ko-KR" altLang="en-US" dirty="0"/>
              <a:t>는 </a:t>
            </a:r>
            <a:r>
              <a:rPr lang="ko-KR" altLang="en-US" dirty="0" err="1"/>
              <a:t>표현식</a:t>
            </a:r>
            <a:r>
              <a:rPr lang="en-US" altLang="ko-KR" dirty="0"/>
              <a:t>(expression)</a:t>
            </a:r>
            <a:r>
              <a:rPr lang="ko-KR" altLang="en-US" dirty="0"/>
              <a:t>처럼 연산자와 </a:t>
            </a:r>
            <a:r>
              <a:rPr lang="ko-KR" altLang="en-US" dirty="0" err="1"/>
              <a:t>피연산자의</a:t>
            </a:r>
            <a:r>
              <a:rPr lang="ko-KR" altLang="en-US" dirty="0"/>
              <a:t> 조합을 </a:t>
            </a:r>
            <a:r>
              <a:rPr lang="en-US" altLang="ko-KR" dirty="0"/>
              <a:t>${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둘러싸서 표현할 수 있지만 </a:t>
            </a:r>
            <a:r>
              <a:rPr lang="en-US" altLang="ko-KR" dirty="0"/>
              <a:t>${}</a:t>
            </a:r>
            <a:r>
              <a:rPr lang="ko-KR" altLang="en-US" dirty="0"/>
              <a:t>에 기술한 표현은 </a:t>
            </a:r>
            <a:r>
              <a:rPr lang="ko-KR" altLang="en-US" dirty="0" err="1"/>
              <a:t>표현식과는</a:t>
            </a:r>
            <a:r>
              <a:rPr lang="ko-KR" altLang="en-US" dirty="0"/>
              <a:t> 다른 의미로 해석됩니다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표현식</a:t>
            </a:r>
            <a:r>
              <a:rPr lang="en-US" altLang="ko-KR" dirty="0"/>
              <a:t>(expression)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  <a:r>
              <a:rPr lang="ko-KR" altLang="en-US" dirty="0"/>
              <a:t>를 기술하면 이를 자바의 변수 이름으로 인식합니다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반면 </a:t>
            </a:r>
            <a:r>
              <a:rPr lang="ko-KR" altLang="en-US" dirty="0"/>
              <a:t>표현 언어에서 사용된 </a:t>
            </a:r>
            <a:r>
              <a:rPr lang="en-US" altLang="ko-KR" dirty="0"/>
              <a:t>add</a:t>
            </a:r>
            <a:r>
              <a:rPr lang="ko-KR" altLang="en-US" dirty="0"/>
              <a:t>는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이름으로 인식합니다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어트리뷰트란</a:t>
            </a:r>
            <a:r>
              <a:rPr lang="ko-KR" altLang="en-US" dirty="0" smtClean="0"/>
              <a:t> </a:t>
            </a:r>
            <a:r>
              <a:rPr lang="en-US" altLang="ko-KR" dirty="0"/>
              <a:t>04</a:t>
            </a:r>
            <a:r>
              <a:rPr lang="ko-KR" altLang="en-US" dirty="0"/>
              <a:t>장 </a:t>
            </a:r>
            <a:r>
              <a:rPr lang="en-US" altLang="ko-KR" dirty="0"/>
              <a:t>JSP </a:t>
            </a:r>
            <a:r>
              <a:rPr lang="ko-KR" altLang="en-US" dirty="0"/>
              <a:t>내장 객체를 학습할 때 언급했던 </a:t>
            </a:r>
            <a:r>
              <a:rPr lang="en-US" altLang="ko-KR" dirty="0">
                <a:solidFill>
                  <a:srgbClr val="FF0000"/>
                </a:solidFill>
              </a:rPr>
              <a:t>JSP </a:t>
            </a:r>
            <a:r>
              <a:rPr lang="ko-KR" altLang="en-US" dirty="0">
                <a:solidFill>
                  <a:srgbClr val="FF0000"/>
                </a:solidFill>
              </a:rPr>
              <a:t>내장 객체에서 </a:t>
            </a:r>
            <a:r>
              <a:rPr lang="ko-KR" altLang="en-US" dirty="0"/>
              <a:t>정보를 주고받기 위한 </a:t>
            </a:r>
            <a:r>
              <a:rPr lang="ko-KR" altLang="en-US" dirty="0" err="1"/>
              <a:t>메소드로</a:t>
            </a:r>
            <a:r>
              <a:rPr lang="ko-KR" altLang="en-US" dirty="0"/>
              <a:t> 관리되는 정보를 말합니다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45923"/>
              </p:ext>
            </p:extLst>
          </p:nvPr>
        </p:nvGraphicFramePr>
        <p:xfrm>
          <a:off x="346740" y="4509120"/>
          <a:ext cx="8537145" cy="1676400"/>
        </p:xfrm>
        <a:graphic>
          <a:graphicData uri="http://schemas.openxmlformats.org/drawingml/2006/table">
            <a:tbl>
              <a:tblPr/>
              <a:tblGrid>
                <a:gridCol w="273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 err="1">
                          <a:solidFill>
                            <a:srgbClr val="972F78"/>
                          </a:solidFill>
                          <a:effectLst/>
                          <a:ea typeface="굴림"/>
                        </a:rPr>
                        <a:t>메서드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972F78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설정한다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getAttribute(name)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설정된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얻어낸다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getAttributeNames()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객체에 관련된 모든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이름을 얻어낸다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설정된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제거한다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381328"/>
            <a:ext cx="532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메서드 반환은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3361" y="6328489"/>
            <a:ext cx="393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AdditionServlet.java, 07_addition.jsp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32656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JSP </a:t>
            </a:r>
            <a:r>
              <a:rPr lang="ko-KR" altLang="en-US" b="1" dirty="0"/>
              <a:t>내장 객체</a:t>
            </a:r>
            <a:r>
              <a:rPr lang="en-US" altLang="ko-KR" b="1" dirty="0"/>
              <a:t>,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클래스와 표현 언어의 내장 객체의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dirty="0"/>
              <a:t>JSP </a:t>
            </a:r>
            <a:r>
              <a:rPr lang="en-US" altLang="ko-KR" dirty="0" err="1"/>
              <a:t>내장</a:t>
            </a:r>
            <a:r>
              <a:rPr lang="en-US" altLang="ko-KR" dirty="0"/>
              <a:t> </a:t>
            </a:r>
            <a:r>
              <a:rPr lang="en-US" altLang="ko-KR" dirty="0" err="1"/>
              <a:t>객체인</a:t>
            </a:r>
            <a:r>
              <a:rPr lang="en-US" altLang="ko-KR" dirty="0"/>
              <a:t> </a:t>
            </a:r>
            <a:r>
              <a:rPr lang="en-US" altLang="ko-KR" dirty="0" err="1"/>
              <a:t>pageContext에</a:t>
            </a:r>
            <a:r>
              <a:rPr lang="en-US" altLang="ko-KR" dirty="0"/>
              <a:t> </a:t>
            </a:r>
            <a:r>
              <a:rPr lang="en-US" altLang="ko-KR" dirty="0" err="1"/>
              <a:t>저장된</a:t>
            </a:r>
            <a:r>
              <a:rPr lang="en-US" altLang="ko-KR" dirty="0"/>
              <a:t> </a:t>
            </a:r>
            <a:r>
              <a:rPr lang="en-US" altLang="ko-KR" dirty="0" err="1"/>
              <a:t>어트리뷰트</a:t>
            </a:r>
            <a:r>
              <a:rPr lang="en-US" altLang="ko-KR" dirty="0"/>
              <a:t> </a:t>
            </a:r>
            <a:r>
              <a:rPr lang="en-US" altLang="ko-KR" dirty="0" err="1"/>
              <a:t>값은</a:t>
            </a:r>
            <a:r>
              <a:rPr lang="en-US" altLang="ko-KR" dirty="0"/>
              <a:t> </a:t>
            </a:r>
            <a:r>
              <a:rPr lang="en-US" altLang="ko-KR" dirty="0" err="1"/>
              <a:t>pageContext.getAttribute</a:t>
            </a:r>
            <a:r>
              <a:rPr lang="en-US" altLang="ko-KR" dirty="0"/>
              <a:t>("num1");와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기술해서</a:t>
            </a:r>
            <a:r>
              <a:rPr lang="en-US" altLang="ko-KR" dirty="0"/>
              <a:t> </a:t>
            </a:r>
            <a:r>
              <a:rPr lang="en-US" altLang="ko-KR" dirty="0" err="1"/>
              <a:t>얻을</a:t>
            </a:r>
            <a:r>
              <a:rPr lang="en-US" altLang="ko-KR" dirty="0"/>
              <a:t> 수 </a:t>
            </a:r>
            <a:r>
              <a:rPr lang="en-US" altLang="ko-KR" dirty="0" err="1"/>
              <a:t>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 smtClean="0"/>
              <a:t>반면</a:t>
            </a:r>
            <a:r>
              <a:rPr lang="en-US" altLang="ko-KR" dirty="0" smtClean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  <a:r>
              <a:rPr lang="en-US" altLang="ko-KR" dirty="0" err="1"/>
              <a:t>언어에서는</a:t>
            </a:r>
            <a:r>
              <a:rPr lang="en-US" altLang="ko-KR" dirty="0"/>
              <a:t> </a:t>
            </a:r>
            <a:r>
              <a:rPr lang="en-US" altLang="ko-KR" dirty="0" err="1"/>
              <a:t>내장</a:t>
            </a:r>
            <a:r>
              <a:rPr lang="en-US" altLang="ko-KR" dirty="0"/>
              <a:t>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pageScope를</a:t>
            </a:r>
            <a:r>
              <a:rPr lang="en-US" altLang="ko-KR" dirty="0"/>
              <a:t> </a:t>
            </a:r>
            <a:r>
              <a:rPr lang="en-US" altLang="ko-KR" dirty="0" err="1"/>
              <a:t>사용해서</a:t>
            </a:r>
            <a:r>
              <a:rPr lang="en-US" altLang="ko-KR" dirty="0"/>
              <a:t> ${pageScope.num1}와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얻어옵니다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request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값은 다음과 같이 얻어 와야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0117"/>
              </p:ext>
            </p:extLst>
          </p:nvPr>
        </p:nvGraphicFramePr>
        <p:xfrm>
          <a:off x="179512" y="908720"/>
          <a:ext cx="8496945" cy="1757934"/>
        </p:xfrm>
        <a:graphic>
          <a:graphicData uri="http://schemas.openxmlformats.org/drawingml/2006/table">
            <a:tbl>
              <a:tblPr/>
              <a:tblGrid>
                <a:gridCol w="191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어트리뷰트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 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JSP 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서블릿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 클래스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 언어의 내장 객체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javax.servlet.jsp.JspContext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pageScope</a:t>
                      </a: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javax.servlet.ServletRequest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requestScope</a:t>
                      </a: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javax.servlet.http.HttpSession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sessionScope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javax.servlet.ServletContext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applicationScope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257" y="4395307"/>
            <a:ext cx="379385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pageContext.getAttribute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33118" y="4395307"/>
            <a:ext cx="351129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${pageScope.num1}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708" y="5445224"/>
            <a:ext cx="378740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request.getAttribute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65580" y="5451506"/>
            <a:ext cx="34788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${requestScope.num1}</a:t>
            </a:r>
          </a:p>
        </p:txBody>
      </p:sp>
    </p:spTree>
    <p:extLst>
      <p:ext uri="{BB962C8B-B14F-4D97-AF65-F5344CB8AC3E}">
        <p14:creationId xmlns:p14="http://schemas.microsoft.com/office/powerpoint/2010/main" val="23291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32656"/>
            <a:ext cx="885698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이번에는 </a:t>
            </a:r>
            <a:r>
              <a:rPr lang="en-US" altLang="ko-KR" dirty="0"/>
              <a:t>session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이제 마지막으로 </a:t>
            </a:r>
            <a:r>
              <a:rPr lang="en-US" altLang="ko-KR" dirty="0"/>
              <a:t>application 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b="1" dirty="0"/>
              <a:t>표현 언어에서 내장 객체를 명시하지 않</a:t>
            </a:r>
            <a:r>
              <a:rPr lang="ko-KR" altLang="en-US" dirty="0"/>
              <a:t>고 </a:t>
            </a:r>
            <a:r>
              <a:rPr lang="en-US" altLang="ko-KR" dirty="0"/>
              <a:t>${num1}</a:t>
            </a:r>
            <a:r>
              <a:rPr lang="ko-KR" altLang="en-US" dirty="0"/>
              <a:t>와 같이 간단하게 표현하면 </a:t>
            </a:r>
            <a:r>
              <a:rPr lang="ko-KR" altLang="en-US" dirty="0" err="1"/>
              <a:t>어트리뷰트를</a:t>
            </a:r>
            <a:r>
              <a:rPr lang="ko-KR" altLang="en-US" dirty="0"/>
              <a:t> 다음과 같은 순서로 자동으로 검색해서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출력합니다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pageScope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requestScope</a:t>
            </a:r>
            <a:r>
              <a:rPr lang="en-US" altLang="ko-KR" sz="2000" b="1" dirty="0">
                <a:solidFill>
                  <a:srgbClr val="0000FF"/>
                </a:solidFill>
              </a:rPr>
              <a:t> 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sessionScope</a:t>
            </a:r>
            <a:r>
              <a:rPr lang="en-US" altLang="ko-KR" sz="2000" b="1" dirty="0">
                <a:solidFill>
                  <a:srgbClr val="0000FF"/>
                </a:solidFill>
              </a:rPr>
              <a:t> 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applicationScope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endParaRPr lang="en-US" altLang="ko-KR" dirty="0">
              <a:solidFill>
                <a:srgbClr val="0000FF"/>
              </a:solidFill>
            </a:endParaRPr>
          </a:p>
          <a:p>
            <a:pPr fontAlgn="base"/>
            <a:endParaRPr lang="en-US" altLang="ko-KR" dirty="0" smtClean="0">
              <a:solidFill>
                <a:srgbClr val="0000FF"/>
              </a:solidFill>
            </a:endParaRPr>
          </a:p>
          <a:p>
            <a:pPr fontAlgn="base"/>
            <a:r>
              <a:rPr lang="ko-KR" altLang="en-US" dirty="0"/>
              <a:t>가장 협소한 범위 내에서 사용 가능한 </a:t>
            </a:r>
            <a:r>
              <a:rPr lang="en-US" altLang="ko-KR" dirty="0" err="1"/>
              <a:t>pageScope</a:t>
            </a:r>
            <a:r>
              <a:rPr lang="en-US" altLang="ko-KR" dirty="0"/>
              <a:t> </a:t>
            </a:r>
            <a:r>
              <a:rPr lang="ko-KR" altLang="en-US" dirty="0"/>
              <a:t>객체에서부터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 보다가 없으면 좀 더 넓은 범위 내에서 사용 가능한 </a:t>
            </a:r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객체에서 찾습니다</a:t>
            </a:r>
            <a:r>
              <a:rPr lang="en-US" altLang="ko-KR" dirty="0"/>
              <a:t>. </a:t>
            </a:r>
            <a:endParaRPr lang="ko-KR" altLang="en-US" dirty="0">
              <a:solidFill>
                <a:srgbClr val="0000FF"/>
              </a:solidFill>
            </a:endParaRPr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257" y="908720"/>
            <a:ext cx="321876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session</a:t>
            </a:r>
            <a:r>
              <a:rPr lang="en-US" altLang="ko-KR" dirty="0" err="1" smtClean="0"/>
              <a:t>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33118" y="908720"/>
            <a:ext cx="351129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${session</a:t>
            </a:r>
            <a:r>
              <a:rPr lang="en-US" altLang="ko-KR" dirty="0"/>
              <a:t>Scope</a:t>
            </a:r>
            <a:r>
              <a:rPr lang="en-US" altLang="ko-KR" dirty="0" smtClean="0"/>
              <a:t>.num1</a:t>
            </a:r>
            <a:r>
              <a:rPr lang="en-US" altLang="ko-KR" dirty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708" y="2276872"/>
            <a:ext cx="378740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application</a:t>
            </a:r>
            <a:r>
              <a:rPr lang="en-US" altLang="ko-KR" dirty="0" err="1" smtClean="0"/>
              <a:t>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65580" y="2283154"/>
            <a:ext cx="34788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${applicationScope.num1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0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8015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동일한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이름의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찾아오는 방법을 살펴보기 위해서 </a:t>
            </a:r>
            <a:r>
              <a:rPr lang="en-US" altLang="ko-KR" dirty="0"/>
              <a:t>4</a:t>
            </a:r>
            <a:r>
              <a:rPr lang="ko-KR" altLang="en-US" dirty="0"/>
              <a:t>개의 내장 객체에 동일한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이름으로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저장해봅시다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표현 </a:t>
            </a:r>
            <a:r>
              <a:rPr lang="ko-KR" altLang="en-US" dirty="0"/>
              <a:t>언어에서 </a:t>
            </a:r>
            <a:r>
              <a:rPr lang="en-US" altLang="ko-KR" dirty="0"/>
              <a:t>${name}</a:t>
            </a:r>
            <a:r>
              <a:rPr lang="ko-KR" altLang="en-US" dirty="0"/>
              <a:t>와 같이 기술할 경우 어떤 결과가 출력될까요</a:t>
            </a:r>
            <a:r>
              <a:rPr lang="en-US" altLang="ko-KR" dirty="0"/>
              <a:t>? </a:t>
            </a:r>
            <a:endParaRPr lang="ko-KR" altLang="en-US" dirty="0"/>
          </a:p>
          <a:p>
            <a:pPr fontAlgn="base"/>
            <a:r>
              <a:rPr lang="ko-KR" altLang="en-US" dirty="0"/>
              <a:t>이름을 중복해서 기술하여 발생하는 문제를 이름이 충돌되었다고 하는데 표현 언어에서는 이럴 경우 사용범위가 좁은 내장 객체에서부터 사용 범위가 넓은 내장 객체 순서로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찾아오도록 정해져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4707" y="692696"/>
            <a:ext cx="7873717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pageContext.setAttribute</a:t>
            </a:r>
            <a:r>
              <a:rPr lang="en-US" altLang="ko-KR" dirty="0"/>
              <a:t>("name", "page man");</a:t>
            </a:r>
          </a:p>
          <a:p>
            <a:pPr fontAlgn="base"/>
            <a:r>
              <a:rPr lang="en-US" altLang="ko-KR" dirty="0" err="1"/>
              <a:t>request.setAttribute</a:t>
            </a:r>
            <a:r>
              <a:rPr lang="en-US" altLang="ko-KR" dirty="0"/>
              <a:t>("name", "request man");</a:t>
            </a:r>
          </a:p>
          <a:p>
            <a:pPr fontAlgn="base"/>
            <a:r>
              <a:rPr lang="en-US" altLang="ko-KR" dirty="0" err="1"/>
              <a:t>session.setAttribute</a:t>
            </a:r>
            <a:r>
              <a:rPr lang="en-US" altLang="ko-KR" dirty="0"/>
              <a:t>("name", "session man");</a:t>
            </a:r>
          </a:p>
          <a:p>
            <a:pPr fontAlgn="base"/>
            <a:r>
              <a:rPr lang="en-US" altLang="ko-KR" dirty="0" err="1"/>
              <a:t>application.setAttribute</a:t>
            </a:r>
            <a:r>
              <a:rPr lang="en-US" altLang="ko-KR" dirty="0"/>
              <a:t>("name", "application man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11310520" descr="EMB0000042055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3" y="3224213"/>
            <a:ext cx="5608712" cy="29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156176" y="3543300"/>
            <a:ext cx="2736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${name}</a:t>
            </a:r>
            <a:r>
              <a:rPr lang="ko-KR" altLang="en-US" dirty="0"/>
              <a:t>이라고 기술하면 당연히 </a:t>
            </a:r>
            <a:r>
              <a:rPr lang="en-US" altLang="ko-KR" dirty="0"/>
              <a:t>page </a:t>
            </a:r>
            <a:r>
              <a:rPr lang="ko-KR" altLang="en-US" dirty="0" err="1"/>
              <a:t>어트리뷰트에</a:t>
            </a:r>
            <a:r>
              <a:rPr lang="ko-KR" altLang="en-US" dirty="0"/>
              <a:t> 저장된 </a:t>
            </a:r>
            <a:r>
              <a:rPr lang="en-US" altLang="ko-KR" dirty="0"/>
              <a:t>"page man"</a:t>
            </a:r>
            <a:r>
              <a:rPr lang="ko-KR" altLang="en-US" dirty="0"/>
              <a:t>가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3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663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표현 언어</a:t>
            </a:r>
            <a:r>
              <a:rPr lang="en-US" altLang="ko-KR" sz="2400" b="1" dirty="0">
                <a:solidFill>
                  <a:srgbClr val="FF0000"/>
                </a:solidFill>
              </a:rPr>
              <a:t>(Expression Language)</a:t>
            </a:r>
            <a:r>
              <a:rPr lang="ko-KR" altLang="en-US" sz="2400" b="1" dirty="0">
                <a:solidFill>
                  <a:srgbClr val="FF0000"/>
                </a:solidFill>
              </a:rPr>
              <a:t>로 표현 단순화하기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83671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표현 언어</a:t>
            </a:r>
            <a:r>
              <a:rPr lang="en-US" altLang="ko-KR" dirty="0"/>
              <a:t>(EL: Expression Language)</a:t>
            </a:r>
            <a:r>
              <a:rPr lang="ko-KR" altLang="en-US" dirty="0"/>
              <a:t>는 값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을 웹 페이지에 표시</a:t>
            </a:r>
            <a:r>
              <a:rPr lang="en-US" altLang="ko-KR" dirty="0"/>
              <a:t>(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  <a:r>
              <a:rPr lang="ko-KR" altLang="en-US" dirty="0"/>
              <a:t>하는 데 사용되는 태그입니다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표현 언어는 </a:t>
            </a:r>
            <a:r>
              <a:rPr lang="ko-KR" altLang="en-US" dirty="0" err="1"/>
              <a:t>표현식보다</a:t>
            </a:r>
            <a:r>
              <a:rPr lang="ko-KR" altLang="en-US" dirty="0"/>
              <a:t> 사용방법이 간단하고 문법체계가 직관적으로 아주 쉽습니다</a:t>
            </a:r>
            <a:r>
              <a:rPr lang="en-US" altLang="ko-KR" dirty="0"/>
              <a:t>. </a:t>
            </a:r>
            <a:r>
              <a:rPr lang="ko-KR" altLang="en-US" dirty="0"/>
              <a:t>표현 언어는 </a:t>
            </a:r>
            <a:r>
              <a:rPr lang="en-US" altLang="ko-KR" dirty="0"/>
              <a:t>${}</a:t>
            </a:r>
            <a:r>
              <a:rPr lang="ko-KR" altLang="en-US" dirty="0"/>
              <a:t>를 사용하여 값을 표현합니다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00808"/>
            <a:ext cx="813690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EL(Expression Language)?</a:t>
            </a:r>
          </a:p>
          <a:p>
            <a:r>
              <a:rPr lang="en-US" altLang="ko-KR" b="1" dirty="0" smtClean="0"/>
              <a:t>         JSP </a:t>
            </a:r>
            <a:r>
              <a:rPr lang="ko-KR" altLang="en-US" b="1" dirty="0"/>
              <a:t>출력에 대한 부분을 쉽게 하기 위해 개발한 </a:t>
            </a:r>
            <a:r>
              <a:rPr lang="en-US" altLang="ko-KR" b="1" dirty="0"/>
              <a:t>tag(</a:t>
            </a:r>
            <a:r>
              <a:rPr lang="ko-KR" altLang="en-US" b="1" dirty="0"/>
              <a:t>태그</a:t>
            </a:r>
            <a:r>
              <a:rPr lang="en-US" altLang="ko-KR" b="1" dirty="0"/>
              <a:t>)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32203"/>
              </p:ext>
            </p:extLst>
          </p:nvPr>
        </p:nvGraphicFramePr>
        <p:xfrm>
          <a:off x="1259632" y="4149080"/>
          <a:ext cx="1912493" cy="648072"/>
        </p:xfrm>
        <a:graphic>
          <a:graphicData uri="http://schemas.openxmlformats.org/drawingml/2006/table">
            <a:tbl>
              <a:tblPr/>
              <a:tblGrid>
                <a:gridCol w="191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&lt;%=expr%&gt;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27506"/>
              </p:ext>
            </p:extLst>
          </p:nvPr>
        </p:nvGraphicFramePr>
        <p:xfrm>
          <a:off x="5364088" y="4149080"/>
          <a:ext cx="2092198" cy="648072"/>
        </p:xfrm>
        <a:graphic>
          <a:graphicData uri="http://schemas.openxmlformats.org/drawingml/2006/table">
            <a:tbl>
              <a:tblPr/>
              <a:tblGrid>
                <a:gridCol w="209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${expr}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35576" y="3699034"/>
            <a:ext cx="636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■ 예 </a:t>
            </a:r>
            <a:r>
              <a:rPr lang="en-US" altLang="ko-KR" dirty="0"/>
              <a:t>: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               ■ 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표현 언어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5661248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01_el.jsp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1378041"/>
            <a:ext cx="228897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pageScope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7544" y="2081853"/>
            <a:ext cx="3456384" cy="555550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7" y="3817553"/>
              <a:ext cx="3454693" cy="394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page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163344" y="1400292"/>
            <a:ext cx="22889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requestScope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55976" y="2079680"/>
            <a:ext cx="3744416" cy="732673"/>
            <a:chOff x="1007557" y="3645024"/>
            <a:chExt cx="3647152" cy="854693"/>
          </a:xfrm>
        </p:grpSpPr>
        <p:sp>
          <p:nvSpPr>
            <p:cNvPr id="26" name="구름 모양 설명선 2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03787" y="3817553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259632" y="3488524"/>
            <a:ext cx="22889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sessionScope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95536" y="4129953"/>
            <a:ext cx="3672408" cy="667199"/>
            <a:chOff x="1007557" y="3645024"/>
            <a:chExt cx="3647152" cy="835236"/>
          </a:xfrm>
        </p:grpSpPr>
        <p:sp>
          <p:nvSpPr>
            <p:cNvPr id="30" name="구름 모양 설명선 2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56" y="3798096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session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148064" y="3416516"/>
            <a:ext cx="28535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applicationScope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499992" y="4127776"/>
            <a:ext cx="4104456" cy="669376"/>
            <a:chOff x="1007557" y="3645024"/>
            <a:chExt cx="3647152" cy="780855"/>
          </a:xfrm>
        </p:grpSpPr>
        <p:sp>
          <p:nvSpPr>
            <p:cNvPr id="34" name="구름 모양 설명선 33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03787" y="3743715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application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9512" y="182895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하지만 이름 충돌에 의해 출력되지 못하는 다른 내장 객체에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 역시 모두 출력하고 싶을 경우에는 다음과 같이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 앞에 표현 언어의 내장 객체를 명시적으로 기술하면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66124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08_scope.jsp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7544" y="548681"/>
            <a:ext cx="7920880" cy="2508880"/>
            <a:chOff x="754436" y="692696"/>
            <a:chExt cx="8138044" cy="261620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436" y="692696"/>
              <a:ext cx="4103316" cy="261620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285852" y="1129874"/>
              <a:ext cx="314327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100" dirty="0" smtClean="0"/>
                <a:t>① </a:t>
              </a:r>
              <a:r>
                <a:rPr lang="en-US" altLang="ko-KR" sz="1100" dirty="0" err="1" smtClean="0"/>
                <a:t>MemberServlet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클래스에서는 회원 정보를 자바 </a:t>
              </a:r>
              <a:r>
                <a:rPr lang="ko-KR" altLang="en-US" sz="1100" dirty="0" err="1" smtClean="0"/>
                <a:t>빈즈에</a:t>
              </a:r>
              <a:r>
                <a:rPr lang="ko-KR" altLang="en-US" sz="1100" dirty="0" smtClean="0"/>
                <a:t> 저장해서 </a:t>
              </a:r>
              <a:r>
                <a:rPr lang="en-US" altLang="ko-KR" sz="1100" dirty="0" smtClean="0"/>
                <a:t>09_el.jsp</a:t>
              </a:r>
              <a:r>
                <a:rPr lang="ko-KR" altLang="en-US" sz="1100" dirty="0" smtClean="0"/>
                <a:t>로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보낸다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3571868" y="2415758"/>
              <a:ext cx="128588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100" dirty="0" smtClean="0"/>
                <a:t>③ </a:t>
              </a:r>
              <a:r>
                <a:rPr lang="ko-KR" altLang="en-US" sz="1100" dirty="0" smtClean="0"/>
                <a:t>자바 </a:t>
              </a:r>
              <a:r>
                <a:rPr lang="ko-KR" altLang="en-US" sz="1100" dirty="0" err="1" smtClean="0"/>
                <a:t>빈즈에</a:t>
              </a:r>
              <a:r>
                <a:rPr lang="ko-KR" altLang="en-US" sz="1100" dirty="0" smtClean="0"/>
                <a:t> 저장된 회원 정보를 출력한다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10730" y="1844254"/>
              <a:ext cx="2786082" cy="13573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85786" y="2201444"/>
              <a:ext cx="2811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ko-KR" sz="1200" b="1" dirty="0" smtClean="0"/>
                <a:t>② </a:t>
              </a:r>
              <a:r>
                <a:rPr lang="ko-KR" altLang="en-US" sz="1200" b="1" dirty="0" smtClean="0"/>
                <a:t>자바 </a:t>
              </a:r>
              <a:r>
                <a:rPr lang="ko-KR" altLang="en-US" sz="1200" b="1" dirty="0" err="1" smtClean="0"/>
                <a:t>빈즈</a:t>
              </a:r>
              <a:endParaRPr lang="en-US" altLang="ko-KR" sz="1200" b="1" dirty="0" smtClean="0"/>
            </a:p>
            <a:p>
              <a:pPr algn="ctr" fontAlgn="base"/>
              <a:r>
                <a:rPr lang="en-US" altLang="ko-KR" sz="1200" b="1" dirty="0" err="1" smtClean="0"/>
                <a:t>com.saeyan.javabeans.MemberBean</a:t>
              </a:r>
              <a:endParaRPr lang="en-US" altLang="ko-KR" sz="1200" b="1" dirty="0" smtClean="0"/>
            </a:p>
            <a:p>
              <a:pPr algn="ctr" fontAlgn="base"/>
              <a:r>
                <a:rPr lang="ko-KR" altLang="en-US" sz="1200" b="1" dirty="0" smtClean="0"/>
                <a:t>에 회원 정보가 저장된다</a:t>
              </a:r>
              <a:r>
                <a:rPr lang="en-US" altLang="ko-KR" sz="1200" b="1" dirty="0" smtClean="0"/>
                <a:t>. </a:t>
              </a:r>
              <a:endParaRPr lang="en-US" altLang="ko-KR" sz="1200" b="1" dirty="0"/>
            </a:p>
          </p:txBody>
        </p:sp>
        <p:sp>
          <p:nvSpPr>
            <p:cNvPr id="38" name="아래쪽 화살표 37"/>
            <p:cNvSpPr/>
            <p:nvPr/>
          </p:nvSpPr>
          <p:spPr>
            <a:xfrm>
              <a:off x="1142976" y="1129874"/>
              <a:ext cx="142876" cy="1143008"/>
            </a:xfrm>
            <a:prstGeom prst="downArrow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2786050" y="2305872"/>
              <a:ext cx="2348810" cy="109885"/>
            </a:xfrm>
            <a:prstGeom prst="rightArrow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583160" y="740784"/>
              <a:ext cx="22340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dirty="0"/>
                <a:t>MemberServlet.java</a:t>
              </a:r>
            </a:p>
          </p:txBody>
        </p:sp>
        <p:pic>
          <p:nvPicPr>
            <p:cNvPr id="1027" name="Picture 3" descr="H:\원고\로드북\_____jsp\img\ch07\7-1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860" y="1700808"/>
              <a:ext cx="3757620" cy="108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197019" y="133805"/>
            <a:ext cx="7240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</a:rPr>
              <a:t>표현 언어로 회원 자바 빈 정보 저장 및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조회하기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(p333)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2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public class </a:t>
            </a:r>
            <a:r>
              <a:rPr lang="en-US" altLang="ko-KR" dirty="0" err="1"/>
              <a:t>MemberBean</a:t>
            </a:r>
            <a:r>
              <a:rPr lang="en-US" altLang="ko-KR" dirty="0"/>
              <a:t> {</a:t>
            </a:r>
          </a:p>
          <a:p>
            <a:pPr lvl="1" fontAlgn="base"/>
            <a:r>
              <a:rPr lang="en-US" altLang="ko-KR" b="1" dirty="0"/>
              <a:t>private String name;</a:t>
            </a:r>
            <a:endParaRPr lang="en-US" altLang="ko-KR" dirty="0"/>
          </a:p>
          <a:p>
            <a:pPr lvl="1" fontAlgn="base"/>
            <a:r>
              <a:rPr lang="en-US" altLang="ko-KR" b="1" dirty="0"/>
              <a:t>private String </a:t>
            </a:r>
            <a:r>
              <a:rPr lang="en-US" altLang="ko-KR" b="1" dirty="0" err="1"/>
              <a:t>userid</a:t>
            </a:r>
            <a:r>
              <a:rPr lang="en-US" altLang="ko-KR" b="1" dirty="0"/>
              <a:t>;</a:t>
            </a:r>
            <a:endParaRPr lang="en-US" altLang="ko-KR" dirty="0"/>
          </a:p>
          <a:p>
            <a:pPr fontAlgn="base"/>
            <a:r>
              <a:rPr lang="en-US" altLang="ko-KR" dirty="0"/>
              <a:t>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214810" y="3645024"/>
            <a:ext cx="4029598" cy="1428299"/>
            <a:chOff x="577368" y="970066"/>
            <a:chExt cx="2895038" cy="1428299"/>
          </a:xfrm>
        </p:grpSpPr>
        <p:sp>
          <p:nvSpPr>
            <p:cNvPr id="14" name="직사각형 13"/>
            <p:cNvSpPr/>
            <p:nvPr/>
          </p:nvSpPr>
          <p:spPr>
            <a:xfrm>
              <a:off x="683568" y="970066"/>
              <a:ext cx="2288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2000" dirty="0"/>
                <a:t>${member.name}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77368" y="1571506"/>
              <a:ext cx="1320642" cy="555550"/>
              <a:chOff x="1007557" y="3645024"/>
              <a:chExt cx="3647152" cy="648072"/>
            </a:xfrm>
          </p:grpSpPr>
          <p:sp>
            <p:nvSpPr>
              <p:cNvPr id="19" name="구름 모양 설명선 18"/>
              <p:cNvSpPr/>
              <p:nvPr/>
            </p:nvSpPr>
            <p:spPr>
              <a:xfrm>
                <a:off x="1007557" y="3645024"/>
                <a:ext cx="3647152" cy="648072"/>
              </a:xfrm>
              <a:prstGeom prst="cloudCallout">
                <a:avLst>
                  <a:gd name="adj1" fmla="val 25133"/>
                  <a:gd name="adj2" fmla="val -9416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03787" y="3817553"/>
                <a:ext cx="3454693" cy="430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dirty="0" smtClean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자바 </a:t>
                </a:r>
                <a:r>
                  <a:rPr lang="ko-KR" altLang="en-US" dirty="0" err="1" smtClean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빈즈</a:t>
                </a:r>
                <a:endParaRPr lang="en-US" altLang="ko-KR" dirty="0" err="1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151764" y="1615974"/>
              <a:ext cx="1320642" cy="782391"/>
              <a:chOff x="1007557" y="3645024"/>
              <a:chExt cx="3647152" cy="992100"/>
            </a:xfrm>
          </p:grpSpPr>
          <p:sp>
            <p:nvSpPr>
              <p:cNvPr id="17" name="구름 모양 설명선 16"/>
              <p:cNvSpPr/>
              <p:nvPr/>
            </p:nvSpPr>
            <p:spPr>
              <a:xfrm>
                <a:off x="1007557" y="3645024"/>
                <a:ext cx="3647152" cy="648072"/>
              </a:xfrm>
              <a:prstGeom prst="cloudCallout">
                <a:avLst>
                  <a:gd name="adj1" fmla="val -35451"/>
                  <a:gd name="adj2" fmla="val -11661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103787" y="3817553"/>
                <a:ext cx="3454693" cy="81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dirty="0" err="1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프로퍼티</a:t>
                </a:r>
                <a:r>
                  <a:rPr lang="ko-KR" altLang="en-US" dirty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 이름</a:t>
                </a:r>
                <a:endParaRPr lang="en-US" altLang="ko-KR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3835578" y="3105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자바 빈의 필드에 저장된 정보를 얻어올 때는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이름을 사용합니다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7019" y="4941168"/>
            <a:ext cx="8551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빈 객체의 이름 뒤에 마침표를 찍고 그 다음에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이름을 씁니다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닷</a:t>
            </a:r>
            <a:r>
              <a:rPr lang="en-US" altLang="ko-KR" dirty="0"/>
              <a:t>(dot) </a:t>
            </a:r>
            <a:r>
              <a:rPr lang="ko-KR" altLang="en-US" dirty="0"/>
              <a:t>연산자</a:t>
            </a:r>
            <a:r>
              <a:rPr lang="en-US" altLang="ko-KR" dirty="0"/>
              <a:t>(.)</a:t>
            </a:r>
            <a:r>
              <a:rPr lang="ko-KR" altLang="en-US" dirty="0"/>
              <a:t>로 접근하면 자바 빈 객체의 정보를 얻어 오기 위한 </a:t>
            </a:r>
            <a:r>
              <a:rPr lang="en-US" altLang="ko-KR" dirty="0"/>
              <a:t>getter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마침표 </a:t>
            </a:r>
            <a:r>
              <a:rPr lang="ko-KR" altLang="en-US" dirty="0"/>
              <a:t>다음에 기술한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이름이 </a:t>
            </a:r>
            <a:r>
              <a:rPr lang="en-US" altLang="ko-KR" dirty="0"/>
              <a:t>name</a:t>
            </a:r>
            <a:r>
              <a:rPr lang="ko-KR" altLang="en-US" dirty="0"/>
              <a:t>이면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이 </a:t>
            </a:r>
            <a:r>
              <a:rPr lang="en-US" altLang="ko-KR" dirty="0" err="1"/>
              <a:t>userid</a:t>
            </a:r>
            <a:r>
              <a:rPr lang="ko-KR" altLang="en-US" dirty="0"/>
              <a:t>이면 </a:t>
            </a:r>
            <a:r>
              <a:rPr lang="en-US" altLang="ko-KR" dirty="0" err="1"/>
              <a:t>getUserid</a:t>
            </a:r>
            <a:r>
              <a:rPr lang="en-US" altLang="ko-KR" dirty="0"/>
              <a:t>()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0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162666" y="1875088"/>
            <a:ext cx="1320642" cy="555550"/>
            <a:chOff x="1007557" y="3645024"/>
            <a:chExt cx="3647152" cy="648072"/>
          </a:xfrm>
        </p:grpSpPr>
        <p:sp>
          <p:nvSpPr>
            <p:cNvPr id="17" name="구름 모양 설명선 16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5133"/>
                <a:gd name="adj2" fmla="val -9416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3787" y="3817553"/>
              <a:ext cx="34546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endParaRPr lang="en-US" altLang="ko-KR" sz="1600" dirty="0" err="1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37062" y="1919555"/>
            <a:ext cx="1320642" cy="511083"/>
            <a:chOff x="1007557" y="3645024"/>
            <a:chExt cx="3647152" cy="648072"/>
          </a:xfrm>
        </p:grpSpPr>
        <p:sp>
          <p:nvSpPr>
            <p:cNvPr id="22" name="구름 모양 설명선 21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35451"/>
                <a:gd name="adj2" fmla="val -11661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03787" y="3817553"/>
              <a:ext cx="34546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dirty="0" err="1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6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  <a:endParaRPr lang="en-US" altLang="ko-KR" sz="1600" dirty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06964" y="1168408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${member["</a:t>
            </a:r>
            <a:r>
              <a:rPr lang="en-US" altLang="ko-KR" dirty="0" err="1"/>
              <a:t>userid</a:t>
            </a:r>
            <a:r>
              <a:rPr lang="en-US" altLang="ko-KR" dirty="0"/>
              <a:t>"]}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88640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언어에서는 닷</a:t>
            </a:r>
            <a:r>
              <a:rPr lang="en-US" altLang="ko-KR" dirty="0"/>
              <a:t>(dot) </a:t>
            </a:r>
            <a:r>
              <a:rPr lang="ko-KR" altLang="en-US" dirty="0"/>
              <a:t>연산자</a:t>
            </a:r>
            <a:r>
              <a:rPr lang="en-US" altLang="ko-KR" dirty="0"/>
              <a:t>(.)</a:t>
            </a:r>
            <a:r>
              <a:rPr lang="ko-KR" altLang="en-US" dirty="0"/>
              <a:t>외에도 배열과 컬렉션의 요소를 검색하는데 사용되는 </a:t>
            </a:r>
            <a:r>
              <a:rPr lang="ko-KR" altLang="en-US" dirty="0" err="1"/>
              <a:t>브라켓</a:t>
            </a:r>
            <a:r>
              <a:rPr lang="ko-KR" altLang="en-US" dirty="0"/>
              <a:t> 연산자</a:t>
            </a:r>
            <a:r>
              <a:rPr lang="en-US" altLang="ko-KR" dirty="0"/>
              <a:t>([])</a:t>
            </a:r>
            <a:r>
              <a:rPr lang="ko-KR" altLang="en-US" dirty="0"/>
              <a:t>를 사용해서 자바 빈의 필드에 저장된 정보를 얻어올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/>
              <a:t>브라켓</a:t>
            </a:r>
            <a:r>
              <a:rPr lang="ko-KR" altLang="en-US" dirty="0"/>
              <a:t> 연산자</a:t>
            </a:r>
            <a:r>
              <a:rPr lang="en-US" altLang="ko-KR" dirty="0"/>
              <a:t>([]) </a:t>
            </a:r>
            <a:r>
              <a:rPr lang="ko-KR" altLang="en-US" dirty="0"/>
              <a:t>내의 값인 속성의 이름은 큰따옴표</a:t>
            </a:r>
            <a:r>
              <a:rPr lang="en-US" altLang="ko-KR" dirty="0" smtClean="0"/>
              <a:t>(") </a:t>
            </a:r>
            <a:r>
              <a:rPr lang="ko-KR" altLang="en-US" dirty="0" smtClean="0"/>
              <a:t>로 </a:t>
            </a:r>
            <a:r>
              <a:rPr lang="ko-KR" altLang="en-US" dirty="0"/>
              <a:t>둘러싸야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3573016"/>
            <a:ext cx="680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MemberBean.java, MemberServlet.java,09_el.jsp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663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FF0000"/>
                </a:solidFill>
              </a:rPr>
              <a:t>JSTL(p339)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836712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</a:t>
            </a:r>
            <a:r>
              <a:rPr lang="ko-KR" altLang="en-US" dirty="0"/>
              <a:t>은 </a:t>
            </a:r>
            <a:r>
              <a:rPr lang="en-US" altLang="ko-KR" dirty="0"/>
              <a:t>JSP Standard Tag Library</a:t>
            </a:r>
            <a:r>
              <a:rPr lang="ko-KR" altLang="en-US" dirty="0"/>
              <a:t>의 약어로 </a:t>
            </a:r>
            <a:r>
              <a:rPr lang="en-US" altLang="ko-KR" dirty="0"/>
              <a:t>JSP</a:t>
            </a:r>
            <a:r>
              <a:rPr lang="ko-KR" altLang="en-US" dirty="0"/>
              <a:t>에서 사용 가능한 표준 태그 라이브러리입니다</a:t>
            </a:r>
            <a:r>
              <a:rPr lang="en-US" altLang="ko-KR" dirty="0"/>
              <a:t>. JSTL</a:t>
            </a:r>
            <a:r>
              <a:rPr lang="ko-KR" altLang="en-US" dirty="0"/>
              <a:t>에서 제공하는 태그를 사용하면 </a:t>
            </a:r>
            <a:r>
              <a:rPr lang="en-US" altLang="ko-KR" dirty="0"/>
              <a:t>JSP </a:t>
            </a:r>
            <a:r>
              <a:rPr lang="ko-KR" altLang="en-US" dirty="0"/>
              <a:t>코드가 깔끔하고 </a:t>
            </a:r>
            <a:r>
              <a:rPr lang="ko-KR" altLang="en-US" dirty="0" err="1"/>
              <a:t>가독성이</a:t>
            </a:r>
            <a:r>
              <a:rPr lang="ko-KR" altLang="en-US" dirty="0"/>
              <a:t> 좋게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JSTL </a:t>
            </a:r>
            <a:r>
              <a:rPr lang="ko-KR" altLang="en-US" b="1" dirty="0"/>
              <a:t>라이브러리를 사용하는 이유</a:t>
            </a:r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68538" y="199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2350035"/>
            <a:ext cx="8136904" cy="42473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("color").equals("1")){ 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red;"&gt;</a:t>
            </a:r>
            <a:r>
              <a:rPr lang="ko-KR" altLang="en-US" dirty="0"/>
              <a:t>빨강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}else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("color").equals("2")){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green;"&gt;</a:t>
            </a:r>
            <a:r>
              <a:rPr lang="ko-KR" altLang="en-US" dirty="0"/>
              <a:t>초록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}else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("color").equals("3")){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blue;"&gt;</a:t>
            </a:r>
            <a:r>
              <a:rPr lang="ko-KR" altLang="en-US" dirty="0"/>
              <a:t>파랑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7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4462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HTML </a:t>
            </a:r>
            <a:r>
              <a:rPr lang="ko-KR" altLang="en-US" dirty="0"/>
              <a:t>코드와 </a:t>
            </a:r>
            <a:r>
              <a:rPr lang="ko-KR" altLang="en-US" dirty="0" err="1"/>
              <a:t>스크립트릿을</a:t>
            </a:r>
            <a:r>
              <a:rPr lang="ko-KR" altLang="en-US" dirty="0"/>
              <a:t> 함께 사용하게 되면 위의 예제처럼 코드가 복잡하고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떨어집니다</a:t>
            </a:r>
            <a:r>
              <a:rPr lang="en-US" altLang="ko-KR" dirty="0"/>
              <a:t>. </a:t>
            </a:r>
            <a:r>
              <a:rPr lang="ko-KR" altLang="en-US" dirty="0"/>
              <a:t>이러한 문제점을 해결하기 위해 </a:t>
            </a:r>
            <a:r>
              <a:rPr lang="en-US" altLang="ko-KR" dirty="0"/>
              <a:t>JSTL</a:t>
            </a:r>
            <a:r>
              <a:rPr lang="ko-KR" altLang="en-US" dirty="0"/>
              <a:t>이 등장하게 되었습니다</a:t>
            </a:r>
            <a:r>
              <a:rPr lang="en-US" altLang="ko-KR" dirty="0"/>
              <a:t>. JSTL</a:t>
            </a:r>
            <a:r>
              <a:rPr lang="ko-KR" altLang="en-US" dirty="0"/>
              <a:t>은 다양한 태그를 제공함으로써 다음 예에서 살펴볼 수 있듯이 코드를 깔끔하게 하고 </a:t>
            </a:r>
            <a:r>
              <a:rPr lang="ko-KR" altLang="en-US" dirty="0" err="1"/>
              <a:t>가독성을</a:t>
            </a:r>
            <a:r>
              <a:rPr lang="ko-KR" altLang="en-US" dirty="0"/>
              <a:t> 좋게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68538" y="199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5127" y="1340768"/>
            <a:ext cx="8136904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1}"&gt;</a:t>
            </a:r>
          </a:p>
          <a:p>
            <a:r>
              <a:rPr lang="en-US" altLang="ko-KR" dirty="0"/>
              <a:t>   &lt;span style="color: red;"&gt;</a:t>
            </a:r>
            <a:r>
              <a:rPr lang="ko-KR" altLang="en-US" dirty="0"/>
              <a:t>빨강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2}"&gt;</a:t>
            </a:r>
          </a:p>
          <a:p>
            <a:r>
              <a:rPr lang="en-US" altLang="ko-KR" dirty="0"/>
              <a:t>   &lt;span style="color: green;"&gt;</a:t>
            </a:r>
            <a:r>
              <a:rPr lang="ko-KR" altLang="en-US" dirty="0"/>
              <a:t>초록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3}"&gt;   </a:t>
            </a:r>
          </a:p>
          <a:p>
            <a:r>
              <a:rPr lang="en-US" altLang="ko-KR" dirty="0"/>
              <a:t>   &lt;span style="color: blue;"&gt;</a:t>
            </a:r>
            <a:r>
              <a:rPr lang="ko-KR" altLang="en-US" dirty="0"/>
              <a:t>파랑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2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3917" y="15502"/>
            <a:ext cx="26132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JSTL </a:t>
            </a:r>
            <a:r>
              <a:rPr lang="ko-KR" altLang="en-US" b="1" dirty="0" smtClean="0">
                <a:solidFill>
                  <a:srgbClr val="FF0000"/>
                </a:solidFill>
              </a:rPr>
              <a:t>라이브러리</a:t>
            </a:r>
            <a:r>
              <a:rPr lang="en-US" altLang="ko-KR" b="1" dirty="0" smtClean="0">
                <a:solidFill>
                  <a:srgbClr val="FF0000"/>
                </a:solidFill>
              </a:rPr>
              <a:t>(p340)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3528" y="476672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스크립트릿과</a:t>
            </a:r>
            <a:r>
              <a:rPr lang="ko-KR" altLang="en-US" dirty="0"/>
              <a:t> 자바 코드 등 여러 코드들이 섞여서 복잡한 구조로 되어있는데</a:t>
            </a:r>
            <a:r>
              <a:rPr lang="en-US" altLang="ko-KR" dirty="0"/>
              <a:t>, </a:t>
            </a:r>
            <a:r>
              <a:rPr lang="ko-KR" altLang="en-US" dirty="0"/>
              <a:t>간결하고 이해하기 쉽게 코딩을 하기 위해 자신만의 태그를 추가할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기본적으로 제공되는 것이 아닌 자신이 추가한 태그를 </a:t>
            </a:r>
            <a:r>
              <a:rPr lang="ko-KR" altLang="en-US" dirty="0" err="1"/>
              <a:t>커스텀</a:t>
            </a:r>
            <a:r>
              <a:rPr lang="ko-KR" altLang="en-US" dirty="0"/>
              <a:t> 태그라고 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커스텀</a:t>
            </a:r>
            <a:r>
              <a:rPr lang="ko-KR" altLang="en-US" dirty="0"/>
              <a:t> 태그는 </a:t>
            </a:r>
            <a:r>
              <a:rPr lang="en-US" altLang="ko-KR" dirty="0"/>
              <a:t>JSP</a:t>
            </a:r>
            <a:r>
              <a:rPr lang="ko-KR" altLang="en-US" dirty="0"/>
              <a:t>를 작성할 때 자주 사용되는 자바 코드를 웹에서 사용할 수 있는 태그 형태로 만드는 기술을 말합니다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작성한 </a:t>
            </a:r>
            <a:r>
              <a:rPr lang="ko-KR" altLang="en-US" dirty="0" err="1"/>
              <a:t>커스텀</a:t>
            </a:r>
            <a:r>
              <a:rPr lang="ko-KR" altLang="en-US" dirty="0"/>
              <a:t> 태그를 모아서 압축한 후 이를 배포해서 사용하는데 이를 </a:t>
            </a:r>
            <a:r>
              <a:rPr lang="ko-KR" altLang="en-US" dirty="0" err="1"/>
              <a:t>커스텀</a:t>
            </a:r>
            <a:r>
              <a:rPr lang="ko-KR" altLang="en-US" dirty="0"/>
              <a:t> 태그 라이브러리라고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라이브러리란 </a:t>
            </a:r>
            <a:r>
              <a:rPr lang="ko-KR" altLang="en-US" dirty="0"/>
              <a:t>여러 프로그램이 공통으로 사용하는 코드를 모아놓은 코드의 집합을 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JSTL(JSP </a:t>
            </a:r>
            <a:r>
              <a:rPr lang="ko-KR" altLang="en-US" dirty="0"/>
              <a:t>표준 태그 라이브러리의 약어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커스텀</a:t>
            </a:r>
            <a:r>
              <a:rPr lang="ko-KR" altLang="en-US" dirty="0"/>
              <a:t> 태그들을 개별적으로 만들어 쓰다 보니 일관성이 없어서 이를 표준화한 것으로 </a:t>
            </a:r>
            <a:r>
              <a:rPr lang="en-US" altLang="ko-KR" dirty="0"/>
              <a:t>JSTL</a:t>
            </a:r>
            <a:r>
              <a:rPr lang="ko-KR" altLang="en-US" dirty="0"/>
              <a:t>도 공통으로 사용되는 코드의 집합입니다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이 라이브러리는 우리가 보통 프로그래밍을 할 때 사용하는 라이브러리와는 달리 </a:t>
            </a:r>
            <a:r>
              <a:rPr lang="en-US" altLang="ko-KR" dirty="0"/>
              <a:t>JSP </a:t>
            </a:r>
            <a:r>
              <a:rPr lang="ko-KR" altLang="en-US" dirty="0"/>
              <a:t>페이지 안에서 사용할 수 있는 </a:t>
            </a:r>
            <a:r>
              <a:rPr lang="ko-KR" altLang="en-US" dirty="0" err="1"/>
              <a:t>커스텀</a:t>
            </a:r>
            <a:r>
              <a:rPr lang="ko-KR" altLang="en-US" dirty="0"/>
              <a:t> 태그를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3916" y="190381"/>
            <a:ext cx="63522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dirty="0" err="1"/>
              <a:t>JSTL에서</a:t>
            </a:r>
            <a:r>
              <a:rPr lang="en-US" altLang="ko-KR" dirty="0"/>
              <a:t> </a:t>
            </a:r>
            <a:r>
              <a:rPr lang="en-US" altLang="ko-KR" dirty="0" err="1" smtClean="0"/>
              <a:t>제공해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주는</a:t>
            </a:r>
            <a:r>
              <a:rPr lang="en-US" altLang="ko-KR" dirty="0" smtClean="0"/>
              <a:t> </a:t>
            </a:r>
            <a:r>
              <a:rPr lang="en-US" altLang="ko-KR" dirty="0" err="1"/>
              <a:t>기능은</a:t>
            </a:r>
            <a:r>
              <a:rPr lang="en-US" altLang="ko-KR" dirty="0"/>
              <a:t>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en-US" altLang="ko-KR" dirty="0" err="1"/>
              <a:t>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661833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간단한 프로그램 </a:t>
            </a:r>
            <a:r>
              <a:rPr lang="ko-KR" altLang="en-US" dirty="0" err="1">
                <a:solidFill>
                  <a:srgbClr val="0000FF"/>
                </a:solidFill>
              </a:rPr>
              <a:t>로직의</a:t>
            </a:r>
            <a:r>
              <a:rPr lang="ko-KR" altLang="en-US" dirty="0">
                <a:solidFill>
                  <a:srgbClr val="0000FF"/>
                </a:solidFill>
              </a:rPr>
              <a:t> 구현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자바의 변수 선언</a:t>
            </a:r>
            <a:r>
              <a:rPr lang="en-US" altLang="ko-KR" dirty="0">
                <a:solidFill>
                  <a:srgbClr val="0000FF"/>
                </a:solidFill>
              </a:rPr>
              <a:t>, if</a:t>
            </a:r>
            <a:r>
              <a:rPr lang="ko-KR" altLang="en-US" dirty="0">
                <a:solidFill>
                  <a:srgbClr val="0000FF"/>
                </a:solidFill>
              </a:rPr>
              <a:t>문</a:t>
            </a:r>
            <a:r>
              <a:rPr lang="en-US" altLang="ko-KR" dirty="0">
                <a:solidFill>
                  <a:srgbClr val="0000FF"/>
                </a:solidFill>
              </a:rPr>
              <a:t>, for </a:t>
            </a:r>
            <a:r>
              <a:rPr lang="ko-KR" altLang="en-US" dirty="0">
                <a:solidFill>
                  <a:srgbClr val="0000FF"/>
                </a:solidFill>
              </a:rPr>
              <a:t>문 등에 해당하는 </a:t>
            </a:r>
            <a:r>
              <a:rPr lang="ko-KR" altLang="en-US" dirty="0" err="1">
                <a:solidFill>
                  <a:srgbClr val="0000FF"/>
                </a:solidFill>
              </a:rPr>
              <a:t>로직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다른 </a:t>
            </a:r>
            <a:r>
              <a:rPr lang="en-US" altLang="ko-KR" dirty="0"/>
              <a:t>JSP </a:t>
            </a:r>
            <a:r>
              <a:rPr lang="ko-KR" altLang="en-US" dirty="0"/>
              <a:t>페이지 호출 </a:t>
            </a:r>
            <a:r>
              <a:rPr lang="en-US" altLang="ko-KR" dirty="0"/>
              <a:t>(&lt;:redirect&gt;,&lt;</a:t>
            </a:r>
            <a:r>
              <a:rPr lang="en-US" altLang="ko-KR" dirty="0" err="1"/>
              <a:t>c:import</a:t>
            </a:r>
            <a:r>
              <a:rPr lang="en-US" altLang="ko-KR" dirty="0"/>
              <a:t>&gt;)</a:t>
            </a:r>
            <a:endParaRPr lang="ko-KR" alt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날짜</a:t>
            </a:r>
            <a:r>
              <a:rPr lang="en-US" altLang="ko-KR" dirty="0">
                <a:solidFill>
                  <a:srgbClr val="0000FF"/>
                </a:solidFill>
              </a:rPr>
              <a:t>, </a:t>
            </a:r>
            <a:r>
              <a:rPr lang="ko-KR" altLang="en-US" dirty="0">
                <a:solidFill>
                  <a:srgbClr val="0000FF"/>
                </a:solidFill>
              </a:rPr>
              <a:t>시간</a:t>
            </a:r>
            <a:r>
              <a:rPr lang="en-US" altLang="ko-KR" dirty="0">
                <a:solidFill>
                  <a:srgbClr val="0000FF"/>
                </a:solidFill>
              </a:rPr>
              <a:t>, </a:t>
            </a:r>
            <a:r>
              <a:rPr lang="ko-KR" altLang="en-US" dirty="0">
                <a:solidFill>
                  <a:srgbClr val="0000FF"/>
                </a:solidFill>
              </a:rPr>
              <a:t>숫자의 포맷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/>
              <a:t>JSP </a:t>
            </a:r>
            <a:r>
              <a:rPr lang="ko-KR" altLang="en-US" dirty="0"/>
              <a:t>페이지 하나를 가지고 여러 가지 언어의 웹 페이지 생성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데이터베이스로의 입력</a:t>
            </a:r>
            <a:r>
              <a:rPr lang="en-US" altLang="ko-KR" dirty="0"/>
              <a:t>, </a:t>
            </a:r>
            <a:r>
              <a:rPr lang="ko-KR" altLang="en-US" dirty="0"/>
              <a:t>수정</a:t>
            </a:r>
            <a:r>
              <a:rPr lang="en-US" altLang="ko-KR" dirty="0"/>
              <a:t>, </a:t>
            </a:r>
            <a:r>
              <a:rPr lang="ko-KR" altLang="en-US" dirty="0"/>
              <a:t>삭제</a:t>
            </a:r>
            <a:r>
              <a:rPr lang="en-US" altLang="ko-KR" dirty="0"/>
              <a:t>, </a:t>
            </a:r>
            <a:r>
              <a:rPr lang="ko-KR" altLang="en-US" dirty="0"/>
              <a:t>조회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/>
              <a:t>XML </a:t>
            </a:r>
            <a:r>
              <a:rPr lang="ko-KR" altLang="en-US" dirty="0"/>
              <a:t>문서의 처리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문자열을 처리하는 함수 호출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3917" y="2852936"/>
            <a:ext cx="793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http://java.sun.com/products/jsp/jstl/1.1/docs/tlddocs/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11298312" descr="EMB000004205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0767"/>
            <a:ext cx="6124166" cy="328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660232" y="3256217"/>
            <a:ext cx="2048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JSTL </a:t>
            </a:r>
            <a:r>
              <a:rPr lang="ko-KR" altLang="en-US" dirty="0"/>
              <a:t>라이브러리는 위 기능을 크게 </a:t>
            </a:r>
            <a:r>
              <a:rPr lang="en-US" altLang="ko-KR" dirty="0"/>
              <a:t>core, format, xml, </a:t>
            </a:r>
            <a:r>
              <a:rPr lang="en-US" altLang="ko-KR" dirty="0" err="1"/>
              <a:t>sql</a:t>
            </a:r>
            <a:r>
              <a:rPr lang="en-US" altLang="ko-KR" dirty="0"/>
              <a:t>, functions 5</a:t>
            </a:r>
            <a:r>
              <a:rPr lang="ko-KR" altLang="en-US" dirty="0"/>
              <a:t>가지 </a:t>
            </a:r>
            <a:r>
              <a:rPr lang="ko-KR" altLang="en-US" dirty="0" err="1"/>
              <a:t>커스텀</a:t>
            </a:r>
            <a:r>
              <a:rPr lang="ko-KR" altLang="en-US" dirty="0"/>
              <a:t> 태그로 나누어서 제공해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328881"/>
            <a:ext cx="63522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 err="1"/>
              <a:t>커스텀</a:t>
            </a:r>
            <a:r>
              <a:rPr lang="ko-KR" altLang="en-US" dirty="0"/>
              <a:t> 태그의 </a:t>
            </a:r>
            <a:r>
              <a:rPr lang="en-US" altLang="ko-KR" dirty="0"/>
              <a:t>5</a:t>
            </a:r>
            <a:r>
              <a:rPr lang="ko-KR" altLang="en-US" dirty="0"/>
              <a:t>가지 종류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10030"/>
              </p:ext>
            </p:extLst>
          </p:nvPr>
        </p:nvGraphicFramePr>
        <p:xfrm>
          <a:off x="539552" y="764704"/>
          <a:ext cx="8280920" cy="2958084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커스텀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태그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기능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프로그램이 언어에서 제공하는 것과 유사한 변수 선언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 흐름의 제어기능을 제공하고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제어를 이동하는 기능도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시간을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포매팅하는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기능과 국제화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다국어 지원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(sql)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데이터를 입력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조회하는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문서를 처리할 때 필요한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처리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처리하는 함수를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84350" y="2987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925" y="190381"/>
            <a:ext cx="8224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 err="1"/>
              <a:t>커스텀</a:t>
            </a:r>
            <a:r>
              <a:rPr lang="ko-KR" altLang="en-US" dirty="0"/>
              <a:t> 태그 라이브러리인 </a:t>
            </a:r>
            <a:r>
              <a:rPr lang="en-US" altLang="ko-KR" dirty="0"/>
              <a:t>JSTL </a:t>
            </a:r>
            <a:r>
              <a:rPr lang="ko-KR" altLang="en-US" dirty="0"/>
              <a:t>역시 </a:t>
            </a:r>
            <a:r>
              <a:rPr lang="en-US" altLang="ko-KR" dirty="0"/>
              <a:t>jar </a:t>
            </a:r>
            <a:r>
              <a:rPr lang="ko-KR" altLang="en-US" dirty="0"/>
              <a:t>파일을 압축하여 후 배포합니다</a:t>
            </a:r>
            <a:r>
              <a:rPr lang="en-US" altLang="ko-KR" dirty="0"/>
              <a:t>. JSTL</a:t>
            </a:r>
            <a:r>
              <a:rPr lang="ko-KR" altLang="en-US" dirty="0"/>
              <a:t>을 사용하기 위해 필요한 </a:t>
            </a:r>
            <a:r>
              <a:rPr lang="en-US" altLang="ko-KR" dirty="0"/>
              <a:t>JAR </a:t>
            </a:r>
            <a:r>
              <a:rPr lang="ko-KR" altLang="en-US" dirty="0"/>
              <a:t>파일은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5536" y="908720"/>
            <a:ext cx="7920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jstl.jar</a:t>
            </a:r>
          </a:p>
          <a:p>
            <a:pPr fontAlgn="base"/>
            <a:r>
              <a:rPr lang="en-US" altLang="ko-KR" dirty="0"/>
              <a:t>standard.jar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663343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 두 개의 파일을 구한 후에 </a:t>
            </a:r>
            <a:r>
              <a:rPr lang="en-US" altLang="ko-KR" dirty="0"/>
              <a:t>JSTL</a:t>
            </a:r>
            <a:r>
              <a:rPr lang="ko-KR" altLang="en-US" dirty="0"/>
              <a:t>를 설치해야 합니다</a:t>
            </a:r>
            <a:r>
              <a:rPr lang="en-US" altLang="ko-KR" dirty="0"/>
              <a:t>. jstl.jar, standard.jar </a:t>
            </a:r>
            <a:r>
              <a:rPr lang="ko-KR" altLang="en-US" dirty="0"/>
              <a:t>파일은 </a:t>
            </a:r>
            <a:r>
              <a:rPr lang="en-US" altLang="ko-KR" dirty="0"/>
              <a:t>http://jakarta.apache.org </a:t>
            </a:r>
            <a:r>
              <a:rPr lang="ko-KR" altLang="en-US" dirty="0"/>
              <a:t>사이트에서 다운로드 받을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① 웹 브라우저를 실행한 후 </a:t>
            </a:r>
            <a:r>
              <a:rPr lang="en-US" altLang="ko-KR" dirty="0"/>
              <a:t>"http://jakarta.apache.org"</a:t>
            </a:r>
            <a:r>
              <a:rPr lang="ko-KR" altLang="en-US" dirty="0"/>
              <a:t>을 입력합니다</a:t>
            </a:r>
            <a:r>
              <a:rPr lang="en-US" altLang="ko-KR" dirty="0"/>
              <a:t>. </a:t>
            </a:r>
            <a:r>
              <a:rPr lang="ko-KR" altLang="en-US" dirty="0"/>
              <a:t>사이트 왼쪽 메뉴들 중 </a:t>
            </a:r>
            <a:r>
              <a:rPr lang="en-US" altLang="ko-KR" dirty="0"/>
              <a:t>[</a:t>
            </a:r>
            <a:r>
              <a:rPr lang="en-US" altLang="ko-KR" dirty="0" err="1"/>
              <a:t>Taglibs</a:t>
            </a:r>
            <a:r>
              <a:rPr lang="en-US" altLang="ko-KR" dirty="0"/>
              <a:t>] </a:t>
            </a:r>
            <a:r>
              <a:rPr lang="ko-KR" altLang="en-US" dirty="0"/>
              <a:t>항목을 선택합니다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② Apache Standard </a:t>
            </a:r>
            <a:r>
              <a:rPr lang="en-US" altLang="ko-KR" dirty="0" err="1"/>
              <a:t>Taglib</a:t>
            </a:r>
            <a:r>
              <a:rPr lang="ko-KR" altLang="en-US" dirty="0"/>
              <a:t>를 클릭합니다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③ </a:t>
            </a:r>
            <a:r>
              <a:rPr lang="en-US" altLang="ko-KR" dirty="0"/>
              <a:t>Standard 1.1 </a:t>
            </a:r>
            <a:r>
              <a:rPr lang="ko-KR" altLang="en-US" dirty="0"/>
              <a:t>버전으로 다운로드 받기 위해서 </a:t>
            </a:r>
            <a:r>
              <a:rPr lang="en-US" altLang="ko-KR" dirty="0"/>
              <a:t>download</a:t>
            </a:r>
            <a:r>
              <a:rPr lang="ko-KR" altLang="en-US" dirty="0"/>
              <a:t>를 클릭합니다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④ </a:t>
            </a:r>
            <a:r>
              <a:rPr lang="en-US" altLang="ko-KR" dirty="0"/>
              <a:t>binaries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⑤ jakarta-taglibs-standard-1.1.2.zip</a:t>
            </a:r>
            <a:r>
              <a:rPr lang="ko-KR" altLang="en-US" dirty="0"/>
              <a:t>를 다운로드 받습니다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07\7-1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54" y="4116224"/>
            <a:ext cx="4617513" cy="21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925" y="117787"/>
            <a:ext cx="858454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/>
              <a:t>⑥ 압축 파일</a:t>
            </a:r>
            <a:r>
              <a:rPr lang="en-US" altLang="ko-KR" dirty="0"/>
              <a:t>(jakarta-taglibs-standard-1.1.2.zip)</a:t>
            </a:r>
            <a:r>
              <a:rPr lang="ko-KR" altLang="en-US" dirty="0"/>
              <a:t>을 풀어 보면 </a:t>
            </a:r>
            <a:r>
              <a:rPr lang="en-US" altLang="ko-KR" dirty="0"/>
              <a:t>jakarta-taglibs-standard-1.0.1\</a:t>
            </a:r>
            <a:r>
              <a:rPr lang="en-US" altLang="ko-KR" dirty="0" err="1"/>
              <a:t>jakarta-taglibs</a:t>
            </a:r>
            <a:r>
              <a:rPr lang="en-US" altLang="ko-KR" dirty="0"/>
              <a:t>\standard-1.1.2\lib </a:t>
            </a:r>
            <a:r>
              <a:rPr lang="ko-KR" altLang="en-US" dirty="0"/>
              <a:t>폴더 안에 </a:t>
            </a:r>
            <a:r>
              <a:rPr lang="en-US" altLang="ko-KR" dirty="0"/>
              <a:t>jstl.jar, standard.jar </a:t>
            </a:r>
            <a:r>
              <a:rPr lang="ko-KR" altLang="en-US" dirty="0"/>
              <a:t>파일이 </a:t>
            </a:r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⑦ </a:t>
            </a:r>
            <a:r>
              <a:rPr lang="en-US" altLang="ko-KR" dirty="0"/>
              <a:t>jstl.jar, standard.jar </a:t>
            </a:r>
            <a:r>
              <a:rPr lang="ko-KR" altLang="en-US" dirty="0"/>
              <a:t>파일을 웹 애플리케이션의 </a:t>
            </a:r>
            <a:r>
              <a:rPr lang="en-US" altLang="ko-KR" dirty="0"/>
              <a:t>WEB-INF/lib </a:t>
            </a:r>
            <a:r>
              <a:rPr lang="ko-KR" altLang="en-US" dirty="0"/>
              <a:t>폴더에 복사합니다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pic>
        <p:nvPicPr>
          <p:cNvPr id="1027" name="_x206338560" descr="EMB000010f8c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6224"/>
            <a:ext cx="2648480" cy="2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5076056" y="4797151"/>
            <a:ext cx="1584176" cy="9361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구부러진 연결선 13"/>
          <p:cNvCxnSpPr>
            <a:cxnSpLocks noChangeShapeType="1"/>
            <a:stCxn id="7" idx="2"/>
          </p:cNvCxnSpPr>
          <p:nvPr/>
        </p:nvCxnSpPr>
        <p:spPr bwMode="auto">
          <a:xfrm rot="10800000" flipV="1">
            <a:off x="2051722" y="5265203"/>
            <a:ext cx="3024334" cy="684076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직사각형 8"/>
          <p:cNvSpPr/>
          <p:nvPr/>
        </p:nvSpPr>
        <p:spPr>
          <a:xfrm>
            <a:off x="2123728" y="2527176"/>
            <a:ext cx="297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jakarta-taglibs-standard-1.1.2/lib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jstl.jar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standard.jar </a:t>
            </a:r>
            <a:r>
              <a:rPr lang="ko-KR" altLang="en-US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 발견할 수 있습니다</a:t>
            </a:r>
            <a:r>
              <a:rPr lang="en-US" altLang="ko-KR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" name="Picture 2" descr="H:\원고\로드북\_____jsp\img\ch07\7-10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0801"/>
            <a:ext cx="5524500" cy="14763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hape 15"/>
          <p:cNvCxnSpPr/>
          <p:nvPr/>
        </p:nvCxnSpPr>
        <p:spPr>
          <a:xfrm rot="10800000">
            <a:off x="1907705" y="2161009"/>
            <a:ext cx="276201" cy="7620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5400000" flipH="1" flipV="1">
            <a:off x="3541024" y="1919089"/>
            <a:ext cx="8382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602382" y="1410841"/>
            <a:ext cx="1493146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7014" y="1052736"/>
            <a:ext cx="2302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 dirty="0" smtClean="0"/>
              <a:t>&lt;%="</a:t>
            </a:r>
            <a:r>
              <a:rPr lang="en-US" altLang="ko-KR" sz="2000" b="1" dirty="0"/>
              <a:t>Hello</a:t>
            </a:r>
            <a:r>
              <a:rPr lang="en-US" altLang="ko-KR" sz="2000" b="1" dirty="0" smtClean="0"/>
              <a:t>"%&gt;</a:t>
            </a:r>
            <a:endParaRPr lang="en-US" altLang="ko-KR" sz="20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870472" y="1700808"/>
            <a:ext cx="2495083" cy="720080"/>
            <a:chOff x="1007557" y="3573016"/>
            <a:chExt cx="2223467" cy="720080"/>
          </a:xfrm>
        </p:grpSpPr>
        <p:sp>
          <p:nvSpPr>
            <p:cNvPr id="8" name="구름 모양 설명선 7"/>
            <p:cNvSpPr/>
            <p:nvPr/>
          </p:nvSpPr>
          <p:spPr>
            <a:xfrm>
              <a:off x="1007557" y="3573016"/>
              <a:ext cx="2223467" cy="720080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64596" y="3755665"/>
              <a:ext cx="1941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>
                  <a:solidFill>
                    <a:srgbClr val="FF0000"/>
                  </a:solidFill>
                  <a:ea typeface="휴먼매직체" pitchFamily="18" charset="-127"/>
                </a:rPr>
                <a:t>표현식</a:t>
              </a:r>
              <a:r>
                <a:rPr lang="en-US" altLang="ko-KR" dirty="0">
                  <a:solidFill>
                    <a:srgbClr val="FF0000"/>
                  </a:solidFill>
                  <a:ea typeface="휴먼매직체" pitchFamily="18" charset="-127"/>
                </a:rPr>
                <a:t>(</a:t>
              </a:r>
              <a:r>
                <a:rPr lang="en-US" altLang="en-US" dirty="0">
                  <a:solidFill>
                    <a:srgbClr val="FF0000"/>
                  </a:solidFill>
                  <a:ea typeface="휴먼매직체" pitchFamily="18" charset="-127"/>
                </a:rPr>
                <a:t>expression</a:t>
              </a:r>
              <a:r>
                <a:rPr lang="en-US" altLang="ko-KR" dirty="0">
                  <a:solidFill>
                    <a:srgbClr val="FF0000"/>
                  </a:solidFill>
                </a:rPr>
                <a:t>)</a:t>
              </a: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256066" y="1052736"/>
            <a:ext cx="1550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 dirty="0"/>
              <a:t>${"Hello"}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067944" y="1628800"/>
            <a:ext cx="3888432" cy="648072"/>
            <a:chOff x="1007557" y="3645024"/>
            <a:chExt cx="406458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15929" y="3817553"/>
              <a:ext cx="40562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표현 언어</a:t>
              </a:r>
              <a:r>
                <a:rPr lang="en-US" altLang="ko-KR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(</a:t>
              </a:r>
              <a:r>
                <a:rPr lang="en-US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Expression Language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)</a:t>
              </a: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12480" y="188640"/>
            <a:ext cx="8263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예를 들어 </a:t>
            </a:r>
            <a:r>
              <a:rPr lang="ko-KR" altLang="en-US" dirty="0" err="1"/>
              <a:t>표현식에서는</a:t>
            </a:r>
            <a:r>
              <a:rPr lang="ko-KR" altLang="en-US" dirty="0"/>
              <a:t> </a:t>
            </a:r>
            <a:r>
              <a:rPr lang="en-US" altLang="ko-KR" dirty="0"/>
              <a:t>&lt;%="Hello"%&gt;</a:t>
            </a:r>
            <a:r>
              <a:rPr lang="ko-KR" altLang="en-US" dirty="0"/>
              <a:t>로 기술했던 코드를 표현 언어로 표현할 때에는 </a:t>
            </a:r>
            <a:r>
              <a:rPr lang="en-US" altLang="ko-KR" dirty="0"/>
              <a:t>${"Hello"}</a:t>
            </a:r>
            <a:r>
              <a:rPr lang="ko-KR" altLang="en-US" dirty="0"/>
              <a:t>와 같이 기술합니다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7543" y="2708920"/>
            <a:ext cx="824493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표현 언어에서 사용 가능한 데이터 </a:t>
            </a:r>
            <a:r>
              <a:rPr lang="ko-KR" altLang="en-US" sz="2000" b="1" dirty="0" smtClean="0"/>
              <a:t>타입</a:t>
            </a:r>
            <a:endParaRPr lang="en-US" altLang="ko-KR" sz="2000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표현 언어가 자바와는 다른 특징 중 하나는 </a:t>
            </a:r>
            <a:r>
              <a:rPr lang="en-US" altLang="ko-KR" dirty="0"/>
              <a:t>null</a:t>
            </a:r>
            <a:r>
              <a:rPr lang="ko-KR" altLang="en-US" dirty="0"/>
              <a:t>은 결과 화면에 공백으로 처리되는 </a:t>
            </a:r>
            <a:r>
              <a:rPr lang="ko-KR" altLang="en-US" dirty="0" smtClean="0"/>
              <a:t>점입니다 </a:t>
            </a:r>
            <a:r>
              <a:rPr lang="ko-KR" altLang="en-US" dirty="0" err="1" smtClean="0"/>
              <a:t>한문장을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식이라하는데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을 사용한 문장을 </a:t>
            </a:r>
            <a:r>
              <a:rPr lang="en-US" altLang="ko-KR" dirty="0" smtClean="0"/>
              <a:t>EL</a:t>
            </a:r>
            <a:r>
              <a:rPr lang="ko-KR" altLang="en-US" dirty="0" err="1" smtClean="0"/>
              <a:t>식이라한다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8186" y="3089495"/>
            <a:ext cx="7444214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: ${10}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: ${5.6}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r>
              <a:rPr lang="ko-KR" altLang="en-US" dirty="0" err="1"/>
              <a:t>문자열형</a:t>
            </a:r>
            <a:r>
              <a:rPr lang="en-US" altLang="ko-KR" dirty="0"/>
              <a:t>: ${"</a:t>
            </a:r>
            <a:r>
              <a:rPr lang="ko-KR" altLang="en-US" dirty="0"/>
              <a:t>성윤정</a:t>
            </a:r>
            <a:r>
              <a:rPr lang="en-US" altLang="ko-KR" dirty="0"/>
              <a:t>"}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논리형</a:t>
            </a:r>
            <a:r>
              <a:rPr lang="en-US" altLang="ko-KR" dirty="0"/>
              <a:t>: ${true}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null : ${null}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6695" y="60212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02_el.jsp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3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7544" y="1844824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t-IT" altLang="ko-KR" dirty="0"/>
              <a:t>&lt;%@ </a:t>
            </a:r>
            <a:r>
              <a:rPr lang="it-IT" altLang="ko-KR" dirty="0" smtClean="0"/>
              <a:t>taglib </a:t>
            </a:r>
            <a:r>
              <a:rPr lang="it-IT" altLang="ko-KR" dirty="0"/>
              <a:t>uri="</a:t>
            </a:r>
            <a:r>
              <a:rPr lang="it-IT" altLang="ko-KR" dirty="0">
                <a:solidFill>
                  <a:srgbClr val="FF0000"/>
                </a:solidFill>
              </a:rPr>
              <a:t>http://java.sun.com/jsp/jstl/core</a:t>
            </a:r>
            <a:r>
              <a:rPr lang="it-IT" altLang="ko-KR" dirty="0"/>
              <a:t>"  prefix="</a:t>
            </a:r>
            <a:r>
              <a:rPr lang="it-IT" altLang="ko-KR" dirty="0">
                <a:solidFill>
                  <a:srgbClr val="FF0000"/>
                </a:solidFill>
              </a:rPr>
              <a:t>c</a:t>
            </a:r>
            <a:r>
              <a:rPr lang="it-IT" altLang="ko-KR" dirty="0"/>
              <a:t>"%&gt;</a:t>
            </a:r>
            <a:endParaRPr lang="pt-BR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2358173"/>
            <a:ext cx="3024336" cy="428082"/>
            <a:chOff x="1007557" y="3645024"/>
            <a:chExt cx="3647152" cy="2174709"/>
          </a:xfrm>
        </p:grpSpPr>
        <p:sp>
          <p:nvSpPr>
            <p:cNvPr id="12" name="구름 모양 설명선 11"/>
            <p:cNvSpPr/>
            <p:nvPr/>
          </p:nvSpPr>
          <p:spPr>
            <a:xfrm>
              <a:off x="1007557" y="3645024"/>
              <a:ext cx="3647152" cy="2174709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3786" y="3829798"/>
              <a:ext cx="3454693" cy="1278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사용할 태그 라이브러리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식별자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88024" y="2306333"/>
            <a:ext cx="2808312" cy="428082"/>
            <a:chOff x="1007557" y="3645024"/>
            <a:chExt cx="3647152" cy="731919"/>
          </a:xfrm>
        </p:grpSpPr>
        <p:sp>
          <p:nvSpPr>
            <p:cNvPr id="16" name="구름 모양 설명선 1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5191"/>
                <a:gd name="adj2" fmla="val -9517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31956" y="3798096"/>
              <a:ext cx="3454693" cy="578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25902" y="2353451"/>
            <a:ext cx="2244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태그에서 사용할 접두사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9886" y="151472"/>
            <a:ext cx="8610586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태그 라이브러리를 사용하려면 </a:t>
            </a:r>
            <a:r>
              <a:rPr lang="en-US" altLang="ko-KR" dirty="0"/>
              <a:t>JSP </a:t>
            </a:r>
            <a:r>
              <a:rPr lang="ko-KR" altLang="en-US" dirty="0"/>
              <a:t>페이지에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지시자를</a:t>
            </a:r>
            <a:r>
              <a:rPr lang="ko-KR" altLang="en-US" dirty="0"/>
              <a:t> 추가하여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접두사를 연결해야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sz="700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JSTL</a:t>
            </a:r>
            <a:r>
              <a:rPr lang="ko-KR" altLang="en-US" dirty="0"/>
              <a:t>이 제공해 주는 기능 중 기본 기능인 </a:t>
            </a:r>
            <a:r>
              <a:rPr lang="en-US" altLang="ko-KR" dirty="0"/>
              <a:t>core</a:t>
            </a:r>
            <a:r>
              <a:rPr lang="ko-KR" altLang="en-US" dirty="0"/>
              <a:t>를 사용하기 위한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지시자입니다</a:t>
            </a:r>
            <a:r>
              <a:rPr lang="en-US" altLang="ko-KR" dirty="0"/>
              <a:t>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지시자는</a:t>
            </a:r>
            <a:r>
              <a:rPr lang="ko-KR" altLang="en-US" dirty="0"/>
              <a:t> </a:t>
            </a:r>
            <a:r>
              <a:rPr lang="en-US" altLang="ko-KR" dirty="0"/>
              <a:t>&lt;%@</a:t>
            </a:r>
            <a:r>
              <a:rPr lang="ko-KR" altLang="en-US" dirty="0"/>
              <a:t>으로 시작해서 </a:t>
            </a:r>
            <a:r>
              <a:rPr lang="en-US" altLang="ko-KR" dirty="0"/>
              <a:t>%&gt;</a:t>
            </a:r>
            <a:r>
              <a:rPr lang="ko-KR" altLang="en-US" dirty="0"/>
              <a:t>로 끝나며 </a:t>
            </a:r>
            <a:r>
              <a:rPr lang="en-US" altLang="ko-KR" dirty="0" err="1"/>
              <a:t>uri</a:t>
            </a:r>
            <a:r>
              <a:rPr lang="ko-KR" altLang="en-US" dirty="0"/>
              <a:t>와 </a:t>
            </a:r>
            <a:r>
              <a:rPr lang="en-US" altLang="ko-KR" dirty="0"/>
              <a:t>prefix </a:t>
            </a:r>
            <a:r>
              <a:rPr lang="ko-KR" altLang="en-US" dirty="0"/>
              <a:t>속성을 사용하여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/>
              <a:t>uri</a:t>
            </a:r>
            <a:r>
              <a:rPr lang="en-US" altLang="ko-KR" dirty="0"/>
              <a:t> </a:t>
            </a:r>
            <a:r>
              <a:rPr lang="ko-KR" altLang="en-US" dirty="0"/>
              <a:t>속성 값은 </a:t>
            </a:r>
            <a:r>
              <a:rPr lang="en-US" altLang="ko-KR" dirty="0"/>
              <a:t>JSTL</a:t>
            </a:r>
            <a:r>
              <a:rPr lang="ko-KR" altLang="en-US" dirty="0"/>
              <a:t>이 제공해 주는 여러 종류의 태그라이브러리 중 </a:t>
            </a:r>
            <a:r>
              <a:rPr lang="en-US" altLang="ko-KR" dirty="0"/>
              <a:t>http://java.sun.com/jsp/jstl/core</a:t>
            </a:r>
            <a:r>
              <a:rPr lang="ko-KR" altLang="en-US" dirty="0"/>
              <a:t>을 사용하기 위한 </a:t>
            </a:r>
            <a:r>
              <a:rPr lang="ko-KR" altLang="en-US" dirty="0" err="1"/>
              <a:t>식별자</a:t>
            </a:r>
            <a:r>
              <a:rPr lang="ko-KR" altLang="en-US" dirty="0"/>
              <a:t> 역할을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prefix </a:t>
            </a:r>
            <a:r>
              <a:rPr lang="ko-KR" altLang="en-US" dirty="0"/>
              <a:t>속성 값인 </a:t>
            </a:r>
            <a:r>
              <a:rPr lang="en-US" altLang="ko-KR" dirty="0"/>
              <a:t>c</a:t>
            </a:r>
            <a:r>
              <a:rPr lang="ko-KR" altLang="en-US" dirty="0"/>
              <a:t>는 태그에서 사용할 접두사입니다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&gt;</a:t>
            </a:r>
            <a:r>
              <a:rPr lang="ko-KR" altLang="en-US" dirty="0"/>
              <a:t>는 데이터를 출력할 때 사용하는 태그로 표현식인 </a:t>
            </a:r>
            <a:r>
              <a:rPr lang="en-US" altLang="ko-KR" dirty="0"/>
              <a:t>&lt;%= %&gt;</a:t>
            </a:r>
            <a:r>
              <a:rPr lang="ko-KR" altLang="en-US" dirty="0"/>
              <a:t>를 대체할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JSTL</a:t>
            </a:r>
            <a:r>
              <a:rPr lang="ko-KR" altLang="en-US" dirty="0"/>
              <a:t>의 기능 분류에 따른 태그 라이브러리의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접두사인 </a:t>
            </a:r>
            <a:r>
              <a:rPr lang="en-US" altLang="ko-KR" dirty="0"/>
              <a:t>prefix</a:t>
            </a:r>
            <a:r>
              <a:rPr lang="ko-KR" altLang="en-US" dirty="0"/>
              <a:t>를 정리한 표입니다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44199" y="4355812"/>
            <a:ext cx="6912768" cy="915579"/>
            <a:chOff x="467544" y="794521"/>
            <a:chExt cx="6912768" cy="915579"/>
          </a:xfrm>
        </p:grpSpPr>
        <p:sp>
          <p:nvSpPr>
            <p:cNvPr id="19" name="직사각형 18"/>
            <p:cNvSpPr/>
            <p:nvPr/>
          </p:nvSpPr>
          <p:spPr>
            <a:xfrm>
              <a:off x="467544" y="794521"/>
              <a:ext cx="6912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it-IT" altLang="ko-KR" dirty="0"/>
                <a:t>&lt;%@ taglib </a:t>
              </a:r>
              <a:r>
                <a:rPr lang="it-IT" altLang="ko-KR" dirty="0" smtClean="0"/>
                <a:t>uri</a:t>
              </a:r>
              <a:r>
                <a:rPr lang="it-IT" altLang="ko-KR" dirty="0"/>
                <a:t>="http://java.sun.com/jsp/jstl/core" prefix="</a:t>
              </a:r>
              <a:r>
                <a:rPr lang="it-IT" altLang="ko-KR" dirty="0">
                  <a:solidFill>
                    <a:srgbClr val="FF0000"/>
                  </a:solidFill>
                </a:rPr>
                <a:t>c</a:t>
              </a:r>
              <a:r>
                <a:rPr lang="it-IT" altLang="ko-KR" dirty="0"/>
                <a:t>" %&gt;</a:t>
              </a:r>
              <a:endParaRPr lang="pt-BR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63306" y="1340768"/>
              <a:ext cx="3692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b="1" dirty="0"/>
                <a:t>&lt;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c</a:t>
              </a:r>
              <a:r>
                <a:rPr lang="en-US" altLang="ko-KR" b="1" dirty="0" err="1"/>
                <a:t>:out</a:t>
              </a:r>
              <a:r>
                <a:rPr lang="en-US" altLang="ko-KR" b="1" dirty="0"/>
                <a:t> value="Hello World!"/&gt; </a:t>
              </a:r>
              <a:endParaRPr lang="en-US" altLang="ko-KR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771800" y="1052736"/>
              <a:ext cx="3960440" cy="432048"/>
              <a:chOff x="2771800" y="1052736"/>
              <a:chExt cx="3960440" cy="432048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6732240" y="1052736"/>
                <a:ext cx="0" cy="2160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2771800" y="1268760"/>
                <a:ext cx="396044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2771800" y="1268760"/>
                <a:ext cx="0" cy="2160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23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462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10_jstl.jsp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41096"/>
              </p:ext>
            </p:extLst>
          </p:nvPr>
        </p:nvGraphicFramePr>
        <p:xfrm>
          <a:off x="432311" y="548680"/>
          <a:ext cx="7452057" cy="1860804"/>
        </p:xfrm>
        <a:graphic>
          <a:graphicData uri="http://schemas.openxmlformats.org/drawingml/2006/table">
            <a:tbl>
              <a:tblPr/>
              <a:tblGrid>
                <a:gridCol w="226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기능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prefix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기본 </a:t>
                      </a: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URI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기능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http://java.sun.com/jsp/jstl/core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fmt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http://java.sun.com/jstl/fmt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작업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http://java.sun.com/jstl/sql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http://java.sun.com/jstl/xml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처리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http://java.sun.com/jsp/jstl/fn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71713" y="3097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249289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rgbClr val="FF0000"/>
                </a:solidFill>
              </a:rPr>
              <a:t>JSTL core </a:t>
            </a:r>
            <a:r>
              <a:rPr lang="en-US" altLang="ko-KR" b="1" dirty="0" err="1">
                <a:solidFill>
                  <a:srgbClr val="FF0000"/>
                </a:solidFill>
              </a:rPr>
              <a:t>라이브러리의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종류</a:t>
            </a:r>
            <a:r>
              <a:rPr lang="en-US" altLang="ko-KR" b="1" dirty="0" smtClean="0">
                <a:solidFill>
                  <a:srgbClr val="FF0000"/>
                </a:solidFill>
              </a:rPr>
              <a:t>(p347)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4202"/>
              </p:ext>
            </p:extLst>
          </p:nvPr>
        </p:nvGraphicFramePr>
        <p:xfrm>
          <a:off x="467544" y="2924944"/>
          <a:ext cx="8119629" cy="3630168"/>
        </p:xfrm>
        <a:graphic>
          <a:graphicData uri="http://schemas.openxmlformats.org/drawingml/2006/table">
            <a:tbl>
              <a:tblPr/>
              <a:tblGrid>
                <a:gridCol w="141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태그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값을 설정합니다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&lt;c:remove&gt;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설정된 값을 제거합니다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&lt;c:if&gt;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조건에 따라 처리를 달리 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&lt;c:choose&gt;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조건에 따라 처리를 달리 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&lt;c:forEach&gt;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 처리를 위해서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&lt;c:forTokens&gt;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분리된 각각의 토큰을 처리할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&lt;c:Import&gt;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외부의 자원을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지정하여 가져다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&lt;c:redirect&gt;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지정한 경로로 이동합니다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&lt;c:url&gt;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재 작성합니다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&lt;c:out&gt;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출력할 때 사용하는 태그로 표현식인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&lt;%= %&gt;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대체할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&lt;c:catch&gt;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예외처리에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6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2063654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pageContext.setAttribute</a:t>
            </a:r>
            <a:r>
              <a:rPr lang="en-US" altLang="ko-KR" dirty="0"/>
              <a:t>("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", </a:t>
            </a:r>
            <a:r>
              <a:rPr lang="en-US" altLang="ko-KR" dirty="0"/>
              <a:t>"</a:t>
            </a:r>
            <a:r>
              <a:rPr lang="en-US" altLang="ko-KR" dirty="0" smtClean="0"/>
              <a:t>Hello");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347864" y="2521726"/>
            <a:ext cx="946719" cy="331210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99992" y="2521728"/>
            <a:ext cx="1151415" cy="331208"/>
            <a:chOff x="1007557" y="3645024"/>
            <a:chExt cx="3647152" cy="999828"/>
          </a:xfrm>
        </p:grpSpPr>
        <p:sp>
          <p:nvSpPr>
            <p:cNvPr id="23" name="구름 모양 설명선 22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99592" y="3501008"/>
            <a:ext cx="567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nn-NO" altLang="ko-KR" dirty="0"/>
              <a:t>&lt;c:set var="msg" value="</a:t>
            </a:r>
            <a:r>
              <a:rPr lang="nn-NO" altLang="ko-KR" dirty="0" smtClean="0"/>
              <a:t>Hello"   </a:t>
            </a:r>
            <a:r>
              <a:rPr lang="nn-NO" altLang="ko-KR" dirty="0"/>
              <a:t>scope</a:t>
            </a:r>
            <a:r>
              <a:rPr lang="nn-NO" altLang="ko-KR" dirty="0" smtClean="0"/>
              <a:t>="page"  /&gt; </a:t>
            </a:r>
            <a:endParaRPr lang="nn-NO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91680" y="3943858"/>
            <a:ext cx="1006512" cy="421246"/>
            <a:chOff x="1007557" y="3645024"/>
            <a:chExt cx="3647152" cy="648072"/>
          </a:xfrm>
        </p:grpSpPr>
        <p:sp>
          <p:nvSpPr>
            <p:cNvPr id="11" name="구름 모양 설명선 1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59832" y="3933056"/>
            <a:ext cx="1224136" cy="331208"/>
            <a:chOff x="1007557" y="3645024"/>
            <a:chExt cx="3647152" cy="999828"/>
          </a:xfrm>
        </p:grpSpPr>
        <p:sp>
          <p:nvSpPr>
            <p:cNvPr id="15" name="구름 모양 설명선 14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3881"/>
                <a:gd name="adj2" fmla="val -101239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72000" y="4005064"/>
            <a:ext cx="2664296" cy="376229"/>
            <a:chOff x="1007557" y="3645009"/>
            <a:chExt cx="3647152" cy="6036773"/>
          </a:xfrm>
        </p:grpSpPr>
        <p:sp>
          <p:nvSpPr>
            <p:cNvPr id="18" name="구름 모양 설명선 17"/>
            <p:cNvSpPr/>
            <p:nvPr/>
          </p:nvSpPr>
          <p:spPr>
            <a:xfrm>
              <a:off x="1007557" y="3645009"/>
              <a:ext cx="3647152" cy="6036773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31955" y="3645028"/>
              <a:ext cx="3454694" cy="3153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page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영역에 변수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생성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73362" y="116632"/>
            <a:ext cx="397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c:set</a:t>
            </a:r>
            <a:r>
              <a:rPr lang="en-US" altLang="ko-KR" b="1" dirty="0"/>
              <a:t>&gt;</a:t>
            </a:r>
            <a:r>
              <a:rPr lang="ko-KR" altLang="en-US" b="1" dirty="0"/>
              <a:t>와 </a:t>
            </a:r>
            <a:r>
              <a:rPr lang="en-US" altLang="ko-KR" b="1" dirty="0"/>
              <a:t>&lt;</a:t>
            </a:r>
            <a:r>
              <a:rPr lang="en-US" altLang="ko-KR" b="1" dirty="0" err="1"/>
              <a:t>c:remove</a:t>
            </a:r>
            <a:r>
              <a:rPr lang="en-US" altLang="ko-KR" b="1" dirty="0"/>
              <a:t>&gt; </a:t>
            </a:r>
            <a:r>
              <a:rPr lang="ko-KR" altLang="en-US" b="1" dirty="0"/>
              <a:t>태그 살피기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7553" y="548680"/>
            <a:ext cx="80768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태그는 해당 범위</a:t>
            </a:r>
            <a:r>
              <a:rPr lang="en-US" altLang="ko-KR" dirty="0"/>
              <a:t>(scope) </a:t>
            </a:r>
            <a:r>
              <a:rPr lang="ko-KR" altLang="en-US" dirty="0"/>
              <a:t>내에 </a:t>
            </a:r>
            <a:r>
              <a:rPr lang="ko-KR" altLang="en-US" dirty="0" err="1"/>
              <a:t>어트리뷰트를</a:t>
            </a:r>
            <a:r>
              <a:rPr lang="ko-KR" altLang="en-US" dirty="0"/>
              <a:t> 생성하고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지정하는 데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즉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지정하기 위해 사용하는 </a:t>
            </a:r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같은 역할을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이를 </a:t>
            </a:r>
            <a:r>
              <a:rPr lang="en-US" altLang="ko-KR" dirty="0"/>
              <a:t>JSTL core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사용해서 표현하면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232327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역할을 이해하였다면 이제 기본 형식부터 차근차근 살펴보겠습니다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기본 형식입니다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이용하여 새로운 </a:t>
            </a:r>
            <a:r>
              <a:rPr lang="ko-KR" altLang="en-US" dirty="0" err="1"/>
              <a:t>어트리뷰트를</a:t>
            </a:r>
            <a:r>
              <a:rPr lang="ko-KR" altLang="en-US" dirty="0"/>
              <a:t> 설정하려면 </a:t>
            </a:r>
            <a:r>
              <a:rPr lang="en-US" altLang="ko-KR" dirty="0" err="1"/>
              <a:t>var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/>
              <a:t>속성을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속성에는 문자열 형태로 변수의 이름을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지정된 </a:t>
            </a:r>
            <a:r>
              <a:rPr lang="ko-KR" altLang="en-US" dirty="0"/>
              <a:t>변수가 이미 존재한다면 지정한 값이 새롭게 할당되고 존재하지 않다면 변수가 새롭게 만들어진 후에 지정한 값을 초기화합니다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value </a:t>
            </a:r>
            <a:r>
              <a:rPr lang="ko-KR" altLang="en-US" dirty="0"/>
              <a:t>속성에는 변수에 저장할 값을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값은 </a:t>
            </a:r>
            <a:r>
              <a:rPr lang="ko-KR" altLang="en-US" dirty="0"/>
              <a:t>일반 문자열이나 표현 언어가 들어갑니다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[]</a:t>
            </a:r>
            <a:r>
              <a:rPr lang="ko-KR" altLang="en-US" dirty="0"/>
              <a:t>으로 둘러싼 </a:t>
            </a:r>
            <a:r>
              <a:rPr lang="en-US" altLang="ko-KR" dirty="0"/>
              <a:t>scope</a:t>
            </a:r>
            <a:r>
              <a:rPr lang="ko-KR" altLang="en-US" dirty="0"/>
              <a:t>는 생략 가능한 부분입니다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scope</a:t>
            </a:r>
            <a:r>
              <a:rPr lang="ko-KR" altLang="en-US" dirty="0"/>
              <a:t>를 명시적으로 지정하지 </a:t>
            </a:r>
            <a:r>
              <a:rPr lang="ko-KR" altLang="en-US" dirty="0" smtClean="0"/>
              <a:t>않으면 </a:t>
            </a:r>
            <a:r>
              <a:rPr lang="en-US" altLang="ko-KR" dirty="0"/>
              <a:t>page </a:t>
            </a:r>
            <a:r>
              <a:rPr lang="ko-KR" altLang="en-US" dirty="0"/>
              <a:t>영역에 변수가 저장됩니다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1340768"/>
            <a:ext cx="8784976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ko-KR" altLang="en-US" sz="1600" dirty="0"/>
              <a:t>변수 이름</a:t>
            </a:r>
            <a:r>
              <a:rPr lang="en-US" altLang="ko-KR" sz="1600" dirty="0"/>
              <a:t>" value="</a:t>
            </a:r>
            <a:r>
              <a:rPr lang="ko-KR" altLang="en-US" sz="1600" dirty="0"/>
              <a:t>저장할 값</a:t>
            </a:r>
            <a:r>
              <a:rPr lang="en-US" altLang="ko-KR" sz="1600" dirty="0"/>
              <a:t>" [scope="{</a:t>
            </a:r>
            <a:r>
              <a:rPr lang="en-US" altLang="ko-KR" sz="1600" dirty="0" err="1"/>
              <a:t>page|request|session|application</a:t>
            </a:r>
            <a:r>
              <a:rPr lang="en-US" altLang="ko-KR" sz="1600" dirty="0"/>
              <a:t>}"]&gt;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4653136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95513"/>
              </p:ext>
            </p:extLst>
          </p:nvPr>
        </p:nvGraphicFramePr>
        <p:xfrm>
          <a:off x="395536" y="5157192"/>
          <a:ext cx="8352928" cy="1240536"/>
        </p:xfrm>
        <a:graphic>
          <a:graphicData uri="http://schemas.openxmlformats.org/drawingml/2006/table">
            <a:tbl>
              <a:tblPr/>
              <a:tblGrid>
                <a:gridCol w="72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이름을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지정한다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저장할 값을 지정한다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효력을 발휘할 영역으로 생략될 경우 기본 값은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26853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15288" y="1771359"/>
            <a:ext cx="1006512" cy="362151"/>
            <a:chOff x="1007557" y="3645024"/>
            <a:chExt cx="3647152" cy="648072"/>
          </a:xfrm>
        </p:grpSpPr>
        <p:sp>
          <p:nvSpPr>
            <p:cNvPr id="11" name="구름 모양 설명선 1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7536" y="793537"/>
            <a:ext cx="1227006" cy="357251"/>
            <a:chOff x="1007557" y="4326636"/>
            <a:chExt cx="3655703" cy="1078445"/>
          </a:xfrm>
        </p:grpSpPr>
        <p:sp>
          <p:nvSpPr>
            <p:cNvPr id="15" name="구름 모양 설명선 14"/>
            <p:cNvSpPr/>
            <p:nvPr/>
          </p:nvSpPr>
          <p:spPr>
            <a:xfrm>
              <a:off x="1007557" y="4326636"/>
              <a:ext cx="3647152" cy="999828"/>
            </a:xfrm>
            <a:prstGeom prst="cloudCallout">
              <a:avLst>
                <a:gd name="adj1" fmla="val -13139"/>
                <a:gd name="adj2" fmla="val 12941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08566" y="4405253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67210" y="1268761"/>
            <a:ext cx="6745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="msg2" value="Hello2" scope="request"/&gt;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211960" y="1700807"/>
            <a:ext cx="3096344" cy="648073"/>
            <a:chOff x="1007557" y="3645009"/>
            <a:chExt cx="3647152" cy="6036773"/>
          </a:xfrm>
        </p:grpSpPr>
        <p:sp>
          <p:nvSpPr>
            <p:cNvPr id="18" name="구름 모양 설명선 17"/>
            <p:cNvSpPr/>
            <p:nvPr/>
          </p:nvSpPr>
          <p:spPr>
            <a:xfrm>
              <a:off x="1007557" y="3645009"/>
              <a:ext cx="3647152" cy="6036773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31955" y="3645024"/>
              <a:ext cx="3454694" cy="5017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scope 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속성을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추가하여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영역에 변수 생성</a:t>
              </a: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67210" y="3105835"/>
            <a:ext cx="4202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request.setAttribute</a:t>
            </a:r>
            <a:r>
              <a:rPr lang="en-US" altLang="ko-KR" dirty="0"/>
              <a:t>("msg2", "Hello2</a:t>
            </a:r>
            <a:r>
              <a:rPr lang="en-US" altLang="ko-KR" dirty="0" smtClean="0"/>
              <a:t>")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987824" y="3501008"/>
            <a:ext cx="946719" cy="331210"/>
            <a:chOff x="1007557" y="3645024"/>
            <a:chExt cx="3647152" cy="648072"/>
          </a:xfrm>
        </p:grpSpPr>
        <p:sp>
          <p:nvSpPr>
            <p:cNvPr id="25" name="구름 모양 설명선 24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139952" y="3501010"/>
            <a:ext cx="1151415" cy="331208"/>
            <a:chOff x="1007557" y="3645024"/>
            <a:chExt cx="3647152" cy="999828"/>
          </a:xfrm>
        </p:grpSpPr>
        <p:sp>
          <p:nvSpPr>
            <p:cNvPr id="28" name="구름 모양 설명선 27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568" y="3519558"/>
            <a:ext cx="1584176" cy="485506"/>
            <a:chOff x="1007557" y="3645024"/>
            <a:chExt cx="3647152" cy="1048519"/>
          </a:xfrm>
        </p:grpSpPr>
        <p:sp>
          <p:nvSpPr>
            <p:cNvPr id="31" name="구름 모양 설명선 3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07557" y="3681326"/>
              <a:ext cx="3647150" cy="1012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객체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7540" y="190381"/>
            <a:ext cx="878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request </a:t>
            </a:r>
            <a:r>
              <a:rPr lang="ko-KR" altLang="en-US" dirty="0"/>
              <a:t>영역에 변수를 생성하려면 </a:t>
            </a:r>
            <a:r>
              <a:rPr lang="en-US" altLang="ko-KR" dirty="0"/>
              <a:t>scope </a:t>
            </a:r>
            <a:r>
              <a:rPr lang="ko-KR" altLang="en-US" dirty="0"/>
              <a:t>속성을 추가하여 다음과 같이 기술해야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699628"/>
            <a:ext cx="8282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위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태그는 자바 코드로는 다음과 같은 의미입니다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8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363" y="116632"/>
            <a:ext cx="84751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변수에 값을 저장하는 또 다른 방법으로 </a:t>
            </a:r>
            <a:r>
              <a:rPr lang="en-US" altLang="ko-KR" dirty="0"/>
              <a:t>value </a:t>
            </a:r>
            <a:r>
              <a:rPr lang="ko-KR" altLang="en-US" dirty="0"/>
              <a:t>속성을 지정하지 않고 태그 안에 값을 지정할 수 있습니다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value </a:t>
            </a:r>
            <a:r>
              <a:rPr lang="ko-KR" altLang="en-US" dirty="0"/>
              <a:t>속성을 사용하지 않고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 안에 </a:t>
            </a:r>
            <a:r>
              <a:rPr lang="en-US" altLang="ko-KR" dirty="0"/>
              <a:t>age</a:t>
            </a:r>
            <a:r>
              <a:rPr lang="ko-KR" altLang="en-US" dirty="0"/>
              <a:t>에 </a:t>
            </a:r>
            <a:r>
              <a:rPr lang="en-US" altLang="ko-KR" dirty="0"/>
              <a:t>30</a:t>
            </a:r>
            <a:r>
              <a:rPr lang="ko-KR" altLang="en-US" dirty="0"/>
              <a:t>이란 값을 저장한 예입니다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scope</a:t>
            </a:r>
            <a:r>
              <a:rPr lang="ko-KR" altLang="en-US" dirty="0"/>
              <a:t>를 명시적으로 지정하지 않았기 때문에 </a:t>
            </a:r>
            <a:r>
              <a:rPr lang="en-US" altLang="ko-KR" dirty="0"/>
              <a:t>age</a:t>
            </a:r>
            <a:r>
              <a:rPr lang="ko-KR" altLang="en-US" dirty="0"/>
              <a:t>는 </a:t>
            </a:r>
            <a:r>
              <a:rPr lang="en-US" altLang="ko-KR" dirty="0"/>
              <a:t>page </a:t>
            </a:r>
            <a:r>
              <a:rPr lang="ko-KR" altLang="en-US" dirty="0"/>
              <a:t>영역에서 사용 가능한 변수로 생성됩니다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2592" y="777367"/>
            <a:ext cx="809185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</a:p>
          <a:p>
            <a:pPr fontAlgn="base"/>
            <a:r>
              <a:rPr lang="ko-KR" altLang="en-US" dirty="0" smtClean="0"/>
              <a:t>    저장할 </a:t>
            </a:r>
            <a:r>
              <a:rPr lang="ko-KR" altLang="en-US" dirty="0"/>
              <a:t>값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84039" y="3098035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a-DK" altLang="ko-KR" dirty="0"/>
              <a:t>&lt;c:set var="age</a:t>
            </a:r>
            <a:r>
              <a:rPr lang="da-DK" altLang="ko-KR" dirty="0" smtClean="0"/>
              <a:t>"&gt;</a:t>
            </a:r>
          </a:p>
          <a:p>
            <a:pPr fontAlgn="base"/>
            <a:r>
              <a:rPr lang="da-DK" altLang="ko-KR" dirty="0" smtClean="0"/>
              <a:t>        30</a:t>
            </a:r>
          </a:p>
          <a:p>
            <a:pPr fontAlgn="base"/>
            <a:r>
              <a:rPr lang="da-DK" altLang="ko-KR" dirty="0" smtClean="0"/>
              <a:t>&lt;/</a:t>
            </a:r>
            <a:r>
              <a:rPr lang="da-DK" altLang="ko-KR" dirty="0"/>
              <a:t>c:set&gt;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239131" y="2636912"/>
            <a:ext cx="1445955" cy="421246"/>
            <a:chOff x="1007557" y="3645024"/>
            <a:chExt cx="3647152" cy="648072"/>
          </a:xfrm>
        </p:grpSpPr>
        <p:sp>
          <p:nvSpPr>
            <p:cNvPr id="26" name="구름 모양 설명선 2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58820"/>
                <a:gd name="adj2" fmla="val 78109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07557" y="3772243"/>
              <a:ext cx="3454692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22182" y="3621920"/>
            <a:ext cx="4638050" cy="671176"/>
            <a:chOff x="-236369" y="3645024"/>
            <a:chExt cx="6068197" cy="3715878"/>
          </a:xfrm>
        </p:grpSpPr>
        <p:sp>
          <p:nvSpPr>
            <p:cNvPr id="29" name="구름 모양 설명선 28"/>
            <p:cNvSpPr/>
            <p:nvPr/>
          </p:nvSpPr>
          <p:spPr>
            <a:xfrm>
              <a:off x="47476" y="3645024"/>
              <a:ext cx="5148921" cy="3715878"/>
            </a:xfrm>
            <a:prstGeom prst="cloudCallout">
              <a:avLst>
                <a:gd name="adj1" fmla="val -43892"/>
                <a:gd name="adj2" fmla="val -6766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236369" y="3645024"/>
              <a:ext cx="6068197" cy="3073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692510" y="3714852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몸체에 기술한 값이 변수에 저장됨</a:t>
            </a:r>
          </a:p>
        </p:txBody>
      </p:sp>
    </p:spTree>
    <p:extLst>
      <p:ext uri="{BB962C8B-B14F-4D97-AF65-F5344CB8AC3E}">
        <p14:creationId xmlns:p14="http://schemas.microsoft.com/office/powerpoint/2010/main" val="3089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7544" y="572514"/>
            <a:ext cx="7560840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/>
              <a:t>com.saeyan.javabeans.MemberBean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member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com.saeyan.javabeans.MemberBean</a:t>
            </a:r>
            <a:r>
              <a:rPr lang="en-US" altLang="ko-KR" sz="1400" dirty="0"/>
              <a:t>();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3933" y="1251363"/>
            <a:ext cx="7399090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&lt;</a:t>
            </a:r>
            <a:r>
              <a:rPr lang="en-US" altLang="ko-KR" sz="1400" dirty="0" err="1"/>
              <a:t>jsp:useBean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id="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400" dirty="0" smtClean="0"/>
              <a:t>" class="</a:t>
            </a:r>
            <a:r>
              <a:rPr lang="en-US" altLang="ko-KR" sz="1400" dirty="0" err="1" smtClean="0"/>
              <a:t>com.saeyan.javabeans.MemberBean</a:t>
            </a:r>
            <a:r>
              <a:rPr lang="en-US" altLang="ko-KR" sz="1400" dirty="0" smtClean="0"/>
              <a:t>" /&gt; 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706385" y="332656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자바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코드에서 자바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빈즈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객체 생성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2982" y="1076570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액션 태그에서 바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빈즈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객체 생성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431382" y="880291"/>
            <a:ext cx="0" cy="180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91880" y="880291"/>
            <a:ext cx="0" cy="180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04" y="-27384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사용하여 자바 빈 객체를 생성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생성한 자바 빈 객체에 </a:t>
            </a:r>
            <a:r>
              <a:rPr lang="ko-KR" altLang="en-US" dirty="0" err="1"/>
              <a:t>프로퍼티</a:t>
            </a:r>
            <a:r>
              <a:rPr lang="ko-KR" altLang="en-US" dirty="0"/>
              <a:t> 값을 저장해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member </a:t>
            </a:r>
            <a:r>
              <a:rPr lang="ko-KR" altLang="en-US" dirty="0"/>
              <a:t>객체의 </a:t>
            </a:r>
            <a:r>
              <a:rPr lang="en-US" altLang="ko-KR" dirty="0"/>
              <a:t>name </a:t>
            </a:r>
            <a:r>
              <a:rPr lang="ko-KR" altLang="en-US" dirty="0" err="1"/>
              <a:t>프로퍼터에</a:t>
            </a:r>
            <a:r>
              <a:rPr lang="ko-KR" altLang="en-US" dirty="0"/>
              <a:t> “전수빈”이라는 이름을 저장하는 예입니다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528" y="1772816"/>
            <a:ext cx="8280920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="member" value="&lt;%= new 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() %&gt;"&gt;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527" y="2937718"/>
            <a:ext cx="7599495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target="${member}" property="name" value="</a:t>
            </a:r>
            <a:r>
              <a:rPr lang="ko-KR" altLang="en-US" dirty="0"/>
              <a:t>전수빈</a:t>
            </a:r>
            <a:r>
              <a:rPr lang="en-US" altLang="ko-KR" dirty="0"/>
              <a:t>" &gt;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7" y="3441774"/>
            <a:ext cx="7599495" cy="92333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target="${member}" property="</a:t>
            </a:r>
            <a:r>
              <a:rPr lang="en-US" altLang="ko-KR" dirty="0" err="1"/>
              <a:t>userid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 smtClean="0"/>
              <a:t>     </a:t>
            </a:r>
            <a:r>
              <a:rPr lang="en-US" altLang="ko-KR" dirty="0" err="1" smtClean="0"/>
              <a:t>pinksubin</a:t>
            </a:r>
            <a:endParaRPr lang="en-US" altLang="ko-KR" dirty="0"/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95536" y="5703826"/>
            <a:ext cx="6592860" cy="749510"/>
            <a:chOff x="755576" y="4218740"/>
            <a:chExt cx="7272808" cy="951325"/>
          </a:xfrm>
        </p:grpSpPr>
        <p:sp>
          <p:nvSpPr>
            <p:cNvPr id="27" name="직사각형 26"/>
            <p:cNvSpPr/>
            <p:nvPr/>
          </p:nvSpPr>
          <p:spPr>
            <a:xfrm>
              <a:off x="755576" y="4218740"/>
              <a:ext cx="7272808" cy="429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/>
                <a:t>&lt;</a:t>
              </a:r>
              <a:r>
                <a:rPr lang="en-US" altLang="ko-KR" sz="1600" dirty="0" err="1"/>
                <a:t>c:set</a:t>
              </a:r>
              <a:r>
                <a:rPr lang="en-US" altLang="ko-KR" sz="1600" dirty="0"/>
                <a:t> target="${member}" property="name" value="</a:t>
              </a:r>
              <a:r>
                <a:rPr lang="ko-KR" altLang="en-US" sz="1600" dirty="0"/>
                <a:t>전수빈</a:t>
              </a:r>
              <a:r>
                <a:rPr lang="en-US" altLang="ko-KR" sz="1600" dirty="0"/>
                <a:t>" /&gt;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00655" y="4723376"/>
              <a:ext cx="1358429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객체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11202" y="4779415"/>
              <a:ext cx="1155072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28184" y="4757929"/>
              <a:ext cx="972934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2692511" y="4437959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5148064" y="4469897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6660232" y="4509967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23528" y="4485032"/>
            <a:ext cx="7180343" cy="782660"/>
            <a:chOff x="604519" y="2319578"/>
            <a:chExt cx="7920880" cy="993401"/>
          </a:xfrm>
        </p:grpSpPr>
        <p:sp>
          <p:nvSpPr>
            <p:cNvPr id="47" name="직사각형 46"/>
            <p:cNvSpPr/>
            <p:nvPr/>
          </p:nvSpPr>
          <p:spPr>
            <a:xfrm>
              <a:off x="604519" y="2319578"/>
              <a:ext cx="7920880" cy="429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/>
                <a:t>&lt;</a:t>
              </a:r>
              <a:r>
                <a:rPr lang="en-US" altLang="ko-KR" sz="1600" dirty="0" err="1"/>
                <a:t>jsp:setProperty</a:t>
              </a:r>
              <a:r>
                <a:rPr lang="en-US" altLang="ko-KR" sz="1600" dirty="0"/>
                <a:t>  name="</a:t>
              </a:r>
              <a:r>
                <a:rPr lang="en-US" altLang="ko-KR" sz="1600" b="1" dirty="0"/>
                <a:t>member</a:t>
              </a:r>
              <a:r>
                <a:rPr lang="en-US" altLang="ko-KR" sz="1600" dirty="0"/>
                <a:t>" property="</a:t>
              </a:r>
              <a:r>
                <a:rPr lang="en-US" altLang="ko-KR" sz="1600" b="1" dirty="0"/>
                <a:t>name</a:t>
              </a:r>
              <a:r>
                <a:rPr lang="en-US" altLang="ko-KR" sz="1600" dirty="0"/>
                <a:t>"</a:t>
              </a:r>
              <a:r>
                <a:rPr lang="en-US" altLang="ko-KR" sz="1600" b="1" dirty="0"/>
                <a:t> </a:t>
              </a:r>
              <a:r>
                <a:rPr lang="en-US" altLang="ko-KR" sz="1600" dirty="0"/>
                <a:t>value="</a:t>
              </a:r>
              <a:r>
                <a:rPr lang="ko-KR" altLang="en-US" sz="1600" dirty="0"/>
                <a:t>전수빈</a:t>
              </a:r>
              <a:r>
                <a:rPr lang="en-US" altLang="ko-KR" sz="1600" dirty="0"/>
                <a:t>"/&gt;  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87824" y="2922329"/>
              <a:ext cx="1358429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객체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48064" y="2802414"/>
              <a:ext cx="1155072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65046" y="2780928"/>
              <a:ext cx="972934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3679680" y="2636912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5884926" y="249289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7397094" y="253296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0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520" y="11663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value </a:t>
            </a:r>
            <a:r>
              <a:rPr lang="ko-KR" altLang="en-US" dirty="0"/>
              <a:t>속성에 표현 언어를 기술하여 산술 연산이나 비교 연산을 해보도록 합시다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620688"/>
            <a:ext cx="404694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nn-NO" altLang="ko-KR" dirty="0"/>
              <a:t>&lt;c:set var="add" value="${10 + 5}"&gt;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1282" y="1196752"/>
            <a:ext cx="403732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="flag" value="${10 &gt; 5}"&gt;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1282" y="1916832"/>
            <a:ext cx="2538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b="1" dirty="0" err="1">
                <a:solidFill>
                  <a:srgbClr val="FF0000"/>
                </a:solidFill>
              </a:rPr>
              <a:t>c:remove</a:t>
            </a:r>
            <a:r>
              <a:rPr lang="en-US" altLang="ko-KR" sz="2000" b="1" smtClean="0">
                <a:solidFill>
                  <a:srgbClr val="FF0000"/>
                </a:solidFill>
              </a:rPr>
              <a:t>&gt;(p354) 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242088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&gt;</a:t>
            </a:r>
            <a:r>
              <a:rPr lang="ko-KR" altLang="en-US" dirty="0"/>
              <a:t>는 </a:t>
            </a:r>
            <a:r>
              <a:rPr lang="en-US" altLang="ko-KR" dirty="0"/>
              <a:t>JSP</a:t>
            </a:r>
            <a:r>
              <a:rPr lang="ko-KR" altLang="en-US" dirty="0"/>
              <a:t>의 </a:t>
            </a:r>
            <a:r>
              <a:rPr lang="en-US" altLang="ko-KR" dirty="0" err="1"/>
              <a:t>removeAttribute</a:t>
            </a:r>
            <a:r>
              <a:rPr lang="en-US" altLang="ko-KR" dirty="0"/>
              <a:t>()</a:t>
            </a:r>
            <a:r>
              <a:rPr lang="ko-KR" altLang="en-US" dirty="0"/>
              <a:t>와 같은 역할을 합니다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scope</a:t>
            </a:r>
            <a:r>
              <a:rPr lang="ko-KR" altLang="en-US" dirty="0"/>
              <a:t>에 있는 변수를 제거하는 역할을 합니다</a:t>
            </a:r>
            <a:r>
              <a:rPr lang="en-US" altLang="ko-KR" dirty="0"/>
              <a:t>. </a:t>
            </a:r>
            <a:r>
              <a:rPr lang="ko-KR" altLang="en-US" dirty="0"/>
              <a:t>형식은 다음과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변수 </a:t>
            </a:r>
            <a:r>
              <a:rPr lang="en-US" altLang="ko-KR" dirty="0"/>
              <a:t>age</a:t>
            </a:r>
            <a:r>
              <a:rPr lang="ko-KR" altLang="en-US" dirty="0"/>
              <a:t>를 제거하는 예는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5680" y="3284984"/>
            <a:ext cx="805676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67544" y="4221088"/>
            <a:ext cx="813690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="age"&gt;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908720"/>
            <a:ext cx="1715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11_core.jsp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795" y="148737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2800" b="1" dirty="0" smtClean="0">
                <a:solidFill>
                  <a:srgbClr val="FF0000"/>
                </a:solidFill>
              </a:rPr>
              <a:t>흐름을 제어하는 태그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p355</a:t>
            </a:r>
          </a:p>
          <a:p>
            <a:pPr fontAlgn="base" latinLnBrk="0"/>
            <a:r>
              <a:rPr lang="en-US" altLang="ko-KR" sz="2800" b="1" dirty="0" smtClean="0"/>
              <a:t>&lt;</a:t>
            </a:r>
            <a:r>
              <a:rPr lang="en-US" altLang="ko-KR" sz="2800" b="1" dirty="0" err="1"/>
              <a:t>c:if</a:t>
            </a:r>
            <a:r>
              <a:rPr lang="en-US" altLang="ko-KR" sz="2800" b="1" dirty="0"/>
              <a:t>&gt; </a:t>
            </a:r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는 자바의 </a:t>
            </a:r>
            <a:r>
              <a:rPr lang="en-US" altLang="ko-KR" dirty="0"/>
              <a:t>if </a:t>
            </a:r>
            <a:r>
              <a:rPr lang="ko-KR" altLang="en-US" dirty="0"/>
              <a:t>문과 비슷한 기능을 제공합니다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단지 </a:t>
            </a:r>
            <a:r>
              <a:rPr lang="ko-KR" altLang="en-US" dirty="0"/>
              <a:t>자바는 </a:t>
            </a:r>
            <a:r>
              <a:rPr lang="en-US" altLang="ko-KR" dirty="0" err="1"/>
              <a:t>if~esle</a:t>
            </a:r>
            <a:r>
              <a:rPr lang="ko-KR" altLang="en-US" dirty="0"/>
              <a:t>를 사용하여 여러 가지 중에 하나를 선택적으로 수행할 수 있는 기능을 제공하는 반면 </a:t>
            </a:r>
            <a:r>
              <a:rPr lang="en-US" altLang="ko-KR" dirty="0"/>
              <a:t>if </a:t>
            </a:r>
            <a:r>
              <a:rPr lang="ko-KR" altLang="en-US" dirty="0"/>
              <a:t>태그만이 제공됩니다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Jsp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깔끔하게 처리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base"/>
            <a:r>
              <a:rPr lang="ko-KR" altLang="en-US" dirty="0" smtClean="0"/>
              <a:t>기본 </a:t>
            </a:r>
            <a:r>
              <a:rPr lang="ko-KR" altLang="en-US" dirty="0"/>
              <a:t>형식은 다음과 같습니다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test </a:t>
            </a:r>
            <a:r>
              <a:rPr lang="ko-KR" altLang="en-US" dirty="0"/>
              <a:t>속성에 지정한 조건을 평가하여 결과가 </a:t>
            </a:r>
            <a:r>
              <a:rPr lang="en-US" altLang="ko-KR" dirty="0"/>
              <a:t>true</a:t>
            </a:r>
            <a:r>
              <a:rPr lang="ko-KR" altLang="en-US" dirty="0"/>
              <a:t>이면 몸체 부분이 수행됩니다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815" y="2495884"/>
            <a:ext cx="820891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</a:t>
            </a:r>
            <a:r>
              <a:rPr lang="ko-KR" altLang="en-US" dirty="0" err="1"/>
              <a:t>조건식</a:t>
            </a:r>
            <a:r>
              <a:rPr lang="en-US" altLang="ko-KR" dirty="0"/>
              <a:t>"&gt;</a:t>
            </a:r>
            <a:endParaRPr lang="ko-KR" altLang="en-US" dirty="0"/>
          </a:p>
          <a:p>
            <a:pPr fontAlgn="base"/>
            <a:r>
              <a:rPr lang="ko-KR" altLang="en-US" dirty="0" smtClean="0"/>
              <a:t>      조건이 </a:t>
            </a:r>
            <a:r>
              <a:rPr lang="ko-KR" altLang="en-US" dirty="0"/>
              <a:t>참일 경우 실행할 문장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71600" y="4653136"/>
            <a:ext cx="4832830" cy="1904639"/>
            <a:chOff x="747282" y="1988840"/>
            <a:chExt cx="4832830" cy="1904639"/>
          </a:xfrm>
        </p:grpSpPr>
        <p:grpSp>
          <p:nvGrpSpPr>
            <p:cNvPr id="12" name="그룹 11"/>
            <p:cNvGrpSpPr/>
            <p:nvPr/>
          </p:nvGrpSpPr>
          <p:grpSpPr>
            <a:xfrm>
              <a:off x="1835696" y="1988840"/>
              <a:ext cx="3744416" cy="679806"/>
              <a:chOff x="-5063444" y="4857876"/>
              <a:chExt cx="3800249" cy="1573924"/>
            </a:xfrm>
          </p:grpSpPr>
          <p:sp>
            <p:nvSpPr>
              <p:cNvPr id="18" name="구름 모양 설명선 17"/>
              <p:cNvSpPr/>
              <p:nvPr/>
            </p:nvSpPr>
            <p:spPr>
              <a:xfrm>
                <a:off x="-5063444" y="4857876"/>
                <a:ext cx="3800249" cy="1152176"/>
              </a:xfrm>
              <a:prstGeom prst="cloudCallout">
                <a:avLst>
                  <a:gd name="adj1" fmla="val -22566"/>
                  <a:gd name="adj2" fmla="val 7867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-4873815" y="5024593"/>
                <a:ext cx="3454693" cy="140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err="1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파라미터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color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가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1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이라는 조건 </a:t>
                </a: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제시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835696" y="3356991"/>
              <a:ext cx="3672408" cy="536488"/>
              <a:chOff x="7229169" y="10132667"/>
              <a:chExt cx="3647152" cy="999828"/>
            </a:xfrm>
          </p:grpSpPr>
          <p:sp>
            <p:nvSpPr>
              <p:cNvPr id="16" name="구름 모양 설명선 15"/>
              <p:cNvSpPr/>
              <p:nvPr/>
            </p:nvSpPr>
            <p:spPr>
              <a:xfrm>
                <a:off x="7229169" y="10132667"/>
                <a:ext cx="3647152" cy="999828"/>
              </a:xfrm>
              <a:prstGeom prst="cloudCallout">
                <a:avLst>
                  <a:gd name="adj1" fmla="val -14085"/>
                  <a:gd name="adj2" fmla="val -7370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439131" y="10317107"/>
                <a:ext cx="3249667" cy="630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조건에 만족할 경우에만 실행됨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747282" y="2564904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c:if</a:t>
              </a:r>
              <a:r>
                <a:rPr lang="en-US" altLang="ko-KR" dirty="0"/>
                <a:t> test="${</a:t>
              </a:r>
              <a:r>
                <a:rPr lang="en-US" altLang="ko-KR" dirty="0" err="1"/>
                <a:t>param.color</a:t>
              </a:r>
              <a:r>
                <a:rPr lang="en-US" altLang="ko-KR" dirty="0"/>
                <a:t> == 1}"&gt;</a:t>
              </a:r>
            </a:p>
            <a:p>
              <a:r>
                <a:rPr lang="en-US" altLang="ko-KR" dirty="0"/>
                <a:t>   &lt;span style="color: red;"&gt;</a:t>
              </a:r>
              <a:r>
                <a:rPr lang="ko-KR" altLang="en-US" dirty="0"/>
                <a:t>빨강</a:t>
              </a:r>
              <a:r>
                <a:rPr lang="en-US" altLang="ko-KR" dirty="0"/>
                <a:t>&lt;/span&gt;</a:t>
              </a:r>
            </a:p>
            <a:p>
              <a:r>
                <a:rPr lang="en-US" altLang="ko-KR" dirty="0"/>
                <a:t>&lt;/</a:t>
              </a:r>
              <a:r>
                <a:rPr lang="en-US" altLang="ko-KR" dirty="0" err="1"/>
                <a:t>c:if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</a:t>
            </a:r>
            <a:r>
              <a:rPr lang="ko-KR" altLang="en-US" dirty="0"/>
              <a:t>을 사용하지 않았을 경우에는 다음과 같이 복잡하게 엮여 </a:t>
            </a:r>
            <a:r>
              <a:rPr lang="ko-KR" altLang="en-US" dirty="0" err="1"/>
              <a:t>가독성이</a:t>
            </a:r>
            <a:r>
              <a:rPr lang="ko-KR" altLang="en-US" dirty="0"/>
              <a:t> 좋지 않습니다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15868"/>
              </p:ext>
            </p:extLst>
          </p:nvPr>
        </p:nvGraphicFramePr>
        <p:xfrm>
          <a:off x="179512" y="969197"/>
          <a:ext cx="8712968" cy="2510028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JSTL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사용하지 않았을 경우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JSTL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사용할 경우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request.getParameter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("color");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color=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Integer.parseInt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if(color==1){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 style="color: red;"&gt;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param.color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1}"&gt;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 style="color: red"&gt;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0688" y="2730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4005064"/>
            <a:ext cx="598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12_colorSelectForm.jsp, 12_colorSelect.jsp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1784" y="965384"/>
            <a:ext cx="155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400" dirty="0"/>
              <a:t>${5+2}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7544" y="1640982"/>
            <a:ext cx="3126150" cy="591408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7" y="3817553"/>
              <a:ext cx="34546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연산자를 </a:t>
              </a:r>
              <a:r>
                <a:rPr lang="ko-KR" altLang="en-US" sz="20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포함하는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EL </a:t>
              </a:r>
              <a:r>
                <a:rPr lang="ko-KR" altLang="en-US" sz="20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식</a:t>
              </a:r>
              <a:endParaRPr lang="en-US" altLang="ko-KR" sz="2000" dirty="0" err="1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3528" y="319054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EL </a:t>
            </a:r>
            <a:r>
              <a:rPr lang="ko-KR" altLang="en-US" sz="2000" b="1" dirty="0"/>
              <a:t>식에는 </a:t>
            </a:r>
            <a:r>
              <a:rPr lang="ko-KR" altLang="en-US" sz="2000" b="1" dirty="0" smtClean="0"/>
              <a:t>연산자를 </a:t>
            </a:r>
            <a:r>
              <a:rPr lang="ko-KR" altLang="en-US" sz="2000" b="1" dirty="0"/>
              <a:t>포함할 수 있습니다</a:t>
            </a:r>
            <a:r>
              <a:rPr lang="en-US" altLang="ko-KR" sz="2000" b="1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24045"/>
              </p:ext>
            </p:extLst>
          </p:nvPr>
        </p:nvGraphicFramePr>
        <p:xfrm>
          <a:off x="323528" y="2420888"/>
          <a:ext cx="8568952" cy="2560320"/>
        </p:xfrm>
        <a:graphic>
          <a:graphicData uri="http://schemas.openxmlformats.org/drawingml/2006/table">
            <a:tbl>
              <a:tblPr/>
              <a:tblGrid>
                <a:gridCol w="9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종류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연산자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산술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+, -, *, / (or div), % (or mod)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관계형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!= (or ne), &lt;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&gt;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&lt;= (or le), &gt;=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? b : c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논리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 (or and), || (or or), ! (or not)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7900" y="2930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131840" y="3501008"/>
            <a:ext cx="3888432" cy="608494"/>
            <a:chOff x="7229169" y="10132664"/>
            <a:chExt cx="3647152" cy="1733133"/>
          </a:xfrm>
        </p:grpSpPr>
        <p:sp>
          <p:nvSpPr>
            <p:cNvPr id="23" name="구름 모양 설명선 22"/>
            <p:cNvSpPr/>
            <p:nvPr/>
          </p:nvSpPr>
          <p:spPr>
            <a:xfrm>
              <a:off x="7229169" y="10132664"/>
              <a:ext cx="3647152" cy="1733130"/>
            </a:xfrm>
            <a:prstGeom prst="cloudCallout">
              <a:avLst>
                <a:gd name="adj1" fmla="val -14085"/>
                <a:gd name="adj2" fmla="val -7370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39131" y="10317107"/>
              <a:ext cx="3249667" cy="154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else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를 사용할 수 없기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때문에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또 다시 조건을 제시해야 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27584" y="2204864"/>
            <a:ext cx="6705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'admin'}"&gt;</a:t>
            </a:r>
          </a:p>
          <a:p>
            <a:r>
              <a:rPr lang="en-US" altLang="ko-KR" dirty="0"/>
              <a:t>   ${param.id}(</a:t>
            </a:r>
            <a:r>
              <a:rPr lang="ko-KR" altLang="en-US" dirty="0"/>
              <a:t>관리자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'member'}"&gt;</a:t>
            </a:r>
          </a:p>
          <a:p>
            <a:r>
              <a:rPr lang="en-US" altLang="ko-KR" dirty="0"/>
              <a:t>  ${param.id}(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9512" y="-27384"/>
            <a:ext cx="885698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/>
              <a:t>&lt;</a:t>
            </a:r>
            <a:r>
              <a:rPr lang="en-US" altLang="ko-KR" sz="2800" b="1" dirty="0" err="1"/>
              <a:t>c:choose</a:t>
            </a:r>
            <a:r>
              <a:rPr lang="en-US" altLang="ko-KR" sz="2800" b="1" dirty="0"/>
              <a:t>&gt; </a:t>
            </a:r>
            <a:endParaRPr lang="ko-KR" altLang="en-US" sz="2800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태그는 자바처럼 </a:t>
            </a:r>
            <a:r>
              <a:rPr lang="en-US" altLang="ko-KR" dirty="0"/>
              <a:t>else</a:t>
            </a:r>
            <a:r>
              <a:rPr lang="ko-KR" altLang="en-US" dirty="0"/>
              <a:t>를 사용할 수 없기 때문에 두 가지 경우 중 하나를 선택할 경우에도 또 다시 조건을 제시해야 하는 번거로움이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/>
              <a:t>else </a:t>
            </a:r>
            <a:r>
              <a:rPr lang="ko-KR" altLang="en-US" dirty="0"/>
              <a:t>구문을 사용할 수 없기 때문에 생기는 아쉬움을 </a:t>
            </a:r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태그로 해소할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태그와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태그의 차이점을 살펴보기 위해서 로그인할 때 관리자인지 일반 회원인지를 구분하는 </a:t>
            </a:r>
            <a:r>
              <a:rPr lang="ko-KR" altLang="en-US" dirty="0" err="1"/>
              <a:t>조건를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로 처리한 예를 살펴보도록 합시다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에서 자바 코드로 기술하면 또 다시 조건을 제시하지 않고도 </a:t>
            </a:r>
            <a:r>
              <a:rPr lang="en-US" altLang="ko-KR" dirty="0"/>
              <a:t>else </a:t>
            </a:r>
            <a:r>
              <a:rPr lang="ko-KR" altLang="en-US" dirty="0"/>
              <a:t>문을 사용하여 다음과 같이 간단하게 처리할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4888612"/>
            <a:ext cx="6246440" cy="1636732"/>
            <a:chOff x="1510007" y="2339595"/>
            <a:chExt cx="6246440" cy="1636732"/>
          </a:xfrm>
        </p:grpSpPr>
        <p:sp>
          <p:nvSpPr>
            <p:cNvPr id="8" name="직사각형 7"/>
            <p:cNvSpPr/>
            <p:nvPr/>
          </p:nvSpPr>
          <p:spPr>
            <a:xfrm>
              <a:off x="1510007" y="2339595"/>
              <a:ext cx="624644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if(</a:t>
              </a:r>
              <a:r>
                <a:rPr lang="en-US" altLang="ko-KR" b="1" dirty="0" err="1"/>
                <a:t>request.getParameter</a:t>
              </a:r>
              <a:r>
                <a:rPr lang="en-US" altLang="ko-KR" b="1" dirty="0"/>
                <a:t>("</a:t>
              </a:r>
              <a:r>
                <a:rPr lang="en-US" altLang="ko-KR" b="1" dirty="0" err="1"/>
                <a:t>userType</a:t>
              </a:r>
              <a:r>
                <a:rPr lang="en-US" altLang="ko-KR" b="1" dirty="0"/>
                <a:t>").equals("admin")){ </a:t>
              </a:r>
            </a:p>
            <a:p>
              <a:r>
                <a:rPr lang="en-US" altLang="ko-KR" dirty="0" smtClean="0"/>
                <a:t>   </a:t>
              </a:r>
              <a:r>
                <a:rPr lang="en-US" altLang="ko-KR" dirty="0" err="1" smtClean="0"/>
                <a:t>out.print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request.getParameter</a:t>
              </a:r>
              <a:r>
                <a:rPr lang="en-US" altLang="ko-KR" dirty="0"/>
                <a:t>("id")+"(</a:t>
              </a:r>
              <a:r>
                <a:rPr lang="ko-KR" altLang="en-US" dirty="0"/>
                <a:t>관리자</a:t>
              </a:r>
              <a:r>
                <a:rPr lang="en-US" altLang="ko-KR" dirty="0"/>
                <a:t>)");</a:t>
              </a:r>
            </a:p>
            <a:p>
              <a:r>
                <a:rPr lang="en-US" altLang="ko-KR" dirty="0"/>
                <a:t>}</a:t>
              </a:r>
              <a:r>
                <a:rPr lang="en-US" altLang="ko-KR" b="1" dirty="0"/>
                <a:t>else{</a:t>
              </a:r>
            </a:p>
            <a:p>
              <a:r>
                <a:rPr lang="en-US" altLang="ko-KR" dirty="0" smtClean="0"/>
                <a:t>   </a:t>
              </a:r>
              <a:r>
                <a:rPr lang="en-US" altLang="ko-KR" dirty="0" err="1" smtClean="0"/>
                <a:t>out.print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request.getParameter</a:t>
              </a:r>
              <a:r>
                <a:rPr lang="en-US" altLang="ko-KR" dirty="0"/>
                <a:t>("id")+"(</a:t>
              </a:r>
              <a:r>
                <a:rPr lang="ko-KR" altLang="en-US" dirty="0"/>
                <a:t>회원</a:t>
              </a:r>
              <a:r>
                <a:rPr lang="en-US" altLang="ko-KR" dirty="0"/>
                <a:t>)");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907704" y="3573016"/>
              <a:ext cx="3888432" cy="403311"/>
              <a:chOff x="7229169" y="10132664"/>
              <a:chExt cx="3647152" cy="1733130"/>
            </a:xfrm>
          </p:grpSpPr>
          <p:sp>
            <p:nvSpPr>
              <p:cNvPr id="10" name="구름 모양 설명선 9"/>
              <p:cNvSpPr/>
              <p:nvPr/>
            </p:nvSpPr>
            <p:spPr>
              <a:xfrm>
                <a:off x="7229169" y="10132664"/>
                <a:ext cx="3647152" cy="1733130"/>
              </a:xfrm>
              <a:prstGeom prst="cloudCallout">
                <a:avLst>
                  <a:gd name="adj1" fmla="val -14085"/>
                  <a:gd name="adj2" fmla="val -7370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439131" y="10317107"/>
                <a:ext cx="3249667" cy="96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else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를 </a:t>
                </a: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사용하여 간단하게 처리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5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31840" y="2485862"/>
            <a:ext cx="4100323" cy="800605"/>
            <a:chOff x="6332829" y="7038297"/>
            <a:chExt cx="3647153" cy="2040741"/>
          </a:xfrm>
        </p:grpSpPr>
        <p:sp>
          <p:nvSpPr>
            <p:cNvPr id="6" name="구름 모양 설명선 5"/>
            <p:cNvSpPr/>
            <p:nvPr/>
          </p:nvSpPr>
          <p:spPr>
            <a:xfrm>
              <a:off x="6332829" y="7038297"/>
              <a:ext cx="3647152" cy="1733130"/>
            </a:xfrm>
            <a:prstGeom prst="cloudCallout">
              <a:avLst>
                <a:gd name="adj1" fmla="val -47424"/>
                <a:gd name="adj2" fmla="val -10814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32829" y="7038298"/>
              <a:ext cx="3647153" cy="2040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&lt;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c:otherwise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&gt;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위에 제시한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lvl="1"/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&lt;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c:when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&gt;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에 만족하지 않을 때 실행 </a:t>
              </a:r>
              <a:endPara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71600" y="764704"/>
            <a:ext cx="58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'admin'}"&gt;</a:t>
            </a:r>
          </a:p>
          <a:p>
            <a:pPr lvl="1"/>
            <a:r>
              <a:rPr lang="en-US" altLang="ko-KR" dirty="0"/>
              <a:t>   </a:t>
            </a:r>
            <a:r>
              <a:rPr lang="en-US" altLang="ko-KR" dirty="0" smtClean="0"/>
              <a:t>  ${</a:t>
            </a:r>
            <a:r>
              <a:rPr lang="en-US" altLang="ko-KR" dirty="0"/>
              <a:t>param.id}(</a:t>
            </a:r>
            <a:r>
              <a:rPr lang="ko-KR" altLang="en-US" dirty="0"/>
              <a:t>관리자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&lt;/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 smtClean="0"/>
              <a:t>    </a:t>
            </a:r>
            <a:r>
              <a:rPr lang="en-US" altLang="ko-KR" dirty="0"/>
              <a:t>${param.id}(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&lt;/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44624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  <a:r>
              <a:rPr lang="ko-KR" altLang="en-US" dirty="0"/>
              <a:t>를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  <a:r>
              <a:rPr lang="ko-KR" altLang="en-US" dirty="0"/>
              <a:t>와 함께 사용하여 조건에 만족하지 않는 경우에 대해서도 다음과 같이 간단하게 처리할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5536" y="44624"/>
            <a:ext cx="8136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switch </a:t>
            </a:r>
            <a:r>
              <a:rPr lang="ko-KR" altLang="en-US" dirty="0"/>
              <a:t>문처럼 다양한 조건을 제시해서 여러 경우에 대해서도 간단하게 처리할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태그의 기본 형식은 다음과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 내부에는 여러 개의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  <a:r>
              <a:rPr lang="ko-KR" altLang="en-US" dirty="0"/>
              <a:t>를 가질 수 있으며 순서대로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test </a:t>
            </a:r>
            <a:r>
              <a:rPr lang="ko-KR" altLang="en-US" dirty="0"/>
              <a:t>조건을 검사하여 그 결과가 참이면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태그의 몸체 부분을 실행합니다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 내부의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중 만족한 조건을 찾지 못할 경우에는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  <a:r>
              <a:rPr lang="ko-KR" altLang="en-US" dirty="0"/>
              <a:t>의 몸체 부분을 실행합니다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경우에 </a:t>
            </a:r>
            <a:r>
              <a:rPr lang="ko-KR" altLang="en-US" dirty="0"/>
              <a:t>따라서는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 </a:t>
            </a:r>
            <a:r>
              <a:rPr lang="ko-KR" altLang="en-US" dirty="0"/>
              <a:t>태그는 생략할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8608" y="1412776"/>
            <a:ext cx="8411864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c:when</a:t>
            </a:r>
            <a:r>
              <a:rPr lang="en-US" altLang="ko-KR" dirty="0"/>
              <a:t> test="</a:t>
            </a:r>
            <a:r>
              <a:rPr lang="ko-KR" altLang="en-US" dirty="0"/>
              <a:t>조건</a:t>
            </a:r>
            <a:r>
              <a:rPr lang="en-US" altLang="ko-KR" dirty="0"/>
              <a:t>1"&gt; </a:t>
            </a:r>
            <a:r>
              <a:rPr lang="ko-KR" altLang="en-US" dirty="0"/>
              <a:t>몸체</a:t>
            </a:r>
            <a:r>
              <a:rPr lang="en-US" altLang="ko-KR" dirty="0"/>
              <a:t>1 &lt;/</a:t>
            </a:r>
            <a:r>
              <a:rPr lang="en-US" altLang="ko-KR" dirty="0" err="1"/>
              <a:t>c:when</a:t>
            </a:r>
            <a:r>
              <a:rPr lang="en-US" altLang="ko-KR" dirty="0"/>
              <a:t>&gt;  &lt;!-- 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에 만족할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c:when</a:t>
            </a:r>
            <a:r>
              <a:rPr lang="en-US" altLang="ko-KR" dirty="0"/>
              <a:t> test="</a:t>
            </a:r>
            <a:r>
              <a:rPr lang="ko-KR" altLang="en-US" dirty="0"/>
              <a:t>조건</a:t>
            </a:r>
            <a:r>
              <a:rPr lang="en-US" altLang="ko-KR" dirty="0"/>
              <a:t>2"&gt; </a:t>
            </a:r>
            <a:r>
              <a:rPr lang="ko-KR" altLang="en-US" dirty="0"/>
              <a:t>몸체</a:t>
            </a:r>
            <a:r>
              <a:rPr lang="en-US" altLang="ko-KR" dirty="0"/>
              <a:t>2 &lt;/</a:t>
            </a:r>
            <a:r>
              <a:rPr lang="en-US" altLang="ko-KR" dirty="0" err="1"/>
              <a:t>c:when</a:t>
            </a:r>
            <a:r>
              <a:rPr lang="en-US" altLang="ko-KR" dirty="0"/>
              <a:t>&gt;  &lt;!-- 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에 만족할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c:otherwise</a:t>
            </a:r>
            <a:r>
              <a:rPr lang="en-US" altLang="ko-KR" dirty="0"/>
              <a:t>&gt; </a:t>
            </a:r>
            <a:r>
              <a:rPr lang="ko-KR" altLang="en-US" dirty="0"/>
              <a:t>몸체</a:t>
            </a:r>
            <a:r>
              <a:rPr lang="en-US" altLang="ko-KR" dirty="0"/>
              <a:t>3 &lt;/</a:t>
            </a:r>
            <a:r>
              <a:rPr lang="en-US" altLang="ko-KR" dirty="0" err="1"/>
              <a:t>c:otherwise</a:t>
            </a:r>
            <a:r>
              <a:rPr lang="en-US" altLang="ko-KR" dirty="0"/>
              <a:t>&gt;  &lt;!-- </a:t>
            </a:r>
            <a:r>
              <a:rPr lang="ko-KR" altLang="en-US" dirty="0"/>
              <a:t>조건에 만족하지 않을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5661248"/>
            <a:ext cx="543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13_fullSelectForm.jsp, 13_fullSElect.jsp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7746" y="4559642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="movie" items="${</a:t>
            </a:r>
            <a:r>
              <a:rPr lang="en-US" altLang="ko-KR" dirty="0" err="1"/>
              <a:t>movieList</a:t>
            </a:r>
            <a:r>
              <a:rPr lang="en-US" altLang="ko-KR" dirty="0"/>
              <a:t>}"&gt;</a:t>
            </a:r>
          </a:p>
          <a:p>
            <a:r>
              <a:rPr lang="en-US" altLang="ko-KR" dirty="0" smtClean="0"/>
              <a:t>         ${</a:t>
            </a:r>
            <a:r>
              <a:rPr lang="en-US" altLang="ko-KR" dirty="0"/>
              <a:t>movie}&lt;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4122" y="4149080"/>
            <a:ext cx="2167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원소 한 개를 저장할 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4130" y="5207714"/>
            <a:ext cx="3594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배열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movieList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 </a:t>
            </a:r>
            <a:r>
              <a:rPr lang="ko-KR" altLang="en-US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어트리뷰트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의 크기만큼</a:t>
            </a:r>
            <a:endParaRPr lang="en-US" altLang="ko-KR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반복적 수행하면 순서대로 원소 한 개를 출력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065978" y="4365287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938186" y="491968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397603" y="5161019"/>
            <a:ext cx="2144100" cy="3219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0376" y="116632"/>
            <a:ext cx="863009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c:forEach</a:t>
            </a:r>
            <a:r>
              <a:rPr lang="en-US" altLang="ko-KR" sz="2400" b="1" dirty="0"/>
              <a:t>&gt;</a:t>
            </a:r>
            <a:endParaRPr lang="ko-KR" altLang="en-US" sz="2400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r>
              <a:rPr lang="ko-KR" altLang="en-US" dirty="0"/>
              <a:t>는 배열</a:t>
            </a:r>
            <a:r>
              <a:rPr lang="en-US" altLang="ko-KR" dirty="0"/>
              <a:t>(Array)</a:t>
            </a:r>
            <a:r>
              <a:rPr lang="ko-KR" altLang="en-US" dirty="0"/>
              <a:t>이나 컬렉션</a:t>
            </a:r>
            <a:r>
              <a:rPr lang="en-US" altLang="ko-KR" dirty="0"/>
              <a:t>(Collection) </a:t>
            </a:r>
            <a:r>
              <a:rPr lang="ko-KR" altLang="en-US" dirty="0"/>
              <a:t>또는 </a:t>
            </a:r>
            <a:r>
              <a:rPr lang="ko-KR" altLang="en-US" dirty="0" err="1"/>
              <a:t>맵</a:t>
            </a:r>
            <a:r>
              <a:rPr lang="en-US" altLang="ko-KR" dirty="0"/>
              <a:t>(Map) </a:t>
            </a:r>
            <a:r>
              <a:rPr lang="ko-KR" altLang="en-US" dirty="0"/>
              <a:t>등과 같은 집합체에 저장되어 있는 값들을 순차적으로 처리할 때 사용할 수 있는 태그입니다</a:t>
            </a:r>
            <a:r>
              <a:rPr lang="en-US" altLang="ko-KR" dirty="0"/>
              <a:t>. </a:t>
            </a:r>
            <a:r>
              <a:rPr lang="ko-KR" altLang="en-US" dirty="0"/>
              <a:t>기본 형식은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808" y="1427197"/>
            <a:ext cx="826266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 items="</a:t>
            </a:r>
            <a:r>
              <a:rPr lang="ko-KR" altLang="en-US" dirty="0"/>
              <a:t>배열과 같은 집합체</a:t>
            </a:r>
            <a:r>
              <a:rPr lang="en-US" altLang="ko-KR" dirty="0"/>
              <a:t>"</a:t>
            </a:r>
            <a:endParaRPr lang="ko-KR" altLang="en-US" dirty="0"/>
          </a:p>
          <a:p>
            <a:pPr fontAlgn="base"/>
            <a:r>
              <a:rPr lang="ko-KR" altLang="en-US" dirty="0" smtClean="0"/>
              <a:t>    몸체</a:t>
            </a:r>
            <a:endParaRPr lang="ko-KR" altLang="en-US" dirty="0"/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2564904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items </a:t>
            </a:r>
            <a:r>
              <a:rPr lang="ko-KR" altLang="en-US" dirty="0"/>
              <a:t>속성에 배열과 같은 집합체를 지정하면 이곳에 저장된 각각의 항목에 대해서 몸체 부분을 반복합니다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이때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속성에 변수를 지정하면 </a:t>
            </a:r>
            <a:r>
              <a:rPr lang="en-US" altLang="ko-KR" dirty="0"/>
              <a:t>items </a:t>
            </a:r>
            <a:r>
              <a:rPr lang="ko-KR" altLang="en-US" dirty="0"/>
              <a:t>속성에 저장한 집합체에 저장된 항목들이 순차적으로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속성에 지정한 변수에 저장됩니다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 </a:t>
            </a:r>
            <a:r>
              <a:rPr lang="ko-KR" altLang="en-US" dirty="0"/>
              <a:t>변수는 반복되는 몸체 내부에서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746" y="5980376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14_movieList.jsp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371296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&lt;table border="1"&gt;</a:t>
            </a:r>
          </a:p>
          <a:p>
            <a:pPr lvl="1"/>
            <a:r>
              <a:rPr lang="en-US" altLang="ko-KR" sz="1600" dirty="0" smtClean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="movie" items="${</a:t>
            </a:r>
            <a:r>
              <a:rPr lang="en-US" altLang="ko-KR" sz="1600" dirty="0" err="1"/>
              <a:t>movieList</a:t>
            </a:r>
            <a:r>
              <a:rPr lang="en-US" altLang="ko-KR" sz="1600" dirty="0"/>
              <a:t>}"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lvl="2"/>
            <a:r>
              <a:rPr lang="en-US" altLang="ko-KR" sz="1600" dirty="0"/>
              <a:t>  &lt;td&gt; 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 &lt;/td&gt;</a:t>
            </a:r>
          </a:p>
          <a:p>
            <a:pPr lvl="2"/>
            <a:r>
              <a:rPr lang="en-US" altLang="ko-KR" sz="1600" dirty="0"/>
              <a:t>  &lt;td&gt; 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&lt;/td&gt;</a:t>
            </a:r>
          </a:p>
          <a:p>
            <a:pPr lvl="2"/>
            <a:r>
              <a:rPr lang="en-US" altLang="ko-KR" sz="1600" dirty="0"/>
              <a:t>  &lt;td&gt; ${movie} &lt;/td&gt;</a:t>
            </a:r>
          </a:p>
          <a:p>
            <a:pPr lvl="2"/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  </a:t>
            </a:r>
          </a:p>
          <a:p>
            <a:pPr lvl="1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&lt;/table&gt;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148064" y="3590434"/>
            <a:ext cx="2300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상태 정보를 위한 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4742562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몇 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번째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중인지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줌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840691" y="3753034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>
            <a:off x="4416240" y="4911839"/>
            <a:ext cx="7318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48064" y="4433045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반복 중인 항목의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index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줌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4416240" y="4602322"/>
            <a:ext cx="73182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9512" y="7946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태그에 사용할 수 있는 속성 중에는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속성이 있습니다</a:t>
            </a:r>
            <a:r>
              <a:rPr lang="en-US" altLang="ko-KR" dirty="0"/>
              <a:t>.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속성은 배열이나 컬렉션과 같은 집합체에서 항목의 인덱스 값을 사용해야 할 경우가 생기는데 이때 사용하게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/>
              <a:t>속성은 인덱스</a:t>
            </a:r>
            <a:r>
              <a:rPr lang="en-US" altLang="ko-KR" dirty="0"/>
              <a:t>(index)</a:t>
            </a:r>
            <a:r>
              <a:rPr lang="ko-KR" altLang="en-US" dirty="0"/>
              <a:t>는 물론 반복 횟수</a:t>
            </a:r>
            <a:r>
              <a:rPr lang="en-US" altLang="ko-KR" dirty="0"/>
              <a:t>(count) </a:t>
            </a:r>
            <a:r>
              <a:rPr lang="ko-KR" altLang="en-US" dirty="0"/>
              <a:t>등과 같은 반복 상태에 관련된 정보를 </a:t>
            </a:r>
            <a:r>
              <a:rPr lang="ko-KR" altLang="en-US" dirty="0" err="1"/>
              <a:t>프로퍼티로</a:t>
            </a:r>
            <a:r>
              <a:rPr lang="ko-KR" altLang="en-US" dirty="0"/>
              <a:t> 알려줍니다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92776"/>
              </p:ext>
            </p:extLst>
          </p:nvPr>
        </p:nvGraphicFramePr>
        <p:xfrm>
          <a:off x="462950" y="1772816"/>
          <a:ext cx="7925474" cy="1479042"/>
        </p:xfrm>
        <a:graphic>
          <a:graphicData uri="http://schemas.openxmlformats.org/drawingml/2006/table">
            <a:tbl>
              <a:tblPr/>
              <a:tblGrid>
                <a:gridCol w="12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프로퍼티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9910" algn="l"/>
                        </a:tabLs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지정한 집합체의 현재 반복 중인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부터의 순서가 부여된다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돌 때 현재 몇 번째를 반복 중인지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부터의 순서가 부여된다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8375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61438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15_movieList.jsp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5385"/>
              </p:ext>
            </p:extLst>
          </p:nvPr>
        </p:nvGraphicFramePr>
        <p:xfrm>
          <a:off x="462950" y="188640"/>
          <a:ext cx="7925474" cy="1479042"/>
        </p:xfrm>
        <a:graphic>
          <a:graphicData uri="http://schemas.openxmlformats.org/drawingml/2006/table">
            <a:tbl>
              <a:tblPr/>
              <a:tblGrid>
                <a:gridCol w="12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프로퍼티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루프가 처음인지 여부를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번째일 경우에는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아니면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되돌린다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루프가 마지막인지 여부를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마지막일 경우에는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아니면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되돌린다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8375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700808"/>
            <a:ext cx="792088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="movie" items="${</a:t>
            </a:r>
            <a:r>
              <a:rPr lang="en-US" altLang="ko-KR" sz="1600" dirty="0" err="1"/>
              <a:t>movieList</a:t>
            </a:r>
            <a:r>
              <a:rPr lang="en-US" altLang="ko-KR" sz="1600" dirty="0"/>
              <a:t>}"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c:choose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c:when</a:t>
            </a:r>
            <a:r>
              <a:rPr lang="en-US" altLang="ko-KR" sz="1600" dirty="0"/>
              <a:t> test="${</a:t>
            </a:r>
            <a:r>
              <a:rPr lang="en-US" altLang="ko-KR" sz="1600" dirty="0" err="1"/>
              <a:t>status.first</a:t>
            </a:r>
            <a:r>
              <a:rPr lang="en-US" altLang="ko-KR" sz="1600" dirty="0"/>
              <a:t>}"&gt;</a:t>
            </a:r>
          </a:p>
          <a:p>
            <a:r>
              <a:rPr lang="en-US" altLang="ko-KR" sz="1600" dirty="0"/>
              <a:t>      &lt;li style="font-weight: bold; color: red;"&gt;${movie}&lt;/li&gt;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c:when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c:otherwise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&lt;li&gt;${movie}&lt;/li&gt;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c:otherwise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c:choose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509120"/>
            <a:ext cx="7856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last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이용해서 항목들을 콤마</a:t>
            </a:r>
            <a:r>
              <a:rPr lang="en-US" altLang="ko-KR" dirty="0"/>
              <a:t>(,)</a:t>
            </a:r>
            <a:r>
              <a:rPr lang="ko-KR" altLang="en-US" dirty="0"/>
              <a:t>로 구분하되 마지막 항목은 콤마를 넣지 않도록 해봅시다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12761312" descr="EMB0000042057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74" y="2876749"/>
            <a:ext cx="48124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543" y="5229200"/>
            <a:ext cx="7920881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="movie" items="${</a:t>
            </a:r>
            <a:r>
              <a:rPr lang="en-US" altLang="ko-KR" dirty="0" err="1"/>
              <a:t>movieList</a:t>
            </a:r>
            <a:r>
              <a:rPr lang="en-US" altLang="ko-KR" dirty="0"/>
              <a:t>}" </a:t>
            </a:r>
            <a:r>
              <a:rPr lang="en-US" altLang="ko-KR" dirty="0" err="1"/>
              <a:t>varStatus</a:t>
            </a:r>
            <a:r>
              <a:rPr lang="en-US" altLang="ko-KR" dirty="0"/>
              <a:t>="status"&gt;</a:t>
            </a:r>
          </a:p>
          <a:p>
            <a:r>
              <a:rPr lang="en-US" altLang="ko-KR" dirty="0"/>
              <a:t>   ${movie}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</a:t>
            </a:r>
            <a:r>
              <a:rPr lang="en-US" altLang="ko-KR" dirty="0" err="1"/>
              <a:t>status.last</a:t>
            </a:r>
            <a:r>
              <a:rPr lang="en-US" altLang="ko-KR" dirty="0"/>
              <a:t>}"&gt;,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6226279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16_movieList.jsp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0069" y="4727466"/>
            <a:ext cx="50040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" begin="1" end="10" 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fontAlgn="base"/>
            <a:r>
              <a:rPr lang="en-US" altLang="ko-KR" sz="1600" dirty="0" smtClean="0"/>
              <a:t>   ${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} </a:t>
            </a:r>
          </a:p>
          <a:p>
            <a:pPr fontAlgn="base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4186236"/>
            <a:ext cx="792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시작 값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99951" y="44845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79488" y="5020502"/>
            <a:ext cx="3516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부터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까지 자연수를 순차적으로 출력함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1547664" y="5189779"/>
            <a:ext cx="731824" cy="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83968" y="4186236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끝 값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535938" y="44845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67744" y="4228414"/>
            <a:ext cx="490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519714" y="452668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7504" y="188641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객체를 받아와서 그 객체의 길이만큼 반복할 수도 있지만</a:t>
            </a:r>
            <a:r>
              <a:rPr lang="en-US" altLang="ko-KR" dirty="0"/>
              <a:t>, begin , end </a:t>
            </a:r>
            <a:r>
              <a:rPr lang="ko-KR" altLang="en-US" dirty="0"/>
              <a:t>속성에 시작번호와 끝 번호를 지정하고</a:t>
            </a:r>
            <a:r>
              <a:rPr lang="en-US" altLang="ko-KR" dirty="0"/>
              <a:t>, step </a:t>
            </a:r>
            <a:r>
              <a:rPr lang="ko-KR" altLang="en-US" dirty="0"/>
              <a:t>속성을 이용해서 증가 구간을 정하여 원하는 만큼 반복 수행할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마치 </a:t>
            </a:r>
            <a:r>
              <a:rPr lang="ko-KR" altLang="en-US" dirty="0"/>
              <a:t>자바의 </a:t>
            </a:r>
            <a:r>
              <a:rPr lang="en-US" altLang="ko-KR" dirty="0"/>
              <a:t>for</a:t>
            </a:r>
            <a:r>
              <a:rPr lang="ko-KR" altLang="en-US" dirty="0"/>
              <a:t>문과 같이 지정한 횟수만큼 반복하는 용도로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714" y="1683872"/>
            <a:ext cx="865876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 begin="</a:t>
            </a:r>
            <a:r>
              <a:rPr lang="ko-KR" altLang="en-US" dirty="0"/>
              <a:t>시작 값</a:t>
            </a:r>
            <a:r>
              <a:rPr lang="en-US" altLang="ko-KR" dirty="0"/>
              <a:t>" end="</a:t>
            </a:r>
            <a:r>
              <a:rPr lang="ko-KR" altLang="en-US" dirty="0"/>
              <a:t>끝 값</a:t>
            </a:r>
            <a:r>
              <a:rPr lang="en-US" altLang="ko-KR" dirty="0"/>
              <a:t>" [step="</a:t>
            </a:r>
            <a:r>
              <a:rPr lang="ko-KR" altLang="en-US" dirty="0"/>
              <a:t>증가치</a:t>
            </a:r>
            <a:r>
              <a:rPr lang="en-US" altLang="ko-KR" dirty="0"/>
              <a:t>"]&gt;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몸체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9449"/>
              </p:ext>
            </p:extLst>
          </p:nvPr>
        </p:nvGraphicFramePr>
        <p:xfrm>
          <a:off x="611560" y="2852936"/>
          <a:ext cx="7920880" cy="930402"/>
        </p:xfrm>
        <a:graphic>
          <a:graphicData uri="http://schemas.openxmlformats.org/drawingml/2006/table">
            <a:tbl>
              <a:tblPr/>
              <a:tblGrid>
                <a:gridCol w="112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반복에 사용될 것 중 첫 번째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반복에 사용될 것 중 마지막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3788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/>
              <a:t>varStatus</a:t>
            </a:r>
            <a:r>
              <a:rPr lang="en-US" altLang="ko-KR" sz="1600" dirty="0"/>
              <a:t> </a:t>
            </a:r>
            <a:r>
              <a:rPr lang="ko-KR" altLang="en-US" sz="1600" dirty="0"/>
              <a:t>속성의 </a:t>
            </a:r>
            <a:r>
              <a:rPr lang="en-US" altLang="ko-KR" sz="1600" dirty="0"/>
              <a:t>index</a:t>
            </a:r>
            <a:r>
              <a:rPr lang="ko-KR" altLang="en-US" sz="1600" dirty="0"/>
              <a:t>와 </a:t>
            </a:r>
            <a:r>
              <a:rPr lang="en-US" altLang="ko-KR" sz="1600" dirty="0"/>
              <a:t>count </a:t>
            </a:r>
            <a:r>
              <a:rPr lang="ko-KR" altLang="en-US" sz="1600" dirty="0" err="1"/>
              <a:t>프로퍼티의</a:t>
            </a:r>
            <a:r>
              <a:rPr lang="ko-KR" altLang="en-US" sz="1600" dirty="0"/>
              <a:t> 차이가 </a:t>
            </a:r>
            <a:r>
              <a:rPr lang="en-US" altLang="ko-KR" sz="1600" dirty="0"/>
              <a:t>index</a:t>
            </a:r>
            <a:r>
              <a:rPr lang="ko-KR" altLang="en-US" sz="1600" dirty="0"/>
              <a:t>는 시작 값이 </a:t>
            </a:r>
            <a:r>
              <a:rPr lang="en-US" altLang="ko-KR" sz="1600" dirty="0"/>
              <a:t>0, count</a:t>
            </a:r>
            <a:r>
              <a:rPr lang="ko-KR" altLang="en-US" sz="1600" dirty="0"/>
              <a:t>는 시작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이 것이라고 생각할 수도 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sz="1600" dirty="0" smtClean="0"/>
              <a:t>하지만 </a:t>
            </a:r>
            <a:r>
              <a:rPr lang="en-US" altLang="ko-KR" sz="1600" dirty="0"/>
              <a:t>begin</a:t>
            </a:r>
            <a:r>
              <a:rPr lang="ko-KR" altLang="en-US" sz="1600" dirty="0"/>
              <a:t>을 </a:t>
            </a:r>
            <a:r>
              <a:rPr lang="en-US" altLang="ko-KR" sz="1600" dirty="0"/>
              <a:t>7</a:t>
            </a:r>
            <a:r>
              <a:rPr lang="ko-KR" altLang="en-US" sz="1600" dirty="0"/>
              <a:t>로 하게 되면 </a:t>
            </a:r>
            <a:r>
              <a:rPr lang="en-US" altLang="ko-KR" sz="1600" dirty="0"/>
              <a:t>index</a:t>
            </a:r>
            <a:r>
              <a:rPr lang="ko-KR" altLang="en-US" sz="1600" dirty="0"/>
              <a:t>는 </a:t>
            </a:r>
            <a:r>
              <a:rPr lang="en-US" altLang="ko-KR" sz="1600" dirty="0"/>
              <a:t>7, 8, 9, 10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17_movieList.jsp</a:t>
            </a:r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500" dirty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step </a:t>
            </a:r>
            <a:r>
              <a:rPr lang="ko-KR" altLang="en-US" sz="1600" dirty="0"/>
              <a:t>값을 </a:t>
            </a:r>
            <a:r>
              <a:rPr lang="en-US" altLang="ko-KR" sz="1600" dirty="0"/>
              <a:t>2</a:t>
            </a:r>
            <a:r>
              <a:rPr lang="ko-KR" altLang="en-US" sz="1600" dirty="0"/>
              <a:t>로 주면 </a:t>
            </a:r>
            <a:r>
              <a:rPr lang="en-US" altLang="ko-KR" sz="1600" dirty="0"/>
              <a:t>index </a:t>
            </a:r>
            <a:r>
              <a:rPr lang="ko-KR" altLang="en-US" sz="1600" dirty="0"/>
              <a:t>값이 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5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7</a:t>
            </a:r>
            <a:r>
              <a:rPr lang="en-US" altLang="ko-KR" sz="1600" dirty="0" smtClean="0"/>
              <a:t>, 9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count</a:t>
            </a:r>
            <a:r>
              <a:rPr lang="ko-KR" altLang="en-US" sz="1600" dirty="0"/>
              <a:t>는 여전히 </a:t>
            </a:r>
            <a:r>
              <a:rPr lang="en-US" altLang="ko-KR" sz="1600" dirty="0"/>
              <a:t>1, 2, 3, 4, 5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4437112"/>
            <a:ext cx="7704856" cy="230832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&lt;table&gt;</a:t>
            </a:r>
          </a:p>
          <a:p>
            <a:r>
              <a:rPr lang="en-US" altLang="ko-KR" sz="1600" dirty="0"/>
              <a:t> 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" begin</a:t>
            </a:r>
            <a:r>
              <a:rPr lang="en-US" altLang="ko-KR" sz="1600" dirty="0" smtClean="0"/>
              <a:t>=“1" </a:t>
            </a:r>
            <a:r>
              <a:rPr lang="en-US" altLang="ko-KR" sz="1600" dirty="0"/>
              <a:t>end="10"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step="2“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varStatus</a:t>
            </a:r>
            <a:r>
              <a:rPr lang="en-US" altLang="ko-KR" sz="1600" dirty="0"/>
              <a:t>="</a:t>
            </a:r>
            <a:r>
              <a:rPr lang="en-US" altLang="ko-KR" sz="1600" dirty="0" smtClean="0"/>
              <a:t>status“&gt;</a:t>
            </a:r>
            <a:endParaRPr lang="en-US" altLang="ko-KR" sz="1600" dirty="0"/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&lt;/table&gt;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923929" y="5445224"/>
            <a:ext cx="274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몇 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번째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중인지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주는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count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1, 2, 3, 4, 5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347865" y="5614501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23928" y="5119257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반복 중인 항목의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index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2, 4, 6, 8 10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 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347864" y="5326470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08384" y="4384274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증가치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472159" y="447718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11560" y="1268760"/>
            <a:ext cx="7704856" cy="2554545"/>
            <a:chOff x="755576" y="1190845"/>
            <a:chExt cx="7704856" cy="2554545"/>
          </a:xfrm>
        </p:grpSpPr>
        <p:sp>
          <p:nvSpPr>
            <p:cNvPr id="9" name="직사각형 8"/>
            <p:cNvSpPr/>
            <p:nvPr/>
          </p:nvSpPr>
          <p:spPr>
            <a:xfrm>
              <a:off x="4067945" y="2391058"/>
              <a:ext cx="27480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몇 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번째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반복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중인지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알려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주는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count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1, 2, 3, 4, 5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가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3491881" y="2560335"/>
              <a:ext cx="576064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067944" y="2065091"/>
              <a:ext cx="41044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현재 반복 중인 항목의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index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7, 8, 9,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10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이 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3491880" y="2272304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755576" y="1190845"/>
              <a:ext cx="7704856" cy="255454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endParaRPr lang="en-US" altLang="ko-KR" sz="1600" dirty="0" smtClean="0"/>
            </a:p>
            <a:p>
              <a:r>
                <a:rPr lang="en-US" altLang="ko-KR" sz="1600" dirty="0" smtClean="0"/>
                <a:t>&lt;</a:t>
              </a:r>
              <a:r>
                <a:rPr lang="en-US" altLang="ko-KR" sz="1600" dirty="0"/>
                <a:t>table&gt;</a:t>
              </a:r>
            </a:p>
            <a:p>
              <a:r>
                <a:rPr lang="en-US" altLang="ko-KR" sz="1600" dirty="0"/>
                <a:t> &lt;</a:t>
              </a:r>
              <a:r>
                <a:rPr lang="en-US" altLang="ko-KR" sz="1600" dirty="0" err="1"/>
                <a:t>c:forEach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="</a:t>
              </a:r>
              <a:r>
                <a:rPr lang="en-US" altLang="ko-KR" sz="1600" dirty="0" err="1"/>
                <a:t>cnt</a:t>
              </a:r>
              <a:r>
                <a:rPr lang="en-US" altLang="ko-KR" sz="1600" dirty="0"/>
                <a:t>" begin="7" end="10" </a:t>
              </a:r>
              <a:r>
                <a:rPr lang="en-US" altLang="ko-KR" sz="1600" dirty="0" err="1"/>
                <a:t>varStatus</a:t>
              </a:r>
              <a:r>
                <a:rPr lang="en-US" altLang="ko-KR" sz="1600" dirty="0"/>
                <a:t>="status"&gt;</a:t>
              </a:r>
            </a:p>
            <a:p>
              <a:r>
                <a:rPr lang="en-US" altLang="ko-KR" sz="1600" dirty="0"/>
                <a:t>  &lt;</a:t>
              </a:r>
              <a:r>
                <a:rPr lang="en-US" altLang="ko-KR" sz="1600" dirty="0" err="1"/>
                <a:t>tr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status.index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status.count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cnt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&lt;/</a:t>
              </a:r>
              <a:r>
                <a:rPr lang="en-US" altLang="ko-KR" sz="1600" dirty="0" err="1"/>
                <a:t>tr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&lt;/</a:t>
              </a:r>
              <a:r>
                <a:rPr lang="en-US" altLang="ko-KR" sz="1600" dirty="0" err="1"/>
                <a:t>c:forEach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&lt;/table&gt;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75856" y="1196752"/>
              <a:ext cx="7922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시작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3671959" y="145284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211463" y="1196752"/>
              <a:ext cx="5918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끝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4607566" y="145284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관심분야 다중 선택하기 </a:t>
            </a:r>
          </a:p>
        </p:txBody>
      </p:sp>
      <p:pic>
        <p:nvPicPr>
          <p:cNvPr id="30721" name="_x212762112" descr="EMB0000042057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6696744" cy="3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5085184"/>
            <a:ext cx="528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17_checkbox.jsp, 17_paramValues.jsp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c:forTokens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 err="1"/>
              <a:t>java.util.StringTokenizer</a:t>
            </a:r>
            <a:r>
              <a:rPr lang="ko-KR" altLang="en-US" dirty="0"/>
              <a:t>와 같이 문자열을 </a:t>
            </a:r>
            <a:r>
              <a:rPr lang="ko-KR" altLang="en-US" dirty="0" err="1"/>
              <a:t>구분자로</a:t>
            </a:r>
            <a:r>
              <a:rPr lang="ko-KR" altLang="en-US" dirty="0"/>
              <a:t> 분리해서 하나씩 추출할 수 있습니다</a:t>
            </a:r>
            <a:r>
              <a:rPr lang="en-US" altLang="ko-KR" dirty="0"/>
              <a:t>. </a:t>
            </a:r>
            <a:r>
              <a:rPr lang="ko-KR" altLang="en-US" dirty="0"/>
              <a:t>형식은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253392"/>
            <a:ext cx="8568952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ko-KR" altLang="en-US" sz="1600" dirty="0"/>
              <a:t>토큰을 저장할 변수</a:t>
            </a:r>
            <a:r>
              <a:rPr lang="en-US" altLang="ko-KR" sz="1600" dirty="0"/>
              <a:t>" items="</a:t>
            </a:r>
            <a:r>
              <a:rPr lang="ko-KR" altLang="en-US" sz="1600" dirty="0"/>
              <a:t>토큰으로 나눌 문자열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delims</a:t>
            </a:r>
            <a:r>
              <a:rPr lang="en-US" altLang="ko-KR" sz="1600" dirty="0"/>
              <a:t>="</a:t>
            </a:r>
            <a:r>
              <a:rPr lang="ko-KR" altLang="en-US" sz="1600" dirty="0" err="1"/>
              <a:t>구분자</a:t>
            </a:r>
            <a:r>
              <a:rPr lang="en-US" altLang="ko-KR" sz="1600" dirty="0"/>
              <a:t>"&gt;</a:t>
            </a:r>
            <a:endParaRPr lang="ko-KR" altLang="en-US" sz="1600" dirty="0"/>
          </a:p>
          <a:p>
            <a:pPr fontAlgn="base"/>
            <a:r>
              <a:rPr lang="ko-KR" altLang="en-US" sz="1600" dirty="0" smtClean="0"/>
              <a:t>      몸체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249289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 </a:t>
            </a:r>
            <a:r>
              <a:rPr lang="en-US" altLang="ko-KR" b="1" dirty="0" err="1"/>
              <a:t>var</a:t>
            </a:r>
            <a:r>
              <a:rPr lang="en-US" altLang="ko-KR" b="1" dirty="0"/>
              <a:t>="city" items="</a:t>
            </a:r>
            <a:r>
              <a:rPr lang="ko-KR" altLang="en-US" b="1" dirty="0"/>
              <a:t>서울</a:t>
            </a:r>
            <a:r>
              <a:rPr lang="en-US" altLang="ko-KR" b="1" dirty="0"/>
              <a:t>.</a:t>
            </a:r>
            <a:r>
              <a:rPr lang="ko-KR" altLang="en-US" b="1" dirty="0"/>
              <a:t>인천</a:t>
            </a:r>
            <a:r>
              <a:rPr lang="en-US" altLang="ko-KR" b="1" dirty="0"/>
              <a:t>,</a:t>
            </a:r>
            <a:r>
              <a:rPr lang="ko-KR" altLang="en-US" b="1" dirty="0"/>
              <a:t>대구</a:t>
            </a:r>
            <a:r>
              <a:rPr lang="en-US" altLang="ko-KR" b="1" dirty="0"/>
              <a:t>.</a:t>
            </a:r>
            <a:r>
              <a:rPr lang="ko-KR" altLang="en-US" b="1" dirty="0"/>
              <a:t>부산</a:t>
            </a:r>
            <a:r>
              <a:rPr lang="en-US" altLang="ko-KR" b="1" dirty="0"/>
              <a:t>" </a:t>
            </a:r>
            <a:r>
              <a:rPr lang="en-US" altLang="ko-KR" b="1" dirty="0" err="1"/>
              <a:t>delims</a:t>
            </a:r>
            <a:r>
              <a:rPr lang="en-US" altLang="ko-KR" b="1" dirty="0"/>
              <a:t>=","&gt;</a:t>
            </a:r>
            <a:endParaRPr lang="en-US" altLang="ko-KR" dirty="0"/>
          </a:p>
          <a:p>
            <a:pPr fontAlgn="base"/>
            <a:r>
              <a:rPr lang="en-US" altLang="ko-KR" b="1" dirty="0" smtClean="0"/>
              <a:t>    ${</a:t>
            </a:r>
            <a:r>
              <a:rPr lang="en-US" altLang="ko-KR" b="1" dirty="0"/>
              <a:t>city} 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 </a:t>
            </a:r>
            <a:endParaRPr lang="en-US" altLang="ko-KR" dirty="0"/>
          </a:p>
          <a:p>
            <a:pPr fontAlgn="base"/>
            <a:r>
              <a:rPr lang="en-US" altLang="ko-KR" b="1" dirty="0"/>
              <a:t>&lt;/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</a:t>
            </a:r>
            <a:endParaRPr lang="en-US" altLang="ko-KR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 </a:t>
            </a:r>
            <a:r>
              <a:rPr lang="en-US" altLang="ko-KR" b="1" dirty="0" err="1"/>
              <a:t>var</a:t>
            </a:r>
            <a:r>
              <a:rPr lang="en-US" altLang="ko-KR" b="1" dirty="0"/>
              <a:t>="city" items="</a:t>
            </a:r>
            <a:r>
              <a:rPr lang="ko-KR" altLang="en-US" b="1" dirty="0"/>
              <a:t>서울</a:t>
            </a:r>
            <a:r>
              <a:rPr lang="en-US" altLang="ko-KR" b="1" dirty="0"/>
              <a:t>.</a:t>
            </a:r>
            <a:r>
              <a:rPr lang="ko-KR" altLang="en-US" b="1" dirty="0"/>
              <a:t>인천</a:t>
            </a:r>
            <a:r>
              <a:rPr lang="en-US" altLang="ko-KR" b="1" dirty="0"/>
              <a:t>,</a:t>
            </a:r>
            <a:r>
              <a:rPr lang="ko-KR" altLang="en-US" b="1" dirty="0"/>
              <a:t>대구</a:t>
            </a:r>
            <a:r>
              <a:rPr lang="en-US" altLang="ko-KR" b="1" dirty="0"/>
              <a:t>.</a:t>
            </a:r>
            <a:r>
              <a:rPr lang="ko-KR" altLang="en-US" b="1" dirty="0"/>
              <a:t>부산</a:t>
            </a:r>
            <a:r>
              <a:rPr lang="en-US" altLang="ko-KR" b="1" dirty="0"/>
              <a:t>" </a:t>
            </a:r>
            <a:r>
              <a:rPr lang="en-US" altLang="ko-KR" b="1" dirty="0" err="1"/>
              <a:t>delims</a:t>
            </a:r>
            <a:r>
              <a:rPr lang="en-US" altLang="ko-KR" b="1" dirty="0"/>
              <a:t>=",."&gt;</a:t>
            </a:r>
            <a:endParaRPr lang="en-US" altLang="ko-KR" dirty="0"/>
          </a:p>
          <a:p>
            <a:pPr fontAlgn="base"/>
            <a:r>
              <a:rPr lang="en-US" altLang="ko-KR" b="1" dirty="0" smtClean="0"/>
              <a:t>    ${</a:t>
            </a:r>
            <a:r>
              <a:rPr lang="en-US" altLang="ko-KR" b="1" dirty="0"/>
              <a:t>city} 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 </a:t>
            </a:r>
            <a:endParaRPr lang="en-US" altLang="ko-KR" dirty="0"/>
          </a:p>
          <a:p>
            <a:pPr fontAlgn="base"/>
            <a:r>
              <a:rPr lang="en-US" altLang="ko-KR" b="1" dirty="0"/>
              <a:t>&lt;/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5157192"/>
            <a:ext cx="2445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18_forTokens.jsp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2419"/>
            <a:ext cx="8568952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/>
              <a:t>관계형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비교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연산자는 숫자 또는 텍스트 데이터를 비교할 수 있도록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비교한 </a:t>
            </a:r>
            <a:r>
              <a:rPr lang="ko-KR" altLang="en-US" sz="2000" dirty="0"/>
              <a:t>결과는 </a:t>
            </a:r>
            <a:r>
              <a:rPr lang="ko-KR" altLang="en-US" sz="2000" dirty="0" err="1"/>
              <a:t>부울</a:t>
            </a:r>
            <a:r>
              <a:rPr lang="ko-KR" altLang="en-US" sz="2000" dirty="0"/>
              <a:t> 값</a:t>
            </a:r>
            <a:r>
              <a:rPr lang="en-US" altLang="ko-KR" sz="2000" dirty="0"/>
              <a:t>(true or false)</a:t>
            </a:r>
            <a:r>
              <a:rPr lang="ko-KR" altLang="en-US" sz="2000" dirty="0"/>
              <a:t>으로서 </a:t>
            </a:r>
            <a:r>
              <a:rPr lang="ko-KR" altLang="en-US" sz="2000" dirty="0" err="1"/>
              <a:t>리턴됩니다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같은지를 </a:t>
            </a:r>
            <a:r>
              <a:rPr lang="ko-KR" altLang="en-US" sz="2000" dirty="0"/>
              <a:t>물어보기 위한 연산자는 </a:t>
            </a:r>
            <a:r>
              <a:rPr lang="en-US" altLang="ko-KR" sz="2000" dirty="0"/>
              <a:t>==</a:t>
            </a:r>
            <a:r>
              <a:rPr lang="ko-KR" altLang="en-US" sz="2000" dirty="0"/>
              <a:t>이지만 </a:t>
            </a:r>
            <a:r>
              <a:rPr lang="en-US" altLang="ko-KR" sz="2000" dirty="0" err="1"/>
              <a:t>eq</a:t>
            </a:r>
            <a:r>
              <a:rPr lang="ko-KR" altLang="en-US" sz="2000" dirty="0"/>
              <a:t>를 사용할 수도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2</a:t>
            </a:r>
            <a:r>
              <a:rPr lang="ko-KR" altLang="en-US" sz="2000" dirty="0"/>
              <a:t>가지 중에 하나를 사용해서 같은지를 물어볼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dirty="0"/>
              <a:t>일반적으로 객체에 저장할 값이 없을 경우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저장합니다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문자열을 저장하기 위해서 </a:t>
            </a:r>
            <a:r>
              <a:rPr lang="en-US" altLang="ko-KR" sz="2000" dirty="0"/>
              <a:t>String </a:t>
            </a:r>
            <a:r>
              <a:rPr lang="ko-KR" altLang="en-US" sz="2000" dirty="0"/>
              <a:t>클래스로 선언한 </a:t>
            </a:r>
            <a:r>
              <a:rPr lang="ko-KR" altLang="en-US" sz="2000" dirty="0" err="1"/>
              <a:t>레퍼런스</a:t>
            </a:r>
            <a:r>
              <a:rPr lang="ko-KR" altLang="en-US" sz="2000" dirty="0"/>
              <a:t> 변수 </a:t>
            </a:r>
            <a:r>
              <a:rPr lang="en-US" altLang="ko-KR" sz="2000" dirty="0"/>
              <a:t>input</a:t>
            </a:r>
            <a:r>
              <a:rPr lang="ko-KR" altLang="en-US" sz="2000" dirty="0"/>
              <a:t>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저장한 예입니다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String input = null;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null</a:t>
            </a:r>
            <a:r>
              <a:rPr lang="ko-KR" altLang="en-US" sz="2000" dirty="0"/>
              <a:t>이 저장된 상태에서 그 객체를 사용하게 되면 예외가 발생하기 때문에 객체를 사용하기 전에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이 저장되어 있는지를 물어보고 사용하는 것이 일반적인데 이럴 때 사용되는 연산자가 </a:t>
            </a:r>
            <a:r>
              <a:rPr lang="en-US" altLang="ko-KR" sz="2000" dirty="0"/>
              <a:t>empty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“${</a:t>
            </a:r>
            <a:r>
              <a:rPr lang="en-US" altLang="ko-KR" sz="2000" dirty="0"/>
              <a:t>empty input</a:t>
            </a:r>
            <a:r>
              <a:rPr lang="en-US" altLang="ko-KR" sz="2000" dirty="0" smtClean="0"/>
              <a:t>}”</a:t>
            </a:r>
            <a:endParaRPr lang="en-US" altLang="ko-KR" sz="2000" dirty="0"/>
          </a:p>
          <a:p>
            <a:pPr fontAlgn="base"/>
            <a:r>
              <a:rPr lang="ko-KR" altLang="en-US" sz="2000" dirty="0" smtClean="0"/>
              <a:t>와 </a:t>
            </a:r>
            <a:r>
              <a:rPr lang="ko-KR" altLang="en-US" sz="2000" dirty="0"/>
              <a:t>같이 표현하면 결과값은 </a:t>
            </a:r>
            <a:r>
              <a:rPr lang="en-US" altLang="ko-KR" sz="2000" dirty="0"/>
              <a:t>true</a:t>
            </a:r>
            <a:r>
              <a:rPr lang="ko-KR" altLang="en-US" sz="2000" dirty="0"/>
              <a:t>로 반환됩니다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400" dirty="0" smtClean="0">
                <a:solidFill>
                  <a:srgbClr val="FF0000"/>
                </a:solidFill>
              </a:rPr>
              <a:t>03_el.jsp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7900" y="2930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556792"/>
            <a:ext cx="102944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mtClean="0"/>
              <a:t>${3==3}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1484784"/>
            <a:ext cx="113204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${3 </a:t>
            </a:r>
            <a:r>
              <a:rPr lang="en-US" altLang="ko-KR" dirty="0" err="1"/>
              <a:t>eq</a:t>
            </a:r>
            <a:r>
              <a:rPr lang="en-US" altLang="ko-KR" dirty="0"/>
              <a:t> 3}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597" y="2060848"/>
            <a:ext cx="8208912" cy="70788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empty </a:t>
            </a:r>
            <a:r>
              <a:rPr lang="ko-KR" altLang="en-US" sz="2000" dirty="0"/>
              <a:t>연산자는 검사할 객체가 텅 빈 객체</a:t>
            </a:r>
            <a:r>
              <a:rPr lang="en-US" altLang="ko-KR" sz="2000" dirty="0"/>
              <a:t>(null) </a:t>
            </a:r>
            <a:r>
              <a:rPr lang="ko-KR" altLang="en-US" sz="2000" dirty="0"/>
              <a:t>인지를 검사하기 위해서 사용하며 표현식을 인자로 취합니다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56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원고\로드북\_____jsp\img\ch07\7-08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25" y="1298590"/>
            <a:ext cx="5478462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04048" y="1298590"/>
            <a:ext cx="124264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>
                <a:solidFill>
                  <a:srgbClr val="FF0000"/>
                </a:solidFill>
              </a:rPr>
              <a:t>2013.08.22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616175" y="159686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399147"/>
            <a:ext cx="871296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b="1" dirty="0"/>
              <a:t>JSTL </a:t>
            </a:r>
            <a:r>
              <a:rPr lang="en-US" altLang="ko-KR" b="1" dirty="0" err="1"/>
              <a:t>fmt</a:t>
            </a:r>
            <a:endParaRPr lang="ko-KR" altLang="en-US" b="1" dirty="0"/>
          </a:p>
          <a:p>
            <a:pPr fontAlgn="base"/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ko-KR" altLang="en-US" dirty="0"/>
              <a:t>는 </a:t>
            </a:r>
            <a:r>
              <a:rPr lang="en-US" altLang="ko-KR" dirty="0"/>
              <a:t>JSTL </a:t>
            </a:r>
            <a:r>
              <a:rPr lang="ko-KR" altLang="en-US" dirty="0"/>
              <a:t>국제화 지역화 태그로 </a:t>
            </a:r>
            <a:r>
              <a:rPr lang="en-US" altLang="ko-KR" dirty="0"/>
              <a:t>JSP </a:t>
            </a:r>
            <a:r>
              <a:rPr lang="ko-KR" altLang="en-US" dirty="0"/>
              <a:t>페이지에서 다양한 언어를 지원 받을 수 있도록 할 수 있고</a:t>
            </a:r>
            <a:r>
              <a:rPr lang="en-US" altLang="ko-KR" dirty="0"/>
              <a:t>, </a:t>
            </a:r>
            <a:r>
              <a:rPr lang="ko-KR" altLang="en-US" dirty="0"/>
              <a:t>날짜와 숫자 형식을 다루는 사용됩니다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위 </a:t>
            </a:r>
            <a:r>
              <a:rPr lang="ko-KR" altLang="en-US" dirty="0" err="1"/>
              <a:t>블로그</a:t>
            </a:r>
            <a:r>
              <a:rPr lang="ko-KR" altLang="en-US" dirty="0"/>
              <a:t> 게시판처럼 날짜를 “</a:t>
            </a:r>
            <a:r>
              <a:rPr lang="en-US" altLang="ko-KR" dirty="0"/>
              <a:t>2013.08.22”</a:t>
            </a:r>
            <a:r>
              <a:rPr lang="ko-KR" altLang="en-US" dirty="0"/>
              <a:t>와 같은 형태로 출력하고자 할 경우 </a:t>
            </a:r>
            <a:r>
              <a:rPr lang="ko-KR" altLang="en-US" dirty="0" err="1"/>
              <a:t>포맷팅</a:t>
            </a:r>
            <a:r>
              <a:rPr lang="ko-KR" altLang="en-US" dirty="0"/>
              <a:t> 관련 태그가 사용됩니다</a:t>
            </a:r>
            <a:r>
              <a:rPr lang="en-US" altLang="ko-KR" dirty="0"/>
              <a:t>. </a:t>
            </a:r>
            <a:r>
              <a:rPr lang="ko-KR" altLang="en-US" dirty="0" err="1"/>
              <a:t>포맷팅과</a:t>
            </a:r>
            <a:r>
              <a:rPr lang="ko-KR" altLang="en-US" dirty="0"/>
              <a:t> 관련된 태그는 다음과 같습니다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3356" y="5229200"/>
            <a:ext cx="83851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it-IT" altLang="ko-KR" dirty="0"/>
              <a:t>formatNumber, formatDate, parseDate, parseNumber, setTimeZone, timeZone</a:t>
            </a:r>
          </a:p>
        </p:txBody>
      </p:sp>
    </p:spTree>
    <p:extLst>
      <p:ext uri="{BB962C8B-B14F-4D97-AF65-F5344CB8AC3E}">
        <p14:creationId xmlns:p14="http://schemas.microsoft.com/office/powerpoint/2010/main" val="20431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c:import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처럼 </a:t>
            </a:r>
            <a:r>
              <a:rPr lang="ko-KR" altLang="en-US" sz="2400" dirty="0" err="1" smtClean="0"/>
              <a:t>다른페이지</a:t>
            </a:r>
            <a:r>
              <a:rPr lang="ko-KR" altLang="en-US" sz="2400" dirty="0" smtClean="0"/>
              <a:t> 내용을 포함 시킴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c:import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=“URL”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변수명</a:t>
            </a:r>
            <a:r>
              <a:rPr lang="en-US" altLang="ko-KR" sz="2400" dirty="0" smtClean="0"/>
              <a:t>” scope=“</a:t>
            </a:r>
            <a:r>
              <a:rPr lang="ko-KR" altLang="en-US" sz="2400" dirty="0" smtClean="0"/>
              <a:t>영역</a:t>
            </a:r>
            <a:r>
              <a:rPr lang="en-US" altLang="ko-KR" sz="2400" dirty="0" smtClean="0"/>
              <a:t>“</a:t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charEncoding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인코딩명</a:t>
            </a:r>
            <a:r>
              <a:rPr lang="en-US" altLang="ko-KR" sz="2400" dirty="0" smtClean="0"/>
              <a:t>”&gt;&lt;/</a:t>
            </a:r>
            <a:r>
              <a:rPr lang="en-US" altLang="ko-KR" sz="2400" dirty="0" err="1" smtClean="0"/>
              <a:t>c:import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>URL</a:t>
            </a:r>
            <a:r>
              <a:rPr lang="ko-KR" altLang="en-US" sz="2400" dirty="0" smtClean="0"/>
              <a:t>에 접속하여 가져온 데이터를 </a:t>
            </a:r>
            <a:r>
              <a:rPr lang="ko-KR" altLang="en-US" sz="2400" dirty="0" err="1" smtClean="0"/>
              <a:t>변수명에</a:t>
            </a:r>
            <a:r>
              <a:rPr lang="ko-KR" altLang="en-US" sz="2400" dirty="0" smtClean="0"/>
              <a:t> 저장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var</a:t>
            </a:r>
            <a:r>
              <a:rPr lang="ko-KR" altLang="en-US" sz="2400" dirty="0" smtClean="0"/>
              <a:t>을 </a:t>
            </a:r>
            <a:r>
              <a:rPr lang="ko-KR" altLang="en-US" sz="2400" dirty="0" err="1" smtClean="0"/>
              <a:t>생략시에</a:t>
            </a:r>
            <a:r>
              <a:rPr lang="ko-KR" altLang="en-US" sz="2400" dirty="0" smtClean="0"/>
              <a:t> 현재 페이지에 가져온 데이터를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19_jstlUrl.jsp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ko-KR" altLang="en-US" sz="2400" dirty="0" smtClean="0"/>
              <a:t>이후에 여러 번 반복되어 사용할 주소를 변수에 저장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 value=“URL”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변수명</a:t>
            </a:r>
            <a:r>
              <a:rPr lang="en-US" altLang="ko-KR" sz="2400" dirty="0" smtClean="0"/>
              <a:t>“ scope=“</a:t>
            </a:r>
            <a:r>
              <a:rPr lang="ko-KR" altLang="en-US" sz="2400" dirty="0" smtClean="0"/>
              <a:t>영역</a:t>
            </a:r>
            <a:r>
              <a:rPr lang="en-US" altLang="ko-KR" sz="2400" dirty="0" smtClean="0"/>
              <a:t>“&gt;</a:t>
            </a:r>
            <a:br>
              <a:rPr lang="en-US" altLang="ko-KR" sz="2400" dirty="0" smtClean="0"/>
            </a:b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20_jstlUrl.jsp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8447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c:redirect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는 </a:t>
            </a:r>
            <a:r>
              <a:rPr lang="en-US" altLang="ko-KR" sz="2400" dirty="0" err="1" smtClean="0"/>
              <a:t>response.sendRedirect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와 동일한 기능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c:redirecturl</a:t>
            </a:r>
            <a:r>
              <a:rPr lang="en-US" altLang="ko-KR" sz="2400" dirty="0" smtClean="0"/>
              <a:t>=“URL” [context=“</a:t>
            </a:r>
            <a:r>
              <a:rPr lang="ko-KR" altLang="en-US" sz="2400" dirty="0" smtClean="0"/>
              <a:t>경로명</a:t>
            </a:r>
            <a:r>
              <a:rPr lang="en-US" altLang="ko-KR" sz="2400" dirty="0" smtClean="0"/>
              <a:t>:] /&gt;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21_jstlUrl.jsp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 value=“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,EL” [default=“</a:t>
            </a:r>
            <a:r>
              <a:rPr lang="ko-KR" altLang="en-US" sz="2400" dirty="0" smtClean="0"/>
              <a:t>기본값</a:t>
            </a:r>
            <a:r>
              <a:rPr lang="en-US" altLang="ko-KR" sz="2400" dirty="0" smtClean="0"/>
              <a:t>“] /&gt;</a:t>
            </a:r>
            <a:br>
              <a:rPr lang="en-US" altLang="ko-KR" sz="2400" dirty="0" smtClean="0"/>
            </a:br>
            <a:r>
              <a:rPr lang="en-US" altLang="ko-KR" sz="2400" dirty="0" smtClean="0"/>
              <a:t>value</a:t>
            </a:r>
            <a:r>
              <a:rPr lang="ko-KR" altLang="en-US" sz="2400" dirty="0" smtClean="0"/>
              <a:t>에는 문자열이나 </a:t>
            </a:r>
            <a:r>
              <a:rPr lang="en-US" altLang="ko-KR" sz="2400" dirty="0" smtClean="0"/>
              <a:t>EL</a:t>
            </a:r>
            <a:r>
              <a:rPr lang="ko-KR" altLang="en-US" sz="2400" dirty="0" smtClean="0"/>
              <a:t>이 들어 감</a:t>
            </a:r>
            <a:r>
              <a:rPr lang="en-US" altLang="ko-KR" sz="2400" dirty="0" smtClean="0"/>
              <a:t>(default</a:t>
            </a:r>
            <a:r>
              <a:rPr lang="ko-KR" altLang="en-US" sz="2400" dirty="0" smtClean="0"/>
              <a:t>도 마찬가지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value</a:t>
            </a:r>
            <a:r>
              <a:rPr lang="ko-KR" altLang="en-US" sz="2400" dirty="0" smtClean="0"/>
              <a:t>값을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 value=“${age}” default=“10” /&gt;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&lt;</a:t>
            </a:r>
            <a:r>
              <a:rPr lang="en-US" altLang="ko-KR" sz="2400" dirty="0" err="1"/>
              <a:t>c:out</a:t>
            </a:r>
            <a:r>
              <a:rPr lang="en-US" altLang="ko-KR" sz="2400" dirty="0"/>
              <a:t> value=“${age}” </a:t>
            </a:r>
            <a:r>
              <a:rPr lang="en-US" altLang="ko-KR" sz="2400" dirty="0" smtClean="0"/>
              <a:t>&gt; 10(</a:t>
            </a:r>
            <a:r>
              <a:rPr lang="ko-KR" altLang="en-US" sz="2400" dirty="0" smtClean="0"/>
              <a:t>기본값</a:t>
            </a:r>
            <a:r>
              <a:rPr lang="en-US" altLang="ko-KR" sz="2400" dirty="0" smtClean="0"/>
              <a:t>) &lt;/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171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는 </a:t>
            </a:r>
            <a:r>
              <a:rPr lang="en-US" altLang="ko-KR" sz="2400" dirty="0" err="1" smtClean="0"/>
              <a:t>try~catch</a:t>
            </a:r>
            <a:r>
              <a:rPr lang="ko-KR" altLang="en-US" sz="2400" dirty="0" smtClean="0"/>
              <a:t>를 대신</a:t>
            </a:r>
            <a:endParaRPr lang="en-US" altLang="ko-KR" sz="2400" dirty="0" smtClean="0"/>
          </a:p>
          <a:p>
            <a:r>
              <a:rPr lang="ko-KR" altLang="en-US" sz="2400" dirty="0" smtClean="0"/>
              <a:t>변수에 예외 내용이 대입된다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변수명</a:t>
            </a:r>
            <a:r>
              <a:rPr lang="en-US" altLang="ko-KR" sz="2400" dirty="0" smtClean="0"/>
              <a:t>”&gt;</a:t>
            </a:r>
            <a:br>
              <a:rPr lang="en-US" altLang="ko-KR" sz="2400" dirty="0" smtClean="0"/>
            </a:b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에외발생</a:t>
            </a:r>
            <a:r>
              <a:rPr lang="ko-KR" altLang="en-US" sz="2400" dirty="0" smtClean="0"/>
              <a:t> 가능 코드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22_jstl.jsp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80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Jstl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fmt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ko-KR" sz="2000" dirty="0"/>
              <a:t>&lt;%@ taglib prefix="fmt" uri="</a:t>
            </a:r>
            <a:r>
              <a:rPr lang="it-IT" altLang="ko-KR" sz="2000" dirty="0">
                <a:hlinkClick r:id="rId2"/>
              </a:rPr>
              <a:t>http://java.sun.com/jsp/jstl/fmt</a:t>
            </a:r>
            <a:r>
              <a:rPr lang="it-IT" altLang="ko-KR" sz="2000" dirty="0"/>
              <a:t>" </a:t>
            </a:r>
            <a:r>
              <a:rPr lang="it-IT" altLang="ko-KR" sz="2000" dirty="0" smtClean="0"/>
              <a:t>%&gt;</a:t>
            </a:r>
          </a:p>
          <a:p>
            <a:r>
              <a:rPr lang="it-IT" altLang="ko-KR" sz="2000" dirty="0" smtClean="0"/>
              <a:t>formatNumber,formatDate,parseDate,parseNumber,</a:t>
            </a:r>
            <a:br>
              <a:rPr lang="it-IT" altLang="ko-KR" sz="2000" dirty="0" smtClean="0"/>
            </a:br>
            <a:r>
              <a:rPr lang="it-IT" altLang="ko-KR" sz="2000" dirty="0" smtClean="0"/>
              <a:t>setTimeZone,timeZone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90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9480" y="260648"/>
            <a:ext cx="871296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sz="2800" b="1" dirty="0"/>
              <a:t>&lt;</a:t>
            </a:r>
            <a:r>
              <a:rPr lang="en-US" altLang="ko-KR" sz="2800" b="1" dirty="0" err="1"/>
              <a:t>fmt:formatNumber</a:t>
            </a:r>
            <a:r>
              <a:rPr lang="en-US" altLang="ko-KR" sz="2800" b="1" dirty="0" smtClean="0"/>
              <a:t>&gt; : </a:t>
            </a:r>
            <a:r>
              <a:rPr lang="ko-KR" altLang="en-US" sz="2800" b="1" dirty="0" smtClean="0"/>
              <a:t>자바의 </a:t>
            </a:r>
            <a:r>
              <a:rPr lang="en-US" altLang="ko-KR" sz="2800" b="1" dirty="0" err="1" smtClean="0"/>
              <a:t>DecimalFormat</a:t>
            </a:r>
            <a:endParaRPr lang="ko-KR" altLang="en-US" sz="2800" b="1" dirty="0"/>
          </a:p>
          <a:p>
            <a:pPr fontAlgn="base"/>
            <a:r>
              <a:rPr lang="ko-KR" altLang="en-US" dirty="0"/>
              <a:t>수치 데이터는 통화량인지 퍼센트인지에 따라 표현하는 형식이 달라야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849694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숫자</a:t>
            </a:r>
            <a:r>
              <a:rPr lang="en-US" altLang="ko-KR" dirty="0"/>
              <a:t>(number) : 1,234,567.89</a:t>
            </a:r>
          </a:p>
          <a:p>
            <a:pPr fontAlgn="base"/>
            <a:r>
              <a:rPr lang="ko-KR" altLang="en-US" dirty="0"/>
              <a:t>퍼센트</a:t>
            </a:r>
            <a:r>
              <a:rPr lang="en-US" altLang="ko-KR" dirty="0"/>
              <a:t>(percent) : 50%</a:t>
            </a:r>
          </a:p>
          <a:p>
            <a:pPr fontAlgn="base"/>
            <a:r>
              <a:rPr lang="ko-KR" altLang="en-US" dirty="0"/>
              <a:t>통화</a:t>
            </a:r>
            <a:r>
              <a:rPr lang="en-US" altLang="ko-KR" dirty="0"/>
              <a:t>(currency) : </a:t>
            </a:r>
            <a:r>
              <a:rPr lang="ko-KR" altLang="en-US" dirty="0"/>
              <a:t>￦</a:t>
            </a:r>
            <a:r>
              <a:rPr lang="en-US" altLang="ko-KR" dirty="0"/>
              <a:t>10,000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2348880"/>
            <a:ext cx="8496944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</a:t>
            </a:r>
            <a:r>
              <a:rPr lang="ko-KR" altLang="en-US" dirty="0"/>
              <a:t>수치 데이터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[type="{</a:t>
            </a:r>
            <a:r>
              <a:rPr lang="en-US" altLang="ko-KR" dirty="0" err="1"/>
              <a:t>number|currency|percent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[pattern="</a:t>
            </a:r>
            <a:r>
              <a:rPr lang="ko-KR" altLang="en-US" dirty="0"/>
              <a:t>패턴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currencySymbol</a:t>
            </a:r>
            <a:r>
              <a:rPr lang="en-US" altLang="ko-KR" dirty="0"/>
              <a:t>="</a:t>
            </a:r>
            <a:r>
              <a:rPr lang="ko-KR" altLang="en-US" dirty="0"/>
              <a:t>화폐 단위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groupingUsed</a:t>
            </a:r>
            <a:r>
              <a:rPr lang="en-US" altLang="ko-KR" dirty="0"/>
              <a:t>="{</a:t>
            </a:r>
            <a:r>
              <a:rPr lang="en-US" altLang="ko-KR" dirty="0" err="1"/>
              <a:t>true|false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77200"/>
              </p:ext>
            </p:extLst>
          </p:nvPr>
        </p:nvGraphicFramePr>
        <p:xfrm>
          <a:off x="323528" y="4581128"/>
          <a:ext cx="8496944" cy="1479042"/>
        </p:xfrm>
        <a:graphic>
          <a:graphicData uri="http://schemas.openxmlformats.org/drawingml/2006/table">
            <a:tbl>
              <a:tblPr/>
              <a:tblGrid>
                <a:gridCol w="71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타입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형식화할 수치 데이터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(number),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(currency),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퍼센트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(percent)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어느 형식으로 표시할 지 지정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78063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26767"/>
              </p:ext>
            </p:extLst>
          </p:nvPr>
        </p:nvGraphicFramePr>
        <p:xfrm>
          <a:off x="323528" y="404664"/>
          <a:ext cx="8496944" cy="3565525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타입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지정한 형식 패턴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currencySymbol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 기호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 형식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(type="currency")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때만 적용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groupingUsed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콤마와 같이 단위를 구분할 때 사용하는 기호를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표시할지의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여부를 결정한다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같이 구분 기호가 사용되며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출력된다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 출력 결과 문자열을 담는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변수 이름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속성에 지정한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효력을 발휘할 수 있는 영역 지정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78063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7936" y="4881935"/>
            <a:ext cx="6478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value="1234567.89" </a:t>
            </a:r>
            <a:r>
              <a:rPr lang="en-US" altLang="ko-KR" sz="1600" dirty="0" smtClean="0"/>
              <a:t>/&gt;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220344" y="5292497"/>
            <a:ext cx="295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자리마다 콤마로 구분해서 출력</a:t>
            </a:r>
          </a:p>
        </p:txBody>
      </p:sp>
      <p:cxnSp>
        <p:nvCxnSpPr>
          <p:cNvPr id="11" name="직선 화살표 연결선 10"/>
          <p:cNvCxnSpPr>
            <a:endCxn id="12" idx="3"/>
          </p:cNvCxnSpPr>
          <p:nvPr/>
        </p:nvCxnSpPr>
        <p:spPr>
          <a:xfrm flipH="1">
            <a:off x="3538394" y="5499710"/>
            <a:ext cx="6819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060104" y="531504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1,234,567.89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3528" y="4150821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value </a:t>
            </a:r>
            <a:r>
              <a:rPr lang="ko-KR" altLang="en-US" dirty="0"/>
              <a:t>속성에 지정한 수치 데이터를 출력할 때 단위를 구분할 때 사용하는 콤마를 </a:t>
            </a:r>
            <a:r>
              <a:rPr lang="ko-KR" altLang="en-US" dirty="0" err="1"/>
              <a:t>세자리마다</a:t>
            </a:r>
            <a:r>
              <a:rPr lang="ko-KR" altLang="en-US" dirty="0"/>
              <a:t> 한 번씩 찍어줍니다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64" y="1874048"/>
            <a:ext cx="6478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value="1234567.89"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groupingUsed</a:t>
            </a:r>
            <a:r>
              <a:rPr lang="en-US" altLang="ko-KR" sz="1600" dirty="0" smtClean="0"/>
              <a:t>=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false"/&gt;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281972" y="2318683"/>
            <a:ext cx="295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구분 기호 없이 출력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705908" y="252589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830203" y="16766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21732" y="234123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1234567.89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993940" y="1412776"/>
            <a:ext cx="3674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구분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기호를 표시하지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않기 위해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false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260648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구분 기호를 표시할지 여부를 결정하는 </a:t>
            </a:r>
            <a:r>
              <a:rPr lang="en-US" altLang="ko-KR" dirty="0" err="1"/>
              <a:t>groupingUsed</a:t>
            </a:r>
            <a:r>
              <a:rPr lang="en-US" altLang="ko-KR" dirty="0"/>
              <a:t> </a:t>
            </a:r>
            <a:r>
              <a:rPr lang="ko-KR" altLang="en-US" dirty="0"/>
              <a:t>속성 값이 기본적으로 </a:t>
            </a:r>
            <a:r>
              <a:rPr lang="en-US" altLang="ko-KR" dirty="0"/>
              <a:t>true</a:t>
            </a:r>
            <a:r>
              <a:rPr lang="ko-KR" altLang="en-US" dirty="0"/>
              <a:t>로 지정되어 있기 때문입니다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구분 </a:t>
            </a:r>
            <a:r>
              <a:rPr lang="ko-KR" altLang="en-US" dirty="0"/>
              <a:t>기호를 표시하지 않으려면 </a:t>
            </a:r>
            <a:r>
              <a:rPr lang="en-US" altLang="ko-KR" dirty="0" err="1"/>
              <a:t>groupingUsed</a:t>
            </a:r>
            <a:r>
              <a:rPr lang="en-US" altLang="ko-KR" dirty="0"/>
              <a:t> </a:t>
            </a:r>
            <a:r>
              <a:rPr lang="ko-KR" altLang="en-US" dirty="0"/>
              <a:t>속성 값을 </a:t>
            </a:r>
            <a:r>
              <a:rPr lang="en-US" altLang="ko-KR" dirty="0"/>
              <a:t>false</a:t>
            </a:r>
            <a:r>
              <a:rPr lang="ko-KR" altLang="en-US" dirty="0"/>
              <a:t>로 줍니다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수치 </a:t>
            </a:r>
            <a:r>
              <a:rPr lang="ko-KR" altLang="en-US" dirty="0"/>
              <a:t>데이터를 퍼센트로 표시하고자 할 때에는 </a:t>
            </a: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 태그의 </a:t>
            </a:r>
            <a:r>
              <a:rPr lang="en-US" altLang="ko-KR" dirty="0"/>
              <a:t>type </a:t>
            </a:r>
            <a:r>
              <a:rPr lang="ko-KR" altLang="en-US" dirty="0"/>
              <a:t>속성에 </a:t>
            </a:r>
            <a:r>
              <a:rPr lang="en-US" altLang="ko-KR" dirty="0"/>
              <a:t>percent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r>
              <a:rPr lang="ko-KR" altLang="en-US" dirty="0"/>
              <a:t>퍼센트로 변환하기 위한 수치 데이터 값을 줄 때 주의해야 합니다</a:t>
            </a:r>
            <a:r>
              <a:rPr lang="en-US" altLang="ko-KR" dirty="0"/>
              <a:t>. 50%</a:t>
            </a:r>
            <a:r>
              <a:rPr lang="ko-KR" altLang="en-US" dirty="0"/>
              <a:t>를 출력하려면 변환할 수치 데이터 값에 </a:t>
            </a:r>
            <a:r>
              <a:rPr lang="en-US" altLang="ko-KR" dirty="0"/>
              <a:t>0.5</a:t>
            </a:r>
            <a:r>
              <a:rPr lang="ko-KR" altLang="en-US" dirty="0"/>
              <a:t>을 지정해야 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100%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보기 때문에 </a:t>
            </a:r>
            <a:r>
              <a:rPr lang="en-US" altLang="ko-KR" dirty="0"/>
              <a:t>0.5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을 곱한 후 퍼센트를 표시하는 </a:t>
            </a:r>
            <a:r>
              <a:rPr lang="en-US" altLang="ko-KR" dirty="0"/>
              <a:t>% </a:t>
            </a:r>
            <a:r>
              <a:rPr lang="ko-KR" altLang="en-US" dirty="0"/>
              <a:t>기호를 덧붙여 출력하기 때문입니다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50184" y="4509120"/>
            <a:ext cx="5525329" cy="1490682"/>
            <a:chOff x="395536" y="2658398"/>
            <a:chExt cx="5525329" cy="1490682"/>
          </a:xfrm>
        </p:grpSpPr>
        <p:sp>
          <p:nvSpPr>
            <p:cNvPr id="19" name="직사각형 18"/>
            <p:cNvSpPr/>
            <p:nvPr/>
          </p:nvSpPr>
          <p:spPr>
            <a:xfrm>
              <a:off x="395536" y="3119670"/>
              <a:ext cx="55253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&lt;</a:t>
              </a:r>
              <a:r>
                <a:rPr lang="en-US" altLang="ko-KR" sz="1600" dirty="0" err="1"/>
                <a:t>fmt:formatNumber</a:t>
              </a:r>
              <a:r>
                <a:rPr lang="en-US" altLang="ko-KR" sz="1600" dirty="0"/>
                <a:t> value="0.5" type="percent</a:t>
              </a:r>
              <a:r>
                <a:rPr lang="en-US" altLang="ko-KR" sz="1600" dirty="0" smtClean="0"/>
                <a:t>"/&gt;</a:t>
              </a:r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68288" y="3564305"/>
              <a:ext cx="33398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value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속성에 지정한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수치 데이터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05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를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fontAlgn="base"/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퍼센티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형식인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50%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로 변환하여 출력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1520216" y="3771518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4499992" y="2922230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899592" y="3586852"/>
              <a:ext cx="7391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 smtClean="0"/>
                <a:t>50%</a:t>
              </a:r>
              <a:endParaRPr lang="en-US" altLang="ko-KR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67002" y="2658398"/>
              <a:ext cx="1483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퍼센트 형식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지정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9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47937" y="1402423"/>
            <a:ext cx="5464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value="10000" type="currency"/&gt;</a:t>
            </a:r>
          </a:p>
          <a:p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915816" y="1677680"/>
            <a:ext cx="2958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자리마다 콤마로 구분해서 출력되고 화폐 단위를 표시함</a:t>
            </a:r>
          </a:p>
        </p:txBody>
      </p:sp>
      <p:cxnSp>
        <p:nvCxnSpPr>
          <p:cNvPr id="17" name="직선 화살표 연결선 16"/>
          <p:cNvCxnSpPr>
            <a:endCxn id="18" idx="3"/>
          </p:cNvCxnSpPr>
          <p:nvPr/>
        </p:nvCxnSpPr>
        <p:spPr>
          <a:xfrm flipH="1" flipV="1">
            <a:off x="1855557" y="1884893"/>
            <a:ext cx="106026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5576" y="1700227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￦</a:t>
            </a:r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3568" y="3778687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value="10000" type="</a:t>
            </a:r>
            <a:r>
              <a:rPr lang="en-US" altLang="ko-KR" sz="1600" dirty="0" smtClean="0"/>
              <a:t>currency“ </a:t>
            </a:r>
            <a:r>
              <a:rPr lang="en-US" altLang="ko-KR" sz="1600" dirty="0" err="1" smtClean="0"/>
              <a:t>currencySymbol</a:t>
            </a:r>
            <a:r>
              <a:rPr lang="en-US" altLang="ko-KR" sz="1600" dirty="0" smtClean="0"/>
              <a:t>=“$“/&gt;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355976" y="4189249"/>
            <a:ext cx="2958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 기호가 변경되어 표시됨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3191521" y="4396462"/>
            <a:ext cx="1164457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95736" y="421179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smtClean="0"/>
              <a:t>$10,000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5976" y="1029608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004048" y="122414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314350" y="3229918"/>
            <a:ext cx="1353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기호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998426" y="3517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686" y="201414"/>
            <a:ext cx="87927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통화 형식으로 출력하려면 </a:t>
            </a:r>
            <a:r>
              <a:rPr lang="en-US" altLang="ko-KR" dirty="0"/>
              <a:t>type </a:t>
            </a:r>
            <a:r>
              <a:rPr lang="ko-KR" altLang="en-US" dirty="0"/>
              <a:t>속성에 </a:t>
            </a:r>
            <a:r>
              <a:rPr lang="en-US" altLang="ko-KR" dirty="0"/>
              <a:t>currency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r>
              <a:rPr lang="ko-KR" altLang="en-US" dirty="0"/>
              <a:t>통화량을 표시하기 위해서 </a:t>
            </a:r>
            <a:r>
              <a:rPr lang="ko-KR" altLang="en-US" dirty="0" err="1"/>
              <a:t>세자리마다</a:t>
            </a:r>
            <a:r>
              <a:rPr lang="ko-KR" altLang="en-US" dirty="0"/>
              <a:t> 한 번씩 콤마를 찍어주고 화폐 단위를 표시하는 기호가 수치 데이터 맨 앞에 덧붙여 출력됩니다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currencySymbol</a:t>
            </a:r>
            <a:r>
              <a:rPr lang="en-US" altLang="ko-KR" dirty="0"/>
              <a:t> </a:t>
            </a:r>
            <a:r>
              <a:rPr lang="ko-KR" altLang="en-US" dirty="0"/>
              <a:t>속성에 </a:t>
            </a:r>
            <a:r>
              <a:rPr lang="en-US" altLang="ko-KR" dirty="0"/>
              <a:t>$</a:t>
            </a:r>
            <a:r>
              <a:rPr lang="ko-KR" altLang="en-US" dirty="0"/>
              <a:t>를 지정하면 통화 기호를 </a:t>
            </a:r>
            <a:r>
              <a:rPr lang="en-US" altLang="ko-KR" dirty="0"/>
              <a:t>$</a:t>
            </a:r>
            <a:r>
              <a:rPr lang="ko-KR" altLang="en-US" dirty="0"/>
              <a:t>로 변경할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8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3378478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value="1234567.8912345" pattern="#,#00.0#"/&gt;</a:t>
            </a: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2423418" y="4222829"/>
            <a:ext cx="681953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5128" y="403816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1,234,567.89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358502" y="2924944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635896" y="2492896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11996" y="403816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출력하기 위해서 나머지는 잘라냄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418" y="439504"/>
            <a:ext cx="86830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pattern </a:t>
            </a:r>
            <a:r>
              <a:rPr lang="ko-KR" altLang="en-US" dirty="0"/>
              <a:t>속성을 사용하면 수치 데이터를 일관성 있게 화면에 출력할 수 있습니다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pattern </a:t>
            </a:r>
            <a:r>
              <a:rPr lang="ko-KR" altLang="en-US" dirty="0"/>
              <a:t>속성 값으로는 </a:t>
            </a:r>
            <a:r>
              <a:rPr lang="en-US" altLang="ko-KR" dirty="0"/>
              <a:t>#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과 소수점을 위한 닷</a:t>
            </a:r>
            <a:r>
              <a:rPr lang="en-US" altLang="ko-KR" dirty="0"/>
              <a:t>(.)</a:t>
            </a:r>
            <a:r>
              <a:rPr lang="ko-KR" altLang="en-US" dirty="0"/>
              <a:t>을 이용하여 원하는 자리만큼을 원하는 형식으로 출력할 수 있습니다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#</a:t>
            </a:r>
            <a:r>
              <a:rPr lang="ko-KR" altLang="en-US" dirty="0"/>
              <a:t>은 채워야 할 자리에 비해서 데이터가 모자라면 아무것도 표시하지 않고 공백으로 표시됩니다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자리수보다</a:t>
            </a:r>
            <a:r>
              <a:rPr lang="ko-KR" altLang="en-US" dirty="0"/>
              <a:t> 수치 데이터 길이가 길 경우 자릿수만큼만 출력합니다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4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원고\로드북\_____jsp\img\ch07\7-04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04" y="1556792"/>
            <a:ext cx="6163816" cy="153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원고\로드북\_____jsp\img\ch07\7-04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" y="1855217"/>
            <a:ext cx="4313237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9752" y="2545159"/>
            <a:ext cx="269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 err="1"/>
              <a:t>request.getParameter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pwd</a:t>
            </a:r>
            <a:r>
              <a:rPr lang="en-US" altLang="ko-KR" sz="1400" b="1" dirty="0"/>
              <a:t>")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73305" y="2329135"/>
            <a:ext cx="248792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 err="1"/>
              <a:t>request.getParameter</a:t>
            </a:r>
            <a:r>
              <a:rPr lang="en-US" altLang="ko-KR" sz="1400" b="1" dirty="0"/>
              <a:t>("id")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619672" y="2607402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19672" y="2833191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059832" y="1805068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5856" y="1805068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059832" y="3029204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75856" y="3029204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0820" y="228600"/>
            <a:ext cx="871567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표현 </a:t>
            </a:r>
            <a:r>
              <a:rPr lang="ko-KR" altLang="en-US" sz="2400" b="1" dirty="0" smtClean="0"/>
              <a:t>언어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EL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로 </a:t>
            </a:r>
            <a:r>
              <a:rPr lang="ko-KR" altLang="en-US" sz="2400" b="1" dirty="0"/>
              <a:t>요청 </a:t>
            </a:r>
            <a:r>
              <a:rPr lang="ko-KR" altLang="en-US" sz="2400" b="1" dirty="0" err="1"/>
              <a:t>파라미터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처리하기 </a:t>
            </a:r>
            <a:r>
              <a:rPr lang="en-US" altLang="ko-KR" sz="2400" b="1" dirty="0" smtClean="0"/>
              <a:t>(p.314)</a:t>
            </a:r>
            <a:endParaRPr lang="ko-KR" altLang="en-US" sz="2400" b="1" dirty="0"/>
          </a:p>
          <a:p>
            <a:pPr fontAlgn="base"/>
            <a:r>
              <a:rPr lang="ko-KR" altLang="en-US" dirty="0"/>
              <a:t>사용자가 폼에 입력한 값을 얻어오기 위해서는 </a:t>
            </a:r>
            <a:r>
              <a:rPr lang="en-US" altLang="ko-KR" dirty="0"/>
              <a:t>JSP </a:t>
            </a:r>
            <a:r>
              <a:rPr lang="ko-KR" altLang="en-US" dirty="0"/>
              <a:t>내장 객체인 </a:t>
            </a:r>
            <a:r>
              <a:rPr lang="en-US" altLang="ko-KR" dirty="0"/>
              <a:t>request</a:t>
            </a:r>
            <a:r>
              <a:rPr lang="ko-KR" altLang="en-US" dirty="0"/>
              <a:t>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97075" y="3370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1084772"/>
            <a:ext cx="626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</a:t>
            </a:r>
            <a:r>
              <a:rPr lang="en-US" altLang="ko-KR" sz="1600" i="1" dirty="0"/>
              <a:t>"</a:t>
            </a:r>
            <a:r>
              <a:rPr lang="en-US" altLang="ko-KR" sz="1600" dirty="0"/>
              <a:t>1234567.8" pattern="#,#00.0#"/&gt;</a:t>
            </a: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2296780" y="1702549"/>
            <a:ext cx="808592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5128" y="151788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358502" y="824035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635896" y="645466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11996" y="151788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출력하되 빈자리는 공백으로 표시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7937" y="3546882"/>
            <a:ext cx="5680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</a:t>
            </a:r>
            <a:r>
              <a:rPr lang="en-US" altLang="ko-KR" sz="1600" i="1" dirty="0"/>
              <a:t>"</a:t>
            </a:r>
            <a:r>
              <a:rPr lang="en-US" altLang="ko-KR" sz="1600" dirty="0"/>
              <a:t>1234567.89" pattern=".000"/&gt;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71800" y="3822139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출력하기 위해서 빈 자리를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으로 채움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2267744" y="4020677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27584" y="3836011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1234567.890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59832" y="3102059"/>
            <a:ext cx="36166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004048" y="3368605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5076" y="176272"/>
            <a:ext cx="7109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자리수보다</a:t>
            </a:r>
            <a:r>
              <a:rPr lang="ko-KR" altLang="en-US" dirty="0"/>
              <a:t> 수치 데이터가 모자랄 경우 공백으로 표시합니다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5900" y="2699628"/>
            <a:ext cx="6300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반면 </a:t>
            </a:r>
            <a:r>
              <a:rPr lang="en-US" altLang="ko-KR" dirty="0"/>
              <a:t>0</a:t>
            </a:r>
            <a:r>
              <a:rPr lang="ko-KR" altLang="en-US" dirty="0"/>
              <a:t>은 빈자리만큼을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267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60648"/>
            <a:ext cx="849694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/>
              <a:t>&lt;</a:t>
            </a:r>
            <a:r>
              <a:rPr lang="en-US" altLang="ko-KR" sz="2400" b="1" dirty="0" err="1"/>
              <a:t>fmt:formatDate</a:t>
            </a:r>
            <a:r>
              <a:rPr lang="en-US" altLang="ko-KR" sz="2400" b="1" dirty="0"/>
              <a:t>&gt;</a:t>
            </a:r>
            <a:endParaRPr lang="ko-KR" altLang="en-US" sz="2400" b="1" dirty="0"/>
          </a:p>
          <a:p>
            <a:pPr fontAlgn="base"/>
            <a:r>
              <a:rPr lang="ko-KR" altLang="en-US" dirty="0"/>
              <a:t>다음 </a:t>
            </a:r>
            <a:r>
              <a:rPr lang="ko-KR" altLang="en-US" dirty="0" err="1"/>
              <a:t>블로그</a:t>
            </a:r>
            <a:r>
              <a:rPr lang="ko-KR" altLang="en-US" dirty="0"/>
              <a:t> 게시판처럼 날짜를 “</a:t>
            </a:r>
            <a:r>
              <a:rPr lang="en-US" altLang="ko-KR" dirty="0"/>
              <a:t>2013.08.22”</a:t>
            </a:r>
            <a:r>
              <a:rPr lang="ko-KR" altLang="en-US" dirty="0"/>
              <a:t>와 같은 형태로 출력하고자 할 경우 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태그가 사용됩니다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sz="1600" dirty="0"/>
              <a:t>날짜와 시각을 형식을 표현하는 태그인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&gt;</a:t>
            </a:r>
            <a:r>
              <a:rPr lang="ko-KR" altLang="en-US" sz="1600" dirty="0"/>
              <a:t>의 형식은 다음과 같습니다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212762832" descr="EMB000004205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4971331" cy="23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1540" y="4221088"/>
            <a:ext cx="828092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value="date"</a:t>
            </a:r>
          </a:p>
          <a:p>
            <a:r>
              <a:rPr lang="en-US" altLang="ko-KR" dirty="0"/>
              <a:t>        [type="{</a:t>
            </a:r>
            <a:r>
              <a:rPr lang="en-US" altLang="ko-KR" dirty="0" err="1"/>
              <a:t>time|date|both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dateStyle</a:t>
            </a:r>
            <a:r>
              <a:rPr lang="en-US" altLang="ko-KR" dirty="0"/>
              <a:t>="{</a:t>
            </a:r>
            <a:r>
              <a:rPr lang="en-US" altLang="ko-KR" dirty="0" err="1"/>
              <a:t>default|short|medium|long|full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timeStyle</a:t>
            </a:r>
            <a:r>
              <a:rPr lang="en-US" altLang="ko-KR" dirty="0"/>
              <a:t>="{</a:t>
            </a:r>
            <a:r>
              <a:rPr lang="en-US" altLang="ko-KR" dirty="0" err="1"/>
              <a:t>default|short|medium|long|full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[pattern="</a:t>
            </a:r>
            <a:r>
              <a:rPr lang="en-US" altLang="ko-KR" dirty="0" err="1"/>
              <a:t>customPattern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timeZone</a:t>
            </a:r>
            <a:r>
              <a:rPr lang="en-US" altLang="ko-KR" dirty="0"/>
              <a:t>="</a:t>
            </a:r>
            <a:r>
              <a:rPr lang="en-US" altLang="ko-KR" dirty="0" err="1"/>
              <a:t>timeZone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varName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06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60648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&lt;</a:t>
            </a:r>
            <a:r>
              <a:rPr lang="en-US" altLang="ko-KR" sz="2400" dirty="0" err="1"/>
              <a:t>fmt:formatDate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태그의 속성을 정리한 표입니다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10863"/>
              </p:ext>
            </p:extLst>
          </p:nvPr>
        </p:nvGraphicFramePr>
        <p:xfrm>
          <a:off x="539552" y="917050"/>
          <a:ext cx="8064896" cy="3736086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Type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java.util.Date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형식화될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형식화할 데이터가 시간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(date),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(date)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 중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dateStyle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날짜 형식으로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default, short, medium, long, full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넷 중에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timeStyle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시간 형식으로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short, medium, long, full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넷 중에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지정 형식 스타일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timeZone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java.util.TimeZone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 시간에 나타날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 출력 결과 문자열을 담는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변수 이름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59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1556792"/>
            <a:ext cx="626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</a:t>
            </a:r>
            <a:r>
              <a:rPr lang="en-US" altLang="ko-KR" sz="1600" i="1" dirty="0"/>
              <a:t>"</a:t>
            </a:r>
            <a:r>
              <a:rPr lang="en-US" altLang="ko-KR" sz="1600" dirty="0"/>
              <a:t>now" value="&lt;%=new </a:t>
            </a:r>
            <a:r>
              <a:rPr lang="en-US" altLang="ko-KR" sz="1600" dirty="0" err="1"/>
              <a:t>java.util.Date</a:t>
            </a:r>
            <a:r>
              <a:rPr lang="en-US" altLang="ko-KR" sz="1600" dirty="0"/>
              <a:t>()%&gt;"/&gt;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716016" y="187763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491880" y="2197606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시간 정보를 포함한 날짜객체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태그로 다양한 형태의 날짜를 출력하기 위해서는 </a:t>
            </a:r>
            <a:r>
              <a:rPr lang="en-US" altLang="ko-KR" dirty="0" err="1"/>
              <a:t>java.util.Date</a:t>
            </a:r>
            <a:r>
              <a:rPr lang="en-US" altLang="ko-KR" dirty="0"/>
              <a:t> </a:t>
            </a:r>
            <a:r>
              <a:rPr lang="ko-KR" altLang="en-US" dirty="0"/>
              <a:t>클래스로 객체를 생성해야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en-US" altLang="ko-KR" dirty="0" err="1"/>
              <a:t>java.util.Date</a:t>
            </a:r>
            <a:r>
              <a:rPr lang="en-US" altLang="ko-KR" dirty="0"/>
              <a:t> </a:t>
            </a:r>
            <a:r>
              <a:rPr lang="ko-KR" altLang="en-US" dirty="0"/>
              <a:t>객체를 생성한 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21532" y="3429000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${</a:t>
            </a:r>
            <a:r>
              <a:rPr lang="en-US" altLang="ko-KR" dirty="0"/>
              <a:t>now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07904" y="3429000"/>
            <a:ext cx="223224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4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시간 정보를 포함한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날짜객체 정보를 출력한다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076049" y="3613666"/>
            <a:ext cx="155984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71600" y="4028362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nl-NL" altLang="ko-KR" b="1" dirty="0"/>
              <a:t>Thu Sep 26 04:02:09 KST 2013</a:t>
            </a:r>
            <a:endParaRPr lang="nl-NL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4966473" y="4028362"/>
            <a:ext cx="1549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 결과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462417" y="422690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996952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현재 시간을 포함한 날짜 객체</a:t>
            </a:r>
            <a:r>
              <a:rPr lang="en-US" altLang="ko-KR" dirty="0"/>
              <a:t>(now)</a:t>
            </a:r>
            <a:r>
              <a:rPr lang="ko-KR" altLang="en-US" dirty="0"/>
              <a:t>를 출력하면 다음과 같습니다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날짜 </a:t>
            </a:r>
            <a:r>
              <a:rPr lang="ko-KR" altLang="en-US" dirty="0"/>
              <a:t>객체가 갖고 있는 정보를 사용자에게 위와 같은 형태로 출력하지는 않습니다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“</a:t>
            </a:r>
            <a:r>
              <a:rPr lang="en-US" altLang="ko-KR" dirty="0"/>
              <a:t>2013. 9. 26”</a:t>
            </a:r>
            <a:r>
              <a:rPr lang="ko-KR" altLang="en-US" dirty="0"/>
              <a:t>와 같이 날짜만 혹은 “오전 </a:t>
            </a:r>
            <a:r>
              <a:rPr lang="en-US" altLang="ko-KR" dirty="0"/>
              <a:t>4:38:26”</a:t>
            </a:r>
            <a:r>
              <a:rPr lang="ko-KR" altLang="en-US" dirty="0"/>
              <a:t>와 같이 “</a:t>
            </a: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4:38:26”</a:t>
            </a:r>
            <a:r>
              <a:rPr lang="ko-KR" altLang="en-US" dirty="0"/>
              <a:t>와 같이 날짜와 시간을 함께 </a:t>
            </a:r>
            <a:r>
              <a:rPr lang="ko-KR" altLang="en-US" dirty="0" smtClean="0"/>
              <a:t>출력하고 싶을 때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 smtClean="0"/>
              <a:t>태그를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3565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3243341"/>
            <a:ext cx="3466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value="${now}"/&gt;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240386" y="3851756"/>
            <a:ext cx="34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yyyy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MM.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dd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5815" y="3829555"/>
            <a:ext cx="1823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b="1" dirty="0"/>
              <a:t>2013. 9. 26 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2240386" y="4011908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42525" y="2573297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날짜객체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401451" y="290593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9940" y="116632"/>
            <a:ext cx="8334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원하는 형태로 날짜 정보를 출력하기 위해서는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속성에 시간</a:t>
            </a:r>
            <a:r>
              <a:rPr lang="en-US" altLang="ko-KR" dirty="0"/>
              <a:t>(time), </a:t>
            </a:r>
            <a:r>
              <a:rPr lang="ko-KR" altLang="en-US" dirty="0"/>
              <a:t>날짜</a:t>
            </a:r>
            <a:r>
              <a:rPr lang="en-US" altLang="ko-KR" dirty="0"/>
              <a:t>(date), </a:t>
            </a:r>
            <a:r>
              <a:rPr lang="ko-KR" altLang="en-US" dirty="0"/>
              <a:t>모두</a:t>
            </a:r>
            <a:r>
              <a:rPr lang="en-US" altLang="ko-KR" dirty="0"/>
              <a:t>(date) </a:t>
            </a:r>
            <a:r>
              <a:rPr lang="ko-KR" altLang="en-US" dirty="0"/>
              <a:t>셋 중 하나를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도입부에서 </a:t>
            </a:r>
            <a:r>
              <a:rPr lang="ko-KR" altLang="en-US" dirty="0"/>
              <a:t>얘기했던 대로 </a:t>
            </a:r>
            <a:r>
              <a:rPr lang="ko-KR" altLang="en-US" dirty="0" err="1"/>
              <a:t>블로그</a:t>
            </a:r>
            <a:r>
              <a:rPr lang="ko-KR" altLang="en-US" dirty="0"/>
              <a:t> 게시판 날짜처럼 출력하고자 할 경우에는 “</a:t>
            </a:r>
            <a:r>
              <a:rPr lang="en-US" altLang="ko-KR" dirty="0"/>
              <a:t>date”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하지만 </a:t>
            </a:r>
            <a:r>
              <a:rPr lang="en-US" altLang="ko-KR" dirty="0"/>
              <a:t>date</a:t>
            </a:r>
            <a:r>
              <a:rPr lang="ko-KR" altLang="en-US" dirty="0"/>
              <a:t>는 디폴트 값이기 때문에 다음과 같이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value </a:t>
            </a:r>
            <a:r>
              <a:rPr lang="ko-KR" altLang="en-US" dirty="0"/>
              <a:t>속성에 날짜 정보를 갖는 </a:t>
            </a:r>
            <a:r>
              <a:rPr lang="en-US" altLang="ko-KR" dirty="0"/>
              <a:t>Date </a:t>
            </a:r>
            <a:r>
              <a:rPr lang="ko-KR" altLang="en-US" dirty="0"/>
              <a:t>객체를 지정하면 날짜만 출력됩니다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9938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858" y="1646233"/>
            <a:ext cx="5184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time: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type="time"/&gt;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242798" y="2278613"/>
            <a:ext cx="2290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오전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hh:MM:ss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형태로 </a:t>
            </a:r>
            <a:endParaRPr lang="en-US" altLang="ko-KR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7121" y="2232447"/>
            <a:ext cx="1823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오전 </a:t>
            </a:r>
            <a:r>
              <a:rPr lang="en-US" altLang="ko-KR" dirty="0"/>
              <a:t>4:38:26</a:t>
            </a:r>
            <a:endParaRPr lang="ko-KR" altLang="ko-KR" b="1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2594316" y="241480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27020" y="960609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시간</a:t>
            </a:r>
            <a:r>
              <a:rPr lang="en-US" altLang="ko-KR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(time)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형태로 출력할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형식을 지정</a:t>
            </a:r>
            <a:endParaRPr lang="en-US" altLang="ko-KR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380949" y="132626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43258" y="4526553"/>
            <a:ext cx="5314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time: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</a:t>
            </a:r>
            <a:r>
              <a:rPr lang="en-US" altLang="ko-KR" sz="1600" dirty="0" smtClean="0"/>
              <a:t>=“both"/&gt;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923928" y="5158933"/>
            <a:ext cx="328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yyyy</a:t>
            </a:r>
            <a:r>
              <a:rPr lang="en-US" altLang="ko-KR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MM. </a:t>
            </a:r>
            <a:r>
              <a:rPr lang="en-US" altLang="ko-KR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dd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오전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hh:MM:ss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</a:p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출력됨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971600" y="5112767"/>
            <a:ext cx="3310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</a:t>
            </a:r>
            <a:endParaRPr lang="ko-KR" altLang="ko-KR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561991" y="529512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79420" y="3840929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날짜와 시간을 모두 출력하는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형식을 지정</a:t>
            </a:r>
            <a:endParaRPr lang="en-US" altLang="ko-KR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533349" y="420658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9512" y="262389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이번에는 현재 시간만 출력해봅시다</a:t>
            </a:r>
            <a:r>
              <a:rPr lang="en-US" altLang="ko-KR" dirty="0"/>
              <a:t>. </a:t>
            </a:r>
            <a:r>
              <a:rPr lang="ko-KR" altLang="en-US" dirty="0"/>
              <a:t>다음과 같이 </a:t>
            </a:r>
            <a:r>
              <a:rPr lang="en-US" altLang="ko-KR" dirty="0"/>
              <a:t>type </a:t>
            </a:r>
            <a:r>
              <a:rPr lang="ko-KR" altLang="en-US" dirty="0"/>
              <a:t>속성에 “</a:t>
            </a:r>
            <a:r>
              <a:rPr lang="en-US" altLang="ko-KR" dirty="0"/>
              <a:t>time”</a:t>
            </a:r>
            <a:r>
              <a:rPr lang="ko-KR" altLang="en-US" dirty="0"/>
              <a:t>를 지정하면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574" y="3193166"/>
            <a:ext cx="8637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날짜와 시간을 모두 출력하고자 할 경우에는 </a:t>
            </a:r>
            <a:r>
              <a:rPr lang="en-US" altLang="ko-KR" dirty="0"/>
              <a:t>type </a:t>
            </a:r>
            <a:r>
              <a:rPr lang="ko-KR" altLang="en-US" dirty="0"/>
              <a:t>속성에 “</a:t>
            </a:r>
            <a:r>
              <a:rPr lang="en-US" altLang="ko-KR" dirty="0"/>
              <a:t>both”</a:t>
            </a:r>
            <a:r>
              <a:rPr lang="ko-KR" altLang="en-US" dirty="0"/>
              <a:t>를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71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2048" y="4538445"/>
            <a:ext cx="7884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fmt:formatDate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value="${now}" </a:t>
            </a:r>
            <a:r>
              <a:rPr lang="en-US" altLang="ko-KR" sz="1600" dirty="0" smtClean="0"/>
              <a:t>pattern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yyyy</a:t>
            </a:r>
            <a:r>
              <a:rPr lang="ko-KR" altLang="en-US" sz="1600" dirty="0"/>
              <a:t>년 </a:t>
            </a:r>
            <a:r>
              <a:rPr lang="en-US" altLang="ko-KR" sz="1600" dirty="0"/>
              <a:t>MM</a:t>
            </a:r>
            <a:r>
              <a:rPr lang="ko-KR" altLang="en-US" sz="1600" dirty="0"/>
              <a:t>월 </a:t>
            </a:r>
            <a:r>
              <a:rPr lang="en-US" altLang="ko-KR" sz="1600" dirty="0" err="1"/>
              <a:t>dd</a:t>
            </a:r>
            <a:r>
              <a:rPr lang="ko-KR" altLang="en-US" sz="1600" dirty="0"/>
              <a:t>일 </a:t>
            </a:r>
            <a:r>
              <a:rPr lang="en-US" altLang="ko-KR" sz="1600" dirty="0" err="1"/>
              <a:t>hh</a:t>
            </a:r>
            <a:r>
              <a:rPr lang="ko-KR" altLang="en-US" sz="1600" dirty="0"/>
              <a:t>시 </a:t>
            </a:r>
            <a:r>
              <a:rPr lang="en-US" altLang="ko-KR" sz="1600" dirty="0"/>
              <a:t>mm</a:t>
            </a:r>
            <a:r>
              <a:rPr lang="ko-KR" altLang="en-US" sz="1600" dirty="0"/>
              <a:t>분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초</a:t>
            </a:r>
            <a:r>
              <a:rPr lang="en-US" altLang="ko-KR" sz="1600" dirty="0"/>
              <a:t>"/&gt;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5576" y="5173742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09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 smtClean="0"/>
              <a:t>04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38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790550" y="42777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68144" y="3949606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원하는 포맷을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6138" y="5219908"/>
            <a:ext cx="3074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지정한 </a:t>
            </a:r>
            <a:r>
              <a:rPr lang="ko-KR" altLang="en-US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포멧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4377655" y="5356095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9512" y="188641"/>
            <a:ext cx="8208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위에 출력한 </a:t>
            </a:r>
            <a:r>
              <a:rPr lang="ko-KR" altLang="en-US" dirty="0" err="1"/>
              <a:t>형식이외에도</a:t>
            </a:r>
            <a:r>
              <a:rPr lang="ko-KR" altLang="en-US" dirty="0"/>
              <a:t> 미리 지정한 날짜와 시간 형태가 몇 가지가 더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간략하게 </a:t>
            </a:r>
            <a:r>
              <a:rPr lang="ko-KR" altLang="en-US" dirty="0"/>
              <a:t>출력하는 형태인 “</a:t>
            </a:r>
            <a:r>
              <a:rPr lang="en-US" altLang="ko-KR" dirty="0"/>
              <a:t>13. 9. 26 </a:t>
            </a:r>
            <a:r>
              <a:rPr lang="ko-KR" altLang="en-US" dirty="0"/>
              <a:t>오전 </a:t>
            </a:r>
            <a:r>
              <a:rPr lang="en-US" altLang="ko-KR" dirty="0"/>
              <a:t>4:38”</a:t>
            </a:r>
            <a:r>
              <a:rPr lang="ko-KR" altLang="en-US" dirty="0"/>
              <a:t>로 출력하려면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속성에 “</a:t>
            </a:r>
            <a:r>
              <a:rPr lang="en-US" altLang="ko-KR" dirty="0"/>
              <a:t>short”</a:t>
            </a:r>
            <a:r>
              <a:rPr lang="ko-KR" altLang="en-US" dirty="0"/>
              <a:t>를 지정하고 날짜 시간 정보를 보다 상세히 출력</a:t>
            </a:r>
            <a:r>
              <a:rPr lang="en-US" altLang="ko-KR" dirty="0"/>
              <a:t>(2013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 </a:t>
            </a:r>
            <a:r>
              <a:rPr lang="ko-KR" altLang="en-US" dirty="0"/>
              <a:t>오전 </a:t>
            </a:r>
            <a:r>
              <a:rPr lang="en-US" altLang="ko-KR" dirty="0"/>
              <a:t>4</a:t>
            </a:r>
            <a:r>
              <a:rPr lang="ko-KR" altLang="en-US" dirty="0"/>
              <a:t>시 </a:t>
            </a:r>
            <a:r>
              <a:rPr lang="en-US" altLang="ko-KR" dirty="0"/>
              <a:t>38</a:t>
            </a:r>
            <a:r>
              <a:rPr lang="ko-KR" altLang="en-US" dirty="0"/>
              <a:t>분 </a:t>
            </a:r>
            <a:r>
              <a:rPr lang="en-US" altLang="ko-KR" dirty="0"/>
              <a:t>26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하려면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속성에 “</a:t>
            </a:r>
            <a:r>
              <a:rPr lang="en-US" altLang="ko-KR" dirty="0"/>
              <a:t>long”</a:t>
            </a:r>
            <a:r>
              <a:rPr lang="ko-KR" altLang="en-US" dirty="0"/>
              <a:t>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 smtClean="0"/>
          </a:p>
          <a:p>
            <a:pPr fontAlgn="base"/>
            <a:r>
              <a:rPr lang="ko-KR" altLang="en-US" dirty="0" smtClean="0"/>
              <a:t>이외에도 </a:t>
            </a:r>
            <a:r>
              <a:rPr lang="ko-KR" altLang="en-US" dirty="0"/>
              <a:t>“</a:t>
            </a:r>
            <a:r>
              <a:rPr lang="en-US" altLang="ko-KR" dirty="0"/>
              <a:t>medium”</a:t>
            </a:r>
            <a:r>
              <a:rPr lang="ko-KR" altLang="en-US" dirty="0"/>
              <a:t>을 지정할 수 있는데 이는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속성을 생략했을 때처럼 “</a:t>
            </a: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4:38:26”</a:t>
            </a:r>
            <a:r>
              <a:rPr lang="ko-KR" altLang="en-US" dirty="0"/>
              <a:t>로 출력됩니다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 smtClean="0"/>
          </a:p>
          <a:p>
            <a:pPr fontAlgn="base"/>
            <a:r>
              <a:rPr lang="en-US" altLang="ko-KR" dirty="0" smtClean="0"/>
              <a:t>“</a:t>
            </a:r>
            <a:r>
              <a:rPr lang="en-US" altLang="ko-KR" dirty="0"/>
              <a:t>medium” </a:t>
            </a:r>
            <a:r>
              <a:rPr lang="ko-KR" altLang="en-US" dirty="0"/>
              <a:t>대신 “</a:t>
            </a:r>
            <a:r>
              <a:rPr lang="en-US" altLang="ko-KR" dirty="0"/>
              <a:t>default”</a:t>
            </a:r>
            <a:r>
              <a:rPr lang="ko-KR" altLang="en-US" dirty="0"/>
              <a:t>를 주었을 때에도 동일한 결과가 출력됩니다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pattern </a:t>
            </a:r>
            <a:r>
              <a:rPr lang="ko-KR" altLang="en-US" dirty="0"/>
              <a:t>속성을 사용하여 원하는 형태로 화면에 출력할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949280"/>
            <a:ext cx="609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26_jstlFmt.jsp</a:t>
            </a:r>
            <a:r>
              <a:rPr lang="en-US" altLang="ko-KR" sz="2400" dirty="0" smtClean="0">
                <a:solidFill>
                  <a:srgbClr val="FF0000"/>
                </a:solidFill>
              </a:rPr>
              <a:t>, 27_jstlFmt.jsp, 28_jstlFmt.jsp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458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입력값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한글깨짐</a:t>
            </a:r>
            <a:r>
              <a:rPr lang="ko-KR" altLang="en-US" sz="2400" dirty="0" smtClean="0"/>
              <a:t> 방지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&lt;% </a:t>
            </a:r>
            <a:r>
              <a:rPr lang="en-US" altLang="ko-KR" sz="2400" dirty="0" err="1" smtClean="0"/>
              <a:t>request.setCharaterEncoding</a:t>
            </a:r>
            <a:r>
              <a:rPr lang="en-US" altLang="ko-KR" sz="2400" dirty="0" smtClean="0"/>
              <a:t>(“UTF-8”); %&gt;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29_info.jsp, 29_jstlFmt.jsp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fmt:requestEncoding</a:t>
            </a:r>
            <a:r>
              <a:rPr lang="en-US" altLang="ko-KR" sz="2400" dirty="0" smtClean="0"/>
              <a:t> value=“</a:t>
            </a:r>
            <a:r>
              <a:rPr lang="ko-KR" altLang="en-US" sz="2400" dirty="0" smtClean="0"/>
              <a:t>캐릭터셋이름</a:t>
            </a:r>
            <a:r>
              <a:rPr lang="en-US" altLang="ko-KR" sz="2400" dirty="0" smtClean="0"/>
              <a:t>” /&gt;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30_info.jsp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en-US" altLang="ko-KR" sz="2400" dirty="0" smtClean="0">
                <a:solidFill>
                  <a:srgbClr val="FF0000"/>
                </a:solidFill>
              </a:rPr>
              <a:t>30_jstlFmt.jsp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원고\로드북\_____jsp\img\ch07\7-04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20" y="4117950"/>
            <a:ext cx="597535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:\원고\로드북\_____jsp\img\ch07\7-04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" y="4508798"/>
            <a:ext cx="4313237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9752" y="5281141"/>
            <a:ext cx="1622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/>
              <a:t>${</a:t>
            </a:r>
            <a:r>
              <a:rPr lang="en-US" altLang="ko-KR" sz="1400" b="1" dirty="0" err="1"/>
              <a:t>param</a:t>
            </a:r>
            <a:r>
              <a:rPr lang="en-US" altLang="ko-KR" sz="1400" b="1" dirty="0"/>
              <a:t>["</a:t>
            </a:r>
            <a:r>
              <a:rPr lang="en-US" altLang="ko-KR" sz="1400" b="1" dirty="0" err="1"/>
              <a:t>pwd</a:t>
            </a:r>
            <a:r>
              <a:rPr lang="en-US" altLang="ko-KR" sz="1400" b="1" dirty="0"/>
              <a:t>"]}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73305" y="4993109"/>
            <a:ext cx="12293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/>
              <a:t>${param.id} 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619672" y="5300886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19672" y="5516910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059832" y="4541050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5856" y="4541050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059832" y="5765186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75856" y="5765186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633" y="2924944"/>
            <a:ext cx="864096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객체는 표현 언어에서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/>
              <a:t>대신 사용자가 폼에 입력한 값을 얻어오기 위해서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800" dirty="0"/>
          </a:p>
          <a:p>
            <a:pPr fontAlgn="base"/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/>
              <a:t>객체는 </a:t>
            </a:r>
            <a:r>
              <a:rPr lang="en-US" altLang="ko-KR" dirty="0"/>
              <a:t>.</a:t>
            </a:r>
            <a:r>
              <a:rPr lang="ko-KR" altLang="en-US" dirty="0"/>
              <a:t>혹은 </a:t>
            </a:r>
            <a:r>
              <a:rPr lang="en-US" altLang="ko-KR" dirty="0" smtClean="0"/>
              <a:t>[“name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”] </a:t>
            </a:r>
            <a:r>
              <a:rPr lang="ko-KR" altLang="en-US" dirty="0"/>
              <a:t>둘 중에 하나를 이용해서 사용자가 입력한 값을 얻어옵니다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235" y="334397"/>
            <a:ext cx="865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언어에서는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/>
              <a:t>대신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객체를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33009"/>
              </p:ext>
            </p:extLst>
          </p:nvPr>
        </p:nvGraphicFramePr>
        <p:xfrm>
          <a:off x="266633" y="836712"/>
          <a:ext cx="8496944" cy="150952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2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2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내장 객체인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getParameter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동일한 역할인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paramValues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이름으로 전달되는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값들을 배열 형태로 얻어오는데 사용하는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getParameterValues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동일한 역할을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4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7089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체크 박스는 한 개 이상일 수 있기 때문에 다중 선택할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여름과 </a:t>
            </a:r>
            <a:r>
              <a:rPr lang="ko-KR" altLang="en-US" dirty="0"/>
              <a:t>겨울을 선택하였다면 </a:t>
            </a:r>
            <a:r>
              <a:rPr lang="en-US" altLang="ko-KR" dirty="0"/>
              <a:t>04_researchForm.jsp</a:t>
            </a:r>
            <a:r>
              <a:rPr lang="ko-KR" altLang="en-US" dirty="0"/>
              <a:t>에서 체크 박스의 이름을 모두 </a:t>
            </a:r>
            <a:r>
              <a:rPr lang="en-US" altLang="ko-KR" dirty="0"/>
              <a:t>season</a:t>
            </a:r>
            <a:r>
              <a:rPr lang="ko-KR" altLang="en-US" dirty="0"/>
              <a:t>으로 주었기 때문에 </a:t>
            </a:r>
            <a:r>
              <a:rPr lang="en-US" altLang="ko-KR" dirty="0"/>
              <a:t>season</a:t>
            </a:r>
            <a:r>
              <a:rPr lang="ko-KR" altLang="en-US" dirty="0"/>
              <a:t>이란 이름에 </a:t>
            </a:r>
            <a:r>
              <a:rPr lang="en-US" altLang="ko-KR" dirty="0"/>
              <a:t>2</a:t>
            </a:r>
            <a:r>
              <a:rPr lang="ko-KR" altLang="en-US" dirty="0"/>
              <a:t>개의 값을 저장됩니다</a:t>
            </a:r>
            <a:r>
              <a:rPr lang="en-US" altLang="ko-KR" dirty="0"/>
              <a:t>. </a:t>
            </a:r>
            <a:r>
              <a:rPr lang="ko-KR" altLang="en-US" dirty="0"/>
              <a:t>브라우저의 주소 입력란을 확인해 보세요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2755936" descr="EMB000004205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96963"/>
            <a:ext cx="5251252" cy="15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11297432" descr="EMB0000042054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59416"/>
            <a:ext cx="7899595" cy="13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22860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객체로 전달된 데이터를 얻어옵니다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 err="1"/>
              <a:t>paramValues</a:t>
            </a:r>
            <a:r>
              <a:rPr lang="ko-KR" altLang="en-US" dirty="0"/>
              <a:t>가 언제 사용되는지를 살펴보기 위해서 간단한 예를 들어보겠습니다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7997" y="836712"/>
            <a:ext cx="8468006" cy="18466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&lt;form action="04_research.jsp"&gt;</a:t>
            </a:r>
          </a:p>
          <a:p>
            <a:pPr fontAlgn="base"/>
            <a:r>
              <a:rPr lang="ko-KR" altLang="en-US" sz="1600" dirty="0"/>
              <a:t>좋아하는 계절</a:t>
            </a:r>
            <a:r>
              <a:rPr lang="en-US" altLang="ko-KR" sz="1600" dirty="0"/>
              <a:t>: 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&lt;input type="checkbox" name="season" value="spring"&gt; </a:t>
            </a:r>
            <a:r>
              <a:rPr lang="ko-KR" altLang="en-US" sz="1600" dirty="0"/>
              <a:t>봄</a:t>
            </a:r>
          </a:p>
          <a:p>
            <a:pPr fontAlgn="base"/>
            <a:r>
              <a:rPr lang="en-US" altLang="ko-KR" sz="1600" dirty="0"/>
              <a:t>&lt;input type="checkbox" name="season" value="summer" &gt; </a:t>
            </a:r>
            <a:r>
              <a:rPr lang="ko-KR" altLang="en-US" sz="1600" dirty="0"/>
              <a:t>여름</a:t>
            </a:r>
          </a:p>
          <a:p>
            <a:pPr fontAlgn="base"/>
            <a:r>
              <a:rPr lang="en-US" altLang="ko-KR" sz="1600" dirty="0"/>
              <a:t>&lt;input type="checkbox" name="season" value="fall"&gt; </a:t>
            </a:r>
            <a:r>
              <a:rPr lang="ko-KR" altLang="en-US" sz="1600" dirty="0"/>
              <a:t>가을</a:t>
            </a:r>
          </a:p>
          <a:p>
            <a:pPr fontAlgn="base"/>
            <a:r>
              <a:rPr lang="en-US" altLang="ko-KR" sz="1600" dirty="0"/>
              <a:t>&lt;input type="checkbox" name="season" value="winter"&gt; </a:t>
            </a:r>
            <a:r>
              <a:rPr lang="ko-KR" altLang="en-US" sz="1600" dirty="0"/>
              <a:t>겨울 </a:t>
            </a:r>
          </a:p>
          <a:p>
            <a:pPr fontAlgn="base"/>
            <a:r>
              <a:rPr lang="en-US" altLang="ko-KR" sz="1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593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94328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getParameterValues</a:t>
            </a:r>
            <a:r>
              <a:rPr lang="en-US" altLang="ko-KR" dirty="0"/>
              <a:t>()</a:t>
            </a:r>
            <a:r>
              <a:rPr lang="ko-KR" altLang="en-US" dirty="0"/>
              <a:t>를 사용해서 배열 형태로 값을 전달받아야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그런데 표현 언어에서는 </a:t>
            </a:r>
            <a:r>
              <a:rPr lang="en-US" altLang="ko-KR" dirty="0" err="1"/>
              <a:t>paramValues</a:t>
            </a:r>
            <a:r>
              <a:rPr lang="ko-KR" altLang="en-US" dirty="0"/>
              <a:t>를 이용하여 아직 </a:t>
            </a:r>
            <a:r>
              <a:rPr lang="en-US" altLang="ko-KR" dirty="0"/>
              <a:t>JSTL</a:t>
            </a:r>
            <a:r>
              <a:rPr lang="ko-KR" altLang="en-US" dirty="0"/>
              <a:t>을 배우지 않았지만 </a:t>
            </a:r>
            <a:r>
              <a:rPr lang="en-US" altLang="ko-KR" dirty="0"/>
              <a:t>JSTL</a:t>
            </a:r>
            <a:r>
              <a:rPr lang="ko-KR" altLang="en-US" dirty="0"/>
              <a:t>의 </a:t>
            </a:r>
            <a:r>
              <a:rPr lang="en-US" altLang="ko-KR" dirty="0" err="1"/>
              <a:t>forEach</a:t>
            </a:r>
            <a:r>
              <a:rPr lang="ko-KR" altLang="en-US" dirty="0"/>
              <a:t>를 이용하여 다음과 같이 간편하게 체크 박스에서 선택한 값을 얻어올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754611"/>
            <a:ext cx="8468006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</a:t>
            </a:r>
          </a:p>
          <a:p>
            <a:pPr fontAlgn="base"/>
            <a:r>
              <a:rPr lang="en-US" altLang="ko-KR" dirty="0"/>
              <a:t>  String </a:t>
            </a:r>
            <a:r>
              <a:rPr lang="en-US" altLang="ko-KR" dirty="0" err="1"/>
              <a:t>seasonArr</a:t>
            </a:r>
            <a:r>
              <a:rPr lang="en-US" altLang="ko-KR" dirty="0"/>
              <a:t>[]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("season");</a:t>
            </a:r>
          </a:p>
          <a:p>
            <a:pPr fontAlgn="base"/>
            <a:r>
              <a:rPr lang="en-US" altLang="ko-KR" dirty="0"/>
              <a:t>  </a:t>
            </a:r>
            <a:r>
              <a:rPr lang="en-US" altLang="ko-KR" dirty="0" err="1"/>
              <a:t>out.println</a:t>
            </a:r>
            <a:r>
              <a:rPr lang="en-US" altLang="ko-KR" dirty="0"/>
              <a:t>("</a:t>
            </a:r>
            <a:r>
              <a:rPr lang="ko-KR" altLang="en-US" dirty="0"/>
              <a:t>당신이 좋아하는 계절 </a:t>
            </a:r>
            <a:r>
              <a:rPr lang="en-US" altLang="ko-KR" dirty="0"/>
              <a:t>: ");</a:t>
            </a:r>
          </a:p>
          <a:p>
            <a:pPr fontAlgn="base"/>
            <a:r>
              <a:rPr lang="en-US" altLang="ko-KR" dirty="0"/>
              <a:t>  for (String season : </a:t>
            </a:r>
            <a:r>
              <a:rPr lang="en-US" altLang="ko-KR" dirty="0" err="1"/>
              <a:t>seasonArr</a:t>
            </a:r>
            <a:r>
              <a:rPr lang="en-US" altLang="ko-KR" dirty="0"/>
              <a:t>) {</a:t>
            </a:r>
          </a:p>
          <a:p>
            <a:pPr fontAlgn="base"/>
            <a:r>
              <a:rPr lang="en-US" altLang="ko-KR" dirty="0"/>
              <a:t>    </a:t>
            </a:r>
            <a:r>
              <a:rPr lang="en-US" altLang="ko-KR" dirty="0" err="1"/>
              <a:t>out.println</a:t>
            </a:r>
            <a:r>
              <a:rPr lang="en-US" altLang="ko-KR" dirty="0"/>
              <a:t>(season+" ");</a:t>
            </a:r>
          </a:p>
          <a:p>
            <a:pPr fontAlgn="base"/>
            <a:r>
              <a:rPr lang="en-US" altLang="ko-KR" dirty="0"/>
              <a:t>  }    </a:t>
            </a:r>
          </a:p>
          <a:p>
            <a:pPr fontAlgn="base"/>
            <a:r>
              <a:rPr lang="en-US" altLang="ko-KR" dirty="0"/>
              <a:t>%&gt;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7997" y="4005064"/>
            <a:ext cx="846800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items="${</a:t>
            </a:r>
            <a:r>
              <a:rPr lang="en-US" altLang="ko-KR" dirty="0" err="1"/>
              <a:t>paramValues.season</a:t>
            </a:r>
            <a:r>
              <a:rPr lang="en-US" altLang="ko-KR" dirty="0"/>
              <a:t>}" </a:t>
            </a:r>
            <a:r>
              <a:rPr lang="en-US" altLang="ko-KR" dirty="0" err="1"/>
              <a:t>var</a:t>
            </a:r>
            <a:r>
              <a:rPr lang="en-US" altLang="ko-KR" dirty="0"/>
              <a:t>="season"&gt;</a:t>
            </a:r>
          </a:p>
          <a:p>
            <a:pPr fontAlgn="base"/>
            <a:r>
              <a:rPr lang="en-US" altLang="ko-KR" dirty="0"/>
              <a:t>${season}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61248"/>
            <a:ext cx="31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04_login.jsp, 04_testLogin.jsp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6421</Words>
  <Application>Microsoft Office PowerPoint</Application>
  <PresentationFormat>화면 슬라이드 쇼(4:3)</PresentationFormat>
  <Paragraphs>1138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HY견고딕</vt:lpstr>
      <vt:lpstr>굴림</vt:lpstr>
      <vt:lpstr>맑은 고딕</vt:lpstr>
      <vt:lpstr>휴먼매직체</vt:lpstr>
      <vt:lpstr>Arial</vt:lpstr>
      <vt:lpstr>Times New Roman</vt:lpstr>
      <vt:lpstr>Office 테마</vt:lpstr>
      <vt:lpstr>07장 표현 언어(Expression Language) 와 JSTL(JSP Standard Tag Library)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Jstl fmt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212</cp:revision>
  <dcterms:created xsi:type="dcterms:W3CDTF">2013-05-13T12:41:23Z</dcterms:created>
  <dcterms:modified xsi:type="dcterms:W3CDTF">2023-04-05T01:46:38Z</dcterms:modified>
</cp:coreProperties>
</file>