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4" r:id="rId3"/>
    <p:sldId id="322" r:id="rId4"/>
    <p:sldId id="321" r:id="rId5"/>
    <p:sldId id="316" r:id="rId6"/>
    <p:sldId id="317" r:id="rId7"/>
    <p:sldId id="318" r:id="rId8"/>
    <p:sldId id="323" r:id="rId9"/>
    <p:sldId id="324" r:id="rId10"/>
    <p:sldId id="319" r:id="rId11"/>
    <p:sldId id="320" r:id="rId12"/>
    <p:sldId id="307" r:id="rId13"/>
    <p:sldId id="308" r:id="rId14"/>
    <p:sldId id="309" r:id="rId15"/>
    <p:sldId id="325" r:id="rId16"/>
    <p:sldId id="31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2" autoAdjust="0"/>
    <p:restoredTop sz="94660"/>
  </p:normalViewPr>
  <p:slideViewPr>
    <p:cSldViewPr>
      <p:cViewPr varScale="1">
        <p:scale>
          <a:sx n="86" d="100"/>
          <a:sy n="86" d="100"/>
        </p:scale>
        <p:origin x="84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ko-KR" altLang="en-US" smtClean="0"/>
              <a:t>데이터베이스와 </a:t>
            </a:r>
            <a:r>
              <a:rPr lang="en-US" altLang="ko-KR" smtClean="0"/>
              <a:t>JDBC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4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String url = "jdbc:oracle:thin:@localhost:1521:XE";</a:t>
            </a:r>
          </a:p>
          <a:p>
            <a:pPr marL="0" indent="0">
              <a:buNone/>
            </a:pPr>
            <a:r>
              <a:rPr lang="en-US" altLang="ko-KR" sz="2400" smtClean="0"/>
              <a:t>String </a:t>
            </a:r>
            <a:r>
              <a:rPr lang="en-US" altLang="ko-KR" sz="2400"/>
              <a:t>uid = "scott";</a:t>
            </a:r>
          </a:p>
          <a:p>
            <a:pPr marL="0" indent="0">
              <a:buNone/>
            </a:pPr>
            <a:r>
              <a:rPr lang="en-US" altLang="ko-KR" sz="2400" smtClean="0"/>
              <a:t>String </a:t>
            </a:r>
            <a:r>
              <a:rPr lang="en-US" altLang="ko-KR" sz="2400"/>
              <a:t>pass = "tiger";</a:t>
            </a:r>
            <a:br>
              <a:rPr lang="en-US" altLang="ko-KR" sz="2400"/>
            </a:b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String sql = "select * from member";</a:t>
            </a:r>
            <a:br>
              <a:rPr lang="en-US" altLang="ko-KR" sz="2400"/>
            </a:b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Connection conn =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DriverManager.getConnection(url</a:t>
            </a:r>
            <a:r>
              <a:rPr lang="en-US" altLang="ko-KR" sz="2400"/>
              <a:t>, uid, pass);</a:t>
            </a:r>
            <a:br>
              <a:rPr lang="en-US" altLang="ko-KR" sz="2400"/>
            </a:b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stmt = conn.createStatement</a:t>
            </a:r>
            <a:r>
              <a:rPr lang="en-US" altLang="ko-KR" sz="2400" smtClean="0"/>
              <a:t>();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rs </a:t>
            </a:r>
            <a:r>
              <a:rPr lang="en-US" altLang="ko-KR" sz="2400"/>
              <a:t>= stmt.executeQuery(sql);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544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ResultSet</a:t>
            </a:r>
            <a:r>
              <a:rPr lang="ko-KR" altLang="en-US" sz="2400" dirty="0" smtClean="0"/>
              <a:t>의 메서드들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next(), : </a:t>
            </a:r>
            <a:r>
              <a:rPr lang="ko-KR" altLang="en-US" sz="2400" dirty="0" err="1" smtClean="0"/>
              <a:t>다음행으로</a:t>
            </a:r>
            <a:r>
              <a:rPr lang="ko-KR" altLang="en-US" sz="2400" dirty="0" smtClean="0"/>
              <a:t> 이동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previous() : </a:t>
            </a:r>
            <a:r>
              <a:rPr lang="ko-KR" altLang="en-US" sz="2400" dirty="0" smtClean="0"/>
              <a:t>앞의 행으로 이동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first() : </a:t>
            </a:r>
            <a:r>
              <a:rPr lang="ko-KR" altLang="en-US" sz="2400" dirty="0" smtClean="0"/>
              <a:t>첫번째 행으로 이동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last() : </a:t>
            </a:r>
            <a:r>
              <a:rPr lang="ko-KR" altLang="en-US" sz="2400" dirty="0" smtClean="0"/>
              <a:t>마지막 행으로 이동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 smtClean="0"/>
              <a:t>getString</a:t>
            </a:r>
            <a:r>
              <a:rPr lang="en-US" altLang="ko-KR" sz="2400" dirty="0" smtClean="0"/>
              <a:t>(＂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")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getInt</a:t>
            </a:r>
            <a:r>
              <a:rPr lang="en-US" altLang="ko-KR" sz="2400" dirty="0" smtClean="0"/>
              <a:t>(＂</a:t>
            </a:r>
            <a:r>
              <a:rPr lang="ko-KR" altLang="en-US" sz="2400" dirty="0" err="1"/>
              <a:t>컬럼명</a:t>
            </a:r>
            <a:r>
              <a:rPr lang="en-US" altLang="ko-KR" sz="2400" dirty="0" smtClean="0"/>
              <a:t>")  …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getString</a:t>
            </a:r>
            <a:r>
              <a:rPr lang="en-US" altLang="ko-KR" sz="2400" dirty="0" smtClean="0"/>
              <a:t>(index no)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getInt</a:t>
            </a:r>
            <a:r>
              <a:rPr lang="en-US" altLang="ko-KR" sz="2400" dirty="0" smtClean="0"/>
              <a:t>(index no)</a:t>
            </a:r>
            <a:br>
              <a:rPr lang="en-US" altLang="ko-KR" sz="2400" dirty="0" smtClean="0"/>
            </a:br>
            <a:r>
              <a:rPr lang="en-US" altLang="ko-KR" sz="2400" dirty="0" smtClean="0"/>
              <a:t>--index</a:t>
            </a:r>
            <a:r>
              <a:rPr lang="ko-KR" altLang="en-US" sz="2400" dirty="0" smtClean="0"/>
              <a:t>번호는 </a:t>
            </a:r>
            <a:r>
              <a:rPr lang="ko-KR" altLang="en-US" sz="2400" dirty="0" err="1" smtClean="0"/>
              <a:t>컬럼순으로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시작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--index</a:t>
            </a:r>
            <a:r>
              <a:rPr lang="ko-KR" altLang="en-US" sz="2400" dirty="0" smtClean="0"/>
              <a:t>사용이 속도 좋음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01_allMember.jsp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283968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56197"/>
              </p:ext>
            </p:extLst>
          </p:nvPr>
        </p:nvGraphicFramePr>
        <p:xfrm>
          <a:off x="2202161" y="2765901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54160" y="2114323"/>
            <a:ext cx="666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name 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userid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pwd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         email               phone    admin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483768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419872" y="237378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68872" y="242088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80312" y="241712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316416" y="240195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3568" y="2535287"/>
            <a:ext cx="1709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831431"/>
            <a:ext cx="1524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End Of File(EOF)</a:t>
            </a:r>
          </a:p>
          <a:p>
            <a:r>
              <a:rPr lang="en-US" altLang="ko-KR" sz="1200" dirty="0" smtClean="0"/>
              <a:t>After the Last Row</a:t>
            </a:r>
            <a:endParaRPr lang="en-US" altLang="ko-KR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2533765"/>
            <a:ext cx="1686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Begin Of File: </a:t>
            </a:r>
          </a:p>
          <a:p>
            <a:r>
              <a:rPr lang="en-US" altLang="ko-KR" sz="1200" dirty="0"/>
              <a:t>Before the First Row</a:t>
            </a:r>
          </a:p>
        </p:txBody>
      </p:sp>
    </p:spTree>
    <p:extLst>
      <p:ext uri="{BB962C8B-B14F-4D97-AF65-F5344CB8AC3E}">
        <p14:creationId xmlns:p14="http://schemas.microsoft.com/office/powerpoint/2010/main" val="31722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1180"/>
              </p:ext>
            </p:extLst>
          </p:nvPr>
        </p:nvGraphicFramePr>
        <p:xfrm>
          <a:off x="83497" y="2849488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Begin Of File((BOF) : Before the First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End Of File(EOF) : After the Last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63960" y="2632522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 셋 객체가 얻어지자 마자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Cursor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6216" y="295791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24328" y="3284983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01908" y="356372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rs.next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697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31840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40843"/>
              </p:ext>
            </p:extLst>
          </p:nvPr>
        </p:nvGraphicFramePr>
        <p:xfrm>
          <a:off x="834008" y="2765901"/>
          <a:ext cx="7554415" cy="1097280"/>
        </p:xfrm>
        <a:graphic>
          <a:graphicData uri="http://schemas.openxmlformats.org/drawingml/2006/table">
            <a:tbl>
              <a:tblPr/>
              <a:tblGrid>
                <a:gridCol w="93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name          </a:t>
                      </a:r>
                      <a:r>
                        <a:rPr lang="en-US" altLang="ko-KR" sz="1200" dirty="0" err="1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userid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           </a:t>
                      </a:r>
                      <a:r>
                        <a:rPr lang="en-US" altLang="ko-KR" sz="1200" dirty="0" err="1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pwd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                   email                            phone             admin</a:t>
                      </a:r>
                      <a:endParaRPr lang="ko-KR" altLang="en-US" sz="1200" dirty="0" smtClean="0">
                        <a:solidFill>
                          <a:srgbClr val="0000FF"/>
                        </a:solidFill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1115616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267744" y="2174667"/>
            <a:ext cx="0" cy="51908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704776" y="242088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6256" y="241712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956376" y="2197278"/>
            <a:ext cx="0" cy="52464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95535" y="2174667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name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403647" y="1886635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userid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627783" y="2174667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pwd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026189" y="2197278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email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868143" y="2246675"/>
            <a:ext cx="15121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phone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236296" y="1958643"/>
            <a:ext cx="1224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rs.getInt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admin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292548" y="383287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267744" y="386104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32011" y="3861048"/>
            <a:ext cx="0" cy="74672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65484" y="386481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103809" y="386104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776627" y="3832875"/>
            <a:ext cx="0" cy="7748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9570" y="4581128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583667" y="4149080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780183" y="4149080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427983" y="4171691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4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120171" y="4624880"/>
            <a:ext cx="15121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7460704" y="4149080"/>
            <a:ext cx="927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rs.getInt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6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486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데이터 저장과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PreparedStatment</a:t>
            </a:r>
            <a:r>
              <a:rPr lang="ko-KR" altLang="en-US" sz="2400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2400" dirty="0" smtClean="0">
                <a:solidFill>
                  <a:srgbClr val="FF0000"/>
                </a:solidFill>
              </a:rPr>
              <a:t>(p432)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err="1" smtClean="0"/>
              <a:t>PreparedStatement</a:t>
            </a:r>
            <a:r>
              <a:rPr lang="ko-KR" altLang="en-US" sz="2400" dirty="0" smtClean="0"/>
              <a:t>인터페이스는  </a:t>
            </a:r>
            <a:r>
              <a:rPr lang="en-US" altLang="ko-KR" sz="2400" dirty="0" smtClean="0"/>
              <a:t>Statement </a:t>
            </a:r>
            <a:br>
              <a:rPr lang="en-US" altLang="ko-KR" sz="2400" dirty="0" smtClean="0"/>
            </a:br>
            <a:r>
              <a:rPr lang="ko-KR" altLang="en-US" sz="2400" dirty="0" smtClean="0"/>
              <a:t>인터페이스의 서브 인터페이스임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String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= “insert into member values(?,?,?,?,?,?)”;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PreparedStatement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pstmt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con.prepareStatement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ko-KR" altLang="en-US" sz="2400" dirty="0" err="1" smtClean="0"/>
              <a:t>바인드변수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로 지정된 매개변수에 값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setXXX</a:t>
            </a:r>
            <a:r>
              <a:rPr lang="en-US" altLang="ko-KR" sz="2400" dirty="0" smtClean="0"/>
              <a:t>(?</a:t>
            </a:r>
            <a:r>
              <a:rPr lang="ko-KR" altLang="en-US" sz="2400" dirty="0" smtClean="0"/>
              <a:t>순서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리터럴이나</a:t>
            </a:r>
            <a:r>
              <a:rPr lang="ko-KR" altLang="en-US" sz="2400" dirty="0" smtClean="0"/>
              <a:t> 변수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pstmt.setString</a:t>
            </a:r>
            <a:r>
              <a:rPr lang="en-US" altLang="ko-KR" sz="2400" dirty="0" smtClean="0"/>
              <a:t>(1</a:t>
            </a:r>
            <a:r>
              <a:rPr lang="en-US" altLang="ko-KR" sz="2400" dirty="0"/>
              <a:t>, name);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pstmt.setString</a:t>
            </a:r>
            <a:r>
              <a:rPr lang="en-US" altLang="ko-KR" sz="2400" dirty="0" smtClean="0"/>
              <a:t>(2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userid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pstmt.setString</a:t>
            </a:r>
            <a:r>
              <a:rPr lang="en-US" altLang="ko-KR" sz="2400" dirty="0" smtClean="0"/>
              <a:t>(3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pwd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pstmt.setString</a:t>
            </a:r>
            <a:r>
              <a:rPr lang="en-US" altLang="ko-KR" sz="2400" dirty="0" smtClean="0"/>
              <a:t>(4</a:t>
            </a:r>
            <a:r>
              <a:rPr lang="en-US" altLang="ko-KR" sz="2400" dirty="0"/>
              <a:t>, email);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pstmt.setString</a:t>
            </a:r>
            <a:r>
              <a:rPr lang="en-US" altLang="ko-KR" sz="2400" dirty="0" smtClean="0"/>
              <a:t>(5</a:t>
            </a:r>
            <a:r>
              <a:rPr lang="en-US" altLang="ko-KR" sz="2400" dirty="0"/>
              <a:t>, phone);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pstmt.setInt</a:t>
            </a:r>
            <a:r>
              <a:rPr lang="en-US" altLang="ko-KR" sz="2400" dirty="0" smtClean="0"/>
              <a:t>(6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Integer.parseInt</a:t>
            </a:r>
            <a:r>
              <a:rPr lang="en-US" altLang="ko-KR" sz="2400" dirty="0"/>
              <a:t>(admin));</a:t>
            </a:r>
          </a:p>
          <a:p>
            <a:pPr marL="0" indent="0">
              <a:buNone/>
            </a:pPr>
            <a:r>
              <a:rPr lang="en-US" altLang="ko-KR" sz="2400" dirty="0"/>
              <a:t>			</a:t>
            </a:r>
            <a:r>
              <a:rPr lang="ko-KR" altLang="en-US" sz="2400" dirty="0"/>
              <a:t>			</a:t>
            </a:r>
            <a:r>
              <a:rPr lang="en-US" altLang="ko-KR" sz="2400" dirty="0" err="1"/>
              <a:t>pstmt.executeUpdate</a:t>
            </a:r>
            <a:r>
              <a:rPr lang="en-US" altLang="ko-KR" sz="2400" dirty="0" smtClean="0"/>
              <a:t>();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pstmt.close</a:t>
            </a:r>
            <a:r>
              <a:rPr lang="en-US" altLang="ko-KR" sz="2400" smtClean="0"/>
              <a:t>();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8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원고\로드북\_____jsp\img\ch08\8-03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7" y="511410"/>
            <a:ext cx="60769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55557" y="3636313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 예제를 실행하여 학생 정보를 추가합니다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8184" y="1616975"/>
            <a:ext cx="2699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02_addMember.jsp,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02_addMemberForm.jsp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H:\원고\로드북\_____jsp\img\ch08\8-0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44561"/>
            <a:ext cx="37909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>
            <a:off x="1193336" y="3284983"/>
            <a:ext cx="3044487" cy="46805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Picture 8" descr="H:\원고\로드북\_____jsp\img\ch08\8-03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15744"/>
            <a:ext cx="7270823" cy="2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3779912" y="4096011"/>
            <a:ext cx="944488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12196" y="4293096"/>
            <a:ext cx="168799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학생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정보가 추가된 후의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상태입니다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설치 오류가 </a:t>
            </a:r>
            <a:r>
              <a:rPr lang="ko-KR" altLang="en-US" sz="2400" dirty="0" err="1" smtClean="0"/>
              <a:t>날시</a:t>
            </a:r>
            <a:r>
              <a:rPr lang="ko-KR" altLang="en-US" sz="2400" dirty="0" smtClean="0"/>
              <a:t> 해결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setup</a:t>
            </a:r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우클릭</a:t>
            </a:r>
            <a:r>
              <a:rPr lang="en-US" altLang="ko-KR" sz="2400" dirty="0" smtClean="0"/>
              <a:t>-window </a:t>
            </a:r>
            <a:r>
              <a:rPr lang="ko-KR" altLang="en-US" sz="2400" dirty="0" smtClean="0"/>
              <a:t>버전 선택</a:t>
            </a:r>
            <a:endParaRPr lang="en-US" altLang="ko-KR" sz="2400" dirty="0" smtClean="0"/>
          </a:p>
          <a:p>
            <a:r>
              <a:rPr lang="ko-KR" altLang="en-US" sz="2400" dirty="0" smtClean="0"/>
              <a:t>설치 프로그램이 저장될 폴더가 한글 </a:t>
            </a:r>
            <a:r>
              <a:rPr lang="ko-KR" altLang="en-US" sz="2400" dirty="0" err="1" smtClean="0"/>
              <a:t>포함시</a:t>
            </a:r>
            <a:r>
              <a:rPr lang="ko-KR" altLang="en-US" sz="2400" dirty="0" smtClean="0"/>
              <a:t> 오류</a:t>
            </a:r>
            <a:endParaRPr lang="en-US" altLang="ko-KR" sz="2400" dirty="0" smtClean="0"/>
          </a:p>
          <a:p>
            <a:r>
              <a:rPr lang="ko-KR" altLang="en-US" sz="2400" dirty="0" smtClean="0"/>
              <a:t>컴퓨터의 사용자 계정이 </a:t>
            </a:r>
            <a:r>
              <a:rPr lang="ko-KR" altLang="en-US" sz="2400" dirty="0" err="1" smtClean="0"/>
              <a:t>한글일시</a:t>
            </a:r>
            <a:r>
              <a:rPr lang="ko-KR" altLang="en-US" sz="2400" dirty="0" smtClean="0"/>
              <a:t> 설치 오류</a:t>
            </a:r>
            <a:endParaRPr lang="en-US" altLang="ko-KR" sz="2400" dirty="0" smtClean="0"/>
          </a:p>
          <a:p>
            <a:r>
              <a:rPr lang="en-US" altLang="ko-KR" sz="2400" dirty="0" err="1" smtClean="0"/>
              <a:t>scott</a:t>
            </a:r>
            <a:r>
              <a:rPr lang="en-US" altLang="ko-KR" sz="2400" dirty="0" smtClean="0"/>
              <a:t>/tiger</a:t>
            </a:r>
            <a:r>
              <a:rPr lang="ko-KR" altLang="en-US" sz="2400" dirty="0" smtClean="0"/>
              <a:t>계정은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SQL&gt; @C:\</a:t>
            </a:r>
            <a:r>
              <a:rPr lang="en-US" altLang="ko-KR" sz="2400" dirty="0" err="1" smtClean="0"/>
              <a:t>oraclexe</a:t>
            </a:r>
            <a:r>
              <a:rPr lang="en-US" altLang="ko-KR" sz="2400" dirty="0" smtClean="0"/>
              <a:t>\app\oracle\product\11.2.0\server\</a:t>
            </a:r>
            <a:r>
              <a:rPr lang="en-US" altLang="ko-KR" sz="2400" dirty="0" err="1" smtClean="0"/>
              <a:t>rdbms</a:t>
            </a:r>
            <a:r>
              <a:rPr lang="en-US" altLang="ko-KR" sz="2400" dirty="0" smtClean="0"/>
              <a:t>\admin\</a:t>
            </a:r>
            <a:r>
              <a:rPr lang="en-US" altLang="ko-KR" sz="2400" dirty="0" err="1" smtClean="0"/>
              <a:t>scott.sql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생상하고</a:t>
            </a:r>
            <a:r>
              <a:rPr lang="ko-KR" altLang="en-US" sz="2400" dirty="0" smtClean="0"/>
              <a:t> 자동 </a:t>
            </a:r>
            <a:r>
              <a:rPr lang="en-US" altLang="ko-KR" sz="2400" dirty="0" smtClean="0"/>
              <a:t>conn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r>
              <a:rPr lang="ko-KR" altLang="en-US" sz="2400" dirty="0" smtClean="0"/>
              <a:t>관리자가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SQL&gt; alter user </a:t>
            </a:r>
            <a:r>
              <a:rPr lang="en-US" altLang="ko-KR" sz="2400" dirty="0" err="1"/>
              <a:t>scott</a:t>
            </a:r>
            <a:r>
              <a:rPr lang="en-US" altLang="ko-KR" sz="2400" dirty="0"/>
              <a:t> identified by tiger account unlock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Password</a:t>
            </a:r>
            <a:r>
              <a:rPr lang="ko-KR" altLang="en-US" sz="2400" dirty="0" smtClean="0"/>
              <a:t>없이 </a:t>
            </a:r>
            <a:r>
              <a:rPr lang="en-US" altLang="ko-KR" sz="2400" dirty="0" smtClean="0"/>
              <a:t>sys</a:t>
            </a:r>
            <a:r>
              <a:rPr lang="ko-KR" altLang="en-US" sz="2400" dirty="0" smtClean="0"/>
              <a:t>로 입장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sqlplus</a:t>
            </a:r>
            <a:r>
              <a:rPr lang="en-US" altLang="ko-KR" sz="2400" dirty="0" smtClean="0"/>
              <a:t> / as </a:t>
            </a:r>
            <a:r>
              <a:rPr lang="en-US" altLang="ko-KR" sz="2400" dirty="0" err="1" smtClean="0"/>
              <a:t>sysdbs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56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400" dirty="0" smtClean="0"/>
              <a:t>실습용 테이블 생성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create table member(</a:t>
            </a:r>
          </a:p>
          <a:p>
            <a:pPr marL="0" indent="0">
              <a:buNone/>
            </a:pPr>
            <a:r>
              <a:rPr lang="en-US" altLang="ko-KR" sz="2400" dirty="0"/>
              <a:t>name varchar2(10),</a:t>
            </a:r>
          </a:p>
          <a:p>
            <a:pPr marL="0" indent="0">
              <a:buNone/>
            </a:pPr>
            <a:r>
              <a:rPr lang="en-US" altLang="ko-KR" sz="2400" dirty="0" err="1"/>
              <a:t>userid</a:t>
            </a:r>
            <a:r>
              <a:rPr lang="en-US" altLang="ko-KR" sz="2400" dirty="0"/>
              <a:t> varchar2(10),</a:t>
            </a:r>
          </a:p>
          <a:p>
            <a:pPr marL="0" indent="0">
              <a:buNone/>
            </a:pPr>
            <a:r>
              <a:rPr lang="en-US" altLang="ko-KR" sz="2400" dirty="0" err="1"/>
              <a:t>pwd</a:t>
            </a:r>
            <a:r>
              <a:rPr lang="en-US" altLang="ko-KR" sz="2400" dirty="0"/>
              <a:t> varchar2(10),</a:t>
            </a:r>
          </a:p>
          <a:p>
            <a:pPr marL="0" indent="0">
              <a:buNone/>
            </a:pPr>
            <a:r>
              <a:rPr lang="en-US" altLang="ko-KR" sz="2400" dirty="0"/>
              <a:t>email varchar2(20),</a:t>
            </a:r>
          </a:p>
          <a:p>
            <a:pPr marL="0" indent="0">
              <a:buNone/>
            </a:pPr>
            <a:r>
              <a:rPr lang="en-US" altLang="ko-KR" sz="2400" dirty="0"/>
              <a:t>phone char(13),</a:t>
            </a:r>
          </a:p>
          <a:p>
            <a:pPr marL="0" indent="0">
              <a:buNone/>
            </a:pPr>
            <a:r>
              <a:rPr lang="en-US" altLang="ko-KR" sz="2400" dirty="0"/>
              <a:t>admin number(1) default 0, --0 user 1 admin</a:t>
            </a:r>
          </a:p>
          <a:p>
            <a:pPr marL="0" indent="0">
              <a:buNone/>
            </a:pPr>
            <a:r>
              <a:rPr lang="en-US" altLang="ko-KR" sz="2400" dirty="0"/>
              <a:t>primary key(</a:t>
            </a:r>
            <a:r>
              <a:rPr lang="en-US" altLang="ko-KR" sz="2400" dirty="0" err="1"/>
              <a:t>userid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insert into member values('</a:t>
            </a:r>
            <a:r>
              <a:rPr lang="ko-KR" altLang="en-US" sz="2400" dirty="0"/>
              <a:t>이소라</a:t>
            </a:r>
            <a:r>
              <a:rPr lang="en-US" altLang="ko-KR" sz="2400" dirty="0"/>
              <a:t>','sora','1234','gmd@naver.com','010-2222-3333',0);</a:t>
            </a:r>
          </a:p>
          <a:p>
            <a:pPr marL="0" indent="0">
              <a:buNone/>
            </a:pPr>
            <a:r>
              <a:rPr lang="en-US" altLang="ko-KR" sz="2400" dirty="0"/>
              <a:t>insert into member values('</a:t>
            </a:r>
            <a:r>
              <a:rPr lang="ko-KR" altLang="en-US" sz="2400" dirty="0"/>
              <a:t>이소희</a:t>
            </a:r>
            <a:r>
              <a:rPr lang="en-US" altLang="ko-KR" sz="2400" dirty="0"/>
              <a:t>','sohee','1234','gmd@naver.com','010-2222-3333',0);</a:t>
            </a:r>
          </a:p>
          <a:p>
            <a:pPr marL="0" indent="0">
              <a:buNone/>
            </a:pPr>
            <a:r>
              <a:rPr lang="en-US" altLang="ko-KR" sz="2400" dirty="0"/>
              <a:t>insert into member values('</a:t>
            </a:r>
            <a:r>
              <a:rPr lang="ko-KR" altLang="en-US" sz="2400" dirty="0" err="1"/>
              <a:t>이해라</a:t>
            </a:r>
            <a:r>
              <a:rPr lang="en-US" altLang="ko-KR" sz="2400" dirty="0"/>
              <a:t>','hara','1234','gmd@naver.com','010-2222-3333',0);</a:t>
            </a:r>
          </a:p>
          <a:p>
            <a:pPr marL="0" indent="0">
              <a:buNone/>
            </a:pPr>
            <a:r>
              <a:rPr lang="en-US" altLang="ko-KR" sz="2400" dirty="0"/>
              <a:t>commit;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095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/>
          <p:nvPr/>
        </p:nvCxnSpPr>
        <p:spPr>
          <a:xfrm flipV="1">
            <a:off x="4486294" y="217292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11959" y="1844824"/>
            <a:ext cx="648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n-cs"/>
              </a:rPr>
              <a:t>컬럼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21801" y="2884294"/>
            <a:ext cx="54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n-cs"/>
              </a:rPr>
              <a:t>로우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n-cs"/>
            </a:endParaRPr>
          </a:p>
        </p:txBody>
      </p:sp>
      <p:pic>
        <p:nvPicPr>
          <p:cNvPr id="1026" name="Picture 2" descr="H:\원고\로드북\_____jsp\img\ch08\8-0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1" y="2492896"/>
            <a:ext cx="4857518" cy="10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1835696" y="2708920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87624" y="2514382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휴먼매직체" pitchFamily="18" charset="-127"/>
                <a:ea typeface="휴먼매직체" pitchFamily="18" charset="-127"/>
                <a:cs typeface="+mn-cs"/>
              </a:rPr>
              <a:t>컬럼명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휴먼매직체" pitchFamily="18" charset="-127"/>
              <a:ea typeface="휴먼매직체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583668" y="2861320"/>
            <a:ext cx="548444" cy="15241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583668" y="3068960"/>
            <a:ext cx="6120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1583668" y="3140968"/>
            <a:ext cx="612068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5331" y="1412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테이블의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</a:rPr>
              <a:t>JDBC</a:t>
            </a:r>
            <a:r>
              <a:rPr lang="ko-KR" altLang="en-US" sz="3200" smtClean="0">
                <a:solidFill>
                  <a:srgbClr val="FF0000"/>
                </a:solidFill>
              </a:rPr>
              <a:t>를 이용한 데이터 조작하기</a:t>
            </a:r>
            <a:r>
              <a:rPr lang="en-US" altLang="ko-KR" sz="3200" smtClean="0">
                <a:solidFill>
                  <a:srgbClr val="FF0000"/>
                </a:solidFill>
              </a:rPr>
              <a:t>(p418)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 smtClean="0"/>
              <a:t>JDBC(java database connectivity) </a:t>
            </a:r>
            <a:r>
              <a:rPr lang="ko-KR" altLang="en-US" sz="2400" dirty="0" smtClean="0"/>
              <a:t>는 자바프로그램에서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일관된 방식으로 접근 할 </a:t>
            </a:r>
            <a:r>
              <a:rPr lang="ko-KR" altLang="en-US" sz="2400" dirty="0" err="1" smtClean="0"/>
              <a:t>수있도록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제공하는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클래스의 집합</a:t>
            </a:r>
            <a:endParaRPr lang="en-US" altLang="ko-KR" sz="2400" dirty="0" smtClean="0"/>
          </a:p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를 이용하여 </a:t>
            </a:r>
            <a:r>
              <a:rPr lang="en-US" altLang="ko-KR" sz="2400" dirty="0" smtClean="0"/>
              <a:t>SQL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DBMS</a:t>
            </a:r>
            <a:r>
              <a:rPr lang="ko-KR" altLang="en-US" sz="2400" dirty="0" smtClean="0"/>
              <a:t>와 주고 받습니다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를 이용하여 데이터베이스에 연결하는 과정은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4</a:t>
            </a:r>
            <a:r>
              <a:rPr lang="ko-KR" altLang="en-US" sz="2400" dirty="0" smtClean="0"/>
              <a:t>단계로 진행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데이터베이스와 통신 연결</a:t>
            </a:r>
            <a:r>
              <a:rPr lang="en-US" altLang="ko-KR" sz="2400" dirty="0" smtClean="0"/>
              <a:t>,SQL 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연결 절단 작업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드라이버 로드 </a:t>
            </a:r>
            <a:r>
              <a:rPr lang="en-US" altLang="ko-KR" sz="2400" dirty="0" smtClean="0"/>
              <a:t>- &gt; </a:t>
            </a:r>
            <a:r>
              <a:rPr lang="ko-KR" altLang="en-US" sz="2400" dirty="0" smtClean="0"/>
              <a:t>데이터베이스와 연결 </a:t>
            </a:r>
            <a:r>
              <a:rPr lang="en-US" altLang="ko-KR" sz="2400" dirty="0" smtClean="0"/>
              <a:t>- &gt;</a:t>
            </a:r>
            <a:br>
              <a:rPr lang="en-US" altLang="ko-KR" sz="2400" dirty="0" smtClean="0"/>
            </a:br>
            <a:r>
              <a:rPr lang="en-US" altLang="ko-KR" sz="2400" dirty="0" smtClean="0"/>
              <a:t>SQL</a:t>
            </a:r>
            <a:r>
              <a:rPr lang="ko-KR" altLang="en-US" sz="2400" dirty="0" smtClean="0"/>
              <a:t>문 실행 </a:t>
            </a:r>
            <a:r>
              <a:rPr lang="en-US" altLang="ko-KR" sz="2400" dirty="0" smtClean="0"/>
              <a:t>- &gt; </a:t>
            </a:r>
            <a:r>
              <a:rPr lang="ko-KR" altLang="en-US" sz="2400" dirty="0" smtClean="0"/>
              <a:t>데이터베이스와의 연결 절단</a:t>
            </a:r>
            <a:endParaRPr lang="en-US" altLang="ko-KR" sz="2400" dirty="0" smtClean="0"/>
          </a:p>
          <a:p>
            <a:r>
              <a:rPr lang="ko-KR" altLang="en-US" sz="2400" dirty="0" smtClean="0"/>
              <a:t>각 단계별 사용 인터페이스나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DriveManager</a:t>
            </a:r>
            <a:r>
              <a:rPr lang="en-US" altLang="ko-KR" sz="2400" dirty="0" smtClean="0"/>
              <a:t> -&gt; Connection - &gt; Statement - &gt; </a:t>
            </a:r>
            <a:r>
              <a:rPr lang="en-US" altLang="ko-KR" sz="2400" dirty="0" err="1" smtClean="0"/>
              <a:t>ResultSet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43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클래스와 인터페이스는 </a:t>
            </a:r>
            <a:r>
              <a:rPr lang="en-US" altLang="ko-KR" sz="2400" dirty="0" err="1" smtClean="0"/>
              <a:t>java.sql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패키지에 속한다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Connection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데이터베이스 연결 </a:t>
            </a:r>
            <a:r>
              <a:rPr lang="en-US" altLang="ko-KR" sz="2400" dirty="0" smtClean="0"/>
              <a:t>: </a:t>
            </a:r>
            <a:endParaRPr lang="en-US" altLang="ko-KR" sz="2400" dirty="0" smtClean="0"/>
          </a:p>
          <a:p>
            <a:r>
              <a:rPr lang="en-US" altLang="ko-KR" sz="2400" dirty="0" err="1" smtClean="0"/>
              <a:t>DriverManger.getConnection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Statement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질의 갱신 실행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connection.createStatement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결과물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statement.executeQuery</a:t>
            </a:r>
            <a:r>
              <a:rPr lang="en-US" altLang="ko-KR" sz="2400" dirty="0" smtClean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3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>
                <a:solidFill>
                  <a:srgbClr val="FF0000"/>
                </a:solidFill>
              </a:rPr>
              <a:t>데이터베이스 연결하기</a:t>
            </a:r>
            <a:r>
              <a:rPr lang="en-US" altLang="ko-KR" sz="2400" smtClean="0">
                <a:solidFill>
                  <a:srgbClr val="FF0000"/>
                </a:solidFill>
              </a:rPr>
              <a:t>(p420)</a:t>
            </a:r>
          </a:p>
          <a:p>
            <a:r>
              <a:rPr lang="ko-KR" altLang="en-US" sz="2400" smtClean="0"/>
              <a:t>사용할 </a:t>
            </a:r>
            <a:r>
              <a:rPr lang="en-US" altLang="ko-KR" sz="2400" smtClean="0"/>
              <a:t>JDBC</a:t>
            </a:r>
            <a:r>
              <a:rPr lang="ko-KR" altLang="en-US" sz="2400" smtClean="0">
                <a:solidFill>
                  <a:srgbClr val="FF0000"/>
                </a:solidFill>
              </a:rPr>
              <a:t> </a:t>
            </a:r>
            <a:r>
              <a:rPr lang="ko-KR" altLang="en-US" sz="2400" smtClean="0"/>
              <a:t>드라이버를 프로그램 시작시 로딩함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DriverManger</a:t>
            </a:r>
            <a:r>
              <a:rPr lang="ko-KR" altLang="en-US" sz="2400" smtClean="0"/>
              <a:t>클래스를 이용하여 데이터베이스 접속</a:t>
            </a:r>
            <a:endParaRPr lang="en-US" altLang="ko-KR" sz="2400" smtClean="0"/>
          </a:p>
          <a:p>
            <a:r>
              <a:rPr lang="en-US" altLang="ko-KR" sz="2400"/>
              <a:t>jDBC</a:t>
            </a:r>
            <a:r>
              <a:rPr lang="ko-KR" altLang="en-US" sz="2400" smtClean="0"/>
              <a:t>드라이버는 제작사에서 제공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오라클 드라이버는 오라클 설치 폴더의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C:\</a:t>
            </a:r>
            <a:r>
              <a:rPr lang="en-US" altLang="ko-KR" sz="2400" smtClean="0"/>
              <a:t>oraclexe\app\oracle\product\11.2.0\server\jdbc\lib</a:t>
            </a:r>
            <a:r>
              <a:rPr lang="ko-KR" altLang="en-US" sz="2400" smtClean="0"/>
              <a:t>에</a:t>
            </a:r>
            <a:r>
              <a:rPr lang="en-US" altLang="ko-KR" sz="2400" smtClean="0"/>
              <a:t> </a:t>
            </a:r>
            <a:r>
              <a:rPr lang="ko-KR" altLang="en-US" sz="2400" smtClean="0"/>
              <a:t>있음</a:t>
            </a:r>
            <a:r>
              <a:rPr lang="en-US" altLang="ko-KR" sz="2400" smtClean="0"/>
              <a:t>(sql developer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lib</a:t>
            </a:r>
            <a:r>
              <a:rPr lang="ko-KR" altLang="en-US" sz="2400" smtClean="0"/>
              <a:t>에도 있음</a:t>
            </a:r>
            <a:r>
              <a:rPr lang="en-US" altLang="ko-KR" sz="2400" smtClean="0"/>
              <a:t>)</a:t>
            </a:r>
          </a:p>
          <a:p>
            <a:r>
              <a:rPr lang="en-US" altLang="ko-KR" sz="2400"/>
              <a:t>w</a:t>
            </a:r>
            <a:r>
              <a:rPr lang="en-US" altLang="ko-KR" sz="2400" smtClean="0"/>
              <a:t>ebapp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WEB-INF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lib</a:t>
            </a:r>
            <a:r>
              <a:rPr lang="ko-KR" altLang="en-US" sz="2400" smtClean="0"/>
              <a:t>폴더에  </a:t>
            </a:r>
            <a:r>
              <a:rPr lang="en-US" altLang="ko-KR" sz="2400" smtClean="0"/>
              <a:t>ojdbc6_g.jar</a:t>
            </a:r>
            <a:r>
              <a:rPr lang="ko-KR" altLang="en-US" sz="2400" smtClean="0"/>
              <a:t>를 복사해서 넣어준다</a:t>
            </a:r>
            <a:r>
              <a:rPr lang="en-US" altLang="ko-KR" sz="2400" smtClean="0"/>
              <a:t>(sql developer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ojdbc8.jar</a:t>
            </a:r>
            <a:r>
              <a:rPr lang="ko-KR" altLang="en-US" sz="2400" smtClean="0"/>
              <a:t>도 무방</a:t>
            </a:r>
            <a:r>
              <a:rPr lang="en-US" altLang="ko-KR" sz="2400" smtClean="0"/>
              <a:t>)</a:t>
            </a:r>
          </a:p>
          <a:p>
            <a:r>
              <a:rPr lang="en-US" altLang="ko-KR" sz="2400" smtClean="0"/>
              <a:t>JDBC</a:t>
            </a:r>
            <a:r>
              <a:rPr lang="ko-KR" altLang="en-US" sz="2400" smtClean="0"/>
              <a:t>드라이버를 로딩하면 </a:t>
            </a:r>
            <a:r>
              <a:rPr lang="en-US" altLang="ko-KR" sz="2400" smtClean="0"/>
              <a:t>OracleDriver</a:t>
            </a:r>
            <a:r>
              <a:rPr lang="ko-KR" altLang="en-US" sz="2400" smtClean="0"/>
              <a:t>객체가 생성됨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   Class.forName</a:t>
            </a:r>
            <a:r>
              <a:rPr lang="en-US" altLang="ko-KR" sz="2400"/>
              <a:t>("oracle.jdbc.driver.OracleDriver</a:t>
            </a:r>
            <a:r>
              <a:rPr lang="en-US" altLang="ko-KR" sz="2400" smtClean="0"/>
              <a:t>");</a:t>
            </a:r>
            <a:br>
              <a:rPr lang="en-US" altLang="ko-KR" sz="2400" smtClean="0"/>
            </a:br>
            <a:r>
              <a:rPr lang="en-US" altLang="ko-KR" sz="2400" smtClean="0"/>
              <a:t>   </a:t>
            </a:r>
            <a:r>
              <a:rPr lang="ko-KR" altLang="en-US" sz="2400" smtClean="0"/>
              <a:t>로 </a:t>
            </a:r>
            <a:r>
              <a:rPr lang="en-US" altLang="ko-KR" sz="2400" smtClean="0"/>
              <a:t>JDBC</a:t>
            </a:r>
            <a:r>
              <a:rPr lang="ko-KR" altLang="en-US" sz="2400" smtClean="0"/>
              <a:t>드라이버 로딩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 forName</a:t>
            </a:r>
            <a:r>
              <a:rPr lang="ko-KR" altLang="en-US" sz="2400" smtClean="0"/>
              <a:t>메서드는 매개변수의 클래스를 </a:t>
            </a:r>
            <a:r>
              <a:rPr lang="en-US" altLang="ko-KR" sz="2400" smtClean="0"/>
              <a:t>JVM</a:t>
            </a:r>
            <a:r>
              <a:rPr lang="ko-KR" altLang="en-US" sz="2400" smtClean="0"/>
              <a:t>안으로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 </a:t>
            </a:r>
            <a:r>
              <a:rPr lang="ko-KR" altLang="en-US" sz="2400" smtClean="0"/>
              <a:t>읽어 들인다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  </a:t>
            </a:r>
            <a:r>
              <a:rPr lang="ko-KR" altLang="en-US" sz="2400" smtClean="0"/>
              <a:t>로딩된 </a:t>
            </a:r>
            <a:r>
              <a:rPr lang="en-US" altLang="ko-KR" sz="2400" smtClean="0"/>
              <a:t>JDBC</a:t>
            </a:r>
            <a:r>
              <a:rPr lang="ko-KR" altLang="en-US" sz="2400" smtClean="0"/>
              <a:t>드라이버는 </a:t>
            </a:r>
            <a:r>
              <a:rPr lang="en-US" altLang="ko-KR" sz="2400" smtClean="0"/>
              <a:t>DriverManger</a:t>
            </a:r>
            <a:r>
              <a:rPr lang="ko-KR" altLang="en-US" sz="2400" smtClean="0"/>
              <a:t>에 등록 된다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9727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원고\로드북\_____jsp\img\ch08\3ex8-0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36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2843808" y="4221088"/>
            <a:ext cx="266429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원고\로드북\_____jsp\img\ch08\3ex8-0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428978" cy="497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543219" y="4293096"/>
            <a:ext cx="1107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ort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변호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228184" y="4477762"/>
            <a:ext cx="31503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79912" y="4941168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64088" y="4787860"/>
            <a:ext cx="22142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전역 데이터베이스 이름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583712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C:\</a:t>
            </a:r>
            <a:r>
              <a:rPr lang="en-US" altLang="ko-KR" dirty="0" smtClean="0"/>
              <a:t>oraclexe\app\oracle\product\11.2.0\server\network\ADMIN</a:t>
            </a:r>
            <a:br>
              <a:rPr lang="en-US" altLang="ko-KR" dirty="0" smtClean="0"/>
            </a:b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listener.ora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tnsnames.ora</a:t>
            </a:r>
            <a:r>
              <a:rPr lang="ko-KR" altLang="en-US" dirty="0" smtClean="0"/>
              <a:t>에서 설정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258</Words>
  <Application>Microsoft Office PowerPoint</Application>
  <PresentationFormat>화면 슬라이드 쇼(4:3)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휴먼매직체</vt:lpstr>
      <vt:lpstr>Arial</vt:lpstr>
      <vt:lpstr>Office 테마</vt:lpstr>
      <vt:lpstr>데이터베이스와 JDBC</vt:lpstr>
      <vt:lpstr>PowerPoint 프레젠테이션</vt:lpstr>
      <vt:lpstr>PowerPoint 프레젠테이션</vt:lpstr>
      <vt:lpstr>PowerPoint 프레젠테이션</vt:lpstr>
      <vt:lpstr>JDBC를 이용한 데이터 조작하기(p418)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176</cp:revision>
  <dcterms:created xsi:type="dcterms:W3CDTF">2013-05-13T12:41:23Z</dcterms:created>
  <dcterms:modified xsi:type="dcterms:W3CDTF">2023-04-05T02:26:07Z</dcterms:modified>
</cp:coreProperties>
</file>