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83" r:id="rId2"/>
    <p:sldId id="539" r:id="rId3"/>
    <p:sldId id="481" r:id="rId4"/>
    <p:sldId id="480" r:id="rId5"/>
    <p:sldId id="482" r:id="rId6"/>
    <p:sldId id="483" r:id="rId7"/>
    <p:sldId id="540" r:id="rId8"/>
    <p:sldId id="486" r:id="rId9"/>
    <p:sldId id="488" r:id="rId10"/>
    <p:sldId id="491" r:id="rId11"/>
    <p:sldId id="489" r:id="rId12"/>
    <p:sldId id="490" r:id="rId13"/>
    <p:sldId id="496" r:id="rId14"/>
    <p:sldId id="492" r:id="rId15"/>
    <p:sldId id="493" r:id="rId16"/>
    <p:sldId id="494" r:id="rId17"/>
    <p:sldId id="495" r:id="rId18"/>
    <p:sldId id="497" r:id="rId19"/>
    <p:sldId id="502" r:id="rId20"/>
    <p:sldId id="499" r:id="rId21"/>
    <p:sldId id="541" r:id="rId22"/>
    <p:sldId id="504" r:id="rId23"/>
    <p:sldId id="505" r:id="rId24"/>
    <p:sldId id="538" r:id="rId25"/>
    <p:sldId id="485" r:id="rId26"/>
    <p:sldId id="536" r:id="rId27"/>
    <p:sldId id="537" r:id="rId28"/>
    <p:sldId id="507" r:id="rId29"/>
    <p:sldId id="509" r:id="rId30"/>
    <p:sldId id="510" r:id="rId31"/>
    <p:sldId id="542" r:id="rId32"/>
    <p:sldId id="543" r:id="rId33"/>
    <p:sldId id="511" r:id="rId34"/>
    <p:sldId id="512" r:id="rId35"/>
    <p:sldId id="513" r:id="rId36"/>
    <p:sldId id="514" r:id="rId37"/>
    <p:sldId id="544" r:id="rId38"/>
    <p:sldId id="545" r:id="rId39"/>
    <p:sldId id="515" r:id="rId40"/>
    <p:sldId id="517" r:id="rId41"/>
    <p:sldId id="535" r:id="rId42"/>
    <p:sldId id="518" r:id="rId43"/>
    <p:sldId id="524" r:id="rId44"/>
    <p:sldId id="519" r:id="rId45"/>
    <p:sldId id="527" r:id="rId46"/>
    <p:sldId id="526" r:id="rId47"/>
    <p:sldId id="529" r:id="rId48"/>
    <p:sldId id="530" r:id="rId49"/>
    <p:sldId id="531" r:id="rId50"/>
    <p:sldId id="533" r:id="rId51"/>
    <p:sldId id="528" r:id="rId52"/>
    <p:sldId id="534" r:id="rId53"/>
    <p:sldId id="522" r:id="rId54"/>
    <p:sldId id="523" r:id="rId55"/>
    <p:sldId id="520" r:id="rId56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2F8"/>
    <a:srgbClr val="99FF66"/>
    <a:srgbClr val="99FF33"/>
    <a:srgbClr val="CCFF33"/>
    <a:srgbClr val="FFFF66"/>
    <a:srgbClr val="FAFA40"/>
    <a:srgbClr val="817051"/>
    <a:srgbClr val="DAD2C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94492" autoAdjust="0"/>
  </p:normalViewPr>
  <p:slideViewPr>
    <p:cSldViewPr>
      <p:cViewPr varScale="1">
        <p:scale>
          <a:sx n="90" d="100"/>
          <a:sy n="90" d="100"/>
        </p:scale>
        <p:origin x="102" y="486"/>
      </p:cViewPr>
      <p:guideLst>
        <p:guide orient="horz" pos="431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766" y="4859706"/>
            <a:ext cx="5686539" cy="46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0F2BE-530A-4E29-AA99-74D89923F5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953AA-B714-40FD-BFC5-4F534617F192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marL="0" marR="0" lvl="0" indent="0" algn="r" defTabSz="9481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A0B7C0-4A75-4256-A2B7-63B4AE5F6C5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4811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marL="0" marR="0" lvl="0" indent="0" algn="r" defTabSz="9481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507D4-D4AC-4C71-AE1A-F63A1BF2E2C1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4811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07780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7891-B86D-4A94-A9E4-688E2FCCB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B393-FEC8-4CFD-8537-8ADAB74D4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15AD-B15D-4E5A-9792-7CDE8B4B6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FEDA5-4CCA-47A4-B806-697BC75FA9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BF6F9-3194-441D-B2D0-325B089E8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DFE4-9564-4B85-919E-2798084DDD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97769-35B0-4F57-9562-2C85839376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6B21C-0984-42A4-9340-E0005403B2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3C4E-3773-4558-94CB-1C2FCA0672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8128-6D8F-43DB-8756-B5F3C6550C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191A-1897-4D0C-B507-299E6F289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6574D01-1D4C-4979-87E5-A80A3CA112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castello@naver.co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Courier New" pitchFamily="49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Courier New" pitchFamily="49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206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 dirty="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206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dirty="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206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 dirty="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055" name="Text Box 19"/>
          <p:cNvSpPr txBox="1">
            <a:spLocks noChangeArrowheads="1"/>
          </p:cNvSpPr>
          <p:nvPr/>
        </p:nvSpPr>
        <p:spPr bwMode="auto">
          <a:xfrm>
            <a:off x="1476375" y="1774825"/>
            <a:ext cx="6372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6000" b="1" dirty="0"/>
              <a:t>Java</a:t>
            </a:r>
            <a:r>
              <a:rPr lang="ko-KR" altLang="en-US" sz="6000" b="1" dirty="0"/>
              <a:t>의 정석</a:t>
            </a:r>
          </a:p>
        </p:txBody>
      </p:sp>
      <p:sp>
        <p:nvSpPr>
          <p:cNvPr id="2056" name="Text Box 20"/>
          <p:cNvSpPr txBox="1">
            <a:spLocks noChangeArrowheads="1"/>
          </p:cNvSpPr>
          <p:nvPr/>
        </p:nvSpPr>
        <p:spPr bwMode="auto">
          <a:xfrm>
            <a:off x="1368425" y="5337175"/>
            <a:ext cx="63722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000" b="1" dirty="0"/>
              <a:t>남궁성 강의</a:t>
            </a:r>
          </a:p>
          <a:p>
            <a:pPr algn="ctr"/>
            <a:r>
              <a:rPr lang="en-US" altLang="ko-KR" sz="2000" b="1" dirty="0"/>
              <a:t>castello@naver.com</a:t>
            </a:r>
          </a:p>
        </p:txBody>
      </p:sp>
      <p:sp>
        <p:nvSpPr>
          <p:cNvPr id="2057" name="Text Box 21"/>
          <p:cNvSpPr txBox="1">
            <a:spLocks noChangeArrowheads="1"/>
          </p:cNvSpPr>
          <p:nvPr/>
        </p:nvSpPr>
        <p:spPr bwMode="auto">
          <a:xfrm>
            <a:off x="935038" y="3068638"/>
            <a:ext cx="7308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200" b="1" dirty="0"/>
              <a:t>제 </a:t>
            </a:r>
            <a:r>
              <a:rPr lang="en-US" altLang="ko-KR" sz="3200" b="1" dirty="0"/>
              <a:t>14 </a:t>
            </a:r>
            <a:r>
              <a:rPr lang="ko-KR" altLang="en-US" sz="3200" b="1" dirty="0"/>
              <a:t>장 </a:t>
            </a:r>
          </a:p>
          <a:p>
            <a:pPr algn="ctr"/>
            <a:r>
              <a:rPr lang="ko-KR" altLang="en-US" sz="3200" b="1" dirty="0"/>
              <a:t>람다와 스트림</a:t>
            </a:r>
            <a:endParaRPr lang="en-US" altLang="ko-KR" sz="3200" b="1" dirty="0"/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1368425" y="4868863"/>
            <a:ext cx="637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000" b="1" dirty="0"/>
              <a:t>2016. 3. 31</a:t>
            </a:r>
          </a:p>
        </p:txBody>
      </p:sp>
      <p:sp>
        <p:nvSpPr>
          <p:cNvPr id="2059" name="Text Box 21"/>
          <p:cNvSpPr txBox="1">
            <a:spLocks noChangeArrowheads="1"/>
          </p:cNvSpPr>
          <p:nvPr/>
        </p:nvSpPr>
        <p:spPr bwMode="auto">
          <a:xfrm>
            <a:off x="935038" y="4254500"/>
            <a:ext cx="730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 b="1" dirty="0"/>
              <a:t>(Lambda &amp; Stream)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 </a:t>
            </a:r>
            <a:r>
              <a:rPr lang="en-US" altLang="ko-KR" sz="2800" b="1" dirty="0" smtClean="0"/>
              <a:t>- example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665109" y="2187617"/>
            <a:ext cx="7813782" cy="2622417"/>
            <a:chOff x="770046" y="5484956"/>
            <a:chExt cx="4052636" cy="964117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9511" y="5543854"/>
              <a:ext cx="3973171" cy="90521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List&lt;String&gt; list = 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abc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bbb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ddd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");</a:t>
              </a:r>
            </a:p>
            <a:p>
              <a:endParaRPr lang="en-US" sz="1400" b="1" dirty="0" smtClean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err="1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Collections.sort</a:t>
              </a:r>
              <a:r>
                <a:rPr lang="en-US" sz="1400" b="1" dirty="0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new Comparator&lt;String&gt;() {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public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compare(String s1, String s2) {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    return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s2.compareTo(s1);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}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}</a:t>
              </a:r>
              <a:r>
                <a:rPr lang="en-US" sz="1400" b="1" dirty="0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5521340" y="4049780"/>
            <a:ext cx="3249656" cy="1050690"/>
            <a:chOff x="770046" y="5765832"/>
            <a:chExt cx="4052636" cy="1050690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1637" y="5862415"/>
              <a:ext cx="3973172" cy="95410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interface Comparator&lt;T&gt; {</a:t>
              </a:r>
            </a:p>
            <a:p>
              <a:pPr>
                <a:spcBef>
                  <a:spcPts val="0"/>
                </a:spcBef>
              </a:pPr>
              <a:r>
                <a:rPr lang="en-US" sz="1400" b="1" kern="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kern="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kern="0" dirty="0" smtClean="0">
                  <a:latin typeface="Courier New" pitchFamily="49" charset="0"/>
                  <a:cs typeface="Courier New" pitchFamily="49" charset="0"/>
                </a:rPr>
                <a:t> compare(T o1, T o2);</a:t>
              </a:r>
              <a:endParaRPr lang="en-US" sz="1400" b="1" kern="0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5109" y="4414910"/>
            <a:ext cx="7813782" cy="1789078"/>
            <a:chOff x="665109" y="4086234"/>
            <a:chExt cx="7813782" cy="1789078"/>
          </a:xfrm>
        </p:grpSpPr>
        <p:grpSp>
          <p:nvGrpSpPr>
            <p:cNvPr id="28" name="그룹 51"/>
            <p:cNvGrpSpPr/>
            <p:nvPr/>
          </p:nvGrpSpPr>
          <p:grpSpPr>
            <a:xfrm>
              <a:off x="665109" y="4816494"/>
              <a:ext cx="7813782" cy="1058818"/>
              <a:chOff x="770046" y="5484956"/>
              <a:chExt cx="4052636" cy="1018095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9511" y="5689217"/>
                <a:ext cx="3973171" cy="81383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List&lt;String&gt; list = 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Arrays.asList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abc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bbb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ddd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");</a:t>
                </a:r>
              </a:p>
              <a:p>
                <a:r>
                  <a:rPr lang="en-US" sz="1400" b="1" dirty="0" err="1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Collections.sort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(list,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(s1,s2)-&gt; s2.compareTo(s1)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);</a:t>
                </a:r>
                <a:endPara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</p:txBody>
          </p:sp>
        </p:grpSp>
        <p:sp>
          <p:nvSpPr>
            <p:cNvPr id="42" name="아래쪽 화살표 41"/>
            <p:cNvSpPr/>
            <p:nvPr/>
          </p:nvSpPr>
          <p:spPr bwMode="auto">
            <a:xfrm>
              <a:off x="4352922" y="4086234"/>
              <a:ext cx="438156" cy="102236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익명 객체를 </a:t>
            </a:r>
            <a:r>
              <a:rPr lang="ko-KR" altLang="en-US" b="1" dirty="0" err="1" smtClean="0"/>
              <a:t>람다식으로</a:t>
            </a:r>
            <a:r>
              <a:rPr lang="ko-KR" altLang="en-US" b="1" dirty="0" smtClean="0"/>
              <a:t> 대체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 (3/3)– </a:t>
            </a:r>
            <a:r>
              <a:rPr lang="ko-KR" altLang="en-US" sz="2800" b="1" dirty="0" smtClean="0"/>
              <a:t>매개변수와 반환타입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매개변수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775815" y="2187558"/>
            <a:ext cx="7922153" cy="985851"/>
            <a:chOff x="752303" y="5695606"/>
            <a:chExt cx="4052636" cy="912823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7741" y="5763223"/>
              <a:ext cx="3961531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f) 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f.myMethod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에 정의된 메서드 호출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51"/>
          <p:cNvGrpSpPr/>
          <p:nvPr/>
        </p:nvGrpSpPr>
        <p:grpSpPr>
          <a:xfrm>
            <a:off x="6178572" y="1493811"/>
            <a:ext cx="2767113" cy="1058876"/>
            <a:chOff x="770046" y="5765833"/>
            <a:chExt cx="4052636" cy="912825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3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2"/>
              <a:ext cx="3973171" cy="66257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@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FunctionalInterfac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void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9" y="3269378"/>
            <a:ext cx="7923320" cy="907939"/>
            <a:chOff x="751706" y="5686952"/>
            <a:chExt cx="4053233" cy="156803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51706" y="5695602"/>
              <a:ext cx="4052636" cy="1324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43408" y="5686952"/>
              <a:ext cx="3961531" cy="15680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()-&gt;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spcBef>
                  <a:spcPts val="6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 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함수형인터페이스 인스턴스는 익명의 클래스로도 정의가 가능하지만 </a:t>
              </a:r>
              <a:r>
                <a:rPr lang="ko-KR" altLang="en-US" sz="1600" b="1" dirty="0" err="1" smtClean="0">
                  <a:latin typeface="Courier New" pitchFamily="49" charset="0"/>
                  <a:cs typeface="Courier New" pitchFamily="49" charset="0"/>
                </a:rPr>
                <a:t>람다식으로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 정의가 편리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74648" y="3969358"/>
            <a:ext cx="7923321" cy="737598"/>
            <a:chOff x="774648" y="3969358"/>
            <a:chExt cx="7923321" cy="737598"/>
          </a:xfrm>
        </p:grpSpPr>
        <p:grpSp>
          <p:nvGrpSpPr>
            <p:cNvPr id="6" name="그룹 51"/>
            <p:cNvGrpSpPr/>
            <p:nvPr/>
          </p:nvGrpSpPr>
          <p:grpSpPr>
            <a:xfrm>
              <a:off x="774648" y="4232286"/>
              <a:ext cx="7923321" cy="474670"/>
              <a:chOff x="770046" y="5484956"/>
              <a:chExt cx="4052636" cy="912824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70047" y="5625392"/>
                <a:ext cx="3973171" cy="65106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aMethod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()-&gt; 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System.out.println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()")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7" name="아래쪽 화살표 36"/>
            <p:cNvSpPr/>
            <p:nvPr/>
          </p:nvSpPr>
          <p:spPr bwMode="auto">
            <a:xfrm>
              <a:off x="4462461" y="3969358"/>
              <a:ext cx="438156" cy="40898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65126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반환타입</a:t>
            </a:r>
            <a:endParaRPr lang="en-US" altLang="ko-KR" b="1" dirty="0"/>
          </a:p>
        </p:txBody>
      </p:sp>
      <p:grpSp>
        <p:nvGrpSpPr>
          <p:cNvPr id="42" name="그룹 51"/>
          <p:cNvGrpSpPr/>
          <p:nvPr/>
        </p:nvGrpSpPr>
        <p:grpSpPr>
          <a:xfrm>
            <a:off x="774648" y="5473728"/>
            <a:ext cx="3687813" cy="1204929"/>
            <a:chOff x="752303" y="5695606"/>
            <a:chExt cx="4052636" cy="912823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7741" y="5763226"/>
              <a:ext cx="3961531" cy="8160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 = ()-&gt;{};</a:t>
              </a:r>
              <a:endParaRPr lang="en-US" altLang="ko-K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   return f;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6409" y="5473728"/>
            <a:ext cx="4162482" cy="1204929"/>
            <a:chOff x="4352922" y="5473728"/>
            <a:chExt cx="4162482" cy="1204929"/>
          </a:xfrm>
        </p:grpSpPr>
        <p:grpSp>
          <p:nvGrpSpPr>
            <p:cNvPr id="45" name="그룹 51"/>
            <p:cNvGrpSpPr/>
            <p:nvPr/>
          </p:nvGrpSpPr>
          <p:grpSpPr>
            <a:xfrm>
              <a:off x="4827591" y="5473728"/>
              <a:ext cx="3687813" cy="1204929"/>
              <a:chOff x="752303" y="5695606"/>
              <a:chExt cx="4052636" cy="912823"/>
            </a:xfrm>
          </p:grpSpPr>
          <p:sp>
            <p:nvSpPr>
              <p:cNvPr id="46" name="모서리가 둥근 직사각형 45"/>
              <p:cNvSpPr/>
              <p:nvPr/>
            </p:nvSpPr>
            <p:spPr bwMode="auto">
              <a:xfrm>
                <a:off x="752303" y="5695606"/>
                <a:ext cx="4052636" cy="91282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07741" y="5840581"/>
                <a:ext cx="3961531" cy="6295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{ 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return ()-&gt;{};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ko-KR" sz="1600" b="1" dirty="0" smtClean="0">
                    <a:latin typeface="Courier New" pitchFamily="49" charset="0"/>
                    <a:cs typeface="Courier New" pitchFamily="49" charset="0"/>
                  </a:rPr>
                  <a:t>  }</a:t>
                </a:r>
                <a:endParaRPr lang="en-US" altLang="ko-KR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9" name="자유형 48"/>
            <p:cNvSpPr/>
            <p:nvPr/>
          </p:nvSpPr>
          <p:spPr bwMode="auto">
            <a:xfrm flipV="1">
              <a:off x="4352922" y="5948397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(1/5)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2" y="1712889"/>
            <a:ext cx="99723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자주 사용되는 다양한 함수형 인터페이스를 제공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없거나 하나의 의 </a:t>
            </a:r>
            <a:r>
              <a:rPr lang="ko-KR" altLang="en-US" b="1" dirty="0" err="1" smtClean="0"/>
              <a:t>파라메터만</a:t>
            </a:r>
            <a:r>
              <a:rPr lang="ko-KR" altLang="en-US" b="1" dirty="0" smtClean="0"/>
              <a:t> 갖는 메서드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245" y="2079601"/>
            <a:ext cx="6608853" cy="30243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30" name="그룹 51"/>
          <p:cNvGrpSpPr/>
          <p:nvPr/>
        </p:nvGrpSpPr>
        <p:grpSpPr>
          <a:xfrm>
            <a:off x="885356" y="5291163"/>
            <a:ext cx="6644198" cy="1332000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3"/>
              <a:ext cx="3961531" cy="11442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Predicate&lt;String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isEmptyStr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String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 =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"";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if(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isEmptyStr.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 // if(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("This is an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empty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String.");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34638" y="30238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파라메터</a:t>
            </a:r>
            <a:r>
              <a:rPr lang="ko-KR" altLang="en-US" dirty="0" smtClean="0"/>
              <a:t> 없이 결과 리턴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0957" y="3583394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파라메터</a:t>
            </a:r>
            <a:r>
              <a:rPr lang="ko-KR" altLang="en-US" dirty="0" smtClean="0"/>
              <a:t> 받아서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 </a:t>
            </a:r>
            <a:r>
              <a:rPr lang="en-US" altLang="ko-KR" sz="2800" b="1" dirty="0" smtClean="0"/>
              <a:t>- Quiz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26953" y="1712889"/>
            <a:ext cx="939807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Q. </a:t>
            </a:r>
            <a:r>
              <a:rPr lang="ko-KR" altLang="en-US" b="1" dirty="0" smtClean="0"/>
              <a:t>아래의 빈 칸에 알맞은 함수형 인터페이스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java.util.function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적으시오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628596" y="2264470"/>
            <a:ext cx="9380009" cy="1639199"/>
            <a:chOff x="752303" y="5695603"/>
            <a:chExt cx="4689649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5"/>
              <a:ext cx="4634211" cy="110106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  Supplier&lt;Integer&gt;   </a:t>
              </a:r>
              <a:r>
                <a:rPr lang="ko-KR" altLang="en-US" sz="1400" dirty="0" smtClean="0"/>
                <a:t>➀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()-&gt; 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()*100)+1;   //get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   Consumer&lt;Integer&gt;  </a:t>
              </a:r>
              <a:r>
                <a:rPr lang="ko-KR" altLang="en-US" sz="1400" dirty="0" smtClean="0"/>
                <a:t>➁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+", ");  //accept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Predicate&lt;Integer&gt;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ko-KR" altLang="en-US" sz="1400" dirty="0" smtClean="0"/>
                <a:t>➂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i%2==0;  //test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Intewger,Integer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ko-KR" altLang="en-US" sz="1400" dirty="0" smtClean="0"/>
                <a:t>➃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/10*10; //apply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(2/5)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매개변수가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개인 함수형 인터페이스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921868" y="4414848"/>
            <a:ext cx="6826763" cy="1460524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6"/>
              <a:ext cx="3961531" cy="1170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FunctionalInterface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interface 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Tri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T,U,V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,R&gt; {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   R 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apply(T t, U u, V v);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fr-F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187" y="2151045"/>
            <a:ext cx="6900957" cy="20709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(3/5)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매개변수의 타입과 반환타입이 일치하는 함수형 인터페이스</a:t>
            </a:r>
            <a:endParaRPr lang="en-US" altLang="ko-KR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639" y="2204864"/>
            <a:ext cx="6937470" cy="1504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811161" y="3867157"/>
            <a:ext cx="7521678" cy="1424006"/>
            <a:chOff x="752303" y="5695603"/>
            <a:chExt cx="4052636" cy="1303150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7741" y="5729015"/>
              <a:ext cx="3961531" cy="12674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&lt;T&gt; extends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Function&lt;T,T&gt;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&lt;T&gt;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&lt;T&gt; identity()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   return t -&gt; t;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4389435" y="4743468"/>
            <a:ext cx="4308534" cy="1424006"/>
            <a:chOff x="752303" y="5695603"/>
            <a:chExt cx="4052636" cy="130315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7741" y="5813421"/>
              <a:ext cx="3961531" cy="10702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Function&lt;T,R&gt;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R apply(T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(4/5)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함수형 인터페이스를 사용하는 컬렉션 </a:t>
            </a:r>
            <a:r>
              <a:rPr lang="ko-KR" altLang="en-US" b="1" dirty="0" err="1" smtClean="0"/>
              <a:t>프레임웍의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endParaRPr lang="en-US" altLang="ko-KR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114533"/>
            <a:ext cx="7193061" cy="26761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4" name="그룹 51"/>
          <p:cNvGrpSpPr/>
          <p:nvPr/>
        </p:nvGrpSpPr>
        <p:grpSpPr>
          <a:xfrm>
            <a:off x="774648" y="4999055"/>
            <a:ext cx="7521678" cy="1460524"/>
            <a:chOff x="752303" y="5695603"/>
            <a:chExt cx="4052636" cy="1303150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7741" y="5763226"/>
              <a:ext cx="3961531" cy="11121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list.forEach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+",")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// 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모든 요소를 출력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list.removeIf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x-&gt; x%2==0 || x%3==0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     // 2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또는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배수를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list.replaceAll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*10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요소에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을 곱한다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// map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모든 요소를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형식으로 출력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map.forEach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("{"+k+","+v+"},")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(5/5)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60335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기본형을 사용하는 함수형 인터페이스</a:t>
            </a:r>
            <a:endParaRPr lang="en-US" altLang="ko-KR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004994"/>
            <a:ext cx="6754905" cy="25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9955" y="1148977"/>
            <a:ext cx="3176631" cy="81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51"/>
          <p:cNvGrpSpPr/>
          <p:nvPr/>
        </p:nvGrpSpPr>
        <p:grpSpPr>
          <a:xfrm>
            <a:off x="701622" y="4629159"/>
            <a:ext cx="7813782" cy="990621"/>
            <a:chOff x="752303" y="5695604"/>
            <a:chExt cx="4131328" cy="1309458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52303" y="5695604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7741" y="5743870"/>
              <a:ext cx="4075890" cy="12611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Supplier&lt;Integer&gt;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 = ()-&gt;(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static &lt;T&gt; void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makeRandomList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Supplier&lt;T&gt;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s, List&lt;T&gt; list) {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for(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=0;i&lt;10;i++)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list.add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 // List&lt;Integer&gt; list = new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&lt;&gt;();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1622" y="5578497"/>
            <a:ext cx="7813782" cy="1136673"/>
            <a:chOff x="701622" y="5656293"/>
            <a:chExt cx="7813782" cy="1136673"/>
          </a:xfrm>
        </p:grpSpPr>
        <p:grpSp>
          <p:nvGrpSpPr>
            <p:cNvPr id="29" name="그룹 51"/>
            <p:cNvGrpSpPr/>
            <p:nvPr/>
          </p:nvGrpSpPr>
          <p:grpSpPr>
            <a:xfrm>
              <a:off x="701622" y="5802349"/>
              <a:ext cx="7813782" cy="990617"/>
              <a:chOff x="752303" y="5695604"/>
              <a:chExt cx="4131328" cy="1309452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52303" y="5695604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07741" y="5743865"/>
                <a:ext cx="4075890" cy="126119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s = ()-&gt;(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Math.random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()*100)+1;</a:t>
                </a:r>
              </a:p>
              <a:p>
                <a:pPr>
                  <a:spcBef>
                    <a:spcPts val="0"/>
                  </a:spcBef>
                </a:pPr>
                <a:endParaRPr lang="en-US" sz="8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static void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makeRandomList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s,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[]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  for(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=0;i&lt;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arr.length;i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= 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s.getAsInt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   // get()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이 아니라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getAsInt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임에 주의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>
              <a:off x="4425948" y="5656293"/>
              <a:ext cx="328617" cy="25559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1.5  Function</a:t>
            </a:r>
            <a:r>
              <a:rPr lang="ko-KR" altLang="en-US" sz="2800" b="1" dirty="0" smtClean="0"/>
              <a:t>의 합성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Function</a:t>
            </a:r>
            <a:r>
              <a:rPr lang="ko-KR" altLang="en-US" b="1" dirty="0" smtClean="0"/>
              <a:t>타입의 두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하나로 합성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andThen</a:t>
            </a:r>
            <a:r>
              <a:rPr lang="en-US" altLang="ko-KR" b="1" dirty="0" smtClean="0"/>
              <a:t>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24" name="그룹 51"/>
          <p:cNvGrpSpPr/>
          <p:nvPr/>
        </p:nvGrpSpPr>
        <p:grpSpPr>
          <a:xfrm>
            <a:off x="774648" y="2206642"/>
            <a:ext cx="7841398" cy="949336"/>
            <a:chOff x="752303" y="5695603"/>
            <a:chExt cx="4086053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1329" y="5781731"/>
              <a:ext cx="4067027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Integer&gt; f = (s)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(s, 16); // s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Function&lt;Integer,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g = 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andThen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(g);   // f + g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h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95" y="3246435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0617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("FF")); // "FF" → 255 → "11111111"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87494" y="4054768"/>
            <a:ext cx="6543702" cy="1915110"/>
            <a:chOff x="1387494" y="4054768"/>
            <a:chExt cx="6543702" cy="191511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7494" y="4378338"/>
              <a:ext cx="6543702" cy="159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1.5  Function</a:t>
            </a:r>
            <a:r>
              <a:rPr lang="ko-KR" altLang="en-US" sz="2800" b="1" dirty="0" smtClean="0"/>
              <a:t>의 합성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Function</a:t>
            </a:r>
            <a:r>
              <a:rPr lang="ko-KR" altLang="en-US" b="1" dirty="0" smtClean="0"/>
              <a:t>타입의 두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하나로 합성 </a:t>
            </a:r>
            <a:r>
              <a:rPr lang="en-US" altLang="ko-KR" b="1" dirty="0" smtClean="0"/>
              <a:t>– compose(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774648" y="2206642"/>
            <a:ext cx="7777269" cy="949336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0356" y="5781730"/>
              <a:ext cx="4009948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String&gt; g = 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Function&lt;String,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f = (s)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(s, 16);// s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f.compose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(g);   // g + f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h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112" y="3255144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700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// 2 → "10" → 16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50977" y="4054768"/>
            <a:ext cx="6316749" cy="1883808"/>
            <a:chOff x="1450977" y="4054768"/>
            <a:chExt cx="6316749" cy="18838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50977" y="4378338"/>
              <a:ext cx="6316749" cy="156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</a:t>
            </a:r>
            <a:r>
              <a:rPr lang="ko-KR" altLang="en-US" dirty="0" err="1" smtClean="0"/>
              <a:t>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수학자가 개발한 계산법</a:t>
            </a:r>
            <a:endParaRPr lang="en-US" altLang="ko-KR" dirty="0" smtClean="0"/>
          </a:p>
          <a:p>
            <a:r>
              <a:rPr lang="en-US" altLang="ko-KR" dirty="0" smtClean="0"/>
              <a:t>JDK 8</a:t>
            </a:r>
            <a:r>
              <a:rPr lang="ko-KR" altLang="en-US" dirty="0" smtClean="0"/>
              <a:t>부터 적용</a:t>
            </a:r>
            <a:endParaRPr lang="en-US" altLang="ko-KR" dirty="0" smtClean="0"/>
          </a:p>
          <a:p>
            <a:r>
              <a:rPr lang="ko-KR" altLang="en-US" dirty="0" smtClean="0"/>
              <a:t>익명의 인터페이스 객체를 </a:t>
            </a:r>
            <a:r>
              <a:rPr lang="ko-KR" altLang="en-US" dirty="0" err="1" smtClean="0"/>
              <a:t>구현시에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20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1.6  Predicate</a:t>
            </a:r>
            <a:r>
              <a:rPr lang="ko-KR" altLang="en-US" sz="2800" b="1" dirty="0" smtClean="0"/>
              <a:t>의 결합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and(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), or(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), negate(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두 </a:t>
            </a:r>
            <a:r>
              <a:rPr lang="en-US" altLang="ko-KR" b="1" dirty="0" smtClean="0"/>
              <a:t>Predicate</a:t>
            </a:r>
            <a:r>
              <a:rPr lang="ko-KR" altLang="en-US" b="1" dirty="0" smtClean="0"/>
              <a:t>를 하나로 결합</a:t>
            </a:r>
            <a:r>
              <a:rPr lang="en-US" altLang="ko-KR" b="1" dirty="0" smtClean="0"/>
              <a:t>(default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grpSp>
        <p:nvGrpSpPr>
          <p:cNvPr id="12" name="그룹 51"/>
          <p:cNvGrpSpPr/>
          <p:nvPr/>
        </p:nvGrpSpPr>
        <p:grpSpPr>
          <a:xfrm>
            <a:off x="774648" y="2092907"/>
            <a:ext cx="7841398" cy="1003283"/>
            <a:chOff x="752303" y="5695605"/>
            <a:chExt cx="4086053" cy="130315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1329" y="5922955"/>
              <a:ext cx="4067027" cy="86284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p = i -&gt; i &lt; 100;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q = i -&gt; i &lt; 200;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r = i -&gt; i%2 == 0;</a:t>
              </a:r>
            </a:p>
          </p:txBody>
        </p:sp>
      </p:grpSp>
      <p:grpSp>
        <p:nvGrpSpPr>
          <p:cNvPr id="15" name="그룹 51"/>
          <p:cNvGrpSpPr/>
          <p:nvPr/>
        </p:nvGrpSpPr>
        <p:grpSpPr>
          <a:xfrm>
            <a:off x="774648" y="3169216"/>
            <a:ext cx="7841398" cy="1001137"/>
            <a:chOff x="752303" y="5695605"/>
            <a:chExt cx="4086053" cy="1303150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1329" y="5802121"/>
              <a:ext cx="4067027" cy="108168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notP = p.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negate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();        // i &gt;= 100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all = notP.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(q).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(r);  // 100 &lt;= i &amp;&amp; i &lt; 200 || i%2==0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all2 = notP.and(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q.or(r)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); // 100 &lt;= i &amp;&amp; 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 &lt; 200 || i%2==0)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4232287"/>
            <a:ext cx="7777269" cy="584207"/>
            <a:chOff x="752303" y="5695603"/>
            <a:chExt cx="4052636" cy="1303150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4018" y="5848649"/>
              <a:ext cx="3961531" cy="102980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all.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  // true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(all2.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 // false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636481" y="5507171"/>
            <a:ext cx="7777269" cy="661429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14018" y="5865102"/>
              <a:ext cx="3961531" cy="9095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Predicate&lt;String&gt; p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Predicate.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isEqual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(str1);  //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isEquals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은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static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Boolean result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p.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(str2);  // str1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가 같은지 비교한 결과를 반환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63449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등가비교를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위한 </a:t>
            </a:r>
            <a:r>
              <a:rPr lang="en-US" altLang="ko-KR" b="1" dirty="0" smtClean="0"/>
              <a:t>Predicate</a:t>
            </a:r>
            <a:r>
              <a:rPr lang="ko-KR" altLang="en-US" b="1" dirty="0" smtClean="0"/>
              <a:t>의 작성에는 </a:t>
            </a:r>
            <a:r>
              <a:rPr lang="en-US" altLang="ko-KR" b="1" dirty="0" err="1" smtClean="0"/>
              <a:t>isEqual</a:t>
            </a:r>
            <a:r>
              <a:rPr lang="en-US" altLang="ko-KR" b="1" dirty="0" smtClean="0"/>
              <a:t>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사용</a:t>
            </a:r>
            <a:r>
              <a:rPr lang="en-US" altLang="ko-KR" b="1" dirty="0" smtClean="0"/>
              <a:t>(static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52603" y="6017229"/>
            <a:ext cx="5908757" cy="551889"/>
            <a:chOff x="2052603" y="6021423"/>
            <a:chExt cx="5908757" cy="551889"/>
          </a:xfrm>
        </p:grpSpPr>
        <p:grpSp>
          <p:nvGrpSpPr>
            <p:cNvPr id="28" name="그룹 51"/>
            <p:cNvGrpSpPr/>
            <p:nvPr/>
          </p:nvGrpSpPr>
          <p:grpSpPr>
            <a:xfrm>
              <a:off x="2746350" y="6130962"/>
              <a:ext cx="5215010" cy="442350"/>
              <a:chOff x="752303" y="5695603"/>
              <a:chExt cx="4052636" cy="1303150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52303" y="5695603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14018" y="5957724"/>
                <a:ext cx="3961531" cy="8160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boolean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result =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Predicate.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isEqual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(str1).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test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(str2);</a:t>
                </a:r>
              </a:p>
            </p:txBody>
          </p:sp>
        </p:grpSp>
        <p:sp>
          <p:nvSpPr>
            <p:cNvPr id="31" name="굽은 화살표 30"/>
            <p:cNvSpPr/>
            <p:nvPr/>
          </p:nvSpPr>
          <p:spPr bwMode="auto">
            <a:xfrm rot="10800000" flipH="1">
              <a:off x="2052603" y="6021423"/>
              <a:ext cx="693747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0490" y="6504636"/>
            <a:ext cx="982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두개의 객체의 등가를 판단할 목적으로 </a:t>
            </a:r>
            <a:r>
              <a:rPr lang="en-US" altLang="ko-KR" dirty="0" err="1" smtClean="0"/>
              <a:t>isEqual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비교할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Predicate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객체를 </a:t>
            </a:r>
            <a:r>
              <a:rPr lang="en-US" altLang="ko-KR" dirty="0" smtClean="0"/>
              <a:t>test(</a:t>
            </a:r>
            <a:r>
              <a:rPr lang="ko-KR" altLang="en-US" dirty="0" smtClean="0"/>
              <a:t>비교할 다음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사용하여 비교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612" y="836712"/>
            <a:ext cx="67361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Collection </a:t>
            </a:r>
            <a:r>
              <a:rPr lang="ko-KR" altLang="en-US" sz="2000" dirty="0" smtClean="0"/>
              <a:t>프레임워크와 함수형 인터페이스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Collection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인터페이스에 다수개의 </a:t>
            </a:r>
            <a:r>
              <a:rPr lang="en-US" altLang="ko-KR" sz="2000" dirty="0" smtClean="0"/>
              <a:t>default</a:t>
            </a:r>
            <a:r>
              <a:rPr lang="ko-KR" altLang="en-US" sz="2000" dirty="0" smtClean="0"/>
              <a:t>메서드가 추가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포함된 </a:t>
            </a:r>
            <a:r>
              <a:rPr lang="en-US" altLang="ko-KR" sz="2000" dirty="0" smtClean="0"/>
              <a:t>default</a:t>
            </a:r>
            <a:r>
              <a:rPr lang="ko-KR" altLang="en-US" sz="2000" dirty="0" smtClean="0"/>
              <a:t>메서드에 </a:t>
            </a:r>
            <a:r>
              <a:rPr lang="en-US" altLang="ko-KR" sz="2000" dirty="0" smtClean="0"/>
              <a:t>functional interface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활용한다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메서드의 </a:t>
            </a:r>
            <a:r>
              <a:rPr lang="ko-KR" altLang="en-US" sz="2000" dirty="0" err="1" smtClean="0"/>
              <a:t>파라메터로</a:t>
            </a:r>
            <a:r>
              <a:rPr lang="ko-KR" altLang="en-US" sz="2000" dirty="0" smtClean="0"/>
              <a:t> 함수형 인터페이스들이 활용 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462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1.7  </a:t>
            </a:r>
            <a:r>
              <a:rPr lang="ko-KR" altLang="en-US" sz="2800" b="1" dirty="0" err="1" smtClean="0"/>
              <a:t>메서드</a:t>
            </a:r>
            <a:r>
              <a:rPr lang="ko-KR" altLang="en-US" sz="2800" b="1" dirty="0" smtClean="0"/>
              <a:t> 참조</a:t>
            </a:r>
            <a:r>
              <a:rPr lang="en-US" altLang="ko-KR" sz="2800" b="1" dirty="0" smtClean="0"/>
              <a:t>(method </a:t>
            </a:r>
            <a:r>
              <a:rPr lang="en-US" altLang="ko-KR" sz="1000" b="1" dirty="0" smtClean="0"/>
              <a:t> </a:t>
            </a:r>
            <a:r>
              <a:rPr lang="en-US" altLang="ko-KR" sz="2800" b="1" dirty="0" smtClean="0"/>
              <a:t>reference)(1/2)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블록에서 하나의 메서드만 호출하는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로 간단히 할 수 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9778" y="2151045"/>
            <a:ext cx="6947869" cy="127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4195776"/>
            <a:ext cx="7886810" cy="1076659"/>
            <a:chOff x="752303" y="5695605"/>
            <a:chExt cx="4086053" cy="1303149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5"/>
              <a:ext cx="4052636" cy="130314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1328" y="5778217"/>
              <a:ext cx="4067028" cy="11548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method(</a:t>
              </a:r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s) {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그저 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Integer.parseInt(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 s)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만 호출 </a:t>
              </a:r>
              <a:endParaRPr lang="it-IT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    return Integer.parseInt(s);</a:t>
              </a:r>
            </a:p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5046669" y="4779980"/>
            <a:ext cx="3760839" cy="657235"/>
            <a:chOff x="752303" y="5500138"/>
            <a:chExt cx="4086053" cy="1533120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52303" y="5500138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329" y="5676342"/>
              <a:ext cx="4067027" cy="135691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int result =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obj.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method("123");</a:t>
              </a:r>
            </a:p>
            <a:p>
              <a:pPr>
                <a:spcBef>
                  <a:spcPts val="0"/>
                </a:spcBef>
              </a:pP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int result = Integer.parseInt("123");</a:t>
              </a:r>
            </a:p>
            <a:p>
              <a:pPr>
                <a:spcBef>
                  <a:spcPts val="0"/>
                </a:spcBef>
              </a:pPr>
              <a:endParaRPr lang="it-IT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41"/>
          <p:cNvGrpSpPr/>
          <p:nvPr/>
        </p:nvGrpSpPr>
        <p:grpSpPr>
          <a:xfrm>
            <a:off x="774648" y="5072084"/>
            <a:ext cx="7886808" cy="803287"/>
            <a:chOff x="847674" y="5181624"/>
            <a:chExt cx="7886808" cy="803287"/>
          </a:xfrm>
        </p:grpSpPr>
        <p:grpSp>
          <p:nvGrpSpPr>
            <p:cNvPr id="7" name="그룹 51"/>
            <p:cNvGrpSpPr/>
            <p:nvPr/>
          </p:nvGrpSpPr>
          <p:grpSpPr>
            <a:xfrm>
              <a:off x="847674" y="5510241"/>
              <a:ext cx="7886808" cy="474670"/>
              <a:chOff x="770046" y="5484958"/>
              <a:chExt cx="4090511" cy="912824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70047" y="5625394"/>
                <a:ext cx="4090510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(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s) -&gt; 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Integer.parseInt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(s);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3" name="아래쪽 화살표 32"/>
            <p:cNvSpPr/>
            <p:nvPr/>
          </p:nvSpPr>
          <p:spPr bwMode="auto">
            <a:xfrm>
              <a:off x="4498974" y="518162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40"/>
          <p:cNvGrpSpPr/>
          <p:nvPr/>
        </p:nvGrpSpPr>
        <p:grpSpPr>
          <a:xfrm>
            <a:off x="774648" y="5802345"/>
            <a:ext cx="7813782" cy="730260"/>
            <a:chOff x="847674" y="5911884"/>
            <a:chExt cx="7813782" cy="730260"/>
          </a:xfrm>
        </p:grpSpPr>
        <p:grpSp>
          <p:nvGrpSpPr>
            <p:cNvPr id="9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parseInt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;  // </a:t>
                </a:r>
                <a:r>
                  <a:rPr lang="ko-KR" altLang="en-US" sz="1400" b="1" dirty="0" err="1" smtClean="0">
                    <a:latin typeface="Courier New" pitchFamily="49" charset="0"/>
                    <a:cs typeface="Courier New" pitchFamily="49" charset="0"/>
                  </a:rPr>
                  <a:t>메서드</a:t>
                </a:r>
                <a:r>
                  <a:rPr lang="ko-KR" altLang="en-US" sz="1400" b="1" dirty="0" smtClean="0">
                    <a:latin typeface="Courier New" pitchFamily="49" charset="0"/>
                    <a:cs typeface="Courier New" pitchFamily="49" charset="0"/>
                  </a:rPr>
                  <a:t> 참조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91188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371952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static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1.7  </a:t>
            </a:r>
            <a:r>
              <a:rPr lang="ko-KR" altLang="en-US" sz="2800" b="1" dirty="0" err="1" smtClean="0"/>
              <a:t>메서드</a:t>
            </a:r>
            <a:r>
              <a:rPr lang="ko-KR" altLang="en-US" sz="2800" b="1" dirty="0" smtClean="0"/>
              <a:t> 참조</a:t>
            </a:r>
            <a:r>
              <a:rPr lang="en-US" altLang="ko-KR" sz="2800" b="1" dirty="0" smtClean="0"/>
              <a:t>(method </a:t>
            </a:r>
            <a:r>
              <a:rPr lang="en-US" altLang="ko-KR" sz="1000" b="1" dirty="0" smtClean="0"/>
              <a:t> </a:t>
            </a:r>
            <a:r>
              <a:rPr lang="en-US" altLang="ko-KR" sz="2800" b="1" dirty="0" smtClean="0"/>
              <a:t>reference)(2/2)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774648" y="2151045"/>
            <a:ext cx="7886808" cy="474670"/>
            <a:chOff x="770046" y="5484958"/>
            <a:chExt cx="4090511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0047" y="5625394"/>
              <a:ext cx="4090510" cy="5918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,Boolean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f = (s1, s2) -&gt; s1.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equals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(s2);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40"/>
          <p:cNvGrpSpPr/>
          <p:nvPr/>
        </p:nvGrpSpPr>
        <p:grpSpPr>
          <a:xfrm>
            <a:off x="774648" y="2552688"/>
            <a:ext cx="7813782" cy="766773"/>
            <a:chOff x="847674" y="5875371"/>
            <a:chExt cx="7813782" cy="766773"/>
          </a:xfrm>
        </p:grpSpPr>
        <p:grpSp>
          <p:nvGrpSpPr>
            <p:cNvPr id="8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BiFunction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,Boolean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String::equals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875371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  <p:grpSp>
        <p:nvGrpSpPr>
          <p:cNvPr id="30" name="그룹 51"/>
          <p:cNvGrpSpPr/>
          <p:nvPr/>
        </p:nvGrpSpPr>
        <p:grpSpPr>
          <a:xfrm>
            <a:off x="779231" y="3867156"/>
            <a:ext cx="7886808" cy="959937"/>
            <a:chOff x="770046" y="5484958"/>
            <a:chExt cx="4090511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0047" y="5587618"/>
              <a:ext cx="4090510" cy="7024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Function&lt;String, Boolean&gt; f  = (x) -&gt;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.equals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(x);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Function&lt;String, Boolean&gt; f2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::equals;      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참조</a:t>
              </a:r>
            </a:p>
          </p:txBody>
        </p:sp>
      </p:grp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476853" y="34655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특정 객체의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  <p:grpSp>
        <p:nvGrpSpPr>
          <p:cNvPr id="47" name="그룹 51"/>
          <p:cNvGrpSpPr/>
          <p:nvPr/>
        </p:nvGrpSpPr>
        <p:grpSpPr>
          <a:xfrm>
            <a:off x="777192" y="5437215"/>
            <a:ext cx="7886808" cy="1204929"/>
            <a:chOff x="770046" y="5484958"/>
            <a:chExt cx="4090511" cy="912824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0047" y="5587617"/>
              <a:ext cx="4090510" cy="7271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Supplier&lt;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s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    //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() 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&gt; f2 =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// (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[]&gt; f2 =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[]::new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    // x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[x];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474814" y="50355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new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배열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메서드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944724"/>
            <a:ext cx="740298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Stream</a:t>
            </a:r>
            <a:br>
              <a:rPr lang="en-US" altLang="ko-KR" dirty="0" smtClean="0"/>
            </a:br>
            <a:r>
              <a:rPr lang="en-US" altLang="ko-KR" dirty="0" smtClean="0"/>
              <a:t> 1.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Collection, </a:t>
            </a:r>
            <a:r>
              <a:rPr lang="ko-KR" altLang="en-US" dirty="0" smtClean="0"/>
              <a:t>파일의 데이터를 모두 같은 방식으로 처리하도록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해주는 인터페이스 </a:t>
            </a:r>
            <a:r>
              <a:rPr lang="en-US" altLang="ko-KR" dirty="0" smtClean="0"/>
              <a:t>(Stream&lt;T&gt;)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,Collection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stream()</a:t>
            </a:r>
            <a:r>
              <a:rPr lang="ko-KR" altLang="en-US" dirty="0" smtClean="0"/>
              <a:t>메서드를 이용하여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객체로 변경</a:t>
            </a:r>
            <a:endParaRPr lang="en-US" altLang="ko-KR" dirty="0" smtClean="0"/>
          </a:p>
          <a:p>
            <a:r>
              <a:rPr lang="en-US" altLang="ko-KR" dirty="0" smtClean="0"/>
              <a:t>3. Stream</a:t>
            </a:r>
            <a:r>
              <a:rPr lang="ko-KR" altLang="en-US" dirty="0" smtClean="0"/>
              <a:t>이 제공하는 다양한 메서드를 활용하여 처리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활용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5. </a:t>
            </a:r>
            <a:r>
              <a:rPr lang="ko-KR" altLang="en-US" dirty="0" smtClean="0"/>
              <a:t>스트림은 내부 반복을 이용하여 데이터를 처리</a:t>
            </a:r>
            <a:endParaRPr lang="en-US" altLang="ko-KR" dirty="0" smtClean="0"/>
          </a:p>
          <a:p>
            <a:r>
              <a:rPr lang="en-US" altLang="ko-KR" dirty="0" smtClean="0"/>
              <a:t>6. Stream</a:t>
            </a:r>
            <a:r>
              <a:rPr lang="ko-KR" altLang="en-US" dirty="0" smtClean="0"/>
              <a:t>객체가 아닌 다른 객체로 변환시까지는 중간 연산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그리고 최후를 </a:t>
            </a:r>
            <a:r>
              <a:rPr lang="ko-KR" altLang="en-US" dirty="0" err="1" smtClean="0"/>
              <a:t>최종연산이라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최종연산이</a:t>
            </a:r>
            <a:r>
              <a:rPr lang="ko-KR" altLang="en-US" dirty="0" smtClean="0"/>
              <a:t> 없으면 </a:t>
            </a:r>
            <a:r>
              <a:rPr lang="ko-KR" altLang="en-US" dirty="0" err="1" smtClean="0"/>
              <a:t>중간연산</a:t>
            </a:r>
            <a:r>
              <a:rPr lang="ko-KR" altLang="en-US" dirty="0" smtClean="0"/>
              <a:t> 자체만은 수행 안됨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병렬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3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이란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다양한 데이터 소스를 표준화된 방법으로 다루기 위한 것</a:t>
            </a:r>
            <a:endParaRPr lang="en-US" altLang="ko-KR" b="1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73835" y="346393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스트림이</a:t>
            </a:r>
            <a:r>
              <a:rPr lang="ko-KR" altLang="en-US" b="1" dirty="0" smtClean="0"/>
              <a:t> 제공하는 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중간 연산과 최종 연산</a:t>
            </a:r>
            <a:endParaRPr lang="en-US" altLang="ko-KR" b="1" dirty="0"/>
          </a:p>
        </p:txBody>
      </p:sp>
      <p:grpSp>
        <p:nvGrpSpPr>
          <p:cNvPr id="13" name="그룹 51"/>
          <p:cNvGrpSpPr/>
          <p:nvPr/>
        </p:nvGrpSpPr>
        <p:grpSpPr>
          <a:xfrm>
            <a:off x="774648" y="3868739"/>
            <a:ext cx="8178912" cy="546112"/>
            <a:chOff x="770046" y="5484958"/>
            <a:chExt cx="4090511" cy="912824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0047" y="5695690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중간 연산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스트림인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반복적으로 적용가능 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최종 연산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아닌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요소를 소모하므로 한번만 적용가능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4527990"/>
            <a:ext cx="7156548" cy="53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774648" y="5067391"/>
            <a:ext cx="8251938" cy="1720805"/>
            <a:chOff x="770046" y="5484958"/>
            <a:chExt cx="4127033" cy="912824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6569" y="5507581"/>
              <a:ext cx="4090510" cy="84897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문자열 배열이 소스인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filteredStream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stream.filter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걸러내기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distinctedStream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stream.distinct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중복제거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stream.sort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정렬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limitedStream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stream.limit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자르기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stream.count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요소 개수 세기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866770" y="2007495"/>
            <a:ext cx="8712067" cy="1384995"/>
            <a:chOff x="806569" y="5461337"/>
            <a:chExt cx="4357157" cy="961799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1111090" y="54843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6569" y="5461337"/>
              <a:ext cx="4090510" cy="96179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컬렉션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배열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(0, n-&gt;n+2);  // 0,2,4,6, ...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Stream&lt;Double&gt;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(Math::random);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new Random().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난수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5)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그룹 51"/>
          <p:cNvGrpSpPr/>
          <p:nvPr/>
        </p:nvGrpSpPr>
        <p:grpSpPr>
          <a:xfrm>
            <a:off x="6653241" y="1895454"/>
            <a:ext cx="2409857" cy="448309"/>
            <a:chOff x="770046" y="5484958"/>
            <a:chExt cx="4127033" cy="1018883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69651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spc="-150" dirty="0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Stream&lt;T&gt; </a:t>
              </a:r>
              <a:r>
                <a:rPr lang="en-US" altLang="ko-KR" sz="1200" b="1" spc="-150" dirty="0" err="1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Collection.stream</a:t>
              </a:r>
              <a:r>
                <a:rPr lang="en-US" altLang="ko-KR" sz="1200" b="1" spc="-150" dirty="0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()</a:t>
              </a:r>
              <a:endParaRPr kumimoji="1" lang="ko-KR" altLang="en-US" sz="12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804349"/>
              <a:ext cx="4090510" cy="6994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endParaRPr lang="en-US" sz="1400" b="1" spc="-1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2.2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특징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데이터 소스로부터 데이터를 읽기만할 뿐 변경하지 않는다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5" name="그룹 51"/>
          <p:cNvGrpSpPr/>
          <p:nvPr/>
        </p:nvGrpSpPr>
        <p:grpSpPr>
          <a:xfrm>
            <a:off x="793743" y="2041515"/>
            <a:ext cx="8232841" cy="1314471"/>
            <a:chOff x="770046" y="5484961"/>
            <a:chExt cx="4117482" cy="912824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8" y="5509525"/>
              <a:ext cx="4090510" cy="81218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(3,1,5,4,2);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sorted()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// 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를 정렬해서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 .collect(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새로운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에 저장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(list);        // [3, 1, 5, 4, 2]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 // [1, 2, 3, 4, 5]</a:t>
              </a: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73835" y="347943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처럼 일회용이다</a:t>
            </a:r>
            <a:r>
              <a:rPr lang="en-US" altLang="ko-KR" b="1" dirty="0" smtClean="0"/>
              <a:t>.(</a:t>
            </a:r>
            <a:r>
              <a:rPr lang="ko-KR" altLang="en-US" b="1" dirty="0" smtClean="0"/>
              <a:t>필요하면 다시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생성해야 함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7" name="그룹 51"/>
          <p:cNvGrpSpPr/>
          <p:nvPr/>
        </p:nvGrpSpPr>
        <p:grpSpPr>
          <a:xfrm>
            <a:off x="802452" y="3881085"/>
            <a:ext cx="8178912" cy="693746"/>
            <a:chOff x="770046" y="5484958"/>
            <a:chExt cx="4090511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요소를 화면에 출력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numOfStr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이미 닫혔음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475739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최종 연산 전까지 중간연산이 수행되지 않는다</a:t>
            </a:r>
            <a:r>
              <a:rPr lang="en-US" altLang="ko-KR" b="1" dirty="0" smtClean="0"/>
              <a:t>. – </a:t>
            </a:r>
            <a:r>
              <a:rPr lang="ko-KR" altLang="en-US" b="1" dirty="0" smtClean="0"/>
              <a:t>지연된 연산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802452" y="5159049"/>
            <a:ext cx="8178912" cy="898887"/>
            <a:chOff x="770046" y="5484958"/>
            <a:chExt cx="4090511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0047" y="5559107"/>
              <a:ext cx="4090510" cy="7501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(1,46);  // 1~45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범위의 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().limit(6).sorted()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//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중간 연산</a:t>
              </a:r>
              <a:endPara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+","));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 연산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2.2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특징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작업을 내부 반복으로 처리한다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19" name="그룹 61"/>
          <p:cNvGrpSpPr/>
          <p:nvPr/>
        </p:nvGrpSpPr>
        <p:grpSpPr>
          <a:xfrm>
            <a:off x="774648" y="2041508"/>
            <a:ext cx="3505248" cy="693746"/>
            <a:chOff x="559454" y="3355974"/>
            <a:chExt cx="3878147" cy="1460520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8596" y="3502026"/>
              <a:ext cx="3809005" cy="970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7"/>
          <p:cNvGrpSpPr/>
          <p:nvPr/>
        </p:nvGrpSpPr>
        <p:grpSpPr>
          <a:xfrm>
            <a:off x="4060818" y="2041505"/>
            <a:ext cx="4892742" cy="761057"/>
            <a:chOff x="4206870" y="2479662"/>
            <a:chExt cx="4410880" cy="1001390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56916" y="2792606"/>
              <a:ext cx="3760834" cy="688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자유형 29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8" y="2808279"/>
            <a:ext cx="8215425" cy="1460521"/>
            <a:chOff x="770046" y="5549616"/>
            <a:chExt cx="416355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091" y="5583319"/>
              <a:ext cx="4090510" cy="8656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(Consumer&lt;? super 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Objects.requireNonNull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(action);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매개변수의 널 체크</a:t>
              </a:r>
            </a:p>
            <a:p>
              <a:pPr>
                <a:spcBef>
                  <a:spcPts val="0"/>
                </a:spcBef>
              </a:pP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for(T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내부 반복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(for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문을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안으로 넣음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	    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.accept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5512" y="441485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작업을 병렬로 처리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병렬스트림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774648" y="4818079"/>
            <a:ext cx="8144319" cy="803285"/>
            <a:chOff x="770046" y="5549616"/>
            <a:chExt cx="4127519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055" y="5591106"/>
              <a:ext cx="4090510" cy="8393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스트림으로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전환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속성만 변경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	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()).sum();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문자열의 길이의 합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3835" y="572773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IntStream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LongStream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DoubleStream</a:t>
            </a:r>
            <a:endParaRPr lang="en-US" altLang="ko-KR" b="1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373004" y="6057936"/>
            <a:ext cx="877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   - </a:t>
            </a:r>
            <a:r>
              <a:rPr lang="ko-KR" altLang="en-US" b="1" dirty="0" err="1" smtClean="0"/>
              <a:t>오토박싱</a:t>
            </a:r>
            <a:r>
              <a:rPr lang="en-US" altLang="ko-KR" b="1" dirty="0" smtClean="0"/>
              <a:t>&amp;</a:t>
            </a:r>
            <a:r>
              <a:rPr lang="ko-KR" altLang="en-US" b="1" dirty="0" err="1" smtClean="0"/>
              <a:t>언박싱의</a:t>
            </a:r>
            <a:r>
              <a:rPr lang="ko-KR" altLang="en-US" b="1" dirty="0" smtClean="0"/>
              <a:t> 비효율이 제거됨</a:t>
            </a:r>
            <a:r>
              <a:rPr lang="en-US" altLang="ko-KR" b="1" dirty="0" smtClean="0"/>
              <a:t>(Stream&lt;Integer&gt;</a:t>
            </a:r>
            <a:r>
              <a:rPr lang="ko-KR" altLang="en-US" b="1" dirty="0" smtClean="0"/>
              <a:t>대신 </a:t>
            </a:r>
            <a:r>
              <a:rPr lang="en-US" altLang="ko-KR" b="1" dirty="0" err="1" smtClean="0"/>
              <a:t>IntStream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73005" y="6382351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   - </a:t>
            </a:r>
            <a:r>
              <a:rPr lang="ko-KR" altLang="en-US" b="1" dirty="0" smtClean="0"/>
              <a:t>숫자와 관련된 유용한 </a:t>
            </a:r>
            <a:r>
              <a:rPr lang="ko-KR" altLang="en-US" b="1" dirty="0" err="1" smtClean="0"/>
              <a:t>메서드를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Stream&lt;T&gt;</a:t>
            </a:r>
            <a:r>
              <a:rPr lang="ko-KR" altLang="en-US" b="1" dirty="0" smtClean="0"/>
              <a:t>보다 더 많이 제공</a:t>
            </a:r>
            <a:endParaRPr lang="en-US" altLang="ko-KR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8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98298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(1/3)-</a:t>
            </a:r>
            <a:r>
              <a:rPr lang="ko-KR" altLang="en-US" sz="2800" b="1" dirty="0" smtClean="0"/>
              <a:t>소스는 </a:t>
            </a:r>
            <a:r>
              <a:rPr lang="en-US" altLang="ko-KR" sz="2800" b="1" dirty="0" smtClean="0"/>
              <a:t>	</a:t>
            </a:r>
            <a:r>
              <a:rPr lang="ko-KR" altLang="en-US" sz="2800" b="1" dirty="0" smtClean="0"/>
              <a:t>컬렉션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배열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가변 데이터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11" name="그룹 51"/>
          <p:cNvGrpSpPr/>
          <p:nvPr/>
        </p:nvGrpSpPr>
        <p:grpSpPr>
          <a:xfrm>
            <a:off x="774648" y="2151046"/>
            <a:ext cx="8178912" cy="693746"/>
            <a:chOff x="770046" y="5484958"/>
            <a:chExt cx="4090511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;// Stream&lt;T&gt;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Collection.stream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컬렉션으로부터 스트림 생성하기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임의의 가변 데이터로 </a:t>
            </a:r>
            <a:r>
              <a:rPr lang="en-US" altLang="ko-KR" b="1" dirty="0" err="1" smtClean="0"/>
              <a:t>strea</a:t>
            </a:r>
            <a:r>
              <a:rPr lang="ko-KR" altLang="en-US" b="1" dirty="0" smtClean="0"/>
              <a:t>만들기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3464886"/>
            <a:ext cx="8178912" cy="1020778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12231"/>
              <a:ext cx="4090510" cy="8532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가변 인자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"}, 0, 3);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2270" y="3025143"/>
            <a:ext cx="9860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배열로부터 스트림 생성하기</a:t>
            </a:r>
            <a:r>
              <a:rPr lang="en-US" altLang="ko-KR" b="1" dirty="0" smtClean="0"/>
              <a:t>(Stream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static</a:t>
            </a:r>
            <a:r>
              <a:rPr lang="ko-KR" altLang="en-US" b="1" dirty="0" smtClean="0"/>
              <a:t>메서드 </a:t>
            </a:r>
            <a:r>
              <a:rPr lang="en-US" altLang="ko-KR" b="1" dirty="0" smtClean="0"/>
              <a:t>of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Arrays</a:t>
            </a:r>
            <a:r>
              <a:rPr lang="ko-KR" altLang="en-US" b="1" dirty="0" smtClean="0"/>
              <a:t>에 있는 </a:t>
            </a:r>
            <a:r>
              <a:rPr lang="en-US" altLang="ko-KR" b="1" dirty="0" err="1" smtClean="0"/>
              <a:t>stataic</a:t>
            </a:r>
            <a:r>
              <a:rPr lang="en-US" altLang="ko-KR" b="1" dirty="0" smtClean="0"/>
              <a:t> stream()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774648" y="5106384"/>
            <a:ext cx="8178912" cy="622935"/>
            <a:chOff x="770046" y="5484958"/>
            <a:chExt cx="4090511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047" y="5572006"/>
              <a:ext cx="4090510" cy="76670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5);       // 1,2,3,4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5); // 1,2,3,4,5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2270" y="470474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특정 범위의 정수를 요소로 갖는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(2/3)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112226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760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개의 요소만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인 난수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반환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난수를</a:t>
            </a:r>
            <a:r>
              <a:rPr lang="ko-KR" altLang="en-US" b="1" dirty="0" smtClean="0"/>
              <a:t> 요소로 갖는 스트림 생성하기</a:t>
            </a:r>
            <a:r>
              <a:rPr lang="en-US" altLang="ko-KR" b="1" dirty="0" smtClean="0"/>
              <a:t>(Random</a:t>
            </a:r>
            <a:r>
              <a:rPr lang="ko-KR" altLang="en-US" b="1" dirty="0" smtClean="0"/>
              <a:t>클래스는 </a:t>
            </a:r>
            <a:r>
              <a:rPr lang="ko-KR" altLang="en-US" b="1" dirty="0" err="1" smtClean="0"/>
              <a:t>난수생성</a:t>
            </a:r>
            <a:r>
              <a:rPr lang="ko-KR" altLang="en-US" b="1" dirty="0" smtClean="0"/>
              <a:t> 클래스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3392487"/>
            <a:ext cx="8251938" cy="942981"/>
            <a:chOff x="770046" y="5484958"/>
            <a:chExt cx="4127033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570174"/>
              <a:ext cx="4090510" cy="7277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&lt;=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  &lt;=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Integer.MAX_VALUE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Long.MIN_VALUE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&lt;=  longs() &lt;=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Long.MAX_VALUE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       0.0 &lt;= doubles()</a:t>
              </a:r>
              <a:r>
                <a:rPr lang="en-US" sz="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 1.0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779231" y="4935668"/>
            <a:ext cx="8251938" cy="1669963"/>
            <a:chOff x="770046" y="5484959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33516"/>
              <a:ext cx="4090510" cy="82435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end)  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longs(long begin, long end)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doubles(double begin, double end)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end)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유한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longs(long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long begin, long end)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doubles(long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double begin, double end)</a:t>
              </a: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99979" y="4587479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 smtClean="0"/>
              <a:t>    * </a:t>
            </a:r>
            <a:r>
              <a:rPr lang="ko-KR" altLang="en-US" sz="1600" b="1" dirty="0" smtClean="0"/>
              <a:t>지정된 범위의 </a:t>
            </a:r>
            <a:r>
              <a:rPr lang="ko-KR" altLang="en-US" sz="1600" b="1" dirty="0" err="1" smtClean="0"/>
              <a:t>난수를</a:t>
            </a:r>
            <a:r>
              <a:rPr lang="ko-KR" altLang="en-US" sz="1600" b="1" dirty="0" smtClean="0"/>
              <a:t> 요소로 갖는 </a:t>
            </a:r>
            <a:r>
              <a:rPr lang="ko-KR" altLang="en-US" sz="1600" b="1" dirty="0" err="1" smtClean="0"/>
              <a:t>스트림을</a:t>
            </a:r>
            <a:r>
              <a:rPr lang="ko-KR" altLang="en-US" sz="1600" b="1" dirty="0" smtClean="0"/>
              <a:t> 생성하는 </a:t>
            </a:r>
            <a:r>
              <a:rPr lang="ko-KR" altLang="en-US" sz="1600" b="1" dirty="0" err="1" smtClean="0"/>
              <a:t>메서드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1.1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(Lambda Expression)</a:t>
            </a:r>
            <a:r>
              <a:rPr lang="ko-KR" altLang="en-US" sz="2800" b="1" dirty="0" smtClean="0"/>
              <a:t>이란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간단한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식</a:t>
            </a:r>
            <a:r>
              <a:rPr lang="en-US" altLang="ko-KR" b="1" dirty="0" smtClean="0"/>
              <a:t>(Expression)’</a:t>
            </a:r>
            <a:r>
              <a:rPr lang="ko-KR" altLang="en-US" b="1" dirty="0" smtClean="0"/>
              <a:t>으로 표현하는 방법</a:t>
            </a:r>
            <a:endParaRPr lang="en-US" altLang="ko-KR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53853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이름이 없는 함수</a:t>
            </a:r>
            <a:r>
              <a:rPr lang="en-US" altLang="ko-KR" b="1" dirty="0" smtClean="0"/>
              <a:t>, anonymous function)</a:t>
            </a:r>
            <a:endParaRPr lang="en-US" altLang="ko-KR" b="1" dirty="0"/>
          </a:p>
        </p:txBody>
      </p:sp>
      <p:grpSp>
        <p:nvGrpSpPr>
          <p:cNvPr id="3" name="그룹 46"/>
          <p:cNvGrpSpPr/>
          <p:nvPr/>
        </p:nvGrpSpPr>
        <p:grpSpPr>
          <a:xfrm>
            <a:off x="774648" y="2114533"/>
            <a:ext cx="3432222" cy="1241442"/>
            <a:chOff x="559454" y="3355974"/>
            <a:chExt cx="3797352" cy="146052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" name="그룹 57"/>
          <p:cNvGrpSpPr/>
          <p:nvPr/>
        </p:nvGrpSpPr>
        <p:grpSpPr>
          <a:xfrm>
            <a:off x="4097331" y="2260584"/>
            <a:ext cx="4345047" cy="912825"/>
            <a:chOff x="4206870" y="2479662"/>
            <a:chExt cx="4345047" cy="912825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37130" y="2771766"/>
              <a:ext cx="36147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(a, b) -&gt; a &gt; b ? a : b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자유형 55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82544" y="543721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함수와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차이</a:t>
            </a:r>
            <a:endParaRPr lang="en-US" altLang="ko-KR" b="1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539750" y="5802345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 smtClean="0"/>
              <a:t>근본적으로 동일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함수는 일반적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용어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객체지향개</a:t>
            </a:r>
            <a:r>
              <a:rPr lang="ko-KR" altLang="en-US" b="1" dirty="0"/>
              <a:t>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용어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31875" y="616589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 smtClean="0"/>
              <a:t>함수는 클래스에 독립적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클래스에 종속적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4013208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7" name="그룹 56"/>
          <p:cNvGrpSpPr/>
          <p:nvPr/>
        </p:nvGrpSpPr>
        <p:grpSpPr>
          <a:xfrm>
            <a:off x="4060818" y="3940182"/>
            <a:ext cx="4272021" cy="1314468"/>
            <a:chOff x="4170357" y="4451364"/>
            <a:chExt cx="4272021" cy="14605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608513" y="445136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27591" y="4597416"/>
              <a:ext cx="3614787" cy="119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 smtClean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170357" y="5035572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7604" y="6741368"/>
            <a:ext cx="1001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메서드는 클래스나 인터페이스안에 정의하나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필요한 곳에서 작성해서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회용으로 사용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59" grpId="0"/>
      <p:bldP spid="60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(3/3)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65723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5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(T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seed,UnaryOperator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&lt;T&gt; f)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이전 요소에 종속적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(Supplier&lt;T&gt; s)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이전 요소에 독립적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소스로 하는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22" name="그룹 51"/>
          <p:cNvGrpSpPr/>
          <p:nvPr/>
        </p:nvGrpSpPr>
        <p:grpSpPr>
          <a:xfrm>
            <a:off x="774648" y="2990844"/>
            <a:ext cx="8251938" cy="1022367"/>
            <a:chOff x="770046" y="5484958"/>
            <a:chExt cx="4127033" cy="912824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563135"/>
              <a:ext cx="4090510" cy="7694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(0,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n-&gt;n+2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 // 0,2,4,6, ...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Stream&lt;Double&gt;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Math::random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oneStream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()-&gt;1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9231" y="4670425"/>
            <a:ext cx="8251938" cy="50864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681554"/>
              <a:ext cx="4090510" cy="55234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Stream&lt;Path&gt;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dir)   // Path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는 파일 또는 디렉토리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423069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파일을 소스로 하는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34" name="그룹 51"/>
          <p:cNvGrpSpPr/>
          <p:nvPr/>
        </p:nvGrpSpPr>
        <p:grpSpPr>
          <a:xfrm>
            <a:off x="779231" y="5364180"/>
            <a:ext cx="8251938" cy="876321"/>
            <a:chOff x="770046" y="5484958"/>
            <a:chExt cx="4127033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6569" y="5911348"/>
              <a:ext cx="4090510" cy="41036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Charset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lines() //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BufferedReader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클래스의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5203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비어 있는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--null</a:t>
            </a:r>
            <a:r>
              <a:rPr lang="ko-KR" altLang="en-US" dirty="0" smtClean="0"/>
              <a:t>보다는 비어있는 </a:t>
            </a:r>
            <a:r>
              <a:rPr lang="en-US" altLang="ko-KR" dirty="0" err="1" smtClean="0"/>
              <a:t>strea</a:t>
            </a:r>
            <a:r>
              <a:rPr lang="ko-KR" altLang="en-US" dirty="0" smtClean="0"/>
              <a:t>객체를 만들어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Stream </a:t>
            </a:r>
            <a:r>
              <a:rPr lang="en-US" altLang="ko-KR" dirty="0" err="1" smtClean="0"/>
              <a:t>emptyStream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Stream.empty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Long count = </a:t>
            </a:r>
            <a:r>
              <a:rPr lang="en-US" altLang="ko-KR" dirty="0" err="1" smtClean="0"/>
              <a:t>emptyStream.count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8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088740"/>
            <a:ext cx="7858241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Stream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스트림의 </a:t>
            </a:r>
            <a:r>
              <a:rPr lang="ko-KR" altLang="en-US" dirty="0" err="1" smtClean="0"/>
              <a:t>메서드중</a:t>
            </a:r>
            <a:r>
              <a:rPr lang="ko-KR" altLang="en-US" dirty="0" smtClean="0"/>
              <a:t> 데이터소스를 다루는 작업 수행</a:t>
            </a:r>
            <a:endParaRPr lang="en-US" altLang="ko-KR" dirty="0" smtClean="0"/>
          </a:p>
          <a:p>
            <a:r>
              <a:rPr lang="ko-KR" altLang="en-US" dirty="0" smtClean="0"/>
              <a:t>연산의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 </a:t>
            </a:r>
            <a:r>
              <a:rPr lang="ko-KR" altLang="en-US" dirty="0" err="1" smtClean="0"/>
              <a:t>중간연산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연산의 결과로 반환이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연속해서 연산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 </a:t>
            </a:r>
            <a:r>
              <a:rPr lang="ko-KR" altLang="en-US" dirty="0" smtClean="0"/>
              <a:t>최종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연산의 결과가 </a:t>
            </a:r>
            <a:r>
              <a:rPr lang="en-US" altLang="ko-KR" dirty="0" smtClean="0"/>
              <a:t>stream</a:t>
            </a:r>
            <a:r>
              <a:rPr lang="ko-KR" altLang="en-US" dirty="0" err="1" smtClean="0"/>
              <a:t>이아닌</a:t>
            </a:r>
            <a:r>
              <a:rPr lang="ko-KR" altLang="en-US" dirty="0" smtClean="0"/>
              <a:t> 연산으로 스트림을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소모 시킴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stream.distinct</a:t>
            </a:r>
            <a:r>
              <a:rPr lang="en-US" altLang="ko-KR" dirty="0" smtClean="0"/>
              <a:t>().limit(5).sorted().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System.out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연산메서드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distinct(),filter(),skip(),peek(),sorted(),map(),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ko-KR" altLang="en-US" dirty="0" smtClean="0"/>
              <a:t>최종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forEach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forEachOrdered</a:t>
            </a:r>
            <a:r>
              <a:rPr lang="en-US" altLang="ko-KR" dirty="0" smtClean="0"/>
              <a:t>(),count(),max(),min(),</a:t>
            </a:r>
            <a:r>
              <a:rPr lang="en-US" altLang="ko-KR" dirty="0" err="1" smtClean="0"/>
              <a:t>findAny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findFirst</a:t>
            </a:r>
            <a:r>
              <a:rPr lang="en-US" altLang="ko-KR" dirty="0" smtClean="0"/>
              <a:t>(),</a:t>
            </a:r>
            <a:br>
              <a:rPr lang="en-US" altLang="ko-KR" dirty="0" smtClean="0"/>
            </a:br>
            <a:r>
              <a:rPr lang="en-US" altLang="ko-KR" dirty="0" err="1" smtClean="0"/>
              <a:t>allMatch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anyMatch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noneMatch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(),reduce(),collect()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6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(1/6)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41515"/>
            <a:ext cx="8251938" cy="65723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1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skip(long n)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앞에서부터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개 건너뛰기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limit(long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이후의 요소는 잘라냄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자르기 </a:t>
            </a:r>
            <a:r>
              <a:rPr lang="en-US" altLang="ko-KR" b="1" dirty="0" smtClean="0"/>
              <a:t>– skip(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limit(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361156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 걸러내기 </a:t>
            </a:r>
            <a:r>
              <a:rPr lang="en-US" altLang="ko-KR" b="1" dirty="0" smtClean="0"/>
              <a:t>– filter(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), distinct(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5" name="그룹 51"/>
          <p:cNvGrpSpPr/>
          <p:nvPr/>
        </p:nvGrpSpPr>
        <p:grpSpPr>
          <a:xfrm>
            <a:off x="774648" y="2771766"/>
            <a:ext cx="8251938" cy="657237"/>
            <a:chOff x="770046" y="5484958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70171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10);    // 123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45678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910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skip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(3)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limit(5)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// 45678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594364" y="1420785"/>
            <a:ext cx="3322683" cy="657238"/>
            <a:chOff x="770046" y="5484958"/>
            <a:chExt cx="4127033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6569" y="5570167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skip(long n)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limit(long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774648" y="4051318"/>
            <a:ext cx="8251938" cy="619124"/>
            <a:chOff x="770046" y="5484958"/>
            <a:chExt cx="4127033" cy="912824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617259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filter(Predicate&lt;? super T&gt; predicate)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조건에 맞지 않는 요소 제거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distinct()           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중복제거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0" name="그룹 51"/>
          <p:cNvGrpSpPr/>
          <p:nvPr/>
        </p:nvGrpSpPr>
        <p:grpSpPr>
          <a:xfrm>
            <a:off x="774648" y="4743468"/>
            <a:ext cx="8251938" cy="620721"/>
            <a:chOff x="770046" y="5484958"/>
            <a:chExt cx="4127033" cy="912824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6569" y="5553762"/>
              <a:ext cx="4090510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(1,2,2,3,3,3,4,5,5,6);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         // 123456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774648" y="5437214"/>
            <a:ext cx="8251938" cy="584209"/>
            <a:chOff x="770046" y="5484958"/>
            <a:chExt cx="4127033" cy="912824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6569" y="5542011"/>
              <a:ext cx="4090510" cy="81752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10);       // 12345678910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-&gt;i%2==0)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  // 246810 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774648" y="6094444"/>
            <a:ext cx="8251938" cy="657238"/>
            <a:chOff x="770046" y="5484958"/>
            <a:chExt cx="4127033" cy="91282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6569" y="5570167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 &amp;&amp; i%3!=0)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-&gt;i%3!=0)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(2/6)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657238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64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sorted()            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요소의 기본 정렬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(Comparable)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로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sorted(Comparator&lt;? super T&gt; comparator) //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지정된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Comparator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정렬하기 </a:t>
            </a:r>
            <a:r>
              <a:rPr lang="en-US" altLang="ko-KR" b="1" dirty="0" smtClean="0"/>
              <a:t>– sorted(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2121" y="2709668"/>
            <a:ext cx="6324107" cy="310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51"/>
          <p:cNvGrpSpPr/>
          <p:nvPr/>
        </p:nvGrpSpPr>
        <p:grpSpPr>
          <a:xfrm>
            <a:off x="774648" y="5777131"/>
            <a:ext cx="8251938" cy="974549"/>
            <a:chOff x="770046" y="5335278"/>
            <a:chExt cx="4127033" cy="1062504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335278"/>
              <a:ext cx="4090510" cy="10402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studentStream.sorted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Comparato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henComparing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r.comparing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반별로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총점별로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Sysetm.out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49" name="그룹 51"/>
          <p:cNvGrpSpPr/>
          <p:nvPr/>
        </p:nvGrpSpPr>
        <p:grpSpPr>
          <a:xfrm>
            <a:off x="3995667" y="1525024"/>
            <a:ext cx="5148333" cy="523220"/>
            <a:chOff x="770046" y="5671094"/>
            <a:chExt cx="4127033" cy="93432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770046" y="5680560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06569" y="5671094"/>
              <a:ext cx="4090510" cy="9343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Comparator&lt;String&gt;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CASE_INSENSITIVE_ORDER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= new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CaseInsensitiveComparator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(3/6)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847675" y="2004619"/>
            <a:ext cx="8178911" cy="401643"/>
            <a:chOff x="806569" y="5484108"/>
            <a:chExt cx="4090510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825506" y="548410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15308"/>
              <a:ext cx="4090510" cy="69949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map(Function&lt;? super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,? extends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&gt;→Stream&lt;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10148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sz="1100" b="1" dirty="0" err="1" smtClean="0"/>
              <a:t>스트림의</a:t>
            </a:r>
            <a:r>
              <a:rPr lang="ko-KR" altLang="en-US" sz="1100" b="1" dirty="0" smtClean="0"/>
              <a:t> 요소 변환하기 </a:t>
            </a:r>
            <a:r>
              <a:rPr lang="en-US" altLang="ko-KR" sz="1100" b="1" dirty="0" smtClean="0"/>
              <a:t>–  map( ) –	</a:t>
            </a:r>
            <a:r>
              <a:rPr lang="ko-KR" altLang="en-US" sz="1100" b="1" dirty="0" smtClean="0"/>
              <a:t>스트림에서 특정 필드를 선택하거나 특정 형태로 </a:t>
            </a:r>
            <a:r>
              <a:rPr lang="ko-KR" altLang="en-US" sz="1100" b="1" dirty="0" err="1" smtClean="0"/>
              <a:t>변환시에</a:t>
            </a:r>
            <a:r>
              <a:rPr lang="ko-KR" altLang="en-US" sz="1100" b="1" dirty="0" smtClean="0"/>
              <a:t> 사용하는 </a:t>
            </a:r>
            <a:r>
              <a:rPr lang="ko-KR" altLang="en-US" sz="1100" b="1" dirty="0" err="1" smtClean="0"/>
              <a:t>중간연산</a:t>
            </a:r>
            <a:r>
              <a:rPr lang="ko-KR" altLang="en-US" sz="1100" b="1" dirty="0" smtClean="0"/>
              <a:t> 메서드</a:t>
            </a:r>
            <a:endParaRPr lang="en-US" altLang="ko-KR" sz="1100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2518671"/>
            <a:ext cx="8251938" cy="1458024"/>
            <a:chOff x="770046" y="5484958"/>
            <a:chExt cx="4127033" cy="965138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33300"/>
              <a:ext cx="4090510" cy="91679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File("Ex1.java"), new File("Ex1")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new File("Ex1.bak"), new File("Ex2.java"), new File("Ex1.txt"));</a:t>
              </a:r>
            </a:p>
            <a:p>
              <a:pPr>
                <a:spcBef>
                  <a:spcPts val="0"/>
                </a:spcBef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filenameStream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fileStream.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filenameStream.forEach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모든 파일의 이름을 출력</a:t>
              </a:r>
            </a:p>
            <a:p>
              <a:pPr>
                <a:spcBef>
                  <a:spcPts val="0"/>
                </a:spcBef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4648" y="5218144"/>
            <a:ext cx="8251938" cy="146051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530595"/>
              <a:ext cx="4090510" cy="8656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fileStream.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.filter(s-&gt;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('.')!=-1)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('.')+1))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Stream&lt;String&gt;→Stream&lt;String&gt;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map(String::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toUpperCase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// Stream&lt;String&gt;→Stream&lt;String&gt;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distinct()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// JAVABAKTXT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23986" y="4210666"/>
            <a:ext cx="6316749" cy="442358"/>
            <a:chOff x="1797012" y="2917818"/>
            <a:chExt cx="6316749" cy="442358"/>
          </a:xfrm>
        </p:grpSpPr>
        <p:sp>
          <p:nvSpPr>
            <p:cNvPr id="34" name="TextBox 33"/>
            <p:cNvSpPr txBox="1"/>
            <p:nvPr/>
          </p:nvSpPr>
          <p:spPr>
            <a:xfrm>
              <a:off x="1797012" y="2990844"/>
              <a:ext cx="182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0416" y="2990844"/>
              <a:ext cx="237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</p:cNvCxnSpPr>
            <p:nvPr/>
          </p:nvCxnSpPr>
          <p:spPr bwMode="auto">
            <a:xfrm flipV="1">
              <a:off x="3622662" y="3174997"/>
              <a:ext cx="2117754" cy="5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68714" y="2917818"/>
              <a:ext cx="1825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map(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File::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6853" y="4843070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 smtClean="0"/>
              <a:t>    ex) </a:t>
            </a:r>
            <a:r>
              <a:rPr lang="ko-KR" altLang="en-US" sz="1600" b="1" dirty="0" smtClean="0"/>
              <a:t>파일 </a:t>
            </a:r>
            <a:r>
              <a:rPr lang="ko-KR" altLang="en-US" sz="1600" b="1" dirty="0" err="1" smtClean="0"/>
              <a:t>스트림</a:t>
            </a:r>
            <a:r>
              <a:rPr lang="en-US" altLang="ko-KR" sz="1600" b="1" dirty="0" smtClean="0"/>
              <a:t>(Stream&lt;File&gt;)</a:t>
            </a:r>
            <a:r>
              <a:rPr lang="ko-KR" altLang="en-US" sz="1600" b="1" dirty="0" smtClean="0"/>
              <a:t>에서 파일 확장자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대문자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중복없이</a:t>
            </a:r>
            <a:r>
              <a:rPr lang="ko-KR" altLang="en-US" sz="1600" b="1" dirty="0" smtClean="0"/>
              <a:t>  뽑아내기 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(4/6)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565845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6"/>
              <a:ext cx="4090510" cy="6463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ToIntFunction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     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mapToLong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ToLongFunction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   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mapToDouble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ToDoubleFunction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263466" y="1601772"/>
            <a:ext cx="902898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</a:t>
            </a:r>
            <a:r>
              <a:rPr lang="en-US" altLang="ko-KR" b="1" dirty="0" smtClean="0"/>
              <a:t> – </a:t>
            </a:r>
            <a:r>
              <a:rPr lang="en-US" altLang="ko-KR" b="1" dirty="0" err="1" smtClean="0"/>
              <a:t>mapToInt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</a:t>
            </a:r>
            <a:r>
              <a:rPr lang="en-US" altLang="ko-KR" sz="1000" b="1" dirty="0" smtClean="0"/>
              <a:t> </a:t>
            </a:r>
            <a:r>
              <a:rPr lang="en-US" altLang="ko-KR" b="1" dirty="0" err="1" smtClean="0"/>
              <a:t>mapToLong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mapToDouble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7" name="그룹 51"/>
          <p:cNvGrpSpPr/>
          <p:nvPr/>
        </p:nvGrpSpPr>
        <p:grpSpPr>
          <a:xfrm>
            <a:off x="567410" y="5000650"/>
            <a:ext cx="8251938" cy="546104"/>
            <a:chOff x="770046" y="5484958"/>
            <a:chExt cx="4127033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6569" y="5604363"/>
              <a:ext cx="4090510" cy="77168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Stream&lt;T&gt;  mapToObj(IntFunction&lt;? extends T&gt; mapper) // 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Stream&lt;T&gt;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Stream&lt;Integer&gt;  boxed()                             // </a:t>
              </a:r>
              <a:r>
                <a:rPr lang="nl-NL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nl-NL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65032" y="459741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스트림을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mapToObj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boxed(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565845" y="2844792"/>
            <a:ext cx="8251938" cy="584208"/>
            <a:chOff x="770046" y="5484958"/>
            <a:chExt cx="4127033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6569" y="5599061"/>
              <a:ext cx="4090510" cy="72135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studentScoreStream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studentScoreStream.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a+b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65845" y="3355974"/>
            <a:ext cx="8251938" cy="876312"/>
            <a:chOff x="774648" y="3355974"/>
            <a:chExt cx="8251938" cy="876312"/>
          </a:xfrm>
        </p:grpSpPr>
        <p:grpSp>
          <p:nvGrpSpPr>
            <p:cNvPr id="22" name="그룹 51"/>
            <p:cNvGrpSpPr/>
            <p:nvPr/>
          </p:nvGrpSpPr>
          <p:grpSpPr>
            <a:xfrm>
              <a:off x="774648" y="3648078"/>
              <a:ext cx="8251938" cy="584208"/>
              <a:chOff x="770046" y="5484958"/>
              <a:chExt cx="4127033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06569" y="5599059"/>
                <a:ext cx="4090510" cy="72135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studentScoreStream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studentStream.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mapToInt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(Student::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getTotalScore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allTotalScore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= studentScoreStream.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 //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의 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sum()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6" name="아래쪽 화살표 25"/>
            <p:cNvSpPr/>
            <p:nvPr/>
          </p:nvSpPr>
          <p:spPr bwMode="auto">
            <a:xfrm>
              <a:off x="4718052" y="335597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2" name="그룹 51"/>
          <p:cNvGrpSpPr/>
          <p:nvPr/>
        </p:nvGrpSpPr>
        <p:grpSpPr>
          <a:xfrm>
            <a:off x="6809568" y="3976695"/>
            <a:ext cx="1935189" cy="839798"/>
            <a:chOff x="811036" y="5695603"/>
            <a:chExt cx="4079000" cy="1303150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811036" y="5695603"/>
              <a:ext cx="4052637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8506" y="5808919"/>
              <a:ext cx="3961530" cy="10558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       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min()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OptionalDouble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average()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565845" y="5510239"/>
            <a:ext cx="8251938" cy="1269701"/>
            <a:chOff x="770046" y="5398765"/>
            <a:chExt cx="4127033" cy="999017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398765"/>
              <a:ext cx="4090510" cy="940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(1,46); // 1~45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사이의 정수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(46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은 포함안됨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integerStream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  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Stream&lt;Integer&gt;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lottoStream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intStream.distinct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().limit(6).sorted()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                 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mapToObj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+","); // 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Stream&lt;String&gt;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lottoStream.forEach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::print); // 12,14,20,23,26,29,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572" y="836712"/>
            <a:ext cx="7843814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중간 연산 </a:t>
            </a:r>
            <a:r>
              <a:rPr lang="en-US" altLang="ko-KR" dirty="0" smtClean="0"/>
              <a:t>peek()</a:t>
            </a:r>
            <a:br>
              <a:rPr lang="en-US" altLang="ko-KR" dirty="0" smtClean="0"/>
            </a:br>
            <a:r>
              <a:rPr lang="en-US" altLang="ko-KR" dirty="0" smtClean="0"/>
              <a:t>-peek() </a:t>
            </a:r>
            <a:r>
              <a:rPr lang="ko-KR" altLang="en-US" dirty="0" smtClean="0"/>
              <a:t>중간연산메서드는 </a:t>
            </a:r>
            <a:r>
              <a:rPr lang="en-US" altLang="ko-KR" dirty="0" smtClean="0"/>
              <a:t>map()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filter()</a:t>
            </a:r>
            <a:r>
              <a:rPr lang="ko-KR" altLang="en-US" dirty="0" smtClean="0"/>
              <a:t>로 중간 </a:t>
            </a:r>
            <a:r>
              <a:rPr lang="ko-KR" altLang="en-US" dirty="0" err="1" smtClean="0"/>
              <a:t>연산된</a:t>
            </a:r>
            <a:r>
              <a:rPr lang="ko-KR" altLang="en-US" dirty="0" smtClean="0"/>
              <a:t> 결과를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확인 </a:t>
            </a:r>
            <a:r>
              <a:rPr lang="ko-KR" altLang="en-US" dirty="0" err="1" smtClean="0"/>
              <a:t>해볼시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등의 최종 연산과 달리 결과를 소모하지 않는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err="1" smtClean="0"/>
              <a:t>중간연산이므로</a:t>
            </a:r>
            <a:r>
              <a:rPr lang="ko-KR" altLang="en-US" dirty="0" smtClean="0"/>
              <a:t> 필요시 마다 </a:t>
            </a:r>
            <a:r>
              <a:rPr lang="ko-KR" altLang="en-US" dirty="0" err="1" smtClean="0"/>
              <a:t>확인해볼수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반복연산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fileStream.map</a:t>
            </a:r>
            <a:r>
              <a:rPr lang="en-US" altLang="ko-KR" dirty="0" smtClean="0"/>
              <a:t>(File::getName)</a:t>
            </a:r>
            <a:br>
              <a:rPr lang="en-US" altLang="ko-KR" dirty="0" smtClean="0"/>
            </a:br>
            <a:r>
              <a:rPr lang="en-US" altLang="ko-KR" dirty="0" smtClean="0"/>
              <a:t>.filter(s-&gt;</a:t>
            </a:r>
            <a:r>
              <a:rPr lang="en-US" altLang="ko-KR" dirty="0" err="1" smtClean="0"/>
              <a:t>s.indexOf</a:t>
            </a:r>
            <a:r>
              <a:rPr lang="en-US" altLang="ko-KR" dirty="0" smtClean="0"/>
              <a:t>(‘.’)!=-1)</a:t>
            </a:r>
          </a:p>
          <a:p>
            <a:r>
              <a:rPr lang="en-US" altLang="ko-KR" dirty="0" smtClean="0"/>
              <a:t>.peek(s-&gt;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(“filename=%</a:t>
            </a:r>
            <a:r>
              <a:rPr lang="en-US" altLang="ko-KR" dirty="0" err="1" smtClean="0"/>
              <a:t>s%n</a:t>
            </a:r>
            <a:r>
              <a:rPr lang="en-US" altLang="ko-KR" dirty="0" smtClean="0"/>
              <a:t>”,s</a:t>
            </a:r>
            <a:r>
              <a:rPr lang="ko-KR" altLang="en-US" dirty="0" smtClean="0"/>
              <a:t> 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.map(s-&gt;</a:t>
            </a:r>
            <a:r>
              <a:rPr lang="en-US" altLang="ko-KR" dirty="0" err="1" smtClean="0"/>
              <a:t>s.substring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s.indexOf</a:t>
            </a:r>
            <a:r>
              <a:rPr lang="en-US" altLang="ko-KR" dirty="0" smtClean="0"/>
              <a:t>(‘.’)+1))</a:t>
            </a:r>
          </a:p>
          <a:p>
            <a:r>
              <a:rPr lang="en-US" altLang="ko-KR" dirty="0" smtClean="0"/>
              <a:t>.peek(s-</a:t>
            </a:r>
            <a:r>
              <a:rPr lang="en-US" altLang="ko-KR" dirty="0"/>
              <a:t>&gt;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(“extension=%</a:t>
            </a:r>
            <a:r>
              <a:rPr lang="en-US" altLang="ko-KR" dirty="0" err="1"/>
              <a:t>s%n</a:t>
            </a:r>
            <a:r>
              <a:rPr lang="en-US" altLang="ko-KR" dirty="0"/>
              <a:t>”,s</a:t>
            </a:r>
            <a:r>
              <a:rPr lang="ko-KR" altLang="en-US" dirty="0"/>
              <a:t> 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System.out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21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견명조" pitchFamily="18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견명조" pitchFamily="18" charset="-127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lephant" pitchFamily="18" charset="0"/>
                  <a:ea typeface="굴림" charset="-127"/>
                  <a:cs typeface="+mn-cs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바탕" pitchFamily="18" charset="-127"/>
                  <a:ea typeface="HY견고딕" pitchFamily="18" charset="-127"/>
                  <a:cs typeface="+mn-cs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+mn-cs"/>
              </a:rPr>
              <a:t>http://</a:t>
            </a:r>
            <a:r>
              <a:rPr kumimoji="1" lang="en-US" altLang="ko-KR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+mn-cs"/>
              </a:rPr>
              <a:t>www.codechobo.com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charset="-127"/>
              <a:cs typeface="+mn-cs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2.4  </a:t>
            </a:r>
            <a:r>
              <a:rPr kumimoji="1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스트림의</a:t>
            </a:r>
            <a:r>
              <a:rPr kumimoji="1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 중간연산</a:t>
            </a:r>
            <a:r>
              <a:rPr kumimoji="1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(6/6)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견명조" pitchFamily="18" charset="-127"/>
              <a:cs typeface="+mn-cs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Chapter 14. 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람다와 스트림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marR="0" lvl="0" indent="-26670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▶ </a:t>
            </a:r>
            <a:r>
              <a:rPr kumimoji="1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스트림의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요소를 소비하지 않고 엿보기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–  peek(</a:t>
            </a:r>
            <a:r>
              <a:rPr kumimoji="1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견명조" pitchFamily="18" charset="-127"/>
                <a:cs typeface="+mn-cs"/>
              </a:rPr>
              <a:t>)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견명조" pitchFamily="18" charset="-127"/>
              <a:cs typeface="+mn-cs"/>
            </a:endParaRPr>
          </a:p>
        </p:txBody>
      </p:sp>
      <p:grpSp>
        <p:nvGrpSpPr>
          <p:cNvPr id="15" name="그룹 51"/>
          <p:cNvGrpSpPr/>
          <p:nvPr/>
        </p:nvGrpSpPr>
        <p:grpSpPr>
          <a:xfrm>
            <a:off x="774648" y="2041509"/>
            <a:ext cx="8178912" cy="657231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lvl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견명조" pitchFamily="18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86381"/>
              <a:ext cx="4090510" cy="72669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Stream&lt;T&gt;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peek(Consumer&lt;? super T&gt; action)    // 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중간 연산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</a:t>
              </a:r>
              <a:r>
                <a:rPr kumimoji="1" lang="ko-KR" alt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스트림을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소비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X)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v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oid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     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forEach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(Consumer&lt;? super T&gt; action) // 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최종 연산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</a:t>
              </a:r>
              <a:r>
                <a:rPr kumimoji="1" lang="ko-KR" alt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스트림을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소비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O)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</a:t>
              </a:r>
              <a:endPara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견명조" pitchFamily="18" charset="-127"/>
                <a:cs typeface="Courier New" pitchFamily="49" charset="0"/>
              </a:endParaRP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2808277"/>
            <a:ext cx="8324964" cy="1606574"/>
            <a:chOff x="770046" y="5484958"/>
            <a:chExt cx="4163555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lvl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견명조" pitchFamily="18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3091" y="5547197"/>
              <a:ext cx="4090510" cy="78692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fileStream.map(File::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getName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) // Stream&lt;File&gt; → Stream&lt;String&gt;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  .filter(s -&gt; 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s.indexOf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('.')!=-1) // 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확장자가 없는 것은 제외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  .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peek(s-&gt;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System.out.printf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("filename=%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s%n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", s))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// 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파일명을 출력한다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.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  .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map(s -&gt; 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s.substring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s.indexOf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('.')+1)) // 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확장자만 추출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  .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peek(s-&gt;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System.out.printf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("extension=%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s%n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", s)) 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// </a:t>
              </a:r>
              <a:r>
                <a:rPr kumimoji="1" lang="ko-KR" alt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확장자를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출력한다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.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   .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forEach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(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System.out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::</a:t>
              </a:r>
              <a:r>
                <a:rPr kumimoji="1" 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println</a:t>
              </a:r>
              <a:r>
                <a:rPr kumimoji="1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); // 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최종연산 </a:t>
              </a:r>
              <a:r>
                <a:rPr kumimoji="1" lang="ko-KR" altLang="en-US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스트림을</a:t>
              </a:r>
              <a:r>
                <a:rPr kumimoji="1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 소비</a:t>
              </a: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견명조" pitchFamily="18" charset="-127"/>
                  <a:cs typeface="Courier New" pitchFamily="49" charset="0"/>
                </a:rPr>
                <a:t>.</a:t>
              </a:r>
              <a:endParaRPr kumimoji="1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견명조" pitchFamily="18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83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(5/6)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8"/>
            <a:ext cx="8251938" cy="51116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3357"/>
              <a:ext cx="4090510" cy="8244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Stream&lt;String[]&gt;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strArrStrm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", "def", "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ghi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"  },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                        new String[]{"ABC", "GHI", "JKLMN"});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flatMap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589201"/>
            <a:ext cx="8251938" cy="438156"/>
            <a:chOff x="770046" y="5484958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655239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strArrStrm.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map(Arrays::stream)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7012" y="3136896"/>
            <a:ext cx="5659515" cy="153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51"/>
          <p:cNvGrpSpPr/>
          <p:nvPr/>
        </p:nvGrpSpPr>
        <p:grpSpPr>
          <a:xfrm>
            <a:off x="774648" y="4926033"/>
            <a:ext cx="8251938" cy="438156"/>
            <a:chOff x="770046" y="5484958"/>
            <a:chExt cx="412703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655237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strArrStrm.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flatMap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(Arrays::stream)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(T[])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7013" y="5510240"/>
            <a:ext cx="5659514" cy="118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이름과 반환타입을 제거하고 </a:t>
            </a:r>
            <a:r>
              <a:rPr lang="en-US" altLang="ko-KR" b="1" dirty="0" smtClean="0"/>
              <a:t>‘-&gt;’</a:t>
            </a:r>
            <a:r>
              <a:rPr lang="ko-KR" altLang="en-US" b="1" dirty="0" smtClean="0"/>
              <a:t>를 블록</a:t>
            </a:r>
            <a:r>
              <a:rPr lang="en-US" altLang="ko-KR" b="1" dirty="0" smtClean="0"/>
              <a:t>{}</a:t>
            </a:r>
            <a:r>
              <a:rPr lang="ko-KR" altLang="en-US" b="1" dirty="0" smtClean="0"/>
              <a:t> 앞에 추가한다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3" y="3538539"/>
            <a:ext cx="9055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2. </a:t>
            </a:r>
            <a:r>
              <a:rPr lang="ko-KR" altLang="en-US" b="1" dirty="0" err="1" smtClean="0"/>
              <a:t>반환값이</a:t>
            </a:r>
            <a:r>
              <a:rPr lang="ko-KR" altLang="en-US" b="1" dirty="0" smtClean="0"/>
              <a:t> 있는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식이나 값만 적고</a:t>
            </a:r>
            <a:r>
              <a:rPr lang="en-US" altLang="ko-KR" b="1" dirty="0"/>
              <a:t> </a:t>
            </a:r>
            <a:r>
              <a:rPr lang="en-US" altLang="ko-KR" b="1" dirty="0" smtClean="0"/>
              <a:t>return</a:t>
            </a:r>
            <a:r>
              <a:rPr lang="ko-KR" altLang="en-US" b="1" dirty="0" smtClean="0"/>
              <a:t>문 생략 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끝에</a:t>
            </a:r>
            <a:r>
              <a:rPr lang="en-US" altLang="ko-KR" b="1" dirty="0" smtClean="0"/>
              <a:t>‘;’</a:t>
            </a:r>
            <a:r>
              <a:rPr lang="ko-KR" altLang="en-US" b="1" dirty="0" smtClean="0"/>
              <a:t>안 붙임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2114532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60818" y="2041506"/>
            <a:ext cx="4272021" cy="1314468"/>
            <a:chOff x="4060818" y="2041506"/>
            <a:chExt cx="4272021" cy="1314468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498974" y="2041506"/>
              <a:ext cx="3797352" cy="13144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18052" y="2172953"/>
              <a:ext cx="361478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 smtClean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060818" y="2567293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0" name="그룹 46"/>
          <p:cNvGrpSpPr/>
          <p:nvPr/>
        </p:nvGrpSpPr>
        <p:grpSpPr>
          <a:xfrm>
            <a:off x="774648" y="3940182"/>
            <a:ext cx="3432222" cy="1241442"/>
            <a:chOff x="559454" y="3355974"/>
            <a:chExt cx="3797352" cy="146052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36" name="그룹 57"/>
          <p:cNvGrpSpPr/>
          <p:nvPr/>
        </p:nvGrpSpPr>
        <p:grpSpPr>
          <a:xfrm>
            <a:off x="4097331" y="4086233"/>
            <a:ext cx="4559216" cy="912825"/>
            <a:chOff x="4206870" y="2479662"/>
            <a:chExt cx="4272021" cy="912825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56916" y="2771766"/>
              <a:ext cx="36147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482544" y="53276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3. </a:t>
            </a:r>
            <a:r>
              <a:rPr lang="ko-KR" altLang="en-US" b="1" dirty="0" smtClean="0"/>
              <a:t>매개변수의 타입이 추론 가능하면 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대부분의 경우 생략가능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70047" y="5765832"/>
            <a:ext cx="3911491" cy="912825"/>
            <a:chOff x="770046" y="5765832"/>
            <a:chExt cx="4090821" cy="912825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6057936"/>
              <a:ext cx="40862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72000" y="5765832"/>
            <a:ext cx="3646391" cy="912825"/>
            <a:chOff x="4572000" y="5765832"/>
            <a:chExt cx="3646391" cy="912825"/>
          </a:xfrm>
        </p:grpSpPr>
        <p:grpSp>
          <p:nvGrpSpPr>
            <p:cNvPr id="57" name="그룹 56"/>
            <p:cNvGrpSpPr/>
            <p:nvPr/>
          </p:nvGrpSpPr>
          <p:grpSpPr>
            <a:xfrm>
              <a:off x="5046669" y="5765832"/>
              <a:ext cx="3171722" cy="912825"/>
              <a:chOff x="4603911" y="5765832"/>
              <a:chExt cx="4099834" cy="912825"/>
            </a:xfrm>
          </p:grpSpPr>
          <p:sp>
            <p:nvSpPr>
              <p:cNvPr id="45" name="모서리가 둥근 직사각형 44"/>
              <p:cNvSpPr/>
              <p:nvPr/>
            </p:nvSpPr>
            <p:spPr bwMode="auto">
              <a:xfrm>
                <a:off x="4603911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45505" y="6057936"/>
                <a:ext cx="39582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(a, b)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-&gt;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a &gt; b ? a : b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자유형 46"/>
            <p:cNvSpPr/>
            <p:nvPr/>
          </p:nvSpPr>
          <p:spPr bwMode="auto">
            <a:xfrm flipV="1">
              <a:off x="4572000" y="6094449"/>
              <a:ext cx="779353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‘T’</a:t>
            </a:r>
            <a:r>
              <a:rPr lang="ko-KR" altLang="en-US" b="1" dirty="0" smtClean="0"/>
              <a:t>타입 객체의 </a:t>
            </a:r>
            <a:r>
              <a:rPr lang="ko-KR" altLang="en-US" b="1" dirty="0" err="1" smtClean="0"/>
              <a:t>래퍼클래스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Optional&lt;T&gt;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28596" y="5583279"/>
            <a:ext cx="8505266" cy="766761"/>
            <a:chOff x="770046" y="5484958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74484"/>
              <a:ext cx="4090510" cy="7694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{  // 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!=null)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520783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en-US" altLang="ko-KR" b="1" dirty="0" err="1" smtClean="0"/>
              <a:t>isPresent</a:t>
            </a:r>
            <a:r>
              <a:rPr lang="en-US" altLang="ko-KR" b="1" dirty="0" smtClean="0"/>
              <a:t>() – Optional</a:t>
            </a:r>
            <a:r>
              <a:rPr lang="ko-KR" altLang="en-US" b="1" dirty="0" smtClean="0"/>
              <a:t>객체의 값이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이면 </a:t>
            </a:r>
            <a:r>
              <a:rPr lang="en-US" altLang="ko-KR" b="1" dirty="0" smtClean="0"/>
              <a:t>false, </a:t>
            </a:r>
            <a:r>
              <a:rPr lang="ko-KR" altLang="en-US" b="1" dirty="0" smtClean="0"/>
              <a:t>아니면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를 반환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628596" y="2005005"/>
            <a:ext cx="8544043" cy="1131891"/>
            <a:chOff x="770046" y="5484958"/>
            <a:chExt cx="4144746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4282" y="5519799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ofNullable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OK</a:t>
              </a:r>
            </a:p>
          </p:txBody>
        </p:sp>
      </p:grpSp>
      <p:grpSp>
        <p:nvGrpSpPr>
          <p:cNvPr id="12" name="그룹 51"/>
          <p:cNvGrpSpPr/>
          <p:nvPr/>
        </p:nvGrpSpPr>
        <p:grpSpPr>
          <a:xfrm>
            <a:off x="5776930" y="1530324"/>
            <a:ext cx="3286169" cy="985851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5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final class Optional&lt;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value</a:t>
              </a:r>
              <a:endParaRPr lang="ko-KR" alt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3835" y="3239198"/>
            <a:ext cx="961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Optional</a:t>
            </a:r>
            <a:r>
              <a:rPr lang="ko-KR" altLang="en-US" b="1" dirty="0" smtClean="0"/>
              <a:t>객체의 값 가져오기 </a:t>
            </a:r>
            <a:r>
              <a:rPr lang="en-US" altLang="ko-KR" b="1" dirty="0" smtClean="0"/>
              <a:t>– get(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orElseGet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orElseThrow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630161" y="3642432"/>
            <a:ext cx="8544043" cy="1131891"/>
            <a:chOff x="770046" y="5484958"/>
            <a:chExt cx="4144746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4282" y="5519796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   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저장된 값을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이면 예외발생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("");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저장된 값이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일 때는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""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반환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str3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(String::new);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사용가능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() -&gt; new String()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str4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optVal.orElseThrow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널이면 예외발생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3586149" y="4663205"/>
            <a:ext cx="5294385" cy="481906"/>
            <a:chOff x="770046" y="5344519"/>
            <a:chExt cx="4125935" cy="926745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34451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2345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orElseGet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(Supplier&lt;? extends T&gt; other)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orElseThrow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(Supplier&lt;? extends X&gt;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exceptionSupplier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62142" y="6094449"/>
            <a:ext cx="6681880" cy="657234"/>
            <a:chOff x="2162142" y="6094449"/>
            <a:chExt cx="6681880" cy="657234"/>
          </a:xfrm>
        </p:grpSpPr>
        <p:grpSp>
          <p:nvGrpSpPr>
            <p:cNvPr id="26" name="그룹 51"/>
            <p:cNvGrpSpPr/>
            <p:nvPr/>
          </p:nvGrpSpPr>
          <p:grpSpPr>
            <a:xfrm>
              <a:off x="2553682" y="6134244"/>
              <a:ext cx="6290340" cy="617439"/>
              <a:chOff x="752303" y="5765152"/>
              <a:chExt cx="4052636" cy="1303149"/>
            </a:xfrm>
          </p:grpSpPr>
          <p:sp>
            <p:nvSpPr>
              <p:cNvPr id="28" name="모서리가 둥근 직사각형 27"/>
              <p:cNvSpPr/>
              <p:nvPr/>
            </p:nvSpPr>
            <p:spPr bwMode="auto">
              <a:xfrm>
                <a:off x="752303" y="5765152"/>
                <a:ext cx="4052636" cy="130314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14018" y="5962606"/>
                <a:ext cx="3961531" cy="9743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ifPresnt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(Consumer) -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 널이 아닐때만 작업 수행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널이면 아무 일도 안 함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Optional.ofNullable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ifPresent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println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</p:txBody>
          </p:sp>
        </p:grpSp>
        <p:sp>
          <p:nvSpPr>
            <p:cNvPr id="41" name="굽은 화살표 40"/>
            <p:cNvSpPr/>
            <p:nvPr/>
          </p:nvSpPr>
          <p:spPr bwMode="auto">
            <a:xfrm rot="10800000" flipH="1">
              <a:off x="2162142" y="6094449"/>
              <a:ext cx="547695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98298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2.5  Optional&lt;T&gt;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OptionalInt</a:t>
            </a:r>
            <a:r>
              <a:rPr lang="en-US" altLang="ko-KR" sz="2800" b="1" dirty="0" smtClean="0"/>
              <a:t>(1/2)  -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처리 메서드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 dirty="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 dirty="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dirty="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 dirty="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11073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 값을 감싸는 </a:t>
            </a:r>
            <a:r>
              <a:rPr lang="ko-KR" altLang="en-US" b="1" dirty="0" err="1" smtClean="0"/>
              <a:t>래퍼클래스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OptionalInt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OptionalLong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OptionalDouble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492819" y="2005010"/>
            <a:ext cx="8580555" cy="1022347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3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final class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값이 저장되어 있으면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value;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타입의 변수</a:t>
              </a: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2.5  Optional&lt;T&gt;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OptionalInt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8058" y="317340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en-US" altLang="ko-KR" b="1" dirty="0" err="1" smtClean="0"/>
              <a:t>OptionalInt</a:t>
            </a:r>
            <a:r>
              <a:rPr lang="ko-KR" altLang="en-US" b="1" dirty="0" smtClean="0"/>
              <a:t>의 값 가져오기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getAsInt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0112" y="3635195"/>
            <a:ext cx="3541761" cy="13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39735" y="5035574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빈 </a:t>
            </a:r>
            <a:r>
              <a:rPr lang="en-US" altLang="ko-KR" b="1" dirty="0" smtClean="0"/>
              <a:t>Optional</a:t>
            </a:r>
            <a:r>
              <a:rPr lang="ko-KR" altLang="en-US" b="1" dirty="0" smtClean="0"/>
              <a:t>객체의 비교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494384" y="5437217"/>
            <a:ext cx="8544043" cy="1241440"/>
            <a:chOff x="770046" y="5458109"/>
            <a:chExt cx="4144746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5810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4282" y="5574434"/>
              <a:ext cx="4090510" cy="77118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opt1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(0);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저장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opt2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OptionalInt.empty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저장됨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opt3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(null);  //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저장된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opt4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Optional.empty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(opt1.equals(opt2)); // false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(opt3.equals(opt4)); // true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(1/4)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5"/>
              <a:ext cx="4090510" cy="5496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(Consumer&lt;? super T&gt; action)   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경우 순서가 보장되지 않음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Ordered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경우에도 순서가 보장됨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모든 요소에 지정된 작업을 수행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forEach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forEachOrdered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881305"/>
            <a:ext cx="8251938" cy="620721"/>
            <a:chOff x="770046" y="5431262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     // 123456789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// 123456789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3575052"/>
            <a:ext cx="8251938" cy="620721"/>
            <a:chOff x="770046" y="5431262"/>
            <a:chExt cx="4127033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       //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683295714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// 123456789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738137" y="4853014"/>
            <a:ext cx="8178911" cy="657228"/>
            <a:chOff x="751842" y="5484958"/>
            <a:chExt cx="4090511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842" y="5658825"/>
              <a:ext cx="4090511" cy="5496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               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배열에 담아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A[]  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IntFunction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&lt;A[]&gt; generator)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타입의 배열에 담아 반환</a:t>
              </a:r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92125" y="448630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배열로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toArray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5" name="그룹 51"/>
          <p:cNvGrpSpPr/>
          <p:nvPr/>
        </p:nvGrpSpPr>
        <p:grpSpPr>
          <a:xfrm>
            <a:off x="774535" y="5619785"/>
            <a:ext cx="8252051" cy="803281"/>
            <a:chOff x="770046" y="5484958"/>
            <a:chExt cx="4127090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6625" y="5612258"/>
              <a:ext cx="4090511" cy="73447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(Student[]::new); // OK. x-&gt; new Student[x]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OK.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(2/4)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766760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9"/>
              <a:ext cx="4090510" cy="7694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allMatch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모든 요소가 조건을 만족시키면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anyMatch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한 요소라도 조건을 만족시키면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noneMatch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모든 요소가 조건을 만족시키지 않으면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조건 검사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allMatch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anyMatch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noneMatch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1" name="그룹 51"/>
          <p:cNvGrpSpPr/>
          <p:nvPr/>
        </p:nvGrpSpPr>
        <p:grpSpPr>
          <a:xfrm>
            <a:off x="620721" y="2844792"/>
            <a:ext cx="8523279" cy="438156"/>
            <a:chOff x="770046" y="5431262"/>
            <a:chExt cx="4127033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6569" y="5583395"/>
              <a:ext cx="4090510" cy="5770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hasFailedStu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stuStream.anyMatch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()&lt;=100);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낙제자가 있는지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628596" y="4889520"/>
            <a:ext cx="8432241" cy="655641"/>
            <a:chOff x="769287" y="5484958"/>
            <a:chExt cx="4090510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9287" y="5586629"/>
              <a:ext cx="4090510" cy="64275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result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First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result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73835" y="3648078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조건에 일치하는 요소 찾기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findFirst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 , </a:t>
            </a:r>
            <a:r>
              <a:rPr lang="en-US" altLang="ko-KR" b="1" dirty="0" err="1" smtClean="0"/>
              <a:t>findAny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628596" y="4122749"/>
            <a:ext cx="8505266" cy="620720"/>
            <a:chOff x="770046" y="5484958"/>
            <a:chExt cx="4125935" cy="912824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5471" y="5592346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findFirst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첫 번째 요소를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7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순차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findAny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아무거나 하나를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(3/4)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스트림에</a:t>
            </a:r>
            <a:r>
              <a:rPr lang="ko-KR" altLang="en-US" b="1" dirty="0" smtClean="0"/>
              <a:t> 대한 통계정보 제공 </a:t>
            </a:r>
            <a:r>
              <a:rPr lang="en-US" altLang="ko-KR" b="1" dirty="0" smtClean="0"/>
              <a:t>–  count(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sum(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average(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max(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min(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74648" y="2041506"/>
            <a:ext cx="8251938" cy="917027"/>
            <a:chOff x="774648" y="2041506"/>
            <a:chExt cx="8251938" cy="917027"/>
          </a:xfrm>
        </p:grpSpPr>
        <p:grpSp>
          <p:nvGrpSpPr>
            <p:cNvPr id="3" name="그룹 51"/>
            <p:cNvGrpSpPr/>
            <p:nvPr/>
          </p:nvGrpSpPr>
          <p:grpSpPr>
            <a:xfrm>
              <a:off x="774648" y="2191774"/>
              <a:ext cx="8251938" cy="766759"/>
              <a:chOff x="770046" y="5484958"/>
              <a:chExt cx="4127033" cy="912824"/>
            </a:xfrm>
          </p:grpSpPr>
          <p:sp>
            <p:nvSpPr>
              <p:cNvPr id="12" name="모서리가 둥근 직사각형 11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06569" y="5541396"/>
                <a:ext cx="4090510" cy="769455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Optional&lt;T&gt;  max(Comparator&lt;? super T&gt; comparator)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Optional&lt;T&gt;  min(Comparator&lt;? super T&gt; comparator)</a:t>
                </a:r>
                <a:endParaRPr lang="ko-KR" alt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945345" y="204150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Stream&lt;T&gt;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4648" y="3136896"/>
            <a:ext cx="8251938" cy="1606577"/>
            <a:chOff x="774648" y="3136896"/>
            <a:chExt cx="8251938" cy="1606577"/>
          </a:xfrm>
        </p:grpSpPr>
        <p:grpSp>
          <p:nvGrpSpPr>
            <p:cNvPr id="15" name="그룹 51"/>
            <p:cNvGrpSpPr/>
            <p:nvPr/>
          </p:nvGrpSpPr>
          <p:grpSpPr>
            <a:xfrm>
              <a:off x="774648" y="3287172"/>
              <a:ext cx="8251938" cy="1456301"/>
              <a:chOff x="770046" y="5484958"/>
              <a:chExt cx="4127033" cy="996401"/>
            </a:xfrm>
          </p:grpSpPr>
          <p:sp>
            <p:nvSpPr>
              <p:cNvPr id="16" name="모서리가 둥근 직사각형 15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6569" y="5533745"/>
                <a:ext cx="4090510" cy="947614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      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	            sum()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OptionalDouble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average()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  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   min()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IntSummaryStatistics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summaryStatistics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endParaRPr lang="en-US" altLang="ko-KR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43668" y="313689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02260" y="3903670"/>
            <a:ext cx="3432222" cy="1335875"/>
            <a:chOff x="4973643" y="3903670"/>
            <a:chExt cx="3432222" cy="1335875"/>
          </a:xfrm>
        </p:grpSpPr>
        <p:grpSp>
          <p:nvGrpSpPr>
            <p:cNvPr id="22" name="그룹 51"/>
            <p:cNvGrpSpPr/>
            <p:nvPr/>
          </p:nvGrpSpPr>
          <p:grpSpPr>
            <a:xfrm>
              <a:off x="4973643" y="3903670"/>
              <a:ext cx="3432222" cy="1168416"/>
              <a:chOff x="727859" y="5512686"/>
              <a:chExt cx="4180954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27859" y="5512686"/>
                <a:ext cx="4052635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18302" y="5705143"/>
                <a:ext cx="4090511" cy="634789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getAverage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getCount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getMax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getSum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49955" y="4962546"/>
              <a:ext cx="2227293" cy="276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IntSummaryStatistics</a:t>
              </a:r>
              <a:endParaRPr lang="ko-KR" alt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(4/4)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906201"/>
            <a:chOff x="770046" y="5484958"/>
            <a:chExt cx="4125935" cy="1078828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8"/>
              <a:ext cx="4090510" cy="98929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Optional&lt;T&gt; reduce(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accumulator)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          reduce(T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accumulator)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U           reduce(U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&lt;U,T,U&gt; accumulator,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&lt;U&gt; combiner)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하나씩 줄여가며 누적연산 수행 </a:t>
            </a:r>
            <a:r>
              <a:rPr lang="en-US" altLang="ko-KR" b="1" dirty="0" smtClean="0"/>
              <a:t>–  reduce(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628596" y="3575046"/>
            <a:ext cx="8505266" cy="1131902"/>
            <a:chOff x="770046" y="5484958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43856"/>
              <a:ext cx="4090510" cy="81908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reduce(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 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 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a + 1);                       // count()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sum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a + b);                       //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max  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&gt; b ? a : b); //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min  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Integer.MAX_VALUE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&lt; b ? a : b); // min()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894326" y="2735251"/>
            <a:ext cx="5320759" cy="657236"/>
            <a:chOff x="770046" y="5484957"/>
            <a:chExt cx="4125935" cy="912824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5471" y="5535662"/>
              <a:ext cx="4090510" cy="83355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identity     - 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초기값</a:t>
              </a: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accumulator  - 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이전 연산결과와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 요소에 수행할 연산</a:t>
              </a: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combiner     -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병렬처리된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 결과를 합치는데 사용할 연산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0859" y="4633929"/>
            <a:ext cx="8505266" cy="1058878"/>
            <a:chOff x="630859" y="4633929"/>
            <a:chExt cx="8505266" cy="1058878"/>
          </a:xfrm>
        </p:grpSpPr>
        <p:grpSp>
          <p:nvGrpSpPr>
            <p:cNvPr id="6" name="그룹 51"/>
            <p:cNvGrpSpPr/>
            <p:nvPr/>
          </p:nvGrpSpPr>
          <p:grpSpPr>
            <a:xfrm>
              <a:off x="630859" y="4926035"/>
              <a:ext cx="8505266" cy="766772"/>
              <a:chOff x="770046" y="5484957"/>
              <a:chExt cx="4125935" cy="912824"/>
            </a:xfrm>
          </p:grpSpPr>
          <p:sp>
            <p:nvSpPr>
              <p:cNvPr id="22" name="모서리가 둥근 직사각형 21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05471" y="5571890"/>
                <a:ext cx="4090510" cy="7694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reduce(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IntBinaryOperator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accumulator)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&gt; b ? a : b); //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&lt; b ? a : b); // min()</a:t>
                </a:r>
              </a:p>
            </p:txBody>
          </p:sp>
        </p:grpSp>
        <p:sp>
          <p:nvSpPr>
            <p:cNvPr id="24" name="아래쪽 화살표 23"/>
            <p:cNvSpPr/>
            <p:nvPr/>
          </p:nvSpPr>
          <p:spPr bwMode="auto">
            <a:xfrm>
              <a:off x="4681539" y="4633929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734" y="5619780"/>
            <a:ext cx="8505266" cy="876312"/>
            <a:chOff x="637305" y="5619780"/>
            <a:chExt cx="8505266" cy="876312"/>
          </a:xfrm>
        </p:grpSpPr>
        <p:grpSp>
          <p:nvGrpSpPr>
            <p:cNvPr id="7" name="그룹 51"/>
            <p:cNvGrpSpPr/>
            <p:nvPr/>
          </p:nvGrpSpPr>
          <p:grpSpPr>
            <a:xfrm>
              <a:off x="637305" y="5911886"/>
              <a:ext cx="8505266" cy="584206"/>
              <a:chOff x="770046" y="5484957"/>
              <a:chExt cx="4125935" cy="912824"/>
            </a:xfrm>
          </p:grpSpPr>
          <p:sp>
            <p:nvSpPr>
              <p:cNvPr id="26" name="모서리가 둥근 직사각형 25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05471" y="5599056"/>
                <a:ext cx="4090510" cy="72135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Integer::max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b)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Integer::min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min(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b)</a:t>
                </a:r>
              </a:p>
            </p:txBody>
          </p:sp>
        </p:grpSp>
        <p:sp>
          <p:nvSpPr>
            <p:cNvPr id="28" name="아래쪽 화살표 27"/>
            <p:cNvSpPr/>
            <p:nvPr/>
          </p:nvSpPr>
          <p:spPr bwMode="auto">
            <a:xfrm>
              <a:off x="4687985" y="5619780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51"/>
          <p:cNvGrpSpPr/>
          <p:nvPr/>
        </p:nvGrpSpPr>
        <p:grpSpPr>
          <a:xfrm>
            <a:off x="6434163" y="2972330"/>
            <a:ext cx="2446371" cy="858313"/>
            <a:chOff x="764879" y="5536178"/>
            <a:chExt cx="4131102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64879" y="5536178"/>
              <a:ext cx="4052637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5471" y="5591860"/>
              <a:ext cx="4090510" cy="81830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1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identity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0"/>
                </a:spcBef>
              </a:pP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for(</a:t>
              </a:r>
              <a:r>
                <a:rPr lang="en-US" altLang="ko-KR" sz="11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b : stream)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    a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 + b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;  // sum()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2.7  collect(), Collector, Collectors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9"/>
            <a:ext cx="8505266" cy="657218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604425"/>
              <a:ext cx="4090510" cy="64121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 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// Collector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구현한 클래스의 객체를 매개변수로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 collect(Supplier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supplier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accumulator,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combiner) //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잘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안쓰임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9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collect()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Collector</a:t>
            </a:r>
            <a:r>
              <a:rPr lang="ko-KR" altLang="en-US" b="1" dirty="0" smtClean="0"/>
              <a:t>를 매개변수로 하는 스트림의 </a:t>
            </a:r>
            <a:r>
              <a:rPr lang="ko-KR" altLang="en-US" b="1" dirty="0" err="1" smtClean="0"/>
              <a:t>최종연산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스트림구성요소 수집</a:t>
            </a:r>
            <a:r>
              <a:rPr lang="en-US" altLang="ko-KR" b="1" dirty="0" smtClean="0"/>
              <a:t>) 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3246435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250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   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누적할 곳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&lt;A, T&gt;     accumulator();     //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(s)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누적방법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&lt;A&gt;    combiner();        // (sb1, sb2) -&gt; sb1.append(sb2)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결합방법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최종변환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3" y="2830383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</a:t>
            </a:r>
            <a:r>
              <a:rPr lang="ko-KR" altLang="en-US" b="1" dirty="0" smtClean="0"/>
              <a:t>는 수집</a:t>
            </a:r>
            <a:r>
              <a:rPr lang="en-US" altLang="ko-KR" b="1" dirty="0" smtClean="0"/>
              <a:t>(collect)</a:t>
            </a:r>
            <a:r>
              <a:rPr lang="ko-KR" altLang="en-US" b="1" dirty="0" smtClean="0"/>
              <a:t>에 필요한 메서드를 정의해 놓은 인터페이스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161" y="5619780"/>
            <a:ext cx="8540216" cy="1085727"/>
            <a:chOff x="770046" y="5484958"/>
            <a:chExt cx="4142889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2425" y="5516651"/>
              <a:ext cx="4090510" cy="853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변환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mapping(),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toMap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toCollection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통계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counting(),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averagingInt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minBy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summarizingInt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문자열 결합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joining()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리듀싱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reducing()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그룹화와 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collectingAndThen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3835" y="518630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Collectors</a:t>
            </a:r>
            <a:r>
              <a:rPr lang="ko-KR" altLang="en-US" b="1" dirty="0" smtClean="0"/>
              <a:t>클래스는 다양한 기능의 컬렉터</a:t>
            </a:r>
            <a:r>
              <a:rPr lang="en-US" altLang="ko-KR" b="1" dirty="0" smtClean="0"/>
              <a:t>(Collector</a:t>
            </a:r>
            <a:r>
              <a:rPr lang="ko-KR" altLang="en-US" b="1" dirty="0" smtClean="0"/>
              <a:t>를 구현한 클래스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제공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(1/4)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컬렉션으로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toList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toSet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toMap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toCollection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494383" y="2041518"/>
            <a:ext cx="8503702" cy="1497021"/>
            <a:chOff x="770046" y="5484958"/>
            <a:chExt cx="4125176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712" y="5640800"/>
              <a:ext cx="4090510" cy="72795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List&lt;String&gt;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names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 // Stream&lt;Student&gt;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→Stream&lt;String&gt;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→List&lt;String&gt;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&lt;String&gt;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list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names.stream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Collectors.toCollection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&lt;String&gt;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personStream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Collectors.toMap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(p-&gt;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p.getRegId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(), p-&gt;p)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);// Stream&lt;Person&gt;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→Map&lt;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38056" y="3757617"/>
            <a:ext cx="9502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통계정보</a:t>
            </a:r>
            <a:r>
              <a:rPr lang="ko-KR" altLang="en-US" b="1" dirty="0" smtClean="0"/>
              <a:t> 제공 </a:t>
            </a:r>
            <a:r>
              <a:rPr lang="en-US" altLang="ko-KR" b="1" dirty="0" smtClean="0"/>
              <a:t>– counting(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summingInt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maxBy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minBy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…</a:t>
            </a:r>
          </a:p>
        </p:txBody>
      </p:sp>
      <p:grpSp>
        <p:nvGrpSpPr>
          <p:cNvPr id="23" name="그룹 51"/>
          <p:cNvGrpSpPr/>
          <p:nvPr/>
        </p:nvGrpSpPr>
        <p:grpSpPr>
          <a:xfrm>
            <a:off x="501527" y="4195775"/>
            <a:ext cx="8505266" cy="584206"/>
            <a:chOff x="770046" y="5484957"/>
            <a:chExt cx="4125935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5471" y="5599054"/>
              <a:ext cx="4090510" cy="7213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counting()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Collectors.counting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492818" y="4853007"/>
            <a:ext cx="8505266" cy="584206"/>
            <a:chOff x="770046" y="5484957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stuStream.mapToInt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04520" y="5546754"/>
            <a:ext cx="8493564" cy="1168415"/>
            <a:chOff x="770046" y="5484966"/>
            <a:chExt cx="4120258" cy="912826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66"/>
              <a:ext cx="4052636" cy="9128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9794" y="5571298"/>
              <a:ext cx="4090510" cy="79348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studentStream.mapToInt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 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(2/4)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리듀싱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 reducing(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3835" y="535998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문자열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모두 연결 </a:t>
            </a:r>
            <a:r>
              <a:rPr lang="en-US" altLang="ko-KR" b="1" dirty="0" smtClean="0"/>
              <a:t>–  joining 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5" name="그룹 51"/>
          <p:cNvGrpSpPr/>
          <p:nvPr/>
        </p:nvGrpSpPr>
        <p:grpSpPr>
          <a:xfrm>
            <a:off x="628596" y="5758320"/>
            <a:ext cx="8505266" cy="920333"/>
            <a:chOff x="770046" y="5477514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7751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29910"/>
              <a:ext cx="4090510" cy="8242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구분자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joining(",", "[", "]")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studentInfo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Student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으로 결합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642561" y="2881305"/>
            <a:ext cx="8493564" cy="949335"/>
            <a:chOff x="770046" y="5484975"/>
            <a:chExt cx="4120258" cy="912828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(1,46).distinct().limit(6);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max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(Integer::max)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Optional&lt;Integer&gt; max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reducing(Integer::max)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3" name="그룹 51"/>
          <p:cNvGrpSpPr/>
          <p:nvPr/>
        </p:nvGrpSpPr>
        <p:grpSpPr>
          <a:xfrm>
            <a:off x="628596" y="3903669"/>
            <a:ext cx="8505266" cy="584206"/>
            <a:chOff x="770046" y="5484957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-&gt; a + b)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+ b)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628596" y="2041505"/>
            <a:ext cx="8505266" cy="766773"/>
            <a:chOff x="770046" y="5484957"/>
            <a:chExt cx="4125935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op)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reducing(T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reducing(U identity, Function&lt;T,U&gt;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&lt;U&gt; op)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map+reduce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30859" y="4560903"/>
            <a:ext cx="8505266" cy="584206"/>
            <a:chOff x="770046" y="5484957"/>
            <a:chExt cx="4125935" cy="912824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).reduce(0, Integer::sum)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Integer::sum)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(3/4)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분할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partitioningBy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30" name="그룹 51"/>
          <p:cNvGrpSpPr/>
          <p:nvPr/>
        </p:nvGrpSpPr>
        <p:grpSpPr>
          <a:xfrm>
            <a:off x="628596" y="1968480"/>
            <a:ext cx="8505266" cy="584206"/>
            <a:chOff x="770046" y="5484957"/>
            <a:chExt cx="4125935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19887" y="2608299"/>
            <a:ext cx="8493564" cy="949335"/>
            <a:chOff x="770046" y="5484975"/>
            <a:chExt cx="4120258" cy="912828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List&lt;Student&gt;&gt;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학생들을 성별로 분할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maleStudent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// Map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에서 남학생 목록을 얻는다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femaleStudent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Map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에서 여학생 목록을 얻는다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616434" y="3611565"/>
            <a:ext cx="8493564" cy="949335"/>
            <a:chOff x="770046" y="5484975"/>
            <a:chExt cx="4120258" cy="912828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9794" y="5555192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counting())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(true));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:8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(false));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:10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621564" y="4623220"/>
            <a:ext cx="8493564" cy="1088681"/>
            <a:chOff x="770046" y="5484975"/>
            <a:chExt cx="4120258" cy="104681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9794" y="5555185"/>
              <a:ext cx="4090510" cy="9766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Optional&lt;Student&gt;&gt;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comparingInt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getScore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(true)); //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err="1" smtClean="0">
                  <a:latin typeface="Courier New" pitchFamily="49" charset="0"/>
                  <a:cs typeface="Courier New" pitchFamily="49" charset="0"/>
                </a:rPr>
                <a:t>나자바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 1, 1,300]]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(false));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김지미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여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 1, 1,250]]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18210" y="5638882"/>
            <a:ext cx="8493564" cy="1095384"/>
            <a:chOff x="770046" y="5484975"/>
            <a:chExt cx="4120258" cy="915517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9794" y="5551605"/>
              <a:ext cx="4090510" cy="8488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Map&lt;Boolean, List&lt;Student&gt;&gt;&gt;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분할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            // 1.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성별로 분할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녀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 &lt; 150)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));   // 2.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성적으로 분할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불합격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합격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failedMaleStu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(true).get(true)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failedFemaleStu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(false).get(true)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</a:t>
            </a:r>
            <a:r>
              <a:rPr lang="en-US" altLang="ko-KR" sz="2800" b="1" dirty="0" smtClean="0"/>
              <a:t> - </a:t>
            </a:r>
            <a:r>
              <a:rPr lang="ko-KR" altLang="en-US" sz="2800" b="1" dirty="0" smtClean="0"/>
              <a:t>주의사항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매개변수가 하나인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괄호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타입이 없을 때만</a:t>
            </a:r>
            <a:r>
              <a:rPr lang="en-US" altLang="ko-KR" b="1" dirty="0" smtClean="0"/>
              <a:t>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33763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2. </a:t>
            </a:r>
            <a:r>
              <a:rPr lang="ko-KR" altLang="en-US" b="1" dirty="0" smtClean="0"/>
              <a:t>블록</a:t>
            </a:r>
            <a:r>
              <a:rPr lang="en-US" altLang="ko-KR" b="1" dirty="0"/>
              <a:t> </a:t>
            </a:r>
            <a:r>
              <a:rPr lang="ko-KR" altLang="en-US" b="1" dirty="0" smtClean="0"/>
              <a:t>안의 문장이 하나뿐 일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괄호</a:t>
            </a:r>
            <a:r>
              <a:rPr lang="en-US" altLang="ko-KR" b="1" dirty="0" smtClean="0"/>
              <a:t>{}</a:t>
            </a:r>
            <a:r>
              <a:rPr lang="ko-KR" altLang="en-US" b="1" dirty="0" smtClean="0"/>
              <a:t>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끝에 </a:t>
            </a:r>
            <a:r>
              <a:rPr lang="en-US" altLang="ko-KR" b="1" dirty="0" smtClean="0"/>
              <a:t>‘;’ </a:t>
            </a:r>
            <a:r>
              <a:rPr lang="ko-KR" altLang="en-US" b="1" dirty="0" smtClean="0"/>
              <a:t>안 붙임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" name="그룹 61"/>
          <p:cNvGrpSpPr/>
          <p:nvPr/>
        </p:nvGrpSpPr>
        <p:grpSpPr>
          <a:xfrm>
            <a:off x="774648" y="2114532"/>
            <a:ext cx="3432222" cy="949338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203044" cy="1089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-&gt; a * 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  <a:p>
              <a:pPr algn="ctr"/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int a</a:t>
              </a:r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-&gt; a * a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60818" y="2114533"/>
            <a:ext cx="4272021" cy="949338"/>
            <a:chOff x="4060818" y="2114533"/>
            <a:chExt cx="4272021" cy="9493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498974" y="2114533"/>
              <a:ext cx="3833865" cy="949338"/>
              <a:chOff x="4498974" y="2041506"/>
              <a:chExt cx="3833865" cy="1314468"/>
            </a:xfrm>
          </p:grpSpPr>
          <p:sp>
            <p:nvSpPr>
              <p:cNvPr id="53" name="모서리가 둥근 직사각형 52"/>
              <p:cNvSpPr/>
              <p:nvPr/>
            </p:nvSpPr>
            <p:spPr bwMode="auto">
              <a:xfrm>
                <a:off x="4498974" y="2041506"/>
                <a:ext cx="3797352" cy="131446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718052" y="2172953"/>
                <a:ext cx="3614787" cy="98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 smtClean="0">
                    <a:latin typeface="Courier New" pitchFamily="49" charset="0"/>
                    <a:cs typeface="Courier New" pitchFamily="49" charset="0"/>
                  </a:rPr>
                  <a:t>  a -&gt; a * a  // OK</a:t>
                </a:r>
              </a:p>
              <a:p>
                <a:pPr algn="ctr"/>
                <a:r>
                  <a:rPr lang="pt-BR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pt-BR" sz="1600" b="1" dirty="0" smtClean="0">
                    <a:latin typeface="Courier New" pitchFamily="49" charset="0"/>
                    <a:cs typeface="Courier New" pitchFamily="49" charset="0"/>
                  </a:rPr>
                  <a:t> a -&gt; a * a  //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에러</a:t>
                </a:r>
                <a:endPara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5" name="자유형 54"/>
            <p:cNvSpPr/>
            <p:nvPr/>
          </p:nvSpPr>
          <p:spPr bwMode="auto">
            <a:xfrm flipV="1">
              <a:off x="4060818" y="2443149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65109" y="5268620"/>
            <a:ext cx="7083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하나뿐인 문장이 </a:t>
            </a:r>
            <a:r>
              <a:rPr lang="en-US" altLang="ko-KR" b="1" dirty="0" smtClean="0"/>
              <a:t>return</a:t>
            </a:r>
            <a:r>
              <a:rPr lang="ko-KR" altLang="en-US" b="1" dirty="0" smtClean="0"/>
              <a:t>문이면 괄호</a:t>
            </a:r>
            <a:r>
              <a:rPr lang="en-US" altLang="ko-KR" b="1" dirty="0" smtClean="0"/>
              <a:t>{} </a:t>
            </a:r>
            <a:r>
              <a:rPr lang="ko-KR" altLang="en-US" b="1" dirty="0" smtClean="0"/>
              <a:t>생략불가</a:t>
            </a:r>
            <a:endParaRPr lang="en-US" altLang="ko-KR" b="1" dirty="0"/>
          </a:p>
        </p:txBody>
      </p:sp>
      <p:grpSp>
        <p:nvGrpSpPr>
          <p:cNvPr id="8" name="그룹 51"/>
          <p:cNvGrpSpPr/>
          <p:nvPr/>
        </p:nvGrpSpPr>
        <p:grpSpPr>
          <a:xfrm>
            <a:off x="770047" y="5674465"/>
            <a:ext cx="7599305" cy="1186757"/>
            <a:chOff x="770046" y="5765832"/>
            <a:chExt cx="4090821" cy="1186757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5875371"/>
              <a:ext cx="40862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-&gt;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return a &gt; b ? a : b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// OK</a:t>
              </a:r>
            </a:p>
            <a:p>
              <a:pPr algn="ctr"/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-&gt;   return a &gt; b ? a : b      //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endPara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" name="그룹 61"/>
          <p:cNvGrpSpPr/>
          <p:nvPr/>
        </p:nvGrpSpPr>
        <p:grpSpPr>
          <a:xfrm>
            <a:off x="774648" y="3812302"/>
            <a:ext cx="3432222" cy="1241442"/>
            <a:chOff x="559454" y="3355974"/>
            <a:chExt cx="3797352" cy="146052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" name="그룹 57"/>
          <p:cNvGrpSpPr/>
          <p:nvPr/>
        </p:nvGrpSpPr>
        <p:grpSpPr>
          <a:xfrm>
            <a:off x="4097331" y="3958354"/>
            <a:ext cx="4819716" cy="912825"/>
            <a:chOff x="4206870" y="2479662"/>
            <a:chExt cx="4345046" cy="912825"/>
          </a:xfrm>
        </p:grpSpPr>
        <p:sp>
          <p:nvSpPr>
            <p:cNvPr id="57" name="모서리가 둥근 직사각형 5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56916" y="2771766"/>
              <a:ext cx="3695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(4/4)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그룹화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groupingBy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27" name="그룹 51"/>
          <p:cNvGrpSpPr/>
          <p:nvPr/>
        </p:nvGrpSpPr>
        <p:grpSpPr>
          <a:xfrm>
            <a:off x="628596" y="2004993"/>
            <a:ext cx="8505266" cy="766773"/>
            <a:chOff x="770046" y="5484957"/>
            <a:chExt cx="4125935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classifier, Collector downstream)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classifier, Supplier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mapFactory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628596" y="2844786"/>
            <a:ext cx="8505266" cy="584205"/>
            <a:chOff x="770046" y="5484957"/>
            <a:chExt cx="412593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5471" y="5599065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Integer, List&lt;Student&gt;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학생을 반별로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생략가능</a:t>
              </a: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616434" y="3502024"/>
            <a:ext cx="8493564" cy="949334"/>
            <a:chOff x="770046" y="5484975"/>
            <a:chExt cx="4120258" cy="912828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9794" y="5555194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Map&lt;Integer,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Map&lt;Integer, List&lt;Student&gt;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                 // 1.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학년별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                  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 2.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반별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));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28596" y="4524402"/>
            <a:ext cx="8544042" cy="2012008"/>
            <a:chOff x="770046" y="5442844"/>
            <a:chExt cx="4144745" cy="914557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42844"/>
              <a:ext cx="4052636" cy="912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4281" y="5476033"/>
              <a:ext cx="4090510" cy="88136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Map&lt;Integer, Map&lt;Integer,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Set&lt;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그룹화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학년별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반별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mapping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{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성적등급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(Level)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으로 변환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 Set&lt;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if    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&gt;= 200)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Student.Level.HIGH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else 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&gt;= 100)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Student.Level.MID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else                        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Student.Level.LOW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} 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 // mapping()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enum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Level { HIGH, MID, LOW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))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collect()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2.9  Collector</a:t>
            </a:r>
            <a:r>
              <a:rPr lang="ko-KR" altLang="en-US" sz="2800" b="1" dirty="0" smtClean="0"/>
              <a:t> 구현하기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</a:t>
            </a:r>
            <a:r>
              <a:rPr lang="ko-KR" altLang="en-US" b="1" dirty="0" smtClean="0"/>
              <a:t>인터페이스를 구현하는 클래스를 작성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2041506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4119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저장할 공간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제공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&lt;A, T&gt;     accumulator();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수집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(collect)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할 방법을 제공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&lt;A&gt;    combiner();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두 저장공간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병합할 방법을 제공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최종변환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 R).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변환할 필요가 없는 경우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x-&gt;x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5" y="39751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컬렉터가</a:t>
            </a:r>
            <a:r>
              <a:rPr lang="ko-KR" altLang="en-US" b="1" dirty="0" smtClean="0"/>
              <a:t> 수행할 작업의 속성 정보를 제공 </a:t>
            </a:r>
            <a:r>
              <a:rPr lang="en-US" altLang="ko-KR" b="1" dirty="0" smtClean="0"/>
              <a:t>– characteristics()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859" y="4379920"/>
            <a:ext cx="8505266" cy="766773"/>
            <a:chOff x="770046" y="5484957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28426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Characteristics.CONCURRENT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병렬로 처리할 수 있는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Characteristics.UNORDERED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요소의 순서가 유지될 필요가 없는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Characteristics.IDENTITY_FINISH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finisher()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가 항등 함수인 작업</a:t>
              </a:r>
            </a:p>
          </p:txBody>
        </p:sp>
      </p:grpSp>
      <p:grpSp>
        <p:nvGrpSpPr>
          <p:cNvPr id="22" name="그룹 51"/>
          <p:cNvGrpSpPr/>
          <p:nvPr/>
        </p:nvGrpSpPr>
        <p:grpSpPr>
          <a:xfrm>
            <a:off x="628596" y="5219722"/>
            <a:ext cx="8493564" cy="1114386"/>
            <a:chOff x="770046" y="5484975"/>
            <a:chExt cx="4120258" cy="912828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99794" y="5550279"/>
              <a:ext cx="4090510" cy="83196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Collections.unmodifiableSet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EnumSet.of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Collector.Characteristics.CONCURRENT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Collector.Characteristics.UNORDERED</a:t>
              </a:r>
              <a:endPara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));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2673324" y="5986493"/>
            <a:ext cx="6499314" cy="728678"/>
            <a:chOff x="770046" y="5484957"/>
            <a:chExt cx="4125935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5471" y="5571893"/>
              <a:ext cx="4090510" cy="79872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지정할 특성이 없으면 빈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2.9  Collector</a:t>
            </a:r>
            <a:r>
              <a:rPr lang="ko-KR" altLang="en-US" sz="2800" b="1" dirty="0" smtClean="0"/>
              <a:t> 구현하기 </a:t>
            </a:r>
            <a:r>
              <a:rPr lang="en-US" altLang="ko-KR" sz="2800" b="1" dirty="0" smtClean="0"/>
              <a:t>– example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문자열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모든 요소를 연결하는 </a:t>
            </a:r>
            <a:r>
              <a:rPr lang="ko-KR" altLang="en-US" b="1" dirty="0" err="1" smtClean="0"/>
              <a:t>컬렉터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ConcatCollector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373005" y="2004993"/>
            <a:ext cx="8505965" cy="3870365"/>
            <a:chOff x="770046" y="5467443"/>
            <a:chExt cx="412627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3"/>
              <a:ext cx="4052636" cy="912824"/>
            </a:xfrm>
            <a:prstGeom prst="roundRect">
              <a:avLst>
                <a:gd name="adj" fmla="val 7477"/>
              </a:avLst>
            </a:prstGeom>
            <a:ln>
              <a:headEnd type="none" w="med" len="med"/>
              <a:tailEnd type="none" w="med" len="med"/>
            </a:ln>
            <a:effectLst>
              <a:outerShdw blurRad="40000" dist="20000" dir="12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5810" y="5494772"/>
              <a:ext cx="4090510" cy="86827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implements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Collector&lt;String,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Supplier&lt;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supplier()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() -&gt; new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//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String&gt; accumulator()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sb,s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(s);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Function&lt;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String&gt; finisher()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combiner()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sb2)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(sb2);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2928915" y="5473734"/>
            <a:ext cx="6169134" cy="1204923"/>
            <a:chOff x="770046" y="5398979"/>
            <a:chExt cx="4155516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39897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5052" y="5402457"/>
              <a:ext cx="4090510" cy="90934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static void main(String[]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String[]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Stream&lt;String&gt;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String result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("result="+result); // result=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aaabbbccc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5849955" y="3282948"/>
            <a:ext cx="3140118" cy="1679595"/>
            <a:chOff x="700813" y="5379135"/>
            <a:chExt cx="415974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00813" y="5379135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0046" y="5398979"/>
              <a:ext cx="4090510" cy="8530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= {"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// supplier()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altLang="ko-KR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// accumulator()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// finisher()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String result =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2.10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변환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38829"/>
            <a:ext cx="6061158" cy="50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2.10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변환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03350"/>
            <a:ext cx="6112934" cy="48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76406" y="1457298"/>
            <a:ext cx="6372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6000" dirty="0" smtClean="0"/>
              <a:t> 감사합니다</a:t>
            </a:r>
            <a:r>
              <a:rPr lang="en-US" altLang="ko-KR" sz="9600" dirty="0" smtClean="0"/>
              <a:t>.</a:t>
            </a:r>
            <a:endParaRPr lang="en-US" altLang="ko-KR" sz="9600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76406" y="2991243"/>
            <a:ext cx="6372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9600" dirty="0" smtClean="0"/>
              <a:t>Q &amp; A</a:t>
            </a:r>
            <a:endParaRPr lang="en-US" altLang="ko-KR" sz="960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376406" y="4702186"/>
            <a:ext cx="6372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000" dirty="0" smtClean="0">
                <a:hlinkClick r:id="rId3"/>
              </a:rPr>
              <a:t>castello@naver.com</a:t>
            </a:r>
            <a:endParaRPr lang="en-US" altLang="ko-KR" sz="2000" dirty="0" smtClean="0"/>
          </a:p>
          <a:p>
            <a:pPr algn="ctr"/>
            <a:r>
              <a:rPr lang="en-US" altLang="ko-KR" sz="2400" dirty="0" err="1" smtClean="0"/>
              <a:t>www.codechobo.com</a:t>
            </a:r>
            <a:endParaRPr lang="en-US" altLang="ko-K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실습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59076"/>
              </p:ext>
            </p:extLst>
          </p:nvPr>
        </p:nvGraphicFramePr>
        <p:xfrm>
          <a:off x="592083" y="1822428"/>
          <a:ext cx="8032860" cy="42165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5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max(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a &gt; b ? a : b;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➀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a,int</a:t>
                      </a:r>
                      <a:r>
                        <a:rPr lang="en-US" altLang="ko-KR" sz="1800" baseline="0" dirty="0" smtClean="0"/>
                        <a:t> b) -&gt; {           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 &gt; b ? a : b;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51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printVar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(String name,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(name+"="+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825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square(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x * x;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➂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33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roll()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Math.random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()*6);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24616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익명의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냐 아니면 익명의 객체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모든 메서드는 클래스나 인터페이스에 소속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b) -&gt; a &gt; b ? a  : b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new Object()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a,int</a:t>
            </a:r>
            <a:r>
              <a:rPr lang="en-US" altLang="ko-KR" b="1" dirty="0" smtClean="0"/>
              <a:t> b) {</a:t>
            </a:r>
            <a:br>
              <a:rPr lang="en-US" altLang="ko-KR" b="1" dirty="0" smtClean="0"/>
            </a:br>
            <a:r>
              <a:rPr lang="en-US" altLang="ko-KR" b="1" dirty="0" smtClean="0"/>
              <a:t>		return a &gt; b ?  </a:t>
            </a:r>
            <a:r>
              <a:rPr lang="en-US" altLang="ko-KR" b="1" dirty="0"/>
              <a:t>a</a:t>
            </a:r>
            <a:r>
              <a:rPr lang="en-US" altLang="ko-KR" b="1" dirty="0" smtClean="0"/>
              <a:t> : b;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}</a:t>
            </a:r>
            <a:endParaRPr lang="en-US" altLang="ko-KR" b="1" dirty="0"/>
          </a:p>
          <a:p>
            <a:r>
              <a:rPr lang="en-US" altLang="ko-KR" b="1" dirty="0" smtClean="0"/>
              <a:t>}</a:t>
            </a:r>
            <a:endParaRPr lang="en-US" altLang="ko-KR" b="1" dirty="0"/>
          </a:p>
          <a:p>
            <a:r>
              <a:rPr lang="ko-KR" altLang="en-US" b="1" dirty="0" err="1" smtClean="0"/>
              <a:t>람다식은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익명의 객체에 가까움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-- </a:t>
            </a:r>
            <a:r>
              <a:rPr lang="ko-KR" altLang="en-US" b="1" dirty="0" smtClean="0"/>
              <a:t>익명의 클래스는 보통 추상클래스나 인터페이스를 이용하여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</a:t>
            </a:r>
            <a:r>
              <a:rPr lang="ko-KR" altLang="en-US" b="1" dirty="0" smtClean="0"/>
              <a:t>정식 이를 구현한 클래스없이 </a:t>
            </a:r>
            <a:r>
              <a:rPr lang="ko-KR" altLang="en-US" b="1" dirty="0" err="1" smtClean="0"/>
              <a:t>그자리에서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회용으로 작성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new interface</a:t>
            </a:r>
            <a:r>
              <a:rPr lang="ko-KR" altLang="en-US" b="1" dirty="0" smtClean="0"/>
              <a:t>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추상클래스명</a:t>
            </a:r>
            <a:r>
              <a:rPr lang="en-US" altLang="ko-KR" b="1" dirty="0" smtClean="0"/>
              <a:t>)( ) { </a:t>
            </a:r>
            <a:r>
              <a:rPr lang="ko-KR" altLang="en-US" b="1" dirty="0" smtClean="0"/>
              <a:t>추상메서드를 직접 구현</a:t>
            </a:r>
            <a:r>
              <a:rPr lang="en-US" altLang="ko-KR" b="1" dirty="0" smtClean="0"/>
              <a:t>      }</a:t>
            </a:r>
          </a:p>
          <a:p>
            <a:r>
              <a:rPr lang="ko-KR" altLang="en-US" b="1" dirty="0" err="1" smtClean="0"/>
              <a:t>람다식도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참조변수로</a:t>
            </a:r>
            <a:r>
              <a:rPr lang="ko-KR" altLang="en-US" b="1" dirty="0" smtClean="0"/>
              <a:t> 대입해서 사용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데이터형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 = </a:t>
            </a:r>
            <a:r>
              <a:rPr lang="ko-KR" altLang="en-US" b="1" dirty="0" err="1" smtClean="0"/>
              <a:t>람다식</a:t>
            </a:r>
            <a:r>
              <a:rPr lang="en-US" altLang="ko-KR" b="1" dirty="0" smtClean="0"/>
              <a:t>;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r>
              <a:rPr lang="ko-KR" altLang="en-US" b="1" dirty="0" err="1" smtClean="0"/>
              <a:t>데이터형은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람다식과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매핑되는</a:t>
            </a:r>
            <a:r>
              <a:rPr lang="ko-KR" altLang="en-US" b="1" dirty="0" smtClean="0"/>
              <a:t> 추상 메서드를 가진 인터페이스를 정의해서 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83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(</a:t>
            </a:r>
            <a:r>
              <a:rPr lang="en-US" altLang="ko-KR" sz="2800" b="1" smtClean="0"/>
              <a:t>1/3)(Functional Interface)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6"/>
          <p:cNvGrpSpPr/>
          <p:nvPr/>
        </p:nvGrpSpPr>
        <p:grpSpPr>
          <a:xfrm>
            <a:off x="815869" y="2333610"/>
            <a:ext cx="3317774" cy="912825"/>
            <a:chOff x="4603911" y="5765832"/>
            <a:chExt cx="4099834" cy="912825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4603911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45505" y="6057936"/>
              <a:ext cx="39582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익명 함수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사실은 익명 객체</a:t>
            </a:r>
            <a:r>
              <a:rPr lang="en-US" altLang="ko-KR" b="1" dirty="0" smtClean="0"/>
              <a:t>!!!</a:t>
            </a:r>
            <a:endParaRPr lang="en-US" altLang="ko-KR" b="1" dirty="0"/>
          </a:p>
        </p:txBody>
      </p:sp>
      <p:grpSp>
        <p:nvGrpSpPr>
          <p:cNvPr id="4" name="그룹 41"/>
          <p:cNvGrpSpPr/>
          <p:nvPr/>
        </p:nvGrpSpPr>
        <p:grpSpPr>
          <a:xfrm>
            <a:off x="3768512" y="2078019"/>
            <a:ext cx="4600840" cy="1424007"/>
            <a:chOff x="3768512" y="2041506"/>
            <a:chExt cx="4600840" cy="1424007"/>
          </a:xfrm>
        </p:grpSpPr>
        <p:grpSp>
          <p:nvGrpSpPr>
            <p:cNvPr id="5" name="그룹 51"/>
            <p:cNvGrpSpPr/>
            <p:nvPr/>
          </p:nvGrpSpPr>
          <p:grpSpPr>
            <a:xfrm>
              <a:off x="4462259" y="2041506"/>
              <a:ext cx="3907093" cy="1424007"/>
              <a:chOff x="770046" y="5765832"/>
              <a:chExt cx="4086221" cy="912825"/>
            </a:xfrm>
          </p:grpSpPr>
          <p:sp>
            <p:nvSpPr>
              <p:cNvPr id="49" name="모서리가 둥근 직사각형 4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70046" y="5812644"/>
                <a:ext cx="4086221" cy="84835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new O	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bject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max(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return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a &gt; b ? a : b;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1" name="왼쪽/오른쪽 화살표 40"/>
            <p:cNvSpPr/>
            <p:nvPr/>
          </p:nvSpPr>
          <p:spPr bwMode="auto">
            <a:xfrm>
              <a:off x="3768512" y="2589201"/>
              <a:ext cx="1022364" cy="365130"/>
            </a:xfrm>
            <a:prstGeom prst="leftRigh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63449" y="364807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익명 객체</a:t>
            </a:r>
            <a:r>
              <a:rPr lang="en-US" altLang="ko-KR" b="1" dirty="0" smtClean="0"/>
              <a:t>)</a:t>
            </a:r>
            <a:r>
              <a:rPr lang="ko-KR" altLang="en-US" b="1" smtClean="0"/>
              <a:t>을 </a:t>
            </a:r>
            <a:r>
              <a:rPr lang="ko-KR" altLang="en-US" b="1" dirty="0" smtClean="0"/>
              <a:t>다루기 위한 참조변수가 필요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참조변수의 타입은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grpSp>
        <p:nvGrpSpPr>
          <p:cNvPr id="6" name="그룹 51"/>
          <p:cNvGrpSpPr/>
          <p:nvPr/>
        </p:nvGrpSpPr>
        <p:grpSpPr>
          <a:xfrm>
            <a:off x="811161" y="4086235"/>
            <a:ext cx="7813782" cy="1533546"/>
            <a:chOff x="770046" y="5765832"/>
            <a:chExt cx="4052636" cy="912825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0046" y="5939703"/>
              <a:ext cx="3973171" cy="5607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Object()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7" name="그룹 51"/>
          <p:cNvGrpSpPr/>
          <p:nvPr/>
        </p:nvGrpSpPr>
        <p:grpSpPr>
          <a:xfrm>
            <a:off x="2782863" y="5145112"/>
            <a:ext cx="6243723" cy="584207"/>
            <a:chOff x="770046" y="5765832"/>
            <a:chExt cx="4052636" cy="912825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70047" y="5978512"/>
              <a:ext cx="3973171" cy="5289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타입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어떤 타입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51"/>
          <p:cNvGrpSpPr/>
          <p:nvPr/>
        </p:nvGrpSpPr>
        <p:grpSpPr>
          <a:xfrm>
            <a:off x="811161" y="5875371"/>
            <a:ext cx="7813782" cy="474669"/>
            <a:chOff x="770046" y="5765832"/>
            <a:chExt cx="4052636" cy="912825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047" y="5906267"/>
              <a:ext cx="3973171" cy="6510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obj.max(3,5); //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. Object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클래스에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가 없음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(2/3) (</a:t>
            </a:r>
            <a:r>
              <a:rPr lang="ko-KR" altLang="en-US" sz="2800" b="1" dirty="0" err="1" smtClean="0"/>
              <a:t>람다식을</a:t>
            </a:r>
            <a:r>
              <a:rPr lang="ko-KR" altLang="en-US" sz="2800" b="1" dirty="0" smtClean="0"/>
              <a:t> 사용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2" y="1712889"/>
            <a:ext cx="9900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단 하나의 추상 메서드만 선언된 인터페이스</a:t>
            </a:r>
            <a:r>
              <a:rPr lang="en-US" altLang="ko-KR" b="1" dirty="0" smtClean="0"/>
              <a:t>(@</a:t>
            </a:r>
            <a:r>
              <a:rPr lang="en-US" altLang="ko-KR" b="1" dirty="0" err="1" smtClean="0"/>
              <a:t>FunctinalInterface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701622" y="2187558"/>
            <a:ext cx="5623002" cy="1186753"/>
            <a:chOff x="770046" y="5765832"/>
            <a:chExt cx="4052636" cy="104639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3"/>
              <a:ext cx="3973171" cy="94981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public abstract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461236" y="2966403"/>
            <a:ext cx="6900956" cy="1424007"/>
            <a:chOff x="1979577" y="2917818"/>
            <a:chExt cx="6900956" cy="1606572"/>
          </a:xfrm>
        </p:grpSpPr>
        <p:grpSp>
          <p:nvGrpSpPr>
            <p:cNvPr id="38" name="그룹 51"/>
            <p:cNvGrpSpPr/>
            <p:nvPr/>
          </p:nvGrpSpPr>
          <p:grpSpPr>
            <a:xfrm>
              <a:off x="2527272" y="2917818"/>
              <a:ext cx="6353261" cy="1606572"/>
              <a:chOff x="770046" y="5765832"/>
              <a:chExt cx="4099759" cy="912825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11636" y="5809674"/>
                <a:ext cx="4058169" cy="75195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f = new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public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     return a &gt; b ? a : b;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};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8" name="굽은 화살표 47"/>
            <p:cNvSpPr/>
            <p:nvPr/>
          </p:nvSpPr>
          <p:spPr bwMode="auto">
            <a:xfrm flipV="1">
              <a:off x="1979577" y="3136896"/>
              <a:ext cx="876312" cy="803286"/>
            </a:xfrm>
            <a:prstGeom prst="ben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53" name="그룹 51"/>
          <p:cNvGrpSpPr/>
          <p:nvPr/>
        </p:nvGrpSpPr>
        <p:grpSpPr>
          <a:xfrm>
            <a:off x="701622" y="4524390"/>
            <a:ext cx="7813782" cy="474670"/>
            <a:chOff x="770046" y="5484958"/>
            <a:chExt cx="4052636" cy="912824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047" y="5625394"/>
              <a:ext cx="3973171" cy="65106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f.max(3,5); // OK.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가 있음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7" name="그룹 51"/>
          <p:cNvGrpSpPr/>
          <p:nvPr/>
        </p:nvGrpSpPr>
        <p:grpSpPr>
          <a:xfrm>
            <a:off x="701622" y="5838858"/>
            <a:ext cx="7813782" cy="839799"/>
            <a:chOff x="770046" y="5484958"/>
            <a:chExt cx="4052636" cy="912824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30573" y="5484958"/>
              <a:ext cx="3973171" cy="90325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f = (a, b) -&gt; a &gt; b ? a : b;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f.max(3,5); //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실제로는 </a:t>
              </a:r>
              <a:r>
                <a:rPr lang="ko-KR" altLang="en-US" sz="16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익명 함수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이 호출됨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63449" y="521655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참조변수로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참조할 수 있음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92083" y="5508659"/>
            <a:ext cx="8142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sz="1400" dirty="0" smtClean="0"/>
              <a:t>    (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함수형 인터페이스의 </a:t>
            </a:r>
            <a:r>
              <a:rPr lang="ko-KR" altLang="en-US" sz="1400" dirty="0" err="1" smtClean="0"/>
              <a:t>메서드와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람다식의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매개변수 개수와 반환타입</a:t>
            </a:r>
            <a:r>
              <a:rPr lang="ko-KR" altLang="en-US" sz="1400" dirty="0" smtClean="0"/>
              <a:t>이 일치해야 함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2" grpId="0"/>
      <p:bldP spid="64" grpId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만추</Template>
  <TotalTime>42563</TotalTime>
  <Words>6718</Words>
  <Application>Microsoft Office PowerPoint</Application>
  <PresentationFormat>화면 슬라이드 쇼(4:3)</PresentationFormat>
  <Paragraphs>1060</Paragraphs>
  <Slides>55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HY견고딕</vt:lpstr>
      <vt:lpstr>견명조</vt:lpstr>
      <vt:lpstr>굴림</vt:lpstr>
      <vt:lpstr>바탕</vt:lpstr>
      <vt:lpstr>Arial</vt:lpstr>
      <vt:lpstr>Courier New</vt:lpstr>
      <vt:lpstr>Elephant</vt:lpstr>
      <vt:lpstr>Microsoft Yi Baiti</vt:lpstr>
      <vt:lpstr>기본 디자인</vt:lpstr>
      <vt:lpstr>PowerPoint 프레젠테이션</vt:lpstr>
      <vt:lpstr>람다식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Korean</dc:creator>
  <cp:lastModifiedBy>404-11</cp:lastModifiedBy>
  <cp:revision>3852</cp:revision>
  <dcterms:created xsi:type="dcterms:W3CDTF">2008-04-13T16:14:11Z</dcterms:created>
  <dcterms:modified xsi:type="dcterms:W3CDTF">2023-01-31T04:02:30Z</dcterms:modified>
</cp:coreProperties>
</file>