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256" r:id="rId3"/>
    <p:sldId id="270" r:id="rId4"/>
    <p:sldId id="272" r:id="rId5"/>
    <p:sldId id="271" r:id="rId6"/>
    <p:sldId id="273" r:id="rId7"/>
    <p:sldId id="274" r:id="rId8"/>
    <p:sldId id="257" r:id="rId9"/>
    <p:sldId id="275" r:id="rId10"/>
    <p:sldId id="292" r:id="rId11"/>
    <p:sldId id="276" r:id="rId12"/>
    <p:sldId id="293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62" r:id="rId24"/>
    <p:sldId id="287" r:id="rId25"/>
    <p:sldId id="289" r:id="rId26"/>
    <p:sldId id="290" r:id="rId27"/>
    <p:sldId id="288" r:id="rId28"/>
    <p:sldId id="29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1" autoAdjust="0"/>
    <p:restoredTop sz="95232" autoAdjust="0"/>
  </p:normalViewPr>
  <p:slideViewPr>
    <p:cSldViewPr>
      <p:cViewPr>
        <p:scale>
          <a:sx n="80" d="100"/>
          <a:sy n="80" d="100"/>
        </p:scale>
        <p:origin x="114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웹 </a:t>
            </a:r>
            <a:r>
              <a:rPr lang="ko-KR" altLang="en-US" b="1" dirty="0" smtClean="0"/>
              <a:t>애플리케이션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애플리케이션은 웹</a:t>
            </a:r>
            <a:r>
              <a:rPr lang="en-US" altLang="ko-KR" sz="3000" dirty="0"/>
              <a:t>(</a:t>
            </a:r>
            <a:r>
              <a:rPr lang="ko-KR" altLang="en-US" sz="3000" dirty="0"/>
              <a:t>인터넷</a:t>
            </a:r>
            <a:r>
              <a:rPr lang="en-US" altLang="ko-KR" sz="3000" dirty="0"/>
              <a:t>)</a:t>
            </a:r>
            <a:r>
              <a:rPr lang="ko-KR" altLang="en-US" sz="3000" dirty="0"/>
              <a:t>을 기반으로 실행되는 애플리케이션을 말합니다</a:t>
            </a:r>
            <a:r>
              <a:rPr lang="en-US" altLang="ko-KR" sz="3000" dirty="0"/>
              <a:t>. </a:t>
            </a:r>
            <a:r>
              <a:rPr lang="ko-KR" altLang="en-US" sz="3000" dirty="0"/>
              <a:t>즉</a:t>
            </a:r>
            <a:r>
              <a:rPr lang="en-US" altLang="ko-KR" sz="3000" dirty="0"/>
              <a:t>, </a:t>
            </a:r>
            <a:r>
              <a:rPr lang="ko-KR" altLang="en-US" sz="3000" dirty="0"/>
              <a:t>브라우저로 접근하여 사용되는 애플리케이션을 말합니다</a:t>
            </a:r>
            <a:r>
              <a:rPr lang="en-US" altLang="ko-KR" sz="3000" dirty="0" smtClean="0"/>
              <a:t>.</a:t>
            </a:r>
          </a:p>
          <a:p>
            <a:endParaRPr lang="en-US" altLang="ko-KR" sz="3000" dirty="0"/>
          </a:p>
          <a:p>
            <a:r>
              <a:rPr lang="ko-KR" altLang="en-US" sz="3000" dirty="0"/>
              <a:t>이 책에서 학습하게 되는 웹 프로그래밍</a:t>
            </a:r>
            <a:r>
              <a:rPr lang="en-US" altLang="ko-KR" sz="3000" dirty="0"/>
              <a:t>(Web Programming)</a:t>
            </a:r>
            <a:r>
              <a:rPr lang="ko-KR" altLang="en-US" sz="3000" dirty="0"/>
              <a:t>이 바로 웹 애플리케이션을 제작하는 과정을 뜻합니다</a:t>
            </a:r>
            <a:r>
              <a:rPr lang="en-US" altLang="ko-KR" sz="3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69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만들어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New –</a:t>
            </a:r>
            <a:r>
              <a:rPr lang="en-US" altLang="ko-KR" dirty="0" err="1" smtClean="0"/>
              <a:t>dyanamic</a:t>
            </a:r>
            <a:r>
              <a:rPr lang="en-US" altLang="ko-KR" dirty="0" smtClean="0"/>
              <a:t> web project-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r>
              <a:rPr lang="en-US" altLang="ko-KR" dirty="0" smtClean="0"/>
              <a:t>Project explore</a:t>
            </a:r>
            <a:r>
              <a:rPr lang="ko-KR" altLang="en-US" dirty="0" smtClean="0"/>
              <a:t>창에서 만든 프로젝트 선택</a:t>
            </a:r>
            <a:endParaRPr lang="en-US" altLang="ko-KR" dirty="0" smtClean="0"/>
          </a:p>
          <a:p>
            <a:r>
              <a:rPr lang="en-US" altLang="ko-KR" dirty="0" err="1" smtClean="0"/>
              <a:t>Webapp</a:t>
            </a:r>
            <a:r>
              <a:rPr lang="ko-KR" altLang="en-US" dirty="0" smtClean="0"/>
              <a:t>폴더 선택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우클릭</a:t>
            </a:r>
            <a:endParaRPr lang="en-US" altLang="ko-KR" dirty="0" smtClean="0"/>
          </a:p>
          <a:p>
            <a:r>
              <a:rPr lang="en-US" altLang="ko-KR" dirty="0" smtClean="0"/>
              <a:t>New –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나타나는 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jsp</a:t>
            </a:r>
            <a:r>
              <a:rPr lang="ko-KR" altLang="en-US" dirty="0" smtClean="0"/>
              <a:t>파일 이름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html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실행은 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run-run on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/>
              <a:t>서블릿</a:t>
            </a:r>
            <a:r>
              <a:rPr lang="en-US" altLang="ko-KR" sz="2400" dirty="0"/>
              <a:t>(Servlet)</a:t>
            </a:r>
            <a:r>
              <a:rPr lang="ko-KR" altLang="en-US" sz="2400" dirty="0"/>
              <a:t>은 </a:t>
            </a:r>
            <a:r>
              <a:rPr lang="en-US" altLang="ko-KR" sz="2400" dirty="0"/>
              <a:t>Server + Applet</a:t>
            </a:r>
            <a:r>
              <a:rPr lang="ko-KR" altLang="en-US" sz="2400" dirty="0"/>
              <a:t>의 합성어로 서버 상에서 실행되는 </a:t>
            </a:r>
            <a:r>
              <a:rPr lang="en-US" altLang="ko-KR" sz="2400" dirty="0"/>
              <a:t>Applet</a:t>
            </a:r>
            <a:r>
              <a:rPr lang="ko-KR" altLang="en-US" sz="2400" dirty="0"/>
              <a:t>이란 의미로 자바를 이용하여 </a:t>
            </a:r>
            <a:r>
              <a:rPr lang="ko-KR" altLang="en-US" sz="2400" dirty="0" smtClean="0"/>
              <a:t>웹 상에서 </a:t>
            </a:r>
            <a:r>
              <a:rPr lang="ko-KR" altLang="en-US" sz="2400" dirty="0"/>
              <a:t>실행되는 프로그램을 작성하는 기술을 말합니다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/>
              <a:t>서블릿은</a:t>
            </a:r>
            <a:r>
              <a:rPr lang="ko-KR" altLang="en-US" sz="2400" dirty="0"/>
              <a:t> 자바 클래스 형태의 웹 애플리케이션을 말하는데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브라우저를 통해 자바 클래스가 실행되도록 하기 위해서는 </a:t>
            </a:r>
            <a:r>
              <a:rPr lang="en-US" altLang="ko-KR" sz="2400" dirty="0" err="1"/>
              <a:t>javax.servlet.http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패키지에서 제공하는 </a:t>
            </a:r>
            <a:r>
              <a:rPr lang="en-US" altLang="ko-KR" sz="2400" b="1" dirty="0" err="1"/>
              <a:t>HttpServlet</a:t>
            </a:r>
            <a:r>
              <a:rPr lang="ko-KR" altLang="en-US" sz="2400" b="1" dirty="0"/>
              <a:t> </a:t>
            </a:r>
            <a:r>
              <a:rPr lang="ko-KR" altLang="en-US" sz="2400" dirty="0"/>
              <a:t>클래스를 상속받아 구현해야 합니다</a:t>
            </a:r>
            <a:r>
              <a:rPr lang="en-US" altLang="ko-KR" sz="2400" dirty="0"/>
              <a:t>. </a:t>
            </a:r>
            <a:r>
              <a:rPr lang="en-US" altLang="ko-KR" sz="2400" b="1" dirty="0" err="1"/>
              <a:t>HttpServlet</a:t>
            </a:r>
            <a:r>
              <a:rPr lang="ko-KR" altLang="en-US" sz="2400" b="1" dirty="0"/>
              <a:t> </a:t>
            </a:r>
            <a:r>
              <a:rPr lang="ko-KR" altLang="en-US" sz="2400" dirty="0"/>
              <a:t>클래스를 상속 받아 만든 </a:t>
            </a:r>
            <a:r>
              <a:rPr lang="ko-KR" altLang="en-US" sz="2400" dirty="0" smtClean="0"/>
              <a:t>서브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클래스를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클래스라고 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JDK</a:t>
            </a:r>
            <a:r>
              <a:rPr lang="ko-KR" altLang="en-US" sz="2400" dirty="0" smtClean="0"/>
              <a:t>에서는 웹애플리케이션용 클래스가 없고 </a:t>
            </a:r>
            <a:r>
              <a:rPr lang="ko-KR" altLang="en-US" sz="2400" dirty="0" err="1" smtClean="0"/>
              <a:t>톰캣을</a:t>
            </a:r>
            <a:r>
              <a:rPr lang="ko-KR" altLang="en-US" sz="2400" dirty="0" smtClean="0"/>
              <a:t> 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하면 제공 됩니다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33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프로젝트 선택 </a:t>
            </a:r>
            <a:r>
              <a:rPr lang="en-US" altLang="ko-KR" smtClean="0"/>
              <a:t>–NEW – SERVLET</a:t>
            </a:r>
            <a:r>
              <a:rPr lang="ko-KR" altLang="en-US" smtClean="0"/>
              <a:t>선택</a:t>
            </a:r>
            <a:endParaRPr lang="en-US" altLang="ko-KR" smtClean="0"/>
          </a:p>
          <a:p>
            <a:r>
              <a:rPr lang="ko-KR" altLang="en-US" smtClean="0"/>
              <a:t>만들기 창에서 패키지와 클래스 이름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147248" cy="269289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덧셈을 해주는 </a:t>
            </a:r>
            <a:r>
              <a:rPr lang="ko-KR" altLang="en-US" dirty="0" err="1"/>
              <a:t>서블릿을</a:t>
            </a:r>
            <a:r>
              <a:rPr lang="ko-KR" altLang="en-US" dirty="0"/>
              <a:t> 만들 것이기 때문에 클래스 이름은 그 기능에 맞게 </a:t>
            </a:r>
            <a:r>
              <a:rPr lang="en-US" altLang="ko-KR" dirty="0"/>
              <a:t>AdditionalServlet01</a:t>
            </a:r>
            <a:r>
              <a:rPr lang="ko-KR" altLang="en-US" dirty="0"/>
              <a:t>라고 정의합시다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정의된 클래스를 실행하려면 브라우저를 띄우고 주소 입력란에서 직접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이름을 입력하여 클라이언트가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그러면 </a:t>
            </a:r>
            <a:r>
              <a:rPr lang="ko-KR" altLang="en-US" dirty="0"/>
              <a:t>그에 해당되는 </a:t>
            </a:r>
            <a:r>
              <a:rPr lang="ko-KR" altLang="en-US" dirty="0" err="1"/>
              <a:t>서블릿을</a:t>
            </a:r>
            <a:r>
              <a:rPr lang="ko-KR" altLang="en-US" dirty="0"/>
              <a:t> 찾아 존재하면 실행시킵니다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/>
              <a:t>요청에 대한 처리를 한 후 그 결과를 </a:t>
            </a:r>
            <a:r>
              <a:rPr lang="en-US" altLang="ko-KR" dirty="0"/>
              <a:t>HTML </a:t>
            </a:r>
            <a:r>
              <a:rPr lang="ko-KR" altLang="en-US" dirty="0"/>
              <a:t>페이지 형태로 만들어서 클라이언트에 전송합니다</a:t>
            </a:r>
            <a:r>
              <a:rPr lang="en-US" altLang="ko-KR" dirty="0"/>
              <a:t>. </a:t>
            </a:r>
          </a:p>
        </p:txBody>
      </p:sp>
      <p:pic>
        <p:nvPicPr>
          <p:cNvPr id="4" name="_x221212272" descr="EMB000005b08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27161"/>
            <a:ext cx="5760640" cy="14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6716" y="4037208"/>
            <a:ext cx="5741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http://localhost:8181/web-study-01/AdditonServlet01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1247453" y="4325240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076056" y="4325240"/>
            <a:ext cx="1728192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5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514" y="1344312"/>
            <a:ext cx="8647958" cy="2300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import </a:t>
            </a:r>
            <a:r>
              <a:rPr lang="en-US" altLang="ko-KR" sz="2800" dirty="0" err="1"/>
              <a:t>javax.servlet.http.</a:t>
            </a:r>
            <a:r>
              <a:rPr lang="en-US" altLang="ko-KR" sz="2800" b="1" dirty="0" err="1"/>
              <a:t>HttpServlet</a:t>
            </a:r>
            <a:r>
              <a:rPr lang="en-US" altLang="ko-KR" sz="2800" dirty="0"/>
              <a:t>;</a:t>
            </a:r>
          </a:p>
          <a:p>
            <a:pPr marL="0" indent="0">
              <a:buNone/>
            </a:pPr>
            <a:r>
              <a:rPr lang="en-US" altLang="ko-KR" sz="2800" dirty="0"/>
              <a:t>public class AdditonServlet01 extends </a:t>
            </a:r>
            <a:r>
              <a:rPr lang="en-US" altLang="ko-KR" sz="2800" b="1" dirty="0" err="1"/>
              <a:t>HttpServlet</a:t>
            </a:r>
            <a:r>
              <a:rPr lang="en-US" altLang="ko-KR" sz="2800" b="1" dirty="0"/>
              <a:t> </a:t>
            </a:r>
            <a:r>
              <a:rPr lang="en-US" altLang="ko-KR" sz="2800" dirty="0" smtClean="0"/>
              <a:t>{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</p:txBody>
      </p:sp>
      <p:pic>
        <p:nvPicPr>
          <p:cNvPr id="4" name="_x221212272" descr="EMB000005b08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27161"/>
            <a:ext cx="5760640" cy="14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6716" y="4037208"/>
            <a:ext cx="5741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http://localhost:8181/web-study-01/AdditonServlet01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1247453" y="4325240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076056" y="4325240"/>
            <a:ext cx="1728192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9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514" y="1124744"/>
            <a:ext cx="9152014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800" dirty="0" smtClean="0"/>
              <a:t>import </a:t>
            </a:r>
            <a:r>
              <a:rPr lang="en-US" altLang="ko-KR" sz="2800" dirty="0" err="1"/>
              <a:t>javax.servlet.http.</a:t>
            </a:r>
            <a:r>
              <a:rPr lang="en-US" altLang="ko-KR" sz="2800" b="1" dirty="0" err="1"/>
              <a:t>HttpServlet</a:t>
            </a:r>
            <a:r>
              <a:rPr lang="en-US" altLang="ko-KR" sz="2800" dirty="0" smtClean="0"/>
              <a:t>;</a:t>
            </a:r>
          </a:p>
          <a:p>
            <a:pPr marL="0" indent="0">
              <a:buNone/>
            </a:pPr>
            <a:r>
              <a:rPr lang="en-US" altLang="ko-KR" sz="2800" dirty="0"/>
              <a:t>import </a:t>
            </a:r>
            <a:r>
              <a:rPr lang="en-US" altLang="ko-KR" sz="2800" dirty="0" err="1"/>
              <a:t>java.io.PrintWriter</a:t>
            </a:r>
            <a:r>
              <a:rPr lang="en-US" altLang="ko-KR" sz="2800" dirty="0"/>
              <a:t>;</a:t>
            </a:r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r>
              <a:rPr lang="en-US" altLang="ko-KR" sz="2800" dirty="0"/>
              <a:t>public class AdditonServlet01 extends </a:t>
            </a:r>
            <a:r>
              <a:rPr lang="en-US" altLang="ko-KR" sz="2800" b="1" dirty="0" err="1"/>
              <a:t>HttpServlet</a:t>
            </a:r>
            <a:r>
              <a:rPr lang="en-US" altLang="ko-KR" sz="2800" b="1" dirty="0"/>
              <a:t> </a:t>
            </a:r>
            <a:r>
              <a:rPr lang="en-US" altLang="ko-KR" sz="2800" dirty="0" smtClean="0"/>
              <a:t>{</a:t>
            </a:r>
          </a:p>
          <a:p>
            <a:pPr marL="0" indent="0">
              <a:buNone/>
            </a:pPr>
            <a:r>
              <a:rPr lang="en-US" altLang="ko-KR" sz="2800" dirty="0" smtClean="0"/>
              <a:t>  protected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doGet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HttpServletRequest</a:t>
            </a:r>
            <a:r>
              <a:rPr lang="en-US" altLang="ko-KR" sz="2800" dirty="0"/>
              <a:t> request,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                  </a:t>
            </a:r>
            <a:r>
              <a:rPr lang="en-US" altLang="ko-KR" sz="2800" dirty="0" err="1" smtClean="0"/>
              <a:t>HttpServletResponse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response) </a:t>
            </a:r>
          </a:p>
          <a:p>
            <a:pPr marL="0" indent="0">
              <a:buNone/>
            </a:pPr>
            <a:r>
              <a:rPr lang="en-US" altLang="ko-KR" sz="2800" dirty="0" smtClean="0"/>
              <a:t>                  throws </a:t>
            </a:r>
            <a:r>
              <a:rPr lang="en-US" altLang="ko-KR" sz="2800" dirty="0" err="1"/>
              <a:t>ServletException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IOException</a:t>
            </a:r>
            <a:r>
              <a:rPr lang="en-US" altLang="ko-KR" sz="2800" dirty="0"/>
              <a:t> {</a:t>
            </a:r>
          </a:p>
          <a:p>
            <a:pPr marL="400050" lvl="1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num1 = 20;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num2 = 10;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add = num1 + num2;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PrintWriter</a:t>
            </a:r>
            <a:r>
              <a:rPr lang="en-US" altLang="ko-KR" sz="2400" b="1" dirty="0"/>
              <a:t> out = </a:t>
            </a:r>
            <a:r>
              <a:rPr lang="en-US" altLang="ko-KR" sz="2400" b="1" dirty="0" err="1"/>
              <a:t>response.getWriter</a:t>
            </a:r>
            <a:r>
              <a:rPr lang="en-US" altLang="ko-KR" sz="2400" b="1" dirty="0"/>
              <a:t>();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("&lt;html&gt;&lt;head&gt;&lt;title&gt;</a:t>
            </a:r>
            <a:r>
              <a:rPr lang="en-US" altLang="ko-KR" sz="2400" b="1" dirty="0" err="1"/>
              <a:t>Additon</a:t>
            </a:r>
            <a:r>
              <a:rPr lang="en-US" altLang="ko-KR" sz="2400" b="1" dirty="0"/>
              <a:t>&lt;/title&gt;&lt;/head&gt;");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("&lt;body&gt;");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(num1 + "+" + num2 + "=" +add);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("&lt;/body&gt;");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("&lt;/html&gt;");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800" dirty="0" smtClean="0"/>
              <a:t>  }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58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dirty="0" err="1"/>
              <a:t>서블릿</a:t>
            </a:r>
            <a:r>
              <a:rPr lang="ko-KR" altLang="en-US" sz="2400" dirty="0"/>
              <a:t> 동작 방식을 이해하기 위해서는 클라이언트가 어떻게 서버에 요청하는지부터 </a:t>
            </a:r>
            <a:r>
              <a:rPr lang="ko-KR" altLang="en-US" sz="2400" dirty="0" smtClean="0"/>
              <a:t>살펴봅시다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smtClean="0"/>
              <a:t>클라이언트는 </a:t>
            </a:r>
            <a:r>
              <a:rPr lang="ko-KR" altLang="ko-KR" sz="2400" dirty="0"/>
              <a:t>서버에 get과 post 두 가지 방식 중 하나로 요청을 합니다. </a:t>
            </a:r>
            <a:r>
              <a:rPr lang="ko-KR" altLang="ko-KR" sz="2400" dirty="0" smtClean="0"/>
              <a:t>두 </a:t>
            </a:r>
            <a:r>
              <a:rPr lang="ko-KR" altLang="ko-KR" sz="2400" dirty="0"/>
              <a:t>전송 방식의 차이점은 다음과 같습니다. </a:t>
            </a:r>
          </a:p>
          <a:p>
            <a:endParaRPr lang="en-US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0110"/>
              </p:ext>
            </p:extLst>
          </p:nvPr>
        </p:nvGraphicFramePr>
        <p:xfrm>
          <a:off x="539552" y="3316037"/>
          <a:ext cx="8208912" cy="3200400"/>
        </p:xfrm>
        <a:graphic>
          <a:graphicData uri="http://schemas.openxmlformats.org/drawingml/2006/table">
            <a:tbl>
              <a:tblPr/>
              <a:tblGrid>
                <a:gridCol w="172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방식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창을 타고 넘어가기 때문에 서버로 보내는 데이터를 사용자가 그대로 볼 수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있다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보안에 취약하다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255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이하의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소용량의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데이터를 전송한다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 header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타고 넘어가기 때문에 보안이 강하다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이상의 대용량의 데이터를 전송한다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5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서블릿</a:t>
            </a:r>
            <a:r>
              <a:rPr lang="ko-KR" altLang="en-US" sz="2400" dirty="0"/>
              <a:t> 클래스에는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</a:t>
            </a:r>
            <a:r>
              <a:rPr lang="ko-KR" altLang="en-US" sz="2400" dirty="0"/>
              <a:t>가 있는데</a:t>
            </a:r>
            <a:r>
              <a:rPr lang="en-US" altLang="ko-KR" sz="2400" dirty="0"/>
              <a:t>, </a:t>
            </a:r>
            <a:r>
              <a:rPr lang="ko-KR" altLang="en-US" sz="2400" dirty="0"/>
              <a:t>요청 방식에 따라 호출되는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달라집니다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get </a:t>
            </a:r>
            <a:r>
              <a:rPr lang="ko-KR" altLang="en-US" sz="2400" dirty="0"/>
              <a:t>방식으로 요청하면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</a:t>
            </a:r>
            <a:r>
              <a:rPr lang="ko-KR" altLang="en-US" sz="2400" dirty="0"/>
              <a:t>이 호출되고 </a:t>
            </a:r>
            <a:r>
              <a:rPr lang="en-US" altLang="ko-KR" sz="2400" dirty="0"/>
              <a:t>post </a:t>
            </a:r>
            <a:r>
              <a:rPr lang="ko-KR" altLang="en-US" sz="2400" dirty="0"/>
              <a:t>방식으로 요청하면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</a:t>
            </a:r>
            <a:r>
              <a:rPr lang="ko-KR" altLang="en-US" sz="2400" dirty="0"/>
              <a:t>가 호출됩니다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그렇기 </a:t>
            </a:r>
            <a:r>
              <a:rPr lang="ko-KR" altLang="en-US" sz="2400" dirty="0"/>
              <a:t>때문에 요청 방식에 따라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내부에 호출되었을 때 해야 할 일을 써 넣어야 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811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중 어떤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호출되는지 실질적인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코드로 설명하겠습니다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서버를 요청하기 위한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태그가 제공됩니다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861048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&lt;form </a:t>
            </a:r>
            <a:r>
              <a:rPr lang="en-US" altLang="ko-KR" dirty="0" smtClean="0"/>
              <a:t>action=“</a:t>
            </a:r>
            <a:r>
              <a:rPr lang="en-US" altLang="ko-KR" dirty="0" err="1" smtClean="0"/>
              <a:t>CallServlet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&lt;</a:t>
            </a:r>
            <a:r>
              <a:rPr lang="en-US" altLang="ko-KR" dirty="0"/>
              <a:t>input type="submit"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  <a:endParaRPr lang="ko-KR" altLang="en-US" dirty="0"/>
          </a:p>
          <a:p>
            <a:pPr fontAlgn="base"/>
            <a:r>
              <a:rPr lang="en-US" altLang="ko-KR" dirty="0"/>
              <a:t>&lt;/form&gt;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3059832" y="2996952"/>
            <a:ext cx="1728192" cy="648072"/>
          </a:xfrm>
          <a:prstGeom prst="cloudCallout">
            <a:avLst>
              <a:gd name="adj1" fmla="val -23294"/>
              <a:gd name="adj2" fmla="val 7832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7844" y="313506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>
                <a:solidFill>
                  <a:srgbClr val="0070C0"/>
                </a:solidFill>
              </a:rPr>
              <a:t>요청할 </a:t>
            </a:r>
            <a:r>
              <a:rPr lang="ko-KR" altLang="en-US" sz="1600" b="1" dirty="0" err="1">
                <a:solidFill>
                  <a:srgbClr val="0070C0"/>
                </a:solidFill>
              </a:rPr>
              <a:t>서블릿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구름 모양 설명선 6"/>
          <p:cNvSpPr/>
          <p:nvPr/>
        </p:nvSpPr>
        <p:spPr>
          <a:xfrm>
            <a:off x="3068612" y="4653136"/>
            <a:ext cx="2223467" cy="720080"/>
          </a:xfrm>
          <a:prstGeom prst="cloudCallout">
            <a:avLst>
              <a:gd name="adj1" fmla="val -19436"/>
              <a:gd name="adj2" fmla="val -877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4772873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 smtClean="0">
                <a:solidFill>
                  <a:srgbClr val="0070C0"/>
                </a:solidFill>
              </a:rPr>
              <a:t>클릭하면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서블릿이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요청된다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5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태그가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요청할 때는 </a:t>
            </a:r>
            <a:r>
              <a:rPr lang="en-US" altLang="ko-KR" sz="2400" dirty="0"/>
              <a:t>get</a:t>
            </a:r>
            <a:r>
              <a:rPr lang="ko-KR" altLang="en-US" sz="2400" dirty="0"/>
              <a:t>과 </a:t>
            </a:r>
            <a:r>
              <a:rPr lang="en-US" altLang="ko-KR" sz="2400" dirty="0"/>
              <a:t>post </a:t>
            </a:r>
            <a:r>
              <a:rPr lang="ko-KR" altLang="en-US" sz="2400" dirty="0"/>
              <a:t>두 가지 전송 방식 중 한 가지로 전송됩니다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개발자가 </a:t>
            </a:r>
            <a:r>
              <a:rPr lang="ko-KR" altLang="en-US" sz="2400" dirty="0"/>
              <a:t>원하는 전송 방식을 결정해 줄 수 있는데 그러려면 </a:t>
            </a:r>
            <a:r>
              <a:rPr lang="en-US" altLang="ko-KR" sz="2400" dirty="0"/>
              <a:t>method </a:t>
            </a:r>
            <a:r>
              <a:rPr lang="ko-KR" altLang="en-US" sz="2400" dirty="0" err="1"/>
              <a:t>어트리뷰트을</a:t>
            </a:r>
            <a:r>
              <a:rPr lang="ko-KR" altLang="en-US" sz="2400" dirty="0"/>
              <a:t>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추가하면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method </a:t>
            </a:r>
            <a:r>
              <a:rPr lang="ko-KR" altLang="en-US" sz="2400" dirty="0" err="1"/>
              <a:t>어트리뷰트</a:t>
            </a:r>
            <a:r>
              <a:rPr lang="ko-KR" altLang="en-US" sz="2400" dirty="0"/>
              <a:t> 값으로 </a:t>
            </a:r>
            <a:r>
              <a:rPr lang="en-US" altLang="ko-KR" sz="2400" dirty="0"/>
              <a:t>get</a:t>
            </a:r>
            <a:r>
              <a:rPr lang="ko-KR" altLang="en-US" sz="2400" dirty="0"/>
              <a:t>을 기술하면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</a:t>
            </a:r>
            <a:r>
              <a:rPr lang="en-US" altLang="ko-KR" sz="2400" dirty="0"/>
              <a:t>post</a:t>
            </a:r>
            <a:r>
              <a:rPr lang="ko-KR" altLang="en-US" sz="2400" dirty="0"/>
              <a:t>를 기술하면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1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구름 20"/>
          <p:cNvSpPr/>
          <p:nvPr/>
        </p:nvSpPr>
        <p:spPr>
          <a:xfrm>
            <a:off x="-240307" y="942429"/>
            <a:ext cx="9505056" cy="5870947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836194" y="2325238"/>
            <a:ext cx="19435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②  </a:t>
            </a:r>
            <a:r>
              <a:rPr lang="ko-KR" altLang="en-US" sz="1200" dirty="0" smtClean="0"/>
              <a:t>웹 페이지를 요청한다</a:t>
            </a:r>
            <a:r>
              <a:rPr lang="en-US" altLang="ko-KR" sz="1200" dirty="0" smtClean="0"/>
              <a:t>.</a:t>
            </a:r>
            <a:endParaRPr lang="ko-KR" altLang="en-US" sz="1200" b="1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838451" y="4973801"/>
            <a:ext cx="21408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④ </a:t>
            </a:r>
            <a:r>
              <a:rPr lang="ko-KR" altLang="en-US" sz="1200" dirty="0" smtClean="0"/>
              <a:t>찾은 웹 페이지를 보낸다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84249" y="6078849"/>
            <a:ext cx="2422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</a:rPr>
              <a:t>클라이언트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측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)]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823619" y="5539828"/>
            <a:ext cx="17213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</a:rPr>
              <a:t>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버</a:t>
            </a:r>
            <a:r>
              <a:rPr lang="ko-KR" altLang="en-US" sz="1600" b="1" dirty="0">
                <a:solidFill>
                  <a:srgbClr val="FF000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측</a:t>
            </a:r>
            <a:r>
              <a:rPr lang="en-US" altLang="ko-KR" sz="16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4" name="AutoShape 23"/>
          <p:cNvCxnSpPr>
            <a:cxnSpLocks noChangeShapeType="1"/>
          </p:cNvCxnSpPr>
          <p:nvPr/>
        </p:nvCxnSpPr>
        <p:spPr bwMode="auto">
          <a:xfrm>
            <a:off x="4836194" y="2672790"/>
            <a:ext cx="1974850" cy="8858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</p:cNvCxnSpPr>
          <p:nvPr/>
        </p:nvCxnSpPr>
        <p:spPr bwMode="auto">
          <a:xfrm rot="5400000">
            <a:off x="5474590" y="4115022"/>
            <a:ext cx="543172" cy="1974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G:\원고\로드북\_____jsp\img\ch01\1-0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99" y="3982606"/>
            <a:ext cx="2521825" cy="21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73434" y="1513604"/>
            <a:ext cx="2507357" cy="2031611"/>
            <a:chOff x="552475" y="930816"/>
            <a:chExt cx="2795389" cy="2337465"/>
          </a:xfrm>
        </p:grpSpPr>
        <p:pic>
          <p:nvPicPr>
            <p:cNvPr id="23" name="Picture 2" descr="G:\원고\로드북\_____jsp\img\ch01\1-001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75" y="930816"/>
              <a:ext cx="2795389" cy="233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75195" y="1495817"/>
              <a:ext cx="2628653" cy="16451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45" y="3791436"/>
            <a:ext cx="1577462" cy="9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1" y="1931609"/>
            <a:ext cx="1224136" cy="12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0" y="3115722"/>
            <a:ext cx="2123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dirty="0"/>
              <a:t>① </a:t>
            </a:r>
            <a:r>
              <a:rPr lang="ko-KR" altLang="en-US" sz="1200" dirty="0"/>
              <a:t>사이트 주소를 </a:t>
            </a:r>
            <a:r>
              <a:rPr lang="ko-KR" altLang="en-US" sz="1200" dirty="0" smtClean="0"/>
              <a:t>입력한다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 flipH="1">
            <a:off x="7471109" y="3606725"/>
            <a:ext cx="124551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③ </a:t>
            </a:r>
            <a:r>
              <a:rPr lang="ko-KR" altLang="en-US" sz="1200" dirty="0"/>
              <a:t>해당 웹 페이지를 찾는다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357806" y="1168700"/>
            <a:ext cx="776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smtClean="0"/>
              <a:t>인터넷</a:t>
            </a:r>
            <a:endParaRPr lang="ko-KR" altLang="en-US" sz="1400" b="1" dirty="0"/>
          </a:p>
        </p:txBody>
      </p:sp>
      <p:sp>
        <p:nvSpPr>
          <p:cNvPr id="34" name="구름 모양 설명선 33"/>
          <p:cNvSpPr/>
          <p:nvPr/>
        </p:nvSpPr>
        <p:spPr>
          <a:xfrm>
            <a:off x="1619672" y="1168700"/>
            <a:ext cx="1512168" cy="491981"/>
          </a:xfrm>
          <a:prstGeom prst="cloudCallout">
            <a:avLst>
              <a:gd name="adj1" fmla="val 24865"/>
              <a:gd name="adj2" fmla="val 777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835696" y="1219151"/>
            <a:ext cx="10801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 smtClean="0"/>
              <a:t>브라우저</a:t>
            </a:r>
            <a:endParaRPr lang="ko-KR" altLang="en-US" sz="1400" b="1" dirty="0"/>
          </a:p>
        </p:txBody>
      </p:sp>
      <p:sp>
        <p:nvSpPr>
          <p:cNvPr id="37" name="구름 모양 설명선 36"/>
          <p:cNvSpPr/>
          <p:nvPr/>
        </p:nvSpPr>
        <p:spPr>
          <a:xfrm>
            <a:off x="7144764" y="2532582"/>
            <a:ext cx="1245520" cy="878206"/>
          </a:xfrm>
          <a:prstGeom prst="cloudCallout">
            <a:avLst>
              <a:gd name="adj1" fmla="val -34446"/>
              <a:gd name="adj2" fmla="val 813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452320" y="2637002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5573" y="81065"/>
            <a:ext cx="73532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latin typeface="+mj-lt"/>
                <a:ea typeface="+mj-ea"/>
                <a:cs typeface="+mj-cs"/>
              </a:rPr>
              <a:t>웹 애플리케이션의 동작원리</a:t>
            </a:r>
          </a:p>
        </p:txBody>
      </p:sp>
    </p:spTree>
    <p:extLst>
      <p:ext uri="{BB962C8B-B14F-4D97-AF65-F5344CB8AC3E}">
        <p14:creationId xmlns:p14="http://schemas.microsoft.com/office/powerpoint/2010/main" val="231081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677910"/>
              </p:ext>
            </p:extLst>
          </p:nvPr>
        </p:nvGraphicFramePr>
        <p:xfrm>
          <a:off x="971600" y="1618230"/>
          <a:ext cx="7488831" cy="1188720"/>
        </p:xfrm>
        <a:graphic>
          <a:graphicData uri="http://schemas.openxmlformats.org/drawingml/2006/table">
            <a:tbl>
              <a:tblPr/>
              <a:tblGrid>
                <a:gridCol w="748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7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&lt;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method="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action="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CallServlet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type="submit" value="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35506"/>
              </p:ext>
            </p:extLst>
          </p:nvPr>
        </p:nvGraphicFramePr>
        <p:xfrm>
          <a:off x="971600" y="4014803"/>
          <a:ext cx="7272808" cy="118872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&lt;form method="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action="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CallServlet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type="submit" value="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8563" y="1013659"/>
            <a:ext cx="6984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dirty="0"/>
              <a:t>■ 예 : &lt;form&gt; 태그를 이용한 get 방식의 </a:t>
            </a:r>
            <a:r>
              <a:rPr lang="ko-KR" altLang="ko-KR" sz="2400" dirty="0" smtClean="0"/>
              <a:t>요청</a:t>
            </a:r>
            <a:endParaRPr lang="en-US" altLang="ko-KR" sz="2400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1560" y="2924944"/>
            <a:ext cx="69847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dirty="0" smtClean="0"/>
              <a:t>■ </a:t>
            </a:r>
            <a:r>
              <a:rPr lang="ko-KR" altLang="ko-KR" sz="2400" dirty="0"/>
              <a:t>예 : &lt;form&gt; 태그를 이용한 post 방식의 요청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5548064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method </a:t>
            </a:r>
            <a:r>
              <a:rPr lang="ko-KR" altLang="en-US" sz="2000" b="1" dirty="0" err="1"/>
              <a:t>어트리뷰트을</a:t>
            </a:r>
            <a:r>
              <a:rPr lang="ko-KR" altLang="en-US" sz="2000" b="1" dirty="0"/>
              <a:t> 생략한 채 </a:t>
            </a:r>
            <a:r>
              <a:rPr lang="ko-KR" altLang="en-US" sz="2000" dirty="0"/>
              <a:t>전송 방식을 결정하지 않으면 </a:t>
            </a:r>
            <a:r>
              <a:rPr lang="ko-KR" altLang="en-US" sz="2000" b="1" dirty="0"/>
              <a:t>기본값인 </a:t>
            </a:r>
            <a:r>
              <a:rPr lang="en-US" altLang="ko-KR" sz="2000" b="1" dirty="0"/>
              <a:t>get </a:t>
            </a:r>
            <a:r>
              <a:rPr lang="ko-KR" altLang="en-US" sz="2000" b="1" dirty="0"/>
              <a:t>방식으로 요청</a:t>
            </a:r>
            <a:r>
              <a:rPr lang="ko-KR" altLang="en-US" sz="2000" dirty="0"/>
              <a:t>을 하게 됩니다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09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17682"/>
              </p:ext>
            </p:extLst>
          </p:nvPr>
        </p:nvGraphicFramePr>
        <p:xfrm>
          <a:off x="1187624" y="3626982"/>
          <a:ext cx="7272808" cy="59410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106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CallServlet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get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방식의 요청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480716"/>
            <a:ext cx="81852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/>
              <a:t>&lt;form&gt; 태그 외에도 HTML의 &lt;a&gt; 태그를 사용하여 링크를 걸어 주면 </a:t>
            </a:r>
            <a:r>
              <a:rPr lang="ko-KR" altLang="ko-KR" sz="2400" dirty="0" err="1"/>
              <a:t>서블릿은</a:t>
            </a:r>
            <a:r>
              <a:rPr lang="ko-KR" altLang="ko-KR" sz="2400" dirty="0"/>
              <a:t> get 방식으로 요청한 것으로 인식합니다. </a:t>
            </a:r>
            <a:endParaRPr lang="en-US" altLang="ko-KR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ko-KR" altLang="ko-KR" sz="2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/>
              <a:t>■ 예 : &lt;a&gt; 태그 이용한 get 방식의 </a:t>
            </a:r>
            <a:r>
              <a:rPr lang="ko-KR" altLang="ko-KR" sz="2400" dirty="0" smtClean="0"/>
              <a:t>요청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8264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5029" y="1412776"/>
            <a:ext cx="79891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주소 입력란에서 직접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요청을 위한 </a:t>
            </a:r>
            <a:r>
              <a:rPr lang="en-US" altLang="ko-KR" sz="2400" dirty="0"/>
              <a:t>URL</a:t>
            </a:r>
            <a:r>
              <a:rPr lang="ko-KR" altLang="en-US" sz="2400" dirty="0"/>
              <a:t>을 입력하여도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요청한 것으로 인식합니다</a:t>
            </a:r>
            <a:r>
              <a:rPr lang="en-US" altLang="ko-KR" sz="2400" dirty="0"/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/>
          </a:p>
        </p:txBody>
      </p:sp>
      <p:pic>
        <p:nvPicPr>
          <p:cNvPr id="16" name="Picture 3" descr="G:\원고\로드북\_____jsp\img\ch01\1-05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6" y="3759299"/>
            <a:ext cx="50387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71600" y="3183235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/>
              <a:t>http://localhost:8181/web-study-01/CallServlet</a:t>
            </a:r>
            <a:endParaRPr lang="en-US" altLang="ko-KR" sz="2000" dirty="0"/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1012336" y="3471267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840939" y="3471267"/>
            <a:ext cx="1728192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7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788" y="1124902"/>
            <a:ext cx="83706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/>
              <a:t>public void </a:t>
            </a:r>
            <a:r>
              <a:rPr lang="en-US" altLang="ko-KR" sz="1400" b="1" dirty="0" err="1"/>
              <a:t>doGet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HttpServletRequest</a:t>
            </a:r>
            <a:r>
              <a:rPr lang="en-US" altLang="ko-KR" sz="1400" b="1" dirty="0"/>
              <a:t> request, </a:t>
            </a:r>
            <a:r>
              <a:rPr lang="en-US" altLang="ko-KR" sz="1400" b="1" dirty="0" err="1" smtClean="0"/>
              <a:t>HttpServletResponse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response)</a:t>
            </a:r>
            <a:endParaRPr lang="en-US" altLang="ko-KR" sz="1400" dirty="0"/>
          </a:p>
          <a:p>
            <a:pPr fontAlgn="base"/>
            <a:r>
              <a:rPr lang="en-US" altLang="ko-KR" sz="1400" b="1" dirty="0" smtClean="0"/>
              <a:t>               throws </a:t>
            </a:r>
            <a:r>
              <a:rPr lang="en-US" altLang="ko-KR" sz="1400" b="1" dirty="0" err="1"/>
              <a:t>IOException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ServletException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{</a:t>
            </a:r>
          </a:p>
          <a:p>
            <a:pPr fontAlgn="base"/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구름 모양 설명선 6"/>
          <p:cNvSpPr/>
          <p:nvPr/>
        </p:nvSpPr>
        <p:spPr>
          <a:xfrm>
            <a:off x="4341196" y="1700808"/>
            <a:ext cx="1656185" cy="391398"/>
          </a:xfrm>
          <a:prstGeom prst="cloudCallout">
            <a:avLst>
              <a:gd name="adj1" fmla="val -19436"/>
              <a:gd name="adj2" fmla="val -877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8004" y="171442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/>
              <a:t>예외 처리</a:t>
            </a:r>
            <a:endParaRPr lang="ko-KR" altLang="en-US" sz="1600" dirty="0"/>
          </a:p>
        </p:txBody>
      </p:sp>
      <p:sp>
        <p:nvSpPr>
          <p:cNvPr id="9" name="구름 모양 설명선 8"/>
          <p:cNvSpPr/>
          <p:nvPr/>
        </p:nvSpPr>
        <p:spPr>
          <a:xfrm>
            <a:off x="2627784" y="342836"/>
            <a:ext cx="1656184" cy="544706"/>
          </a:xfrm>
          <a:prstGeom prst="cloudCallout">
            <a:avLst>
              <a:gd name="adj1" fmla="val 8217"/>
              <a:gd name="adj2" fmla="val 9557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1820" y="43052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요청 처리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5544108" y="417536"/>
            <a:ext cx="1656184" cy="544706"/>
          </a:xfrm>
          <a:prstGeom prst="cloudCallout">
            <a:avLst>
              <a:gd name="adj1" fmla="val -12104"/>
              <a:gd name="adj2" fmla="val 872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9363" y="5052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응답처리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7788" y="2996952"/>
            <a:ext cx="8460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doGet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throws </a:t>
            </a:r>
            <a:r>
              <a:rPr lang="ko-KR" altLang="en-US" sz="2000" dirty="0"/>
              <a:t>절로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발생하는 </a:t>
            </a:r>
            <a:r>
              <a:rPr lang="en-US" altLang="ko-KR" sz="2000" dirty="0" err="1"/>
              <a:t>IOException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ServletException</a:t>
            </a:r>
            <a:r>
              <a:rPr lang="en-US" altLang="ko-KR" sz="2000" dirty="0"/>
              <a:t> </a:t>
            </a:r>
            <a:r>
              <a:rPr lang="ko-KR" altLang="en-US" sz="2000" dirty="0"/>
              <a:t>예외를 외부에서 처리하도록 정의되어 있고 두 개의 매개변수를 갖습니다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형으로 선언된 첫 번째 매개변수는 클라이언트의 요청</a:t>
            </a:r>
            <a:r>
              <a:rPr lang="en-US" altLang="ko-KR" sz="2000" dirty="0"/>
              <a:t>(request)</a:t>
            </a:r>
            <a:r>
              <a:rPr lang="ko-KR" altLang="en-US" sz="2000" dirty="0"/>
              <a:t>을 처리하고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형으로 선언된 두 번째 매개변수는 요청 처리 결과를 클라이언트에게 되돌리기</a:t>
            </a:r>
            <a:r>
              <a:rPr lang="en-US" altLang="ko-KR" sz="2000" dirty="0"/>
              <a:t>(</a:t>
            </a:r>
            <a:r>
              <a:rPr lang="ko-KR" altLang="en-US" sz="2000" dirty="0"/>
              <a:t>응답하기</a:t>
            </a:r>
            <a:r>
              <a:rPr lang="en-US" altLang="ko-KR" sz="2000" dirty="0"/>
              <a:t>, response) </a:t>
            </a:r>
            <a:r>
              <a:rPr lang="ko-KR" altLang="en-US" sz="2000" dirty="0"/>
              <a:t>위해 사용됩니다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396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296051"/>
            <a:ext cx="81852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서버가 요청에 대한 처리를 마치고 </a:t>
            </a:r>
            <a:r>
              <a:rPr lang="ko-KR" altLang="en-US" sz="2400" dirty="0" err="1"/>
              <a:t>클라언트에게</a:t>
            </a:r>
            <a:r>
              <a:rPr lang="ko-KR" altLang="en-US" sz="2400" dirty="0"/>
              <a:t> 결과를 되돌려주기 위해서는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</a:t>
            </a:r>
            <a:r>
              <a:rPr lang="ko-KR" altLang="en-US" sz="2400" dirty="0"/>
              <a:t>의 두 번째 매개변수인 </a:t>
            </a:r>
            <a:r>
              <a:rPr lang="en-US" altLang="ko-KR" sz="2400" dirty="0" err="1"/>
              <a:t>HttpServletRequest</a:t>
            </a:r>
            <a:r>
              <a:rPr lang="ko-KR" altLang="en-US" sz="2400" dirty="0"/>
              <a:t>로부터 </a:t>
            </a:r>
            <a:r>
              <a:rPr lang="en-US" altLang="ko-KR" sz="2400" dirty="0" err="1"/>
              <a:t>PrintWriter</a:t>
            </a:r>
            <a:r>
              <a:rPr lang="en-US" altLang="ko-KR" sz="2400" dirty="0"/>
              <a:t> </a:t>
            </a:r>
            <a:r>
              <a:rPr lang="ko-KR" altLang="en-US" sz="2400" dirty="0"/>
              <a:t>형의 출력 </a:t>
            </a:r>
            <a:r>
              <a:rPr lang="ko-KR" altLang="en-US" sz="2400" dirty="0" err="1"/>
              <a:t>스트림</a:t>
            </a:r>
            <a:r>
              <a:rPr lang="ko-KR" altLang="en-US" sz="2400" dirty="0"/>
              <a:t> 객체를 얻어 와야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4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/>
              <a:t>■ 예 : 응답을 위한 출력 </a:t>
            </a:r>
            <a:r>
              <a:rPr lang="ko-KR" altLang="ko-KR" sz="2400" dirty="0" err="1"/>
              <a:t>스트림</a:t>
            </a:r>
            <a:r>
              <a:rPr lang="ko-KR" altLang="ko-KR" sz="2400" dirty="0"/>
              <a:t> 객체</a:t>
            </a:r>
            <a:endParaRPr lang="en-US" altLang="ko-KR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82585"/>
              </p:ext>
            </p:extLst>
          </p:nvPr>
        </p:nvGraphicFramePr>
        <p:xfrm>
          <a:off x="395536" y="3933056"/>
          <a:ext cx="7992888" cy="2481072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6216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000" b="1" dirty="0" smtClean="0"/>
                        <a:t>public void </a:t>
                      </a:r>
                      <a:r>
                        <a:rPr lang="en-US" altLang="ko-KR" sz="2000" b="1" dirty="0" err="1" smtClean="0"/>
                        <a:t>doGet</a:t>
                      </a:r>
                      <a:r>
                        <a:rPr lang="en-US" altLang="ko-KR" sz="2000" b="1" dirty="0" smtClean="0"/>
                        <a:t>( </a:t>
                      </a:r>
                      <a:r>
                        <a:rPr lang="en-US" altLang="ko-KR" sz="2000" b="1" dirty="0" err="1" smtClean="0"/>
                        <a:t>HttpServletRequest</a:t>
                      </a:r>
                      <a:r>
                        <a:rPr lang="en-US" altLang="ko-KR" sz="2000" b="1" dirty="0" smtClean="0"/>
                        <a:t> request, </a:t>
                      </a:r>
                    </a:p>
                    <a:p>
                      <a:pPr fontAlgn="base"/>
                      <a:r>
                        <a:rPr lang="en-US" altLang="ko-KR" sz="2000" b="1" dirty="0" smtClean="0"/>
                        <a:t>                           </a:t>
                      </a:r>
                      <a:r>
                        <a:rPr lang="en-US" altLang="ko-KR" sz="2000" b="1" dirty="0" err="1" smtClean="0"/>
                        <a:t>HttpServletResponse</a:t>
                      </a:r>
                      <a:r>
                        <a:rPr lang="en-US" altLang="ko-KR" sz="2000" b="1" dirty="0" smtClean="0"/>
                        <a:t> response)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b="1" dirty="0" smtClean="0"/>
                        <a:t>               throws </a:t>
                      </a:r>
                      <a:r>
                        <a:rPr lang="en-US" altLang="ko-KR" sz="2000" b="1" dirty="0" err="1" smtClean="0"/>
                        <a:t>IOException</a:t>
                      </a:r>
                      <a:r>
                        <a:rPr lang="en-US" altLang="ko-KR" sz="2000" b="1" dirty="0" smtClean="0"/>
                        <a:t>, </a:t>
                      </a:r>
                      <a:r>
                        <a:rPr lang="en-US" altLang="ko-KR" sz="2000" b="1" dirty="0" err="1" smtClean="0"/>
                        <a:t>ServletException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dirty="0" smtClean="0"/>
                        <a:t>{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out = 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response.getWriter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dirty="0" smtClean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52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480717"/>
            <a:ext cx="81852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/>
              <a:t>PrintWriter</a:t>
            </a:r>
            <a:r>
              <a:rPr lang="en-US" altLang="ko-KR" sz="2400" dirty="0"/>
              <a:t> </a:t>
            </a:r>
            <a:r>
              <a:rPr lang="ko-KR" altLang="en-US" sz="2400" dirty="0"/>
              <a:t>출력 </a:t>
            </a:r>
            <a:r>
              <a:rPr lang="ko-KR" altLang="en-US" sz="2400" dirty="0" err="1"/>
              <a:t>스트림</a:t>
            </a:r>
            <a:r>
              <a:rPr lang="ko-KR" altLang="en-US" sz="2400" dirty="0"/>
              <a:t> 객체의 </a:t>
            </a:r>
            <a:r>
              <a:rPr lang="en-US" altLang="ko-KR" sz="2400" dirty="0" err="1"/>
              <a:t>println</a:t>
            </a:r>
            <a:r>
              <a:rPr lang="en-US" altLang="ko-KR" sz="2400" dirty="0"/>
              <a:t>()</a:t>
            </a:r>
            <a:r>
              <a:rPr lang="ko-KR" altLang="en-US" sz="2400" dirty="0"/>
              <a:t>을 호출하면 브라우저에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코드를 보내주어 결과를 얻어 볼 수 있게 됩니다</a:t>
            </a:r>
            <a:r>
              <a:rPr lang="en-US" altLang="ko-KR" sz="2400" dirty="0"/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4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400" dirty="0"/>
              <a:t>■ 예 </a:t>
            </a:r>
            <a:r>
              <a:rPr lang="en-US" altLang="ko-KR" sz="2400" dirty="0"/>
              <a:t>: HTML </a:t>
            </a:r>
            <a:r>
              <a:rPr lang="ko-KR" altLang="en-US" sz="2400" dirty="0"/>
              <a:t>코드로 처리 결과를 보냄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43216"/>
              </p:ext>
            </p:extLst>
          </p:nvPr>
        </p:nvGraphicFramePr>
        <p:xfrm>
          <a:off x="251520" y="3501008"/>
          <a:ext cx="8748464" cy="2767013"/>
        </p:xfrm>
        <a:graphic>
          <a:graphicData uri="http://schemas.openxmlformats.org/drawingml/2006/table">
            <a:tbl>
              <a:tblPr/>
              <a:tblGrid>
                <a:gridCol w="874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6216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000" b="1" dirty="0" smtClean="0"/>
                        <a:t>public void </a:t>
                      </a:r>
                      <a:r>
                        <a:rPr lang="en-US" altLang="ko-KR" sz="2000" b="1" dirty="0" err="1" smtClean="0"/>
                        <a:t>doGet</a:t>
                      </a:r>
                      <a:r>
                        <a:rPr lang="en-US" altLang="ko-KR" sz="2000" b="1" dirty="0" smtClean="0"/>
                        <a:t>( </a:t>
                      </a:r>
                      <a:r>
                        <a:rPr lang="en-US" altLang="ko-KR" sz="2000" b="1" dirty="0" err="1" smtClean="0"/>
                        <a:t>HttpServletRequest</a:t>
                      </a:r>
                      <a:r>
                        <a:rPr lang="en-US" altLang="ko-KR" sz="2000" b="1" dirty="0" smtClean="0"/>
                        <a:t> request, </a:t>
                      </a:r>
                    </a:p>
                    <a:p>
                      <a:pPr fontAlgn="base"/>
                      <a:r>
                        <a:rPr lang="en-US" altLang="ko-KR" sz="2000" b="1" dirty="0" smtClean="0"/>
                        <a:t>                           </a:t>
                      </a:r>
                      <a:r>
                        <a:rPr lang="en-US" altLang="ko-KR" sz="2000" b="1" dirty="0" err="1" smtClean="0"/>
                        <a:t>HttpServletResponse</a:t>
                      </a:r>
                      <a:r>
                        <a:rPr lang="en-US" altLang="ko-KR" sz="2000" b="1" dirty="0" smtClean="0"/>
                        <a:t> response)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b="1" dirty="0" smtClean="0"/>
                        <a:t>               throws </a:t>
                      </a:r>
                      <a:r>
                        <a:rPr lang="en-US" altLang="ko-KR" sz="2000" b="1" dirty="0" err="1" smtClean="0"/>
                        <a:t>IOException</a:t>
                      </a:r>
                      <a:r>
                        <a:rPr lang="en-US" altLang="ko-KR" sz="2000" b="1" dirty="0" smtClean="0"/>
                        <a:t>, </a:t>
                      </a:r>
                      <a:r>
                        <a:rPr lang="en-US" altLang="ko-KR" sz="2000" b="1" dirty="0" err="1" smtClean="0"/>
                        <a:t>ServletException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dirty="0" smtClean="0"/>
                        <a:t>{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response.getWriter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("&lt;html&gt;&lt;head&gt;&lt;title&gt;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Additon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&lt;/title&gt;&lt;/head&gt;");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dirty="0" smtClean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4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JSP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111386"/>
            <a:ext cx="81852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는 </a:t>
            </a:r>
            <a:r>
              <a:rPr lang="en-US" altLang="ko-KR" sz="2400" dirty="0"/>
              <a:t>Java Server Page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줄임말로</a:t>
            </a:r>
            <a:r>
              <a:rPr lang="ko-KR" altLang="en-US" sz="2400" dirty="0"/>
              <a:t> 자바로 서버 페이지를 작성하기 위한 언어입니다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 err="1"/>
              <a:t>서블릿</a:t>
            </a:r>
            <a:r>
              <a:rPr lang="ko-KR" altLang="en-US" sz="2400" dirty="0" err="1"/>
              <a:t>은</a:t>
            </a:r>
            <a:r>
              <a:rPr lang="ko-KR" altLang="en-US" sz="2400" dirty="0"/>
              <a:t> </a:t>
            </a:r>
            <a:r>
              <a:rPr lang="ko-KR" altLang="en-US" sz="2400" b="1" dirty="0"/>
              <a:t>자바 코드 내부에 </a:t>
            </a:r>
            <a:r>
              <a:rPr lang="en-US" altLang="ko-KR" sz="2400" b="1" dirty="0"/>
              <a:t>HTML </a:t>
            </a:r>
            <a:r>
              <a:rPr lang="ko-KR" altLang="en-US" sz="2400" b="1" dirty="0"/>
              <a:t>코드가 들어가는 구조</a:t>
            </a:r>
            <a:r>
              <a:rPr lang="ko-KR" altLang="en-US" sz="2400" dirty="0"/>
              <a:t>인 데 비해 </a:t>
            </a:r>
            <a:r>
              <a:rPr lang="en-US" altLang="ko-KR" sz="2400" b="1" dirty="0"/>
              <a:t>JSP</a:t>
            </a:r>
            <a:r>
              <a:rPr lang="ko-KR" altLang="en-US" sz="2400" dirty="0"/>
              <a:t>는 이와 상반되게 </a:t>
            </a:r>
            <a:r>
              <a:rPr lang="en-US" altLang="ko-KR" sz="2400" b="1" dirty="0"/>
              <a:t>HTML </a:t>
            </a:r>
            <a:r>
              <a:rPr lang="ko-KR" altLang="en-US" sz="2400" b="1" dirty="0"/>
              <a:t>문서 내부에 자바 코드가 들어가는 구조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pic>
        <p:nvPicPr>
          <p:cNvPr id="5" name="Picture 2" descr="H:\원고\로드북\_____jsp\img\ch01\1-05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5" y="4390231"/>
            <a:ext cx="6580187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1225" y="3742159"/>
            <a:ext cx="6029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/>
              <a:t>http://localhost:8181/web-study-01/addition02.jsp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931962" y="4030191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760565" y="4030191"/>
            <a:ext cx="201622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3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JSP </a:t>
            </a:r>
            <a:r>
              <a:rPr lang="en-US" altLang="ko-KR" sz="3600" dirty="0" smtClean="0">
                <a:sym typeface="Wingdings" panose="05000000000000000000" pitchFamily="2" charset="2"/>
              </a:rPr>
              <a:t> java</a:t>
            </a:r>
            <a:r>
              <a:rPr lang="ko-KR" altLang="en-US" sz="3600" dirty="0" smtClean="0">
                <a:sym typeface="Wingdings" panose="05000000000000000000" pitchFamily="2" charset="2"/>
              </a:rPr>
              <a:t>파일 </a:t>
            </a:r>
            <a:r>
              <a:rPr lang="en-US" altLang="ko-KR" sz="3600" dirty="0" smtClean="0">
                <a:sym typeface="Wingdings" panose="05000000000000000000" pitchFamily="2" charset="2"/>
              </a:rPr>
              <a:t>(</a:t>
            </a:r>
            <a:r>
              <a:rPr lang="ko-KR" altLang="en-US" sz="3600" dirty="0" err="1" smtClean="0">
                <a:sym typeface="Wingdings" panose="05000000000000000000" pitchFamily="2" charset="2"/>
              </a:rPr>
              <a:t>서블릿</a:t>
            </a:r>
            <a:r>
              <a:rPr lang="en-US" altLang="ko-KR" sz="3600" dirty="0" smtClean="0">
                <a:sym typeface="Wingdings" panose="05000000000000000000" pitchFamily="2" charset="2"/>
              </a:rPr>
              <a:t>)  class</a:t>
            </a:r>
            <a:r>
              <a:rPr lang="ko-KR" altLang="en-US" sz="3600" dirty="0" smtClean="0">
                <a:sym typeface="Wingdings" panose="05000000000000000000" pitchFamily="2" charset="2"/>
              </a:rPr>
              <a:t>파일</a:t>
            </a:r>
            <a:endParaRPr lang="en-US" altLang="ko-KR" sz="3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38721"/>
              </p:ext>
            </p:extLst>
          </p:nvPr>
        </p:nvGraphicFramePr>
        <p:xfrm>
          <a:off x="251520" y="1268760"/>
          <a:ext cx="8748464" cy="4206240"/>
        </p:xfrm>
        <a:graphic>
          <a:graphicData uri="http://schemas.openxmlformats.org/drawingml/2006/table">
            <a:tbl>
              <a:tblPr/>
              <a:tblGrid>
                <a:gridCol w="874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6216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&lt;%@ page language="java"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contentType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="text/html; charset=UTF-8"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pageEncoding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="UTF-8"%&gt;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&lt;title&gt;Addition&lt;/title&gt;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num1 = 20;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num2 = 10;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= num1 + num2;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&lt;%=num1%&gt;+&lt;%=num2%&gt;=&lt;%=add%&gt;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37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JSP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7544" y="1262365"/>
            <a:ext cx="84969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위 예</a:t>
            </a:r>
            <a:r>
              <a:rPr lang="en-US" altLang="ko-KR" sz="2400" dirty="0"/>
              <a:t>(addition02.jsp)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&lt;%@ page %&gt; </a:t>
            </a:r>
            <a:r>
              <a:rPr lang="ko-KR" altLang="en-US" sz="2400" dirty="0"/>
              <a:t>태그가 사용되었는데 이 태그는 해당 페이지 내에 사용되는 전반적인 환경을 결정해주는 태입니다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400" dirty="0"/>
          </a:p>
          <a:p>
            <a:endParaRPr lang="en-US" altLang="ko-KR" sz="200" dirty="0" smtClean="0"/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페이지에서 </a:t>
            </a:r>
            <a:r>
              <a:rPr lang="en-US" altLang="ko-KR" sz="2400" dirty="0"/>
              <a:t>language="java"</a:t>
            </a:r>
            <a:r>
              <a:rPr lang="ko-KR" altLang="en-US" sz="2400" dirty="0"/>
              <a:t>는 사용하는 언어가 자바이며 </a:t>
            </a:r>
            <a:r>
              <a:rPr lang="en-US" altLang="ko-KR" sz="2400" dirty="0" err="1"/>
              <a:t>contentType</a:t>
            </a:r>
            <a:r>
              <a:rPr lang="en-US" altLang="ko-KR" sz="2400" dirty="0"/>
              <a:t>="text/html;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이페이지가</a:t>
            </a:r>
            <a:r>
              <a:rPr lang="ko-KR" altLang="en-US" sz="2400" dirty="0"/>
              <a:t>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문서이며 </a:t>
            </a:r>
            <a:r>
              <a:rPr lang="en-US" altLang="ko-KR" sz="2400" dirty="0"/>
              <a:t>charset=UTF-8 </a:t>
            </a:r>
            <a:r>
              <a:rPr lang="en-US" altLang="ko-KR" sz="2400" dirty="0" err="1"/>
              <a:t>pageEncoding</a:t>
            </a:r>
            <a:r>
              <a:rPr lang="en-US" altLang="ko-KR" sz="2400" dirty="0"/>
              <a:t>="UTF-8"</a:t>
            </a:r>
            <a:r>
              <a:rPr lang="ko-KR" altLang="en-US" sz="2400" dirty="0"/>
              <a:t>는 한글 </a:t>
            </a:r>
            <a:r>
              <a:rPr lang="ko-KR" altLang="en-US" sz="2400" dirty="0" err="1"/>
              <a:t>인코딩을</a:t>
            </a:r>
            <a:r>
              <a:rPr lang="ko-KR" altLang="en-US" sz="2400" dirty="0"/>
              <a:t> </a:t>
            </a:r>
            <a:r>
              <a:rPr lang="en-US" altLang="ko-KR" sz="2400" dirty="0"/>
              <a:t>UTF-8</a:t>
            </a:r>
            <a:r>
              <a:rPr lang="ko-KR" altLang="en-US" sz="2400" dirty="0"/>
              <a:t>로 처리하겠다는 의미입니다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500" dirty="0" smtClean="0"/>
          </a:p>
          <a:p>
            <a:endParaRPr lang="en-US" altLang="ko-KR" sz="500" dirty="0" smtClean="0"/>
          </a:p>
          <a:p>
            <a:r>
              <a:rPr lang="en-US" altLang="ko-KR" sz="2400" b="1" dirty="0" smtClean="0"/>
              <a:t>&lt;% </a:t>
            </a:r>
            <a:r>
              <a:rPr lang="en-US" altLang="ko-KR" sz="2400" b="1" dirty="0"/>
              <a:t>%&gt; </a:t>
            </a:r>
            <a:r>
              <a:rPr lang="ko-KR" altLang="en-US" sz="2400" dirty="0"/>
              <a:t>태그를 </a:t>
            </a:r>
            <a:r>
              <a:rPr lang="ko-KR" altLang="en-US" sz="2400" dirty="0" err="1"/>
              <a:t>스크립트릿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scriptlet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하고 </a:t>
            </a:r>
            <a:r>
              <a:rPr lang="en-US" altLang="ko-KR" sz="2400" dirty="0"/>
              <a:t>&lt;%= %&gt; </a:t>
            </a:r>
            <a:r>
              <a:rPr lang="ko-KR" altLang="en-US" sz="2400" dirty="0"/>
              <a:t>태그는 </a:t>
            </a:r>
            <a:r>
              <a:rPr lang="ko-KR" altLang="en-US" sz="2400" dirty="0" err="1"/>
              <a:t>표현식</a:t>
            </a:r>
            <a:r>
              <a:rPr lang="en-US" altLang="ko-KR" sz="2400" dirty="0"/>
              <a:t>(expression)</a:t>
            </a:r>
            <a:r>
              <a:rPr lang="ko-KR" altLang="en-US" sz="2400" dirty="0"/>
              <a:t>이라고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800" dirty="0"/>
          </a:p>
          <a:p>
            <a:r>
              <a:rPr lang="en-US" altLang="ko-KR" sz="2400" b="1" dirty="0" smtClean="0"/>
              <a:t>JSP </a:t>
            </a:r>
            <a:r>
              <a:rPr lang="ko-KR" altLang="en-US" sz="2400" b="1" dirty="0"/>
              <a:t>페이지에 기술한 내용은 </a:t>
            </a:r>
            <a:r>
              <a:rPr lang="en-US" altLang="ko-KR" sz="2400" b="1" dirty="0"/>
              <a:t>HTML</a:t>
            </a:r>
            <a:r>
              <a:rPr lang="ko-KR" altLang="en-US" sz="2400" b="1" dirty="0"/>
              <a:t>로 간주되기 때문에 자바 코드를 기술하기 위해서는 </a:t>
            </a:r>
            <a:r>
              <a:rPr lang="en-US" altLang="ko-KR" sz="2400" b="1" dirty="0"/>
              <a:t>&lt;% %&gt; </a:t>
            </a:r>
            <a:r>
              <a:rPr lang="ko-KR" altLang="en-US" sz="2400" dirty="0"/>
              <a:t>태그 내부에 기술해야 하며 변수에 저장된 값이나 함수의 결과값을 출력하기 위해서는 </a:t>
            </a:r>
            <a:r>
              <a:rPr lang="en-US" altLang="ko-KR" sz="2400" b="1" dirty="0"/>
              <a:t>&lt;%= %&gt;</a:t>
            </a:r>
            <a:r>
              <a:rPr lang="ko-KR" altLang="en-US" sz="2400" dirty="0"/>
              <a:t> 태그를 사용합니다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95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573" y="81065"/>
            <a:ext cx="73532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latin typeface="+mj-lt"/>
                <a:ea typeface="+mj-ea"/>
                <a:cs typeface="+mj-cs"/>
              </a:rPr>
              <a:t>웹 애플리케이션의 동작원리</a:t>
            </a: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85192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사용자가 브라우저의 주소 입력란에 특정 사이트의 주소를 입력합니다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그러면 브라우저가 해당 웹 서버에 웹 페이지를 요청하는 것이 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③ </a:t>
            </a:r>
            <a:r>
              <a:rPr lang="ko-KR" altLang="en-US" dirty="0">
                <a:solidFill>
                  <a:schemeClr val="tx1"/>
                </a:solidFill>
              </a:rPr>
              <a:t>웹 서버는 클라이언트에게 제공할 페이지를 찾습니다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④ </a:t>
            </a:r>
            <a:r>
              <a:rPr lang="ko-KR" altLang="en-US" dirty="0">
                <a:solidFill>
                  <a:schemeClr val="tx1"/>
                </a:solidFill>
              </a:rPr>
              <a:t>웹 서버는 찾은 웹 페이지를 다시 클라이언트 측 브라우저에 보내주어 요청에 대한 응답을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432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573" y="81065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+mj-lt"/>
                <a:ea typeface="+mj-ea"/>
                <a:cs typeface="+mj-cs"/>
              </a:rPr>
              <a:t>HTML</a:t>
            </a:r>
            <a:endParaRPr lang="ko-KR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65111" y="1052736"/>
            <a:ext cx="8435280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브라우저를 통해서 각종 정보를 제공해주는 웹 페이지는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를 사용하여 웹 프로그래밍을 한 것입니다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하지만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만으로는 매일 매일 변경되는 새로운 정보들을 제공해주지 못합니다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왜냐하면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은 같은 내용만 표시해주는 정적인 페이지이기 때문입니다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우리가 </a:t>
            </a:r>
            <a:r>
              <a:rPr lang="ko-KR" altLang="en-US" sz="2800" dirty="0">
                <a:solidFill>
                  <a:schemeClr val="tx1"/>
                </a:solidFill>
              </a:rPr>
              <a:t>사용하는 인터넷은 매일 매일 새로운 내용을 제공해주어야 하기 때문에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만 가지고 웹 프로그래밍을 하는 데 문제가 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81065"/>
            <a:ext cx="29322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/>
              <a:t>서블릿</a:t>
            </a:r>
            <a:r>
              <a:rPr lang="en-US" altLang="ko-KR" sz="4400" dirty="0"/>
              <a:t>/JSP</a:t>
            </a:r>
            <a:endParaRPr lang="ko-KR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94580" y="1196752"/>
            <a:ext cx="8435280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2800" dirty="0">
                <a:solidFill>
                  <a:schemeClr val="tx1"/>
                </a:solidFill>
              </a:rPr>
              <a:t>등장하게 된 것이 동적인 페이지입니다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동적 페이지에서 새로운 정보를 제공해주기 위해서는 방대한 정보를 관리할 데이터베이스가 필요합니다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예를 </a:t>
            </a:r>
            <a:r>
              <a:rPr lang="ko-KR" altLang="en-US" sz="2800" dirty="0">
                <a:solidFill>
                  <a:schemeClr val="tx1"/>
                </a:solidFill>
              </a:rPr>
              <a:t>들어 게시판에 게재되는 글은 데이터베이스에 저장되었다가 보여주는 것입니다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이렇듯 </a:t>
            </a:r>
            <a:r>
              <a:rPr lang="ko-KR" altLang="en-US" sz="2800" dirty="0">
                <a:solidFill>
                  <a:schemeClr val="tx1"/>
                </a:solidFill>
              </a:rPr>
              <a:t>다양한 정보를 데이터베이스에서 얻거나 저장해야 하기 위해서 등장한 언어가 </a:t>
            </a:r>
            <a:r>
              <a:rPr lang="en-US" altLang="ko-KR" sz="2800" dirty="0">
                <a:solidFill>
                  <a:schemeClr val="tx1"/>
                </a:solidFill>
              </a:rPr>
              <a:t>PHP, ASP, </a:t>
            </a:r>
            <a:r>
              <a:rPr lang="ko-KR" altLang="en-US" sz="2800" dirty="0" err="1">
                <a:solidFill>
                  <a:schemeClr val="tx1"/>
                </a:solidFill>
              </a:rPr>
              <a:t>서블릿</a:t>
            </a:r>
            <a:r>
              <a:rPr lang="en-US" altLang="ko-KR" sz="2800" dirty="0">
                <a:solidFill>
                  <a:schemeClr val="tx1"/>
                </a:solidFill>
              </a:rPr>
              <a:t>/JSP</a:t>
            </a:r>
            <a:r>
              <a:rPr lang="ko-KR" altLang="en-US" sz="2800" dirty="0">
                <a:solidFill>
                  <a:schemeClr val="tx1"/>
                </a:solidFill>
              </a:rPr>
              <a:t>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3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81065"/>
            <a:ext cx="29322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/>
              <a:t>서블릿</a:t>
            </a:r>
            <a:r>
              <a:rPr lang="en-US" altLang="ko-KR" sz="4400" dirty="0"/>
              <a:t>/JSP</a:t>
            </a:r>
            <a:endParaRPr lang="ko-KR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94580" y="1196752"/>
            <a:ext cx="8435280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이 책을 읽는 독자들의 목표는 </a:t>
            </a:r>
            <a:r>
              <a:rPr lang="ko-KR" altLang="en-US" sz="2800" dirty="0" err="1">
                <a:solidFill>
                  <a:schemeClr val="tx1"/>
                </a:solidFill>
              </a:rPr>
              <a:t>서블릿</a:t>
            </a:r>
            <a:r>
              <a:rPr lang="en-US" altLang="ko-KR" sz="2800" dirty="0">
                <a:solidFill>
                  <a:schemeClr val="tx1"/>
                </a:solidFill>
              </a:rPr>
              <a:t>/JSP</a:t>
            </a:r>
            <a:r>
              <a:rPr lang="ko-KR" altLang="en-US" sz="2800" dirty="0">
                <a:solidFill>
                  <a:schemeClr val="tx1"/>
                </a:solidFill>
              </a:rPr>
              <a:t>를 사용하여 웹 애플리케이션을 개발하는 것입니다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여러분이 </a:t>
            </a:r>
            <a:r>
              <a:rPr lang="ko-KR" altLang="en-US" sz="2800" dirty="0">
                <a:solidFill>
                  <a:schemeClr val="tx1"/>
                </a:solidFill>
              </a:rPr>
              <a:t>쇼핑몰을 웹 애플리케이션으로 구축하는 것을 목표로 한다면 사용자가 원하는 상품을 검색한 후 구입을 하는 과정을 모두 </a:t>
            </a:r>
            <a:r>
              <a:rPr lang="ko-KR" altLang="en-US" sz="2800" dirty="0" err="1">
                <a:solidFill>
                  <a:schemeClr val="tx1"/>
                </a:solidFill>
              </a:rPr>
              <a:t>서블릿</a:t>
            </a:r>
            <a:r>
              <a:rPr lang="en-US" altLang="ko-KR" sz="2800" dirty="0">
                <a:solidFill>
                  <a:schemeClr val="tx1"/>
                </a:solidFill>
              </a:rPr>
              <a:t>/JSP</a:t>
            </a:r>
            <a:r>
              <a:rPr lang="ko-KR" altLang="en-US" sz="2800" dirty="0">
                <a:solidFill>
                  <a:schemeClr val="tx1"/>
                </a:solidFill>
              </a:rPr>
              <a:t>를 사용하여 제작해야 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70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19672" y="188640"/>
            <a:ext cx="6136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웹 서버</a:t>
            </a:r>
            <a:r>
              <a:rPr lang="en-US" altLang="ko-KR" sz="3200" dirty="0"/>
              <a:t>(Web Server</a:t>
            </a:r>
            <a:r>
              <a:rPr lang="en-US" altLang="ko-KR" sz="3200" dirty="0" smtClean="0"/>
              <a:t>)/</a:t>
            </a:r>
            <a:r>
              <a:rPr lang="ko-KR" altLang="en-US" sz="3200" b="1" dirty="0"/>
              <a:t>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웹 </a:t>
            </a:r>
            <a:r>
              <a:rPr lang="ko-KR" altLang="en-US" sz="3200" b="1" dirty="0"/>
              <a:t>애플리케이션 </a:t>
            </a:r>
            <a:r>
              <a:rPr lang="ko-KR" altLang="en-US" sz="3200" b="1" dirty="0" smtClean="0"/>
              <a:t>서버</a:t>
            </a:r>
            <a:endParaRPr lang="en-US" altLang="ko-KR" sz="3200" b="1" dirty="0" smtClean="0"/>
          </a:p>
          <a:p>
            <a:r>
              <a:rPr lang="en-US" altLang="ko-KR" sz="3200" dirty="0" smtClean="0"/>
              <a:t>(</a:t>
            </a:r>
            <a:r>
              <a:rPr lang="en-US" altLang="ko-KR" sz="3200" dirty="0"/>
              <a:t>Web Application Server : </a:t>
            </a:r>
            <a:r>
              <a:rPr lang="en-US" altLang="ko-KR" sz="3200" b="1" dirty="0"/>
              <a:t>WAS</a:t>
            </a:r>
            <a:r>
              <a:rPr lang="en-US" altLang="ko-KR" sz="3200" dirty="0"/>
              <a:t>)</a:t>
            </a:r>
            <a:endParaRPr lang="ko-KR" alt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11560" y="1916832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서버는 </a:t>
            </a:r>
            <a:r>
              <a:rPr lang="ko-KR" altLang="en-US" sz="2400" dirty="0">
                <a:solidFill>
                  <a:schemeClr val="tx1"/>
                </a:solidFill>
              </a:rPr>
              <a:t>일반적으로 사용자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클라이언트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의 요청이 들어오면 이를 받아들여서 결과 페이지를 전송하는 </a:t>
            </a:r>
            <a:r>
              <a:rPr lang="ko-KR" altLang="en-US" sz="2400" b="1" dirty="0">
                <a:solidFill>
                  <a:schemeClr val="tx1"/>
                </a:solidFill>
              </a:rPr>
              <a:t>웹 서버</a:t>
            </a:r>
            <a:r>
              <a:rPr lang="en-US" altLang="ko-KR" sz="2400" dirty="0">
                <a:solidFill>
                  <a:schemeClr val="tx1"/>
                </a:solidFill>
              </a:rPr>
              <a:t>(Web Server)</a:t>
            </a:r>
            <a:r>
              <a:rPr lang="ko-KR" altLang="en-US" sz="2400" dirty="0">
                <a:solidFill>
                  <a:schemeClr val="tx1"/>
                </a:solidFill>
              </a:rPr>
              <a:t>와 실질적으로 요청한 페이지의 </a:t>
            </a:r>
            <a:r>
              <a:rPr lang="ko-KR" altLang="en-US" sz="2400" dirty="0" err="1">
                <a:solidFill>
                  <a:schemeClr val="tx1"/>
                </a:solidFill>
              </a:rPr>
              <a:t>로직이나</a:t>
            </a:r>
            <a:r>
              <a:rPr lang="ko-KR" altLang="en-US" sz="2400" dirty="0">
                <a:solidFill>
                  <a:schemeClr val="tx1"/>
                </a:solidFill>
              </a:rPr>
              <a:t> 데이터베이스와의 연동을 처리할 수 있는 비즈니스 </a:t>
            </a:r>
            <a:r>
              <a:rPr lang="ko-KR" altLang="en-US" sz="2400" dirty="0" err="1">
                <a:solidFill>
                  <a:schemeClr val="tx1"/>
                </a:solidFill>
              </a:rPr>
              <a:t>로직이</a:t>
            </a:r>
            <a:r>
              <a:rPr lang="ko-KR" altLang="en-US" sz="2400" dirty="0">
                <a:solidFill>
                  <a:schemeClr val="tx1"/>
                </a:solidFill>
              </a:rPr>
              <a:t> 구현되어야 하는 </a:t>
            </a:r>
            <a:r>
              <a:rPr lang="ko-KR" altLang="en-US" sz="2400" b="1" dirty="0">
                <a:solidFill>
                  <a:schemeClr val="tx1"/>
                </a:solidFill>
              </a:rPr>
              <a:t>웹 애플리케이션 서버</a:t>
            </a:r>
            <a:r>
              <a:rPr lang="en-US" altLang="ko-KR" sz="2400" dirty="0">
                <a:solidFill>
                  <a:schemeClr val="tx1"/>
                </a:solidFill>
              </a:rPr>
              <a:t>(Web Application Server : </a:t>
            </a:r>
            <a:r>
              <a:rPr lang="en-US" altLang="ko-KR" sz="2400" b="1" dirty="0">
                <a:solidFill>
                  <a:schemeClr val="tx1"/>
                </a:solidFill>
              </a:rPr>
              <a:t>WAS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로 이루어져 있습니다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대표적인 </a:t>
            </a:r>
            <a:r>
              <a:rPr lang="en-US" altLang="ko-KR" sz="2400" dirty="0">
                <a:solidFill>
                  <a:schemeClr val="tx1"/>
                </a:solidFill>
              </a:rPr>
              <a:t>WAS</a:t>
            </a:r>
            <a:r>
              <a:rPr lang="ko-KR" altLang="en-US" sz="2400" dirty="0">
                <a:solidFill>
                  <a:schemeClr val="tx1"/>
                </a:solidFill>
              </a:rPr>
              <a:t>로는 </a:t>
            </a:r>
            <a:r>
              <a:rPr lang="en-US" altLang="ko-KR" sz="2400" dirty="0">
                <a:solidFill>
                  <a:schemeClr val="tx1"/>
                </a:solidFill>
              </a:rPr>
              <a:t>BEA</a:t>
            </a:r>
            <a:r>
              <a:rPr lang="ko-KR" altLang="en-US" sz="2400" dirty="0">
                <a:solidFill>
                  <a:schemeClr val="tx1"/>
                </a:solidFill>
              </a:rPr>
              <a:t>사의 </a:t>
            </a:r>
            <a:r>
              <a:rPr lang="ko-KR" altLang="en-US" sz="2400" dirty="0" err="1">
                <a:solidFill>
                  <a:schemeClr val="tx1"/>
                </a:solidFill>
              </a:rPr>
              <a:t>웹로직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WebLogic</a:t>
            </a:r>
            <a:r>
              <a:rPr lang="en-US" altLang="ko-KR" sz="2400" dirty="0">
                <a:solidFill>
                  <a:schemeClr val="tx1"/>
                </a:solidFill>
              </a:rPr>
              <a:t>), IBM</a:t>
            </a:r>
            <a:r>
              <a:rPr lang="ko-KR" altLang="en-US" sz="2400" dirty="0">
                <a:solidFill>
                  <a:schemeClr val="tx1"/>
                </a:solidFill>
              </a:rPr>
              <a:t>의 </a:t>
            </a:r>
            <a:r>
              <a:rPr lang="ko-KR" altLang="en-US" sz="2400" dirty="0" err="1">
                <a:solidFill>
                  <a:schemeClr val="tx1"/>
                </a:solidFill>
              </a:rPr>
              <a:t>웹스파이어</a:t>
            </a:r>
            <a:r>
              <a:rPr lang="en-US" altLang="ko-KR" sz="2400" dirty="0">
                <a:solidFill>
                  <a:schemeClr val="tx1"/>
                </a:solidFill>
              </a:rPr>
              <a:t>(WebSphere), SUN</a:t>
            </a:r>
            <a:r>
              <a:rPr lang="ko-KR" altLang="en-US" sz="2400" dirty="0">
                <a:solidFill>
                  <a:schemeClr val="tx1"/>
                </a:solidFill>
              </a:rPr>
              <a:t>사의 </a:t>
            </a:r>
            <a:r>
              <a:rPr lang="en-US" altLang="ko-KR" sz="2400" dirty="0" err="1">
                <a:solidFill>
                  <a:schemeClr val="tx1"/>
                </a:solidFill>
              </a:rPr>
              <a:t>iPlanet</a:t>
            </a:r>
            <a:r>
              <a:rPr lang="en-US" altLang="ko-KR" sz="2400" dirty="0">
                <a:solidFill>
                  <a:schemeClr val="tx1"/>
                </a:solidFill>
              </a:rPr>
              <a:t>, Oracle 9iAS, </a:t>
            </a:r>
            <a:r>
              <a:rPr lang="ko-KR" altLang="en-US" sz="2400" dirty="0" err="1">
                <a:solidFill>
                  <a:schemeClr val="tx1"/>
                </a:solidFill>
              </a:rPr>
              <a:t>티맥스의</a:t>
            </a:r>
            <a:r>
              <a:rPr lang="ko-KR" altLang="en-US" sz="2400" dirty="0">
                <a:solidFill>
                  <a:schemeClr val="tx1"/>
                </a:solidFill>
              </a:rPr>
              <a:t> 제우스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err="1">
                <a:solidFill>
                  <a:schemeClr val="tx1"/>
                </a:solidFill>
              </a:rPr>
              <a:t>jeus</a:t>
            </a:r>
            <a:r>
              <a:rPr lang="en-US" altLang="ko-KR" sz="2400" smtClean="0">
                <a:solidFill>
                  <a:schemeClr val="tx1"/>
                </a:solidFill>
              </a:rPr>
              <a:t>),tomcat </a:t>
            </a:r>
            <a:r>
              <a:rPr lang="ko-KR" altLang="en-US" sz="2400" smtClean="0">
                <a:solidFill>
                  <a:schemeClr val="tx1"/>
                </a:solidFill>
              </a:rPr>
              <a:t>등이 </a:t>
            </a:r>
            <a:r>
              <a:rPr lang="ko-KR" altLang="en-US" sz="2400" dirty="0">
                <a:solidFill>
                  <a:schemeClr val="tx1"/>
                </a:solidFill>
              </a:rPr>
              <a:t>있습니다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내 </a:t>
            </a:r>
            <a:r>
              <a:rPr lang="ko-KR" altLang="en-US" sz="2400" dirty="0">
                <a:solidFill>
                  <a:schemeClr val="tx1"/>
                </a:solidFill>
              </a:rPr>
              <a:t>컴퓨터에 웹 애플리케이션 서버인 </a:t>
            </a:r>
            <a:r>
              <a:rPr lang="ko-KR" altLang="en-US" sz="2400" dirty="0" err="1">
                <a:solidFill>
                  <a:schemeClr val="tx1"/>
                </a:solidFill>
              </a:rPr>
              <a:t>톰캣을</a:t>
            </a:r>
            <a:r>
              <a:rPr lang="ko-KR" altLang="en-US" sz="2400" dirty="0">
                <a:solidFill>
                  <a:schemeClr val="tx1"/>
                </a:solidFill>
              </a:rPr>
              <a:t> 설치하면 내 컴퓨터는 웹 서비스가 가능한 웹 서버가 </a:t>
            </a:r>
            <a:r>
              <a:rPr lang="ko-KR" altLang="en-US" sz="2400">
                <a:solidFill>
                  <a:schemeClr val="tx1"/>
                </a:solidFill>
              </a:rPr>
              <a:t>됩니다</a:t>
            </a:r>
            <a:r>
              <a:rPr lang="en-US" altLang="ko-KR" sz="2400" smtClean="0">
                <a:solidFill>
                  <a:schemeClr val="tx1"/>
                </a:solidFill>
              </a:rPr>
              <a:t>.</a:t>
            </a:r>
            <a:br>
              <a:rPr lang="en-US" altLang="ko-KR" sz="2400" smtClean="0">
                <a:solidFill>
                  <a:schemeClr val="tx1"/>
                </a:solidFill>
              </a:rPr>
            </a:br>
            <a:r>
              <a:rPr lang="en-US" altLang="ko-KR" sz="2400" smtClean="0">
                <a:solidFill>
                  <a:schemeClr val="tx1"/>
                </a:solidFill>
              </a:rPr>
              <a:t>Tomcat</a:t>
            </a:r>
            <a:r>
              <a:rPr lang="ko-KR" altLang="en-US" sz="2400" smtClean="0">
                <a:solidFill>
                  <a:schemeClr val="tx1"/>
                </a:solidFill>
              </a:rPr>
              <a:t>은 웹서버기능까지 내장 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3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380793" y="649824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① </a:t>
            </a:r>
            <a:r>
              <a:rPr lang="ko-KR" altLang="en-US" sz="1200" dirty="0" smtClean="0"/>
              <a:t>회원 가입 페이지에서</a:t>
            </a:r>
            <a:endParaRPr lang="en-US" altLang="ko-KR" sz="1200" dirty="0" smtClean="0"/>
          </a:p>
          <a:p>
            <a:pPr>
              <a:spcBef>
                <a:spcPct val="50000"/>
              </a:spcBef>
            </a:pPr>
            <a:r>
              <a:rPr lang="ko-KR" altLang="en-US" sz="1200" dirty="0" smtClean="0"/>
              <a:t>회원 정보를 입력한 후</a:t>
            </a:r>
            <a:endParaRPr lang="en-US" altLang="ko-KR" sz="1200" dirty="0" smtClean="0"/>
          </a:p>
          <a:p>
            <a:pPr>
              <a:spcBef>
                <a:spcPct val="50000"/>
              </a:spcBef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버튼을 클릭</a:t>
            </a:r>
            <a:endParaRPr lang="ko-KR" altLang="en-US" sz="1200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6865814" y="2436818"/>
            <a:ext cx="1449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8388424" y="1973020"/>
            <a:ext cx="648072" cy="1393825"/>
          </a:xfrm>
          <a:prstGeom prst="can">
            <a:avLst>
              <a:gd name="adj" fmla="val 3523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dirty="0"/>
              <a:t>데이터</a:t>
            </a:r>
          </a:p>
          <a:p>
            <a:pPr algn="ctr"/>
            <a:r>
              <a:rPr lang="ko-KR" altLang="en-US" sz="1200" b="1" dirty="0"/>
              <a:t>베이스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6879922" y="2973215"/>
            <a:ext cx="1455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452179" y="3698331"/>
            <a:ext cx="17150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dirty="0" smtClean="0"/>
              <a:t>⑥</a:t>
            </a:r>
            <a:r>
              <a:rPr lang="en-US" altLang="ko-KR" sz="1200" b="1" dirty="0" smtClean="0"/>
              <a:t> </a:t>
            </a:r>
            <a:r>
              <a:rPr lang="ko-KR" altLang="en-US" sz="1200" dirty="0" smtClean="0"/>
              <a:t>입력된 정보를 다음 페이지에서 확인하기 위해서 출력해준다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19932" y="4746630"/>
            <a:ext cx="2422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클라이언트 </a:t>
            </a:r>
            <a:r>
              <a:rPr lang="ko-KR" altLang="en-US" sz="1600" b="1" dirty="0" smtClean="0"/>
              <a:t>측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사용자</a:t>
            </a:r>
            <a:r>
              <a:rPr lang="en-US" altLang="ko-KR" sz="1600" b="1" dirty="0" smtClean="0"/>
              <a:t>)]</a:t>
            </a:r>
            <a:endParaRPr lang="en-US" altLang="ko-KR" sz="1600" b="1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4644690" y="4678814"/>
            <a:ext cx="2965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서            버           측</a:t>
            </a:r>
            <a:r>
              <a:rPr lang="en-US" altLang="ko-KR" sz="1600" b="1" dirty="0"/>
              <a:t>]</a:t>
            </a:r>
          </a:p>
        </p:txBody>
      </p:sp>
      <p:cxnSp>
        <p:nvCxnSpPr>
          <p:cNvPr id="14" name="AutoShape 23"/>
          <p:cNvCxnSpPr>
            <a:cxnSpLocks noChangeShapeType="1"/>
          </p:cNvCxnSpPr>
          <p:nvPr/>
        </p:nvCxnSpPr>
        <p:spPr bwMode="auto">
          <a:xfrm>
            <a:off x="2411760" y="1169667"/>
            <a:ext cx="1974850" cy="8858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</p:cNvCxnSpPr>
          <p:nvPr/>
        </p:nvCxnSpPr>
        <p:spPr bwMode="auto">
          <a:xfrm rot="5400000">
            <a:off x="3127599" y="2413948"/>
            <a:ext cx="543172" cy="1974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_x214204552" descr="EMB0000150c27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98" y="346835"/>
            <a:ext cx="2285062" cy="1675353"/>
          </a:xfrm>
          <a:prstGeom prst="rect">
            <a:avLst/>
          </a:prstGeom>
          <a:noFill/>
        </p:spPr>
      </p:pic>
      <p:pic>
        <p:nvPicPr>
          <p:cNvPr id="17" name="Picture 2" descr="H:\원고\로드북\_____jsp\샘플원고\img\ch07\7-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822619"/>
            <a:ext cx="2318805" cy="1700680"/>
          </a:xfrm>
          <a:prstGeom prst="rect">
            <a:avLst/>
          </a:prstGeom>
          <a:noFill/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65814" y="1818938"/>
            <a:ext cx="14300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③ </a:t>
            </a:r>
            <a:r>
              <a:rPr lang="ko-KR" altLang="en-US" sz="1200" dirty="0" smtClean="0"/>
              <a:t>입력된 회원 정보를 읽어와 데이터베이스에 저장</a:t>
            </a:r>
            <a:endParaRPr lang="ko-KR" altLang="en-US" sz="12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879922" y="3054306"/>
            <a:ext cx="1580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④ </a:t>
            </a:r>
            <a:r>
              <a:rPr lang="ko-KR" altLang="en-US" sz="1200" dirty="0" smtClean="0"/>
              <a:t>회원 가입 성공 실패 여부를 결과값으로 얻어옴</a:t>
            </a:r>
            <a:endParaRPr lang="ko-KR" altLang="en-US" sz="1200" dirty="0"/>
          </a:p>
        </p:txBody>
      </p:sp>
      <p:pic>
        <p:nvPicPr>
          <p:cNvPr id="21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082"/>
            <a:ext cx="1285530" cy="7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구름 모양 설명선 21"/>
          <p:cNvSpPr/>
          <p:nvPr/>
        </p:nvSpPr>
        <p:spPr>
          <a:xfrm>
            <a:off x="3196015" y="1605991"/>
            <a:ext cx="971216" cy="621188"/>
          </a:xfrm>
          <a:prstGeom prst="cloudCallout">
            <a:avLst>
              <a:gd name="adj1" fmla="val 62671"/>
              <a:gd name="adj2" fmla="val 7787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219064" y="1745189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서버</a:t>
            </a:r>
          </a:p>
        </p:txBody>
      </p:sp>
      <p:pic>
        <p:nvPicPr>
          <p:cNvPr id="1026" name="Picture 2" descr="G:\원고\로드북\_____jsp\img\ch01\1-002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58" y="2287406"/>
            <a:ext cx="1106724" cy="7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4961880" y="2465269"/>
            <a:ext cx="8453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818766" y="1895881"/>
            <a:ext cx="12159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smtClean="0"/>
              <a:t>②</a:t>
            </a:r>
            <a:r>
              <a:rPr lang="ko-KR" altLang="en-US" sz="1400" b="1" dirty="0"/>
              <a:t> </a:t>
            </a:r>
            <a:r>
              <a:rPr lang="ko-KR" altLang="en-US" sz="1200" dirty="0"/>
              <a:t>입력된 회원 </a:t>
            </a:r>
            <a:r>
              <a:rPr lang="ko-KR" altLang="en-US" sz="1200" dirty="0" smtClean="0"/>
              <a:t>정보 전송 </a:t>
            </a:r>
            <a:endParaRPr lang="en-US" altLang="ko-KR" sz="1200" dirty="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4932040" y="2820943"/>
            <a:ext cx="875158" cy="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구름 모양 설명선 32"/>
          <p:cNvSpPr/>
          <p:nvPr/>
        </p:nvSpPr>
        <p:spPr>
          <a:xfrm>
            <a:off x="5652120" y="641206"/>
            <a:ext cx="1389337" cy="1086609"/>
          </a:xfrm>
          <a:prstGeom prst="cloudCallout">
            <a:avLst>
              <a:gd name="adj1" fmla="val 4397"/>
              <a:gd name="adj2" fmla="val 10592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807198" y="931518"/>
            <a:ext cx="1285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</a:t>
            </a:r>
            <a:r>
              <a:rPr lang="ko-KR" altLang="en-US" sz="1400" b="1" dirty="0" smtClean="0"/>
              <a:t>애플리케이션 서버</a:t>
            </a:r>
            <a:endParaRPr lang="ko-KR" altLang="en-US" sz="1400" b="1" dirty="0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881248" y="2988469"/>
            <a:ext cx="12159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⑤</a:t>
            </a:r>
            <a:r>
              <a:rPr lang="ko-KR" altLang="en-US" sz="1400" b="1" dirty="0" smtClean="0"/>
              <a:t> </a:t>
            </a:r>
            <a:r>
              <a:rPr lang="ko-KR" altLang="en-US" sz="1200" dirty="0" smtClean="0"/>
              <a:t>회원 가입 처리 결과 전송 </a:t>
            </a:r>
            <a:endParaRPr lang="en-US" altLang="ko-KR" sz="1200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198706" y="5965713"/>
            <a:ext cx="8837790" cy="59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chemeClr val="tx1"/>
                </a:solidFill>
              </a:rPr>
              <a:t>요청을 받아서 웹 페이지를 찾아서 보내주는 일을 하는 컴퓨터</a:t>
            </a:r>
            <a:r>
              <a:rPr lang="ko-KR" altLang="en-US" sz="1800" dirty="0" smtClean="0">
                <a:solidFill>
                  <a:schemeClr val="tx1"/>
                </a:solidFill>
              </a:rPr>
              <a:t>를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웹 서버</a:t>
            </a:r>
            <a:r>
              <a:rPr lang="ko-KR" altLang="en-US" sz="1800" dirty="0" smtClean="0">
                <a:solidFill>
                  <a:schemeClr val="tx1"/>
                </a:solidFill>
              </a:rPr>
              <a:t>라고 하고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요청된 페이지를 응답 받아보는 브라우저</a:t>
            </a:r>
            <a:r>
              <a:rPr lang="ko-KR" altLang="en-US" sz="1800" dirty="0" smtClean="0">
                <a:solidFill>
                  <a:schemeClr val="tx1"/>
                </a:solidFill>
              </a:rPr>
              <a:t>를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클라이언트</a:t>
            </a:r>
            <a:r>
              <a:rPr lang="ko-KR" altLang="en-US" sz="1800" dirty="0" smtClean="0">
                <a:solidFill>
                  <a:schemeClr val="tx1"/>
                </a:solidFill>
              </a:rPr>
              <a:t>라고 합니다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6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b="1" dirty="0" err="1"/>
              <a:t>이클립스에서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인코딩</a:t>
            </a:r>
            <a:r>
              <a:rPr lang="ko-KR" altLang="en-US" sz="3600" b="1" dirty="0"/>
              <a:t> 방식을 </a:t>
            </a:r>
            <a:r>
              <a:rPr lang="en-US" altLang="ko-KR" sz="3600" b="1" dirty="0"/>
              <a:t>UTF-8</a:t>
            </a:r>
            <a:r>
              <a:rPr lang="ko-KR" altLang="en-US" sz="3600" b="1" dirty="0"/>
              <a:t>로 </a:t>
            </a:r>
            <a:r>
              <a:rPr lang="ko-KR" altLang="en-US" sz="3600" b="1" dirty="0" smtClean="0"/>
              <a:t>변경하기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[Window → Preferences] </a:t>
            </a:r>
            <a:r>
              <a:rPr lang="ko-KR" altLang="en-US" sz="2500" dirty="0"/>
              <a:t>메뉴를 선택하여 </a:t>
            </a:r>
            <a:r>
              <a:rPr lang="en-US" altLang="ko-KR" sz="2500" dirty="0"/>
              <a:t>[Preferences] </a:t>
            </a:r>
            <a:r>
              <a:rPr lang="ko-KR" altLang="en-US" sz="2500" dirty="0"/>
              <a:t>창이 나타나면 화면 왼쪽에서는 </a:t>
            </a:r>
            <a:r>
              <a:rPr lang="en-US" altLang="ko-KR" sz="2500" dirty="0"/>
              <a:t>[General] </a:t>
            </a:r>
            <a:r>
              <a:rPr lang="ko-KR" altLang="en-US" sz="2500" dirty="0"/>
              <a:t>하위 항목으로 </a:t>
            </a:r>
            <a:r>
              <a:rPr lang="en-US" altLang="ko-KR" sz="2500" dirty="0"/>
              <a:t>[Workspace]</a:t>
            </a:r>
            <a:r>
              <a:rPr lang="ko-KR" altLang="en-US" sz="2500" dirty="0"/>
              <a:t>를 선택하고 화면 오른쪽 상세 내용 중 맨 하단에서는 </a:t>
            </a:r>
            <a:r>
              <a:rPr lang="en-US" altLang="ko-KR" sz="2500" dirty="0"/>
              <a:t>[Text file encoding] </a:t>
            </a:r>
            <a:r>
              <a:rPr lang="ko-KR" altLang="en-US" sz="2500" dirty="0"/>
              <a:t>항목의 선택박스에서 </a:t>
            </a:r>
            <a:r>
              <a:rPr lang="en-US" altLang="ko-KR" sz="2500" b="1" dirty="0"/>
              <a:t>UTF-8</a:t>
            </a:r>
            <a:r>
              <a:rPr lang="ko-KR" altLang="en-US" sz="2500" dirty="0"/>
              <a:t>로 선택합니다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[Preferences] </a:t>
            </a:r>
            <a:r>
              <a:rPr lang="ko-KR" altLang="en-US" sz="2500" dirty="0"/>
              <a:t>창이 나타나면 화면 왼쪽에서는 </a:t>
            </a:r>
            <a:r>
              <a:rPr lang="en-US" altLang="ko-KR" sz="2500" dirty="0"/>
              <a:t>[Web] </a:t>
            </a:r>
            <a:r>
              <a:rPr lang="ko-KR" altLang="en-US" sz="2500" dirty="0"/>
              <a:t>하위 항목으로 </a:t>
            </a:r>
            <a:r>
              <a:rPr lang="en-US" altLang="ko-KR" sz="2500" dirty="0"/>
              <a:t>[JSP Files]</a:t>
            </a:r>
            <a:r>
              <a:rPr lang="ko-KR" altLang="en-US" sz="2500" dirty="0"/>
              <a:t>를 선택하고 화면 오른쪽 상세 내용 중 </a:t>
            </a:r>
            <a:r>
              <a:rPr lang="en-US" altLang="ko-KR" sz="2500" dirty="0"/>
              <a:t>[Encoding] </a:t>
            </a:r>
            <a:r>
              <a:rPr lang="ko-KR" altLang="en-US" sz="2500" dirty="0"/>
              <a:t>항목의 선택박스에서 </a:t>
            </a:r>
            <a:r>
              <a:rPr lang="en-US" altLang="ko-KR" sz="2500" b="1" dirty="0"/>
              <a:t>ISO 10646/Unicode(UTF-8)</a:t>
            </a:r>
            <a:r>
              <a:rPr lang="ko-KR" altLang="en-US" sz="2500" dirty="0"/>
              <a:t>를 선택합니다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9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1686</Words>
  <Application>Microsoft Office PowerPoint</Application>
  <PresentationFormat>화면 슬라이드 쇼(4:3)</PresentationFormat>
  <Paragraphs>230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맑은 고딕</vt:lpstr>
      <vt:lpstr>Arial</vt:lpstr>
      <vt:lpstr>Wingdings</vt:lpstr>
      <vt:lpstr>Office 테마</vt:lpstr>
      <vt:lpstr>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이클립스에서 인코딩 방식을 UTF-8로 변경하기</vt:lpstr>
      <vt:lpstr>Jsp만들어 보기</vt:lpstr>
      <vt:lpstr>서블릿(Servlet)</vt:lpstr>
      <vt:lpstr>서블릿 만들기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PowerPoint 프레젠테이션</vt:lpstr>
      <vt:lpstr>서블릿(Servlet)</vt:lpstr>
      <vt:lpstr>서블릿(Servlet)</vt:lpstr>
      <vt:lpstr>JSP</vt:lpstr>
      <vt:lpstr>JSP  java파일 (서블릿)  class파일</vt:lpstr>
      <vt:lpstr>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102</cp:revision>
  <dcterms:created xsi:type="dcterms:W3CDTF">2013-05-13T12:41:23Z</dcterms:created>
  <dcterms:modified xsi:type="dcterms:W3CDTF">2023-03-27T01:13:51Z</dcterms:modified>
</cp:coreProperties>
</file>