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80" r:id="rId2"/>
    <p:sldId id="312" r:id="rId3"/>
    <p:sldId id="273" r:id="rId4"/>
    <p:sldId id="281" r:id="rId5"/>
    <p:sldId id="282" r:id="rId6"/>
    <p:sldId id="313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2" r:id="rId16"/>
    <p:sldId id="291" r:id="rId17"/>
    <p:sldId id="314" r:id="rId18"/>
    <p:sldId id="274" r:id="rId19"/>
    <p:sldId id="293" r:id="rId20"/>
    <p:sldId id="256" r:id="rId21"/>
    <p:sldId id="272" r:id="rId22"/>
    <p:sldId id="269" r:id="rId23"/>
    <p:sldId id="270" r:id="rId24"/>
    <p:sldId id="258" r:id="rId25"/>
    <p:sldId id="260" r:id="rId26"/>
    <p:sldId id="259" r:id="rId27"/>
    <p:sldId id="294" r:id="rId28"/>
    <p:sldId id="295" r:id="rId29"/>
    <p:sldId id="296" r:id="rId30"/>
    <p:sldId id="297" r:id="rId31"/>
    <p:sldId id="298" r:id="rId32"/>
    <p:sldId id="299" r:id="rId33"/>
    <p:sldId id="266" r:id="rId34"/>
    <p:sldId id="267" r:id="rId35"/>
    <p:sldId id="300" r:id="rId36"/>
    <p:sldId id="302" r:id="rId37"/>
    <p:sldId id="301" r:id="rId38"/>
    <p:sldId id="303" r:id="rId39"/>
    <p:sldId id="304" r:id="rId40"/>
    <p:sldId id="305" r:id="rId41"/>
    <p:sldId id="261" r:id="rId42"/>
    <p:sldId id="262" r:id="rId43"/>
    <p:sldId id="306" r:id="rId44"/>
    <p:sldId id="263" r:id="rId45"/>
    <p:sldId id="307" r:id="rId46"/>
    <p:sldId id="308" r:id="rId47"/>
    <p:sldId id="309" r:id="rId48"/>
    <p:sldId id="268" r:id="rId49"/>
    <p:sldId id="310" r:id="rId50"/>
    <p:sldId id="278" r:id="rId51"/>
    <p:sldId id="311" r:id="rId52"/>
    <p:sldId id="276" r:id="rId53"/>
    <p:sldId id="315" r:id="rId54"/>
    <p:sldId id="277" r:id="rId55"/>
    <p:sldId id="316" r:id="rId56"/>
    <p:sldId id="317" r:id="rId5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1" autoAdjust="0"/>
    <p:restoredTop sz="94662" autoAdjust="0"/>
  </p:normalViewPr>
  <p:slideViewPr>
    <p:cSldViewPr>
      <p:cViewPr varScale="1">
        <p:scale>
          <a:sx n="83" d="100"/>
          <a:sy n="83" d="100"/>
        </p:scale>
        <p:origin x="90" y="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454B6-3595-47DA-AB39-9C2B4F4C486E}" type="datetimeFigureOut">
              <a:rPr lang="ko-KR" altLang="en-US" smtClean="0"/>
              <a:pPr/>
              <a:t>2023-03-28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1976E-EDFC-49D9-B59D-A9CBAD42AD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144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1976E-EDFC-49D9-B59D-A9CBAD42AD9B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4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2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5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8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1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6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1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3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A99F-7021-4A81-BE66-6CA625D4B2D7}" type="datetimeFigureOut">
              <a:rPr lang="ko-KR" altLang="en-US" smtClean="0"/>
              <a:pPr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02</a:t>
            </a:r>
            <a:r>
              <a:rPr lang="ko-KR" altLang="en-US" b="1" dirty="0"/>
              <a:t>장 </a:t>
            </a:r>
            <a:r>
              <a:rPr lang="ko-KR" altLang="en-US" b="1" dirty="0" err="1" smtClean="0"/>
              <a:t>서블릿</a:t>
            </a:r>
            <a:r>
              <a:rPr lang="ko-KR" altLang="en-US" b="1" dirty="0"/>
              <a:t/>
            </a:r>
            <a:br>
              <a:rPr lang="ko-KR" altLang="en-US" b="1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952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7504" y="267613"/>
            <a:ext cx="8784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톰캣</a:t>
            </a:r>
            <a:r>
              <a:rPr lang="ko-KR" altLang="en-US" dirty="0"/>
              <a:t> 서버에서 클라이언트에게 웹 애플리케이션을 서비스해 주기 위해서는 </a:t>
            </a:r>
            <a:r>
              <a:rPr lang="ko-KR" altLang="en-US" dirty="0" err="1"/>
              <a:t>톰캣</a:t>
            </a:r>
            <a:r>
              <a:rPr lang="ko-KR" altLang="en-US" dirty="0"/>
              <a:t> 서버에 웹 애플리케이션을 등록해야 합니다</a:t>
            </a:r>
            <a:r>
              <a:rPr lang="en-US" altLang="ko-KR" dirty="0"/>
              <a:t>. </a:t>
            </a:r>
            <a:r>
              <a:rPr lang="ko-KR" altLang="en-US" dirty="0"/>
              <a:t>등록 방법은 </a:t>
            </a:r>
            <a:r>
              <a:rPr lang="ko-KR" altLang="en-US" dirty="0" err="1"/>
              <a:t>톰캣</a:t>
            </a:r>
            <a:r>
              <a:rPr lang="ko-KR" altLang="en-US" dirty="0"/>
              <a:t> 서버의 </a:t>
            </a:r>
            <a:r>
              <a:rPr lang="en-US" altLang="ko-KR" dirty="0"/>
              <a:t>server.xml </a:t>
            </a:r>
            <a:r>
              <a:rPr lang="ko-KR" altLang="en-US" dirty="0"/>
              <a:t>파일의 </a:t>
            </a:r>
            <a:r>
              <a:rPr lang="en-US" altLang="ko-KR" dirty="0"/>
              <a:t>&lt;Context&gt; </a:t>
            </a:r>
            <a:r>
              <a:rPr lang="ko-KR" altLang="en-US" dirty="0"/>
              <a:t>태그를 사용하여 </a:t>
            </a:r>
            <a:r>
              <a:rPr lang="ko-KR" altLang="en-US" dirty="0" err="1"/>
              <a:t>컨텍스트</a:t>
            </a:r>
            <a:r>
              <a:rPr lang="ko-KR" altLang="en-US" dirty="0"/>
              <a:t> 패스를 추가합니다</a:t>
            </a:r>
            <a:r>
              <a:rPr lang="en-US" altLang="ko-KR" dirty="0"/>
              <a:t>.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자동으로 추가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340768"/>
            <a:ext cx="8568952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&lt;Context </a:t>
            </a:r>
            <a:r>
              <a:rPr lang="en-US" altLang="ko-KR" dirty="0" err="1">
                <a:solidFill>
                  <a:srgbClr val="0000FF"/>
                </a:solidFill>
              </a:rPr>
              <a:t>docBase</a:t>
            </a:r>
            <a:r>
              <a:rPr lang="en-US" altLang="ko-KR" dirty="0">
                <a:solidFill>
                  <a:srgbClr val="0000FF"/>
                </a:solidFill>
              </a:rPr>
              <a:t>="web-study-02" path="/web-study-02"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reloadable="true" source="org.eclipse.jst.jee.server:web-study-02" /&gt;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91029384" descr="EMB000012c03a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43" y="2923265"/>
            <a:ext cx="8608338" cy="310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23528" y="2273773"/>
            <a:ext cx="86872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톰캣</a:t>
            </a:r>
            <a:r>
              <a:rPr lang="ko-KR" altLang="en-US" dirty="0"/>
              <a:t> 서버의 환경 설정을 위한 </a:t>
            </a:r>
            <a:r>
              <a:rPr lang="en-US" altLang="ko-KR" dirty="0"/>
              <a:t>server.xml </a:t>
            </a:r>
            <a:r>
              <a:rPr lang="ko-KR" altLang="en-US" dirty="0"/>
              <a:t>파일을 열어보면 </a:t>
            </a:r>
            <a:r>
              <a:rPr lang="ko-KR" altLang="en-US" dirty="0" err="1"/>
              <a:t>이클립스에서</a:t>
            </a:r>
            <a:r>
              <a:rPr lang="ko-KR" altLang="en-US" dirty="0"/>
              <a:t> 자동 추가해 주는 </a:t>
            </a:r>
            <a:r>
              <a:rPr lang="ko-KR" altLang="en-US" dirty="0" err="1"/>
              <a:t>컨텍스트</a:t>
            </a:r>
            <a:r>
              <a:rPr lang="ko-KR" altLang="en-US" dirty="0"/>
              <a:t> 패스를 확인할 수 있습니다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0723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7504" y="267613"/>
            <a:ext cx="87849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server.xml</a:t>
            </a:r>
            <a:r>
              <a:rPr lang="ko-KR" altLang="en-US" dirty="0"/>
              <a:t>을 </a:t>
            </a:r>
            <a:r>
              <a:rPr lang="ko-KR" altLang="en-US" dirty="0" err="1"/>
              <a:t>이클립스에서</a:t>
            </a:r>
            <a:r>
              <a:rPr lang="ko-KR" altLang="en-US" dirty="0"/>
              <a:t> 열어보면 위와 같이 나오질 않고 </a:t>
            </a:r>
            <a:r>
              <a:rPr lang="en-US" altLang="ko-KR" dirty="0"/>
              <a:t>1</a:t>
            </a:r>
            <a:r>
              <a:rPr lang="ko-KR" altLang="en-US" dirty="0"/>
              <a:t>장에서 만든 </a:t>
            </a:r>
            <a:r>
              <a:rPr lang="en-US" altLang="ko-KR" dirty="0"/>
              <a:t>&lt;Context </a:t>
            </a:r>
            <a:r>
              <a:rPr lang="en-US" altLang="ko-KR" dirty="0" err="1"/>
              <a:t>docBase</a:t>
            </a:r>
            <a:r>
              <a:rPr lang="en-US" altLang="ko-KR" dirty="0"/>
              <a:t>="web-study-01".../&gt;</a:t>
            </a:r>
            <a:r>
              <a:rPr lang="ko-KR" altLang="en-US" dirty="0"/>
              <a:t>만 보이고 </a:t>
            </a:r>
            <a:r>
              <a:rPr lang="en-US" altLang="ko-KR" dirty="0"/>
              <a:t>&lt;Context </a:t>
            </a:r>
            <a:r>
              <a:rPr lang="en-US" altLang="ko-KR" dirty="0" err="1"/>
              <a:t>docBase</a:t>
            </a:r>
            <a:r>
              <a:rPr lang="en-US" altLang="ko-KR" dirty="0"/>
              <a:t>="web-study-02".../&gt;</a:t>
            </a:r>
            <a:r>
              <a:rPr lang="ko-KR" altLang="en-US" dirty="0"/>
              <a:t>는 보이지 않습니다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이러한 현상이 나타나는 이유는 </a:t>
            </a:r>
            <a:r>
              <a:rPr lang="en-US" altLang="ko-KR" dirty="0"/>
              <a:t>&lt;Context&gt; </a:t>
            </a:r>
            <a:r>
              <a:rPr lang="ko-KR" altLang="en-US" dirty="0"/>
              <a:t>태그가 웹 애플리케이션을 최초로 실행시키면서 추가되는데 새로운 </a:t>
            </a:r>
            <a:r>
              <a:rPr lang="en-US" altLang="ko-KR" dirty="0"/>
              <a:t>&lt;Context&gt; </a:t>
            </a:r>
            <a:r>
              <a:rPr lang="ko-KR" altLang="en-US" dirty="0"/>
              <a:t>태그가 이미 존재하는 </a:t>
            </a:r>
            <a:r>
              <a:rPr lang="en-US" altLang="ko-KR" dirty="0"/>
              <a:t>&lt;Context&gt; </a:t>
            </a:r>
            <a:r>
              <a:rPr lang="ko-KR" altLang="en-US" dirty="0"/>
              <a:t>태그 뒤에 추가되어 한 줄에 </a:t>
            </a:r>
            <a:r>
              <a:rPr lang="en-US" altLang="ko-KR" dirty="0"/>
              <a:t>&lt;Context&gt; </a:t>
            </a:r>
            <a:r>
              <a:rPr lang="ko-KR" altLang="en-US" dirty="0"/>
              <a:t>태그가 여러 번 기술되기 때문에 </a:t>
            </a:r>
            <a:r>
              <a:rPr lang="ko-KR" altLang="en-US" dirty="0" err="1"/>
              <a:t>스크롤바를</a:t>
            </a:r>
            <a:r>
              <a:rPr lang="ko-KR" altLang="en-US" dirty="0"/>
              <a:t> 움직여 오른쪽 끝으로 가야 보입니다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90346896" descr="EMB000012c03a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04" y="2847243"/>
            <a:ext cx="4288722" cy="291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07504" y="285293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나중에 추가된 웹 프로젝트에 대한 </a:t>
            </a:r>
            <a:r>
              <a:rPr lang="en-US" altLang="ko-KR" dirty="0"/>
              <a:t>&lt;Context&gt; </a:t>
            </a:r>
            <a:r>
              <a:rPr lang="ko-KR" altLang="en-US" dirty="0"/>
              <a:t>태그를 찾으려면 </a:t>
            </a:r>
            <a:r>
              <a:rPr lang="ko-KR" altLang="en-US" dirty="0" err="1"/>
              <a:t>스크롤바를</a:t>
            </a:r>
            <a:r>
              <a:rPr lang="ko-KR" altLang="en-US" dirty="0"/>
              <a:t> 움직여서 오른쪽 끝으로 가서 확인하는 번거로운 작업을 반복해야 하기 때문에 들여쓰기를 하여 </a:t>
            </a:r>
            <a:r>
              <a:rPr lang="en-US" altLang="ko-KR" dirty="0"/>
              <a:t>&lt;Context&gt; </a:t>
            </a:r>
            <a:r>
              <a:rPr lang="ko-KR" altLang="en-US" dirty="0"/>
              <a:t>태그가 서로 다른 라인에 출력되도록 하면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들여쓰기를 개발자가 직접 하는 것이 번거롭다면 </a:t>
            </a:r>
            <a:r>
              <a:rPr lang="en-US" altLang="ko-KR" dirty="0">
                <a:solidFill>
                  <a:srgbClr val="FF0000"/>
                </a:solidFill>
              </a:rPr>
              <a:t>[Source → Format] </a:t>
            </a:r>
            <a:r>
              <a:rPr lang="ko-KR" altLang="en-US" dirty="0">
                <a:solidFill>
                  <a:srgbClr val="FF0000"/>
                </a:solidFill>
              </a:rPr>
              <a:t>메뉴를 선택하거나 단축키인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Ctrl+Shift+F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  <a:r>
              <a:rPr lang="ko-KR" altLang="en-US" dirty="0">
                <a:solidFill>
                  <a:srgbClr val="FF0000"/>
                </a:solidFill>
              </a:rPr>
              <a:t>를 사용</a:t>
            </a:r>
            <a:r>
              <a:rPr lang="ko-KR" altLang="en-US" dirty="0"/>
              <a:t>하면 코드가 자동으로 들여 써집니다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851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7504" y="267613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서블릿</a:t>
            </a:r>
            <a:r>
              <a:rPr lang="ko-KR" altLang="en-US" dirty="0"/>
              <a:t> 클래스의 구조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87756" y="671799"/>
            <a:ext cx="907300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@</a:t>
            </a:r>
            <a:r>
              <a:rPr lang="en-US" altLang="ko-KR" dirty="0" err="1"/>
              <a:t>WebServlet</a:t>
            </a:r>
            <a:r>
              <a:rPr lang="en-US" altLang="ko-KR" dirty="0"/>
              <a:t>("/hello") .................①</a:t>
            </a:r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HelloServlet</a:t>
            </a:r>
            <a:r>
              <a:rPr lang="en-US" altLang="ko-KR" dirty="0"/>
              <a:t> extends </a:t>
            </a:r>
            <a:r>
              <a:rPr lang="en-US" altLang="ko-KR" dirty="0" err="1"/>
              <a:t>HttpServlet</a:t>
            </a:r>
            <a:r>
              <a:rPr lang="en-US" altLang="ko-KR" dirty="0"/>
              <a:t> { ..................②</a:t>
            </a:r>
          </a:p>
          <a:p>
            <a:pPr lvl="1"/>
            <a:r>
              <a:rPr lang="en-US" altLang="ko-KR" dirty="0"/>
              <a:t>protected void </a:t>
            </a:r>
            <a:r>
              <a:rPr lang="en-US" altLang="ko-KR" dirty="0" err="1"/>
              <a:t>doGet</a:t>
            </a:r>
            <a:r>
              <a:rPr lang="en-US" altLang="ko-KR" dirty="0"/>
              <a:t>(</a:t>
            </a:r>
            <a:r>
              <a:rPr lang="en-US" altLang="ko-KR" dirty="0" err="1"/>
              <a:t>HttpServletRequest</a:t>
            </a:r>
            <a:r>
              <a:rPr lang="en-US" altLang="ko-KR" dirty="0"/>
              <a:t> request, </a:t>
            </a:r>
          </a:p>
          <a:p>
            <a:pPr lvl="6"/>
            <a:r>
              <a:rPr lang="en-US" altLang="ko-KR" dirty="0" err="1"/>
              <a:t>HttpServletResponse</a:t>
            </a:r>
            <a:r>
              <a:rPr lang="en-US" altLang="ko-KR" dirty="0"/>
              <a:t> response) </a:t>
            </a:r>
          </a:p>
          <a:p>
            <a:pPr lvl="6"/>
            <a:r>
              <a:rPr lang="en-US" altLang="ko-KR" dirty="0"/>
              <a:t>throws </a:t>
            </a:r>
            <a:r>
              <a:rPr lang="en-US" altLang="ko-KR" dirty="0" err="1"/>
              <a:t>ServletException</a:t>
            </a:r>
            <a:r>
              <a:rPr lang="en-US" altLang="ko-KR" dirty="0"/>
              <a:t>, </a:t>
            </a:r>
            <a:r>
              <a:rPr lang="en-US" altLang="ko-KR" dirty="0" err="1"/>
              <a:t>IOException</a:t>
            </a:r>
            <a:r>
              <a:rPr lang="en-US" altLang="ko-KR" dirty="0"/>
              <a:t> { ..................③</a:t>
            </a:r>
          </a:p>
          <a:p>
            <a:pPr lvl="2"/>
            <a:r>
              <a:rPr lang="en-US" altLang="ko-KR" dirty="0" err="1"/>
              <a:t>response.setContentType</a:t>
            </a:r>
            <a:r>
              <a:rPr lang="en-US" altLang="ko-KR" dirty="0"/>
              <a:t>("text/html"); ..................④</a:t>
            </a:r>
          </a:p>
          <a:p>
            <a:pPr lvl="2"/>
            <a:r>
              <a:rPr lang="en-US" altLang="ko-KR" dirty="0" err="1"/>
              <a:t>PrintWriter</a:t>
            </a:r>
            <a:r>
              <a:rPr lang="en-US" altLang="ko-KR" dirty="0"/>
              <a:t> out=</a:t>
            </a:r>
            <a:r>
              <a:rPr lang="en-US" altLang="ko-KR" dirty="0" err="1"/>
              <a:t>response.getWriter</a:t>
            </a:r>
            <a:r>
              <a:rPr lang="en-US" altLang="ko-KR" dirty="0"/>
              <a:t>(); .................⑤</a:t>
            </a:r>
          </a:p>
          <a:p>
            <a:pPr lvl="2"/>
            <a:r>
              <a:rPr lang="en-US" altLang="ko-KR" dirty="0" err="1"/>
              <a:t>out.print</a:t>
            </a:r>
            <a:r>
              <a:rPr lang="en-US" altLang="ko-KR" dirty="0"/>
              <a:t>("&lt;html&gt;&lt;body&gt;&lt;h1&gt;"); ..................⑥</a:t>
            </a:r>
          </a:p>
          <a:p>
            <a:pPr lvl="2"/>
            <a:r>
              <a:rPr lang="en-US" altLang="ko-KR" dirty="0" err="1"/>
              <a:t>out.print</a:t>
            </a:r>
            <a:r>
              <a:rPr lang="en-US" altLang="ko-KR" dirty="0"/>
              <a:t>("Hello Servlet"); </a:t>
            </a:r>
          </a:p>
          <a:p>
            <a:pPr lvl="2"/>
            <a:r>
              <a:rPr lang="en-US" altLang="ko-KR" dirty="0" err="1"/>
              <a:t>out.print</a:t>
            </a:r>
            <a:r>
              <a:rPr lang="en-US" altLang="ko-KR" dirty="0"/>
              <a:t>("&lt;/h1&gt;&lt;/body&gt;&lt;/html&gt;"); </a:t>
            </a:r>
          </a:p>
          <a:p>
            <a:pPr lvl="2"/>
            <a:r>
              <a:rPr lang="en-US" altLang="ko-KR" dirty="0" err="1"/>
              <a:t>out.close</a:t>
            </a:r>
            <a:r>
              <a:rPr lang="en-US" altLang="ko-KR" dirty="0"/>
              <a:t>(); ..................⑦</a:t>
            </a:r>
          </a:p>
          <a:p>
            <a:pPr lvl="1"/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8210" y="4365118"/>
            <a:ext cx="86442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① </a:t>
            </a:r>
            <a:r>
              <a:rPr lang="en-US" altLang="ko-KR" b="1" dirty="0"/>
              <a:t>@</a:t>
            </a:r>
            <a:r>
              <a:rPr lang="en-US" altLang="ko-KR" b="1" dirty="0" err="1"/>
              <a:t>WebServlet</a:t>
            </a:r>
            <a:r>
              <a:rPr lang="en-US" altLang="ko-KR" b="1" dirty="0"/>
              <a:t> </a:t>
            </a:r>
            <a:r>
              <a:rPr lang="ko-KR" altLang="en-US" b="1" dirty="0" err="1"/>
              <a:t>어노테이션으로</a:t>
            </a:r>
            <a:r>
              <a:rPr lang="ko-KR" altLang="en-US" b="1" dirty="0"/>
              <a:t> </a:t>
            </a:r>
            <a:r>
              <a:rPr lang="en-US" altLang="ko-KR" b="1" dirty="0"/>
              <a:t>URL </a:t>
            </a:r>
            <a:r>
              <a:rPr lang="ko-KR" altLang="en-US" b="1" dirty="0" err="1"/>
              <a:t>매핑</a:t>
            </a:r>
            <a:endParaRPr lang="ko-KR" altLang="en-US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WebServlet</a:t>
            </a:r>
            <a:r>
              <a:rPr lang="en-US" altLang="ko-KR" dirty="0"/>
              <a:t>(①)</a:t>
            </a:r>
            <a:r>
              <a:rPr lang="ko-KR" altLang="en-US" dirty="0"/>
              <a:t>은 </a:t>
            </a:r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en-US" altLang="ko-KR" dirty="0"/>
              <a:t>3.0</a:t>
            </a:r>
            <a:r>
              <a:rPr lang="ko-KR" altLang="en-US" dirty="0"/>
              <a:t>에서부터 제공되는 </a:t>
            </a:r>
            <a:r>
              <a:rPr lang="ko-KR" altLang="en-US" dirty="0" err="1"/>
              <a:t>서블릿</a:t>
            </a:r>
            <a:r>
              <a:rPr lang="ko-KR" altLang="en-US" dirty="0"/>
              <a:t> 클래스의 요청을 위한 </a:t>
            </a:r>
            <a:r>
              <a:rPr lang="en-US" altLang="ko-KR" dirty="0"/>
              <a:t>URL</a:t>
            </a:r>
            <a:r>
              <a:rPr lang="ko-KR" altLang="en-US" dirty="0"/>
              <a:t> </a:t>
            </a:r>
            <a:r>
              <a:rPr lang="ko-KR" altLang="en-US" dirty="0" err="1"/>
              <a:t>매핑을</a:t>
            </a:r>
            <a:r>
              <a:rPr lang="ko-KR" altLang="en-US" dirty="0"/>
              <a:t> 보다 쉽게 자바 클래스에서 설정할 수 있도록 제공되는 </a:t>
            </a:r>
            <a:r>
              <a:rPr lang="ko-KR" altLang="en-US" dirty="0" err="1"/>
              <a:t>어노테이션입니다</a:t>
            </a:r>
            <a:r>
              <a:rPr lang="en-US" altLang="ko-KR" dirty="0"/>
              <a:t>. </a:t>
            </a:r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en-US" altLang="ko-KR" dirty="0"/>
              <a:t>3.0 </a:t>
            </a:r>
            <a:r>
              <a:rPr lang="ko-KR" altLang="en-US" dirty="0"/>
              <a:t>이전에는 </a:t>
            </a:r>
            <a:r>
              <a:rPr lang="en-US" altLang="ko-KR" dirty="0"/>
              <a:t>web.xml</a:t>
            </a:r>
            <a:r>
              <a:rPr lang="ko-KR" altLang="en-US" dirty="0"/>
              <a:t>에서 </a:t>
            </a:r>
            <a:r>
              <a:rPr lang="ko-KR" altLang="en-US" dirty="0" err="1"/>
              <a:t>매핑을</a:t>
            </a:r>
            <a:r>
              <a:rPr lang="ko-KR" altLang="en-US" dirty="0"/>
              <a:t> 했기 때문에 다소 불편함이 있었습니다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4981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_x228522200" descr="EMB000013c03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769" y="2984495"/>
            <a:ext cx="3664429" cy="103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286000" y="4111912"/>
            <a:ext cx="50222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@</a:t>
            </a:r>
            <a:r>
              <a:rPr lang="en-US" altLang="ko-KR" dirty="0" err="1" smtClean="0"/>
              <a:t>WebServlet</a:t>
            </a:r>
            <a:r>
              <a:rPr lang="en-US" altLang="ko-KR" dirty="0" smtClean="0"/>
              <a:t>("/hello")</a:t>
            </a:r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public </a:t>
            </a:r>
            <a:r>
              <a:rPr lang="en-US" altLang="ko-KR" dirty="0"/>
              <a:t>class </a:t>
            </a:r>
            <a:r>
              <a:rPr lang="en-US" altLang="ko-KR" dirty="0" err="1"/>
              <a:t>HelloServlet</a:t>
            </a:r>
            <a:r>
              <a:rPr lang="en-US" altLang="ko-KR" dirty="0"/>
              <a:t> extends </a:t>
            </a:r>
            <a:r>
              <a:rPr lang="en-US" altLang="ko-KR" dirty="0" err="1"/>
              <a:t>HttpServlet</a:t>
            </a:r>
            <a:r>
              <a:rPr lang="en-US" altLang="ko-KR" dirty="0"/>
              <a:t> { </a:t>
            </a:r>
          </a:p>
          <a:p>
            <a:pPr fontAlgn="base"/>
            <a:r>
              <a:rPr lang="en-US" altLang="ko-KR" dirty="0"/>
              <a:t> </a:t>
            </a:r>
          </a:p>
          <a:p>
            <a:pPr fontAlgn="base"/>
            <a:r>
              <a:rPr lang="en-US" altLang="ko-KR" dirty="0"/>
              <a:t>}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99603" y="3767825"/>
            <a:ext cx="2008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HelloServlet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클래스가 </a:t>
            </a:r>
            <a:endParaRPr lang="en-US" altLang="ko-KR" sz="1400" dirty="0" smtClean="0"/>
          </a:p>
          <a:p>
            <a:r>
              <a:rPr lang="ko-KR" altLang="en-US" sz="1400" dirty="0" smtClean="0"/>
              <a:t>요청을 받는다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10" name="구름 모양 설명선 9"/>
          <p:cNvSpPr/>
          <p:nvPr/>
        </p:nvSpPr>
        <p:spPr>
          <a:xfrm>
            <a:off x="4909198" y="3599372"/>
            <a:ext cx="2617440" cy="837184"/>
          </a:xfrm>
          <a:prstGeom prst="cloudCallout">
            <a:avLst>
              <a:gd name="adj1" fmla="val -54312"/>
              <a:gd name="adj2" fmla="val 761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구름 모양 설명선 11"/>
          <p:cNvSpPr/>
          <p:nvPr/>
        </p:nvSpPr>
        <p:spPr>
          <a:xfrm>
            <a:off x="3333035" y="2505796"/>
            <a:ext cx="2385376" cy="589139"/>
          </a:xfrm>
          <a:prstGeom prst="cloudCallout">
            <a:avLst>
              <a:gd name="adj1" fmla="val -40848"/>
              <a:gd name="adj2" fmla="val 9890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49059" y="2592919"/>
            <a:ext cx="2169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"hello”</a:t>
            </a:r>
            <a:r>
              <a:rPr lang="ko-KR" altLang="en-US" dirty="0" smtClean="0"/>
              <a:t>로 요청하면 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799437" y="3461540"/>
            <a:ext cx="401538" cy="82950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4278117" y="4390450"/>
            <a:ext cx="200769" cy="4147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858538" y="3297885"/>
            <a:ext cx="3001494" cy="18312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100" b="1" dirty="0"/>
              <a:t>http://localhost:8181/web-study-02/hello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13255" y="429493"/>
            <a:ext cx="85219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URL Mapping</a:t>
            </a:r>
            <a:r>
              <a:rPr lang="ko-KR" altLang="en-US" dirty="0"/>
              <a:t>이란 </a:t>
            </a:r>
            <a:r>
              <a:rPr lang="ko-KR" altLang="en-US" dirty="0" err="1"/>
              <a:t>서블릿을</a:t>
            </a:r>
            <a:r>
              <a:rPr lang="ko-KR" altLang="en-US" dirty="0"/>
              <a:t> 동작시키기 위해서 실제 자바 클래스 명</a:t>
            </a:r>
            <a:r>
              <a:rPr lang="en-US" altLang="ko-KR" dirty="0"/>
              <a:t>(</a:t>
            </a:r>
            <a:r>
              <a:rPr lang="en-US" altLang="ko-KR" dirty="0" err="1"/>
              <a:t>HelloServlet</a:t>
            </a:r>
            <a:r>
              <a:rPr lang="en-US" altLang="ko-KR" dirty="0"/>
              <a:t>)</a:t>
            </a:r>
            <a:r>
              <a:rPr lang="ko-KR" altLang="en-US" dirty="0"/>
              <a:t>을 사용하는 대신 </a:t>
            </a:r>
            <a:r>
              <a:rPr lang="ko-KR" altLang="en-US" dirty="0" err="1"/>
              <a:t>서블릿을</a:t>
            </a:r>
            <a:r>
              <a:rPr lang="ko-KR" altLang="en-US" dirty="0"/>
              <a:t> 요청하기 위한 문자열</a:t>
            </a:r>
            <a:r>
              <a:rPr lang="en-US" altLang="ko-KR" dirty="0"/>
              <a:t>(hello)</a:t>
            </a:r>
            <a:r>
              <a:rPr lang="ko-KR" altLang="en-US" dirty="0"/>
              <a:t>을 </a:t>
            </a:r>
            <a:r>
              <a:rPr lang="ko-KR" altLang="en-US" dirty="0" err="1"/>
              <a:t>서블릿</a:t>
            </a:r>
            <a:r>
              <a:rPr lang="ko-KR" altLang="en-US" dirty="0"/>
              <a:t> 클래스와 </a:t>
            </a:r>
            <a:r>
              <a:rPr lang="ko-KR" altLang="en-US" dirty="0" err="1"/>
              <a:t>매핑시키는</a:t>
            </a:r>
            <a:r>
              <a:rPr lang="ko-KR" altLang="en-US" dirty="0"/>
              <a:t> 것을 말합니다</a:t>
            </a:r>
            <a:r>
              <a:rPr lang="en-US" altLang="ko-KR" dirty="0"/>
              <a:t>. URL </a:t>
            </a:r>
            <a:r>
              <a:rPr lang="ko-KR" altLang="en-US" dirty="0" err="1"/>
              <a:t>매핑을</a:t>
            </a:r>
            <a:r>
              <a:rPr lang="ko-KR" altLang="en-US" dirty="0"/>
              <a:t> 하는 이유는 실제 </a:t>
            </a:r>
            <a:r>
              <a:rPr lang="ko-KR" altLang="en-US" dirty="0" err="1"/>
              <a:t>서블릿</a:t>
            </a:r>
            <a:r>
              <a:rPr lang="ko-KR" altLang="en-US" dirty="0"/>
              <a:t> 클래스를 공개하지 않기 위해서입니다</a:t>
            </a:r>
            <a:r>
              <a:rPr lang="en-US" altLang="ko-KR" dirty="0"/>
              <a:t>. </a:t>
            </a:r>
            <a:r>
              <a:rPr lang="ko-KR" altLang="en-US" dirty="0"/>
              <a:t>실제 호출되는 </a:t>
            </a:r>
            <a:r>
              <a:rPr lang="ko-KR" altLang="en-US" dirty="0" err="1"/>
              <a:t>서블릿</a:t>
            </a:r>
            <a:r>
              <a:rPr lang="ko-KR" altLang="en-US" dirty="0"/>
              <a:t> 클래스는 </a:t>
            </a:r>
            <a:r>
              <a:rPr lang="en-US" altLang="ko-KR" dirty="0" err="1"/>
              <a:t>HelloServlet</a:t>
            </a:r>
            <a:r>
              <a:rPr lang="ko-KR" altLang="en-US" dirty="0"/>
              <a:t>이지만 외부에서 이 </a:t>
            </a:r>
            <a:r>
              <a:rPr lang="ko-KR" altLang="en-US" dirty="0" err="1"/>
              <a:t>서블릿을</a:t>
            </a:r>
            <a:r>
              <a:rPr lang="ko-KR" altLang="en-US" dirty="0"/>
              <a:t> 요청할 때에는 </a:t>
            </a:r>
            <a:r>
              <a:rPr lang="ko-KR" altLang="en-US" dirty="0" err="1"/>
              <a:t>서블릿</a:t>
            </a:r>
            <a:r>
              <a:rPr lang="ko-KR" altLang="en-US" dirty="0"/>
              <a:t> 클래스 이름이 아닌 </a:t>
            </a:r>
            <a:r>
              <a:rPr lang="ko-KR" altLang="en-US" dirty="0" err="1"/>
              <a:t>서블릿</a:t>
            </a:r>
            <a:r>
              <a:rPr lang="ko-KR" altLang="en-US" dirty="0"/>
              <a:t> 클래스와 </a:t>
            </a:r>
            <a:r>
              <a:rPr lang="ko-KR" altLang="en-US" dirty="0" err="1"/>
              <a:t>맵핑된</a:t>
            </a:r>
            <a:r>
              <a:rPr lang="ko-KR" altLang="en-US" dirty="0"/>
              <a:t> </a:t>
            </a:r>
            <a:r>
              <a:rPr lang="en-US" altLang="ko-KR" dirty="0"/>
              <a:t>URL</a:t>
            </a:r>
            <a:r>
              <a:rPr lang="ko-KR" altLang="en-US" dirty="0"/>
              <a:t>인 </a:t>
            </a:r>
            <a:r>
              <a:rPr lang="en-US" altLang="ko-KR" dirty="0"/>
              <a:t>hello</a:t>
            </a:r>
            <a:r>
              <a:rPr lang="ko-KR" altLang="en-US" dirty="0"/>
              <a:t>로 접근합니다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1507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13255" y="429493"/>
            <a:ext cx="85219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서블릿</a:t>
            </a:r>
            <a:r>
              <a:rPr lang="ko-KR" altLang="en-US" dirty="0"/>
              <a:t> 클래스를 요청하기 위해서 브라우저의 주소 입력란에 </a:t>
            </a:r>
            <a:r>
              <a:rPr lang="ko-KR" altLang="en-US" dirty="0" err="1"/>
              <a:t>서블릿</a:t>
            </a:r>
            <a:r>
              <a:rPr lang="ko-KR" altLang="en-US" dirty="0"/>
              <a:t> 클래스 이름 대신 </a:t>
            </a:r>
            <a:r>
              <a:rPr lang="en-US" altLang="ko-KR" dirty="0"/>
              <a:t>URL </a:t>
            </a:r>
            <a:r>
              <a:rPr lang="ko-KR" altLang="en-US" dirty="0" err="1"/>
              <a:t>매핑으로</a:t>
            </a:r>
            <a:r>
              <a:rPr lang="ko-KR" altLang="en-US" dirty="0"/>
              <a:t> 지정한 이름을 입력하여 호출하기 위한 설정입니다</a:t>
            </a:r>
            <a:r>
              <a:rPr lang="en-US" altLang="ko-KR" dirty="0"/>
              <a:t>. </a:t>
            </a:r>
            <a:r>
              <a:rPr lang="ko-KR" altLang="en-US" dirty="0"/>
              <a:t>이 이름은 </a:t>
            </a:r>
            <a:r>
              <a:rPr lang="ko-KR" altLang="en-US" dirty="0" err="1"/>
              <a:t>서블릿</a:t>
            </a:r>
            <a:r>
              <a:rPr lang="ko-KR" altLang="en-US" dirty="0"/>
              <a:t> 클래스를 생성하는 단계에서 직접 지정한 이름입니다</a:t>
            </a:r>
            <a:r>
              <a:rPr lang="en-US" altLang="ko-KR" dirty="0"/>
              <a:t>.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33718040" descr="EMB000012c03a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52823"/>
            <a:ext cx="4504049" cy="423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5536" y="5912405"/>
            <a:ext cx="80031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마지막에 기술한 </a:t>
            </a:r>
            <a:r>
              <a:rPr lang="en-US" altLang="ko-KR" dirty="0"/>
              <a:t>hello</a:t>
            </a:r>
            <a:r>
              <a:rPr lang="ko-KR" altLang="en-US" dirty="0"/>
              <a:t>는 </a:t>
            </a:r>
            <a:r>
              <a:rPr lang="en-US" altLang="ko-KR" dirty="0"/>
              <a:t>URL pattern</a:t>
            </a:r>
            <a:r>
              <a:rPr lang="ko-KR" altLang="en-US" dirty="0"/>
              <a:t>으로 </a:t>
            </a:r>
            <a:r>
              <a:rPr lang="en-US" altLang="ko-KR" dirty="0"/>
              <a:t>@</a:t>
            </a:r>
            <a:r>
              <a:rPr lang="en-US" altLang="ko-KR" dirty="0" err="1"/>
              <a:t>WebServlet</a:t>
            </a:r>
            <a:r>
              <a:rPr lang="en-US" altLang="ko-KR" dirty="0"/>
              <a:t> </a:t>
            </a:r>
            <a:r>
              <a:rPr lang="ko-KR" altLang="en-US" dirty="0" err="1"/>
              <a:t>어노테이션에</a:t>
            </a:r>
            <a:r>
              <a:rPr lang="ko-KR" altLang="en-US" dirty="0"/>
              <a:t> 의해서 자바 클래스 명인 </a:t>
            </a:r>
            <a:r>
              <a:rPr lang="en-US" altLang="ko-KR" dirty="0" err="1"/>
              <a:t>HelloServlet</a:t>
            </a:r>
            <a:r>
              <a:rPr lang="en-US" altLang="ko-KR" dirty="0"/>
              <a:t> </a:t>
            </a:r>
            <a:r>
              <a:rPr lang="ko-KR" altLang="en-US" dirty="0"/>
              <a:t>대신 </a:t>
            </a:r>
            <a:r>
              <a:rPr lang="en-US" altLang="ko-KR" dirty="0"/>
              <a:t>hello</a:t>
            </a:r>
            <a:r>
              <a:rPr lang="ko-KR" altLang="en-US" dirty="0"/>
              <a:t>로 </a:t>
            </a:r>
            <a:r>
              <a:rPr lang="ko-KR" altLang="en-US" dirty="0" err="1"/>
              <a:t>서블릿을</a:t>
            </a:r>
            <a:r>
              <a:rPr lang="ko-KR" altLang="en-US" dirty="0"/>
              <a:t> 요청할 수 있습니다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972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7544" y="228600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개발자는 자신이 만든 </a:t>
            </a:r>
            <a:r>
              <a:rPr lang="ko-KR" altLang="en-US" dirty="0" err="1"/>
              <a:t>서블릿</a:t>
            </a:r>
            <a:r>
              <a:rPr lang="ko-KR" altLang="en-US" dirty="0"/>
              <a:t> 클래스가 어느 경로에 무슨 이름으로 만들어졌는지 알아야 하지만 클라이언트는 어느 디렉터리에 어느 파일명으로 존재하는지는 관심 없고 </a:t>
            </a:r>
            <a:r>
              <a:rPr lang="en-US" altLang="ko-KR" dirty="0"/>
              <a:t>URL </a:t>
            </a:r>
            <a:r>
              <a:rPr lang="ko-KR" altLang="en-US" dirty="0"/>
              <a:t>이름을 입력하여 원하는 서비스만 받을 수 있으면 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만일 사용자가 </a:t>
            </a:r>
            <a:r>
              <a:rPr lang="ko-KR" altLang="en-US" dirty="0" err="1"/>
              <a:t>서블릿의</a:t>
            </a:r>
            <a:r>
              <a:rPr lang="ko-KR" altLang="en-US" dirty="0"/>
              <a:t> 실제 경로와 파일 이름을 직접 입력해야 한다면 디렉터리 구조가 바꾸었을 때 사용자에게 일일이 변경된 위치를 통보해 주어야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개발자가 </a:t>
            </a:r>
            <a:r>
              <a:rPr lang="ko-KR" altLang="en-US" dirty="0"/>
              <a:t>아닌 </a:t>
            </a:r>
            <a:r>
              <a:rPr lang="ko-KR" altLang="en-US" dirty="0" smtClean="0"/>
              <a:t>사용자가 </a:t>
            </a:r>
            <a:r>
              <a:rPr lang="ko-KR" altLang="en-US" dirty="0"/>
              <a:t>실제 개발 구조를 다 알아야만 사용할 수 있다면 수정된 내용을 다 알고 있어야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하지만 </a:t>
            </a:r>
            <a:r>
              <a:rPr lang="ko-KR" altLang="en-US" dirty="0" err="1"/>
              <a:t>매핑을</a:t>
            </a:r>
            <a:r>
              <a:rPr lang="ko-KR" altLang="en-US" dirty="0"/>
              <a:t> 통해 사용자가 접근하는 </a:t>
            </a:r>
            <a:r>
              <a:rPr lang="en-US" altLang="ko-KR" dirty="0"/>
              <a:t>URL </a:t>
            </a:r>
            <a:r>
              <a:rPr lang="ko-KR" altLang="en-US" dirty="0"/>
              <a:t>이름은 실제 물리적인 위치 정보가 아니기에 이런 문제를 유연하게 대처할 수 있게 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또한 </a:t>
            </a:r>
            <a:r>
              <a:rPr lang="ko-KR" altLang="en-US" dirty="0"/>
              <a:t>사용자에게 다 디렉터리 구조와 파일명을 공개한다는 것은 보안 측면에서도 심각한 문제가 발생할 수 </a:t>
            </a:r>
            <a:r>
              <a:rPr lang="ko-KR" altLang="en-US" dirty="0" smtClean="0"/>
              <a:t>있습니다</a:t>
            </a:r>
            <a:endParaRPr lang="en-US" altLang="ko-K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87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11042" y="620688"/>
            <a:ext cx="8521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요청은 </a:t>
            </a:r>
            <a:r>
              <a:rPr lang="en-US" altLang="ko-KR" dirty="0"/>
              <a:t>URL pattern</a:t>
            </a:r>
            <a:r>
              <a:rPr lang="ko-KR" altLang="en-US" dirty="0"/>
              <a:t>으로 하고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6056" y="2924944"/>
            <a:ext cx="80031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이 패턴을 </a:t>
            </a:r>
            <a:r>
              <a:rPr lang="en-US" altLang="ko-KR" dirty="0"/>
              <a:t>@</a:t>
            </a:r>
            <a:r>
              <a:rPr lang="en-US" altLang="ko-KR" dirty="0" err="1"/>
              <a:t>WebServlet</a:t>
            </a:r>
            <a:r>
              <a:rPr lang="en-US" altLang="ko-KR" dirty="0"/>
              <a:t> </a:t>
            </a:r>
            <a:r>
              <a:rPr lang="ko-KR" altLang="en-US" dirty="0" err="1"/>
              <a:t>어노테이션</a:t>
            </a:r>
            <a:r>
              <a:rPr lang="ko-KR" altLang="en-US" dirty="0"/>
              <a:t> 코드의 </a:t>
            </a:r>
            <a:r>
              <a:rPr lang="en-US" altLang="ko-KR" dirty="0"/>
              <a:t>URL Mapping</a:t>
            </a:r>
            <a:r>
              <a:rPr lang="ko-KR" altLang="en-US" dirty="0"/>
              <a:t>에서 찾아서 일치하면 이 </a:t>
            </a:r>
            <a:r>
              <a:rPr lang="en-US" altLang="ko-KR" dirty="0"/>
              <a:t>URL Mapping </a:t>
            </a:r>
            <a:r>
              <a:rPr lang="ko-KR" altLang="en-US" dirty="0"/>
              <a:t>바로 아래 선언된 </a:t>
            </a:r>
            <a:r>
              <a:rPr lang="ko-KR" altLang="en-US" dirty="0" err="1"/>
              <a:t>서블릿</a:t>
            </a:r>
            <a:r>
              <a:rPr lang="ko-KR" altLang="en-US" dirty="0"/>
              <a:t> 클래스가 요청됩니다</a:t>
            </a:r>
            <a:r>
              <a:rPr lang="en-US" altLang="ko-KR" dirty="0"/>
              <a:t>.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756221" y="1196752"/>
            <a:ext cx="648007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b="1" dirty="0"/>
              <a:t>http://localhost:8181/web-study-02/hello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6163605" y="1628798"/>
            <a:ext cx="719908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AutoShape 44"/>
          <p:cNvSpPr>
            <a:spLocks noChangeArrowheads="1"/>
          </p:cNvSpPr>
          <p:nvPr/>
        </p:nvSpPr>
        <p:spPr bwMode="auto">
          <a:xfrm>
            <a:off x="5580112" y="1844824"/>
            <a:ext cx="2232248" cy="864866"/>
          </a:xfrm>
          <a:prstGeom prst="cloudCallout">
            <a:avLst>
              <a:gd name="adj1" fmla="val -3699"/>
              <a:gd name="adj2" fmla="val -6747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2000" dirty="0"/>
          </a:p>
        </p:txBody>
      </p:sp>
      <p:sp>
        <p:nvSpPr>
          <p:cNvPr id="15" name="직사각형 14"/>
          <p:cNvSpPr/>
          <p:nvPr/>
        </p:nvSpPr>
        <p:spPr>
          <a:xfrm>
            <a:off x="5680573" y="2122806"/>
            <a:ext cx="20313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/>
              <a:t>서블릿</a:t>
            </a:r>
            <a:r>
              <a:rPr lang="ko-KR" altLang="en-US" sz="1400" b="1" dirty="0"/>
              <a:t> 요청 </a:t>
            </a:r>
            <a:r>
              <a:rPr lang="en-US" altLang="ko-KR" sz="1400" b="1" dirty="0"/>
              <a:t>URL </a:t>
            </a:r>
            <a:r>
              <a:rPr lang="ko-KR" altLang="en-US" sz="1400" b="1" dirty="0"/>
              <a:t>패턴</a:t>
            </a:r>
            <a:r>
              <a:rPr lang="ko-KR" altLang="en-US" sz="1400" dirty="0"/>
              <a:t> 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299603" y="4173517"/>
            <a:ext cx="2008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HelloServlet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클래스가 </a:t>
            </a:r>
            <a:endParaRPr lang="en-US" altLang="ko-KR" sz="1400" dirty="0" smtClean="0"/>
          </a:p>
          <a:p>
            <a:r>
              <a:rPr lang="ko-KR" altLang="en-US" sz="1400" dirty="0" smtClean="0"/>
              <a:t>요청을 받는다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26" name="구름 모양 설명선 25"/>
          <p:cNvSpPr/>
          <p:nvPr/>
        </p:nvSpPr>
        <p:spPr>
          <a:xfrm>
            <a:off x="4909198" y="4005064"/>
            <a:ext cx="2617440" cy="837184"/>
          </a:xfrm>
          <a:prstGeom prst="cloudCallout">
            <a:avLst>
              <a:gd name="adj1" fmla="val -54312"/>
              <a:gd name="adj2" fmla="val 761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4278117" y="4796142"/>
            <a:ext cx="200769" cy="4147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286000" y="4525654"/>
            <a:ext cx="50222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@</a:t>
            </a:r>
            <a:r>
              <a:rPr lang="en-US" altLang="ko-KR" dirty="0" err="1" smtClean="0"/>
              <a:t>WebServlet</a:t>
            </a:r>
            <a:r>
              <a:rPr lang="en-US" altLang="ko-KR" dirty="0" smtClean="0"/>
              <a:t>("/hello")</a:t>
            </a:r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public </a:t>
            </a:r>
            <a:r>
              <a:rPr lang="en-US" altLang="ko-KR" dirty="0"/>
              <a:t>class </a:t>
            </a:r>
            <a:r>
              <a:rPr lang="en-US" altLang="ko-KR" dirty="0" err="1"/>
              <a:t>HelloServlet</a:t>
            </a:r>
            <a:r>
              <a:rPr lang="en-US" altLang="ko-KR" dirty="0"/>
              <a:t> extends </a:t>
            </a:r>
            <a:r>
              <a:rPr lang="en-US" altLang="ko-KR" dirty="0" err="1"/>
              <a:t>HttpServlet</a:t>
            </a:r>
            <a:r>
              <a:rPr lang="en-US" altLang="ko-KR" dirty="0"/>
              <a:t> { </a:t>
            </a:r>
          </a:p>
          <a:p>
            <a:pPr fontAlgn="base"/>
            <a:r>
              <a:rPr lang="en-US" altLang="ko-KR" dirty="0"/>
              <a:t> </a:t>
            </a:r>
          </a:p>
          <a:p>
            <a:pPr fontAlgn="base"/>
            <a:r>
              <a:rPr lang="en-US" altLang="ko-KR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980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어노테이션은</a:t>
            </a:r>
            <a:r>
              <a:rPr lang="ko-KR" altLang="en-US" sz="2400" dirty="0" smtClean="0"/>
              <a:t> 자바 </a:t>
            </a:r>
            <a:r>
              <a:rPr lang="en-US" altLang="ko-KR" sz="2400" dirty="0" smtClean="0"/>
              <a:t>1.5</a:t>
            </a:r>
            <a:r>
              <a:rPr lang="ko-KR" altLang="en-US" sz="2400" dirty="0" smtClean="0"/>
              <a:t>부터 제공</a:t>
            </a:r>
            <a:endParaRPr lang="en-US" altLang="ko-KR" sz="2400" dirty="0" smtClean="0"/>
          </a:p>
          <a:p>
            <a:r>
              <a:rPr lang="ko-KR" altLang="en-US" sz="2400" dirty="0" err="1" smtClean="0"/>
              <a:t>컴파일시</a:t>
            </a:r>
            <a:r>
              <a:rPr lang="ko-KR" altLang="en-US" sz="2400" dirty="0" smtClean="0"/>
              <a:t> 환경을 설정해 주는 주석 형태</a:t>
            </a:r>
            <a:endParaRPr lang="en-US" altLang="ko-KR" sz="2400" dirty="0" smtClean="0"/>
          </a:p>
          <a:p>
            <a:r>
              <a:rPr lang="ko-KR" altLang="en-US" sz="2400" dirty="0" smtClean="0"/>
              <a:t>이용자는 </a:t>
            </a:r>
            <a:r>
              <a:rPr lang="en-US" altLang="ko-KR" sz="2400" dirty="0" err="1" smtClean="0"/>
              <a:t>url</a:t>
            </a:r>
            <a:r>
              <a:rPr lang="ko-KR" altLang="en-US" sz="2400" dirty="0" smtClean="0"/>
              <a:t>패턴으로 요청하고 서버는 </a:t>
            </a:r>
            <a:r>
              <a:rPr lang="en-US" altLang="ko-KR" sz="2400" dirty="0" err="1" smtClean="0"/>
              <a:t>url</a:t>
            </a:r>
            <a:r>
              <a:rPr lang="ko-KR" altLang="en-US" sz="2400" dirty="0" smtClean="0"/>
              <a:t>패턴을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이용하여 </a:t>
            </a:r>
            <a:r>
              <a:rPr lang="en-US" altLang="ko-KR" sz="2400" dirty="0" err="1" smtClean="0"/>
              <a:t>url</a:t>
            </a:r>
            <a:r>
              <a:rPr lang="ko-KR" altLang="en-US" sz="2400" dirty="0" smtClean="0"/>
              <a:t>매핑으로 </a:t>
            </a:r>
            <a:r>
              <a:rPr lang="ko-KR" altLang="en-US" sz="2400" dirty="0" err="1" smtClean="0"/>
              <a:t>서블렛</a:t>
            </a:r>
            <a:r>
              <a:rPr lang="ko-KR" altLang="en-US" sz="2400" dirty="0" smtClean="0"/>
              <a:t> 클래스를 호출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6286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86558" y="2531831"/>
            <a:ext cx="6174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public class </a:t>
            </a:r>
            <a:r>
              <a:rPr lang="en-US" altLang="ko-KR" dirty="0" err="1"/>
              <a:t>HelloServlet</a:t>
            </a:r>
            <a:r>
              <a:rPr lang="en-US" altLang="ko-KR" dirty="0"/>
              <a:t> extends </a:t>
            </a:r>
            <a:r>
              <a:rPr lang="en-US" altLang="ko-KR" dirty="0" err="1"/>
              <a:t>HttpServlet</a:t>
            </a:r>
            <a:r>
              <a:rPr lang="en-US" altLang="ko-KR" dirty="0"/>
              <a:t> { </a:t>
            </a:r>
          </a:p>
          <a:p>
            <a:pPr fontAlgn="base"/>
            <a:r>
              <a:rPr lang="en-US" altLang="ko-KR" dirty="0"/>
              <a:t> </a:t>
            </a:r>
          </a:p>
          <a:p>
            <a:pPr fontAlgn="base"/>
            <a:r>
              <a:rPr lang="en-US" altLang="ko-KR" dirty="0"/>
              <a:t>}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921050" y="1932577"/>
            <a:ext cx="18852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HttpServlet</a:t>
            </a:r>
            <a:r>
              <a:rPr lang="ko-KR" altLang="en-US" sz="1400" dirty="0"/>
              <a:t>의 </a:t>
            </a:r>
            <a:r>
              <a:rPr lang="ko-KR" altLang="en-US" sz="1400" dirty="0" smtClean="0"/>
              <a:t>상속을</a:t>
            </a:r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r>
              <a:rPr lang="ko-KR" altLang="en-US" sz="1400" dirty="0"/>
              <a:t>받아야 함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9" name="AutoShape 44"/>
          <p:cNvSpPr>
            <a:spLocks noChangeArrowheads="1"/>
          </p:cNvSpPr>
          <p:nvPr/>
        </p:nvSpPr>
        <p:spPr bwMode="auto">
          <a:xfrm>
            <a:off x="2969171" y="3174769"/>
            <a:ext cx="2585789" cy="677306"/>
          </a:xfrm>
          <a:prstGeom prst="cloudCallout">
            <a:avLst>
              <a:gd name="adj1" fmla="val -6289"/>
              <a:gd name="adj2" fmla="val -92085"/>
            </a:avLst>
          </a:prstGeom>
          <a:solidFill>
            <a:schemeClr val="bg1"/>
          </a:solidFill>
          <a:ln w="19050">
            <a:solidFill>
              <a:srgbClr val="00206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 sz="1400" dirty="0"/>
          </a:p>
        </p:txBody>
      </p:sp>
      <p:sp>
        <p:nvSpPr>
          <p:cNvPr id="10" name="구름 모양 설명선 9"/>
          <p:cNvSpPr/>
          <p:nvPr/>
        </p:nvSpPr>
        <p:spPr>
          <a:xfrm>
            <a:off x="5554960" y="1713774"/>
            <a:ext cx="2617440" cy="837184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97323" y="3346725"/>
            <a:ext cx="1745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00" dirty="0" err="1"/>
              <a:t>서블릿</a:t>
            </a:r>
            <a:r>
              <a:rPr lang="ko-KR" altLang="en-US" sz="1400" dirty="0"/>
              <a:t> 클래스 이름</a:t>
            </a:r>
          </a:p>
        </p:txBody>
      </p:sp>
      <p:sp>
        <p:nvSpPr>
          <p:cNvPr id="12" name="구름 모양 설명선 11"/>
          <p:cNvSpPr/>
          <p:nvPr/>
        </p:nvSpPr>
        <p:spPr>
          <a:xfrm>
            <a:off x="1266478" y="1556792"/>
            <a:ext cx="2617440" cy="837184"/>
          </a:xfrm>
          <a:prstGeom prst="cloudCallout">
            <a:avLst>
              <a:gd name="adj1" fmla="val -2638"/>
              <a:gd name="adj2" fmla="val 772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650107" y="1713774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400" dirty="0"/>
              <a:t>접근 </a:t>
            </a:r>
            <a:r>
              <a:rPr lang="ko-KR" altLang="en-US" sz="1400" dirty="0" err="1"/>
              <a:t>제한자는</a:t>
            </a:r>
            <a:r>
              <a:rPr lang="ko-KR" altLang="en-US" sz="1400" dirty="0"/>
              <a:t> 반드시 </a:t>
            </a:r>
            <a:endParaRPr lang="en-US" altLang="ko-KR" sz="1400" dirty="0" smtClean="0"/>
          </a:p>
          <a:p>
            <a:pPr fontAlgn="base"/>
            <a:r>
              <a:rPr lang="en-US" altLang="ko-KR" sz="1400" dirty="0" smtClean="0"/>
              <a:t>public</a:t>
            </a:r>
            <a:r>
              <a:rPr lang="ko-KR" altLang="en-US" sz="1400" dirty="0"/>
              <a:t>이어야 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87256" y="332656"/>
            <a:ext cx="424988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>
                <a:solidFill>
                  <a:srgbClr val="FF0000"/>
                </a:solidFill>
              </a:rPr>
              <a:t>서블릿</a:t>
            </a:r>
            <a:r>
              <a:rPr lang="ko-KR" altLang="en-US" sz="2400" b="1" dirty="0">
                <a:solidFill>
                  <a:srgbClr val="FF0000"/>
                </a:solidFill>
              </a:rPr>
              <a:t> 클래스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정의하기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(75p)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83434" y="4293096"/>
            <a:ext cx="82930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새롭게 </a:t>
            </a:r>
            <a:r>
              <a:rPr lang="ko-KR" altLang="en-US" dirty="0" err="1"/>
              <a:t>서블릿</a:t>
            </a:r>
            <a:r>
              <a:rPr lang="ko-KR" altLang="en-US" dirty="0"/>
              <a:t> 클래스를 정의하기 위해서는 </a:t>
            </a:r>
            <a:r>
              <a:rPr lang="en-US" altLang="ko-KR" dirty="0" err="1"/>
              <a:t>javax.servlet.http</a:t>
            </a:r>
            <a:r>
              <a:rPr lang="en-US" altLang="ko-KR" dirty="0"/>
              <a:t> </a:t>
            </a:r>
            <a:r>
              <a:rPr lang="ko-KR" altLang="en-US" dirty="0"/>
              <a:t>패키지에서 제공하는 </a:t>
            </a:r>
            <a:r>
              <a:rPr lang="en-US" altLang="ko-KR" dirty="0" err="1"/>
              <a:t>HttpServlet</a:t>
            </a:r>
            <a:r>
              <a:rPr lang="en-US" altLang="ko-KR" dirty="0"/>
              <a:t>(②) </a:t>
            </a:r>
            <a:r>
              <a:rPr lang="ko-KR" altLang="en-US" dirty="0"/>
              <a:t>클래스를 </a:t>
            </a:r>
            <a:r>
              <a:rPr lang="ko-KR" altLang="en-US" dirty="0" smtClean="0"/>
              <a:t>반드시 상속받아 </a:t>
            </a:r>
            <a:r>
              <a:rPr lang="ko-KR" altLang="en-US" dirty="0"/>
              <a:t>구현해야 하고 브라우저를 통해 외부에서 실행되기 때문에 접근 </a:t>
            </a:r>
            <a:r>
              <a:rPr lang="ko-KR" altLang="en-US" dirty="0" err="1"/>
              <a:t>제한자는</a:t>
            </a:r>
            <a:r>
              <a:rPr lang="ko-KR" altLang="en-US" dirty="0"/>
              <a:t> 반드시 </a:t>
            </a:r>
            <a:r>
              <a:rPr lang="en-US" altLang="ko-KR" dirty="0"/>
              <a:t>public(②)</a:t>
            </a:r>
            <a:r>
              <a:rPr lang="ko-KR" altLang="en-US" dirty="0"/>
              <a:t>이어야 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0291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87256" y="332656"/>
            <a:ext cx="271099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요청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메소드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(76p)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endParaRPr lang="ko-KR" altLang="en-US" sz="2400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3653" y="836712"/>
            <a:ext cx="82930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요청 방식에 따라 </a:t>
            </a:r>
            <a:r>
              <a:rPr lang="en-US" altLang="ko-KR" dirty="0" err="1"/>
              <a:t>doGet</a:t>
            </a:r>
            <a:r>
              <a:rPr lang="en-US" altLang="ko-KR" dirty="0"/>
              <a:t>() </a:t>
            </a:r>
            <a:r>
              <a:rPr lang="ko-KR" altLang="en-US" dirty="0"/>
              <a:t>혹은 </a:t>
            </a:r>
            <a:r>
              <a:rPr lang="en-US" altLang="ko-KR" dirty="0" err="1"/>
              <a:t>doPost</a:t>
            </a:r>
            <a:r>
              <a:rPr lang="en-US" altLang="ko-KR" dirty="0"/>
              <a:t>()</a:t>
            </a:r>
            <a:r>
              <a:rPr lang="ko-KR" altLang="en-US" dirty="0"/>
              <a:t>가 호출되기 때문에 요청 방식에 맞추어서 </a:t>
            </a:r>
            <a:r>
              <a:rPr lang="en-US" altLang="ko-KR" dirty="0" err="1"/>
              <a:t>HttpServlet</a:t>
            </a:r>
            <a:r>
              <a:rPr lang="en-US" altLang="ko-KR" dirty="0"/>
              <a:t> </a:t>
            </a:r>
            <a:r>
              <a:rPr lang="ko-KR" altLang="en-US" dirty="0"/>
              <a:t>클래스의 </a:t>
            </a:r>
            <a:r>
              <a:rPr lang="en-US" altLang="ko-KR" dirty="0" err="1"/>
              <a:t>doGet</a:t>
            </a:r>
            <a:r>
              <a:rPr lang="en-US" altLang="ko-KR" dirty="0"/>
              <a:t>() </a:t>
            </a:r>
            <a:r>
              <a:rPr lang="ko-KR" altLang="en-US" dirty="0"/>
              <a:t>혹은 </a:t>
            </a:r>
            <a:r>
              <a:rPr lang="en-US" altLang="ko-KR" dirty="0" err="1"/>
              <a:t>doPost</a:t>
            </a:r>
            <a:r>
              <a:rPr lang="en-US" altLang="ko-KR" dirty="0"/>
              <a:t>()</a:t>
            </a:r>
            <a:r>
              <a:rPr lang="ko-KR" altLang="en-US" dirty="0"/>
              <a:t>를 </a:t>
            </a:r>
            <a:r>
              <a:rPr lang="ko-KR" altLang="en-US" dirty="0" err="1"/>
              <a:t>오버라이딩해야</a:t>
            </a:r>
            <a:r>
              <a:rPr lang="ko-KR" altLang="en-US" dirty="0"/>
              <a:t> 합니다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ko-KR" altLang="en-US" dirty="0" err="1"/>
              <a:t>메소드는</a:t>
            </a:r>
            <a:r>
              <a:rPr lang="ko-KR" altLang="en-US" dirty="0"/>
              <a:t> 요청이 되면 호출되기 때문에 요청 </a:t>
            </a:r>
            <a:r>
              <a:rPr lang="ko-KR" altLang="en-US" dirty="0" err="1"/>
              <a:t>메소드라고</a:t>
            </a:r>
            <a:r>
              <a:rPr lang="ko-KR" altLang="en-US" dirty="0"/>
              <a:t> 불리기도 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우리가 처음으로 작성할 </a:t>
            </a:r>
            <a:r>
              <a:rPr lang="ko-KR" altLang="en-US" dirty="0" err="1"/>
              <a:t>서블릿은</a:t>
            </a:r>
            <a:r>
              <a:rPr lang="ko-KR" altLang="en-US" dirty="0"/>
              <a:t> 브라우저의 주소란에 직접 </a:t>
            </a:r>
            <a:r>
              <a:rPr lang="ko-KR" altLang="en-US" dirty="0" err="1"/>
              <a:t>서블릿</a:t>
            </a:r>
            <a:r>
              <a:rPr lang="ko-KR" altLang="en-US" dirty="0"/>
              <a:t> 이름을 입력하여 수행시킬 것이기 때문에 </a:t>
            </a:r>
            <a:r>
              <a:rPr lang="en-US" altLang="ko-KR" dirty="0" err="1"/>
              <a:t>HttpServlet</a:t>
            </a:r>
            <a:r>
              <a:rPr lang="ko-KR" altLang="en-US" dirty="0"/>
              <a:t>의 </a:t>
            </a:r>
            <a:r>
              <a:rPr lang="en-US" altLang="ko-KR" dirty="0" err="1"/>
              <a:t>doGet</a:t>
            </a:r>
            <a:r>
              <a:rPr lang="en-US" altLang="ko-KR" dirty="0"/>
              <a:t>()</a:t>
            </a:r>
            <a:r>
              <a:rPr lang="ko-KR" altLang="en-US" dirty="0"/>
              <a:t>을 </a:t>
            </a:r>
            <a:r>
              <a:rPr lang="ko-KR" altLang="en-US" dirty="0" err="1"/>
              <a:t>오버라이딩</a:t>
            </a:r>
            <a:r>
              <a:rPr lang="en-US" altLang="ko-KR" dirty="0"/>
              <a:t>(③)</a:t>
            </a:r>
            <a:r>
              <a:rPr lang="ko-KR" altLang="en-US" dirty="0"/>
              <a:t>하여 처리를 위한 코드를 입력하겠습니다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90859976" descr="EMB000012c03a7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11438"/>
            <a:ext cx="8457297" cy="216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14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서블릿프로그램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Dynamic web project</a:t>
            </a:r>
            <a:r>
              <a:rPr lang="ko-KR" altLang="en-US" sz="2400" dirty="0" smtClean="0"/>
              <a:t>를 만들고 </a:t>
            </a:r>
            <a:r>
              <a:rPr lang="ko-KR" altLang="en-US" sz="2400" dirty="0" err="1" smtClean="0"/>
              <a:t>서블릿</a:t>
            </a:r>
            <a:r>
              <a:rPr lang="ko-KR" altLang="en-US" sz="2400" dirty="0" smtClean="0"/>
              <a:t> 만들기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1. File – new – dynamic web </a:t>
            </a:r>
            <a:r>
              <a:rPr lang="en-US" altLang="ko-KR" sz="2400" dirty="0" err="1" smtClean="0"/>
              <a:t>projec</a:t>
            </a:r>
            <a:r>
              <a:rPr lang="ko-KR" altLang="en-US" sz="2400" dirty="0" smtClean="0"/>
              <a:t>를 선택하고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  dwsjCh0201</a:t>
            </a:r>
            <a:r>
              <a:rPr lang="ko-KR" altLang="en-US" sz="2400" dirty="0" smtClean="0"/>
              <a:t>로 입력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2. </a:t>
            </a:r>
            <a:r>
              <a:rPr lang="ko-KR" altLang="en-US" sz="2400" dirty="0" smtClean="0"/>
              <a:t>프로젝트를 클릭하여 </a:t>
            </a:r>
            <a:r>
              <a:rPr lang="ko-KR" altLang="en-US" sz="2400" dirty="0" err="1" smtClean="0"/>
              <a:t>선택후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new – servlet</a:t>
            </a:r>
            <a:r>
              <a:rPr lang="ko-KR" altLang="en-US" sz="2400" dirty="0" smtClean="0"/>
              <a:t>선택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3. </a:t>
            </a:r>
            <a:r>
              <a:rPr lang="ko-KR" altLang="en-US" sz="2400" dirty="0" smtClean="0"/>
              <a:t>만들기 창에서 패키지 </a:t>
            </a:r>
            <a:r>
              <a:rPr lang="en-US" altLang="ko-KR" sz="2400" dirty="0" smtClean="0"/>
              <a:t>com.ezen.ch0201</a:t>
            </a:r>
            <a:r>
              <a:rPr lang="ko-KR" altLang="en-US" sz="2400" dirty="0" smtClean="0"/>
              <a:t>로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  </a:t>
            </a:r>
            <a:r>
              <a:rPr lang="ko-KR" altLang="en-US" sz="2400" dirty="0" err="1" smtClean="0"/>
              <a:t>클래스명은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HelloServlet</a:t>
            </a:r>
            <a:r>
              <a:rPr lang="ko-KR" altLang="en-US" sz="2400" dirty="0" smtClean="0"/>
              <a:t>으로 </a:t>
            </a:r>
            <a:r>
              <a:rPr lang="ko-KR" altLang="en-US" sz="2400" dirty="0" err="1" smtClean="0"/>
              <a:t>만듬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4. URL Mapping</a:t>
            </a:r>
            <a:r>
              <a:rPr lang="ko-KR" altLang="en-US" sz="2400" dirty="0" smtClean="0"/>
              <a:t>을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처리 합니다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>   (URL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Mapping</a:t>
            </a:r>
            <a:r>
              <a:rPr lang="ko-KR" altLang="en-US" sz="2400" dirty="0" smtClean="0"/>
              <a:t>은 </a:t>
            </a:r>
            <a:r>
              <a:rPr lang="ko-KR" altLang="en-US" sz="2400" dirty="0" err="1" smtClean="0"/>
              <a:t>서블릿</a:t>
            </a:r>
            <a:r>
              <a:rPr lang="ko-KR" altLang="en-US" sz="2400" dirty="0" smtClean="0"/>
              <a:t> 클래스를 호출하기 위하여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   </a:t>
            </a:r>
            <a:r>
              <a:rPr lang="ko-KR" altLang="en-US" sz="2400" dirty="0" err="1" smtClean="0"/>
              <a:t>서블렛클래스</a:t>
            </a:r>
            <a:r>
              <a:rPr lang="ko-KR" altLang="en-US" sz="2400" dirty="0" smtClean="0"/>
              <a:t> 이름대신 사용하는 별칭입니다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en-US" altLang="ko-KR" sz="2400" dirty="0" smtClean="0"/>
              <a:t>   </a:t>
            </a:r>
            <a:r>
              <a:rPr lang="ko-KR" altLang="en-US" sz="2400" dirty="0" smtClean="0"/>
              <a:t>별칭은 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별칭 으로 작성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5. </a:t>
            </a:r>
            <a:r>
              <a:rPr lang="ko-KR" altLang="en-US" sz="2400" dirty="0" smtClean="0"/>
              <a:t>마지막 창에서는 우선은 </a:t>
            </a:r>
            <a:r>
              <a:rPr lang="en-US" altLang="ko-KR" sz="2400" dirty="0" err="1" smtClean="0"/>
              <a:t>doGet</a:t>
            </a:r>
            <a:r>
              <a:rPr lang="ko-KR" altLang="en-US" sz="2400" dirty="0" smtClean="0"/>
              <a:t>과 </a:t>
            </a:r>
            <a:r>
              <a:rPr lang="en-US" altLang="ko-KR" sz="2400" dirty="0" err="1" smtClean="0"/>
              <a:t>doPost</a:t>
            </a:r>
            <a:r>
              <a:rPr lang="ko-KR" altLang="en-US" sz="2400" dirty="0" smtClean="0"/>
              <a:t>만 선택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88559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0" y="2746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0" y="3246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22221" name="Rectangle 13"/>
          <p:cNvSpPr>
            <a:spLocks noChangeArrowheads="1"/>
          </p:cNvSpPr>
          <p:nvPr/>
        </p:nvSpPr>
        <p:spPr bwMode="auto">
          <a:xfrm>
            <a:off x="0" y="3609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222222" name="Rectangle 14"/>
          <p:cNvSpPr>
            <a:spLocks noChangeArrowheads="1"/>
          </p:cNvSpPr>
          <p:nvPr/>
        </p:nvSpPr>
        <p:spPr bwMode="auto">
          <a:xfrm>
            <a:off x="0" y="2336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22237" name="Rectangle 29"/>
          <p:cNvSpPr>
            <a:spLocks noChangeArrowheads="1"/>
          </p:cNvSpPr>
          <p:nvPr/>
        </p:nvSpPr>
        <p:spPr bwMode="auto">
          <a:xfrm>
            <a:off x="0" y="4519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222239" name="Rectangle 31"/>
          <p:cNvSpPr>
            <a:spLocks noChangeArrowheads="1"/>
          </p:cNvSpPr>
          <p:nvPr/>
        </p:nvSpPr>
        <p:spPr bwMode="auto">
          <a:xfrm>
            <a:off x="598710" y="476672"/>
            <a:ext cx="777716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ko-KR" sz="1600" dirty="0" err="1"/>
              <a:t>doGet</a:t>
            </a:r>
            <a:r>
              <a:rPr lang="en-US" altLang="ko-KR" sz="1600" dirty="0"/>
              <a:t>()</a:t>
            </a:r>
            <a:r>
              <a:rPr lang="ko-KR" altLang="en-US" sz="1600" dirty="0"/>
              <a:t>은 두 개의 전달 인자</a:t>
            </a:r>
            <a:r>
              <a:rPr lang="en-US" altLang="ko-KR" sz="1600" dirty="0"/>
              <a:t>(</a:t>
            </a:r>
            <a:r>
              <a:rPr lang="en-US" altLang="ko-KR" sz="1600" dirty="0" err="1"/>
              <a:t>HttpServletRequest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HttpServletResponse</a:t>
            </a:r>
            <a:r>
              <a:rPr lang="en-US" altLang="ko-KR" sz="1600" dirty="0"/>
              <a:t>)</a:t>
            </a:r>
            <a:r>
              <a:rPr lang="ko-KR" altLang="en-US" sz="1600" dirty="0"/>
              <a:t>를 갖습니다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HttpServletRequest</a:t>
            </a:r>
            <a:r>
              <a:rPr lang="ko-KR" altLang="en-US" sz="1600" dirty="0"/>
              <a:t>는 클라이언트의 요청</a:t>
            </a:r>
            <a:r>
              <a:rPr lang="en-US" altLang="ko-KR" sz="1600" dirty="0"/>
              <a:t>(request)</a:t>
            </a:r>
            <a:r>
              <a:rPr lang="ko-KR" altLang="en-US" sz="1600" dirty="0"/>
              <a:t>을 처리하고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HttpServletResponse</a:t>
            </a:r>
            <a:r>
              <a:rPr lang="ko-KR" altLang="en-US" sz="1600" dirty="0"/>
              <a:t>는 요청 처리 결과를 클라이언트에게 되돌리기</a:t>
            </a:r>
            <a:r>
              <a:rPr lang="en-US" altLang="ko-KR" sz="1600" dirty="0"/>
              <a:t>(</a:t>
            </a:r>
            <a:r>
              <a:rPr lang="ko-KR" altLang="en-US" sz="1600" dirty="0"/>
              <a:t>응답하기</a:t>
            </a:r>
            <a:r>
              <a:rPr lang="en-US" altLang="ko-KR" sz="1600" dirty="0"/>
              <a:t>, response) </a:t>
            </a:r>
            <a:r>
              <a:rPr lang="ko-KR" altLang="en-US" sz="1600" dirty="0"/>
              <a:t>위해 사용됩니다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doGet</a:t>
            </a:r>
            <a:r>
              <a:rPr lang="en-US" altLang="ko-KR" sz="1600" dirty="0"/>
              <a:t>()</a:t>
            </a:r>
            <a:r>
              <a:rPr lang="ko-KR" altLang="en-US" sz="1600" dirty="0"/>
              <a:t>은 반드시 예외처리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IOException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ServletException</a:t>
            </a:r>
            <a:r>
              <a:rPr lang="en-US" altLang="ko-KR" sz="1600" dirty="0"/>
              <a:t>)</a:t>
            </a:r>
            <a:r>
              <a:rPr lang="ko-KR" altLang="en-US" sz="1600" dirty="0"/>
              <a:t>를 해주어야 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일반적으로 </a:t>
            </a:r>
            <a:r>
              <a:rPr lang="en-US" altLang="ko-KR" sz="1600" dirty="0"/>
              <a:t>throws </a:t>
            </a:r>
            <a:r>
              <a:rPr lang="ko-KR" altLang="en-US" sz="1600" dirty="0"/>
              <a:t>절을 이용해서 </a:t>
            </a:r>
            <a:r>
              <a:rPr lang="en-US" altLang="ko-KR" sz="1600" dirty="0" err="1"/>
              <a:t>doGet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호출한 웹 서버에게 예외처리를 넘깁니다</a:t>
            </a:r>
            <a:r>
              <a:rPr lang="en-US" altLang="ko-KR" sz="1600" dirty="0"/>
              <a:t>.</a:t>
            </a:r>
          </a:p>
        </p:txBody>
      </p:sp>
      <p:sp>
        <p:nvSpPr>
          <p:cNvPr id="222241" name="Rectangle 33"/>
          <p:cNvSpPr>
            <a:spLocks noChangeArrowheads="1"/>
          </p:cNvSpPr>
          <p:nvPr/>
        </p:nvSpPr>
        <p:spPr bwMode="auto">
          <a:xfrm>
            <a:off x="4586635" y="2990463"/>
            <a:ext cx="388835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/>
            <a:r>
              <a:rPr lang="en-US" altLang="ko-KR" sz="1200" dirty="0" err="1"/>
              <a:t>HttpServlet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의 상속받은 서브 </a:t>
            </a:r>
            <a:r>
              <a:rPr lang="ko-KR" altLang="en-US" sz="1200" dirty="0"/>
              <a:t>클래스</a:t>
            </a:r>
            <a:r>
              <a:rPr lang="en-US" altLang="ko-KR" sz="1200" dirty="0" smtClean="0"/>
              <a:t>(</a:t>
            </a:r>
            <a:r>
              <a:rPr lang="en-US" altLang="ko-KR" sz="1200" b="1" dirty="0" err="1" smtClean="0"/>
              <a:t>HelloServlet</a:t>
            </a:r>
            <a:r>
              <a:rPr lang="en-US" altLang="ko-KR" sz="1200" dirty="0" smtClean="0"/>
              <a:t>) </a:t>
            </a:r>
            <a:endParaRPr lang="en-US" altLang="ko-KR" sz="1200" dirty="0"/>
          </a:p>
        </p:txBody>
      </p:sp>
      <p:sp>
        <p:nvSpPr>
          <p:cNvPr id="222242" name="AutoShape 34"/>
          <p:cNvSpPr>
            <a:spLocks noChangeArrowheads="1"/>
          </p:cNvSpPr>
          <p:nvPr/>
        </p:nvSpPr>
        <p:spPr bwMode="auto">
          <a:xfrm>
            <a:off x="4926013" y="3343275"/>
            <a:ext cx="2651125" cy="8255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doGet</a:t>
            </a:r>
          </a:p>
        </p:txBody>
      </p:sp>
      <p:sp>
        <p:nvSpPr>
          <p:cNvPr id="222243" name="Rectangle 35"/>
          <p:cNvSpPr>
            <a:spLocks noChangeArrowheads="1"/>
          </p:cNvSpPr>
          <p:nvPr/>
        </p:nvSpPr>
        <p:spPr bwMode="auto">
          <a:xfrm>
            <a:off x="2840261" y="2506008"/>
            <a:ext cx="32940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ko-KR" altLang="en-US" sz="1400" b="1" dirty="0">
                <a:solidFill>
                  <a:srgbClr val="FF0000"/>
                </a:solidFill>
              </a:rPr>
              <a:t>클라이언트의 요청이 있을 때마다 </a:t>
            </a:r>
            <a:r>
              <a:rPr lang="en-US" altLang="ko-KR" sz="1400" b="1" dirty="0" err="1">
                <a:solidFill>
                  <a:srgbClr val="FF0000"/>
                </a:solidFill>
              </a:rPr>
              <a:t>doGet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</a:rPr>
              <a:t>메소드가</a:t>
            </a:r>
            <a:r>
              <a:rPr lang="ko-KR" altLang="en-US" sz="1400" b="1" dirty="0">
                <a:solidFill>
                  <a:srgbClr val="FF0000"/>
                </a:solidFill>
              </a:rPr>
              <a:t> 자동 호출된다</a:t>
            </a:r>
            <a:r>
              <a:rPr lang="en-US" altLang="ko-KR" sz="1400" b="1" dirty="0">
                <a:solidFill>
                  <a:srgbClr val="FF0000"/>
                </a:solidFill>
              </a:rPr>
              <a:t>. 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22244" name="AutoShape 36"/>
          <p:cNvSpPr>
            <a:spLocks noChangeArrowheads="1"/>
          </p:cNvSpPr>
          <p:nvPr/>
        </p:nvSpPr>
        <p:spPr bwMode="auto">
          <a:xfrm>
            <a:off x="2112963" y="3135313"/>
            <a:ext cx="1447800" cy="1135062"/>
          </a:xfrm>
          <a:prstGeom prst="bevel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웹 서버 </a:t>
            </a:r>
          </a:p>
        </p:txBody>
      </p:sp>
      <p:sp>
        <p:nvSpPr>
          <p:cNvPr id="222245" name="Line 37"/>
          <p:cNvSpPr>
            <a:spLocks noChangeShapeType="1"/>
          </p:cNvSpPr>
          <p:nvPr/>
        </p:nvSpPr>
        <p:spPr bwMode="auto">
          <a:xfrm>
            <a:off x="827088" y="3548063"/>
            <a:ext cx="12858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2246" name="Text Box 38"/>
          <p:cNvSpPr txBox="1">
            <a:spLocks noChangeArrowheads="1"/>
          </p:cNvSpPr>
          <p:nvPr/>
        </p:nvSpPr>
        <p:spPr bwMode="auto">
          <a:xfrm>
            <a:off x="908050" y="3135313"/>
            <a:ext cx="12049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 dirty="0" smtClean="0"/>
              <a:t>요청</a:t>
            </a:r>
            <a:r>
              <a:rPr lang="en-US" altLang="ko-KR" sz="1400" dirty="0" smtClean="0"/>
              <a:t>request</a:t>
            </a:r>
            <a:endParaRPr lang="en-US" altLang="ko-KR" sz="1400" dirty="0"/>
          </a:p>
        </p:txBody>
      </p:sp>
      <p:sp>
        <p:nvSpPr>
          <p:cNvPr id="222247" name="Line 39"/>
          <p:cNvSpPr>
            <a:spLocks noChangeShapeType="1"/>
          </p:cNvSpPr>
          <p:nvPr/>
        </p:nvSpPr>
        <p:spPr bwMode="auto">
          <a:xfrm>
            <a:off x="3560763" y="3444875"/>
            <a:ext cx="1365250" cy="207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2248" name="Rectangle 40"/>
          <p:cNvSpPr>
            <a:spLocks noChangeArrowheads="1"/>
          </p:cNvSpPr>
          <p:nvPr/>
        </p:nvSpPr>
        <p:spPr bwMode="auto">
          <a:xfrm>
            <a:off x="3317875" y="4507241"/>
            <a:ext cx="51419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en-US" altLang="ko-KR" sz="1400" dirty="0" err="1"/>
              <a:t>HttpServletRequest</a:t>
            </a:r>
            <a:r>
              <a:rPr lang="en-US" altLang="ko-KR" sz="1400" dirty="0"/>
              <a:t> </a:t>
            </a:r>
            <a:r>
              <a:rPr lang="ko-KR" altLang="en-US" sz="1400" dirty="0"/>
              <a:t>객체에 의해서 요청이 </a:t>
            </a:r>
            <a:r>
              <a:rPr lang="ko-KR" altLang="en-US" sz="1400" dirty="0" smtClean="0"/>
              <a:t>처리되고</a:t>
            </a:r>
            <a:endParaRPr lang="ko-KR" altLang="en-US" sz="1400" dirty="0"/>
          </a:p>
          <a:p>
            <a:pPr algn="just"/>
            <a:r>
              <a:rPr lang="en-US" altLang="ko-KR" sz="1400" dirty="0" err="1"/>
              <a:t>HttpServletResponse</a:t>
            </a:r>
            <a:r>
              <a:rPr lang="en-US" altLang="ko-KR" sz="1400" dirty="0"/>
              <a:t> </a:t>
            </a:r>
            <a:r>
              <a:rPr lang="ko-KR" altLang="en-US" sz="1400" dirty="0"/>
              <a:t>객체에 의해서 처리 결과가 </a:t>
            </a:r>
            <a:r>
              <a:rPr lang="ko-KR" altLang="en-US" sz="1400" dirty="0" smtClean="0"/>
              <a:t>응답된다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22249" name="Line 41"/>
          <p:cNvSpPr>
            <a:spLocks noChangeShapeType="1"/>
          </p:cNvSpPr>
          <p:nvPr/>
        </p:nvSpPr>
        <p:spPr bwMode="auto">
          <a:xfrm flipH="1">
            <a:off x="3560763" y="3859213"/>
            <a:ext cx="1365250" cy="204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2250" name="Line 42"/>
          <p:cNvSpPr>
            <a:spLocks noChangeShapeType="1"/>
          </p:cNvSpPr>
          <p:nvPr/>
        </p:nvSpPr>
        <p:spPr bwMode="auto">
          <a:xfrm flipH="1">
            <a:off x="827088" y="3960813"/>
            <a:ext cx="1285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2251" name="Text Box 43"/>
          <p:cNvSpPr txBox="1">
            <a:spLocks noChangeArrowheads="1"/>
          </p:cNvSpPr>
          <p:nvPr/>
        </p:nvSpPr>
        <p:spPr bwMode="auto">
          <a:xfrm>
            <a:off x="828675" y="3937000"/>
            <a:ext cx="14462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 dirty="0" smtClean="0"/>
              <a:t>응답 </a:t>
            </a:r>
            <a:r>
              <a:rPr lang="en-US" altLang="ko-KR" sz="1400" dirty="0" smtClean="0"/>
              <a:t>response</a:t>
            </a:r>
            <a:endParaRPr lang="en-US" altLang="ko-KR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1043608" y="5589240"/>
            <a:ext cx="688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동일한 </a:t>
            </a:r>
            <a:r>
              <a:rPr lang="ko-KR" altLang="en-US" dirty="0" err="1" smtClean="0"/>
              <a:t>서블렛에서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doGet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doPost</a:t>
            </a:r>
            <a:r>
              <a:rPr lang="ko-KR" altLang="en-US" dirty="0" smtClean="0"/>
              <a:t>모두를 처리하는 경우도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990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979712" y="5085184"/>
            <a:ext cx="54726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 err="1"/>
              <a:t>response.setContentType</a:t>
            </a:r>
            <a:r>
              <a:rPr lang="en-US" altLang="ko-KR" sz="1400" dirty="0"/>
              <a:t>("text/html; </a:t>
            </a:r>
            <a:r>
              <a:rPr lang="en-US" altLang="ko-KR" sz="1400" dirty="0" err="1" smtClean="0"/>
              <a:t>charset</a:t>
            </a:r>
            <a:r>
              <a:rPr lang="en-US" altLang="ko-KR" sz="1400" dirty="0" smtClean="0"/>
              <a:t>=UTF-8");</a:t>
            </a:r>
            <a:endParaRPr lang="en-US" altLang="ko-KR" sz="1400" dirty="0"/>
          </a:p>
        </p:txBody>
      </p:sp>
      <p:sp>
        <p:nvSpPr>
          <p:cNvPr id="10" name="AutoShape 44"/>
          <p:cNvSpPr>
            <a:spLocks noChangeArrowheads="1"/>
          </p:cNvSpPr>
          <p:nvPr/>
        </p:nvSpPr>
        <p:spPr bwMode="auto">
          <a:xfrm>
            <a:off x="5292080" y="5635215"/>
            <a:ext cx="1944216" cy="864096"/>
          </a:xfrm>
          <a:prstGeom prst="cloudCallout">
            <a:avLst>
              <a:gd name="adj1" fmla="val -11609"/>
              <a:gd name="adj2" fmla="val -8070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2000" dirty="0"/>
          </a:p>
        </p:txBody>
      </p:sp>
      <p:sp>
        <p:nvSpPr>
          <p:cNvPr id="11" name="직사각형 16"/>
          <p:cNvSpPr/>
          <p:nvPr/>
        </p:nvSpPr>
        <p:spPr>
          <a:xfrm>
            <a:off x="5565974" y="5904916"/>
            <a:ext cx="1454298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</a:rPr>
              <a:t>인코딩은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UTF-8</a:t>
            </a:r>
          </a:p>
          <a:p>
            <a:pPr>
              <a:defRPr/>
            </a:pPr>
            <a:r>
              <a:rPr lang="ko-KR" altLang="en-US" sz="1200" dirty="0" err="1" smtClean="0">
                <a:solidFill>
                  <a:schemeClr val="tx1"/>
                </a:solidFill>
              </a:rPr>
              <a:t>로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지정한다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AutoShape 44"/>
          <p:cNvSpPr>
            <a:spLocks noChangeArrowheads="1"/>
          </p:cNvSpPr>
          <p:nvPr/>
        </p:nvSpPr>
        <p:spPr bwMode="auto">
          <a:xfrm>
            <a:off x="1771676" y="5590939"/>
            <a:ext cx="2880320" cy="864096"/>
          </a:xfrm>
          <a:prstGeom prst="cloudCallout">
            <a:avLst>
              <a:gd name="adj1" fmla="val 47916"/>
              <a:gd name="adj2" fmla="val -78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2000" dirty="0"/>
          </a:p>
        </p:txBody>
      </p:sp>
      <p:sp>
        <p:nvSpPr>
          <p:cNvPr id="13" name="직사각형 16"/>
          <p:cNvSpPr/>
          <p:nvPr/>
        </p:nvSpPr>
        <p:spPr>
          <a:xfrm>
            <a:off x="2195736" y="5733256"/>
            <a:ext cx="1793168" cy="624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이 문서의 </a:t>
            </a:r>
            <a:r>
              <a:rPr lang="ko-KR" altLang="en-US" sz="1200" dirty="0" err="1">
                <a:solidFill>
                  <a:schemeClr val="tx1"/>
                </a:solidFill>
              </a:rPr>
              <a:t>컨텐츠</a:t>
            </a:r>
            <a:r>
              <a:rPr lang="ko-KR" altLang="en-US" sz="1200" dirty="0">
                <a:solidFill>
                  <a:schemeClr val="tx1"/>
                </a:solidFill>
              </a:rPr>
              <a:t> 타입은  </a:t>
            </a:r>
            <a:r>
              <a:rPr lang="en-US" altLang="ko-KR" sz="1200" dirty="0">
                <a:solidFill>
                  <a:schemeClr val="tx1"/>
                </a:solidFill>
              </a:rPr>
              <a:t>HTML </a:t>
            </a:r>
            <a:r>
              <a:rPr lang="ko-KR" altLang="en-US" sz="1200" dirty="0">
                <a:solidFill>
                  <a:schemeClr val="tx1"/>
                </a:solidFill>
              </a:rPr>
              <a:t>문법으로 작성된 텍스트이다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7341" y="122217"/>
            <a:ext cx="43204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응답 객체에 컨텐츠 타입 </a:t>
            </a:r>
            <a:r>
              <a:rPr lang="ko-KR" altLang="en-US" b="1" dirty="0" smtClean="0">
                <a:solidFill>
                  <a:srgbClr val="FF0000"/>
                </a:solidFill>
              </a:rPr>
              <a:t>지정하기</a:t>
            </a:r>
            <a:r>
              <a:rPr lang="en-US" altLang="ko-KR" b="1" dirty="0" smtClean="0">
                <a:solidFill>
                  <a:srgbClr val="FF0000"/>
                </a:solidFill>
              </a:rPr>
              <a:t>(77p)</a:t>
            </a:r>
          </a:p>
          <a:p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3528" y="583882"/>
            <a:ext cx="8568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HttpServletResponse</a:t>
            </a:r>
            <a:r>
              <a:rPr lang="en-US" altLang="ko-KR" dirty="0"/>
              <a:t> </a:t>
            </a:r>
            <a:r>
              <a:rPr lang="ko-KR" altLang="en-US" dirty="0"/>
              <a:t>객체인 </a:t>
            </a:r>
            <a:r>
              <a:rPr lang="en-US" altLang="ko-KR" dirty="0"/>
              <a:t>response</a:t>
            </a:r>
            <a:r>
              <a:rPr lang="ko-KR" altLang="en-US" dirty="0"/>
              <a:t>로 </a:t>
            </a:r>
            <a:r>
              <a:rPr lang="en-US" altLang="ko-KR" dirty="0" err="1"/>
              <a:t>setContentType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r>
              <a:rPr lang="en-US" altLang="ko-KR" dirty="0"/>
              <a:t>(④)</a:t>
            </a:r>
            <a:r>
              <a:rPr lang="ko-KR" altLang="en-US" dirty="0"/>
              <a:t>를 호출하여 클라이언트에게 응답할 페이지에 대한 환경 설정을 결정해 주어야 합니다</a:t>
            </a:r>
            <a:r>
              <a:rPr lang="en-US" altLang="ko-KR" dirty="0"/>
              <a:t>. </a:t>
            </a:r>
            <a:r>
              <a:rPr lang="ko-KR" altLang="en-US" dirty="0"/>
              <a:t>응답 방식이 “</a:t>
            </a:r>
            <a:r>
              <a:rPr lang="en-US" altLang="ko-KR" dirty="0"/>
              <a:t>text/html”</a:t>
            </a:r>
            <a:r>
              <a:rPr lang="ko-KR" altLang="en-US" dirty="0"/>
              <a:t>로 지정되어 있으므로 </a:t>
            </a:r>
            <a:r>
              <a:rPr lang="en-US" altLang="ko-KR" dirty="0"/>
              <a:t>text</a:t>
            </a:r>
            <a:r>
              <a:rPr lang="ko-KR" altLang="en-US" dirty="0"/>
              <a:t>나 </a:t>
            </a:r>
            <a:r>
              <a:rPr lang="en-US" altLang="ko-KR" dirty="0"/>
              <a:t>html</a:t>
            </a:r>
            <a:r>
              <a:rPr lang="ko-KR" altLang="en-US" dirty="0"/>
              <a:t>로 보여주겠다는 의미입니다</a:t>
            </a:r>
            <a:r>
              <a:rPr lang="en-US" altLang="ko-KR" dirty="0"/>
              <a:t>. 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97341" y="1735465"/>
            <a:ext cx="849513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dirty="0"/>
              <a:t>결과로 출력할 내용이 한글일 경우 </a:t>
            </a:r>
            <a:r>
              <a:rPr lang="ko-KR" altLang="ko-KR" dirty="0" err="1"/>
              <a:t>인코딩</a:t>
            </a:r>
            <a:r>
              <a:rPr lang="ko-KR" altLang="ko-KR" dirty="0"/>
              <a:t> 방식을 지정하지 않으면 한글이 깨지는 현상이 나타납니다. 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클라이언트에서</a:t>
            </a:r>
            <a:r>
              <a:rPr lang="en-US" altLang="ko-KR" dirty="0" smtClean="0"/>
              <a:t>)</a:t>
            </a:r>
            <a:endParaRPr lang="ko-KR" altLang="ko-K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dirty="0"/>
          </a:p>
        </p:txBody>
      </p:sp>
      <p:pic>
        <p:nvPicPr>
          <p:cNvPr id="9223" name="_x90365160" descr="EMB000012c03a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35" y="2348880"/>
            <a:ext cx="5426843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97341" y="4300353"/>
            <a:ext cx="84951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/>
              <a:t>자바는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메서드에서 시작되나 </a:t>
            </a:r>
            <a:r>
              <a:rPr lang="ko-KR" altLang="en-US" dirty="0" err="1" smtClean="0"/>
              <a:t>서블릿은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웹서버가</a:t>
            </a:r>
            <a:r>
              <a:rPr lang="ko-KR" altLang="en-US" dirty="0" smtClean="0"/>
              <a:t> 호출된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서블렛을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/>
              <a:t>한글이 </a:t>
            </a:r>
            <a:r>
              <a:rPr lang="ko-KR" altLang="ko-KR" dirty="0"/>
              <a:t>깨지지 않도록 하기 위해서는 </a:t>
            </a:r>
            <a:r>
              <a:rPr lang="ko-KR" altLang="ko-KR" dirty="0" err="1"/>
              <a:t>인코딩을</a:t>
            </a:r>
            <a:r>
              <a:rPr lang="ko-KR" altLang="ko-KR" dirty="0"/>
              <a:t> "UTF-8"로 지정해야 합니다</a:t>
            </a:r>
            <a:r>
              <a:rPr lang="ko-KR" altLang="ko-KR" dirty="0" smtClean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5272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"/>
          <p:cNvSpPr>
            <a:spLocks noChangeArrowheads="1"/>
          </p:cNvSpPr>
          <p:nvPr/>
        </p:nvSpPr>
        <p:spPr bwMode="auto">
          <a:xfrm>
            <a:off x="2913080" y="1912256"/>
            <a:ext cx="2880320" cy="864096"/>
          </a:xfrm>
          <a:prstGeom prst="cloudCallout">
            <a:avLst>
              <a:gd name="adj1" fmla="val -6979"/>
              <a:gd name="adj2" fmla="val -7188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2000" dirty="0"/>
          </a:p>
        </p:txBody>
      </p:sp>
      <p:sp>
        <p:nvSpPr>
          <p:cNvPr id="4" name="직사각형 16"/>
          <p:cNvSpPr/>
          <p:nvPr/>
        </p:nvSpPr>
        <p:spPr>
          <a:xfrm>
            <a:off x="3561152" y="2181957"/>
            <a:ext cx="1793168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 b="1" dirty="0" err="1">
                <a:solidFill>
                  <a:schemeClr val="tx1"/>
                </a:solidFill>
              </a:rPr>
              <a:t>PrintWriter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객체를 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</a:rPr>
              <a:t>리턴하는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</a:rPr>
              <a:t>매서드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32960" y="1340768"/>
            <a:ext cx="4144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 err="1"/>
              <a:t>PrintWriter</a:t>
            </a:r>
            <a:r>
              <a:rPr lang="en-US" altLang="ko-KR" dirty="0"/>
              <a:t> out=</a:t>
            </a:r>
            <a:r>
              <a:rPr lang="en-US" altLang="ko-KR" dirty="0" err="1"/>
              <a:t>response.getWriter</a:t>
            </a:r>
            <a:r>
              <a:rPr lang="en-US" altLang="ko-KR" dirty="0"/>
              <a:t>();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95536" y="188640"/>
            <a:ext cx="3233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출력 스트림을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얻어오기</a:t>
            </a:r>
            <a:r>
              <a:rPr lang="en-US" altLang="ko-KR" b="1" dirty="0" smtClean="0">
                <a:solidFill>
                  <a:srgbClr val="FF0000"/>
                </a:solidFill>
              </a:rPr>
              <a:t>(78p)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1520" y="550421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출력 </a:t>
            </a:r>
            <a:r>
              <a:rPr lang="ko-KR" altLang="en-US" dirty="0" err="1"/>
              <a:t>스트림인</a:t>
            </a:r>
            <a:r>
              <a:rPr lang="ko-KR" altLang="en-US" dirty="0"/>
              <a:t> </a:t>
            </a:r>
            <a:r>
              <a:rPr lang="en-US" altLang="ko-KR" dirty="0" err="1"/>
              <a:t>PrintWriter</a:t>
            </a:r>
            <a:r>
              <a:rPr lang="en-US" altLang="ko-KR" dirty="0"/>
              <a:t> </a:t>
            </a:r>
            <a:r>
              <a:rPr lang="ko-KR" altLang="en-US" dirty="0"/>
              <a:t>객체를 </a:t>
            </a:r>
            <a:r>
              <a:rPr lang="en-US" altLang="ko-KR" dirty="0" err="1"/>
              <a:t>HttpServletResponse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en-US" altLang="ko-KR" dirty="0" err="1"/>
              <a:t>getWriter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r>
              <a:rPr lang="en-US" altLang="ko-KR" dirty="0"/>
              <a:t>(⑦)</a:t>
            </a:r>
            <a:r>
              <a:rPr lang="ko-KR" altLang="en-US" dirty="0"/>
              <a:t>로부터 얻어냅니다</a:t>
            </a:r>
            <a:r>
              <a:rPr lang="en-US" altLang="ko-KR" dirty="0"/>
              <a:t>. </a:t>
            </a:r>
          </a:p>
        </p:txBody>
      </p:sp>
      <p:pic>
        <p:nvPicPr>
          <p:cNvPr id="8" name="_x235743696" descr="EMB000013c037a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185932"/>
            <a:ext cx="2664296" cy="197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_x235743856" descr="EMB000013c037a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85934"/>
            <a:ext cx="2664296" cy="197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오른쪽 화살표 9"/>
          <p:cNvSpPr/>
          <p:nvPr/>
        </p:nvSpPr>
        <p:spPr>
          <a:xfrm>
            <a:off x="2915816" y="4319408"/>
            <a:ext cx="122106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100" b="1" dirty="0"/>
              <a:t>[</a:t>
            </a:r>
            <a:r>
              <a:rPr lang="en-US" altLang="ko-KR" sz="1100" b="1" dirty="0" err="1" smtClean="0"/>
              <a:t>Ctrl+Shift+o</a:t>
            </a:r>
            <a:r>
              <a:rPr lang="en-US" altLang="ko-KR" sz="1100" b="1" dirty="0" smtClean="0"/>
              <a:t>]</a:t>
            </a:r>
            <a:endParaRPr lang="ko-KR" altLang="en-US" sz="1100" b="1" dirty="0"/>
          </a:p>
        </p:txBody>
      </p:sp>
      <p:sp>
        <p:nvSpPr>
          <p:cNvPr id="6" name="직사각형 5"/>
          <p:cNvSpPr/>
          <p:nvPr/>
        </p:nvSpPr>
        <p:spPr>
          <a:xfrm>
            <a:off x="247498" y="2948751"/>
            <a:ext cx="86449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PrintWriter</a:t>
            </a:r>
            <a:r>
              <a:rPr lang="ko-KR" altLang="en-US" dirty="0"/>
              <a:t>는 파일 입출력을 위해서 제공해주는 자바 클래스로서 </a:t>
            </a:r>
            <a:r>
              <a:rPr lang="en-US" altLang="ko-KR" dirty="0"/>
              <a:t>java.io </a:t>
            </a:r>
            <a:r>
              <a:rPr lang="ko-KR" altLang="en-US" dirty="0"/>
              <a:t>패키지에 정의되어 있습니다</a:t>
            </a:r>
            <a:r>
              <a:rPr lang="en-US" altLang="ko-KR" dirty="0"/>
              <a:t>. </a:t>
            </a:r>
            <a:r>
              <a:rPr lang="ko-KR" altLang="en-US" dirty="0"/>
              <a:t>그래서 이 클래스를 사용하려면 </a:t>
            </a:r>
            <a:r>
              <a:rPr lang="en-US" altLang="ko-KR" dirty="0" err="1"/>
              <a:t>java.io.PrintWriter</a:t>
            </a:r>
            <a:r>
              <a:rPr lang="ko-KR" altLang="en-US" dirty="0"/>
              <a:t>를 </a:t>
            </a:r>
            <a:r>
              <a:rPr lang="en-US" altLang="ko-KR" dirty="0"/>
              <a:t>import</a:t>
            </a:r>
            <a:r>
              <a:rPr lang="ko-KR" altLang="en-US" dirty="0"/>
              <a:t>하고 사용해야 합니다</a:t>
            </a:r>
            <a:r>
              <a:rPr lang="en-US" altLang="ko-KR" dirty="0"/>
              <a:t>. </a:t>
            </a:r>
            <a:r>
              <a:rPr lang="ko-KR" altLang="en-US" dirty="0" smtClean="0"/>
              <a:t>이클립스 에서는 </a:t>
            </a:r>
            <a:r>
              <a:rPr lang="en-US" altLang="ko-KR" dirty="0"/>
              <a:t>[Source → Organize Imports] </a:t>
            </a:r>
            <a:r>
              <a:rPr lang="ko-KR" altLang="en-US" dirty="0"/>
              <a:t>메뉴를 선택하거나 단축키인 </a:t>
            </a:r>
            <a:r>
              <a:rPr lang="en-US" altLang="ko-KR" dirty="0"/>
              <a:t>[</a:t>
            </a:r>
            <a:r>
              <a:rPr lang="en-US" altLang="ko-KR" dirty="0" err="1" smtClean="0"/>
              <a:t>Ctrl+Shift+O</a:t>
            </a:r>
            <a:r>
              <a:rPr lang="en-US" altLang="ko-KR" dirty="0" smtClean="0"/>
              <a:t> (</a:t>
            </a:r>
            <a:r>
              <a:rPr lang="ko-KR" altLang="en-US" dirty="0"/>
              <a:t>알파벳</a:t>
            </a:r>
            <a:r>
              <a:rPr lang="en-US" altLang="ko-KR" dirty="0"/>
              <a:t>)]</a:t>
            </a:r>
            <a:r>
              <a:rPr lang="ko-KR" altLang="en-US" dirty="0"/>
              <a:t>을 누르면 자동으로 </a:t>
            </a:r>
            <a:r>
              <a:rPr lang="en-US" altLang="ko-KR" dirty="0"/>
              <a:t>import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24415" y="6351786"/>
            <a:ext cx="8363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반드시</a:t>
            </a:r>
            <a:r>
              <a:rPr lang="en-US" altLang="ko-KR" dirty="0"/>
              <a:t>  </a:t>
            </a:r>
            <a:r>
              <a:rPr lang="en-US" altLang="ko-KR" dirty="0" err="1"/>
              <a:t>response.setContentType</a:t>
            </a:r>
            <a:r>
              <a:rPr lang="en-US" altLang="ko-KR" dirty="0"/>
              <a:t>("</a:t>
            </a:r>
            <a:r>
              <a:rPr lang="en-US" altLang="ko-KR" dirty="0" smtClean="0"/>
              <a:t>text/html; </a:t>
            </a:r>
            <a:r>
              <a:rPr lang="en-US" altLang="ko-KR" dirty="0"/>
              <a:t>charset=UTF-8</a:t>
            </a:r>
            <a:r>
              <a:rPr lang="en-US" altLang="ko-KR" dirty="0" smtClean="0"/>
              <a:t>"); </a:t>
            </a:r>
            <a:r>
              <a:rPr lang="ko-KR" altLang="en-US" dirty="0" smtClean="0"/>
              <a:t>를 실행한 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out</a:t>
            </a:r>
            <a:r>
              <a:rPr lang="ko-KR" altLang="en-US" dirty="0" smtClean="0"/>
              <a:t>객체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38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79512" y="197340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클라이언트에게 </a:t>
            </a:r>
            <a:r>
              <a:rPr lang="en-US" altLang="ko-KR" b="1" dirty="0">
                <a:solidFill>
                  <a:srgbClr val="FF0000"/>
                </a:solidFill>
              </a:rPr>
              <a:t>HTML </a:t>
            </a:r>
            <a:r>
              <a:rPr lang="ko-KR" altLang="en-US" b="1" dirty="0">
                <a:solidFill>
                  <a:srgbClr val="FF0000"/>
                </a:solidFill>
              </a:rPr>
              <a:t>문서 형태로 결과 </a:t>
            </a:r>
            <a:r>
              <a:rPr lang="ko-KR" altLang="en-US" b="1" dirty="0" smtClean="0">
                <a:solidFill>
                  <a:srgbClr val="FF0000"/>
                </a:solidFill>
              </a:rPr>
              <a:t>출력하기</a:t>
            </a:r>
            <a:r>
              <a:rPr lang="en-US" altLang="ko-KR" b="1" dirty="0" smtClean="0">
                <a:solidFill>
                  <a:srgbClr val="FF0000"/>
                </a:solidFill>
              </a:rPr>
              <a:t>(79p)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3528" y="797511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PrintWriter</a:t>
            </a:r>
            <a:r>
              <a:rPr lang="en-US" altLang="ko-KR" dirty="0"/>
              <a:t> </a:t>
            </a:r>
            <a:r>
              <a:rPr lang="ko-KR" altLang="en-US" dirty="0"/>
              <a:t>객체인 </a:t>
            </a:r>
            <a:r>
              <a:rPr lang="en-US" altLang="ko-KR" dirty="0"/>
              <a:t>out</a:t>
            </a:r>
            <a:r>
              <a:rPr lang="ko-KR" altLang="en-US" dirty="0"/>
              <a:t>의 출력 </a:t>
            </a:r>
            <a:r>
              <a:rPr lang="ko-KR" altLang="en-US" dirty="0" err="1"/>
              <a:t>메소드인</a:t>
            </a:r>
            <a:r>
              <a:rPr lang="ko-KR" altLang="en-US" dirty="0"/>
              <a:t> </a:t>
            </a:r>
            <a:r>
              <a:rPr lang="en-US" altLang="ko-KR" dirty="0" err="1"/>
              <a:t>println</a:t>
            </a:r>
            <a:r>
              <a:rPr lang="en-US" altLang="ko-KR" dirty="0"/>
              <a:t>()</a:t>
            </a:r>
            <a:r>
              <a:rPr lang="ko-KR" altLang="en-US" dirty="0"/>
              <a:t>을 통해 결과를 사용자에게 출력할 수 있습니다</a:t>
            </a:r>
            <a:r>
              <a:rPr lang="en-US" altLang="ko-KR" dirty="0"/>
              <a:t>. </a:t>
            </a:r>
            <a:r>
              <a:rPr lang="ko-KR" altLang="en-US" dirty="0"/>
              <a:t>사용자에게 보내진 내용들은 브라우저를 통해 출력되기 때문에 결과를 </a:t>
            </a:r>
            <a:r>
              <a:rPr lang="en-US" altLang="ko-KR" dirty="0"/>
              <a:t>HTML </a:t>
            </a:r>
            <a:r>
              <a:rPr lang="ko-KR" altLang="en-US" dirty="0"/>
              <a:t>태그</a:t>
            </a:r>
            <a:r>
              <a:rPr lang="en-US" altLang="ko-KR" dirty="0"/>
              <a:t>(⑥) </a:t>
            </a:r>
            <a:r>
              <a:rPr lang="ko-KR" altLang="en-US" dirty="0"/>
              <a:t>형태로 만들어서 보내야 합니다</a:t>
            </a:r>
            <a:r>
              <a:rPr lang="en-US" altLang="ko-KR" dirty="0"/>
              <a:t>. </a:t>
            </a:r>
          </a:p>
        </p:txBody>
      </p:sp>
      <p:sp>
        <p:nvSpPr>
          <p:cNvPr id="8" name="구름 7"/>
          <p:cNvSpPr/>
          <p:nvPr/>
        </p:nvSpPr>
        <p:spPr>
          <a:xfrm>
            <a:off x="3419872" y="4125427"/>
            <a:ext cx="3888432" cy="887749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5576" y="1916832"/>
            <a:ext cx="756084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 smtClean="0"/>
              <a:t>public </a:t>
            </a:r>
            <a:r>
              <a:rPr lang="en-US" altLang="ko-KR" sz="1400" dirty="0"/>
              <a:t>class </a:t>
            </a:r>
            <a:r>
              <a:rPr lang="en-US" altLang="ko-KR" sz="1400" dirty="0" err="1"/>
              <a:t>HelloServlet</a:t>
            </a:r>
            <a:r>
              <a:rPr lang="en-US" altLang="ko-KR" sz="1400" dirty="0"/>
              <a:t> extends </a:t>
            </a:r>
            <a:r>
              <a:rPr lang="en-US" altLang="ko-KR" sz="1400" dirty="0" err="1"/>
              <a:t>HttpServlet</a:t>
            </a:r>
            <a:r>
              <a:rPr lang="en-US" altLang="ko-KR" sz="1400" dirty="0"/>
              <a:t> {</a:t>
            </a:r>
          </a:p>
          <a:p>
            <a:pPr lvl="1" fontAlgn="base"/>
            <a:r>
              <a:rPr lang="en-US" altLang="ko-KR" sz="1400" dirty="0"/>
              <a:t>protected void </a:t>
            </a:r>
            <a:r>
              <a:rPr lang="en-US" altLang="ko-KR" sz="1400" dirty="0" err="1"/>
              <a:t>doGet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HttpServletRequest</a:t>
            </a:r>
            <a:r>
              <a:rPr lang="en-US" altLang="ko-KR" sz="1400" dirty="0"/>
              <a:t> request, </a:t>
            </a:r>
            <a:r>
              <a:rPr lang="en-US" altLang="ko-KR" sz="1400" dirty="0" err="1"/>
              <a:t>HttpServletResponse</a:t>
            </a:r>
            <a:r>
              <a:rPr lang="en-US" altLang="ko-KR" sz="1400" dirty="0"/>
              <a:t> response) </a:t>
            </a:r>
            <a:endParaRPr lang="en-US" altLang="ko-KR" sz="1400" dirty="0" smtClean="0"/>
          </a:p>
          <a:p>
            <a:pPr lvl="1" fontAlgn="base"/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throws </a:t>
            </a:r>
            <a:r>
              <a:rPr lang="en-US" altLang="ko-KR" sz="1400" dirty="0" err="1"/>
              <a:t>ServletException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IOException</a:t>
            </a:r>
            <a:r>
              <a:rPr lang="en-US" altLang="ko-KR" sz="1400" dirty="0"/>
              <a:t> {</a:t>
            </a:r>
          </a:p>
          <a:p>
            <a:pPr lvl="2" fontAlgn="base"/>
            <a:r>
              <a:rPr lang="en-US" altLang="ko-KR" sz="1400" dirty="0" err="1" smtClean="0"/>
              <a:t>response.setContentType</a:t>
            </a:r>
            <a:r>
              <a:rPr lang="en-US" altLang="ko-KR" sz="1400" dirty="0"/>
              <a:t>("text/html");</a:t>
            </a:r>
          </a:p>
          <a:p>
            <a:pPr lvl="2" fontAlgn="base"/>
            <a:r>
              <a:rPr lang="en-US" altLang="ko-KR" sz="1400" dirty="0" err="1" smtClean="0"/>
              <a:t>PrintWriter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out=</a:t>
            </a:r>
            <a:r>
              <a:rPr lang="en-US" altLang="ko-KR" sz="1400" dirty="0" err="1"/>
              <a:t>response.getWriter</a:t>
            </a:r>
            <a:r>
              <a:rPr lang="en-US" altLang="ko-KR" sz="1400" dirty="0" smtClean="0"/>
              <a:t>();</a:t>
            </a:r>
          </a:p>
          <a:p>
            <a:pPr lvl="2" fontAlgn="base"/>
            <a:endParaRPr lang="en-US" altLang="ko-KR" sz="1400" dirty="0"/>
          </a:p>
          <a:p>
            <a:pPr lvl="2" fontAlgn="base"/>
            <a:r>
              <a:rPr lang="en-US" altLang="ko-KR" sz="1400" dirty="0" err="1"/>
              <a:t>out.print</a:t>
            </a:r>
            <a:r>
              <a:rPr lang="en-US" altLang="ko-KR" sz="1400" dirty="0"/>
              <a:t>("&lt;html&gt;&lt;body&gt;&lt;h1&gt;");</a:t>
            </a:r>
          </a:p>
          <a:p>
            <a:pPr lvl="2" fontAlgn="base"/>
            <a:r>
              <a:rPr lang="en-US" altLang="ko-KR" sz="1400" dirty="0" err="1"/>
              <a:t>out.print</a:t>
            </a:r>
            <a:r>
              <a:rPr lang="en-US" altLang="ko-KR" sz="1400" dirty="0"/>
              <a:t>("Hello Servlet");</a:t>
            </a:r>
          </a:p>
          <a:p>
            <a:pPr lvl="2" fontAlgn="base"/>
            <a:r>
              <a:rPr lang="en-US" altLang="ko-KR" sz="1400" dirty="0" err="1"/>
              <a:t>out.print</a:t>
            </a:r>
            <a:r>
              <a:rPr lang="en-US" altLang="ko-KR" sz="1400" dirty="0"/>
              <a:t>("&lt;/h1&gt;&lt;/body&gt;&lt;/html</a:t>
            </a:r>
            <a:r>
              <a:rPr lang="en-US" altLang="ko-KR" sz="1400" dirty="0" smtClean="0"/>
              <a:t>&gt;");</a:t>
            </a:r>
          </a:p>
          <a:p>
            <a:pPr lvl="2" fontAlgn="base"/>
            <a:endParaRPr lang="en-US" altLang="ko-KR" sz="1400" dirty="0"/>
          </a:p>
          <a:p>
            <a:pPr lvl="2" fontAlgn="base"/>
            <a:r>
              <a:rPr lang="en-US" altLang="ko-KR" sz="1400" dirty="0" err="1"/>
              <a:t>out.close</a:t>
            </a:r>
            <a:r>
              <a:rPr lang="en-US" altLang="ko-KR" sz="1400" dirty="0"/>
              <a:t>();</a:t>
            </a:r>
          </a:p>
          <a:p>
            <a:pPr lvl="1" fontAlgn="base"/>
            <a:r>
              <a:rPr lang="en-US" altLang="ko-KR" sz="1400" dirty="0"/>
              <a:t>}</a:t>
            </a:r>
          </a:p>
          <a:p>
            <a:pPr fontAlgn="base"/>
            <a:r>
              <a:rPr lang="en-US" altLang="ko-KR" sz="1400" dirty="0"/>
              <a:t>}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4716016" y="3284984"/>
            <a:ext cx="228600" cy="56473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>
            <a:off x="4944616" y="3532057"/>
            <a:ext cx="444500" cy="635330"/>
          </a:xfrm>
          <a:custGeom>
            <a:avLst/>
            <a:gdLst>
              <a:gd name="T0" fmla="*/ 2147483647 w 280"/>
              <a:gd name="T1" fmla="*/ 2147483647 h 864"/>
              <a:gd name="T2" fmla="*/ 2147483647 w 280"/>
              <a:gd name="T3" fmla="*/ 2147483647 h 864"/>
              <a:gd name="T4" fmla="*/ 0 w 280"/>
              <a:gd name="T5" fmla="*/ 0 h 864"/>
              <a:gd name="T6" fmla="*/ 0 60000 65536"/>
              <a:gd name="T7" fmla="*/ 0 60000 65536"/>
              <a:gd name="T8" fmla="*/ 0 60000 65536"/>
              <a:gd name="T9" fmla="*/ 0 w 280"/>
              <a:gd name="T10" fmla="*/ 0 h 864"/>
              <a:gd name="T11" fmla="*/ 280 w 280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864">
                <a:moveTo>
                  <a:pt x="240" y="864"/>
                </a:moveTo>
                <a:cubicBezTo>
                  <a:pt x="260" y="624"/>
                  <a:pt x="280" y="384"/>
                  <a:pt x="240" y="240"/>
                </a:cubicBezTo>
                <a:cubicBezTo>
                  <a:pt x="200" y="96"/>
                  <a:pt x="100" y="48"/>
                  <a:pt x="0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79912" y="4286712"/>
            <a:ext cx="30244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 smtClean="0"/>
              <a:t>사용자에게 응답해 줄 결과를 </a:t>
            </a:r>
            <a:r>
              <a:rPr lang="en-US" altLang="ko-KR" sz="1400" dirty="0"/>
              <a:t>HTML</a:t>
            </a:r>
            <a:r>
              <a:rPr lang="ko-KR" altLang="en-US" sz="1400" dirty="0"/>
              <a:t>로 </a:t>
            </a:r>
            <a:r>
              <a:rPr lang="ko-KR" altLang="en-US" sz="1400" dirty="0" smtClean="0"/>
              <a:t>만들어서 출력하는 문장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5517232"/>
            <a:ext cx="6662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출력 스트림 닫기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사용이 종료되면 출력 스트림 </a:t>
            </a:r>
            <a:r>
              <a:rPr lang="en-US" altLang="ko-KR" dirty="0" smtClean="0"/>
              <a:t>out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close()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95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2477944" y="2081997"/>
            <a:ext cx="725146" cy="1872104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b="1"/>
              <a:t>웹 서버</a:t>
            </a:r>
          </a:p>
        </p:txBody>
      </p:sp>
      <p:sp>
        <p:nvSpPr>
          <p:cNvPr id="7" name="Line 18"/>
          <p:cNvSpPr>
            <a:spLocks noChangeShapeType="1"/>
          </p:cNvSpPr>
          <p:nvPr/>
        </p:nvSpPr>
        <p:spPr bwMode="auto">
          <a:xfrm>
            <a:off x="3203089" y="3087856"/>
            <a:ext cx="3635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AutoShape 19"/>
          <p:cNvSpPr>
            <a:spLocks noChangeArrowheads="1"/>
          </p:cNvSpPr>
          <p:nvPr/>
        </p:nvSpPr>
        <p:spPr bwMode="auto">
          <a:xfrm>
            <a:off x="3566661" y="2081997"/>
            <a:ext cx="1178612" cy="1868931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b="1"/>
              <a:t>서블릿</a:t>
            </a:r>
          </a:p>
          <a:p>
            <a:pPr algn="ctr"/>
            <a:r>
              <a:rPr lang="ko-KR" altLang="en-US" sz="1200" b="1"/>
              <a:t> 컨테이너</a:t>
            </a:r>
          </a:p>
        </p:txBody>
      </p:sp>
      <p:sp>
        <p:nvSpPr>
          <p:cNvPr id="9" name="Line 20"/>
          <p:cNvSpPr>
            <a:spLocks noChangeShapeType="1"/>
          </p:cNvSpPr>
          <p:nvPr/>
        </p:nvSpPr>
        <p:spPr bwMode="auto">
          <a:xfrm>
            <a:off x="4745273" y="3087856"/>
            <a:ext cx="4514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Oval 22"/>
          <p:cNvSpPr>
            <a:spLocks noChangeArrowheads="1"/>
          </p:cNvSpPr>
          <p:nvPr/>
        </p:nvSpPr>
        <p:spPr bwMode="auto">
          <a:xfrm>
            <a:off x="5194743" y="1361713"/>
            <a:ext cx="906932" cy="72028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/>
              <a:t>스레드</a:t>
            </a:r>
          </a:p>
        </p:txBody>
      </p:sp>
      <p:sp>
        <p:nvSpPr>
          <p:cNvPr id="12" name="Oval 23"/>
          <p:cNvSpPr>
            <a:spLocks noChangeArrowheads="1"/>
          </p:cNvSpPr>
          <p:nvPr/>
        </p:nvSpPr>
        <p:spPr bwMode="auto">
          <a:xfrm>
            <a:off x="5466423" y="1793249"/>
            <a:ext cx="906932" cy="72028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/>
              <a:t>스레드</a:t>
            </a:r>
          </a:p>
        </p:txBody>
      </p:sp>
      <p:sp>
        <p:nvSpPr>
          <p:cNvPr id="13" name="Oval 24"/>
          <p:cNvSpPr>
            <a:spLocks noChangeArrowheads="1"/>
          </p:cNvSpPr>
          <p:nvPr/>
        </p:nvSpPr>
        <p:spPr bwMode="auto">
          <a:xfrm>
            <a:off x="5738103" y="2420684"/>
            <a:ext cx="906932" cy="72028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/>
              <a:t>스레드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5286635" y="3428796"/>
            <a:ext cx="906932" cy="72028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/>
              <a:t>스레드</a:t>
            </a: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6011781" y="2799108"/>
            <a:ext cx="815040" cy="396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800" b="1"/>
              <a:t>     .</a:t>
            </a:r>
          </a:p>
          <a:p>
            <a:pPr>
              <a:spcBef>
                <a:spcPct val="50000"/>
              </a:spcBef>
            </a:pPr>
            <a:r>
              <a:rPr lang="en-US" altLang="ko-KR" sz="800" b="1"/>
              <a:t>     .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6011781" y="1650461"/>
            <a:ext cx="10887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28"/>
          <p:cNvSpPr>
            <a:spLocks noChangeShapeType="1"/>
          </p:cNvSpPr>
          <p:nvPr/>
        </p:nvSpPr>
        <p:spPr bwMode="auto">
          <a:xfrm>
            <a:off x="6283461" y="2224785"/>
            <a:ext cx="10887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>
            <a:off x="6645035" y="2852219"/>
            <a:ext cx="10887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Line 30"/>
          <p:cNvSpPr>
            <a:spLocks noChangeShapeType="1"/>
          </p:cNvSpPr>
          <p:nvPr/>
        </p:nvSpPr>
        <p:spPr bwMode="auto">
          <a:xfrm>
            <a:off x="6191569" y="3863505"/>
            <a:ext cx="10887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" name="Oval 31"/>
          <p:cNvSpPr>
            <a:spLocks noChangeArrowheads="1"/>
          </p:cNvSpPr>
          <p:nvPr/>
        </p:nvSpPr>
        <p:spPr bwMode="auto">
          <a:xfrm>
            <a:off x="7188395" y="1361713"/>
            <a:ext cx="906932" cy="720284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/>
              <a:t>서블릿객체</a:t>
            </a:r>
          </a:p>
        </p:txBody>
      </p:sp>
      <p:sp>
        <p:nvSpPr>
          <p:cNvPr id="21" name="Oval 32"/>
          <p:cNvSpPr>
            <a:spLocks noChangeArrowheads="1"/>
          </p:cNvSpPr>
          <p:nvPr/>
        </p:nvSpPr>
        <p:spPr bwMode="auto">
          <a:xfrm>
            <a:off x="7460075" y="1793249"/>
            <a:ext cx="906932" cy="720284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/>
              <a:t>서블릿객체</a:t>
            </a:r>
          </a:p>
        </p:txBody>
      </p:sp>
      <p:sp>
        <p:nvSpPr>
          <p:cNvPr id="22" name="Oval 33"/>
          <p:cNvSpPr>
            <a:spLocks noChangeArrowheads="1"/>
          </p:cNvSpPr>
          <p:nvPr/>
        </p:nvSpPr>
        <p:spPr bwMode="auto">
          <a:xfrm>
            <a:off x="7731755" y="2255723"/>
            <a:ext cx="906932" cy="720284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/>
              <a:t>서블릿객체</a:t>
            </a:r>
          </a:p>
        </p:txBody>
      </p:sp>
      <p:sp>
        <p:nvSpPr>
          <p:cNvPr id="23" name="Oval 34"/>
          <p:cNvSpPr>
            <a:spLocks noChangeArrowheads="1"/>
          </p:cNvSpPr>
          <p:nvPr/>
        </p:nvSpPr>
        <p:spPr bwMode="auto">
          <a:xfrm>
            <a:off x="7280286" y="3428796"/>
            <a:ext cx="906932" cy="720284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/>
              <a:t>서블릿객체</a:t>
            </a:r>
          </a:p>
        </p:txBody>
      </p:sp>
      <p:sp>
        <p:nvSpPr>
          <p:cNvPr id="24" name="Text Box 35"/>
          <p:cNvSpPr txBox="1">
            <a:spLocks noChangeArrowheads="1"/>
          </p:cNvSpPr>
          <p:nvPr/>
        </p:nvSpPr>
        <p:spPr bwMode="auto">
          <a:xfrm>
            <a:off x="5448650" y="2269762"/>
            <a:ext cx="815040" cy="396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800" b="1"/>
              <a:t>     .</a:t>
            </a:r>
          </a:p>
          <a:p>
            <a:pPr>
              <a:spcBef>
                <a:spcPct val="50000"/>
              </a:spcBef>
            </a:pPr>
            <a:r>
              <a:rPr lang="en-US" altLang="ko-KR" sz="800" b="1"/>
              <a:t>     .</a:t>
            </a:r>
          </a:p>
        </p:txBody>
      </p:sp>
      <p:pic>
        <p:nvPicPr>
          <p:cNvPr id="1027" name="Picture 3" descr="G:\원고\로드북\_____jsp\img\ch02\2-013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99534"/>
            <a:ext cx="1945550" cy="190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Line 18"/>
          <p:cNvSpPr>
            <a:spLocks noChangeShapeType="1"/>
          </p:cNvSpPr>
          <p:nvPr/>
        </p:nvSpPr>
        <p:spPr bwMode="auto">
          <a:xfrm>
            <a:off x="2145473" y="3089181"/>
            <a:ext cx="3635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64905" y="44624"/>
            <a:ext cx="82737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서블릿의</a:t>
            </a:r>
            <a:r>
              <a:rPr lang="ko-KR" altLang="en-US" dirty="0">
                <a:solidFill>
                  <a:srgbClr val="FF0000"/>
                </a:solidFill>
              </a:rPr>
              <a:t> 동작 </a:t>
            </a:r>
            <a:r>
              <a:rPr lang="ko-KR" altLang="en-US" dirty="0" smtClean="0">
                <a:solidFill>
                  <a:srgbClr val="FF0000"/>
                </a:solidFill>
              </a:rPr>
              <a:t>원리</a:t>
            </a:r>
            <a:r>
              <a:rPr lang="en-US" altLang="ko-KR" dirty="0" smtClean="0">
                <a:solidFill>
                  <a:srgbClr val="FF0000"/>
                </a:solidFill>
              </a:rPr>
              <a:t>(80p)</a:t>
            </a:r>
          </a:p>
          <a:p>
            <a:endParaRPr lang="ko-KR" altLang="en-US" dirty="0"/>
          </a:p>
          <a:p>
            <a:r>
              <a:rPr lang="ko-KR" altLang="en-US" dirty="0" err="1"/>
              <a:t>서블릿의</a:t>
            </a:r>
            <a:r>
              <a:rPr lang="ko-KR" altLang="en-US" dirty="0"/>
              <a:t> 수행은 </a:t>
            </a:r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ko-KR" altLang="en-US" dirty="0" smtClean="0"/>
              <a:t>컨테이너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톰캣</a:t>
            </a:r>
            <a:r>
              <a:rPr lang="en-US" altLang="ko-KR" dirty="0" smtClean="0"/>
              <a:t>)</a:t>
            </a:r>
            <a:r>
              <a:rPr lang="ko-KR" altLang="en-US" dirty="0" smtClean="0"/>
              <a:t> 에 </a:t>
            </a:r>
            <a:r>
              <a:rPr lang="ko-KR" altLang="en-US" dirty="0"/>
              <a:t>의해서 처리되는데 </a:t>
            </a:r>
            <a:r>
              <a:rPr lang="ko-KR" altLang="en-US" dirty="0" err="1"/>
              <a:t>서블릿이</a:t>
            </a:r>
            <a:r>
              <a:rPr lang="ko-KR" altLang="en-US" dirty="0"/>
              <a:t> 요청될 때마다 스레드가 계속 생성되어 </a:t>
            </a:r>
            <a:r>
              <a:rPr lang="ko-KR" altLang="en-US" dirty="0" err="1"/>
              <a:t>서블릿</a:t>
            </a:r>
            <a:r>
              <a:rPr lang="ko-KR" altLang="en-US" dirty="0"/>
              <a:t> 객체를 생성해서 수행합니다</a:t>
            </a:r>
            <a:r>
              <a:rPr lang="en-US" altLang="ko-KR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4437112"/>
            <a:ext cx="69685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아파치 </a:t>
            </a:r>
            <a:r>
              <a:rPr lang="ko-KR" altLang="en-US" dirty="0" err="1" smtClean="0"/>
              <a:t>톰캣은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/ JSP</a:t>
            </a:r>
            <a:r>
              <a:rPr lang="ko-KR" altLang="en-US" dirty="0" err="1" smtClean="0"/>
              <a:t>콘테이너라</a:t>
            </a:r>
            <a:r>
              <a:rPr lang="ko-KR" altLang="en-US" dirty="0" smtClean="0"/>
              <a:t> 정의됨</a:t>
            </a:r>
            <a:endParaRPr lang="en-US" altLang="ko-KR" dirty="0" smtClean="0"/>
          </a:p>
          <a:p>
            <a:r>
              <a:rPr lang="ko-KR" altLang="en-US" dirty="0" err="1" smtClean="0"/>
              <a:t>톰캣</a:t>
            </a:r>
            <a:r>
              <a:rPr lang="ko-KR" altLang="en-US" dirty="0" smtClean="0"/>
              <a:t> </a:t>
            </a:r>
            <a:r>
              <a:rPr lang="en-US" altLang="ko-KR" dirty="0" smtClean="0"/>
              <a:t>9</a:t>
            </a:r>
            <a:r>
              <a:rPr lang="ko-KR" altLang="en-US" dirty="0" smtClean="0"/>
              <a:t>버전은 </a:t>
            </a:r>
            <a:r>
              <a:rPr lang="en-US" altLang="ko-KR" dirty="0" smtClean="0"/>
              <a:t>servlet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4,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2.3, </a:t>
            </a:r>
            <a:r>
              <a:rPr lang="ko-KR" altLang="en-US" dirty="0" smtClean="0"/>
              <a:t>자바는 </a:t>
            </a:r>
            <a:r>
              <a:rPr lang="en-US" altLang="ko-KR" dirty="0" smtClean="0"/>
              <a:t>8</a:t>
            </a:r>
            <a:r>
              <a:rPr lang="ko-KR" altLang="en-US" dirty="0" smtClean="0"/>
              <a:t>버전 이상을 지원</a:t>
            </a:r>
            <a:endParaRPr lang="en-US" altLang="ko-KR" dirty="0" smtClean="0"/>
          </a:p>
          <a:p>
            <a:r>
              <a:rPr lang="ko-KR" altLang="en-US" dirty="0" err="1" smtClean="0"/>
              <a:t>톰캣이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구동되면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이 구동되고 자바 문법을 따르는 </a:t>
            </a:r>
            <a:r>
              <a:rPr lang="ko-KR" altLang="en-US" dirty="0" err="1" smtClean="0"/>
              <a:t>서블릿에게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주어진 일을 처리할 환경을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35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G:\원고\로드북\_____jsp\img\ch02\2-013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82" y="1164638"/>
            <a:ext cx="1945550" cy="190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2628132" y="1477641"/>
            <a:ext cx="9477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/>
              <a:t>① </a:t>
            </a:r>
            <a:r>
              <a:rPr lang="ko-KR" altLang="en-US" sz="1200"/>
              <a:t>요청</a:t>
            </a:r>
          </a:p>
        </p:txBody>
      </p:sp>
      <p:sp>
        <p:nvSpPr>
          <p:cNvPr id="27" name="AutoShape 31"/>
          <p:cNvSpPr>
            <a:spLocks noChangeArrowheads="1"/>
          </p:cNvSpPr>
          <p:nvPr/>
        </p:nvSpPr>
        <p:spPr bwMode="auto">
          <a:xfrm>
            <a:off x="3563888" y="1467445"/>
            <a:ext cx="631825" cy="11256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b="1"/>
              <a:t>웹 서버</a:t>
            </a:r>
          </a:p>
        </p:txBody>
      </p:sp>
      <p:sp>
        <p:nvSpPr>
          <p:cNvPr id="29" name="Line 32"/>
          <p:cNvSpPr>
            <a:spLocks noChangeShapeType="1"/>
          </p:cNvSpPr>
          <p:nvPr/>
        </p:nvSpPr>
        <p:spPr bwMode="auto">
          <a:xfrm>
            <a:off x="4243214" y="1741166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4165426" y="1490341"/>
            <a:ext cx="4730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/>
              <a:t>②</a:t>
            </a:r>
          </a:p>
        </p:txBody>
      </p:sp>
      <p:sp>
        <p:nvSpPr>
          <p:cNvPr id="31" name="AutoShape 34"/>
          <p:cNvSpPr>
            <a:spLocks noChangeArrowheads="1"/>
          </p:cNvSpPr>
          <p:nvPr/>
        </p:nvSpPr>
        <p:spPr bwMode="auto">
          <a:xfrm>
            <a:off x="4795664" y="1467445"/>
            <a:ext cx="793750" cy="103307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b="1"/>
              <a:t>서블릿</a:t>
            </a:r>
          </a:p>
          <a:p>
            <a:pPr algn="ctr"/>
            <a:r>
              <a:rPr lang="ko-KR" altLang="en-US" sz="1200" b="1"/>
              <a:t>컨테이너</a:t>
            </a:r>
          </a:p>
        </p:txBody>
      </p:sp>
      <p:sp>
        <p:nvSpPr>
          <p:cNvPr id="32" name="Line 35"/>
          <p:cNvSpPr>
            <a:spLocks noChangeShapeType="1"/>
          </p:cNvSpPr>
          <p:nvPr/>
        </p:nvSpPr>
        <p:spPr bwMode="auto">
          <a:xfrm>
            <a:off x="5589414" y="1679253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5665614" y="1428428"/>
            <a:ext cx="2365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/>
              <a:t>③</a:t>
            </a:r>
          </a:p>
        </p:txBody>
      </p:sp>
      <p:sp>
        <p:nvSpPr>
          <p:cNvPr id="34" name="AutoShape 37"/>
          <p:cNvSpPr>
            <a:spLocks noChangeArrowheads="1"/>
          </p:cNvSpPr>
          <p:nvPr/>
        </p:nvSpPr>
        <p:spPr bwMode="auto">
          <a:xfrm>
            <a:off x="5981526" y="1405533"/>
            <a:ext cx="709613" cy="11256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b="1"/>
              <a:t>스레드</a:t>
            </a:r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 flipH="1">
            <a:off x="5586239" y="2307903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36" name="Line 39"/>
          <p:cNvSpPr>
            <a:spLocks noChangeShapeType="1"/>
          </p:cNvSpPr>
          <p:nvPr/>
        </p:nvSpPr>
        <p:spPr bwMode="auto">
          <a:xfrm flipH="1">
            <a:off x="4243214" y="2307903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5665614" y="2307903"/>
            <a:ext cx="4730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 dirty="0"/>
              <a:t>④</a:t>
            </a:r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2653532" y="2117403"/>
            <a:ext cx="8683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 dirty="0"/>
              <a:t>⑥ </a:t>
            </a:r>
            <a:r>
              <a:rPr lang="ko-KR" altLang="en-US" sz="1200" dirty="0"/>
              <a:t>응답</a:t>
            </a: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928251" y="3196208"/>
            <a:ext cx="1487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클라이언트 측</a:t>
            </a:r>
            <a:r>
              <a:rPr lang="en-US" altLang="ko-KR" sz="1400" dirty="0"/>
              <a:t>]</a:t>
            </a:r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4412491" y="3070168"/>
            <a:ext cx="284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서            </a:t>
            </a:r>
            <a:r>
              <a:rPr lang="ko-KR" altLang="en-US" sz="1400" dirty="0" err="1"/>
              <a:t>버</a:t>
            </a:r>
            <a:r>
              <a:rPr lang="ko-KR" altLang="en-US" sz="1400" dirty="0"/>
              <a:t>           측</a:t>
            </a:r>
            <a:r>
              <a:rPr lang="en-US" altLang="ko-KR" sz="1400" dirty="0"/>
              <a:t>]</a:t>
            </a:r>
          </a:p>
        </p:txBody>
      </p:sp>
      <p:sp>
        <p:nvSpPr>
          <p:cNvPr id="41" name="Oval 44"/>
          <p:cNvSpPr>
            <a:spLocks noChangeArrowheads="1"/>
          </p:cNvSpPr>
          <p:nvPr/>
        </p:nvSpPr>
        <p:spPr bwMode="auto">
          <a:xfrm>
            <a:off x="7152654" y="1588800"/>
            <a:ext cx="947738" cy="7528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/>
              <a:t>서블릿</a:t>
            </a:r>
          </a:p>
          <a:p>
            <a:pPr algn="ctr"/>
            <a:r>
              <a:rPr lang="ko-KR" altLang="en-US" sz="1200"/>
              <a:t>객체</a:t>
            </a:r>
          </a:p>
        </p:txBody>
      </p:sp>
      <p:sp>
        <p:nvSpPr>
          <p:cNvPr id="42" name="Line 45"/>
          <p:cNvSpPr>
            <a:spLocks noChangeShapeType="1"/>
          </p:cNvSpPr>
          <p:nvPr/>
        </p:nvSpPr>
        <p:spPr bwMode="auto">
          <a:xfrm>
            <a:off x="6732240" y="1882477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43" name="Line 46"/>
          <p:cNvSpPr>
            <a:spLocks noChangeShapeType="1"/>
          </p:cNvSpPr>
          <p:nvPr/>
        </p:nvSpPr>
        <p:spPr bwMode="auto">
          <a:xfrm flipH="1">
            <a:off x="6732240" y="2069802"/>
            <a:ext cx="395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44" name="Rectangle 47"/>
          <p:cNvSpPr>
            <a:spLocks noChangeArrowheads="1"/>
          </p:cNvSpPr>
          <p:nvPr/>
        </p:nvSpPr>
        <p:spPr bwMode="auto">
          <a:xfrm>
            <a:off x="4243214" y="2020566"/>
            <a:ext cx="3385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dirty="0"/>
              <a:t>⑤</a:t>
            </a:r>
          </a:p>
        </p:txBody>
      </p:sp>
      <p:sp>
        <p:nvSpPr>
          <p:cNvPr id="46" name="Line 49"/>
          <p:cNvSpPr>
            <a:spLocks noChangeShapeType="1"/>
          </p:cNvSpPr>
          <p:nvPr/>
        </p:nvSpPr>
        <p:spPr bwMode="auto">
          <a:xfrm>
            <a:off x="2653532" y="1741166"/>
            <a:ext cx="909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47" name="Line 50"/>
          <p:cNvSpPr>
            <a:spLocks noChangeShapeType="1"/>
          </p:cNvSpPr>
          <p:nvPr/>
        </p:nvSpPr>
        <p:spPr bwMode="auto">
          <a:xfrm flipH="1">
            <a:off x="2653532" y="2369816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2" name="직사각형 1"/>
          <p:cNvSpPr/>
          <p:nvPr/>
        </p:nvSpPr>
        <p:spPr>
          <a:xfrm>
            <a:off x="342132" y="262389"/>
            <a:ext cx="8550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자바 가상 </a:t>
            </a:r>
            <a:r>
              <a:rPr lang="ko-KR" altLang="en-US" dirty="0" err="1"/>
              <a:t>머신에</a:t>
            </a:r>
            <a:r>
              <a:rPr lang="ko-KR" altLang="en-US" dirty="0"/>
              <a:t> </a:t>
            </a:r>
            <a:r>
              <a:rPr lang="ko-KR" altLang="en-US" dirty="0" err="1"/>
              <a:t>서블릿</a:t>
            </a:r>
            <a:r>
              <a:rPr lang="ko-KR" altLang="en-US" dirty="0"/>
              <a:t> 컨테이너가 존재하게 되고 </a:t>
            </a:r>
            <a:r>
              <a:rPr lang="ko-KR" altLang="en-US" dirty="0" err="1"/>
              <a:t>서블릿</a:t>
            </a:r>
            <a:r>
              <a:rPr lang="ko-KR" altLang="en-US" dirty="0"/>
              <a:t> 컨테이너가 </a:t>
            </a:r>
            <a:r>
              <a:rPr lang="ko-KR" altLang="en-US" dirty="0" err="1"/>
              <a:t>서블릿</a:t>
            </a:r>
            <a:r>
              <a:rPr lang="ko-KR" altLang="en-US" dirty="0"/>
              <a:t> 객체를 생성하게 됩니다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470547"/>
              </p:ext>
            </p:extLst>
          </p:nvPr>
        </p:nvGraphicFramePr>
        <p:xfrm>
          <a:off x="460398" y="3937600"/>
          <a:ext cx="8356205" cy="2011680"/>
        </p:xfrm>
        <a:graphic>
          <a:graphicData uri="http://schemas.openxmlformats.org/drawingml/2006/table">
            <a:tbl>
              <a:tblPr/>
              <a:tblGrid>
                <a:gridCol w="8356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552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① 브라우저에서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서블릿을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요청합니다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②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그러면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WAS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안에 웹 서버가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서블릿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요청을 인식하여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서블릿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컨테이너에게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서블릿을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수행하도록 넘겨줍니다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③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서블릿은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스레드를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기동하여 해당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서블릿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객체를 생성하여 이를 수행합니다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④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서블릿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객체의 작업이 종료되면 기동되었던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스레드가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종료합니다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⑤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서블릿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수행결과가 웹 서버에 전송됩니다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⑥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이를 클라이언트에 전송하게 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89125" y="3049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85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1"/>
          <p:cNvGrpSpPr>
            <a:grpSpLocks/>
          </p:cNvGrpSpPr>
          <p:nvPr/>
        </p:nvGrpSpPr>
        <p:grpSpPr bwMode="auto">
          <a:xfrm>
            <a:off x="4716017" y="1194817"/>
            <a:ext cx="4320479" cy="3962375"/>
            <a:chOff x="2744" y="798"/>
            <a:chExt cx="2948" cy="2178"/>
          </a:xfrm>
        </p:grpSpPr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2744" y="798"/>
              <a:ext cx="1270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/>
                <a:t>Instance </a:t>
              </a:r>
              <a:r>
                <a:rPr lang="ko-KR" altLang="en-US"/>
                <a:t>생성</a:t>
              </a:r>
            </a:p>
          </p:txBody>
        </p:sp>
        <p:sp>
          <p:nvSpPr>
            <p:cNvPr id="27" name="Rectangle 9"/>
            <p:cNvSpPr>
              <a:spLocks noChangeArrowheads="1"/>
            </p:cNvSpPr>
            <p:nvPr/>
          </p:nvSpPr>
          <p:spPr bwMode="auto">
            <a:xfrm>
              <a:off x="2744" y="1388"/>
              <a:ext cx="1270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/>
                <a:t>init( )</a:t>
              </a:r>
            </a:p>
          </p:txBody>
        </p:sp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2744" y="1907"/>
              <a:ext cx="1271" cy="6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dirty="0" err="1" smtClean="0"/>
                <a:t>doGet</a:t>
              </a:r>
              <a:r>
                <a:rPr lang="en-US" altLang="ko-KR" dirty="0"/>
                <a:t>()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혹</a:t>
              </a:r>
              <a:r>
                <a:rPr lang="ko-KR" altLang="en-US" dirty="0"/>
                <a:t>은</a:t>
              </a:r>
              <a:endParaRPr lang="en-US" altLang="ko-KR" dirty="0"/>
            </a:p>
            <a:p>
              <a:pPr algn="ctr"/>
              <a:r>
                <a:rPr lang="en-US" altLang="ko-KR" dirty="0"/>
                <a:t> </a:t>
              </a:r>
              <a:r>
                <a:rPr lang="en-US" altLang="ko-KR" dirty="0" err="1" smtClean="0"/>
                <a:t>doPost</a:t>
              </a:r>
              <a:r>
                <a:rPr lang="en-US" altLang="ko-KR" dirty="0"/>
                <a:t>()</a:t>
              </a:r>
            </a:p>
          </p:txBody>
        </p:sp>
        <p:sp>
          <p:nvSpPr>
            <p:cNvPr id="30" name="Rectangle 11"/>
            <p:cNvSpPr>
              <a:spLocks noChangeArrowheads="1"/>
            </p:cNvSpPr>
            <p:nvPr/>
          </p:nvSpPr>
          <p:spPr bwMode="auto">
            <a:xfrm>
              <a:off x="2744" y="2658"/>
              <a:ext cx="1270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/>
                <a:t>destroy( )</a:t>
              </a:r>
            </a:p>
          </p:txBody>
        </p:sp>
        <p:cxnSp>
          <p:nvCxnSpPr>
            <p:cNvPr id="31" name="AutoShape 12"/>
            <p:cNvCxnSpPr>
              <a:cxnSpLocks noChangeShapeType="1"/>
              <a:stCxn id="26" idx="2"/>
              <a:endCxn id="27" idx="0"/>
            </p:cNvCxnSpPr>
            <p:nvPr/>
          </p:nvCxnSpPr>
          <p:spPr bwMode="auto">
            <a:xfrm>
              <a:off x="3379" y="1116"/>
              <a:ext cx="0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13"/>
            <p:cNvCxnSpPr>
              <a:cxnSpLocks noChangeShapeType="1"/>
              <a:stCxn id="27" idx="2"/>
              <a:endCxn id="29" idx="0"/>
            </p:cNvCxnSpPr>
            <p:nvPr/>
          </p:nvCxnSpPr>
          <p:spPr bwMode="auto">
            <a:xfrm>
              <a:off x="3379" y="1706"/>
              <a:ext cx="1" cy="2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14"/>
            <p:cNvCxnSpPr>
              <a:cxnSpLocks noChangeShapeType="1"/>
              <a:stCxn id="29" idx="2"/>
              <a:endCxn id="30" idx="0"/>
            </p:cNvCxnSpPr>
            <p:nvPr/>
          </p:nvCxnSpPr>
          <p:spPr bwMode="auto">
            <a:xfrm flipH="1">
              <a:off x="3379" y="2544"/>
              <a:ext cx="1" cy="1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15"/>
            <p:cNvCxnSpPr>
              <a:cxnSpLocks noChangeShapeType="1"/>
            </p:cNvCxnSpPr>
            <p:nvPr/>
          </p:nvCxnSpPr>
          <p:spPr bwMode="auto">
            <a:xfrm>
              <a:off x="3379" y="1797"/>
              <a:ext cx="636" cy="408"/>
            </a:xfrm>
            <a:prstGeom prst="bentConnector3">
              <a:avLst>
                <a:gd name="adj1" fmla="val 12248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Text Box 16"/>
            <p:cNvSpPr txBox="1">
              <a:spLocks noChangeArrowheads="1"/>
            </p:cNvSpPr>
            <p:nvPr/>
          </p:nvSpPr>
          <p:spPr bwMode="auto">
            <a:xfrm>
              <a:off x="4059" y="844"/>
              <a:ext cx="14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/>
                <a:t>서블릿 객체 생성</a:t>
              </a:r>
            </a:p>
          </p:txBody>
        </p:sp>
        <p:sp>
          <p:nvSpPr>
            <p:cNvPr id="36" name="Text Box 17"/>
            <p:cNvSpPr txBox="1">
              <a:spLocks noChangeArrowheads="1"/>
            </p:cNvSpPr>
            <p:nvPr/>
          </p:nvSpPr>
          <p:spPr bwMode="auto">
            <a:xfrm>
              <a:off x="4059" y="1388"/>
              <a:ext cx="1497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dirty="0"/>
                <a:t>최초로 한번만 </a:t>
              </a:r>
              <a:r>
                <a:rPr lang="ko-KR" altLang="en-US" dirty="0" smtClean="0"/>
                <a:t>호출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en-US" altLang="ko-KR" dirty="0" smtClean="0"/>
                <a:t>(</a:t>
              </a:r>
              <a:r>
                <a:rPr lang="ko-KR" altLang="en-US" dirty="0" err="1" smtClean="0"/>
                <a:t>초기화작업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37" name="Text Box 18"/>
            <p:cNvSpPr txBox="1">
              <a:spLocks noChangeArrowheads="1"/>
            </p:cNvSpPr>
            <p:nvPr/>
          </p:nvSpPr>
          <p:spPr bwMode="auto">
            <a:xfrm>
              <a:off x="4105" y="1978"/>
              <a:ext cx="14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/>
                <a:t>요청될 때마다 호출</a:t>
              </a:r>
            </a:p>
          </p:txBody>
        </p:sp>
        <p:sp>
          <p:nvSpPr>
            <p:cNvPr id="38" name="Text Box 19"/>
            <p:cNvSpPr txBox="1">
              <a:spLocks noChangeArrowheads="1"/>
            </p:cNvSpPr>
            <p:nvPr/>
          </p:nvSpPr>
          <p:spPr bwMode="auto">
            <a:xfrm>
              <a:off x="4014" y="2704"/>
              <a:ext cx="167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/>
                <a:t>톰캣 해제시 자원 해제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51520" y="188640"/>
            <a:ext cx="3188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서블릿의</a:t>
            </a:r>
            <a:r>
              <a:rPr lang="ko-KR" altLang="en-US" dirty="0">
                <a:solidFill>
                  <a:srgbClr val="FF0000"/>
                </a:solidFill>
              </a:rPr>
              <a:t> 라이프 </a:t>
            </a:r>
            <a:r>
              <a:rPr lang="ko-KR" altLang="en-US" dirty="0" smtClean="0">
                <a:solidFill>
                  <a:srgbClr val="FF0000"/>
                </a:solidFill>
              </a:rPr>
              <a:t>사이클</a:t>
            </a:r>
            <a:r>
              <a:rPr lang="en-US" altLang="ko-KR" dirty="0" smtClean="0">
                <a:solidFill>
                  <a:srgbClr val="FF0000"/>
                </a:solidFill>
              </a:rPr>
              <a:t>(81p)</a:t>
            </a:r>
            <a:endParaRPr lang="ko-KR" altLang="en-US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9621" y="660237"/>
            <a:ext cx="416836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서블릿이</a:t>
            </a:r>
            <a:r>
              <a:rPr lang="ko-KR" altLang="en-US" dirty="0"/>
              <a:t> 다른 웹 기술보다 주목을 받게 된 이유는 수행 속도가 빠르다는 점입니다</a:t>
            </a:r>
            <a:r>
              <a:rPr lang="en-US" altLang="ko-KR" dirty="0"/>
              <a:t>. </a:t>
            </a:r>
            <a:r>
              <a:rPr lang="ko-KR" altLang="en-US" dirty="0"/>
              <a:t>수행 속도가 빠를 수 있는 이유는 두 번째 이상 요청이 첫 번째 요청인 경우와 다르게 처리되기 때문입니다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다른 웹 기술들은 클라이언트들의 요청이 있을 때마다 작업을 처음부터 새롭게 하여 제공하지만</a:t>
            </a:r>
            <a:r>
              <a:rPr lang="en-US" altLang="ko-KR" dirty="0"/>
              <a:t>, </a:t>
            </a:r>
            <a:r>
              <a:rPr lang="ko-KR" altLang="en-US" dirty="0" err="1"/>
              <a:t>서블릿은</a:t>
            </a:r>
            <a:r>
              <a:rPr lang="ko-KR" altLang="en-US" dirty="0"/>
              <a:t> 그렇지 않습니다</a:t>
            </a:r>
            <a:r>
              <a:rPr lang="en-US" altLang="ko-KR" dirty="0"/>
              <a:t>. </a:t>
            </a:r>
            <a:r>
              <a:rPr lang="ko-KR" altLang="en-US" dirty="0" err="1"/>
              <a:t>서블릿이</a:t>
            </a:r>
            <a:r>
              <a:rPr lang="ko-KR" altLang="en-US" dirty="0"/>
              <a:t> 첫 번째 요청인 경우에는 </a:t>
            </a:r>
            <a:r>
              <a:rPr lang="ko-KR" altLang="en-US" dirty="0" err="1"/>
              <a:t>서블릿</a:t>
            </a:r>
            <a:r>
              <a:rPr lang="ko-KR" altLang="en-US" dirty="0"/>
              <a:t> 클래스를 찾아 메모리에 로딩하여 </a:t>
            </a:r>
            <a:r>
              <a:rPr lang="ko-KR" altLang="en-US" dirty="0" err="1"/>
              <a:t>인스턴스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를 생성합니다</a:t>
            </a:r>
            <a:r>
              <a:rPr lang="en-US" altLang="ko-KR" dirty="0"/>
              <a:t>. </a:t>
            </a:r>
            <a:r>
              <a:rPr lang="ko-KR" altLang="en-US" dirty="0"/>
              <a:t>이때 생성된 </a:t>
            </a:r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ko-KR" altLang="en-US" dirty="0" err="1"/>
              <a:t>인스턴스는</a:t>
            </a:r>
            <a:r>
              <a:rPr lang="ko-KR" altLang="en-US" dirty="0"/>
              <a:t> 메모리에 계속 남아 있게 되므로 이후부터는 </a:t>
            </a:r>
            <a:r>
              <a:rPr lang="ko-KR" altLang="en-US" dirty="0" err="1"/>
              <a:t>서블릿이</a:t>
            </a:r>
            <a:r>
              <a:rPr lang="ko-KR" altLang="en-US" dirty="0"/>
              <a:t> 호출되어도 </a:t>
            </a:r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ko-KR" altLang="en-US" dirty="0" err="1"/>
              <a:t>인스턴스가</a:t>
            </a:r>
            <a:r>
              <a:rPr lang="ko-KR" altLang="en-US" dirty="0"/>
              <a:t> 다시 생성되지 않고 이미 메모리에 로딩된 </a:t>
            </a:r>
            <a:r>
              <a:rPr lang="ko-KR" altLang="en-US" dirty="0" err="1"/>
              <a:t>서블릿으로부터</a:t>
            </a:r>
            <a:r>
              <a:rPr lang="ko-KR" altLang="en-US" dirty="0"/>
              <a:t> 서비스만 받기 때문에 수행속도가 빠릅니다</a:t>
            </a:r>
            <a:r>
              <a:rPr lang="en-US" altLang="ko-KR" dirty="0"/>
              <a:t>.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7544" y="5805264"/>
            <a:ext cx="6102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서블릿의</a:t>
            </a:r>
            <a:r>
              <a:rPr lang="ko-KR" altLang="en-US" b="1" dirty="0">
                <a:solidFill>
                  <a:srgbClr val="FF0000"/>
                </a:solidFill>
              </a:rPr>
              <a:t> 라이프 사이클을 테스트 </a:t>
            </a:r>
            <a:r>
              <a:rPr lang="ko-KR" altLang="en-US" b="1" dirty="0" smtClean="0">
                <a:solidFill>
                  <a:srgbClr val="FF0000"/>
                </a:solidFill>
              </a:rPr>
              <a:t>해보기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smtClean="0">
                <a:solidFill>
                  <a:srgbClr val="FF0000"/>
                </a:solidFill>
              </a:rPr>
              <a:t>LifeCyCle.java)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66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err="1">
                <a:solidFill>
                  <a:srgbClr val="FF0000"/>
                </a:solidFill>
              </a:rPr>
              <a:t>서블릿에서</a:t>
            </a:r>
            <a:r>
              <a:rPr lang="ko-KR" altLang="en-US" sz="3600" b="1" dirty="0">
                <a:solidFill>
                  <a:srgbClr val="FF0000"/>
                </a:solidFill>
              </a:rPr>
              <a:t> 한글처리와 데이터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통신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/>
            </a:r>
            <a:br>
              <a:rPr lang="en-US" altLang="ko-KR" sz="3600" b="1" dirty="0" smtClean="0">
                <a:solidFill>
                  <a:srgbClr val="FF0000"/>
                </a:solidFill>
              </a:rPr>
            </a:br>
            <a:r>
              <a:rPr lang="en-US" altLang="ko-KR" sz="3600" b="1" dirty="0" smtClean="0">
                <a:solidFill>
                  <a:srgbClr val="FF0000"/>
                </a:solidFill>
              </a:rPr>
              <a:t>(84p)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964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err="1"/>
              <a:t>response.setContentType</a:t>
            </a:r>
            <a:r>
              <a:rPr lang="en-US" altLang="ko-KR" sz="2400" dirty="0"/>
              <a:t>("text/html</a:t>
            </a:r>
            <a:r>
              <a:rPr lang="en-US" altLang="ko-KR" sz="2400" b="1" dirty="0"/>
              <a:t>; charset=UTF-8</a:t>
            </a:r>
            <a:r>
              <a:rPr lang="en-US" altLang="ko-KR" sz="2400" dirty="0"/>
              <a:t>");</a:t>
            </a:r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87559680" descr="EMB0000083cbc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96952"/>
            <a:ext cx="6912768" cy="220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16496" y="5630388"/>
            <a:ext cx="570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HelloServelt03.java</a:t>
            </a:r>
          </a:p>
          <a:p>
            <a:r>
              <a:rPr lang="en-US" altLang="ko-KR" dirty="0" err="1"/>
              <a:t>response.setContentType</a:t>
            </a:r>
            <a:r>
              <a:rPr lang="en-US" altLang="ko-KR" dirty="0"/>
              <a:t>("text/</a:t>
            </a:r>
            <a:r>
              <a:rPr lang="en-US" altLang="ko-KR" dirty="0" err="1"/>
              <a:t>html;charset</a:t>
            </a:r>
            <a:r>
              <a:rPr lang="en-US" altLang="ko-KR" dirty="0"/>
              <a:t>=UTF-8")</a:t>
            </a:r>
            <a:r>
              <a:rPr lang="en-US" altLang="ko-KR" dirty="0">
                <a:solidFill>
                  <a:srgbClr val="FF0000"/>
                </a:solidFill>
              </a:rPr>
              <a:t>;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95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get </a:t>
            </a:r>
            <a:r>
              <a:rPr lang="ko-KR" altLang="en-US" dirty="0">
                <a:solidFill>
                  <a:srgbClr val="FF0000"/>
                </a:solidFill>
              </a:rPr>
              <a:t>방식과 </a:t>
            </a:r>
            <a:r>
              <a:rPr lang="en-US" altLang="ko-KR" dirty="0">
                <a:solidFill>
                  <a:srgbClr val="FF0000"/>
                </a:solidFill>
              </a:rPr>
              <a:t>post </a:t>
            </a:r>
            <a:r>
              <a:rPr lang="ko-KR" altLang="en-US" dirty="0" smtClean="0">
                <a:solidFill>
                  <a:srgbClr val="FF0000"/>
                </a:solidFill>
              </a:rPr>
              <a:t>방식</a:t>
            </a:r>
            <a:r>
              <a:rPr lang="en-US" altLang="ko-KR" dirty="0" smtClean="0">
                <a:solidFill>
                  <a:srgbClr val="FF0000"/>
                </a:solidFill>
              </a:rPr>
              <a:t>(86p)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72008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400" dirty="0"/>
              <a:t>다음은 인터넷에서 회원 가입을 할 때 흔히 볼 수 있는 </a:t>
            </a:r>
            <a:r>
              <a:rPr lang="ko-KR" altLang="en-US" sz="2400" dirty="0" smtClean="0"/>
              <a:t>화면</a:t>
            </a:r>
            <a:endParaRPr lang="en-US" altLang="ko-KR" sz="2400" dirty="0" smtClean="0"/>
          </a:p>
          <a:p>
            <a:r>
              <a:rPr lang="ko-KR" altLang="en-US" sz="2400" dirty="0" smtClean="0"/>
              <a:t>아래와 </a:t>
            </a:r>
            <a:r>
              <a:rPr lang="ko-KR" altLang="en-US" sz="2400" dirty="0"/>
              <a:t>같은 화면은 </a:t>
            </a:r>
            <a:r>
              <a:rPr lang="en-US" altLang="ko-KR" sz="2400" dirty="0"/>
              <a:t>HTML</a:t>
            </a:r>
            <a:r>
              <a:rPr lang="ko-KR" altLang="en-US" sz="2400" dirty="0"/>
              <a:t>에서 </a:t>
            </a:r>
            <a:r>
              <a:rPr lang="en-US" altLang="ko-KR" sz="2400" dirty="0"/>
              <a:t>&lt;form&gt; </a:t>
            </a:r>
            <a:r>
              <a:rPr lang="ko-KR" altLang="en-US" sz="2400" dirty="0"/>
              <a:t>태그를 통해서 </a:t>
            </a:r>
            <a:r>
              <a:rPr lang="ko-KR" altLang="en-US" sz="2400" dirty="0" smtClean="0"/>
              <a:t>구현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87967928" descr="EMB0000083cbc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72816"/>
            <a:ext cx="8280920" cy="483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61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&lt;form&gt; </a:t>
            </a:r>
            <a:r>
              <a:rPr lang="ko-KR" altLang="en-US" dirty="0"/>
              <a:t>태그의 기본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6024" y="980728"/>
            <a:ext cx="8604448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&lt;form method="get/post" action="</a:t>
            </a:r>
            <a:r>
              <a:rPr lang="ko-KR" altLang="en-US" sz="2400" dirty="0" err="1"/>
              <a:t>호출할서블릿</a:t>
            </a:r>
            <a:r>
              <a:rPr lang="ko-KR" altLang="en-US" sz="2400" dirty="0"/>
              <a:t>“</a:t>
            </a:r>
            <a:r>
              <a:rPr lang="en-US" altLang="ko-KR" sz="2400" dirty="0"/>
              <a:t>&gt;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188693"/>
              </p:ext>
            </p:extLst>
          </p:nvPr>
        </p:nvGraphicFramePr>
        <p:xfrm>
          <a:off x="395536" y="1654391"/>
          <a:ext cx="8424936" cy="3346704"/>
        </p:xfrm>
        <a:graphic>
          <a:graphicData uri="http://schemas.openxmlformats.org/drawingml/2006/table">
            <a:tbl>
              <a:tblPr/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속성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설명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4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method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어떤 방식으로 데이터를 넘겨 줄 것인지를 결정한다</a:t>
                      </a: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과 </a:t>
                      </a: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post 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방식 중에서 하나를 선택한다</a:t>
                      </a: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post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는 사용자가 입력한 내용을 발송할 때 그 내용을 공개하지 않는다</a:t>
                      </a: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은 사용자가 입력한 결과를 알 수 있도록 내용을 공개한다</a:t>
                      </a: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action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전송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(submit)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버튼이 누르면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action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속성 다음에 기술한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URL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에 지정된 파일로 이동한다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25663" y="29575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3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_x228522200" descr="EMB000013c03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769" y="1891475"/>
            <a:ext cx="3664429" cy="103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286000" y="3018892"/>
            <a:ext cx="50222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@</a:t>
            </a:r>
            <a:r>
              <a:rPr lang="en-US" altLang="ko-KR" dirty="0" err="1" smtClean="0"/>
              <a:t>WebServlet</a:t>
            </a:r>
            <a:r>
              <a:rPr lang="en-US" altLang="ko-KR" dirty="0" smtClean="0"/>
              <a:t>("/hello")</a:t>
            </a:r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public </a:t>
            </a:r>
            <a:r>
              <a:rPr lang="en-US" altLang="ko-KR" dirty="0"/>
              <a:t>class </a:t>
            </a:r>
            <a:r>
              <a:rPr lang="en-US" altLang="ko-KR" dirty="0" err="1"/>
              <a:t>HelloServlet</a:t>
            </a:r>
            <a:r>
              <a:rPr lang="en-US" altLang="ko-KR" dirty="0"/>
              <a:t> extends </a:t>
            </a:r>
            <a:r>
              <a:rPr lang="en-US" altLang="ko-KR" dirty="0" err="1"/>
              <a:t>HttpServlet</a:t>
            </a:r>
            <a:r>
              <a:rPr lang="en-US" altLang="ko-KR" dirty="0"/>
              <a:t> { </a:t>
            </a:r>
          </a:p>
          <a:p>
            <a:pPr fontAlgn="base"/>
            <a:r>
              <a:rPr lang="en-US" altLang="ko-KR" dirty="0"/>
              <a:t> </a:t>
            </a:r>
          </a:p>
          <a:p>
            <a:pPr fontAlgn="base"/>
            <a:r>
              <a:rPr lang="en-US" altLang="ko-KR" dirty="0"/>
              <a:t>}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99603" y="2674805"/>
            <a:ext cx="2008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HelloServlet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클래스가 </a:t>
            </a:r>
            <a:endParaRPr lang="en-US" altLang="ko-KR" sz="1400" dirty="0" smtClean="0"/>
          </a:p>
          <a:p>
            <a:r>
              <a:rPr lang="ko-KR" altLang="en-US" sz="1400" dirty="0" smtClean="0"/>
              <a:t>요청을 받는다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10" name="구름 모양 설명선 9"/>
          <p:cNvSpPr/>
          <p:nvPr/>
        </p:nvSpPr>
        <p:spPr>
          <a:xfrm>
            <a:off x="4909198" y="2506352"/>
            <a:ext cx="2617440" cy="837184"/>
          </a:xfrm>
          <a:prstGeom prst="cloudCallout">
            <a:avLst>
              <a:gd name="adj1" fmla="val -54312"/>
              <a:gd name="adj2" fmla="val 761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구름 모양 설명선 11"/>
          <p:cNvSpPr/>
          <p:nvPr/>
        </p:nvSpPr>
        <p:spPr>
          <a:xfrm>
            <a:off x="3333035" y="1412776"/>
            <a:ext cx="2385376" cy="589139"/>
          </a:xfrm>
          <a:prstGeom prst="cloudCallout">
            <a:avLst>
              <a:gd name="adj1" fmla="val -40848"/>
              <a:gd name="adj2" fmla="val 9890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49059" y="1499899"/>
            <a:ext cx="2169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"hello”</a:t>
            </a:r>
            <a:r>
              <a:rPr lang="ko-KR" altLang="en-US" dirty="0" smtClean="0"/>
              <a:t>로 요청하면 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799437" y="2368520"/>
            <a:ext cx="401538" cy="82950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4278117" y="3297430"/>
            <a:ext cx="200769" cy="4147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858538" y="2204865"/>
            <a:ext cx="3001494" cy="18312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100" b="1" dirty="0"/>
              <a:t>http://localhost:8181/web-study-02/hello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8556" y="620688"/>
            <a:ext cx="8521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서블릿을</a:t>
            </a:r>
            <a:r>
              <a:rPr lang="ko-KR" altLang="en-US" dirty="0"/>
              <a:t> 요청하기 위한 </a:t>
            </a:r>
            <a:r>
              <a:rPr lang="en-US" altLang="ko-KR" dirty="0"/>
              <a:t>URL Mapping</a:t>
            </a:r>
            <a:r>
              <a:rPr lang="ko-KR" altLang="en-US" dirty="0"/>
              <a:t>을 실제 자바 클래스 명과는 다른 이름으로 지정하는 방법도 알아봅시다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7046" y="4820959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URL Mapping</a:t>
            </a:r>
            <a:r>
              <a:rPr lang="ko-KR" altLang="en-US" dirty="0"/>
              <a:t>이란 </a:t>
            </a:r>
            <a:r>
              <a:rPr lang="ko-KR" altLang="en-US" dirty="0" err="1"/>
              <a:t>서블릿을</a:t>
            </a:r>
            <a:r>
              <a:rPr lang="ko-KR" altLang="en-US" dirty="0"/>
              <a:t> 동작시키기 위해서 실제 자바 클래스 명을 사용하는 대신 </a:t>
            </a:r>
            <a:r>
              <a:rPr lang="ko-KR" altLang="en-US" dirty="0" err="1"/>
              <a:t>서블릿을</a:t>
            </a:r>
            <a:r>
              <a:rPr lang="ko-KR" altLang="en-US" dirty="0"/>
              <a:t> 요청하기 위한 문자열을 말합니다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9428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&lt;form&gt; </a:t>
            </a:r>
            <a:r>
              <a:rPr lang="ko-KR" altLang="en-US" dirty="0"/>
              <a:t>태그의 기본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6024" y="980728"/>
            <a:ext cx="8460432" cy="266429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&lt;form&gt; </a:t>
            </a:r>
            <a:r>
              <a:rPr lang="ko-KR" altLang="en-US" sz="2400" dirty="0"/>
              <a:t>태그에 포함된 입력양식에 내용을 입력하거나 선택사항을 선택하였다면 이들 내용이 서버에서 처리되어야 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웹 서버에 의해 처리될 수 있도록 </a:t>
            </a:r>
            <a:r>
              <a:rPr lang="en-US" altLang="ko-KR" sz="2400" dirty="0"/>
              <a:t>&lt;form&gt; </a:t>
            </a:r>
            <a:r>
              <a:rPr lang="ko-KR" altLang="en-US" sz="2400" dirty="0"/>
              <a:t>태그의 </a:t>
            </a:r>
            <a:r>
              <a:rPr lang="en-US" altLang="ko-KR" sz="2400" dirty="0"/>
              <a:t>action </a:t>
            </a:r>
            <a:r>
              <a:rPr lang="ko-KR" altLang="en-US" sz="2400" dirty="0"/>
              <a:t>속성에 이동할 </a:t>
            </a:r>
            <a:r>
              <a:rPr lang="ko-KR" altLang="en-US" sz="2400" dirty="0" err="1"/>
              <a:t>서블릿을</a:t>
            </a:r>
            <a:r>
              <a:rPr lang="ko-KR" altLang="en-US" sz="2400" dirty="0"/>
              <a:t> 기술합니다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다음은 </a:t>
            </a:r>
            <a:r>
              <a:rPr lang="en-US" altLang="ko-KR" sz="2400" dirty="0"/>
              <a:t>&lt;form&gt; </a:t>
            </a:r>
            <a:r>
              <a:rPr lang="ko-KR" altLang="en-US" sz="2400" dirty="0"/>
              <a:t>태그에 포함된 입력양식에 입력한 데이터를 </a:t>
            </a:r>
            <a:r>
              <a:rPr lang="ko-KR" altLang="en-US" sz="2400" dirty="0" err="1"/>
              <a:t>서블릿이</a:t>
            </a:r>
            <a:r>
              <a:rPr lang="ko-KR" altLang="en-US" sz="2400" dirty="0"/>
              <a:t> 처리하도록 한 예제입니다</a:t>
            </a:r>
            <a:r>
              <a:rPr lang="en-US" altLang="ko-KR" sz="2400" dirty="0"/>
              <a:t>.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25663" y="29575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9552" y="3685655"/>
            <a:ext cx="51491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dirty="0" err="1"/>
              <a:t>서블릿을</a:t>
            </a:r>
            <a:r>
              <a:rPr lang="ko-KR" altLang="en-US" sz="2800" dirty="0"/>
              <a:t> </a:t>
            </a:r>
            <a:r>
              <a:rPr lang="en-US" altLang="ko-KR" sz="2800" dirty="0"/>
              <a:t>get </a:t>
            </a:r>
            <a:r>
              <a:rPr lang="ko-KR" altLang="en-US" sz="2800" dirty="0"/>
              <a:t>방식으로 요청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3528" y="4437112"/>
            <a:ext cx="8352928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800" dirty="0"/>
              <a:t>&lt;form method="get" action="</a:t>
            </a:r>
            <a:r>
              <a:rPr lang="en-US" altLang="ko-KR" sz="2800" dirty="0" err="1"/>
              <a:t>MethodServlet</a:t>
            </a:r>
            <a:r>
              <a:rPr lang="en-US" altLang="ko-KR" sz="2800" dirty="0"/>
              <a:t>“&gt;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00648" y="5445224"/>
            <a:ext cx="8375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위 예는 </a:t>
            </a:r>
            <a:r>
              <a:rPr lang="en-US" altLang="ko-KR" sz="2400" dirty="0"/>
              <a:t>get </a:t>
            </a:r>
            <a:r>
              <a:rPr lang="ko-KR" altLang="en-US" sz="2400" dirty="0"/>
              <a:t>방식으로 </a:t>
            </a:r>
            <a:r>
              <a:rPr lang="ko-KR" altLang="en-US" sz="2400" dirty="0" err="1"/>
              <a:t>서블릿을</a:t>
            </a:r>
            <a:r>
              <a:rPr lang="ko-KR" altLang="en-US" sz="2400" dirty="0"/>
              <a:t> 호출하기 때문에 </a:t>
            </a:r>
            <a:r>
              <a:rPr lang="ko-KR" altLang="en-US" sz="2400" dirty="0" err="1"/>
              <a:t>서블릿</a:t>
            </a:r>
            <a:r>
              <a:rPr lang="ko-KR" altLang="en-US" sz="2400" dirty="0"/>
              <a:t> 클래스의 </a:t>
            </a:r>
            <a:r>
              <a:rPr lang="en-US" altLang="ko-KR" sz="2400" dirty="0" err="1"/>
              <a:t>doGet</a:t>
            </a:r>
            <a:r>
              <a:rPr lang="en-US" altLang="ko-KR" sz="2400" dirty="0"/>
              <a:t>() </a:t>
            </a:r>
            <a:r>
              <a:rPr lang="ko-KR" altLang="en-US" sz="2400" dirty="0" err="1"/>
              <a:t>메소드가</a:t>
            </a:r>
            <a:r>
              <a:rPr lang="ko-KR" altLang="en-US" sz="2400" dirty="0"/>
              <a:t> 호출됩니다</a:t>
            </a:r>
            <a:r>
              <a:rPr lang="en-US" altLang="ko-K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0619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&lt;form&gt; </a:t>
            </a:r>
            <a:r>
              <a:rPr lang="ko-KR" altLang="en-US" dirty="0"/>
              <a:t>태그의 기본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6024" y="980728"/>
            <a:ext cx="8460432" cy="266429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&lt;form&gt; </a:t>
            </a:r>
            <a:r>
              <a:rPr lang="ko-KR" altLang="en-US" sz="2400" dirty="0"/>
              <a:t>태그만으로는 </a:t>
            </a:r>
            <a:r>
              <a:rPr lang="en-US" altLang="ko-KR" sz="2400" dirty="0"/>
              <a:t>action </a:t>
            </a:r>
            <a:r>
              <a:rPr lang="ko-KR" altLang="en-US" sz="2400" dirty="0"/>
              <a:t>속성에 기술된 </a:t>
            </a:r>
            <a:r>
              <a:rPr lang="ko-KR" altLang="en-US" sz="2400" dirty="0" err="1"/>
              <a:t>서블릿으로</a:t>
            </a:r>
            <a:r>
              <a:rPr lang="ko-KR" altLang="en-US" sz="2400" dirty="0"/>
              <a:t> 데이터를 전송하기 위해서는 전송</a:t>
            </a:r>
            <a:r>
              <a:rPr lang="en-US" altLang="ko-KR" sz="2400" dirty="0"/>
              <a:t>(submit) </a:t>
            </a:r>
            <a:r>
              <a:rPr lang="ko-KR" altLang="en-US" sz="2400" dirty="0"/>
              <a:t>버튼이 클릭되어야 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전송 버튼은 </a:t>
            </a:r>
            <a:r>
              <a:rPr lang="en-US" altLang="ko-KR" sz="2400" dirty="0"/>
              <a:t>HTML</a:t>
            </a:r>
            <a:r>
              <a:rPr lang="ko-KR" altLang="en-US" sz="2400" dirty="0"/>
              <a:t>의 </a:t>
            </a:r>
            <a:r>
              <a:rPr lang="en-US" altLang="ko-KR" sz="2400" dirty="0"/>
              <a:t>&lt;input&gt; </a:t>
            </a:r>
            <a:r>
              <a:rPr lang="ko-KR" altLang="en-US" sz="2400" dirty="0"/>
              <a:t>태그의 </a:t>
            </a:r>
            <a:r>
              <a:rPr lang="en-US" altLang="ko-KR" sz="2400" dirty="0"/>
              <a:t>type</a:t>
            </a:r>
            <a:r>
              <a:rPr lang="ko-KR" altLang="en-US" sz="2400" dirty="0"/>
              <a:t>을 “</a:t>
            </a:r>
            <a:r>
              <a:rPr lang="en-US" altLang="ko-KR" sz="2400" dirty="0"/>
              <a:t>submit"</a:t>
            </a:r>
            <a:r>
              <a:rPr lang="ko-KR" altLang="en-US" sz="2400" dirty="0"/>
              <a:t>로 지정하여 만듭니다</a:t>
            </a:r>
            <a:r>
              <a:rPr lang="en-US" altLang="ko-KR" sz="2400" dirty="0"/>
              <a:t>.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25663" y="29575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9552" y="2709059"/>
            <a:ext cx="47387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dirty="0" smtClean="0"/>
              <a:t>전송</a:t>
            </a:r>
            <a:r>
              <a:rPr lang="en-US" altLang="ko-KR" sz="2800" dirty="0"/>
              <a:t>(submit) </a:t>
            </a:r>
            <a:r>
              <a:rPr lang="ko-KR" altLang="en-US" sz="2800" dirty="0"/>
              <a:t>버튼 </a:t>
            </a:r>
            <a:r>
              <a:rPr lang="ko-KR" altLang="en-US" sz="2800" dirty="0" smtClean="0"/>
              <a:t>만들기</a:t>
            </a:r>
            <a:endParaRPr lang="ko-KR" altLang="en-US" sz="2800" dirty="0"/>
          </a:p>
        </p:txBody>
      </p:sp>
      <p:sp>
        <p:nvSpPr>
          <p:cNvPr id="8" name="직사각형 7"/>
          <p:cNvSpPr/>
          <p:nvPr/>
        </p:nvSpPr>
        <p:spPr>
          <a:xfrm>
            <a:off x="300648" y="3414713"/>
            <a:ext cx="8352928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800" dirty="0"/>
              <a:t>&lt;input type="submit" value="</a:t>
            </a:r>
            <a:r>
              <a:rPr lang="ko-KR" altLang="en-US" sz="2800" dirty="0"/>
              <a:t>전송</a:t>
            </a:r>
            <a:r>
              <a:rPr lang="en-US" altLang="ko-KR" sz="2800" dirty="0"/>
              <a:t>" 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00648" y="4244895"/>
            <a:ext cx="8375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버튼 위에 나타날 값은 </a:t>
            </a:r>
            <a:r>
              <a:rPr lang="en-US" altLang="ko-KR" sz="2400" dirty="0"/>
              <a:t>value </a:t>
            </a:r>
            <a:r>
              <a:rPr lang="ko-KR" altLang="en-US" sz="2400" dirty="0"/>
              <a:t>속성에 지정합니다</a:t>
            </a:r>
            <a:r>
              <a:rPr lang="en-US" altLang="ko-KR" sz="2400" dirty="0"/>
              <a:t>. [</a:t>
            </a:r>
            <a:r>
              <a:rPr lang="ko-KR" altLang="en-US" sz="2400" dirty="0"/>
              <a:t>전송</a:t>
            </a:r>
            <a:r>
              <a:rPr lang="en-US" altLang="ko-KR" sz="2400" dirty="0"/>
              <a:t>] </a:t>
            </a:r>
            <a:r>
              <a:rPr lang="ko-KR" altLang="en-US" sz="2400" dirty="0"/>
              <a:t>버튼이 만들어지고 이 버튼을 클릭하면 </a:t>
            </a:r>
            <a:r>
              <a:rPr lang="en-US" altLang="ko-KR" sz="2400" dirty="0"/>
              <a:t>&lt;form&gt; </a:t>
            </a:r>
            <a:r>
              <a:rPr lang="ko-KR" altLang="en-US" sz="2400" dirty="0"/>
              <a:t>태그의 </a:t>
            </a:r>
            <a:r>
              <a:rPr lang="en-US" altLang="ko-KR" sz="2400" dirty="0"/>
              <a:t>action </a:t>
            </a:r>
            <a:r>
              <a:rPr lang="ko-KR" altLang="en-US" sz="2400" dirty="0"/>
              <a:t>속성에 기술한 </a:t>
            </a:r>
            <a:r>
              <a:rPr lang="ko-KR" altLang="en-US" sz="2400" dirty="0" err="1"/>
              <a:t>서블릿이</a:t>
            </a:r>
            <a:r>
              <a:rPr lang="ko-KR" altLang="en-US" sz="2400" dirty="0"/>
              <a:t> 요청되어 처리됩니다</a:t>
            </a:r>
            <a:r>
              <a:rPr lang="en-US" altLang="ko-K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7396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&lt;form&gt; </a:t>
            </a:r>
            <a:r>
              <a:rPr lang="ko-KR" altLang="en-US" dirty="0"/>
              <a:t>태그의 기본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6024" y="980728"/>
            <a:ext cx="8460432" cy="1584176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입력한 </a:t>
            </a:r>
            <a:r>
              <a:rPr lang="ko-KR" altLang="en-US" sz="2400" dirty="0"/>
              <a:t>내용을 취소하고자 할 때에는 취소</a:t>
            </a:r>
            <a:r>
              <a:rPr lang="en-US" altLang="ko-KR" sz="2400" dirty="0"/>
              <a:t>(reset) </a:t>
            </a:r>
            <a:r>
              <a:rPr lang="ko-KR" altLang="en-US" sz="2400" dirty="0"/>
              <a:t>버튼이 사용됩니다</a:t>
            </a:r>
            <a:r>
              <a:rPr lang="en-US" altLang="ko-KR" sz="2400" dirty="0"/>
              <a:t>. </a:t>
            </a:r>
            <a:r>
              <a:rPr lang="ko-KR" altLang="en-US" sz="2400" dirty="0"/>
              <a:t>취소 버튼을 누르면 데이터를 다시 입력할 수 있도록 이전에 입력한 내용을 깨끗이 지웁니다</a:t>
            </a:r>
            <a:r>
              <a:rPr lang="en-US" altLang="ko-KR" sz="2400" dirty="0"/>
              <a:t>.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25663" y="29575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9552" y="2708920"/>
            <a:ext cx="4416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dirty="0" smtClean="0"/>
              <a:t>취소</a:t>
            </a:r>
            <a:r>
              <a:rPr lang="en-US" altLang="ko-KR" sz="2800" dirty="0"/>
              <a:t>(reset) </a:t>
            </a:r>
            <a:r>
              <a:rPr lang="ko-KR" altLang="en-US" sz="2800" dirty="0"/>
              <a:t>버튼 </a:t>
            </a:r>
            <a:r>
              <a:rPr lang="ko-KR" altLang="en-US" sz="2800" dirty="0" smtClean="0"/>
              <a:t>만들기</a:t>
            </a:r>
            <a:endParaRPr lang="ko-KR" altLang="en-US" sz="2800" dirty="0"/>
          </a:p>
        </p:txBody>
      </p:sp>
      <p:sp>
        <p:nvSpPr>
          <p:cNvPr id="8" name="직사각형 7"/>
          <p:cNvSpPr/>
          <p:nvPr/>
        </p:nvSpPr>
        <p:spPr>
          <a:xfrm>
            <a:off x="300648" y="3697729"/>
            <a:ext cx="8352928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800" dirty="0"/>
              <a:t>&lt;input type="reset" value="</a:t>
            </a:r>
            <a:r>
              <a:rPr lang="ko-KR" altLang="en-US" sz="2800" dirty="0"/>
              <a:t>취소</a:t>
            </a:r>
            <a:r>
              <a:rPr lang="en-US" altLang="ko-KR" sz="2800" dirty="0"/>
              <a:t>" &gt;</a:t>
            </a:r>
          </a:p>
        </p:txBody>
      </p:sp>
    </p:spTree>
    <p:extLst>
      <p:ext uri="{BB962C8B-B14F-4D97-AF65-F5344CB8AC3E}">
        <p14:creationId xmlns:p14="http://schemas.microsoft.com/office/powerpoint/2010/main" val="369984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235472032" descr="EMB000013c0351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1" y="4137963"/>
            <a:ext cx="4392489" cy="209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_x235472432" descr="EMB000013c0351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1" y="4113794"/>
            <a:ext cx="4060381" cy="212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79512" y="946959"/>
            <a:ext cx="92890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protected void </a:t>
            </a:r>
            <a:r>
              <a:rPr lang="en-US" altLang="ko-KR" sz="2400" b="1" dirty="0" err="1"/>
              <a:t>doGet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HttpServletRequest</a:t>
            </a:r>
            <a:r>
              <a:rPr lang="en-US" altLang="ko-KR" sz="2400" b="1" dirty="0"/>
              <a:t> request, </a:t>
            </a:r>
            <a:endParaRPr lang="en-US" altLang="ko-KR" sz="2400" b="1" dirty="0" smtClean="0"/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                            </a:t>
            </a:r>
            <a:r>
              <a:rPr lang="en-US" altLang="ko-KR" sz="2400" b="1" dirty="0" err="1" smtClean="0"/>
              <a:t>HttpServletResponse</a:t>
            </a:r>
            <a:r>
              <a:rPr lang="en-US" altLang="ko-KR" sz="2400" b="1" dirty="0" smtClean="0"/>
              <a:t> </a:t>
            </a:r>
            <a:r>
              <a:rPr lang="en-US" altLang="ko-KR" sz="2400" b="1" dirty="0"/>
              <a:t>response) </a:t>
            </a:r>
            <a:r>
              <a:rPr lang="en-US" altLang="ko-KR" sz="2400" b="1" dirty="0" smtClean="0"/>
              <a:t>                   </a:t>
            </a:r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                  throws </a:t>
            </a:r>
            <a:r>
              <a:rPr lang="en-US" altLang="ko-KR" sz="2400" b="1" dirty="0" err="1"/>
              <a:t>ServletException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IOException</a:t>
            </a:r>
            <a:r>
              <a:rPr lang="en-US" altLang="ko-KR" sz="2400" b="1" dirty="0"/>
              <a:t> {</a:t>
            </a:r>
          </a:p>
          <a:p>
            <a:pPr lvl="1"/>
            <a:r>
              <a:rPr lang="en-US" altLang="ko-KR" sz="2400" dirty="0" err="1"/>
              <a:t>response.setContentType</a:t>
            </a:r>
            <a:r>
              <a:rPr lang="en-US" altLang="ko-KR" sz="2400" dirty="0"/>
              <a:t>("</a:t>
            </a:r>
            <a:r>
              <a:rPr lang="en-US" altLang="ko-KR" sz="2400" dirty="0" smtClean="0"/>
              <a:t>text/</a:t>
            </a:r>
            <a:r>
              <a:rPr lang="en-US" altLang="ko-KR" sz="2400" dirty="0" err="1" smtClean="0"/>
              <a:t>html;charset</a:t>
            </a:r>
            <a:r>
              <a:rPr lang="en-US" altLang="ko-KR" sz="2400" dirty="0" smtClean="0"/>
              <a:t>=UTF-8");</a:t>
            </a:r>
            <a:endParaRPr lang="en-US" altLang="ko-KR" sz="2400" dirty="0"/>
          </a:p>
          <a:p>
            <a:pPr lvl="1"/>
            <a:r>
              <a:rPr lang="en-US" altLang="ko-KR" sz="2400" dirty="0" err="1"/>
              <a:t>PrintWriter</a:t>
            </a:r>
            <a:r>
              <a:rPr lang="en-US" altLang="ko-KR" sz="2400" dirty="0"/>
              <a:t> out = </a:t>
            </a:r>
            <a:r>
              <a:rPr lang="en-US" altLang="ko-KR" sz="2400" dirty="0" err="1"/>
              <a:t>response.getWriter</a:t>
            </a:r>
            <a:r>
              <a:rPr lang="en-US" altLang="ko-KR" sz="2400" dirty="0"/>
              <a:t>();</a:t>
            </a:r>
          </a:p>
          <a:p>
            <a:pPr lvl="1"/>
            <a:r>
              <a:rPr lang="en-US" altLang="ko-KR" sz="2400" dirty="0" err="1"/>
              <a:t>out.print</a:t>
            </a:r>
            <a:r>
              <a:rPr lang="en-US" altLang="ko-KR" sz="2400" dirty="0"/>
              <a:t>("&lt;h1&gt;get </a:t>
            </a:r>
            <a:r>
              <a:rPr lang="ko-KR" altLang="en-US" sz="2400" dirty="0"/>
              <a:t>방식으로 처리됨</a:t>
            </a:r>
            <a:r>
              <a:rPr lang="en-US" altLang="ko-KR" sz="2400" dirty="0"/>
              <a:t>&lt;/h1&gt;");</a:t>
            </a:r>
          </a:p>
          <a:p>
            <a:pPr lvl="1"/>
            <a:r>
              <a:rPr lang="en-US" altLang="ko-KR" sz="2400" dirty="0" err="1"/>
              <a:t>out.close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755576" y="1268760"/>
            <a:ext cx="1944216" cy="39916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5118472" y="3268408"/>
            <a:ext cx="1148184" cy="19920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07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_x235742496" descr="EMB000013c035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1" y="4789224"/>
            <a:ext cx="4156013" cy="191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23528" y="1750164"/>
            <a:ext cx="84249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protected void </a:t>
            </a:r>
            <a:r>
              <a:rPr lang="en-US" altLang="ko-KR" sz="2400" b="1" dirty="0" err="1"/>
              <a:t>doPost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HttpServletRequest</a:t>
            </a:r>
            <a:r>
              <a:rPr lang="en-US" altLang="ko-KR" sz="2400" b="1" dirty="0"/>
              <a:t> request, </a:t>
            </a:r>
            <a:endParaRPr lang="en-US" altLang="ko-KR" sz="2400" b="1" dirty="0" smtClean="0"/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                             </a:t>
            </a:r>
            <a:r>
              <a:rPr lang="en-US" altLang="ko-KR" sz="2400" b="1" dirty="0" err="1" smtClean="0"/>
              <a:t>HttpServletResponse</a:t>
            </a:r>
            <a:r>
              <a:rPr lang="en-US" altLang="ko-KR" sz="2400" b="1" dirty="0" smtClean="0"/>
              <a:t> </a:t>
            </a:r>
            <a:r>
              <a:rPr lang="en-US" altLang="ko-KR" sz="2400" b="1" dirty="0"/>
              <a:t>response) </a:t>
            </a:r>
            <a:r>
              <a:rPr lang="en-US" altLang="ko-KR" sz="2400" b="1" dirty="0" smtClean="0"/>
              <a:t> </a:t>
            </a:r>
          </a:p>
          <a:p>
            <a:r>
              <a:rPr lang="en-US" altLang="ko-KR" sz="2400" b="1" dirty="0" smtClean="0"/>
              <a:t>                  throws </a:t>
            </a:r>
            <a:r>
              <a:rPr lang="en-US" altLang="ko-KR" sz="2400" b="1" dirty="0" err="1"/>
              <a:t>ServletException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IOException</a:t>
            </a:r>
            <a:r>
              <a:rPr lang="en-US" altLang="ko-KR" sz="2400" b="1" dirty="0"/>
              <a:t> {</a:t>
            </a:r>
          </a:p>
          <a:p>
            <a:pPr lvl="1"/>
            <a:r>
              <a:rPr lang="en-US" altLang="ko-KR" sz="2400" dirty="0" err="1"/>
              <a:t>response.setContentType</a:t>
            </a:r>
            <a:r>
              <a:rPr lang="en-US" altLang="ko-KR" sz="2400" dirty="0"/>
              <a:t>("</a:t>
            </a:r>
            <a:r>
              <a:rPr lang="en-US" altLang="ko-KR" sz="2400" dirty="0" smtClean="0"/>
              <a:t>text/</a:t>
            </a:r>
            <a:r>
              <a:rPr lang="en-US" altLang="ko-KR" sz="2400" dirty="0" err="1" smtClean="0"/>
              <a:t>html;charset</a:t>
            </a:r>
            <a:r>
              <a:rPr lang="en-US" altLang="ko-KR" sz="2400" dirty="0" smtClean="0"/>
              <a:t>=UTF-8");</a:t>
            </a:r>
            <a:endParaRPr lang="en-US" altLang="ko-KR" sz="2400" dirty="0"/>
          </a:p>
          <a:p>
            <a:pPr lvl="1"/>
            <a:r>
              <a:rPr lang="en-US" altLang="ko-KR" sz="2400" dirty="0" err="1"/>
              <a:t>PrintWriter</a:t>
            </a:r>
            <a:r>
              <a:rPr lang="en-US" altLang="ko-KR" sz="2400" dirty="0"/>
              <a:t> out = </a:t>
            </a:r>
            <a:r>
              <a:rPr lang="en-US" altLang="ko-KR" sz="2400" dirty="0" err="1"/>
              <a:t>response.getWriter</a:t>
            </a:r>
            <a:r>
              <a:rPr lang="en-US" altLang="ko-KR" sz="2400" dirty="0"/>
              <a:t>();</a:t>
            </a:r>
          </a:p>
          <a:p>
            <a:pPr lvl="1"/>
            <a:r>
              <a:rPr lang="en-US" altLang="ko-KR" sz="2400" dirty="0" err="1"/>
              <a:t>out.print</a:t>
            </a:r>
            <a:r>
              <a:rPr lang="en-US" altLang="ko-KR" sz="2400" dirty="0"/>
              <a:t>("&lt;h1&gt;post </a:t>
            </a:r>
            <a:r>
              <a:rPr lang="ko-KR" altLang="en-US" sz="2400" dirty="0"/>
              <a:t>방식으로 처리됨</a:t>
            </a:r>
            <a:r>
              <a:rPr lang="en-US" altLang="ko-KR" sz="2400" dirty="0"/>
              <a:t>&lt;/h1&gt;");</a:t>
            </a:r>
          </a:p>
          <a:p>
            <a:pPr lvl="1"/>
            <a:r>
              <a:rPr lang="en-US" altLang="ko-KR" sz="2400" dirty="0" err="1"/>
              <a:t>out.close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043608" y="2132856"/>
            <a:ext cx="2232248" cy="4320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235742736" descr="EMB000013c035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150" y="4724599"/>
            <a:ext cx="4156013" cy="191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4524150" y="3933056"/>
            <a:ext cx="387141" cy="15114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73782" y="212636"/>
            <a:ext cx="79426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[post </a:t>
            </a:r>
            <a:r>
              <a:rPr lang="ko-KR" altLang="en-US" sz="2400" dirty="0"/>
              <a:t>방식으로 호출하기</a:t>
            </a:r>
            <a:r>
              <a:rPr lang="en-US" altLang="ko-KR" sz="2400" dirty="0"/>
              <a:t>] </a:t>
            </a:r>
            <a:r>
              <a:rPr lang="ko-KR" altLang="en-US" sz="2400" dirty="0"/>
              <a:t>전송 버튼을 클릭하면 </a:t>
            </a:r>
            <a:r>
              <a:rPr lang="ko-KR" altLang="en-US" sz="2400" dirty="0" err="1"/>
              <a:t>서블릿</a:t>
            </a:r>
            <a:r>
              <a:rPr lang="ko-KR" altLang="en-US" sz="2400" dirty="0"/>
              <a:t> 내에 </a:t>
            </a:r>
            <a:r>
              <a:rPr lang="en-US" altLang="ko-KR" sz="2400" dirty="0" err="1"/>
              <a:t>doPost</a:t>
            </a:r>
            <a:r>
              <a:rPr lang="en-US" altLang="ko-KR" sz="2400" dirty="0"/>
              <a:t>() </a:t>
            </a:r>
            <a:r>
              <a:rPr lang="ko-KR" altLang="en-US" sz="2400" dirty="0" err="1"/>
              <a:t>메소드가</a:t>
            </a:r>
            <a:r>
              <a:rPr lang="ko-KR" altLang="en-US" sz="2400" dirty="0"/>
              <a:t> 호출되도록 프로그램을 작성해 보도록 합시다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29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73782" y="212636"/>
            <a:ext cx="7942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[</a:t>
            </a:r>
            <a:r>
              <a:rPr lang="en-US" altLang="ko-KR" sz="2400" dirty="0"/>
              <a:t>get</a:t>
            </a:r>
            <a:r>
              <a:rPr lang="ko-KR" altLang="en-US" sz="2400" dirty="0"/>
              <a:t>과 </a:t>
            </a:r>
            <a:r>
              <a:rPr lang="en-US" altLang="ko-KR" sz="2400" dirty="0"/>
              <a:t>post </a:t>
            </a:r>
            <a:r>
              <a:rPr lang="ko-KR" altLang="en-US" sz="2400" dirty="0"/>
              <a:t>전송방식에 따른 요청 처리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519240"/>
              </p:ext>
            </p:extLst>
          </p:nvPr>
        </p:nvGraphicFramePr>
        <p:xfrm>
          <a:off x="373782" y="1052736"/>
          <a:ext cx="8446690" cy="2810256"/>
        </p:xfrm>
        <a:graphic>
          <a:graphicData uri="http://schemas.openxmlformats.org/drawingml/2006/table">
            <a:tbl>
              <a:tblPr/>
              <a:tblGrid>
                <a:gridCol w="304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>
                          <a:solidFill>
                            <a:srgbClr val="920092"/>
                          </a:solidFill>
                          <a:effectLst/>
                          <a:latin typeface="굴림"/>
                        </a:rPr>
                        <a:t>파일이름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>
                          <a:solidFill>
                            <a:srgbClr val="920092"/>
                          </a:solidFill>
                          <a:effectLst/>
                          <a:latin typeface="굴림"/>
                        </a:rPr>
                        <a:t>설명</a:t>
                      </a:r>
                      <a:endParaRPr lang="ko-KR" altLang="en-US" sz="240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04_method.jsp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 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방식 전송 버튼과 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post 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방식 전송 버튼이 있다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MethodServlet.java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어떤 전송 버튼을 눌렀느냐에 따라서 </a:t>
                      </a:r>
                      <a:r>
                        <a:rPr lang="en-US" altLang="ko-KR" sz="20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doGet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혹은 </a:t>
                      </a:r>
                      <a:r>
                        <a:rPr lang="en-US" altLang="ko-KR" sz="20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doPost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ko-KR" altLang="en-US" sz="20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메소드가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호출된다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057400" y="32877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8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08366" y="173831"/>
            <a:ext cx="5267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쿼리 </a:t>
            </a:r>
            <a:r>
              <a:rPr lang="ko-KR" altLang="en-US" sz="2400" dirty="0" err="1">
                <a:solidFill>
                  <a:srgbClr val="FF0000"/>
                </a:solidFill>
              </a:rPr>
              <a:t>스트링</a:t>
            </a:r>
            <a:r>
              <a:rPr lang="en-US" altLang="ko-KR" sz="2400" dirty="0">
                <a:solidFill>
                  <a:srgbClr val="FF0000"/>
                </a:solidFill>
              </a:rPr>
              <a:t>(Query String)</a:t>
            </a:r>
            <a:r>
              <a:rPr lang="ko-KR" altLang="en-US" sz="2400" dirty="0">
                <a:solidFill>
                  <a:srgbClr val="FF0000"/>
                </a:solidFill>
              </a:rPr>
              <a:t>이란</a:t>
            </a:r>
            <a:r>
              <a:rPr lang="en-US" altLang="ko-KR" sz="2400" dirty="0" smtClean="0">
                <a:solidFill>
                  <a:srgbClr val="FF0000"/>
                </a:solidFill>
              </a:rPr>
              <a:t>?(91p)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0203" y="980728"/>
            <a:ext cx="804299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클라이언트에서 </a:t>
            </a:r>
            <a:r>
              <a:rPr lang="ko-KR" altLang="en-US" sz="2400" dirty="0" err="1"/>
              <a:t>서블릿</a:t>
            </a:r>
            <a:r>
              <a:rPr lang="ko-KR" altLang="en-US" sz="2400" dirty="0"/>
              <a:t> 클래스에 요청하는 방식에 대해서 살펴보았다면 사용자가 입력한 데이터가 서버로 보내져야 서버가 그 값으로 여러 가지 </a:t>
            </a:r>
            <a:r>
              <a:rPr lang="ko-KR" altLang="en-US" sz="2400" dirty="0" err="1"/>
              <a:t>로직을</a:t>
            </a:r>
            <a:r>
              <a:rPr lang="ko-KR" altLang="en-US" sz="2400" dirty="0"/>
              <a:t> 구현할 수 있기 때문에 이제 </a:t>
            </a:r>
            <a:r>
              <a:rPr lang="ko-KR" altLang="en-US" sz="2400" dirty="0" err="1"/>
              <a:t>서블릿</a:t>
            </a:r>
            <a:r>
              <a:rPr lang="ko-KR" altLang="en-US" sz="2400" dirty="0"/>
              <a:t> 클래스에서 사용자가 입력한 값을 얻어오는 방법을 학습해 보도록 하겠습니다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/>
              <a:t>그럼 과연 서버는 사용자가 입력한 값을 어떻게 얻어 와야 할까요</a:t>
            </a:r>
            <a:r>
              <a:rPr lang="en-US" altLang="ko-KR" sz="2400" dirty="0"/>
              <a:t>? </a:t>
            </a:r>
            <a:r>
              <a:rPr lang="ko-KR" altLang="en-US" sz="2400" dirty="0"/>
              <a:t>서버에서 클라이언트가 보낸 데이터를 얻어오기 위해서는 쿼리 </a:t>
            </a:r>
            <a:r>
              <a:rPr lang="ko-KR" altLang="en-US" sz="2400" dirty="0" err="1"/>
              <a:t>스트링이란</a:t>
            </a:r>
            <a:r>
              <a:rPr lang="ko-KR" altLang="en-US" sz="2400" dirty="0"/>
              <a:t> 기술을 사용해야 합니다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91948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3545" y="5283205"/>
            <a:ext cx="78996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800" dirty="0">
                <a:solidFill>
                  <a:srgbClr val="FF0000"/>
                </a:solidFill>
              </a:rPr>
              <a:t>사용자가 입력한 값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en-US" altLang="ko-KR" sz="2800" dirty="0" err="1">
                <a:solidFill>
                  <a:srgbClr val="FF0000"/>
                </a:solidFill>
              </a:rPr>
              <a:t>pinksung</a:t>
            </a:r>
            <a:r>
              <a:rPr lang="en-US" altLang="ko-KR" sz="2800" dirty="0">
                <a:solidFill>
                  <a:srgbClr val="FF0000"/>
                </a:solidFill>
              </a:rPr>
              <a:t>)</a:t>
            </a:r>
            <a:r>
              <a:rPr lang="ko-KR" altLang="en-US" sz="2800" dirty="0">
                <a:solidFill>
                  <a:srgbClr val="FF0000"/>
                </a:solidFill>
              </a:rPr>
              <a:t>을 서버에서 얻어오려면 이름</a:t>
            </a:r>
            <a:r>
              <a:rPr lang="en-US" altLang="ko-KR" sz="2800" dirty="0">
                <a:solidFill>
                  <a:srgbClr val="FF0000"/>
                </a:solidFill>
              </a:rPr>
              <a:t>(id)</a:t>
            </a:r>
            <a:r>
              <a:rPr lang="ko-KR" altLang="en-US" sz="2800" dirty="0">
                <a:solidFill>
                  <a:srgbClr val="FF0000"/>
                </a:solidFill>
              </a:rPr>
              <a:t>을 알아야 합니다</a:t>
            </a:r>
            <a:r>
              <a:rPr lang="en-US" altLang="ko-KR" sz="2800" dirty="0">
                <a:solidFill>
                  <a:srgbClr val="FF0000"/>
                </a:solidFill>
              </a:rPr>
              <a:t>.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11734" y="3672181"/>
            <a:ext cx="8308738" cy="1322992"/>
            <a:chOff x="511734" y="1385928"/>
            <a:chExt cx="8308738" cy="1322992"/>
          </a:xfrm>
        </p:grpSpPr>
        <p:sp>
          <p:nvSpPr>
            <p:cNvPr id="20" name="AutoShape 44"/>
            <p:cNvSpPr>
              <a:spLocks noChangeArrowheads="1"/>
            </p:cNvSpPr>
            <p:nvPr/>
          </p:nvSpPr>
          <p:spPr bwMode="auto">
            <a:xfrm>
              <a:off x="4666104" y="2154838"/>
              <a:ext cx="637428" cy="554081"/>
            </a:xfrm>
            <a:prstGeom prst="cloudCallout">
              <a:avLst>
                <a:gd name="adj1" fmla="val -8622"/>
                <a:gd name="adj2" fmla="val -8160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ko-KR" altLang="en-US" sz="28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614371" y="2154839"/>
              <a:ext cx="82172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/>
                <a:t> </a:t>
              </a:r>
              <a:r>
                <a:rPr lang="ko-KR" altLang="en-US" sz="2800" dirty="0"/>
                <a:t>값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667122" y="1942489"/>
              <a:ext cx="3032937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2800"/>
            </a:p>
          </p:txBody>
        </p:sp>
        <p:sp>
          <p:nvSpPr>
            <p:cNvPr id="49" name="AutoShape 44"/>
            <p:cNvSpPr>
              <a:spLocks noChangeArrowheads="1"/>
            </p:cNvSpPr>
            <p:nvPr/>
          </p:nvSpPr>
          <p:spPr bwMode="auto">
            <a:xfrm>
              <a:off x="3150016" y="2102799"/>
              <a:ext cx="989936" cy="575260"/>
            </a:xfrm>
            <a:prstGeom prst="cloudCallout">
              <a:avLst>
                <a:gd name="adj1" fmla="val -4662"/>
                <a:gd name="adj2" fmla="val -7188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ko-KR" altLang="en-US" sz="28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210314" y="2102798"/>
              <a:ext cx="127190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2800" dirty="0" smtClean="0"/>
                <a:t>이름</a:t>
              </a:r>
              <a:endParaRPr lang="ko-KR" altLang="en-US" sz="2800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11734" y="1385928"/>
              <a:ext cx="83087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3600" dirty="0" err="1"/>
                <a:t>ParamServlet?id</a:t>
              </a:r>
              <a:r>
                <a:rPr lang="en-US" altLang="ko-KR" sz="3600" dirty="0"/>
                <a:t>=</a:t>
              </a:r>
              <a:r>
                <a:rPr lang="en-US" altLang="ko-KR" sz="3600" dirty="0" err="1"/>
                <a:t>pinksung&amp;age</a:t>
              </a:r>
              <a:r>
                <a:rPr lang="en-US" altLang="ko-KR" sz="3600" dirty="0"/>
                <a:t>=15</a:t>
              </a: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282540" y="2030917"/>
              <a:ext cx="1249900" cy="605995"/>
              <a:chOff x="3864584" y="3235314"/>
              <a:chExt cx="1788638" cy="523220"/>
            </a:xfrm>
          </p:grpSpPr>
          <p:sp>
            <p:nvSpPr>
              <p:cNvPr id="15" name="AutoShape 44"/>
              <p:cNvSpPr>
                <a:spLocks noChangeArrowheads="1"/>
              </p:cNvSpPr>
              <p:nvPr/>
            </p:nvSpPr>
            <p:spPr bwMode="auto">
              <a:xfrm>
                <a:off x="3864584" y="3284984"/>
                <a:ext cx="1532134" cy="451397"/>
              </a:xfrm>
              <a:prstGeom prst="cloudCallout">
                <a:avLst>
                  <a:gd name="adj1" fmla="val -4662"/>
                  <a:gd name="adj2" fmla="val -7188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ko-KR" altLang="en-US" sz="2800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4194069" y="3235314"/>
                <a:ext cx="145915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800" dirty="0" smtClean="0"/>
                  <a:t> </a:t>
                </a:r>
                <a:r>
                  <a:rPr lang="ko-KR" altLang="en-US" sz="2800" dirty="0"/>
                  <a:t>값</a:t>
                </a:r>
              </a:p>
            </p:txBody>
          </p:sp>
        </p:grpSp>
        <p:sp>
          <p:nvSpPr>
            <p:cNvPr id="12" name="AutoShape 44"/>
            <p:cNvSpPr>
              <a:spLocks noChangeArrowheads="1"/>
            </p:cNvSpPr>
            <p:nvPr/>
          </p:nvSpPr>
          <p:spPr bwMode="auto">
            <a:xfrm>
              <a:off x="6280227" y="2088445"/>
              <a:ext cx="956070" cy="620475"/>
            </a:xfrm>
            <a:prstGeom prst="cloudCallout">
              <a:avLst>
                <a:gd name="adj1" fmla="val -8622"/>
                <a:gd name="adj2" fmla="val -8160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ko-KR" altLang="en-US" sz="28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280226" y="2150804"/>
              <a:ext cx="15321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2800" dirty="0" smtClean="0"/>
                <a:t>이름</a:t>
              </a:r>
              <a:endParaRPr lang="ko-KR" altLang="en-US" sz="2800" dirty="0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 flipV="1">
              <a:off x="7439501" y="1942489"/>
              <a:ext cx="54165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280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08366" y="173831"/>
            <a:ext cx="45540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쿼리 </a:t>
            </a:r>
            <a:r>
              <a:rPr lang="ko-KR" altLang="en-US" sz="2400" dirty="0" err="1"/>
              <a:t>스트링</a:t>
            </a:r>
            <a:r>
              <a:rPr lang="en-US" altLang="ko-KR" sz="2400" dirty="0"/>
              <a:t>(Query String)</a:t>
            </a:r>
            <a:r>
              <a:rPr lang="ko-KR" altLang="en-US" sz="2400" dirty="0"/>
              <a:t>이란</a:t>
            </a:r>
            <a:r>
              <a:rPr lang="en-US" altLang="ko-KR" sz="2400" dirty="0"/>
              <a:t>?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10203" y="980728"/>
            <a:ext cx="80429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쿼리 </a:t>
            </a:r>
            <a:r>
              <a:rPr lang="ko-KR" altLang="en-US" sz="2400" dirty="0" err="1"/>
              <a:t>스트링은</a:t>
            </a:r>
            <a:r>
              <a:rPr lang="ko-KR" altLang="en-US" sz="2400" dirty="0"/>
              <a:t> 사용자가 입력한 데이터를 서버로 전달하는 가장 단순하고 방법으로 널리 사용됩니다</a:t>
            </a:r>
            <a:r>
              <a:rPr lang="en-US" altLang="ko-KR" sz="2400" dirty="0"/>
              <a:t>. </a:t>
            </a:r>
            <a:r>
              <a:rPr lang="ko-KR" altLang="en-US" sz="2400" dirty="0"/>
              <a:t>이 방법은 </a:t>
            </a:r>
            <a:r>
              <a:rPr lang="en-US" altLang="ko-KR" sz="2400" dirty="0"/>
              <a:t>get </a:t>
            </a:r>
            <a:r>
              <a:rPr lang="ko-KR" altLang="en-US" sz="2400" dirty="0"/>
              <a:t>방식으로 요청했을 때 </a:t>
            </a:r>
            <a:r>
              <a:rPr lang="en-US" altLang="ko-KR" sz="2400" dirty="0"/>
              <a:t>URL </a:t>
            </a:r>
            <a:r>
              <a:rPr lang="ko-KR" altLang="en-US" sz="2400" dirty="0"/>
              <a:t>주소 뒤에 입력 데이터를 함께 제공하는 방법으로 다음과 같이 “리소스</a:t>
            </a:r>
            <a:r>
              <a:rPr lang="en-US" altLang="ko-KR" sz="2400" dirty="0"/>
              <a:t>?</a:t>
            </a:r>
            <a:r>
              <a:rPr lang="ko-KR" altLang="en-US" sz="2400" dirty="0"/>
              <a:t>이름</a:t>
            </a:r>
            <a:r>
              <a:rPr lang="en-US" altLang="ko-KR" sz="2400" dirty="0"/>
              <a:t>=</a:t>
            </a:r>
            <a:r>
              <a:rPr lang="ko-KR" altLang="en-US" sz="2400" dirty="0"/>
              <a:t>값”의 형식을 취합니다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900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08366" y="173831"/>
            <a:ext cx="45540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쿼리 </a:t>
            </a:r>
            <a:r>
              <a:rPr lang="ko-KR" altLang="en-US" sz="2400" dirty="0" err="1"/>
              <a:t>스트링</a:t>
            </a:r>
            <a:r>
              <a:rPr lang="en-US" altLang="ko-KR" sz="2400" dirty="0"/>
              <a:t>(Query String)</a:t>
            </a:r>
            <a:r>
              <a:rPr lang="ko-KR" altLang="en-US" sz="2400" dirty="0"/>
              <a:t>이란</a:t>
            </a:r>
            <a:r>
              <a:rPr lang="en-US" altLang="ko-KR" sz="2400" dirty="0"/>
              <a:t>?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10203" y="980728"/>
            <a:ext cx="80429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웹 프로그래밍에서는 데이터가 쿼리 </a:t>
            </a:r>
            <a:r>
              <a:rPr lang="ko-KR" altLang="en-US" sz="2400" dirty="0" err="1"/>
              <a:t>스트링</a:t>
            </a:r>
            <a:r>
              <a:rPr lang="ko-KR" altLang="en-US" sz="2400" dirty="0"/>
              <a:t> 형태로 서버로 전송되고 이렇게 전송된 데이터를 얻어오기 위해서 쿼리 </a:t>
            </a:r>
            <a:r>
              <a:rPr lang="ko-KR" altLang="en-US" sz="2400" dirty="0" err="1"/>
              <a:t>스트링에서</a:t>
            </a:r>
            <a:r>
              <a:rPr lang="ko-KR" altLang="en-US" sz="2400" dirty="0"/>
              <a:t> 언급한 이름을 알아야 데이터를 얻어올 수 있기 때문입니다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/>
              <a:t>더 나아가서 웹 프로그래밍을 하다 보면 쿼리 </a:t>
            </a:r>
            <a:r>
              <a:rPr lang="ko-KR" altLang="en-US" sz="2400" dirty="0" err="1"/>
              <a:t>스트링</a:t>
            </a:r>
            <a:r>
              <a:rPr lang="ko-KR" altLang="en-US" sz="2400" dirty="0"/>
              <a:t> 형태로 개발자가 직접 데이터를 넘겨주어야 할 경우가 있기 때문에 쿼리 </a:t>
            </a:r>
            <a:r>
              <a:rPr lang="ko-KR" altLang="en-US" sz="2400" dirty="0" err="1"/>
              <a:t>스트링을</a:t>
            </a:r>
            <a:r>
              <a:rPr lang="ko-KR" altLang="en-US" sz="2400" dirty="0"/>
              <a:t> 자세히 언급할 것입니다</a:t>
            </a:r>
            <a:r>
              <a:rPr lang="en-US" altLang="ko-K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5636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08366" y="173831"/>
            <a:ext cx="45540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쿼리 </a:t>
            </a:r>
            <a:r>
              <a:rPr lang="ko-KR" altLang="en-US" sz="2400" dirty="0" err="1"/>
              <a:t>스트링</a:t>
            </a:r>
            <a:r>
              <a:rPr lang="en-US" altLang="ko-KR" sz="2400" dirty="0"/>
              <a:t>(Query String)</a:t>
            </a:r>
            <a:r>
              <a:rPr lang="ko-KR" altLang="en-US" sz="2400" dirty="0"/>
              <a:t>이란</a:t>
            </a:r>
            <a:r>
              <a:rPr lang="en-US" altLang="ko-KR" sz="2400" dirty="0"/>
              <a:t>?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10203" y="980728"/>
            <a:ext cx="804299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그럼 왜 데이터를 쿼리 </a:t>
            </a:r>
            <a:r>
              <a:rPr lang="ko-KR" altLang="en-US" sz="2400" dirty="0" err="1"/>
              <a:t>스트링으로</a:t>
            </a:r>
            <a:r>
              <a:rPr lang="ko-KR" altLang="en-US" sz="2400" dirty="0"/>
              <a:t> 전송하는 걸까요</a:t>
            </a:r>
            <a:r>
              <a:rPr lang="en-US" altLang="ko-KR" sz="2400" dirty="0"/>
              <a:t>? </a:t>
            </a:r>
            <a:r>
              <a:rPr lang="ko-KR" altLang="en-US" sz="2400" dirty="0"/>
              <a:t>웹 프로그램에서는 현재 페이지의 정보를 바로 다음 페이지에서 전혀 알 수 없습니다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페이지가 </a:t>
            </a:r>
            <a:r>
              <a:rPr lang="ko-KR" altLang="en-US" sz="2400" dirty="0"/>
              <a:t>이동되어 버리면 이전 페이지의 값들은 모두 잃게 됩니다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하지만 </a:t>
            </a:r>
            <a:r>
              <a:rPr lang="ko-KR" altLang="en-US" sz="2400" dirty="0"/>
              <a:t>프로그램을 하다 보면 </a:t>
            </a:r>
            <a:r>
              <a:rPr lang="ko-KR" altLang="en-US" sz="2400" b="1" dirty="0"/>
              <a:t>페이지 사이에 정보 교환이 필요한 경우</a:t>
            </a:r>
            <a:r>
              <a:rPr lang="ko-KR" altLang="en-US" sz="2400" dirty="0"/>
              <a:t>가 있는데 이를 위해서 웹 프로그래밍에서 제공하는 것이 </a:t>
            </a:r>
            <a:r>
              <a:rPr lang="ko-KR" altLang="en-US" sz="2400" b="1" dirty="0"/>
              <a:t>쿼리 </a:t>
            </a:r>
            <a:r>
              <a:rPr lang="ko-KR" altLang="en-US" sz="2400" b="1" dirty="0" err="1"/>
              <a:t>스트링</a:t>
            </a:r>
            <a:r>
              <a:rPr lang="ko-KR" altLang="en-US" sz="2400" dirty="0" err="1"/>
              <a:t>입니다</a:t>
            </a:r>
            <a:r>
              <a:rPr lang="en-US" altLang="ko-K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7394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188640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/>
              <a:t>URL mappings:] </a:t>
            </a:r>
            <a:r>
              <a:rPr lang="ko-KR" altLang="en-US" dirty="0"/>
              <a:t>목록에서 항목을 선택한 후 </a:t>
            </a:r>
            <a:r>
              <a:rPr lang="en-US" altLang="ko-KR" dirty="0"/>
              <a:t>[Edit] </a:t>
            </a:r>
            <a:r>
              <a:rPr lang="ko-KR" altLang="en-US" dirty="0"/>
              <a:t>버튼을 클릭합니다</a:t>
            </a:r>
            <a:r>
              <a:rPr lang="en-US" altLang="ko-KR" dirty="0"/>
              <a:t>. [URL mappings] </a:t>
            </a:r>
            <a:r>
              <a:rPr lang="ko-KR" altLang="en-US" dirty="0"/>
              <a:t>창이 나타나면 </a:t>
            </a:r>
            <a:r>
              <a:rPr lang="en-US" altLang="ko-KR" dirty="0"/>
              <a:t>[Pattern:] </a:t>
            </a:r>
            <a:r>
              <a:rPr lang="ko-KR" altLang="en-US" dirty="0"/>
              <a:t>입력란에 </a:t>
            </a:r>
            <a:r>
              <a:rPr lang="ko-KR" altLang="en-US" dirty="0" err="1"/>
              <a:t>패턴명</a:t>
            </a:r>
            <a:r>
              <a:rPr lang="en-US" altLang="ko-KR" dirty="0"/>
              <a:t>(/hello)</a:t>
            </a:r>
            <a:r>
              <a:rPr lang="ko-KR" altLang="en-US" dirty="0"/>
              <a:t>을 입력한 후에 </a:t>
            </a:r>
            <a:r>
              <a:rPr lang="en-US" altLang="ko-KR" dirty="0"/>
              <a:t>[OK] </a:t>
            </a:r>
            <a:r>
              <a:rPr lang="ko-KR" altLang="en-US" dirty="0"/>
              <a:t>버튼을 클릭합니다</a:t>
            </a:r>
            <a:r>
              <a:rPr lang="en-US" altLang="ko-KR" dirty="0"/>
              <a:t>.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90365080" descr="EMB000012c03a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4" y="1487487"/>
            <a:ext cx="5204817" cy="489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1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08366" y="173831"/>
            <a:ext cx="45540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쿼리 </a:t>
            </a:r>
            <a:r>
              <a:rPr lang="ko-KR" altLang="en-US" sz="2400" dirty="0" err="1"/>
              <a:t>스트링</a:t>
            </a:r>
            <a:r>
              <a:rPr lang="en-US" altLang="ko-KR" sz="2400" dirty="0"/>
              <a:t>(Query String)</a:t>
            </a:r>
            <a:r>
              <a:rPr lang="ko-KR" altLang="en-US" sz="2400" dirty="0"/>
              <a:t>이란</a:t>
            </a:r>
            <a:r>
              <a:rPr lang="en-US" altLang="ko-KR" sz="2400" dirty="0"/>
              <a:t>?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10203" y="980728"/>
            <a:ext cx="8042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쿼리 </a:t>
            </a:r>
            <a:r>
              <a:rPr lang="ko-KR" altLang="en-US" sz="2400" dirty="0" err="1" smtClean="0"/>
              <a:t>스트링은</a:t>
            </a:r>
            <a:r>
              <a:rPr lang="ko-KR" altLang="en-US" sz="2400" dirty="0" smtClean="0"/>
              <a:t> 브라우저 </a:t>
            </a:r>
            <a:r>
              <a:rPr lang="en-US" altLang="ko-KR" sz="2400" dirty="0" smtClean="0"/>
              <a:t>URL</a:t>
            </a:r>
            <a:r>
              <a:rPr lang="ko-KR" altLang="en-US" sz="2400" dirty="0" smtClean="0"/>
              <a:t>의 주소 입력란에서 확인할 수 있습니다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다음은 쿼리 </a:t>
            </a:r>
            <a:r>
              <a:rPr lang="ko-KR" altLang="en-US" sz="2400" dirty="0" err="1" smtClean="0"/>
              <a:t>스트링에</a:t>
            </a:r>
            <a:r>
              <a:rPr lang="ko-KR" altLang="en-US" sz="2400" dirty="0" smtClean="0"/>
              <a:t> 대한 설명을 하기 위해서 포털 사이트에서 단어를 검색해 봅시다</a:t>
            </a:r>
            <a:r>
              <a:rPr lang="en-US" altLang="ko-KR" sz="2400" dirty="0" smtClean="0"/>
              <a:t>. </a:t>
            </a:r>
            <a:endParaRPr lang="en-US" altLang="ko-KR" sz="24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32238928" descr="EMB0000083cbc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62" y="2492896"/>
            <a:ext cx="8389352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38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108520" y="1484784"/>
            <a:ext cx="93610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100" dirty="0" smtClean="0"/>
              <a:t>http</a:t>
            </a:r>
            <a:r>
              <a:rPr lang="en-US" altLang="ko-KR" sz="1100" dirty="0"/>
              <a:t>://search.naver.com/search.naver?where=nexearch&amp;query=abc+123+%EC%84%B1%EC%9C%A4%EC%A0%95&amp;sm=top_hty&amp;fbm=1&amp;ie=utf8</a:t>
            </a: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-36512" y="1730498"/>
            <a:ext cx="2339752" cy="1589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AutoShape 44"/>
          <p:cNvSpPr>
            <a:spLocks noChangeArrowheads="1"/>
          </p:cNvSpPr>
          <p:nvPr/>
        </p:nvSpPr>
        <p:spPr bwMode="auto">
          <a:xfrm>
            <a:off x="533754" y="1886231"/>
            <a:ext cx="1512168" cy="337581"/>
          </a:xfrm>
          <a:prstGeom prst="cloudCallout">
            <a:avLst>
              <a:gd name="adj1" fmla="val 15828"/>
              <a:gd name="adj2" fmla="val -9728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2000" dirty="0"/>
          </a:p>
        </p:txBody>
      </p:sp>
      <p:sp>
        <p:nvSpPr>
          <p:cNvPr id="12" name="직사각형 11"/>
          <p:cNvSpPr/>
          <p:nvPr/>
        </p:nvSpPr>
        <p:spPr>
          <a:xfrm>
            <a:off x="975489" y="1962203"/>
            <a:ext cx="6286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100" dirty="0" smtClean="0"/>
              <a:t>① </a:t>
            </a:r>
            <a:r>
              <a:rPr lang="en-US" altLang="ko-KR" sz="1100" dirty="0" smtClean="0"/>
              <a:t>URL</a:t>
            </a:r>
            <a:endParaRPr lang="ko-KR" altLang="en-US" sz="1100" dirty="0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411760" y="1730500"/>
            <a:ext cx="6732240" cy="1589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AutoShape 44"/>
          <p:cNvSpPr>
            <a:spLocks noChangeArrowheads="1"/>
          </p:cNvSpPr>
          <p:nvPr/>
        </p:nvSpPr>
        <p:spPr bwMode="auto">
          <a:xfrm>
            <a:off x="5508104" y="1886232"/>
            <a:ext cx="1584176" cy="337581"/>
          </a:xfrm>
          <a:prstGeom prst="cloudCallout">
            <a:avLst>
              <a:gd name="adj1" fmla="val -2497"/>
              <a:gd name="adj2" fmla="val -95692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2000" dirty="0"/>
          </a:p>
        </p:txBody>
      </p:sp>
      <p:sp>
        <p:nvSpPr>
          <p:cNvPr id="15" name="직사각형 14"/>
          <p:cNvSpPr/>
          <p:nvPr/>
        </p:nvSpPr>
        <p:spPr>
          <a:xfrm>
            <a:off x="5770977" y="1886232"/>
            <a:ext cx="11304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/>
              <a:t>② 쿼리 </a:t>
            </a:r>
            <a:r>
              <a:rPr lang="ko-KR" altLang="en-US" sz="1100" dirty="0" err="1" smtClean="0"/>
              <a:t>스트링</a:t>
            </a:r>
            <a:endParaRPr lang="ko-KR" altLang="en-US" sz="1100" dirty="0"/>
          </a:p>
        </p:txBody>
      </p:sp>
      <p:sp>
        <p:nvSpPr>
          <p:cNvPr id="2" name="직사각형 1"/>
          <p:cNvSpPr/>
          <p:nvPr/>
        </p:nvSpPr>
        <p:spPr>
          <a:xfrm>
            <a:off x="440668" y="404663"/>
            <a:ext cx="82626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주소 입력란에 나타난 내용을 보면 </a:t>
            </a:r>
            <a:r>
              <a:rPr lang="en-US" altLang="ko-KR" sz="2400" dirty="0"/>
              <a:t>?</a:t>
            </a:r>
            <a:r>
              <a:rPr lang="ko-KR" altLang="en-US" sz="2400" dirty="0"/>
              <a:t>를 </a:t>
            </a:r>
            <a:r>
              <a:rPr lang="ko-KR" altLang="en-US" sz="2400" dirty="0" err="1"/>
              <a:t>구분자로</a:t>
            </a:r>
            <a:r>
              <a:rPr lang="ko-KR" altLang="en-US" sz="2400" dirty="0"/>
              <a:t> 하여 앞부분</a:t>
            </a:r>
            <a:r>
              <a:rPr lang="en-US" altLang="ko-KR" sz="2400" dirty="0"/>
              <a:t>(</a:t>
            </a:r>
            <a:r>
              <a:rPr lang="ko-KR" altLang="en-US" sz="2400" dirty="0"/>
              <a:t>①</a:t>
            </a:r>
            <a:r>
              <a:rPr lang="en-US" altLang="ko-KR" sz="2400" dirty="0"/>
              <a:t>)</a:t>
            </a:r>
            <a:r>
              <a:rPr lang="ko-KR" altLang="en-US" sz="2400" dirty="0"/>
              <a:t>이 </a:t>
            </a:r>
            <a:r>
              <a:rPr lang="en-US" altLang="ko-KR" sz="2400" dirty="0"/>
              <a:t>URL</a:t>
            </a:r>
            <a:r>
              <a:rPr lang="ko-KR" altLang="en-US" sz="2400" dirty="0"/>
              <a:t>이고 뒷부분</a:t>
            </a:r>
            <a:r>
              <a:rPr lang="en-US" altLang="ko-KR" sz="2400" dirty="0"/>
              <a:t>(</a:t>
            </a:r>
            <a:r>
              <a:rPr lang="ko-KR" altLang="en-US" sz="2400" dirty="0"/>
              <a:t>②</a:t>
            </a:r>
            <a:r>
              <a:rPr lang="en-US" altLang="ko-KR" sz="2400" dirty="0"/>
              <a:t>)</a:t>
            </a:r>
            <a:r>
              <a:rPr lang="ko-KR" altLang="en-US" sz="2400" dirty="0"/>
              <a:t>이 쿼리 </a:t>
            </a:r>
            <a:r>
              <a:rPr lang="ko-KR" altLang="en-US" sz="2400" dirty="0" err="1"/>
              <a:t>스트링이</a:t>
            </a:r>
            <a:r>
              <a:rPr lang="ko-KR" altLang="en-US" sz="2400" dirty="0"/>
              <a:t> 됩니다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/>
              <a:t>쿼리 </a:t>
            </a:r>
            <a:r>
              <a:rPr lang="ko-KR" altLang="en-US" sz="2400" dirty="0" err="1"/>
              <a:t>스트링의</a:t>
            </a:r>
            <a:r>
              <a:rPr lang="ko-KR" altLang="en-US" sz="2400" dirty="0"/>
              <a:t> 구조를 살펴보면 이름과 값으로 구성되어 있습니다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33663312" descr="EMB0000083cbc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25" y="3933056"/>
            <a:ext cx="4112857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75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08519" y="2021299"/>
            <a:ext cx="11305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where=</a:t>
            </a:r>
            <a:r>
              <a:rPr lang="en-US" altLang="ko-KR" dirty="0" err="1"/>
              <a:t>nexearch&amp;query</a:t>
            </a:r>
            <a:r>
              <a:rPr lang="en-US" altLang="ko-KR" dirty="0"/>
              <a:t>=abc+123+%EC%84%B1%EC%9C%A4%EC%A0%95&amp;sm=</a:t>
            </a:r>
            <a:r>
              <a:rPr lang="en-US" altLang="ko-KR" dirty="0" err="1"/>
              <a:t>top_hty&amp;fbm</a:t>
            </a:r>
            <a:r>
              <a:rPr lang="en-US" altLang="ko-KR" dirty="0"/>
              <a:t>=1&amp;ie=utf8</a:t>
            </a:r>
          </a:p>
        </p:txBody>
      </p:sp>
      <p:sp>
        <p:nvSpPr>
          <p:cNvPr id="17" name="AutoShape 44"/>
          <p:cNvSpPr>
            <a:spLocks noChangeArrowheads="1"/>
          </p:cNvSpPr>
          <p:nvPr/>
        </p:nvSpPr>
        <p:spPr bwMode="auto">
          <a:xfrm>
            <a:off x="-108520" y="2501430"/>
            <a:ext cx="725287" cy="459114"/>
          </a:xfrm>
          <a:prstGeom prst="cloudCallout">
            <a:avLst>
              <a:gd name="adj1" fmla="val 18977"/>
              <a:gd name="adj2" fmla="val -7188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36239" y="2597423"/>
            <a:ext cx="6286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000" dirty="0" smtClean="0"/>
              <a:t> 이름</a:t>
            </a:r>
            <a:endParaRPr lang="ko-KR" altLang="en-US" sz="1000" dirty="0"/>
          </a:p>
        </p:txBody>
      </p:sp>
      <p:sp>
        <p:nvSpPr>
          <p:cNvPr id="20" name="AutoShape 44"/>
          <p:cNvSpPr>
            <a:spLocks noChangeArrowheads="1"/>
          </p:cNvSpPr>
          <p:nvPr/>
        </p:nvSpPr>
        <p:spPr bwMode="auto">
          <a:xfrm>
            <a:off x="851801" y="2535582"/>
            <a:ext cx="576713" cy="404407"/>
          </a:xfrm>
          <a:prstGeom prst="cloudCallout">
            <a:avLst>
              <a:gd name="adj1" fmla="val -8622"/>
              <a:gd name="adj2" fmla="val -816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943509" y="2578383"/>
            <a:ext cx="4850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 </a:t>
            </a:r>
            <a:r>
              <a:rPr lang="ko-KR" altLang="en-US" sz="1000" dirty="0"/>
              <a:t>값</a:t>
            </a: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-36512" y="2370628"/>
            <a:ext cx="601494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755576" y="2372662"/>
            <a:ext cx="1008112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36" name="AutoShape 44"/>
          <p:cNvSpPr>
            <a:spLocks noChangeArrowheads="1"/>
          </p:cNvSpPr>
          <p:nvPr/>
        </p:nvSpPr>
        <p:spPr bwMode="auto">
          <a:xfrm>
            <a:off x="1901284" y="2489612"/>
            <a:ext cx="725287" cy="459114"/>
          </a:xfrm>
          <a:prstGeom prst="cloudCallout">
            <a:avLst>
              <a:gd name="adj1" fmla="val -4662"/>
              <a:gd name="adj2" fmla="val -7188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1979712" y="2597423"/>
            <a:ext cx="6286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000" dirty="0" smtClean="0"/>
              <a:t> 이름</a:t>
            </a:r>
            <a:endParaRPr lang="ko-KR" altLang="en-US" sz="1000" dirty="0"/>
          </a:p>
        </p:txBody>
      </p:sp>
      <p:sp>
        <p:nvSpPr>
          <p:cNvPr id="38" name="AutoShape 44"/>
          <p:cNvSpPr>
            <a:spLocks noChangeArrowheads="1"/>
          </p:cNvSpPr>
          <p:nvPr/>
        </p:nvSpPr>
        <p:spPr bwMode="auto">
          <a:xfrm>
            <a:off x="3347864" y="2544319"/>
            <a:ext cx="576713" cy="404407"/>
          </a:xfrm>
          <a:prstGeom prst="cloudCallout">
            <a:avLst>
              <a:gd name="adj1" fmla="val -8622"/>
              <a:gd name="adj2" fmla="val -816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3419872" y="2587120"/>
            <a:ext cx="4850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 </a:t>
            </a:r>
            <a:r>
              <a:rPr lang="ko-KR" altLang="en-US" sz="1000" dirty="0"/>
              <a:t>값</a:t>
            </a:r>
          </a:p>
        </p:txBody>
      </p:sp>
      <p:sp>
        <p:nvSpPr>
          <p:cNvPr id="40" name="Line 11"/>
          <p:cNvSpPr>
            <a:spLocks noChangeShapeType="1"/>
          </p:cNvSpPr>
          <p:nvPr/>
        </p:nvSpPr>
        <p:spPr bwMode="auto">
          <a:xfrm flipV="1">
            <a:off x="1835696" y="2379365"/>
            <a:ext cx="601494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42" name="Line 11"/>
          <p:cNvSpPr>
            <a:spLocks noChangeShapeType="1"/>
          </p:cNvSpPr>
          <p:nvPr/>
        </p:nvSpPr>
        <p:spPr bwMode="auto">
          <a:xfrm>
            <a:off x="2627784" y="2370628"/>
            <a:ext cx="504056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43" name="AutoShape 44"/>
          <p:cNvSpPr>
            <a:spLocks noChangeArrowheads="1"/>
          </p:cNvSpPr>
          <p:nvPr/>
        </p:nvSpPr>
        <p:spPr bwMode="auto">
          <a:xfrm>
            <a:off x="7872782" y="2489612"/>
            <a:ext cx="509263" cy="459114"/>
          </a:xfrm>
          <a:prstGeom prst="cloudCallout">
            <a:avLst>
              <a:gd name="adj1" fmla="val -4662"/>
              <a:gd name="adj2" fmla="val -7188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1200" dirty="0"/>
          </a:p>
        </p:txBody>
      </p:sp>
      <p:sp>
        <p:nvSpPr>
          <p:cNvPr id="44" name="직사각형 43"/>
          <p:cNvSpPr/>
          <p:nvPr/>
        </p:nvSpPr>
        <p:spPr>
          <a:xfrm>
            <a:off x="7872782" y="2597423"/>
            <a:ext cx="5092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45" name="AutoShape 44"/>
          <p:cNvSpPr>
            <a:spLocks noChangeArrowheads="1"/>
          </p:cNvSpPr>
          <p:nvPr/>
        </p:nvSpPr>
        <p:spPr bwMode="auto">
          <a:xfrm>
            <a:off x="8448846" y="2544319"/>
            <a:ext cx="576713" cy="404407"/>
          </a:xfrm>
          <a:prstGeom prst="cloudCallout">
            <a:avLst>
              <a:gd name="adj1" fmla="val -8622"/>
              <a:gd name="adj2" fmla="val -816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8494699" y="2587120"/>
            <a:ext cx="4850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 </a:t>
            </a:r>
            <a:r>
              <a:rPr lang="ko-KR" altLang="en-US" sz="1000" dirty="0"/>
              <a:t>값</a:t>
            </a:r>
          </a:p>
        </p:txBody>
      </p:sp>
      <p:sp>
        <p:nvSpPr>
          <p:cNvPr id="47" name="Line 11"/>
          <p:cNvSpPr>
            <a:spLocks noChangeShapeType="1"/>
          </p:cNvSpPr>
          <p:nvPr/>
        </p:nvSpPr>
        <p:spPr bwMode="auto">
          <a:xfrm flipV="1">
            <a:off x="7872782" y="2379365"/>
            <a:ext cx="428231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49" name="AutoShape 44"/>
          <p:cNvSpPr>
            <a:spLocks noChangeArrowheads="1"/>
          </p:cNvSpPr>
          <p:nvPr/>
        </p:nvSpPr>
        <p:spPr bwMode="auto">
          <a:xfrm>
            <a:off x="9251870" y="2489612"/>
            <a:ext cx="509263" cy="459114"/>
          </a:xfrm>
          <a:prstGeom prst="cloudCallout">
            <a:avLst>
              <a:gd name="adj1" fmla="val -4662"/>
              <a:gd name="adj2" fmla="val -7188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1200" dirty="0"/>
          </a:p>
        </p:txBody>
      </p:sp>
      <p:sp>
        <p:nvSpPr>
          <p:cNvPr id="50" name="직사각형 49"/>
          <p:cNvSpPr/>
          <p:nvPr/>
        </p:nvSpPr>
        <p:spPr>
          <a:xfrm>
            <a:off x="9251870" y="2597423"/>
            <a:ext cx="5092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51" name="AutoShape 44"/>
          <p:cNvSpPr>
            <a:spLocks noChangeArrowheads="1"/>
          </p:cNvSpPr>
          <p:nvPr/>
        </p:nvSpPr>
        <p:spPr bwMode="auto">
          <a:xfrm>
            <a:off x="9827934" y="2544319"/>
            <a:ext cx="432697" cy="404407"/>
          </a:xfrm>
          <a:prstGeom prst="cloudCallout">
            <a:avLst>
              <a:gd name="adj1" fmla="val -8622"/>
              <a:gd name="adj2" fmla="val -816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1200" dirty="0"/>
          </a:p>
        </p:txBody>
      </p:sp>
      <p:sp>
        <p:nvSpPr>
          <p:cNvPr id="52" name="직사각형 51"/>
          <p:cNvSpPr/>
          <p:nvPr/>
        </p:nvSpPr>
        <p:spPr>
          <a:xfrm>
            <a:off x="9873788" y="2587120"/>
            <a:ext cx="3868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 </a:t>
            </a:r>
            <a:r>
              <a:rPr lang="ko-KR" altLang="en-US" sz="1000" dirty="0"/>
              <a:t>값</a:t>
            </a:r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 flipV="1">
            <a:off x="9328344" y="2379365"/>
            <a:ext cx="428231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54" name="Line 11"/>
          <p:cNvSpPr>
            <a:spLocks noChangeShapeType="1"/>
          </p:cNvSpPr>
          <p:nvPr/>
        </p:nvSpPr>
        <p:spPr bwMode="auto">
          <a:xfrm flipV="1">
            <a:off x="9900918" y="2370628"/>
            <a:ext cx="14369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 dirty="0"/>
          </a:p>
        </p:txBody>
      </p:sp>
      <p:sp>
        <p:nvSpPr>
          <p:cNvPr id="55" name="AutoShape 44"/>
          <p:cNvSpPr>
            <a:spLocks noChangeArrowheads="1"/>
          </p:cNvSpPr>
          <p:nvPr/>
        </p:nvSpPr>
        <p:spPr bwMode="auto">
          <a:xfrm>
            <a:off x="10188624" y="2489612"/>
            <a:ext cx="509263" cy="459114"/>
          </a:xfrm>
          <a:prstGeom prst="cloudCallout">
            <a:avLst>
              <a:gd name="adj1" fmla="val -4662"/>
              <a:gd name="adj2" fmla="val -7188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1200" dirty="0"/>
          </a:p>
        </p:txBody>
      </p:sp>
      <p:sp>
        <p:nvSpPr>
          <p:cNvPr id="56" name="직사각형 55"/>
          <p:cNvSpPr/>
          <p:nvPr/>
        </p:nvSpPr>
        <p:spPr>
          <a:xfrm>
            <a:off x="10188624" y="2597423"/>
            <a:ext cx="5092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57" name="AutoShape 44"/>
          <p:cNvSpPr>
            <a:spLocks noChangeArrowheads="1"/>
          </p:cNvSpPr>
          <p:nvPr/>
        </p:nvSpPr>
        <p:spPr bwMode="auto">
          <a:xfrm>
            <a:off x="10764689" y="2544319"/>
            <a:ext cx="432048" cy="404407"/>
          </a:xfrm>
          <a:prstGeom prst="cloudCallout">
            <a:avLst>
              <a:gd name="adj1" fmla="val -8622"/>
              <a:gd name="adj2" fmla="val -816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10810541" y="2587120"/>
            <a:ext cx="4850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 </a:t>
            </a:r>
            <a:r>
              <a:rPr lang="ko-KR" altLang="en-US" sz="1000" dirty="0"/>
              <a:t>값</a:t>
            </a:r>
          </a:p>
        </p:txBody>
      </p:sp>
      <p:sp>
        <p:nvSpPr>
          <p:cNvPr id="59" name="Line 11"/>
          <p:cNvSpPr>
            <a:spLocks noChangeShapeType="1"/>
          </p:cNvSpPr>
          <p:nvPr/>
        </p:nvSpPr>
        <p:spPr bwMode="auto">
          <a:xfrm flipV="1">
            <a:off x="10188624" y="2379365"/>
            <a:ext cx="254631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60" name="Line 11"/>
          <p:cNvSpPr>
            <a:spLocks noChangeShapeType="1"/>
          </p:cNvSpPr>
          <p:nvPr/>
        </p:nvSpPr>
        <p:spPr bwMode="auto">
          <a:xfrm>
            <a:off x="10548664" y="2370628"/>
            <a:ext cx="464305" cy="2034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 flipV="1">
            <a:off x="8376838" y="2372662"/>
            <a:ext cx="803674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3" name="직사각형 2"/>
          <p:cNvSpPr/>
          <p:nvPr/>
        </p:nvSpPr>
        <p:spPr>
          <a:xfrm>
            <a:off x="467544" y="2843644"/>
            <a:ext cx="10729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 smtClean="0"/>
              <a:t>①                       </a:t>
            </a:r>
            <a:r>
              <a:rPr lang="ko-KR" altLang="en-US" dirty="0"/>
              <a:t>② </a:t>
            </a:r>
            <a:r>
              <a:rPr lang="ko-KR" altLang="en-US" dirty="0" smtClean="0"/>
              <a:t>     </a:t>
            </a:r>
            <a:r>
              <a:rPr lang="ko-KR" altLang="en-US" dirty="0"/>
              <a:t>     </a:t>
            </a:r>
            <a:r>
              <a:rPr lang="ko-KR" altLang="en-US" dirty="0" smtClean="0"/>
              <a:t>                                                        ③              </a:t>
            </a:r>
            <a:r>
              <a:rPr lang="en-US" altLang="ko-KR" dirty="0" smtClean="0"/>
              <a:t>④        ⑤</a:t>
            </a:r>
            <a:r>
              <a:rPr lang="ko-KR" altLang="en-US" dirty="0" smtClean="0"/>
              <a:t>              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4123" y="188640"/>
            <a:ext cx="82405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“</a:t>
            </a:r>
            <a:r>
              <a:rPr lang="en-US" altLang="ko-KR" sz="2400" dirty="0"/>
              <a:t>=” </a:t>
            </a:r>
            <a:r>
              <a:rPr lang="ko-KR" altLang="en-US" sz="2400" dirty="0"/>
              <a:t>기호를 중심으로 앞부분</a:t>
            </a:r>
            <a:r>
              <a:rPr lang="en-US" altLang="ko-KR" sz="2400" dirty="0"/>
              <a:t>(①)</a:t>
            </a:r>
            <a:r>
              <a:rPr lang="ko-KR" altLang="en-US" sz="2400" dirty="0"/>
              <a:t>이 이름이고 뒷부분</a:t>
            </a:r>
            <a:r>
              <a:rPr lang="en-US" altLang="ko-KR" sz="2400" dirty="0"/>
              <a:t>(②)</a:t>
            </a:r>
            <a:r>
              <a:rPr lang="ko-KR" altLang="en-US" sz="2400" dirty="0"/>
              <a:t>이 값입니다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쿼리 </a:t>
            </a:r>
            <a:r>
              <a:rPr lang="ko-KR" altLang="en-US" sz="2400" dirty="0" err="1"/>
              <a:t>스트링이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두개</a:t>
            </a:r>
            <a:r>
              <a:rPr lang="ko-KR" altLang="en-US" sz="2400" dirty="0"/>
              <a:t> 이상일 경우에는 </a:t>
            </a:r>
            <a:r>
              <a:rPr lang="en-US" altLang="ko-KR" sz="2400" dirty="0"/>
              <a:t>&amp;</a:t>
            </a:r>
            <a:r>
              <a:rPr lang="ko-KR" altLang="en-US" sz="2400" dirty="0"/>
              <a:t>로 쿼리 </a:t>
            </a:r>
            <a:r>
              <a:rPr lang="ko-KR" altLang="en-US" sz="2400" dirty="0" err="1"/>
              <a:t>스트링을</a:t>
            </a:r>
            <a:r>
              <a:rPr lang="ko-KR" altLang="en-US" sz="2400" dirty="0"/>
              <a:t> 연결합니다</a:t>
            </a:r>
            <a:r>
              <a:rPr lang="en-US" altLang="ko-KR" sz="2400" dirty="0"/>
              <a:t>.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0556" y="3429000"/>
            <a:ext cx="829490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위 문장은 </a:t>
            </a:r>
            <a:r>
              <a:rPr lang="en-US" altLang="ko-KR" sz="2400" dirty="0"/>
              <a:t>5</a:t>
            </a:r>
            <a:r>
              <a:rPr lang="ko-KR" altLang="en-US" sz="2400" dirty="0"/>
              <a:t>개의 쿼리 </a:t>
            </a:r>
            <a:r>
              <a:rPr lang="ko-KR" altLang="en-US" sz="2400" dirty="0" err="1"/>
              <a:t>스트링으로</a:t>
            </a:r>
            <a:r>
              <a:rPr lang="ko-KR" altLang="en-US" sz="2400" dirty="0"/>
              <a:t> 구성된 것임을 알 수 있습니다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/>
              <a:t>쿼리 </a:t>
            </a:r>
            <a:r>
              <a:rPr lang="ko-KR" altLang="en-US" sz="2400" dirty="0" err="1"/>
              <a:t>스트링의</a:t>
            </a:r>
            <a:r>
              <a:rPr lang="ko-KR" altLang="en-US" sz="2400" dirty="0"/>
              <a:t> </a:t>
            </a:r>
            <a:r>
              <a:rPr lang="en-US" altLang="ko-KR" sz="2400" dirty="0"/>
              <a:t>URL </a:t>
            </a:r>
            <a:r>
              <a:rPr lang="ko-KR" altLang="en-US" sz="2400" dirty="0" err="1"/>
              <a:t>인코딩</a:t>
            </a:r>
            <a:r>
              <a:rPr lang="ko-KR" altLang="en-US" sz="2400" dirty="0"/>
              <a:t> 규칙은 위 그림에서 볼 수 있듯이 영문자 대소문자와 숫자는 그대로 전달되며 변환되지 않지만 공백은 </a:t>
            </a:r>
            <a:r>
              <a:rPr lang="en-US" altLang="ko-KR" sz="2400" dirty="0"/>
              <a:t>+</a:t>
            </a:r>
            <a:r>
              <a:rPr lang="ko-KR" altLang="en-US" sz="2400" dirty="0"/>
              <a:t>로 변환되어 전달되고 한글은 </a:t>
            </a:r>
            <a:r>
              <a:rPr lang="en-US" altLang="ko-KR" sz="2400" dirty="0"/>
              <a:t>% </a:t>
            </a:r>
            <a:r>
              <a:rPr lang="ko-KR" altLang="en-US" sz="2400" dirty="0"/>
              <a:t>기호와 함께 </a:t>
            </a:r>
            <a:r>
              <a:rPr lang="en-US" altLang="ko-KR" sz="2400" dirty="0"/>
              <a:t>16 </a:t>
            </a:r>
            <a:r>
              <a:rPr lang="ko-KR" altLang="en-US" sz="2400" dirty="0"/>
              <a:t>진수로 변환되어 전달됩니다</a:t>
            </a:r>
            <a:r>
              <a:rPr lang="en-US" altLang="ko-KR" sz="2400" dirty="0"/>
              <a:t>. </a:t>
            </a:r>
            <a:r>
              <a:rPr lang="ko-KR" altLang="en-US" sz="2400" dirty="0"/>
              <a:t>여러 개의 </a:t>
            </a:r>
            <a:r>
              <a:rPr lang="en-US" altLang="ko-KR" sz="2400" dirty="0"/>
              <a:t>name=value</a:t>
            </a:r>
            <a:r>
              <a:rPr lang="ko-KR" altLang="en-US" sz="2400" dirty="0"/>
              <a:t>들은 </a:t>
            </a:r>
            <a:r>
              <a:rPr lang="en-US" altLang="ko-KR" sz="2400" dirty="0"/>
              <a:t>&amp; </a:t>
            </a:r>
            <a:r>
              <a:rPr lang="ko-KR" altLang="en-US" sz="2400" dirty="0"/>
              <a:t>기호로 구분됩니다</a:t>
            </a:r>
            <a:r>
              <a:rPr lang="en-US" altLang="ko-K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8597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AutoShape 44"/>
          <p:cNvSpPr>
            <a:spLocks noChangeArrowheads="1"/>
          </p:cNvSpPr>
          <p:nvPr/>
        </p:nvSpPr>
        <p:spPr bwMode="auto">
          <a:xfrm>
            <a:off x="10764689" y="2544319"/>
            <a:ext cx="432048" cy="404407"/>
          </a:xfrm>
          <a:prstGeom prst="cloudCallout">
            <a:avLst>
              <a:gd name="adj1" fmla="val -8622"/>
              <a:gd name="adj2" fmla="val -816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10810541" y="2587120"/>
            <a:ext cx="4850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 </a:t>
            </a:r>
            <a:r>
              <a:rPr lang="ko-KR" altLang="en-US" sz="1000" dirty="0"/>
              <a:t>값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4122" y="188640"/>
            <a:ext cx="849434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쿼리 </a:t>
            </a:r>
            <a:r>
              <a:rPr lang="ko-KR" altLang="en-US" sz="2400" dirty="0" err="1"/>
              <a:t>스트링</a:t>
            </a:r>
            <a:r>
              <a:rPr lang="ko-KR" altLang="en-US" sz="2400" dirty="0"/>
              <a:t> 형태로 데이터가 전송되는 것은 </a:t>
            </a:r>
            <a:r>
              <a:rPr lang="en-US" altLang="ko-KR" sz="2400" dirty="0"/>
              <a:t>&lt;form&gt; </a:t>
            </a:r>
            <a:r>
              <a:rPr lang="ko-KR" altLang="en-US" sz="2400" dirty="0"/>
              <a:t>태그에 전송방식을 </a:t>
            </a:r>
            <a:r>
              <a:rPr lang="en-US" altLang="ko-KR" sz="2400" dirty="0"/>
              <a:t>get</a:t>
            </a:r>
            <a:r>
              <a:rPr lang="ko-KR" altLang="en-US" sz="2400" dirty="0"/>
              <a:t>으로 하여 서버로 데이터를 보낼 때 살펴볼 수 있습니다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서버로 </a:t>
            </a:r>
            <a:r>
              <a:rPr lang="ko-KR" altLang="en-US" sz="2400" dirty="0"/>
              <a:t>데이터를 전송하기 위해서는 데이터를 입력할 수 있는 텍스트 박스가 필요합니다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/>
              <a:t>텍스트 박스는 </a:t>
            </a:r>
            <a:r>
              <a:rPr lang="en-US" altLang="ko-KR" sz="2400" dirty="0"/>
              <a:t>&lt;input&gt; </a:t>
            </a:r>
            <a:r>
              <a:rPr lang="ko-KR" altLang="en-US" sz="2400" dirty="0"/>
              <a:t>태그에 </a:t>
            </a:r>
            <a:r>
              <a:rPr lang="en-US" altLang="ko-KR" sz="2400" dirty="0"/>
              <a:t>type </a:t>
            </a:r>
            <a:r>
              <a:rPr lang="ko-KR" altLang="en-US" sz="2400" dirty="0"/>
              <a:t>속성 값을 </a:t>
            </a:r>
            <a:r>
              <a:rPr lang="en-US" altLang="ko-KR" sz="2400" dirty="0"/>
              <a:t>"text"</a:t>
            </a:r>
            <a:r>
              <a:rPr lang="ko-KR" altLang="en-US" sz="2400" dirty="0"/>
              <a:t>로 해야 만들 수 있습니다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</p:txBody>
      </p:sp>
      <p:sp>
        <p:nvSpPr>
          <p:cNvPr id="6" name="직사각형 5"/>
          <p:cNvSpPr/>
          <p:nvPr/>
        </p:nvSpPr>
        <p:spPr>
          <a:xfrm>
            <a:off x="539552" y="3789626"/>
            <a:ext cx="36279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/>
              <a:t>텍스트 박스 기본 형식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9552" y="4581128"/>
            <a:ext cx="7344816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/>
              <a:t>&lt;input type="text" name="</a:t>
            </a:r>
            <a:r>
              <a:rPr lang="ko-KR" altLang="en-US" sz="2400" dirty="0"/>
              <a:t>텍스트 박스 이름</a:t>
            </a:r>
            <a:r>
              <a:rPr lang="en-US" altLang="ko-KR" sz="2400" dirty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23155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6460" y="3446957"/>
            <a:ext cx="61206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/>
              <a:t>http://</a:t>
            </a:r>
            <a:r>
              <a:rPr lang="en-US" altLang="ko-KR" sz="1400" dirty="0" smtClean="0"/>
              <a:t>localhost:8181/web-study-02/ParamServlet?id=pinksung&amp;age=15 </a:t>
            </a:r>
            <a:endParaRPr lang="en-US" altLang="ko-KR" sz="1400" dirty="0"/>
          </a:p>
        </p:txBody>
      </p:sp>
      <p:pic>
        <p:nvPicPr>
          <p:cNvPr id="2051" name="Picture 3" descr="G:\원고\로드북\_____jsp\img\ch02\2-028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32" y="4085429"/>
            <a:ext cx="5354736" cy="85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 flipH="1" flipV="1">
            <a:off x="539552" y="3682726"/>
            <a:ext cx="1080120" cy="8305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5076056" y="3682726"/>
            <a:ext cx="1080120" cy="8305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46460" y="260648"/>
            <a:ext cx="84020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서버로 </a:t>
            </a:r>
            <a:r>
              <a:rPr lang="ko-KR" altLang="en-US" sz="2400" dirty="0"/>
              <a:t>보낼 데이터가 아이디</a:t>
            </a:r>
            <a:r>
              <a:rPr lang="en-US" altLang="ko-KR" sz="2400" dirty="0"/>
              <a:t>, </a:t>
            </a:r>
            <a:r>
              <a:rPr lang="ko-KR" altLang="en-US" sz="2400" dirty="0"/>
              <a:t>나이와 같이 </a:t>
            </a:r>
            <a:r>
              <a:rPr lang="en-US" altLang="ko-KR" sz="2400" dirty="0"/>
              <a:t>2</a:t>
            </a:r>
            <a:r>
              <a:rPr lang="ko-KR" altLang="en-US" sz="2400" dirty="0"/>
              <a:t>개 이상일 경우에는 </a:t>
            </a:r>
            <a:r>
              <a:rPr lang="en-US" altLang="ko-KR" sz="2400" dirty="0"/>
              <a:t>name </a:t>
            </a:r>
            <a:r>
              <a:rPr lang="ko-KR" altLang="en-US" sz="2400" dirty="0"/>
              <a:t>속성에 이름을 정해주어서 구분 가능하도록 합니다</a:t>
            </a:r>
            <a:r>
              <a:rPr lang="en-US" altLang="ko-KR" sz="2400" dirty="0"/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39552" y="1484784"/>
            <a:ext cx="6702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 </a:t>
            </a:r>
            <a:r>
              <a:rPr lang="ko-KR" altLang="en-US" sz="2400" dirty="0"/>
              <a:t>아이디</a:t>
            </a:r>
            <a:r>
              <a:rPr lang="en-US" altLang="ko-KR" sz="2400" dirty="0"/>
              <a:t>, </a:t>
            </a:r>
            <a:r>
              <a:rPr lang="ko-KR" altLang="en-US" sz="2400" dirty="0"/>
              <a:t>나이를 입력 받기 위한 텍스트 박스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39552" y="2276286"/>
            <a:ext cx="7344816" cy="83099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/>
              <a:t>&lt;input type="text" name="id"&gt;</a:t>
            </a:r>
          </a:p>
          <a:p>
            <a:r>
              <a:rPr lang="en-US" altLang="ko-KR" sz="2400" dirty="0"/>
              <a:t>&lt;input type="text" name="age"&gt;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46460" y="5229200"/>
            <a:ext cx="80419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텍스트 박스에 입력된 내용이 서버로 전달될 때에는 </a:t>
            </a:r>
            <a:r>
              <a:rPr lang="en-US" altLang="ko-KR" sz="2400" dirty="0"/>
              <a:t>name </a:t>
            </a:r>
            <a:r>
              <a:rPr lang="ko-KR" altLang="en-US" sz="2400" dirty="0"/>
              <a:t>속성 값에 지정한 텍스트 박스의 이름에 실려 갑니다</a:t>
            </a:r>
            <a:r>
              <a:rPr lang="en-US" altLang="ko-KR" sz="2400" dirty="0"/>
              <a:t>. [</a:t>
            </a:r>
            <a:r>
              <a:rPr lang="ko-KR" altLang="en-US" sz="2400" dirty="0"/>
              <a:t>전송</a:t>
            </a:r>
            <a:r>
              <a:rPr lang="en-US" altLang="ko-KR" sz="2400" dirty="0"/>
              <a:t>] </a:t>
            </a:r>
            <a:r>
              <a:rPr lang="ko-KR" altLang="en-US" sz="2400" dirty="0"/>
              <a:t>버튼을 클릭하면 브라우저 주소 입력란에 다음과 같은 내용들이 나타납니다</a:t>
            </a:r>
            <a:r>
              <a:rPr lang="en-US" altLang="ko-K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5509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6460" y="260648"/>
            <a:ext cx="84020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브라우저 주소 입력란을 살펴보면 사용자가 입력한 값이 쿼리 </a:t>
            </a:r>
            <a:r>
              <a:rPr lang="ko-KR" altLang="en-US" sz="2400" dirty="0" err="1"/>
              <a:t>스트링인</a:t>
            </a:r>
            <a:r>
              <a:rPr lang="ko-KR" altLang="en-US" sz="2400" dirty="0"/>
              <a:t> “이름</a:t>
            </a:r>
            <a:r>
              <a:rPr lang="en-US" altLang="ko-KR" sz="2400" dirty="0"/>
              <a:t>=</a:t>
            </a:r>
            <a:r>
              <a:rPr lang="ko-KR" altLang="en-US" sz="2400" dirty="0"/>
              <a:t>값” 형태로 서버 페이지에 전달되는 것을 확인할 수 있습니다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다음 그림은 </a:t>
            </a:r>
            <a:r>
              <a:rPr lang="ko-KR" altLang="en-US" sz="2400" dirty="0"/>
              <a:t>브라우저의 주소란에 출력된 내용 중 일부인 </a:t>
            </a:r>
            <a:r>
              <a:rPr lang="en-US" altLang="ko-KR" sz="2400" dirty="0"/>
              <a:t>id </a:t>
            </a:r>
            <a:r>
              <a:rPr lang="ko-KR" altLang="en-US" sz="2400" dirty="0"/>
              <a:t>값이 서버로 전송되는 쿼리 </a:t>
            </a:r>
            <a:r>
              <a:rPr lang="ko-KR" altLang="en-US" sz="2400" dirty="0" err="1"/>
              <a:t>스트링</a:t>
            </a:r>
            <a:r>
              <a:rPr lang="ko-KR" altLang="en-US" sz="2400" dirty="0"/>
              <a:t> 만 표현한 것입니다</a:t>
            </a:r>
            <a:r>
              <a:rPr lang="en-US" altLang="ko-KR" sz="2400" dirty="0"/>
              <a:t>.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68263" y="4598268"/>
            <a:ext cx="16517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/>
              <a:t>id=</a:t>
            </a:r>
            <a:r>
              <a:rPr lang="en-US" altLang="ko-KR" sz="2000" dirty="0" err="1"/>
              <a:t>pinksung</a:t>
            </a:r>
            <a:endParaRPr lang="en-US" altLang="ko-KR" sz="2000" dirty="0"/>
          </a:p>
        </p:txBody>
      </p:sp>
      <p:sp>
        <p:nvSpPr>
          <p:cNvPr id="11" name="AutoShape 44"/>
          <p:cNvSpPr>
            <a:spLocks noChangeArrowheads="1"/>
          </p:cNvSpPr>
          <p:nvPr/>
        </p:nvSpPr>
        <p:spPr bwMode="auto">
          <a:xfrm>
            <a:off x="1455235" y="5161298"/>
            <a:ext cx="576713" cy="404407"/>
          </a:xfrm>
          <a:prstGeom prst="cloudCallout">
            <a:avLst>
              <a:gd name="adj1" fmla="val -8622"/>
              <a:gd name="adj2" fmla="val -816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1546943" y="5204099"/>
            <a:ext cx="4850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 </a:t>
            </a:r>
            <a:r>
              <a:rPr lang="ko-KR" altLang="en-US" sz="1400" dirty="0"/>
              <a:t>값</a:t>
            </a: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V="1">
            <a:off x="1217256" y="4998378"/>
            <a:ext cx="1008112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15" name="AutoShape 44"/>
          <p:cNvSpPr>
            <a:spLocks noChangeArrowheads="1"/>
          </p:cNvSpPr>
          <p:nvPr/>
        </p:nvSpPr>
        <p:spPr bwMode="auto">
          <a:xfrm>
            <a:off x="467544" y="5115328"/>
            <a:ext cx="749712" cy="459114"/>
          </a:xfrm>
          <a:prstGeom prst="cloudCallout">
            <a:avLst>
              <a:gd name="adj1" fmla="val -4662"/>
              <a:gd name="adj2" fmla="val -7188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539552" y="5209455"/>
            <a:ext cx="6254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400" dirty="0" smtClean="0"/>
              <a:t>이름</a:t>
            </a:r>
            <a:endParaRPr lang="ko-KR" altLang="en-US" sz="1400" dirty="0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V="1">
            <a:off x="668263" y="4998378"/>
            <a:ext cx="356222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pic>
        <p:nvPicPr>
          <p:cNvPr id="18" name="Picture 2" descr="G:\원고\로드북\_____jsp\img\ch02\2-026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543" y="3950196"/>
            <a:ext cx="50768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2777827" y="351814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아이디 </a:t>
            </a:r>
            <a:r>
              <a:rPr lang="en-US" altLang="ko-KR" dirty="0"/>
              <a:t>: &lt;input type="text" name="id"&gt;</a:t>
            </a:r>
            <a:endParaRPr lang="ko-KR" altLang="en-US" dirty="0"/>
          </a:p>
        </p:txBody>
      </p:sp>
      <p:sp>
        <p:nvSpPr>
          <p:cNvPr id="20" name="자유형 19"/>
          <p:cNvSpPr/>
          <p:nvPr/>
        </p:nvSpPr>
        <p:spPr>
          <a:xfrm>
            <a:off x="811278" y="2953097"/>
            <a:ext cx="5924732" cy="1647825"/>
          </a:xfrm>
          <a:custGeom>
            <a:avLst/>
            <a:gdLst>
              <a:gd name="connsiteX0" fmla="*/ 5924732 w 5924732"/>
              <a:gd name="connsiteY0" fmla="*/ 647700 h 1647825"/>
              <a:gd name="connsiteX1" fmla="*/ 5896157 w 5924732"/>
              <a:gd name="connsiteY1" fmla="*/ 600075 h 1647825"/>
              <a:gd name="connsiteX2" fmla="*/ 5781857 w 5924732"/>
              <a:gd name="connsiteY2" fmla="*/ 466725 h 1647825"/>
              <a:gd name="connsiteX3" fmla="*/ 5734232 w 5924732"/>
              <a:gd name="connsiteY3" fmla="*/ 438150 h 1647825"/>
              <a:gd name="connsiteX4" fmla="*/ 5677082 w 5924732"/>
              <a:gd name="connsiteY4" fmla="*/ 381000 h 1647825"/>
              <a:gd name="connsiteX5" fmla="*/ 5658032 w 5924732"/>
              <a:gd name="connsiteY5" fmla="*/ 352425 h 1647825"/>
              <a:gd name="connsiteX6" fmla="*/ 5629457 w 5924732"/>
              <a:gd name="connsiteY6" fmla="*/ 333375 h 1647825"/>
              <a:gd name="connsiteX7" fmla="*/ 5572307 w 5924732"/>
              <a:gd name="connsiteY7" fmla="*/ 295275 h 1647825"/>
              <a:gd name="connsiteX8" fmla="*/ 5543732 w 5924732"/>
              <a:gd name="connsiteY8" fmla="*/ 266700 h 1647825"/>
              <a:gd name="connsiteX9" fmla="*/ 5515157 w 5924732"/>
              <a:gd name="connsiteY9" fmla="*/ 257175 h 1647825"/>
              <a:gd name="connsiteX10" fmla="*/ 5391332 w 5924732"/>
              <a:gd name="connsiteY10" fmla="*/ 209550 h 1647825"/>
              <a:gd name="connsiteX11" fmla="*/ 5296082 w 5924732"/>
              <a:gd name="connsiteY11" fmla="*/ 180975 h 1647825"/>
              <a:gd name="connsiteX12" fmla="*/ 5200832 w 5924732"/>
              <a:gd name="connsiteY12" fmla="*/ 152400 h 1647825"/>
              <a:gd name="connsiteX13" fmla="*/ 5124632 w 5924732"/>
              <a:gd name="connsiteY13" fmla="*/ 142875 h 1647825"/>
              <a:gd name="connsiteX14" fmla="*/ 4991282 w 5924732"/>
              <a:gd name="connsiteY14" fmla="*/ 114300 h 1647825"/>
              <a:gd name="connsiteX15" fmla="*/ 4924607 w 5924732"/>
              <a:gd name="connsiteY15" fmla="*/ 104775 h 1647825"/>
              <a:gd name="connsiteX16" fmla="*/ 4867457 w 5924732"/>
              <a:gd name="connsiteY16" fmla="*/ 95250 h 1647825"/>
              <a:gd name="connsiteX17" fmla="*/ 4800782 w 5924732"/>
              <a:gd name="connsiteY17" fmla="*/ 85725 h 1647825"/>
              <a:gd name="connsiteX18" fmla="*/ 4753157 w 5924732"/>
              <a:gd name="connsiteY18" fmla="*/ 76200 h 1647825"/>
              <a:gd name="connsiteX19" fmla="*/ 4572182 w 5924732"/>
              <a:gd name="connsiteY19" fmla="*/ 57150 h 1647825"/>
              <a:gd name="connsiteX20" fmla="*/ 4524557 w 5924732"/>
              <a:gd name="connsiteY20" fmla="*/ 47625 h 1647825"/>
              <a:gd name="connsiteX21" fmla="*/ 4457882 w 5924732"/>
              <a:gd name="connsiteY21" fmla="*/ 38100 h 1647825"/>
              <a:gd name="connsiteX22" fmla="*/ 4410257 w 5924732"/>
              <a:gd name="connsiteY22" fmla="*/ 28575 h 1647825"/>
              <a:gd name="connsiteX23" fmla="*/ 4086407 w 5924732"/>
              <a:gd name="connsiteY23" fmla="*/ 19050 h 1647825"/>
              <a:gd name="connsiteX24" fmla="*/ 3934007 w 5924732"/>
              <a:gd name="connsiteY24" fmla="*/ 9525 h 1647825"/>
              <a:gd name="connsiteX25" fmla="*/ 3895907 w 5924732"/>
              <a:gd name="connsiteY25" fmla="*/ 0 h 1647825"/>
              <a:gd name="connsiteX26" fmla="*/ 2733857 w 5924732"/>
              <a:gd name="connsiteY26" fmla="*/ 9525 h 1647825"/>
              <a:gd name="connsiteX27" fmla="*/ 2619557 w 5924732"/>
              <a:gd name="connsiteY27" fmla="*/ 28575 h 1647825"/>
              <a:gd name="connsiteX28" fmla="*/ 2457632 w 5924732"/>
              <a:gd name="connsiteY28" fmla="*/ 47625 h 1647825"/>
              <a:gd name="connsiteX29" fmla="*/ 2419532 w 5924732"/>
              <a:gd name="connsiteY29" fmla="*/ 57150 h 1647825"/>
              <a:gd name="connsiteX30" fmla="*/ 2305232 w 5924732"/>
              <a:gd name="connsiteY30" fmla="*/ 76200 h 1647825"/>
              <a:gd name="connsiteX31" fmla="*/ 2248082 w 5924732"/>
              <a:gd name="connsiteY31" fmla="*/ 95250 h 1647825"/>
              <a:gd name="connsiteX32" fmla="*/ 2162357 w 5924732"/>
              <a:gd name="connsiteY32" fmla="*/ 114300 h 1647825"/>
              <a:gd name="connsiteX33" fmla="*/ 2105207 w 5924732"/>
              <a:gd name="connsiteY33" fmla="*/ 133350 h 1647825"/>
              <a:gd name="connsiteX34" fmla="*/ 2067107 w 5924732"/>
              <a:gd name="connsiteY34" fmla="*/ 142875 h 1647825"/>
              <a:gd name="connsiteX35" fmla="*/ 2000432 w 5924732"/>
              <a:gd name="connsiteY35" fmla="*/ 161925 h 1647825"/>
              <a:gd name="connsiteX36" fmla="*/ 1971857 w 5924732"/>
              <a:gd name="connsiteY36" fmla="*/ 171450 h 1647825"/>
              <a:gd name="connsiteX37" fmla="*/ 1933757 w 5924732"/>
              <a:gd name="connsiteY37" fmla="*/ 180975 h 1647825"/>
              <a:gd name="connsiteX38" fmla="*/ 1905182 w 5924732"/>
              <a:gd name="connsiteY38" fmla="*/ 190500 h 1647825"/>
              <a:gd name="connsiteX39" fmla="*/ 1867082 w 5924732"/>
              <a:gd name="connsiteY39" fmla="*/ 200025 h 1647825"/>
              <a:gd name="connsiteX40" fmla="*/ 1838507 w 5924732"/>
              <a:gd name="connsiteY40" fmla="*/ 209550 h 1647825"/>
              <a:gd name="connsiteX41" fmla="*/ 1762307 w 5924732"/>
              <a:gd name="connsiteY41" fmla="*/ 228600 h 1647825"/>
              <a:gd name="connsiteX42" fmla="*/ 1667057 w 5924732"/>
              <a:gd name="connsiteY42" fmla="*/ 266700 h 1647825"/>
              <a:gd name="connsiteX43" fmla="*/ 1590857 w 5924732"/>
              <a:gd name="connsiteY43" fmla="*/ 304800 h 1647825"/>
              <a:gd name="connsiteX44" fmla="*/ 1524182 w 5924732"/>
              <a:gd name="connsiteY44" fmla="*/ 323850 h 1647825"/>
              <a:gd name="connsiteX45" fmla="*/ 1457507 w 5924732"/>
              <a:gd name="connsiteY45" fmla="*/ 371475 h 1647825"/>
              <a:gd name="connsiteX46" fmla="*/ 1428932 w 5924732"/>
              <a:gd name="connsiteY46" fmla="*/ 381000 h 1647825"/>
              <a:gd name="connsiteX47" fmla="*/ 1381307 w 5924732"/>
              <a:gd name="connsiteY47" fmla="*/ 419100 h 1647825"/>
              <a:gd name="connsiteX48" fmla="*/ 1333682 w 5924732"/>
              <a:gd name="connsiteY48" fmla="*/ 438150 h 1647825"/>
              <a:gd name="connsiteX49" fmla="*/ 1267007 w 5924732"/>
              <a:gd name="connsiteY49" fmla="*/ 476250 h 1647825"/>
              <a:gd name="connsiteX50" fmla="*/ 1238432 w 5924732"/>
              <a:gd name="connsiteY50" fmla="*/ 485775 h 1647825"/>
              <a:gd name="connsiteX51" fmla="*/ 1190807 w 5924732"/>
              <a:gd name="connsiteY51" fmla="*/ 504825 h 1647825"/>
              <a:gd name="connsiteX52" fmla="*/ 1114607 w 5924732"/>
              <a:gd name="connsiteY52" fmla="*/ 552450 h 1647825"/>
              <a:gd name="connsiteX53" fmla="*/ 1038407 w 5924732"/>
              <a:gd name="connsiteY53" fmla="*/ 600075 h 1647825"/>
              <a:gd name="connsiteX54" fmla="*/ 981257 w 5924732"/>
              <a:gd name="connsiteY54" fmla="*/ 628650 h 1647825"/>
              <a:gd name="connsiteX55" fmla="*/ 924107 w 5924732"/>
              <a:gd name="connsiteY55" fmla="*/ 657225 h 1647825"/>
              <a:gd name="connsiteX56" fmla="*/ 847907 w 5924732"/>
              <a:gd name="connsiteY56" fmla="*/ 704850 h 1647825"/>
              <a:gd name="connsiteX57" fmla="*/ 762182 w 5924732"/>
              <a:gd name="connsiteY57" fmla="*/ 752475 h 1647825"/>
              <a:gd name="connsiteX58" fmla="*/ 685982 w 5924732"/>
              <a:gd name="connsiteY58" fmla="*/ 800100 h 1647825"/>
              <a:gd name="connsiteX59" fmla="*/ 609782 w 5924732"/>
              <a:gd name="connsiteY59" fmla="*/ 847725 h 1647825"/>
              <a:gd name="connsiteX60" fmla="*/ 571682 w 5924732"/>
              <a:gd name="connsiteY60" fmla="*/ 885825 h 1647825"/>
              <a:gd name="connsiteX61" fmla="*/ 495482 w 5924732"/>
              <a:gd name="connsiteY61" fmla="*/ 942975 h 1647825"/>
              <a:gd name="connsiteX62" fmla="*/ 457382 w 5924732"/>
              <a:gd name="connsiteY62" fmla="*/ 971550 h 1647825"/>
              <a:gd name="connsiteX63" fmla="*/ 390707 w 5924732"/>
              <a:gd name="connsiteY63" fmla="*/ 1028700 h 1647825"/>
              <a:gd name="connsiteX64" fmla="*/ 333557 w 5924732"/>
              <a:gd name="connsiteY64" fmla="*/ 1085850 h 1647825"/>
              <a:gd name="connsiteX65" fmla="*/ 304982 w 5924732"/>
              <a:gd name="connsiteY65" fmla="*/ 1114425 h 1647825"/>
              <a:gd name="connsiteX66" fmla="*/ 276407 w 5924732"/>
              <a:gd name="connsiteY66" fmla="*/ 1143000 h 1647825"/>
              <a:gd name="connsiteX67" fmla="*/ 247832 w 5924732"/>
              <a:gd name="connsiteY67" fmla="*/ 1181100 h 1647825"/>
              <a:gd name="connsiteX68" fmla="*/ 238307 w 5924732"/>
              <a:gd name="connsiteY68" fmla="*/ 1209675 h 1647825"/>
              <a:gd name="connsiteX69" fmla="*/ 190682 w 5924732"/>
              <a:gd name="connsiteY69" fmla="*/ 1266825 h 1647825"/>
              <a:gd name="connsiteX70" fmla="*/ 181157 w 5924732"/>
              <a:gd name="connsiteY70" fmla="*/ 1295400 h 1647825"/>
              <a:gd name="connsiteX71" fmla="*/ 143057 w 5924732"/>
              <a:gd name="connsiteY71" fmla="*/ 1362075 h 1647825"/>
              <a:gd name="connsiteX72" fmla="*/ 133532 w 5924732"/>
              <a:gd name="connsiteY72" fmla="*/ 1390650 h 1647825"/>
              <a:gd name="connsiteX73" fmla="*/ 104957 w 5924732"/>
              <a:gd name="connsiteY73" fmla="*/ 1419225 h 1647825"/>
              <a:gd name="connsiteX74" fmla="*/ 85907 w 5924732"/>
              <a:gd name="connsiteY74" fmla="*/ 1457325 h 1647825"/>
              <a:gd name="connsiteX75" fmla="*/ 66857 w 5924732"/>
              <a:gd name="connsiteY75" fmla="*/ 1485900 h 1647825"/>
              <a:gd name="connsiteX76" fmla="*/ 47807 w 5924732"/>
              <a:gd name="connsiteY76" fmla="*/ 1524000 h 1647825"/>
              <a:gd name="connsiteX77" fmla="*/ 9707 w 5924732"/>
              <a:gd name="connsiteY77" fmla="*/ 1581150 h 1647825"/>
              <a:gd name="connsiteX78" fmla="*/ 182 w 5924732"/>
              <a:gd name="connsiteY78" fmla="*/ 1647825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924732" h="1647825">
                <a:moveTo>
                  <a:pt x="5924732" y="647700"/>
                </a:moveTo>
                <a:cubicBezTo>
                  <a:pt x="5915207" y="631825"/>
                  <a:pt x="5906096" y="615694"/>
                  <a:pt x="5896157" y="600075"/>
                </a:cubicBezTo>
                <a:cubicBezTo>
                  <a:pt x="5866646" y="553700"/>
                  <a:pt x="5829510" y="495317"/>
                  <a:pt x="5781857" y="466725"/>
                </a:cubicBezTo>
                <a:cubicBezTo>
                  <a:pt x="5765982" y="457200"/>
                  <a:pt x="5748560" y="449873"/>
                  <a:pt x="5734232" y="438150"/>
                </a:cubicBezTo>
                <a:cubicBezTo>
                  <a:pt x="5713381" y="421090"/>
                  <a:pt x="5694980" y="401136"/>
                  <a:pt x="5677082" y="381000"/>
                </a:cubicBezTo>
                <a:cubicBezTo>
                  <a:pt x="5669477" y="372444"/>
                  <a:pt x="5666127" y="360520"/>
                  <a:pt x="5658032" y="352425"/>
                </a:cubicBezTo>
                <a:cubicBezTo>
                  <a:pt x="5649937" y="344330"/>
                  <a:pt x="5638251" y="340704"/>
                  <a:pt x="5629457" y="333375"/>
                </a:cubicBezTo>
                <a:cubicBezTo>
                  <a:pt x="5581891" y="293737"/>
                  <a:pt x="5622525" y="312014"/>
                  <a:pt x="5572307" y="295275"/>
                </a:cubicBezTo>
                <a:cubicBezTo>
                  <a:pt x="5562782" y="285750"/>
                  <a:pt x="5554940" y="274172"/>
                  <a:pt x="5543732" y="266700"/>
                </a:cubicBezTo>
                <a:cubicBezTo>
                  <a:pt x="5535378" y="261131"/>
                  <a:pt x="5524385" y="261130"/>
                  <a:pt x="5515157" y="257175"/>
                </a:cubicBezTo>
                <a:cubicBezTo>
                  <a:pt x="5401336" y="208394"/>
                  <a:pt x="5594007" y="277108"/>
                  <a:pt x="5391332" y="209550"/>
                </a:cubicBezTo>
                <a:cubicBezTo>
                  <a:pt x="5189275" y="142198"/>
                  <a:pt x="5440034" y="224161"/>
                  <a:pt x="5296082" y="180975"/>
                </a:cubicBezTo>
                <a:cubicBezTo>
                  <a:pt x="5264324" y="171448"/>
                  <a:pt x="5233763" y="157889"/>
                  <a:pt x="5200832" y="152400"/>
                </a:cubicBezTo>
                <a:cubicBezTo>
                  <a:pt x="5175583" y="148192"/>
                  <a:pt x="5150005" y="146258"/>
                  <a:pt x="5124632" y="142875"/>
                </a:cubicBezTo>
                <a:cubicBezTo>
                  <a:pt x="4969969" y="122253"/>
                  <a:pt x="5146574" y="147577"/>
                  <a:pt x="4991282" y="114300"/>
                </a:cubicBezTo>
                <a:cubicBezTo>
                  <a:pt x="4969330" y="109596"/>
                  <a:pt x="4946797" y="108189"/>
                  <a:pt x="4924607" y="104775"/>
                </a:cubicBezTo>
                <a:cubicBezTo>
                  <a:pt x="4905519" y="101838"/>
                  <a:pt x="4886545" y="98187"/>
                  <a:pt x="4867457" y="95250"/>
                </a:cubicBezTo>
                <a:cubicBezTo>
                  <a:pt x="4845267" y="91836"/>
                  <a:pt x="4822927" y="89416"/>
                  <a:pt x="4800782" y="85725"/>
                </a:cubicBezTo>
                <a:cubicBezTo>
                  <a:pt x="4784813" y="83063"/>
                  <a:pt x="4769221" y="78208"/>
                  <a:pt x="4753157" y="76200"/>
                </a:cubicBezTo>
                <a:cubicBezTo>
                  <a:pt x="4621005" y="59681"/>
                  <a:pt x="4684555" y="74438"/>
                  <a:pt x="4572182" y="57150"/>
                </a:cubicBezTo>
                <a:cubicBezTo>
                  <a:pt x="4556181" y="54688"/>
                  <a:pt x="4540526" y="50287"/>
                  <a:pt x="4524557" y="47625"/>
                </a:cubicBezTo>
                <a:cubicBezTo>
                  <a:pt x="4502412" y="43934"/>
                  <a:pt x="4480027" y="41791"/>
                  <a:pt x="4457882" y="38100"/>
                </a:cubicBezTo>
                <a:cubicBezTo>
                  <a:pt x="4441913" y="35438"/>
                  <a:pt x="4426425" y="29404"/>
                  <a:pt x="4410257" y="28575"/>
                </a:cubicBezTo>
                <a:cubicBezTo>
                  <a:pt x="4302402" y="23044"/>
                  <a:pt x="4194357" y="22225"/>
                  <a:pt x="4086407" y="19050"/>
                </a:cubicBezTo>
                <a:cubicBezTo>
                  <a:pt x="4035607" y="15875"/>
                  <a:pt x="3984654" y="14590"/>
                  <a:pt x="3934007" y="9525"/>
                </a:cubicBezTo>
                <a:cubicBezTo>
                  <a:pt x="3920981" y="8222"/>
                  <a:pt x="3908998" y="0"/>
                  <a:pt x="3895907" y="0"/>
                </a:cubicBezTo>
                <a:lnTo>
                  <a:pt x="2733857" y="9525"/>
                </a:lnTo>
                <a:cubicBezTo>
                  <a:pt x="2515953" y="40654"/>
                  <a:pt x="2786692" y="719"/>
                  <a:pt x="2619557" y="28575"/>
                </a:cubicBezTo>
                <a:cubicBezTo>
                  <a:pt x="2556388" y="39103"/>
                  <a:pt x="2525344" y="40854"/>
                  <a:pt x="2457632" y="47625"/>
                </a:cubicBezTo>
                <a:cubicBezTo>
                  <a:pt x="2444932" y="50800"/>
                  <a:pt x="2432412" y="54808"/>
                  <a:pt x="2419532" y="57150"/>
                </a:cubicBezTo>
                <a:cubicBezTo>
                  <a:pt x="2378645" y="64584"/>
                  <a:pt x="2344719" y="65431"/>
                  <a:pt x="2305232" y="76200"/>
                </a:cubicBezTo>
                <a:cubicBezTo>
                  <a:pt x="2285859" y="81484"/>
                  <a:pt x="2267484" y="90076"/>
                  <a:pt x="2248082" y="95250"/>
                </a:cubicBezTo>
                <a:cubicBezTo>
                  <a:pt x="2219798" y="102792"/>
                  <a:pt x="2190641" y="106758"/>
                  <a:pt x="2162357" y="114300"/>
                </a:cubicBezTo>
                <a:cubicBezTo>
                  <a:pt x="2142955" y="119474"/>
                  <a:pt x="2124441" y="127580"/>
                  <a:pt x="2105207" y="133350"/>
                </a:cubicBezTo>
                <a:cubicBezTo>
                  <a:pt x="2092668" y="137112"/>
                  <a:pt x="2079737" y="139431"/>
                  <a:pt x="2067107" y="142875"/>
                </a:cubicBezTo>
                <a:cubicBezTo>
                  <a:pt x="2044807" y="148957"/>
                  <a:pt x="2022572" y="155283"/>
                  <a:pt x="2000432" y="161925"/>
                </a:cubicBezTo>
                <a:cubicBezTo>
                  <a:pt x="1990815" y="164810"/>
                  <a:pt x="1981511" y="168692"/>
                  <a:pt x="1971857" y="171450"/>
                </a:cubicBezTo>
                <a:cubicBezTo>
                  <a:pt x="1959270" y="175046"/>
                  <a:pt x="1946344" y="177379"/>
                  <a:pt x="1933757" y="180975"/>
                </a:cubicBezTo>
                <a:cubicBezTo>
                  <a:pt x="1924103" y="183733"/>
                  <a:pt x="1914836" y="187742"/>
                  <a:pt x="1905182" y="190500"/>
                </a:cubicBezTo>
                <a:cubicBezTo>
                  <a:pt x="1892595" y="194096"/>
                  <a:pt x="1879669" y="196429"/>
                  <a:pt x="1867082" y="200025"/>
                </a:cubicBezTo>
                <a:cubicBezTo>
                  <a:pt x="1857428" y="202783"/>
                  <a:pt x="1848193" y="206908"/>
                  <a:pt x="1838507" y="209550"/>
                </a:cubicBezTo>
                <a:cubicBezTo>
                  <a:pt x="1813248" y="216439"/>
                  <a:pt x="1785725" y="216891"/>
                  <a:pt x="1762307" y="228600"/>
                </a:cubicBezTo>
                <a:cubicBezTo>
                  <a:pt x="1639665" y="289921"/>
                  <a:pt x="1831838" y="196080"/>
                  <a:pt x="1667057" y="266700"/>
                </a:cubicBezTo>
                <a:cubicBezTo>
                  <a:pt x="1640955" y="277887"/>
                  <a:pt x="1618407" y="297912"/>
                  <a:pt x="1590857" y="304800"/>
                </a:cubicBezTo>
                <a:cubicBezTo>
                  <a:pt x="1578650" y="307852"/>
                  <a:pt x="1537847" y="317018"/>
                  <a:pt x="1524182" y="323850"/>
                </a:cubicBezTo>
                <a:cubicBezTo>
                  <a:pt x="1494698" y="338592"/>
                  <a:pt x="1487708" y="354217"/>
                  <a:pt x="1457507" y="371475"/>
                </a:cubicBezTo>
                <a:cubicBezTo>
                  <a:pt x="1448790" y="376456"/>
                  <a:pt x="1438457" y="377825"/>
                  <a:pt x="1428932" y="381000"/>
                </a:cubicBezTo>
                <a:cubicBezTo>
                  <a:pt x="1413057" y="393700"/>
                  <a:pt x="1398740" y="408640"/>
                  <a:pt x="1381307" y="419100"/>
                </a:cubicBezTo>
                <a:cubicBezTo>
                  <a:pt x="1366646" y="427897"/>
                  <a:pt x="1348975" y="430504"/>
                  <a:pt x="1333682" y="438150"/>
                </a:cubicBezTo>
                <a:cubicBezTo>
                  <a:pt x="1310787" y="449598"/>
                  <a:pt x="1289902" y="464802"/>
                  <a:pt x="1267007" y="476250"/>
                </a:cubicBezTo>
                <a:cubicBezTo>
                  <a:pt x="1258027" y="480740"/>
                  <a:pt x="1247833" y="482250"/>
                  <a:pt x="1238432" y="485775"/>
                </a:cubicBezTo>
                <a:cubicBezTo>
                  <a:pt x="1222423" y="491778"/>
                  <a:pt x="1205861" y="496719"/>
                  <a:pt x="1190807" y="504825"/>
                </a:cubicBezTo>
                <a:cubicBezTo>
                  <a:pt x="1164434" y="519026"/>
                  <a:pt x="1140007" y="536575"/>
                  <a:pt x="1114607" y="552450"/>
                </a:cubicBezTo>
                <a:cubicBezTo>
                  <a:pt x="1089207" y="568325"/>
                  <a:pt x="1066823" y="590603"/>
                  <a:pt x="1038407" y="600075"/>
                </a:cubicBezTo>
                <a:cubicBezTo>
                  <a:pt x="982777" y="618618"/>
                  <a:pt x="1036650" y="597876"/>
                  <a:pt x="981257" y="628650"/>
                </a:cubicBezTo>
                <a:cubicBezTo>
                  <a:pt x="962639" y="638993"/>
                  <a:pt x="942599" y="646658"/>
                  <a:pt x="924107" y="657225"/>
                </a:cubicBezTo>
                <a:cubicBezTo>
                  <a:pt x="898101" y="672086"/>
                  <a:pt x="876323" y="695378"/>
                  <a:pt x="847907" y="704850"/>
                </a:cubicBezTo>
                <a:cubicBezTo>
                  <a:pt x="768886" y="731190"/>
                  <a:pt x="893190" y="686971"/>
                  <a:pt x="762182" y="752475"/>
                </a:cubicBezTo>
                <a:cubicBezTo>
                  <a:pt x="687764" y="789684"/>
                  <a:pt x="760171" y="750641"/>
                  <a:pt x="685982" y="800100"/>
                </a:cubicBezTo>
                <a:cubicBezTo>
                  <a:pt x="661060" y="816715"/>
                  <a:pt x="630962" y="826545"/>
                  <a:pt x="609782" y="847725"/>
                </a:cubicBezTo>
                <a:cubicBezTo>
                  <a:pt x="597082" y="860425"/>
                  <a:pt x="585480" y="874327"/>
                  <a:pt x="571682" y="885825"/>
                </a:cubicBezTo>
                <a:cubicBezTo>
                  <a:pt x="547291" y="906151"/>
                  <a:pt x="520882" y="923925"/>
                  <a:pt x="495482" y="942975"/>
                </a:cubicBezTo>
                <a:cubicBezTo>
                  <a:pt x="482782" y="952500"/>
                  <a:pt x="468607" y="960325"/>
                  <a:pt x="457382" y="971550"/>
                </a:cubicBezTo>
                <a:cubicBezTo>
                  <a:pt x="355372" y="1073560"/>
                  <a:pt x="512898" y="918728"/>
                  <a:pt x="390707" y="1028700"/>
                </a:cubicBezTo>
                <a:cubicBezTo>
                  <a:pt x="370682" y="1046722"/>
                  <a:pt x="352607" y="1066800"/>
                  <a:pt x="333557" y="1085850"/>
                </a:cubicBezTo>
                <a:lnTo>
                  <a:pt x="304982" y="1114425"/>
                </a:lnTo>
                <a:cubicBezTo>
                  <a:pt x="295457" y="1123950"/>
                  <a:pt x="284489" y="1132224"/>
                  <a:pt x="276407" y="1143000"/>
                </a:cubicBezTo>
                <a:lnTo>
                  <a:pt x="247832" y="1181100"/>
                </a:lnTo>
                <a:cubicBezTo>
                  <a:pt x="244657" y="1190625"/>
                  <a:pt x="243876" y="1201321"/>
                  <a:pt x="238307" y="1209675"/>
                </a:cubicBezTo>
                <a:cubicBezTo>
                  <a:pt x="196176" y="1272872"/>
                  <a:pt x="221845" y="1204499"/>
                  <a:pt x="190682" y="1266825"/>
                </a:cubicBezTo>
                <a:cubicBezTo>
                  <a:pt x="186192" y="1275805"/>
                  <a:pt x="185647" y="1286420"/>
                  <a:pt x="181157" y="1295400"/>
                </a:cubicBezTo>
                <a:cubicBezTo>
                  <a:pt x="133328" y="1391059"/>
                  <a:pt x="193154" y="1245183"/>
                  <a:pt x="143057" y="1362075"/>
                </a:cubicBezTo>
                <a:cubicBezTo>
                  <a:pt x="139102" y="1371303"/>
                  <a:pt x="139101" y="1382296"/>
                  <a:pt x="133532" y="1390650"/>
                </a:cubicBezTo>
                <a:cubicBezTo>
                  <a:pt x="126060" y="1401858"/>
                  <a:pt x="112787" y="1408264"/>
                  <a:pt x="104957" y="1419225"/>
                </a:cubicBezTo>
                <a:cubicBezTo>
                  <a:pt x="96704" y="1430779"/>
                  <a:pt x="92952" y="1444997"/>
                  <a:pt x="85907" y="1457325"/>
                </a:cubicBezTo>
                <a:cubicBezTo>
                  <a:pt x="80227" y="1467264"/>
                  <a:pt x="72537" y="1475961"/>
                  <a:pt x="66857" y="1485900"/>
                </a:cubicBezTo>
                <a:cubicBezTo>
                  <a:pt x="59812" y="1498228"/>
                  <a:pt x="55112" y="1511824"/>
                  <a:pt x="47807" y="1524000"/>
                </a:cubicBezTo>
                <a:cubicBezTo>
                  <a:pt x="36027" y="1543633"/>
                  <a:pt x="9707" y="1581150"/>
                  <a:pt x="9707" y="1581150"/>
                </a:cubicBezTo>
                <a:cubicBezTo>
                  <a:pt x="-2128" y="1628491"/>
                  <a:pt x="182" y="1606159"/>
                  <a:pt x="182" y="1647825"/>
                </a:cubicBezTo>
              </a:path>
            </a:pathLst>
          </a:cu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2040149" y="5048597"/>
            <a:ext cx="1790736" cy="828675"/>
          </a:xfrm>
          <a:custGeom>
            <a:avLst/>
            <a:gdLst>
              <a:gd name="connsiteX0" fmla="*/ 1714536 w 1790736"/>
              <a:gd name="connsiteY0" fmla="*/ 114300 h 828675"/>
              <a:gd name="connsiteX1" fmla="*/ 1762161 w 1790736"/>
              <a:gd name="connsiteY1" fmla="*/ 171450 h 828675"/>
              <a:gd name="connsiteX2" fmla="*/ 1771686 w 1790736"/>
              <a:gd name="connsiteY2" fmla="*/ 247650 h 828675"/>
              <a:gd name="connsiteX3" fmla="*/ 1781211 w 1790736"/>
              <a:gd name="connsiteY3" fmla="*/ 295275 h 828675"/>
              <a:gd name="connsiteX4" fmla="*/ 1790736 w 1790736"/>
              <a:gd name="connsiteY4" fmla="*/ 352425 h 828675"/>
              <a:gd name="connsiteX5" fmla="*/ 1781211 w 1790736"/>
              <a:gd name="connsiteY5" fmla="*/ 561975 h 828675"/>
              <a:gd name="connsiteX6" fmla="*/ 1733586 w 1790736"/>
              <a:gd name="connsiteY6" fmla="*/ 647700 h 828675"/>
              <a:gd name="connsiteX7" fmla="*/ 1676436 w 1790736"/>
              <a:gd name="connsiteY7" fmla="*/ 714375 h 828675"/>
              <a:gd name="connsiteX8" fmla="*/ 1647861 w 1790736"/>
              <a:gd name="connsiteY8" fmla="*/ 733425 h 828675"/>
              <a:gd name="connsiteX9" fmla="*/ 1619286 w 1790736"/>
              <a:gd name="connsiteY9" fmla="*/ 762000 h 828675"/>
              <a:gd name="connsiteX10" fmla="*/ 1571661 w 1790736"/>
              <a:gd name="connsiteY10" fmla="*/ 781050 h 828675"/>
              <a:gd name="connsiteX11" fmla="*/ 1514511 w 1790736"/>
              <a:gd name="connsiteY11" fmla="*/ 800100 h 828675"/>
              <a:gd name="connsiteX12" fmla="*/ 1485936 w 1790736"/>
              <a:gd name="connsiteY12" fmla="*/ 809625 h 828675"/>
              <a:gd name="connsiteX13" fmla="*/ 1409736 w 1790736"/>
              <a:gd name="connsiteY13" fmla="*/ 828675 h 828675"/>
              <a:gd name="connsiteX14" fmla="*/ 1019211 w 1790736"/>
              <a:gd name="connsiteY14" fmla="*/ 819150 h 828675"/>
              <a:gd name="connsiteX15" fmla="*/ 981111 w 1790736"/>
              <a:gd name="connsiteY15" fmla="*/ 809625 h 828675"/>
              <a:gd name="connsiteX16" fmla="*/ 866811 w 1790736"/>
              <a:gd name="connsiteY16" fmla="*/ 790575 h 828675"/>
              <a:gd name="connsiteX17" fmla="*/ 828711 w 1790736"/>
              <a:gd name="connsiteY17" fmla="*/ 762000 h 828675"/>
              <a:gd name="connsiteX18" fmla="*/ 771561 w 1790736"/>
              <a:gd name="connsiteY18" fmla="*/ 742950 h 828675"/>
              <a:gd name="connsiteX19" fmla="*/ 723936 w 1790736"/>
              <a:gd name="connsiteY19" fmla="*/ 723900 h 828675"/>
              <a:gd name="connsiteX20" fmla="*/ 685836 w 1790736"/>
              <a:gd name="connsiteY20" fmla="*/ 704850 h 828675"/>
              <a:gd name="connsiteX21" fmla="*/ 657261 w 1790736"/>
              <a:gd name="connsiteY21" fmla="*/ 685800 h 828675"/>
              <a:gd name="connsiteX22" fmla="*/ 581061 w 1790736"/>
              <a:gd name="connsiteY22" fmla="*/ 657225 h 828675"/>
              <a:gd name="connsiteX23" fmla="*/ 476286 w 1790736"/>
              <a:gd name="connsiteY23" fmla="*/ 571500 h 828675"/>
              <a:gd name="connsiteX24" fmla="*/ 409611 w 1790736"/>
              <a:gd name="connsiteY24" fmla="*/ 523875 h 828675"/>
              <a:gd name="connsiteX25" fmla="*/ 390561 w 1790736"/>
              <a:gd name="connsiteY25" fmla="*/ 495300 h 828675"/>
              <a:gd name="connsiteX26" fmla="*/ 314361 w 1790736"/>
              <a:gd name="connsiteY26" fmla="*/ 438150 h 828675"/>
              <a:gd name="connsiteX27" fmla="*/ 247686 w 1790736"/>
              <a:gd name="connsiteY27" fmla="*/ 371475 h 828675"/>
              <a:gd name="connsiteX28" fmla="*/ 219111 w 1790736"/>
              <a:gd name="connsiteY28" fmla="*/ 352425 h 828675"/>
              <a:gd name="connsiteX29" fmla="*/ 190536 w 1790736"/>
              <a:gd name="connsiteY29" fmla="*/ 314325 h 828675"/>
              <a:gd name="connsiteX30" fmla="*/ 133386 w 1790736"/>
              <a:gd name="connsiteY30" fmla="*/ 228600 h 828675"/>
              <a:gd name="connsiteX31" fmla="*/ 114336 w 1790736"/>
              <a:gd name="connsiteY31" fmla="*/ 200025 h 828675"/>
              <a:gd name="connsiteX32" fmla="*/ 76236 w 1790736"/>
              <a:gd name="connsiteY32" fmla="*/ 123825 h 828675"/>
              <a:gd name="connsiteX33" fmla="*/ 28611 w 1790736"/>
              <a:gd name="connsiteY33" fmla="*/ 66675 h 828675"/>
              <a:gd name="connsiteX34" fmla="*/ 19086 w 1790736"/>
              <a:gd name="connsiteY34" fmla="*/ 38100 h 828675"/>
              <a:gd name="connsiteX35" fmla="*/ 36 w 1790736"/>
              <a:gd name="connsiteY35" fmla="*/ 0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790736" h="828675">
                <a:moveTo>
                  <a:pt x="1714536" y="114300"/>
                </a:moveTo>
                <a:cubicBezTo>
                  <a:pt x="1730411" y="133350"/>
                  <a:pt x="1752393" y="148657"/>
                  <a:pt x="1762161" y="171450"/>
                </a:cubicBezTo>
                <a:cubicBezTo>
                  <a:pt x="1772244" y="194978"/>
                  <a:pt x="1767794" y="222350"/>
                  <a:pt x="1771686" y="247650"/>
                </a:cubicBezTo>
                <a:cubicBezTo>
                  <a:pt x="1774148" y="263651"/>
                  <a:pt x="1778315" y="279347"/>
                  <a:pt x="1781211" y="295275"/>
                </a:cubicBezTo>
                <a:cubicBezTo>
                  <a:pt x="1784666" y="314276"/>
                  <a:pt x="1787561" y="333375"/>
                  <a:pt x="1790736" y="352425"/>
                </a:cubicBezTo>
                <a:cubicBezTo>
                  <a:pt x="1787561" y="422275"/>
                  <a:pt x="1786787" y="492276"/>
                  <a:pt x="1781211" y="561975"/>
                </a:cubicBezTo>
                <a:cubicBezTo>
                  <a:pt x="1778925" y="590552"/>
                  <a:pt x="1744238" y="631722"/>
                  <a:pt x="1733586" y="647700"/>
                </a:cubicBezTo>
                <a:cubicBezTo>
                  <a:pt x="1711116" y="681405"/>
                  <a:pt x="1712365" y="683579"/>
                  <a:pt x="1676436" y="714375"/>
                </a:cubicBezTo>
                <a:cubicBezTo>
                  <a:pt x="1667744" y="721825"/>
                  <a:pt x="1656655" y="726096"/>
                  <a:pt x="1647861" y="733425"/>
                </a:cubicBezTo>
                <a:cubicBezTo>
                  <a:pt x="1637513" y="742049"/>
                  <a:pt x="1630709" y="754861"/>
                  <a:pt x="1619286" y="762000"/>
                </a:cubicBezTo>
                <a:cubicBezTo>
                  <a:pt x="1604787" y="771062"/>
                  <a:pt x="1587729" y="775207"/>
                  <a:pt x="1571661" y="781050"/>
                </a:cubicBezTo>
                <a:cubicBezTo>
                  <a:pt x="1552790" y="787912"/>
                  <a:pt x="1533561" y="793750"/>
                  <a:pt x="1514511" y="800100"/>
                </a:cubicBezTo>
                <a:cubicBezTo>
                  <a:pt x="1504986" y="803275"/>
                  <a:pt x="1495781" y="807656"/>
                  <a:pt x="1485936" y="809625"/>
                </a:cubicBezTo>
                <a:cubicBezTo>
                  <a:pt x="1428466" y="821119"/>
                  <a:pt x="1453670" y="814030"/>
                  <a:pt x="1409736" y="828675"/>
                </a:cubicBezTo>
                <a:cubicBezTo>
                  <a:pt x="1279561" y="825500"/>
                  <a:pt x="1149296" y="824932"/>
                  <a:pt x="1019211" y="819150"/>
                </a:cubicBezTo>
                <a:cubicBezTo>
                  <a:pt x="1006133" y="818569"/>
                  <a:pt x="993991" y="811967"/>
                  <a:pt x="981111" y="809625"/>
                </a:cubicBezTo>
                <a:cubicBezTo>
                  <a:pt x="721191" y="762367"/>
                  <a:pt x="1064244" y="830062"/>
                  <a:pt x="866811" y="790575"/>
                </a:cubicBezTo>
                <a:cubicBezTo>
                  <a:pt x="854111" y="781050"/>
                  <a:pt x="842910" y="769100"/>
                  <a:pt x="828711" y="762000"/>
                </a:cubicBezTo>
                <a:cubicBezTo>
                  <a:pt x="810750" y="753020"/>
                  <a:pt x="790205" y="750408"/>
                  <a:pt x="771561" y="742950"/>
                </a:cubicBezTo>
                <a:cubicBezTo>
                  <a:pt x="755686" y="736600"/>
                  <a:pt x="739560" y="730844"/>
                  <a:pt x="723936" y="723900"/>
                </a:cubicBezTo>
                <a:cubicBezTo>
                  <a:pt x="710961" y="718133"/>
                  <a:pt x="698164" y="711895"/>
                  <a:pt x="685836" y="704850"/>
                </a:cubicBezTo>
                <a:cubicBezTo>
                  <a:pt x="675897" y="699170"/>
                  <a:pt x="667783" y="690309"/>
                  <a:pt x="657261" y="685800"/>
                </a:cubicBezTo>
                <a:cubicBezTo>
                  <a:pt x="598625" y="660670"/>
                  <a:pt x="638203" y="695320"/>
                  <a:pt x="581061" y="657225"/>
                </a:cubicBezTo>
                <a:cubicBezTo>
                  <a:pt x="417304" y="548054"/>
                  <a:pt x="559887" y="641167"/>
                  <a:pt x="476286" y="571500"/>
                </a:cubicBezTo>
                <a:cubicBezTo>
                  <a:pt x="443836" y="544458"/>
                  <a:pt x="443926" y="558190"/>
                  <a:pt x="409611" y="523875"/>
                </a:cubicBezTo>
                <a:cubicBezTo>
                  <a:pt x="401516" y="515780"/>
                  <a:pt x="399070" y="502958"/>
                  <a:pt x="390561" y="495300"/>
                </a:cubicBezTo>
                <a:cubicBezTo>
                  <a:pt x="366961" y="474060"/>
                  <a:pt x="336812" y="460601"/>
                  <a:pt x="314361" y="438150"/>
                </a:cubicBezTo>
                <a:cubicBezTo>
                  <a:pt x="292136" y="415925"/>
                  <a:pt x="273838" y="388910"/>
                  <a:pt x="247686" y="371475"/>
                </a:cubicBezTo>
                <a:cubicBezTo>
                  <a:pt x="238161" y="365125"/>
                  <a:pt x="227206" y="360520"/>
                  <a:pt x="219111" y="352425"/>
                </a:cubicBezTo>
                <a:cubicBezTo>
                  <a:pt x="207886" y="341200"/>
                  <a:pt x="199640" y="327330"/>
                  <a:pt x="190536" y="314325"/>
                </a:cubicBezTo>
                <a:lnTo>
                  <a:pt x="133386" y="228600"/>
                </a:lnTo>
                <a:cubicBezTo>
                  <a:pt x="127036" y="219075"/>
                  <a:pt x="119456" y="210264"/>
                  <a:pt x="114336" y="200025"/>
                </a:cubicBezTo>
                <a:cubicBezTo>
                  <a:pt x="101636" y="174625"/>
                  <a:pt x="96316" y="143905"/>
                  <a:pt x="76236" y="123825"/>
                </a:cubicBezTo>
                <a:cubicBezTo>
                  <a:pt x="55170" y="102759"/>
                  <a:pt x="41872" y="93197"/>
                  <a:pt x="28611" y="66675"/>
                </a:cubicBezTo>
                <a:cubicBezTo>
                  <a:pt x="24121" y="57695"/>
                  <a:pt x="23576" y="47080"/>
                  <a:pt x="19086" y="38100"/>
                </a:cubicBezTo>
                <a:cubicBezTo>
                  <a:pt x="-1725" y="-3522"/>
                  <a:pt x="36" y="23859"/>
                  <a:pt x="36" y="0"/>
                </a:cubicBezTo>
              </a:path>
            </a:pathLst>
          </a:cu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4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2368" y="692696"/>
            <a:ext cx="840200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폼에서 입력 양식들을 작성할 때 태그의 </a:t>
            </a:r>
            <a:r>
              <a:rPr lang="en-US" altLang="ko-KR" sz="2400" dirty="0"/>
              <a:t>name </a:t>
            </a:r>
            <a:r>
              <a:rPr lang="ko-KR" altLang="en-US" sz="2400" dirty="0"/>
              <a:t>속성 값이 쿼리 </a:t>
            </a:r>
            <a:r>
              <a:rPr lang="ko-KR" altLang="en-US" sz="2400" dirty="0" err="1"/>
              <a:t>스트링의</a:t>
            </a:r>
            <a:r>
              <a:rPr lang="ko-KR" altLang="en-US" sz="2400" dirty="0"/>
              <a:t> 이름에 해당되고 입력한 값이 바로 쿼리 </a:t>
            </a:r>
            <a:r>
              <a:rPr lang="ko-KR" altLang="en-US" sz="2400" dirty="0" err="1"/>
              <a:t>스트링의</a:t>
            </a:r>
            <a:r>
              <a:rPr lang="ko-KR" altLang="en-US" sz="2400" dirty="0"/>
              <a:t> 값에 해당됩니다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쿼리 </a:t>
            </a:r>
            <a:r>
              <a:rPr lang="ko-KR" altLang="en-US" sz="2400" dirty="0" err="1"/>
              <a:t>스트링을</a:t>
            </a:r>
            <a:r>
              <a:rPr lang="ko-KR" altLang="en-US" sz="2400" dirty="0"/>
              <a:t> 설명한 이유는 클라이언트와 서버 사이에 데이터가 전송되는 형태가 쿼리 </a:t>
            </a:r>
            <a:r>
              <a:rPr lang="ko-KR" altLang="en-US" sz="2400" dirty="0" err="1"/>
              <a:t>스트링</a:t>
            </a:r>
            <a:r>
              <a:rPr lang="ko-KR" altLang="en-US" sz="2400" dirty="0"/>
              <a:t> 형태이기 때문입니다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즉</a:t>
            </a:r>
            <a:r>
              <a:rPr lang="en-US" altLang="ko-KR" sz="2400" dirty="0"/>
              <a:t>, </a:t>
            </a:r>
            <a:r>
              <a:rPr lang="ko-KR" altLang="en-US" sz="2400" dirty="0"/>
              <a:t>데이터가 어떻게 서버로 전송되는지를 이해시키기 위해서입니다</a:t>
            </a:r>
            <a:r>
              <a:rPr lang="en-US" altLang="ko-KR" sz="2400" dirty="0"/>
              <a:t>. </a:t>
            </a:r>
            <a:r>
              <a:rPr lang="ko-KR" altLang="en-US" sz="2400" dirty="0"/>
              <a:t>지금까지 설명한 쿼리 </a:t>
            </a:r>
            <a:r>
              <a:rPr lang="ko-KR" altLang="en-US" sz="2400" dirty="0" err="1"/>
              <a:t>스트링</a:t>
            </a:r>
            <a:r>
              <a:rPr lang="ko-KR" altLang="en-US" sz="2400" dirty="0"/>
              <a:t> 개념을 기억하면서 </a:t>
            </a:r>
            <a:r>
              <a:rPr lang="ko-KR" altLang="en-US" sz="2400" dirty="0" err="1"/>
              <a:t>서블릿에서</a:t>
            </a:r>
            <a:r>
              <a:rPr lang="ko-KR" altLang="en-US" sz="2400" dirty="0"/>
              <a:t> 사용자가 입력한 값을 어떻게 얻어오는지 살펴봅시다</a:t>
            </a:r>
            <a:r>
              <a:rPr lang="en-US" altLang="ko-K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955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8196" y="312660"/>
            <a:ext cx="84020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요청 객체</a:t>
            </a:r>
            <a:r>
              <a:rPr lang="en-US" altLang="ko-KR" sz="2400" dirty="0">
                <a:solidFill>
                  <a:srgbClr val="FF0000"/>
                </a:solidFill>
              </a:rPr>
              <a:t>(request)</a:t>
            </a:r>
            <a:r>
              <a:rPr lang="ko-KR" altLang="en-US" sz="2400" dirty="0">
                <a:solidFill>
                  <a:srgbClr val="FF0000"/>
                </a:solidFill>
              </a:rPr>
              <a:t>와 </a:t>
            </a:r>
            <a:r>
              <a:rPr lang="ko-KR" altLang="en-US" sz="2400" dirty="0" err="1">
                <a:solidFill>
                  <a:srgbClr val="FF0000"/>
                </a:solidFill>
              </a:rPr>
              <a:t>파라미터</a:t>
            </a:r>
            <a:r>
              <a:rPr lang="ko-KR" altLang="en-US" sz="2400" dirty="0">
                <a:solidFill>
                  <a:srgbClr val="FF0000"/>
                </a:solidFill>
              </a:rPr>
              <a:t> 관련 </a:t>
            </a:r>
            <a:r>
              <a:rPr lang="ko-KR" altLang="en-US" sz="2400" dirty="0" err="1">
                <a:solidFill>
                  <a:srgbClr val="FF0000"/>
                </a:solidFill>
              </a:rPr>
              <a:t>메소드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en-US" altLang="ko-KR" sz="2400" dirty="0" err="1">
                <a:solidFill>
                  <a:srgbClr val="FF0000"/>
                </a:solidFill>
              </a:rPr>
              <a:t>getParameter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br>
              <a:rPr lang="en-US" altLang="ko-KR" sz="2400" dirty="0" smtClean="0">
                <a:solidFill>
                  <a:srgbClr val="FF0000"/>
                </a:solidFill>
              </a:rPr>
            </a:br>
            <a:r>
              <a:rPr lang="en-US" altLang="ko-KR" sz="2400" dirty="0" smtClean="0">
                <a:solidFill>
                  <a:srgbClr val="FF0000"/>
                </a:solidFill>
              </a:rPr>
              <a:t>(94p)</a:t>
            </a:r>
            <a:r>
              <a:rPr lang="en-US" altLang="ko-KR" sz="2400" dirty="0" smtClean="0"/>
              <a:t> </a:t>
            </a:r>
            <a:endParaRPr lang="en-US" altLang="ko-KR" sz="2400" dirty="0"/>
          </a:p>
        </p:txBody>
      </p:sp>
      <p:sp>
        <p:nvSpPr>
          <p:cNvPr id="3" name="직사각형 2"/>
          <p:cNvSpPr/>
          <p:nvPr/>
        </p:nvSpPr>
        <p:spPr>
          <a:xfrm>
            <a:off x="107504" y="1164116"/>
            <a:ext cx="8784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사용자가 폼에 입력한 값을 </a:t>
            </a:r>
            <a:r>
              <a:rPr lang="ko-KR" altLang="en-US" dirty="0" err="1"/>
              <a:t>서블릿에서</a:t>
            </a:r>
            <a:r>
              <a:rPr lang="ko-KR" altLang="en-US" dirty="0"/>
              <a:t> 어떻게 얻어오는지 살펴보도록 합시다</a:t>
            </a:r>
            <a:r>
              <a:rPr lang="en-US" altLang="ko-KR" dirty="0"/>
              <a:t>. request </a:t>
            </a:r>
            <a:r>
              <a:rPr lang="ko-KR" altLang="en-US" dirty="0"/>
              <a:t>객체의 </a:t>
            </a:r>
            <a:r>
              <a:rPr lang="en-US" altLang="ko-KR" dirty="0" err="1"/>
              <a:t>getParameter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호출하여 </a:t>
            </a:r>
            <a:r>
              <a:rPr lang="en-US" altLang="ko-KR" dirty="0"/>
              <a:t>&lt;input&gt; </a:t>
            </a:r>
            <a:r>
              <a:rPr lang="ko-KR" altLang="en-US" dirty="0"/>
              <a:t>태그를 통해 입력된 값을 읽어 올 수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원하는 </a:t>
            </a:r>
            <a:r>
              <a:rPr lang="ko-KR" altLang="en-US" dirty="0"/>
              <a:t>값을 얻기 위해서는 입력양식의 </a:t>
            </a:r>
            <a:r>
              <a:rPr lang="en-US" altLang="ko-KR" dirty="0"/>
              <a:t>name </a:t>
            </a:r>
            <a:r>
              <a:rPr lang="ko-KR" altLang="en-US" dirty="0"/>
              <a:t>속성 값을 </a:t>
            </a:r>
            <a:r>
              <a:rPr lang="en-US" altLang="ko-KR" dirty="0" err="1"/>
              <a:t>getParameter</a:t>
            </a:r>
            <a:r>
              <a:rPr lang="en-US" altLang="ko-KR" dirty="0"/>
              <a:t>()</a:t>
            </a:r>
            <a:r>
              <a:rPr lang="ko-KR" altLang="en-US" dirty="0"/>
              <a:t>의 매개변수로 기술합니다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다음 그림은 </a:t>
            </a:r>
            <a:r>
              <a:rPr lang="ko-KR" altLang="en-US" dirty="0"/>
              <a:t>이름이 </a:t>
            </a:r>
            <a:r>
              <a:rPr lang="en-US" altLang="ko-KR" dirty="0"/>
              <a:t>id</a:t>
            </a:r>
            <a:r>
              <a:rPr lang="ko-KR" altLang="en-US" dirty="0"/>
              <a:t>에 실려 온 </a:t>
            </a:r>
            <a:r>
              <a:rPr lang="ko-KR" altLang="en-US" dirty="0" err="1"/>
              <a:t>파라미터</a:t>
            </a:r>
            <a:r>
              <a:rPr lang="ko-KR" altLang="en-US" dirty="0"/>
              <a:t> 값을 얻어 와서 </a:t>
            </a:r>
            <a:r>
              <a:rPr lang="en-US" altLang="ko-KR" dirty="0"/>
              <a:t>String </a:t>
            </a:r>
            <a:r>
              <a:rPr lang="ko-KR" altLang="en-US" dirty="0"/>
              <a:t>변수 </a:t>
            </a:r>
            <a:r>
              <a:rPr lang="en-US" altLang="ko-KR" dirty="0"/>
              <a:t>id</a:t>
            </a:r>
            <a:r>
              <a:rPr lang="ko-KR" altLang="en-US" dirty="0"/>
              <a:t>에 저장한 예입니다</a:t>
            </a:r>
            <a:r>
              <a:rPr lang="en-US" altLang="ko-KR" dirty="0"/>
              <a:t>.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88060752" descr="EMB0000083cbc0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45024"/>
            <a:ext cx="6244696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13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:\원고\로드북\_____jsp\img\ch02\2-002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471" y="3028890"/>
            <a:ext cx="3316253" cy="105697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306753" y="3028890"/>
            <a:ext cx="16517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/>
              <a:t>id=</a:t>
            </a:r>
            <a:r>
              <a:rPr lang="en-US" altLang="ko-KR" sz="2000" dirty="0" err="1"/>
              <a:t>pinksung</a:t>
            </a:r>
            <a:endParaRPr lang="en-US" altLang="ko-KR" sz="2000" dirty="0"/>
          </a:p>
        </p:txBody>
      </p:sp>
      <p:sp>
        <p:nvSpPr>
          <p:cNvPr id="20" name="AutoShape 44"/>
          <p:cNvSpPr>
            <a:spLocks noChangeArrowheads="1"/>
          </p:cNvSpPr>
          <p:nvPr/>
        </p:nvSpPr>
        <p:spPr bwMode="auto">
          <a:xfrm>
            <a:off x="3093725" y="3501008"/>
            <a:ext cx="576713" cy="404407"/>
          </a:xfrm>
          <a:prstGeom prst="cloudCallout">
            <a:avLst>
              <a:gd name="adj1" fmla="val -8622"/>
              <a:gd name="adj2" fmla="val -816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3185433" y="3634721"/>
            <a:ext cx="4850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 </a:t>
            </a:r>
            <a:r>
              <a:rPr lang="ko-KR" altLang="en-US" sz="1000" dirty="0"/>
              <a:t>값</a:t>
            </a:r>
          </a:p>
        </p:txBody>
      </p:sp>
      <p:sp>
        <p:nvSpPr>
          <p:cNvPr id="49" name="AutoShape 44"/>
          <p:cNvSpPr>
            <a:spLocks noChangeArrowheads="1"/>
          </p:cNvSpPr>
          <p:nvPr/>
        </p:nvSpPr>
        <p:spPr bwMode="auto">
          <a:xfrm>
            <a:off x="2230278" y="3429000"/>
            <a:ext cx="509263" cy="459114"/>
          </a:xfrm>
          <a:prstGeom prst="cloudCallout">
            <a:avLst>
              <a:gd name="adj1" fmla="val -4662"/>
              <a:gd name="adj2" fmla="val -7188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1200" dirty="0"/>
          </a:p>
        </p:txBody>
      </p:sp>
      <p:sp>
        <p:nvSpPr>
          <p:cNvPr id="50" name="직사각형 49"/>
          <p:cNvSpPr/>
          <p:nvPr/>
        </p:nvSpPr>
        <p:spPr>
          <a:xfrm>
            <a:off x="2230278" y="3653761"/>
            <a:ext cx="5092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29" name="자유형 28"/>
          <p:cNvSpPr/>
          <p:nvPr/>
        </p:nvSpPr>
        <p:spPr>
          <a:xfrm>
            <a:off x="3382081" y="3322042"/>
            <a:ext cx="1909999" cy="531023"/>
          </a:xfrm>
          <a:custGeom>
            <a:avLst/>
            <a:gdLst>
              <a:gd name="connsiteX0" fmla="*/ 1714536 w 1790736"/>
              <a:gd name="connsiteY0" fmla="*/ 114300 h 828675"/>
              <a:gd name="connsiteX1" fmla="*/ 1762161 w 1790736"/>
              <a:gd name="connsiteY1" fmla="*/ 171450 h 828675"/>
              <a:gd name="connsiteX2" fmla="*/ 1771686 w 1790736"/>
              <a:gd name="connsiteY2" fmla="*/ 247650 h 828675"/>
              <a:gd name="connsiteX3" fmla="*/ 1781211 w 1790736"/>
              <a:gd name="connsiteY3" fmla="*/ 295275 h 828675"/>
              <a:gd name="connsiteX4" fmla="*/ 1790736 w 1790736"/>
              <a:gd name="connsiteY4" fmla="*/ 352425 h 828675"/>
              <a:gd name="connsiteX5" fmla="*/ 1781211 w 1790736"/>
              <a:gd name="connsiteY5" fmla="*/ 561975 h 828675"/>
              <a:gd name="connsiteX6" fmla="*/ 1733586 w 1790736"/>
              <a:gd name="connsiteY6" fmla="*/ 647700 h 828675"/>
              <a:gd name="connsiteX7" fmla="*/ 1676436 w 1790736"/>
              <a:gd name="connsiteY7" fmla="*/ 714375 h 828675"/>
              <a:gd name="connsiteX8" fmla="*/ 1647861 w 1790736"/>
              <a:gd name="connsiteY8" fmla="*/ 733425 h 828675"/>
              <a:gd name="connsiteX9" fmla="*/ 1619286 w 1790736"/>
              <a:gd name="connsiteY9" fmla="*/ 762000 h 828675"/>
              <a:gd name="connsiteX10" fmla="*/ 1571661 w 1790736"/>
              <a:gd name="connsiteY10" fmla="*/ 781050 h 828675"/>
              <a:gd name="connsiteX11" fmla="*/ 1514511 w 1790736"/>
              <a:gd name="connsiteY11" fmla="*/ 800100 h 828675"/>
              <a:gd name="connsiteX12" fmla="*/ 1485936 w 1790736"/>
              <a:gd name="connsiteY12" fmla="*/ 809625 h 828675"/>
              <a:gd name="connsiteX13" fmla="*/ 1409736 w 1790736"/>
              <a:gd name="connsiteY13" fmla="*/ 828675 h 828675"/>
              <a:gd name="connsiteX14" fmla="*/ 1019211 w 1790736"/>
              <a:gd name="connsiteY14" fmla="*/ 819150 h 828675"/>
              <a:gd name="connsiteX15" fmla="*/ 981111 w 1790736"/>
              <a:gd name="connsiteY15" fmla="*/ 809625 h 828675"/>
              <a:gd name="connsiteX16" fmla="*/ 866811 w 1790736"/>
              <a:gd name="connsiteY16" fmla="*/ 790575 h 828675"/>
              <a:gd name="connsiteX17" fmla="*/ 828711 w 1790736"/>
              <a:gd name="connsiteY17" fmla="*/ 762000 h 828675"/>
              <a:gd name="connsiteX18" fmla="*/ 771561 w 1790736"/>
              <a:gd name="connsiteY18" fmla="*/ 742950 h 828675"/>
              <a:gd name="connsiteX19" fmla="*/ 723936 w 1790736"/>
              <a:gd name="connsiteY19" fmla="*/ 723900 h 828675"/>
              <a:gd name="connsiteX20" fmla="*/ 685836 w 1790736"/>
              <a:gd name="connsiteY20" fmla="*/ 704850 h 828675"/>
              <a:gd name="connsiteX21" fmla="*/ 657261 w 1790736"/>
              <a:gd name="connsiteY21" fmla="*/ 685800 h 828675"/>
              <a:gd name="connsiteX22" fmla="*/ 581061 w 1790736"/>
              <a:gd name="connsiteY22" fmla="*/ 657225 h 828675"/>
              <a:gd name="connsiteX23" fmla="*/ 476286 w 1790736"/>
              <a:gd name="connsiteY23" fmla="*/ 571500 h 828675"/>
              <a:gd name="connsiteX24" fmla="*/ 409611 w 1790736"/>
              <a:gd name="connsiteY24" fmla="*/ 523875 h 828675"/>
              <a:gd name="connsiteX25" fmla="*/ 390561 w 1790736"/>
              <a:gd name="connsiteY25" fmla="*/ 495300 h 828675"/>
              <a:gd name="connsiteX26" fmla="*/ 314361 w 1790736"/>
              <a:gd name="connsiteY26" fmla="*/ 438150 h 828675"/>
              <a:gd name="connsiteX27" fmla="*/ 247686 w 1790736"/>
              <a:gd name="connsiteY27" fmla="*/ 371475 h 828675"/>
              <a:gd name="connsiteX28" fmla="*/ 219111 w 1790736"/>
              <a:gd name="connsiteY28" fmla="*/ 352425 h 828675"/>
              <a:gd name="connsiteX29" fmla="*/ 190536 w 1790736"/>
              <a:gd name="connsiteY29" fmla="*/ 314325 h 828675"/>
              <a:gd name="connsiteX30" fmla="*/ 133386 w 1790736"/>
              <a:gd name="connsiteY30" fmla="*/ 228600 h 828675"/>
              <a:gd name="connsiteX31" fmla="*/ 114336 w 1790736"/>
              <a:gd name="connsiteY31" fmla="*/ 200025 h 828675"/>
              <a:gd name="connsiteX32" fmla="*/ 76236 w 1790736"/>
              <a:gd name="connsiteY32" fmla="*/ 123825 h 828675"/>
              <a:gd name="connsiteX33" fmla="*/ 28611 w 1790736"/>
              <a:gd name="connsiteY33" fmla="*/ 66675 h 828675"/>
              <a:gd name="connsiteX34" fmla="*/ 19086 w 1790736"/>
              <a:gd name="connsiteY34" fmla="*/ 38100 h 828675"/>
              <a:gd name="connsiteX35" fmla="*/ 36 w 1790736"/>
              <a:gd name="connsiteY35" fmla="*/ 0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790736" h="828675">
                <a:moveTo>
                  <a:pt x="1714536" y="114300"/>
                </a:moveTo>
                <a:cubicBezTo>
                  <a:pt x="1730411" y="133350"/>
                  <a:pt x="1752393" y="148657"/>
                  <a:pt x="1762161" y="171450"/>
                </a:cubicBezTo>
                <a:cubicBezTo>
                  <a:pt x="1772244" y="194978"/>
                  <a:pt x="1767794" y="222350"/>
                  <a:pt x="1771686" y="247650"/>
                </a:cubicBezTo>
                <a:cubicBezTo>
                  <a:pt x="1774148" y="263651"/>
                  <a:pt x="1778315" y="279347"/>
                  <a:pt x="1781211" y="295275"/>
                </a:cubicBezTo>
                <a:cubicBezTo>
                  <a:pt x="1784666" y="314276"/>
                  <a:pt x="1787561" y="333375"/>
                  <a:pt x="1790736" y="352425"/>
                </a:cubicBezTo>
                <a:cubicBezTo>
                  <a:pt x="1787561" y="422275"/>
                  <a:pt x="1786787" y="492276"/>
                  <a:pt x="1781211" y="561975"/>
                </a:cubicBezTo>
                <a:cubicBezTo>
                  <a:pt x="1778925" y="590552"/>
                  <a:pt x="1744238" y="631722"/>
                  <a:pt x="1733586" y="647700"/>
                </a:cubicBezTo>
                <a:cubicBezTo>
                  <a:pt x="1711116" y="681405"/>
                  <a:pt x="1712365" y="683579"/>
                  <a:pt x="1676436" y="714375"/>
                </a:cubicBezTo>
                <a:cubicBezTo>
                  <a:pt x="1667744" y="721825"/>
                  <a:pt x="1656655" y="726096"/>
                  <a:pt x="1647861" y="733425"/>
                </a:cubicBezTo>
                <a:cubicBezTo>
                  <a:pt x="1637513" y="742049"/>
                  <a:pt x="1630709" y="754861"/>
                  <a:pt x="1619286" y="762000"/>
                </a:cubicBezTo>
                <a:cubicBezTo>
                  <a:pt x="1604787" y="771062"/>
                  <a:pt x="1587729" y="775207"/>
                  <a:pt x="1571661" y="781050"/>
                </a:cubicBezTo>
                <a:cubicBezTo>
                  <a:pt x="1552790" y="787912"/>
                  <a:pt x="1533561" y="793750"/>
                  <a:pt x="1514511" y="800100"/>
                </a:cubicBezTo>
                <a:cubicBezTo>
                  <a:pt x="1504986" y="803275"/>
                  <a:pt x="1495781" y="807656"/>
                  <a:pt x="1485936" y="809625"/>
                </a:cubicBezTo>
                <a:cubicBezTo>
                  <a:pt x="1428466" y="821119"/>
                  <a:pt x="1453670" y="814030"/>
                  <a:pt x="1409736" y="828675"/>
                </a:cubicBezTo>
                <a:cubicBezTo>
                  <a:pt x="1279561" y="825500"/>
                  <a:pt x="1149296" y="824932"/>
                  <a:pt x="1019211" y="819150"/>
                </a:cubicBezTo>
                <a:cubicBezTo>
                  <a:pt x="1006133" y="818569"/>
                  <a:pt x="993991" y="811967"/>
                  <a:pt x="981111" y="809625"/>
                </a:cubicBezTo>
                <a:cubicBezTo>
                  <a:pt x="721191" y="762367"/>
                  <a:pt x="1064244" y="830062"/>
                  <a:pt x="866811" y="790575"/>
                </a:cubicBezTo>
                <a:cubicBezTo>
                  <a:pt x="854111" y="781050"/>
                  <a:pt x="842910" y="769100"/>
                  <a:pt x="828711" y="762000"/>
                </a:cubicBezTo>
                <a:cubicBezTo>
                  <a:pt x="810750" y="753020"/>
                  <a:pt x="790205" y="750408"/>
                  <a:pt x="771561" y="742950"/>
                </a:cubicBezTo>
                <a:cubicBezTo>
                  <a:pt x="755686" y="736600"/>
                  <a:pt x="739560" y="730844"/>
                  <a:pt x="723936" y="723900"/>
                </a:cubicBezTo>
                <a:cubicBezTo>
                  <a:pt x="710961" y="718133"/>
                  <a:pt x="698164" y="711895"/>
                  <a:pt x="685836" y="704850"/>
                </a:cubicBezTo>
                <a:cubicBezTo>
                  <a:pt x="675897" y="699170"/>
                  <a:pt x="667783" y="690309"/>
                  <a:pt x="657261" y="685800"/>
                </a:cubicBezTo>
                <a:cubicBezTo>
                  <a:pt x="598625" y="660670"/>
                  <a:pt x="638203" y="695320"/>
                  <a:pt x="581061" y="657225"/>
                </a:cubicBezTo>
                <a:cubicBezTo>
                  <a:pt x="417304" y="548054"/>
                  <a:pt x="559887" y="641167"/>
                  <a:pt x="476286" y="571500"/>
                </a:cubicBezTo>
                <a:cubicBezTo>
                  <a:pt x="443836" y="544458"/>
                  <a:pt x="443926" y="558190"/>
                  <a:pt x="409611" y="523875"/>
                </a:cubicBezTo>
                <a:cubicBezTo>
                  <a:pt x="401516" y="515780"/>
                  <a:pt x="399070" y="502958"/>
                  <a:pt x="390561" y="495300"/>
                </a:cubicBezTo>
                <a:cubicBezTo>
                  <a:pt x="366961" y="474060"/>
                  <a:pt x="336812" y="460601"/>
                  <a:pt x="314361" y="438150"/>
                </a:cubicBezTo>
                <a:cubicBezTo>
                  <a:pt x="292136" y="415925"/>
                  <a:pt x="273838" y="388910"/>
                  <a:pt x="247686" y="371475"/>
                </a:cubicBezTo>
                <a:cubicBezTo>
                  <a:pt x="238161" y="365125"/>
                  <a:pt x="227206" y="360520"/>
                  <a:pt x="219111" y="352425"/>
                </a:cubicBezTo>
                <a:cubicBezTo>
                  <a:pt x="207886" y="341200"/>
                  <a:pt x="199640" y="327330"/>
                  <a:pt x="190536" y="314325"/>
                </a:cubicBezTo>
                <a:lnTo>
                  <a:pt x="133386" y="228600"/>
                </a:lnTo>
                <a:cubicBezTo>
                  <a:pt x="127036" y="219075"/>
                  <a:pt x="119456" y="210264"/>
                  <a:pt x="114336" y="200025"/>
                </a:cubicBezTo>
                <a:cubicBezTo>
                  <a:pt x="101636" y="174625"/>
                  <a:pt x="96316" y="143905"/>
                  <a:pt x="76236" y="123825"/>
                </a:cubicBezTo>
                <a:cubicBezTo>
                  <a:pt x="55170" y="102759"/>
                  <a:pt x="41872" y="93197"/>
                  <a:pt x="28611" y="66675"/>
                </a:cubicBezTo>
                <a:cubicBezTo>
                  <a:pt x="24121" y="57695"/>
                  <a:pt x="23576" y="47080"/>
                  <a:pt x="19086" y="38100"/>
                </a:cubicBezTo>
                <a:cubicBezTo>
                  <a:pt x="-1725" y="-3522"/>
                  <a:pt x="36" y="23859"/>
                  <a:pt x="36" y="0"/>
                </a:cubicBezTo>
              </a:path>
            </a:pathLst>
          </a:cu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294549" y="2324199"/>
            <a:ext cx="37317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/>
              <a:t>input type="text" name="id"&gt;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15138" y="1484784"/>
            <a:ext cx="3593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String id=</a:t>
            </a:r>
            <a:r>
              <a:rPr lang="en-US" altLang="ko-KR" dirty="0" err="1"/>
              <a:t>req.getParameter</a:t>
            </a:r>
            <a:r>
              <a:rPr lang="en-US" altLang="ko-KR" dirty="0"/>
              <a:t>("id");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484909" y="2541530"/>
            <a:ext cx="2807171" cy="59337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4644008" y="1854117"/>
            <a:ext cx="648072" cy="470082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 flipV="1">
            <a:off x="2294550" y="1854119"/>
            <a:ext cx="981306" cy="128078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53540" y="260648"/>
            <a:ext cx="77908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사용자가 </a:t>
            </a:r>
            <a:r>
              <a:rPr lang="en-US" altLang="ko-KR" dirty="0"/>
              <a:t>HTML </a:t>
            </a:r>
            <a:r>
              <a:rPr lang="ko-KR" altLang="en-US" dirty="0"/>
              <a:t>페이지의 입력 양식에 입력된 값은 쿼리 </a:t>
            </a:r>
            <a:r>
              <a:rPr lang="ko-KR" altLang="en-US" dirty="0" err="1"/>
              <a:t>스트링에</a:t>
            </a:r>
            <a:r>
              <a:rPr lang="ko-KR" altLang="en-US" dirty="0"/>
              <a:t> 실려서 서버에 전송되는 것을 확인 할 수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입력한 </a:t>
            </a:r>
            <a:r>
              <a:rPr lang="ko-KR" altLang="en-US" dirty="0"/>
              <a:t>값은 </a:t>
            </a:r>
            <a:r>
              <a:rPr lang="ko-KR" altLang="en-US" dirty="0" err="1"/>
              <a:t>서블릿에서</a:t>
            </a:r>
            <a:r>
              <a:rPr lang="ko-KR" altLang="en-US" dirty="0"/>
              <a:t> </a:t>
            </a:r>
            <a:r>
              <a:rPr lang="ko-KR" altLang="en-US" dirty="0" smtClean="0"/>
              <a:t>다음그림과 </a:t>
            </a:r>
            <a:r>
              <a:rPr lang="ko-KR" altLang="en-US" dirty="0"/>
              <a:t>같이 얻어옵니다</a:t>
            </a:r>
            <a:r>
              <a:rPr lang="en-US" altLang="ko-KR" dirty="0"/>
              <a:t>.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96044" y="4549676"/>
            <a:ext cx="81363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사용자가 입력한 아이디 값을 알아내려면 </a:t>
            </a:r>
            <a:r>
              <a:rPr lang="en-US" altLang="ko-KR" dirty="0"/>
              <a:t>request </a:t>
            </a:r>
            <a:r>
              <a:rPr lang="ko-KR" altLang="en-US" dirty="0"/>
              <a:t>객체의 </a:t>
            </a:r>
            <a:r>
              <a:rPr lang="en-US" altLang="ko-KR" dirty="0" err="1"/>
              <a:t>getParameter</a:t>
            </a:r>
            <a:r>
              <a:rPr lang="en-US" altLang="ko-KR" dirty="0"/>
              <a:t>() </a:t>
            </a:r>
            <a:r>
              <a:rPr lang="ko-KR" altLang="en-US" dirty="0" err="1"/>
              <a:t>메소드의</a:t>
            </a:r>
            <a:r>
              <a:rPr lang="ko-KR" altLang="en-US" dirty="0"/>
              <a:t> 전달인자로 쿼리 </a:t>
            </a:r>
            <a:r>
              <a:rPr lang="ko-KR" altLang="en-US" dirty="0" err="1"/>
              <a:t>스트링의</a:t>
            </a:r>
            <a:r>
              <a:rPr lang="ko-KR" altLang="en-US" dirty="0"/>
              <a:t> 이름에 해당되는 </a:t>
            </a:r>
            <a:r>
              <a:rPr lang="en-US" altLang="ko-KR" dirty="0"/>
              <a:t>"id"</a:t>
            </a:r>
            <a:r>
              <a:rPr lang="ko-KR" altLang="en-US" dirty="0"/>
              <a:t>를 기술합니다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그러면 </a:t>
            </a:r>
            <a:r>
              <a:rPr lang="en-US" altLang="ko-KR" dirty="0" err="1"/>
              <a:t>getParameter</a:t>
            </a:r>
            <a:r>
              <a:rPr lang="en-US" altLang="ko-KR" dirty="0"/>
              <a:t>()</a:t>
            </a:r>
            <a:r>
              <a:rPr lang="ko-KR" altLang="en-US" dirty="0"/>
              <a:t>은 결과값으로 값에 해당되는 “</a:t>
            </a:r>
            <a:r>
              <a:rPr lang="en-US" altLang="ko-KR" dirty="0" err="1"/>
              <a:t>pinksung</a:t>
            </a:r>
            <a:r>
              <a:rPr lang="en-US" altLang="ko-KR" dirty="0"/>
              <a:t>”</a:t>
            </a:r>
            <a:r>
              <a:rPr lang="ko-KR" altLang="en-US" dirty="0"/>
              <a:t>을 얻어옵니다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이렇게 </a:t>
            </a:r>
            <a:r>
              <a:rPr lang="ko-KR" altLang="en-US" dirty="0"/>
              <a:t>얻어 온 “</a:t>
            </a:r>
            <a:r>
              <a:rPr lang="en-US" altLang="ko-KR" dirty="0" err="1"/>
              <a:t>pinksung</a:t>
            </a:r>
            <a:r>
              <a:rPr lang="en-US" altLang="ko-KR" dirty="0"/>
              <a:t>”</a:t>
            </a:r>
            <a:r>
              <a:rPr lang="ko-KR" altLang="en-US" dirty="0"/>
              <a:t>는 </a:t>
            </a:r>
            <a:r>
              <a:rPr lang="en-US" altLang="ko-KR" dirty="0"/>
              <a:t>String </a:t>
            </a:r>
            <a:r>
              <a:rPr lang="ko-KR" altLang="en-US" dirty="0"/>
              <a:t>변수 </a:t>
            </a:r>
            <a:r>
              <a:rPr lang="en-US" altLang="ko-KR" dirty="0"/>
              <a:t>id</a:t>
            </a:r>
            <a:r>
              <a:rPr lang="ko-KR" altLang="en-US" dirty="0"/>
              <a:t>에 저장됩니다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5941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53540" y="260648"/>
            <a:ext cx="77908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getParameter</a:t>
            </a:r>
            <a:r>
              <a:rPr lang="en-US" altLang="ko-KR" dirty="0"/>
              <a:t>()</a:t>
            </a:r>
            <a:r>
              <a:rPr lang="ko-KR" altLang="en-US" dirty="0"/>
              <a:t>은 </a:t>
            </a:r>
            <a:r>
              <a:rPr lang="ko-KR" altLang="en-US" dirty="0" err="1"/>
              <a:t>파라미터</a:t>
            </a:r>
            <a:r>
              <a:rPr lang="ko-KR" altLang="en-US" dirty="0"/>
              <a:t> 값을 항상 문자열</a:t>
            </a:r>
            <a:r>
              <a:rPr lang="en-US" altLang="ko-KR" dirty="0"/>
              <a:t>(String) </a:t>
            </a:r>
            <a:r>
              <a:rPr lang="ko-KR" altLang="en-US" dirty="0"/>
              <a:t>형태로만 얻어옵니다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아이디는 </a:t>
            </a:r>
            <a:r>
              <a:rPr lang="ko-KR" altLang="en-US" dirty="0"/>
              <a:t>문자열 형태이기에 별 문제가 없지만</a:t>
            </a:r>
            <a:r>
              <a:rPr lang="en-US" altLang="ko-KR" dirty="0"/>
              <a:t>, </a:t>
            </a:r>
            <a:r>
              <a:rPr lang="ko-KR" altLang="en-US" dirty="0"/>
              <a:t>나이는 일반적으로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형 변수에 저장합니다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그렇기 </a:t>
            </a:r>
            <a:r>
              <a:rPr lang="ko-KR" altLang="en-US" dirty="0"/>
              <a:t>때문에 일차적으로 </a:t>
            </a:r>
            <a:r>
              <a:rPr lang="en-US" altLang="ko-KR" dirty="0" err="1"/>
              <a:t>getParameter</a:t>
            </a:r>
            <a:r>
              <a:rPr lang="en-US" altLang="ko-KR" dirty="0"/>
              <a:t>()</a:t>
            </a:r>
            <a:r>
              <a:rPr lang="ko-KR" altLang="en-US" dirty="0"/>
              <a:t>가 텍스트 박스에서 입력 받아온 문자열 형태의 값을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형으로 변환해야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이때 </a:t>
            </a:r>
            <a:r>
              <a:rPr lang="en-US" altLang="ko-KR" dirty="0"/>
              <a:t>Integer </a:t>
            </a:r>
            <a:r>
              <a:rPr lang="ko-KR" altLang="en-US" dirty="0"/>
              <a:t>클래스의 </a:t>
            </a:r>
            <a:r>
              <a:rPr lang="en-US" altLang="ko-KR" dirty="0" err="1"/>
              <a:t>parseInt</a:t>
            </a:r>
            <a:r>
              <a:rPr lang="en-US" altLang="ko-KR" dirty="0"/>
              <a:t>() </a:t>
            </a:r>
            <a:r>
              <a:rPr lang="ko-KR" altLang="en-US" dirty="0" err="1"/>
              <a:t>메서드가</a:t>
            </a:r>
            <a:r>
              <a:rPr lang="ko-KR" altLang="en-US" dirty="0"/>
              <a:t> 사용됩니다</a:t>
            </a:r>
            <a:r>
              <a:rPr lang="en-US" altLang="ko-KR" dirty="0"/>
              <a:t>.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AutoShape 44"/>
          <p:cNvSpPr>
            <a:spLocks noChangeArrowheads="1"/>
          </p:cNvSpPr>
          <p:nvPr/>
        </p:nvSpPr>
        <p:spPr bwMode="auto">
          <a:xfrm>
            <a:off x="1999503" y="3888689"/>
            <a:ext cx="2664295" cy="764447"/>
          </a:xfrm>
          <a:prstGeom prst="cloudCallout">
            <a:avLst>
              <a:gd name="adj1" fmla="val -8622"/>
              <a:gd name="adj2" fmla="val -816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2478035" y="4100256"/>
            <a:ext cx="1969740" cy="341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 dirty="0" smtClean="0">
                <a:solidFill>
                  <a:schemeClr val="tx1"/>
                </a:solidFill>
              </a:rPr>
              <a:t>String</a:t>
            </a:r>
            <a:r>
              <a:rPr lang="ko-KR" altLang="en-US" sz="1400" dirty="0" smtClean="0">
                <a:solidFill>
                  <a:schemeClr val="tx1"/>
                </a:solidFill>
              </a:rPr>
              <a:t>형을 </a:t>
            </a:r>
            <a:r>
              <a:rPr lang="en-US" altLang="ko-KR" sz="1400" dirty="0" err="1">
                <a:solidFill>
                  <a:schemeClr val="tx1"/>
                </a:solidFill>
              </a:rPr>
              <a:t>int</a:t>
            </a:r>
            <a:r>
              <a:rPr lang="ko-KR" altLang="en-US" sz="1400" dirty="0">
                <a:solidFill>
                  <a:schemeClr val="tx1"/>
                </a:solidFill>
              </a:rPr>
              <a:t>형으로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400" dirty="0" smtClean="0">
                <a:solidFill>
                  <a:schemeClr val="tx1"/>
                </a:solidFill>
              </a:rPr>
              <a:t>변환하는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메서드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71600" y="3384633"/>
            <a:ext cx="6215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err="1"/>
              <a:t>int</a:t>
            </a:r>
            <a:r>
              <a:rPr lang="en-US" altLang="ko-KR" b="1" dirty="0"/>
              <a:t> age=</a:t>
            </a:r>
            <a:r>
              <a:rPr lang="en-US" altLang="ko-KR" b="1" dirty="0" err="1"/>
              <a:t>Integer.parseInt</a:t>
            </a:r>
            <a:r>
              <a:rPr lang="en-US" altLang="ko-KR" b="1" dirty="0"/>
              <a:t>(</a:t>
            </a:r>
            <a:r>
              <a:rPr lang="en-US" altLang="ko-KR" b="1" dirty="0" err="1"/>
              <a:t>request.getParameter</a:t>
            </a:r>
            <a:r>
              <a:rPr lang="en-US" altLang="ko-KR" b="1" dirty="0"/>
              <a:t>("age"));</a:t>
            </a:r>
          </a:p>
        </p:txBody>
      </p:sp>
    </p:spTree>
    <p:extLst>
      <p:ext uri="{BB962C8B-B14F-4D97-AF65-F5344CB8AC3E}">
        <p14:creationId xmlns:p14="http://schemas.microsoft.com/office/powerpoint/2010/main" val="207940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332656"/>
            <a:ext cx="86409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@</a:t>
            </a:r>
            <a:r>
              <a:rPr lang="en-US" altLang="ko-KR" dirty="0" err="1" smtClean="0"/>
              <a:t>WebServlet</a:t>
            </a:r>
            <a:r>
              <a:rPr lang="en-US" altLang="ko-KR" dirty="0" smtClean="0"/>
              <a:t>("/hello")</a:t>
            </a:r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public </a:t>
            </a:r>
            <a:r>
              <a:rPr lang="en-US" altLang="ko-KR" dirty="0"/>
              <a:t>class </a:t>
            </a:r>
            <a:r>
              <a:rPr lang="en-US" altLang="ko-KR" dirty="0" err="1"/>
              <a:t>HelloServlet</a:t>
            </a:r>
            <a:r>
              <a:rPr lang="en-US" altLang="ko-KR" dirty="0"/>
              <a:t> extends </a:t>
            </a:r>
            <a:r>
              <a:rPr lang="en-US" altLang="ko-KR" dirty="0" err="1"/>
              <a:t>HttpServlet</a:t>
            </a:r>
            <a:r>
              <a:rPr lang="en-US" altLang="ko-KR" dirty="0"/>
              <a:t> { </a:t>
            </a:r>
          </a:p>
          <a:p>
            <a:r>
              <a:rPr lang="en-US" altLang="ko-KR" dirty="0"/>
              <a:t> protected void </a:t>
            </a:r>
            <a:r>
              <a:rPr lang="en-US" altLang="ko-KR" dirty="0" err="1"/>
              <a:t>doGet</a:t>
            </a:r>
            <a:r>
              <a:rPr lang="en-US" altLang="ko-KR" dirty="0"/>
              <a:t>(</a:t>
            </a:r>
            <a:r>
              <a:rPr lang="en-US" altLang="ko-KR" dirty="0" err="1"/>
              <a:t>HttpServletRequest</a:t>
            </a:r>
            <a:r>
              <a:rPr lang="en-US" altLang="ko-KR" dirty="0"/>
              <a:t> request,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       </a:t>
            </a:r>
            <a:r>
              <a:rPr lang="en-US" altLang="ko-KR" dirty="0" err="1" smtClean="0"/>
              <a:t>HttpServletResponse</a:t>
            </a:r>
            <a:r>
              <a:rPr lang="en-US" altLang="ko-KR" dirty="0" smtClean="0"/>
              <a:t> </a:t>
            </a:r>
            <a:r>
              <a:rPr lang="en-US" altLang="ko-KR" dirty="0"/>
              <a:t>response) </a:t>
            </a:r>
          </a:p>
          <a:p>
            <a:r>
              <a:rPr lang="en-US" altLang="ko-KR" dirty="0" smtClean="0"/>
              <a:t>                     throws </a:t>
            </a:r>
            <a:r>
              <a:rPr lang="en-US" altLang="ko-KR" dirty="0" err="1"/>
              <a:t>ServletException</a:t>
            </a:r>
            <a:r>
              <a:rPr lang="en-US" altLang="ko-KR" dirty="0"/>
              <a:t>, </a:t>
            </a:r>
            <a:r>
              <a:rPr lang="en-US" altLang="ko-KR" dirty="0" err="1"/>
              <a:t>IOException</a:t>
            </a:r>
            <a:r>
              <a:rPr lang="en-US" altLang="ko-KR" dirty="0"/>
              <a:t> </a:t>
            </a:r>
            <a:r>
              <a:rPr lang="en-US" altLang="ko-KR" dirty="0" smtClean="0"/>
              <a:t>{</a:t>
            </a:r>
            <a:endParaRPr lang="en-US" altLang="ko-KR" dirty="0"/>
          </a:p>
          <a:p>
            <a:pPr lvl="2"/>
            <a:r>
              <a:rPr lang="en-US" altLang="ko-KR" sz="2300" b="1" dirty="0" smtClean="0">
                <a:solidFill>
                  <a:srgbClr val="0000FF"/>
                </a:solidFill>
              </a:rPr>
              <a:t>// </a:t>
            </a:r>
            <a:r>
              <a:rPr lang="ko-KR" altLang="en-US" sz="2300" b="1" dirty="0" smtClean="0">
                <a:solidFill>
                  <a:srgbClr val="0000FF"/>
                </a:solidFill>
              </a:rPr>
              <a:t>클라이언트에게 응답할 페이지 정보를 </a:t>
            </a:r>
            <a:r>
              <a:rPr lang="ko-KR" altLang="en-US" sz="2300" b="1" dirty="0" err="1" smtClean="0">
                <a:solidFill>
                  <a:srgbClr val="0000FF"/>
                </a:solidFill>
              </a:rPr>
              <a:t>셋팅한다</a:t>
            </a:r>
            <a:r>
              <a:rPr lang="en-US" altLang="ko-KR" sz="2300" b="1" dirty="0" smtClean="0">
                <a:solidFill>
                  <a:srgbClr val="0000FF"/>
                </a:solidFill>
              </a:rPr>
              <a:t>.</a:t>
            </a:r>
            <a:endParaRPr lang="ko-KR" altLang="en-US" sz="2300" dirty="0" smtClean="0">
              <a:solidFill>
                <a:srgbClr val="0000FF"/>
              </a:solidFill>
            </a:endParaRPr>
          </a:p>
          <a:p>
            <a:pPr lvl="2"/>
            <a:r>
              <a:rPr lang="en-US" altLang="ko-KR" sz="2300" b="1" dirty="0" err="1" smtClean="0">
                <a:solidFill>
                  <a:srgbClr val="0000FF"/>
                </a:solidFill>
              </a:rPr>
              <a:t>response.setContentType</a:t>
            </a:r>
            <a:r>
              <a:rPr lang="en-US" altLang="ko-KR" sz="2300" b="1" dirty="0">
                <a:solidFill>
                  <a:srgbClr val="0000FF"/>
                </a:solidFill>
              </a:rPr>
              <a:t>("text/html");</a:t>
            </a:r>
            <a:endParaRPr lang="en-US" altLang="ko-KR" sz="2300" dirty="0">
              <a:solidFill>
                <a:srgbClr val="0000FF"/>
              </a:solidFill>
            </a:endParaRPr>
          </a:p>
          <a:p>
            <a:pPr lvl="2"/>
            <a:r>
              <a:rPr lang="en-US" altLang="ko-KR" sz="2300" b="1" dirty="0" smtClean="0">
                <a:solidFill>
                  <a:srgbClr val="0000FF"/>
                </a:solidFill>
              </a:rPr>
              <a:t>// [</a:t>
            </a:r>
            <a:r>
              <a:rPr lang="en-US" altLang="ko-KR" sz="2300" b="1" dirty="0" err="1" smtClean="0">
                <a:solidFill>
                  <a:srgbClr val="0000FF"/>
                </a:solidFill>
              </a:rPr>
              <a:t>Ctrl+Shift+O</a:t>
            </a:r>
            <a:r>
              <a:rPr lang="en-US" altLang="ko-KR" sz="2300" b="1" dirty="0" smtClean="0">
                <a:solidFill>
                  <a:srgbClr val="0000FF"/>
                </a:solidFill>
              </a:rPr>
              <a:t>(</a:t>
            </a:r>
            <a:r>
              <a:rPr lang="ko-KR" altLang="en-US" sz="2300" b="1" dirty="0" smtClean="0">
                <a:solidFill>
                  <a:srgbClr val="0000FF"/>
                </a:solidFill>
              </a:rPr>
              <a:t>알파벳</a:t>
            </a:r>
            <a:r>
              <a:rPr lang="en-US" altLang="ko-KR" sz="2300" b="1" dirty="0" smtClean="0">
                <a:solidFill>
                  <a:srgbClr val="0000FF"/>
                </a:solidFill>
              </a:rPr>
              <a:t>)] : </a:t>
            </a:r>
            <a:r>
              <a:rPr lang="ko-KR" altLang="en-US" sz="2300" b="1" dirty="0" smtClean="0">
                <a:solidFill>
                  <a:srgbClr val="0000FF"/>
                </a:solidFill>
              </a:rPr>
              <a:t>자동 </a:t>
            </a:r>
            <a:r>
              <a:rPr lang="en-US" altLang="ko-KR" sz="2300" b="1" dirty="0" smtClean="0">
                <a:solidFill>
                  <a:srgbClr val="0000FF"/>
                </a:solidFill>
              </a:rPr>
              <a:t>import </a:t>
            </a:r>
            <a:endParaRPr lang="en-US" altLang="ko-KR" sz="2300" dirty="0" smtClean="0">
              <a:solidFill>
                <a:srgbClr val="0000FF"/>
              </a:solidFill>
            </a:endParaRPr>
          </a:p>
          <a:p>
            <a:pPr lvl="2"/>
            <a:r>
              <a:rPr lang="en-US" altLang="ko-KR" sz="2300" b="1" dirty="0" err="1" smtClean="0">
                <a:solidFill>
                  <a:srgbClr val="0000FF"/>
                </a:solidFill>
              </a:rPr>
              <a:t>PrintWriter</a:t>
            </a:r>
            <a:r>
              <a:rPr lang="en-US" altLang="ko-KR" sz="2300" b="1" dirty="0" smtClean="0">
                <a:solidFill>
                  <a:srgbClr val="0000FF"/>
                </a:solidFill>
              </a:rPr>
              <a:t> out=</a:t>
            </a:r>
            <a:r>
              <a:rPr lang="en-US" altLang="ko-KR" sz="2300" b="1" dirty="0" err="1" smtClean="0">
                <a:solidFill>
                  <a:srgbClr val="0000FF"/>
                </a:solidFill>
              </a:rPr>
              <a:t>response.getWriter</a:t>
            </a:r>
            <a:r>
              <a:rPr lang="en-US" altLang="ko-KR" sz="2300" b="1" dirty="0" smtClean="0">
                <a:solidFill>
                  <a:srgbClr val="0000FF"/>
                </a:solidFill>
              </a:rPr>
              <a:t>();</a:t>
            </a:r>
            <a:endParaRPr lang="en-US" altLang="ko-KR" sz="2300" dirty="0" smtClean="0">
              <a:solidFill>
                <a:srgbClr val="0000FF"/>
              </a:solidFill>
            </a:endParaRPr>
          </a:p>
          <a:p>
            <a:pPr lvl="2"/>
            <a:r>
              <a:rPr lang="en-US" altLang="ko-KR" sz="2300" b="1" dirty="0" err="1" smtClean="0">
                <a:solidFill>
                  <a:srgbClr val="0000FF"/>
                </a:solidFill>
              </a:rPr>
              <a:t>out.print</a:t>
            </a:r>
            <a:r>
              <a:rPr lang="en-US" altLang="ko-KR" sz="2300" b="1" dirty="0" smtClean="0">
                <a:solidFill>
                  <a:srgbClr val="0000FF"/>
                </a:solidFill>
              </a:rPr>
              <a:t>("&lt;html&gt;&lt;body&gt;&lt;h1&gt;");</a:t>
            </a:r>
            <a:endParaRPr lang="en-US" altLang="ko-KR" sz="2300" dirty="0" smtClean="0">
              <a:solidFill>
                <a:srgbClr val="0000FF"/>
              </a:solidFill>
            </a:endParaRPr>
          </a:p>
          <a:p>
            <a:pPr lvl="2"/>
            <a:r>
              <a:rPr lang="en-US" altLang="ko-KR" sz="2300" b="1" dirty="0" err="1" smtClean="0">
                <a:solidFill>
                  <a:srgbClr val="0000FF"/>
                </a:solidFill>
              </a:rPr>
              <a:t>out.print</a:t>
            </a:r>
            <a:r>
              <a:rPr lang="en-US" altLang="ko-KR" sz="2300" b="1" dirty="0" smtClean="0">
                <a:solidFill>
                  <a:srgbClr val="0000FF"/>
                </a:solidFill>
              </a:rPr>
              <a:t>("Hello Servlet");</a:t>
            </a:r>
            <a:endParaRPr lang="en-US" altLang="ko-KR" sz="2300" dirty="0" smtClean="0">
              <a:solidFill>
                <a:srgbClr val="0000FF"/>
              </a:solidFill>
            </a:endParaRPr>
          </a:p>
          <a:p>
            <a:pPr lvl="2"/>
            <a:r>
              <a:rPr lang="en-US" altLang="ko-KR" sz="2300" b="1" dirty="0" err="1" smtClean="0">
                <a:solidFill>
                  <a:srgbClr val="0000FF"/>
                </a:solidFill>
              </a:rPr>
              <a:t>out.print</a:t>
            </a:r>
            <a:r>
              <a:rPr lang="en-US" altLang="ko-KR" sz="2300" b="1" dirty="0" smtClean="0">
                <a:solidFill>
                  <a:srgbClr val="0000FF"/>
                </a:solidFill>
              </a:rPr>
              <a:t>("&lt;/h1&gt;&lt;/body&gt;&lt;/html&gt;");</a:t>
            </a:r>
            <a:endParaRPr lang="en-US" altLang="ko-KR" sz="2300" dirty="0" smtClean="0">
              <a:solidFill>
                <a:srgbClr val="0000FF"/>
              </a:solidFill>
            </a:endParaRPr>
          </a:p>
          <a:p>
            <a:pPr lvl="2"/>
            <a:r>
              <a:rPr lang="en-US" altLang="ko-KR" sz="2300" b="1" dirty="0" err="1" smtClean="0">
                <a:solidFill>
                  <a:srgbClr val="0000FF"/>
                </a:solidFill>
              </a:rPr>
              <a:t>out.close</a:t>
            </a:r>
            <a:r>
              <a:rPr lang="en-US" altLang="ko-KR" sz="2300" b="1" dirty="0" smtClean="0">
                <a:solidFill>
                  <a:srgbClr val="0000FF"/>
                </a:solidFill>
              </a:rPr>
              <a:t>();</a:t>
            </a:r>
            <a:endParaRPr lang="en-US" altLang="ko-KR" sz="2300" dirty="0" smtClean="0">
              <a:solidFill>
                <a:srgbClr val="0000FF"/>
              </a:solidFill>
            </a:endParaRPr>
          </a:p>
          <a:p>
            <a:r>
              <a:rPr lang="en-US" altLang="ko-KR" dirty="0" smtClean="0"/>
              <a:t>  }</a:t>
            </a:r>
          </a:p>
          <a:p>
            <a:pPr fontAlgn="base"/>
            <a:r>
              <a:rPr lang="en-US" altLang="ko-KR" dirty="0" smtClean="0"/>
              <a:t>} 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5949280"/>
            <a:ext cx="189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HelloServlet.java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60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7889" name="_x237012296" descr="EMB00001eb8be7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2510" y="1700808"/>
            <a:ext cx="6471858" cy="2376264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1475656" y="1700808"/>
            <a:ext cx="1296144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75656" y="2708920"/>
            <a:ext cx="129614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43808" y="1700808"/>
            <a:ext cx="5040560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5536" y="170080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 smtClean="0"/>
              <a:t>패키지 창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5536" y="2708920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 smtClean="0"/>
              <a:t>클래스 창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884368" y="1700808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 smtClean="0"/>
              <a:t>설명 창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1437" y="251356"/>
            <a:ext cx="84210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Servlet API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http</a:t>
            </a:r>
            <a:r>
              <a:rPr lang="en-US" altLang="ko-KR" b="1" dirty="0">
                <a:solidFill>
                  <a:srgbClr val="FF0000"/>
                </a:solidFill>
              </a:rPr>
              <a:t>://</a:t>
            </a:r>
            <a:r>
              <a:rPr lang="en-US" altLang="ko-KR" b="1" dirty="0" smtClean="0">
                <a:solidFill>
                  <a:srgbClr val="FF0000"/>
                </a:solidFill>
              </a:rPr>
              <a:t>tomcat.apache.org/tomcat-9.0-doc/servletapi/index.html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12510" y="5085184"/>
            <a:ext cx="20015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ParamServlet.java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05_param.jsp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260648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자바스크립트로 폼에 입력된 정보가 올바른지 </a:t>
            </a:r>
            <a:r>
              <a:rPr lang="ko-KR" altLang="en-US" dirty="0" smtClean="0">
                <a:solidFill>
                  <a:srgbClr val="FF0000"/>
                </a:solidFill>
              </a:rPr>
              <a:t>판단</a:t>
            </a:r>
            <a:r>
              <a:rPr lang="en-US" altLang="ko-KR" dirty="0" smtClean="0">
                <a:solidFill>
                  <a:srgbClr val="FF0000"/>
                </a:solidFill>
              </a:rPr>
              <a:t>(98p)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1560" y="1700808"/>
            <a:ext cx="734481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dirty="0"/>
              <a:t>ParamServlet 클래스에서 </a:t>
            </a:r>
            <a:r>
              <a:rPr lang="ko-KR" altLang="ko-KR" dirty="0" err="1"/>
              <a:t>입력받은</a:t>
            </a:r>
            <a:r>
              <a:rPr lang="ko-KR" altLang="ko-KR" dirty="0"/>
              <a:t> 나이를 다음과 같이 </a:t>
            </a:r>
            <a:r>
              <a:rPr lang="ko-KR" altLang="ko-KR" dirty="0" err="1"/>
              <a:t>정수형으로</a:t>
            </a:r>
            <a:r>
              <a:rPr lang="ko-KR" altLang="ko-KR" dirty="0"/>
              <a:t> 변환하기 때문입니다. </a:t>
            </a:r>
            <a:endParaRPr lang="en-US" altLang="ko-KR" dirty="0" smtClean="0"/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dirty="0"/>
              <a:t>나이를 </a:t>
            </a:r>
            <a:r>
              <a:rPr lang="ko-KR" altLang="ko-KR" dirty="0" err="1"/>
              <a:t>입력받지</a:t>
            </a:r>
            <a:r>
              <a:rPr lang="ko-KR" altLang="ko-KR" dirty="0"/>
              <a:t> 않을 경우 공백 문자인 “”가 </a:t>
            </a:r>
            <a:r>
              <a:rPr lang="ko-KR" altLang="ko-KR" dirty="0" err="1"/>
              <a:t>서블릿에</a:t>
            </a:r>
            <a:r>
              <a:rPr lang="ko-KR" altLang="ko-KR" dirty="0"/>
              <a:t> 전송되고 이를 정수형태로 변환하려고 하면 “java.lang.NumberFormatException”과 같은 예외가 발생합니다. </a:t>
            </a:r>
            <a:endParaRPr lang="en-US" altLang="ko-KR" dirty="0" smtClean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dirty="0" smtClean="0"/>
              <a:t>이 </a:t>
            </a:r>
            <a:r>
              <a:rPr lang="ko-KR" altLang="ko-KR" dirty="0"/>
              <a:t>애플리케이션을 사용하던 사용자가 나이를 입력하지 않았다고 위와 같은 페이지가 뜬다면 당황스러워할 것입니다. </a:t>
            </a:r>
            <a:endParaRPr lang="en-US" altLang="ko-KR" dirty="0" smtClean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dirty="0" smtClean="0"/>
              <a:t>사용자가 </a:t>
            </a:r>
            <a:r>
              <a:rPr lang="ko-KR" altLang="ko-KR" dirty="0"/>
              <a:t>제대로 된 값을 </a:t>
            </a:r>
            <a:r>
              <a:rPr lang="ko-KR" altLang="ko-KR" dirty="0" err="1"/>
              <a:t>입력받을</a:t>
            </a:r>
            <a:r>
              <a:rPr lang="ko-KR" altLang="ko-KR" dirty="0"/>
              <a:t> 수 있도록 유도해야 합니다.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1560" y="908720"/>
            <a:ext cx="7200800" cy="369332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int</a:t>
            </a:r>
            <a:r>
              <a:rPr lang="en-US" altLang="ko-KR" dirty="0">
                <a:solidFill>
                  <a:srgbClr val="FF0000"/>
                </a:solidFill>
              </a:rPr>
              <a:t> age=</a:t>
            </a:r>
            <a:r>
              <a:rPr lang="en-US" altLang="ko-KR" dirty="0" err="1">
                <a:solidFill>
                  <a:srgbClr val="FF0000"/>
                </a:solidFill>
              </a:rPr>
              <a:t>Integer.parseInt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request.getParameter</a:t>
            </a:r>
            <a:r>
              <a:rPr lang="en-US" altLang="ko-KR" dirty="0">
                <a:solidFill>
                  <a:srgbClr val="FF0000"/>
                </a:solidFill>
              </a:rPr>
              <a:t>("age"));</a:t>
            </a:r>
          </a:p>
        </p:txBody>
      </p:sp>
    </p:spTree>
    <p:extLst>
      <p:ext uri="{BB962C8B-B14F-4D97-AF65-F5344CB8AC3E}">
        <p14:creationId xmlns:p14="http://schemas.microsoft.com/office/powerpoint/2010/main" val="165360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233862208" descr="EMB000013b85a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196752"/>
            <a:ext cx="3080602" cy="194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_x233862368" descr="EMB000013b85a2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2739282" cy="173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24553" y="2586390"/>
            <a:ext cx="29715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err="1" smtClean="0"/>
              <a:t>request.getParameter</a:t>
            </a:r>
            <a:r>
              <a:rPr lang="en-US" altLang="ko-KR" sz="1600" b="1" dirty="0"/>
              <a:t>("age</a:t>
            </a:r>
            <a:r>
              <a:rPr lang="en-US" altLang="ko-KR" sz="1600" b="1" dirty="0" smtClean="0"/>
              <a:t>")</a:t>
            </a:r>
            <a:endParaRPr lang="en-US" altLang="ko-KR" sz="1600" b="1" dirty="0"/>
          </a:p>
        </p:txBody>
      </p:sp>
      <p:sp>
        <p:nvSpPr>
          <p:cNvPr id="8" name="직사각형 7"/>
          <p:cNvSpPr/>
          <p:nvPr/>
        </p:nvSpPr>
        <p:spPr>
          <a:xfrm>
            <a:off x="2843808" y="2082334"/>
            <a:ext cx="28107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err="1" smtClean="0"/>
              <a:t>request.getParameter</a:t>
            </a:r>
            <a:r>
              <a:rPr lang="en-US" altLang="ko-KR" sz="1600" b="1" dirty="0" smtClean="0"/>
              <a:t>(“id")</a:t>
            </a:r>
            <a:endParaRPr lang="en-US" altLang="ko-KR" sz="1600" b="1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051720" y="2378390"/>
            <a:ext cx="396044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051720" y="2636912"/>
            <a:ext cx="396044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50933" y="3861356"/>
            <a:ext cx="20015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ParamServlet.java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05_param.jsp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param.js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9886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서블릿에서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클라이언트로부터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요청받은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한글을 처리하기</a:t>
            </a:r>
            <a:r>
              <a:rPr lang="en-US" altLang="ko-KR" sz="2400" dirty="0" smtClean="0">
                <a:solidFill>
                  <a:srgbClr val="FF0000"/>
                </a:solidFill>
              </a:rPr>
              <a:t>(102p)</a:t>
            </a:r>
            <a:br>
              <a:rPr lang="en-US" altLang="ko-KR" sz="2400" dirty="0" smtClean="0">
                <a:solidFill>
                  <a:srgbClr val="FF0000"/>
                </a:solidFill>
              </a:rPr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get </a:t>
            </a:r>
            <a:r>
              <a:rPr lang="ko-KR" altLang="en-US" sz="2400" dirty="0" smtClean="0"/>
              <a:t>방식으로 한글이 포함된 값을 받은 경우는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server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server.</a:t>
            </a:r>
            <a:r>
              <a:rPr lang="ko-KR" altLang="en-US" sz="2400" dirty="0" smtClean="0"/>
              <a:t>의</a:t>
            </a:r>
            <a:r>
              <a:rPr lang="en-US" altLang="ko-KR" sz="2400" dirty="0" smtClean="0"/>
              <a:t> Connector</a:t>
            </a:r>
            <a:r>
              <a:rPr lang="ko-KR" altLang="en-US" sz="2400" dirty="0" smtClean="0"/>
              <a:t>태그 </a:t>
            </a:r>
            <a:r>
              <a:rPr lang="ko-KR" altLang="en-US" sz="2400" dirty="0" err="1" smtClean="0"/>
              <a:t>엘리먼트에서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err="1" smtClean="0"/>
              <a:t>URIEncoding</a:t>
            </a:r>
            <a:r>
              <a:rPr lang="en-US" altLang="ko-KR" sz="2400" dirty="0" smtClean="0"/>
              <a:t>=“UTF-8”</a:t>
            </a:r>
            <a:r>
              <a:rPr lang="ko-KR" altLang="en-US" sz="2400" dirty="0" smtClean="0"/>
              <a:t>을 속성으로 추가 합니다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>(Connector</a:t>
            </a:r>
            <a:r>
              <a:rPr lang="ko-KR" altLang="en-US" sz="2400" dirty="0" smtClean="0"/>
              <a:t>중 주석처리 </a:t>
            </a:r>
            <a:r>
              <a:rPr lang="ko-KR" altLang="en-US" sz="2400" dirty="0" err="1" smtClean="0"/>
              <a:t>안된것을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선택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ko-KR" altLang="en-US" sz="2400" dirty="0" smtClean="0"/>
              <a:t>가능한 한 작성 전 </a:t>
            </a:r>
            <a:r>
              <a:rPr lang="ko-KR" altLang="en-US" sz="2400" dirty="0" smtClean="0"/>
              <a:t>서버 </a:t>
            </a:r>
            <a:r>
              <a:rPr lang="ko-KR" altLang="en-US" sz="2400" dirty="0" smtClean="0"/>
              <a:t>정지한 후에 </a:t>
            </a:r>
            <a:r>
              <a:rPr lang="ko-KR" altLang="en-US" sz="2400" dirty="0" smtClean="0"/>
              <a:t>작성하고 재가동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하여 </a:t>
            </a:r>
            <a:r>
              <a:rPr lang="ko-KR" altLang="en-US" sz="2400" dirty="0" smtClean="0"/>
              <a:t>반영</a:t>
            </a:r>
            <a:endParaRPr lang="en-US" altLang="ko-KR" sz="2400" dirty="0" smtClean="0"/>
          </a:p>
          <a:p>
            <a:r>
              <a:rPr lang="en-US" altLang="ko-KR" sz="2400" dirty="0" smtClean="0"/>
              <a:t>(tomcat9 </a:t>
            </a:r>
            <a:r>
              <a:rPr lang="ko-KR" altLang="en-US" sz="2400" dirty="0" smtClean="0"/>
              <a:t>부터는 </a:t>
            </a:r>
            <a:r>
              <a:rPr lang="en-US" altLang="ko-KR" sz="2400" dirty="0" smtClean="0"/>
              <a:t>get</a:t>
            </a:r>
            <a:r>
              <a:rPr lang="ko-KR" altLang="en-US" sz="2400" dirty="0" smtClean="0"/>
              <a:t>방식</a:t>
            </a:r>
            <a:r>
              <a:rPr lang="ko-KR" altLang="en-US" sz="2400" dirty="0" smtClean="0"/>
              <a:t> 한글 처리는 자동으로 처리된다</a:t>
            </a:r>
            <a:r>
              <a:rPr lang="en-US" altLang="ko-KR" sz="2400" dirty="0" smtClean="0"/>
              <a:t>.)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 </a:t>
            </a:r>
            <a:r>
              <a:rPr lang="en-US" altLang="ko-KR" sz="2400" dirty="0" smtClean="0"/>
              <a:t>post</a:t>
            </a:r>
            <a:r>
              <a:rPr lang="ko-KR" altLang="en-US" sz="2400" dirty="0" smtClean="0"/>
              <a:t>는 </a:t>
            </a:r>
            <a:r>
              <a:rPr lang="ko-KR" altLang="en-US" sz="2400" dirty="0" smtClean="0"/>
              <a:t>별도의 자바 코드로 </a:t>
            </a:r>
            <a:r>
              <a:rPr lang="ko-KR" altLang="en-US" sz="2400" dirty="0" smtClean="0"/>
              <a:t>처리한다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 </a:t>
            </a:r>
            <a:r>
              <a:rPr lang="en-US" altLang="ko-KR" sz="2400" dirty="0" err="1"/>
              <a:t>request.setCharacterEncoding</a:t>
            </a:r>
            <a:r>
              <a:rPr lang="en-US" altLang="ko-KR" sz="2400" dirty="0"/>
              <a:t>("UTF-8</a:t>
            </a:r>
            <a:r>
              <a:rPr lang="en-US" altLang="ko-KR" sz="2400" dirty="0" smtClean="0"/>
              <a:t>");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err="1" smtClean="0"/>
              <a:t>getParameter</a:t>
            </a:r>
            <a:r>
              <a:rPr lang="en-US" altLang="ko-KR" sz="2400" dirty="0" smtClean="0"/>
              <a:t>()</a:t>
            </a:r>
            <a:r>
              <a:rPr lang="ko-KR" altLang="en-US" sz="2400" dirty="0" smtClean="0"/>
              <a:t>이전에 처리 해야 </a:t>
            </a:r>
            <a:r>
              <a:rPr lang="ko-KR" altLang="en-US" sz="2400" dirty="0" err="1" smtClean="0"/>
              <a:t>안깨짐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r>
              <a:rPr lang="en-US" altLang="ko-KR" sz="2400" dirty="0">
                <a:solidFill>
                  <a:srgbClr val="FF0000"/>
                </a:solidFill>
              </a:rPr>
              <a:t>InfoServlet.java</a:t>
            </a:r>
            <a:br>
              <a:rPr lang="en-US" altLang="ko-KR" sz="2400" dirty="0">
                <a:solidFill>
                  <a:srgbClr val="FF0000"/>
                </a:solidFill>
              </a:rPr>
            </a:br>
            <a:r>
              <a:rPr lang="en-US" altLang="ko-KR" sz="2400" dirty="0" smtClean="0">
                <a:solidFill>
                  <a:srgbClr val="FF0000"/>
                </a:solidFill>
              </a:rPr>
              <a:t>06_info.jsp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56270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G:\원고\로드북\_____jsp\img\ch02\2-049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5"/>
            <a:ext cx="2308371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635896" y="751056"/>
            <a:ext cx="37090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체크 박스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개를 선택했다</a:t>
            </a:r>
            <a:r>
              <a:rPr lang="en-US" altLang="ko-KR" sz="1600" dirty="0"/>
              <a:t>. </a:t>
            </a:r>
            <a:r>
              <a:rPr lang="ko-KR" altLang="en-US" sz="1600" dirty="0"/>
              <a:t>체크 박스의 이름이 모두 </a:t>
            </a:r>
            <a:r>
              <a:rPr lang="en-US" altLang="ko-KR" sz="1600" dirty="0"/>
              <a:t>item</a:t>
            </a:r>
            <a:r>
              <a:rPr lang="ko-KR" altLang="en-US" sz="1600" dirty="0"/>
              <a:t>으로 되어 있기 때문에 쿼리 </a:t>
            </a:r>
            <a:r>
              <a:rPr lang="ko-KR" altLang="en-US" sz="1600" dirty="0" err="1"/>
              <a:t>스트링에</a:t>
            </a:r>
            <a:r>
              <a:rPr lang="ko-KR" altLang="en-US" sz="1600" dirty="0"/>
              <a:t> 선택된 항목에 대한 이름과 값이 전송될 때 </a:t>
            </a:r>
            <a:r>
              <a:rPr lang="en-US" altLang="ko-KR" sz="1600" dirty="0"/>
              <a:t>item </a:t>
            </a:r>
            <a:r>
              <a:rPr lang="ko-KR" altLang="en-US" sz="1600" dirty="0" smtClean="0"/>
              <a:t>이란 동일한 이름으로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번 </a:t>
            </a:r>
            <a:r>
              <a:rPr lang="ko-KR" altLang="en-US" sz="1600" dirty="0"/>
              <a:t>넘겨진다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539552" y="1772816"/>
            <a:ext cx="3960440" cy="187220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G:\원고\로드북\_____jsp\img\ch02\2-053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" y="4293096"/>
            <a:ext cx="8718224" cy="185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화살표 연결선 11"/>
          <p:cNvCxnSpPr/>
          <p:nvPr/>
        </p:nvCxnSpPr>
        <p:spPr>
          <a:xfrm>
            <a:off x="5706466" y="2132856"/>
            <a:ext cx="809750" cy="28083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834081" y="3329405"/>
            <a:ext cx="4883324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/>
              <a:t>String items[]=</a:t>
            </a:r>
            <a:r>
              <a:rPr lang="en-US" altLang="ko-KR" sz="1600" dirty="0" err="1"/>
              <a:t>request.getParameterValues</a:t>
            </a:r>
            <a:r>
              <a:rPr lang="en-US" altLang="ko-KR" sz="1600" dirty="0"/>
              <a:t>("item");</a:t>
            </a:r>
            <a:endParaRPr lang="en-US" altLang="ko-KR" sz="1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346735"/>
            <a:ext cx="347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다양한 방식의 입력 양식 </a:t>
            </a:r>
            <a:r>
              <a:rPr lang="en-US" altLang="ko-KR" dirty="0" smtClean="0">
                <a:solidFill>
                  <a:srgbClr val="FF0000"/>
                </a:solidFill>
              </a:rPr>
              <a:t>(110p)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1520" y="6326587"/>
            <a:ext cx="4161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CheckboxServlet.java, </a:t>
            </a:r>
            <a:r>
              <a:rPr lang="en-US" altLang="ko-KR" dirty="0">
                <a:solidFill>
                  <a:srgbClr val="FF0000"/>
                </a:solidFill>
              </a:rPr>
              <a:t>09_checkbox.jsp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1279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</a:t>
            </a:r>
            <a:r>
              <a:rPr lang="en-US" altLang="ko-KR" sz="2400" dirty="0" smtClean="0"/>
              <a:t>ype=“password”</a:t>
            </a:r>
            <a:br>
              <a:rPr lang="en-US" altLang="ko-KR" sz="2400" dirty="0" smtClean="0"/>
            </a:br>
            <a:r>
              <a:rPr lang="en-US" altLang="ko-KR" sz="2400" dirty="0" smtClean="0"/>
              <a:t>&lt;label&gt;</a:t>
            </a:r>
            <a:r>
              <a:rPr lang="ko-KR" altLang="en-US" sz="2400" dirty="0" smtClean="0"/>
              <a:t>태그는 연결된 </a:t>
            </a:r>
            <a:r>
              <a:rPr lang="en-US" altLang="ko-KR" sz="2400" dirty="0" smtClean="0"/>
              <a:t>input</a:t>
            </a:r>
            <a:r>
              <a:rPr lang="ko-KR" altLang="en-US" sz="2400" dirty="0" smtClean="0"/>
              <a:t>태그를 클릭한 효과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&lt;label for="</a:t>
            </a:r>
            <a:r>
              <a:rPr lang="en-US" altLang="ko-KR" sz="2400" dirty="0" err="1"/>
              <a:t>userpwd</a:t>
            </a:r>
            <a:r>
              <a:rPr lang="en-US" altLang="ko-KR" sz="2400" dirty="0"/>
              <a:t>"&gt; </a:t>
            </a:r>
            <a:r>
              <a:rPr lang="ko-KR" altLang="en-US" sz="2400" dirty="0"/>
              <a:t>암 </a:t>
            </a:r>
            <a:r>
              <a:rPr lang="en-US" altLang="ko-KR" sz="2400" dirty="0"/>
              <a:t>&amp;</a:t>
            </a:r>
            <a:r>
              <a:rPr lang="en-US" altLang="ko-KR" sz="2400" dirty="0" err="1"/>
              <a:t>nbsp</a:t>
            </a:r>
            <a:r>
              <a:rPr lang="en-US" altLang="ko-KR" sz="2400" dirty="0" smtClean="0"/>
              <a:t>;</a:t>
            </a:r>
            <a:r>
              <a:rPr lang="ko-KR" altLang="en-US" sz="2400" dirty="0" smtClean="0"/>
              <a:t>호 </a:t>
            </a:r>
            <a:r>
              <a:rPr lang="en-US" altLang="ko-KR" sz="2400" dirty="0"/>
              <a:t>: &lt;/label</a:t>
            </a:r>
            <a:r>
              <a:rPr lang="en-US" altLang="ko-KR" sz="2400" dirty="0" smtClean="0"/>
              <a:t>&gt;</a:t>
            </a:r>
            <a:br>
              <a:rPr lang="en-US" altLang="ko-KR" sz="2400" dirty="0" smtClean="0"/>
            </a:br>
            <a:r>
              <a:rPr lang="en-US" altLang="ko-KR" sz="2400" dirty="0" smtClean="0"/>
              <a:t> </a:t>
            </a:r>
            <a:r>
              <a:rPr lang="en-US" altLang="ko-KR" sz="2400" dirty="0"/>
              <a:t>&lt;input type="password" name="</a:t>
            </a:r>
            <a:r>
              <a:rPr lang="en-US" altLang="ko-KR" sz="2400" dirty="0" err="1"/>
              <a:t>pwd</a:t>
            </a:r>
            <a:r>
              <a:rPr lang="en-US" altLang="ko-KR" sz="2400" dirty="0"/>
              <a:t>"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	id</a:t>
            </a:r>
            <a:r>
              <a:rPr lang="en-US" altLang="ko-KR" sz="2400" dirty="0"/>
              <a:t>="</a:t>
            </a:r>
            <a:r>
              <a:rPr lang="en-US" altLang="ko-KR" sz="2400" dirty="0" err="1"/>
              <a:t>userpwd</a:t>
            </a:r>
            <a:r>
              <a:rPr lang="en-US" altLang="ko-KR" sz="2400" dirty="0"/>
              <a:t>"&gt;&lt;</a:t>
            </a:r>
            <a:r>
              <a:rPr lang="en-US" altLang="ko-KR" sz="2400" dirty="0" err="1"/>
              <a:t>br</a:t>
            </a:r>
            <a:r>
              <a:rPr lang="en-US" altLang="ko-KR" sz="2400" dirty="0" smtClean="0"/>
              <a:t>&gt;</a:t>
            </a:r>
            <a:br>
              <a:rPr lang="en-US" altLang="ko-KR" sz="2400" dirty="0" smtClean="0"/>
            </a:br>
            <a:r>
              <a:rPr lang="en-US" altLang="ko-KR" sz="2400" dirty="0" err="1" smtClean="0"/>
              <a:t>getParameter</a:t>
            </a:r>
            <a:r>
              <a:rPr lang="en-US" altLang="ko-KR" sz="2400" dirty="0" smtClean="0"/>
              <a:t>(“</a:t>
            </a:r>
            <a:r>
              <a:rPr lang="en-US" altLang="ko-KR" sz="2400" dirty="0" err="1" smtClean="0"/>
              <a:t>pwd</a:t>
            </a:r>
            <a:r>
              <a:rPr lang="en-US" altLang="ko-KR" sz="2400" dirty="0" smtClean="0"/>
              <a:t>”);</a:t>
            </a:r>
          </a:p>
          <a:p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>
                <a:solidFill>
                  <a:srgbClr val="FF0000"/>
                </a:solidFill>
              </a:rPr>
              <a:t>LoginServlet.java, </a:t>
            </a:r>
            <a:r>
              <a:rPr lang="en-US" altLang="ko-KR" sz="2400" dirty="0" smtClean="0">
                <a:solidFill>
                  <a:srgbClr val="FF0000"/>
                </a:solidFill>
              </a:rPr>
              <a:t>07_login.jsp</a:t>
            </a:r>
            <a:br>
              <a:rPr lang="en-US" altLang="ko-KR" sz="2400" dirty="0" smtClean="0">
                <a:solidFill>
                  <a:srgbClr val="FF0000"/>
                </a:solidFill>
              </a:rPr>
            </a:b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dirty="0"/>
              <a:t>t</a:t>
            </a:r>
            <a:r>
              <a:rPr lang="en-US" altLang="ko-KR" sz="2400" dirty="0" smtClean="0"/>
              <a:t>ype =“radio”</a:t>
            </a:r>
          </a:p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textarea</a:t>
            </a:r>
            <a:r>
              <a:rPr lang="en-US" altLang="ko-KR" sz="2400" dirty="0"/>
              <a:t>&gt;</a:t>
            </a:r>
            <a:br>
              <a:rPr lang="en-US" altLang="ko-KR" sz="2400" dirty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>
                <a:solidFill>
                  <a:srgbClr val="FF0000"/>
                </a:solidFill>
              </a:rPr>
              <a:t>RadioServlet.java, </a:t>
            </a:r>
            <a:r>
              <a:rPr lang="en-US" altLang="ko-KR" sz="2400" dirty="0" smtClean="0">
                <a:solidFill>
                  <a:srgbClr val="FF0000"/>
                </a:solidFill>
              </a:rPr>
              <a:t>08_radio.jsp</a:t>
            </a:r>
          </a:p>
          <a:p>
            <a:r>
              <a:rPr lang="en-US" altLang="ko-KR" sz="2400" dirty="0" err="1" smtClean="0">
                <a:solidFill>
                  <a:srgbClr val="FF0000"/>
                </a:solidFill>
              </a:rPr>
              <a:t>getParameter</a:t>
            </a:r>
            <a:r>
              <a:rPr lang="en-US" altLang="ko-KR" sz="2400" dirty="0" smtClean="0">
                <a:solidFill>
                  <a:srgbClr val="FF0000"/>
                </a:solidFill>
              </a:rPr>
              <a:t>(name</a:t>
            </a:r>
            <a:r>
              <a:rPr lang="ko-KR" altLang="en-US" sz="2400" dirty="0" smtClean="0">
                <a:solidFill>
                  <a:srgbClr val="FF0000"/>
                </a:solidFill>
              </a:rPr>
              <a:t>속성</a:t>
            </a:r>
            <a:r>
              <a:rPr lang="en-US" altLang="ko-KR" sz="2400" dirty="0" smtClean="0">
                <a:solidFill>
                  <a:srgbClr val="FF0000"/>
                </a:solidFill>
              </a:rPr>
              <a:t>);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7706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&lt;select&gt;</a:t>
            </a:r>
            <a:br>
              <a:rPr lang="en-US" altLang="ko-KR" sz="2400" dirty="0" smtClean="0"/>
            </a:br>
            <a:r>
              <a:rPr lang="en-US" altLang="ko-KR" sz="2400" dirty="0" smtClean="0"/>
              <a:t>	&lt;option&gt;&lt;option/&gt;</a:t>
            </a:r>
            <a:br>
              <a:rPr lang="en-US" altLang="ko-KR" sz="2400" dirty="0" smtClean="0"/>
            </a:br>
            <a:r>
              <a:rPr lang="en-US" altLang="ko-KR" sz="2400" dirty="0" smtClean="0"/>
              <a:t>&lt;/select&gt;</a:t>
            </a:r>
            <a:br>
              <a:rPr lang="en-US" altLang="ko-KR" sz="2400" dirty="0" smtClean="0"/>
            </a:br>
            <a:r>
              <a:rPr lang="en-US" altLang="ko-KR" sz="2400" dirty="0" smtClean="0"/>
              <a:t>size=“1” </a:t>
            </a:r>
            <a:r>
              <a:rPr lang="ko-KR" altLang="en-US" sz="2400" dirty="0" smtClean="0"/>
              <a:t>이거나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없으면 하나만 보이는 </a:t>
            </a:r>
            <a:r>
              <a:rPr lang="ko-KR" altLang="en-US" sz="2400" dirty="0" err="1" smtClean="0"/>
              <a:t>콤보박스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size=“2” </a:t>
            </a:r>
            <a:r>
              <a:rPr lang="ko-KR" altLang="en-US" sz="2400" dirty="0" smtClean="0"/>
              <a:t>이상이면 리스트 박스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multiple</a:t>
            </a:r>
            <a:r>
              <a:rPr lang="ko-KR" altLang="en-US" sz="2400" dirty="0" smtClean="0"/>
              <a:t>속성이 주어지면 체크박스처럼 </a:t>
            </a:r>
            <a:r>
              <a:rPr lang="ko-KR" altLang="en-US" sz="2400" dirty="0" err="1" smtClean="0"/>
              <a:t>복수개로</a:t>
            </a:r>
            <a:r>
              <a:rPr lang="ko-KR" altLang="en-US" sz="2400" dirty="0" smtClean="0"/>
              <a:t> 처리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en-US" altLang="ko-KR" sz="2400" dirty="0" smtClean="0"/>
          </a:p>
          <a:p>
            <a:r>
              <a:rPr lang="en-US" altLang="ko-KR" sz="2400" dirty="0"/>
              <a:t>String interests[] = </a:t>
            </a:r>
            <a:r>
              <a:rPr lang="en-US" altLang="ko-KR" sz="2400" dirty="0" err="1"/>
              <a:t>request.getParameterValues</a:t>
            </a:r>
            <a:r>
              <a:rPr lang="en-US" altLang="ko-KR" sz="2400" dirty="0"/>
              <a:t>("interest</a:t>
            </a:r>
            <a:r>
              <a:rPr lang="en-US" altLang="ko-KR" sz="2400" dirty="0" smtClean="0"/>
              <a:t>");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>
                <a:solidFill>
                  <a:srgbClr val="FF0000"/>
                </a:solidFill>
              </a:rPr>
              <a:t>10_select.jsp, SelectServlet.java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900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private static final long </a:t>
            </a:r>
            <a:r>
              <a:rPr lang="en-US" altLang="ko-KR" sz="2400" dirty="0" err="1"/>
              <a:t>serialVersionUID</a:t>
            </a:r>
            <a:r>
              <a:rPr lang="en-US" altLang="ko-KR" sz="2400" dirty="0"/>
              <a:t> = 1L</a:t>
            </a:r>
            <a:r>
              <a:rPr lang="en-US" altLang="ko-KR" sz="2400" dirty="0" smtClean="0"/>
              <a:t>;</a:t>
            </a:r>
            <a:br>
              <a:rPr lang="en-US" altLang="ko-KR" sz="2400" dirty="0" smtClean="0"/>
            </a:br>
            <a:r>
              <a:rPr lang="ko-KR" altLang="en-US" sz="2400" dirty="0" smtClean="0"/>
              <a:t>는 </a:t>
            </a:r>
            <a:r>
              <a:rPr lang="ko-KR" altLang="en-US" sz="2400" dirty="0"/>
              <a:t>자</a:t>
            </a:r>
            <a:r>
              <a:rPr lang="ko-KR" altLang="en-US" sz="2400" dirty="0" smtClean="0"/>
              <a:t>동으로 부여되는 클래스의 고유 번호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err="1" smtClean="0"/>
              <a:t>직렬화시</a:t>
            </a:r>
            <a:r>
              <a:rPr lang="ko-KR" altLang="en-US" sz="2400" dirty="0" smtClean="0"/>
              <a:t> 사용되어 클래스를 구분</a:t>
            </a:r>
            <a:endParaRPr lang="en-US" altLang="ko-KR" sz="2400" dirty="0" smtClean="0"/>
          </a:p>
          <a:p>
            <a:r>
              <a:rPr lang="en-US" altLang="ko-KR" sz="2400" dirty="0" smtClean="0"/>
              <a:t>Insight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단축키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첫글자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+ ctrl + space</a:t>
            </a:r>
            <a:br>
              <a:rPr lang="en-US" altLang="ko-KR" sz="2400" dirty="0" smtClean="0"/>
            </a:b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2121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684213" y="1123974"/>
            <a:ext cx="648007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b="1" dirty="0"/>
              <a:t>http://localhost:8181/web-study-02/hello</a:t>
            </a:r>
          </a:p>
        </p:txBody>
      </p:sp>
      <p:sp>
        <p:nvSpPr>
          <p:cNvPr id="25" name="Line 11"/>
          <p:cNvSpPr>
            <a:spLocks noChangeShapeType="1"/>
          </p:cNvSpPr>
          <p:nvPr/>
        </p:nvSpPr>
        <p:spPr bwMode="auto">
          <a:xfrm>
            <a:off x="6091597" y="1556020"/>
            <a:ext cx="719908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" name="AutoShape 44"/>
          <p:cNvSpPr>
            <a:spLocks noChangeArrowheads="1"/>
          </p:cNvSpPr>
          <p:nvPr/>
        </p:nvSpPr>
        <p:spPr bwMode="auto">
          <a:xfrm>
            <a:off x="5508104" y="1772046"/>
            <a:ext cx="2232248" cy="864866"/>
          </a:xfrm>
          <a:prstGeom prst="cloudCallout">
            <a:avLst>
              <a:gd name="adj1" fmla="val -3699"/>
              <a:gd name="adj2" fmla="val -6747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5608565" y="2050028"/>
            <a:ext cx="20313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/>
              <a:t>서블릿</a:t>
            </a:r>
            <a:r>
              <a:rPr lang="ko-KR" altLang="en-US" sz="1400" b="1" dirty="0"/>
              <a:t> 요청 </a:t>
            </a:r>
            <a:r>
              <a:rPr lang="en-US" altLang="ko-KR" sz="1400" b="1" dirty="0"/>
              <a:t>URL </a:t>
            </a:r>
            <a:r>
              <a:rPr lang="ko-KR" altLang="en-US" sz="1400" b="1" dirty="0"/>
              <a:t>패턴</a:t>
            </a:r>
            <a:r>
              <a:rPr lang="ko-KR" altLang="en-US" sz="1400" dirty="0"/>
              <a:t>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2425" y="332656"/>
            <a:ext cx="4799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err="1">
                <a:solidFill>
                  <a:srgbClr val="FF0000"/>
                </a:solidFill>
              </a:rPr>
              <a:t>서블릿을</a:t>
            </a:r>
            <a:r>
              <a:rPr lang="ko-KR" altLang="en-US" sz="2800" dirty="0">
                <a:solidFill>
                  <a:srgbClr val="FF0000"/>
                </a:solidFill>
              </a:rPr>
              <a:t> 요청하기 위한 </a:t>
            </a:r>
            <a:r>
              <a:rPr lang="en-US" altLang="ko-KR" sz="2800" dirty="0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4067944" y="1556792"/>
            <a:ext cx="1368152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AutoShape 44"/>
          <p:cNvSpPr>
            <a:spLocks noChangeArrowheads="1"/>
          </p:cNvSpPr>
          <p:nvPr/>
        </p:nvSpPr>
        <p:spPr bwMode="auto">
          <a:xfrm>
            <a:off x="3109780" y="1764489"/>
            <a:ext cx="2182300" cy="1016439"/>
          </a:xfrm>
          <a:prstGeom prst="cloudCallout">
            <a:avLst>
              <a:gd name="adj1" fmla="val 18977"/>
              <a:gd name="adj2" fmla="val -7188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3522170" y="1916832"/>
            <a:ext cx="150393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smtClean="0"/>
              <a:t>애플리케이션에 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접근하기 위한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err="1" smtClean="0"/>
              <a:t>컨텍스트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패스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51520" y="2865710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서블릿을</a:t>
            </a:r>
            <a:r>
              <a:rPr lang="ko-KR" altLang="en-US" dirty="0"/>
              <a:t> 요청하기 위한 </a:t>
            </a:r>
            <a:r>
              <a:rPr lang="en-US" altLang="ko-KR" dirty="0"/>
              <a:t>URL</a:t>
            </a:r>
            <a:r>
              <a:rPr lang="ko-KR" altLang="en-US" dirty="0"/>
              <a:t>에서 </a:t>
            </a:r>
            <a:r>
              <a:rPr lang="en-US" altLang="ko-KR" dirty="0"/>
              <a:t>http://localhost</a:t>
            </a:r>
            <a:r>
              <a:rPr lang="ko-KR" altLang="en-US" dirty="0"/>
              <a:t>은 웹 서버에 접속하기 위한 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ko-KR" altLang="en-US" dirty="0"/>
              <a:t>주소이고 </a:t>
            </a:r>
            <a:r>
              <a:rPr lang="en-US" altLang="ko-KR" dirty="0"/>
              <a:t>8181 </a:t>
            </a:r>
            <a:r>
              <a:rPr lang="ko-KR" altLang="en-US" dirty="0" err="1"/>
              <a:t>톰캣을</a:t>
            </a:r>
            <a:r>
              <a:rPr lang="ko-KR" altLang="en-US" dirty="0"/>
              <a:t> 설치하면서 지정한 포트 번호입니다</a:t>
            </a:r>
            <a:r>
              <a:rPr lang="en-US" altLang="ko-KR" dirty="0"/>
              <a:t>. </a:t>
            </a:r>
            <a:r>
              <a:rPr lang="ko-KR" altLang="en-US" dirty="0"/>
              <a:t>그렇기 때문에 </a:t>
            </a:r>
            <a:r>
              <a:rPr lang="en-US" altLang="ko-KR" dirty="0"/>
              <a:t>http://localhost:8181</a:t>
            </a:r>
            <a:r>
              <a:rPr lang="ko-KR" altLang="en-US" dirty="0"/>
              <a:t>은 </a:t>
            </a:r>
            <a:r>
              <a:rPr lang="ko-KR" altLang="en-US" dirty="0" err="1"/>
              <a:t>톰캣</a:t>
            </a:r>
            <a:r>
              <a:rPr lang="ko-KR" altLang="en-US" dirty="0"/>
              <a:t> 서버에 접속하겠다는 의미입니다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4050938"/>
            <a:ext cx="8424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컴퓨터가 웹 서버로 동작하도록 하기 위해서 </a:t>
            </a:r>
            <a:r>
              <a:rPr lang="en-US" altLang="ko-KR" dirty="0"/>
              <a:t>1</a:t>
            </a:r>
            <a:r>
              <a:rPr lang="ko-KR" altLang="en-US" dirty="0"/>
              <a:t>장에서 </a:t>
            </a:r>
            <a:r>
              <a:rPr lang="en-US" altLang="ko-KR" dirty="0"/>
              <a:t>WAS</a:t>
            </a:r>
            <a:r>
              <a:rPr lang="ko-KR" altLang="en-US" dirty="0"/>
              <a:t>의 한 종류인 </a:t>
            </a:r>
            <a:r>
              <a:rPr lang="ko-KR" altLang="en-US" dirty="0" err="1"/>
              <a:t>톰캣</a:t>
            </a:r>
            <a:r>
              <a:rPr lang="ko-KR" altLang="en-US" dirty="0"/>
              <a:t> 서버를 설치했습니다</a:t>
            </a:r>
            <a:r>
              <a:rPr lang="en-US" altLang="ko-KR" dirty="0"/>
              <a:t>. </a:t>
            </a:r>
            <a:r>
              <a:rPr lang="ko-KR" altLang="en-US" dirty="0"/>
              <a:t>우리가 작성하는 웹 애플리케이션은 </a:t>
            </a:r>
            <a:r>
              <a:rPr lang="ko-KR" altLang="en-US" dirty="0" err="1"/>
              <a:t>톰캣</a:t>
            </a:r>
            <a:r>
              <a:rPr lang="ko-KR" altLang="en-US" dirty="0"/>
              <a:t> 서버에 의해서 클라이언트에 서비스가 되는 것입니다</a:t>
            </a:r>
            <a:r>
              <a:rPr lang="en-US" altLang="ko-KR" dirty="0"/>
              <a:t>. </a:t>
            </a:r>
            <a:r>
              <a:rPr lang="ko-KR" altLang="en-US" dirty="0"/>
              <a:t>하나의 웹 서버는 병원 관리나 학원 관리</a:t>
            </a:r>
            <a:r>
              <a:rPr lang="en-US" altLang="ko-KR" dirty="0"/>
              <a:t>, </a:t>
            </a:r>
            <a:r>
              <a:rPr lang="ko-KR" altLang="en-US" dirty="0"/>
              <a:t>영화 예매 관리</a:t>
            </a:r>
            <a:r>
              <a:rPr lang="en-US" altLang="ko-KR" dirty="0"/>
              <a:t>, </a:t>
            </a:r>
            <a:r>
              <a:rPr lang="ko-KR" altLang="en-US" dirty="0"/>
              <a:t>온라인 </a:t>
            </a:r>
            <a:r>
              <a:rPr lang="ko-KR" altLang="en-US" dirty="0" err="1"/>
              <a:t>쇼핑물</a:t>
            </a:r>
            <a:r>
              <a:rPr lang="ko-KR" altLang="en-US" dirty="0"/>
              <a:t> 등 다양한 서비스를 제공할 수 있습니다</a:t>
            </a:r>
            <a:r>
              <a:rPr lang="en-US" altLang="ko-KR" dirty="0"/>
              <a:t>. </a:t>
            </a:r>
            <a:r>
              <a:rPr lang="ko-KR" altLang="en-US" dirty="0"/>
              <a:t>이러한 각각의 서비스는 개별적인 웹 애플리케이션으로 작성해야 하며 웹 애플리케이션 하나당 하나의 프로젝트가 생성합니다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4199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684213" y="1123974"/>
            <a:ext cx="648007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b="1" dirty="0"/>
              <a:t>http://localhost:8181/web-study-02/hello</a:t>
            </a:r>
          </a:p>
        </p:txBody>
      </p:sp>
      <p:sp>
        <p:nvSpPr>
          <p:cNvPr id="25" name="Line 11"/>
          <p:cNvSpPr>
            <a:spLocks noChangeShapeType="1"/>
          </p:cNvSpPr>
          <p:nvPr/>
        </p:nvSpPr>
        <p:spPr bwMode="auto">
          <a:xfrm>
            <a:off x="6091597" y="1556020"/>
            <a:ext cx="719908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" name="AutoShape 44"/>
          <p:cNvSpPr>
            <a:spLocks noChangeArrowheads="1"/>
          </p:cNvSpPr>
          <p:nvPr/>
        </p:nvSpPr>
        <p:spPr bwMode="auto">
          <a:xfrm>
            <a:off x="5508104" y="1772046"/>
            <a:ext cx="2232248" cy="864866"/>
          </a:xfrm>
          <a:prstGeom prst="cloudCallout">
            <a:avLst>
              <a:gd name="adj1" fmla="val -3699"/>
              <a:gd name="adj2" fmla="val -6747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5608565" y="2050028"/>
            <a:ext cx="20313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/>
              <a:t>서블릿</a:t>
            </a:r>
            <a:r>
              <a:rPr lang="ko-KR" altLang="en-US" sz="1400" b="1" dirty="0"/>
              <a:t> 요청 </a:t>
            </a:r>
            <a:r>
              <a:rPr lang="en-US" altLang="ko-KR" sz="1400" b="1" dirty="0"/>
              <a:t>URL </a:t>
            </a:r>
            <a:r>
              <a:rPr lang="ko-KR" altLang="en-US" sz="1400" b="1" dirty="0"/>
              <a:t>패턴</a:t>
            </a:r>
            <a:r>
              <a:rPr lang="ko-KR" altLang="en-US" sz="1400" dirty="0"/>
              <a:t>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2425" y="332656"/>
            <a:ext cx="3151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서블릿을</a:t>
            </a:r>
            <a:r>
              <a:rPr lang="ko-KR" altLang="en-US" dirty="0"/>
              <a:t> 요청하기 위한 </a:t>
            </a:r>
            <a:r>
              <a:rPr lang="en-US" altLang="ko-KR" dirty="0"/>
              <a:t>URL</a:t>
            </a:r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4067944" y="1556792"/>
            <a:ext cx="1368152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AutoShape 44"/>
          <p:cNvSpPr>
            <a:spLocks noChangeArrowheads="1"/>
          </p:cNvSpPr>
          <p:nvPr/>
        </p:nvSpPr>
        <p:spPr bwMode="auto">
          <a:xfrm>
            <a:off x="3109780" y="1764489"/>
            <a:ext cx="2182300" cy="1016439"/>
          </a:xfrm>
          <a:prstGeom prst="cloudCallout">
            <a:avLst>
              <a:gd name="adj1" fmla="val 18977"/>
              <a:gd name="adj2" fmla="val -7188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3522170" y="1916832"/>
            <a:ext cx="150393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smtClean="0"/>
              <a:t>애플리케이션에 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접근하기 위한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err="1" smtClean="0"/>
              <a:t>컨텍스트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패스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277216" y="2924944"/>
            <a:ext cx="8424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병원 관리를 위한 웹 애플리케이션은 병원 관리 프로젝트로 학원 관리 웹 애플리케이션은 학원 관리 프로젝트를 개별적으로 생성합니다</a:t>
            </a:r>
            <a:r>
              <a:rPr lang="en-US" altLang="ko-KR" dirty="0"/>
              <a:t>. </a:t>
            </a:r>
            <a:r>
              <a:rPr lang="ko-KR" altLang="en-US" dirty="0" err="1"/>
              <a:t>이클립스에서</a:t>
            </a:r>
            <a:r>
              <a:rPr lang="ko-KR" altLang="en-US" dirty="0"/>
              <a:t> 생성하는 하나의 프로젝트는 하나의 웹 애플리케이션이 됩니다</a:t>
            </a:r>
            <a:r>
              <a:rPr lang="en-US" altLang="ko-KR" dirty="0"/>
              <a:t>. http://localhost:8181</a:t>
            </a:r>
            <a:r>
              <a:rPr lang="ko-KR" altLang="en-US" dirty="0"/>
              <a:t>까지 입력하여 웹 서버까지 접근했다면 어떤 서비스를 받을지에 따라 그 이후에 기술되는 내용이 달라지는데 이후에 기술하는 문자열을 </a:t>
            </a:r>
            <a:r>
              <a:rPr lang="ko-KR" altLang="en-US" dirty="0" err="1"/>
              <a:t>컨텍스트</a:t>
            </a:r>
            <a:r>
              <a:rPr lang="ko-KR" altLang="en-US" dirty="0"/>
              <a:t> 패스라고 하고 이에 의해서 요청되는 웹 애플리케이션이 달라집니다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8322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1835696" y="1772816"/>
            <a:ext cx="50405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/>
            <a:r>
              <a:rPr lang="en-US" altLang="ko-KR" sz="2800" dirty="0"/>
              <a:t>http://</a:t>
            </a:r>
            <a:r>
              <a:rPr lang="en-US" altLang="ko-KR" sz="2800" dirty="0" smtClean="0"/>
              <a:t>localhost:8181/hospital</a:t>
            </a:r>
            <a:endParaRPr lang="en-US" altLang="ko-KR" sz="2800" dirty="0"/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>
            <a:off x="5220071" y="2296036"/>
            <a:ext cx="1368152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" name="AutoShape 44"/>
          <p:cNvSpPr>
            <a:spLocks noChangeArrowheads="1"/>
          </p:cNvSpPr>
          <p:nvPr/>
        </p:nvSpPr>
        <p:spPr bwMode="auto">
          <a:xfrm>
            <a:off x="3995935" y="2503733"/>
            <a:ext cx="2808312" cy="1016439"/>
          </a:xfrm>
          <a:prstGeom prst="cloudCallout">
            <a:avLst>
              <a:gd name="adj1" fmla="val 18977"/>
              <a:gd name="adj2" fmla="val -7188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2000" dirty="0"/>
          </a:p>
        </p:txBody>
      </p:sp>
      <p:sp>
        <p:nvSpPr>
          <p:cNvPr id="2" name="직사각형 1"/>
          <p:cNvSpPr/>
          <p:nvPr/>
        </p:nvSpPr>
        <p:spPr>
          <a:xfrm>
            <a:off x="4283967" y="2656076"/>
            <a:ext cx="228460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smtClean="0"/>
              <a:t>병원관리 애플리케이션에 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접근하기 위한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err="1" smtClean="0"/>
              <a:t>컨텍스트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패스</a:t>
            </a:r>
            <a:endParaRPr lang="ko-KR" altLang="en-US" sz="1400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691680" y="4725144"/>
            <a:ext cx="504056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/>
            <a:r>
              <a:rPr lang="en-US" altLang="ko-KR" sz="2800" dirty="0"/>
              <a:t>http://</a:t>
            </a:r>
            <a:r>
              <a:rPr lang="en-US" altLang="ko-KR" sz="2800" dirty="0" smtClean="0"/>
              <a:t>localhost:8181/movie</a:t>
            </a:r>
            <a:endParaRPr lang="en-US" altLang="ko-KR" sz="2800" dirty="0"/>
          </a:p>
          <a:p>
            <a:pPr fontAlgn="base"/>
            <a:endParaRPr lang="en-US" altLang="ko-KR" sz="2800" dirty="0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076055" y="5248364"/>
            <a:ext cx="1368152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AutoShape 44"/>
          <p:cNvSpPr>
            <a:spLocks noChangeArrowheads="1"/>
          </p:cNvSpPr>
          <p:nvPr/>
        </p:nvSpPr>
        <p:spPr bwMode="auto">
          <a:xfrm>
            <a:off x="3851920" y="5436897"/>
            <a:ext cx="2808312" cy="1016439"/>
          </a:xfrm>
          <a:prstGeom prst="cloudCallout">
            <a:avLst>
              <a:gd name="adj1" fmla="val 18977"/>
              <a:gd name="adj2" fmla="val -7188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2000" dirty="0"/>
          </a:p>
        </p:txBody>
      </p:sp>
      <p:sp>
        <p:nvSpPr>
          <p:cNvPr id="15" name="직사각형 14"/>
          <p:cNvSpPr/>
          <p:nvPr/>
        </p:nvSpPr>
        <p:spPr>
          <a:xfrm>
            <a:off x="4139953" y="5589240"/>
            <a:ext cx="228460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smtClean="0"/>
              <a:t>영화예매 애플리케이션에 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접근하기 위한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err="1" smtClean="0"/>
              <a:t>컨텍스트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패스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107504" y="267613"/>
            <a:ext cx="8784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컨텍스트</a:t>
            </a:r>
            <a:r>
              <a:rPr lang="ko-KR" altLang="en-US" dirty="0"/>
              <a:t> 패스</a:t>
            </a:r>
            <a:r>
              <a:rPr lang="en-US" altLang="ko-KR" dirty="0"/>
              <a:t>(Context Path)</a:t>
            </a:r>
            <a:r>
              <a:rPr lang="ko-KR" altLang="en-US" dirty="0"/>
              <a:t>란 개념을 다시 정리하여 말하자면 웹 서버에서 제공하는 다양한 웹 애플리케이션을 구분하기 위해서 사용하는 것입니다</a:t>
            </a:r>
            <a:r>
              <a:rPr lang="en-US" altLang="ko-KR" dirty="0"/>
              <a:t>. </a:t>
            </a:r>
            <a:r>
              <a:rPr lang="ko-KR" altLang="en-US" dirty="0"/>
              <a:t>병원 관리를 위한 웹 애플리케이션을 위한 병원 관리 프로젝트를 </a:t>
            </a:r>
            <a:r>
              <a:rPr lang="en-US" altLang="ko-KR" dirty="0"/>
              <a:t>hospital</a:t>
            </a:r>
            <a:r>
              <a:rPr lang="ko-KR" altLang="en-US" dirty="0"/>
              <a:t>이란 이름으로 </a:t>
            </a:r>
            <a:r>
              <a:rPr lang="ko-KR" altLang="en-US" dirty="0" err="1"/>
              <a:t>이클립스에서</a:t>
            </a:r>
            <a:r>
              <a:rPr lang="ko-KR" altLang="en-US" dirty="0"/>
              <a:t> 생성하면 </a:t>
            </a:r>
            <a:r>
              <a:rPr lang="en-US" altLang="ko-KR" dirty="0"/>
              <a:t>hospital</a:t>
            </a:r>
            <a:r>
              <a:rPr lang="ko-KR" altLang="en-US" dirty="0"/>
              <a:t>이란 </a:t>
            </a:r>
            <a:r>
              <a:rPr lang="ko-KR" altLang="en-US" dirty="0" err="1"/>
              <a:t>컨텍스트</a:t>
            </a:r>
            <a:r>
              <a:rPr lang="ko-KR" altLang="en-US" dirty="0"/>
              <a:t> 패스가 추가되고 외부에서 이 애플리케이션을 접근할 때에는 다음과 같은 </a:t>
            </a:r>
            <a:r>
              <a:rPr lang="en-US" altLang="ko-KR" dirty="0"/>
              <a:t>URL</a:t>
            </a:r>
            <a:r>
              <a:rPr lang="ko-KR" altLang="en-US" dirty="0"/>
              <a:t>을 입력합니다</a:t>
            </a:r>
            <a:r>
              <a:rPr lang="en-US" altLang="ko-KR" dirty="0"/>
              <a:t>.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9512" y="3657798"/>
            <a:ext cx="8568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영화 예매 웹 애플리케이션을 </a:t>
            </a:r>
            <a:r>
              <a:rPr lang="en-US" altLang="ko-KR" dirty="0"/>
              <a:t>movie</a:t>
            </a:r>
            <a:r>
              <a:rPr lang="ko-KR" altLang="en-US" dirty="0"/>
              <a:t>란 이름으로 프로젝트를 생성하면 </a:t>
            </a:r>
            <a:r>
              <a:rPr lang="en-US" altLang="ko-KR" dirty="0"/>
              <a:t>movie</a:t>
            </a:r>
            <a:r>
              <a:rPr lang="ko-KR" altLang="en-US" dirty="0"/>
              <a:t>란 </a:t>
            </a:r>
            <a:r>
              <a:rPr lang="ko-KR" altLang="en-US" dirty="0" err="1"/>
              <a:t>컨텍스트</a:t>
            </a:r>
            <a:r>
              <a:rPr lang="ko-KR" altLang="en-US" dirty="0"/>
              <a:t> 패스가 추가되고 외부에서 이 애플리케이션을 접근할 때에는 다음과 같은 </a:t>
            </a:r>
            <a:r>
              <a:rPr lang="en-US" altLang="ko-KR" dirty="0"/>
              <a:t>URL</a:t>
            </a:r>
            <a:r>
              <a:rPr lang="ko-KR" altLang="en-US" dirty="0"/>
              <a:t>을 입력합니다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804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3544</TotalTime>
  <Words>3398</Words>
  <Application>Microsoft Office PowerPoint</Application>
  <PresentationFormat>화면 슬라이드 쇼(4:3)</PresentationFormat>
  <Paragraphs>436</Paragraphs>
  <Slides>56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1" baseType="lpstr">
      <vt:lpstr>굴림</vt:lpstr>
      <vt:lpstr>맑은 고딕</vt:lpstr>
      <vt:lpstr>Arial</vt:lpstr>
      <vt:lpstr>Wingdings</vt:lpstr>
      <vt:lpstr>Office 테마</vt:lpstr>
      <vt:lpstr>02장 서블릿 </vt:lpstr>
      <vt:lpstr>서블릿프로그램 만들기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서블릿에서 한글처리와 데이터 통신 (84p)</vt:lpstr>
      <vt:lpstr>get 방식과 post 방식(86p)</vt:lpstr>
      <vt:lpstr>&lt;form&gt; 태그의 기본 형식</vt:lpstr>
      <vt:lpstr>&lt;form&gt; 태그의 기본 형식</vt:lpstr>
      <vt:lpstr>&lt;form&gt; 태그의 기본 형식</vt:lpstr>
      <vt:lpstr>&lt;form&gt; 태그의 기본 형식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404-11</cp:lastModifiedBy>
  <cp:revision>191</cp:revision>
  <dcterms:created xsi:type="dcterms:W3CDTF">2013-05-13T12:41:23Z</dcterms:created>
  <dcterms:modified xsi:type="dcterms:W3CDTF">2023-03-28T03:06:06Z</dcterms:modified>
</cp:coreProperties>
</file>