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285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55" r:id="rId34"/>
    <p:sldId id="356" r:id="rId35"/>
    <p:sldId id="357" r:id="rId36"/>
    <p:sldId id="358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9" r:id="rId45"/>
    <p:sldId id="351" r:id="rId46"/>
    <p:sldId id="352" r:id="rId47"/>
    <p:sldId id="353" r:id="rId48"/>
    <p:sldId id="354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4809" autoAdjust="0"/>
  </p:normalViewPr>
  <p:slideViewPr>
    <p:cSldViewPr>
      <p:cViewPr varScale="1">
        <p:scale>
          <a:sx n="81" d="100"/>
          <a:sy n="81" d="100"/>
        </p:scale>
        <p:origin x="60" y="10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5688632"/>
          </a:xfrm>
        </p:spPr>
        <p:txBody>
          <a:bodyPr>
            <a:normAutofit/>
          </a:bodyPr>
          <a:lstStyle/>
          <a:p>
            <a:r>
              <a:rPr lang="en-US" altLang="ko-KR" b="1" dirty="0"/>
              <a:t>04</a:t>
            </a:r>
            <a:r>
              <a:rPr lang="ko-KR" altLang="en-US" b="1" dirty="0"/>
              <a:t>장 </a:t>
            </a:r>
            <a:br>
              <a:rPr lang="ko-KR" altLang="en-US" b="1" dirty="0"/>
            </a:br>
            <a:r>
              <a:rPr lang="en-US" altLang="ko-KR" b="1" dirty="0"/>
              <a:t>JSP </a:t>
            </a:r>
            <a:r>
              <a:rPr lang="ko-KR" altLang="en-US" b="1" dirty="0"/>
              <a:t>내장 객체</a:t>
            </a:r>
            <a:br>
              <a:rPr lang="ko-KR" altLang="en-US" b="1" dirty="0"/>
            </a:br>
            <a:r>
              <a:rPr lang="ko-KR" altLang="en-US" b="1" dirty="0"/>
              <a:t>와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액션 </a:t>
            </a:r>
            <a:r>
              <a:rPr lang="ko-KR" altLang="en-US" b="1" dirty="0"/>
              <a:t>태그</a:t>
            </a:r>
            <a:br>
              <a:rPr lang="ko-KR" altLang="en-US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58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4847"/>
            <a:ext cx="8229600" cy="595841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요청</a:t>
            </a:r>
            <a:r>
              <a:rPr lang="en-US" altLang="ko-KR" sz="2800" dirty="0"/>
              <a:t>(request) </a:t>
            </a:r>
            <a:r>
              <a:rPr lang="ko-KR" altLang="en-US" sz="2800" dirty="0" err="1"/>
              <a:t>파라미터</a:t>
            </a:r>
            <a:r>
              <a:rPr lang="ko-KR" altLang="en-US" sz="2800" dirty="0"/>
              <a:t> 관련 </a:t>
            </a:r>
            <a:r>
              <a:rPr lang="ko-KR" altLang="en-US" sz="2800" dirty="0" err="1" smtClean="0"/>
              <a:t>메소드</a:t>
            </a:r>
            <a:endParaRPr lang="ko-KR" alt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73313" y="1503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38338" y="3022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5536" y="760234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로그인 처리를 위해서는 사용자에게 아이디를 </a:t>
            </a:r>
            <a:r>
              <a:rPr lang="ko-KR" altLang="en-US" dirty="0" err="1"/>
              <a:t>입력받아</a:t>
            </a:r>
            <a:r>
              <a:rPr lang="ko-KR" altLang="en-US" dirty="0"/>
              <a:t> 와야 합니다</a:t>
            </a:r>
            <a:r>
              <a:rPr lang="en-US" altLang="ko-KR" dirty="0"/>
              <a:t>. </a:t>
            </a:r>
            <a:r>
              <a:rPr lang="ko-KR" altLang="en-US" dirty="0"/>
              <a:t>아이디를 서버에서 받아오기 위해서는 다음과 같이 입력 양식을 만들어야 합니다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9552" y="1484784"/>
            <a:ext cx="784887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&lt;input type="text" </a:t>
            </a:r>
            <a:r>
              <a:rPr lang="en-US" altLang="ko-KR" b="1" dirty="0"/>
              <a:t>name="id"</a:t>
            </a:r>
            <a:r>
              <a:rPr lang="en-US" altLang="ko-KR" dirty="0"/>
              <a:t>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87952080" descr="EMB00001488255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94" y="1995263"/>
            <a:ext cx="7382011" cy="296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51520" y="5169966"/>
            <a:ext cx="8748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서버에 있는 </a:t>
            </a:r>
            <a:r>
              <a:rPr lang="en-US" altLang="ko-KR" dirty="0" err="1"/>
              <a:t>jsp</a:t>
            </a:r>
            <a:r>
              <a:rPr lang="ko-KR" altLang="en-US" dirty="0"/>
              <a:t>에서는 </a:t>
            </a:r>
            <a:r>
              <a:rPr lang="en-US" altLang="ko-KR" dirty="0"/>
              <a:t>request </a:t>
            </a:r>
            <a:r>
              <a:rPr lang="ko-KR" altLang="en-US" dirty="0"/>
              <a:t>객체로 이 값들을 얻어올 수 있습니다</a:t>
            </a:r>
            <a:r>
              <a:rPr lang="en-US" altLang="ko-KR" dirty="0"/>
              <a:t>. </a:t>
            </a:r>
            <a:r>
              <a:rPr lang="ko-KR" altLang="en-US" dirty="0"/>
              <a:t>이렇게 넘겨진 값을 </a:t>
            </a:r>
            <a:r>
              <a:rPr lang="ko-KR" altLang="en-US" dirty="0" err="1"/>
              <a:t>파라미터라고</a:t>
            </a:r>
            <a:r>
              <a:rPr lang="ko-KR" altLang="en-US" dirty="0"/>
              <a:t> 합니다</a:t>
            </a:r>
            <a:r>
              <a:rPr lang="en-US" altLang="ko-KR" dirty="0"/>
              <a:t>. </a:t>
            </a:r>
            <a:r>
              <a:rPr lang="ko-KR" altLang="en-US" dirty="0" err="1"/>
              <a:t>파라미터는</a:t>
            </a:r>
            <a:r>
              <a:rPr lang="ko-KR" altLang="en-US" dirty="0"/>
              <a:t> 클라이언트가 폼에 데이터를 입력한 후 서버에 요청할 때 전송되는 폼에 입력된 정보형태를 말합니다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718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4847"/>
            <a:ext cx="8229600" cy="595841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요청</a:t>
            </a:r>
            <a:r>
              <a:rPr lang="en-US" altLang="ko-KR" sz="2800" dirty="0"/>
              <a:t>(request) </a:t>
            </a:r>
            <a:r>
              <a:rPr lang="ko-KR" altLang="en-US" sz="2800" dirty="0" err="1"/>
              <a:t>파라미터</a:t>
            </a:r>
            <a:r>
              <a:rPr lang="ko-KR" altLang="en-US" sz="2800" dirty="0"/>
              <a:t> 관련 </a:t>
            </a:r>
            <a:r>
              <a:rPr lang="ko-KR" altLang="en-US" sz="2800" dirty="0" err="1" smtClean="0"/>
              <a:t>메소드</a:t>
            </a:r>
            <a:endParaRPr lang="ko-KR" alt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73313" y="1503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38338" y="3022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5536" y="760234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사용자가 입력한 값을 서버에서 얻기 위해서는 입력 양식의 </a:t>
            </a:r>
            <a:r>
              <a:rPr lang="en-US" altLang="ko-KR" dirty="0"/>
              <a:t>name </a:t>
            </a:r>
            <a:r>
              <a:rPr lang="ko-KR" altLang="en-US" dirty="0"/>
              <a:t>속성 값을 </a:t>
            </a:r>
            <a:r>
              <a:rPr lang="ko-KR" altLang="en-US" dirty="0" err="1"/>
              <a:t>메소드의</a:t>
            </a:r>
            <a:r>
              <a:rPr lang="ko-KR" altLang="en-US" dirty="0"/>
              <a:t> 전달인자로 기술합니다</a:t>
            </a:r>
            <a:r>
              <a:rPr lang="en-US" altLang="ko-KR" dirty="0"/>
              <a:t>.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88032672" descr="EMB0000148825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503363"/>
            <a:ext cx="4896544" cy="17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68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원고\로드북\_____jsp\img\ch04\4-003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035" y="3717032"/>
            <a:ext cx="347544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원고\로드북\_____jsp\img\ch04\4-001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2" y="3789040"/>
            <a:ext cx="3686239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554666" y="4941168"/>
            <a:ext cx="2928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 smtClean="0"/>
              <a:t>request.getParameter</a:t>
            </a:r>
            <a:r>
              <a:rPr lang="en-US" altLang="ko-KR" sz="1400" b="1" dirty="0" smtClean="0"/>
              <a:t>("gender")</a:t>
            </a:r>
            <a:endParaRPr lang="en-US" altLang="ko-KR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2555776" y="4653136"/>
            <a:ext cx="2789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 smtClean="0"/>
              <a:t>request.getParameter</a:t>
            </a:r>
            <a:r>
              <a:rPr lang="en-US" altLang="ko-KR" sz="1400" b="1" dirty="0" smtClean="0"/>
              <a:t>(“name")</a:t>
            </a:r>
            <a:endParaRPr lang="en-US" altLang="ko-KR" sz="1400" b="1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102513" y="4941168"/>
            <a:ext cx="3405591" cy="2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102513" y="5229200"/>
            <a:ext cx="340559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23728" y="5445224"/>
            <a:ext cx="3504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 </a:t>
            </a:r>
            <a:r>
              <a:rPr lang="en-US" altLang="ko-KR" sz="1400" b="1" dirty="0" err="1"/>
              <a:t>request.getParameterValues</a:t>
            </a:r>
            <a:r>
              <a:rPr lang="en-US" altLang="ko-KR" sz="1400" b="1" dirty="0"/>
              <a:t>("season</a:t>
            </a:r>
            <a:r>
              <a:rPr lang="en-US" altLang="ko-KR" sz="1400" b="1" dirty="0" smtClean="0"/>
              <a:t>")</a:t>
            </a:r>
            <a:endParaRPr lang="en-US" altLang="ko-KR" sz="1400" b="1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750585" y="5445224"/>
            <a:ext cx="275751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6084168" y="2592288"/>
            <a:ext cx="2808312" cy="692696"/>
            <a:chOff x="6084168" y="0"/>
            <a:chExt cx="2808312" cy="692696"/>
          </a:xfrm>
        </p:grpSpPr>
        <p:sp>
          <p:nvSpPr>
            <p:cNvPr id="14" name="구름 모양 설명선 13"/>
            <p:cNvSpPr/>
            <p:nvPr/>
          </p:nvSpPr>
          <p:spPr>
            <a:xfrm>
              <a:off x="6084168" y="0"/>
              <a:ext cx="2808312" cy="692696"/>
            </a:xfrm>
            <a:prstGeom prst="cloudCallout">
              <a:avLst>
                <a:gd name="adj1" fmla="val -48964"/>
                <a:gd name="adj2" fmla="val 8596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084168" y="105162"/>
              <a:ext cx="2808312" cy="5155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ts val="1100"/>
                </a:lnSpc>
              </a:pPr>
              <a:r>
                <a:rPr lang="en-US" altLang="ko-KR" sz="1400" dirty="0" err="1" smtClean="0"/>
                <a:t>입력</a:t>
              </a:r>
              <a:r>
                <a:rPr lang="en-US" altLang="ko-KR" sz="1400" dirty="0" smtClean="0"/>
                <a:t> </a:t>
              </a:r>
              <a:r>
                <a:rPr lang="en-US" altLang="ko-KR" sz="1400" dirty="0" err="1" smtClean="0"/>
                <a:t>양식의</a:t>
              </a:r>
              <a:r>
                <a:rPr lang="en-US" altLang="ko-KR" sz="1400" dirty="0" smtClean="0"/>
                <a:t> </a:t>
              </a:r>
              <a:r>
                <a:rPr lang="en-US" altLang="ko-KR" sz="1400" dirty="0" err="1" smtClean="0"/>
                <a:t>내용을</a:t>
              </a:r>
              <a:r>
                <a:rPr lang="en-US" altLang="ko-KR" sz="1400" dirty="0" smtClean="0"/>
                <a:t> </a:t>
              </a:r>
              <a:r>
                <a:rPr lang="en-US" altLang="ko-KR" sz="1400" dirty="0" err="1" smtClean="0"/>
                <a:t>읽어</a:t>
              </a:r>
              <a:r>
                <a:rPr lang="en-US" altLang="ko-KR" sz="1400" dirty="0" smtClean="0"/>
                <a:t> </a:t>
              </a:r>
              <a:r>
                <a:rPr lang="en-US" altLang="ko-KR" sz="1400" dirty="0" err="1" smtClean="0"/>
                <a:t>와서</a:t>
              </a:r>
              <a:r>
                <a:rPr lang="en-US" altLang="ko-KR" sz="1400" dirty="0" smtClean="0"/>
                <a:t> </a:t>
              </a:r>
            </a:p>
            <a:p>
              <a:pPr algn="ctr" fontAlgn="base">
                <a:lnSpc>
                  <a:spcPts val="1100"/>
                </a:lnSpc>
              </a:pPr>
              <a:r>
                <a:rPr lang="en-US" altLang="ko-KR" sz="1400" dirty="0" err="1" smtClean="0"/>
                <a:t>처리하는</a:t>
              </a:r>
              <a:r>
                <a:rPr lang="en-US" altLang="ko-KR" sz="1400" dirty="0" smtClean="0"/>
                <a:t> JSP</a:t>
              </a:r>
            </a:p>
            <a:p>
              <a:pPr algn="ctr" fontAlgn="base">
                <a:lnSpc>
                  <a:spcPts val="1100"/>
                </a:lnSpc>
              </a:pPr>
              <a:r>
                <a:rPr lang="en-US" altLang="ko-KR" sz="1400" dirty="0" smtClean="0"/>
                <a:t>02_research.jsp</a:t>
              </a:r>
              <a:endParaRPr lang="en-US" altLang="ko-KR" sz="14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79512" y="2592288"/>
            <a:ext cx="2808312" cy="836712"/>
            <a:chOff x="6596844" y="0"/>
            <a:chExt cx="2808312" cy="836712"/>
          </a:xfrm>
        </p:grpSpPr>
        <p:sp>
          <p:nvSpPr>
            <p:cNvPr id="18" name="구름 모양 설명선 17"/>
            <p:cNvSpPr/>
            <p:nvPr/>
          </p:nvSpPr>
          <p:spPr>
            <a:xfrm>
              <a:off x="6596844" y="0"/>
              <a:ext cx="2808312" cy="692696"/>
            </a:xfrm>
            <a:prstGeom prst="cloudCallout">
              <a:avLst>
                <a:gd name="adj1" fmla="val 17853"/>
                <a:gd name="adj2" fmla="val 10246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02016" y="128826"/>
              <a:ext cx="21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200" dirty="0" smtClean="0"/>
                <a:t>설문 조사를 위한 폼 양식</a:t>
              </a:r>
              <a:endParaRPr lang="en-US" altLang="ko-KR" sz="1400" dirty="0" smtClean="0"/>
            </a:p>
            <a:p>
              <a:pPr fontAlgn="base"/>
              <a:r>
                <a:rPr lang="en-US" altLang="ko-KR" sz="1400" dirty="0" smtClean="0"/>
                <a:t>02_researchForm.jsp</a:t>
              </a:r>
            </a:p>
            <a:p>
              <a:pPr fontAlgn="base"/>
              <a:endParaRPr lang="en-US" altLang="ko-KR" sz="1400" dirty="0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2592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68666" y="1422704"/>
            <a:ext cx="8335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좋아하는 계절을 설문 조사하는 페이지를 만들면서 요청 </a:t>
            </a:r>
            <a:r>
              <a:rPr lang="ko-KR" altLang="en-US" dirty="0" err="1"/>
              <a:t>파라미터</a:t>
            </a:r>
            <a:r>
              <a:rPr lang="ko-KR" altLang="en-US" dirty="0"/>
              <a:t> 관련된 </a:t>
            </a:r>
            <a:r>
              <a:rPr lang="ko-KR" altLang="en-US" dirty="0" err="1"/>
              <a:t>메소드의</a:t>
            </a:r>
            <a:r>
              <a:rPr lang="ko-KR" altLang="en-US" dirty="0"/>
              <a:t> 사용법을 살펴보도록 합시다</a:t>
            </a:r>
            <a:r>
              <a:rPr lang="en-US" altLang="ko-KR" dirty="0"/>
              <a:t>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7544" y="6255355"/>
            <a:ext cx="397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02_research.jsp, 02_researchForm.jsp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43608" y="2780928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 smtClean="0"/>
              <a:t>response.sendRedirect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”http://www.roadbook.co.kr”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3419872" y="3284984"/>
            <a:ext cx="2808312" cy="576064"/>
            <a:chOff x="2270926" y="3284984"/>
            <a:chExt cx="2880320" cy="864096"/>
          </a:xfrm>
        </p:grpSpPr>
        <p:sp>
          <p:nvSpPr>
            <p:cNvPr id="20" name="AutoShape 44"/>
            <p:cNvSpPr>
              <a:spLocks noChangeArrowheads="1"/>
            </p:cNvSpPr>
            <p:nvPr/>
          </p:nvSpPr>
          <p:spPr bwMode="auto">
            <a:xfrm>
              <a:off x="2270926" y="3284984"/>
              <a:ext cx="2880320" cy="864096"/>
            </a:xfrm>
            <a:prstGeom prst="cloudCallout">
              <a:avLst>
                <a:gd name="adj1" fmla="val -4266"/>
                <a:gd name="adj2" fmla="val -8180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ko-KR" altLang="en-US" sz="2000" dirty="0" err="1" smtClean="0"/>
                <a:t>ㅋ</a:t>
              </a:r>
              <a:endParaRPr lang="ko-KR" altLang="en-US" sz="2000" dirty="0"/>
            </a:p>
          </p:txBody>
        </p:sp>
        <p:sp>
          <p:nvSpPr>
            <p:cNvPr id="21" name="직사각형 16"/>
            <p:cNvSpPr/>
            <p:nvPr/>
          </p:nvSpPr>
          <p:spPr>
            <a:xfrm>
              <a:off x="3009470" y="3501007"/>
              <a:ext cx="1550942" cy="393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base"/>
              <a:r>
                <a:rPr lang="en-US" altLang="ko-KR" sz="1200" b="1" dirty="0" err="1" smtClean="0">
                  <a:solidFill>
                    <a:schemeClr val="tx1"/>
                  </a:solidFill>
                </a:rPr>
                <a:t>이동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할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 err="1" smtClean="0">
                  <a:solidFill>
                    <a:schemeClr val="tx1"/>
                  </a:solidFill>
                </a:rPr>
                <a:t>페이지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지정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23528" y="188640"/>
            <a:ext cx="38973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response </a:t>
            </a:r>
            <a:r>
              <a:rPr lang="ko-KR" altLang="en-US" sz="2400" b="1" dirty="0">
                <a:solidFill>
                  <a:srgbClr val="FF0000"/>
                </a:solidFill>
              </a:rPr>
              <a:t>내장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객체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(p189)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528" y="742217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클라이언트에 대한 응답 처리를 하는 객체인 </a:t>
            </a:r>
            <a:r>
              <a:rPr lang="en-US" altLang="ko-KR" dirty="0"/>
              <a:t>response</a:t>
            </a:r>
            <a:r>
              <a:rPr lang="ko-KR" altLang="en-US" dirty="0"/>
              <a:t>는 실행결과를 브라우저로 되돌려 줄 때 사용하는 내장 객체입니다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JSP</a:t>
            </a:r>
            <a:r>
              <a:rPr lang="ko-KR" altLang="en-US" dirty="0"/>
              <a:t>에서는 </a:t>
            </a:r>
            <a:r>
              <a:rPr lang="en-US" altLang="ko-KR" dirty="0"/>
              <a:t>response </a:t>
            </a:r>
            <a:r>
              <a:rPr lang="ko-KR" altLang="en-US" dirty="0"/>
              <a:t>객체의 기능 중 </a:t>
            </a:r>
            <a:r>
              <a:rPr lang="ko-KR" altLang="en-US" dirty="0" err="1"/>
              <a:t>리다이렉트</a:t>
            </a:r>
            <a:r>
              <a:rPr lang="ko-KR" altLang="en-US" dirty="0"/>
              <a:t> 기능을 많이 사용하는데</a:t>
            </a:r>
            <a:r>
              <a:rPr lang="en-US" altLang="ko-KR" dirty="0"/>
              <a:t>, </a:t>
            </a:r>
            <a:r>
              <a:rPr lang="ko-KR" altLang="en-US" b="1" dirty="0" err="1"/>
              <a:t>리다이렉트</a:t>
            </a:r>
            <a:r>
              <a:rPr lang="ko-KR" altLang="en-US" dirty="0" err="1"/>
              <a:t>는</a:t>
            </a:r>
            <a:r>
              <a:rPr lang="ko-KR" altLang="en-US" dirty="0"/>
              <a:t> </a:t>
            </a:r>
            <a:r>
              <a:rPr lang="en-US" altLang="ko-KR" dirty="0"/>
              <a:t>response </a:t>
            </a:r>
            <a:r>
              <a:rPr lang="ko-KR" altLang="en-US" dirty="0"/>
              <a:t>객체의 </a:t>
            </a:r>
            <a:r>
              <a:rPr lang="en-US" altLang="ko-KR" dirty="0" err="1"/>
              <a:t>sendRedirect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사용하여 </a:t>
            </a:r>
            <a:r>
              <a:rPr lang="ko-KR" altLang="en-US" b="1" dirty="0"/>
              <a:t>웹 서버가 브라우저에게 지정한 페이지로 이동하도록 지시</a:t>
            </a:r>
            <a:r>
              <a:rPr lang="ko-KR" altLang="en-US" dirty="0"/>
              <a:t>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4016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:\원고\로드북\_____jsp\img\ch04\4-015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848" y="1628800"/>
            <a:ext cx="4422304" cy="2664296"/>
          </a:xfrm>
          <a:prstGeom prst="rect">
            <a:avLst/>
          </a:prstGeom>
          <a:noFill/>
        </p:spPr>
      </p:pic>
      <p:sp>
        <p:nvSpPr>
          <p:cNvPr id="35" name="구름 모양 설명선 34"/>
          <p:cNvSpPr/>
          <p:nvPr/>
        </p:nvSpPr>
        <p:spPr>
          <a:xfrm>
            <a:off x="2195736" y="908720"/>
            <a:ext cx="5544616" cy="648072"/>
          </a:xfrm>
          <a:prstGeom prst="cloudCallout">
            <a:avLst>
              <a:gd name="adj1" fmla="val -17681"/>
              <a:gd name="adj2" fmla="val 957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71800" y="980728"/>
            <a:ext cx="4752528" cy="435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050" b="1" dirty="0" smtClean="0"/>
              <a:t>브라우저 주소 창에 </a:t>
            </a:r>
            <a:r>
              <a:rPr lang="en-US" altLang="ko-KR" sz="1050" b="1" dirty="0" smtClean="0"/>
              <a:t>http://localhost:8181/web-study-04/03_redirect.jsp</a:t>
            </a:r>
          </a:p>
          <a:p>
            <a:pPr>
              <a:lnSpc>
                <a:spcPts val="1400"/>
              </a:lnSpc>
            </a:pPr>
            <a:r>
              <a:rPr lang="ko-KR" altLang="en-US" sz="1050" b="1" dirty="0" err="1" smtClean="0"/>
              <a:t>를</a:t>
            </a:r>
            <a:r>
              <a:rPr lang="ko-KR" altLang="en-US" sz="1050" b="1" dirty="0" smtClean="0"/>
              <a:t> 입력하면 </a:t>
            </a:r>
            <a:r>
              <a:rPr lang="en-US" altLang="ko-KR" sz="1050" b="1" dirty="0" smtClean="0"/>
              <a:t>response</a:t>
            </a:r>
            <a:r>
              <a:rPr lang="ko-KR" altLang="en-US" sz="1050" b="1" dirty="0" smtClean="0"/>
              <a:t>의 </a:t>
            </a:r>
            <a:r>
              <a:rPr lang="en-US" altLang="ko-KR" sz="1050" b="1" dirty="0" err="1" smtClean="0"/>
              <a:t>sendRedirect</a:t>
            </a:r>
            <a:r>
              <a:rPr lang="en-US" altLang="ko-KR" sz="1050" b="1" dirty="0" smtClean="0"/>
              <a:t>()</a:t>
            </a:r>
            <a:r>
              <a:rPr lang="ko-KR" altLang="en-US" sz="1050" b="1" dirty="0" smtClean="0"/>
              <a:t>에 지정한 페이지로 이동</a:t>
            </a:r>
            <a:endParaRPr lang="en-US" altLang="ko-KR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2660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:\원고\로드북\_____jsp\img\ch04\4-015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780928"/>
            <a:ext cx="3346609" cy="2016224"/>
          </a:xfrm>
          <a:prstGeom prst="rect">
            <a:avLst/>
          </a:prstGeom>
          <a:noFill/>
        </p:spPr>
      </p:pic>
      <p:cxnSp>
        <p:nvCxnSpPr>
          <p:cNvPr id="17" name="직선 화살표 연결선 16"/>
          <p:cNvCxnSpPr/>
          <p:nvPr/>
        </p:nvCxnSpPr>
        <p:spPr>
          <a:xfrm flipH="1">
            <a:off x="4283968" y="2420888"/>
            <a:ext cx="1800200" cy="1584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:\원고\로드북\_____jsp\img\ch04\4-021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628800"/>
            <a:ext cx="3411579" cy="936104"/>
          </a:xfrm>
          <a:prstGeom prst="rect">
            <a:avLst/>
          </a:prstGeom>
          <a:noFill/>
        </p:spPr>
      </p:pic>
      <p:sp>
        <p:nvSpPr>
          <p:cNvPr id="16" name="구름 모양 설명선 15"/>
          <p:cNvSpPr/>
          <p:nvPr/>
        </p:nvSpPr>
        <p:spPr>
          <a:xfrm>
            <a:off x="1115616" y="1052736"/>
            <a:ext cx="5040560" cy="504056"/>
          </a:xfrm>
          <a:prstGeom prst="cloudCallout">
            <a:avLst>
              <a:gd name="adj1" fmla="val -363"/>
              <a:gd name="adj2" fmla="val 781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03648" y="1124744"/>
            <a:ext cx="4536504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ko-KR" sz="1400" b="1" dirty="0" smtClean="0"/>
              <a:t>http://localhost:8181/web-study-04/03_redirect.jsp</a:t>
            </a:r>
          </a:p>
          <a:p>
            <a:pPr algn="ctr">
              <a:lnSpc>
                <a:spcPts val="1400"/>
              </a:lnSpc>
            </a:pPr>
            <a:r>
              <a:rPr lang="ko-KR" altLang="en-US" sz="1400" b="1" dirty="0" err="1" smtClean="0"/>
              <a:t>를</a:t>
            </a:r>
            <a:r>
              <a:rPr lang="ko-KR" altLang="en-US" sz="1400" b="1" dirty="0" smtClean="0"/>
              <a:t> 요청하면</a:t>
            </a:r>
            <a:endParaRPr lang="en-US" altLang="ko-KR" sz="1400" b="1" dirty="0" smtClean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283968" y="2060848"/>
            <a:ext cx="1296144" cy="856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G:\원고\로드북\_____jsp\img\ch01\1-002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772816"/>
            <a:ext cx="1106724" cy="76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구름 모양 설명선 21"/>
          <p:cNvSpPr/>
          <p:nvPr/>
        </p:nvSpPr>
        <p:spPr>
          <a:xfrm>
            <a:off x="6300192" y="1124744"/>
            <a:ext cx="957488" cy="576064"/>
          </a:xfrm>
          <a:prstGeom prst="cloudCallout">
            <a:avLst>
              <a:gd name="adj1" fmla="val -34446"/>
              <a:gd name="adj2" fmla="val 8134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72200" y="1268760"/>
            <a:ext cx="7920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pic>
        <p:nvPicPr>
          <p:cNvPr id="27" name="Picture 2" descr="G:\원고\로드북\_____jsp\img\ch03\3-032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80929"/>
            <a:ext cx="3096344" cy="108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5292080" y="3284984"/>
            <a:ext cx="2880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 err="1" smtClean="0">
                <a:solidFill>
                  <a:srgbClr val="FF0000"/>
                </a:solidFill>
              </a:rPr>
              <a:t>response.sendRedirect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</a:p>
          <a:p>
            <a:pPr fontAlgn="base"/>
            <a:r>
              <a:rPr lang="en-US" altLang="ko-KR" sz="1400" b="1" dirty="0" smtClean="0">
                <a:solidFill>
                  <a:srgbClr val="FF0000"/>
                </a:solidFill>
              </a:rPr>
              <a:t> ”http://www.roadbook.co.kr”);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80112" y="2852936"/>
            <a:ext cx="1668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03_redirect.jsp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5292079" y="4077071"/>
            <a:ext cx="3024337" cy="576065"/>
            <a:chOff x="2270926" y="3284984"/>
            <a:chExt cx="3101885" cy="864098"/>
          </a:xfrm>
        </p:grpSpPr>
        <p:sp>
          <p:nvSpPr>
            <p:cNvPr id="33" name="AutoShape 44"/>
            <p:cNvSpPr>
              <a:spLocks noChangeArrowheads="1"/>
            </p:cNvSpPr>
            <p:nvPr/>
          </p:nvSpPr>
          <p:spPr bwMode="auto">
            <a:xfrm>
              <a:off x="2270926" y="3284984"/>
              <a:ext cx="2880320" cy="864096"/>
            </a:xfrm>
            <a:prstGeom prst="cloudCallout">
              <a:avLst>
                <a:gd name="adj1" fmla="val -4266"/>
                <a:gd name="adj2" fmla="val -8180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 sz="2000" dirty="0"/>
            </a:p>
          </p:txBody>
        </p:sp>
        <p:sp>
          <p:nvSpPr>
            <p:cNvPr id="34" name="직사각형 16"/>
            <p:cNvSpPr/>
            <p:nvPr/>
          </p:nvSpPr>
          <p:spPr>
            <a:xfrm>
              <a:off x="2344781" y="3501008"/>
              <a:ext cx="3028030" cy="648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ko-KR" sz="1200" b="1" dirty="0" smtClean="0">
                  <a:solidFill>
                    <a:srgbClr val="002060"/>
                  </a:solidFill>
                </a:rPr>
                <a:t>http://www.roadbook.co.kr</a:t>
              </a:r>
              <a:r>
                <a:rPr lang="ko-KR" altLang="en-US" sz="1050" b="1" dirty="0" smtClean="0">
                  <a:solidFill>
                    <a:srgbClr val="002060"/>
                  </a:solidFill>
                </a:rPr>
                <a:t>를 </a:t>
              </a:r>
              <a:endParaRPr lang="en-US" altLang="ko-KR" sz="1050" b="1" dirty="0" smtClean="0">
                <a:solidFill>
                  <a:srgbClr val="002060"/>
                </a:solidFill>
              </a:endParaRPr>
            </a:p>
            <a:p>
              <a:r>
                <a:rPr lang="ko-KR" altLang="en-US" sz="1050" b="1" dirty="0" smtClean="0">
                  <a:solidFill>
                    <a:srgbClr val="002060"/>
                  </a:solidFill>
                </a:rPr>
                <a:t>클라이언트의 브라우저의 </a:t>
              </a:r>
              <a:r>
                <a:rPr lang="ko-KR" altLang="en-US" sz="1050" b="1" dirty="0" err="1" smtClean="0">
                  <a:solidFill>
                    <a:srgbClr val="002060"/>
                  </a:solidFill>
                </a:rPr>
                <a:t>주소창에</a:t>
              </a:r>
              <a:r>
                <a:rPr lang="ko-KR" altLang="en-US" sz="1050" b="1" dirty="0" smtClean="0">
                  <a:solidFill>
                    <a:srgbClr val="002060"/>
                  </a:solidFill>
                </a:rPr>
                <a:t> 지정한다</a:t>
              </a:r>
              <a:r>
                <a:rPr lang="en-US" altLang="ko-KR" sz="1200" b="1" dirty="0" smtClean="0">
                  <a:solidFill>
                    <a:srgbClr val="002060"/>
                  </a:solidFill>
                </a:rPr>
                <a:t>.</a:t>
              </a:r>
            </a:p>
            <a:p>
              <a:pPr fontAlgn="base"/>
              <a:endParaRPr lang="en-US" altLang="ko-KR" sz="12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499992" y="3212976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응답</a:t>
            </a:r>
            <a:endParaRPr lang="ko-KR" altLang="en-US" sz="1400" b="1"/>
          </a:p>
        </p:txBody>
      </p:sp>
      <p:sp>
        <p:nvSpPr>
          <p:cNvPr id="2" name="직사각형 1"/>
          <p:cNvSpPr/>
          <p:nvPr/>
        </p:nvSpPr>
        <p:spPr>
          <a:xfrm>
            <a:off x="469780" y="380055"/>
            <a:ext cx="8350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03_redirect.jsp </a:t>
            </a:r>
            <a:r>
              <a:rPr lang="ko-KR" altLang="en-US" dirty="0"/>
              <a:t>페이지를 </a:t>
            </a:r>
            <a:r>
              <a:rPr lang="ko-KR" altLang="en-US" dirty="0" err="1"/>
              <a:t>로드하면</a:t>
            </a:r>
            <a:r>
              <a:rPr lang="ko-KR" altLang="en-US" dirty="0"/>
              <a:t> </a:t>
            </a:r>
            <a:r>
              <a:rPr lang="ko-KR" altLang="en-US" dirty="0" err="1"/>
              <a:t>로드북</a:t>
            </a:r>
            <a:r>
              <a:rPr lang="ko-KR" altLang="en-US" dirty="0"/>
              <a:t> 홈페이지로 이동하도록 하는 </a:t>
            </a:r>
            <a:r>
              <a:rPr lang="ko-KR" altLang="en-US" dirty="0" smtClean="0"/>
              <a:t>예제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469780" y="5147298"/>
            <a:ext cx="84422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sendRedirect</a:t>
            </a:r>
            <a:r>
              <a:rPr lang="en-US" altLang="ko-KR" dirty="0"/>
              <a:t>()</a:t>
            </a:r>
            <a:r>
              <a:rPr lang="ko-KR" altLang="en-US" dirty="0"/>
              <a:t>는 웹 페이지를 다른 위치로 강제로 이동시킵니다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화면에 </a:t>
            </a:r>
            <a:r>
              <a:rPr lang="ko-KR" altLang="en-US" dirty="0"/>
              <a:t>출력한 내용은 보일 사이도 없이 </a:t>
            </a:r>
            <a:r>
              <a:rPr lang="ko-KR" altLang="en-US" dirty="0" err="1"/>
              <a:t>로드북</a:t>
            </a:r>
            <a:r>
              <a:rPr lang="ko-KR" altLang="en-US" dirty="0"/>
              <a:t> 홈페이지로 이동하기 때문에 아무런 의미가 없습니다</a:t>
            </a:r>
            <a:r>
              <a:rPr lang="en-US" altLang="ko-KR" dirty="0"/>
              <a:t>.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483768" y="6349575"/>
            <a:ext cx="1668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03_redirect.jsp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24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9780" y="380055"/>
            <a:ext cx="8350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리다이렉트를</a:t>
            </a:r>
            <a:r>
              <a:rPr lang="ko-KR" altLang="en-US" dirty="0"/>
              <a:t> 이해하기 위해서 로그인 과정을 살펴보겠습니다</a:t>
            </a:r>
            <a:r>
              <a:rPr lang="en-US" altLang="ko-KR" dirty="0"/>
              <a:t>.</a:t>
            </a:r>
          </a:p>
        </p:txBody>
      </p:sp>
      <p:pic>
        <p:nvPicPr>
          <p:cNvPr id="1026" name="_x87909392" descr="EMB000014882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3816424" cy="364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88839720" descr="EMB0000148825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80730"/>
            <a:ext cx="3816424" cy="364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6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9780" y="380055"/>
            <a:ext cx="8350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만일 </a:t>
            </a:r>
            <a:r>
              <a:rPr lang="ko-KR" altLang="en-US" dirty="0" err="1"/>
              <a:t>로그인에</a:t>
            </a:r>
            <a:r>
              <a:rPr lang="ko-KR" altLang="en-US" dirty="0"/>
              <a:t> 실패했다면 로그인 실패를 알리는 페이지로 이동합니다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이와 같은 로그인 처리를 하기 위해서는 로그인 성공 실패에 따라 서로 다른 페이지로 이동해야 하기 때문에 </a:t>
            </a:r>
            <a:r>
              <a:rPr lang="ko-KR" altLang="en-US" dirty="0" err="1"/>
              <a:t>리다이렉트</a:t>
            </a:r>
            <a:r>
              <a:rPr lang="ko-KR" altLang="en-US" dirty="0"/>
              <a:t> 기능을 사용해야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pic>
        <p:nvPicPr>
          <p:cNvPr id="2050" name="_x88118536" descr="EMB0000148825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01" y="1036036"/>
            <a:ext cx="3711722" cy="354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88063888" descr="EMB0000148825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50" y="1043541"/>
            <a:ext cx="3711722" cy="354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9780" y="380055"/>
            <a:ext cx="835069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포털 사이트인 </a:t>
            </a:r>
            <a:r>
              <a:rPr lang="ko-KR" altLang="en-US" dirty="0" err="1"/>
              <a:t>네이버의</a:t>
            </a:r>
            <a:r>
              <a:rPr lang="ko-KR" altLang="en-US" dirty="0"/>
              <a:t> 로그인 과정을 살펴보았으니 우리도 웹사이트에서 흔히 접할 수 있는 로그인 과정을 </a:t>
            </a:r>
            <a:r>
              <a:rPr lang="ko-KR" altLang="en-US" dirty="0" err="1"/>
              <a:t>시뮬레이션해</a:t>
            </a:r>
            <a:r>
              <a:rPr lang="ko-KR" altLang="en-US" dirty="0"/>
              <a:t> 보도록 합시다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로그인 </a:t>
            </a:r>
            <a:r>
              <a:rPr lang="ko-KR" altLang="en-US" dirty="0"/>
              <a:t>과정을 완벽하게 구현하기 위해서는 데이터베이스와 세션</a:t>
            </a:r>
            <a:r>
              <a:rPr lang="en-US" altLang="ko-KR" dirty="0"/>
              <a:t>(session)</a:t>
            </a:r>
            <a:r>
              <a:rPr lang="ko-KR" altLang="en-US" dirty="0"/>
              <a:t>에 대해서 알고 있어야 하지만</a:t>
            </a:r>
            <a:r>
              <a:rPr lang="en-US" altLang="ko-KR" dirty="0"/>
              <a:t>, </a:t>
            </a:r>
            <a:r>
              <a:rPr lang="ko-KR" altLang="en-US" dirty="0"/>
              <a:t>이 내용은 아직 학습하지 않은 상태이기 때문에 아쉽지만 완벽한 로그인 처리는 하지 못합니다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하지만 </a:t>
            </a:r>
            <a:r>
              <a:rPr lang="ko-KR" altLang="en-US" dirty="0" err="1"/>
              <a:t>리다이렉트를</a:t>
            </a:r>
            <a:r>
              <a:rPr lang="ko-KR" altLang="en-US" dirty="0"/>
              <a:t> 이해하기 위해서 간단한 로그인 화면을 작성해서 로그인 과정과 비슷한 흐름으로 동작하는 예제를 만들어 봅시다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88063888" descr="EMB0000148825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19" y="3292676"/>
            <a:ext cx="8513953" cy="298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33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9780" y="380055"/>
            <a:ext cx="835069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04_loginFrom.jsp</a:t>
            </a:r>
            <a:r>
              <a:rPr lang="ko-KR" altLang="en-US" dirty="0"/>
              <a:t>는 다음과 같이 아이디와 암호를 </a:t>
            </a:r>
            <a:r>
              <a:rPr lang="ko-KR" altLang="en-US" dirty="0" err="1"/>
              <a:t>입력받는</a:t>
            </a:r>
            <a:r>
              <a:rPr lang="ko-KR" altLang="en-US" dirty="0"/>
              <a:t> 페이지입니다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아이디는 </a:t>
            </a:r>
            <a:r>
              <a:rPr lang="en-US" altLang="ko-KR" dirty="0"/>
              <a:t>"</a:t>
            </a:r>
            <a:r>
              <a:rPr lang="en-US" altLang="ko-KR" dirty="0" err="1"/>
              <a:t>pinksung</a:t>
            </a:r>
            <a:r>
              <a:rPr lang="en-US" altLang="ko-KR" dirty="0"/>
              <a:t>"</a:t>
            </a:r>
            <a:r>
              <a:rPr lang="ko-KR" altLang="en-US" dirty="0"/>
              <a:t>으로 입력하고 암호는 </a:t>
            </a:r>
            <a:r>
              <a:rPr lang="en-US" altLang="ko-KR" dirty="0"/>
              <a:t>"1234”</a:t>
            </a:r>
            <a:r>
              <a:rPr lang="ko-KR" altLang="en-US" dirty="0"/>
              <a:t>로 입력하면 다양한 정보를 제공받을 수 있는 메인 페이지가 나타납니다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데이터베이스를 </a:t>
            </a:r>
            <a:r>
              <a:rPr lang="ko-KR" altLang="en-US" dirty="0"/>
              <a:t>사용하지 않았기 때문에 여기서는 아이디가 </a:t>
            </a:r>
            <a:r>
              <a:rPr lang="en-US" altLang="ko-KR" dirty="0"/>
              <a:t>"</a:t>
            </a:r>
            <a:r>
              <a:rPr lang="en-US" altLang="ko-KR" dirty="0" err="1"/>
              <a:t>pinksung</a:t>
            </a:r>
            <a:r>
              <a:rPr lang="en-US" altLang="ko-KR" dirty="0"/>
              <a:t>"</a:t>
            </a:r>
            <a:r>
              <a:rPr lang="ko-KR" altLang="en-US" dirty="0"/>
              <a:t>이고 암호가 </a:t>
            </a:r>
            <a:r>
              <a:rPr lang="en-US" altLang="ko-KR" dirty="0"/>
              <a:t>"1234”</a:t>
            </a:r>
            <a:r>
              <a:rPr lang="ko-KR" altLang="en-US" dirty="0"/>
              <a:t>인 사용자에 한해서만 </a:t>
            </a:r>
            <a:r>
              <a:rPr lang="ko-KR" altLang="en-US" dirty="0" err="1"/>
              <a:t>로그인이</a:t>
            </a:r>
            <a:r>
              <a:rPr lang="ko-KR" altLang="en-US" dirty="0"/>
              <a:t> 가능하도록 하였습니다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데이터베이스와 연동하는 방법을 배우고 나서 회원 가입한 회원 모두에 대해서 인증 처리 가능한 예제로 업그레이드할 것입니다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88848856" descr="EMB0000148825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47" y="2204864"/>
            <a:ext cx="840935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68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67544" y="3193098"/>
            <a:ext cx="8208912" cy="3262432"/>
            <a:chOff x="-1044624" y="1412776"/>
            <a:chExt cx="7346752" cy="3262432"/>
          </a:xfrm>
        </p:grpSpPr>
        <p:sp>
          <p:nvSpPr>
            <p:cNvPr id="6" name="TextBox 5"/>
            <p:cNvSpPr txBox="1"/>
            <p:nvPr/>
          </p:nvSpPr>
          <p:spPr>
            <a:xfrm>
              <a:off x="-1044624" y="1412776"/>
              <a:ext cx="7346752" cy="326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&lt;%@ page language="java" </a:t>
              </a:r>
              <a:r>
                <a:rPr lang="en-US" altLang="ko-KR" sz="1400" dirty="0" err="1"/>
                <a:t>contentType</a:t>
              </a:r>
              <a:r>
                <a:rPr lang="en-US" altLang="ko-KR" sz="1400" dirty="0"/>
                <a:t>="text/html; </a:t>
              </a:r>
              <a:r>
                <a:rPr lang="en-US" altLang="ko-KR" sz="1400" dirty="0" err="1" smtClean="0"/>
                <a:t>charset</a:t>
              </a:r>
              <a:r>
                <a:rPr lang="en-US" altLang="ko-KR" sz="1400" dirty="0" smtClean="0"/>
                <a:t>=UTF-8"</a:t>
              </a:r>
              <a:endParaRPr lang="en-US" altLang="ko-KR" sz="1400" dirty="0"/>
            </a:p>
            <a:p>
              <a:r>
                <a:rPr lang="en-US" altLang="ko-KR" sz="1400" dirty="0"/>
                <a:t>    </a:t>
              </a:r>
              <a:r>
                <a:rPr lang="en-US" altLang="ko-KR" sz="1400" dirty="0" err="1"/>
                <a:t>pageEncoding</a:t>
              </a:r>
              <a:r>
                <a:rPr lang="en-US" altLang="ko-KR" sz="1400" dirty="0" smtClean="0"/>
                <a:t>="UTF-8"%&gt;</a:t>
              </a:r>
              <a:endParaRPr lang="en-US" altLang="ko-KR" sz="1400" dirty="0"/>
            </a:p>
            <a:p>
              <a:r>
                <a:rPr lang="en-US" altLang="ko-KR" sz="1400" dirty="0"/>
                <a:t>&lt;!DOCTYPE html&gt;</a:t>
              </a:r>
            </a:p>
            <a:p>
              <a:r>
                <a:rPr lang="en-US" altLang="ko-KR" sz="1400" dirty="0"/>
                <a:t>&lt;html&gt;</a:t>
              </a:r>
            </a:p>
            <a:p>
              <a:r>
                <a:rPr lang="en-US" altLang="ko-KR" sz="1400" dirty="0"/>
                <a:t>&lt;head&gt;</a:t>
              </a:r>
            </a:p>
            <a:p>
              <a:r>
                <a:rPr lang="en-US" altLang="ko-KR" sz="1400" dirty="0"/>
                <a:t>&lt;meta </a:t>
              </a:r>
              <a:r>
                <a:rPr lang="en-US" altLang="ko-KR" sz="1400" dirty="0" err="1"/>
                <a:t>charset</a:t>
              </a:r>
              <a:r>
                <a:rPr lang="en-US" altLang="ko-KR" sz="1400" dirty="0" smtClean="0"/>
                <a:t>="UTF-8"&gt;</a:t>
              </a:r>
              <a:endParaRPr lang="en-US" altLang="ko-KR" sz="1400" dirty="0"/>
            </a:p>
            <a:p>
              <a:r>
                <a:rPr lang="en-US" altLang="ko-KR" sz="1400" dirty="0"/>
                <a:t>&lt;title&gt;JSP&lt;/title&gt;</a:t>
              </a:r>
            </a:p>
            <a:p>
              <a:r>
                <a:rPr lang="en-US" altLang="ko-KR" sz="1400" dirty="0"/>
                <a:t>&lt;/head&gt;</a:t>
              </a:r>
            </a:p>
            <a:p>
              <a:r>
                <a:rPr lang="en-US" altLang="ko-KR" sz="1400" dirty="0"/>
                <a:t>&lt;body&gt;</a:t>
              </a:r>
            </a:p>
            <a:p>
              <a:pPr lvl="1"/>
              <a:r>
                <a:rPr lang="en-US" altLang="ko-KR" sz="1400" dirty="0"/>
                <a:t>&lt;%</a:t>
              </a:r>
            </a:p>
            <a:p>
              <a:pPr lvl="1"/>
              <a:r>
                <a:rPr lang="en-US" altLang="ko-KR" sz="1400" dirty="0" smtClean="0"/>
                <a:t>    </a:t>
              </a:r>
              <a:r>
                <a:rPr lang="en-US" altLang="ko-KR" sz="2400" b="1" dirty="0" err="1" smtClean="0">
                  <a:solidFill>
                    <a:srgbClr val="FF0000"/>
                  </a:solidFill>
                </a:rPr>
                <a:t>out</a:t>
              </a:r>
              <a:r>
                <a:rPr lang="en-US" altLang="ko-KR" sz="1400" dirty="0" err="1" smtClean="0"/>
                <a:t>.print</a:t>
              </a:r>
              <a:r>
                <a:rPr lang="en-US" altLang="ko-KR" sz="1400" dirty="0"/>
                <a:t>("Hello JSP");</a:t>
              </a:r>
            </a:p>
            <a:p>
              <a:pPr lvl="1"/>
              <a:r>
                <a:rPr lang="en-US" altLang="ko-KR" sz="1400" dirty="0"/>
                <a:t>%&gt; </a:t>
              </a:r>
            </a:p>
            <a:p>
              <a:r>
                <a:rPr lang="en-US" altLang="ko-KR" sz="1400" dirty="0"/>
                <a:t>&lt;/body&gt;</a:t>
              </a:r>
            </a:p>
            <a:p>
              <a:r>
                <a:rPr lang="en-US" altLang="ko-KR" sz="1400" dirty="0"/>
                <a:t>&lt;/html</a:t>
              </a:r>
              <a:r>
                <a:rPr lang="en-US" altLang="ko-KR" sz="1400" dirty="0" smtClean="0"/>
                <a:t>&gt;  </a:t>
              </a:r>
              <a:endParaRPr lang="en-US" altLang="ko-KR" sz="1400" dirty="0"/>
            </a:p>
          </p:txBody>
        </p:sp>
        <p:sp>
          <p:nvSpPr>
            <p:cNvPr id="14" name="구름 모양 설명선 13"/>
            <p:cNvSpPr/>
            <p:nvPr/>
          </p:nvSpPr>
          <p:spPr>
            <a:xfrm>
              <a:off x="1763688" y="2741172"/>
              <a:ext cx="2808312" cy="903852"/>
            </a:xfrm>
            <a:prstGeom prst="cloudCallout">
              <a:avLst>
                <a:gd name="adj1" fmla="val -61513"/>
                <a:gd name="adj2" fmla="val 4883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168860" y="2823766"/>
              <a:ext cx="214198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400" b="1" dirty="0" smtClean="0">
                  <a:solidFill>
                    <a:srgbClr val="FF0000"/>
                  </a:solidFill>
                </a:rPr>
                <a:t>JSP </a:t>
              </a:r>
              <a:r>
                <a:rPr lang="ko-KR" altLang="en-US" sz="1400" b="1" dirty="0" smtClean="0">
                  <a:solidFill>
                    <a:srgbClr val="FF0000"/>
                  </a:solidFill>
                </a:rPr>
                <a:t>문서의 </a:t>
              </a:r>
              <a:r>
                <a:rPr lang="ko-KR" altLang="en-US" sz="1400" b="1" dirty="0" err="1" smtClean="0">
                  <a:solidFill>
                    <a:srgbClr val="FF0000"/>
                  </a:solidFill>
                </a:rPr>
                <a:t>스크립트릿</a:t>
              </a:r>
              <a:r>
                <a:rPr lang="ko-KR" altLang="en-US" sz="1400" b="1" dirty="0" smtClean="0">
                  <a:solidFill>
                    <a:srgbClr val="FF0000"/>
                  </a:solidFill>
                </a:rPr>
                <a:t> 내부에서 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out</a:t>
              </a:r>
              <a:r>
                <a:rPr lang="ko-KR" altLang="en-US" sz="1400" b="1" dirty="0">
                  <a:solidFill>
                    <a:srgbClr val="FF0000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rgbClr val="FF0000"/>
                  </a:solidFill>
                </a:rPr>
                <a:t>객체를 </a:t>
              </a:r>
              <a:endParaRPr lang="en-US" altLang="ko-KR" sz="1400" b="1" dirty="0" smtClean="0">
                <a:solidFill>
                  <a:srgbClr val="FF0000"/>
                </a:solidFill>
              </a:endParaRPr>
            </a:p>
            <a:p>
              <a:pPr fontAlgn="base"/>
              <a:r>
                <a:rPr lang="ko-KR" altLang="en-US" sz="1400" b="1" dirty="0" smtClean="0">
                  <a:solidFill>
                    <a:srgbClr val="FF0000"/>
                  </a:solidFill>
                </a:rPr>
                <a:t>선언 없이 사용함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67544" y="260648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FF0000"/>
                </a:solidFill>
              </a:rPr>
              <a:t>Jsp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내장객체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/>
              <a:t>JSP </a:t>
            </a:r>
            <a:r>
              <a:rPr lang="ko-KR" altLang="en-US" b="1" dirty="0"/>
              <a:t>내장 객체</a:t>
            </a:r>
            <a:r>
              <a:rPr lang="ko-KR" altLang="en-US" dirty="0"/>
              <a:t>는 </a:t>
            </a:r>
            <a:r>
              <a:rPr lang="en-US" altLang="ko-KR" dirty="0"/>
              <a:t>JSP</a:t>
            </a:r>
            <a:r>
              <a:rPr lang="ko-KR" altLang="en-US" dirty="0"/>
              <a:t>에서 프로그래머가 </a:t>
            </a:r>
            <a:r>
              <a:rPr lang="ko-KR" altLang="en-US" b="1" dirty="0"/>
              <a:t>객체를 생성하는 과정 없이 바로 사용할 수 있는 객체</a:t>
            </a:r>
            <a:r>
              <a:rPr lang="ko-KR" altLang="en-US" dirty="0"/>
              <a:t>를 말합니다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/>
              <a:t>에서 내장 객체를 바로 사용할 수 있는 이유는 </a:t>
            </a:r>
            <a:r>
              <a:rPr lang="en-US" altLang="ko-KR" dirty="0"/>
              <a:t>JSP</a:t>
            </a:r>
            <a:r>
              <a:rPr lang="ko-KR" altLang="en-US" dirty="0"/>
              <a:t>가 </a:t>
            </a:r>
            <a:r>
              <a:rPr lang="ko-KR" altLang="en-US" b="1" dirty="0" err="1"/>
              <a:t>서블릿</a:t>
            </a:r>
            <a:r>
              <a:rPr lang="ko-KR" altLang="en-US" b="1" dirty="0"/>
              <a:t> 파일로 변환될 때 </a:t>
            </a:r>
            <a:r>
              <a:rPr lang="en-US" altLang="ko-KR" b="1" dirty="0"/>
              <a:t>JSP </a:t>
            </a:r>
            <a:r>
              <a:rPr lang="ko-KR" altLang="en-US" b="1" dirty="0"/>
              <a:t>컨테이너가 </a:t>
            </a:r>
            <a:r>
              <a:rPr lang="ko-KR" altLang="en-US" dirty="0"/>
              <a:t>객체를 </a:t>
            </a:r>
            <a:r>
              <a:rPr lang="ko-KR" altLang="en-US" b="1" dirty="0"/>
              <a:t>자동으로 생성</a:t>
            </a:r>
            <a:r>
              <a:rPr lang="ko-KR" altLang="en-US" dirty="0"/>
              <a:t>해 주기 때문입니다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객체를 생성하는 과정 없이 바로 </a:t>
            </a:r>
            <a:r>
              <a:rPr lang="ko-KR" altLang="en-US" dirty="0" err="1"/>
              <a:t>사용가능하다는</a:t>
            </a:r>
            <a:r>
              <a:rPr lang="ko-KR" altLang="en-US" dirty="0"/>
              <a:t> 의미가 무엇인지를 간단한 메시지</a:t>
            </a:r>
            <a:r>
              <a:rPr lang="en-US" altLang="ko-KR" dirty="0"/>
              <a:t>(“Hello JSP”)</a:t>
            </a:r>
            <a:r>
              <a:rPr lang="ko-KR" altLang="en-US" dirty="0"/>
              <a:t>를 출력하는 </a:t>
            </a:r>
            <a:r>
              <a:rPr lang="en-US" altLang="ko-KR" dirty="0" err="1"/>
              <a:t>hello.jsp</a:t>
            </a:r>
            <a:r>
              <a:rPr lang="en-US" altLang="ko-KR" dirty="0"/>
              <a:t> </a:t>
            </a:r>
            <a:r>
              <a:rPr lang="ko-KR" altLang="en-US" dirty="0"/>
              <a:t>파일을 살펴보도록 합시다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hello.jsp</a:t>
            </a:r>
            <a:r>
              <a:rPr lang="ko-KR" altLang="en-US" dirty="0"/>
              <a:t>의 </a:t>
            </a:r>
            <a:r>
              <a:rPr lang="ko-KR" altLang="en-US" dirty="0" err="1"/>
              <a:t>스크립트릿</a:t>
            </a:r>
            <a:r>
              <a:rPr lang="ko-KR" altLang="en-US" dirty="0"/>
              <a:t> 내부에 </a:t>
            </a:r>
            <a:r>
              <a:rPr lang="en-US" altLang="ko-KR" dirty="0"/>
              <a:t>out</a:t>
            </a:r>
            <a:r>
              <a:rPr lang="ko-KR" altLang="en-US" dirty="0"/>
              <a:t>이란 객체가 사용된 것을 확인할 수 있습니다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4849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9780" y="380055"/>
            <a:ext cx="8350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사용자에게는 </a:t>
            </a:r>
            <a:r>
              <a:rPr lang="en-US" altLang="ko-KR" dirty="0"/>
              <a:t>04_loginFrom,jsp</a:t>
            </a:r>
            <a:r>
              <a:rPr lang="ko-KR" altLang="en-US" dirty="0"/>
              <a:t>에서 곧바로 다양한 정보를 제공받을 수 있는 메인 페이지인 </a:t>
            </a:r>
            <a:r>
              <a:rPr lang="en-US" altLang="ko-KR" dirty="0"/>
              <a:t>04_main.jsp </a:t>
            </a:r>
            <a:r>
              <a:rPr lang="ko-KR" altLang="en-US" dirty="0"/>
              <a:t>파일로 넘어가는 것처럼 보이지만</a:t>
            </a:r>
            <a:r>
              <a:rPr lang="en-US" altLang="ko-KR" dirty="0"/>
              <a:t>, 04_main.jsp</a:t>
            </a:r>
            <a:r>
              <a:rPr lang="ko-KR" altLang="en-US" dirty="0"/>
              <a:t>로 바로 넘어가지 않고 중간에 </a:t>
            </a:r>
            <a:r>
              <a:rPr lang="en-US" altLang="ko-KR" dirty="0"/>
              <a:t>04_testLogin.jsp </a:t>
            </a:r>
            <a:r>
              <a:rPr lang="ko-KR" altLang="en-US" dirty="0"/>
              <a:t>파일을 거쳐서 회원인지를 검사합니다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사용자에게 </a:t>
            </a:r>
            <a:r>
              <a:rPr lang="en-US" altLang="ko-KR" dirty="0"/>
              <a:t>04_testLogin.jsp </a:t>
            </a:r>
            <a:r>
              <a:rPr lang="ko-KR" altLang="en-US" dirty="0"/>
              <a:t>파일이 보이지는 않습니다</a:t>
            </a:r>
            <a:r>
              <a:rPr lang="en-US" altLang="ko-KR" dirty="0"/>
              <a:t>. </a:t>
            </a:r>
            <a:r>
              <a:rPr lang="ko-KR" altLang="en-US" dirty="0"/>
              <a:t>회원이라는 것이 판명되어야만 </a:t>
            </a:r>
            <a:r>
              <a:rPr lang="en-US" altLang="ko-KR" dirty="0"/>
              <a:t>04_testLogin.jsp </a:t>
            </a:r>
            <a:r>
              <a:rPr lang="ko-KR" altLang="en-US" dirty="0"/>
              <a:t>파일은 </a:t>
            </a:r>
            <a:r>
              <a:rPr lang="ko-KR" altLang="en-US" dirty="0" err="1"/>
              <a:t>리다이렉트</a:t>
            </a:r>
            <a:r>
              <a:rPr lang="ko-KR" altLang="en-US" dirty="0"/>
              <a:t> 기능을 사용하여 </a:t>
            </a:r>
            <a:r>
              <a:rPr lang="en-US" altLang="ko-KR" dirty="0"/>
              <a:t>04_main.jsp </a:t>
            </a:r>
            <a:r>
              <a:rPr lang="ko-KR" altLang="en-US" dirty="0"/>
              <a:t>파일로 넘어갑니다</a:t>
            </a:r>
            <a:r>
              <a:rPr lang="en-US" altLang="ko-KR" dirty="0"/>
              <a:t>. 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88848856" descr="EMB0000148825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47" y="1700808"/>
            <a:ext cx="840935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3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9780" y="380055"/>
            <a:ext cx="83506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만일 아이디나 암호가 잘못 입력하였다면 </a:t>
            </a:r>
            <a:r>
              <a:rPr lang="en-US" altLang="ko-KR" dirty="0"/>
              <a:t>04_testLogin.jsp </a:t>
            </a:r>
            <a:r>
              <a:rPr lang="ko-KR" altLang="en-US" dirty="0"/>
              <a:t>파일을 거쳐서 아이디나 암호가 불일치하다는 것이 판명되어 </a:t>
            </a:r>
            <a:r>
              <a:rPr lang="en-US" altLang="ko-KR" dirty="0"/>
              <a:t>04_main.jsp </a:t>
            </a:r>
            <a:r>
              <a:rPr lang="ko-KR" altLang="en-US" dirty="0"/>
              <a:t>파일로 넘어가지 못하고 </a:t>
            </a:r>
            <a:r>
              <a:rPr lang="en-US" altLang="ko-KR" dirty="0" smtClean="0"/>
              <a:t>04_loginFrom.jsp</a:t>
            </a:r>
            <a:r>
              <a:rPr lang="ko-KR" altLang="en-US" dirty="0"/>
              <a:t>로 되돌아가서 아이디와 암호를 다시 </a:t>
            </a:r>
            <a:r>
              <a:rPr lang="ko-KR" altLang="en-US" dirty="0" err="1"/>
              <a:t>입력받도록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Picture 2" descr="N:\원고\로드북\_____jsp\img\ch04\ex-007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00438"/>
            <a:ext cx="4071966" cy="1357322"/>
          </a:xfrm>
          <a:prstGeom prst="rect">
            <a:avLst/>
          </a:prstGeom>
          <a:noFill/>
        </p:spPr>
      </p:pic>
      <p:pic>
        <p:nvPicPr>
          <p:cNvPr id="7" name="Picture 3" descr="N:\원고\로드북\_____jsp\img\ch04\ex-006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857364"/>
            <a:ext cx="4286280" cy="1428760"/>
          </a:xfrm>
          <a:prstGeom prst="rect">
            <a:avLst/>
          </a:prstGeom>
          <a:noFill/>
        </p:spPr>
      </p:pic>
      <p:cxnSp>
        <p:nvCxnSpPr>
          <p:cNvPr id="8" name="직선 화살표 연결선 7"/>
          <p:cNvCxnSpPr/>
          <p:nvPr/>
        </p:nvCxnSpPr>
        <p:spPr>
          <a:xfrm flipH="1">
            <a:off x="4355976" y="2780928"/>
            <a:ext cx="2304256" cy="15121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G:\원고\로드북\_____jsp\img\ch03\3-032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44824"/>
            <a:ext cx="3610000" cy="115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436096" y="2420888"/>
            <a:ext cx="370790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300" b="1" dirty="0" err="1" smtClean="0">
                <a:solidFill>
                  <a:srgbClr val="FF0000"/>
                </a:solidFill>
              </a:rPr>
              <a:t>response.sendRedirect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(“04_loginForm.jsp”);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0152" y="1988840"/>
            <a:ext cx="2082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04_testLogin.jsp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843808" y="2545159"/>
            <a:ext cx="2692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 smtClean="0"/>
              <a:t>request.getParameter</a:t>
            </a:r>
            <a:r>
              <a:rPr lang="en-US" altLang="ko-KR" sz="1400" b="1" dirty="0" smtClean="0"/>
              <a:t>("</a:t>
            </a:r>
            <a:r>
              <a:rPr lang="en-US" altLang="ko-KR" sz="1400" b="1" dirty="0" err="1" smtClean="0"/>
              <a:t>pwd</a:t>
            </a:r>
            <a:r>
              <a:rPr lang="en-US" altLang="ko-KR" sz="1400" b="1" dirty="0" smtClean="0"/>
              <a:t>")</a:t>
            </a:r>
            <a:endParaRPr lang="en-US" altLang="ko-KR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2877361" y="2257127"/>
            <a:ext cx="2487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 smtClean="0"/>
              <a:t>request.getParameter</a:t>
            </a:r>
            <a:r>
              <a:rPr lang="en-US" altLang="ko-KR" sz="1400" b="1" dirty="0" smtClean="0"/>
              <a:t>("id")</a:t>
            </a:r>
            <a:endParaRPr lang="en-US" altLang="ko-KR" sz="14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123728" y="2545159"/>
            <a:ext cx="3405591" cy="2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123728" y="2833191"/>
            <a:ext cx="340559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3"/>
          <p:cNvGrpSpPr/>
          <p:nvPr/>
        </p:nvGrpSpPr>
        <p:grpSpPr>
          <a:xfrm>
            <a:off x="5724128" y="3212976"/>
            <a:ext cx="3024337" cy="576065"/>
            <a:chOff x="2270926" y="3284984"/>
            <a:chExt cx="3101885" cy="864098"/>
          </a:xfrm>
        </p:grpSpPr>
        <p:sp>
          <p:nvSpPr>
            <p:cNvPr id="17" name="AutoShape 44"/>
            <p:cNvSpPr>
              <a:spLocks noChangeArrowheads="1"/>
            </p:cNvSpPr>
            <p:nvPr/>
          </p:nvSpPr>
          <p:spPr bwMode="auto">
            <a:xfrm>
              <a:off x="2270926" y="3284984"/>
              <a:ext cx="2880320" cy="864096"/>
            </a:xfrm>
            <a:prstGeom prst="cloudCallout">
              <a:avLst>
                <a:gd name="adj1" fmla="val -4266"/>
                <a:gd name="adj2" fmla="val -8180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 sz="2000" dirty="0"/>
            </a:p>
          </p:txBody>
        </p:sp>
        <p:sp>
          <p:nvSpPr>
            <p:cNvPr id="18" name="직사각형 16"/>
            <p:cNvSpPr/>
            <p:nvPr/>
          </p:nvSpPr>
          <p:spPr>
            <a:xfrm>
              <a:off x="2344781" y="3501008"/>
              <a:ext cx="3028030" cy="648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ko-KR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로그인 </a:t>
              </a:r>
              <a:r>
                <a:rPr lang="ko-KR" altLang="en-US" sz="12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실패시</a:t>
              </a:r>
              <a:r>
                <a:rPr lang="ko-KR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04_loginForm.jsp</a:t>
              </a:r>
            </a:p>
            <a:p>
              <a:pPr fontAlgn="base"/>
              <a:endPara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9" name="구름 모양 설명선 18"/>
          <p:cNvSpPr/>
          <p:nvPr/>
        </p:nvSpPr>
        <p:spPr>
          <a:xfrm>
            <a:off x="3563888" y="1805068"/>
            <a:ext cx="1440160" cy="327788"/>
          </a:xfrm>
          <a:prstGeom prst="cloudCallout">
            <a:avLst>
              <a:gd name="adj1" fmla="val -8603"/>
              <a:gd name="adj2" fmla="val 11669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79912" y="1805068"/>
            <a:ext cx="1098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 smtClean="0">
                <a:solidFill>
                  <a:srgbClr val="FF0000"/>
                </a:solidFill>
              </a:rPr>
              <a:t>    test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구름 모양 설명선 20"/>
          <p:cNvSpPr/>
          <p:nvPr/>
        </p:nvSpPr>
        <p:spPr>
          <a:xfrm>
            <a:off x="3491880" y="2924944"/>
            <a:ext cx="1440160" cy="327788"/>
          </a:xfrm>
          <a:prstGeom prst="cloudCallout">
            <a:avLst>
              <a:gd name="adj1" fmla="val 1318"/>
              <a:gd name="adj2" fmla="val -1041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07904" y="2924944"/>
            <a:ext cx="10984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200" b="1" dirty="0" smtClean="0">
                <a:solidFill>
                  <a:srgbClr val="FF0000"/>
                </a:solidFill>
              </a:rPr>
              <a:t>1111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5373216"/>
            <a:ext cx="5151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04_loginForm.jsp, 04_main.jsp, 04_testLogin.jsp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62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9512" y="155828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웹 사이트를 구축하기 위해서 웹 페이지에서 웹 페이지로 이동하도록 하는 것은 필수입니다</a:t>
            </a:r>
            <a:r>
              <a:rPr lang="en-US" altLang="ko-KR" dirty="0"/>
              <a:t>. JSP</a:t>
            </a:r>
            <a:r>
              <a:rPr lang="ko-KR" altLang="en-US" dirty="0"/>
              <a:t>에서 다른 페이지로 이동하기 위한 방법은 다음과 같은 두 가지가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5536" y="1268760"/>
            <a:ext cx="828092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리다이렉트</a:t>
            </a:r>
            <a:r>
              <a:rPr lang="ko-KR" altLang="en-US" dirty="0"/>
              <a:t> 방식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포워드 방식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89472" y="2132856"/>
            <a:ext cx="82869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리다이렉트</a:t>
            </a:r>
            <a:r>
              <a:rPr lang="ko-KR" altLang="en-US" dirty="0"/>
              <a:t> 방식은 </a:t>
            </a:r>
            <a:r>
              <a:rPr lang="en-US" altLang="ko-KR" dirty="0"/>
              <a:t>response </a:t>
            </a:r>
            <a:r>
              <a:rPr lang="ko-KR" altLang="en-US" dirty="0"/>
              <a:t>객체의 </a:t>
            </a:r>
            <a:r>
              <a:rPr lang="en-US" altLang="ko-KR" dirty="0" err="1"/>
              <a:t>sendRedirect</a:t>
            </a:r>
            <a:r>
              <a:rPr lang="en-US" altLang="ko-KR" dirty="0"/>
              <a:t>()</a:t>
            </a:r>
            <a:r>
              <a:rPr lang="ko-KR" altLang="en-US" dirty="0"/>
              <a:t>로 페이지를 이동하는 방법을 말합니다</a:t>
            </a:r>
            <a:r>
              <a:rPr lang="en-US" altLang="ko-KR" dirty="0"/>
              <a:t>. </a:t>
            </a:r>
            <a:r>
              <a:rPr lang="ko-KR" altLang="en-US" dirty="0" err="1"/>
              <a:t>리다이렉트</a:t>
            </a:r>
            <a:r>
              <a:rPr lang="ko-KR" altLang="en-US" dirty="0"/>
              <a:t> 방식은 브라우저의 </a:t>
            </a:r>
            <a:r>
              <a:rPr lang="en-US" altLang="ko-KR" dirty="0"/>
              <a:t>URL</a:t>
            </a:r>
            <a:r>
              <a:rPr lang="ko-KR" altLang="en-US" dirty="0"/>
              <a:t>을 변경하도록 하여 페이지를 이동하는 방식으로 </a:t>
            </a:r>
            <a:r>
              <a:rPr lang="en-US" altLang="ko-KR" dirty="0"/>
              <a:t>request</a:t>
            </a:r>
            <a:r>
              <a:rPr lang="ko-KR" altLang="en-US" dirty="0"/>
              <a:t>와 </a:t>
            </a:r>
            <a:r>
              <a:rPr lang="en-US" altLang="ko-KR" dirty="0"/>
              <a:t>response </a:t>
            </a:r>
            <a:r>
              <a:rPr lang="ko-KR" altLang="en-US" dirty="0"/>
              <a:t>객체가 유지되지 않습니다</a:t>
            </a:r>
            <a:r>
              <a:rPr lang="en-US" altLang="ko-KR" dirty="0"/>
              <a:t>. </a:t>
            </a:r>
          </a:p>
        </p:txBody>
      </p:sp>
      <p:pic>
        <p:nvPicPr>
          <p:cNvPr id="10" name="Picture 5" descr="N:\원고\로드북\_____jsp\img\ch04\4-056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4998926"/>
            <a:ext cx="3705220" cy="1796712"/>
          </a:xfrm>
          <a:prstGeom prst="rect">
            <a:avLst/>
          </a:prstGeom>
          <a:noFill/>
        </p:spPr>
      </p:pic>
      <p:pic>
        <p:nvPicPr>
          <p:cNvPr id="11" name="Picture 2" descr="N:\원고\로드북\_____jsp\img\ch04\4-053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212976"/>
            <a:ext cx="2749569" cy="1428760"/>
          </a:xfrm>
          <a:prstGeom prst="rect">
            <a:avLst/>
          </a:prstGeom>
          <a:noFill/>
        </p:spPr>
      </p:pic>
      <p:pic>
        <p:nvPicPr>
          <p:cNvPr id="12" name="Picture 2" descr="G:\원고\로드북\_____jsp\img\ch03\3-032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776" y="3284414"/>
            <a:ext cx="424847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681784" y="3998794"/>
            <a:ext cx="4176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 err="1" smtClean="0"/>
              <a:t>response.sendRedirect</a:t>
            </a:r>
            <a:r>
              <a:rPr lang="en-US" altLang="ko-KR" sz="1200" dirty="0" smtClean="0"/>
              <a:t>("05_redirectResult.jsp?age="+age);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54400" y="3647069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05_redirectTest.jsp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321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321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21952" y="4228065"/>
            <a:ext cx="2627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 smtClean="0"/>
              <a:t>request.getParameter</a:t>
            </a:r>
            <a:r>
              <a:rPr lang="en-US" altLang="ko-KR" sz="1400" b="1" dirty="0" smtClean="0"/>
              <a:t>(“age")</a:t>
            </a:r>
            <a:endParaRPr lang="en-US" altLang="ko-KR" sz="1400" b="1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1333920" y="4516097"/>
            <a:ext cx="3096344" cy="2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321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6000760" y="4427423"/>
            <a:ext cx="1428760" cy="714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29388" y="4498860"/>
            <a:ext cx="642942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로그인 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r>
              <a:rPr lang="ko-KR" altLang="en-US" sz="1100" b="1" dirty="0" err="1" smtClean="0">
                <a:solidFill>
                  <a:schemeClr val="bg1"/>
                </a:solidFill>
              </a:rPr>
              <a:t>성공시</a:t>
            </a:r>
            <a:endParaRPr lang="en-US" altLang="ko-KR" sz="1100" b="1" dirty="0" smtClean="0">
              <a:solidFill>
                <a:schemeClr val="bg1"/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 rot="5400000">
            <a:off x="3468518" y="3094032"/>
            <a:ext cx="761264" cy="1142028"/>
          </a:xfrm>
          <a:prstGeom prst="downArrow">
            <a:avLst>
              <a:gd name="adj1" fmla="val 5487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357554" y="3427290"/>
            <a:ext cx="113685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smtClean="0">
                <a:solidFill>
                  <a:schemeClr val="bg1"/>
                </a:solidFill>
              </a:rPr>
              <a:t>로그인 실패 시 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57554" y="3619579"/>
            <a:ext cx="11766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err="1" smtClean="0">
                <a:solidFill>
                  <a:srgbClr val="FFFF00"/>
                </a:solidFill>
              </a:rPr>
              <a:t>history.go</a:t>
            </a:r>
            <a:r>
              <a:rPr lang="en-US" altLang="ko-KR" sz="1200" b="1" dirty="0" smtClean="0">
                <a:solidFill>
                  <a:srgbClr val="FFFF00"/>
                </a:solidFill>
              </a:rPr>
              <a:t>(-1</a:t>
            </a:r>
            <a:r>
              <a:rPr lang="en-US" altLang="ko-KR" sz="1200" b="1" u="sng" dirty="0" smtClean="0">
                <a:solidFill>
                  <a:srgbClr val="FFFF00"/>
                </a:solidFill>
              </a:rPr>
              <a:t>)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4071934" y="5427554"/>
            <a:ext cx="1857388" cy="1651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142976" y="5213240"/>
            <a:ext cx="29289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200" b="1" dirty="0" err="1" smtClean="0"/>
              <a:t>sendRedirect</a:t>
            </a:r>
            <a:r>
              <a:rPr lang="en-US" altLang="ko-KR" sz="1200" b="1" dirty="0" smtClean="0"/>
              <a:t>() </a:t>
            </a:r>
            <a:r>
              <a:rPr lang="ko-KR" altLang="en-US" sz="1200" b="1" dirty="0" err="1" smtClean="0"/>
              <a:t>메소드</a:t>
            </a:r>
            <a:r>
              <a:rPr lang="ko-KR" altLang="en-US" sz="1200" b="1" dirty="0" smtClean="0"/>
              <a:t> 내부에 기술된 </a:t>
            </a:r>
            <a:r>
              <a:rPr lang="en-US" altLang="ko-KR" sz="1200" b="1" dirty="0" smtClean="0"/>
              <a:t>05_redirectResult.jsp</a:t>
            </a:r>
            <a:r>
              <a:rPr lang="ko-KR" altLang="en-US" sz="1200" b="1" dirty="0" smtClean="0"/>
              <a:t>가 </a:t>
            </a:r>
            <a:r>
              <a:rPr lang="en-US" altLang="ko-KR" sz="1200" b="1" dirty="0" smtClean="0"/>
              <a:t>URL</a:t>
            </a:r>
            <a:r>
              <a:rPr lang="ko-KR" altLang="en-US" sz="1200" b="1" dirty="0" smtClean="0"/>
              <a:t>에 나타남</a:t>
            </a:r>
            <a:r>
              <a:rPr lang="en-US" altLang="ko-KR" sz="1200" b="1" dirty="0" smtClean="0"/>
              <a:t>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6668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9512" y="155828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sendRedirect</a:t>
            </a:r>
            <a:r>
              <a:rPr lang="en-US" altLang="ko-KR" dirty="0"/>
              <a:t>() </a:t>
            </a:r>
            <a:r>
              <a:rPr lang="ko-KR" altLang="en-US" dirty="0" err="1"/>
              <a:t>메소드로</a:t>
            </a:r>
            <a:r>
              <a:rPr lang="ko-KR" altLang="en-US" dirty="0"/>
              <a:t> 페이지를 이동하면서 데이터를 전송하기 위해는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이동할 페이지 뒤에 쿼리 </a:t>
            </a:r>
            <a:r>
              <a:rPr lang="ko-KR" altLang="en-US" dirty="0" err="1"/>
              <a:t>스트링</a:t>
            </a:r>
            <a:r>
              <a:rPr lang="ko-KR" altLang="en-US" dirty="0"/>
              <a:t> 형태로 덧붙여 주었습니다</a:t>
            </a:r>
            <a:r>
              <a:rPr lang="en-US" altLang="ko-KR" dirty="0"/>
              <a:t>.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3607" y="2708920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리다이렉트</a:t>
            </a:r>
            <a:r>
              <a:rPr lang="ko-KR" altLang="en-US" dirty="0"/>
              <a:t> 방식은 </a:t>
            </a:r>
            <a:r>
              <a:rPr lang="en-US" altLang="ko-KR" dirty="0"/>
              <a:t>response </a:t>
            </a:r>
            <a:r>
              <a:rPr lang="ko-KR" altLang="en-US" dirty="0"/>
              <a:t>객체의 </a:t>
            </a:r>
            <a:r>
              <a:rPr lang="en-US" altLang="ko-KR" dirty="0" err="1"/>
              <a:t>sendRedirect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사용하여 페이지를 이동하는 것입니다</a:t>
            </a:r>
            <a:r>
              <a:rPr lang="en-US" altLang="ko-KR" dirty="0"/>
              <a:t>. </a:t>
            </a:r>
            <a:r>
              <a:rPr lang="ko-KR" altLang="en-US" dirty="0"/>
              <a:t>이번에는 포워드 방식으로 페이지를 이동해 보도록 합시다</a:t>
            </a:r>
            <a:r>
              <a:rPr lang="en-US" altLang="ko-KR" dirty="0"/>
              <a:t>. forward() </a:t>
            </a:r>
            <a:r>
              <a:rPr lang="ko-KR" altLang="en-US" dirty="0" err="1"/>
              <a:t>메소드도</a:t>
            </a:r>
            <a:r>
              <a:rPr lang="ko-KR" altLang="en-US" dirty="0"/>
              <a:t> </a:t>
            </a:r>
            <a:r>
              <a:rPr lang="en-US" altLang="ko-KR" dirty="0" err="1"/>
              <a:t>sendRedirect</a:t>
            </a:r>
            <a:r>
              <a:rPr lang="en-US" altLang="ko-KR" dirty="0"/>
              <a:t>()</a:t>
            </a:r>
            <a:r>
              <a:rPr lang="ko-KR" altLang="en-US" dirty="0"/>
              <a:t>와 마찬가지로 다른 페이지로 이동하기 위해서 사용합니다</a:t>
            </a:r>
            <a:r>
              <a:rPr lang="en-US" altLang="ko-KR" dirty="0"/>
              <a:t>.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03548" y="4437112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err="1" smtClean="0"/>
              <a:t>RequestDispatcher</a:t>
            </a:r>
            <a:r>
              <a:rPr lang="en-US" altLang="ko-KR" sz="1600" dirty="0" smtClean="0"/>
              <a:t> dispatcher=</a:t>
            </a:r>
            <a:r>
              <a:rPr lang="en-US" altLang="ko-KR" sz="1600" dirty="0" err="1" smtClean="0"/>
              <a:t>request.getRequestDispatcher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("05_forwardResult.jsp“);</a:t>
            </a:r>
          </a:p>
          <a:p>
            <a:pPr fontAlgn="base"/>
            <a:r>
              <a:rPr lang="en-US" altLang="ko-KR" sz="1600" dirty="0" err="1" smtClean="0"/>
              <a:t>dispatcher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.forward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(request, response);</a:t>
            </a:r>
            <a:endParaRPr lang="en-US" altLang="ko-KR" sz="1600" dirty="0"/>
          </a:p>
        </p:txBody>
      </p:sp>
      <p:grpSp>
        <p:nvGrpSpPr>
          <p:cNvPr id="31" name="그룹 18"/>
          <p:cNvGrpSpPr/>
          <p:nvPr/>
        </p:nvGrpSpPr>
        <p:grpSpPr>
          <a:xfrm>
            <a:off x="5544108" y="4941167"/>
            <a:ext cx="2520280" cy="576064"/>
            <a:chOff x="2270926" y="3284984"/>
            <a:chExt cx="2880320" cy="864096"/>
          </a:xfrm>
        </p:grpSpPr>
        <p:sp>
          <p:nvSpPr>
            <p:cNvPr id="32" name="AutoShape 44"/>
            <p:cNvSpPr>
              <a:spLocks noChangeArrowheads="1"/>
            </p:cNvSpPr>
            <p:nvPr/>
          </p:nvSpPr>
          <p:spPr bwMode="auto">
            <a:xfrm>
              <a:off x="2270926" y="3284984"/>
              <a:ext cx="2880320" cy="864096"/>
            </a:xfrm>
            <a:prstGeom prst="cloudCallout">
              <a:avLst>
                <a:gd name="adj1" fmla="val -4266"/>
                <a:gd name="adj2" fmla="val -8180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ko-KR" altLang="en-US" sz="2000" dirty="0" err="1" smtClean="0"/>
                <a:t>ㅋ</a:t>
              </a:r>
              <a:endParaRPr lang="ko-KR" altLang="en-US" sz="2000" dirty="0"/>
            </a:p>
          </p:txBody>
        </p:sp>
        <p:sp>
          <p:nvSpPr>
            <p:cNvPr id="33" name="직사각형 16"/>
            <p:cNvSpPr/>
            <p:nvPr/>
          </p:nvSpPr>
          <p:spPr>
            <a:xfrm>
              <a:off x="3009470" y="3501007"/>
              <a:ext cx="1550942" cy="393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base"/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832140" y="5085183"/>
            <a:ext cx="1970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600" b="1" dirty="0" err="1" smtClean="0"/>
              <a:t>이동</a:t>
            </a:r>
            <a:r>
              <a:rPr lang="ko-KR" altLang="en-US" sz="1600" b="1" dirty="0" smtClean="0"/>
              <a:t>할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페이지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지정</a:t>
            </a:r>
            <a:endParaRPr lang="en-US" altLang="ko-KR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308798" y="1196752"/>
            <a:ext cx="8280920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err="1" smtClean="0"/>
              <a:t>response.sendRedirect</a:t>
            </a:r>
            <a:r>
              <a:rPr lang="en-US" altLang="ko-KR" sz="2000" dirty="0"/>
              <a:t>("</a:t>
            </a:r>
            <a:r>
              <a:rPr lang="en-US" altLang="ko-KR" sz="2000" dirty="0" smtClean="0"/>
              <a:t>05_redirectResult.jsp.jsp?age=" + 20);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130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03548" y="908720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err="1" smtClean="0"/>
              <a:t>RequestDispatcher</a:t>
            </a:r>
            <a:r>
              <a:rPr lang="en-US" altLang="ko-KR" sz="1600" dirty="0" smtClean="0"/>
              <a:t> dispatcher=</a:t>
            </a:r>
            <a:r>
              <a:rPr lang="en-US" altLang="ko-KR" sz="1600" dirty="0" err="1" smtClean="0"/>
              <a:t>request.getRequestDispatcher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("05_forwardResult.jsp“);</a:t>
            </a:r>
          </a:p>
          <a:p>
            <a:pPr fontAlgn="base"/>
            <a:r>
              <a:rPr lang="en-US" altLang="ko-KR" sz="1600" dirty="0" err="1" smtClean="0"/>
              <a:t>dispatcher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.forward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(request, response);</a:t>
            </a:r>
            <a:endParaRPr lang="en-US" altLang="ko-KR" sz="1600" dirty="0"/>
          </a:p>
        </p:txBody>
      </p:sp>
      <p:grpSp>
        <p:nvGrpSpPr>
          <p:cNvPr id="31" name="그룹 18"/>
          <p:cNvGrpSpPr/>
          <p:nvPr/>
        </p:nvGrpSpPr>
        <p:grpSpPr>
          <a:xfrm>
            <a:off x="5544108" y="1412775"/>
            <a:ext cx="2520280" cy="576064"/>
            <a:chOff x="2270926" y="3284984"/>
            <a:chExt cx="2880320" cy="864096"/>
          </a:xfrm>
        </p:grpSpPr>
        <p:sp>
          <p:nvSpPr>
            <p:cNvPr id="32" name="AutoShape 44"/>
            <p:cNvSpPr>
              <a:spLocks noChangeArrowheads="1"/>
            </p:cNvSpPr>
            <p:nvPr/>
          </p:nvSpPr>
          <p:spPr bwMode="auto">
            <a:xfrm>
              <a:off x="2270926" y="3284984"/>
              <a:ext cx="2880320" cy="864096"/>
            </a:xfrm>
            <a:prstGeom prst="cloudCallout">
              <a:avLst>
                <a:gd name="adj1" fmla="val -4266"/>
                <a:gd name="adj2" fmla="val -8180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ko-KR" altLang="en-US" sz="2000" dirty="0" err="1" smtClean="0"/>
                <a:t>ㅋ</a:t>
              </a:r>
              <a:endParaRPr lang="ko-KR" altLang="en-US" sz="2000" dirty="0"/>
            </a:p>
          </p:txBody>
        </p:sp>
        <p:sp>
          <p:nvSpPr>
            <p:cNvPr id="33" name="직사각형 16"/>
            <p:cNvSpPr/>
            <p:nvPr/>
          </p:nvSpPr>
          <p:spPr>
            <a:xfrm>
              <a:off x="3009470" y="3501007"/>
              <a:ext cx="1550942" cy="393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base"/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832140" y="1556791"/>
            <a:ext cx="1970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600" b="1" dirty="0" err="1" smtClean="0"/>
              <a:t>이동</a:t>
            </a:r>
            <a:r>
              <a:rPr lang="ko-KR" altLang="en-US" sz="1600" b="1" dirty="0" smtClean="0"/>
              <a:t>할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페이지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지정</a:t>
            </a:r>
            <a:endParaRPr lang="en-US" altLang="ko-KR" sz="1600" b="1" dirty="0"/>
          </a:p>
        </p:txBody>
      </p:sp>
      <p:sp>
        <p:nvSpPr>
          <p:cNvPr id="4" name="직사각형 3"/>
          <p:cNvSpPr/>
          <p:nvPr/>
        </p:nvSpPr>
        <p:spPr>
          <a:xfrm>
            <a:off x="431540" y="2182621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forward()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en-US" altLang="ko-KR" dirty="0" err="1"/>
              <a:t>requestDispatcher</a:t>
            </a:r>
            <a:r>
              <a:rPr lang="en-US" altLang="ko-KR" dirty="0"/>
              <a:t> </a:t>
            </a:r>
            <a:r>
              <a:rPr lang="ko-KR" altLang="en-US" dirty="0"/>
              <a:t>객체로 접근해야만 호출이 가능합니다</a:t>
            </a:r>
            <a:r>
              <a:rPr lang="en-US" altLang="ko-KR" dirty="0"/>
              <a:t>. </a:t>
            </a:r>
            <a:r>
              <a:rPr lang="en-US" altLang="ko-KR" dirty="0" err="1"/>
              <a:t>requestDispatcher</a:t>
            </a:r>
            <a:r>
              <a:rPr lang="en-US" altLang="ko-KR" dirty="0"/>
              <a:t> </a:t>
            </a:r>
            <a:r>
              <a:rPr lang="ko-KR" altLang="en-US" dirty="0"/>
              <a:t>객체는 </a:t>
            </a:r>
            <a:r>
              <a:rPr lang="en-US" altLang="ko-KR" dirty="0"/>
              <a:t>request </a:t>
            </a:r>
            <a:r>
              <a:rPr lang="ko-KR" altLang="en-US" dirty="0"/>
              <a:t>객체의 </a:t>
            </a:r>
            <a:r>
              <a:rPr lang="en-US" altLang="ko-KR" dirty="0" err="1"/>
              <a:t>getRequestDispatcher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호출하여 얻어냅니다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이렇게 </a:t>
            </a:r>
            <a:r>
              <a:rPr lang="ko-KR" altLang="en-US" dirty="0"/>
              <a:t>얻어낸 </a:t>
            </a:r>
            <a:r>
              <a:rPr lang="en-US" altLang="ko-KR" dirty="0" err="1"/>
              <a:t>requestDispatcher</a:t>
            </a:r>
            <a:r>
              <a:rPr lang="en-US" altLang="ko-KR" dirty="0"/>
              <a:t> </a:t>
            </a:r>
            <a:r>
              <a:rPr lang="ko-KR" altLang="en-US" dirty="0"/>
              <a:t>객체로 </a:t>
            </a:r>
            <a:r>
              <a:rPr lang="en-US" altLang="ko-KR" dirty="0"/>
              <a:t>forward()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호출하면 </a:t>
            </a:r>
            <a:r>
              <a:rPr lang="en-US" altLang="ko-KR" dirty="0" err="1"/>
              <a:t>getRequestDispatcher</a:t>
            </a:r>
            <a:r>
              <a:rPr lang="en-US" altLang="ko-KR" dirty="0"/>
              <a:t>() </a:t>
            </a:r>
            <a:r>
              <a:rPr lang="ko-KR" altLang="en-US" dirty="0" err="1"/>
              <a:t>메소드의</a:t>
            </a:r>
            <a:r>
              <a:rPr lang="ko-KR" altLang="en-US" dirty="0"/>
              <a:t> 매개변수로 지정한 페이지로 이동됩니다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28600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포워드로 페이지 이동</a:t>
            </a:r>
          </a:p>
        </p:txBody>
      </p:sp>
    </p:spTree>
    <p:extLst>
      <p:ext uri="{BB962C8B-B14F-4D97-AF65-F5344CB8AC3E}">
        <p14:creationId xmlns:p14="http://schemas.microsoft.com/office/powerpoint/2010/main" val="14486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178" y="245853"/>
            <a:ext cx="87133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포워드 방식은 서버 상에서 페이지 이동되기 때문에 브라우저는 알아채지 못하고 </a:t>
            </a:r>
            <a:r>
              <a:rPr lang="en-US" altLang="ko-KR" dirty="0"/>
              <a:t>URL</a:t>
            </a:r>
            <a:r>
              <a:rPr lang="ko-KR" altLang="en-US" dirty="0"/>
              <a:t>도 변경되지 않습니다</a:t>
            </a:r>
            <a:r>
              <a:rPr lang="en-US" altLang="ko-KR" dirty="0"/>
              <a:t>. </a:t>
            </a:r>
            <a:r>
              <a:rPr lang="ko-KR" altLang="en-US" dirty="0"/>
              <a:t>또한 기존의 </a:t>
            </a:r>
            <a:r>
              <a:rPr lang="en-US" altLang="ko-KR" dirty="0"/>
              <a:t>request</a:t>
            </a:r>
            <a:r>
              <a:rPr lang="ko-KR" altLang="en-US" dirty="0"/>
              <a:t>와 </a:t>
            </a:r>
            <a:r>
              <a:rPr lang="en-US" altLang="ko-KR" dirty="0"/>
              <a:t>response</a:t>
            </a:r>
            <a:r>
              <a:rPr lang="ko-KR" altLang="en-US" dirty="0"/>
              <a:t>는 유지되어 이동됩니다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페이지 이동을 위해서 </a:t>
            </a:r>
            <a:r>
              <a:rPr lang="ko-KR" altLang="en-US" dirty="0" err="1"/>
              <a:t>포워딩을</a:t>
            </a:r>
            <a:r>
              <a:rPr lang="ko-KR" altLang="en-US" dirty="0"/>
              <a:t> 하면 요청 당시의 현재 페이지에 대한 </a:t>
            </a:r>
            <a:r>
              <a:rPr lang="en-US" altLang="ko-KR" dirty="0"/>
              <a:t>URL</a:t>
            </a:r>
            <a:r>
              <a:rPr lang="ko-KR" altLang="en-US" dirty="0"/>
              <a:t>만 나타날 뿐 제어가 넘어간 특정 페이지의 </a:t>
            </a:r>
            <a:r>
              <a:rPr lang="en-US" altLang="ko-KR" dirty="0"/>
              <a:t>URL</a:t>
            </a:r>
            <a:r>
              <a:rPr lang="ko-KR" altLang="en-US" dirty="0"/>
              <a:t>이 전혀 나타나지 않습니다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544" y="5648474"/>
            <a:ext cx="8723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포워딩</a:t>
            </a:r>
            <a:r>
              <a:rPr lang="ko-KR" altLang="en-US" dirty="0"/>
              <a:t> 방식으로 페이지를 이동하면 클라이언트의 </a:t>
            </a:r>
            <a:r>
              <a:rPr lang="ko-KR" altLang="en-US" dirty="0" err="1"/>
              <a:t>웹브라우저의</a:t>
            </a:r>
            <a:r>
              <a:rPr lang="ko-KR" altLang="en-US" dirty="0"/>
              <a:t> 주소란에 보이는 </a:t>
            </a:r>
            <a:r>
              <a:rPr lang="en-US" altLang="ko-KR" dirty="0"/>
              <a:t>URL</a:t>
            </a:r>
            <a:r>
              <a:rPr lang="ko-KR" altLang="en-US" dirty="0"/>
              <a:t>과 실제 </a:t>
            </a:r>
            <a:r>
              <a:rPr lang="ko-KR" altLang="en-US" dirty="0" err="1"/>
              <a:t>웹브라우저에서</a:t>
            </a:r>
            <a:r>
              <a:rPr lang="ko-KR" altLang="en-US" dirty="0"/>
              <a:t> 로드하고 있는 문서가 서로 다르므로 사용자는 내부적으로 어떠한 일들이 일어나고 있는지 감지할 수가 없습니다</a:t>
            </a:r>
            <a:r>
              <a:rPr lang="en-US" altLang="ko-KR" dirty="0"/>
              <a:t>.</a:t>
            </a:r>
          </a:p>
        </p:txBody>
      </p:sp>
      <p:pic>
        <p:nvPicPr>
          <p:cNvPr id="19" name="Picture 4" descr="N:\원고\로드북\_____jsp\img\ch04\4-059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3966" y="3552519"/>
            <a:ext cx="4343400" cy="1590675"/>
          </a:xfrm>
          <a:prstGeom prst="rect">
            <a:avLst/>
          </a:prstGeom>
          <a:noFill/>
        </p:spPr>
      </p:pic>
      <p:pic>
        <p:nvPicPr>
          <p:cNvPr id="20" name="Picture 2" descr="N:\원고\로드북\_____jsp\img\ch04\4-057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528" y="1909469"/>
            <a:ext cx="2773022" cy="1571612"/>
          </a:xfrm>
          <a:prstGeom prst="rect">
            <a:avLst/>
          </a:prstGeom>
          <a:noFill/>
        </p:spPr>
      </p:pic>
      <p:pic>
        <p:nvPicPr>
          <p:cNvPr id="22" name="Picture 2" descr="G:\원고\로드북\_____jsp\img\ch03\3-032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304" y="1980883"/>
            <a:ext cx="424847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4862312" y="2404046"/>
            <a:ext cx="41764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err="1" smtClean="0"/>
              <a:t>RequestDispatcher</a:t>
            </a:r>
            <a:r>
              <a:rPr lang="en-US" altLang="ko-KR" sz="1100" b="1" dirty="0" smtClean="0"/>
              <a:t> dispatcher</a:t>
            </a:r>
          </a:p>
          <a:p>
            <a:r>
              <a:rPr lang="en-US" altLang="ko-KR" sz="1100" b="1" dirty="0" smtClean="0"/>
              <a:t>    =</a:t>
            </a:r>
            <a:r>
              <a:rPr lang="en-US" altLang="ko-KR" sz="1100" b="1" dirty="0" err="1" smtClean="0"/>
              <a:t>request.getRequestDispatcher</a:t>
            </a:r>
            <a:r>
              <a:rPr lang="en-US" altLang="ko-KR" sz="1100" b="1" dirty="0" smtClean="0"/>
              <a:t>("05_forwardResult.jsp");</a:t>
            </a:r>
          </a:p>
          <a:p>
            <a:r>
              <a:rPr lang="en-US" altLang="ko-KR" sz="1100" b="1" dirty="0" err="1" smtClean="0"/>
              <a:t>dispatcher.forward</a:t>
            </a:r>
            <a:r>
              <a:rPr lang="en-US" altLang="ko-KR" sz="1100" b="1" dirty="0" smtClean="0"/>
              <a:t>(request, response);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34928" y="2052321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05_forwardTest.jsp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180528" y="1909469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80528" y="1909469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015654" y="2838139"/>
            <a:ext cx="2627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 smtClean="0"/>
              <a:t>request.getParameter</a:t>
            </a:r>
            <a:r>
              <a:rPr lang="en-US" altLang="ko-KR" sz="1400" b="1" dirty="0" smtClean="0"/>
              <a:t>(“age")</a:t>
            </a:r>
            <a:endParaRPr lang="en-US" altLang="ko-KR" sz="14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1727622" y="3126171"/>
            <a:ext cx="3096344" cy="2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180528" y="1909469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>
            <a:off x="6181288" y="3123892"/>
            <a:ext cx="1428760" cy="714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609916" y="3195329"/>
            <a:ext cx="642942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로그인 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r>
              <a:rPr lang="ko-KR" altLang="en-US" sz="1100" b="1" dirty="0" err="1" smtClean="0">
                <a:solidFill>
                  <a:schemeClr val="bg1"/>
                </a:solidFill>
              </a:rPr>
              <a:t>성공시</a:t>
            </a:r>
            <a:endParaRPr lang="en-US" altLang="ko-KR" sz="1100" b="1" dirty="0" smtClean="0">
              <a:solidFill>
                <a:schemeClr val="bg1"/>
              </a:solidFill>
            </a:endParaRPr>
          </a:p>
        </p:txBody>
      </p:sp>
      <p:sp>
        <p:nvSpPr>
          <p:cNvPr id="34" name="아래쪽 화살표 33"/>
          <p:cNvSpPr/>
          <p:nvPr/>
        </p:nvSpPr>
        <p:spPr>
          <a:xfrm rot="5400000">
            <a:off x="3649046" y="1790501"/>
            <a:ext cx="761264" cy="1142028"/>
          </a:xfrm>
          <a:prstGeom prst="downArrow">
            <a:avLst>
              <a:gd name="adj1" fmla="val 5487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538082" y="2123759"/>
            <a:ext cx="113685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smtClean="0">
                <a:solidFill>
                  <a:schemeClr val="bg1"/>
                </a:solidFill>
              </a:rPr>
              <a:t>로그인 실패 시 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38082" y="2316048"/>
            <a:ext cx="11766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err="1" smtClean="0">
                <a:solidFill>
                  <a:srgbClr val="FFFF00"/>
                </a:solidFill>
              </a:rPr>
              <a:t>history.go</a:t>
            </a:r>
            <a:r>
              <a:rPr lang="en-US" altLang="ko-KR" sz="1200" b="1" dirty="0" smtClean="0">
                <a:solidFill>
                  <a:srgbClr val="FFFF00"/>
                </a:solidFill>
              </a:rPr>
              <a:t>(-1</a:t>
            </a:r>
            <a:r>
              <a:rPr lang="en-US" altLang="ko-KR" sz="1200" b="1" u="sng" dirty="0" smtClean="0">
                <a:solidFill>
                  <a:srgbClr val="FFFF00"/>
                </a:solidFill>
              </a:rPr>
              <a:t>)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4252462" y="4124023"/>
            <a:ext cx="1857388" cy="1651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252066" y="3909709"/>
            <a:ext cx="33575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 b="1" dirty="0" smtClean="0"/>
              <a:t>현재 페이지에 대한 </a:t>
            </a:r>
            <a:r>
              <a:rPr lang="en-US" altLang="ko-KR" sz="1200" b="1" dirty="0" smtClean="0"/>
              <a:t>URL</a:t>
            </a:r>
            <a:r>
              <a:rPr lang="ko-KR" altLang="en-US" sz="1200" b="1" dirty="0" smtClean="0"/>
              <a:t>인 </a:t>
            </a:r>
            <a:r>
              <a:rPr lang="en-US" altLang="ko-KR" sz="1200" dirty="0" smtClean="0"/>
              <a:t>05_forwardTest.jsp</a:t>
            </a:r>
            <a:r>
              <a:rPr lang="ko-KR" altLang="en-US" sz="1200" dirty="0" smtClean="0"/>
              <a:t>가</a:t>
            </a:r>
            <a:r>
              <a:rPr lang="ko-KR" altLang="en-US" sz="1200" b="1" dirty="0" smtClean="0"/>
              <a:t> 나타날 뿐 제어가 넘어간 특정 페이지의 </a:t>
            </a:r>
            <a:r>
              <a:rPr lang="en-US" altLang="ko-KR" sz="1200" b="1" dirty="0" smtClean="0"/>
              <a:t>URL</a:t>
            </a:r>
            <a:r>
              <a:rPr lang="ko-KR" altLang="en-US" sz="1200" b="1" dirty="0" smtClean="0"/>
              <a:t>이 전혀 나타나지 않음</a:t>
            </a:r>
            <a:endParaRPr lang="ko-KR" altLang="en-US" sz="1200" b="1" dirty="0"/>
          </a:p>
        </p:txBody>
      </p:sp>
      <p:sp>
        <p:nvSpPr>
          <p:cNvPr id="39" name="직사각형 38"/>
          <p:cNvSpPr/>
          <p:nvPr/>
        </p:nvSpPr>
        <p:spPr>
          <a:xfrm>
            <a:off x="1680694" y="4695527"/>
            <a:ext cx="29289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 b="1" dirty="0" smtClean="0"/>
              <a:t>제어가 넘어간 </a:t>
            </a:r>
            <a:r>
              <a:rPr lang="en-US" altLang="ko-KR" sz="1200" b="1" dirty="0" smtClean="0"/>
              <a:t>05_forwardResult.jsp</a:t>
            </a:r>
          </a:p>
          <a:p>
            <a:pPr fontAlgn="base"/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페이지 내용이 나타남</a:t>
            </a:r>
            <a:endParaRPr lang="ko-KR" altLang="en-US" sz="1200" b="1" dirty="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4466776" y="4838403"/>
            <a:ext cx="714380" cy="165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6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260649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sendRedirect</a:t>
            </a:r>
            <a:r>
              <a:rPr lang="en-US" altLang="ko-KR" dirty="0"/>
              <a:t>()</a:t>
            </a:r>
            <a:r>
              <a:rPr lang="ko-KR" altLang="en-US" dirty="0"/>
              <a:t>에서는 쿼리 </a:t>
            </a:r>
            <a:r>
              <a:rPr lang="ko-KR" altLang="en-US" dirty="0" err="1"/>
              <a:t>스트링</a:t>
            </a:r>
            <a:r>
              <a:rPr lang="ko-KR" altLang="en-US" dirty="0"/>
              <a:t> 형태로 데이터 전송을 하였다면 </a:t>
            </a:r>
            <a:r>
              <a:rPr lang="en-US" altLang="ko-KR" dirty="0"/>
              <a:t>forward() </a:t>
            </a:r>
            <a:r>
              <a:rPr lang="ko-KR" altLang="en-US" dirty="0" err="1"/>
              <a:t>메소드로</a:t>
            </a:r>
            <a:r>
              <a:rPr lang="ko-KR" altLang="en-US" dirty="0"/>
              <a:t> 페이지를 이동하면서 데이터는 전송하고 싶을 경우에는 기존의 </a:t>
            </a:r>
            <a:r>
              <a:rPr lang="en-US" altLang="ko-KR" dirty="0"/>
              <a:t>request </a:t>
            </a:r>
            <a:r>
              <a:rPr lang="ko-KR" altLang="en-US" dirty="0"/>
              <a:t>객체가 그대로 유지되기 때문에 </a:t>
            </a:r>
            <a:r>
              <a:rPr lang="en-US" altLang="ko-KR" dirty="0" err="1"/>
              <a:t>setAttribute</a:t>
            </a:r>
            <a:r>
              <a:rPr lang="en-US" altLang="ko-KR" dirty="0"/>
              <a:t>() </a:t>
            </a:r>
            <a:r>
              <a:rPr lang="ko-KR" altLang="en-US" dirty="0" err="1"/>
              <a:t>메소드로</a:t>
            </a:r>
            <a:r>
              <a:rPr lang="ko-KR" altLang="en-US" dirty="0"/>
              <a:t> </a:t>
            </a:r>
            <a:r>
              <a:rPr lang="en-US" altLang="ko-KR" dirty="0"/>
              <a:t>request </a:t>
            </a:r>
            <a:r>
              <a:rPr lang="ko-KR" altLang="en-US" dirty="0"/>
              <a:t>객체에 </a:t>
            </a:r>
            <a:r>
              <a:rPr lang="ko-KR" altLang="en-US" dirty="0" err="1"/>
              <a:t>어트리뷰트</a:t>
            </a:r>
            <a:r>
              <a:rPr lang="ko-KR" altLang="en-US" dirty="0"/>
              <a:t> 값으로 저장해서 보내줍니다</a:t>
            </a:r>
            <a:r>
              <a:rPr lang="en-US" altLang="ko-KR" dirty="0"/>
              <a:t>.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4592160" descr="EMB000012ccbd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60978"/>
            <a:ext cx="4608512" cy="149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31539" y="2780928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반면 이동한 페이지에서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값을 얻어 와서 사용하려면 </a:t>
            </a:r>
            <a:r>
              <a:rPr lang="en-US" altLang="ko-KR" dirty="0" err="1"/>
              <a:t>getAttribute</a:t>
            </a:r>
            <a:r>
              <a:rPr lang="en-US" altLang="ko-KR" dirty="0"/>
              <a:t>() </a:t>
            </a:r>
            <a:r>
              <a:rPr lang="ko-KR" altLang="en-US" dirty="0" err="1"/>
              <a:t>메소드의</a:t>
            </a:r>
            <a:r>
              <a:rPr lang="ko-KR" altLang="en-US" dirty="0"/>
              <a:t> 매개변수로 </a:t>
            </a:r>
            <a:r>
              <a:rPr lang="ko-KR" altLang="en-US" dirty="0" err="1"/>
              <a:t>어트리뷰트</a:t>
            </a:r>
            <a:r>
              <a:rPr lang="ko-KR" altLang="en-US" dirty="0"/>
              <a:t> 이름을 지정해야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getAttribute</a:t>
            </a:r>
            <a:r>
              <a:rPr lang="en-US" altLang="ko-KR" dirty="0"/>
              <a:t>() </a:t>
            </a:r>
            <a:r>
              <a:rPr lang="ko-KR" altLang="en-US" dirty="0" err="1"/>
              <a:t>메소드는</a:t>
            </a:r>
            <a:r>
              <a:rPr lang="ko-KR" altLang="en-US" dirty="0"/>
              <a:t> 리턴 타입이 </a:t>
            </a:r>
            <a:r>
              <a:rPr lang="en-US" altLang="ko-KR" dirty="0"/>
              <a:t>Object</a:t>
            </a:r>
            <a:r>
              <a:rPr lang="ko-KR" altLang="en-US" dirty="0"/>
              <a:t>형이므로 정수형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 </a:t>
            </a:r>
            <a:r>
              <a:rPr lang="ko-KR" altLang="en-US" dirty="0"/>
              <a:t>변수에 저장하려면 </a:t>
            </a:r>
            <a:r>
              <a:rPr lang="en-US" altLang="ko-KR" dirty="0"/>
              <a:t>cast </a:t>
            </a:r>
            <a:r>
              <a:rPr lang="ko-KR" altLang="en-US" dirty="0"/>
              <a:t>연산자를 이용해야 합니다</a:t>
            </a:r>
            <a:r>
              <a:rPr lang="en-US" altLang="ko-KR" dirty="0"/>
              <a:t>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87943144" descr="EMB000012ccbd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631" y="4465778"/>
            <a:ext cx="5664019" cy="126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20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260649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sendRedirect</a:t>
            </a:r>
            <a:r>
              <a:rPr lang="en-US" altLang="ko-KR" dirty="0"/>
              <a:t>() </a:t>
            </a:r>
            <a:r>
              <a:rPr lang="ko-KR" altLang="en-US" dirty="0" err="1"/>
              <a:t>메소드로</a:t>
            </a:r>
            <a:r>
              <a:rPr lang="ko-KR" altLang="en-US" dirty="0"/>
              <a:t> 한글을 전송하려면 </a:t>
            </a:r>
            <a:r>
              <a:rPr lang="en-US" altLang="ko-KR" dirty="0" err="1"/>
              <a:t>URLEncoder.encode</a:t>
            </a:r>
            <a:r>
              <a:rPr lang="en-US" altLang="ko-KR" dirty="0"/>
              <a:t>() </a:t>
            </a:r>
            <a:r>
              <a:rPr lang="ko-KR" altLang="en-US" dirty="0" err="1"/>
              <a:t>메소드로</a:t>
            </a:r>
            <a:r>
              <a:rPr lang="ko-KR" altLang="en-US" dirty="0"/>
              <a:t> </a:t>
            </a:r>
            <a:r>
              <a:rPr lang="ko-KR" altLang="en-US" dirty="0" err="1"/>
              <a:t>인코딩</a:t>
            </a:r>
            <a:r>
              <a:rPr lang="ko-KR" altLang="en-US" dirty="0"/>
              <a:t> 과정을 거쳐야 합니다</a:t>
            </a:r>
            <a:r>
              <a:rPr lang="en-US" altLang="ko-KR" dirty="0"/>
              <a:t>.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7445" y="2619118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forward() </a:t>
            </a:r>
            <a:r>
              <a:rPr lang="ko-KR" altLang="en-US" dirty="0" err="1"/>
              <a:t>메소드는</a:t>
            </a:r>
            <a:r>
              <a:rPr lang="ko-KR" altLang="en-US" dirty="0"/>
              <a:t> 한글 전송을 위해서 별다른 처리를 하지 않아도 됩니다</a:t>
            </a:r>
            <a:r>
              <a:rPr lang="en-US" altLang="ko-KR" dirty="0"/>
              <a:t>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87935016" descr="EMB000012ccbd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70" y="1052736"/>
            <a:ext cx="882308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87961328" descr="EMB000012ccbd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40968"/>
            <a:ext cx="4896544" cy="110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95536" y="4418340"/>
            <a:ext cx="7830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이렇게 넘겨진 </a:t>
            </a:r>
            <a:r>
              <a:rPr lang="en-US" altLang="ko-KR" dirty="0"/>
              <a:t>String </a:t>
            </a:r>
            <a:r>
              <a:rPr lang="ko-KR" altLang="en-US" dirty="0"/>
              <a:t>형 데이터를 이동한 페이지에서 얻어오려면 리턴 타입이 </a:t>
            </a:r>
            <a:r>
              <a:rPr lang="en-US" altLang="ko-KR" dirty="0"/>
              <a:t>Object</a:t>
            </a:r>
            <a:r>
              <a:rPr lang="ko-KR" altLang="en-US" dirty="0"/>
              <a:t>형이므로 </a:t>
            </a:r>
            <a:r>
              <a:rPr lang="en-US" altLang="ko-KR" dirty="0"/>
              <a:t>cast </a:t>
            </a:r>
            <a:r>
              <a:rPr lang="ko-KR" altLang="en-US" dirty="0"/>
              <a:t>연산자를 이용해야 합니다</a:t>
            </a:r>
            <a:r>
              <a:rPr lang="en-US" altLang="ko-KR" dirty="0"/>
              <a:t>.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1" name="_x87617464" descr="EMB000012ccbd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57192"/>
            <a:ext cx="5389305" cy="119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83568" y="6347941"/>
            <a:ext cx="6537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05_forwardForm.jsp, 05_forwardResult.jsp, 05_forwardTest.jsp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00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application </a:t>
            </a:r>
            <a:r>
              <a:rPr lang="ko-KR" altLang="en-US" sz="4000" dirty="0">
                <a:solidFill>
                  <a:srgbClr val="FF0000"/>
                </a:solidFill>
              </a:rPr>
              <a:t>내장 </a:t>
            </a:r>
            <a:r>
              <a:rPr lang="ko-KR" altLang="en-US" sz="4000" dirty="0" smtClean="0">
                <a:solidFill>
                  <a:srgbClr val="FF0000"/>
                </a:solidFill>
              </a:rPr>
              <a:t>객체</a:t>
            </a:r>
            <a:r>
              <a:rPr lang="en-US" altLang="ko-KR" sz="4000" dirty="0" smtClean="0">
                <a:solidFill>
                  <a:srgbClr val="FF0000"/>
                </a:solidFill>
              </a:rPr>
              <a:t>(p201)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976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application </a:t>
            </a:r>
            <a:r>
              <a:rPr lang="ko-KR" altLang="en-US" sz="2000" dirty="0"/>
              <a:t>내장 객체는 하나의 웹 애플리케이션을 관리하고 웹 애플리케이션 안에서의 자원을 공유합니다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하나의 웹 애플리케이션이란 하나의 웹 프로젝트를 의미합니다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지금까지 여러분들이 </a:t>
            </a:r>
            <a:r>
              <a:rPr lang="en-US" altLang="ko-KR" sz="2000" dirty="0"/>
              <a:t>web-study-04 </a:t>
            </a:r>
            <a:r>
              <a:rPr lang="ko-KR" altLang="en-US" sz="2000" dirty="0"/>
              <a:t>이런 식으로 만든 프로젝트를 의미합니다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이번 페이지에서 사용한 정보</a:t>
            </a:r>
            <a:r>
              <a:rPr lang="en-US" altLang="ko-KR" sz="2000" dirty="0"/>
              <a:t>(</a:t>
            </a:r>
            <a:r>
              <a:rPr lang="ko-KR" altLang="en-US" sz="2000" dirty="0"/>
              <a:t>자원</a:t>
            </a:r>
            <a:r>
              <a:rPr lang="en-US" altLang="ko-KR" sz="2000" dirty="0"/>
              <a:t>)</a:t>
            </a:r>
            <a:r>
              <a:rPr lang="ko-KR" altLang="en-US" sz="2000" dirty="0"/>
              <a:t>을 다음 페이지에서까지 사용하도록 하기 위해서 </a:t>
            </a:r>
            <a:r>
              <a:rPr lang="ko-KR" altLang="en-US" sz="2000" dirty="0" err="1"/>
              <a:t>어트리뷰트를</a:t>
            </a:r>
            <a:r>
              <a:rPr lang="ko-KR" altLang="en-US" sz="2000" dirty="0"/>
              <a:t> 새로 생성해서 </a:t>
            </a:r>
            <a:r>
              <a:rPr lang="en-US" altLang="ko-KR" sz="2000" dirty="0"/>
              <a:t>request </a:t>
            </a:r>
            <a:r>
              <a:rPr lang="ko-KR" altLang="en-US" sz="2000" dirty="0"/>
              <a:t>객체에 저장하여 사용했습니다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/>
              <a:t>application </a:t>
            </a:r>
            <a:r>
              <a:rPr lang="ko-KR" altLang="en-US" sz="2000" dirty="0"/>
              <a:t>객체도 정보</a:t>
            </a:r>
            <a:r>
              <a:rPr lang="en-US" altLang="ko-KR" sz="2000" dirty="0"/>
              <a:t>(</a:t>
            </a:r>
            <a:r>
              <a:rPr lang="ko-KR" altLang="en-US" sz="2000" dirty="0"/>
              <a:t>자원</a:t>
            </a:r>
            <a:r>
              <a:rPr lang="en-US" altLang="ko-KR" sz="2000" dirty="0"/>
              <a:t>)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어트리뷰트에</a:t>
            </a:r>
            <a:r>
              <a:rPr lang="ko-KR" altLang="en-US" sz="2000" dirty="0"/>
              <a:t> 저장할 수 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application </a:t>
            </a:r>
            <a:r>
              <a:rPr lang="ko-KR" altLang="en-US" sz="2000" dirty="0"/>
              <a:t>객체에 저장된 내용은 하나의 프로젝트 내의 모든 </a:t>
            </a:r>
            <a:r>
              <a:rPr lang="en-US" altLang="ko-KR" sz="2000" dirty="0"/>
              <a:t>JSP </a:t>
            </a:r>
            <a:r>
              <a:rPr lang="ko-KR" altLang="en-US" sz="2000" dirty="0"/>
              <a:t>페이지에서 공통적으로 사용할 수 있게 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3442543"/>
            <a:ext cx="763284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request.setAttribute</a:t>
            </a:r>
            <a:r>
              <a:rPr lang="en-US" altLang="ko-KR" dirty="0"/>
              <a:t>("name", "request man");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3568" y="4581128"/>
            <a:ext cx="763284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application.setAttribute</a:t>
            </a:r>
            <a:r>
              <a:rPr lang="en-US" altLang="ko-KR" dirty="0"/>
              <a:t>("name", "application man");</a:t>
            </a:r>
          </a:p>
        </p:txBody>
      </p:sp>
    </p:spTree>
    <p:extLst>
      <p:ext uri="{BB962C8B-B14F-4D97-AF65-F5344CB8AC3E}">
        <p14:creationId xmlns:p14="http://schemas.microsoft.com/office/powerpoint/2010/main" val="617902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976664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jsp</a:t>
            </a:r>
            <a:r>
              <a:rPr lang="en-US" altLang="ko-KR" sz="2000" dirty="0"/>
              <a:t> </a:t>
            </a:r>
            <a:r>
              <a:rPr lang="ko-KR" altLang="en-US" sz="2000" dirty="0"/>
              <a:t>페이지에서 생성하지 않고 그냥 가져다 쓰는 </a:t>
            </a:r>
            <a:r>
              <a:rPr lang="en-US" altLang="ko-KR" sz="2000" dirty="0"/>
              <a:t>application </a:t>
            </a:r>
            <a:r>
              <a:rPr lang="ko-KR" altLang="en-US" sz="2000" dirty="0"/>
              <a:t>내장 객체는 어떤 자료형태인지 살펴봅시다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이를 </a:t>
            </a:r>
            <a:r>
              <a:rPr lang="ko-KR" altLang="en-US" sz="2000" dirty="0"/>
              <a:t>위해서는 </a:t>
            </a:r>
            <a:r>
              <a:rPr lang="en-US" altLang="ko-KR" sz="2000" dirty="0" err="1"/>
              <a:t>jsp</a:t>
            </a:r>
            <a:r>
              <a:rPr lang="ko-KR" altLang="en-US" sz="2000" dirty="0"/>
              <a:t>가 자동 변환되는 </a:t>
            </a:r>
            <a:r>
              <a:rPr lang="ko-KR" altLang="en-US" sz="2000" dirty="0" err="1"/>
              <a:t>서블릿</a:t>
            </a:r>
            <a:r>
              <a:rPr lang="ko-KR" altLang="en-US" sz="2000" dirty="0"/>
              <a:t> 파일을 살펴보아야 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다음 </a:t>
            </a:r>
            <a:r>
              <a:rPr lang="ko-KR" altLang="en-US" sz="2000" dirty="0"/>
              <a:t>그림은 </a:t>
            </a:r>
            <a:r>
              <a:rPr lang="en-US" altLang="ko-KR" sz="2000" dirty="0" err="1"/>
              <a:t>hello.jsp</a:t>
            </a:r>
            <a:r>
              <a:rPr lang="en-US" altLang="ko-KR" sz="2000" dirty="0"/>
              <a:t> </a:t>
            </a:r>
            <a:r>
              <a:rPr lang="ko-KR" altLang="en-US" sz="2000" dirty="0"/>
              <a:t>페이지가 변환된 </a:t>
            </a:r>
            <a:r>
              <a:rPr lang="ko-KR" altLang="en-US" sz="2000" dirty="0" err="1"/>
              <a:t>서블릿</a:t>
            </a:r>
            <a:r>
              <a:rPr lang="ko-KR" altLang="en-US" sz="2000" dirty="0"/>
              <a:t> 클래스입니다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en-US" altLang="ko-KR" sz="2000" dirty="0" smtClean="0"/>
              <a:t>44</a:t>
            </a:r>
            <a:r>
              <a:rPr lang="ko-KR" altLang="en-US" sz="2000" dirty="0"/>
              <a:t>줄을 살펴보면 </a:t>
            </a:r>
            <a:r>
              <a:rPr lang="en-US" altLang="ko-KR" sz="2000" dirty="0"/>
              <a:t>application</a:t>
            </a:r>
            <a:r>
              <a:rPr lang="ko-KR" altLang="en-US" sz="2000" dirty="0"/>
              <a:t>은 </a:t>
            </a:r>
            <a:r>
              <a:rPr lang="en-US" altLang="ko-KR" sz="2000" dirty="0" err="1"/>
              <a:t>javax.servlet.ServletContext</a:t>
            </a:r>
            <a:r>
              <a:rPr lang="en-US" altLang="ko-KR" sz="2000" dirty="0"/>
              <a:t> </a:t>
            </a:r>
            <a:r>
              <a:rPr lang="ko-KR" altLang="en-US" sz="2000" dirty="0"/>
              <a:t>인터페이스를 구현한 객체임을 알 수 있습니다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33501200" descr="DRW000012ccbd4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96952"/>
            <a:ext cx="7416824" cy="353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4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260648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장 </a:t>
            </a:r>
            <a:r>
              <a:rPr lang="ko-KR" altLang="en-US" dirty="0" err="1"/>
              <a:t>서블릿을</a:t>
            </a:r>
            <a:r>
              <a:rPr lang="ko-KR" altLang="en-US" dirty="0"/>
              <a:t> 학습하면서는 </a:t>
            </a:r>
            <a:r>
              <a:rPr lang="en-US" altLang="ko-KR" dirty="0"/>
              <a:t>out </a:t>
            </a:r>
            <a:r>
              <a:rPr lang="ko-KR" altLang="en-US" dirty="0"/>
              <a:t>객체를 사용하기 위해서는 </a:t>
            </a:r>
            <a:r>
              <a:rPr lang="en-US" altLang="ko-KR" dirty="0"/>
              <a:t>response </a:t>
            </a:r>
            <a:r>
              <a:rPr lang="ko-KR" altLang="en-US" dirty="0"/>
              <a:t>객체의 </a:t>
            </a:r>
            <a:r>
              <a:rPr lang="en-US" altLang="ko-KR" dirty="0" err="1"/>
              <a:t>getWriter</a:t>
            </a:r>
            <a:r>
              <a:rPr lang="en-US" altLang="ko-KR" dirty="0"/>
              <a:t>()</a:t>
            </a:r>
            <a:r>
              <a:rPr lang="ko-KR" altLang="en-US" dirty="0"/>
              <a:t>를 호출하여 얻어온 후에 사용하였습니다</a:t>
            </a:r>
            <a:r>
              <a:rPr lang="en-US" altLang="ko-KR" dirty="0"/>
              <a:t>. 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서블릿에서</a:t>
            </a:r>
            <a:r>
              <a:rPr lang="ko-KR" altLang="en-US" dirty="0"/>
              <a:t> </a:t>
            </a:r>
            <a:r>
              <a:rPr lang="en-US" altLang="ko-KR" dirty="0"/>
              <a:t>out </a:t>
            </a:r>
            <a:r>
              <a:rPr lang="ko-KR" altLang="en-US" dirty="0"/>
              <a:t>객체 얻기 </a:t>
            </a:r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30476" y="1830308"/>
            <a:ext cx="816768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PrintWriter</a:t>
            </a:r>
            <a:r>
              <a:rPr lang="en-US" altLang="ko-KR" dirty="0"/>
              <a:t> out=</a:t>
            </a:r>
            <a:r>
              <a:rPr lang="en-US" altLang="ko-KR" dirty="0" err="1"/>
              <a:t>response.getWriter</a:t>
            </a:r>
            <a:r>
              <a:rPr lang="en-US" altLang="ko-KR" dirty="0"/>
              <a:t>();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2420888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서블릿과는</a:t>
            </a:r>
            <a:r>
              <a:rPr lang="ko-KR" altLang="en-US" dirty="0"/>
              <a:t> 달리 </a:t>
            </a:r>
            <a:r>
              <a:rPr lang="en-US" altLang="ko-KR" dirty="0"/>
              <a:t>JSP</a:t>
            </a:r>
            <a:r>
              <a:rPr lang="ko-KR" altLang="en-US" dirty="0"/>
              <a:t>에서는 </a:t>
            </a:r>
            <a:r>
              <a:rPr lang="en-US" altLang="ko-KR" dirty="0"/>
              <a:t>out </a:t>
            </a:r>
            <a:r>
              <a:rPr lang="ko-KR" altLang="en-US" dirty="0"/>
              <a:t>객체를 선언 없이 바로 사용하였는데 이는 바로 </a:t>
            </a:r>
            <a:r>
              <a:rPr lang="en-US" altLang="ko-KR" dirty="0"/>
              <a:t>out </a:t>
            </a:r>
            <a:r>
              <a:rPr lang="ko-KR" altLang="en-US" dirty="0"/>
              <a:t>객체가 </a:t>
            </a:r>
            <a:r>
              <a:rPr lang="en-US" altLang="ko-KR" dirty="0"/>
              <a:t>JSP </a:t>
            </a:r>
            <a:r>
              <a:rPr lang="ko-KR" altLang="en-US" dirty="0"/>
              <a:t>내장 객체이기 때문입니다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JSP </a:t>
            </a:r>
            <a:r>
              <a:rPr lang="ko-KR" altLang="en-US" dirty="0"/>
              <a:t>내장 객체가 </a:t>
            </a:r>
            <a:r>
              <a:rPr lang="ko-KR" altLang="en-US" dirty="0" err="1"/>
              <a:t>서블릿</a:t>
            </a:r>
            <a:r>
              <a:rPr lang="ko-KR" altLang="en-US" dirty="0"/>
              <a:t> 파일로 변환될 때 </a:t>
            </a:r>
            <a:r>
              <a:rPr lang="en-US" altLang="ko-KR" dirty="0"/>
              <a:t>JSP </a:t>
            </a:r>
            <a:r>
              <a:rPr lang="ko-KR" altLang="en-US" dirty="0"/>
              <a:t>컨테이너가 내장 객체를 자동으로 생성해 준다고 하였는데 이를 확인하기 위해서 </a:t>
            </a:r>
            <a:r>
              <a:rPr lang="en-US" altLang="ko-KR" dirty="0" err="1"/>
              <a:t>hello.jsp</a:t>
            </a:r>
            <a:r>
              <a:rPr lang="en-US" altLang="ko-KR" dirty="0"/>
              <a:t> </a:t>
            </a:r>
            <a:r>
              <a:rPr lang="ko-KR" altLang="en-US" dirty="0"/>
              <a:t>파일이 변환된 </a:t>
            </a:r>
            <a:r>
              <a:rPr lang="ko-KR" altLang="en-US" dirty="0" err="1"/>
              <a:t>서블릿</a:t>
            </a:r>
            <a:r>
              <a:rPr lang="ko-KR" altLang="en-US" dirty="0"/>
              <a:t> 파일</a:t>
            </a:r>
            <a:r>
              <a:rPr lang="en-US" altLang="ko-KR" dirty="0"/>
              <a:t>(hello_jsp.java)</a:t>
            </a:r>
            <a:r>
              <a:rPr lang="ko-KR" altLang="en-US" dirty="0"/>
              <a:t>을 찾아가 보도록 합시다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웹 컨테이너가 만든 </a:t>
            </a:r>
            <a:r>
              <a:rPr lang="ko-KR" altLang="en-US" dirty="0" err="1"/>
              <a:t>서블릿은</a:t>
            </a:r>
            <a:r>
              <a:rPr lang="ko-KR" altLang="en-US" dirty="0"/>
              <a:t> 다음 경로에서 찾을 수 있습니다</a:t>
            </a:r>
            <a:r>
              <a:rPr lang="en-US" altLang="ko-KR" dirty="0"/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99952" y="4941168"/>
            <a:ext cx="832051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eclipse\</a:t>
            </a:r>
            <a:r>
              <a:rPr lang="en-US" altLang="ko-KR" dirty="0" err="1"/>
              <a:t>web_workspace</a:t>
            </a:r>
            <a:r>
              <a:rPr lang="en-US" altLang="ko-KR" dirty="0"/>
              <a:t>\.metadata\.plugins\</a:t>
            </a:r>
            <a:r>
              <a:rPr lang="en-US" altLang="ko-KR" dirty="0" err="1"/>
              <a:t>org.eclipse.wst.server.core</a:t>
            </a:r>
            <a:r>
              <a:rPr lang="en-US" altLang="ko-KR" dirty="0"/>
              <a:t>\tmp0\work\Catalina\</a:t>
            </a:r>
            <a:r>
              <a:rPr lang="en-US" altLang="ko-KR" dirty="0" err="1"/>
              <a:t>localhost</a:t>
            </a:r>
            <a:r>
              <a:rPr lang="en-US" altLang="ko-KR" dirty="0"/>
              <a:t>\</a:t>
            </a:r>
            <a:r>
              <a:rPr lang="en-US" altLang="ko-KR" dirty="0" err="1"/>
              <a:t>jsp</a:t>
            </a:r>
            <a:r>
              <a:rPr lang="en-US" altLang="ko-KR" dirty="0"/>
              <a:t>-study\org\apache\</a:t>
            </a:r>
            <a:r>
              <a:rPr lang="en-US" altLang="ko-KR" dirty="0" err="1"/>
              <a:t>jsp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445839" y="5799455"/>
            <a:ext cx="8374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C:\hyun\apache-tomcat-9.0.70\work\Catalina\localhost\updateDW\org\apache\jsp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51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228600"/>
            <a:ext cx="8640960" cy="3735536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서블릿에서</a:t>
            </a:r>
            <a:r>
              <a:rPr lang="ko-KR" altLang="en-US" sz="2000" dirty="0"/>
              <a:t> 제공하는 </a:t>
            </a:r>
            <a:r>
              <a:rPr lang="en-US" altLang="ko-KR" sz="2000" dirty="0" err="1"/>
              <a:t>ServletContext</a:t>
            </a:r>
            <a:r>
              <a:rPr lang="ko-KR" altLang="en-US" sz="2000" dirty="0"/>
              <a:t>로 선언된 </a:t>
            </a:r>
            <a:r>
              <a:rPr lang="en-US" altLang="ko-KR" sz="2000" dirty="0"/>
              <a:t>application </a:t>
            </a:r>
            <a:r>
              <a:rPr lang="ko-KR" altLang="en-US" sz="2000" dirty="0"/>
              <a:t>내장 객체는 서버 기동 시 웹 애플리케이션 당 하나만 생성되며 </a:t>
            </a:r>
            <a:r>
              <a:rPr lang="ko-KR" altLang="en-US" sz="2000" dirty="0" err="1"/>
              <a:t>서블릿</a:t>
            </a:r>
            <a:r>
              <a:rPr lang="ko-KR" altLang="en-US" sz="2000" dirty="0"/>
              <a:t> 컨테이너의 정보를 제공하는 일</a:t>
            </a:r>
            <a:r>
              <a:rPr lang="en-US" altLang="ko-KR" sz="2000" dirty="0"/>
              <a:t>, </a:t>
            </a:r>
            <a:r>
              <a:rPr lang="ko-KR" altLang="en-US" sz="2000" dirty="0"/>
              <a:t>컨테이너에게 로그 처리를 요청하는 일 등을 구현할 수 있는 다양한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지원합니다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JSP</a:t>
            </a:r>
            <a:r>
              <a:rPr lang="ko-KR" altLang="en-US" sz="2000" dirty="0"/>
              <a:t>가 웹 컨테이너에 의해 </a:t>
            </a:r>
            <a:r>
              <a:rPr lang="ko-KR" altLang="en-US" sz="2000" dirty="0" err="1"/>
              <a:t>서블릿으로</a:t>
            </a:r>
            <a:r>
              <a:rPr lang="ko-KR" altLang="en-US" sz="2000" dirty="0"/>
              <a:t> 변환될 때</a:t>
            </a:r>
            <a:r>
              <a:rPr lang="en-US" altLang="ko-KR" sz="2000" dirty="0"/>
              <a:t>, </a:t>
            </a:r>
            <a:r>
              <a:rPr lang="ko-KR" altLang="en-US" sz="2000" dirty="0"/>
              <a:t>자동으로 </a:t>
            </a:r>
            <a:r>
              <a:rPr lang="en-US" altLang="ko-KR" sz="2000" dirty="0" err="1"/>
              <a:t>ServletContext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인터페스를</a:t>
            </a:r>
            <a:r>
              <a:rPr lang="ko-KR" altLang="en-US" sz="2000" dirty="0"/>
              <a:t> 구현해서</a:t>
            </a:r>
            <a:r>
              <a:rPr lang="en-US" altLang="ko-KR" sz="2000" dirty="0"/>
              <a:t>, </a:t>
            </a:r>
            <a:r>
              <a:rPr lang="ko-KR" altLang="en-US" sz="2000" dirty="0"/>
              <a:t>애플리케이션 내장 객체를 활용할 수 있게 해줍니다</a:t>
            </a:r>
            <a:r>
              <a:rPr lang="en-US" altLang="ko-KR" sz="2000" dirty="0"/>
              <a:t>.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24220"/>
              </p:ext>
            </p:extLst>
          </p:nvPr>
        </p:nvGraphicFramePr>
        <p:xfrm>
          <a:off x="391592" y="2907000"/>
          <a:ext cx="8284864" cy="2682240"/>
        </p:xfrm>
        <a:graphic>
          <a:graphicData uri="http://schemas.openxmlformats.org/drawingml/2006/table">
            <a:tbl>
              <a:tblPr/>
              <a:tblGrid>
                <a:gridCol w="3072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getServerInfo()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컨테이너의 이름과 버전을 반환한다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getContextPath() 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애플리케이션의 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 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경로 중 컨텍스트 </a:t>
                      </a:r>
                      <a:r>
                        <a:rPr lang="ko-KR" alt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패스명을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.(/</a:t>
                      </a:r>
                      <a:r>
                        <a:rPr lang="ko-KR" alt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콘텍스트명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getRealPath()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실제 경로를 반환한다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톰캣상의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경로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getMimeType(filename)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지정된 파일의 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MIME 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타입을 반환한다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log(message)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지정된 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로그를 저장한다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055813" y="2930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83568" y="5949280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06_application.jsp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78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내장 객체의 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r>
              <a:rPr lang="en-US" altLang="ko-KR" dirty="0" smtClean="0">
                <a:solidFill>
                  <a:srgbClr val="FF0000"/>
                </a:solidFill>
              </a:rPr>
              <a:t>(p204)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64705"/>
            <a:ext cx="8229600" cy="216024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2400" dirty="0"/>
              <a:t>내장 객체의 영역은 객체의 유효기간이라고도 불립니다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해당 객체가 얼마 동안이나 살아있는가를 지정해 주는 것을 영역이라고 합니다</a:t>
            </a:r>
            <a:r>
              <a:rPr lang="en-US" altLang="ko-KR" sz="2400" dirty="0"/>
              <a:t>. </a:t>
            </a:r>
            <a:r>
              <a:rPr lang="en-US" altLang="ko-KR" sz="2400" dirty="0" smtClean="0"/>
              <a:t>(scope </a:t>
            </a:r>
            <a:r>
              <a:rPr lang="ko-KR" altLang="en-US" sz="2400" dirty="0" smtClean="0"/>
              <a:t>라고도 한다</a:t>
            </a:r>
            <a:r>
              <a:rPr lang="en-US" altLang="ko-KR" sz="2400" dirty="0" smtClean="0"/>
              <a:t>.)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영역은 </a:t>
            </a:r>
            <a:r>
              <a:rPr lang="ko-KR" altLang="en-US" sz="2400" dirty="0"/>
              <a:t>총 </a:t>
            </a:r>
            <a:r>
              <a:rPr lang="en-US" altLang="ko-KR" sz="2400" dirty="0"/>
              <a:t>4</a:t>
            </a:r>
            <a:r>
              <a:rPr lang="ko-KR" altLang="en-US" sz="2400" dirty="0"/>
              <a:t>개로 </a:t>
            </a:r>
            <a:r>
              <a:rPr lang="en-US" altLang="ko-KR" sz="2400" dirty="0"/>
              <a:t>page, request, session</a:t>
            </a:r>
            <a:r>
              <a:rPr lang="en-US" altLang="ko-KR" sz="2400" dirty="0" smtClean="0"/>
              <a:t>, application</a:t>
            </a:r>
            <a:r>
              <a:rPr lang="ko-KR" altLang="en-US" sz="2400" dirty="0"/>
              <a:t>이 있습니다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84592"/>
              </p:ext>
            </p:extLst>
          </p:nvPr>
        </p:nvGraphicFramePr>
        <p:xfrm>
          <a:off x="683568" y="3323963"/>
          <a:ext cx="7992888" cy="2895600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0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972F78"/>
                          </a:solidFill>
                          <a:effectLst/>
                          <a:latin typeface="굴림"/>
                        </a:rPr>
                        <a:t>영 역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>
                          <a:solidFill>
                            <a:srgbClr val="972F78"/>
                          </a:solidFill>
                          <a:effectLst/>
                          <a:latin typeface="굴림"/>
                        </a:rPr>
                        <a:t>설 명</a:t>
                      </a:r>
                      <a:endParaRPr lang="ko-KR" altLang="en-US" sz="200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페이지를 처리할 때 사용되는 영역</a:t>
                      </a: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요청을 처리할 때 사용되는 영역</a:t>
                      </a: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브라우저와 관련된 영역</a:t>
                      </a: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웹 애플리케이션과 관련된 영역</a:t>
                      </a: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55813" y="3086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7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"/>
          <p:cNvSpPr>
            <a:spLocks/>
          </p:cNvSpPr>
          <p:nvPr/>
        </p:nvSpPr>
        <p:spPr bwMode="auto">
          <a:xfrm>
            <a:off x="891382" y="982663"/>
            <a:ext cx="6140450" cy="2563813"/>
          </a:xfrm>
          <a:custGeom>
            <a:avLst/>
            <a:gdLst>
              <a:gd name="T0" fmla="*/ 5 w 3868"/>
              <a:gd name="T1" fmla="*/ 745 h 1615"/>
              <a:gd name="T2" fmla="*/ 30 w 3868"/>
              <a:gd name="T3" fmla="*/ 664 h 1615"/>
              <a:gd name="T4" fmla="*/ 73 w 3868"/>
              <a:gd name="T5" fmla="*/ 586 h 1615"/>
              <a:gd name="T6" fmla="*/ 134 w 3868"/>
              <a:gd name="T7" fmla="*/ 511 h 1615"/>
              <a:gd name="T8" fmla="*/ 212 w 3868"/>
              <a:gd name="T9" fmla="*/ 440 h 1615"/>
              <a:gd name="T10" fmla="*/ 305 w 3868"/>
              <a:gd name="T11" fmla="*/ 372 h 1615"/>
              <a:gd name="T12" fmla="*/ 412 w 3868"/>
              <a:gd name="T13" fmla="*/ 309 h 1615"/>
              <a:gd name="T14" fmla="*/ 534 w 3868"/>
              <a:gd name="T15" fmla="*/ 250 h 1615"/>
              <a:gd name="T16" fmla="*/ 668 w 3868"/>
              <a:gd name="T17" fmla="*/ 196 h 1615"/>
              <a:gd name="T18" fmla="*/ 931 w 3868"/>
              <a:gd name="T19" fmla="*/ 116 h 1615"/>
              <a:gd name="T20" fmla="*/ 1269 w 3868"/>
              <a:gd name="T21" fmla="*/ 49 h 1615"/>
              <a:gd name="T22" fmla="*/ 1640 w 3868"/>
              <a:gd name="T23" fmla="*/ 9 h 1615"/>
              <a:gd name="T24" fmla="*/ 2034 w 3868"/>
              <a:gd name="T25" fmla="*/ 1 h 1615"/>
              <a:gd name="T26" fmla="*/ 2418 w 3868"/>
              <a:gd name="T27" fmla="*/ 25 h 1615"/>
              <a:gd name="T28" fmla="*/ 2773 w 3868"/>
              <a:gd name="T29" fmla="*/ 80 h 1615"/>
              <a:gd name="T30" fmla="*/ 3091 w 3868"/>
              <a:gd name="T31" fmla="*/ 161 h 1615"/>
              <a:gd name="T32" fmla="*/ 3268 w 3868"/>
              <a:gd name="T33" fmla="*/ 223 h 1615"/>
              <a:gd name="T34" fmla="*/ 3397 w 3868"/>
              <a:gd name="T35" fmla="*/ 279 h 1615"/>
              <a:gd name="T36" fmla="*/ 3511 w 3868"/>
              <a:gd name="T37" fmla="*/ 340 h 1615"/>
              <a:gd name="T38" fmla="*/ 3612 w 3868"/>
              <a:gd name="T39" fmla="*/ 405 h 1615"/>
              <a:gd name="T40" fmla="*/ 3697 w 3868"/>
              <a:gd name="T41" fmla="*/ 474 h 1615"/>
              <a:gd name="T42" fmla="*/ 3766 w 3868"/>
              <a:gd name="T43" fmla="*/ 547 h 1615"/>
              <a:gd name="T44" fmla="*/ 3818 w 3868"/>
              <a:gd name="T45" fmla="*/ 624 h 1615"/>
              <a:gd name="T46" fmla="*/ 3852 w 3868"/>
              <a:gd name="T47" fmla="*/ 704 h 1615"/>
              <a:gd name="T48" fmla="*/ 3867 w 3868"/>
              <a:gd name="T49" fmla="*/ 786 h 1615"/>
              <a:gd name="T50" fmla="*/ 3866 w 3868"/>
              <a:gd name="T51" fmla="*/ 848 h 1615"/>
              <a:gd name="T52" fmla="*/ 3846 w 3868"/>
              <a:gd name="T53" fmla="*/ 930 h 1615"/>
              <a:gd name="T54" fmla="*/ 3807 w 3868"/>
              <a:gd name="T55" fmla="*/ 1008 h 1615"/>
              <a:gd name="T56" fmla="*/ 3750 w 3868"/>
              <a:gd name="T57" fmla="*/ 1085 h 1615"/>
              <a:gd name="T58" fmla="*/ 3677 w 3868"/>
              <a:gd name="T59" fmla="*/ 1157 h 1615"/>
              <a:gd name="T60" fmla="*/ 3587 w 3868"/>
              <a:gd name="T61" fmla="*/ 1226 h 1615"/>
              <a:gd name="T62" fmla="*/ 3483 w 3868"/>
              <a:gd name="T63" fmla="*/ 1290 h 1615"/>
              <a:gd name="T64" fmla="*/ 3366 w 3868"/>
              <a:gd name="T65" fmla="*/ 1350 h 1615"/>
              <a:gd name="T66" fmla="*/ 3235 w 3868"/>
              <a:gd name="T67" fmla="*/ 1404 h 1615"/>
              <a:gd name="T68" fmla="*/ 3015 w 3868"/>
              <a:gd name="T69" fmla="*/ 1476 h 1615"/>
              <a:gd name="T70" fmla="*/ 2687 w 3868"/>
              <a:gd name="T71" fmla="*/ 1550 h 1615"/>
              <a:gd name="T72" fmla="*/ 2324 w 3868"/>
              <a:gd name="T73" fmla="*/ 1598 h 1615"/>
              <a:gd name="T74" fmla="*/ 1934 w 3868"/>
              <a:gd name="T75" fmla="*/ 1615 h 1615"/>
              <a:gd name="T76" fmla="*/ 1544 w 3868"/>
              <a:gd name="T77" fmla="*/ 1598 h 1615"/>
              <a:gd name="T78" fmla="*/ 1182 w 3868"/>
              <a:gd name="T79" fmla="*/ 1550 h 1615"/>
              <a:gd name="T80" fmla="*/ 852 w 3868"/>
              <a:gd name="T81" fmla="*/ 1476 h 1615"/>
              <a:gd name="T82" fmla="*/ 634 w 3868"/>
              <a:gd name="T83" fmla="*/ 1404 h 1615"/>
              <a:gd name="T84" fmla="*/ 502 w 3868"/>
              <a:gd name="T85" fmla="*/ 1350 h 1615"/>
              <a:gd name="T86" fmla="*/ 385 w 3868"/>
              <a:gd name="T87" fmla="*/ 1290 h 1615"/>
              <a:gd name="T88" fmla="*/ 280 w 3868"/>
              <a:gd name="T89" fmla="*/ 1226 h 1615"/>
              <a:gd name="T90" fmla="*/ 191 w 3868"/>
              <a:gd name="T91" fmla="*/ 1157 h 1615"/>
              <a:gd name="T92" fmla="*/ 117 w 3868"/>
              <a:gd name="T93" fmla="*/ 1085 h 1615"/>
              <a:gd name="T94" fmla="*/ 61 w 3868"/>
              <a:gd name="T95" fmla="*/ 1008 h 1615"/>
              <a:gd name="T96" fmla="*/ 22 w 3868"/>
              <a:gd name="T97" fmla="*/ 930 h 1615"/>
              <a:gd name="T98" fmla="*/ 2 w 3868"/>
              <a:gd name="T99" fmla="*/ 848 h 1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68" h="1615">
                <a:moveTo>
                  <a:pt x="0" y="807"/>
                </a:moveTo>
                <a:lnTo>
                  <a:pt x="1" y="786"/>
                </a:lnTo>
                <a:lnTo>
                  <a:pt x="2" y="765"/>
                </a:lnTo>
                <a:lnTo>
                  <a:pt x="5" y="745"/>
                </a:lnTo>
                <a:lnTo>
                  <a:pt x="10" y="724"/>
                </a:lnTo>
                <a:lnTo>
                  <a:pt x="15" y="704"/>
                </a:lnTo>
                <a:lnTo>
                  <a:pt x="22" y="684"/>
                </a:lnTo>
                <a:lnTo>
                  <a:pt x="30" y="664"/>
                </a:lnTo>
                <a:lnTo>
                  <a:pt x="39" y="644"/>
                </a:lnTo>
                <a:lnTo>
                  <a:pt x="50" y="624"/>
                </a:lnTo>
                <a:lnTo>
                  <a:pt x="61" y="605"/>
                </a:lnTo>
                <a:lnTo>
                  <a:pt x="73" y="586"/>
                </a:lnTo>
                <a:lnTo>
                  <a:pt x="86" y="566"/>
                </a:lnTo>
                <a:lnTo>
                  <a:pt x="102" y="547"/>
                </a:lnTo>
                <a:lnTo>
                  <a:pt x="117" y="530"/>
                </a:lnTo>
                <a:lnTo>
                  <a:pt x="134" y="511"/>
                </a:lnTo>
                <a:lnTo>
                  <a:pt x="152" y="493"/>
                </a:lnTo>
                <a:lnTo>
                  <a:pt x="171" y="474"/>
                </a:lnTo>
                <a:lnTo>
                  <a:pt x="191" y="456"/>
                </a:lnTo>
                <a:lnTo>
                  <a:pt x="212" y="440"/>
                </a:lnTo>
                <a:lnTo>
                  <a:pt x="234" y="422"/>
                </a:lnTo>
                <a:lnTo>
                  <a:pt x="256" y="405"/>
                </a:lnTo>
                <a:lnTo>
                  <a:pt x="280" y="388"/>
                </a:lnTo>
                <a:lnTo>
                  <a:pt x="305" y="372"/>
                </a:lnTo>
                <a:lnTo>
                  <a:pt x="330" y="356"/>
                </a:lnTo>
                <a:lnTo>
                  <a:pt x="357" y="340"/>
                </a:lnTo>
                <a:lnTo>
                  <a:pt x="385" y="323"/>
                </a:lnTo>
                <a:lnTo>
                  <a:pt x="412" y="309"/>
                </a:lnTo>
                <a:lnTo>
                  <a:pt x="441" y="294"/>
                </a:lnTo>
                <a:lnTo>
                  <a:pt x="471" y="279"/>
                </a:lnTo>
                <a:lnTo>
                  <a:pt x="502" y="264"/>
                </a:lnTo>
                <a:lnTo>
                  <a:pt x="534" y="250"/>
                </a:lnTo>
                <a:lnTo>
                  <a:pt x="566" y="236"/>
                </a:lnTo>
                <a:lnTo>
                  <a:pt x="600" y="223"/>
                </a:lnTo>
                <a:lnTo>
                  <a:pt x="634" y="209"/>
                </a:lnTo>
                <a:lnTo>
                  <a:pt x="668" y="196"/>
                </a:lnTo>
                <a:lnTo>
                  <a:pt x="704" y="184"/>
                </a:lnTo>
                <a:lnTo>
                  <a:pt x="777" y="161"/>
                </a:lnTo>
                <a:lnTo>
                  <a:pt x="852" y="137"/>
                </a:lnTo>
                <a:lnTo>
                  <a:pt x="931" y="116"/>
                </a:lnTo>
                <a:lnTo>
                  <a:pt x="1012" y="97"/>
                </a:lnTo>
                <a:lnTo>
                  <a:pt x="1095" y="80"/>
                </a:lnTo>
                <a:lnTo>
                  <a:pt x="1182" y="63"/>
                </a:lnTo>
                <a:lnTo>
                  <a:pt x="1269" y="49"/>
                </a:lnTo>
                <a:lnTo>
                  <a:pt x="1359" y="36"/>
                </a:lnTo>
                <a:lnTo>
                  <a:pt x="1451" y="25"/>
                </a:lnTo>
                <a:lnTo>
                  <a:pt x="1544" y="16"/>
                </a:lnTo>
                <a:lnTo>
                  <a:pt x="1640" y="9"/>
                </a:lnTo>
                <a:lnTo>
                  <a:pt x="1737" y="4"/>
                </a:lnTo>
                <a:lnTo>
                  <a:pt x="1835" y="1"/>
                </a:lnTo>
                <a:lnTo>
                  <a:pt x="1934" y="0"/>
                </a:lnTo>
                <a:lnTo>
                  <a:pt x="2034" y="1"/>
                </a:lnTo>
                <a:lnTo>
                  <a:pt x="2132" y="4"/>
                </a:lnTo>
                <a:lnTo>
                  <a:pt x="2229" y="9"/>
                </a:lnTo>
                <a:lnTo>
                  <a:pt x="2324" y="16"/>
                </a:lnTo>
                <a:lnTo>
                  <a:pt x="2418" y="25"/>
                </a:lnTo>
                <a:lnTo>
                  <a:pt x="2510" y="36"/>
                </a:lnTo>
                <a:lnTo>
                  <a:pt x="2600" y="49"/>
                </a:lnTo>
                <a:lnTo>
                  <a:pt x="2687" y="63"/>
                </a:lnTo>
                <a:lnTo>
                  <a:pt x="2773" y="80"/>
                </a:lnTo>
                <a:lnTo>
                  <a:pt x="2856" y="97"/>
                </a:lnTo>
                <a:lnTo>
                  <a:pt x="2937" y="116"/>
                </a:lnTo>
                <a:lnTo>
                  <a:pt x="3015" y="137"/>
                </a:lnTo>
                <a:lnTo>
                  <a:pt x="3091" y="161"/>
                </a:lnTo>
                <a:lnTo>
                  <a:pt x="3164" y="184"/>
                </a:lnTo>
                <a:lnTo>
                  <a:pt x="3199" y="196"/>
                </a:lnTo>
                <a:lnTo>
                  <a:pt x="3235" y="209"/>
                </a:lnTo>
                <a:lnTo>
                  <a:pt x="3268" y="223"/>
                </a:lnTo>
                <a:lnTo>
                  <a:pt x="3301" y="236"/>
                </a:lnTo>
                <a:lnTo>
                  <a:pt x="3334" y="250"/>
                </a:lnTo>
                <a:lnTo>
                  <a:pt x="3366" y="264"/>
                </a:lnTo>
                <a:lnTo>
                  <a:pt x="3397" y="279"/>
                </a:lnTo>
                <a:lnTo>
                  <a:pt x="3427" y="294"/>
                </a:lnTo>
                <a:lnTo>
                  <a:pt x="3455" y="309"/>
                </a:lnTo>
                <a:lnTo>
                  <a:pt x="3483" y="323"/>
                </a:lnTo>
                <a:lnTo>
                  <a:pt x="3511" y="340"/>
                </a:lnTo>
                <a:lnTo>
                  <a:pt x="3537" y="356"/>
                </a:lnTo>
                <a:lnTo>
                  <a:pt x="3563" y="372"/>
                </a:lnTo>
                <a:lnTo>
                  <a:pt x="3587" y="388"/>
                </a:lnTo>
                <a:lnTo>
                  <a:pt x="3612" y="405"/>
                </a:lnTo>
                <a:lnTo>
                  <a:pt x="3634" y="422"/>
                </a:lnTo>
                <a:lnTo>
                  <a:pt x="3656" y="440"/>
                </a:lnTo>
                <a:lnTo>
                  <a:pt x="3677" y="456"/>
                </a:lnTo>
                <a:lnTo>
                  <a:pt x="3697" y="474"/>
                </a:lnTo>
                <a:lnTo>
                  <a:pt x="3716" y="493"/>
                </a:lnTo>
                <a:lnTo>
                  <a:pt x="3734" y="511"/>
                </a:lnTo>
                <a:lnTo>
                  <a:pt x="3750" y="530"/>
                </a:lnTo>
                <a:lnTo>
                  <a:pt x="3766" y="547"/>
                </a:lnTo>
                <a:lnTo>
                  <a:pt x="3781" y="566"/>
                </a:lnTo>
                <a:lnTo>
                  <a:pt x="3795" y="586"/>
                </a:lnTo>
                <a:lnTo>
                  <a:pt x="3807" y="605"/>
                </a:lnTo>
                <a:lnTo>
                  <a:pt x="3818" y="624"/>
                </a:lnTo>
                <a:lnTo>
                  <a:pt x="3828" y="644"/>
                </a:lnTo>
                <a:lnTo>
                  <a:pt x="3838" y="664"/>
                </a:lnTo>
                <a:lnTo>
                  <a:pt x="3846" y="684"/>
                </a:lnTo>
                <a:lnTo>
                  <a:pt x="3852" y="704"/>
                </a:lnTo>
                <a:lnTo>
                  <a:pt x="3858" y="724"/>
                </a:lnTo>
                <a:lnTo>
                  <a:pt x="3862" y="745"/>
                </a:lnTo>
                <a:lnTo>
                  <a:pt x="3866" y="765"/>
                </a:lnTo>
                <a:lnTo>
                  <a:pt x="3867" y="786"/>
                </a:lnTo>
                <a:lnTo>
                  <a:pt x="3868" y="807"/>
                </a:lnTo>
                <a:lnTo>
                  <a:pt x="3868" y="807"/>
                </a:lnTo>
                <a:lnTo>
                  <a:pt x="3867" y="828"/>
                </a:lnTo>
                <a:lnTo>
                  <a:pt x="3866" y="848"/>
                </a:lnTo>
                <a:lnTo>
                  <a:pt x="3862" y="869"/>
                </a:lnTo>
                <a:lnTo>
                  <a:pt x="3858" y="889"/>
                </a:lnTo>
                <a:lnTo>
                  <a:pt x="3852" y="910"/>
                </a:lnTo>
                <a:lnTo>
                  <a:pt x="3846" y="930"/>
                </a:lnTo>
                <a:lnTo>
                  <a:pt x="3838" y="950"/>
                </a:lnTo>
                <a:lnTo>
                  <a:pt x="3828" y="970"/>
                </a:lnTo>
                <a:lnTo>
                  <a:pt x="3818" y="990"/>
                </a:lnTo>
                <a:lnTo>
                  <a:pt x="3807" y="1008"/>
                </a:lnTo>
                <a:lnTo>
                  <a:pt x="3795" y="1028"/>
                </a:lnTo>
                <a:lnTo>
                  <a:pt x="3781" y="1047"/>
                </a:lnTo>
                <a:lnTo>
                  <a:pt x="3766" y="1066"/>
                </a:lnTo>
                <a:lnTo>
                  <a:pt x="3750" y="1085"/>
                </a:lnTo>
                <a:lnTo>
                  <a:pt x="3734" y="1103"/>
                </a:lnTo>
                <a:lnTo>
                  <a:pt x="3716" y="1121"/>
                </a:lnTo>
                <a:lnTo>
                  <a:pt x="3697" y="1139"/>
                </a:lnTo>
                <a:lnTo>
                  <a:pt x="3677" y="1157"/>
                </a:lnTo>
                <a:lnTo>
                  <a:pt x="3656" y="1175"/>
                </a:lnTo>
                <a:lnTo>
                  <a:pt x="3634" y="1191"/>
                </a:lnTo>
                <a:lnTo>
                  <a:pt x="3612" y="1209"/>
                </a:lnTo>
                <a:lnTo>
                  <a:pt x="3587" y="1226"/>
                </a:lnTo>
                <a:lnTo>
                  <a:pt x="3563" y="1242"/>
                </a:lnTo>
                <a:lnTo>
                  <a:pt x="3537" y="1259"/>
                </a:lnTo>
                <a:lnTo>
                  <a:pt x="3511" y="1274"/>
                </a:lnTo>
                <a:lnTo>
                  <a:pt x="3483" y="1290"/>
                </a:lnTo>
                <a:lnTo>
                  <a:pt x="3455" y="1305"/>
                </a:lnTo>
                <a:lnTo>
                  <a:pt x="3427" y="1321"/>
                </a:lnTo>
                <a:lnTo>
                  <a:pt x="3397" y="1335"/>
                </a:lnTo>
                <a:lnTo>
                  <a:pt x="3366" y="1350"/>
                </a:lnTo>
                <a:lnTo>
                  <a:pt x="3334" y="1364"/>
                </a:lnTo>
                <a:lnTo>
                  <a:pt x="3301" y="1378"/>
                </a:lnTo>
                <a:lnTo>
                  <a:pt x="3268" y="1392"/>
                </a:lnTo>
                <a:lnTo>
                  <a:pt x="3235" y="1404"/>
                </a:lnTo>
                <a:lnTo>
                  <a:pt x="3199" y="1417"/>
                </a:lnTo>
                <a:lnTo>
                  <a:pt x="3164" y="1430"/>
                </a:lnTo>
                <a:lnTo>
                  <a:pt x="3091" y="1454"/>
                </a:lnTo>
                <a:lnTo>
                  <a:pt x="3015" y="1476"/>
                </a:lnTo>
                <a:lnTo>
                  <a:pt x="2937" y="1497"/>
                </a:lnTo>
                <a:lnTo>
                  <a:pt x="2856" y="1517"/>
                </a:lnTo>
                <a:lnTo>
                  <a:pt x="2773" y="1535"/>
                </a:lnTo>
                <a:lnTo>
                  <a:pt x="2687" y="1550"/>
                </a:lnTo>
                <a:lnTo>
                  <a:pt x="2600" y="1566"/>
                </a:lnTo>
                <a:lnTo>
                  <a:pt x="2510" y="1578"/>
                </a:lnTo>
                <a:lnTo>
                  <a:pt x="2418" y="1589"/>
                </a:lnTo>
                <a:lnTo>
                  <a:pt x="2324" y="1598"/>
                </a:lnTo>
                <a:lnTo>
                  <a:pt x="2229" y="1605"/>
                </a:lnTo>
                <a:lnTo>
                  <a:pt x="2132" y="1610"/>
                </a:lnTo>
                <a:lnTo>
                  <a:pt x="2034" y="1614"/>
                </a:lnTo>
                <a:lnTo>
                  <a:pt x="1934" y="1615"/>
                </a:lnTo>
                <a:lnTo>
                  <a:pt x="1835" y="1614"/>
                </a:lnTo>
                <a:lnTo>
                  <a:pt x="1737" y="1610"/>
                </a:lnTo>
                <a:lnTo>
                  <a:pt x="1640" y="1605"/>
                </a:lnTo>
                <a:lnTo>
                  <a:pt x="1544" y="1598"/>
                </a:lnTo>
                <a:lnTo>
                  <a:pt x="1451" y="1589"/>
                </a:lnTo>
                <a:lnTo>
                  <a:pt x="1359" y="1578"/>
                </a:lnTo>
                <a:lnTo>
                  <a:pt x="1269" y="1566"/>
                </a:lnTo>
                <a:lnTo>
                  <a:pt x="1182" y="1550"/>
                </a:lnTo>
                <a:lnTo>
                  <a:pt x="1095" y="1535"/>
                </a:lnTo>
                <a:lnTo>
                  <a:pt x="1012" y="1517"/>
                </a:lnTo>
                <a:lnTo>
                  <a:pt x="931" y="1497"/>
                </a:lnTo>
                <a:lnTo>
                  <a:pt x="852" y="1476"/>
                </a:lnTo>
                <a:lnTo>
                  <a:pt x="777" y="1454"/>
                </a:lnTo>
                <a:lnTo>
                  <a:pt x="704" y="1430"/>
                </a:lnTo>
                <a:lnTo>
                  <a:pt x="668" y="1417"/>
                </a:lnTo>
                <a:lnTo>
                  <a:pt x="634" y="1404"/>
                </a:lnTo>
                <a:lnTo>
                  <a:pt x="600" y="1392"/>
                </a:lnTo>
                <a:lnTo>
                  <a:pt x="566" y="1378"/>
                </a:lnTo>
                <a:lnTo>
                  <a:pt x="534" y="1364"/>
                </a:lnTo>
                <a:lnTo>
                  <a:pt x="502" y="1350"/>
                </a:lnTo>
                <a:lnTo>
                  <a:pt x="471" y="1335"/>
                </a:lnTo>
                <a:lnTo>
                  <a:pt x="441" y="1321"/>
                </a:lnTo>
                <a:lnTo>
                  <a:pt x="412" y="1305"/>
                </a:lnTo>
                <a:lnTo>
                  <a:pt x="385" y="1290"/>
                </a:lnTo>
                <a:lnTo>
                  <a:pt x="357" y="1274"/>
                </a:lnTo>
                <a:lnTo>
                  <a:pt x="330" y="1259"/>
                </a:lnTo>
                <a:lnTo>
                  <a:pt x="305" y="1242"/>
                </a:lnTo>
                <a:lnTo>
                  <a:pt x="280" y="1226"/>
                </a:lnTo>
                <a:lnTo>
                  <a:pt x="256" y="1209"/>
                </a:lnTo>
                <a:lnTo>
                  <a:pt x="234" y="1191"/>
                </a:lnTo>
                <a:lnTo>
                  <a:pt x="212" y="1175"/>
                </a:lnTo>
                <a:lnTo>
                  <a:pt x="191" y="1157"/>
                </a:lnTo>
                <a:lnTo>
                  <a:pt x="171" y="1139"/>
                </a:lnTo>
                <a:lnTo>
                  <a:pt x="152" y="1121"/>
                </a:lnTo>
                <a:lnTo>
                  <a:pt x="134" y="1103"/>
                </a:lnTo>
                <a:lnTo>
                  <a:pt x="117" y="1085"/>
                </a:lnTo>
                <a:lnTo>
                  <a:pt x="102" y="1066"/>
                </a:lnTo>
                <a:lnTo>
                  <a:pt x="86" y="1047"/>
                </a:lnTo>
                <a:lnTo>
                  <a:pt x="73" y="1028"/>
                </a:lnTo>
                <a:lnTo>
                  <a:pt x="61" y="1008"/>
                </a:lnTo>
                <a:lnTo>
                  <a:pt x="50" y="990"/>
                </a:lnTo>
                <a:lnTo>
                  <a:pt x="39" y="970"/>
                </a:lnTo>
                <a:lnTo>
                  <a:pt x="30" y="950"/>
                </a:lnTo>
                <a:lnTo>
                  <a:pt x="22" y="930"/>
                </a:lnTo>
                <a:lnTo>
                  <a:pt x="15" y="910"/>
                </a:lnTo>
                <a:lnTo>
                  <a:pt x="10" y="889"/>
                </a:lnTo>
                <a:lnTo>
                  <a:pt x="5" y="869"/>
                </a:lnTo>
                <a:lnTo>
                  <a:pt x="2" y="848"/>
                </a:lnTo>
                <a:lnTo>
                  <a:pt x="1" y="828"/>
                </a:lnTo>
                <a:lnTo>
                  <a:pt x="0" y="807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>
            <a:off x="1024732" y="1304926"/>
            <a:ext cx="4673600" cy="2039938"/>
          </a:xfrm>
          <a:custGeom>
            <a:avLst/>
            <a:gdLst>
              <a:gd name="T0" fmla="*/ 2 w 2944"/>
              <a:gd name="T1" fmla="*/ 609 h 1285"/>
              <a:gd name="T2" fmla="*/ 12 w 2944"/>
              <a:gd name="T3" fmla="*/ 560 h 1285"/>
              <a:gd name="T4" fmla="*/ 30 w 2944"/>
              <a:gd name="T5" fmla="*/ 513 h 1285"/>
              <a:gd name="T6" fmla="*/ 56 w 2944"/>
              <a:gd name="T7" fmla="*/ 466 h 1285"/>
              <a:gd name="T8" fmla="*/ 90 w 2944"/>
              <a:gd name="T9" fmla="*/ 422 h 1285"/>
              <a:gd name="T10" fmla="*/ 130 w 2944"/>
              <a:gd name="T11" fmla="*/ 378 h 1285"/>
              <a:gd name="T12" fmla="*/ 178 w 2944"/>
              <a:gd name="T13" fmla="*/ 337 h 1285"/>
              <a:gd name="T14" fmla="*/ 293 w 2944"/>
              <a:gd name="T15" fmla="*/ 258 h 1285"/>
              <a:gd name="T16" fmla="*/ 431 w 2944"/>
              <a:gd name="T17" fmla="*/ 188 h 1285"/>
              <a:gd name="T18" fmla="*/ 591 w 2944"/>
              <a:gd name="T19" fmla="*/ 127 h 1285"/>
              <a:gd name="T20" fmla="*/ 771 w 2944"/>
              <a:gd name="T21" fmla="*/ 77 h 1285"/>
              <a:gd name="T22" fmla="*/ 966 w 2944"/>
              <a:gd name="T23" fmla="*/ 38 h 1285"/>
              <a:gd name="T24" fmla="*/ 1175 w 2944"/>
              <a:gd name="T25" fmla="*/ 13 h 1285"/>
              <a:gd name="T26" fmla="*/ 1397 w 2944"/>
              <a:gd name="T27" fmla="*/ 1 h 1285"/>
              <a:gd name="T28" fmla="*/ 1623 w 2944"/>
              <a:gd name="T29" fmla="*/ 3 h 1285"/>
              <a:gd name="T30" fmla="*/ 1840 w 2944"/>
              <a:gd name="T31" fmla="*/ 20 h 1285"/>
              <a:gd name="T32" fmla="*/ 2046 w 2944"/>
              <a:gd name="T33" fmla="*/ 51 h 1285"/>
              <a:gd name="T34" fmla="*/ 2235 w 2944"/>
              <a:gd name="T35" fmla="*/ 93 h 1285"/>
              <a:gd name="T36" fmla="*/ 2408 w 2944"/>
              <a:gd name="T37" fmla="*/ 146 h 1285"/>
              <a:gd name="T38" fmla="*/ 2561 w 2944"/>
              <a:gd name="T39" fmla="*/ 210 h 1285"/>
              <a:gd name="T40" fmla="*/ 2692 w 2944"/>
              <a:gd name="T41" fmla="*/ 283 h 1285"/>
              <a:gd name="T42" fmla="*/ 2783 w 2944"/>
              <a:gd name="T43" fmla="*/ 350 h 1285"/>
              <a:gd name="T44" fmla="*/ 2828 w 2944"/>
              <a:gd name="T45" fmla="*/ 392 h 1285"/>
              <a:gd name="T46" fmla="*/ 2866 w 2944"/>
              <a:gd name="T47" fmla="*/ 436 h 1285"/>
              <a:gd name="T48" fmla="*/ 2897 w 2944"/>
              <a:gd name="T49" fmla="*/ 482 h 1285"/>
              <a:gd name="T50" fmla="*/ 2920 w 2944"/>
              <a:gd name="T51" fmla="*/ 528 h 1285"/>
              <a:gd name="T52" fmla="*/ 2936 w 2944"/>
              <a:gd name="T53" fmla="*/ 577 h 1285"/>
              <a:gd name="T54" fmla="*/ 2944 w 2944"/>
              <a:gd name="T55" fmla="*/ 626 h 1285"/>
              <a:gd name="T56" fmla="*/ 2944 w 2944"/>
              <a:gd name="T57" fmla="*/ 659 h 1285"/>
              <a:gd name="T58" fmla="*/ 2936 w 2944"/>
              <a:gd name="T59" fmla="*/ 708 h 1285"/>
              <a:gd name="T60" fmla="*/ 2920 w 2944"/>
              <a:gd name="T61" fmla="*/ 756 h 1285"/>
              <a:gd name="T62" fmla="*/ 2897 w 2944"/>
              <a:gd name="T63" fmla="*/ 803 h 1285"/>
              <a:gd name="T64" fmla="*/ 2866 w 2944"/>
              <a:gd name="T65" fmla="*/ 849 h 1285"/>
              <a:gd name="T66" fmla="*/ 2828 w 2944"/>
              <a:gd name="T67" fmla="*/ 892 h 1285"/>
              <a:gd name="T68" fmla="*/ 2783 w 2944"/>
              <a:gd name="T69" fmla="*/ 935 h 1285"/>
              <a:gd name="T70" fmla="*/ 2692 w 2944"/>
              <a:gd name="T71" fmla="*/ 1002 h 1285"/>
              <a:gd name="T72" fmla="*/ 2561 w 2944"/>
              <a:gd name="T73" fmla="*/ 1075 h 1285"/>
              <a:gd name="T74" fmla="*/ 2408 w 2944"/>
              <a:gd name="T75" fmla="*/ 1138 h 1285"/>
              <a:gd name="T76" fmla="*/ 2235 w 2944"/>
              <a:gd name="T77" fmla="*/ 1192 h 1285"/>
              <a:gd name="T78" fmla="*/ 2046 w 2944"/>
              <a:gd name="T79" fmla="*/ 1234 h 1285"/>
              <a:gd name="T80" fmla="*/ 1840 w 2944"/>
              <a:gd name="T81" fmla="*/ 1264 h 1285"/>
              <a:gd name="T82" fmla="*/ 1623 w 2944"/>
              <a:gd name="T83" fmla="*/ 1282 h 1285"/>
              <a:gd name="T84" fmla="*/ 1397 w 2944"/>
              <a:gd name="T85" fmla="*/ 1284 h 1285"/>
              <a:gd name="T86" fmla="*/ 1175 w 2944"/>
              <a:gd name="T87" fmla="*/ 1272 h 1285"/>
              <a:gd name="T88" fmla="*/ 966 w 2944"/>
              <a:gd name="T89" fmla="*/ 1245 h 1285"/>
              <a:gd name="T90" fmla="*/ 771 w 2944"/>
              <a:gd name="T91" fmla="*/ 1208 h 1285"/>
              <a:gd name="T92" fmla="*/ 591 w 2944"/>
              <a:gd name="T93" fmla="*/ 1157 h 1285"/>
              <a:gd name="T94" fmla="*/ 431 w 2944"/>
              <a:gd name="T95" fmla="*/ 1097 h 1285"/>
              <a:gd name="T96" fmla="*/ 293 w 2944"/>
              <a:gd name="T97" fmla="*/ 1027 h 1285"/>
              <a:gd name="T98" fmla="*/ 178 w 2944"/>
              <a:gd name="T99" fmla="*/ 948 h 1285"/>
              <a:gd name="T100" fmla="*/ 130 w 2944"/>
              <a:gd name="T101" fmla="*/ 906 h 1285"/>
              <a:gd name="T102" fmla="*/ 90 w 2944"/>
              <a:gd name="T103" fmla="*/ 863 h 1285"/>
              <a:gd name="T104" fmla="*/ 56 w 2944"/>
              <a:gd name="T105" fmla="*/ 818 h 1285"/>
              <a:gd name="T106" fmla="*/ 30 w 2944"/>
              <a:gd name="T107" fmla="*/ 772 h 1285"/>
              <a:gd name="T108" fmla="*/ 12 w 2944"/>
              <a:gd name="T109" fmla="*/ 725 h 1285"/>
              <a:gd name="T110" fmla="*/ 2 w 2944"/>
              <a:gd name="T111" fmla="*/ 676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44" h="1285">
                <a:moveTo>
                  <a:pt x="0" y="643"/>
                </a:moveTo>
                <a:lnTo>
                  <a:pt x="0" y="626"/>
                </a:lnTo>
                <a:lnTo>
                  <a:pt x="2" y="609"/>
                </a:lnTo>
                <a:lnTo>
                  <a:pt x="5" y="593"/>
                </a:lnTo>
                <a:lnTo>
                  <a:pt x="8" y="577"/>
                </a:lnTo>
                <a:lnTo>
                  <a:pt x="12" y="560"/>
                </a:lnTo>
                <a:lnTo>
                  <a:pt x="17" y="545"/>
                </a:lnTo>
                <a:lnTo>
                  <a:pt x="23" y="528"/>
                </a:lnTo>
                <a:lnTo>
                  <a:pt x="30" y="513"/>
                </a:lnTo>
                <a:lnTo>
                  <a:pt x="38" y="497"/>
                </a:lnTo>
                <a:lnTo>
                  <a:pt x="47" y="482"/>
                </a:lnTo>
                <a:lnTo>
                  <a:pt x="56" y="466"/>
                </a:lnTo>
                <a:lnTo>
                  <a:pt x="67" y="452"/>
                </a:lnTo>
                <a:lnTo>
                  <a:pt x="78" y="436"/>
                </a:lnTo>
                <a:lnTo>
                  <a:pt x="90" y="422"/>
                </a:lnTo>
                <a:lnTo>
                  <a:pt x="102" y="406"/>
                </a:lnTo>
                <a:lnTo>
                  <a:pt x="115" y="392"/>
                </a:lnTo>
                <a:lnTo>
                  <a:pt x="130" y="378"/>
                </a:lnTo>
                <a:lnTo>
                  <a:pt x="145" y="364"/>
                </a:lnTo>
                <a:lnTo>
                  <a:pt x="161" y="350"/>
                </a:lnTo>
                <a:lnTo>
                  <a:pt x="178" y="337"/>
                </a:lnTo>
                <a:lnTo>
                  <a:pt x="213" y="309"/>
                </a:lnTo>
                <a:lnTo>
                  <a:pt x="252" y="283"/>
                </a:lnTo>
                <a:lnTo>
                  <a:pt x="293" y="258"/>
                </a:lnTo>
                <a:lnTo>
                  <a:pt x="336" y="234"/>
                </a:lnTo>
                <a:lnTo>
                  <a:pt x="383" y="210"/>
                </a:lnTo>
                <a:lnTo>
                  <a:pt x="431" y="188"/>
                </a:lnTo>
                <a:lnTo>
                  <a:pt x="482" y="167"/>
                </a:lnTo>
                <a:lnTo>
                  <a:pt x="536" y="146"/>
                </a:lnTo>
                <a:lnTo>
                  <a:pt x="591" y="127"/>
                </a:lnTo>
                <a:lnTo>
                  <a:pt x="649" y="109"/>
                </a:lnTo>
                <a:lnTo>
                  <a:pt x="709" y="93"/>
                </a:lnTo>
                <a:lnTo>
                  <a:pt x="771" y="77"/>
                </a:lnTo>
                <a:lnTo>
                  <a:pt x="834" y="63"/>
                </a:lnTo>
                <a:lnTo>
                  <a:pt x="899" y="51"/>
                </a:lnTo>
                <a:lnTo>
                  <a:pt x="966" y="38"/>
                </a:lnTo>
                <a:lnTo>
                  <a:pt x="1034" y="28"/>
                </a:lnTo>
                <a:lnTo>
                  <a:pt x="1104" y="20"/>
                </a:lnTo>
                <a:lnTo>
                  <a:pt x="1175" y="13"/>
                </a:lnTo>
                <a:lnTo>
                  <a:pt x="1248" y="7"/>
                </a:lnTo>
                <a:lnTo>
                  <a:pt x="1322" y="3"/>
                </a:lnTo>
                <a:lnTo>
                  <a:pt x="1397" y="1"/>
                </a:lnTo>
                <a:lnTo>
                  <a:pt x="1472" y="0"/>
                </a:lnTo>
                <a:lnTo>
                  <a:pt x="1548" y="1"/>
                </a:lnTo>
                <a:lnTo>
                  <a:pt x="1623" y="3"/>
                </a:lnTo>
                <a:lnTo>
                  <a:pt x="1696" y="7"/>
                </a:lnTo>
                <a:lnTo>
                  <a:pt x="1768" y="13"/>
                </a:lnTo>
                <a:lnTo>
                  <a:pt x="1840" y="20"/>
                </a:lnTo>
                <a:lnTo>
                  <a:pt x="1910" y="28"/>
                </a:lnTo>
                <a:lnTo>
                  <a:pt x="1978" y="38"/>
                </a:lnTo>
                <a:lnTo>
                  <a:pt x="2046" y="51"/>
                </a:lnTo>
                <a:lnTo>
                  <a:pt x="2110" y="63"/>
                </a:lnTo>
                <a:lnTo>
                  <a:pt x="2174" y="77"/>
                </a:lnTo>
                <a:lnTo>
                  <a:pt x="2235" y="93"/>
                </a:lnTo>
                <a:lnTo>
                  <a:pt x="2295" y="109"/>
                </a:lnTo>
                <a:lnTo>
                  <a:pt x="2353" y="127"/>
                </a:lnTo>
                <a:lnTo>
                  <a:pt x="2408" y="146"/>
                </a:lnTo>
                <a:lnTo>
                  <a:pt x="2461" y="167"/>
                </a:lnTo>
                <a:lnTo>
                  <a:pt x="2512" y="188"/>
                </a:lnTo>
                <a:lnTo>
                  <a:pt x="2561" y="210"/>
                </a:lnTo>
                <a:lnTo>
                  <a:pt x="2608" y="234"/>
                </a:lnTo>
                <a:lnTo>
                  <a:pt x="2651" y="258"/>
                </a:lnTo>
                <a:lnTo>
                  <a:pt x="2692" y="283"/>
                </a:lnTo>
                <a:lnTo>
                  <a:pt x="2731" y="309"/>
                </a:lnTo>
                <a:lnTo>
                  <a:pt x="2766" y="337"/>
                </a:lnTo>
                <a:lnTo>
                  <a:pt x="2783" y="350"/>
                </a:lnTo>
                <a:lnTo>
                  <a:pt x="2798" y="364"/>
                </a:lnTo>
                <a:lnTo>
                  <a:pt x="2814" y="378"/>
                </a:lnTo>
                <a:lnTo>
                  <a:pt x="2828" y="392"/>
                </a:lnTo>
                <a:lnTo>
                  <a:pt x="2842" y="406"/>
                </a:lnTo>
                <a:lnTo>
                  <a:pt x="2854" y="422"/>
                </a:lnTo>
                <a:lnTo>
                  <a:pt x="2866" y="436"/>
                </a:lnTo>
                <a:lnTo>
                  <a:pt x="2877" y="452"/>
                </a:lnTo>
                <a:lnTo>
                  <a:pt x="2888" y="466"/>
                </a:lnTo>
                <a:lnTo>
                  <a:pt x="2897" y="482"/>
                </a:lnTo>
                <a:lnTo>
                  <a:pt x="2906" y="497"/>
                </a:lnTo>
                <a:lnTo>
                  <a:pt x="2914" y="513"/>
                </a:lnTo>
                <a:lnTo>
                  <a:pt x="2920" y="528"/>
                </a:lnTo>
                <a:lnTo>
                  <a:pt x="2927" y="545"/>
                </a:lnTo>
                <a:lnTo>
                  <a:pt x="2931" y="560"/>
                </a:lnTo>
                <a:lnTo>
                  <a:pt x="2936" y="577"/>
                </a:lnTo>
                <a:lnTo>
                  <a:pt x="2939" y="593"/>
                </a:lnTo>
                <a:lnTo>
                  <a:pt x="2941" y="609"/>
                </a:lnTo>
                <a:lnTo>
                  <a:pt x="2944" y="626"/>
                </a:lnTo>
                <a:lnTo>
                  <a:pt x="2944" y="643"/>
                </a:lnTo>
                <a:lnTo>
                  <a:pt x="2944" y="643"/>
                </a:lnTo>
                <a:lnTo>
                  <a:pt x="2944" y="659"/>
                </a:lnTo>
                <a:lnTo>
                  <a:pt x="2941" y="676"/>
                </a:lnTo>
                <a:lnTo>
                  <a:pt x="2939" y="691"/>
                </a:lnTo>
                <a:lnTo>
                  <a:pt x="2936" y="708"/>
                </a:lnTo>
                <a:lnTo>
                  <a:pt x="2931" y="725"/>
                </a:lnTo>
                <a:lnTo>
                  <a:pt x="2927" y="740"/>
                </a:lnTo>
                <a:lnTo>
                  <a:pt x="2920" y="756"/>
                </a:lnTo>
                <a:lnTo>
                  <a:pt x="2914" y="772"/>
                </a:lnTo>
                <a:lnTo>
                  <a:pt x="2906" y="788"/>
                </a:lnTo>
                <a:lnTo>
                  <a:pt x="2897" y="803"/>
                </a:lnTo>
                <a:lnTo>
                  <a:pt x="2888" y="818"/>
                </a:lnTo>
                <a:lnTo>
                  <a:pt x="2877" y="833"/>
                </a:lnTo>
                <a:lnTo>
                  <a:pt x="2866" y="849"/>
                </a:lnTo>
                <a:lnTo>
                  <a:pt x="2854" y="863"/>
                </a:lnTo>
                <a:lnTo>
                  <a:pt x="2842" y="877"/>
                </a:lnTo>
                <a:lnTo>
                  <a:pt x="2828" y="892"/>
                </a:lnTo>
                <a:lnTo>
                  <a:pt x="2814" y="906"/>
                </a:lnTo>
                <a:lnTo>
                  <a:pt x="2798" y="921"/>
                </a:lnTo>
                <a:lnTo>
                  <a:pt x="2783" y="935"/>
                </a:lnTo>
                <a:lnTo>
                  <a:pt x="2766" y="948"/>
                </a:lnTo>
                <a:lnTo>
                  <a:pt x="2731" y="975"/>
                </a:lnTo>
                <a:lnTo>
                  <a:pt x="2692" y="1002"/>
                </a:lnTo>
                <a:lnTo>
                  <a:pt x="2651" y="1027"/>
                </a:lnTo>
                <a:lnTo>
                  <a:pt x="2608" y="1051"/>
                </a:lnTo>
                <a:lnTo>
                  <a:pt x="2561" y="1075"/>
                </a:lnTo>
                <a:lnTo>
                  <a:pt x="2512" y="1097"/>
                </a:lnTo>
                <a:lnTo>
                  <a:pt x="2461" y="1118"/>
                </a:lnTo>
                <a:lnTo>
                  <a:pt x="2408" y="1138"/>
                </a:lnTo>
                <a:lnTo>
                  <a:pt x="2353" y="1157"/>
                </a:lnTo>
                <a:lnTo>
                  <a:pt x="2295" y="1176"/>
                </a:lnTo>
                <a:lnTo>
                  <a:pt x="2235" y="1192"/>
                </a:lnTo>
                <a:lnTo>
                  <a:pt x="2174" y="1208"/>
                </a:lnTo>
                <a:lnTo>
                  <a:pt x="2110" y="1221"/>
                </a:lnTo>
                <a:lnTo>
                  <a:pt x="2046" y="1234"/>
                </a:lnTo>
                <a:lnTo>
                  <a:pt x="1978" y="1245"/>
                </a:lnTo>
                <a:lnTo>
                  <a:pt x="1910" y="1257"/>
                </a:lnTo>
                <a:lnTo>
                  <a:pt x="1840" y="1264"/>
                </a:lnTo>
                <a:lnTo>
                  <a:pt x="1768" y="1272"/>
                </a:lnTo>
                <a:lnTo>
                  <a:pt x="1696" y="1278"/>
                </a:lnTo>
                <a:lnTo>
                  <a:pt x="1623" y="1282"/>
                </a:lnTo>
                <a:lnTo>
                  <a:pt x="1548" y="1284"/>
                </a:lnTo>
                <a:lnTo>
                  <a:pt x="1472" y="1285"/>
                </a:lnTo>
                <a:lnTo>
                  <a:pt x="1397" y="1284"/>
                </a:lnTo>
                <a:lnTo>
                  <a:pt x="1322" y="1282"/>
                </a:lnTo>
                <a:lnTo>
                  <a:pt x="1248" y="1278"/>
                </a:lnTo>
                <a:lnTo>
                  <a:pt x="1175" y="1272"/>
                </a:lnTo>
                <a:lnTo>
                  <a:pt x="1104" y="1264"/>
                </a:lnTo>
                <a:lnTo>
                  <a:pt x="1034" y="1257"/>
                </a:lnTo>
                <a:lnTo>
                  <a:pt x="966" y="1245"/>
                </a:lnTo>
                <a:lnTo>
                  <a:pt x="899" y="1234"/>
                </a:lnTo>
                <a:lnTo>
                  <a:pt x="834" y="1221"/>
                </a:lnTo>
                <a:lnTo>
                  <a:pt x="771" y="1208"/>
                </a:lnTo>
                <a:lnTo>
                  <a:pt x="709" y="1192"/>
                </a:lnTo>
                <a:lnTo>
                  <a:pt x="649" y="1176"/>
                </a:lnTo>
                <a:lnTo>
                  <a:pt x="591" y="1157"/>
                </a:lnTo>
                <a:lnTo>
                  <a:pt x="536" y="1138"/>
                </a:lnTo>
                <a:lnTo>
                  <a:pt x="482" y="1118"/>
                </a:lnTo>
                <a:lnTo>
                  <a:pt x="431" y="1097"/>
                </a:lnTo>
                <a:lnTo>
                  <a:pt x="383" y="1075"/>
                </a:lnTo>
                <a:lnTo>
                  <a:pt x="336" y="1051"/>
                </a:lnTo>
                <a:lnTo>
                  <a:pt x="293" y="1027"/>
                </a:lnTo>
                <a:lnTo>
                  <a:pt x="252" y="1002"/>
                </a:lnTo>
                <a:lnTo>
                  <a:pt x="213" y="975"/>
                </a:lnTo>
                <a:lnTo>
                  <a:pt x="178" y="948"/>
                </a:lnTo>
                <a:lnTo>
                  <a:pt x="161" y="935"/>
                </a:lnTo>
                <a:lnTo>
                  <a:pt x="145" y="921"/>
                </a:lnTo>
                <a:lnTo>
                  <a:pt x="130" y="906"/>
                </a:lnTo>
                <a:lnTo>
                  <a:pt x="115" y="892"/>
                </a:lnTo>
                <a:lnTo>
                  <a:pt x="102" y="877"/>
                </a:lnTo>
                <a:lnTo>
                  <a:pt x="90" y="863"/>
                </a:lnTo>
                <a:lnTo>
                  <a:pt x="78" y="849"/>
                </a:lnTo>
                <a:lnTo>
                  <a:pt x="67" y="833"/>
                </a:lnTo>
                <a:lnTo>
                  <a:pt x="56" y="818"/>
                </a:lnTo>
                <a:lnTo>
                  <a:pt x="47" y="803"/>
                </a:lnTo>
                <a:lnTo>
                  <a:pt x="38" y="788"/>
                </a:lnTo>
                <a:lnTo>
                  <a:pt x="30" y="772"/>
                </a:lnTo>
                <a:lnTo>
                  <a:pt x="23" y="756"/>
                </a:lnTo>
                <a:lnTo>
                  <a:pt x="17" y="740"/>
                </a:lnTo>
                <a:lnTo>
                  <a:pt x="12" y="725"/>
                </a:lnTo>
                <a:lnTo>
                  <a:pt x="8" y="708"/>
                </a:lnTo>
                <a:lnTo>
                  <a:pt x="5" y="691"/>
                </a:lnTo>
                <a:lnTo>
                  <a:pt x="2" y="676"/>
                </a:lnTo>
                <a:lnTo>
                  <a:pt x="0" y="659"/>
                </a:lnTo>
                <a:lnTo>
                  <a:pt x="0" y="6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1024732" y="1304926"/>
            <a:ext cx="4673600" cy="2039938"/>
          </a:xfrm>
          <a:custGeom>
            <a:avLst/>
            <a:gdLst>
              <a:gd name="T0" fmla="*/ 2 w 2944"/>
              <a:gd name="T1" fmla="*/ 609 h 1285"/>
              <a:gd name="T2" fmla="*/ 12 w 2944"/>
              <a:gd name="T3" fmla="*/ 560 h 1285"/>
              <a:gd name="T4" fmla="*/ 30 w 2944"/>
              <a:gd name="T5" fmla="*/ 513 h 1285"/>
              <a:gd name="T6" fmla="*/ 56 w 2944"/>
              <a:gd name="T7" fmla="*/ 466 h 1285"/>
              <a:gd name="T8" fmla="*/ 90 w 2944"/>
              <a:gd name="T9" fmla="*/ 422 h 1285"/>
              <a:gd name="T10" fmla="*/ 130 w 2944"/>
              <a:gd name="T11" fmla="*/ 378 h 1285"/>
              <a:gd name="T12" fmla="*/ 178 w 2944"/>
              <a:gd name="T13" fmla="*/ 337 h 1285"/>
              <a:gd name="T14" fmla="*/ 293 w 2944"/>
              <a:gd name="T15" fmla="*/ 258 h 1285"/>
              <a:gd name="T16" fmla="*/ 431 w 2944"/>
              <a:gd name="T17" fmla="*/ 188 h 1285"/>
              <a:gd name="T18" fmla="*/ 591 w 2944"/>
              <a:gd name="T19" fmla="*/ 127 h 1285"/>
              <a:gd name="T20" fmla="*/ 771 w 2944"/>
              <a:gd name="T21" fmla="*/ 77 h 1285"/>
              <a:gd name="T22" fmla="*/ 966 w 2944"/>
              <a:gd name="T23" fmla="*/ 38 h 1285"/>
              <a:gd name="T24" fmla="*/ 1175 w 2944"/>
              <a:gd name="T25" fmla="*/ 13 h 1285"/>
              <a:gd name="T26" fmla="*/ 1397 w 2944"/>
              <a:gd name="T27" fmla="*/ 1 h 1285"/>
              <a:gd name="T28" fmla="*/ 1623 w 2944"/>
              <a:gd name="T29" fmla="*/ 3 h 1285"/>
              <a:gd name="T30" fmla="*/ 1840 w 2944"/>
              <a:gd name="T31" fmla="*/ 20 h 1285"/>
              <a:gd name="T32" fmla="*/ 2046 w 2944"/>
              <a:gd name="T33" fmla="*/ 51 h 1285"/>
              <a:gd name="T34" fmla="*/ 2235 w 2944"/>
              <a:gd name="T35" fmla="*/ 93 h 1285"/>
              <a:gd name="T36" fmla="*/ 2408 w 2944"/>
              <a:gd name="T37" fmla="*/ 146 h 1285"/>
              <a:gd name="T38" fmla="*/ 2561 w 2944"/>
              <a:gd name="T39" fmla="*/ 210 h 1285"/>
              <a:gd name="T40" fmla="*/ 2692 w 2944"/>
              <a:gd name="T41" fmla="*/ 283 h 1285"/>
              <a:gd name="T42" fmla="*/ 2783 w 2944"/>
              <a:gd name="T43" fmla="*/ 350 h 1285"/>
              <a:gd name="T44" fmla="*/ 2828 w 2944"/>
              <a:gd name="T45" fmla="*/ 392 h 1285"/>
              <a:gd name="T46" fmla="*/ 2866 w 2944"/>
              <a:gd name="T47" fmla="*/ 436 h 1285"/>
              <a:gd name="T48" fmla="*/ 2897 w 2944"/>
              <a:gd name="T49" fmla="*/ 482 h 1285"/>
              <a:gd name="T50" fmla="*/ 2920 w 2944"/>
              <a:gd name="T51" fmla="*/ 528 h 1285"/>
              <a:gd name="T52" fmla="*/ 2936 w 2944"/>
              <a:gd name="T53" fmla="*/ 577 h 1285"/>
              <a:gd name="T54" fmla="*/ 2944 w 2944"/>
              <a:gd name="T55" fmla="*/ 626 h 1285"/>
              <a:gd name="T56" fmla="*/ 2944 w 2944"/>
              <a:gd name="T57" fmla="*/ 659 h 1285"/>
              <a:gd name="T58" fmla="*/ 2936 w 2944"/>
              <a:gd name="T59" fmla="*/ 708 h 1285"/>
              <a:gd name="T60" fmla="*/ 2920 w 2944"/>
              <a:gd name="T61" fmla="*/ 756 h 1285"/>
              <a:gd name="T62" fmla="*/ 2897 w 2944"/>
              <a:gd name="T63" fmla="*/ 803 h 1285"/>
              <a:gd name="T64" fmla="*/ 2866 w 2944"/>
              <a:gd name="T65" fmla="*/ 849 h 1285"/>
              <a:gd name="T66" fmla="*/ 2828 w 2944"/>
              <a:gd name="T67" fmla="*/ 892 h 1285"/>
              <a:gd name="T68" fmla="*/ 2783 w 2944"/>
              <a:gd name="T69" fmla="*/ 935 h 1285"/>
              <a:gd name="T70" fmla="*/ 2692 w 2944"/>
              <a:gd name="T71" fmla="*/ 1002 h 1285"/>
              <a:gd name="T72" fmla="*/ 2561 w 2944"/>
              <a:gd name="T73" fmla="*/ 1075 h 1285"/>
              <a:gd name="T74" fmla="*/ 2408 w 2944"/>
              <a:gd name="T75" fmla="*/ 1138 h 1285"/>
              <a:gd name="T76" fmla="*/ 2235 w 2944"/>
              <a:gd name="T77" fmla="*/ 1192 h 1285"/>
              <a:gd name="T78" fmla="*/ 2046 w 2944"/>
              <a:gd name="T79" fmla="*/ 1234 h 1285"/>
              <a:gd name="T80" fmla="*/ 1840 w 2944"/>
              <a:gd name="T81" fmla="*/ 1264 h 1285"/>
              <a:gd name="T82" fmla="*/ 1623 w 2944"/>
              <a:gd name="T83" fmla="*/ 1282 h 1285"/>
              <a:gd name="T84" fmla="*/ 1397 w 2944"/>
              <a:gd name="T85" fmla="*/ 1284 h 1285"/>
              <a:gd name="T86" fmla="*/ 1175 w 2944"/>
              <a:gd name="T87" fmla="*/ 1272 h 1285"/>
              <a:gd name="T88" fmla="*/ 966 w 2944"/>
              <a:gd name="T89" fmla="*/ 1245 h 1285"/>
              <a:gd name="T90" fmla="*/ 771 w 2944"/>
              <a:gd name="T91" fmla="*/ 1208 h 1285"/>
              <a:gd name="T92" fmla="*/ 591 w 2944"/>
              <a:gd name="T93" fmla="*/ 1157 h 1285"/>
              <a:gd name="T94" fmla="*/ 431 w 2944"/>
              <a:gd name="T95" fmla="*/ 1097 h 1285"/>
              <a:gd name="T96" fmla="*/ 293 w 2944"/>
              <a:gd name="T97" fmla="*/ 1027 h 1285"/>
              <a:gd name="T98" fmla="*/ 178 w 2944"/>
              <a:gd name="T99" fmla="*/ 948 h 1285"/>
              <a:gd name="T100" fmla="*/ 130 w 2944"/>
              <a:gd name="T101" fmla="*/ 906 h 1285"/>
              <a:gd name="T102" fmla="*/ 90 w 2944"/>
              <a:gd name="T103" fmla="*/ 863 h 1285"/>
              <a:gd name="T104" fmla="*/ 56 w 2944"/>
              <a:gd name="T105" fmla="*/ 818 h 1285"/>
              <a:gd name="T106" fmla="*/ 30 w 2944"/>
              <a:gd name="T107" fmla="*/ 772 h 1285"/>
              <a:gd name="T108" fmla="*/ 12 w 2944"/>
              <a:gd name="T109" fmla="*/ 725 h 1285"/>
              <a:gd name="T110" fmla="*/ 2 w 2944"/>
              <a:gd name="T111" fmla="*/ 676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44" h="1285">
                <a:moveTo>
                  <a:pt x="0" y="643"/>
                </a:moveTo>
                <a:lnTo>
                  <a:pt x="0" y="626"/>
                </a:lnTo>
                <a:lnTo>
                  <a:pt x="2" y="609"/>
                </a:lnTo>
                <a:lnTo>
                  <a:pt x="5" y="593"/>
                </a:lnTo>
                <a:lnTo>
                  <a:pt x="8" y="577"/>
                </a:lnTo>
                <a:lnTo>
                  <a:pt x="12" y="560"/>
                </a:lnTo>
                <a:lnTo>
                  <a:pt x="17" y="545"/>
                </a:lnTo>
                <a:lnTo>
                  <a:pt x="23" y="528"/>
                </a:lnTo>
                <a:lnTo>
                  <a:pt x="30" y="513"/>
                </a:lnTo>
                <a:lnTo>
                  <a:pt x="38" y="497"/>
                </a:lnTo>
                <a:lnTo>
                  <a:pt x="47" y="482"/>
                </a:lnTo>
                <a:lnTo>
                  <a:pt x="56" y="466"/>
                </a:lnTo>
                <a:lnTo>
                  <a:pt x="67" y="452"/>
                </a:lnTo>
                <a:lnTo>
                  <a:pt x="78" y="436"/>
                </a:lnTo>
                <a:lnTo>
                  <a:pt x="90" y="422"/>
                </a:lnTo>
                <a:lnTo>
                  <a:pt x="102" y="406"/>
                </a:lnTo>
                <a:lnTo>
                  <a:pt x="115" y="392"/>
                </a:lnTo>
                <a:lnTo>
                  <a:pt x="130" y="378"/>
                </a:lnTo>
                <a:lnTo>
                  <a:pt x="145" y="364"/>
                </a:lnTo>
                <a:lnTo>
                  <a:pt x="161" y="350"/>
                </a:lnTo>
                <a:lnTo>
                  <a:pt x="178" y="337"/>
                </a:lnTo>
                <a:lnTo>
                  <a:pt x="213" y="309"/>
                </a:lnTo>
                <a:lnTo>
                  <a:pt x="252" y="283"/>
                </a:lnTo>
                <a:lnTo>
                  <a:pt x="293" y="258"/>
                </a:lnTo>
                <a:lnTo>
                  <a:pt x="336" y="234"/>
                </a:lnTo>
                <a:lnTo>
                  <a:pt x="383" y="210"/>
                </a:lnTo>
                <a:lnTo>
                  <a:pt x="431" y="188"/>
                </a:lnTo>
                <a:lnTo>
                  <a:pt x="482" y="167"/>
                </a:lnTo>
                <a:lnTo>
                  <a:pt x="536" y="146"/>
                </a:lnTo>
                <a:lnTo>
                  <a:pt x="591" y="127"/>
                </a:lnTo>
                <a:lnTo>
                  <a:pt x="649" y="109"/>
                </a:lnTo>
                <a:lnTo>
                  <a:pt x="709" y="93"/>
                </a:lnTo>
                <a:lnTo>
                  <a:pt x="771" y="77"/>
                </a:lnTo>
                <a:lnTo>
                  <a:pt x="834" y="63"/>
                </a:lnTo>
                <a:lnTo>
                  <a:pt x="899" y="51"/>
                </a:lnTo>
                <a:lnTo>
                  <a:pt x="966" y="38"/>
                </a:lnTo>
                <a:lnTo>
                  <a:pt x="1034" y="28"/>
                </a:lnTo>
                <a:lnTo>
                  <a:pt x="1104" y="20"/>
                </a:lnTo>
                <a:lnTo>
                  <a:pt x="1175" y="13"/>
                </a:lnTo>
                <a:lnTo>
                  <a:pt x="1248" y="7"/>
                </a:lnTo>
                <a:lnTo>
                  <a:pt x="1322" y="3"/>
                </a:lnTo>
                <a:lnTo>
                  <a:pt x="1397" y="1"/>
                </a:lnTo>
                <a:lnTo>
                  <a:pt x="1472" y="0"/>
                </a:lnTo>
                <a:lnTo>
                  <a:pt x="1548" y="1"/>
                </a:lnTo>
                <a:lnTo>
                  <a:pt x="1623" y="3"/>
                </a:lnTo>
                <a:lnTo>
                  <a:pt x="1696" y="7"/>
                </a:lnTo>
                <a:lnTo>
                  <a:pt x="1768" y="13"/>
                </a:lnTo>
                <a:lnTo>
                  <a:pt x="1840" y="20"/>
                </a:lnTo>
                <a:lnTo>
                  <a:pt x="1910" y="28"/>
                </a:lnTo>
                <a:lnTo>
                  <a:pt x="1978" y="38"/>
                </a:lnTo>
                <a:lnTo>
                  <a:pt x="2046" y="51"/>
                </a:lnTo>
                <a:lnTo>
                  <a:pt x="2110" y="63"/>
                </a:lnTo>
                <a:lnTo>
                  <a:pt x="2174" y="77"/>
                </a:lnTo>
                <a:lnTo>
                  <a:pt x="2235" y="93"/>
                </a:lnTo>
                <a:lnTo>
                  <a:pt x="2295" y="109"/>
                </a:lnTo>
                <a:lnTo>
                  <a:pt x="2353" y="127"/>
                </a:lnTo>
                <a:lnTo>
                  <a:pt x="2408" y="146"/>
                </a:lnTo>
                <a:lnTo>
                  <a:pt x="2461" y="167"/>
                </a:lnTo>
                <a:lnTo>
                  <a:pt x="2512" y="188"/>
                </a:lnTo>
                <a:lnTo>
                  <a:pt x="2561" y="210"/>
                </a:lnTo>
                <a:lnTo>
                  <a:pt x="2608" y="234"/>
                </a:lnTo>
                <a:lnTo>
                  <a:pt x="2651" y="258"/>
                </a:lnTo>
                <a:lnTo>
                  <a:pt x="2692" y="283"/>
                </a:lnTo>
                <a:lnTo>
                  <a:pt x="2731" y="309"/>
                </a:lnTo>
                <a:lnTo>
                  <a:pt x="2766" y="337"/>
                </a:lnTo>
                <a:lnTo>
                  <a:pt x="2783" y="350"/>
                </a:lnTo>
                <a:lnTo>
                  <a:pt x="2798" y="364"/>
                </a:lnTo>
                <a:lnTo>
                  <a:pt x="2814" y="378"/>
                </a:lnTo>
                <a:lnTo>
                  <a:pt x="2828" y="392"/>
                </a:lnTo>
                <a:lnTo>
                  <a:pt x="2842" y="406"/>
                </a:lnTo>
                <a:lnTo>
                  <a:pt x="2854" y="422"/>
                </a:lnTo>
                <a:lnTo>
                  <a:pt x="2866" y="436"/>
                </a:lnTo>
                <a:lnTo>
                  <a:pt x="2877" y="452"/>
                </a:lnTo>
                <a:lnTo>
                  <a:pt x="2888" y="466"/>
                </a:lnTo>
                <a:lnTo>
                  <a:pt x="2897" y="482"/>
                </a:lnTo>
                <a:lnTo>
                  <a:pt x="2906" y="497"/>
                </a:lnTo>
                <a:lnTo>
                  <a:pt x="2914" y="513"/>
                </a:lnTo>
                <a:lnTo>
                  <a:pt x="2920" y="528"/>
                </a:lnTo>
                <a:lnTo>
                  <a:pt x="2927" y="545"/>
                </a:lnTo>
                <a:lnTo>
                  <a:pt x="2931" y="560"/>
                </a:lnTo>
                <a:lnTo>
                  <a:pt x="2936" y="577"/>
                </a:lnTo>
                <a:lnTo>
                  <a:pt x="2939" y="593"/>
                </a:lnTo>
                <a:lnTo>
                  <a:pt x="2941" y="609"/>
                </a:lnTo>
                <a:lnTo>
                  <a:pt x="2944" y="626"/>
                </a:lnTo>
                <a:lnTo>
                  <a:pt x="2944" y="643"/>
                </a:lnTo>
                <a:lnTo>
                  <a:pt x="2944" y="643"/>
                </a:lnTo>
                <a:lnTo>
                  <a:pt x="2944" y="659"/>
                </a:lnTo>
                <a:lnTo>
                  <a:pt x="2941" y="676"/>
                </a:lnTo>
                <a:lnTo>
                  <a:pt x="2939" y="691"/>
                </a:lnTo>
                <a:lnTo>
                  <a:pt x="2936" y="708"/>
                </a:lnTo>
                <a:lnTo>
                  <a:pt x="2931" y="725"/>
                </a:lnTo>
                <a:lnTo>
                  <a:pt x="2927" y="740"/>
                </a:lnTo>
                <a:lnTo>
                  <a:pt x="2920" y="756"/>
                </a:lnTo>
                <a:lnTo>
                  <a:pt x="2914" y="772"/>
                </a:lnTo>
                <a:lnTo>
                  <a:pt x="2906" y="788"/>
                </a:lnTo>
                <a:lnTo>
                  <a:pt x="2897" y="803"/>
                </a:lnTo>
                <a:lnTo>
                  <a:pt x="2888" y="818"/>
                </a:lnTo>
                <a:lnTo>
                  <a:pt x="2877" y="833"/>
                </a:lnTo>
                <a:lnTo>
                  <a:pt x="2866" y="849"/>
                </a:lnTo>
                <a:lnTo>
                  <a:pt x="2854" y="863"/>
                </a:lnTo>
                <a:lnTo>
                  <a:pt x="2842" y="877"/>
                </a:lnTo>
                <a:lnTo>
                  <a:pt x="2828" y="892"/>
                </a:lnTo>
                <a:lnTo>
                  <a:pt x="2814" y="906"/>
                </a:lnTo>
                <a:lnTo>
                  <a:pt x="2798" y="921"/>
                </a:lnTo>
                <a:lnTo>
                  <a:pt x="2783" y="935"/>
                </a:lnTo>
                <a:lnTo>
                  <a:pt x="2766" y="948"/>
                </a:lnTo>
                <a:lnTo>
                  <a:pt x="2731" y="975"/>
                </a:lnTo>
                <a:lnTo>
                  <a:pt x="2692" y="1002"/>
                </a:lnTo>
                <a:lnTo>
                  <a:pt x="2651" y="1027"/>
                </a:lnTo>
                <a:lnTo>
                  <a:pt x="2608" y="1051"/>
                </a:lnTo>
                <a:lnTo>
                  <a:pt x="2561" y="1075"/>
                </a:lnTo>
                <a:lnTo>
                  <a:pt x="2512" y="1097"/>
                </a:lnTo>
                <a:lnTo>
                  <a:pt x="2461" y="1118"/>
                </a:lnTo>
                <a:lnTo>
                  <a:pt x="2408" y="1138"/>
                </a:lnTo>
                <a:lnTo>
                  <a:pt x="2353" y="1157"/>
                </a:lnTo>
                <a:lnTo>
                  <a:pt x="2295" y="1176"/>
                </a:lnTo>
                <a:lnTo>
                  <a:pt x="2235" y="1192"/>
                </a:lnTo>
                <a:lnTo>
                  <a:pt x="2174" y="1208"/>
                </a:lnTo>
                <a:lnTo>
                  <a:pt x="2110" y="1221"/>
                </a:lnTo>
                <a:lnTo>
                  <a:pt x="2046" y="1234"/>
                </a:lnTo>
                <a:lnTo>
                  <a:pt x="1978" y="1245"/>
                </a:lnTo>
                <a:lnTo>
                  <a:pt x="1910" y="1257"/>
                </a:lnTo>
                <a:lnTo>
                  <a:pt x="1840" y="1264"/>
                </a:lnTo>
                <a:lnTo>
                  <a:pt x="1768" y="1272"/>
                </a:lnTo>
                <a:lnTo>
                  <a:pt x="1696" y="1278"/>
                </a:lnTo>
                <a:lnTo>
                  <a:pt x="1623" y="1282"/>
                </a:lnTo>
                <a:lnTo>
                  <a:pt x="1548" y="1284"/>
                </a:lnTo>
                <a:lnTo>
                  <a:pt x="1472" y="1285"/>
                </a:lnTo>
                <a:lnTo>
                  <a:pt x="1397" y="1284"/>
                </a:lnTo>
                <a:lnTo>
                  <a:pt x="1322" y="1282"/>
                </a:lnTo>
                <a:lnTo>
                  <a:pt x="1248" y="1278"/>
                </a:lnTo>
                <a:lnTo>
                  <a:pt x="1175" y="1272"/>
                </a:lnTo>
                <a:lnTo>
                  <a:pt x="1104" y="1264"/>
                </a:lnTo>
                <a:lnTo>
                  <a:pt x="1034" y="1257"/>
                </a:lnTo>
                <a:lnTo>
                  <a:pt x="966" y="1245"/>
                </a:lnTo>
                <a:lnTo>
                  <a:pt x="899" y="1234"/>
                </a:lnTo>
                <a:lnTo>
                  <a:pt x="834" y="1221"/>
                </a:lnTo>
                <a:lnTo>
                  <a:pt x="771" y="1208"/>
                </a:lnTo>
                <a:lnTo>
                  <a:pt x="709" y="1192"/>
                </a:lnTo>
                <a:lnTo>
                  <a:pt x="649" y="1176"/>
                </a:lnTo>
                <a:lnTo>
                  <a:pt x="591" y="1157"/>
                </a:lnTo>
                <a:lnTo>
                  <a:pt x="536" y="1138"/>
                </a:lnTo>
                <a:lnTo>
                  <a:pt x="482" y="1118"/>
                </a:lnTo>
                <a:lnTo>
                  <a:pt x="431" y="1097"/>
                </a:lnTo>
                <a:lnTo>
                  <a:pt x="383" y="1075"/>
                </a:lnTo>
                <a:lnTo>
                  <a:pt x="336" y="1051"/>
                </a:lnTo>
                <a:lnTo>
                  <a:pt x="293" y="1027"/>
                </a:lnTo>
                <a:lnTo>
                  <a:pt x="252" y="1002"/>
                </a:lnTo>
                <a:lnTo>
                  <a:pt x="213" y="975"/>
                </a:lnTo>
                <a:lnTo>
                  <a:pt x="178" y="948"/>
                </a:lnTo>
                <a:lnTo>
                  <a:pt x="161" y="935"/>
                </a:lnTo>
                <a:lnTo>
                  <a:pt x="145" y="921"/>
                </a:lnTo>
                <a:lnTo>
                  <a:pt x="130" y="906"/>
                </a:lnTo>
                <a:lnTo>
                  <a:pt x="115" y="892"/>
                </a:lnTo>
                <a:lnTo>
                  <a:pt x="102" y="877"/>
                </a:lnTo>
                <a:lnTo>
                  <a:pt x="90" y="863"/>
                </a:lnTo>
                <a:lnTo>
                  <a:pt x="78" y="849"/>
                </a:lnTo>
                <a:lnTo>
                  <a:pt x="67" y="833"/>
                </a:lnTo>
                <a:lnTo>
                  <a:pt x="56" y="818"/>
                </a:lnTo>
                <a:lnTo>
                  <a:pt x="47" y="803"/>
                </a:lnTo>
                <a:lnTo>
                  <a:pt x="38" y="788"/>
                </a:lnTo>
                <a:lnTo>
                  <a:pt x="30" y="772"/>
                </a:lnTo>
                <a:lnTo>
                  <a:pt x="23" y="756"/>
                </a:lnTo>
                <a:lnTo>
                  <a:pt x="17" y="740"/>
                </a:lnTo>
                <a:lnTo>
                  <a:pt x="12" y="725"/>
                </a:lnTo>
                <a:lnTo>
                  <a:pt x="8" y="708"/>
                </a:lnTo>
                <a:lnTo>
                  <a:pt x="5" y="691"/>
                </a:lnTo>
                <a:lnTo>
                  <a:pt x="2" y="676"/>
                </a:lnTo>
                <a:lnTo>
                  <a:pt x="0" y="659"/>
                </a:lnTo>
                <a:lnTo>
                  <a:pt x="0" y="643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5898357" y="3657601"/>
            <a:ext cx="1697979" cy="69919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z="1600" dirty="0"/>
              <a:t>하나의 브라우저와 관련된 영역</a:t>
            </a:r>
          </a:p>
          <a:p>
            <a:endParaRPr lang="ko-KR" altLang="en-US" sz="1600" dirty="0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5342732" y="2614613"/>
            <a:ext cx="1689100" cy="10429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5868144" y="3657601"/>
            <a:ext cx="1656184" cy="563487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" name="Freeform 32"/>
          <p:cNvSpPr>
            <a:spLocks/>
          </p:cNvSpPr>
          <p:nvPr/>
        </p:nvSpPr>
        <p:spPr bwMode="auto">
          <a:xfrm>
            <a:off x="5230019" y="2546351"/>
            <a:ext cx="149225" cy="115888"/>
          </a:xfrm>
          <a:custGeom>
            <a:avLst/>
            <a:gdLst>
              <a:gd name="T0" fmla="*/ 62 w 94"/>
              <a:gd name="T1" fmla="*/ 73 h 73"/>
              <a:gd name="T2" fmla="*/ 0 w 94"/>
              <a:gd name="T3" fmla="*/ 0 h 73"/>
              <a:gd name="T4" fmla="*/ 94 w 94"/>
              <a:gd name="T5" fmla="*/ 22 h 73"/>
              <a:gd name="T6" fmla="*/ 62 w 94"/>
              <a:gd name="T7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" h="73">
                <a:moveTo>
                  <a:pt x="62" y="73"/>
                </a:moveTo>
                <a:lnTo>
                  <a:pt x="0" y="0"/>
                </a:lnTo>
                <a:lnTo>
                  <a:pt x="94" y="22"/>
                </a:lnTo>
                <a:lnTo>
                  <a:pt x="62" y="7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" name="Rectangle 66"/>
          <p:cNvSpPr>
            <a:spLocks noChangeArrowheads="1"/>
          </p:cNvSpPr>
          <p:nvPr/>
        </p:nvSpPr>
        <p:spPr bwMode="auto">
          <a:xfrm>
            <a:off x="5724128" y="774701"/>
            <a:ext cx="1800200" cy="561320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53" name="그룹 252"/>
          <p:cNvGrpSpPr/>
          <p:nvPr/>
        </p:nvGrpSpPr>
        <p:grpSpPr>
          <a:xfrm>
            <a:off x="6187282" y="1336019"/>
            <a:ext cx="640010" cy="887553"/>
            <a:chOff x="6189961" y="1336020"/>
            <a:chExt cx="637331" cy="743606"/>
          </a:xfrm>
        </p:grpSpPr>
        <p:sp>
          <p:nvSpPr>
            <p:cNvPr id="64" name="Line 65"/>
            <p:cNvSpPr>
              <a:spLocks noChangeShapeType="1"/>
            </p:cNvSpPr>
            <p:nvPr/>
          </p:nvSpPr>
          <p:spPr bwMode="auto">
            <a:xfrm flipV="1">
              <a:off x="6270923" y="1336020"/>
              <a:ext cx="556369" cy="64041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6189961" y="1938338"/>
              <a:ext cx="127000" cy="141288"/>
            </a:xfrm>
            <a:custGeom>
              <a:avLst/>
              <a:gdLst>
                <a:gd name="T0" fmla="*/ 80 w 80"/>
                <a:gd name="T1" fmla="*/ 36 h 89"/>
                <a:gd name="T2" fmla="*/ 0 w 80"/>
                <a:gd name="T3" fmla="*/ 89 h 89"/>
                <a:gd name="T4" fmla="*/ 32 w 80"/>
                <a:gd name="T5" fmla="*/ 0 h 89"/>
                <a:gd name="T6" fmla="*/ 80 w 80"/>
                <a:gd name="T7" fmla="*/ 3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9">
                  <a:moveTo>
                    <a:pt x="80" y="36"/>
                  </a:moveTo>
                  <a:lnTo>
                    <a:pt x="0" y="89"/>
                  </a:lnTo>
                  <a:lnTo>
                    <a:pt x="32" y="0"/>
                  </a:lnTo>
                  <a:lnTo>
                    <a:pt x="8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" name="Freeform 79"/>
          <p:cNvSpPr>
            <a:spLocks/>
          </p:cNvSpPr>
          <p:nvPr/>
        </p:nvSpPr>
        <p:spPr bwMode="auto">
          <a:xfrm>
            <a:off x="1058069" y="1549401"/>
            <a:ext cx="3005138" cy="1530350"/>
          </a:xfrm>
          <a:custGeom>
            <a:avLst/>
            <a:gdLst>
              <a:gd name="T0" fmla="*/ 5 w 1893"/>
              <a:gd name="T1" fmla="*/ 432 h 964"/>
              <a:gd name="T2" fmla="*/ 30 w 1893"/>
              <a:gd name="T3" fmla="*/ 361 h 964"/>
              <a:gd name="T4" fmla="*/ 74 w 1893"/>
              <a:gd name="T5" fmla="*/ 293 h 964"/>
              <a:gd name="T6" fmla="*/ 138 w 1893"/>
              <a:gd name="T7" fmla="*/ 231 h 964"/>
              <a:gd name="T8" fmla="*/ 216 w 1893"/>
              <a:gd name="T9" fmla="*/ 175 h 964"/>
              <a:gd name="T10" fmla="*/ 311 w 1893"/>
              <a:gd name="T11" fmla="*/ 125 h 964"/>
              <a:gd name="T12" fmla="*/ 417 w 1893"/>
              <a:gd name="T13" fmla="*/ 82 h 964"/>
              <a:gd name="T14" fmla="*/ 536 w 1893"/>
              <a:gd name="T15" fmla="*/ 47 h 964"/>
              <a:gd name="T16" fmla="*/ 664 w 1893"/>
              <a:gd name="T17" fmla="*/ 21 h 964"/>
              <a:gd name="T18" fmla="*/ 802 w 1893"/>
              <a:gd name="T19" fmla="*/ 5 h 964"/>
              <a:gd name="T20" fmla="*/ 946 w 1893"/>
              <a:gd name="T21" fmla="*/ 0 h 964"/>
              <a:gd name="T22" fmla="*/ 1090 w 1893"/>
              <a:gd name="T23" fmla="*/ 5 h 964"/>
              <a:gd name="T24" fmla="*/ 1227 w 1893"/>
              <a:gd name="T25" fmla="*/ 21 h 964"/>
              <a:gd name="T26" fmla="*/ 1356 w 1893"/>
              <a:gd name="T27" fmla="*/ 47 h 964"/>
              <a:gd name="T28" fmla="*/ 1476 w 1893"/>
              <a:gd name="T29" fmla="*/ 82 h 964"/>
              <a:gd name="T30" fmla="*/ 1582 w 1893"/>
              <a:gd name="T31" fmla="*/ 125 h 964"/>
              <a:gd name="T32" fmla="*/ 1676 w 1893"/>
              <a:gd name="T33" fmla="*/ 175 h 964"/>
              <a:gd name="T34" fmla="*/ 1755 w 1893"/>
              <a:gd name="T35" fmla="*/ 231 h 964"/>
              <a:gd name="T36" fmla="*/ 1818 w 1893"/>
              <a:gd name="T37" fmla="*/ 293 h 964"/>
              <a:gd name="T38" fmla="*/ 1863 w 1893"/>
              <a:gd name="T39" fmla="*/ 361 h 964"/>
              <a:gd name="T40" fmla="*/ 1888 w 1893"/>
              <a:gd name="T41" fmla="*/ 432 h 964"/>
              <a:gd name="T42" fmla="*/ 1893 w 1893"/>
              <a:gd name="T43" fmla="*/ 482 h 964"/>
              <a:gd name="T44" fmla="*/ 1882 w 1893"/>
              <a:gd name="T45" fmla="*/ 555 h 964"/>
              <a:gd name="T46" fmla="*/ 1850 w 1893"/>
              <a:gd name="T47" fmla="*/ 625 h 964"/>
              <a:gd name="T48" fmla="*/ 1799 w 1893"/>
              <a:gd name="T49" fmla="*/ 690 h 964"/>
              <a:gd name="T50" fmla="*/ 1731 w 1893"/>
              <a:gd name="T51" fmla="*/ 751 h 964"/>
              <a:gd name="T52" fmla="*/ 1646 w 1893"/>
              <a:gd name="T53" fmla="*/ 806 h 964"/>
              <a:gd name="T54" fmla="*/ 1548 w 1893"/>
              <a:gd name="T55" fmla="*/ 853 h 964"/>
              <a:gd name="T56" fmla="*/ 1437 w 1893"/>
              <a:gd name="T57" fmla="*/ 894 h 964"/>
              <a:gd name="T58" fmla="*/ 1315 w 1893"/>
              <a:gd name="T59" fmla="*/ 926 h 964"/>
              <a:gd name="T60" fmla="*/ 1183 w 1893"/>
              <a:gd name="T61" fmla="*/ 948 h 964"/>
              <a:gd name="T62" fmla="*/ 1042 w 1893"/>
              <a:gd name="T63" fmla="*/ 961 h 964"/>
              <a:gd name="T64" fmla="*/ 897 w 1893"/>
              <a:gd name="T65" fmla="*/ 963 h 964"/>
              <a:gd name="T66" fmla="*/ 755 w 1893"/>
              <a:gd name="T67" fmla="*/ 954 h 964"/>
              <a:gd name="T68" fmla="*/ 621 w 1893"/>
              <a:gd name="T69" fmla="*/ 934 h 964"/>
              <a:gd name="T70" fmla="*/ 495 w 1893"/>
              <a:gd name="T71" fmla="*/ 905 h 964"/>
              <a:gd name="T72" fmla="*/ 380 w 1893"/>
              <a:gd name="T73" fmla="*/ 868 h 964"/>
              <a:gd name="T74" fmla="*/ 277 w 1893"/>
              <a:gd name="T75" fmla="*/ 822 h 964"/>
              <a:gd name="T76" fmla="*/ 189 w 1893"/>
              <a:gd name="T77" fmla="*/ 770 h 964"/>
              <a:gd name="T78" fmla="*/ 114 w 1893"/>
              <a:gd name="T79" fmla="*/ 711 h 964"/>
              <a:gd name="T80" fmla="*/ 58 w 1893"/>
              <a:gd name="T81" fmla="*/ 647 h 964"/>
              <a:gd name="T82" fmla="*/ 19 w 1893"/>
              <a:gd name="T83" fmla="*/ 578 h 964"/>
              <a:gd name="T84" fmla="*/ 1 w 1893"/>
              <a:gd name="T85" fmla="*/ 506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893" h="964">
                <a:moveTo>
                  <a:pt x="0" y="482"/>
                </a:moveTo>
                <a:lnTo>
                  <a:pt x="1" y="456"/>
                </a:lnTo>
                <a:lnTo>
                  <a:pt x="5" y="432"/>
                </a:lnTo>
                <a:lnTo>
                  <a:pt x="11" y="408"/>
                </a:lnTo>
                <a:lnTo>
                  <a:pt x="19" y="384"/>
                </a:lnTo>
                <a:lnTo>
                  <a:pt x="30" y="361"/>
                </a:lnTo>
                <a:lnTo>
                  <a:pt x="42" y="338"/>
                </a:lnTo>
                <a:lnTo>
                  <a:pt x="58" y="316"/>
                </a:lnTo>
                <a:lnTo>
                  <a:pt x="74" y="293"/>
                </a:lnTo>
                <a:lnTo>
                  <a:pt x="93" y="272"/>
                </a:lnTo>
                <a:lnTo>
                  <a:pt x="114" y="251"/>
                </a:lnTo>
                <a:lnTo>
                  <a:pt x="138" y="231"/>
                </a:lnTo>
                <a:lnTo>
                  <a:pt x="162" y="211"/>
                </a:lnTo>
                <a:lnTo>
                  <a:pt x="189" y="193"/>
                </a:lnTo>
                <a:lnTo>
                  <a:pt x="216" y="175"/>
                </a:lnTo>
                <a:lnTo>
                  <a:pt x="246" y="157"/>
                </a:lnTo>
                <a:lnTo>
                  <a:pt x="277" y="140"/>
                </a:lnTo>
                <a:lnTo>
                  <a:pt x="311" y="125"/>
                </a:lnTo>
                <a:lnTo>
                  <a:pt x="344" y="109"/>
                </a:lnTo>
                <a:lnTo>
                  <a:pt x="380" y="95"/>
                </a:lnTo>
                <a:lnTo>
                  <a:pt x="417" y="82"/>
                </a:lnTo>
                <a:lnTo>
                  <a:pt x="456" y="70"/>
                </a:lnTo>
                <a:lnTo>
                  <a:pt x="495" y="57"/>
                </a:lnTo>
                <a:lnTo>
                  <a:pt x="536" y="47"/>
                </a:lnTo>
                <a:lnTo>
                  <a:pt x="578" y="37"/>
                </a:lnTo>
                <a:lnTo>
                  <a:pt x="621" y="29"/>
                </a:lnTo>
                <a:lnTo>
                  <a:pt x="664" y="21"/>
                </a:lnTo>
                <a:lnTo>
                  <a:pt x="710" y="15"/>
                </a:lnTo>
                <a:lnTo>
                  <a:pt x="755" y="10"/>
                </a:lnTo>
                <a:lnTo>
                  <a:pt x="802" y="5"/>
                </a:lnTo>
                <a:lnTo>
                  <a:pt x="849" y="2"/>
                </a:lnTo>
                <a:lnTo>
                  <a:pt x="897" y="1"/>
                </a:lnTo>
                <a:lnTo>
                  <a:pt x="946" y="0"/>
                </a:lnTo>
                <a:lnTo>
                  <a:pt x="995" y="1"/>
                </a:lnTo>
                <a:lnTo>
                  <a:pt x="1042" y="2"/>
                </a:lnTo>
                <a:lnTo>
                  <a:pt x="1090" y="5"/>
                </a:lnTo>
                <a:lnTo>
                  <a:pt x="1137" y="10"/>
                </a:lnTo>
                <a:lnTo>
                  <a:pt x="1183" y="15"/>
                </a:lnTo>
                <a:lnTo>
                  <a:pt x="1227" y="21"/>
                </a:lnTo>
                <a:lnTo>
                  <a:pt x="1272" y="29"/>
                </a:lnTo>
                <a:lnTo>
                  <a:pt x="1315" y="37"/>
                </a:lnTo>
                <a:lnTo>
                  <a:pt x="1356" y="47"/>
                </a:lnTo>
                <a:lnTo>
                  <a:pt x="1397" y="57"/>
                </a:lnTo>
                <a:lnTo>
                  <a:pt x="1437" y="70"/>
                </a:lnTo>
                <a:lnTo>
                  <a:pt x="1476" y="82"/>
                </a:lnTo>
                <a:lnTo>
                  <a:pt x="1512" y="95"/>
                </a:lnTo>
                <a:lnTo>
                  <a:pt x="1548" y="109"/>
                </a:lnTo>
                <a:lnTo>
                  <a:pt x="1582" y="125"/>
                </a:lnTo>
                <a:lnTo>
                  <a:pt x="1615" y="140"/>
                </a:lnTo>
                <a:lnTo>
                  <a:pt x="1646" y="157"/>
                </a:lnTo>
                <a:lnTo>
                  <a:pt x="1676" y="175"/>
                </a:lnTo>
                <a:lnTo>
                  <a:pt x="1704" y="193"/>
                </a:lnTo>
                <a:lnTo>
                  <a:pt x="1731" y="211"/>
                </a:lnTo>
                <a:lnTo>
                  <a:pt x="1755" y="231"/>
                </a:lnTo>
                <a:lnTo>
                  <a:pt x="1778" y="251"/>
                </a:lnTo>
                <a:lnTo>
                  <a:pt x="1799" y="272"/>
                </a:lnTo>
                <a:lnTo>
                  <a:pt x="1818" y="293"/>
                </a:lnTo>
                <a:lnTo>
                  <a:pt x="1835" y="316"/>
                </a:lnTo>
                <a:lnTo>
                  <a:pt x="1850" y="338"/>
                </a:lnTo>
                <a:lnTo>
                  <a:pt x="1863" y="361"/>
                </a:lnTo>
                <a:lnTo>
                  <a:pt x="1874" y="384"/>
                </a:lnTo>
                <a:lnTo>
                  <a:pt x="1882" y="408"/>
                </a:lnTo>
                <a:lnTo>
                  <a:pt x="1888" y="432"/>
                </a:lnTo>
                <a:lnTo>
                  <a:pt x="1891" y="456"/>
                </a:lnTo>
                <a:lnTo>
                  <a:pt x="1893" y="482"/>
                </a:lnTo>
                <a:lnTo>
                  <a:pt x="1893" y="482"/>
                </a:lnTo>
                <a:lnTo>
                  <a:pt x="1891" y="506"/>
                </a:lnTo>
                <a:lnTo>
                  <a:pt x="1888" y="531"/>
                </a:lnTo>
                <a:lnTo>
                  <a:pt x="1882" y="555"/>
                </a:lnTo>
                <a:lnTo>
                  <a:pt x="1874" y="578"/>
                </a:lnTo>
                <a:lnTo>
                  <a:pt x="1863" y="602"/>
                </a:lnTo>
                <a:lnTo>
                  <a:pt x="1850" y="625"/>
                </a:lnTo>
                <a:lnTo>
                  <a:pt x="1835" y="647"/>
                </a:lnTo>
                <a:lnTo>
                  <a:pt x="1818" y="669"/>
                </a:lnTo>
                <a:lnTo>
                  <a:pt x="1799" y="690"/>
                </a:lnTo>
                <a:lnTo>
                  <a:pt x="1778" y="711"/>
                </a:lnTo>
                <a:lnTo>
                  <a:pt x="1755" y="731"/>
                </a:lnTo>
                <a:lnTo>
                  <a:pt x="1731" y="751"/>
                </a:lnTo>
                <a:lnTo>
                  <a:pt x="1704" y="770"/>
                </a:lnTo>
                <a:lnTo>
                  <a:pt x="1676" y="788"/>
                </a:lnTo>
                <a:lnTo>
                  <a:pt x="1646" y="806"/>
                </a:lnTo>
                <a:lnTo>
                  <a:pt x="1615" y="822"/>
                </a:lnTo>
                <a:lnTo>
                  <a:pt x="1582" y="839"/>
                </a:lnTo>
                <a:lnTo>
                  <a:pt x="1548" y="853"/>
                </a:lnTo>
                <a:lnTo>
                  <a:pt x="1512" y="868"/>
                </a:lnTo>
                <a:lnTo>
                  <a:pt x="1476" y="881"/>
                </a:lnTo>
                <a:lnTo>
                  <a:pt x="1437" y="894"/>
                </a:lnTo>
                <a:lnTo>
                  <a:pt x="1397" y="905"/>
                </a:lnTo>
                <a:lnTo>
                  <a:pt x="1356" y="916"/>
                </a:lnTo>
                <a:lnTo>
                  <a:pt x="1315" y="926"/>
                </a:lnTo>
                <a:lnTo>
                  <a:pt x="1272" y="934"/>
                </a:lnTo>
                <a:lnTo>
                  <a:pt x="1227" y="942"/>
                </a:lnTo>
                <a:lnTo>
                  <a:pt x="1183" y="948"/>
                </a:lnTo>
                <a:lnTo>
                  <a:pt x="1137" y="954"/>
                </a:lnTo>
                <a:lnTo>
                  <a:pt x="1090" y="958"/>
                </a:lnTo>
                <a:lnTo>
                  <a:pt x="1042" y="961"/>
                </a:lnTo>
                <a:lnTo>
                  <a:pt x="995" y="963"/>
                </a:lnTo>
                <a:lnTo>
                  <a:pt x="946" y="964"/>
                </a:lnTo>
                <a:lnTo>
                  <a:pt x="897" y="963"/>
                </a:lnTo>
                <a:lnTo>
                  <a:pt x="849" y="961"/>
                </a:lnTo>
                <a:lnTo>
                  <a:pt x="802" y="958"/>
                </a:lnTo>
                <a:lnTo>
                  <a:pt x="755" y="954"/>
                </a:lnTo>
                <a:lnTo>
                  <a:pt x="710" y="948"/>
                </a:lnTo>
                <a:lnTo>
                  <a:pt x="664" y="942"/>
                </a:lnTo>
                <a:lnTo>
                  <a:pt x="621" y="934"/>
                </a:lnTo>
                <a:lnTo>
                  <a:pt x="578" y="926"/>
                </a:lnTo>
                <a:lnTo>
                  <a:pt x="536" y="916"/>
                </a:lnTo>
                <a:lnTo>
                  <a:pt x="495" y="905"/>
                </a:lnTo>
                <a:lnTo>
                  <a:pt x="456" y="894"/>
                </a:lnTo>
                <a:lnTo>
                  <a:pt x="417" y="881"/>
                </a:lnTo>
                <a:lnTo>
                  <a:pt x="380" y="868"/>
                </a:lnTo>
                <a:lnTo>
                  <a:pt x="344" y="853"/>
                </a:lnTo>
                <a:lnTo>
                  <a:pt x="311" y="839"/>
                </a:lnTo>
                <a:lnTo>
                  <a:pt x="277" y="822"/>
                </a:lnTo>
                <a:lnTo>
                  <a:pt x="246" y="806"/>
                </a:lnTo>
                <a:lnTo>
                  <a:pt x="216" y="788"/>
                </a:lnTo>
                <a:lnTo>
                  <a:pt x="189" y="770"/>
                </a:lnTo>
                <a:lnTo>
                  <a:pt x="162" y="751"/>
                </a:lnTo>
                <a:lnTo>
                  <a:pt x="138" y="731"/>
                </a:lnTo>
                <a:lnTo>
                  <a:pt x="114" y="711"/>
                </a:lnTo>
                <a:lnTo>
                  <a:pt x="93" y="690"/>
                </a:lnTo>
                <a:lnTo>
                  <a:pt x="74" y="669"/>
                </a:lnTo>
                <a:lnTo>
                  <a:pt x="58" y="647"/>
                </a:lnTo>
                <a:lnTo>
                  <a:pt x="42" y="625"/>
                </a:lnTo>
                <a:lnTo>
                  <a:pt x="30" y="602"/>
                </a:lnTo>
                <a:lnTo>
                  <a:pt x="19" y="578"/>
                </a:lnTo>
                <a:lnTo>
                  <a:pt x="11" y="555"/>
                </a:lnTo>
                <a:lnTo>
                  <a:pt x="5" y="531"/>
                </a:lnTo>
                <a:lnTo>
                  <a:pt x="1" y="506"/>
                </a:lnTo>
                <a:lnTo>
                  <a:pt x="0" y="4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" name="Freeform 80"/>
          <p:cNvSpPr>
            <a:spLocks/>
          </p:cNvSpPr>
          <p:nvPr/>
        </p:nvSpPr>
        <p:spPr bwMode="auto">
          <a:xfrm>
            <a:off x="1058069" y="1549401"/>
            <a:ext cx="3005138" cy="1530350"/>
          </a:xfrm>
          <a:custGeom>
            <a:avLst/>
            <a:gdLst>
              <a:gd name="T0" fmla="*/ 5 w 1893"/>
              <a:gd name="T1" fmla="*/ 432 h 964"/>
              <a:gd name="T2" fmla="*/ 30 w 1893"/>
              <a:gd name="T3" fmla="*/ 361 h 964"/>
              <a:gd name="T4" fmla="*/ 74 w 1893"/>
              <a:gd name="T5" fmla="*/ 293 h 964"/>
              <a:gd name="T6" fmla="*/ 138 w 1893"/>
              <a:gd name="T7" fmla="*/ 231 h 964"/>
              <a:gd name="T8" fmla="*/ 216 w 1893"/>
              <a:gd name="T9" fmla="*/ 175 h 964"/>
              <a:gd name="T10" fmla="*/ 311 w 1893"/>
              <a:gd name="T11" fmla="*/ 125 h 964"/>
              <a:gd name="T12" fmla="*/ 417 w 1893"/>
              <a:gd name="T13" fmla="*/ 82 h 964"/>
              <a:gd name="T14" fmla="*/ 536 w 1893"/>
              <a:gd name="T15" fmla="*/ 47 h 964"/>
              <a:gd name="T16" fmla="*/ 664 w 1893"/>
              <a:gd name="T17" fmla="*/ 21 h 964"/>
              <a:gd name="T18" fmla="*/ 802 w 1893"/>
              <a:gd name="T19" fmla="*/ 5 h 964"/>
              <a:gd name="T20" fmla="*/ 946 w 1893"/>
              <a:gd name="T21" fmla="*/ 0 h 964"/>
              <a:gd name="T22" fmla="*/ 1090 w 1893"/>
              <a:gd name="T23" fmla="*/ 5 h 964"/>
              <a:gd name="T24" fmla="*/ 1227 w 1893"/>
              <a:gd name="T25" fmla="*/ 21 h 964"/>
              <a:gd name="T26" fmla="*/ 1356 w 1893"/>
              <a:gd name="T27" fmla="*/ 47 h 964"/>
              <a:gd name="T28" fmla="*/ 1476 w 1893"/>
              <a:gd name="T29" fmla="*/ 82 h 964"/>
              <a:gd name="T30" fmla="*/ 1582 w 1893"/>
              <a:gd name="T31" fmla="*/ 125 h 964"/>
              <a:gd name="T32" fmla="*/ 1676 w 1893"/>
              <a:gd name="T33" fmla="*/ 175 h 964"/>
              <a:gd name="T34" fmla="*/ 1755 w 1893"/>
              <a:gd name="T35" fmla="*/ 231 h 964"/>
              <a:gd name="T36" fmla="*/ 1818 w 1893"/>
              <a:gd name="T37" fmla="*/ 293 h 964"/>
              <a:gd name="T38" fmla="*/ 1863 w 1893"/>
              <a:gd name="T39" fmla="*/ 361 h 964"/>
              <a:gd name="T40" fmla="*/ 1888 w 1893"/>
              <a:gd name="T41" fmla="*/ 432 h 964"/>
              <a:gd name="T42" fmla="*/ 1893 w 1893"/>
              <a:gd name="T43" fmla="*/ 482 h 964"/>
              <a:gd name="T44" fmla="*/ 1882 w 1893"/>
              <a:gd name="T45" fmla="*/ 555 h 964"/>
              <a:gd name="T46" fmla="*/ 1850 w 1893"/>
              <a:gd name="T47" fmla="*/ 625 h 964"/>
              <a:gd name="T48" fmla="*/ 1799 w 1893"/>
              <a:gd name="T49" fmla="*/ 690 h 964"/>
              <a:gd name="T50" fmla="*/ 1731 w 1893"/>
              <a:gd name="T51" fmla="*/ 751 h 964"/>
              <a:gd name="T52" fmla="*/ 1646 w 1893"/>
              <a:gd name="T53" fmla="*/ 806 h 964"/>
              <a:gd name="T54" fmla="*/ 1548 w 1893"/>
              <a:gd name="T55" fmla="*/ 853 h 964"/>
              <a:gd name="T56" fmla="*/ 1437 w 1893"/>
              <a:gd name="T57" fmla="*/ 894 h 964"/>
              <a:gd name="T58" fmla="*/ 1315 w 1893"/>
              <a:gd name="T59" fmla="*/ 926 h 964"/>
              <a:gd name="T60" fmla="*/ 1183 w 1893"/>
              <a:gd name="T61" fmla="*/ 948 h 964"/>
              <a:gd name="T62" fmla="*/ 1042 w 1893"/>
              <a:gd name="T63" fmla="*/ 961 h 964"/>
              <a:gd name="T64" fmla="*/ 897 w 1893"/>
              <a:gd name="T65" fmla="*/ 963 h 964"/>
              <a:gd name="T66" fmla="*/ 755 w 1893"/>
              <a:gd name="T67" fmla="*/ 954 h 964"/>
              <a:gd name="T68" fmla="*/ 621 w 1893"/>
              <a:gd name="T69" fmla="*/ 934 h 964"/>
              <a:gd name="T70" fmla="*/ 495 w 1893"/>
              <a:gd name="T71" fmla="*/ 905 h 964"/>
              <a:gd name="T72" fmla="*/ 380 w 1893"/>
              <a:gd name="T73" fmla="*/ 868 h 964"/>
              <a:gd name="T74" fmla="*/ 277 w 1893"/>
              <a:gd name="T75" fmla="*/ 822 h 964"/>
              <a:gd name="T76" fmla="*/ 189 w 1893"/>
              <a:gd name="T77" fmla="*/ 770 h 964"/>
              <a:gd name="T78" fmla="*/ 114 w 1893"/>
              <a:gd name="T79" fmla="*/ 711 h 964"/>
              <a:gd name="T80" fmla="*/ 58 w 1893"/>
              <a:gd name="T81" fmla="*/ 647 h 964"/>
              <a:gd name="T82" fmla="*/ 19 w 1893"/>
              <a:gd name="T83" fmla="*/ 578 h 964"/>
              <a:gd name="T84" fmla="*/ 1 w 1893"/>
              <a:gd name="T85" fmla="*/ 506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893" h="964">
                <a:moveTo>
                  <a:pt x="0" y="482"/>
                </a:moveTo>
                <a:lnTo>
                  <a:pt x="1" y="456"/>
                </a:lnTo>
                <a:lnTo>
                  <a:pt x="5" y="432"/>
                </a:lnTo>
                <a:lnTo>
                  <a:pt x="11" y="408"/>
                </a:lnTo>
                <a:lnTo>
                  <a:pt x="19" y="384"/>
                </a:lnTo>
                <a:lnTo>
                  <a:pt x="30" y="361"/>
                </a:lnTo>
                <a:lnTo>
                  <a:pt x="42" y="338"/>
                </a:lnTo>
                <a:lnTo>
                  <a:pt x="58" y="316"/>
                </a:lnTo>
                <a:lnTo>
                  <a:pt x="74" y="293"/>
                </a:lnTo>
                <a:lnTo>
                  <a:pt x="93" y="272"/>
                </a:lnTo>
                <a:lnTo>
                  <a:pt x="114" y="251"/>
                </a:lnTo>
                <a:lnTo>
                  <a:pt x="138" y="231"/>
                </a:lnTo>
                <a:lnTo>
                  <a:pt x="162" y="211"/>
                </a:lnTo>
                <a:lnTo>
                  <a:pt x="189" y="193"/>
                </a:lnTo>
                <a:lnTo>
                  <a:pt x="216" y="175"/>
                </a:lnTo>
                <a:lnTo>
                  <a:pt x="246" y="157"/>
                </a:lnTo>
                <a:lnTo>
                  <a:pt x="277" y="140"/>
                </a:lnTo>
                <a:lnTo>
                  <a:pt x="311" y="125"/>
                </a:lnTo>
                <a:lnTo>
                  <a:pt x="344" y="109"/>
                </a:lnTo>
                <a:lnTo>
                  <a:pt x="380" y="95"/>
                </a:lnTo>
                <a:lnTo>
                  <a:pt x="417" y="82"/>
                </a:lnTo>
                <a:lnTo>
                  <a:pt x="456" y="70"/>
                </a:lnTo>
                <a:lnTo>
                  <a:pt x="495" y="57"/>
                </a:lnTo>
                <a:lnTo>
                  <a:pt x="536" y="47"/>
                </a:lnTo>
                <a:lnTo>
                  <a:pt x="578" y="37"/>
                </a:lnTo>
                <a:lnTo>
                  <a:pt x="621" y="29"/>
                </a:lnTo>
                <a:lnTo>
                  <a:pt x="664" y="21"/>
                </a:lnTo>
                <a:lnTo>
                  <a:pt x="710" y="15"/>
                </a:lnTo>
                <a:lnTo>
                  <a:pt x="755" y="10"/>
                </a:lnTo>
                <a:lnTo>
                  <a:pt x="802" y="5"/>
                </a:lnTo>
                <a:lnTo>
                  <a:pt x="849" y="2"/>
                </a:lnTo>
                <a:lnTo>
                  <a:pt x="897" y="1"/>
                </a:lnTo>
                <a:lnTo>
                  <a:pt x="946" y="0"/>
                </a:lnTo>
                <a:lnTo>
                  <a:pt x="995" y="1"/>
                </a:lnTo>
                <a:lnTo>
                  <a:pt x="1042" y="2"/>
                </a:lnTo>
                <a:lnTo>
                  <a:pt x="1090" y="5"/>
                </a:lnTo>
                <a:lnTo>
                  <a:pt x="1137" y="10"/>
                </a:lnTo>
                <a:lnTo>
                  <a:pt x="1183" y="15"/>
                </a:lnTo>
                <a:lnTo>
                  <a:pt x="1227" y="21"/>
                </a:lnTo>
                <a:lnTo>
                  <a:pt x="1272" y="29"/>
                </a:lnTo>
                <a:lnTo>
                  <a:pt x="1315" y="37"/>
                </a:lnTo>
                <a:lnTo>
                  <a:pt x="1356" y="47"/>
                </a:lnTo>
                <a:lnTo>
                  <a:pt x="1397" y="57"/>
                </a:lnTo>
                <a:lnTo>
                  <a:pt x="1437" y="70"/>
                </a:lnTo>
                <a:lnTo>
                  <a:pt x="1476" y="82"/>
                </a:lnTo>
                <a:lnTo>
                  <a:pt x="1512" y="95"/>
                </a:lnTo>
                <a:lnTo>
                  <a:pt x="1548" y="109"/>
                </a:lnTo>
                <a:lnTo>
                  <a:pt x="1582" y="125"/>
                </a:lnTo>
                <a:lnTo>
                  <a:pt x="1615" y="140"/>
                </a:lnTo>
                <a:lnTo>
                  <a:pt x="1646" y="157"/>
                </a:lnTo>
                <a:lnTo>
                  <a:pt x="1676" y="175"/>
                </a:lnTo>
                <a:lnTo>
                  <a:pt x="1704" y="193"/>
                </a:lnTo>
                <a:lnTo>
                  <a:pt x="1731" y="211"/>
                </a:lnTo>
                <a:lnTo>
                  <a:pt x="1755" y="231"/>
                </a:lnTo>
                <a:lnTo>
                  <a:pt x="1778" y="251"/>
                </a:lnTo>
                <a:lnTo>
                  <a:pt x="1799" y="272"/>
                </a:lnTo>
                <a:lnTo>
                  <a:pt x="1818" y="293"/>
                </a:lnTo>
                <a:lnTo>
                  <a:pt x="1835" y="316"/>
                </a:lnTo>
                <a:lnTo>
                  <a:pt x="1850" y="338"/>
                </a:lnTo>
                <a:lnTo>
                  <a:pt x="1863" y="361"/>
                </a:lnTo>
                <a:lnTo>
                  <a:pt x="1874" y="384"/>
                </a:lnTo>
                <a:lnTo>
                  <a:pt x="1882" y="408"/>
                </a:lnTo>
                <a:lnTo>
                  <a:pt x="1888" y="432"/>
                </a:lnTo>
                <a:lnTo>
                  <a:pt x="1891" y="456"/>
                </a:lnTo>
                <a:lnTo>
                  <a:pt x="1893" y="482"/>
                </a:lnTo>
                <a:lnTo>
                  <a:pt x="1893" y="482"/>
                </a:lnTo>
                <a:lnTo>
                  <a:pt x="1891" y="506"/>
                </a:lnTo>
                <a:lnTo>
                  <a:pt x="1888" y="531"/>
                </a:lnTo>
                <a:lnTo>
                  <a:pt x="1882" y="555"/>
                </a:lnTo>
                <a:lnTo>
                  <a:pt x="1874" y="578"/>
                </a:lnTo>
                <a:lnTo>
                  <a:pt x="1863" y="602"/>
                </a:lnTo>
                <a:lnTo>
                  <a:pt x="1850" y="625"/>
                </a:lnTo>
                <a:lnTo>
                  <a:pt x="1835" y="647"/>
                </a:lnTo>
                <a:lnTo>
                  <a:pt x="1818" y="669"/>
                </a:lnTo>
                <a:lnTo>
                  <a:pt x="1799" y="690"/>
                </a:lnTo>
                <a:lnTo>
                  <a:pt x="1778" y="711"/>
                </a:lnTo>
                <a:lnTo>
                  <a:pt x="1755" y="731"/>
                </a:lnTo>
                <a:lnTo>
                  <a:pt x="1731" y="751"/>
                </a:lnTo>
                <a:lnTo>
                  <a:pt x="1704" y="770"/>
                </a:lnTo>
                <a:lnTo>
                  <a:pt x="1676" y="788"/>
                </a:lnTo>
                <a:lnTo>
                  <a:pt x="1646" y="806"/>
                </a:lnTo>
                <a:lnTo>
                  <a:pt x="1615" y="822"/>
                </a:lnTo>
                <a:lnTo>
                  <a:pt x="1582" y="839"/>
                </a:lnTo>
                <a:lnTo>
                  <a:pt x="1548" y="853"/>
                </a:lnTo>
                <a:lnTo>
                  <a:pt x="1512" y="868"/>
                </a:lnTo>
                <a:lnTo>
                  <a:pt x="1476" y="881"/>
                </a:lnTo>
                <a:lnTo>
                  <a:pt x="1437" y="894"/>
                </a:lnTo>
                <a:lnTo>
                  <a:pt x="1397" y="905"/>
                </a:lnTo>
                <a:lnTo>
                  <a:pt x="1356" y="916"/>
                </a:lnTo>
                <a:lnTo>
                  <a:pt x="1315" y="926"/>
                </a:lnTo>
                <a:lnTo>
                  <a:pt x="1272" y="934"/>
                </a:lnTo>
                <a:lnTo>
                  <a:pt x="1227" y="942"/>
                </a:lnTo>
                <a:lnTo>
                  <a:pt x="1183" y="948"/>
                </a:lnTo>
                <a:lnTo>
                  <a:pt x="1137" y="954"/>
                </a:lnTo>
                <a:lnTo>
                  <a:pt x="1090" y="958"/>
                </a:lnTo>
                <a:lnTo>
                  <a:pt x="1042" y="961"/>
                </a:lnTo>
                <a:lnTo>
                  <a:pt x="995" y="963"/>
                </a:lnTo>
                <a:lnTo>
                  <a:pt x="946" y="964"/>
                </a:lnTo>
                <a:lnTo>
                  <a:pt x="897" y="963"/>
                </a:lnTo>
                <a:lnTo>
                  <a:pt x="849" y="961"/>
                </a:lnTo>
                <a:lnTo>
                  <a:pt x="802" y="958"/>
                </a:lnTo>
                <a:lnTo>
                  <a:pt x="755" y="954"/>
                </a:lnTo>
                <a:lnTo>
                  <a:pt x="710" y="948"/>
                </a:lnTo>
                <a:lnTo>
                  <a:pt x="664" y="942"/>
                </a:lnTo>
                <a:lnTo>
                  <a:pt x="621" y="934"/>
                </a:lnTo>
                <a:lnTo>
                  <a:pt x="578" y="926"/>
                </a:lnTo>
                <a:lnTo>
                  <a:pt x="536" y="916"/>
                </a:lnTo>
                <a:lnTo>
                  <a:pt x="495" y="905"/>
                </a:lnTo>
                <a:lnTo>
                  <a:pt x="456" y="894"/>
                </a:lnTo>
                <a:lnTo>
                  <a:pt x="417" y="881"/>
                </a:lnTo>
                <a:lnTo>
                  <a:pt x="380" y="868"/>
                </a:lnTo>
                <a:lnTo>
                  <a:pt x="344" y="853"/>
                </a:lnTo>
                <a:lnTo>
                  <a:pt x="311" y="839"/>
                </a:lnTo>
                <a:lnTo>
                  <a:pt x="277" y="822"/>
                </a:lnTo>
                <a:lnTo>
                  <a:pt x="246" y="806"/>
                </a:lnTo>
                <a:lnTo>
                  <a:pt x="216" y="788"/>
                </a:lnTo>
                <a:lnTo>
                  <a:pt x="189" y="770"/>
                </a:lnTo>
                <a:lnTo>
                  <a:pt x="162" y="751"/>
                </a:lnTo>
                <a:lnTo>
                  <a:pt x="138" y="731"/>
                </a:lnTo>
                <a:lnTo>
                  <a:pt x="114" y="711"/>
                </a:lnTo>
                <a:lnTo>
                  <a:pt x="93" y="690"/>
                </a:lnTo>
                <a:lnTo>
                  <a:pt x="74" y="669"/>
                </a:lnTo>
                <a:lnTo>
                  <a:pt x="58" y="647"/>
                </a:lnTo>
                <a:lnTo>
                  <a:pt x="42" y="625"/>
                </a:lnTo>
                <a:lnTo>
                  <a:pt x="30" y="602"/>
                </a:lnTo>
                <a:lnTo>
                  <a:pt x="19" y="578"/>
                </a:lnTo>
                <a:lnTo>
                  <a:pt x="11" y="555"/>
                </a:lnTo>
                <a:lnTo>
                  <a:pt x="5" y="531"/>
                </a:lnTo>
                <a:lnTo>
                  <a:pt x="1" y="506"/>
                </a:lnTo>
                <a:lnTo>
                  <a:pt x="0" y="482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" name="Freeform 101"/>
          <p:cNvSpPr>
            <a:spLocks/>
          </p:cNvSpPr>
          <p:nvPr/>
        </p:nvSpPr>
        <p:spPr bwMode="auto">
          <a:xfrm>
            <a:off x="1124744" y="1781176"/>
            <a:ext cx="1535113" cy="966788"/>
          </a:xfrm>
          <a:custGeom>
            <a:avLst/>
            <a:gdLst>
              <a:gd name="T0" fmla="*/ 1 w 967"/>
              <a:gd name="T1" fmla="*/ 288 h 609"/>
              <a:gd name="T2" fmla="*/ 5 w 967"/>
              <a:gd name="T3" fmla="*/ 265 h 609"/>
              <a:gd name="T4" fmla="*/ 10 w 967"/>
              <a:gd name="T5" fmla="*/ 243 h 609"/>
              <a:gd name="T6" fmla="*/ 19 w 967"/>
              <a:gd name="T7" fmla="*/ 221 h 609"/>
              <a:gd name="T8" fmla="*/ 38 w 967"/>
              <a:gd name="T9" fmla="*/ 185 h 609"/>
              <a:gd name="T10" fmla="*/ 70 w 967"/>
              <a:gd name="T11" fmla="*/ 146 h 609"/>
              <a:gd name="T12" fmla="*/ 111 w 967"/>
              <a:gd name="T13" fmla="*/ 111 h 609"/>
              <a:gd name="T14" fmla="*/ 159 w 967"/>
              <a:gd name="T15" fmla="*/ 79 h 609"/>
              <a:gd name="T16" fmla="*/ 213 w 967"/>
              <a:gd name="T17" fmla="*/ 52 h 609"/>
              <a:gd name="T18" fmla="*/ 274 w 967"/>
              <a:gd name="T19" fmla="*/ 30 h 609"/>
              <a:gd name="T20" fmla="*/ 340 w 967"/>
              <a:gd name="T21" fmla="*/ 13 h 609"/>
              <a:gd name="T22" fmla="*/ 409 w 967"/>
              <a:gd name="T23" fmla="*/ 3 h 609"/>
              <a:gd name="T24" fmla="*/ 484 w 967"/>
              <a:gd name="T25" fmla="*/ 0 h 609"/>
              <a:gd name="T26" fmla="*/ 557 w 967"/>
              <a:gd name="T27" fmla="*/ 3 h 609"/>
              <a:gd name="T28" fmla="*/ 628 w 967"/>
              <a:gd name="T29" fmla="*/ 13 h 609"/>
              <a:gd name="T30" fmla="*/ 693 w 967"/>
              <a:gd name="T31" fmla="*/ 30 h 609"/>
              <a:gd name="T32" fmla="*/ 754 w 967"/>
              <a:gd name="T33" fmla="*/ 52 h 609"/>
              <a:gd name="T34" fmla="*/ 808 w 967"/>
              <a:gd name="T35" fmla="*/ 79 h 609"/>
              <a:gd name="T36" fmla="*/ 857 w 967"/>
              <a:gd name="T37" fmla="*/ 111 h 609"/>
              <a:gd name="T38" fmla="*/ 897 w 967"/>
              <a:gd name="T39" fmla="*/ 146 h 609"/>
              <a:gd name="T40" fmla="*/ 929 w 967"/>
              <a:gd name="T41" fmla="*/ 185 h 609"/>
              <a:gd name="T42" fmla="*/ 948 w 967"/>
              <a:gd name="T43" fmla="*/ 221 h 609"/>
              <a:gd name="T44" fmla="*/ 957 w 967"/>
              <a:gd name="T45" fmla="*/ 243 h 609"/>
              <a:gd name="T46" fmla="*/ 964 w 967"/>
              <a:gd name="T47" fmla="*/ 265 h 609"/>
              <a:gd name="T48" fmla="*/ 966 w 967"/>
              <a:gd name="T49" fmla="*/ 288 h 609"/>
              <a:gd name="T50" fmla="*/ 967 w 967"/>
              <a:gd name="T51" fmla="*/ 304 h 609"/>
              <a:gd name="T52" fmla="*/ 966 w 967"/>
              <a:gd name="T53" fmla="*/ 327 h 609"/>
              <a:gd name="T54" fmla="*/ 961 w 967"/>
              <a:gd name="T55" fmla="*/ 350 h 609"/>
              <a:gd name="T56" fmla="*/ 955 w 967"/>
              <a:gd name="T57" fmla="*/ 372 h 609"/>
              <a:gd name="T58" fmla="*/ 945 w 967"/>
              <a:gd name="T59" fmla="*/ 395 h 609"/>
              <a:gd name="T60" fmla="*/ 919 w 967"/>
              <a:gd name="T61" fmla="*/ 436 h 609"/>
              <a:gd name="T62" fmla="*/ 885 w 967"/>
              <a:gd name="T63" fmla="*/ 474 h 609"/>
              <a:gd name="T64" fmla="*/ 842 w 967"/>
              <a:gd name="T65" fmla="*/ 509 h 609"/>
              <a:gd name="T66" fmla="*/ 791 w 967"/>
              <a:gd name="T67" fmla="*/ 539 h 609"/>
              <a:gd name="T68" fmla="*/ 734 w 967"/>
              <a:gd name="T69" fmla="*/ 564 h 609"/>
              <a:gd name="T70" fmla="*/ 672 w 967"/>
              <a:gd name="T71" fmla="*/ 584 h 609"/>
              <a:gd name="T72" fmla="*/ 605 w 967"/>
              <a:gd name="T73" fmla="*/ 599 h 609"/>
              <a:gd name="T74" fmla="*/ 534 w 967"/>
              <a:gd name="T75" fmla="*/ 606 h 609"/>
              <a:gd name="T76" fmla="*/ 459 w 967"/>
              <a:gd name="T77" fmla="*/ 607 h 609"/>
              <a:gd name="T78" fmla="*/ 386 w 967"/>
              <a:gd name="T79" fmla="*/ 602 h 609"/>
              <a:gd name="T80" fmla="*/ 317 w 967"/>
              <a:gd name="T81" fmla="*/ 590 h 609"/>
              <a:gd name="T82" fmla="*/ 253 w 967"/>
              <a:gd name="T83" fmla="*/ 572 h 609"/>
              <a:gd name="T84" fmla="*/ 194 w 967"/>
              <a:gd name="T85" fmla="*/ 548 h 609"/>
              <a:gd name="T86" fmla="*/ 142 w 967"/>
              <a:gd name="T87" fmla="*/ 519 h 609"/>
              <a:gd name="T88" fmla="*/ 97 w 967"/>
              <a:gd name="T89" fmla="*/ 485 h 609"/>
              <a:gd name="T90" fmla="*/ 59 w 967"/>
              <a:gd name="T91" fmla="*/ 449 h 609"/>
              <a:gd name="T92" fmla="*/ 29 w 967"/>
              <a:gd name="T93" fmla="*/ 408 h 609"/>
              <a:gd name="T94" fmla="*/ 16 w 967"/>
              <a:gd name="T95" fmla="*/ 380 h 609"/>
              <a:gd name="T96" fmla="*/ 8 w 967"/>
              <a:gd name="T97" fmla="*/ 358 h 609"/>
              <a:gd name="T98" fmla="*/ 3 w 967"/>
              <a:gd name="T99" fmla="*/ 335 h 609"/>
              <a:gd name="T100" fmla="*/ 0 w 967"/>
              <a:gd name="T101" fmla="*/ 311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67" h="609">
                <a:moveTo>
                  <a:pt x="0" y="304"/>
                </a:moveTo>
                <a:lnTo>
                  <a:pt x="0" y="296"/>
                </a:lnTo>
                <a:lnTo>
                  <a:pt x="1" y="288"/>
                </a:lnTo>
                <a:lnTo>
                  <a:pt x="1" y="280"/>
                </a:lnTo>
                <a:lnTo>
                  <a:pt x="3" y="273"/>
                </a:lnTo>
                <a:lnTo>
                  <a:pt x="5" y="265"/>
                </a:lnTo>
                <a:lnTo>
                  <a:pt x="6" y="257"/>
                </a:lnTo>
                <a:lnTo>
                  <a:pt x="8" y="249"/>
                </a:lnTo>
                <a:lnTo>
                  <a:pt x="10" y="243"/>
                </a:lnTo>
                <a:lnTo>
                  <a:pt x="13" y="235"/>
                </a:lnTo>
                <a:lnTo>
                  <a:pt x="16" y="227"/>
                </a:lnTo>
                <a:lnTo>
                  <a:pt x="19" y="221"/>
                </a:lnTo>
                <a:lnTo>
                  <a:pt x="22" y="213"/>
                </a:lnTo>
                <a:lnTo>
                  <a:pt x="29" y="200"/>
                </a:lnTo>
                <a:lnTo>
                  <a:pt x="38" y="185"/>
                </a:lnTo>
                <a:lnTo>
                  <a:pt x="48" y="172"/>
                </a:lnTo>
                <a:lnTo>
                  <a:pt x="59" y="159"/>
                </a:lnTo>
                <a:lnTo>
                  <a:pt x="70" y="146"/>
                </a:lnTo>
                <a:lnTo>
                  <a:pt x="82" y="134"/>
                </a:lnTo>
                <a:lnTo>
                  <a:pt x="97" y="122"/>
                </a:lnTo>
                <a:lnTo>
                  <a:pt x="111" y="111"/>
                </a:lnTo>
                <a:lnTo>
                  <a:pt x="126" y="100"/>
                </a:lnTo>
                <a:lnTo>
                  <a:pt x="142" y="89"/>
                </a:lnTo>
                <a:lnTo>
                  <a:pt x="159" y="79"/>
                </a:lnTo>
                <a:lnTo>
                  <a:pt x="177" y="70"/>
                </a:lnTo>
                <a:lnTo>
                  <a:pt x="194" y="60"/>
                </a:lnTo>
                <a:lnTo>
                  <a:pt x="213" y="52"/>
                </a:lnTo>
                <a:lnTo>
                  <a:pt x="233" y="44"/>
                </a:lnTo>
                <a:lnTo>
                  <a:pt x="253" y="37"/>
                </a:lnTo>
                <a:lnTo>
                  <a:pt x="274" y="30"/>
                </a:lnTo>
                <a:lnTo>
                  <a:pt x="295" y="23"/>
                </a:lnTo>
                <a:lnTo>
                  <a:pt x="317" y="19"/>
                </a:lnTo>
                <a:lnTo>
                  <a:pt x="340" y="13"/>
                </a:lnTo>
                <a:lnTo>
                  <a:pt x="363" y="10"/>
                </a:lnTo>
                <a:lnTo>
                  <a:pt x="386" y="6"/>
                </a:lnTo>
                <a:lnTo>
                  <a:pt x="409" y="3"/>
                </a:lnTo>
                <a:lnTo>
                  <a:pt x="434" y="1"/>
                </a:lnTo>
                <a:lnTo>
                  <a:pt x="458" y="0"/>
                </a:lnTo>
                <a:lnTo>
                  <a:pt x="484" y="0"/>
                </a:lnTo>
                <a:lnTo>
                  <a:pt x="508" y="0"/>
                </a:lnTo>
                <a:lnTo>
                  <a:pt x="534" y="1"/>
                </a:lnTo>
                <a:lnTo>
                  <a:pt x="557" y="3"/>
                </a:lnTo>
                <a:lnTo>
                  <a:pt x="581" y="6"/>
                </a:lnTo>
                <a:lnTo>
                  <a:pt x="605" y="10"/>
                </a:lnTo>
                <a:lnTo>
                  <a:pt x="628" y="13"/>
                </a:lnTo>
                <a:lnTo>
                  <a:pt x="650" y="19"/>
                </a:lnTo>
                <a:lnTo>
                  <a:pt x="672" y="23"/>
                </a:lnTo>
                <a:lnTo>
                  <a:pt x="693" y="30"/>
                </a:lnTo>
                <a:lnTo>
                  <a:pt x="714" y="37"/>
                </a:lnTo>
                <a:lnTo>
                  <a:pt x="734" y="44"/>
                </a:lnTo>
                <a:lnTo>
                  <a:pt x="754" y="52"/>
                </a:lnTo>
                <a:lnTo>
                  <a:pt x="773" y="60"/>
                </a:lnTo>
                <a:lnTo>
                  <a:pt x="791" y="70"/>
                </a:lnTo>
                <a:lnTo>
                  <a:pt x="808" y="79"/>
                </a:lnTo>
                <a:lnTo>
                  <a:pt x="825" y="89"/>
                </a:lnTo>
                <a:lnTo>
                  <a:pt x="842" y="100"/>
                </a:lnTo>
                <a:lnTo>
                  <a:pt x="857" y="111"/>
                </a:lnTo>
                <a:lnTo>
                  <a:pt x="871" y="122"/>
                </a:lnTo>
                <a:lnTo>
                  <a:pt x="885" y="134"/>
                </a:lnTo>
                <a:lnTo>
                  <a:pt x="897" y="146"/>
                </a:lnTo>
                <a:lnTo>
                  <a:pt x="908" y="159"/>
                </a:lnTo>
                <a:lnTo>
                  <a:pt x="919" y="172"/>
                </a:lnTo>
                <a:lnTo>
                  <a:pt x="929" y="185"/>
                </a:lnTo>
                <a:lnTo>
                  <a:pt x="938" y="200"/>
                </a:lnTo>
                <a:lnTo>
                  <a:pt x="945" y="214"/>
                </a:lnTo>
                <a:lnTo>
                  <a:pt x="948" y="221"/>
                </a:lnTo>
                <a:lnTo>
                  <a:pt x="952" y="227"/>
                </a:lnTo>
                <a:lnTo>
                  <a:pt x="955" y="235"/>
                </a:lnTo>
                <a:lnTo>
                  <a:pt x="957" y="243"/>
                </a:lnTo>
                <a:lnTo>
                  <a:pt x="959" y="249"/>
                </a:lnTo>
                <a:lnTo>
                  <a:pt x="961" y="257"/>
                </a:lnTo>
                <a:lnTo>
                  <a:pt x="964" y="265"/>
                </a:lnTo>
                <a:lnTo>
                  <a:pt x="965" y="273"/>
                </a:lnTo>
                <a:lnTo>
                  <a:pt x="966" y="280"/>
                </a:lnTo>
                <a:lnTo>
                  <a:pt x="966" y="288"/>
                </a:lnTo>
                <a:lnTo>
                  <a:pt x="967" y="296"/>
                </a:lnTo>
                <a:lnTo>
                  <a:pt x="967" y="304"/>
                </a:lnTo>
                <a:lnTo>
                  <a:pt x="967" y="304"/>
                </a:lnTo>
                <a:lnTo>
                  <a:pt x="967" y="311"/>
                </a:lnTo>
                <a:lnTo>
                  <a:pt x="966" y="319"/>
                </a:lnTo>
                <a:lnTo>
                  <a:pt x="966" y="327"/>
                </a:lnTo>
                <a:lnTo>
                  <a:pt x="965" y="335"/>
                </a:lnTo>
                <a:lnTo>
                  <a:pt x="964" y="343"/>
                </a:lnTo>
                <a:lnTo>
                  <a:pt x="961" y="350"/>
                </a:lnTo>
                <a:lnTo>
                  <a:pt x="959" y="358"/>
                </a:lnTo>
                <a:lnTo>
                  <a:pt x="957" y="365"/>
                </a:lnTo>
                <a:lnTo>
                  <a:pt x="955" y="372"/>
                </a:lnTo>
                <a:lnTo>
                  <a:pt x="952" y="380"/>
                </a:lnTo>
                <a:lnTo>
                  <a:pt x="948" y="387"/>
                </a:lnTo>
                <a:lnTo>
                  <a:pt x="945" y="395"/>
                </a:lnTo>
                <a:lnTo>
                  <a:pt x="938" y="408"/>
                </a:lnTo>
                <a:lnTo>
                  <a:pt x="929" y="422"/>
                </a:lnTo>
                <a:lnTo>
                  <a:pt x="919" y="436"/>
                </a:lnTo>
                <a:lnTo>
                  <a:pt x="908" y="449"/>
                </a:lnTo>
                <a:lnTo>
                  <a:pt x="897" y="461"/>
                </a:lnTo>
                <a:lnTo>
                  <a:pt x="885" y="474"/>
                </a:lnTo>
                <a:lnTo>
                  <a:pt x="871" y="485"/>
                </a:lnTo>
                <a:lnTo>
                  <a:pt x="857" y="498"/>
                </a:lnTo>
                <a:lnTo>
                  <a:pt x="842" y="509"/>
                </a:lnTo>
                <a:lnTo>
                  <a:pt x="825" y="519"/>
                </a:lnTo>
                <a:lnTo>
                  <a:pt x="808" y="529"/>
                </a:lnTo>
                <a:lnTo>
                  <a:pt x="791" y="539"/>
                </a:lnTo>
                <a:lnTo>
                  <a:pt x="773" y="548"/>
                </a:lnTo>
                <a:lnTo>
                  <a:pt x="754" y="556"/>
                </a:lnTo>
                <a:lnTo>
                  <a:pt x="734" y="564"/>
                </a:lnTo>
                <a:lnTo>
                  <a:pt x="714" y="572"/>
                </a:lnTo>
                <a:lnTo>
                  <a:pt x="693" y="579"/>
                </a:lnTo>
                <a:lnTo>
                  <a:pt x="672" y="584"/>
                </a:lnTo>
                <a:lnTo>
                  <a:pt x="650" y="590"/>
                </a:lnTo>
                <a:lnTo>
                  <a:pt x="628" y="594"/>
                </a:lnTo>
                <a:lnTo>
                  <a:pt x="605" y="599"/>
                </a:lnTo>
                <a:lnTo>
                  <a:pt x="581" y="602"/>
                </a:lnTo>
                <a:lnTo>
                  <a:pt x="557" y="605"/>
                </a:lnTo>
                <a:lnTo>
                  <a:pt x="534" y="606"/>
                </a:lnTo>
                <a:lnTo>
                  <a:pt x="508" y="607"/>
                </a:lnTo>
                <a:lnTo>
                  <a:pt x="484" y="609"/>
                </a:lnTo>
                <a:lnTo>
                  <a:pt x="459" y="607"/>
                </a:lnTo>
                <a:lnTo>
                  <a:pt x="434" y="606"/>
                </a:lnTo>
                <a:lnTo>
                  <a:pt x="411" y="605"/>
                </a:lnTo>
                <a:lnTo>
                  <a:pt x="386" y="602"/>
                </a:lnTo>
                <a:lnTo>
                  <a:pt x="363" y="599"/>
                </a:lnTo>
                <a:lnTo>
                  <a:pt x="340" y="594"/>
                </a:lnTo>
                <a:lnTo>
                  <a:pt x="317" y="590"/>
                </a:lnTo>
                <a:lnTo>
                  <a:pt x="295" y="584"/>
                </a:lnTo>
                <a:lnTo>
                  <a:pt x="274" y="579"/>
                </a:lnTo>
                <a:lnTo>
                  <a:pt x="253" y="572"/>
                </a:lnTo>
                <a:lnTo>
                  <a:pt x="233" y="564"/>
                </a:lnTo>
                <a:lnTo>
                  <a:pt x="213" y="556"/>
                </a:lnTo>
                <a:lnTo>
                  <a:pt x="194" y="548"/>
                </a:lnTo>
                <a:lnTo>
                  <a:pt x="177" y="539"/>
                </a:lnTo>
                <a:lnTo>
                  <a:pt x="159" y="529"/>
                </a:lnTo>
                <a:lnTo>
                  <a:pt x="142" y="519"/>
                </a:lnTo>
                <a:lnTo>
                  <a:pt x="126" y="509"/>
                </a:lnTo>
                <a:lnTo>
                  <a:pt x="111" y="498"/>
                </a:lnTo>
                <a:lnTo>
                  <a:pt x="97" y="485"/>
                </a:lnTo>
                <a:lnTo>
                  <a:pt x="82" y="474"/>
                </a:lnTo>
                <a:lnTo>
                  <a:pt x="70" y="461"/>
                </a:lnTo>
                <a:lnTo>
                  <a:pt x="59" y="449"/>
                </a:lnTo>
                <a:lnTo>
                  <a:pt x="48" y="436"/>
                </a:lnTo>
                <a:lnTo>
                  <a:pt x="38" y="422"/>
                </a:lnTo>
                <a:lnTo>
                  <a:pt x="29" y="408"/>
                </a:lnTo>
                <a:lnTo>
                  <a:pt x="22" y="395"/>
                </a:lnTo>
                <a:lnTo>
                  <a:pt x="19" y="387"/>
                </a:lnTo>
                <a:lnTo>
                  <a:pt x="16" y="380"/>
                </a:lnTo>
                <a:lnTo>
                  <a:pt x="13" y="372"/>
                </a:lnTo>
                <a:lnTo>
                  <a:pt x="10" y="365"/>
                </a:lnTo>
                <a:lnTo>
                  <a:pt x="8" y="358"/>
                </a:lnTo>
                <a:lnTo>
                  <a:pt x="6" y="350"/>
                </a:lnTo>
                <a:lnTo>
                  <a:pt x="5" y="343"/>
                </a:lnTo>
                <a:lnTo>
                  <a:pt x="3" y="335"/>
                </a:lnTo>
                <a:lnTo>
                  <a:pt x="1" y="327"/>
                </a:lnTo>
                <a:lnTo>
                  <a:pt x="1" y="319"/>
                </a:lnTo>
                <a:lnTo>
                  <a:pt x="0" y="311"/>
                </a:lnTo>
                <a:lnTo>
                  <a:pt x="0" y="304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" name="Line 110"/>
          <p:cNvSpPr>
            <a:spLocks noChangeShapeType="1"/>
          </p:cNvSpPr>
          <p:nvPr/>
        </p:nvSpPr>
        <p:spPr bwMode="auto">
          <a:xfrm>
            <a:off x="3334196" y="2658566"/>
            <a:ext cx="1093788" cy="108902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" name="Rectangle 111"/>
          <p:cNvSpPr>
            <a:spLocks noChangeArrowheads="1"/>
          </p:cNvSpPr>
          <p:nvPr/>
        </p:nvSpPr>
        <p:spPr bwMode="auto">
          <a:xfrm>
            <a:off x="3094832" y="3789040"/>
            <a:ext cx="2073275" cy="531922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" name="Freeform 112"/>
          <p:cNvSpPr>
            <a:spLocks/>
          </p:cNvSpPr>
          <p:nvPr/>
        </p:nvSpPr>
        <p:spPr bwMode="auto">
          <a:xfrm>
            <a:off x="3242121" y="2564904"/>
            <a:ext cx="136525" cy="136525"/>
          </a:xfrm>
          <a:custGeom>
            <a:avLst/>
            <a:gdLst>
              <a:gd name="T0" fmla="*/ 43 w 86"/>
              <a:gd name="T1" fmla="*/ 86 h 86"/>
              <a:gd name="T2" fmla="*/ 0 w 86"/>
              <a:gd name="T3" fmla="*/ 0 h 86"/>
              <a:gd name="T4" fmla="*/ 86 w 86"/>
              <a:gd name="T5" fmla="*/ 44 h 86"/>
              <a:gd name="T6" fmla="*/ 43 w 86"/>
              <a:gd name="T7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" h="86">
                <a:moveTo>
                  <a:pt x="43" y="86"/>
                </a:moveTo>
                <a:lnTo>
                  <a:pt x="0" y="0"/>
                </a:lnTo>
                <a:lnTo>
                  <a:pt x="86" y="44"/>
                </a:lnTo>
                <a:lnTo>
                  <a:pt x="43" y="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" name="Line 134"/>
          <p:cNvSpPr>
            <a:spLocks noChangeShapeType="1"/>
          </p:cNvSpPr>
          <p:nvPr/>
        </p:nvSpPr>
        <p:spPr bwMode="auto">
          <a:xfrm>
            <a:off x="1763688" y="2546351"/>
            <a:ext cx="1588" cy="1166813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5" name="Rectangle 135"/>
          <p:cNvSpPr>
            <a:spLocks noChangeArrowheads="1"/>
          </p:cNvSpPr>
          <p:nvPr/>
        </p:nvSpPr>
        <p:spPr bwMode="auto">
          <a:xfrm>
            <a:off x="611560" y="3717032"/>
            <a:ext cx="2304256" cy="639763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ko-KR" altLang="en-US" sz="1600" dirty="0"/>
              <a:t>하나의 </a:t>
            </a:r>
            <a:r>
              <a:rPr lang="ko-KR" altLang="en-US" sz="1600" dirty="0" smtClean="0"/>
              <a:t>페이지</a:t>
            </a:r>
            <a:r>
              <a:rPr lang="ko-KR" altLang="en-US" sz="1600" dirty="0"/>
              <a:t>를 처리할 때 사용되는 영역</a:t>
            </a:r>
          </a:p>
          <a:p>
            <a:r>
              <a:rPr lang="ko-KR" altLang="en-US" sz="1600" dirty="0" smtClean="0"/>
              <a:t> </a:t>
            </a:r>
            <a:endParaRPr lang="ko-KR" altLang="en-US" sz="1600" dirty="0"/>
          </a:p>
          <a:p>
            <a:endParaRPr lang="ko-KR" altLang="en-US" sz="1600" dirty="0"/>
          </a:p>
        </p:txBody>
      </p:sp>
      <p:sp>
        <p:nvSpPr>
          <p:cNvPr id="128" name="Text Box 148"/>
          <p:cNvSpPr txBox="1">
            <a:spLocks noChangeArrowheads="1"/>
          </p:cNvSpPr>
          <p:nvPr/>
        </p:nvSpPr>
        <p:spPr bwMode="auto">
          <a:xfrm>
            <a:off x="2843808" y="2098875"/>
            <a:ext cx="9961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request</a:t>
            </a:r>
          </a:p>
        </p:txBody>
      </p:sp>
      <p:sp>
        <p:nvSpPr>
          <p:cNvPr id="129" name="Text Box 149"/>
          <p:cNvSpPr txBox="1">
            <a:spLocks noChangeArrowheads="1"/>
          </p:cNvSpPr>
          <p:nvPr/>
        </p:nvSpPr>
        <p:spPr bwMode="auto">
          <a:xfrm>
            <a:off x="5757912" y="764704"/>
            <a:ext cx="17664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/>
              <a:t>하나의 웹 애플리케이션과 관련된 영역</a:t>
            </a:r>
          </a:p>
        </p:txBody>
      </p:sp>
      <p:sp>
        <p:nvSpPr>
          <p:cNvPr id="246" name="직사각형 245"/>
          <p:cNvSpPr/>
          <p:nvPr/>
        </p:nvSpPr>
        <p:spPr>
          <a:xfrm>
            <a:off x="1541114" y="2038907"/>
            <a:ext cx="702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page</a:t>
            </a:r>
          </a:p>
        </p:txBody>
      </p:sp>
      <p:sp>
        <p:nvSpPr>
          <p:cNvPr id="249" name="직사각형 248"/>
          <p:cNvSpPr/>
          <p:nvPr/>
        </p:nvSpPr>
        <p:spPr>
          <a:xfrm>
            <a:off x="3180556" y="3780329"/>
            <a:ext cx="18373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/>
              <a:t>요청을 처리할 때 </a:t>
            </a:r>
            <a:endParaRPr lang="en-US" altLang="ko-KR" sz="1600" dirty="0" smtClean="0"/>
          </a:p>
          <a:p>
            <a:pPr fontAlgn="base"/>
            <a:r>
              <a:rPr lang="ko-KR" altLang="en-US" sz="1600" dirty="0" smtClean="0"/>
              <a:t>사용되는 </a:t>
            </a:r>
            <a:r>
              <a:rPr lang="ko-KR" altLang="en-US" sz="1600" dirty="0"/>
              <a:t>영역</a:t>
            </a:r>
          </a:p>
        </p:txBody>
      </p:sp>
      <p:sp>
        <p:nvSpPr>
          <p:cNvPr id="250" name="직사각형 249"/>
          <p:cNvSpPr/>
          <p:nvPr/>
        </p:nvSpPr>
        <p:spPr>
          <a:xfrm>
            <a:off x="4445975" y="2129910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session</a:t>
            </a:r>
          </a:p>
        </p:txBody>
      </p:sp>
      <p:sp>
        <p:nvSpPr>
          <p:cNvPr id="252" name="직사각형 251"/>
          <p:cNvSpPr/>
          <p:nvPr/>
        </p:nvSpPr>
        <p:spPr>
          <a:xfrm>
            <a:off x="5781439" y="2129910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13864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Page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r>
              <a:rPr lang="en-US" altLang="ko-KR" dirty="0" smtClean="0">
                <a:solidFill>
                  <a:srgbClr val="FF0000"/>
                </a:solidFill>
              </a:rPr>
              <a:t>(p205)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한번의 클라이언트 요청에 하나의 </a:t>
            </a:r>
            <a:r>
              <a:rPr lang="en-US" altLang="ko-KR" sz="2400" dirty="0" err="1" smtClean="0"/>
              <a:t>jsp</a:t>
            </a:r>
            <a:r>
              <a:rPr lang="ko-KR" altLang="en-US" sz="2400" dirty="0" smtClean="0"/>
              <a:t>페이지를 영역으로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갖는다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/>
              <a:t>요</a:t>
            </a:r>
            <a:r>
              <a:rPr lang="ko-KR" altLang="en-US" sz="2400" dirty="0" smtClean="0"/>
              <a:t>청에 대해 새로운 </a:t>
            </a:r>
            <a:r>
              <a:rPr lang="en-US" altLang="ko-KR" sz="2400" dirty="0" smtClean="0"/>
              <a:t>page</a:t>
            </a:r>
            <a:r>
              <a:rPr lang="ko-KR" altLang="en-US" sz="2400" dirty="0" smtClean="0"/>
              <a:t>영역을 가지며 </a:t>
            </a:r>
            <a:r>
              <a:rPr lang="en-US" altLang="ko-KR" sz="2400" dirty="0" err="1" smtClean="0"/>
              <a:t>pageContext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내장 객체를 할당 받는다</a:t>
            </a:r>
            <a:r>
              <a:rPr lang="en-US" altLang="ko-KR" sz="2400" dirty="0" smtClean="0"/>
              <a:t>.</a:t>
            </a:r>
            <a:r>
              <a:rPr lang="en-US" altLang="ko-KR" sz="2400" dirty="0" err="1" smtClean="0"/>
              <a:t>pageContext</a:t>
            </a:r>
            <a:r>
              <a:rPr lang="ko-KR" altLang="en-US" sz="2400" dirty="0" smtClean="0"/>
              <a:t>에 저장하는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정보는 해당 페이지 내에서만 사용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4389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request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r>
              <a:rPr lang="en-US" altLang="ko-KR" dirty="0" smtClean="0">
                <a:solidFill>
                  <a:srgbClr val="FF0000"/>
                </a:solidFill>
              </a:rPr>
              <a:t>(p205)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z="2400" dirty="0" smtClean="0"/>
              <a:t>브라우져에서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오는 한번의 요청이나 페이지 링크 </a:t>
            </a:r>
            <a:r>
              <a:rPr lang="ko-KR" altLang="en-US" sz="2400" dirty="0" err="1" smtClean="0"/>
              <a:t>클릭시</a:t>
            </a:r>
            <a:r>
              <a:rPr lang="ko-KR" altLang="en-US" sz="2400" dirty="0" smtClean="0"/>
              <a:t> 하나의 </a:t>
            </a:r>
            <a:r>
              <a:rPr lang="en-US" altLang="ko-KR" sz="2400" dirty="0" smtClean="0"/>
              <a:t>request</a:t>
            </a:r>
            <a:r>
              <a:rPr lang="ko-KR" altLang="en-US" sz="2400" dirty="0" smtClean="0"/>
              <a:t>영역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요청 페이지와 요청 받는 </a:t>
            </a:r>
            <a:r>
              <a:rPr lang="ko-KR" altLang="en-US" sz="2400" dirty="0" smtClean="0"/>
              <a:t>페이지 사이에 </a:t>
            </a:r>
            <a:r>
              <a:rPr lang="en-US" altLang="ko-KR" sz="2400" dirty="0" smtClean="0"/>
              <a:t>request</a:t>
            </a:r>
            <a:r>
              <a:rPr lang="ko-KR" altLang="en-US" sz="2400" dirty="0" smtClean="0"/>
              <a:t>내장 객체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에 정보 </a:t>
            </a:r>
            <a:r>
              <a:rPr lang="ko-KR" altLang="en-US" sz="2400" dirty="0" smtClean="0"/>
              <a:t>저장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브라우져가</a:t>
            </a:r>
            <a:r>
              <a:rPr lang="ko-KR" altLang="en-US" sz="2400" dirty="0" smtClean="0"/>
              <a:t> 결과를 받으면 그 요청과 관련된 </a:t>
            </a:r>
            <a:r>
              <a:rPr lang="en-US" altLang="ko-KR" sz="2400" dirty="0" smtClean="0"/>
              <a:t>request</a:t>
            </a:r>
            <a:br>
              <a:rPr lang="en-US" altLang="ko-KR" sz="2400" dirty="0" smtClean="0"/>
            </a:br>
            <a:r>
              <a:rPr lang="ko-KR" altLang="en-US" sz="2400" dirty="0" smtClean="0"/>
              <a:t>객체는 </a:t>
            </a:r>
            <a:r>
              <a:rPr lang="ko-KR" altLang="en-US" sz="2400" dirty="0" smtClean="0"/>
              <a:t>사라짐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Page</a:t>
            </a:r>
            <a:r>
              <a:rPr lang="ko-KR" altLang="en-US" sz="2400" dirty="0" smtClean="0"/>
              <a:t>와 차이점은 </a:t>
            </a:r>
            <a:r>
              <a:rPr lang="en-US" altLang="ko-KR" sz="2400" dirty="0" smtClean="0"/>
              <a:t>request</a:t>
            </a:r>
            <a:r>
              <a:rPr lang="ko-KR" altLang="en-US" sz="2400" dirty="0" smtClean="0"/>
              <a:t>는 </a:t>
            </a:r>
            <a:r>
              <a:rPr lang="ko-KR" altLang="en-US" sz="2400" dirty="0" smtClean="0"/>
              <a:t>하나의 </a:t>
            </a:r>
            <a:r>
              <a:rPr lang="en-US" altLang="ko-KR" sz="2400" dirty="0" smtClean="0"/>
              <a:t>request</a:t>
            </a:r>
            <a:r>
              <a:rPr lang="ko-KR" altLang="en-US" sz="2400" dirty="0" smtClean="0"/>
              <a:t>를 </a:t>
            </a:r>
            <a:r>
              <a:rPr lang="ko-KR" altLang="en-US" sz="2400" dirty="0" smtClean="0"/>
              <a:t>처리하는데 여러 </a:t>
            </a:r>
            <a:r>
              <a:rPr lang="ko-KR" altLang="en-US" sz="2400" dirty="0" smtClean="0"/>
              <a:t>개 </a:t>
            </a:r>
            <a:r>
              <a:rPr lang="en-US" altLang="ko-KR" sz="2400" dirty="0" err="1" smtClean="0"/>
              <a:t>jsp</a:t>
            </a:r>
            <a:r>
              <a:rPr lang="ko-KR" altLang="en-US" sz="2400" dirty="0" smtClean="0"/>
              <a:t>페이지가 </a:t>
            </a:r>
            <a:r>
              <a:rPr lang="ko-KR" altLang="en-US" sz="2400" dirty="0" smtClean="0"/>
              <a:t>포함 될 수 있음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Request</a:t>
            </a:r>
            <a:r>
              <a:rPr lang="ko-KR" altLang="en-US" sz="2400" dirty="0" smtClean="0"/>
              <a:t>객체는 이전 페이지에서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입력된 </a:t>
            </a:r>
            <a:r>
              <a:rPr lang="ko-KR" altLang="en-US" sz="2400" dirty="0" err="1" smtClean="0"/>
              <a:t>파라메터를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getParameter</a:t>
            </a:r>
            <a:r>
              <a:rPr lang="ko-KR" altLang="en-US" sz="2400" dirty="0" smtClean="0"/>
              <a:t>메서드를 이용하여 사용하거나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setAttribute</a:t>
            </a:r>
            <a:r>
              <a:rPr lang="ko-KR" altLang="en-US" sz="2400" dirty="0" smtClean="0"/>
              <a:t>로 저장한 정보도 </a:t>
            </a:r>
            <a:r>
              <a:rPr lang="en-US" altLang="ko-KR" sz="2400" dirty="0" err="1" smtClean="0"/>
              <a:t>getAttribute</a:t>
            </a:r>
            <a:r>
              <a:rPr lang="ko-KR" altLang="en-US" sz="2400" dirty="0"/>
              <a:t>로</a:t>
            </a:r>
            <a:r>
              <a:rPr lang="ko-KR" altLang="en-US" sz="2400" dirty="0" smtClean="0"/>
              <a:t> 사용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770989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en-US" altLang="ko-KR" dirty="0" smtClean="0">
                <a:solidFill>
                  <a:srgbClr val="FF0000"/>
                </a:solidFill>
              </a:rPr>
              <a:t>ession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>
                <a:solidFill>
                  <a:srgbClr val="FF0000"/>
                </a:solidFill>
              </a:rPr>
              <a:t>p</a:t>
            </a:r>
            <a:r>
              <a:rPr lang="en-US" altLang="ko-KR" dirty="0" smtClean="0">
                <a:solidFill>
                  <a:srgbClr val="FF0000"/>
                </a:solidFill>
              </a:rPr>
              <a:t>206)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세션은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웹브라우져를 </a:t>
            </a:r>
            <a:r>
              <a:rPr lang="ko-KR" altLang="en-US" sz="2400" dirty="0" smtClean="0"/>
              <a:t>닫기 전까지 </a:t>
            </a:r>
            <a:r>
              <a:rPr lang="ko-KR" altLang="en-US" sz="2400" dirty="0" smtClean="0"/>
              <a:t>페이지를  이동하더라도 사용자의 정보를 유지하는 객체로 서버에서 </a:t>
            </a:r>
            <a:r>
              <a:rPr lang="ko-KR" altLang="en-US" sz="2400" dirty="0" smtClean="0"/>
              <a:t>제공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로그인 </a:t>
            </a:r>
            <a:r>
              <a:rPr lang="ko-KR" altLang="en-US" sz="2400" dirty="0" err="1" smtClean="0"/>
              <a:t>성공시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세션 객체를 </a:t>
            </a:r>
            <a:r>
              <a:rPr lang="ko-KR" altLang="en-US" sz="2400" dirty="0" smtClean="0"/>
              <a:t>부여하면 </a:t>
            </a:r>
            <a:r>
              <a:rPr lang="ko-KR" altLang="en-US" sz="2400" dirty="0" smtClean="0"/>
              <a:t>브라우저를 닫기 전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까지 </a:t>
            </a:r>
            <a:r>
              <a:rPr lang="ko-KR" altLang="en-US" sz="2400" dirty="0" smtClean="0"/>
              <a:t>세션 영역을 유지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5088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application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r>
              <a:rPr lang="en-US" altLang="ko-KR" dirty="0" smtClean="0">
                <a:solidFill>
                  <a:srgbClr val="FF0000"/>
                </a:solidFill>
              </a:rPr>
              <a:t>(p207)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하나의 </a:t>
            </a:r>
            <a:r>
              <a:rPr lang="en-US" altLang="ko-KR" sz="2400" dirty="0" smtClean="0"/>
              <a:t>application</a:t>
            </a:r>
            <a:r>
              <a:rPr lang="ko-KR" altLang="en-US" sz="2400" dirty="0" smtClean="0"/>
              <a:t>과 관련된 전체 영역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하나의 </a:t>
            </a:r>
            <a:r>
              <a:rPr lang="en-US" altLang="ko-KR" sz="2400" dirty="0" smtClean="0"/>
              <a:t>application</a:t>
            </a:r>
            <a:r>
              <a:rPr lang="ko-KR" altLang="en-US" sz="2400" dirty="0" smtClean="0"/>
              <a:t>에 속한 페이지들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페이지에 대한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요청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세션은 </a:t>
            </a:r>
            <a:r>
              <a:rPr lang="ko-KR" altLang="en-US" sz="2400" dirty="0" smtClean="0"/>
              <a:t>모두 하나의 </a:t>
            </a:r>
            <a:r>
              <a:rPr lang="en-US" altLang="ko-KR" sz="2400" dirty="0" smtClean="0"/>
              <a:t>application</a:t>
            </a:r>
            <a:r>
              <a:rPr lang="ko-KR" altLang="en-US" sz="2400" dirty="0" smtClean="0"/>
              <a:t>영역에 </a:t>
            </a:r>
            <a:r>
              <a:rPr lang="ko-KR" altLang="en-US" sz="2400" dirty="0" smtClean="0"/>
              <a:t>속함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동일한 </a:t>
            </a:r>
            <a:r>
              <a:rPr lang="en-US" altLang="ko-KR" sz="2400" dirty="0" smtClean="0"/>
              <a:t>application</a:t>
            </a:r>
            <a:r>
              <a:rPr lang="ko-KR" altLang="en-US" sz="2400" dirty="0" smtClean="0"/>
              <a:t>에 속한 </a:t>
            </a:r>
            <a:r>
              <a:rPr lang="en-US" altLang="ko-KR" sz="2400" dirty="0" err="1" smtClean="0"/>
              <a:t>jsp</a:t>
            </a:r>
            <a:r>
              <a:rPr lang="ko-KR" altLang="en-US" sz="2400" dirty="0" smtClean="0"/>
              <a:t>는 하나의 </a:t>
            </a:r>
            <a:r>
              <a:rPr lang="en-US" altLang="ko-KR" sz="2400" dirty="0" smtClean="0"/>
              <a:t>application</a:t>
            </a:r>
            <a:r>
              <a:rPr lang="ko-KR" altLang="en-US" sz="2400" dirty="0" err="1" smtClean="0"/>
              <a:t>객체내장</a:t>
            </a:r>
            <a:r>
              <a:rPr lang="ko-KR" altLang="en-US" sz="2400" dirty="0" smtClean="0"/>
              <a:t> 객체를 공유하며 애플리케이션 영역에 포함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2966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직사각형 168"/>
          <p:cNvSpPr/>
          <p:nvPr/>
        </p:nvSpPr>
        <p:spPr>
          <a:xfrm>
            <a:off x="791072" y="1772816"/>
            <a:ext cx="648072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Text Box 21"/>
          <p:cNvSpPr txBox="1">
            <a:spLocks noChangeArrowheads="1"/>
          </p:cNvSpPr>
          <p:nvPr/>
        </p:nvSpPr>
        <p:spPr bwMode="auto">
          <a:xfrm>
            <a:off x="0" y="6433591"/>
            <a:ext cx="18421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클라이언트 </a:t>
            </a:r>
            <a:r>
              <a:rPr lang="ko-KR" altLang="en-US" sz="1200" b="1" dirty="0" smtClean="0"/>
              <a:t>측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사용자</a:t>
            </a:r>
            <a:r>
              <a:rPr lang="en-US" altLang="ko-KR" sz="1200" b="1" dirty="0" smtClean="0"/>
              <a:t>)]</a:t>
            </a:r>
            <a:endParaRPr lang="en-US" altLang="ko-KR" sz="1200" b="1" dirty="0"/>
          </a:p>
        </p:txBody>
      </p:sp>
      <p:sp>
        <p:nvSpPr>
          <p:cNvPr id="171" name="Text Box 22"/>
          <p:cNvSpPr txBox="1">
            <a:spLocks noChangeArrowheads="1"/>
          </p:cNvSpPr>
          <p:nvPr/>
        </p:nvSpPr>
        <p:spPr bwMode="auto">
          <a:xfrm>
            <a:off x="2771800" y="6453336"/>
            <a:ext cx="33123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/>
              <a:t>[</a:t>
            </a:r>
            <a:r>
              <a:rPr lang="ko-KR" altLang="en-US" sz="1200" b="1" dirty="0"/>
              <a:t>서            버           측</a:t>
            </a:r>
            <a:r>
              <a:rPr lang="en-US" altLang="ko-KR" sz="1200" b="1" dirty="0"/>
              <a:t>]</a:t>
            </a:r>
          </a:p>
        </p:txBody>
      </p:sp>
      <p:sp>
        <p:nvSpPr>
          <p:cNvPr id="172" name="Line 11"/>
          <p:cNvSpPr>
            <a:spLocks noChangeShapeType="1"/>
          </p:cNvSpPr>
          <p:nvPr/>
        </p:nvSpPr>
        <p:spPr bwMode="auto">
          <a:xfrm>
            <a:off x="1547664" y="2082703"/>
            <a:ext cx="228547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3" name="Line 18"/>
          <p:cNvSpPr>
            <a:spLocks noChangeShapeType="1"/>
          </p:cNvSpPr>
          <p:nvPr/>
        </p:nvSpPr>
        <p:spPr bwMode="auto">
          <a:xfrm flipH="1" flipV="1">
            <a:off x="1475656" y="3140968"/>
            <a:ext cx="2520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" name="구름 모양 설명선 173"/>
          <p:cNvSpPr/>
          <p:nvPr/>
        </p:nvSpPr>
        <p:spPr>
          <a:xfrm>
            <a:off x="4139952" y="620689"/>
            <a:ext cx="1440160" cy="432048"/>
          </a:xfrm>
          <a:prstGeom prst="cloudCallout">
            <a:avLst>
              <a:gd name="adj1" fmla="val 3026"/>
              <a:gd name="adj2" fmla="val 9493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Text Box 9"/>
          <p:cNvSpPr txBox="1">
            <a:spLocks noChangeArrowheads="1"/>
          </p:cNvSpPr>
          <p:nvPr/>
        </p:nvSpPr>
        <p:spPr bwMode="auto">
          <a:xfrm>
            <a:off x="4283968" y="692696"/>
            <a:ext cx="128508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ko-KR" altLang="en-US" sz="1400" b="1" dirty="0"/>
              <a:t>웹 </a:t>
            </a:r>
            <a:r>
              <a:rPr lang="ko-KR" altLang="en-US" sz="1400" b="1" dirty="0" smtClean="0"/>
              <a:t>컨테이너</a:t>
            </a:r>
            <a:endParaRPr lang="ko-KR" altLang="en-US" sz="1400" b="1" dirty="0"/>
          </a:p>
        </p:txBody>
      </p:sp>
      <p:pic>
        <p:nvPicPr>
          <p:cNvPr id="176" name="Picture 4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071881"/>
            <a:ext cx="831689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TextBox 176"/>
          <p:cNvSpPr txBox="1"/>
          <p:nvPr/>
        </p:nvSpPr>
        <p:spPr>
          <a:xfrm>
            <a:off x="-36512" y="3007985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pic>
        <p:nvPicPr>
          <p:cNvPr id="178" name="Picture 4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4376137"/>
            <a:ext cx="831689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TextBox 178"/>
          <p:cNvSpPr txBox="1"/>
          <p:nvPr/>
        </p:nvSpPr>
        <p:spPr>
          <a:xfrm>
            <a:off x="-36512" y="5312241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 </a:t>
            </a:r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80" name="직사각형 179"/>
          <p:cNvSpPr/>
          <p:nvPr/>
        </p:nvSpPr>
        <p:spPr>
          <a:xfrm>
            <a:off x="791072" y="4077072"/>
            <a:ext cx="648072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2411760" y="1268760"/>
            <a:ext cx="3456384" cy="496855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771801" y="1652474"/>
            <a:ext cx="2736304" cy="2016224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3059832" y="1412776"/>
            <a:ext cx="1512168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/>
              <a:t>application </a:t>
            </a:r>
            <a:r>
              <a:rPr lang="ko-KR" altLang="en-US" sz="1400" dirty="0" smtClean="0"/>
              <a:t>영역</a:t>
            </a:r>
            <a:endParaRPr lang="en-US" altLang="ko-KR" sz="1400" dirty="0" smtClean="0"/>
          </a:p>
        </p:txBody>
      </p:sp>
      <p:sp>
        <p:nvSpPr>
          <p:cNvPr id="184" name="직사각형 183"/>
          <p:cNvSpPr/>
          <p:nvPr/>
        </p:nvSpPr>
        <p:spPr>
          <a:xfrm>
            <a:off x="6084168" y="1465039"/>
            <a:ext cx="1512168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A </a:t>
            </a:r>
            <a:r>
              <a:rPr lang="ko-KR" altLang="en-US" sz="1400" dirty="0" smtClean="0">
                <a:solidFill>
                  <a:srgbClr val="FF0000"/>
                </a:solidFill>
              </a:rPr>
              <a:t>애플리케이션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85" name="그룹 184"/>
          <p:cNvGrpSpPr/>
          <p:nvPr/>
        </p:nvGrpSpPr>
        <p:grpSpPr>
          <a:xfrm>
            <a:off x="6280446" y="1844823"/>
            <a:ext cx="1152125" cy="360041"/>
            <a:chOff x="7164288" y="1958111"/>
            <a:chExt cx="927717" cy="668870"/>
          </a:xfrm>
        </p:grpSpPr>
        <p:grpSp>
          <p:nvGrpSpPr>
            <p:cNvPr id="186" name="그룹 52"/>
            <p:cNvGrpSpPr/>
            <p:nvPr/>
          </p:nvGrpSpPr>
          <p:grpSpPr>
            <a:xfrm>
              <a:off x="7164288" y="1958111"/>
              <a:ext cx="288032" cy="462777"/>
              <a:chOff x="7164288" y="1958111"/>
              <a:chExt cx="288032" cy="462777"/>
            </a:xfrm>
          </p:grpSpPr>
          <p:cxnSp>
            <p:nvCxnSpPr>
              <p:cNvPr id="188" name="직선 연결선 187"/>
              <p:cNvCxnSpPr/>
              <p:nvPr/>
            </p:nvCxnSpPr>
            <p:spPr>
              <a:xfrm>
                <a:off x="7164288" y="1958111"/>
                <a:ext cx="0" cy="4627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7164288" y="2420888"/>
                <a:ext cx="288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직사각형 186"/>
            <p:cNvSpPr/>
            <p:nvPr/>
          </p:nvSpPr>
          <p:spPr>
            <a:xfrm>
              <a:off x="7380309" y="2227592"/>
              <a:ext cx="711696" cy="39938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a1.jsp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6280441" y="2059435"/>
            <a:ext cx="1171879" cy="504057"/>
            <a:chOff x="7164288" y="1556792"/>
            <a:chExt cx="943624" cy="880036"/>
          </a:xfrm>
        </p:grpSpPr>
        <p:grpSp>
          <p:nvGrpSpPr>
            <p:cNvPr id="191" name="그룹 52"/>
            <p:cNvGrpSpPr/>
            <p:nvPr/>
          </p:nvGrpSpPr>
          <p:grpSpPr>
            <a:xfrm>
              <a:off x="7164288" y="1556792"/>
              <a:ext cx="288032" cy="864096"/>
              <a:chOff x="7164288" y="1556792"/>
              <a:chExt cx="288032" cy="864096"/>
            </a:xfrm>
          </p:grpSpPr>
          <p:cxnSp>
            <p:nvCxnSpPr>
              <p:cNvPr id="193" name="직선 연결선 192"/>
              <p:cNvCxnSpPr/>
              <p:nvPr/>
            </p:nvCxnSpPr>
            <p:spPr>
              <a:xfrm>
                <a:off x="7164288" y="1556792"/>
                <a:ext cx="0" cy="8640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>
                <a:off x="7164288" y="2420888"/>
                <a:ext cx="288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직사각형 191"/>
            <p:cNvSpPr/>
            <p:nvPr/>
          </p:nvSpPr>
          <p:spPr>
            <a:xfrm>
              <a:off x="7396216" y="2070722"/>
              <a:ext cx="711696" cy="3661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a2.jsp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6280441" y="2296795"/>
            <a:ext cx="1152122" cy="1060196"/>
            <a:chOff x="7164288" y="1702193"/>
            <a:chExt cx="927715" cy="1088429"/>
          </a:xfrm>
        </p:grpSpPr>
        <p:grpSp>
          <p:nvGrpSpPr>
            <p:cNvPr id="196" name="그룹 52"/>
            <p:cNvGrpSpPr/>
            <p:nvPr/>
          </p:nvGrpSpPr>
          <p:grpSpPr>
            <a:xfrm>
              <a:off x="7164288" y="1702193"/>
              <a:ext cx="288032" cy="864098"/>
              <a:chOff x="7164288" y="1702193"/>
              <a:chExt cx="288032" cy="864098"/>
            </a:xfrm>
          </p:grpSpPr>
          <p:cxnSp>
            <p:nvCxnSpPr>
              <p:cNvPr id="198" name="직선 연결선 197"/>
              <p:cNvCxnSpPr/>
              <p:nvPr/>
            </p:nvCxnSpPr>
            <p:spPr>
              <a:xfrm>
                <a:off x="7164288" y="1702193"/>
                <a:ext cx="0" cy="8640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>
              <a:xfrm>
                <a:off x="7164288" y="2566291"/>
                <a:ext cx="288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직사각형 196"/>
            <p:cNvSpPr/>
            <p:nvPr/>
          </p:nvSpPr>
          <p:spPr>
            <a:xfrm>
              <a:off x="7380307" y="2311200"/>
              <a:ext cx="711696" cy="4794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a3.jsp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00" name="Rectangle 5"/>
          <p:cNvSpPr>
            <a:spLocks noChangeArrowheads="1"/>
          </p:cNvSpPr>
          <p:nvPr/>
        </p:nvSpPr>
        <p:spPr bwMode="auto">
          <a:xfrm>
            <a:off x="2825030" y="1772816"/>
            <a:ext cx="720080" cy="66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>
                <a:solidFill>
                  <a:schemeClr val="dk1"/>
                </a:solidFill>
              </a:rPr>
              <a:t>request </a:t>
            </a:r>
          </a:p>
          <a:p>
            <a:pPr marR="0" lvl="0" indent="0"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>
                <a:solidFill>
                  <a:schemeClr val="dk1"/>
                </a:solidFill>
              </a:rPr>
              <a:t>request</a:t>
            </a:r>
          </a:p>
          <a:p>
            <a:pPr marR="0" lvl="0" indent="0"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>
                <a:solidFill>
                  <a:schemeClr val="dk1"/>
                </a:solidFill>
              </a:rPr>
              <a:t> </a:t>
            </a:r>
          </a:p>
          <a:p>
            <a:pPr marR="0" lvl="0" indent="0"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>
                <a:solidFill>
                  <a:schemeClr val="dk1"/>
                </a:solidFill>
              </a:rPr>
              <a:t>request</a:t>
            </a:r>
          </a:p>
          <a:p>
            <a:pPr marR="0" lvl="0" indent="0"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>
                <a:solidFill>
                  <a:schemeClr val="dk1"/>
                </a:solidFill>
              </a:rPr>
              <a:t>……</a:t>
            </a:r>
          </a:p>
        </p:txBody>
      </p:sp>
      <p:sp>
        <p:nvSpPr>
          <p:cNvPr id="201" name="Rectangle 6"/>
          <p:cNvSpPr>
            <a:spLocks noChangeArrowheads="1"/>
          </p:cNvSpPr>
          <p:nvPr/>
        </p:nvSpPr>
        <p:spPr bwMode="auto">
          <a:xfrm>
            <a:off x="2771800" y="2780928"/>
            <a:ext cx="864096" cy="72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>
                <a:solidFill>
                  <a:schemeClr val="dk1"/>
                </a:solidFill>
              </a:rPr>
              <a:t>response</a:t>
            </a:r>
          </a:p>
          <a:p>
            <a:pPr lvl="0" algn="ctr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dirty="0" smtClean="0">
                <a:solidFill>
                  <a:schemeClr val="dk1"/>
                </a:solidFill>
              </a:rPr>
              <a:t>response</a:t>
            </a:r>
          </a:p>
          <a:p>
            <a:pPr lvl="0" algn="ctr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50" dirty="0" smtClean="0">
              <a:solidFill>
                <a:schemeClr val="dk1"/>
              </a:solidFill>
            </a:endParaRPr>
          </a:p>
          <a:p>
            <a:pPr lvl="0" algn="ctr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dirty="0" smtClean="0">
                <a:solidFill>
                  <a:schemeClr val="dk1"/>
                </a:solidFill>
              </a:rPr>
              <a:t>response</a:t>
            </a:r>
          </a:p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가을체" charset="-127"/>
                <a:cs typeface="Tahoma" pitchFamily="34" charset="0"/>
              </a:rPr>
              <a:t>…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2" name="Rectangle 5"/>
          <p:cNvSpPr>
            <a:spLocks noChangeArrowheads="1"/>
          </p:cNvSpPr>
          <p:nvPr/>
        </p:nvSpPr>
        <p:spPr bwMode="auto">
          <a:xfrm>
            <a:off x="1475656" y="1894111"/>
            <a:ext cx="10081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dirty="0" smtClean="0">
                <a:latin typeface="Tahoma" pitchFamily="34" charset="0"/>
                <a:ea typeface="굴림" pitchFamily="50" charset="-127"/>
                <a:cs typeface="Tahoma" pitchFamily="34" charset="0"/>
              </a:rPr>
              <a:t>요청</a:t>
            </a:r>
            <a:endParaRPr kumimoji="1" lang="en-US" altLang="ko-KR" sz="900" dirty="0" smtClean="0">
              <a:latin typeface="Tahoma" pitchFamily="34" charset="0"/>
              <a:ea typeface="굴림" pitchFamily="50" charset="-127"/>
              <a:cs typeface="Tahoma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  <a:cs typeface="Tahoma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dirty="0" smtClean="0">
              <a:latin typeface="Tahoma" pitchFamily="34" charset="0"/>
              <a:ea typeface="굴림" pitchFamily="50" charset="-127"/>
              <a:cs typeface="Tahoma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  <a:cs typeface="Tahoma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dirty="0" smtClean="0">
              <a:latin typeface="Tahoma" pitchFamily="34" charset="0"/>
              <a:ea typeface="굴림" pitchFamily="50" charset="-127"/>
              <a:cs typeface="Tahoma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  <a:cs typeface="Tahoma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  <a:cs typeface="Tahoma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  <a:cs typeface="Tahoma" pitchFamily="34" charset="0"/>
              </a:rPr>
              <a:t>응답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203" name="직선 화살표 연결선 202"/>
          <p:cNvCxnSpPr>
            <a:stCxn id="184" idx="1"/>
          </p:cNvCxnSpPr>
          <p:nvPr/>
        </p:nvCxnSpPr>
        <p:spPr>
          <a:xfrm flipH="1">
            <a:off x="5455847" y="1618928"/>
            <a:ext cx="628321" cy="9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/>
          <p:nvPr/>
        </p:nvCxnSpPr>
        <p:spPr>
          <a:xfrm flipH="1" flipV="1">
            <a:off x="4932040" y="2060847"/>
            <a:ext cx="129614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/>
          <p:nvPr/>
        </p:nvCxnSpPr>
        <p:spPr>
          <a:xfrm flipH="1">
            <a:off x="4932040" y="256490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 flipH="1">
            <a:off x="4951790" y="3140968"/>
            <a:ext cx="12763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7" name="타원 206"/>
          <p:cNvSpPr/>
          <p:nvPr/>
        </p:nvSpPr>
        <p:spPr>
          <a:xfrm>
            <a:off x="4067944" y="1916832"/>
            <a:ext cx="914400" cy="288032"/>
          </a:xfrm>
          <a:prstGeom prst="ellipse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page</a:t>
            </a:r>
            <a:endParaRPr lang="ko-KR" altLang="en-US" sz="1400" dirty="0"/>
          </a:p>
        </p:txBody>
      </p:sp>
      <p:sp>
        <p:nvSpPr>
          <p:cNvPr id="208" name="타원 207"/>
          <p:cNvSpPr/>
          <p:nvPr/>
        </p:nvSpPr>
        <p:spPr>
          <a:xfrm>
            <a:off x="4067944" y="2564904"/>
            <a:ext cx="914400" cy="288032"/>
          </a:xfrm>
          <a:prstGeom prst="ellipse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/>
          <p:cNvSpPr/>
          <p:nvPr/>
        </p:nvSpPr>
        <p:spPr>
          <a:xfrm>
            <a:off x="4067944" y="2996952"/>
            <a:ext cx="914400" cy="288032"/>
          </a:xfrm>
          <a:prstGeom prst="ellipse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4211960" y="2996952"/>
            <a:ext cx="5860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/>
              <a:t>page</a:t>
            </a:r>
            <a:endParaRPr lang="ko-KR" altLang="en-US" sz="1400" dirty="0"/>
          </a:p>
        </p:txBody>
      </p:sp>
      <p:sp>
        <p:nvSpPr>
          <p:cNvPr id="211" name="직사각형 210"/>
          <p:cNvSpPr/>
          <p:nvPr/>
        </p:nvSpPr>
        <p:spPr>
          <a:xfrm>
            <a:off x="4211960" y="2564904"/>
            <a:ext cx="5860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/>
              <a:t>page</a:t>
            </a:r>
            <a:endParaRPr lang="ko-KR" altLang="en-US" sz="1400" dirty="0"/>
          </a:p>
        </p:txBody>
      </p:sp>
      <p:sp>
        <p:nvSpPr>
          <p:cNvPr id="212" name="Line 11"/>
          <p:cNvSpPr>
            <a:spLocks noChangeShapeType="1"/>
          </p:cNvSpPr>
          <p:nvPr/>
        </p:nvSpPr>
        <p:spPr bwMode="auto">
          <a:xfrm>
            <a:off x="1547664" y="4507301"/>
            <a:ext cx="228547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3" name="Line 18"/>
          <p:cNvSpPr>
            <a:spLocks noChangeShapeType="1"/>
          </p:cNvSpPr>
          <p:nvPr/>
        </p:nvSpPr>
        <p:spPr bwMode="auto">
          <a:xfrm flipH="1" flipV="1">
            <a:off x="1475656" y="5565566"/>
            <a:ext cx="2520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4" name="직사각형 213"/>
          <p:cNvSpPr/>
          <p:nvPr/>
        </p:nvSpPr>
        <p:spPr>
          <a:xfrm>
            <a:off x="2771801" y="4077072"/>
            <a:ext cx="2736304" cy="2016224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3059832" y="3837374"/>
            <a:ext cx="1512168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/>
              <a:t>application </a:t>
            </a:r>
            <a:r>
              <a:rPr lang="ko-KR" altLang="en-US" sz="1400" dirty="0" smtClean="0"/>
              <a:t>영역</a:t>
            </a:r>
            <a:endParaRPr lang="en-US" altLang="ko-KR" sz="1400" dirty="0" smtClean="0"/>
          </a:p>
        </p:txBody>
      </p:sp>
      <p:sp>
        <p:nvSpPr>
          <p:cNvPr id="216" name="직사각형 215"/>
          <p:cNvSpPr/>
          <p:nvPr/>
        </p:nvSpPr>
        <p:spPr>
          <a:xfrm>
            <a:off x="6084168" y="3889637"/>
            <a:ext cx="1512168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B </a:t>
            </a:r>
            <a:r>
              <a:rPr lang="ko-KR" altLang="en-US" sz="1400" dirty="0" smtClean="0">
                <a:solidFill>
                  <a:srgbClr val="FF0000"/>
                </a:solidFill>
              </a:rPr>
              <a:t>애플리케이션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217" name="그룹 216"/>
          <p:cNvGrpSpPr/>
          <p:nvPr/>
        </p:nvGrpSpPr>
        <p:grpSpPr>
          <a:xfrm>
            <a:off x="6280446" y="4269421"/>
            <a:ext cx="1152125" cy="452834"/>
            <a:chOff x="7164288" y="1958111"/>
            <a:chExt cx="927717" cy="841257"/>
          </a:xfrm>
        </p:grpSpPr>
        <p:grpSp>
          <p:nvGrpSpPr>
            <p:cNvPr id="218" name="그룹 217"/>
            <p:cNvGrpSpPr/>
            <p:nvPr/>
          </p:nvGrpSpPr>
          <p:grpSpPr>
            <a:xfrm>
              <a:off x="7164288" y="1958111"/>
              <a:ext cx="288032" cy="462777"/>
              <a:chOff x="7164288" y="1958111"/>
              <a:chExt cx="288032" cy="462777"/>
            </a:xfrm>
          </p:grpSpPr>
          <p:cxnSp>
            <p:nvCxnSpPr>
              <p:cNvPr id="220" name="직선 연결선 219"/>
              <p:cNvCxnSpPr/>
              <p:nvPr/>
            </p:nvCxnSpPr>
            <p:spPr>
              <a:xfrm>
                <a:off x="7164288" y="1958111"/>
                <a:ext cx="0" cy="4627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/>
              <p:cNvCxnSpPr/>
              <p:nvPr/>
            </p:nvCxnSpPr>
            <p:spPr>
              <a:xfrm>
                <a:off x="7164288" y="2420888"/>
                <a:ext cx="288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직사각형 218"/>
            <p:cNvSpPr/>
            <p:nvPr/>
          </p:nvSpPr>
          <p:spPr>
            <a:xfrm>
              <a:off x="7380309" y="2227592"/>
              <a:ext cx="711696" cy="571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b1.jsp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6280441" y="4484033"/>
            <a:ext cx="1171879" cy="602140"/>
            <a:chOff x="7164288" y="1556792"/>
            <a:chExt cx="943624" cy="1051280"/>
          </a:xfrm>
        </p:grpSpPr>
        <p:grpSp>
          <p:nvGrpSpPr>
            <p:cNvPr id="223" name="그룹 52"/>
            <p:cNvGrpSpPr/>
            <p:nvPr/>
          </p:nvGrpSpPr>
          <p:grpSpPr>
            <a:xfrm>
              <a:off x="7164288" y="1556792"/>
              <a:ext cx="288032" cy="864096"/>
              <a:chOff x="7164288" y="1556792"/>
              <a:chExt cx="288032" cy="864096"/>
            </a:xfrm>
          </p:grpSpPr>
          <p:cxnSp>
            <p:nvCxnSpPr>
              <p:cNvPr id="225" name="직선 연결선 224"/>
              <p:cNvCxnSpPr/>
              <p:nvPr/>
            </p:nvCxnSpPr>
            <p:spPr>
              <a:xfrm>
                <a:off x="7164288" y="1556792"/>
                <a:ext cx="0" cy="8640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/>
              <p:cNvCxnSpPr/>
              <p:nvPr/>
            </p:nvCxnSpPr>
            <p:spPr>
              <a:xfrm>
                <a:off x="7164288" y="2420888"/>
                <a:ext cx="288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4" name="직사각형 223"/>
            <p:cNvSpPr/>
            <p:nvPr/>
          </p:nvSpPr>
          <p:spPr>
            <a:xfrm>
              <a:off x="7396216" y="2070722"/>
              <a:ext cx="711696" cy="5373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b2.jsp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7" name="그룹 226"/>
          <p:cNvGrpSpPr/>
          <p:nvPr/>
        </p:nvGrpSpPr>
        <p:grpSpPr>
          <a:xfrm>
            <a:off x="6280441" y="4721393"/>
            <a:ext cx="1152122" cy="900987"/>
            <a:chOff x="7164288" y="1702193"/>
            <a:chExt cx="927715" cy="924980"/>
          </a:xfrm>
        </p:grpSpPr>
        <p:grpSp>
          <p:nvGrpSpPr>
            <p:cNvPr id="228" name="그룹 52"/>
            <p:cNvGrpSpPr/>
            <p:nvPr/>
          </p:nvGrpSpPr>
          <p:grpSpPr>
            <a:xfrm>
              <a:off x="7164288" y="1702193"/>
              <a:ext cx="288032" cy="864098"/>
              <a:chOff x="7164288" y="1702193"/>
              <a:chExt cx="288032" cy="864098"/>
            </a:xfrm>
          </p:grpSpPr>
          <p:cxnSp>
            <p:nvCxnSpPr>
              <p:cNvPr id="230" name="직선 연결선 229"/>
              <p:cNvCxnSpPr/>
              <p:nvPr/>
            </p:nvCxnSpPr>
            <p:spPr>
              <a:xfrm>
                <a:off x="7164288" y="1702193"/>
                <a:ext cx="0" cy="8640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/>
              <p:cNvCxnSpPr/>
              <p:nvPr/>
            </p:nvCxnSpPr>
            <p:spPr>
              <a:xfrm>
                <a:off x="7164288" y="2566291"/>
                <a:ext cx="288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직사각형 228"/>
            <p:cNvSpPr/>
            <p:nvPr/>
          </p:nvSpPr>
          <p:spPr>
            <a:xfrm>
              <a:off x="7380307" y="2311200"/>
              <a:ext cx="711696" cy="3159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b3.jsp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32" name="Rectangle 5"/>
          <p:cNvSpPr>
            <a:spLocks noChangeArrowheads="1"/>
          </p:cNvSpPr>
          <p:nvPr/>
        </p:nvSpPr>
        <p:spPr bwMode="auto">
          <a:xfrm>
            <a:off x="2825030" y="4197414"/>
            <a:ext cx="720080" cy="66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>
                <a:solidFill>
                  <a:schemeClr val="dk1"/>
                </a:solidFill>
              </a:rPr>
              <a:t>request </a:t>
            </a:r>
          </a:p>
          <a:p>
            <a:pPr marR="0" lvl="0" indent="0"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>
                <a:solidFill>
                  <a:schemeClr val="dk1"/>
                </a:solidFill>
              </a:rPr>
              <a:t>request</a:t>
            </a:r>
          </a:p>
          <a:p>
            <a:pPr marR="0" lvl="0" indent="0"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>
                <a:solidFill>
                  <a:schemeClr val="dk1"/>
                </a:solidFill>
              </a:rPr>
              <a:t> </a:t>
            </a:r>
          </a:p>
          <a:p>
            <a:pPr marR="0" lvl="0" indent="0"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>
                <a:solidFill>
                  <a:schemeClr val="dk1"/>
                </a:solidFill>
              </a:rPr>
              <a:t>request</a:t>
            </a:r>
          </a:p>
          <a:p>
            <a:pPr marR="0" lvl="0" indent="0"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>
                <a:solidFill>
                  <a:schemeClr val="dk1"/>
                </a:solidFill>
              </a:rPr>
              <a:t>……</a:t>
            </a:r>
          </a:p>
        </p:txBody>
      </p:sp>
      <p:sp>
        <p:nvSpPr>
          <p:cNvPr id="233" name="Rectangle 6"/>
          <p:cNvSpPr>
            <a:spLocks noChangeArrowheads="1"/>
          </p:cNvSpPr>
          <p:nvPr/>
        </p:nvSpPr>
        <p:spPr bwMode="auto">
          <a:xfrm>
            <a:off x="2771800" y="5205526"/>
            <a:ext cx="864096" cy="72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>
                <a:solidFill>
                  <a:schemeClr val="dk1"/>
                </a:solidFill>
              </a:rPr>
              <a:t>response</a:t>
            </a:r>
          </a:p>
          <a:p>
            <a:pPr lvl="0" algn="ctr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dirty="0" smtClean="0">
                <a:solidFill>
                  <a:schemeClr val="dk1"/>
                </a:solidFill>
              </a:rPr>
              <a:t>response</a:t>
            </a:r>
          </a:p>
          <a:p>
            <a:pPr lvl="0" algn="ctr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50" dirty="0" smtClean="0">
              <a:solidFill>
                <a:schemeClr val="dk1"/>
              </a:solidFill>
            </a:endParaRPr>
          </a:p>
          <a:p>
            <a:pPr lvl="0" algn="ctr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dirty="0" smtClean="0">
                <a:solidFill>
                  <a:schemeClr val="dk1"/>
                </a:solidFill>
              </a:rPr>
              <a:t>response</a:t>
            </a:r>
          </a:p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가을체" charset="-127"/>
                <a:cs typeface="Tahoma" pitchFamily="34" charset="0"/>
              </a:rPr>
              <a:t>…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4" name="Rectangle 5"/>
          <p:cNvSpPr>
            <a:spLocks noChangeArrowheads="1"/>
          </p:cNvSpPr>
          <p:nvPr/>
        </p:nvSpPr>
        <p:spPr bwMode="auto">
          <a:xfrm>
            <a:off x="1475656" y="4318709"/>
            <a:ext cx="10081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dirty="0" smtClean="0">
                <a:latin typeface="Tahoma" pitchFamily="34" charset="0"/>
                <a:ea typeface="굴림" pitchFamily="50" charset="-127"/>
                <a:cs typeface="Tahoma" pitchFamily="34" charset="0"/>
              </a:rPr>
              <a:t>요청</a:t>
            </a:r>
            <a:endParaRPr kumimoji="1" lang="en-US" altLang="ko-KR" sz="900" dirty="0" smtClean="0">
              <a:latin typeface="Tahoma" pitchFamily="34" charset="0"/>
              <a:ea typeface="굴림" pitchFamily="50" charset="-127"/>
              <a:cs typeface="Tahoma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  <a:cs typeface="Tahoma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dirty="0" smtClean="0">
              <a:latin typeface="Tahoma" pitchFamily="34" charset="0"/>
              <a:ea typeface="굴림" pitchFamily="50" charset="-127"/>
              <a:cs typeface="Tahoma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  <a:cs typeface="Tahoma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dirty="0" smtClean="0">
              <a:latin typeface="Tahoma" pitchFamily="34" charset="0"/>
              <a:ea typeface="굴림" pitchFamily="50" charset="-127"/>
              <a:cs typeface="Tahoma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  <a:cs typeface="Tahoma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  <a:cs typeface="Tahoma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  <a:cs typeface="Tahoma" pitchFamily="34" charset="0"/>
              </a:rPr>
              <a:t>응답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235" name="직선 화살표 연결선 234"/>
          <p:cNvCxnSpPr>
            <a:stCxn id="216" idx="1"/>
          </p:cNvCxnSpPr>
          <p:nvPr/>
        </p:nvCxnSpPr>
        <p:spPr>
          <a:xfrm flipH="1">
            <a:off x="5455847" y="4043526"/>
            <a:ext cx="628321" cy="9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/>
          <p:nvPr/>
        </p:nvCxnSpPr>
        <p:spPr>
          <a:xfrm flipH="1">
            <a:off x="4932040" y="4485445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7" name="직선 화살표 연결선 236"/>
          <p:cNvCxnSpPr/>
          <p:nvPr/>
        </p:nvCxnSpPr>
        <p:spPr>
          <a:xfrm flipH="1">
            <a:off x="4932040" y="4989501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/>
          <p:nvPr/>
        </p:nvCxnSpPr>
        <p:spPr>
          <a:xfrm flipH="1">
            <a:off x="4951790" y="5565565"/>
            <a:ext cx="12763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9" name="타원 238"/>
          <p:cNvSpPr/>
          <p:nvPr/>
        </p:nvSpPr>
        <p:spPr>
          <a:xfrm>
            <a:off x="4067944" y="4341430"/>
            <a:ext cx="914400" cy="288032"/>
          </a:xfrm>
          <a:prstGeom prst="ellipse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page</a:t>
            </a:r>
            <a:endParaRPr lang="ko-KR" altLang="en-US" sz="1400" dirty="0"/>
          </a:p>
        </p:txBody>
      </p:sp>
      <p:sp>
        <p:nvSpPr>
          <p:cNvPr id="240" name="타원 239"/>
          <p:cNvSpPr/>
          <p:nvPr/>
        </p:nvSpPr>
        <p:spPr>
          <a:xfrm>
            <a:off x="4067944" y="4989502"/>
            <a:ext cx="914400" cy="288032"/>
          </a:xfrm>
          <a:prstGeom prst="ellipse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/>
          <p:cNvSpPr/>
          <p:nvPr/>
        </p:nvSpPr>
        <p:spPr>
          <a:xfrm>
            <a:off x="4067944" y="5421550"/>
            <a:ext cx="914400" cy="288032"/>
          </a:xfrm>
          <a:prstGeom prst="ellipse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>
            <a:off x="4211960" y="5421550"/>
            <a:ext cx="5860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/>
              <a:t>page</a:t>
            </a:r>
            <a:endParaRPr lang="ko-KR" altLang="en-US" sz="1400" dirty="0"/>
          </a:p>
        </p:txBody>
      </p:sp>
      <p:sp>
        <p:nvSpPr>
          <p:cNvPr id="243" name="직사각형 242"/>
          <p:cNvSpPr/>
          <p:nvPr/>
        </p:nvSpPr>
        <p:spPr>
          <a:xfrm>
            <a:off x="4211960" y="4989502"/>
            <a:ext cx="5860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/>
              <a:t>page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673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H:\원고\로드북\_____jsp\img\ch04\7-04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73802"/>
            <a:ext cx="2482542" cy="167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:\원고\로드북\_____jsp\img\ch04\7-048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89" y="2315898"/>
            <a:ext cx="4752527" cy="153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4499992" y="1498429"/>
            <a:ext cx="2664296" cy="777134"/>
            <a:chOff x="6084168" y="0"/>
            <a:chExt cx="2808312" cy="777134"/>
          </a:xfrm>
        </p:grpSpPr>
        <p:sp>
          <p:nvSpPr>
            <p:cNvPr id="28" name="구름 모양 설명선 27"/>
            <p:cNvSpPr/>
            <p:nvPr/>
          </p:nvSpPr>
          <p:spPr>
            <a:xfrm>
              <a:off x="6084168" y="0"/>
              <a:ext cx="2808312" cy="692696"/>
            </a:xfrm>
            <a:prstGeom prst="cloudCallout">
              <a:avLst>
                <a:gd name="adj1" fmla="val -48964"/>
                <a:gd name="adj2" fmla="val 8596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372200" y="116632"/>
              <a:ext cx="2195736" cy="6605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ts val="1100"/>
                </a:lnSpc>
              </a:pPr>
              <a:r>
                <a:rPr lang="en-US" altLang="ko-KR" sz="1050" dirty="0"/>
                <a:t>07_firstPage.jsp</a:t>
              </a:r>
              <a:r>
                <a:rPr lang="ko-KR" altLang="en-US" sz="1050" dirty="0"/>
                <a:t>에서 설정한 </a:t>
              </a:r>
              <a:r>
                <a:rPr lang="ko-KR" altLang="en-US" sz="1050" dirty="0" err="1"/>
                <a:t>어트리뷰트</a:t>
              </a:r>
              <a:r>
                <a:rPr lang="ko-KR" altLang="en-US" sz="1050" dirty="0"/>
                <a:t> 값을 </a:t>
              </a:r>
              <a:r>
                <a:rPr lang="ko-KR" altLang="en-US" sz="1050" dirty="0" smtClean="0"/>
                <a:t>브라우저에</a:t>
              </a:r>
              <a:endParaRPr lang="en-US" altLang="ko-KR" sz="1050" dirty="0" smtClean="0"/>
            </a:p>
            <a:p>
              <a:pPr algn="ctr" fontAlgn="base">
                <a:lnSpc>
                  <a:spcPts val="1100"/>
                </a:lnSpc>
              </a:pPr>
              <a:r>
                <a:rPr lang="ko-KR" altLang="en-US" sz="1050" dirty="0" smtClean="0"/>
                <a:t> </a:t>
              </a:r>
              <a:r>
                <a:rPr lang="ko-KR" altLang="en-US" sz="1050" dirty="0"/>
                <a:t>출력한다</a:t>
              </a:r>
              <a:r>
                <a:rPr lang="en-US" altLang="ko-KR" sz="1050" dirty="0"/>
                <a:t>. </a:t>
              </a:r>
              <a:endParaRPr lang="ko-KR" altLang="en-US" sz="1050" dirty="0"/>
            </a:p>
            <a:p>
              <a:pPr algn="ctr" fontAlgn="base">
                <a:lnSpc>
                  <a:spcPts val="1100"/>
                </a:lnSpc>
              </a:pPr>
              <a:endParaRPr lang="en-US" altLang="ko-KR" sz="14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23528" y="1465312"/>
            <a:ext cx="2808312" cy="725812"/>
            <a:chOff x="6596844" y="0"/>
            <a:chExt cx="2808312" cy="692696"/>
          </a:xfrm>
        </p:grpSpPr>
        <p:sp>
          <p:nvSpPr>
            <p:cNvPr id="43" name="구름 모양 설명선 42"/>
            <p:cNvSpPr/>
            <p:nvPr/>
          </p:nvSpPr>
          <p:spPr>
            <a:xfrm>
              <a:off x="6596844" y="0"/>
              <a:ext cx="2808312" cy="692696"/>
            </a:xfrm>
            <a:prstGeom prst="cloudCallout">
              <a:avLst>
                <a:gd name="adj1" fmla="val 17853"/>
                <a:gd name="adj2" fmla="val 10246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002016" y="128826"/>
              <a:ext cx="21419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endParaRPr lang="en-US" altLang="ko-KR" sz="1400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597279" y="1522624"/>
            <a:ext cx="252986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050" dirty="0" err="1" smtClean="0"/>
              <a:t>ageContext</a:t>
            </a:r>
            <a:r>
              <a:rPr lang="en-US" altLang="ko-KR" sz="1050" dirty="0"/>
              <a:t>, </a:t>
            </a:r>
            <a:r>
              <a:rPr lang="en-US" altLang="ko-KR" sz="1050" dirty="0" smtClean="0"/>
              <a:t>request</a:t>
            </a:r>
            <a:r>
              <a:rPr lang="en-US" altLang="ko-KR" sz="1050" dirty="0"/>
              <a:t>, session, </a:t>
            </a:r>
            <a:endParaRPr lang="en-US" altLang="ko-KR" sz="1050" dirty="0" smtClean="0"/>
          </a:p>
          <a:p>
            <a:pPr fontAlgn="base"/>
            <a:r>
              <a:rPr lang="en-US" altLang="ko-KR" sz="1050" dirty="0" smtClean="0"/>
              <a:t>application </a:t>
            </a:r>
            <a:r>
              <a:rPr lang="ko-KR" altLang="en-US" sz="1050" dirty="0"/>
              <a:t>객체에 </a:t>
            </a:r>
            <a:r>
              <a:rPr lang="ko-KR" altLang="en-US" sz="1050" dirty="0" smtClean="0"/>
              <a:t>설정한 </a:t>
            </a:r>
            <a:r>
              <a:rPr lang="ko-KR" altLang="en-US" sz="1050" dirty="0" err="1" smtClean="0"/>
              <a:t>어트리뷰트</a:t>
            </a:r>
            <a:r>
              <a:rPr lang="ko-KR" altLang="en-US" sz="1050" dirty="0" smtClean="0"/>
              <a:t> </a:t>
            </a:r>
            <a:endParaRPr lang="en-US" altLang="ko-KR" sz="1050" dirty="0" smtClean="0"/>
          </a:p>
          <a:p>
            <a:pPr fontAlgn="base"/>
            <a:r>
              <a:rPr lang="ko-KR" altLang="en-US" sz="1050" dirty="0" smtClean="0"/>
              <a:t>값을 </a:t>
            </a:r>
            <a:r>
              <a:rPr lang="ko-KR" altLang="en-US" sz="1050" dirty="0" err="1" smtClean="0"/>
              <a:t>콘솔창에</a:t>
            </a:r>
            <a:r>
              <a:rPr lang="ko-KR" altLang="en-US" sz="1050" dirty="0" smtClean="0"/>
              <a:t> 출력하여 확인한다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  <a:p>
            <a:pPr fontAlgn="base"/>
            <a:endParaRPr lang="en-US" altLang="ko-KR" sz="1050" dirty="0"/>
          </a:p>
        </p:txBody>
      </p:sp>
      <p:sp>
        <p:nvSpPr>
          <p:cNvPr id="11" name="직사각형 10"/>
          <p:cNvSpPr/>
          <p:nvPr/>
        </p:nvSpPr>
        <p:spPr>
          <a:xfrm>
            <a:off x="1352122" y="3524851"/>
            <a:ext cx="12346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100" b="1" dirty="0">
                <a:solidFill>
                  <a:srgbClr val="FF0000"/>
                </a:solidFill>
              </a:rPr>
              <a:t>07_firstPage.jsp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052543" y="3474586"/>
            <a:ext cx="1441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100" b="1" dirty="0" smtClean="0">
                <a:solidFill>
                  <a:srgbClr val="FF0000"/>
                </a:solidFill>
              </a:rPr>
              <a:t>07_secondPage.jsp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1969438" y="3605391"/>
            <a:ext cx="1810474" cy="15518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3957575" y="4653136"/>
            <a:ext cx="2664296" cy="792088"/>
            <a:chOff x="5759624" y="3002307"/>
            <a:chExt cx="2808312" cy="792088"/>
          </a:xfrm>
        </p:grpSpPr>
        <p:sp>
          <p:nvSpPr>
            <p:cNvPr id="47" name="구름 모양 설명선 46"/>
            <p:cNvSpPr/>
            <p:nvPr/>
          </p:nvSpPr>
          <p:spPr>
            <a:xfrm>
              <a:off x="5759624" y="3002307"/>
              <a:ext cx="2808312" cy="692696"/>
            </a:xfrm>
            <a:prstGeom prst="cloudCallout">
              <a:avLst>
                <a:gd name="adj1" fmla="val -48964"/>
                <a:gd name="adj2" fmla="val 8596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164526" y="3133893"/>
              <a:ext cx="2195736" cy="6605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ts val="1100"/>
                </a:lnSpc>
              </a:pPr>
              <a:r>
                <a:rPr lang="en-US" altLang="ko-KR" sz="1050" dirty="0"/>
                <a:t>07_firstPage.jsp</a:t>
              </a:r>
              <a:r>
                <a:rPr lang="ko-KR" altLang="en-US" sz="1050" dirty="0"/>
                <a:t>에서 설정한 </a:t>
              </a:r>
              <a:r>
                <a:rPr lang="ko-KR" altLang="en-US" sz="1050" dirty="0" err="1"/>
                <a:t>어트리뷰트</a:t>
              </a:r>
              <a:r>
                <a:rPr lang="ko-KR" altLang="en-US" sz="1050" dirty="0"/>
                <a:t> 값을 </a:t>
              </a:r>
              <a:r>
                <a:rPr lang="ko-KR" altLang="en-US" sz="1050" dirty="0" smtClean="0"/>
                <a:t>브라우저에</a:t>
              </a:r>
              <a:endParaRPr lang="en-US" altLang="ko-KR" sz="1050" dirty="0" smtClean="0"/>
            </a:p>
            <a:p>
              <a:pPr algn="ctr" fontAlgn="base">
                <a:lnSpc>
                  <a:spcPts val="1100"/>
                </a:lnSpc>
              </a:pPr>
              <a:r>
                <a:rPr lang="ko-KR" altLang="en-US" sz="1050" dirty="0" smtClean="0"/>
                <a:t> </a:t>
              </a:r>
              <a:r>
                <a:rPr lang="ko-KR" altLang="en-US" sz="1050" dirty="0"/>
                <a:t>출력한다</a:t>
              </a:r>
              <a:r>
                <a:rPr lang="en-US" altLang="ko-KR" sz="1050" dirty="0"/>
                <a:t>. </a:t>
              </a:r>
              <a:endParaRPr lang="ko-KR" altLang="en-US" sz="1050" dirty="0"/>
            </a:p>
            <a:p>
              <a:pPr algn="ctr" fontAlgn="base">
                <a:lnSpc>
                  <a:spcPts val="1100"/>
                </a:lnSpc>
              </a:pPr>
              <a:endParaRPr lang="en-US" altLang="ko-KR" sz="1400" dirty="0"/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483768" y="5666991"/>
            <a:ext cx="1289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100" b="1" dirty="0">
                <a:solidFill>
                  <a:srgbClr val="FF0000"/>
                </a:solidFill>
              </a:rPr>
              <a:t>07_thirdPage.jsp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55576" y="449769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내장 객체 영역에 저장된 값의 유효 범위 살피기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2350" y="6185745"/>
            <a:ext cx="5598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07_firstPage.jsp, </a:t>
            </a:r>
            <a:r>
              <a:rPr lang="en-US" altLang="ko-KR" dirty="0" smtClean="0">
                <a:solidFill>
                  <a:srgbClr val="FF0000"/>
                </a:solidFill>
              </a:rPr>
              <a:t>07_secondPage.jsp,07_thirdPage.jsp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16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55576" y="449769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액션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태그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(p212)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49958"/>
              </p:ext>
            </p:extLst>
          </p:nvPr>
        </p:nvGraphicFramePr>
        <p:xfrm>
          <a:off x="395536" y="1196752"/>
          <a:ext cx="8352928" cy="3901440"/>
        </p:xfrm>
        <a:graphic>
          <a:graphicData uri="http://schemas.openxmlformats.org/drawingml/2006/table">
            <a:tbl>
              <a:tblPr/>
              <a:tblGrid>
                <a:gridCol w="223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7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태그의 종류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6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jsp:forward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사이트로 이동할 때 사용한다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페이지의 흐름을 제어할 때 사용한다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6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&lt;jsp:include&gt;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정적 혹은 동적인 자원을 현재 페이지의 내용에 포함시킨다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페이지를 모듈화할 때 사용한다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6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&lt;jsp:param&gt;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jsp:forward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&gt;, &lt;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jsp:include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&gt;, &lt;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jsp:plugin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같이 사용되어 인자를 추가할 때 사용한다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7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&lt;jsp:useBean&gt;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(Bean)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생성하고 사용하기 위한 환경을 정의하는 액션태그이다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7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&lt;jsp:setProperty&gt;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액션은 빈에서 속성 값을 할당한다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7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&lt;jsp:getProperty&gt;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액션은 빈에서 속성 값을 얻어올 때 사용한다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59013" y="2225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5589240"/>
            <a:ext cx="550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노란색 배경은 </a:t>
            </a:r>
            <a:r>
              <a:rPr lang="ko-KR" altLang="en-US" dirty="0" smtClean="0"/>
              <a:t>현재 장에서 </a:t>
            </a:r>
            <a:r>
              <a:rPr lang="ko-KR" altLang="en-US" dirty="0" smtClean="0"/>
              <a:t>나머지는 </a:t>
            </a:r>
            <a:r>
              <a:rPr lang="en-US" altLang="ko-KR" dirty="0" smtClean="0"/>
              <a:t>6</a:t>
            </a:r>
            <a:r>
              <a:rPr lang="ko-KR" altLang="en-US" smtClean="0"/>
              <a:t>장에서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9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228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75542" y="1628800"/>
            <a:ext cx="8316938" cy="4824536"/>
            <a:chOff x="575542" y="1628800"/>
            <a:chExt cx="8316938" cy="4824536"/>
          </a:xfrm>
        </p:grpSpPr>
        <p:pic>
          <p:nvPicPr>
            <p:cNvPr id="2" name="Picture 2" descr="H:\원고\로드북\_____jsp\img\ch04\4-035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5542" y="1628800"/>
              <a:ext cx="6779454" cy="4824536"/>
            </a:xfrm>
            <a:prstGeom prst="rect">
              <a:avLst/>
            </a:prstGeom>
            <a:noFill/>
          </p:spPr>
        </p:pic>
        <p:cxnSp>
          <p:nvCxnSpPr>
            <p:cNvPr id="8" name="직선 화살표 연결선 7"/>
            <p:cNvCxnSpPr/>
            <p:nvPr/>
          </p:nvCxnSpPr>
          <p:spPr>
            <a:xfrm>
              <a:off x="6840238" y="2204864"/>
              <a:ext cx="86409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6840238" y="2420888"/>
              <a:ext cx="86409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5112046" y="2924944"/>
              <a:ext cx="259228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4896022" y="3068960"/>
              <a:ext cx="280831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4175942" y="3717032"/>
              <a:ext cx="352839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4896022" y="3212976"/>
              <a:ext cx="280831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463974" y="3356992"/>
              <a:ext cx="324036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4391966" y="3573016"/>
              <a:ext cx="331236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7666636" y="2060848"/>
              <a:ext cx="85151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100" dirty="0" smtClean="0"/>
                <a:t>①</a:t>
              </a:r>
              <a:r>
                <a:rPr lang="en-US" altLang="ko-KR" sz="1100" dirty="0" smtClean="0"/>
                <a:t> request</a:t>
              </a:r>
            </a:p>
            <a:p>
              <a:pPr fontAlgn="base"/>
              <a:endParaRPr lang="ko-KR" altLang="en-US" sz="11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88950" y="2276872"/>
              <a:ext cx="94929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100" dirty="0" smtClean="0"/>
                <a:t>② </a:t>
              </a:r>
              <a:r>
                <a:rPr lang="en-US" altLang="ko-KR" sz="1100" dirty="0" smtClean="0"/>
                <a:t>response</a:t>
              </a:r>
            </a:p>
            <a:p>
              <a:pPr fontAlgn="base"/>
              <a:r>
                <a:rPr lang="ko-KR" altLang="en-US" sz="1100" dirty="0" smtClean="0"/>
                <a:t> </a:t>
              </a:r>
              <a:endParaRPr lang="ko-KR" altLang="en-US" sz="11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704334" y="2780928"/>
              <a:ext cx="118814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100" dirty="0" smtClean="0"/>
                <a:t>③ </a:t>
              </a:r>
              <a:r>
                <a:rPr lang="en-US" altLang="ko-KR" sz="1100" dirty="0" err="1" smtClean="0"/>
                <a:t>pageContext</a:t>
              </a:r>
              <a:endParaRPr lang="en-US" altLang="ko-KR" sz="1100" dirty="0" smtClean="0"/>
            </a:p>
            <a:p>
              <a:pPr fontAlgn="base"/>
              <a:endParaRPr lang="ko-KR" altLang="en-US" sz="11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704334" y="2924944"/>
              <a:ext cx="83548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100" dirty="0" smtClean="0"/>
                <a:t>④ </a:t>
              </a:r>
              <a:r>
                <a:rPr lang="en-US" altLang="ko-KR" sz="1100" dirty="0" smtClean="0"/>
                <a:t>session</a:t>
              </a:r>
            </a:p>
            <a:p>
              <a:pPr fontAlgn="base"/>
              <a:endParaRPr lang="ko-KR" altLang="en-US" sz="11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704334" y="3068961"/>
              <a:ext cx="108074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100" dirty="0" smtClean="0"/>
                <a:t>⑤ </a:t>
              </a:r>
              <a:r>
                <a:rPr lang="en-US" altLang="ko-KR" sz="1100" dirty="0" smtClean="0"/>
                <a:t>application</a:t>
              </a:r>
            </a:p>
            <a:p>
              <a:pPr fontAlgn="base"/>
              <a:r>
                <a:rPr lang="ko-KR" altLang="en-US" sz="1100" dirty="0" smtClean="0"/>
                <a:t> </a:t>
              </a:r>
              <a:endParaRPr lang="ko-KR" altLang="en-US" sz="11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704334" y="3212977"/>
              <a:ext cx="93610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100" dirty="0" smtClean="0"/>
                <a:t>⑥ </a:t>
              </a:r>
              <a:r>
                <a:rPr lang="en-US" altLang="ko-KR" sz="1100" dirty="0" err="1" smtClean="0"/>
                <a:t>config</a:t>
              </a:r>
              <a:endParaRPr lang="en-US" altLang="ko-KR" sz="1100" dirty="0" smtClean="0"/>
            </a:p>
            <a:p>
              <a:pPr fontAlgn="base"/>
              <a:endParaRPr lang="ko-KR" altLang="en-US" sz="11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704334" y="3409836"/>
              <a:ext cx="108012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100" dirty="0" smtClean="0"/>
                <a:t>⑦</a:t>
              </a:r>
              <a:r>
                <a:rPr lang="en-US" altLang="ko-KR" sz="1100" dirty="0" smtClean="0"/>
                <a:t> out</a:t>
              </a:r>
            </a:p>
            <a:p>
              <a:pPr fontAlgn="base"/>
              <a:endParaRPr lang="ko-KR" altLang="en-US" sz="11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704334" y="3599438"/>
              <a:ext cx="69442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100" dirty="0" smtClean="0"/>
                <a:t>⑧ </a:t>
              </a:r>
              <a:r>
                <a:rPr lang="en-US" altLang="ko-KR" sz="1100" dirty="0" smtClean="0"/>
                <a:t>page</a:t>
              </a:r>
            </a:p>
            <a:p>
              <a:pPr fontAlgn="base"/>
              <a:endParaRPr lang="ko-KR" altLang="en-US" sz="1100" dirty="0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6408190" y="4725143"/>
              <a:ext cx="122413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5184054" y="5229199"/>
              <a:ext cx="244827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4824014" y="5445223"/>
              <a:ext cx="280831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463974" y="5589239"/>
              <a:ext cx="316835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3959918" y="5805263"/>
              <a:ext cx="367240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7560318" y="4581128"/>
              <a:ext cx="122413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100" dirty="0" smtClean="0"/>
                <a:t>③ </a:t>
              </a:r>
              <a:r>
                <a:rPr lang="en-US" altLang="ko-KR" sz="1100" dirty="0" err="1" smtClean="0"/>
                <a:t>pageContext</a:t>
              </a:r>
              <a:endParaRPr lang="en-US" altLang="ko-KR" sz="1100" dirty="0" smtClean="0"/>
            </a:p>
            <a:p>
              <a:pPr fontAlgn="base"/>
              <a:endParaRPr lang="ko-KR" altLang="en-US" sz="11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560318" y="5471645"/>
              <a:ext cx="122413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100" dirty="0" smtClean="0"/>
                <a:t>④ </a:t>
              </a:r>
              <a:r>
                <a:rPr lang="en-US" altLang="ko-KR" sz="1100" dirty="0" smtClean="0"/>
                <a:t>session</a:t>
              </a:r>
              <a:r>
                <a:rPr lang="ko-KR" altLang="en-US" sz="1100" dirty="0" smtClean="0"/>
                <a:t> </a:t>
              </a:r>
              <a:endParaRPr lang="ko-KR" altLang="en-US" sz="11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560318" y="5085184"/>
              <a:ext cx="122413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100" dirty="0" smtClean="0"/>
                <a:t>⑤ </a:t>
              </a:r>
              <a:r>
                <a:rPr lang="en-US" altLang="ko-KR" sz="1100" dirty="0" smtClean="0"/>
                <a:t>application</a:t>
              </a:r>
              <a:r>
                <a:rPr lang="ko-KR" altLang="en-US" sz="1100" dirty="0" smtClean="0"/>
                <a:t> </a:t>
              </a:r>
              <a:endParaRPr lang="ko-KR" altLang="en-US" sz="11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560318" y="5301207"/>
              <a:ext cx="129614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100" dirty="0" smtClean="0"/>
                <a:t>⑥ </a:t>
              </a:r>
              <a:r>
                <a:rPr lang="en-US" altLang="ko-KR" sz="1100" dirty="0" err="1" smtClean="0"/>
                <a:t>config</a:t>
              </a:r>
              <a:endParaRPr lang="en-US" altLang="ko-KR" sz="1100" dirty="0" smtClean="0"/>
            </a:p>
            <a:p>
              <a:pPr fontAlgn="base"/>
              <a:r>
                <a:rPr lang="ko-KR" altLang="en-US" sz="1100" dirty="0" smtClean="0"/>
                <a:t> </a:t>
              </a:r>
              <a:endParaRPr lang="ko-KR" altLang="en-US" sz="11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560318" y="5661248"/>
              <a:ext cx="115212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100" dirty="0" smtClean="0"/>
                <a:t>⑦ </a:t>
              </a:r>
              <a:r>
                <a:rPr lang="en-US" altLang="ko-KR" sz="1100" dirty="0" smtClean="0"/>
                <a:t>out</a:t>
              </a:r>
            </a:p>
            <a:p>
              <a:pPr fontAlgn="base"/>
              <a:endParaRPr lang="ko-KR" altLang="en-US" sz="11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606576" y="404664"/>
            <a:ext cx="81896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내장 </a:t>
            </a:r>
            <a:r>
              <a:rPr lang="ko-KR" altLang="en-US" dirty="0"/>
              <a:t>객체는 </a:t>
            </a:r>
            <a:r>
              <a:rPr lang="en-US" altLang="ko-KR" dirty="0"/>
              <a:t>_</a:t>
            </a:r>
            <a:r>
              <a:rPr lang="en-US" altLang="ko-KR" dirty="0" err="1"/>
              <a:t>jspService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안에서 객체화됩니다</a:t>
            </a:r>
            <a:r>
              <a:rPr lang="en-US" altLang="ko-KR" dirty="0"/>
              <a:t>. </a:t>
            </a:r>
            <a:r>
              <a:rPr lang="en-US" altLang="ko-KR" dirty="0" err="1"/>
              <a:t>hello.jsp</a:t>
            </a:r>
            <a:r>
              <a:rPr lang="en-US" altLang="ko-KR" dirty="0"/>
              <a:t> </a:t>
            </a:r>
            <a:r>
              <a:rPr lang="ko-KR" altLang="en-US" dirty="0"/>
              <a:t>파일에서 사용한 </a:t>
            </a:r>
            <a:r>
              <a:rPr lang="en-US" altLang="ko-KR" dirty="0"/>
              <a:t>out </a:t>
            </a:r>
            <a:r>
              <a:rPr lang="ko-KR" altLang="en-US" dirty="0"/>
              <a:t>객체 역시 </a:t>
            </a:r>
            <a:r>
              <a:rPr lang="en-US" altLang="ko-KR" dirty="0"/>
              <a:t>_</a:t>
            </a:r>
            <a:r>
              <a:rPr lang="en-US" altLang="ko-KR" dirty="0" err="1"/>
              <a:t>jspService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안에서 객체화된 것을 </a:t>
            </a:r>
            <a:r>
              <a:rPr lang="en-US" altLang="ko-KR" dirty="0"/>
              <a:t>46</a:t>
            </a:r>
            <a:r>
              <a:rPr lang="ko-KR" altLang="en-US" dirty="0"/>
              <a:t>줄</a:t>
            </a:r>
            <a:r>
              <a:rPr lang="en-US" altLang="ko-KR" dirty="0"/>
              <a:t>, 59</a:t>
            </a:r>
            <a:r>
              <a:rPr lang="ko-KR" altLang="en-US" dirty="0"/>
              <a:t>줄</a:t>
            </a:r>
            <a:r>
              <a:rPr lang="en-US" altLang="ko-KR" dirty="0"/>
              <a:t>(⑦)</a:t>
            </a:r>
            <a:r>
              <a:rPr lang="ko-KR" altLang="en-US" dirty="0"/>
              <a:t>에서 확인할 수 있습니다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6260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1520" y="449769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액션 태그는 </a:t>
            </a:r>
            <a:r>
              <a:rPr lang="en-US" altLang="ko-KR" sz="2400" dirty="0"/>
              <a:t>XML </a:t>
            </a:r>
            <a:r>
              <a:rPr lang="ko-KR" altLang="en-US" sz="2400" dirty="0"/>
              <a:t>문법을 따릅니다</a:t>
            </a:r>
            <a:r>
              <a:rPr lang="en-US" altLang="ko-KR" sz="2400" dirty="0"/>
              <a:t>. </a:t>
            </a:r>
            <a:r>
              <a:rPr lang="ko-KR" altLang="en-US" sz="2400" dirty="0"/>
              <a:t>즉 시작 태그와 함께 반드시 종료 태그를 포함해야 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다음은 </a:t>
            </a:r>
            <a:r>
              <a:rPr lang="ko-KR" altLang="en-US" sz="2400" dirty="0"/>
              <a:t>액션 태그의 기본 형식입니다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다음은 </a:t>
            </a:r>
            <a:r>
              <a:rPr lang="en-US" altLang="ko-KR" sz="2400" dirty="0"/>
              <a:t>XML </a:t>
            </a:r>
            <a:r>
              <a:rPr lang="ko-KR" altLang="en-US" sz="2400" dirty="0"/>
              <a:t>형식을 따르는 간단한 액션 태그의 예입니다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59013" y="2225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7543" y="2035304"/>
            <a:ext cx="7992889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dirty="0"/>
              <a:t>&lt;</a:t>
            </a:r>
            <a:r>
              <a:rPr lang="en-US" altLang="ko-KR" sz="2800" dirty="0" err="1" smtClean="0"/>
              <a:t>jsp</a:t>
            </a:r>
            <a:r>
              <a:rPr lang="en-US" altLang="ko-KR" sz="2800" dirty="0" smtClean="0"/>
              <a:t>:</a:t>
            </a:r>
            <a:r>
              <a:rPr lang="ko-KR" altLang="en-US" sz="2800" dirty="0" err="1" smtClean="0"/>
              <a:t>태그명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. . . </a:t>
            </a:r>
            <a:r>
              <a:rPr lang="ko-KR" altLang="en-US" sz="2800" dirty="0"/>
              <a:t>속성</a:t>
            </a:r>
            <a:r>
              <a:rPr lang="en-US" altLang="ko-KR" sz="2800" dirty="0"/>
              <a:t>=“</a:t>
            </a:r>
            <a:r>
              <a:rPr lang="ko-KR" altLang="en-US" sz="2800" dirty="0"/>
              <a:t>값” </a:t>
            </a:r>
            <a:r>
              <a:rPr lang="en-US" altLang="ko-KR" sz="2800" dirty="0"/>
              <a:t>&gt; </a:t>
            </a:r>
            <a:r>
              <a:rPr lang="ko-KR" altLang="en-US" sz="2800" dirty="0"/>
              <a:t>내용 </a:t>
            </a:r>
            <a:r>
              <a:rPr lang="en-US" altLang="ko-KR" sz="2800" dirty="0"/>
              <a:t>&lt;/</a:t>
            </a:r>
            <a:r>
              <a:rPr lang="en-US" altLang="ko-KR" sz="2800" dirty="0" err="1"/>
              <a:t>jsp</a:t>
            </a:r>
            <a:r>
              <a:rPr lang="en-US" altLang="ko-KR" sz="2800" dirty="0"/>
              <a:t>: . . .&gt;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1520" y="3717032"/>
            <a:ext cx="8712968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&lt;</a:t>
            </a:r>
            <a:r>
              <a:rPr lang="en-US" altLang="ko-KR" sz="2400" dirty="0" err="1"/>
              <a:t>jsp:forward</a:t>
            </a:r>
            <a:r>
              <a:rPr lang="en-US" altLang="ko-KR" sz="2400" dirty="0"/>
              <a:t> page="yellow02.jsp"&gt;</a:t>
            </a:r>
          </a:p>
          <a:p>
            <a:r>
              <a:rPr lang="en-US" altLang="ko-KR" sz="2400" dirty="0" smtClean="0"/>
              <a:t>  &lt;</a:t>
            </a:r>
            <a:r>
              <a:rPr lang="en-US" altLang="ko-KR" sz="2400" dirty="0" err="1"/>
              <a:t>jsp:param</a:t>
            </a:r>
            <a:r>
              <a:rPr lang="en-US" altLang="ko-KR" sz="2400" dirty="0"/>
              <a:t> name = "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" value="red02.jsp"/&gt;</a:t>
            </a:r>
          </a:p>
          <a:p>
            <a:r>
              <a:rPr lang="en-US" altLang="ko-KR" sz="2400" dirty="0" smtClean="0"/>
              <a:t>  &lt;</a:t>
            </a:r>
            <a:r>
              <a:rPr lang="en-US" altLang="ko-KR" sz="2400" dirty="0" err="1"/>
              <a:t>jsp:param</a:t>
            </a:r>
            <a:r>
              <a:rPr lang="en-US" altLang="ko-KR" sz="2400" dirty="0"/>
              <a:t> name = "news" value="Happy New Year!"/&gt;</a:t>
            </a:r>
          </a:p>
          <a:p>
            <a:r>
              <a:rPr lang="en-US" altLang="ko-KR" sz="2400" dirty="0"/>
              <a:t>&lt;/</a:t>
            </a:r>
            <a:r>
              <a:rPr lang="en-US" altLang="ko-KR" sz="2400" dirty="0" err="1"/>
              <a:t>jsp:forward</a:t>
            </a:r>
            <a:r>
              <a:rPr lang="en-US" altLang="ko-KR" sz="2400" dirty="0"/>
              <a:t>&gt;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82" y="5286692"/>
            <a:ext cx="8309568" cy="55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5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1520" y="449769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액션 태그에 속성값만 지정하고 내용이 없을 경우에는 </a:t>
            </a:r>
            <a:r>
              <a:rPr lang="en-US" altLang="ko-KR" sz="2400" dirty="0"/>
              <a:t>XML </a:t>
            </a:r>
            <a:r>
              <a:rPr lang="ko-KR" altLang="en-US" sz="2400" dirty="0"/>
              <a:t>규칙에 의해 끝나는 태그를 따로 하지 않고 시작 태그의 마지막 부분을 “</a:t>
            </a:r>
            <a:r>
              <a:rPr lang="en-US" altLang="ko-KR" sz="2400" dirty="0"/>
              <a:t>/&gt;“</a:t>
            </a:r>
            <a:r>
              <a:rPr lang="ko-KR" altLang="en-US" sz="2400" dirty="0"/>
              <a:t>로 마무리합니다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내용이 없는 액션 태그의 형식입니다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6" name="직사각형 5"/>
          <p:cNvSpPr/>
          <p:nvPr/>
        </p:nvSpPr>
        <p:spPr>
          <a:xfrm>
            <a:off x="179512" y="4147294"/>
            <a:ext cx="8712968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&lt;</a:t>
            </a:r>
            <a:r>
              <a:rPr lang="en-US" altLang="ko-KR" sz="2400" dirty="0" err="1"/>
              <a:t>jsp:forward</a:t>
            </a:r>
            <a:r>
              <a:rPr lang="en-US" altLang="ko-KR" sz="2400" dirty="0"/>
              <a:t> page="yellow02.jsp"&gt;</a:t>
            </a:r>
          </a:p>
          <a:p>
            <a:r>
              <a:rPr lang="en-US" altLang="ko-KR" sz="2400" dirty="0" smtClean="0"/>
              <a:t>  &lt;</a:t>
            </a:r>
            <a:r>
              <a:rPr lang="en-US" altLang="ko-KR" sz="2400" dirty="0" err="1"/>
              <a:t>jsp:param</a:t>
            </a:r>
            <a:r>
              <a:rPr lang="en-US" altLang="ko-KR" sz="2400" dirty="0"/>
              <a:t> name = "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" value="red02.jsp"/&gt;</a:t>
            </a:r>
          </a:p>
          <a:p>
            <a:r>
              <a:rPr lang="en-US" altLang="ko-KR" sz="2400" dirty="0" smtClean="0"/>
              <a:t>  &lt;</a:t>
            </a:r>
            <a:r>
              <a:rPr lang="en-US" altLang="ko-KR" sz="2400" dirty="0" err="1"/>
              <a:t>jsp:param</a:t>
            </a:r>
            <a:r>
              <a:rPr lang="en-US" altLang="ko-KR" sz="2400" dirty="0"/>
              <a:t> name = "news" value="Happy New Year!"/&gt;</a:t>
            </a:r>
          </a:p>
          <a:p>
            <a:r>
              <a:rPr lang="en-US" altLang="ko-KR" sz="2400" dirty="0"/>
              <a:t>&lt;/</a:t>
            </a:r>
            <a:r>
              <a:rPr lang="en-US" altLang="ko-KR" sz="2400" dirty="0" err="1"/>
              <a:t>jsp:forward</a:t>
            </a:r>
            <a:r>
              <a:rPr lang="en-US" altLang="ko-KR" sz="2400" dirty="0"/>
              <a:t>&gt;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74646" y="2564904"/>
            <a:ext cx="8617833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&lt;</a:t>
            </a:r>
            <a:r>
              <a:rPr lang="en-US" altLang="ko-KR" sz="2400" dirty="0" err="1"/>
              <a:t>jsp</a:t>
            </a:r>
            <a:r>
              <a:rPr lang="en-US" altLang="ko-KR" sz="2400" dirty="0"/>
              <a:t>: . . . </a:t>
            </a:r>
            <a:r>
              <a:rPr lang="ko-KR" altLang="en-US" sz="2400" dirty="0"/>
              <a:t>속성</a:t>
            </a:r>
            <a:r>
              <a:rPr lang="en-US" altLang="ko-KR" sz="2400" dirty="0"/>
              <a:t>=“</a:t>
            </a:r>
            <a:r>
              <a:rPr lang="ko-KR" altLang="en-US" sz="2400" dirty="0"/>
              <a:t>값” </a:t>
            </a:r>
            <a:r>
              <a:rPr lang="en-US" altLang="ko-KR" sz="2400" dirty="0"/>
              <a:t>/&gt; </a:t>
            </a:r>
          </a:p>
        </p:txBody>
      </p:sp>
    </p:spTree>
    <p:extLst>
      <p:ext uri="{BB962C8B-B14F-4D97-AF65-F5344CB8AC3E}">
        <p14:creationId xmlns:p14="http://schemas.microsoft.com/office/powerpoint/2010/main" val="45136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1520" y="242271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&lt;</a:t>
            </a:r>
            <a:r>
              <a:rPr lang="en-US" altLang="ko-KR" sz="2800" b="1" dirty="0" err="1">
                <a:solidFill>
                  <a:srgbClr val="FF0000"/>
                </a:solidFill>
              </a:rPr>
              <a:t>jsp:forward</a:t>
            </a:r>
            <a:r>
              <a:rPr lang="en-US" altLang="ko-KR" sz="2800" b="1" dirty="0">
                <a:solidFill>
                  <a:srgbClr val="FF0000"/>
                </a:solidFill>
              </a:rPr>
              <a:t>&gt; </a:t>
            </a:r>
            <a:r>
              <a:rPr lang="ko-KR" altLang="en-US" sz="2800" b="1" dirty="0">
                <a:solidFill>
                  <a:srgbClr val="FF0000"/>
                </a:solidFill>
              </a:rPr>
              <a:t>액션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태그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(p214)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147294"/>
            <a:ext cx="8712968" cy="7078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 err="1"/>
              <a:t>RequestDispatcher</a:t>
            </a:r>
            <a:r>
              <a:rPr lang="en-US" altLang="ko-KR" sz="2000" dirty="0"/>
              <a:t> dispatcher = </a:t>
            </a:r>
            <a:r>
              <a:rPr lang="en-US" altLang="ko-KR" sz="2000" dirty="0" err="1"/>
              <a:t>request.getRequestDispatcher</a:t>
            </a:r>
            <a:r>
              <a:rPr lang="en-US" altLang="ko-KR" sz="2000" dirty="0"/>
              <a:t>(“</a:t>
            </a:r>
            <a:r>
              <a:rPr lang="en-US" altLang="ko-KR" sz="2000" dirty="0" err="1"/>
              <a:t>url</a:t>
            </a:r>
            <a:r>
              <a:rPr lang="en-US" altLang="ko-KR" sz="2000" dirty="0"/>
              <a:t>”);</a:t>
            </a:r>
          </a:p>
          <a:p>
            <a:r>
              <a:rPr lang="en-US" altLang="ko-KR" sz="2000" dirty="0" err="1"/>
              <a:t>dispatcher.forward</a:t>
            </a:r>
            <a:r>
              <a:rPr lang="en-US" altLang="ko-KR" sz="2000" dirty="0"/>
              <a:t>(request, response);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74646" y="2276872"/>
            <a:ext cx="8617833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&lt;</a:t>
            </a:r>
            <a:r>
              <a:rPr lang="en-US" altLang="ko-KR" sz="2400" dirty="0" err="1"/>
              <a:t>jsp:forward</a:t>
            </a:r>
            <a:r>
              <a:rPr lang="en-US" altLang="ko-KR" sz="2400" dirty="0"/>
              <a:t> page="</a:t>
            </a:r>
            <a:r>
              <a:rPr lang="en-US" altLang="ko-KR" sz="2400" dirty="0" err="1"/>
              <a:t>relativeURLspec</a:t>
            </a:r>
            <a:r>
              <a:rPr lang="en-US" altLang="ko-KR" sz="2400" dirty="0"/>
              <a:t>"/&gt;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911434"/>
            <a:ext cx="8280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&lt;</a:t>
            </a:r>
            <a:r>
              <a:rPr lang="en-US" altLang="ko-KR" sz="2000" dirty="0" err="1"/>
              <a:t>jsp:forward</a:t>
            </a:r>
            <a:r>
              <a:rPr lang="en-US" altLang="ko-KR" sz="2000" dirty="0"/>
              <a:t>&gt; </a:t>
            </a:r>
            <a:r>
              <a:rPr lang="ko-KR" altLang="en-US" sz="2000" dirty="0"/>
              <a:t>태그는 현재 </a:t>
            </a:r>
            <a:r>
              <a:rPr lang="en-US" altLang="ko-KR" sz="2000" dirty="0"/>
              <a:t>JSP </a:t>
            </a:r>
            <a:r>
              <a:rPr lang="ko-KR" altLang="en-US" sz="2000" dirty="0"/>
              <a:t>페이지에서 </a:t>
            </a:r>
            <a:r>
              <a:rPr lang="en-US" altLang="ko-KR" sz="2000" dirty="0"/>
              <a:t>URL</a:t>
            </a:r>
            <a:r>
              <a:rPr lang="ko-KR" altLang="en-US" sz="2000" dirty="0"/>
              <a:t>로 지정한 특정 페이지로 넘어갈 때 사용하는 태그입니다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형식은 </a:t>
            </a:r>
            <a:r>
              <a:rPr lang="ko-KR" altLang="en-US" sz="2000" dirty="0"/>
              <a:t>다음과 같습니다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5536" y="2828836"/>
            <a:ext cx="8280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포워드 방식으로 페이지를 이동하는 것으로 기존의 </a:t>
            </a:r>
            <a:r>
              <a:rPr lang="en-US" altLang="ko-KR" sz="2000" dirty="0"/>
              <a:t>request </a:t>
            </a:r>
            <a:r>
              <a:rPr lang="ko-KR" altLang="en-US" sz="2000" dirty="0"/>
              <a:t>연결을 유지하면서 서버상의 </a:t>
            </a:r>
            <a:r>
              <a:rPr lang="en-US" altLang="ko-KR" sz="2000" dirty="0" err="1"/>
              <a:t>url</a:t>
            </a:r>
            <a:r>
              <a:rPr lang="ko-KR" altLang="en-US" sz="2000" dirty="0"/>
              <a:t>로 </a:t>
            </a:r>
            <a:r>
              <a:rPr lang="en-US" altLang="ko-KR" sz="2000" dirty="0"/>
              <a:t>request </a:t>
            </a:r>
            <a:r>
              <a:rPr lang="ko-KR" altLang="en-US" sz="2000" dirty="0"/>
              <a:t>정보를 전달합니다</a:t>
            </a:r>
            <a:r>
              <a:rPr lang="en-US" altLang="ko-KR" sz="2000" dirty="0"/>
              <a:t>. JSP</a:t>
            </a:r>
            <a:r>
              <a:rPr lang="ko-KR" altLang="en-US" sz="2000" dirty="0"/>
              <a:t>에서 다음 코드와 동일한 동작을 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65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원고\로드북\_____jsp\img\ch04\4-04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50679"/>
            <a:ext cx="7559030" cy="24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구름 모양 설명선 7"/>
          <p:cNvSpPr/>
          <p:nvPr/>
        </p:nvSpPr>
        <p:spPr>
          <a:xfrm>
            <a:off x="3347864" y="2349668"/>
            <a:ext cx="4176464" cy="1079307"/>
          </a:xfrm>
          <a:prstGeom prst="cloudCallout">
            <a:avLst>
              <a:gd name="adj1" fmla="val -48964"/>
              <a:gd name="adj2" fmla="val 859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51920" y="2473822"/>
            <a:ext cx="3240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08_red.jsp </a:t>
            </a:r>
            <a:r>
              <a:rPr lang="ko-KR" altLang="en-US" sz="1200" dirty="0" smtClean="0"/>
              <a:t>요청하였지만 브라우저에 </a:t>
            </a:r>
            <a:r>
              <a:rPr lang="ko-KR" altLang="en-US" sz="1200" dirty="0"/>
              <a:t>나타나 내용은 </a:t>
            </a:r>
            <a:r>
              <a:rPr lang="en-US" altLang="ko-KR" sz="1200" dirty="0" err="1"/>
              <a:t>yellow.jsp</a:t>
            </a:r>
            <a:r>
              <a:rPr lang="en-US" altLang="ko-KR" sz="1200" dirty="0"/>
              <a:t> </a:t>
            </a:r>
            <a:r>
              <a:rPr lang="ko-KR" altLang="en-US" sz="1200" dirty="0"/>
              <a:t>파일에 기술된 </a:t>
            </a:r>
            <a:r>
              <a:rPr lang="ko-KR" altLang="en-US" sz="1200" dirty="0" smtClean="0"/>
              <a:t>내용</a:t>
            </a:r>
            <a:r>
              <a:rPr lang="ko-KR" altLang="en-US" sz="1200" dirty="0"/>
              <a:t> 이다</a:t>
            </a:r>
            <a:r>
              <a:rPr lang="en-US" altLang="ko-KR" sz="1200" dirty="0"/>
              <a:t>.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하지만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주소입력란에 </a:t>
            </a:r>
            <a:r>
              <a:rPr lang="ko-KR" altLang="en-US" sz="1200" dirty="0"/>
              <a:t>나타난 </a:t>
            </a:r>
            <a:r>
              <a:rPr lang="en-US" altLang="ko-KR" sz="1200" dirty="0" err="1"/>
              <a:t>url</a:t>
            </a:r>
            <a:r>
              <a:rPr lang="ko-KR" altLang="en-US" sz="1200" dirty="0"/>
              <a:t>은 여전히 </a:t>
            </a:r>
            <a:r>
              <a:rPr lang="en-US" altLang="ko-KR" sz="1200" dirty="0"/>
              <a:t>08_red.jsp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251520" y="162402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브라우저의 주소란에 다음과 같이 입력합니다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http://localhost:8181/web-study-04/08_red.jsp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08_red.jsp </a:t>
            </a:r>
            <a:r>
              <a:rPr lang="ko-KR" altLang="en-US" dirty="0"/>
              <a:t>페이지가 요청되지만 </a:t>
            </a:r>
            <a:r>
              <a:rPr lang="en-US" altLang="ko-KR" dirty="0"/>
              <a:t>&lt;</a:t>
            </a:r>
            <a:r>
              <a:rPr lang="en-US" altLang="ko-KR" dirty="0" err="1"/>
              <a:t>jsp:forward</a:t>
            </a:r>
            <a:r>
              <a:rPr lang="en-US" altLang="ko-KR" dirty="0"/>
              <a:t>&gt; </a:t>
            </a:r>
            <a:r>
              <a:rPr lang="ko-KR" altLang="en-US" dirty="0"/>
              <a:t>태그가 </a:t>
            </a:r>
            <a:r>
              <a:rPr lang="en-US" altLang="ko-KR" dirty="0"/>
              <a:t>08_yellow.jsp </a:t>
            </a:r>
            <a:r>
              <a:rPr lang="ko-KR" altLang="en-US" dirty="0"/>
              <a:t>파일로 제어의 흐름을 이동시킵니다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482838" y="6165304"/>
            <a:ext cx="269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08_red.jsp, 08_yellow.jsp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327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rgbClr val="FF0000"/>
                </a:solidFill>
              </a:rPr>
              <a:t>&lt;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jsp:param</a:t>
            </a:r>
            <a:r>
              <a:rPr lang="en-US" altLang="ko-KR" sz="2400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액션태그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(p216)</a:t>
            </a:r>
            <a:br>
              <a:rPr lang="en-US" altLang="ko-KR" sz="2400" dirty="0" smtClean="0">
                <a:solidFill>
                  <a:srgbClr val="FF0000"/>
                </a:solidFill>
              </a:rPr>
            </a:b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jsp:forward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나 </a:t>
            </a: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jsp:include</a:t>
            </a:r>
            <a:r>
              <a:rPr lang="en-US" altLang="ko-KR" sz="2400" dirty="0" smtClean="0"/>
              <a:t>&gt;</a:t>
            </a:r>
            <a:r>
              <a:rPr lang="ko-KR" altLang="en-US" sz="2400" dirty="0" err="1" smtClean="0"/>
              <a:t>액션태그에</a:t>
            </a:r>
            <a:r>
              <a:rPr lang="ko-KR" altLang="en-US" sz="2400" dirty="0" smtClean="0"/>
              <a:t> 정보 </a:t>
            </a:r>
            <a:r>
              <a:rPr lang="ko-KR" altLang="en-US" sz="2400" dirty="0" err="1" smtClean="0"/>
              <a:t>추가시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사용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000" dirty="0"/>
              <a:t>&lt;</a:t>
            </a:r>
            <a:r>
              <a:rPr lang="en-US" altLang="ko-KR" sz="2000" dirty="0" err="1"/>
              <a:t>jsp:forward</a:t>
            </a:r>
            <a:r>
              <a:rPr lang="en-US" altLang="ko-KR" sz="2000" dirty="0"/>
              <a:t> page="09_userMain.jsp"&gt;</a:t>
            </a:r>
          </a:p>
          <a:p>
            <a:pPr marL="0" indent="0">
              <a:buNone/>
            </a:pPr>
            <a:r>
              <a:rPr lang="en-US" altLang="ko-KR" sz="2000" dirty="0" smtClean="0"/>
              <a:t>	&lt;</a:t>
            </a:r>
            <a:r>
              <a:rPr lang="en-US" altLang="ko-KR" sz="2000" dirty="0" err="1"/>
              <a:t>jsp:param</a:t>
            </a:r>
            <a:r>
              <a:rPr lang="en-US" altLang="ko-KR" sz="2000" dirty="0"/>
              <a:t> value='&lt;%=</a:t>
            </a:r>
            <a:r>
              <a:rPr lang="en-US" altLang="ko-KR" sz="2000" dirty="0" err="1"/>
              <a:t>URLEncoder.encode</a:t>
            </a:r>
            <a:r>
              <a:rPr lang="en-US" altLang="ko-KR" sz="2000" dirty="0"/>
              <a:t>("</a:t>
            </a:r>
            <a:r>
              <a:rPr lang="ko-KR" altLang="en-US" sz="2000" dirty="0" err="1" smtClean="0"/>
              <a:t>전고객</a:t>
            </a:r>
            <a:r>
              <a:rPr lang="en-US" altLang="ko-KR" sz="2000" dirty="0"/>
              <a:t>",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"</a:t>
            </a:r>
            <a:r>
              <a:rPr lang="en-US" altLang="ko-KR" sz="2000" dirty="0"/>
              <a:t>UTF-8</a:t>
            </a:r>
            <a:r>
              <a:rPr lang="en-US" altLang="ko-KR" sz="2000" dirty="0" smtClean="0"/>
              <a:t>")%&gt;‘ name</a:t>
            </a:r>
            <a:r>
              <a:rPr lang="en-US" altLang="ko-KR" sz="2000" dirty="0"/>
              <a:t>="</a:t>
            </a:r>
            <a:r>
              <a:rPr lang="en-US" altLang="ko-KR" sz="2000" dirty="0" err="1"/>
              <a:t>userName</a:t>
            </a:r>
            <a:r>
              <a:rPr lang="en-US" altLang="ko-KR" sz="2000" dirty="0"/>
              <a:t>"/&gt;</a:t>
            </a:r>
          </a:p>
          <a:p>
            <a:pPr marL="0" indent="0">
              <a:buNone/>
            </a:pPr>
            <a:r>
              <a:rPr lang="en-US" altLang="ko-KR" sz="2000" dirty="0"/>
              <a:t>&lt;/</a:t>
            </a:r>
            <a:r>
              <a:rPr lang="en-US" altLang="ko-KR" sz="2000" dirty="0" err="1"/>
              <a:t>jsp:forward</a:t>
            </a:r>
            <a:r>
              <a:rPr lang="en-US" altLang="ko-KR" sz="2400" dirty="0"/>
              <a:t>&gt;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>
                <a:solidFill>
                  <a:srgbClr val="FF0000"/>
                </a:solidFill>
              </a:rPr>
              <a:t>09_actionTagForm.jsp, 09_actionTagTest.jsp,</a:t>
            </a:r>
            <a:br>
              <a:rPr lang="en-US" altLang="ko-KR" sz="2400" dirty="0">
                <a:solidFill>
                  <a:srgbClr val="FF0000"/>
                </a:solidFill>
              </a:rPr>
            </a:br>
            <a:r>
              <a:rPr lang="en-US" altLang="ko-KR" sz="2400" dirty="0">
                <a:solidFill>
                  <a:srgbClr val="FF0000"/>
                </a:solidFill>
              </a:rPr>
              <a:t>09_managerMain.jsp, 09_userMain.jsp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5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:\원고\로드북\_____jsp\img\ch04\4-04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63" y="4836498"/>
            <a:ext cx="2628283" cy="183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H:\원고\로드북\_____jsp\img\ch04\4-04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98748"/>
            <a:ext cx="2664298" cy="196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2236392" y="3290837"/>
            <a:ext cx="2820789" cy="576064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 flipV="1">
            <a:off x="2816200" y="3714360"/>
            <a:ext cx="2240981" cy="187220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2411760" y="4293264"/>
            <a:ext cx="2645421" cy="761429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V="1">
            <a:off x="2411760" y="5290490"/>
            <a:ext cx="2664296" cy="1112782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57181" y="2548981"/>
            <a:ext cx="2084288" cy="1744283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 b="1" dirty="0" err="1" smtClean="0">
                <a:solidFill>
                  <a:srgbClr val="CC0000"/>
                </a:solidFill>
              </a:rPr>
              <a:t>header.jsp</a:t>
            </a:r>
            <a:endParaRPr lang="en-US" altLang="ko-KR" sz="2000" b="1" dirty="0" smtClean="0">
              <a:solidFill>
                <a:srgbClr val="CC0000"/>
              </a:solidFill>
            </a:endParaRPr>
          </a:p>
          <a:p>
            <a:pPr algn="ctr"/>
            <a:endParaRPr lang="en-US" altLang="ko-KR" sz="2000" b="1" dirty="0" smtClean="0">
              <a:solidFill>
                <a:srgbClr val="CC0000"/>
              </a:solidFill>
            </a:endParaRPr>
          </a:p>
          <a:p>
            <a:pPr algn="ctr"/>
            <a:r>
              <a:rPr lang="en-US" altLang="ko-KR" sz="2000" dirty="0" smtClean="0"/>
              <a:t>=====</a:t>
            </a:r>
          </a:p>
          <a:p>
            <a:pPr algn="ctr"/>
            <a:r>
              <a:rPr lang="en-US" altLang="ko-KR" sz="2000" dirty="0" smtClean="0"/>
              <a:t>=====</a:t>
            </a:r>
            <a:endParaRPr lang="en-US" altLang="ko-KR" sz="1600" dirty="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076056" y="4803005"/>
            <a:ext cx="2084288" cy="1744283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 b="1" dirty="0" err="1" smtClean="0">
                <a:solidFill>
                  <a:srgbClr val="CC0000"/>
                </a:solidFill>
              </a:rPr>
              <a:t>footer.jsp</a:t>
            </a:r>
            <a:endParaRPr lang="en-US" altLang="ko-KR" sz="2000" b="1" dirty="0" smtClean="0">
              <a:solidFill>
                <a:srgbClr val="CC0000"/>
              </a:solidFill>
            </a:endParaRPr>
          </a:p>
          <a:p>
            <a:pPr algn="ctr"/>
            <a:endParaRPr lang="en-US" altLang="ko-KR" sz="2000" b="1" dirty="0" smtClean="0">
              <a:solidFill>
                <a:srgbClr val="CC0000"/>
              </a:solidFill>
            </a:endParaRPr>
          </a:p>
          <a:p>
            <a:pPr algn="ctr"/>
            <a:r>
              <a:rPr lang="en-US" altLang="ko-KR" sz="2000" dirty="0" smtClean="0"/>
              <a:t>=====</a:t>
            </a:r>
          </a:p>
          <a:p>
            <a:pPr algn="ctr"/>
            <a:r>
              <a:rPr lang="en-US" altLang="ko-KR" sz="2000" dirty="0" smtClean="0"/>
              <a:t>=====</a:t>
            </a:r>
            <a:endParaRPr lang="en-US" altLang="ko-KR" sz="1600" dirty="0"/>
          </a:p>
        </p:txBody>
      </p:sp>
      <p:sp>
        <p:nvSpPr>
          <p:cNvPr id="2" name="직사각형 1"/>
          <p:cNvSpPr/>
          <p:nvPr/>
        </p:nvSpPr>
        <p:spPr>
          <a:xfrm>
            <a:off x="91286" y="24465"/>
            <a:ext cx="844115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&lt;</a:t>
            </a:r>
            <a:r>
              <a:rPr lang="en-US" altLang="ko-KR" sz="2400" b="1" dirty="0" err="1">
                <a:solidFill>
                  <a:srgbClr val="FF0000"/>
                </a:solidFill>
              </a:rPr>
              <a:t>jsp:include</a:t>
            </a:r>
            <a:r>
              <a:rPr lang="en-US" altLang="ko-KR" sz="2400" b="1" dirty="0">
                <a:solidFill>
                  <a:srgbClr val="FF0000"/>
                </a:solidFill>
              </a:rPr>
              <a:t>&gt; </a:t>
            </a:r>
            <a:r>
              <a:rPr lang="ko-KR" altLang="en-US" sz="2400" b="1" dirty="0">
                <a:solidFill>
                  <a:srgbClr val="FF0000"/>
                </a:solidFill>
              </a:rPr>
              <a:t>액션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태그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(p221)</a:t>
            </a:r>
            <a:endParaRPr lang="ko-KR" altLang="en-US" sz="2400" b="1" dirty="0">
              <a:solidFill>
                <a:srgbClr val="FF0000"/>
              </a:solidFill>
            </a:endParaRPr>
          </a:p>
          <a:p>
            <a:r>
              <a:rPr lang="ko-KR" altLang="en-US" dirty="0"/>
              <a:t>웹 사이트를 </a:t>
            </a:r>
            <a:r>
              <a:rPr lang="ko-KR" altLang="en-US" dirty="0" smtClean="0"/>
              <a:t>구축하다 보면 </a:t>
            </a:r>
            <a:r>
              <a:rPr lang="ko-KR" altLang="en-US" dirty="0"/>
              <a:t>페이지 상단에는 로고나 메인 메뉴를 페이지 하단에 보이는 저작권에 표시 등은 모든 페이지에서 공통적으로 사용됩니다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이런 공통된 내용까지 하나의 </a:t>
            </a:r>
            <a:r>
              <a:rPr lang="en-US" altLang="ko-KR" dirty="0"/>
              <a:t>JSP </a:t>
            </a:r>
            <a:r>
              <a:rPr lang="ko-KR" altLang="en-US" dirty="0"/>
              <a:t>페이지에 기술하고 다른 페이지에서 이 내용이 필요할 때 코드를 복사 붙여 넣기 하는 것 보다는 페이지 상단에 보여야 할 로고나 메인 메뉴는 </a:t>
            </a:r>
            <a:r>
              <a:rPr lang="en-US" altLang="ko-KR" dirty="0" err="1"/>
              <a:t>header.jsp</a:t>
            </a:r>
            <a:r>
              <a:rPr lang="ko-KR" altLang="en-US" dirty="0"/>
              <a:t>에 페이지 하단에 보여야 할 저작권에 표시 등은 </a:t>
            </a:r>
            <a:r>
              <a:rPr lang="en-US" altLang="ko-KR" dirty="0" err="1"/>
              <a:t>footer.jsp</a:t>
            </a:r>
            <a:r>
              <a:rPr lang="ko-KR" altLang="en-US" dirty="0"/>
              <a:t>에 나누어 두고 본문에 해당되는 내용을 기술하는 페이지에서 이들 </a:t>
            </a:r>
            <a:r>
              <a:rPr lang="en-US" altLang="ko-KR" dirty="0" err="1"/>
              <a:t>header.jsp</a:t>
            </a:r>
            <a:r>
              <a:rPr lang="ko-KR" altLang="en-US" dirty="0"/>
              <a:t>와 </a:t>
            </a:r>
            <a:r>
              <a:rPr lang="en-US" altLang="ko-KR" dirty="0" err="1"/>
              <a:t>footer.jsp</a:t>
            </a:r>
            <a:r>
              <a:rPr lang="ko-KR" altLang="en-US" dirty="0"/>
              <a:t>를 동적으로 포함합니다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22062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2285984" y="1951032"/>
            <a:ext cx="3714775" cy="428628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페이지 상단</a:t>
            </a:r>
            <a:endParaRPr lang="en-US" altLang="ko-KR" dirty="0" smtClean="0"/>
          </a:p>
          <a:p>
            <a:pPr algn="ctr"/>
            <a:endParaRPr lang="ko-KR" altLang="en-US" sz="1200" dirty="0" smtClean="0"/>
          </a:p>
          <a:p>
            <a:pPr algn="ctr"/>
            <a:r>
              <a:rPr lang="en-US" altLang="ko-KR" b="1" dirty="0" smtClean="0">
                <a:solidFill>
                  <a:srgbClr val="0000CC"/>
                </a:solidFill>
              </a:rPr>
              <a:t>&lt;</a:t>
            </a:r>
            <a:r>
              <a:rPr lang="en-US" altLang="ko-KR" b="1" dirty="0" err="1" smtClean="0">
                <a:solidFill>
                  <a:srgbClr val="0000CC"/>
                </a:solidFill>
              </a:rPr>
              <a:t>jsp:include</a:t>
            </a:r>
            <a:r>
              <a:rPr lang="en-US" altLang="ko-KR" b="1" dirty="0" smtClean="0">
                <a:solidFill>
                  <a:srgbClr val="0000CC"/>
                </a:solidFill>
              </a:rPr>
              <a:t> page=</a:t>
            </a:r>
            <a:r>
              <a:rPr lang="en-US" altLang="ko-KR" b="1" dirty="0" smtClean="0">
                <a:solidFill>
                  <a:srgbClr val="0000CC"/>
                </a:solidFill>
                <a:latin typeface="Arial" charset="0"/>
              </a:rPr>
              <a:t>‘header</a:t>
            </a:r>
            <a:r>
              <a:rPr lang="en-US" altLang="ko-KR" b="1" dirty="0" smtClean="0">
                <a:solidFill>
                  <a:srgbClr val="0000CC"/>
                </a:solidFill>
              </a:rPr>
              <a:t>.jsp</a:t>
            </a:r>
            <a:r>
              <a:rPr lang="en-US" altLang="ko-KR" b="1" dirty="0" smtClean="0">
                <a:solidFill>
                  <a:srgbClr val="0000CC"/>
                </a:solidFill>
                <a:latin typeface="Arial" charset="0"/>
              </a:rPr>
              <a:t>’</a:t>
            </a:r>
            <a:r>
              <a:rPr lang="en-US" altLang="ko-KR" b="1" dirty="0" smtClean="0">
                <a:solidFill>
                  <a:srgbClr val="0000CC"/>
                </a:solidFill>
              </a:rPr>
              <a:t>/&gt;</a:t>
            </a:r>
          </a:p>
          <a:p>
            <a:pPr algn="ctr"/>
            <a:endParaRPr lang="en-US" altLang="ko-KR" sz="2400" b="1" dirty="0">
              <a:solidFill>
                <a:srgbClr val="CC0000"/>
              </a:solidFill>
            </a:endParaRPr>
          </a:p>
          <a:p>
            <a:pPr algn="ctr"/>
            <a:r>
              <a:rPr lang="en-US" altLang="ko-KR" dirty="0"/>
              <a:t>~~~~~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~~~~~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~~~~~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00CC"/>
                </a:solidFill>
              </a:rPr>
              <a:t>&lt;</a:t>
            </a:r>
            <a:r>
              <a:rPr lang="en-US" altLang="ko-KR" b="1" dirty="0" err="1" smtClean="0">
                <a:solidFill>
                  <a:srgbClr val="0000CC"/>
                </a:solidFill>
              </a:rPr>
              <a:t>jsp:include</a:t>
            </a:r>
            <a:r>
              <a:rPr lang="en-US" altLang="ko-KR" b="1" dirty="0" smtClean="0">
                <a:solidFill>
                  <a:srgbClr val="0000CC"/>
                </a:solidFill>
              </a:rPr>
              <a:t> page=</a:t>
            </a:r>
            <a:r>
              <a:rPr lang="en-US" altLang="ko-KR" b="1" dirty="0" smtClean="0">
                <a:solidFill>
                  <a:srgbClr val="0000CC"/>
                </a:solidFill>
                <a:latin typeface="Arial" charset="0"/>
              </a:rPr>
              <a:t>‘footer</a:t>
            </a:r>
            <a:r>
              <a:rPr lang="en-US" altLang="ko-KR" b="1" dirty="0" smtClean="0">
                <a:solidFill>
                  <a:srgbClr val="0000CC"/>
                </a:solidFill>
              </a:rPr>
              <a:t>.jsp</a:t>
            </a:r>
            <a:r>
              <a:rPr lang="en-US" altLang="ko-KR" b="1" dirty="0" smtClean="0">
                <a:solidFill>
                  <a:srgbClr val="0000CC"/>
                </a:solidFill>
                <a:latin typeface="Arial" charset="0"/>
              </a:rPr>
              <a:t>’</a:t>
            </a:r>
            <a:r>
              <a:rPr lang="en-US" altLang="ko-KR" b="1" dirty="0" smtClean="0">
                <a:solidFill>
                  <a:srgbClr val="0000CC"/>
                </a:solidFill>
              </a:rPr>
              <a:t>/&gt;</a:t>
            </a:r>
          </a:p>
          <a:p>
            <a:pPr algn="ctr"/>
            <a:endParaRPr lang="en-US" altLang="ko-KR" sz="1100" dirty="0" smtClean="0"/>
          </a:p>
          <a:p>
            <a:pPr algn="ctr"/>
            <a:r>
              <a:rPr lang="ko-KR" altLang="en-US" dirty="0" smtClean="0"/>
              <a:t>페이지 하단</a:t>
            </a: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3357554" y="1522404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C0000"/>
                </a:solidFill>
              </a:rPr>
              <a:t>main.jsp</a:t>
            </a:r>
            <a:endParaRPr lang="en-US" altLang="ko-KR" b="1" dirty="0">
              <a:solidFill>
                <a:srgbClr val="CC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8852" y="270215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내용을 기술하는 페이지에서 페이지 상단을 작성하면서 </a:t>
            </a:r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&gt; </a:t>
            </a:r>
            <a:r>
              <a:rPr lang="ko-KR" altLang="en-US" dirty="0"/>
              <a:t>태그를 사용하여 </a:t>
            </a:r>
            <a:r>
              <a:rPr lang="en-US" altLang="ko-KR" dirty="0" err="1"/>
              <a:t>header.jsp</a:t>
            </a:r>
            <a:r>
              <a:rPr lang="en-US" altLang="ko-KR" dirty="0"/>
              <a:t> </a:t>
            </a:r>
            <a:r>
              <a:rPr lang="ko-KR" altLang="en-US" dirty="0"/>
              <a:t>페이지를 포함시키고 페이지 하단을 작성하면서는 </a:t>
            </a:r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&gt; </a:t>
            </a:r>
            <a:r>
              <a:rPr lang="ko-KR" altLang="en-US" dirty="0"/>
              <a:t>태그를 사용하여 </a:t>
            </a:r>
            <a:r>
              <a:rPr lang="en-US" altLang="ko-KR" dirty="0" err="1"/>
              <a:t>footer.jsp</a:t>
            </a:r>
            <a:r>
              <a:rPr lang="en-US" altLang="ko-KR" dirty="0"/>
              <a:t> </a:t>
            </a:r>
            <a:r>
              <a:rPr lang="ko-KR" altLang="en-US" dirty="0"/>
              <a:t>페이지를 포함시켜서 웹 사이트를 구축하는데 이렇듯 하나의 결과 화면을 </a:t>
            </a:r>
            <a:r>
              <a:rPr lang="ko-KR" altLang="en-US" dirty="0" err="1"/>
              <a:t>모듈별로</a:t>
            </a:r>
            <a:r>
              <a:rPr lang="ko-KR" altLang="en-US" dirty="0"/>
              <a:t> 개별적인 여러 개의 페이지로 나눠서 작성하는 것을 모듈화라고 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60589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87" y="1584275"/>
            <a:ext cx="5473576" cy="627983"/>
          </a:xfrm>
          <a:ln>
            <a:noFill/>
          </a:ln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ko-KR" b="1" dirty="0" smtClean="0"/>
              <a:t>&lt;%@ include file=</a:t>
            </a:r>
            <a:r>
              <a:rPr lang="en-US" altLang="ko-KR" b="1" dirty="0" smtClean="0">
                <a:latin typeface="Arial" charset="0"/>
              </a:rPr>
              <a:t>‘</a:t>
            </a:r>
            <a:r>
              <a:rPr lang="en-US" altLang="ko-KR" b="1" dirty="0" err="1" smtClean="0"/>
              <a:t>url</a:t>
            </a:r>
            <a:r>
              <a:rPr lang="en-US" altLang="ko-KR" b="1" dirty="0" smtClean="0">
                <a:latin typeface="Arial" charset="0"/>
              </a:rPr>
              <a:t>’</a:t>
            </a:r>
            <a:r>
              <a:rPr lang="en-US" altLang="ko-KR" b="1" dirty="0" smtClean="0"/>
              <a:t> %&gt;</a:t>
            </a:r>
            <a:endParaRPr lang="en-US" altLang="ko-KR" dirty="0" smtClean="0"/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4140423" y="4076650"/>
            <a:ext cx="1657152" cy="2519362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b="1" dirty="0" err="1" smtClean="0">
                <a:solidFill>
                  <a:srgbClr val="CC0000"/>
                </a:solidFill>
              </a:rPr>
              <a:t>sub.jsp</a:t>
            </a:r>
            <a:endParaRPr lang="en-US" altLang="ko-KR" sz="2400" b="1" dirty="0" smtClean="0">
              <a:solidFill>
                <a:srgbClr val="CC0000"/>
              </a:solidFill>
            </a:endParaRPr>
          </a:p>
          <a:p>
            <a:pPr algn="ctr"/>
            <a:endParaRPr lang="en-US" altLang="ko-KR" sz="2400" b="1" dirty="0">
              <a:solidFill>
                <a:srgbClr val="CC0000"/>
              </a:solidFill>
            </a:endParaRPr>
          </a:p>
          <a:p>
            <a:pPr algn="ctr"/>
            <a:endParaRPr lang="en-US" altLang="ko-KR" sz="2400" b="1" dirty="0">
              <a:solidFill>
                <a:srgbClr val="CC0000"/>
              </a:solidFill>
            </a:endParaRPr>
          </a:p>
          <a:p>
            <a:pPr algn="ctr"/>
            <a:r>
              <a:rPr lang="en-US" altLang="ko-KR" sz="2400" dirty="0"/>
              <a:t>=====</a:t>
            </a:r>
          </a:p>
          <a:p>
            <a:pPr algn="ctr"/>
            <a:r>
              <a:rPr lang="en-US" altLang="ko-KR" sz="2400" dirty="0" smtClean="0"/>
              <a:t>=====</a:t>
            </a:r>
          </a:p>
          <a:p>
            <a:pPr algn="ctr"/>
            <a:endParaRPr lang="en-US" altLang="ko-KR" sz="2400" dirty="0"/>
          </a:p>
        </p:txBody>
      </p:sp>
      <p:sp>
        <p:nvSpPr>
          <p:cNvPr id="24581" name="Line 9"/>
          <p:cNvSpPr>
            <a:spLocks noChangeShapeType="1"/>
          </p:cNvSpPr>
          <p:nvPr/>
        </p:nvSpPr>
        <p:spPr bwMode="auto">
          <a:xfrm>
            <a:off x="3348062" y="2852564"/>
            <a:ext cx="2808288" cy="0"/>
          </a:xfrm>
          <a:prstGeom prst="line">
            <a:avLst/>
          </a:prstGeom>
          <a:noFill/>
          <a:ln w="635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2" name="Rectangle 10"/>
          <p:cNvSpPr>
            <a:spLocks noChangeArrowheads="1"/>
          </p:cNvSpPr>
          <p:nvPr/>
        </p:nvSpPr>
        <p:spPr bwMode="auto">
          <a:xfrm>
            <a:off x="3563962" y="2997026"/>
            <a:ext cx="2016125" cy="431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ko-KR" altLang="en-US" sz="2400" b="1">
                <a:solidFill>
                  <a:srgbClr val="0000CC"/>
                </a:solidFill>
              </a:rPr>
              <a:t>서블릿 변환시</a:t>
            </a:r>
          </a:p>
        </p:txBody>
      </p:sp>
      <p:sp>
        <p:nvSpPr>
          <p:cNvPr id="24583" name="AutoShape 11"/>
          <p:cNvSpPr>
            <a:spLocks noChangeArrowheads="1"/>
          </p:cNvSpPr>
          <p:nvPr/>
        </p:nvSpPr>
        <p:spPr bwMode="auto">
          <a:xfrm>
            <a:off x="6372250" y="2565226"/>
            <a:ext cx="2520950" cy="424815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b="1" dirty="0">
                <a:solidFill>
                  <a:srgbClr val="CC0066"/>
                </a:solidFill>
              </a:rPr>
              <a:t>_main_jsp.java</a:t>
            </a:r>
          </a:p>
          <a:p>
            <a:pPr algn="ctr"/>
            <a:endParaRPr lang="en-US" altLang="ko-KR" sz="2400" b="1" dirty="0">
              <a:solidFill>
                <a:srgbClr val="CC0066"/>
              </a:solidFill>
            </a:endParaRPr>
          </a:p>
          <a:p>
            <a:pPr algn="ctr"/>
            <a:r>
              <a:rPr lang="en-US" altLang="ko-KR" dirty="0"/>
              <a:t>~~~~~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~~~~~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2400" dirty="0" smtClean="0"/>
              <a:t>=====</a:t>
            </a:r>
            <a:endParaRPr lang="en-US" altLang="ko-KR" sz="2400" dirty="0"/>
          </a:p>
          <a:p>
            <a:pPr algn="ctr"/>
            <a:r>
              <a:rPr lang="en-US" altLang="ko-KR" sz="2400" dirty="0"/>
              <a:t>=====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~~~~~</a:t>
            </a:r>
          </a:p>
        </p:txBody>
      </p:sp>
      <p:sp>
        <p:nvSpPr>
          <p:cNvPr id="24584" name="Line 12"/>
          <p:cNvSpPr>
            <a:spLocks noChangeShapeType="1"/>
          </p:cNvSpPr>
          <p:nvPr/>
        </p:nvSpPr>
        <p:spPr bwMode="auto">
          <a:xfrm flipV="1">
            <a:off x="5437212" y="4868689"/>
            <a:ext cx="1511300" cy="576262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5" name="Line 13"/>
          <p:cNvSpPr>
            <a:spLocks noChangeShapeType="1"/>
          </p:cNvSpPr>
          <p:nvPr/>
        </p:nvSpPr>
        <p:spPr bwMode="auto">
          <a:xfrm flipV="1">
            <a:off x="5508650" y="5660851"/>
            <a:ext cx="1439862" cy="144463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79512" y="2565226"/>
            <a:ext cx="3528863" cy="3097213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b="1" dirty="0" err="1" smtClean="0">
                <a:solidFill>
                  <a:srgbClr val="CC0000"/>
                </a:solidFill>
              </a:rPr>
              <a:t>main.jsp</a:t>
            </a:r>
            <a:endParaRPr lang="en-US" altLang="ko-KR" sz="2400" b="1" dirty="0">
              <a:solidFill>
                <a:srgbClr val="CC0000"/>
              </a:solidFill>
            </a:endParaRPr>
          </a:p>
          <a:p>
            <a:pPr algn="ctr"/>
            <a:endParaRPr lang="en-US" altLang="ko-KR" sz="2400" b="1" dirty="0">
              <a:solidFill>
                <a:srgbClr val="CC0000"/>
              </a:solidFill>
            </a:endParaRPr>
          </a:p>
          <a:p>
            <a:pPr algn="ctr"/>
            <a:r>
              <a:rPr lang="en-US" altLang="ko-KR" dirty="0"/>
              <a:t>~~~~~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~~~~~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00CC"/>
                </a:solidFill>
              </a:rPr>
              <a:t>&lt;</a:t>
            </a:r>
            <a:r>
              <a:rPr lang="en-US" altLang="ko-KR" b="1" dirty="0" err="1" smtClean="0">
                <a:solidFill>
                  <a:srgbClr val="0000CC"/>
                </a:solidFill>
              </a:rPr>
              <a:t>jsp:include</a:t>
            </a:r>
            <a:r>
              <a:rPr lang="en-US" altLang="ko-KR" b="1" dirty="0" smtClean="0">
                <a:solidFill>
                  <a:srgbClr val="0000CC"/>
                </a:solidFill>
              </a:rPr>
              <a:t> page=</a:t>
            </a:r>
            <a:r>
              <a:rPr lang="en-US" altLang="ko-KR" b="1" dirty="0" smtClean="0">
                <a:solidFill>
                  <a:srgbClr val="0000CC"/>
                </a:solidFill>
                <a:latin typeface="Arial" charset="0"/>
              </a:rPr>
              <a:t>‘</a:t>
            </a:r>
            <a:r>
              <a:rPr lang="en-US" altLang="ko-KR" b="1" dirty="0" err="1" smtClean="0">
                <a:solidFill>
                  <a:srgbClr val="0000CC"/>
                </a:solidFill>
              </a:rPr>
              <a:t>sub.jsp</a:t>
            </a:r>
            <a:r>
              <a:rPr lang="en-US" altLang="ko-KR" b="1" dirty="0" smtClean="0">
                <a:solidFill>
                  <a:srgbClr val="0000CC"/>
                </a:solidFill>
                <a:latin typeface="Arial" charset="0"/>
              </a:rPr>
              <a:t>’</a:t>
            </a:r>
            <a:r>
              <a:rPr lang="en-US" altLang="ko-KR" b="1" dirty="0" smtClean="0">
                <a:solidFill>
                  <a:srgbClr val="0000CC"/>
                </a:solidFill>
              </a:rPr>
              <a:t>/&gt;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~~~~~</a:t>
            </a:r>
          </a:p>
        </p:txBody>
      </p:sp>
      <p:sp>
        <p:nvSpPr>
          <p:cNvPr id="12" name="구름 모양 설명선 11"/>
          <p:cNvSpPr/>
          <p:nvPr/>
        </p:nvSpPr>
        <p:spPr>
          <a:xfrm>
            <a:off x="6372251" y="1268338"/>
            <a:ext cx="2376684" cy="971701"/>
          </a:xfrm>
          <a:prstGeom prst="cloudCallout">
            <a:avLst>
              <a:gd name="adj1" fmla="val -1985"/>
              <a:gd name="adj2" fmla="val 992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16687" y="1377219"/>
            <a:ext cx="2232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 err="1" smtClean="0"/>
              <a:t>main.jsp</a:t>
            </a:r>
            <a:r>
              <a:rPr lang="ko-KR" altLang="en-US" dirty="0"/>
              <a:t>에 </a:t>
            </a:r>
            <a:r>
              <a:rPr lang="en-US" altLang="ko-KR" dirty="0" err="1" smtClean="0"/>
              <a:t>sub.jsp</a:t>
            </a:r>
            <a:r>
              <a:rPr lang="en-US" altLang="ko-KR" dirty="0" smtClean="0"/>
              <a:t> </a:t>
            </a:r>
            <a:r>
              <a:rPr lang="ko-KR" altLang="en-US" dirty="0"/>
              <a:t>내용이 </a:t>
            </a:r>
            <a:r>
              <a:rPr lang="ko-KR" altLang="en-US" dirty="0" smtClean="0"/>
              <a:t>포함됨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96998" y="500055"/>
            <a:ext cx="8207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지시자</a:t>
            </a:r>
            <a:r>
              <a:rPr lang="en-US" altLang="ko-KR" dirty="0" smtClean="0"/>
              <a:t> include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포함되는 </a:t>
            </a:r>
            <a:r>
              <a:rPr lang="ko-KR" altLang="en-US" dirty="0"/>
              <a:t>페이지를 독립적인 형태가 아니고 페이지의 일부분으로 구성할 수 있습니다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변수를 서로 공유해서 사용할 수 있습니다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20431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129" y="2352429"/>
            <a:ext cx="5526178" cy="502170"/>
          </a:xfrm>
        </p:spPr>
        <p:txBody>
          <a:bodyPr>
            <a:normAutofit fontScale="62500" lnSpcReduction="20000"/>
          </a:bodyPr>
          <a:lstStyle/>
          <a:p>
            <a:pPr marL="0" indent="0" eaLnBrk="1" hangingPunct="1">
              <a:buNone/>
            </a:pPr>
            <a:r>
              <a:rPr lang="en-US" altLang="ko-KR" b="1" dirty="0" smtClean="0"/>
              <a:t>&lt;</a:t>
            </a:r>
            <a:r>
              <a:rPr lang="en-US" altLang="ko-KR" b="1" dirty="0" err="1" smtClean="0"/>
              <a:t>jsp:include</a:t>
            </a:r>
            <a:r>
              <a:rPr lang="en-US" altLang="ko-KR" b="1" dirty="0" smtClean="0"/>
              <a:t> page=“</a:t>
            </a:r>
            <a:r>
              <a:rPr lang="en-US" altLang="ko-KR" b="1" dirty="0" err="1" smtClean="0"/>
              <a:t>sub.jsp</a:t>
            </a:r>
            <a:r>
              <a:rPr lang="en-US" altLang="ko-KR" b="1" dirty="0" smtClean="0"/>
              <a:t>” flush=“true”/&gt;</a:t>
            </a:r>
            <a:endParaRPr lang="en-US" altLang="ko-KR" dirty="0" smtClean="0"/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auto">
          <a:xfrm>
            <a:off x="2123728" y="2854599"/>
            <a:ext cx="3672879" cy="3310705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b="1" dirty="0" err="1">
                <a:solidFill>
                  <a:srgbClr val="CC0000"/>
                </a:solidFill>
              </a:rPr>
              <a:t>main.jsp</a:t>
            </a:r>
            <a:endParaRPr lang="en-US" altLang="ko-KR" sz="2400" b="1" dirty="0">
              <a:solidFill>
                <a:srgbClr val="CC0000"/>
              </a:solidFill>
            </a:endParaRPr>
          </a:p>
          <a:p>
            <a:pPr algn="ctr"/>
            <a:r>
              <a:rPr lang="en-US" altLang="ko-KR" sz="2400" b="1" dirty="0">
                <a:solidFill>
                  <a:srgbClr val="CC0000"/>
                </a:solidFill>
              </a:rPr>
              <a:t>②</a:t>
            </a:r>
            <a:r>
              <a:rPr lang="en-US" altLang="ko-KR" sz="2400" dirty="0" smtClean="0"/>
              <a:t>              </a:t>
            </a:r>
            <a:endParaRPr lang="en-US" altLang="ko-KR" sz="2400" b="1" dirty="0">
              <a:solidFill>
                <a:srgbClr val="CC0000"/>
              </a:solidFill>
            </a:endParaRPr>
          </a:p>
          <a:p>
            <a:pPr algn="ctr"/>
            <a:r>
              <a:rPr lang="en-US" altLang="ko-KR" dirty="0"/>
              <a:t>~~~~~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~~~~~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>
                <a:solidFill>
                  <a:srgbClr val="0000CC"/>
                </a:solidFill>
              </a:rPr>
              <a:t>&lt;</a:t>
            </a:r>
            <a:r>
              <a:rPr lang="en-US" altLang="ko-KR" b="1" dirty="0" err="1">
                <a:solidFill>
                  <a:srgbClr val="0000CC"/>
                </a:solidFill>
              </a:rPr>
              <a:t>jsp:include</a:t>
            </a:r>
            <a:r>
              <a:rPr lang="en-US" altLang="ko-KR" b="1" dirty="0">
                <a:solidFill>
                  <a:srgbClr val="0000CC"/>
                </a:solidFill>
              </a:rPr>
              <a:t> </a:t>
            </a:r>
            <a:r>
              <a:rPr lang="en-US" altLang="ko-KR" b="1" dirty="0" smtClean="0">
                <a:solidFill>
                  <a:srgbClr val="0000CC"/>
                </a:solidFill>
              </a:rPr>
              <a:t>page</a:t>
            </a:r>
            <a:r>
              <a:rPr lang="en-US" altLang="ko-KR" b="1" dirty="0">
                <a:solidFill>
                  <a:srgbClr val="0000CC"/>
                </a:solidFill>
              </a:rPr>
              <a:t>=</a:t>
            </a:r>
            <a:r>
              <a:rPr lang="en-US" altLang="ko-KR" b="1" dirty="0">
                <a:solidFill>
                  <a:srgbClr val="0000CC"/>
                </a:solidFill>
                <a:latin typeface="Arial" charset="0"/>
              </a:rPr>
              <a:t>‘</a:t>
            </a:r>
            <a:r>
              <a:rPr lang="en-US" altLang="ko-KR" b="1" dirty="0" err="1">
                <a:solidFill>
                  <a:srgbClr val="0000CC"/>
                </a:solidFill>
              </a:rPr>
              <a:t>sub.jsp</a:t>
            </a:r>
            <a:r>
              <a:rPr lang="en-US" altLang="ko-KR" b="1" dirty="0">
                <a:solidFill>
                  <a:srgbClr val="0000CC"/>
                </a:solidFill>
                <a:latin typeface="Arial" charset="0"/>
              </a:rPr>
              <a:t>’</a:t>
            </a:r>
            <a:r>
              <a:rPr lang="en-US" altLang="ko-KR" b="1" dirty="0">
                <a:solidFill>
                  <a:srgbClr val="0000CC"/>
                </a:solidFill>
              </a:rPr>
              <a:t>/&gt;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~~~~~</a:t>
            </a:r>
            <a:endParaRPr lang="en-US" altLang="ko-KR" dirty="0"/>
          </a:p>
        </p:txBody>
      </p:sp>
      <p:sp>
        <p:nvSpPr>
          <p:cNvPr id="23556" name="AutoShape 5"/>
          <p:cNvSpPr>
            <a:spLocks noChangeArrowheads="1"/>
          </p:cNvSpPr>
          <p:nvPr/>
        </p:nvSpPr>
        <p:spPr bwMode="auto">
          <a:xfrm>
            <a:off x="6659760" y="3968600"/>
            <a:ext cx="1944688" cy="2123777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b="1" dirty="0" err="1" smtClean="0">
                <a:solidFill>
                  <a:srgbClr val="CC0000"/>
                </a:solidFill>
              </a:rPr>
              <a:t>sub.jsp</a:t>
            </a:r>
            <a:endParaRPr lang="en-US" altLang="ko-KR" sz="2400" b="1" dirty="0" smtClean="0">
              <a:solidFill>
                <a:srgbClr val="CC0000"/>
              </a:solidFill>
            </a:endParaRPr>
          </a:p>
          <a:p>
            <a:pPr algn="ctr"/>
            <a:endParaRPr lang="en-US" altLang="ko-KR" sz="2400" b="1" dirty="0" smtClean="0">
              <a:solidFill>
                <a:srgbClr val="CC0000"/>
              </a:solidFill>
            </a:endParaRPr>
          </a:p>
          <a:p>
            <a:pPr algn="ctr"/>
            <a:r>
              <a:rPr lang="en-US" altLang="ko-KR" sz="2400" dirty="0" smtClean="0"/>
              <a:t>=====</a:t>
            </a:r>
          </a:p>
          <a:p>
            <a:pPr algn="ctr"/>
            <a:r>
              <a:rPr lang="en-US" altLang="ko-KR" sz="2400" dirty="0" smtClean="0"/>
              <a:t>=====</a:t>
            </a:r>
          </a:p>
          <a:p>
            <a:pPr algn="ctr"/>
            <a:endParaRPr lang="en-US" altLang="ko-KR" dirty="0"/>
          </a:p>
        </p:txBody>
      </p:sp>
      <p:sp>
        <p:nvSpPr>
          <p:cNvPr id="23557" name="Line 6"/>
          <p:cNvSpPr>
            <a:spLocks noChangeShapeType="1"/>
          </p:cNvSpPr>
          <p:nvPr/>
        </p:nvSpPr>
        <p:spPr bwMode="auto">
          <a:xfrm>
            <a:off x="1144314" y="3500288"/>
            <a:ext cx="1843509" cy="0"/>
          </a:xfrm>
          <a:prstGeom prst="line">
            <a:avLst/>
          </a:prstGeom>
          <a:noFill/>
          <a:ln w="63500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1144314" y="3068960"/>
            <a:ext cx="1512888" cy="34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b="1" dirty="0">
                <a:solidFill>
                  <a:srgbClr val="CC0000"/>
                </a:solidFill>
              </a:rPr>
              <a:t>① </a:t>
            </a:r>
            <a:r>
              <a:rPr lang="ko-KR" altLang="en-US" b="1" dirty="0">
                <a:solidFill>
                  <a:srgbClr val="CC0000"/>
                </a:solidFill>
              </a:rPr>
              <a:t>요청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11981" y="2924026"/>
            <a:ext cx="432296" cy="2955470"/>
          </a:xfrm>
          <a:prstGeom prst="rect">
            <a:avLst/>
          </a:prstGeom>
          <a:solidFill>
            <a:srgbClr val="FFE5F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400" b="0" dirty="0" err="1" smtClean="0"/>
              <a:t>브</a:t>
            </a:r>
            <a:endParaRPr lang="en-US" altLang="ko-KR" sz="1400" b="0" dirty="0" smtClean="0"/>
          </a:p>
          <a:p>
            <a:pPr algn="ctr">
              <a:spcBef>
                <a:spcPct val="50000"/>
              </a:spcBef>
            </a:pPr>
            <a:r>
              <a:rPr lang="ko-KR" altLang="en-US" sz="1400" b="0" dirty="0" smtClean="0"/>
              <a:t>라</a:t>
            </a:r>
            <a:endParaRPr lang="en-US" altLang="ko-KR" sz="1400" b="0" dirty="0" smtClean="0"/>
          </a:p>
          <a:p>
            <a:pPr algn="ctr">
              <a:spcBef>
                <a:spcPct val="50000"/>
              </a:spcBef>
            </a:pPr>
            <a:r>
              <a:rPr lang="ko-KR" altLang="en-US" sz="1400" b="0" dirty="0" smtClean="0"/>
              <a:t>우</a:t>
            </a:r>
            <a:endParaRPr lang="en-US" altLang="ko-KR" sz="1400" b="0" dirty="0" smtClean="0"/>
          </a:p>
          <a:p>
            <a:pPr algn="ctr">
              <a:spcBef>
                <a:spcPct val="50000"/>
              </a:spcBef>
            </a:pPr>
            <a:r>
              <a:rPr lang="ko-KR" altLang="en-US" sz="1400" b="0" dirty="0" smtClean="0"/>
              <a:t>저</a:t>
            </a:r>
            <a:endParaRPr lang="ko-KR" altLang="en-US" sz="1400" b="0" dirty="0"/>
          </a:p>
          <a:p>
            <a:pPr algn="ctr"/>
            <a:endParaRPr lang="en-US" altLang="ko-KR" sz="1400" b="0" dirty="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203849" y="3590943"/>
            <a:ext cx="0" cy="919007"/>
          </a:xfrm>
          <a:prstGeom prst="line">
            <a:avLst/>
          </a:prstGeom>
          <a:noFill/>
          <a:ln w="63500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5651697" y="4797745"/>
            <a:ext cx="1116099" cy="0"/>
          </a:xfrm>
          <a:prstGeom prst="line">
            <a:avLst/>
          </a:prstGeom>
          <a:noFill/>
          <a:ln w="63500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701477" y="450887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CC0000"/>
                </a:solidFill>
              </a:rPr>
              <a:t>③</a:t>
            </a:r>
            <a:endParaRPr lang="ko-KR" altLang="en-US" sz="2400" b="1" dirty="0">
              <a:solidFill>
                <a:srgbClr val="CC0000"/>
              </a:solidFill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6949051" y="4869235"/>
            <a:ext cx="36005" cy="917928"/>
          </a:xfrm>
          <a:prstGeom prst="line">
            <a:avLst/>
          </a:prstGeom>
          <a:noFill/>
          <a:ln w="63500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499992" y="5417831"/>
            <a:ext cx="5644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CC0000"/>
                </a:solidFill>
              </a:rPr>
              <a:t>④</a:t>
            </a:r>
            <a:endParaRPr lang="ko-KR" altLang="en-US" sz="2400" b="1" dirty="0">
              <a:solidFill>
                <a:srgbClr val="CC0000"/>
              </a:solidFill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H="1">
            <a:off x="5076055" y="5661247"/>
            <a:ext cx="1625421" cy="0"/>
          </a:xfrm>
          <a:prstGeom prst="line">
            <a:avLst/>
          </a:prstGeom>
          <a:noFill/>
          <a:ln w="63500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 flipH="1">
            <a:off x="1144314" y="5648663"/>
            <a:ext cx="2077536" cy="0"/>
          </a:xfrm>
          <a:prstGeom prst="line">
            <a:avLst/>
          </a:prstGeom>
          <a:noFill/>
          <a:ln w="63500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44314" y="5143533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dirty="0">
                <a:solidFill>
                  <a:srgbClr val="CC0000"/>
                </a:solidFill>
              </a:rPr>
              <a:t>⑤ </a:t>
            </a:r>
            <a:r>
              <a:rPr lang="ko-KR" altLang="en-US" b="1" dirty="0">
                <a:solidFill>
                  <a:srgbClr val="CC0000"/>
                </a:solidFill>
              </a:rPr>
              <a:t>응답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1202" y="367496"/>
            <a:ext cx="82332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&gt; </a:t>
            </a:r>
            <a:r>
              <a:rPr lang="ko-KR" altLang="en-US" dirty="0"/>
              <a:t>액션 태그는 </a:t>
            </a:r>
            <a:r>
              <a:rPr lang="ko-KR" altLang="en-US" dirty="0" err="1"/>
              <a:t>컴파일할</a:t>
            </a:r>
            <a:r>
              <a:rPr lang="ko-KR" altLang="en-US" dirty="0"/>
              <a:t> 때 합쳐지지 않고 </a:t>
            </a:r>
            <a:r>
              <a:rPr lang="ko-KR" altLang="en-US" dirty="0" err="1"/>
              <a:t>제어권이</a:t>
            </a:r>
            <a:r>
              <a:rPr lang="ko-KR" altLang="en-US" dirty="0"/>
              <a:t> 지정한 페이지로 넘어갔다가 다시 되돌아옵니다</a:t>
            </a:r>
            <a:r>
              <a:rPr lang="en-US" altLang="ko-KR" dirty="0"/>
              <a:t>. </a:t>
            </a:r>
            <a:r>
              <a:rPr lang="ko-KR" altLang="en-US" dirty="0"/>
              <a:t>서로 독립적으로 </a:t>
            </a:r>
            <a:r>
              <a:rPr lang="ko-KR" altLang="en-US" dirty="0" err="1"/>
              <a:t>컴파일되고</a:t>
            </a:r>
            <a:r>
              <a:rPr lang="ko-KR" altLang="en-US" dirty="0"/>
              <a:t> 실행할 때 독립적으로 실행되는 두 페이지가 서로 연락을 취하여 하나의 페이지인 것처럼 동작하기 때문에 변수를 서로 공유해서 사용할 수 없습니다</a:t>
            </a:r>
            <a:r>
              <a:rPr lang="en-US" altLang="ko-KR" dirty="0"/>
              <a:t>. </a:t>
            </a:r>
            <a:r>
              <a:rPr lang="ko-KR" altLang="en-US" dirty="0"/>
              <a:t>그러므로 포함될 페이지가 독립적인 하나의 페이지여야만 합니다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981" y="6301102"/>
            <a:ext cx="548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10_header.jsp,10_footer.jsp, 10_main.jsp, 10_sub.jsp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99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228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228600"/>
            <a:ext cx="84727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JSP </a:t>
            </a:r>
            <a:r>
              <a:rPr lang="ko-KR" altLang="en-US" dirty="0"/>
              <a:t>페이지가 변환된 </a:t>
            </a:r>
            <a:r>
              <a:rPr lang="ko-KR" altLang="en-US" dirty="0" err="1"/>
              <a:t>서블릿</a:t>
            </a:r>
            <a:r>
              <a:rPr lang="ko-KR" altLang="en-US" dirty="0"/>
              <a:t> 파일을 살펴보면 </a:t>
            </a:r>
            <a:r>
              <a:rPr lang="en-US" altLang="ko-KR" dirty="0"/>
              <a:t>8</a:t>
            </a:r>
            <a:r>
              <a:rPr lang="ko-KR" altLang="en-US" dirty="0"/>
              <a:t>개의 객체들이 존재함을 확인할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이외에도 </a:t>
            </a:r>
            <a:r>
              <a:rPr lang="ko-KR" altLang="en-US" dirty="0"/>
              <a:t>에러 페이지로 지정되면 만들어지는 </a:t>
            </a:r>
            <a:r>
              <a:rPr lang="en-US" altLang="ko-KR" dirty="0"/>
              <a:t>exception </a:t>
            </a:r>
            <a:r>
              <a:rPr lang="ko-KR" altLang="en-US" dirty="0"/>
              <a:t>객체가 내장 객체로 제공되는데 </a:t>
            </a:r>
            <a:r>
              <a:rPr lang="en-US" altLang="ko-KR" dirty="0"/>
              <a:t>exception </a:t>
            </a:r>
            <a:r>
              <a:rPr lang="ko-KR" altLang="en-US" dirty="0"/>
              <a:t>객체까지 포함해서 </a:t>
            </a:r>
            <a:r>
              <a:rPr lang="en-US" altLang="ko-KR" dirty="0"/>
              <a:t>JSP </a:t>
            </a:r>
            <a:r>
              <a:rPr lang="ko-KR" altLang="en-US" dirty="0"/>
              <a:t>페이지에는 총 </a:t>
            </a:r>
            <a:r>
              <a:rPr lang="en-US" altLang="ko-KR" dirty="0"/>
              <a:t>9</a:t>
            </a:r>
            <a:r>
              <a:rPr lang="ko-KR" altLang="en-US" dirty="0"/>
              <a:t>개의 내장 객체가 제공됩니다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이들은 </a:t>
            </a:r>
            <a:r>
              <a:rPr lang="en-US" altLang="ko-KR" dirty="0"/>
              <a:t>4</a:t>
            </a:r>
            <a:r>
              <a:rPr lang="ko-KR" altLang="en-US" dirty="0"/>
              <a:t>가지 형태로 분류됩니다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다음은 </a:t>
            </a:r>
            <a:r>
              <a:rPr lang="en-US" altLang="ko-KR" dirty="0"/>
              <a:t>JSP</a:t>
            </a:r>
            <a:r>
              <a:rPr lang="ko-KR" altLang="en-US" dirty="0"/>
              <a:t>의 내장 객체에 대해 정리한 표입니다</a:t>
            </a:r>
            <a:r>
              <a:rPr lang="en-US" altLang="ko-KR" dirty="0"/>
              <a:t>.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090910"/>
              </p:ext>
            </p:extLst>
          </p:nvPr>
        </p:nvGraphicFramePr>
        <p:xfrm>
          <a:off x="340668" y="3214072"/>
          <a:ext cx="8455566" cy="3383280"/>
        </p:xfrm>
        <a:graphic>
          <a:graphicData uri="http://schemas.openxmlformats.org/drawingml/2006/table">
            <a:tbl>
              <a:tblPr/>
              <a:tblGrid>
                <a:gridCol w="1784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972F78"/>
                          </a:solidFill>
                          <a:effectLst/>
                          <a:latin typeface="굴림"/>
                        </a:rPr>
                        <a:t>내장 객체의 분류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972F78"/>
                          </a:solidFill>
                          <a:effectLst/>
                          <a:latin typeface="굴림"/>
                        </a:rPr>
                        <a:t>내장 객체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972F78"/>
                          </a:solidFill>
                          <a:effectLst/>
                          <a:latin typeface="굴림"/>
                        </a:rPr>
                        <a:t>hello_jsp.java </a:t>
                      </a:r>
                      <a:r>
                        <a:rPr lang="ko-KR" altLang="en-US" sz="1600" b="1">
                          <a:solidFill>
                            <a:srgbClr val="972F78"/>
                          </a:solidFill>
                          <a:effectLst/>
                          <a:latin typeface="굴림"/>
                        </a:rPr>
                        <a:t>파일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입출력 관련 객체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① request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② response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⑦ out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38: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줄에서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HttpServletRequest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 선언됨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39: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줄에서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HttpServletResponse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 선언됨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46: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줄에서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JspWriter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 선언됨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서블릿 관련 객체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⑧ page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⑥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config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47: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줄에서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Object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 선언됨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45: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줄에서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ServletConfig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 선언됨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외부 환경 정보를 제공하는 객체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④ session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⑤ application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③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pageContext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43: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줄에서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HttpSession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으로 선언됨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44: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줄에서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ServletContext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 선언됨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55: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줄에서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PageContext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 선언됨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예외 관련 객체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⑨ exception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JSP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페이지가 에러 페이지로 지정되면 만들어짐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hello_jsp.java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파일에서는 발견되지 않음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49475" y="2098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4847"/>
            <a:ext cx="8229600" cy="595841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out </a:t>
            </a:r>
            <a:r>
              <a:rPr lang="ko-KR" altLang="en-US" sz="2800" dirty="0">
                <a:solidFill>
                  <a:srgbClr val="FF0000"/>
                </a:solidFill>
              </a:rPr>
              <a:t>내장 </a:t>
            </a:r>
            <a:r>
              <a:rPr lang="ko-KR" altLang="en-US" sz="2800" dirty="0" smtClean="0">
                <a:solidFill>
                  <a:srgbClr val="FF0000"/>
                </a:solidFill>
              </a:rPr>
              <a:t>객체</a:t>
            </a:r>
            <a:r>
              <a:rPr lang="en-US" altLang="ko-KR" sz="2800" dirty="0" smtClean="0">
                <a:solidFill>
                  <a:srgbClr val="FF0000"/>
                </a:solidFill>
              </a:rPr>
              <a:t>(p182)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764705"/>
            <a:ext cx="8229600" cy="2448272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out</a:t>
            </a:r>
            <a:r>
              <a:rPr lang="ko-KR" altLang="en-US" sz="1800" dirty="0"/>
              <a:t>은 서버에서 클라이언트로 열려있는 출력 </a:t>
            </a:r>
            <a:r>
              <a:rPr lang="ko-KR" altLang="en-US" sz="1800" dirty="0" err="1"/>
              <a:t>스트림을</a:t>
            </a:r>
            <a:r>
              <a:rPr lang="ko-KR" altLang="en-US" sz="1800" dirty="0"/>
              <a:t> 의미합니다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r>
              <a:rPr lang="en-US" altLang="ko-KR" sz="1800" dirty="0"/>
              <a:t>out </a:t>
            </a:r>
            <a:r>
              <a:rPr lang="ko-KR" altLang="en-US" sz="1800" dirty="0"/>
              <a:t>객체는 </a:t>
            </a:r>
            <a:r>
              <a:rPr lang="en-US" altLang="ko-KR" sz="1800" dirty="0"/>
              <a:t>JSP</a:t>
            </a:r>
            <a:r>
              <a:rPr lang="ko-KR" altLang="en-US" sz="1800" dirty="0"/>
              <a:t>의 실행결과를 클라이언트의 브라우저로 출력할 때 가장 효율적으로 사용할 수 있는 객체입니다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웹 </a:t>
            </a:r>
            <a:r>
              <a:rPr lang="ko-KR" altLang="en-US" sz="1800" dirty="0"/>
              <a:t>컨테이너가 </a:t>
            </a:r>
            <a:r>
              <a:rPr lang="en-US" altLang="ko-KR" sz="1800" dirty="0"/>
              <a:t>JSP </a:t>
            </a:r>
            <a:r>
              <a:rPr lang="ko-KR" altLang="en-US" sz="1800" dirty="0"/>
              <a:t>문서를 변환시켜 생성해 준 </a:t>
            </a:r>
            <a:r>
              <a:rPr lang="ko-KR" altLang="en-US" sz="1800" dirty="0" err="1"/>
              <a:t>서블릿</a:t>
            </a:r>
            <a:r>
              <a:rPr lang="ko-KR" altLang="en-US" sz="1800" dirty="0"/>
              <a:t> 파일을 살펴보면 그림 </a:t>
            </a:r>
            <a:r>
              <a:rPr lang="en-US" altLang="ko-KR" sz="1800" dirty="0"/>
              <a:t>4-2</a:t>
            </a:r>
            <a:r>
              <a:rPr lang="ko-KR" altLang="en-US" sz="1800" dirty="0"/>
              <a:t>의 ⑦을 보면 알 수 있듯이 </a:t>
            </a:r>
            <a:r>
              <a:rPr lang="en-US" altLang="ko-KR" sz="1800" dirty="0"/>
              <a:t>out </a:t>
            </a:r>
            <a:r>
              <a:rPr lang="ko-KR" altLang="en-US" sz="1800" dirty="0"/>
              <a:t>객체가 </a:t>
            </a:r>
            <a:r>
              <a:rPr lang="en-US" altLang="ko-KR" sz="1800" dirty="0" err="1"/>
              <a:t>JspWriter</a:t>
            </a:r>
            <a:r>
              <a:rPr lang="ko-KR" altLang="en-US" sz="1800" dirty="0"/>
              <a:t>로 선언됨을 확인할 수 있었습니다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JSP</a:t>
            </a:r>
            <a:r>
              <a:rPr lang="ko-KR" altLang="en-US" sz="1800" dirty="0"/>
              <a:t>에서는 내장되어 사용되는 </a:t>
            </a:r>
            <a:r>
              <a:rPr lang="en-US" altLang="ko-KR" sz="1800" dirty="0"/>
              <a:t>out </a:t>
            </a:r>
            <a:r>
              <a:rPr lang="ko-KR" altLang="en-US" sz="1800" dirty="0"/>
              <a:t>객체가 </a:t>
            </a:r>
            <a:r>
              <a:rPr lang="en-US" altLang="ko-KR" sz="1800" dirty="0"/>
              <a:t>2</a:t>
            </a:r>
            <a:r>
              <a:rPr lang="ko-KR" altLang="en-US" sz="1800" dirty="0"/>
              <a:t>장 </a:t>
            </a:r>
            <a:r>
              <a:rPr lang="ko-KR" altLang="en-US" sz="1800" dirty="0" err="1"/>
              <a:t>서블릿을</a:t>
            </a:r>
            <a:r>
              <a:rPr lang="ko-KR" altLang="en-US" sz="1800" dirty="0"/>
              <a:t> 학습하면서는 개발자가 직접 </a:t>
            </a:r>
            <a:r>
              <a:rPr lang="ko-KR" altLang="en-US" sz="1800" dirty="0" err="1"/>
              <a:t>코딩해서</a:t>
            </a:r>
            <a:r>
              <a:rPr lang="ko-KR" altLang="en-US" sz="1800" dirty="0"/>
              <a:t> 얻어와 사용했었습니다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JSP</a:t>
            </a:r>
            <a:r>
              <a:rPr lang="ko-KR" altLang="en-US" sz="1800" dirty="0"/>
              <a:t>에서는 출력 객체인 </a:t>
            </a:r>
            <a:r>
              <a:rPr lang="en-US" altLang="ko-KR" sz="1800" dirty="0"/>
              <a:t>out</a:t>
            </a:r>
            <a:r>
              <a:rPr lang="ko-KR" altLang="en-US" sz="1800" dirty="0"/>
              <a:t>이 내장되어 제공되기 때문에 </a:t>
            </a:r>
            <a:r>
              <a:rPr lang="ko-KR" altLang="en-US" sz="1800" dirty="0" err="1" smtClean="0"/>
              <a:t>서블릿</a:t>
            </a:r>
            <a:r>
              <a:rPr lang="ko-KR" altLang="en-US" sz="1800" dirty="0" smtClean="0"/>
              <a:t> 보다는 </a:t>
            </a:r>
            <a:r>
              <a:rPr lang="ko-KR" altLang="en-US" sz="1800" dirty="0"/>
              <a:t>편리하게 출력을 할 수 있게 되었습니다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endParaRPr lang="ko-KR" altLang="en-US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88095624" descr="EMB00001488255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56993"/>
            <a:ext cx="5328592" cy="18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85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4847"/>
            <a:ext cx="8229600" cy="59584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out </a:t>
            </a:r>
            <a:r>
              <a:rPr lang="ko-KR" altLang="en-US" sz="2800" dirty="0"/>
              <a:t>내장 </a:t>
            </a:r>
            <a:r>
              <a:rPr lang="ko-KR" altLang="en-US" sz="2800" dirty="0" smtClean="0"/>
              <a:t>객체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792087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또한 다음 내용을 살펴보면 </a:t>
            </a:r>
            <a:r>
              <a:rPr lang="en-US" altLang="ko-KR" sz="1800" dirty="0"/>
              <a:t>JSP </a:t>
            </a:r>
            <a:r>
              <a:rPr lang="ko-KR" altLang="en-US" sz="1800" dirty="0"/>
              <a:t>프로그램을 작성하는 과정에서 </a:t>
            </a:r>
            <a:r>
              <a:rPr lang="en-US" altLang="ko-KR" sz="1800" dirty="0"/>
              <a:t>HTML </a:t>
            </a:r>
            <a:r>
              <a:rPr lang="ko-KR" altLang="en-US" sz="1800" dirty="0"/>
              <a:t>태그가 </a:t>
            </a:r>
            <a:r>
              <a:rPr lang="ko-KR" altLang="en-US" sz="1800" dirty="0" err="1"/>
              <a:t>서블릿</a:t>
            </a:r>
            <a:r>
              <a:rPr lang="ko-KR" altLang="en-US" sz="1800" dirty="0"/>
              <a:t> 파일로 변환된 후에는 </a:t>
            </a:r>
            <a:r>
              <a:rPr lang="en-US" altLang="ko-KR" sz="1800" dirty="0"/>
              <a:t>out </a:t>
            </a:r>
            <a:r>
              <a:rPr lang="ko-KR" altLang="en-US" sz="1800" dirty="0"/>
              <a:t>객체의 출력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통해서 브라우저에 출력됨을 알 수 있습니다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out</a:t>
            </a:r>
            <a:r>
              <a:rPr lang="ko-KR" altLang="en-US" sz="1800" dirty="0"/>
              <a:t>은 출력을 전담하는 내장객체입니다</a:t>
            </a:r>
            <a:r>
              <a:rPr lang="en-US" altLang="ko-KR" sz="1800" dirty="0"/>
              <a:t>. JSP</a:t>
            </a:r>
            <a:r>
              <a:rPr lang="ko-KR" altLang="en-US" sz="1800" dirty="0"/>
              <a:t>를 학습한다는 것은 </a:t>
            </a:r>
            <a:r>
              <a:rPr lang="en-US" altLang="ko-KR" sz="1800" dirty="0"/>
              <a:t>JSP </a:t>
            </a:r>
            <a:r>
              <a:rPr lang="ko-KR" altLang="en-US" sz="1800" dirty="0"/>
              <a:t>내장 객체의 사용법을 익히는 것이라고 할 수 있을 만큼 종류도 다양하고 알아야 할 내용이 많습니다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첫 술에 배부를 수는 없으므로 앞으로 </a:t>
            </a:r>
            <a:r>
              <a:rPr lang="en-US" altLang="ko-KR" sz="1800" dirty="0"/>
              <a:t>JSP</a:t>
            </a:r>
            <a:r>
              <a:rPr lang="ko-KR" altLang="en-US" sz="1800" dirty="0"/>
              <a:t>를 배우면서 계속 새로운 내장 객체가 나오므로 그때마다 하나씩 익혀가도록 합시다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ko-KR" altLang="en-US" sz="1800" dirty="0"/>
          </a:p>
          <a:p>
            <a:endParaRPr lang="ko-KR" altLang="en-US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88090656" descr="EMB0000148825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69367"/>
            <a:ext cx="7056784" cy="360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12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4847"/>
            <a:ext cx="8229600" cy="595841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request </a:t>
            </a:r>
            <a:r>
              <a:rPr lang="ko-KR" altLang="en-US" sz="2800" dirty="0">
                <a:solidFill>
                  <a:srgbClr val="FF0000"/>
                </a:solidFill>
              </a:rPr>
              <a:t>내장 </a:t>
            </a:r>
            <a:r>
              <a:rPr lang="ko-KR" altLang="en-US" sz="2800" dirty="0" smtClean="0">
                <a:solidFill>
                  <a:srgbClr val="FF0000"/>
                </a:solidFill>
              </a:rPr>
              <a:t>객체</a:t>
            </a:r>
            <a:r>
              <a:rPr lang="en-US" altLang="ko-KR" sz="2800" dirty="0" smtClean="0">
                <a:solidFill>
                  <a:srgbClr val="FF0000"/>
                </a:solidFill>
              </a:rPr>
              <a:t>(p183)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4400" y="588398"/>
            <a:ext cx="8784976" cy="1657602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웹 서비스라 함은 웹 기반으로 클라이언트의 요청을 받아서 어떤 응답을 제공해주는 서비스를 말합니다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이런 웹 서비스를 위한 클라이언트와 웹 서버 사이의 요청에 관련된 정보는 </a:t>
            </a:r>
            <a:r>
              <a:rPr lang="en-US" altLang="ko-KR" sz="1800" dirty="0"/>
              <a:t>request </a:t>
            </a:r>
            <a:r>
              <a:rPr lang="ko-KR" altLang="en-US" sz="1800" dirty="0"/>
              <a:t>객체에 저장되어 관리됩니다</a:t>
            </a:r>
            <a:r>
              <a:rPr lang="en-US" altLang="ko-KR" sz="1800" dirty="0"/>
              <a:t>. </a:t>
            </a:r>
            <a:r>
              <a:rPr lang="ko-KR" altLang="en-US" sz="1800" dirty="0"/>
              <a:t>그러므로 </a:t>
            </a:r>
            <a:r>
              <a:rPr lang="en-US" altLang="ko-KR" sz="1800" dirty="0"/>
              <a:t>request </a:t>
            </a:r>
            <a:r>
              <a:rPr lang="ko-KR" altLang="en-US" sz="1800" dirty="0"/>
              <a:t>객체를 파악하면 클라이언트에서 서버로 전송되는 데이터를 알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다음은 브라우저의 요청이 있을 때 </a:t>
            </a:r>
            <a:r>
              <a:rPr lang="ko-KR" altLang="en-US" sz="1800" dirty="0" smtClean="0"/>
              <a:t>요청 관련 </a:t>
            </a:r>
            <a:r>
              <a:rPr lang="ko-KR" altLang="en-US" sz="1800" dirty="0"/>
              <a:t>정보들을 알려주는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입니다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ko-KR" altLang="en-US" sz="1800" dirty="0"/>
          </a:p>
          <a:p>
            <a:endParaRPr lang="ko-KR" altLang="en-US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349649"/>
              </p:ext>
            </p:extLst>
          </p:nvPr>
        </p:nvGraphicFramePr>
        <p:xfrm>
          <a:off x="611560" y="2144871"/>
          <a:ext cx="8190656" cy="4196276"/>
        </p:xfrm>
        <a:graphic>
          <a:graphicData uri="http://schemas.openxmlformats.org/drawingml/2006/table">
            <a:tbl>
              <a:tblPr/>
              <a:tblGrid>
                <a:gridCol w="2823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7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972F78"/>
                          </a:solidFill>
                          <a:effectLst/>
                          <a:latin typeface="굴림"/>
                        </a:rPr>
                        <a:t>01_requestinfo.jsp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972F78"/>
                          </a:solidFill>
                          <a:effectLst/>
                          <a:latin typeface="굴림"/>
                        </a:rPr>
                        <a:t>설명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getContextPath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JSP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페이지가 속한 웹 애플리케이션의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컨텍스트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패스를 구한다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getMethod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요청방식이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방식인지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POST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방식인지를 알려준다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getRequestURL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요청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URL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을 구한다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08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getRequestURI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()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요청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URL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에서 쿼리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스트링을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제외한 부분을 구한다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getRequestString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요청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URL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다음에 오는 쿼리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스트링을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구한다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getSession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(flag)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요청 관련된 세션 객체를 구한다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getRequestDispatcher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(path)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굴림"/>
                      </a:endParaRP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지정 로컬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URL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에 대한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RequestDispacher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객체를 구한다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.(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중요</a:t>
                      </a:r>
                      <a:r>
                        <a:rPr lang="en-US" altLang="ko-KR" sz="1400" smtClean="0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!)</a:t>
                      </a:r>
                      <a:endParaRPr lang="en-US" altLang="ko-KR" sz="1400" dirty="0">
                        <a:solidFill>
                          <a:srgbClr val="FF0000"/>
                        </a:solidFill>
                        <a:effectLst/>
                        <a:latin typeface="굴림"/>
                      </a:endParaRP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getRemoteHost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요청한 호스트의 완전한 이름을 구한다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getRemoteAddr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요청한 호스트의 네트워크 주소를 구한다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getRemoteUser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요청한 사용자의 이름을 구한다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getSession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세션 객체를 구한다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7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getSeverName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서버의 이름을 구한다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7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getProtocol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 중인 프로토콜을 알려준다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73313" y="1503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9552" y="6357409"/>
            <a:ext cx="2058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01_requestinfo.jsp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2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4847"/>
            <a:ext cx="8229600" cy="595841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요청</a:t>
            </a:r>
            <a:r>
              <a:rPr lang="en-US" altLang="ko-KR" sz="2800" dirty="0"/>
              <a:t>(request) </a:t>
            </a:r>
            <a:r>
              <a:rPr lang="ko-KR" altLang="en-US" sz="2800" dirty="0" err="1"/>
              <a:t>파라미터</a:t>
            </a:r>
            <a:r>
              <a:rPr lang="ko-KR" altLang="en-US" sz="2800" dirty="0"/>
              <a:t> 관련 </a:t>
            </a:r>
            <a:r>
              <a:rPr lang="ko-KR" altLang="en-US" sz="2800" dirty="0" err="1" smtClean="0"/>
              <a:t>메소드</a:t>
            </a:r>
            <a:endParaRPr lang="ko-KR" alt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73313" y="1503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01192"/>
              </p:ext>
            </p:extLst>
          </p:nvPr>
        </p:nvGraphicFramePr>
        <p:xfrm>
          <a:off x="359532" y="735818"/>
          <a:ext cx="8424936" cy="2560320"/>
        </p:xfrm>
        <a:graphic>
          <a:graphicData uri="http://schemas.openxmlformats.org/drawingml/2006/table">
            <a:tbl>
              <a:tblPr/>
              <a:tblGrid>
                <a:gridCol w="378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4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err="1">
                          <a:solidFill>
                            <a:srgbClr val="972F78"/>
                          </a:solidFill>
                          <a:effectLst/>
                          <a:latin typeface="굴림"/>
                        </a:rPr>
                        <a:t>메소드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972F78"/>
                          </a:solidFill>
                          <a:effectLst/>
                          <a:latin typeface="굴림"/>
                        </a:rPr>
                        <a:t>설명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5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getParameter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(String name)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지정한 이름의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파라미터를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구한다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지정한 이름의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파라미터가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여러 개 있을 경우에는 첫 번째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파라미터의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값을 구한다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getParameterNames( 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모든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파라미터의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이름을 구한다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5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getParameterValues(String name)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지정한 이름의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파라미터가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여러 개 있을 경우 사용하며 지정한 이름을 가진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파라미터의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모든 값을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String[]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 구한다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38338" y="3022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_x88260456" descr="EMB0000148825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90522"/>
            <a:ext cx="8352928" cy="183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95536" y="3429000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인터넷에서 </a:t>
            </a:r>
            <a:r>
              <a:rPr lang="ko-KR" altLang="en-US" dirty="0" err="1"/>
              <a:t>로그인이나</a:t>
            </a:r>
            <a:r>
              <a:rPr lang="ko-KR" altLang="en-US" dirty="0"/>
              <a:t> 회원 가입 등의 작업을 할 경우 사용자가 입력한 값을 서버로 보내기 위해서 </a:t>
            </a:r>
            <a:r>
              <a:rPr lang="en-US" altLang="ko-KR" dirty="0"/>
              <a:t>HTML</a:t>
            </a:r>
            <a:r>
              <a:rPr lang="ko-KR" altLang="en-US" dirty="0"/>
              <a:t>에서 </a:t>
            </a:r>
            <a:r>
              <a:rPr lang="en-US" altLang="ko-KR" dirty="0"/>
              <a:t>&lt;form&gt; </a:t>
            </a:r>
            <a:r>
              <a:rPr lang="ko-KR" altLang="en-US" dirty="0"/>
              <a:t>태그를 사용한다고 하였습니다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다음은 </a:t>
            </a:r>
            <a:r>
              <a:rPr lang="en-US" altLang="ko-KR" dirty="0"/>
              <a:t>2</a:t>
            </a:r>
            <a:r>
              <a:rPr lang="ko-KR" altLang="en-US" dirty="0"/>
              <a:t>장에서 학습했던 </a:t>
            </a:r>
            <a:r>
              <a:rPr lang="ko-KR" altLang="en-US" dirty="0" err="1"/>
              <a:t>서블릿</a:t>
            </a:r>
            <a:r>
              <a:rPr lang="ko-KR" altLang="en-US" dirty="0"/>
              <a:t> 예제로 로그인 작업을 하는 페이지입니다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852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6787</TotalTime>
  <Words>3113</Words>
  <Application>Microsoft Office PowerPoint</Application>
  <PresentationFormat>화면 슬라이드 쇼(4:3)</PresentationFormat>
  <Paragraphs>631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가을체</vt:lpstr>
      <vt:lpstr>굴림</vt:lpstr>
      <vt:lpstr>맑은 고딕</vt:lpstr>
      <vt:lpstr>Arial</vt:lpstr>
      <vt:lpstr>Tahoma</vt:lpstr>
      <vt:lpstr>Times New Roman</vt:lpstr>
      <vt:lpstr>Office 테마</vt:lpstr>
      <vt:lpstr>04장  JSP 내장 객체 와  액션 태그 </vt:lpstr>
      <vt:lpstr>PowerPoint 프레젠테이션</vt:lpstr>
      <vt:lpstr>PowerPoint 프레젠테이션</vt:lpstr>
      <vt:lpstr>PowerPoint 프레젠테이션</vt:lpstr>
      <vt:lpstr>PowerPoint 프레젠테이션</vt:lpstr>
      <vt:lpstr>out 내장 객체(p182)</vt:lpstr>
      <vt:lpstr>out 내장 객체</vt:lpstr>
      <vt:lpstr>request 내장 객체(p183)</vt:lpstr>
      <vt:lpstr>요청(request) 파라미터 관련 메소드</vt:lpstr>
      <vt:lpstr>요청(request) 파라미터 관련 메소드</vt:lpstr>
      <vt:lpstr>요청(request) 파라미터 관련 메소드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application 내장 객체(p201)</vt:lpstr>
      <vt:lpstr>PowerPoint 프레젠테이션</vt:lpstr>
      <vt:lpstr>PowerPoint 프레젠테이션</vt:lpstr>
      <vt:lpstr>내장 객체의 영역(p204)</vt:lpstr>
      <vt:lpstr>PowerPoint 프레젠테이션</vt:lpstr>
      <vt:lpstr>Page영역(p205)</vt:lpstr>
      <vt:lpstr>request영역(p205)</vt:lpstr>
      <vt:lpstr>session영역(p206)</vt:lpstr>
      <vt:lpstr>application영역(p207)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404-11</cp:lastModifiedBy>
  <cp:revision>415</cp:revision>
  <dcterms:created xsi:type="dcterms:W3CDTF">2013-05-13T12:41:23Z</dcterms:created>
  <dcterms:modified xsi:type="dcterms:W3CDTF">2023-03-30T04:00:28Z</dcterms:modified>
</cp:coreProperties>
</file>