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0" r:id="rId2"/>
    <p:sldId id="322" r:id="rId3"/>
    <p:sldId id="323" r:id="rId4"/>
    <p:sldId id="324" r:id="rId5"/>
    <p:sldId id="321" r:id="rId6"/>
    <p:sldId id="309" r:id="rId7"/>
    <p:sldId id="310" r:id="rId8"/>
    <p:sldId id="313" r:id="rId9"/>
    <p:sldId id="315" r:id="rId10"/>
    <p:sldId id="314" r:id="rId11"/>
    <p:sldId id="318" r:id="rId12"/>
    <p:sldId id="319" r:id="rId13"/>
    <p:sldId id="316" r:id="rId14"/>
    <p:sldId id="325" r:id="rId15"/>
    <p:sldId id="32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56" autoAdjust="0"/>
    <p:restoredTop sz="94660"/>
  </p:normalViewPr>
  <p:slideViewPr>
    <p:cSldViewPr>
      <p:cViewPr varScale="1">
        <p:scale>
          <a:sx n="86" d="100"/>
          <a:sy n="86" d="100"/>
        </p:scale>
        <p:origin x="102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68387-8421-41A7-B6BF-36DE5E61B6D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F614-71FD-47C7-BEE4-EDC4CD650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3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9C01E-5E9A-4B21-91B4-EF50E5B4D6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tomcat-9.0-doc/jndi-datasource-examples-howto.html#Oracle_8i,_9i_&amp;_10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데이터베이스를 이용한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z="3200" smtClean="0"/>
              <a:t>회원관리시스템 구축하기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7156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H:\원고\로드북\_____jsp\img\ch09\9-0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" y="980728"/>
            <a:ext cx="7128792" cy="240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47936" y="2060848"/>
            <a:ext cx="10400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XE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로 변경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300192" y="238623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6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411760" y="187479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84635" y="137735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6804248" y="873296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12326" y="698212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21106" y="1047220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5124361" y="837873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3851920" y="1052156"/>
            <a:ext cx="1272441" cy="11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40"/>
          <p:cNvSpPr txBox="1">
            <a:spLocks noChangeArrowheads="1"/>
          </p:cNvSpPr>
          <p:nvPr/>
        </p:nvSpPr>
        <p:spPr bwMode="auto">
          <a:xfrm>
            <a:off x="5147046" y="1485945"/>
            <a:ext cx="144117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LogoutServelt.java</a:t>
            </a:r>
            <a:endParaRPr lang="en-US" altLang="ko-KR" sz="1100" b="0" dirty="0"/>
          </a:p>
        </p:txBody>
      </p:sp>
      <p:cxnSp>
        <p:nvCxnSpPr>
          <p:cNvPr id="28" name="직선 화살표 연결선 27"/>
          <p:cNvCxnSpPr>
            <a:stCxn id="61" idx="2"/>
            <a:endCxn id="68" idx="0"/>
          </p:cNvCxnSpPr>
          <p:nvPr/>
        </p:nvCxnSpPr>
        <p:spPr>
          <a:xfrm>
            <a:off x="5856292" y="1268760"/>
            <a:ext cx="11343" cy="21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68" idx="1"/>
            <a:endCxn id="40" idx="3"/>
          </p:cNvCxnSpPr>
          <p:nvPr/>
        </p:nvCxnSpPr>
        <p:spPr>
          <a:xfrm flipH="1" flipV="1">
            <a:off x="3893740" y="1700228"/>
            <a:ext cx="1253306" cy="1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131840" y="619527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203848" y="198767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203848" y="2707759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64"/>
          <p:cNvCxnSpPr/>
          <p:nvPr/>
        </p:nvCxnSpPr>
        <p:spPr>
          <a:xfrm flipV="1">
            <a:off x="2841015" y="2544088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390695" y="2942020"/>
            <a:ext cx="1553988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회원 가입 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join.jsp</a:t>
            </a:r>
            <a:endParaRPr lang="en-US" altLang="ko-KR" sz="1100" b="0" dirty="0"/>
          </a:p>
        </p:txBody>
      </p:sp>
      <p:cxnSp>
        <p:nvCxnSpPr>
          <p:cNvPr id="27" name="Shape 64"/>
          <p:cNvCxnSpPr/>
          <p:nvPr/>
        </p:nvCxnSpPr>
        <p:spPr>
          <a:xfrm flipV="1">
            <a:off x="2854339" y="1844824"/>
            <a:ext cx="1069589" cy="600726"/>
          </a:xfrm>
          <a:prstGeom prst="bentConnector3">
            <a:avLst>
              <a:gd name="adj1" fmla="val 192035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2440256" y="2229154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JoinServelt.java</a:t>
            </a:r>
            <a:endParaRPr lang="en-US" altLang="ko-KR" sz="1100" b="0" dirty="0"/>
          </a:p>
        </p:txBody>
      </p:sp>
    </p:spTree>
    <p:extLst>
      <p:ext uri="{BB962C8B-B14F-4D97-AF65-F5344CB8AC3E}">
        <p14:creationId xmlns:p14="http://schemas.microsoft.com/office/powerpoint/2010/main" val="1836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3995892" y="1711860"/>
            <a:ext cx="144016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pPr algn="ctr"/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3965704" y="2361093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로그인  처리</a:t>
            </a:r>
          </a:p>
          <a:p>
            <a:pPr algn="ctr"/>
            <a:r>
              <a:rPr lang="en-US" altLang="ko-KR" sz="1100" dirty="0" smtClean="0"/>
              <a:t>LoginServelt.java</a:t>
            </a:r>
            <a:endParaRPr lang="en-US" altLang="ko-KR" sz="1100" b="0" dirty="0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923884" y="3009165"/>
            <a:ext cx="155398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로그인 </a:t>
            </a:r>
            <a:r>
              <a:rPr lang="ko-KR" altLang="en-US" sz="1100" b="0" dirty="0" smtClean="0"/>
              <a:t>페이지</a:t>
            </a:r>
            <a:endParaRPr lang="en-US" altLang="ko-KR" sz="1100" b="0" dirty="0" smtClean="0"/>
          </a:p>
          <a:p>
            <a:pPr algn="ctr"/>
            <a:r>
              <a:rPr lang="en-US" altLang="ko-KR" sz="1100" dirty="0" err="1" smtClean="0"/>
              <a:t>login.jsp</a:t>
            </a:r>
            <a:endParaRPr lang="en-US" altLang="ko-KR" sz="1100" b="0" dirty="0"/>
          </a:p>
        </p:txBody>
      </p: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4700878" y="2791980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692713" y="2419727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12326" y="1915671"/>
            <a:ext cx="140364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MemberDAO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096458" y="2222593"/>
            <a:ext cx="1617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userCheck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905238" y="2571601"/>
            <a:ext cx="1069589" cy="600726"/>
            <a:chOff x="1321106" y="1047220"/>
            <a:chExt cx="1069589" cy="600726"/>
          </a:xfrm>
        </p:grpSpPr>
        <p:cxnSp>
          <p:nvCxnSpPr>
            <p:cNvPr id="65" name="Shape 64"/>
            <p:cNvCxnSpPr/>
            <p:nvPr/>
          </p:nvCxnSpPr>
          <p:spPr>
            <a:xfrm flipV="1">
              <a:off x="1321106" y="1047220"/>
              <a:ext cx="1069589" cy="600726"/>
            </a:xfrm>
            <a:prstGeom prst="bentConnector3">
              <a:avLst>
                <a:gd name="adj1" fmla="val -37036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1321106" y="1628800"/>
              <a:ext cx="946638" cy="1914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060931" y="2362254"/>
            <a:ext cx="1463862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메인 페이지</a:t>
            </a:r>
            <a:endParaRPr lang="en-US" altLang="ko-KR" sz="1100" dirty="0" smtClean="0"/>
          </a:p>
          <a:p>
            <a:pPr algn="ctr"/>
            <a:r>
              <a:rPr lang="en-US" altLang="ko-KR" sz="1100" b="0" dirty="0" err="1" smtClean="0"/>
              <a:t>main.jsp</a:t>
            </a:r>
            <a:endParaRPr lang="en-US" altLang="ko-KR" sz="1100" b="0" dirty="0"/>
          </a:p>
        </p:txBody>
      </p:sp>
      <p:cxnSp>
        <p:nvCxnSpPr>
          <p:cNvPr id="25" name="꺾인 연결선 24"/>
          <p:cNvCxnSpPr>
            <a:stCxn id="32" idx="3"/>
            <a:endCxn id="61" idx="1"/>
          </p:cNvCxnSpPr>
          <p:nvPr/>
        </p:nvCxnSpPr>
        <p:spPr>
          <a:xfrm>
            <a:off x="5436052" y="2576537"/>
            <a:ext cx="624879" cy="5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715972" y="2143908"/>
            <a:ext cx="0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4458" y="2786058"/>
            <a:ext cx="134363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b="0" dirty="0"/>
              <a:t>로그인 폼</a:t>
            </a:r>
          </a:p>
          <a:p>
            <a:pPr algn="ctr"/>
            <a:r>
              <a:rPr lang="en-US" altLang="ko-KR" sz="2400" b="0" dirty="0" err="1" smtClean="0"/>
              <a:t>login.jsp</a:t>
            </a:r>
            <a:endParaRPr lang="en-US" altLang="ko-KR" sz="2400" b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1934" y="1643050"/>
            <a:ext cx="2633680" cy="1107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회원인증 페이지</a:t>
            </a:r>
          </a:p>
          <a:p>
            <a:pPr algn="ctr"/>
            <a:r>
              <a:rPr lang="en-US" altLang="ko-KR" sz="2400" dirty="0" err="1" smtClean="0"/>
              <a:t>LoginServelt.javap</a:t>
            </a:r>
            <a:endParaRPr lang="en-US" altLang="ko-KR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29322" y="3071810"/>
            <a:ext cx="250033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메인 페이지</a:t>
            </a:r>
          </a:p>
          <a:p>
            <a:pPr algn="ctr"/>
            <a:r>
              <a:rPr lang="en-US" altLang="ko-KR" sz="2400" b="0" dirty="0" err="1" smtClean="0"/>
              <a:t>main.jsp</a:t>
            </a:r>
            <a:endParaRPr lang="en-US" altLang="ko-KR" sz="2400" b="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71802" y="4071942"/>
            <a:ext cx="242889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b="0" dirty="0"/>
              <a:t>로그아웃 페이지</a:t>
            </a:r>
          </a:p>
          <a:p>
            <a:pPr algn="ctr"/>
            <a:r>
              <a:rPr lang="en-US" altLang="ko-KR" sz="2400" b="0" dirty="0" err="1" smtClean="0"/>
              <a:t>logout.jsp</a:t>
            </a:r>
            <a:endParaRPr lang="en-US" altLang="ko-KR" sz="2400" b="0" dirty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5400000" flipH="1" flipV="1">
            <a:off x="2570533" y="1287063"/>
            <a:ext cx="658808" cy="22280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0" name="AutoShape 10"/>
          <p:cNvCxnSpPr>
            <a:cxnSpLocks noChangeShapeType="1"/>
            <a:stCxn id="7" idx="1"/>
            <a:endCxn id="4" idx="1"/>
          </p:cNvCxnSpPr>
          <p:nvPr/>
        </p:nvCxnSpPr>
        <p:spPr bwMode="auto">
          <a:xfrm rot="10800000">
            <a:off x="1094458" y="3155390"/>
            <a:ext cx="1977344" cy="1285884"/>
          </a:xfrm>
          <a:prstGeom prst="bentConnector3">
            <a:avLst>
              <a:gd name="adj1" fmla="val 1115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000232" y="1785926"/>
            <a:ext cx="19435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로그인 페이지에서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정보를 입력한 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버튼을 클릭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Shape 26"/>
          <p:cNvCxnSpPr>
            <a:stCxn id="5" idx="3"/>
            <a:endCxn id="6" idx="0"/>
          </p:cNvCxnSpPr>
          <p:nvPr/>
        </p:nvCxnSpPr>
        <p:spPr>
          <a:xfrm>
            <a:off x="6705614" y="2197048"/>
            <a:ext cx="473873" cy="8747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4" idx="3"/>
          </p:cNvCxnSpPr>
          <p:nvPr/>
        </p:nvCxnSpPr>
        <p:spPr>
          <a:xfrm rot="5400000">
            <a:off x="3711263" y="1477879"/>
            <a:ext cx="404344" cy="29506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715140" y="2571744"/>
            <a:ext cx="1357322" cy="28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성공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571868" y="3143248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회원 인증 실패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7" idx="3"/>
          </p:cNvCxnSpPr>
          <p:nvPr/>
        </p:nvCxnSpPr>
        <p:spPr>
          <a:xfrm rot="10800000" flipV="1">
            <a:off x="5500694" y="3857628"/>
            <a:ext cx="1785950" cy="583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805107" y="4133114"/>
            <a:ext cx="13573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dirty="0" smtClean="0">
                <a:solidFill>
                  <a:srgbClr val="FF0000"/>
                </a:solidFill>
              </a:rPr>
              <a:t>로그아웃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124744"/>
            <a:ext cx="2088232" cy="72008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쓰기 폼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BoardWriteServlet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2880320"/>
            <a:ext cx="2088232" cy="792088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상세보기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boardViewServlet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23528" y="4392488"/>
            <a:ext cx="2304256" cy="72008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 폼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652120" y="4752528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삭제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BoardDeleteServlet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69474" y="1782801"/>
            <a:ext cx="466292" cy="10975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2"/>
            <a:endCxn id="8" idx="0"/>
          </p:cNvCxnSpPr>
          <p:nvPr/>
        </p:nvCxnSpPr>
        <p:spPr>
          <a:xfrm flipH="1">
            <a:off x="1475656" y="3672408"/>
            <a:ext cx="972108" cy="7200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9" idx="1"/>
          </p:cNvCxnSpPr>
          <p:nvPr/>
        </p:nvCxnSpPr>
        <p:spPr>
          <a:xfrm>
            <a:off x="2447764" y="3672408"/>
            <a:ext cx="3204356" cy="1368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39552" y="1872208"/>
            <a:ext cx="576064" cy="28083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843810" y="1800200"/>
            <a:ext cx="4248470" cy="29523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 19"/>
          <p:cNvSpPr/>
          <p:nvPr/>
        </p:nvSpPr>
        <p:spPr>
          <a:xfrm>
            <a:off x="7884368" y="2520280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2664296"/>
            <a:ext cx="2016224" cy="576064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쓰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BoardWriteServlet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740352" y="1728192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973360" y="1134729"/>
            <a:ext cx="2016224" cy="648072"/>
          </a:xfrm>
          <a:prstGeom prst="rect">
            <a:avLst/>
          </a:prstGeom>
          <a:solidFill>
            <a:srgbClr val="7030A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목록</a:t>
            </a:r>
            <a:endParaRPr lang="en-US" altLang="ko-KR" sz="1200" dirty="0" smtClean="0"/>
          </a:p>
          <a:p>
            <a:pPr algn="ctr"/>
            <a:r>
              <a:rPr lang="en-US" altLang="ko-KR" sz="1200" dirty="0" err="1" smtClean="0"/>
              <a:t>BoardListServlet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stCxn id="26" idx="1"/>
            <a:endCxn id="41" idx="3"/>
          </p:cNvCxnSpPr>
          <p:nvPr/>
        </p:nvCxnSpPr>
        <p:spPr>
          <a:xfrm flipH="1" flipV="1">
            <a:off x="2989584" y="1458765"/>
            <a:ext cx="2302496" cy="14935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71165" y="2603321"/>
            <a:ext cx="103145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115" name="직사각형 114"/>
          <p:cNvSpPr/>
          <p:nvPr/>
        </p:nvSpPr>
        <p:spPr>
          <a:xfrm>
            <a:off x="1403648" y="5805264"/>
            <a:ext cx="2376264" cy="72008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수정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BoardModifyServlet</a:t>
            </a:r>
            <a:endParaRPr lang="ko-KR" altLang="en-US" sz="1400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5259657" y="1782801"/>
            <a:ext cx="1476164" cy="864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" idx="2"/>
            <a:endCxn id="115" idx="0"/>
          </p:cNvCxnSpPr>
          <p:nvPr/>
        </p:nvCxnSpPr>
        <p:spPr>
          <a:xfrm>
            <a:off x="1475656" y="5112568"/>
            <a:ext cx="1116124" cy="692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4115489"/>
            <a:ext cx="136815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4481747"/>
            <a:ext cx="100811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게시글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번호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286497" y="2369898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384434" y="5528265"/>
            <a:ext cx="725663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56757" y="850199"/>
            <a:ext cx="1024715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목</a:t>
            </a:r>
            <a:r>
              <a:rPr lang="ko-KR" altLang="en-US" sz="12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182161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2813620" y="116632"/>
            <a:ext cx="187220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홈</a:t>
            </a:r>
            <a:r>
              <a:rPr lang="ko-KR" altLang="en-US" sz="1100" b="0" dirty="0" smtClean="0"/>
              <a:t> </a:t>
            </a:r>
            <a:r>
              <a:rPr lang="ko-KR" altLang="en-US" sz="1100" b="0" dirty="0"/>
              <a:t>페이지</a:t>
            </a:r>
          </a:p>
          <a:p>
            <a:r>
              <a:rPr lang="en-US" altLang="ko-KR" sz="1100" dirty="0" err="1" smtClean="0"/>
              <a:t>index.jsp</a:t>
            </a:r>
            <a:endParaRPr lang="en-US" altLang="ko-KR" sz="1100" b="0" dirty="0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2381572" y="836712"/>
            <a:ext cx="1470348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dirty="0"/>
              <a:t>글 목록 처리</a:t>
            </a:r>
          </a:p>
          <a:p>
            <a:r>
              <a:rPr lang="en-US" altLang="ko-KR" sz="1100" b="0" dirty="0" err="1" smtClean="0"/>
              <a:t>BoardListServlet</a:t>
            </a:r>
            <a:endParaRPr lang="en-US" altLang="ko-KR" sz="1100" b="0" dirty="0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541812" y="836712"/>
            <a:ext cx="1830388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올리기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cxnSp>
        <p:nvCxnSpPr>
          <p:cNvPr id="35" name="꺾인 연결선 34"/>
          <p:cNvCxnSpPr>
            <a:stCxn id="31" idx="2"/>
            <a:endCxn id="32" idx="0"/>
          </p:cNvCxnSpPr>
          <p:nvPr/>
        </p:nvCxnSpPr>
        <p:spPr>
          <a:xfrm rot="5400000">
            <a:off x="3288639" y="375626"/>
            <a:ext cx="289193" cy="6329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1" idx="2"/>
            <a:endCxn id="33" idx="0"/>
          </p:cNvCxnSpPr>
          <p:nvPr/>
        </p:nvCxnSpPr>
        <p:spPr>
          <a:xfrm rot="16200000" flipH="1">
            <a:off x="4458769" y="-161526"/>
            <a:ext cx="289193" cy="170728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2339752" y="1484784"/>
            <a:ext cx="158417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목록 </a:t>
            </a:r>
            <a:r>
              <a:rPr lang="ko-KR" altLang="en-US" sz="1100" b="0" dirty="0" smtClean="0"/>
              <a:t>페이지</a:t>
            </a:r>
            <a:endParaRPr lang="en-US" altLang="ko-KR" sz="1100" b="0" dirty="0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4788024" y="1772816"/>
            <a:ext cx="1332416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dirty="0" smtClean="0"/>
              <a:t>쓰기</a:t>
            </a:r>
            <a:r>
              <a:rPr lang="ko-KR" altLang="en-US" sz="1100" b="0" dirty="0" smtClean="0"/>
              <a:t> 처리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Wirte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44" name="직선 화살표 연결선 43"/>
          <p:cNvCxnSpPr>
            <a:stCxn id="33" idx="2"/>
            <a:endCxn id="42" idx="0"/>
          </p:cNvCxnSpPr>
          <p:nvPr/>
        </p:nvCxnSpPr>
        <p:spPr>
          <a:xfrm flipH="1">
            <a:off x="5454232" y="1098322"/>
            <a:ext cx="2774" cy="67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429878" y="3212976"/>
            <a:ext cx="1463862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 </a:t>
            </a:r>
            <a:r>
              <a:rPr lang="ko-KR" altLang="en-US" sz="1100" dirty="0" smtClean="0"/>
              <a:t>상세 </a:t>
            </a:r>
            <a:r>
              <a:rPr lang="ko-KR" altLang="en-US" sz="1100" b="0" dirty="0" smtClean="0"/>
              <a:t>내용 </a:t>
            </a:r>
            <a:r>
              <a:rPr lang="ko-KR" altLang="en-US" sz="1100" b="0" dirty="0"/>
              <a:t>보기 </a:t>
            </a:r>
            <a:endParaRPr lang="en-US" altLang="ko-KR" sz="1100" b="0" dirty="0"/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2237556" y="2348880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BoardViewServlet</a:t>
            </a:r>
            <a:endParaRPr lang="en-US" altLang="ko-KR" sz="1100" b="0" dirty="0"/>
          </a:p>
        </p:txBody>
      </p:sp>
      <p:cxnSp>
        <p:nvCxnSpPr>
          <p:cNvPr id="50" name="직선 화살표 연결선 49"/>
          <p:cNvCxnSpPr>
            <a:endCxn id="48" idx="0"/>
          </p:cNvCxnSpPr>
          <p:nvPr/>
        </p:nvCxnSpPr>
        <p:spPr>
          <a:xfrm>
            <a:off x="3131840" y="1916832"/>
            <a:ext cx="4023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8" idx="2"/>
            <a:endCxn id="47" idx="0"/>
          </p:cNvCxnSpPr>
          <p:nvPr/>
        </p:nvCxnSpPr>
        <p:spPr>
          <a:xfrm flipH="1">
            <a:off x="3161809" y="2779767"/>
            <a:ext cx="10268" cy="4332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2" idx="2"/>
            <a:endCxn id="40" idx="0"/>
          </p:cNvCxnSpPr>
          <p:nvPr/>
        </p:nvCxnSpPr>
        <p:spPr>
          <a:xfrm>
            <a:off x="3116746" y="1267599"/>
            <a:ext cx="15094" cy="2171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2" idx="2"/>
            <a:endCxn id="32" idx="3"/>
          </p:cNvCxnSpPr>
          <p:nvPr/>
        </p:nvCxnSpPr>
        <p:spPr>
          <a:xfrm rot="5400000" flipH="1">
            <a:off x="4077302" y="826774"/>
            <a:ext cx="1151547" cy="1602312"/>
          </a:xfrm>
          <a:prstGeom prst="bentConnector4">
            <a:avLst>
              <a:gd name="adj1" fmla="val -19852"/>
              <a:gd name="adj2" fmla="val 707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2165548" y="4869160"/>
            <a:ext cx="1220206" cy="261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수정 </a:t>
            </a:r>
            <a:r>
              <a:rPr lang="ko-KR" altLang="en-US" sz="1100" b="0" dirty="0" smtClean="0"/>
              <a:t>폼</a:t>
            </a:r>
            <a:endParaRPr lang="en-US" altLang="ko-KR" sz="1100" b="0" dirty="0"/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1733500" y="4150241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한 개 얻어오기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ModifyForm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74" name="꺾인 연결선 73"/>
          <p:cNvCxnSpPr>
            <a:stCxn id="47" idx="2"/>
            <a:endCxn id="67" idx="0"/>
          </p:cNvCxnSpPr>
          <p:nvPr/>
        </p:nvCxnSpPr>
        <p:spPr>
          <a:xfrm rot="5400000">
            <a:off x="2577088" y="3565519"/>
            <a:ext cx="675655" cy="493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2741612" y="4437112"/>
            <a:ext cx="26982" cy="4828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6" idx="2"/>
            <a:endCxn id="48" idx="1"/>
          </p:cNvCxnSpPr>
          <p:nvPr/>
        </p:nvCxnSpPr>
        <p:spPr>
          <a:xfrm rot="5400000" flipH="1">
            <a:off x="1223381" y="3578500"/>
            <a:ext cx="2566446" cy="538095"/>
          </a:xfrm>
          <a:prstGeom prst="bentConnector4">
            <a:avLst>
              <a:gd name="adj1" fmla="val -39124"/>
              <a:gd name="adj2" fmla="val 224698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979712" y="5877272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수정하기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Modify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4211960" y="4365104"/>
            <a:ext cx="1869041" cy="430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100" b="0" dirty="0"/>
              <a:t>글 </a:t>
            </a:r>
            <a:r>
              <a:rPr lang="ko-KR" altLang="en-US" sz="1100" b="0" dirty="0" smtClean="0"/>
              <a:t>정보</a:t>
            </a:r>
            <a:r>
              <a:rPr lang="ko-KR" altLang="en-US" sz="1100" dirty="0" smtClean="0"/>
              <a:t> 삭제하기</a:t>
            </a:r>
            <a:endParaRPr lang="ko-KR" altLang="en-US" sz="1100" b="0" dirty="0"/>
          </a:p>
          <a:p>
            <a:r>
              <a:rPr lang="en-US" altLang="ko-KR" sz="1100" b="0" dirty="0" err="1" smtClean="0"/>
              <a:t>Board</a:t>
            </a:r>
            <a:r>
              <a:rPr lang="en-US" altLang="ko-KR" sz="1100" dirty="0" err="1" smtClean="0"/>
              <a:t>Delete</a:t>
            </a:r>
            <a:r>
              <a:rPr lang="en-US" altLang="ko-KR" sz="1100" b="0" dirty="0" err="1" smtClean="0"/>
              <a:t>Servlet</a:t>
            </a:r>
            <a:endParaRPr lang="en-US" altLang="ko-KR" sz="1100" b="0" dirty="0"/>
          </a:p>
        </p:txBody>
      </p:sp>
      <p:cxnSp>
        <p:nvCxnSpPr>
          <p:cNvPr id="86" name="꺾인 연결선 85"/>
          <p:cNvCxnSpPr>
            <a:stCxn id="47" idx="2"/>
            <a:endCxn id="84" idx="0"/>
          </p:cNvCxnSpPr>
          <p:nvPr/>
        </p:nvCxnSpPr>
        <p:spPr>
          <a:xfrm rot="16200000" flipH="1">
            <a:off x="3708886" y="2927509"/>
            <a:ext cx="890518" cy="1984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/>
          <p:nvPr/>
        </p:nvCxnSpPr>
        <p:spPr>
          <a:xfrm flipH="1" flipV="1">
            <a:off x="3923928" y="1628800"/>
            <a:ext cx="2157073" cy="2880320"/>
          </a:xfrm>
          <a:prstGeom prst="bentConnector3">
            <a:avLst>
              <a:gd name="adj1" fmla="val -51689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1520" y="908720"/>
            <a:ext cx="2139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4168" y="1844824"/>
            <a:ext cx="194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insertBoard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-36512" y="2204864"/>
            <a:ext cx="248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en-US" altLang="ko-KR" sz="1200" b="1" dirty="0" smtClean="0">
              <a:solidFill>
                <a:srgbClr val="002060"/>
              </a:solidFill>
            </a:endParaRPr>
          </a:p>
          <a:p>
            <a:r>
              <a:rPr lang="en-US" altLang="ko-KR" sz="1200" b="1" dirty="0">
                <a:solidFill>
                  <a:srgbClr val="002060"/>
                </a:solidFill>
              </a:rPr>
              <a:t>DAO</a:t>
            </a:r>
            <a:r>
              <a:rPr lang="ko-KR" altLang="en-US" sz="1200" b="1" dirty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updateReadcount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0" y="5589240"/>
            <a:ext cx="204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updateBoard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3933056"/>
            <a:ext cx="248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selectBoardByNum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8064" y="4077072"/>
            <a:ext cx="204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DAO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.</a:t>
            </a:r>
            <a:r>
              <a:rPr lang="en-US" altLang="ko-KR" sz="1200" b="1" dirty="0" err="1" smtClean="0">
                <a:solidFill>
                  <a:srgbClr val="002060"/>
                </a:solidFill>
              </a:rPr>
              <a:t>deleteBoard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flipH="1">
            <a:off x="2627784" y="20608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2267744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flipH="1">
            <a:off x="4355976" y="3861048"/>
            <a:ext cx="1224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글번호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num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flipH="1">
            <a:off x="2051720" y="558924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flipH="1">
            <a:off x="5508104" y="148478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글 정보 한 개  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BoardVO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원통 35"/>
          <p:cNvSpPr/>
          <p:nvPr/>
        </p:nvSpPr>
        <p:spPr>
          <a:xfrm>
            <a:off x="7884368" y="3356992"/>
            <a:ext cx="1042874" cy="864096"/>
          </a:xfrm>
          <a:prstGeom prst="can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board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7740352" y="2564904"/>
            <a:ext cx="1152128" cy="360040"/>
          </a:xfrm>
          <a:prstGeom prst="rect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BoardDAO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0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</a:rPr>
              <a:t>데이터베이스 커넥션풀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DBCP(DataBase Connection Pool)</a:t>
            </a:r>
            <a:r>
              <a:rPr lang="ko-KR" altLang="en-US" sz="2400" smtClean="0"/>
              <a:t>는 접속인원이 많을시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데이터베이스의 효율성과 속도 개선을 위해 사용</a:t>
            </a:r>
            <a:endParaRPr lang="en-US" altLang="ko-KR" sz="2400" smtClean="0"/>
          </a:p>
          <a:p>
            <a:r>
              <a:rPr lang="en-US" altLang="ko-KR" sz="2400" smtClean="0"/>
              <a:t>DBCP</a:t>
            </a:r>
            <a:r>
              <a:rPr lang="ko-KR" altLang="en-US" sz="2400" smtClean="0"/>
              <a:t>매니저가 어느 정도의 연결을 확보해  두었다가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클라이언트의 요청이 오면 연결해주고 작업 종료시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다시 </a:t>
            </a:r>
            <a:r>
              <a:rPr lang="en-US" altLang="ko-KR" sz="2400" smtClean="0"/>
              <a:t>DBCP</a:t>
            </a:r>
            <a:r>
              <a:rPr lang="ko-KR" altLang="en-US" sz="2400" smtClean="0"/>
              <a:t>매니저에게 반환</a:t>
            </a:r>
            <a:r>
              <a:rPr lang="en-US" altLang="ko-KR" sz="2400" smtClean="0"/>
              <a:t>(</a:t>
            </a:r>
            <a:r>
              <a:rPr lang="ko-KR" altLang="en-US" sz="2400" smtClean="0"/>
              <a:t>항상 </a:t>
            </a:r>
            <a:r>
              <a:rPr lang="en-US" altLang="ko-KR" sz="2400" smtClean="0"/>
              <a:t>DB POOL</a:t>
            </a:r>
            <a:r>
              <a:rPr lang="ko-KR" altLang="en-US" sz="2400" smtClean="0"/>
              <a:t>에 있는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커넥션은 연결되어 있음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63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6" y="1427404"/>
            <a:ext cx="800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커넥션 </a:t>
            </a:r>
            <a:r>
              <a:rPr lang="ko-KR" altLang="en-US" sz="1200" b="1" dirty="0">
                <a:latin typeface="+mn-ea"/>
              </a:rPr>
              <a:t>풀</a:t>
            </a:r>
            <a:r>
              <a:rPr lang="en-US" altLang="ko-KR" sz="1200" b="1" dirty="0">
                <a:latin typeface="+mn-ea"/>
              </a:rPr>
              <a:t>(DBCP)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7756" y="1688124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786" y="1922480"/>
            <a:ext cx="499797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25" dirty="0">
                <a:latin typeface="+mn-ea"/>
              </a:rPr>
              <a:t>tomcat</a:t>
            </a:r>
            <a:r>
              <a:rPr lang="ko-KR" altLang="en-US" sz="825" dirty="0">
                <a:latin typeface="+mn-ea"/>
              </a:rPr>
              <a:t>컨테이너가 데이터베이스 인증을 하도록 </a:t>
            </a:r>
            <a:r>
              <a:rPr lang="en-US" altLang="ko-KR" sz="825" dirty="0">
                <a:latin typeface="+mn-ea"/>
              </a:rPr>
              <a:t>context.xml </a:t>
            </a:r>
            <a:r>
              <a:rPr lang="ko-KR" altLang="en-US" sz="825" dirty="0">
                <a:latin typeface="+mn-ea"/>
              </a:rPr>
              <a:t>파일을 열러 아래의 코드를 추가 합니다</a:t>
            </a:r>
            <a:r>
              <a:rPr lang="en-US" altLang="ko-KR" sz="825" dirty="0"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1762" y="2362479"/>
            <a:ext cx="3177386" cy="4723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1762" y="3291775"/>
            <a:ext cx="3209588" cy="4347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049730" y="2598636"/>
            <a:ext cx="553064" cy="236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/>
          <p:cNvSpPr/>
          <p:nvPr/>
        </p:nvSpPr>
        <p:spPr>
          <a:xfrm>
            <a:off x="7049729" y="3515953"/>
            <a:ext cx="553064" cy="236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직사각형 25"/>
          <p:cNvSpPr/>
          <p:nvPr/>
        </p:nvSpPr>
        <p:spPr>
          <a:xfrm>
            <a:off x="8487697" y="2480558"/>
            <a:ext cx="301451" cy="236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7326262" y="2834793"/>
            <a:ext cx="3687" cy="68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494" y="2353042"/>
            <a:ext cx="3543300" cy="26146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762" y="5211446"/>
            <a:ext cx="638338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/>
              <a:t>factory</a:t>
            </a:r>
            <a:r>
              <a:rPr lang="en-US" altLang="ko-KR" sz="1350"/>
              <a:t>="org.apache.tomcat.jdbc.pool.DataSourceFactory“(</a:t>
            </a:r>
            <a:r>
              <a:rPr lang="ko-KR" altLang="en-US" sz="1350"/>
              <a:t>안될시 추가</a:t>
            </a:r>
            <a:r>
              <a:rPr lang="en-US" altLang="ko-KR" sz="1350"/>
              <a:t>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0568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9269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&lt;Resource </a:t>
            </a:r>
            <a:br>
              <a:rPr lang="en-US" altLang="ko-KR" dirty="0" smtClean="0"/>
            </a:br>
            <a:r>
              <a:rPr lang="en-US" altLang="ko-KR" dirty="0" smtClean="0"/>
              <a:t>name="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myoracle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err="1" smtClean="0"/>
              <a:t>auth</a:t>
            </a:r>
            <a:r>
              <a:rPr lang="en-US" altLang="ko-KR" dirty="0" smtClean="0"/>
              <a:t>="Container“</a:t>
            </a:r>
            <a:br>
              <a:rPr lang="en-US" altLang="ko-KR" dirty="0" smtClean="0"/>
            </a:br>
            <a:r>
              <a:rPr lang="en-US" altLang="ko-KR" dirty="0" smtClean="0"/>
              <a:t>type="</a:t>
            </a:r>
            <a:r>
              <a:rPr lang="en-US" altLang="ko-KR" dirty="0" err="1" smtClean="0"/>
              <a:t>javax.sql.DataSource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err="1" smtClean="0"/>
              <a:t>driverClassName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oracle.jdbc.OracleDriver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jdbc:oracle:thin</a:t>
            </a:r>
            <a:r>
              <a:rPr lang="en-US" altLang="ko-KR" dirty="0" smtClean="0"/>
              <a:t>:@127.0.0.1:1521:xe“</a:t>
            </a:r>
            <a:br>
              <a:rPr lang="en-US" altLang="ko-KR" dirty="0" smtClean="0"/>
            </a:br>
            <a:r>
              <a:rPr lang="en-US" altLang="ko-KR" dirty="0" smtClean="0"/>
              <a:t>username="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password="tiger" </a:t>
            </a:r>
            <a:br>
              <a:rPr lang="en-US" altLang="ko-KR" dirty="0" smtClean="0"/>
            </a:br>
            <a:r>
              <a:rPr lang="en-US" altLang="ko-KR" dirty="0" err="1" smtClean="0"/>
              <a:t>maxTotal</a:t>
            </a:r>
            <a:r>
              <a:rPr lang="en-US" altLang="ko-KR" dirty="0" smtClean="0"/>
              <a:t>="20" </a:t>
            </a:r>
            <a:br>
              <a:rPr lang="en-US" altLang="ko-KR" dirty="0" smtClean="0"/>
            </a:br>
            <a:r>
              <a:rPr lang="en-US" altLang="ko-KR" dirty="0" err="1" smtClean="0"/>
              <a:t>maxIdle</a:t>
            </a:r>
            <a:r>
              <a:rPr lang="en-US" altLang="ko-KR" dirty="0" smtClean="0"/>
              <a:t>="10"</a:t>
            </a:r>
          </a:p>
          <a:p>
            <a:r>
              <a:rPr lang="en-US" altLang="ko-KR" dirty="0" err="1" smtClean="0"/>
              <a:t>maxWaitMillis</a:t>
            </a:r>
            <a:r>
              <a:rPr lang="en-US" altLang="ko-KR" dirty="0" smtClean="0"/>
              <a:t>="-1"/&gt;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508518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https://tomcat.apache.org/tomcat-9.0-doc/jndi-datasource-examples-howto.html#Oracle_8i,_9i_&amp;_</a:t>
            </a:r>
            <a:r>
              <a:rPr lang="en-US" altLang="ko-KR" dirty="0" smtClean="0">
                <a:hlinkClick r:id="rId2"/>
              </a:rPr>
              <a:t>10g</a:t>
            </a:r>
            <a:r>
              <a:rPr lang="ko-KR" altLang="en-US" dirty="0" smtClean="0"/>
              <a:t>에서 받은 자료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196" y="4293096"/>
            <a:ext cx="809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Apache Tomcat</a:t>
            </a:r>
            <a:r>
              <a:rPr lang="ko-KR" altLang="en-US" smtClean="0"/>
              <a:t>페이지</a:t>
            </a:r>
            <a:r>
              <a:rPr lang="en-US" altLang="ko-KR" smtClean="0"/>
              <a:t>—documentation—tomcat version –Jdbc datasource</a:t>
            </a:r>
            <a:br>
              <a:rPr lang="en-US" altLang="ko-KR" smtClean="0"/>
            </a:br>
            <a:r>
              <a:rPr lang="en-US" altLang="ko-KR" smtClean="0"/>
              <a:t>-- oracle 8i 9i &amp; 10g –</a:t>
            </a:r>
            <a:r>
              <a:rPr lang="ko-KR" altLang="en-US" smtClean="0"/>
              <a:t>위의 </a:t>
            </a:r>
            <a:r>
              <a:rPr lang="en-US" altLang="ko-KR" smtClean="0"/>
              <a:t>Resource </a:t>
            </a:r>
            <a:r>
              <a:rPr lang="ko-KR" altLang="en-US" smtClean="0"/>
              <a:t>복사해서 앞장처럼 </a:t>
            </a:r>
            <a:r>
              <a:rPr lang="en-US" altLang="ko-KR" smtClean="0"/>
              <a:t>context.xml</a:t>
            </a:r>
            <a:r>
              <a:rPr lang="ko-KR" altLang="en-US" smtClean="0"/>
              <a:t>에 넣기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03548" y="31697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mtClean="0"/>
              <a:t>Context initContext = new InitialContext();</a:t>
            </a:r>
          </a:p>
          <a:p>
            <a:pPr fontAlgn="base"/>
            <a:r>
              <a:rPr lang="en-US" altLang="ko-KR" smtClean="0"/>
              <a:t>Context </a:t>
            </a:r>
            <a:r>
              <a:rPr lang="en-US" altLang="ko-KR" dirty="0" err="1"/>
              <a:t>envContext</a:t>
            </a:r>
            <a:r>
              <a:rPr lang="en-US" altLang="ko-KR" dirty="0"/>
              <a:t> = (Context)</a:t>
            </a:r>
            <a:r>
              <a:rPr lang="en-US" altLang="ko-KR" dirty="0" err="1"/>
              <a:t>initContext.lookup</a:t>
            </a:r>
            <a:r>
              <a:rPr lang="en-US" altLang="ko-KR" dirty="0"/>
              <a:t>("java:/comp/</a:t>
            </a:r>
            <a:r>
              <a:rPr lang="en-US" altLang="ko-KR" dirty="0" err="1"/>
              <a:t>env</a:t>
            </a:r>
            <a:r>
              <a:rPr lang="en-US" altLang="ko-KR" dirty="0"/>
              <a:t>");</a:t>
            </a:r>
          </a:p>
          <a:p>
            <a:pPr fontAlgn="base"/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ds </a:t>
            </a:r>
            <a:r>
              <a:rPr lang="en-US" altLang="ko-KR" dirty="0"/>
              <a:t>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envContext.lookup</a:t>
            </a:r>
            <a:r>
              <a:rPr lang="en-US" altLang="ko-KR" dirty="0"/>
              <a:t>("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dirty="0"/>
              <a:t>"); </a:t>
            </a:r>
          </a:p>
          <a:p>
            <a:pPr fontAlgn="base"/>
            <a:r>
              <a:rPr lang="en-US" altLang="ko-KR" dirty="0" smtClean="0"/>
              <a:t>         ②                                                             ①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628800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&lt;Context </a:t>
            </a:r>
            <a:r>
              <a:rPr lang="en-US" altLang="ko-KR" sz="1400" dirty="0" err="1"/>
              <a:t>docBase</a:t>
            </a:r>
            <a:r>
              <a:rPr lang="en-US" altLang="ko-KR" sz="1400" dirty="0"/>
              <a:t>="web-study-09" path="/web-study-09"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reloadable</a:t>
            </a:r>
            <a:r>
              <a:rPr lang="en-US" altLang="ko-KR" sz="1400" dirty="0"/>
              <a:t>="true" source="org.eclipse.jst.jee.server:web-study-09</a:t>
            </a:r>
            <a:r>
              <a:rPr lang="en-US" altLang="ko-KR" sz="1400" dirty="0" smtClean="0"/>
              <a:t>"&gt;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&lt;Resource name="</a:t>
            </a:r>
            <a:r>
              <a:rPr lang="en-US" altLang="ko-KR" sz="14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jdbc</a:t>
            </a:r>
            <a:r>
              <a:rPr lang="en-US" altLang="ko-KR" sz="14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myoracle</a:t>
            </a:r>
            <a:r>
              <a:rPr lang="en-US" altLang="ko-KR" sz="1400" dirty="0" smtClean="0"/>
              <a:t>" </a:t>
            </a:r>
            <a:r>
              <a:rPr lang="en-US" altLang="ko-KR" sz="1400" dirty="0" err="1" smtClean="0"/>
              <a:t>auth</a:t>
            </a:r>
            <a:r>
              <a:rPr lang="en-US" altLang="ko-KR" sz="1400" dirty="0" smtClean="0"/>
              <a:t>="Container" type="</a:t>
            </a:r>
            <a:r>
              <a:rPr lang="en-US" altLang="ko-KR" sz="1400" dirty="0" err="1" smtClean="0"/>
              <a:t>javax.sql.</a:t>
            </a:r>
            <a:r>
              <a:rPr lang="en-US" altLang="ko-KR" sz="1400" dirty="0" err="1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DataSource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 smtClean="0"/>
              <a:t>                                       ①                                                          </a:t>
            </a:r>
            <a:r>
              <a:rPr lang="en-US" altLang="ko-KR" sz="1400" dirty="0"/>
              <a:t>②  </a:t>
            </a:r>
            <a:r>
              <a:rPr lang="en-US" altLang="ko-KR" sz="1400" dirty="0" smtClean="0"/>
              <a:t>  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da-DK" altLang="ko-KR" sz="1400" dirty="0" smtClean="0"/>
              <a:t>driverClassName</a:t>
            </a:r>
            <a:r>
              <a:rPr lang="da-DK" altLang="ko-KR" sz="1400" dirty="0"/>
              <a:t>="oracle.jdbc.OracleDriver" url="jdbc:oracle:thin:@</a:t>
            </a:r>
            <a:r>
              <a:rPr lang="da-DK" altLang="ko-KR" sz="1400" dirty="0" smtClean="0"/>
              <a:t>127.0.0.1:1521:XE”    </a:t>
            </a:r>
          </a:p>
          <a:p>
            <a:r>
              <a:rPr lang="da-DK" altLang="ko-KR" sz="1400" dirty="0"/>
              <a:t> </a:t>
            </a:r>
            <a:r>
              <a:rPr lang="da-DK" altLang="ko-KR" sz="1400" dirty="0" smtClean="0"/>
              <a:t>     </a:t>
            </a:r>
            <a:r>
              <a:rPr lang="en-US" altLang="ko-KR" sz="1400" dirty="0" smtClean="0"/>
              <a:t>username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scott</a:t>
            </a:r>
            <a:r>
              <a:rPr lang="en-US" altLang="ko-KR" sz="1400" dirty="0"/>
              <a:t>" password="tiger" </a:t>
            </a:r>
            <a:r>
              <a:rPr lang="en-US" altLang="ko-KR" sz="1400" dirty="0" err="1"/>
              <a:t>maxActive</a:t>
            </a:r>
            <a:r>
              <a:rPr lang="en-US" altLang="ko-KR" sz="1400" dirty="0"/>
              <a:t>="20" </a:t>
            </a:r>
            <a:r>
              <a:rPr lang="en-US" altLang="ko-KR" sz="1400" dirty="0" err="1"/>
              <a:t>maxIdle</a:t>
            </a:r>
            <a:r>
              <a:rPr lang="en-US" altLang="ko-KR" sz="1400" dirty="0"/>
              <a:t>="</a:t>
            </a:r>
            <a:r>
              <a:rPr lang="en-US" altLang="ko-KR" sz="1400" dirty="0" smtClean="0"/>
              <a:t>10“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maxWait</a:t>
            </a:r>
            <a:r>
              <a:rPr lang="en-US" altLang="ko-KR" sz="1400" dirty="0"/>
              <a:t>="-1" /&gt;</a:t>
            </a:r>
          </a:p>
          <a:p>
            <a:r>
              <a:rPr lang="en-US" altLang="ko-KR" sz="1400" dirty="0"/>
              <a:t>&lt;/Context&gt;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75656" y="1016732"/>
            <a:ext cx="5328592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987824" y="1016732"/>
            <a:ext cx="3384376" cy="111612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3568" y="400506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01_jdbc.jsp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517" y="3556179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Connection conn = ds.getConnection();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62042"/>
              </p:ext>
            </p:extLst>
          </p:nvPr>
        </p:nvGraphicFramePr>
        <p:xfrm>
          <a:off x="83497" y="2849488"/>
          <a:ext cx="6330279" cy="1371600"/>
        </p:xfrm>
        <a:graphic>
          <a:graphicData uri="http://schemas.openxmlformats.org/drawingml/2006/table">
            <a:tbl>
              <a:tblPr/>
              <a:tblGrid>
                <a:gridCol w="78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Begin Of File((BOF) : Before the First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이소미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somi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gmd@naver.com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010-2362-5157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/>
                        <a:t>하상오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sang12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ha12@naver.com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010-5629-8888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김윤승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youn1004@naver.com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010-9999-8282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End Of File(EOF) : After the Last Row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63960" y="2632522"/>
            <a:ext cx="208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코드 셋 객체가 얻어지자 마자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Cursor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위치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6216" y="2957910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24328" y="3284983"/>
            <a:ext cx="0" cy="936105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601908" y="3563724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rs.next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07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988840"/>
            <a:ext cx="1872208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988840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전용 페이지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7544" y="3364826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67944" y="3356992"/>
            <a:ext cx="2088232" cy="648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수정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39752" y="2132856"/>
            <a:ext cx="165618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39752" y="2420888"/>
            <a:ext cx="1656184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331640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835696" y="2654914"/>
            <a:ext cx="0" cy="7020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210394" y="2636912"/>
            <a:ext cx="0" cy="7200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644008" y="2636912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1600" y="692696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데이터베이스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연동  회원관리 시스템</a:t>
            </a:r>
            <a:r>
              <a:rPr lang="en-US" altLang="ko-KR" smtClean="0">
                <a:solidFill>
                  <a:srgbClr val="FF0000"/>
                </a:solidFill>
              </a:rPr>
              <a:t>(p458)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653136"/>
            <a:ext cx="7369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로그인은 회원가입이 된 회면만 가능하고 비회원은 회원가입페이지로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회원가입성공후에는 다시 로그인 페이지로</a:t>
            </a:r>
            <a:r>
              <a:rPr lang="en-US" altLang="ko-KR" smtClean="0"/>
              <a:t>(</a:t>
            </a:r>
            <a:r>
              <a:rPr lang="ko-KR" altLang="en-US" smtClean="0"/>
              <a:t>아이디를 ㅓㄴ겨줌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회원인증</a:t>
            </a:r>
            <a:r>
              <a:rPr lang="en-US" altLang="ko-KR" smtClean="0"/>
              <a:t>(</a:t>
            </a:r>
            <a:r>
              <a:rPr lang="ko-KR" altLang="en-US" smtClean="0"/>
              <a:t>로그인 성공시</a:t>
            </a:r>
            <a:r>
              <a:rPr lang="en-US" altLang="ko-KR" smtClean="0"/>
              <a:t>)</a:t>
            </a:r>
            <a:r>
              <a:rPr lang="ko-KR" altLang="en-US" smtClean="0"/>
              <a:t>는 회원전용페이지로 이동</a:t>
            </a:r>
            <a:endParaRPr lang="en-US" altLang="ko-KR" smtClean="0"/>
          </a:p>
          <a:p>
            <a:r>
              <a:rPr lang="ko-KR" altLang="en-US" smtClean="0"/>
              <a:t>회원수정페이지는 회원정보 변경</a:t>
            </a:r>
            <a:endParaRPr lang="en-US" altLang="ko-KR" smtClean="0"/>
          </a:p>
          <a:p>
            <a:r>
              <a:rPr lang="ko-KR" altLang="en-US" smtClean="0"/>
              <a:t>로그아웃 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39552" y="457200"/>
            <a:ext cx="6605090" cy="4103712"/>
            <a:chOff x="0" y="1269504"/>
            <a:chExt cx="6605090" cy="4103712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2608337" y="2060848"/>
              <a:ext cx="138759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1331640" y="256490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1835696" y="2582906"/>
              <a:ext cx="0" cy="70207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608337" y="2348880"/>
              <a:ext cx="1387599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5210394" y="2564904"/>
              <a:ext cx="0" cy="72008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644008" y="2564904"/>
              <a:ext cx="0" cy="72008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H:\원고\로드북\_____jsp\img\ch09\9-038.b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8530"/>
              <a:ext cx="2608337" cy="1056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H:\원고\로드북\_____jsp\img\ch09\9-039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83355"/>
              <a:ext cx="3101481" cy="2089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:\원고\로드북\_____jsp\img\ch09\9-042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269504"/>
              <a:ext cx="2481263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H:\원고\로드북\_____jsp\img\ch09\9-043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322290"/>
              <a:ext cx="3041202" cy="2050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3528" y="4869160"/>
            <a:ext cx="87129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&lt;controller&gt;</a:t>
            </a:r>
            <a:br>
              <a:rPr lang="en-US" altLang="ko-KR" sz="1600" smtClean="0">
                <a:solidFill>
                  <a:srgbClr val="FF0000"/>
                </a:solidFill>
              </a:rPr>
            </a:br>
            <a:r>
              <a:rPr lang="en-US" altLang="ko-KR" sz="1600" smtClean="0">
                <a:solidFill>
                  <a:srgbClr val="FF0000"/>
                </a:solidFill>
              </a:rPr>
              <a:t>IdCheckServlet.java,JoinServelt.java,LoginServlet.java,LogoutServlet.java</a:t>
            </a:r>
            <a:r>
              <a:rPr lang="en-US" altLang="ko-KR" sz="1600">
                <a:solidFill>
                  <a:srgbClr val="FF0000"/>
                </a:solidFill>
              </a:rPr>
              <a:t>,</a:t>
            </a:r>
            <a:br>
              <a:rPr lang="en-US" altLang="ko-KR" sz="1600">
                <a:solidFill>
                  <a:srgbClr val="FF0000"/>
                </a:solidFill>
              </a:rPr>
            </a:br>
            <a:r>
              <a:rPr lang="en-US" altLang="ko-KR" sz="1600" smtClean="0">
                <a:solidFill>
                  <a:srgbClr val="FF0000"/>
                </a:solidFill>
              </a:rPr>
              <a:t>MemberUpdateServlet.java,</a:t>
            </a:r>
            <a:br>
              <a:rPr lang="en-US" altLang="ko-KR" sz="1600" smtClean="0">
                <a:solidFill>
                  <a:srgbClr val="FF0000"/>
                </a:solidFill>
              </a:rPr>
            </a:br>
            <a:r>
              <a:rPr lang="en-US" altLang="ko-KR" sz="1600" smtClean="0">
                <a:solidFill>
                  <a:srgbClr val="FF0000"/>
                </a:solidFill>
              </a:rPr>
              <a:t>&lt;dao&gt;MemberDao.java  &lt;dto&gt;MemberVO.java</a:t>
            </a:r>
            <a:br>
              <a:rPr lang="en-US" altLang="ko-KR" sz="1600" smtClean="0">
                <a:solidFill>
                  <a:srgbClr val="FF0000"/>
                </a:solidFill>
              </a:rPr>
            </a:br>
            <a:r>
              <a:rPr lang="en-US" altLang="ko-KR" sz="1600" smtClean="0">
                <a:solidFill>
                  <a:srgbClr val="FF0000"/>
                </a:solidFill>
              </a:rPr>
              <a:t>&lt;member&gt;idcheck.jsp,login.jsp,join.jsp,memberUpdate.jsp &lt;script&gt;member.js</a:t>
            </a:r>
            <a:br>
              <a:rPr lang="en-US" altLang="ko-KR" sz="1600" smtClean="0">
                <a:solidFill>
                  <a:srgbClr val="FF0000"/>
                </a:solidFill>
              </a:rPr>
            </a:br>
            <a:r>
              <a:rPr lang="en-US" altLang="ko-KR" sz="1600" smtClean="0">
                <a:solidFill>
                  <a:srgbClr val="FF0000"/>
                </a:solidFill>
              </a:rPr>
              <a:t>main.jsp,index.jsp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2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57609176" descr="EMB0000137001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" y="2876606"/>
            <a:ext cx="8713083" cy="309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971600" y="3786138"/>
            <a:ext cx="360040" cy="115503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2721068" y="3936593"/>
            <a:ext cx="292263" cy="315159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3331" y="3063156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 맨 끝부분으로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내려가서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Ctrl]+[Alt]+F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키를 눌려 자동 정렬시킨 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web-study-09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프로젝트에 대한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&lt;Context&gt;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3063155"/>
            <a:ext cx="19601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화면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왼쪽에서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Severs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를 찾아 </a:t>
            </a:r>
            <a:r>
              <a:rPr lang="en-US" altLang="ko-KR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server.xml </a:t>
            </a:r>
            <a:r>
              <a:rPr lang="ko-KR" altLang="en-US" sz="1600" dirty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파일을 </a:t>
            </a:r>
            <a:r>
              <a:rPr lang="ko-KR" altLang="en-US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찾는다</a:t>
            </a:r>
            <a:r>
              <a:rPr lang="en-US" altLang="ko-KR" sz="1600" dirty="0" smtClean="0">
                <a:solidFill>
                  <a:srgbClr val="0000FF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1600" dirty="0">
              <a:solidFill>
                <a:srgbClr val="0000F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63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479</Words>
  <Application>Microsoft Office PowerPoint</Application>
  <PresentationFormat>화면 슬라이드 쇼(4:3)</PresentationFormat>
  <Paragraphs>159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휴먼매직체</vt:lpstr>
      <vt:lpstr>Arial</vt:lpstr>
      <vt:lpstr>Office 테마</vt:lpstr>
      <vt:lpstr>데이터베이스를 이용한  회원관리시스템 구축하기</vt:lpstr>
      <vt:lpstr>데이터베이스 커넥션풀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404-11</cp:lastModifiedBy>
  <cp:revision>166</cp:revision>
  <dcterms:created xsi:type="dcterms:W3CDTF">2013-05-13T12:41:23Z</dcterms:created>
  <dcterms:modified xsi:type="dcterms:W3CDTF">2023-04-07T00:23:18Z</dcterms:modified>
</cp:coreProperties>
</file>