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4"/>
  </p:notesMasterIdLst>
  <p:sldIdLst>
    <p:sldId id="455" r:id="rId2"/>
    <p:sldId id="441" r:id="rId3"/>
    <p:sldId id="364" r:id="rId4"/>
    <p:sldId id="420" r:id="rId5"/>
    <p:sldId id="367" r:id="rId6"/>
    <p:sldId id="368" r:id="rId7"/>
    <p:sldId id="421" r:id="rId8"/>
    <p:sldId id="410" r:id="rId9"/>
    <p:sldId id="422" r:id="rId10"/>
    <p:sldId id="371" r:id="rId11"/>
    <p:sldId id="370" r:id="rId12"/>
    <p:sldId id="423" r:id="rId13"/>
    <p:sldId id="373" r:id="rId14"/>
    <p:sldId id="411" r:id="rId15"/>
    <p:sldId id="424" r:id="rId16"/>
    <p:sldId id="425" r:id="rId17"/>
    <p:sldId id="426" r:id="rId18"/>
    <p:sldId id="446" r:id="rId19"/>
    <p:sldId id="427" r:id="rId20"/>
    <p:sldId id="428" r:id="rId21"/>
    <p:sldId id="372" r:id="rId22"/>
    <p:sldId id="429" r:id="rId23"/>
    <p:sldId id="445" r:id="rId24"/>
    <p:sldId id="430" r:id="rId25"/>
    <p:sldId id="375" r:id="rId26"/>
    <p:sldId id="363" r:id="rId27"/>
    <p:sldId id="432" r:id="rId28"/>
    <p:sldId id="378" r:id="rId29"/>
    <p:sldId id="377" r:id="rId30"/>
    <p:sldId id="447" r:id="rId31"/>
    <p:sldId id="448" r:id="rId32"/>
    <p:sldId id="434" r:id="rId33"/>
    <p:sldId id="383" r:id="rId34"/>
    <p:sldId id="449" r:id="rId35"/>
    <p:sldId id="450" r:id="rId36"/>
    <p:sldId id="451" r:id="rId37"/>
    <p:sldId id="452" r:id="rId38"/>
    <p:sldId id="453" r:id="rId39"/>
    <p:sldId id="379" r:id="rId40"/>
    <p:sldId id="409" r:id="rId41"/>
    <p:sldId id="381" r:id="rId42"/>
    <p:sldId id="437" r:id="rId43"/>
    <p:sldId id="385" r:id="rId44"/>
    <p:sldId id="386" r:id="rId45"/>
    <p:sldId id="388" r:id="rId46"/>
    <p:sldId id="389" r:id="rId47"/>
    <p:sldId id="439" r:id="rId48"/>
    <p:sldId id="438" r:id="rId49"/>
    <p:sldId id="390" r:id="rId50"/>
    <p:sldId id="392" r:id="rId51"/>
    <p:sldId id="393" r:id="rId52"/>
    <p:sldId id="395" r:id="rId53"/>
    <p:sldId id="442" r:id="rId54"/>
    <p:sldId id="398" r:id="rId55"/>
    <p:sldId id="400" r:id="rId56"/>
    <p:sldId id="401" r:id="rId57"/>
    <p:sldId id="402" r:id="rId58"/>
    <p:sldId id="403" r:id="rId59"/>
    <p:sldId id="406" r:id="rId60"/>
    <p:sldId id="440" r:id="rId61"/>
    <p:sldId id="454" r:id="rId62"/>
    <p:sldId id="413" r:id="rId6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55"/>
            <p14:sldId id="441"/>
            <p14:sldId id="364"/>
            <p14:sldId id="420"/>
            <p14:sldId id="367"/>
            <p14:sldId id="368"/>
            <p14:sldId id="421"/>
            <p14:sldId id="410"/>
          </p14:sldIdLst>
        </p14:section>
        <p14:section name="제목 없는 구역" id="{50618249-BD4B-4608-80C6-F69DDB80ECB6}">
          <p14:sldIdLst>
            <p14:sldId id="422"/>
            <p14:sldId id="371"/>
            <p14:sldId id="370"/>
            <p14:sldId id="423"/>
            <p14:sldId id="373"/>
            <p14:sldId id="411"/>
            <p14:sldId id="424"/>
            <p14:sldId id="425"/>
            <p14:sldId id="426"/>
            <p14:sldId id="446"/>
            <p14:sldId id="427"/>
            <p14:sldId id="428"/>
            <p14:sldId id="372"/>
            <p14:sldId id="429"/>
            <p14:sldId id="445"/>
            <p14:sldId id="430"/>
            <p14:sldId id="375"/>
            <p14:sldId id="363"/>
            <p14:sldId id="432"/>
            <p14:sldId id="378"/>
            <p14:sldId id="377"/>
            <p14:sldId id="447"/>
            <p14:sldId id="448"/>
            <p14:sldId id="434"/>
            <p14:sldId id="383"/>
            <p14:sldId id="449"/>
            <p14:sldId id="450"/>
            <p14:sldId id="451"/>
            <p14:sldId id="452"/>
            <p14:sldId id="453"/>
            <p14:sldId id="379"/>
            <p14:sldId id="409"/>
            <p14:sldId id="381"/>
            <p14:sldId id="437"/>
            <p14:sldId id="385"/>
            <p14:sldId id="386"/>
            <p14:sldId id="388"/>
            <p14:sldId id="389"/>
            <p14:sldId id="439"/>
            <p14:sldId id="438"/>
            <p14:sldId id="390"/>
            <p14:sldId id="392"/>
            <p14:sldId id="393"/>
            <p14:sldId id="395"/>
            <p14:sldId id="442"/>
            <p14:sldId id="398"/>
            <p14:sldId id="400"/>
            <p14:sldId id="401"/>
            <p14:sldId id="402"/>
            <p14:sldId id="403"/>
            <p14:sldId id="406"/>
            <p14:sldId id="440"/>
            <p14:sldId id="454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9E7A7"/>
    <a:srgbClr val="669900"/>
    <a:srgbClr val="FF5B5B"/>
    <a:srgbClr val="8BB0CF"/>
    <a:srgbClr val="7AA5C8"/>
    <a:srgbClr val="42739C"/>
    <a:srgbClr val="FF3300"/>
    <a:srgbClr val="8FFE00"/>
    <a:srgbClr val="4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0" autoAdjust="0"/>
    <p:restoredTop sz="86441" autoAdjust="0"/>
  </p:normalViewPr>
  <p:slideViewPr>
    <p:cSldViewPr>
      <p:cViewPr varScale="1">
        <p:scale>
          <a:sx n="91" d="100"/>
          <a:sy n="91" d="100"/>
        </p:scale>
        <p:origin x="102" y="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2023-02-17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J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V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5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웹 프로그래밍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5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/>
              <a:t>자바스크립트 언어</a:t>
            </a:r>
          </a:p>
        </p:txBody>
      </p:sp>
    </p:spTree>
    <p:extLst>
      <p:ext uri="{BB962C8B-B14F-4D97-AF65-F5344CB8AC3E}">
        <p14:creationId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6–3 </a:t>
            </a:r>
            <a:r>
              <a:rPr lang="ko-KR" altLang="en-US" dirty="0"/>
              <a:t>자바스크립트 파일 작성 및 불러오기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9349" y="3749055"/>
            <a:ext cx="4004659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외부 파일에 자바스크립트 작성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b="1" dirty="0"/>
              <a:t>&lt;script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="lib.js"&gt;</a:t>
            </a:r>
          </a:p>
          <a:p>
            <a:pPr defTabSz="180000"/>
            <a:r>
              <a:rPr lang="en-US" altLang="ko-KR" sz="1200" b="1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마우스 올려 보세요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="media/apple.png" alt="</a:t>
            </a:r>
            <a:r>
              <a:rPr lang="ko-KR" altLang="en-US" sz="1200" dirty="0"/>
              <a:t>이미지</a:t>
            </a:r>
            <a:r>
              <a:rPr lang="en-US" altLang="ko-KR" sz="1200" dirty="0"/>
              <a:t>"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onmouseover</a:t>
            </a:r>
            <a:r>
              <a:rPr lang="en-US" altLang="ko-KR" sz="1200" b="1" dirty="0"/>
              <a:t>="over(this)"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onmouseout</a:t>
            </a:r>
            <a:r>
              <a:rPr lang="en-US" altLang="ko-KR" sz="1200" b="1" dirty="0"/>
              <a:t>="out(this)"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1259632" y="4293096"/>
            <a:ext cx="936104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0660" y="1427658"/>
            <a:ext cx="7794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예제 </a:t>
            </a:r>
            <a:r>
              <a:rPr lang="en-US" altLang="ko-KR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6–2</a:t>
            </a:r>
            <a:r>
              <a:rPr lang="ko-KR" altLang="en-US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</a:t>
            </a:r>
            <a:r>
              <a:rPr lang="en-US" altLang="ko-KR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&lt;script&gt; </a:t>
            </a:r>
            <a:r>
              <a:rPr lang="ko-KR" altLang="en-US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태그에 들어 있는 자바스크립트 코드를 </a:t>
            </a:r>
            <a:r>
              <a:rPr lang="en-US" altLang="ko-KR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lib.js </a:t>
            </a:r>
            <a:r>
              <a:rPr lang="ko-KR" altLang="en-US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파일에 저장하고 불러와서 사용하도록 수정하라</a:t>
            </a:r>
            <a:r>
              <a:rPr lang="en-US" altLang="ko-KR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9349" y="2276872"/>
            <a:ext cx="299654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/* </a:t>
            </a:r>
            <a:r>
              <a:rPr lang="ko-KR" altLang="en-US" sz="1200" dirty="0"/>
              <a:t>자바스크립트 파일 </a:t>
            </a:r>
            <a:r>
              <a:rPr lang="en-US" altLang="ko-KR" sz="1200" dirty="0"/>
              <a:t>lib.js */</a:t>
            </a:r>
          </a:p>
          <a:p>
            <a:pPr defTabSz="180000"/>
            <a:r>
              <a:rPr lang="en-US" altLang="ko-KR" sz="1200" dirty="0"/>
              <a:t>function over(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obj.src</a:t>
            </a:r>
            <a:r>
              <a:rPr lang="en-US" altLang="ko-KR" sz="1200" dirty="0"/>
              <a:t>="media/banana.png";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function out(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obj.src</a:t>
            </a:r>
            <a:r>
              <a:rPr lang="en-US" altLang="ko-KR" sz="1200" dirty="0"/>
              <a:t>="media/apple.png";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35896" y="2254238"/>
            <a:ext cx="46679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rgbClr val="C00000"/>
                </a:solidFill>
                <a:latin typeface="+mj-lt"/>
              </a:rPr>
              <a:t>lib.js</a:t>
            </a:r>
            <a:endParaRPr lang="ko-KR" altLang="en-US" sz="11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2217107" y="3100193"/>
            <a:ext cx="2426901" cy="1336920"/>
          </a:xfrm>
          <a:custGeom>
            <a:avLst/>
            <a:gdLst>
              <a:gd name="connsiteX0" fmla="*/ 1440493 w 2407023"/>
              <a:gd name="connsiteY0" fmla="*/ 0 h 1490597"/>
              <a:gd name="connsiteX1" fmla="*/ 2248422 w 2407023"/>
              <a:gd name="connsiteY1" fmla="*/ 469726 h 1490597"/>
              <a:gd name="connsiteX2" fmla="*/ 2185792 w 2407023"/>
              <a:gd name="connsiteY2" fmla="*/ 1290181 h 1490597"/>
              <a:gd name="connsiteX3" fmla="*/ 0 w 2407023"/>
              <a:gd name="connsiteY3" fmla="*/ 1490597 h 14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023" h="1490597">
                <a:moveTo>
                  <a:pt x="1440493" y="0"/>
                </a:moveTo>
                <a:cubicBezTo>
                  <a:pt x="1782349" y="127348"/>
                  <a:pt x="2124206" y="254696"/>
                  <a:pt x="2248422" y="469726"/>
                </a:cubicBezTo>
                <a:cubicBezTo>
                  <a:pt x="2372639" y="684756"/>
                  <a:pt x="2560529" y="1120036"/>
                  <a:pt x="2185792" y="1290181"/>
                </a:cubicBezTo>
                <a:cubicBezTo>
                  <a:pt x="1811055" y="1460326"/>
                  <a:pt x="905527" y="1475461"/>
                  <a:pt x="0" y="1490597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756794" y="2791788"/>
            <a:ext cx="7489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rgbClr val="C00000"/>
                </a:solidFill>
              </a:rPr>
              <a:t>lib.js</a:t>
            </a:r>
            <a:endParaRPr lang="ko-KR" altLang="en-US" sz="11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>
                <a:solidFill>
                  <a:srgbClr val="C00000"/>
                </a:solidFill>
                <a:latin typeface="+mj-lt"/>
              </a:rPr>
              <a:t>불러오기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2636912"/>
            <a:ext cx="2000285" cy="234243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1008" y="3861048"/>
            <a:ext cx="2000285" cy="234243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71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76257" y="1916833"/>
            <a:ext cx="2103151" cy="19703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6–4 </a:t>
            </a:r>
            <a:r>
              <a:rPr lang="ko-KR" altLang="en-US" dirty="0"/>
              <a:t>하이퍼링크</a:t>
            </a:r>
            <a:r>
              <a:rPr lang="en-US" altLang="ko-KR" dirty="0"/>
              <a:t>&lt;a&gt;</a:t>
            </a:r>
            <a:r>
              <a:rPr lang="ko-KR" altLang="en-US" dirty="0"/>
              <a:t>의 </a:t>
            </a:r>
            <a:r>
              <a:rPr lang="en-US" altLang="ko-KR" dirty="0" err="1"/>
              <a:t>href</a:t>
            </a:r>
            <a:r>
              <a:rPr lang="ko-KR" altLang="en-US" dirty="0"/>
              <a:t>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자바스크립트 코드 작성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/>
              <a:t>: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77419" y="1916051"/>
            <a:ext cx="439248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&lt;head&gt;&lt;title&gt;URL</a:t>
            </a:r>
            <a:r>
              <a:rPr lang="ko-KR" altLang="en-US" sz="1400" dirty="0"/>
              <a:t>에 자바스크립트 작성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링크의 </a:t>
            </a:r>
            <a:r>
              <a:rPr lang="en-US" altLang="ko-KR" sz="1400" dirty="0" err="1"/>
              <a:t>href</a:t>
            </a:r>
            <a:r>
              <a:rPr lang="ko-KR" altLang="en-US" sz="1400" dirty="0"/>
              <a:t>에 자바스크립트 작성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javascript:alert</a:t>
            </a:r>
            <a:r>
              <a:rPr lang="en-US" altLang="ko-KR" sz="1400" b="1" dirty="0"/>
              <a:t>('</a:t>
            </a:r>
            <a:r>
              <a:rPr lang="ko-KR" altLang="en-US" sz="1400" b="1" dirty="0"/>
              <a:t>클릭하셨어요</a:t>
            </a:r>
            <a:r>
              <a:rPr lang="en-US" altLang="ko-KR" sz="1400" b="1" dirty="0"/>
              <a:t>?')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클릭해보세요</a:t>
            </a:r>
            <a:r>
              <a:rPr lang="en-US" altLang="ko-KR" sz="1400" dirty="0"/>
              <a:t>&lt;/a&gt;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6176276" y="3176155"/>
            <a:ext cx="2291889" cy="1216692"/>
            <a:chOff x="4952090" y="792240"/>
            <a:chExt cx="4021072" cy="207042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2090" y="792240"/>
              <a:ext cx="2208280" cy="207042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0370" y="792240"/>
              <a:ext cx="1812792" cy="2058550"/>
            </a:xfrm>
            <a:prstGeom prst="rect">
              <a:avLst/>
            </a:prstGeom>
          </p:spPr>
        </p:pic>
      </p:grpSp>
      <p:sp>
        <p:nvSpPr>
          <p:cNvPr id="13" name="타원 12"/>
          <p:cNvSpPr/>
          <p:nvPr/>
        </p:nvSpPr>
        <p:spPr>
          <a:xfrm>
            <a:off x="5244817" y="3373418"/>
            <a:ext cx="835273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5644218" y="3659891"/>
            <a:ext cx="540152" cy="304800"/>
          </a:xfrm>
          <a:custGeom>
            <a:avLst/>
            <a:gdLst>
              <a:gd name="connsiteX0" fmla="*/ 0 w 540152"/>
              <a:gd name="connsiteY0" fmla="*/ 0 h 304800"/>
              <a:gd name="connsiteX1" fmla="*/ 123464 w 540152"/>
              <a:gd name="connsiteY1" fmla="*/ 235352 h 304800"/>
              <a:gd name="connsiteX2" fmla="*/ 540152 w 540152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152" h="304800">
                <a:moveTo>
                  <a:pt x="0" y="0"/>
                </a:moveTo>
                <a:cubicBezTo>
                  <a:pt x="16719" y="92276"/>
                  <a:pt x="33439" y="184552"/>
                  <a:pt x="123464" y="235352"/>
                </a:cubicBezTo>
                <a:cubicBezTo>
                  <a:pt x="213489" y="286152"/>
                  <a:pt x="468775" y="293225"/>
                  <a:pt x="540152" y="3048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9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자바스크립트로 </a:t>
            </a:r>
            <a:r>
              <a:rPr lang="en-US" altLang="ko-KR"/>
              <a:t>HTML </a:t>
            </a:r>
            <a:r>
              <a:rPr lang="ko-KR" altLang="en-US" smtClean="0"/>
              <a:t>콘텐츠부분에 </a:t>
            </a:r>
            <a:r>
              <a:rPr lang="ko-KR" altLang="en-US" dirty="0"/>
              <a:t>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자바스크립트로 </a:t>
            </a:r>
            <a:r>
              <a:rPr lang="en-US" altLang="ko-KR" dirty="0"/>
              <a:t>HTML </a:t>
            </a:r>
            <a:r>
              <a:rPr lang="ko-KR" altLang="en-US" dirty="0" err="1"/>
              <a:t>콘텐츠를웹</a:t>
            </a:r>
            <a:r>
              <a:rPr lang="ko-KR" altLang="en-US" dirty="0"/>
              <a:t> 페이지에 직접 삽입</a:t>
            </a:r>
            <a:endParaRPr lang="en-US" altLang="ko-KR" dirty="0"/>
          </a:p>
          <a:p>
            <a:pPr lvl="1"/>
            <a:r>
              <a:rPr lang="ko-KR" altLang="en-US" dirty="0"/>
              <a:t>바로 브라우저 윈도우에 출력</a:t>
            </a:r>
            <a:endParaRPr lang="en-US" altLang="ko-KR" dirty="0"/>
          </a:p>
          <a:p>
            <a:pPr lvl="1"/>
            <a:r>
              <a:rPr lang="en-US" altLang="ko-KR" dirty="0" err="1"/>
              <a:t>document.write</a:t>
            </a:r>
            <a:r>
              <a:rPr lang="en-US" altLang="ko-KR" dirty="0"/>
              <a:t>()</a:t>
            </a:r>
          </a:p>
          <a:p>
            <a:pPr marL="68580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document.write</a:t>
            </a:r>
            <a:r>
              <a:rPr lang="en-US" altLang="ko-KR" dirty="0"/>
              <a:t>("&lt;h3&gt;Welcome!&lt;/h3&gt;");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document.writeln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writeln</a:t>
            </a:r>
            <a:r>
              <a:rPr lang="en-US" altLang="ko-KR" dirty="0"/>
              <a:t>()</a:t>
            </a:r>
            <a:r>
              <a:rPr lang="ko-KR" altLang="en-US" dirty="0"/>
              <a:t>은 텍스트에 ‘</a:t>
            </a:r>
            <a:r>
              <a:rPr lang="en-US" altLang="ko-KR" dirty="0"/>
              <a:t>\n＇</a:t>
            </a:r>
            <a:r>
              <a:rPr lang="ko-KR" altLang="en-US" dirty="0"/>
              <a:t>을 덧붙여 출력</a:t>
            </a:r>
            <a:endParaRPr lang="en-US" altLang="ko-KR" dirty="0"/>
          </a:p>
          <a:p>
            <a:pPr lvl="2"/>
            <a:r>
              <a:rPr lang="en-US" altLang="ko-KR" dirty="0"/>
              <a:t>'\n'</a:t>
            </a:r>
            <a:r>
              <a:rPr lang="ko-KR" altLang="en-US" dirty="0"/>
              <a:t>을 덧붙이는 것은 고작해야 빈칸 하나 출력</a:t>
            </a:r>
            <a:endParaRPr lang="en-US" altLang="ko-KR" dirty="0"/>
          </a:p>
          <a:p>
            <a:pPr lvl="2"/>
            <a:r>
              <a:rPr lang="ko-KR" altLang="en-US" dirty="0"/>
              <a:t>다음 줄로 넘어가는 것은 아님</a:t>
            </a:r>
          </a:p>
          <a:p>
            <a:pPr lvl="2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20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1844824"/>
            <a:ext cx="2506494" cy="28494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6-5 </a:t>
            </a:r>
            <a:r>
              <a:rPr lang="en-US" altLang="ko-KR" dirty="0" err="1"/>
              <a:t>document.write</a:t>
            </a:r>
            <a:r>
              <a:rPr lang="en-US" altLang="ko-KR" dirty="0"/>
              <a:t>()</a:t>
            </a:r>
            <a:r>
              <a:rPr lang="ko-KR" altLang="en-US" dirty="0"/>
              <a:t>로 웹 페이지에 </a:t>
            </a:r>
            <a:r>
              <a:rPr lang="en-US" altLang="ko-KR" dirty="0"/>
              <a:t>HTML </a:t>
            </a:r>
            <a:r>
              <a:rPr lang="ko-KR" altLang="en-US" dirty="0" err="1"/>
              <a:t>콘텐츠</a:t>
            </a:r>
            <a:r>
              <a:rPr lang="ko-KR" altLang="en-US" dirty="0"/>
              <a:t> 출력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8505" y="1772816"/>
            <a:ext cx="446449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()</a:t>
            </a:r>
            <a:r>
              <a:rPr lang="ko-KR" altLang="en-US" sz="1400" dirty="0"/>
              <a:t> 활용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() </a:t>
            </a:r>
            <a:r>
              <a:rPr lang="ko-KR" altLang="en-US" sz="1400" dirty="0"/>
              <a:t>활용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&lt;script&gt;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document.write</a:t>
            </a:r>
            <a:r>
              <a:rPr lang="en-US" altLang="ko-KR" sz="1400" b="1" dirty="0"/>
              <a:t>("&lt;h3&gt;Welcome!&lt;/h3&gt;");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document.write</a:t>
            </a:r>
            <a:r>
              <a:rPr lang="en-US" altLang="ko-KR" sz="1400" b="1" dirty="0"/>
              <a:t>("2 + 5 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br</a:t>
            </a:r>
            <a:r>
              <a:rPr lang="en-US" altLang="ko-KR" sz="1400" b="1" dirty="0"/>
              <a:t>&gt;");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document.write</a:t>
            </a:r>
            <a:r>
              <a:rPr lang="en-US" altLang="ko-KR" sz="1400" b="1" dirty="0"/>
              <a:t>("&lt;mark&gt;7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.&lt;/mark&gt;");</a:t>
            </a:r>
          </a:p>
          <a:p>
            <a:pPr defTabSz="180000"/>
            <a:r>
              <a:rPr lang="en-US" altLang="ko-KR" sz="1400" b="1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5" name="자유형 4"/>
          <p:cNvSpPr/>
          <p:nvPr/>
        </p:nvSpPr>
        <p:spPr>
          <a:xfrm>
            <a:off x="4481304" y="3620441"/>
            <a:ext cx="945583" cy="45719"/>
          </a:xfrm>
          <a:custGeom>
            <a:avLst/>
            <a:gdLst>
              <a:gd name="connsiteX0" fmla="*/ 0 w 1117600"/>
              <a:gd name="connsiteY0" fmla="*/ 364 h 59630"/>
              <a:gd name="connsiteX1" fmla="*/ 601133 w 1117600"/>
              <a:gd name="connsiteY1" fmla="*/ 8830 h 59630"/>
              <a:gd name="connsiteX2" fmla="*/ 1117600 w 1117600"/>
              <a:gd name="connsiteY2" fmla="*/ 59630 h 5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0" h="59630">
                <a:moveTo>
                  <a:pt x="0" y="364"/>
                </a:moveTo>
                <a:cubicBezTo>
                  <a:pt x="207433" y="-342"/>
                  <a:pt x="414866" y="-1048"/>
                  <a:pt x="601133" y="8830"/>
                </a:cubicBezTo>
                <a:cubicBezTo>
                  <a:pt x="787400" y="18708"/>
                  <a:pt x="952500" y="39169"/>
                  <a:pt x="1117600" y="5963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788024" y="4077071"/>
            <a:ext cx="638863" cy="216023"/>
          </a:xfrm>
          <a:custGeom>
            <a:avLst/>
            <a:gdLst>
              <a:gd name="connsiteX0" fmla="*/ 0 w 736600"/>
              <a:gd name="connsiteY0" fmla="*/ 0 h 270934"/>
              <a:gd name="connsiteX1" fmla="*/ 423333 w 736600"/>
              <a:gd name="connsiteY1" fmla="*/ 59267 h 270934"/>
              <a:gd name="connsiteX2" fmla="*/ 567267 w 736600"/>
              <a:gd name="connsiteY2" fmla="*/ 228600 h 270934"/>
              <a:gd name="connsiteX3" fmla="*/ 736600 w 736600"/>
              <a:gd name="connsiteY3" fmla="*/ 270934 h 27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600" h="270934">
                <a:moveTo>
                  <a:pt x="0" y="0"/>
                </a:moveTo>
                <a:cubicBezTo>
                  <a:pt x="164394" y="10583"/>
                  <a:pt x="328789" y="21167"/>
                  <a:pt x="423333" y="59267"/>
                </a:cubicBezTo>
                <a:cubicBezTo>
                  <a:pt x="517877" y="97367"/>
                  <a:pt x="515056" y="193322"/>
                  <a:pt x="567267" y="228600"/>
                </a:cubicBezTo>
                <a:cubicBezTo>
                  <a:pt x="619478" y="263878"/>
                  <a:pt x="678039" y="267406"/>
                  <a:pt x="736600" y="270934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779912" y="3861047"/>
            <a:ext cx="1646975" cy="216023"/>
          </a:xfrm>
          <a:custGeom>
            <a:avLst/>
            <a:gdLst>
              <a:gd name="connsiteX0" fmla="*/ 0 w 1117600"/>
              <a:gd name="connsiteY0" fmla="*/ 364 h 59630"/>
              <a:gd name="connsiteX1" fmla="*/ 601133 w 1117600"/>
              <a:gd name="connsiteY1" fmla="*/ 8830 h 59630"/>
              <a:gd name="connsiteX2" fmla="*/ 1117600 w 1117600"/>
              <a:gd name="connsiteY2" fmla="*/ 59630 h 5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0" h="59630">
                <a:moveTo>
                  <a:pt x="0" y="364"/>
                </a:moveTo>
                <a:cubicBezTo>
                  <a:pt x="207433" y="-342"/>
                  <a:pt x="414866" y="-1048"/>
                  <a:pt x="601133" y="8830"/>
                </a:cubicBezTo>
                <a:cubicBezTo>
                  <a:pt x="787400" y="18708"/>
                  <a:pt x="952500" y="39169"/>
                  <a:pt x="1117600" y="5963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5373216"/>
            <a:ext cx="768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Write()</a:t>
            </a:r>
            <a:r>
              <a:rPr lang="ko-KR" altLang="en-US" dirty="0" smtClean="0"/>
              <a:t>메서드는 로드가 </a:t>
            </a:r>
            <a:r>
              <a:rPr lang="ko-KR" altLang="en-US" dirty="0" err="1" smtClean="0"/>
              <a:t>완료된후에</a:t>
            </a:r>
            <a:r>
              <a:rPr lang="ko-KR" altLang="en-US" dirty="0" smtClean="0"/>
              <a:t> 사용하면 기존의 내용은 모두 삭제됨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1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자바스크립트 다이얼로그</a:t>
            </a:r>
            <a:r>
              <a:rPr lang="en-US" altLang="ko-KR" dirty="0"/>
              <a:t>(</a:t>
            </a:r>
            <a:r>
              <a:rPr lang="ko-KR" altLang="en-US" dirty="0" err="1"/>
              <a:t>대화창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프롬프트 다이얼로그</a:t>
            </a:r>
            <a:r>
              <a:rPr lang="en-US" altLang="ko-KR" dirty="0"/>
              <a:t>(prompt</a:t>
            </a:r>
            <a:r>
              <a:rPr lang="ko-KR" altLang="en-US" dirty="0"/>
              <a:t>함수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(window.)prompt("</a:t>
            </a:r>
            <a:r>
              <a:rPr lang="ko-KR" altLang="en-US" dirty="0"/>
              <a:t>메시지</a:t>
            </a:r>
            <a:r>
              <a:rPr lang="en-US" altLang="ko-KR" dirty="0"/>
              <a:t>", "</a:t>
            </a:r>
            <a:r>
              <a:rPr lang="ko-KR" altLang="en-US" dirty="0"/>
              <a:t>디폴트 </a:t>
            </a:r>
            <a:r>
              <a:rPr lang="ko-KR" altLang="en-US" dirty="0" err="1"/>
              <a:t>입력값</a:t>
            </a:r>
            <a:r>
              <a:rPr lang="en-US" altLang="ko-KR" dirty="0"/>
              <a:t>")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사용자로부터 문자열을 입력 받아 리턴</a:t>
            </a:r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652120" y="2636912"/>
            <a:ext cx="2833875" cy="1703075"/>
            <a:chOff x="2406326" y="1722339"/>
            <a:chExt cx="7303805" cy="384178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6326" y="1722339"/>
              <a:ext cx="3028950" cy="3810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4356" y="1744598"/>
              <a:ext cx="4295775" cy="3819525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1043608" y="2636912"/>
            <a:ext cx="442008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ret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prompt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이름을 입력하세요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황기태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if(ret == null) {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취소 버튼이나 다이얼로그를 닫은 경우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else if(ret ==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""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 입력 없이 확인 버튼 누른 경우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else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ret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에는 사용자가 입력한 문자열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801649" y="2487641"/>
            <a:ext cx="1985376" cy="732097"/>
          </a:xfrm>
          <a:custGeom>
            <a:avLst/>
            <a:gdLst>
              <a:gd name="connsiteX0" fmla="*/ 0 w 1985376"/>
              <a:gd name="connsiteY0" fmla="*/ 186938 h 732097"/>
              <a:gd name="connsiteX1" fmla="*/ 469726 w 1985376"/>
              <a:gd name="connsiteY1" fmla="*/ 17837 h 732097"/>
              <a:gd name="connsiteX2" fmla="*/ 1465546 w 1985376"/>
              <a:gd name="connsiteY2" fmla="*/ 24100 h 732097"/>
              <a:gd name="connsiteX3" fmla="*/ 1753644 w 1985376"/>
              <a:gd name="connsiteY3" fmla="*/ 186938 h 732097"/>
              <a:gd name="connsiteX4" fmla="*/ 1803748 w 1985376"/>
              <a:gd name="connsiteY4" fmla="*/ 650401 h 732097"/>
              <a:gd name="connsiteX5" fmla="*/ 1985376 w 1985376"/>
              <a:gd name="connsiteY5" fmla="*/ 731821 h 73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376" h="732097">
                <a:moveTo>
                  <a:pt x="0" y="186938"/>
                </a:moveTo>
                <a:cubicBezTo>
                  <a:pt x="112734" y="115957"/>
                  <a:pt x="225468" y="44977"/>
                  <a:pt x="469726" y="17837"/>
                </a:cubicBezTo>
                <a:cubicBezTo>
                  <a:pt x="713984" y="-9303"/>
                  <a:pt x="1251560" y="-4084"/>
                  <a:pt x="1465546" y="24100"/>
                </a:cubicBezTo>
                <a:cubicBezTo>
                  <a:pt x="1679532" y="52283"/>
                  <a:pt x="1697277" y="82555"/>
                  <a:pt x="1753644" y="186938"/>
                </a:cubicBezTo>
                <a:cubicBezTo>
                  <a:pt x="1810011" y="291321"/>
                  <a:pt x="1765126" y="559587"/>
                  <a:pt x="1803748" y="650401"/>
                </a:cubicBezTo>
                <a:cubicBezTo>
                  <a:pt x="1842370" y="741215"/>
                  <a:pt x="1985376" y="731821"/>
                  <a:pt x="1985376" y="731821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903940" y="2887522"/>
            <a:ext cx="964504" cy="601249"/>
          </a:xfrm>
          <a:custGeom>
            <a:avLst/>
            <a:gdLst>
              <a:gd name="connsiteX0" fmla="*/ 0 w 964504"/>
              <a:gd name="connsiteY0" fmla="*/ 0 h 620038"/>
              <a:gd name="connsiteX1" fmla="*/ 463463 w 964504"/>
              <a:gd name="connsiteY1" fmla="*/ 544882 h 620038"/>
              <a:gd name="connsiteX2" fmla="*/ 964504 w 964504"/>
              <a:gd name="connsiteY2" fmla="*/ 620038 h 62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504" h="620038">
                <a:moveTo>
                  <a:pt x="0" y="0"/>
                </a:moveTo>
                <a:cubicBezTo>
                  <a:pt x="151356" y="220771"/>
                  <a:pt x="302712" y="441542"/>
                  <a:pt x="463463" y="544882"/>
                </a:cubicBezTo>
                <a:cubicBezTo>
                  <a:pt x="624214" y="648222"/>
                  <a:pt x="882041" y="609600"/>
                  <a:pt x="964504" y="620038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2648" y="5360463"/>
            <a:ext cx="734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모달로 </a:t>
            </a:r>
            <a:r>
              <a:rPr lang="ko-KR" altLang="en-US" smtClean="0"/>
              <a:t>확인전까지는 다른 </a:t>
            </a:r>
            <a:r>
              <a:rPr lang="ko-KR" altLang="en-US"/>
              <a:t>행위가 안됨</a:t>
            </a:r>
          </a:p>
        </p:txBody>
      </p:sp>
    </p:spTree>
    <p:extLst>
      <p:ext uri="{BB962C8B-B14F-4D97-AF65-F5344CB8AC3E}">
        <p14:creationId xmlns:p14="http://schemas.microsoft.com/office/powerpoint/2010/main" val="25887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dirty="0"/>
              <a:t>자바스크립트 다이얼로그 </a:t>
            </a:r>
            <a:r>
              <a:rPr lang="en-US" altLang="ko-KR" dirty="0"/>
              <a:t>: </a:t>
            </a:r>
            <a:r>
              <a:rPr lang="ko-KR" altLang="en-US" dirty="0"/>
              <a:t>확인 다이얼로그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(window.)confirm("</a:t>
            </a:r>
            <a:r>
              <a:rPr lang="ko-KR" altLang="en-US" dirty="0"/>
              <a:t>메시지</a:t>
            </a:r>
            <a:r>
              <a:rPr lang="en-US" altLang="ko-KR" dirty="0"/>
              <a:t>")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 fontAlgn="base"/>
            <a:r>
              <a:rPr lang="ko-KR" altLang="en-US" dirty="0"/>
              <a:t>“메시지”를 출력하고 ‘확인</a:t>
            </a:r>
            <a:r>
              <a:rPr lang="en-US" altLang="ko-KR" dirty="0"/>
              <a:t>/</a:t>
            </a:r>
            <a:r>
              <a:rPr lang="ko-KR" altLang="en-US" dirty="0"/>
              <a:t>최소</a:t>
            </a:r>
            <a:r>
              <a:rPr lang="en-US" altLang="ko-KR" dirty="0"/>
              <a:t>(OK/CANCEL)’</a:t>
            </a:r>
            <a:r>
              <a:rPr lang="ko-KR" altLang="en-US" dirty="0"/>
              <a:t>버튼을 가진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다이얼로그 출력</a:t>
            </a:r>
            <a:endParaRPr lang="en-US" altLang="ko-KR" dirty="0"/>
          </a:p>
          <a:p>
            <a:pPr lvl="2" fontAlgn="base"/>
            <a:r>
              <a:rPr lang="ko-KR" altLang="en-US" dirty="0"/>
              <a:t>‘확인’ 버튼을 누르면 </a:t>
            </a:r>
            <a:r>
              <a:rPr lang="en-US" altLang="ko-KR" dirty="0"/>
              <a:t>true, '</a:t>
            </a:r>
            <a:r>
              <a:rPr lang="ko-KR" altLang="en-US" dirty="0"/>
              <a:t>취소</a:t>
            </a:r>
            <a:r>
              <a:rPr lang="en-US" altLang="ko-KR" dirty="0"/>
              <a:t>' </a:t>
            </a:r>
            <a:r>
              <a:rPr lang="ko-KR" altLang="en-US" dirty="0"/>
              <a:t>버튼이나 강제로 다이얼로그를 닫으면 </a:t>
            </a:r>
            <a:r>
              <a:rPr lang="en-US" altLang="ko-KR" dirty="0"/>
              <a:t>false</a:t>
            </a:r>
            <a:r>
              <a:rPr lang="ko-KR" altLang="en-US" dirty="0"/>
              <a:t> 리턴</a:t>
            </a:r>
          </a:p>
          <a:p>
            <a:pPr lvl="2" fontAlgn="base"/>
            <a:endParaRPr lang="ko-KR" altLang="en-US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3356992"/>
            <a:ext cx="396044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ret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confirm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전송할까요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if(ret == true)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사용자가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확인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버튼을 누른 경우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else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취소 버튼이나 다이얼로그를 닫은 경우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580112" y="3339867"/>
            <a:ext cx="2836067" cy="1679118"/>
            <a:chOff x="1201908" y="2060848"/>
            <a:chExt cx="7001027" cy="309562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1908" y="2060848"/>
              <a:ext cx="3038475" cy="309562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1960" y="2070372"/>
              <a:ext cx="3990975" cy="3076575"/>
            </a:xfrm>
            <a:prstGeom prst="rect">
              <a:avLst/>
            </a:prstGeom>
          </p:spPr>
        </p:pic>
      </p:grpSp>
      <p:sp>
        <p:nvSpPr>
          <p:cNvPr id="12" name="자유형 11"/>
          <p:cNvSpPr/>
          <p:nvPr/>
        </p:nvSpPr>
        <p:spPr>
          <a:xfrm>
            <a:off x="3851704" y="3212976"/>
            <a:ext cx="1872424" cy="792088"/>
          </a:xfrm>
          <a:custGeom>
            <a:avLst/>
            <a:gdLst>
              <a:gd name="connsiteX0" fmla="*/ 0 w 1985376"/>
              <a:gd name="connsiteY0" fmla="*/ 186938 h 732097"/>
              <a:gd name="connsiteX1" fmla="*/ 469726 w 1985376"/>
              <a:gd name="connsiteY1" fmla="*/ 17837 h 732097"/>
              <a:gd name="connsiteX2" fmla="*/ 1465546 w 1985376"/>
              <a:gd name="connsiteY2" fmla="*/ 24100 h 732097"/>
              <a:gd name="connsiteX3" fmla="*/ 1753644 w 1985376"/>
              <a:gd name="connsiteY3" fmla="*/ 186938 h 732097"/>
              <a:gd name="connsiteX4" fmla="*/ 1803748 w 1985376"/>
              <a:gd name="connsiteY4" fmla="*/ 650401 h 732097"/>
              <a:gd name="connsiteX5" fmla="*/ 1985376 w 1985376"/>
              <a:gd name="connsiteY5" fmla="*/ 731821 h 73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376" h="732097">
                <a:moveTo>
                  <a:pt x="0" y="186938"/>
                </a:moveTo>
                <a:cubicBezTo>
                  <a:pt x="112734" y="115957"/>
                  <a:pt x="225468" y="44977"/>
                  <a:pt x="469726" y="17837"/>
                </a:cubicBezTo>
                <a:cubicBezTo>
                  <a:pt x="713984" y="-9303"/>
                  <a:pt x="1251560" y="-4084"/>
                  <a:pt x="1465546" y="24100"/>
                </a:cubicBezTo>
                <a:cubicBezTo>
                  <a:pt x="1679532" y="52283"/>
                  <a:pt x="1697277" y="82555"/>
                  <a:pt x="1753644" y="186938"/>
                </a:cubicBezTo>
                <a:cubicBezTo>
                  <a:pt x="1810011" y="291321"/>
                  <a:pt x="1765126" y="559587"/>
                  <a:pt x="1803748" y="650401"/>
                </a:cubicBezTo>
                <a:cubicBezTo>
                  <a:pt x="1842370" y="741215"/>
                  <a:pt x="1985376" y="731821"/>
                  <a:pt x="1985376" y="731821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543778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모달로 </a:t>
            </a:r>
            <a:r>
              <a:rPr lang="ko-KR" altLang="en-US" smtClean="0"/>
              <a:t>확인전까지는 다른 </a:t>
            </a:r>
            <a:r>
              <a:rPr lang="ko-KR" altLang="en-US"/>
              <a:t>행위가 안됨</a:t>
            </a:r>
          </a:p>
        </p:txBody>
      </p:sp>
    </p:spTree>
    <p:extLst>
      <p:ext uri="{BB962C8B-B14F-4D97-AF65-F5344CB8AC3E}">
        <p14:creationId xmlns:p14="http://schemas.microsoft.com/office/powerpoint/2010/main" val="555063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/>
              <a:t>자바스크립트 다이얼로그 </a:t>
            </a:r>
            <a:r>
              <a:rPr lang="en-US" altLang="ko-KR"/>
              <a:t>: </a:t>
            </a:r>
            <a:r>
              <a:rPr lang="ko-KR" altLang="en-US"/>
              <a:t>경고 다이얼로그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alert("</a:t>
            </a:r>
            <a:r>
              <a:rPr lang="ko-KR" altLang="en-US" dirty="0"/>
              <a:t>메시지</a:t>
            </a:r>
            <a:r>
              <a:rPr lang="en-US" altLang="ko-KR" dirty="0"/>
              <a:t>")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메시지’와 </a:t>
            </a:r>
            <a:r>
              <a:rPr lang="en-US" altLang="ko-KR" dirty="0"/>
              <a:t>'</a:t>
            </a:r>
            <a:r>
              <a:rPr lang="ko-KR" altLang="en-US" dirty="0"/>
              <a:t>확인</a:t>
            </a:r>
            <a:r>
              <a:rPr lang="en-US" altLang="ko-KR" dirty="0"/>
              <a:t>' </a:t>
            </a:r>
            <a:r>
              <a:rPr lang="ko-KR" altLang="en-US" dirty="0"/>
              <a:t>버튼을 가진 다이얼로그 출력</a:t>
            </a:r>
            <a:r>
              <a:rPr lang="en-US" altLang="ko-KR" dirty="0"/>
              <a:t>,</a:t>
            </a:r>
            <a:r>
              <a:rPr lang="ko-KR" altLang="en-US" dirty="0"/>
              <a:t> 메시지 전달</a:t>
            </a:r>
          </a:p>
          <a:p>
            <a:pPr lvl="1"/>
            <a:endParaRPr lang="en-US" altLang="ko-KR" dirty="0"/>
          </a:p>
          <a:p>
            <a:pPr lvl="0"/>
            <a:endParaRPr lang="ko-KR" altLang="en-US" dirty="0"/>
          </a:p>
          <a:p>
            <a:r>
              <a:rPr lang="ko-KR" altLang="en-US" dirty="0" err="1" smtClean="0"/>
              <a:t>모달로</a:t>
            </a:r>
            <a:r>
              <a:rPr lang="ko-KR" altLang="en-US" dirty="0" smtClean="0"/>
              <a:t> 확인전까지는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행위가 안됨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75656" y="2564904"/>
            <a:ext cx="33843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alert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클릭하였습니다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."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935604" y="2492896"/>
            <a:ext cx="2833875" cy="1728192"/>
            <a:chOff x="2761109" y="3418570"/>
            <a:chExt cx="6319685" cy="31623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1109" y="3429000"/>
              <a:ext cx="3333750" cy="313372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0419" y="3418570"/>
              <a:ext cx="3000375" cy="3162300"/>
            </a:xfrm>
            <a:prstGeom prst="rect">
              <a:avLst/>
            </a:prstGeom>
          </p:spPr>
        </p:pic>
      </p:grpSp>
      <p:sp>
        <p:nvSpPr>
          <p:cNvPr id="9" name="자유형 8"/>
          <p:cNvSpPr/>
          <p:nvPr/>
        </p:nvSpPr>
        <p:spPr>
          <a:xfrm>
            <a:off x="3291930" y="2420888"/>
            <a:ext cx="1872424" cy="792088"/>
          </a:xfrm>
          <a:custGeom>
            <a:avLst/>
            <a:gdLst>
              <a:gd name="connsiteX0" fmla="*/ 0 w 1985376"/>
              <a:gd name="connsiteY0" fmla="*/ 186938 h 732097"/>
              <a:gd name="connsiteX1" fmla="*/ 469726 w 1985376"/>
              <a:gd name="connsiteY1" fmla="*/ 17837 h 732097"/>
              <a:gd name="connsiteX2" fmla="*/ 1465546 w 1985376"/>
              <a:gd name="connsiteY2" fmla="*/ 24100 h 732097"/>
              <a:gd name="connsiteX3" fmla="*/ 1753644 w 1985376"/>
              <a:gd name="connsiteY3" fmla="*/ 186938 h 732097"/>
              <a:gd name="connsiteX4" fmla="*/ 1803748 w 1985376"/>
              <a:gd name="connsiteY4" fmla="*/ 650401 h 732097"/>
              <a:gd name="connsiteX5" fmla="*/ 1985376 w 1985376"/>
              <a:gd name="connsiteY5" fmla="*/ 731821 h 73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376" h="732097">
                <a:moveTo>
                  <a:pt x="0" y="186938"/>
                </a:moveTo>
                <a:cubicBezTo>
                  <a:pt x="112734" y="115957"/>
                  <a:pt x="225468" y="44977"/>
                  <a:pt x="469726" y="17837"/>
                </a:cubicBezTo>
                <a:cubicBezTo>
                  <a:pt x="713984" y="-9303"/>
                  <a:pt x="1251560" y="-4084"/>
                  <a:pt x="1465546" y="24100"/>
                </a:cubicBezTo>
                <a:cubicBezTo>
                  <a:pt x="1679532" y="52283"/>
                  <a:pt x="1697277" y="82555"/>
                  <a:pt x="1753644" y="186938"/>
                </a:cubicBezTo>
                <a:cubicBezTo>
                  <a:pt x="1810011" y="291321"/>
                  <a:pt x="1765126" y="559587"/>
                  <a:pt x="1803748" y="650401"/>
                </a:cubicBezTo>
                <a:cubicBezTo>
                  <a:pt x="1842370" y="741215"/>
                  <a:pt x="1985376" y="731821"/>
                  <a:pt x="1985376" y="731821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34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</a:t>
            </a:r>
            <a:r>
              <a:rPr lang="ko-KR" altLang="en-US" dirty="0" err="1"/>
              <a:t>식별자</a:t>
            </a:r>
            <a:r>
              <a:rPr lang="en-US" altLang="ko-KR" dirty="0"/>
              <a:t>(identifier)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식별자</a:t>
            </a:r>
            <a:endParaRPr lang="en-US" altLang="ko-KR" dirty="0"/>
          </a:p>
          <a:p>
            <a:pPr lvl="1"/>
            <a:r>
              <a:rPr lang="ko-KR" altLang="en-US" dirty="0"/>
              <a:t>자바스크립트 프로그램의 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(</a:t>
            </a:r>
            <a:r>
              <a:rPr lang="ko-KR" altLang="en-US" dirty="0" err="1"/>
              <a:t>리터럴</a:t>
            </a:r>
            <a:r>
              <a:rPr lang="en-US" altLang="ko-KR" dirty="0"/>
              <a:t>), </a:t>
            </a:r>
            <a:r>
              <a:rPr lang="ko-KR" altLang="en-US" dirty="0"/>
              <a:t>함수의 이름</a:t>
            </a:r>
          </a:p>
          <a:p>
            <a:pPr lvl="1"/>
            <a:r>
              <a:rPr lang="ko-KR" altLang="en-US" dirty="0" err="1"/>
              <a:t>식별자</a:t>
            </a:r>
            <a:r>
              <a:rPr lang="ko-KR" altLang="en-US" dirty="0"/>
              <a:t> 만드는 규칙</a:t>
            </a:r>
            <a:endParaRPr lang="en-US" altLang="ko-KR" dirty="0"/>
          </a:p>
          <a:p>
            <a:pPr lvl="2"/>
            <a:r>
              <a:rPr lang="ko-KR" altLang="en-US" dirty="0"/>
              <a:t>첫 번째 문자 </a:t>
            </a:r>
            <a:r>
              <a:rPr lang="en-US" altLang="ko-KR" dirty="0"/>
              <a:t>: </a:t>
            </a:r>
            <a:r>
              <a:rPr lang="ko-KR" altLang="en-US" dirty="0"/>
              <a:t>알파벳</a:t>
            </a:r>
            <a:r>
              <a:rPr lang="en-US" altLang="ko-KR" dirty="0"/>
              <a:t>(A-Z, a-z), </a:t>
            </a:r>
            <a:r>
              <a:rPr lang="ko-KR" altLang="en-US" dirty="0" err="1"/>
              <a:t>언더스코어</a:t>
            </a:r>
            <a:r>
              <a:rPr lang="en-US" altLang="ko-KR" dirty="0"/>
              <a:t>(_), $ </a:t>
            </a:r>
            <a:r>
              <a:rPr lang="ko-KR" altLang="en-US" dirty="0"/>
              <a:t>문자만 사용 가능</a:t>
            </a:r>
          </a:p>
          <a:p>
            <a:pPr lvl="2"/>
            <a:r>
              <a:rPr lang="ko-KR" altLang="en-US" dirty="0"/>
              <a:t>두 번째 이상 문자 </a:t>
            </a:r>
            <a:r>
              <a:rPr lang="en-US" altLang="ko-KR" dirty="0"/>
              <a:t>: </a:t>
            </a:r>
            <a:r>
              <a:rPr lang="ko-KR" altLang="en-US" dirty="0"/>
              <a:t>알파벳</a:t>
            </a:r>
            <a:r>
              <a:rPr lang="en-US" altLang="ko-KR" dirty="0"/>
              <a:t>, </a:t>
            </a:r>
            <a:r>
              <a:rPr lang="ko-KR" altLang="en-US" dirty="0" err="1"/>
              <a:t>언더스코어</a:t>
            </a:r>
            <a:r>
              <a:rPr lang="en-US" altLang="ko-KR" dirty="0"/>
              <a:t>(_), 0-9, $ </a:t>
            </a:r>
            <a:r>
              <a:rPr lang="ko-KR" altLang="en-US" dirty="0"/>
              <a:t>사용 가능</a:t>
            </a:r>
          </a:p>
          <a:p>
            <a:pPr lvl="2"/>
            <a:r>
              <a:rPr lang="ko-KR" altLang="en-US" dirty="0"/>
              <a:t>대소문자는 구분되어 다루어짐</a:t>
            </a:r>
            <a:endParaRPr lang="en-US" altLang="ko-KR" dirty="0"/>
          </a:p>
          <a:p>
            <a:pPr lvl="3"/>
            <a:r>
              <a:rPr lang="en-US" altLang="ko-KR" dirty="0" err="1"/>
              <a:t>myHome</a:t>
            </a:r>
            <a:r>
              <a:rPr lang="ko-KR" altLang="en-US" dirty="0"/>
              <a:t>과 </a:t>
            </a:r>
            <a:r>
              <a:rPr lang="en-US" altLang="ko-KR" dirty="0" err="1"/>
              <a:t>myhome</a:t>
            </a:r>
            <a:r>
              <a:rPr lang="ko-KR" altLang="en-US" dirty="0"/>
              <a:t>은 다른 </a:t>
            </a:r>
            <a:r>
              <a:rPr lang="ko-KR" altLang="en-US" dirty="0" err="1"/>
              <a:t>식별자</a:t>
            </a:r>
            <a:endParaRPr lang="ko-KR" altLang="en-US" dirty="0"/>
          </a:p>
          <a:p>
            <a:pPr lvl="2"/>
            <a:r>
              <a:rPr lang="ko-KR" altLang="en-US" dirty="0"/>
              <a:t>자바스크립트 </a:t>
            </a:r>
            <a:r>
              <a:rPr lang="ko-KR" altLang="en-US" dirty="0" err="1"/>
              <a:t>예약어</a:t>
            </a:r>
            <a:r>
              <a:rPr lang="ko-KR" altLang="en-US" dirty="0"/>
              <a:t> 사용 불가 </a:t>
            </a:r>
            <a:endParaRPr lang="en-US" altLang="ko-KR" dirty="0"/>
          </a:p>
          <a:p>
            <a:pPr lvl="3"/>
            <a:r>
              <a:rPr lang="en-US" altLang="ko-KR" dirty="0"/>
              <a:t>false, for, if, null </a:t>
            </a:r>
            <a:r>
              <a:rPr lang="ko-KR" altLang="en-US" dirty="0"/>
              <a:t>등 자바스크립트 </a:t>
            </a:r>
            <a:r>
              <a:rPr lang="ko-KR" altLang="en-US" dirty="0" err="1"/>
              <a:t>예약어</a:t>
            </a:r>
            <a:r>
              <a:rPr lang="ko-KR" altLang="en-US" dirty="0"/>
              <a:t> 사용 불가</a:t>
            </a:r>
            <a:endParaRPr lang="en-US" altLang="ko-KR" dirty="0"/>
          </a:p>
          <a:p>
            <a:pPr lvl="1"/>
            <a:r>
              <a:rPr lang="ko-KR" altLang="en-US" dirty="0" err="1"/>
              <a:t>식별자</a:t>
            </a:r>
            <a:r>
              <a:rPr lang="ko-KR" altLang="en-US" dirty="0"/>
              <a:t> 사용 사례</a:t>
            </a: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3648" y="4941168"/>
            <a:ext cx="5832648" cy="138499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6variable;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(x)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숫자로 시작할 수 없음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student_ID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(0)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_code;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// (0)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맞지만 권하지 않음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		// (x)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예약어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 불가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%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calc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// (x) %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 불가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bar, Bar;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// (0) bar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Bar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서로 다른 식별자임에 주의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479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문장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문장</a:t>
            </a:r>
            <a:endParaRPr lang="en-US" altLang="ko-KR" dirty="0"/>
          </a:p>
          <a:p>
            <a:pPr lvl="1"/>
            <a:r>
              <a:rPr lang="ko-KR" altLang="en-US" dirty="0"/>
              <a:t>자바스크립트 프로그램의 기본 단위</a:t>
            </a:r>
            <a:endParaRPr lang="en-US" altLang="ko-KR" dirty="0"/>
          </a:p>
          <a:p>
            <a:pPr lvl="1"/>
            <a:r>
              <a:rPr lang="ko-KR" altLang="en-US" dirty="0"/>
              <a:t>문장과 문장을 구분하기 위해 세미콜론</a:t>
            </a:r>
            <a:r>
              <a:rPr lang="en-US" altLang="ko-KR" dirty="0"/>
              <a:t>(;)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주석문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636912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+ 1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	// (0)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한 줄에 한 문장만 있는 경우 세미콜론 생략 가능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j = j + 1;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	// (0)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k = k + 1; m = m + 1;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(0)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한 줄에 여러 문장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n = n + 1 p = p + 1;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(x)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첫 번째 문장 끝에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세미콜론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필요함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4581128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한 라인 주석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라인의 끝까지 주석 처리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/*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여러 라인 주석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*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267744" y="3356992"/>
            <a:ext cx="288032" cy="234027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430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자바스크립트 언어에서 다루는 데이터 종류</a:t>
            </a:r>
            <a:endParaRPr lang="en-US" altLang="ko-KR" dirty="0"/>
          </a:p>
          <a:p>
            <a:pPr lvl="1"/>
            <a:r>
              <a:rPr lang="ko-KR" altLang="en-US" dirty="0"/>
              <a:t>숫자 타입 </a:t>
            </a:r>
            <a:r>
              <a:rPr lang="en-US" altLang="ko-KR" dirty="0"/>
              <a:t>: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42, 3.14)</a:t>
            </a:r>
            <a:endParaRPr lang="ko-KR" altLang="en-US" dirty="0"/>
          </a:p>
          <a:p>
            <a:pPr lvl="1"/>
            <a:r>
              <a:rPr lang="ko-KR" altLang="en-US" dirty="0"/>
              <a:t>논리 타입 </a:t>
            </a:r>
            <a:r>
              <a:rPr lang="en-US" altLang="ko-KR" dirty="0"/>
              <a:t>: </a:t>
            </a:r>
            <a:r>
              <a:rPr lang="ko-KR" altLang="en-US" dirty="0"/>
              <a:t>참</a:t>
            </a:r>
            <a:r>
              <a:rPr lang="en-US" altLang="ko-KR" dirty="0"/>
              <a:t>, </a:t>
            </a:r>
            <a:r>
              <a:rPr lang="ko-KR" altLang="en-US" dirty="0"/>
              <a:t>거짓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true, false)</a:t>
            </a:r>
            <a:endParaRPr lang="ko-KR" altLang="en-US" dirty="0"/>
          </a:p>
          <a:p>
            <a:pPr lvl="1"/>
            <a:r>
              <a:rPr lang="ko-KR" altLang="en-US" dirty="0"/>
              <a:t>문자열 타입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‘좋은 세상’</a:t>
            </a:r>
            <a:r>
              <a:rPr lang="en-US" altLang="ko-KR" dirty="0"/>
              <a:t>, "a", "365", "2+4")</a:t>
            </a:r>
            <a:endParaRPr lang="ko-KR" altLang="en-US" dirty="0"/>
          </a:p>
          <a:p>
            <a:pPr lvl="1"/>
            <a:r>
              <a:rPr lang="ko-KR" altLang="en-US" dirty="0"/>
              <a:t>객체 </a:t>
            </a:r>
            <a:r>
              <a:rPr lang="ko-KR" altLang="en-US" dirty="0" err="1"/>
              <a:t>레퍼런스</a:t>
            </a:r>
            <a:r>
              <a:rPr lang="ko-KR" altLang="en-US" dirty="0"/>
              <a:t> 타입 </a:t>
            </a:r>
            <a:r>
              <a:rPr lang="en-US" altLang="ko-KR" dirty="0"/>
              <a:t>: </a:t>
            </a:r>
            <a:r>
              <a:rPr lang="ko-KR" altLang="en-US" dirty="0"/>
              <a:t>객체를 가리킴</a:t>
            </a:r>
            <a:r>
              <a:rPr lang="en-US" altLang="ko-KR" dirty="0"/>
              <a:t>. C </a:t>
            </a:r>
            <a:r>
              <a:rPr lang="ko-KR" altLang="en-US" dirty="0"/>
              <a:t>언어의 포인터와 유사</a:t>
            </a:r>
          </a:p>
          <a:p>
            <a:pPr lvl="1"/>
            <a:r>
              <a:rPr lang="en-US" altLang="ko-KR" dirty="0"/>
              <a:t>null : </a:t>
            </a:r>
            <a:r>
              <a:rPr lang="ko-KR" altLang="en-US" dirty="0"/>
              <a:t>값이 없음을 표시하는 특수 키워드</a:t>
            </a:r>
            <a:r>
              <a:rPr lang="en-US" altLang="ko-KR" dirty="0"/>
              <a:t>. Null, NULL</a:t>
            </a:r>
            <a:r>
              <a:rPr lang="ko-KR" altLang="en-US" dirty="0"/>
              <a:t>과는 다름</a:t>
            </a:r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자바스크립트에는 문자 타입</a:t>
            </a:r>
            <a:r>
              <a:rPr lang="en-US" altLang="ko-KR" dirty="0"/>
              <a:t>(char)</a:t>
            </a:r>
            <a:r>
              <a:rPr lang="ko-KR" altLang="en-US" dirty="0"/>
              <a:t> 없음</a:t>
            </a:r>
            <a:r>
              <a:rPr lang="en-US" altLang="ko-KR" dirty="0"/>
              <a:t>. </a:t>
            </a:r>
            <a:r>
              <a:rPr lang="ko-KR" altLang="en-US" dirty="0"/>
              <a:t>문자열로 표현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02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자바스크립트 언어의 요소와 구조를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 코드를 웹 페이지에 삽입하는 방법을 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자바스크립트로 브라우저에 출력하고 사용자 입력 받는 방법을 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자바스크립트에서 다루는 데이터 타입과 변수에 대해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자바스크립트의 연산자의 종류를 알고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자바스크립트의 조건문의 종류를 알고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자바스크립트의 반복문의 종류를 알고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 함수를 작성할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사용자에게 제공되는 </a:t>
            </a:r>
            <a:r>
              <a:rPr lang="en-US" altLang="ko-KR" dirty="0" err="1"/>
              <a:t>eval</a:t>
            </a:r>
            <a:r>
              <a:rPr lang="en-US" altLang="ko-KR" dirty="0"/>
              <a:t>(), </a:t>
            </a:r>
            <a:r>
              <a:rPr lang="en-US" altLang="ko-KR" dirty="0" err="1"/>
              <a:t>parseInt</a:t>
            </a:r>
            <a:r>
              <a:rPr lang="en-US" altLang="ko-KR" dirty="0"/>
              <a:t>() </a:t>
            </a:r>
            <a:r>
              <a:rPr lang="ko-KR" altLang="en-US" dirty="0"/>
              <a:t>등 자바스크립트 함수를 활용할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481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/>
              <a:t>자바스크립트 데이터 저장 공간</a:t>
            </a:r>
            <a:endParaRPr lang="en-US" altLang="ko-KR" dirty="0"/>
          </a:p>
          <a:p>
            <a:pPr lvl="1"/>
            <a:r>
              <a:rPr lang="ko-KR" altLang="en-US" dirty="0"/>
              <a:t>변수 선언 </a:t>
            </a:r>
            <a:r>
              <a:rPr lang="en-US" altLang="ko-KR" dirty="0"/>
              <a:t>: </a:t>
            </a:r>
            <a:r>
              <a:rPr lang="ko-KR" altLang="en-US" dirty="0"/>
              <a:t>변수 이름을 정하고</a:t>
            </a:r>
            <a:r>
              <a:rPr lang="en-US" altLang="ko-KR" dirty="0"/>
              <a:t>, </a:t>
            </a:r>
            <a:r>
              <a:rPr lang="ko-KR" altLang="en-US" dirty="0"/>
              <a:t>저장 공간 할당</a:t>
            </a:r>
            <a:endParaRPr lang="en-US" altLang="ko-KR" dirty="0"/>
          </a:p>
          <a:p>
            <a:pPr lvl="2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키워드로 선언하는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없이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3"/>
            <a:r>
              <a:rPr lang="en-US" altLang="ko-KR" dirty="0"/>
              <a:t>age</a:t>
            </a:r>
            <a:r>
              <a:rPr lang="ko-KR" altLang="en-US" dirty="0"/>
              <a:t>가 이미 선언된 변수이면</a:t>
            </a:r>
            <a:r>
              <a:rPr lang="en-US" altLang="ko-KR" dirty="0"/>
              <a:t>, </a:t>
            </a:r>
            <a:r>
              <a:rPr lang="ko-KR" altLang="en-US" dirty="0"/>
              <a:t>존재하는 </a:t>
            </a:r>
            <a:r>
              <a:rPr lang="en-US" altLang="ko-KR" dirty="0"/>
              <a:t>age</a:t>
            </a:r>
            <a:r>
              <a:rPr lang="ko-KR" altLang="en-US" dirty="0"/>
              <a:t>에 </a:t>
            </a:r>
            <a:r>
              <a:rPr lang="en-US" altLang="ko-KR" dirty="0"/>
              <a:t>21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ko-KR" altLang="en-US" dirty="0"/>
              <a:t>자바스크립트에는 변수 타입 없음</a:t>
            </a:r>
            <a:endParaRPr lang="en-US" altLang="ko-KR" dirty="0"/>
          </a:p>
          <a:p>
            <a:pPr lvl="2"/>
            <a:r>
              <a:rPr lang="ko-KR" altLang="en-US" dirty="0"/>
              <a:t>변수 타입 선언하지 않음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변수에 저장되는 값에 대한 제약 없음</a:t>
            </a:r>
            <a:endParaRPr lang="en-US" altLang="ko-KR" dirty="0"/>
          </a:p>
          <a:p>
            <a:pPr lvl="1"/>
            <a:endParaRPr lang="ko-KR" altLang="en-US" dirty="0"/>
          </a:p>
          <a:p>
            <a:pPr lvl="3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639257" y="2503058"/>
            <a:ext cx="553033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score;							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score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선언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year, month, day;		// year, month, day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3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개의 변수 선언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address = “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서울시”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address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변수를 선언하고 “서울시”로 초기화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33953" y="3660703"/>
            <a:ext cx="553033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age = 21;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없이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age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를 선언하고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21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로 초기화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19672" y="5007659"/>
            <a:ext cx="553166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score;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정상적인 변수 선언</a:t>
            </a:r>
          </a:p>
          <a:p>
            <a:pPr marL="190500" defTabSz="180000" fontAlgn="base" latinLnBrk="0"/>
            <a:r>
              <a:rPr lang="en-US" altLang="ko-KR" sz="1200" strike="sngStrike" kern="0" dirty="0" err="1">
                <a:solidFill>
                  <a:srgbClr val="000000"/>
                </a:solidFill>
                <a:latin typeface="+mj-ea"/>
                <a:ea typeface="+mj-ea"/>
              </a:rPr>
              <a:t>int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score;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변수 타입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int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없음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39257" y="6071393"/>
            <a:ext cx="552503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score = 66.8; 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실수도 저장 가능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score = “high”; 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문자열로 저장 가능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889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4705" y="3284984"/>
            <a:ext cx="619268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/>
              <a:t>var</a:t>
            </a:r>
            <a:r>
              <a:rPr lang="en-US" altLang="ko-KR" sz="1400" b="1" dirty="0"/>
              <a:t> x; 	</a:t>
            </a:r>
            <a:r>
              <a:rPr lang="en-US" altLang="ko-KR" sz="1400" dirty="0"/>
              <a:t>		// </a:t>
            </a:r>
            <a:r>
              <a:rPr lang="ko-KR" altLang="en-US" sz="1400" dirty="0"/>
              <a:t>전역변수 </a:t>
            </a:r>
            <a:r>
              <a:rPr lang="en-US" altLang="ko-KR" sz="1400" dirty="0"/>
              <a:t>x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function f() 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y; 	</a:t>
            </a:r>
            <a:r>
              <a:rPr lang="en-US" altLang="ko-KR" sz="1400" dirty="0"/>
              <a:t>	// </a:t>
            </a:r>
            <a:r>
              <a:rPr lang="ko-KR" altLang="en-US" sz="1400" dirty="0"/>
              <a:t>지역변수 </a:t>
            </a:r>
            <a:r>
              <a:rPr lang="en-US" altLang="ko-KR" sz="1400" dirty="0"/>
              <a:t>y </a:t>
            </a:r>
            <a:r>
              <a:rPr lang="ko-KR" altLang="en-US" sz="1400" dirty="0"/>
              <a:t>선언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x = 10; 	// </a:t>
            </a:r>
            <a:r>
              <a:rPr lang="ko-KR" altLang="en-US" sz="1400" dirty="0"/>
              <a:t>전역</a:t>
            </a:r>
            <a:r>
              <a:rPr lang="en-US" altLang="ko-KR" sz="1400" dirty="0"/>
              <a:t> </a:t>
            </a:r>
            <a:r>
              <a:rPr lang="ko-KR" altLang="en-US" sz="1400" dirty="0"/>
              <a:t>변수 </a:t>
            </a:r>
            <a:r>
              <a:rPr lang="en-US" altLang="ko-KR" sz="1400" dirty="0"/>
              <a:t>x</a:t>
            </a:r>
            <a:r>
              <a:rPr lang="ko-KR" altLang="en-US" sz="1400" dirty="0"/>
              <a:t>에</a:t>
            </a:r>
            <a:r>
              <a:rPr lang="en-US" altLang="ko-KR" sz="1400" dirty="0"/>
              <a:t> 10 </a:t>
            </a:r>
            <a:r>
              <a:rPr lang="ko-KR" altLang="en-US" sz="1400" dirty="0"/>
              <a:t>저장</a:t>
            </a:r>
            <a:r>
              <a:rPr lang="en-US" altLang="ko-KR" sz="1400" dirty="0"/>
              <a:t> 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y = 10; 	// </a:t>
            </a:r>
            <a:r>
              <a:rPr lang="ko-KR" altLang="en-US" sz="1400" dirty="0"/>
              <a:t>지역</a:t>
            </a:r>
            <a:r>
              <a:rPr lang="en-US" altLang="ko-KR" sz="1400" dirty="0"/>
              <a:t> </a:t>
            </a:r>
            <a:r>
              <a:rPr lang="ko-KR" altLang="en-US" sz="1400" dirty="0"/>
              <a:t>변수 </a:t>
            </a:r>
            <a:r>
              <a:rPr lang="en-US" altLang="ko-KR" sz="1400" dirty="0"/>
              <a:t>y</a:t>
            </a:r>
            <a:r>
              <a:rPr lang="ko-KR" altLang="en-US" sz="1400" dirty="0"/>
              <a:t>에</a:t>
            </a:r>
            <a:r>
              <a:rPr lang="en-US" altLang="ko-KR" sz="1400" dirty="0"/>
              <a:t> 10 </a:t>
            </a:r>
            <a:r>
              <a:rPr lang="ko-KR" altLang="en-US" sz="1400" dirty="0"/>
              <a:t>저장</a:t>
            </a:r>
            <a:r>
              <a:rPr lang="en-US" altLang="ko-KR" sz="1400" dirty="0"/>
              <a:t> 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z = 10; </a:t>
            </a:r>
            <a:r>
              <a:rPr lang="en-US" altLang="ko-KR" sz="1400" dirty="0"/>
              <a:t>	// </a:t>
            </a:r>
            <a:r>
              <a:rPr lang="ko-KR" altLang="en-US" sz="1400" dirty="0"/>
              <a:t>새로운 전역변수 </a:t>
            </a:r>
            <a:r>
              <a:rPr lang="en-US" altLang="ko-KR" sz="1400" dirty="0"/>
              <a:t>z </a:t>
            </a:r>
            <a:r>
              <a:rPr lang="ko-KR" altLang="en-US" sz="1400" dirty="0"/>
              <a:t>선언</a:t>
            </a:r>
            <a:r>
              <a:rPr lang="en-US" altLang="ko-KR" sz="1400" dirty="0"/>
              <a:t>. 10</a:t>
            </a:r>
            <a:r>
              <a:rPr lang="ko-KR" altLang="en-US" sz="1400" dirty="0"/>
              <a:t>으로</a:t>
            </a:r>
            <a:r>
              <a:rPr lang="en-US" altLang="ko-KR" sz="1400" dirty="0"/>
              <a:t> </a:t>
            </a:r>
            <a:r>
              <a:rPr lang="ko-KR" altLang="en-US" sz="1400" dirty="0"/>
              <a:t>초기화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지역변수와 전역변수</a:t>
            </a:r>
          </a:p>
        </p:txBody>
      </p:sp>
      <p:graphicFrame>
        <p:nvGraphicFramePr>
          <p:cNvPr id="21" name="내용 개체 틀 2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09193744"/>
              </p:ext>
            </p:extLst>
          </p:nvPr>
        </p:nvGraphicFramePr>
        <p:xfrm>
          <a:off x="1314705" y="1597317"/>
          <a:ext cx="6192688" cy="1144043"/>
        </p:xfrm>
        <a:graphic>
          <a:graphicData uri="http://schemas.openxmlformats.org/drawingml/2006/table">
            <a:tbl>
              <a:tblPr/>
              <a:tblGrid>
                <a:gridCol w="2758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4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865">
                <a:tc>
                  <a:txBody>
                    <a:bodyPr/>
                    <a:lstStyle/>
                    <a:p>
                      <a:pPr marL="0" marR="0" lvl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지역변수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(local)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전역변수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(global)</a:t>
                      </a: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291">
                <a:tc>
                  <a:txBody>
                    <a:bodyPr/>
                    <a:lstStyle/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함수 내에 </a:t>
                      </a:r>
                      <a:r>
                        <a:rPr lang="en-US" altLang="ko-KR" sz="14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var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키워드로 선언</a:t>
                      </a:r>
                      <a:endParaRPr lang="en-US" altLang="ko-KR" sz="1400" kern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함수 밖에 선언되거나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</a:p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함수 내에 </a:t>
                      </a:r>
                      <a:r>
                        <a:rPr lang="en-US" altLang="ko-KR" sz="14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var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키워드 없이 선언된 변수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78">
                <a:tc>
                  <a:txBody>
                    <a:bodyPr/>
                    <a:lstStyle/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선언된 함수 내에서만 사용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프로그램 전역에서 사용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37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912" y="260648"/>
            <a:ext cx="8153400" cy="680120"/>
          </a:xfrm>
        </p:spPr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로 전역변수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지역 변수와 전역 변수의 이름이 같을 때</a:t>
            </a:r>
            <a:endParaRPr lang="en-US" altLang="ko-KR" dirty="0"/>
          </a:p>
          <a:p>
            <a:pPr lvl="1"/>
            <a:r>
              <a:rPr lang="ko-KR" altLang="en-US" dirty="0"/>
              <a:t>전역</a:t>
            </a:r>
            <a:r>
              <a:rPr lang="en-US" altLang="ko-KR" dirty="0"/>
              <a:t> </a:t>
            </a:r>
            <a:r>
              <a:rPr lang="ko-KR" altLang="en-US" dirty="0"/>
              <a:t>변수에 접근하고자 할 때 </a:t>
            </a:r>
            <a:r>
              <a:rPr lang="en-US" altLang="ko-KR" dirty="0"/>
              <a:t>: </a:t>
            </a:r>
            <a:r>
              <a:rPr lang="en-US" altLang="ko-KR" b="1" dirty="0"/>
              <a:t>this.</a:t>
            </a:r>
            <a:r>
              <a:rPr lang="ko-KR" altLang="en-US" b="1" dirty="0"/>
              <a:t>전역변수</a:t>
            </a:r>
            <a:r>
              <a:rPr lang="ko-KR" altLang="en-US" dirty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15616" y="2420888"/>
            <a:ext cx="597666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x; 			//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전역변수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f() {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x; 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지역변수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x = 1; 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지역변수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x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저장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this.x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100;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전역변수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x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100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771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6-6 </a:t>
            </a:r>
            <a:r>
              <a:rPr lang="ko-KR" altLang="en-US" dirty="0"/>
              <a:t>지역변수와 전역변수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550" y="1988840"/>
            <a:ext cx="2657565" cy="23848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1990" y="1484784"/>
            <a:ext cx="4824536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&lt;title&gt;</a:t>
            </a:r>
            <a:r>
              <a:rPr lang="ko-KR" altLang="en-US" sz="1400" dirty="0">
                <a:latin typeface="+mj-lt"/>
              </a:rPr>
              <a:t>지역변수와 전역변수</a:t>
            </a:r>
            <a:r>
              <a:rPr lang="en-US" altLang="ko-KR" sz="1400" dirty="0">
                <a:latin typeface="+mj-lt"/>
              </a:rPr>
              <a:t>&lt;/title&gt;&lt;/head&gt;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&lt;h3&gt;</a:t>
            </a:r>
            <a:r>
              <a:rPr lang="ko-KR" altLang="en-US" sz="1400" dirty="0">
                <a:latin typeface="+mj-lt"/>
              </a:rPr>
              <a:t>지역변수와 전역변수</a:t>
            </a:r>
            <a:r>
              <a:rPr lang="en-US" altLang="ko-KR" sz="14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</a:t>
            </a:r>
            <a:r>
              <a:rPr lang="en-US" altLang="ko-KR" sz="1400" dirty="0" err="1">
                <a:latin typeface="+mj-lt"/>
              </a:rPr>
              <a:t>hr</a:t>
            </a:r>
            <a:r>
              <a:rPr lang="en-US" altLang="ko-KR" sz="1400" dirty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&lt;script&gt;</a:t>
            </a:r>
          </a:p>
          <a:p>
            <a:pPr defTabSz="180000"/>
            <a:r>
              <a:rPr lang="en-US" altLang="ko-KR" sz="1400" b="1" dirty="0" err="1">
                <a:latin typeface="+mj-lt"/>
              </a:rPr>
              <a:t>var</a:t>
            </a:r>
            <a:r>
              <a:rPr lang="en-US" altLang="ko-KR" sz="1400" b="1" dirty="0">
                <a:latin typeface="+mj-lt"/>
              </a:rPr>
              <a:t> x=100; </a:t>
            </a:r>
            <a:r>
              <a:rPr lang="en-US" altLang="ko-KR" sz="1400" dirty="0">
                <a:latin typeface="+mj-lt"/>
              </a:rPr>
              <a:t>// </a:t>
            </a:r>
            <a:r>
              <a:rPr lang="ko-KR" altLang="en-US" sz="1400" dirty="0">
                <a:latin typeface="+mj-lt"/>
              </a:rPr>
              <a:t>전역변수 </a:t>
            </a:r>
            <a:r>
              <a:rPr lang="en-US" altLang="ko-KR" sz="1400" dirty="0">
                <a:latin typeface="+mj-lt"/>
              </a:rPr>
              <a:t>x</a:t>
            </a:r>
            <a:endParaRPr lang="ko-KR" altLang="en-US" sz="1400" dirty="0">
              <a:latin typeface="+mj-lt"/>
            </a:endParaRPr>
          </a:p>
          <a:p>
            <a:pPr defTabSz="180000"/>
            <a:endParaRPr lang="ko-KR" altLang="en-US" sz="1400" dirty="0">
              <a:latin typeface="+mj-lt"/>
            </a:endParaRPr>
          </a:p>
          <a:p>
            <a:pPr defTabSz="180000"/>
            <a:r>
              <a:rPr lang="en-US" altLang="ko-KR" sz="1400" dirty="0">
                <a:latin typeface="+mj-lt"/>
              </a:rPr>
              <a:t>function f() { // </a:t>
            </a:r>
            <a:r>
              <a:rPr lang="ko-KR" altLang="en-US" sz="1400" dirty="0">
                <a:latin typeface="+mj-lt"/>
              </a:rPr>
              <a:t>함수 </a:t>
            </a:r>
            <a:r>
              <a:rPr lang="en-US" altLang="ko-KR" sz="1400" dirty="0">
                <a:latin typeface="+mj-lt"/>
              </a:rPr>
              <a:t>f() </a:t>
            </a:r>
            <a:r>
              <a:rPr lang="ko-KR" altLang="en-US" sz="1400" dirty="0">
                <a:latin typeface="+mj-lt"/>
              </a:rPr>
              <a:t>선언 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b="1" dirty="0" err="1">
                <a:latin typeface="+mj-lt"/>
              </a:rPr>
              <a:t>var</a:t>
            </a:r>
            <a:r>
              <a:rPr lang="en-US" altLang="ko-KR" sz="1400" b="1" dirty="0">
                <a:latin typeface="+mj-lt"/>
              </a:rPr>
              <a:t> x=1; </a:t>
            </a:r>
            <a:r>
              <a:rPr lang="en-US" altLang="ko-KR" sz="1400" dirty="0">
                <a:latin typeface="+mj-lt"/>
              </a:rPr>
              <a:t>// </a:t>
            </a:r>
            <a:r>
              <a:rPr lang="ko-KR" altLang="en-US" sz="1400" dirty="0">
                <a:latin typeface="+mj-lt"/>
              </a:rPr>
              <a:t>지역변수 </a:t>
            </a:r>
            <a:r>
              <a:rPr lang="en-US" altLang="ko-KR" sz="1400" dirty="0">
                <a:latin typeface="+mj-lt"/>
              </a:rPr>
              <a:t>x</a:t>
            </a:r>
            <a:endParaRPr lang="ko-KR" altLang="en-US" sz="1400" dirty="0">
              <a:latin typeface="+mj-lt"/>
            </a:endParaRPr>
          </a:p>
          <a:p>
            <a:pPr defTabSz="180000"/>
            <a:endParaRPr lang="en-US" altLang="ko-KR" sz="1400" dirty="0">
              <a:latin typeface="+mj-lt"/>
            </a:endParaRP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지역변수 </a:t>
            </a:r>
            <a:r>
              <a:rPr lang="en-US" altLang="ko-KR" sz="1400" dirty="0">
                <a:latin typeface="+mj-lt"/>
              </a:rPr>
              <a:t>x=" + </a:t>
            </a:r>
            <a:r>
              <a:rPr lang="en-US" altLang="ko-KR" sz="1400" b="1" dirty="0">
                <a:latin typeface="+mj-lt"/>
              </a:rPr>
              <a:t>x</a:t>
            </a:r>
            <a:r>
              <a:rPr lang="en-US" altLang="ko-KR" sz="1400" dirty="0">
                <a:latin typeface="+mj-lt"/>
              </a:rPr>
              <a:t>);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&gt;");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전역변수 </a:t>
            </a:r>
            <a:r>
              <a:rPr lang="en-US" altLang="ko-KR" sz="1400" dirty="0">
                <a:latin typeface="+mj-lt"/>
              </a:rPr>
              <a:t>x=" + </a:t>
            </a:r>
            <a:r>
              <a:rPr lang="en-US" altLang="ko-KR" sz="1400" b="1" dirty="0" err="1">
                <a:latin typeface="+mj-lt"/>
              </a:rPr>
              <a:t>this.x</a:t>
            </a:r>
            <a:r>
              <a:rPr lang="en-US" altLang="ko-KR" sz="1400" dirty="0">
                <a:latin typeface="+mj-lt"/>
              </a:rPr>
              <a:t>);</a:t>
            </a:r>
          </a:p>
          <a:p>
            <a:pPr defTabSz="180000"/>
            <a:r>
              <a:rPr lang="en-US" altLang="ko-KR" sz="1400" dirty="0">
                <a:latin typeface="+mj-lt"/>
              </a:rPr>
              <a:t>}</a:t>
            </a:r>
          </a:p>
          <a:p>
            <a:pPr defTabSz="180000"/>
            <a:endParaRPr lang="ko-KR" altLang="en-US" sz="1400" dirty="0">
              <a:latin typeface="+mj-lt"/>
            </a:endParaRPr>
          </a:p>
          <a:p>
            <a:pPr defTabSz="180000"/>
            <a:r>
              <a:rPr lang="en-US" altLang="ko-KR" sz="1400" dirty="0">
                <a:latin typeface="+mj-lt"/>
              </a:rPr>
              <a:t>f(); // </a:t>
            </a:r>
            <a:r>
              <a:rPr lang="ko-KR" altLang="en-US" sz="1400" dirty="0">
                <a:latin typeface="+mj-lt"/>
              </a:rPr>
              <a:t>함수 </a:t>
            </a:r>
            <a:r>
              <a:rPr lang="en-US" altLang="ko-KR" sz="1400" dirty="0">
                <a:latin typeface="+mj-lt"/>
              </a:rPr>
              <a:t>f() </a:t>
            </a:r>
            <a:r>
              <a:rPr lang="ko-KR" altLang="en-US" sz="1400" dirty="0">
                <a:latin typeface="+mj-lt"/>
              </a:rPr>
              <a:t>호출</a:t>
            </a:r>
          </a:p>
          <a:p>
            <a:pPr defTabSz="180000"/>
            <a:r>
              <a:rPr lang="en-US" altLang="ko-KR" sz="1400" dirty="0">
                <a:latin typeface="+mj-lt"/>
              </a:rPr>
              <a:t>&lt;/script&gt;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31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상수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상수</a:t>
            </a:r>
            <a:r>
              <a:rPr lang="en-US" altLang="ko-KR" dirty="0"/>
              <a:t>(</a:t>
            </a:r>
            <a:r>
              <a:rPr lang="en-US" altLang="ko-KR" i="1" dirty="0"/>
              <a:t>literal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데이터 값 그 자체</a:t>
            </a:r>
            <a:endParaRPr lang="en-US" altLang="ko-KR" dirty="0"/>
          </a:p>
          <a:p>
            <a:pPr lvl="1"/>
            <a:r>
              <a:rPr lang="ko-KR" altLang="en-US" dirty="0"/>
              <a:t>상수 종류</a:t>
            </a:r>
          </a:p>
          <a:p>
            <a:pPr lvl="2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030" y="2492896"/>
            <a:ext cx="7667076" cy="396044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61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7270" y="1988840"/>
            <a:ext cx="6386513" cy="8258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상수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이중 인용 부호</a:t>
            </a:r>
            <a:r>
              <a:rPr lang="en-US" altLang="ko-KR" dirty="0"/>
              <a:t>(“ ”)</a:t>
            </a:r>
            <a:r>
              <a:rPr lang="ko-KR" altLang="en-US" dirty="0"/>
              <a:t>와 단일 인용 부호</a:t>
            </a:r>
            <a:r>
              <a:rPr lang="en-US" altLang="ko-KR" dirty="0"/>
              <a:t>(‘ ’) </a:t>
            </a:r>
            <a:r>
              <a:rPr lang="ko-KR" altLang="en-US" dirty="0"/>
              <a:t>모두 사용</a:t>
            </a:r>
            <a:endParaRPr lang="en-US" altLang="ko-KR" dirty="0"/>
          </a:p>
          <a:p>
            <a:pPr lvl="1"/>
            <a:r>
              <a:rPr lang="ko-KR" altLang="en-US" dirty="0"/>
              <a:t>문자열 내에 문자열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“ </a:t>
            </a:r>
            <a:r>
              <a:rPr lang="ko-KR" altLang="en-US" dirty="0"/>
              <a:t>문자를 그대로 사용하고자 하는 경우 </a:t>
            </a:r>
            <a:r>
              <a:rPr lang="en-US" altLang="ko-KR" dirty="0"/>
              <a:t>\”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사용할 것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397270" y="3788936"/>
            <a:ext cx="629038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cite="</a:t>
            </a:r>
            <a:r>
              <a:rPr lang="ko-KR" altLang="en-US" dirty="0"/>
              <a:t>그녀는 </a:t>
            </a:r>
            <a:r>
              <a:rPr lang="en-US" altLang="ko-KR" dirty="0"/>
              <a:t>\"</a:t>
            </a:r>
            <a:r>
              <a:rPr lang="ko-KR" altLang="en-US" dirty="0"/>
              <a:t>누구세요</a:t>
            </a:r>
            <a:r>
              <a:rPr lang="en-US" altLang="ko-KR" dirty="0"/>
              <a:t>\"</a:t>
            </a:r>
            <a:r>
              <a:rPr lang="ko-KR" altLang="en-US" dirty="0"/>
              <a:t>라고 했습니다</a:t>
            </a:r>
            <a:r>
              <a:rPr lang="en-US" altLang="ko-KR" dirty="0"/>
              <a:t>.";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855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6-7 </a:t>
            </a:r>
            <a:r>
              <a:rPr lang="ko-KR" altLang="en-US" dirty="0"/>
              <a:t>상수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4675" y="1484784"/>
            <a:ext cx="5688632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상수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상수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oct</a:t>
            </a:r>
            <a:r>
              <a:rPr lang="en-US" altLang="ko-KR" sz="1400" dirty="0"/>
              <a:t> = </a:t>
            </a:r>
            <a:r>
              <a:rPr lang="en-US" altLang="ko-KR" sz="1400" b="1" dirty="0"/>
              <a:t>015</a:t>
            </a:r>
            <a:r>
              <a:rPr lang="en-US" altLang="ko-KR" sz="1400" dirty="0"/>
              <a:t>; // 015</a:t>
            </a:r>
            <a:r>
              <a:rPr lang="ko-KR" altLang="en-US" sz="1400" dirty="0"/>
              <a:t>는 </a:t>
            </a:r>
            <a:r>
              <a:rPr lang="en-US" altLang="ko-KR" sz="1400" dirty="0"/>
              <a:t>8</a:t>
            </a:r>
            <a:r>
              <a:rPr lang="ko-KR" altLang="en-US" sz="1400" dirty="0"/>
              <a:t>진수</a:t>
            </a:r>
            <a:r>
              <a:rPr lang="en-US" altLang="ko-KR" sz="1400" dirty="0"/>
              <a:t>. 10</a:t>
            </a:r>
            <a:r>
              <a:rPr lang="ko-KR" altLang="en-US" sz="1400" dirty="0"/>
              <a:t>진수로 </a:t>
            </a:r>
            <a:r>
              <a:rPr lang="en-US" altLang="ko-KR" sz="1400" dirty="0"/>
              <a:t>13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hex = </a:t>
            </a:r>
            <a:r>
              <a:rPr lang="en-US" altLang="ko-KR" sz="1400" b="1" dirty="0"/>
              <a:t>0x15</a:t>
            </a:r>
            <a:r>
              <a:rPr lang="en-US" altLang="ko-KR" sz="1400" dirty="0"/>
              <a:t>; // 0x14</a:t>
            </a:r>
            <a:r>
              <a:rPr lang="ko-KR" altLang="en-US" sz="1400" dirty="0"/>
              <a:t>는 </a:t>
            </a:r>
            <a:r>
              <a:rPr lang="en-US" altLang="ko-KR" sz="1400" dirty="0"/>
              <a:t>16</a:t>
            </a:r>
            <a:r>
              <a:rPr lang="ko-KR" altLang="en-US" sz="1400" dirty="0"/>
              <a:t>진수</a:t>
            </a:r>
            <a:r>
              <a:rPr lang="en-US" altLang="ko-KR" sz="1400" dirty="0"/>
              <a:t>. 10</a:t>
            </a:r>
            <a:r>
              <a:rPr lang="ko-KR" altLang="en-US" sz="1400" dirty="0"/>
              <a:t>진수로 </a:t>
            </a:r>
            <a:r>
              <a:rPr lang="en-US" altLang="ko-KR" sz="1400" dirty="0"/>
              <a:t>21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condition = 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; // True</a:t>
            </a:r>
            <a:r>
              <a:rPr lang="ko-KR" altLang="en-US" sz="1400" dirty="0"/>
              <a:t>로 하면 안됨</a:t>
            </a:r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("8</a:t>
            </a:r>
            <a:r>
              <a:rPr lang="ko-KR" altLang="en-US" sz="1400" dirty="0"/>
              <a:t>진수 </a:t>
            </a:r>
            <a:r>
              <a:rPr lang="en-US" altLang="ko-KR" sz="1400" dirty="0"/>
              <a:t>015</a:t>
            </a:r>
            <a:r>
              <a:rPr lang="ko-KR" altLang="en-US" sz="1400" dirty="0"/>
              <a:t>는 십진수로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oct</a:t>
            </a:r>
            <a:r>
              <a:rPr lang="en-US" altLang="ko-KR" sz="1400" b="1" dirty="0"/>
              <a:t>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("16</a:t>
            </a:r>
            <a:r>
              <a:rPr lang="ko-KR" altLang="en-US" sz="1400" dirty="0"/>
              <a:t>진수 </a:t>
            </a:r>
            <a:r>
              <a:rPr lang="en-US" altLang="ko-KR" sz="1400" dirty="0"/>
              <a:t>0x15</a:t>
            </a:r>
            <a:r>
              <a:rPr lang="ko-KR" altLang="en-US" sz="1400" dirty="0"/>
              <a:t>는 십진수로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hex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("condition</a:t>
            </a:r>
            <a:r>
              <a:rPr lang="ko-KR" altLang="en-US" sz="1400" dirty="0"/>
              <a:t>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condition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'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: </a:t>
            </a:r>
            <a:r>
              <a:rPr lang="ko-KR" altLang="en-US" sz="1400" dirty="0"/>
              <a:t>단일인용부호로도 표현</a:t>
            </a:r>
            <a:r>
              <a:rPr lang="en-US" altLang="ko-KR" sz="1400" b="1" dirty="0"/>
              <a:t>'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그녀는 </a:t>
            </a:r>
            <a:r>
              <a:rPr lang="en-US" altLang="ko-KR" sz="1400" dirty="0"/>
              <a:t>\"</a:t>
            </a:r>
            <a:r>
              <a:rPr lang="ko-KR" altLang="en-US" sz="1400" dirty="0"/>
              <a:t>누구세요</a:t>
            </a:r>
            <a:r>
              <a:rPr lang="en-US" altLang="ko-KR" sz="1400" dirty="0"/>
              <a:t>\"</a:t>
            </a:r>
            <a:r>
              <a:rPr lang="ko-KR" altLang="en-US" sz="1400" dirty="0"/>
              <a:t>라고 했습니다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1259" y="1584798"/>
            <a:ext cx="2793703" cy="2767955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70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식과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자바스크립트의 연산과 연산자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	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산술 연산자</a:t>
            </a:r>
            <a:endParaRPr lang="en-US" altLang="ko-KR" dirty="0"/>
          </a:p>
          <a:p>
            <a:pPr lvl="2"/>
            <a:r>
              <a:rPr lang="en-US" altLang="ko-KR" dirty="0"/>
              <a:t>5 </a:t>
            </a:r>
            <a:r>
              <a:rPr lang="ko-KR" altLang="en-US" dirty="0"/>
              <a:t>가지 </a:t>
            </a:r>
            <a:r>
              <a:rPr lang="en-US" altLang="ko-KR" dirty="0"/>
              <a:t>: </a:t>
            </a:r>
            <a:r>
              <a:rPr lang="ko-KR" altLang="en-US" dirty="0"/>
              <a:t>더하기</a:t>
            </a:r>
            <a:r>
              <a:rPr lang="en-US" altLang="ko-KR" dirty="0"/>
              <a:t>(+), </a:t>
            </a:r>
            <a:r>
              <a:rPr lang="ko-KR" altLang="en-US" dirty="0"/>
              <a:t>빼기</a:t>
            </a:r>
            <a:r>
              <a:rPr lang="en-US" altLang="ko-KR" dirty="0"/>
              <a:t>(-), </a:t>
            </a:r>
            <a:r>
              <a:rPr lang="ko-KR" altLang="en-US" dirty="0"/>
              <a:t>곱하기</a:t>
            </a:r>
            <a:r>
              <a:rPr lang="en-US" altLang="ko-KR" dirty="0"/>
              <a:t>(*), </a:t>
            </a:r>
            <a:r>
              <a:rPr lang="ko-KR" altLang="en-US" dirty="0"/>
              <a:t>나누기</a:t>
            </a:r>
            <a:r>
              <a:rPr lang="en-US" altLang="ko-KR" dirty="0"/>
              <a:t>(/), </a:t>
            </a:r>
            <a:r>
              <a:rPr lang="ko-KR" altLang="en-US" dirty="0"/>
              <a:t>나머지</a:t>
            </a:r>
            <a:r>
              <a:rPr lang="en-US" altLang="ko-KR" dirty="0"/>
              <a:t>(%)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연산의 결과는 항상 </a:t>
            </a:r>
            <a:r>
              <a:rPr lang="ko-KR" altLang="en-US" b="1" dirty="0"/>
              <a:t>숫자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결과가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실수일시는</a:t>
            </a:r>
            <a:r>
              <a:rPr lang="ko-KR" altLang="en-US" b="1" dirty="0" smtClean="0"/>
              <a:t> </a:t>
            </a:r>
            <a:r>
              <a:rPr lang="ko-KR" altLang="en-US" b="1" dirty="0"/>
              <a:t>실수 정수 일시는 정수</a:t>
            </a:r>
            <a:r>
              <a:rPr lang="en-US" altLang="ko-KR" b="1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19672" y="4365104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x = 32;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total = 100 + x*2/4 - 3; // total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113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9672" y="5462800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div = 32/10; 						// div = 3.2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844824"/>
            <a:ext cx="7594752" cy="165572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615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6-8 </a:t>
            </a:r>
            <a:r>
              <a:rPr lang="ko-KR" altLang="en-US" dirty="0"/>
              <a:t>산술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7584" y="1412776"/>
            <a:ext cx="4248472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산술연산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산술연산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x=32;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total = 100 + x*2/4 - 3; // total</a:t>
            </a:r>
            <a:r>
              <a:rPr lang="ko-KR" altLang="en-US" sz="1200" dirty="0"/>
              <a:t>은 </a:t>
            </a:r>
            <a:r>
              <a:rPr lang="en-US" altLang="ko-KR" sz="1200" dirty="0"/>
              <a:t>113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div = x / 10; // div</a:t>
            </a:r>
            <a:r>
              <a:rPr lang="ko-KR" altLang="en-US" sz="1200" dirty="0"/>
              <a:t>는 </a:t>
            </a:r>
            <a:r>
              <a:rPr lang="en-US" altLang="ko-KR" sz="1200" dirty="0"/>
              <a:t>3.2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mod = x % 2; // x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로 나눈 나머지</a:t>
            </a:r>
            <a:r>
              <a:rPr lang="en-US" altLang="ko-KR" sz="1200" dirty="0"/>
              <a:t>, 0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("x : " + </a:t>
            </a:r>
            <a:r>
              <a:rPr lang="en-US" altLang="ko-KR" sz="1200" b="1" dirty="0"/>
              <a:t>x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("100 + x*2/4 - 3 = " + </a:t>
            </a:r>
            <a:r>
              <a:rPr lang="en-US" altLang="ko-KR" sz="1200" b="1" dirty="0"/>
              <a:t>total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("x/10 = " + </a:t>
            </a:r>
            <a:r>
              <a:rPr lang="en-US" altLang="ko-KR" sz="1200" b="1" dirty="0"/>
              <a:t>div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("x%2 = " + </a:t>
            </a:r>
            <a:r>
              <a:rPr lang="en-US" altLang="ko-KR" sz="1200" b="1" dirty="0"/>
              <a:t>mod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1484784"/>
            <a:ext cx="2664296" cy="301058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22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증감 연산자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증감 연산자 </a:t>
            </a:r>
            <a:r>
              <a:rPr lang="en-US" altLang="ko-KR" dirty="0"/>
              <a:t>: ++, -- (</a:t>
            </a:r>
            <a:r>
              <a:rPr lang="ko-KR" altLang="en-US" dirty="0"/>
              <a:t>변수 앞이나 뒤에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43608" y="2204864"/>
            <a:ext cx="6775046" cy="1327668"/>
            <a:chOff x="1084373" y="4916066"/>
            <a:chExt cx="6775046" cy="1327668"/>
          </a:xfrm>
        </p:grpSpPr>
        <p:sp>
          <p:nvSpPr>
            <p:cNvPr id="28" name="직사각형 27"/>
            <p:cNvSpPr/>
            <p:nvPr/>
          </p:nvSpPr>
          <p:spPr>
            <a:xfrm>
              <a:off x="6236859" y="4916066"/>
              <a:ext cx="162256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a  =  1;</a:t>
              </a:r>
            </a:p>
            <a:p>
              <a:r>
                <a:rPr lang="en-US" altLang="ko-KR" sz="2000" b="1" dirty="0"/>
                <a:t>b  =  a </a:t>
              </a:r>
              <a:r>
                <a:rPr lang="en-US" altLang="ko-KR" sz="2000" dirty="0"/>
                <a:t>++; </a:t>
              </a:r>
              <a:endParaRPr lang="ko-KR" altLang="en-US" sz="20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125987" y="5923113"/>
              <a:ext cx="5020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a=2</a:t>
              </a:r>
            </a:p>
          </p:txBody>
        </p:sp>
        <p:sp>
          <p:nvSpPr>
            <p:cNvPr id="31" name="오른쪽 대괄호 30"/>
            <p:cNvSpPr/>
            <p:nvPr/>
          </p:nvSpPr>
          <p:spPr>
            <a:xfrm rot="5400000">
              <a:off x="6598191" y="5326722"/>
              <a:ext cx="249208" cy="683841"/>
            </a:xfrm>
            <a:prstGeom prst="rightBracket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3" name="오른쪽 대괄호 32"/>
            <p:cNvSpPr/>
            <p:nvPr/>
          </p:nvSpPr>
          <p:spPr>
            <a:xfrm rot="5400000" flipV="1">
              <a:off x="7274721" y="5628229"/>
              <a:ext cx="172028" cy="502060"/>
            </a:xfrm>
            <a:prstGeom prst="rightBracket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533654" y="5491452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/>
                <a:t>①</a:t>
              </a:r>
              <a:endParaRPr lang="ko-KR" altLang="en-US" sz="16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182093" y="5636146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/>
                <a:t>②</a:t>
              </a:r>
              <a:endParaRPr lang="ko-KR" altLang="en-US" sz="16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09391" y="5741658"/>
              <a:ext cx="57900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 b=1</a:t>
              </a: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2848105" y="5554016"/>
              <a:ext cx="830357" cy="433528"/>
              <a:chOff x="4932040" y="2685953"/>
              <a:chExt cx="830357" cy="570553"/>
            </a:xfrm>
          </p:grpSpPr>
          <p:sp>
            <p:nvSpPr>
              <p:cNvPr id="50" name="오른쪽 대괄호 49"/>
              <p:cNvSpPr/>
              <p:nvPr/>
            </p:nvSpPr>
            <p:spPr>
              <a:xfrm rot="5400000">
                <a:off x="5049494" y="2599709"/>
                <a:ext cx="539343" cy="774251"/>
              </a:xfrm>
              <a:prstGeom prst="rightBracket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553618" y="2685953"/>
                <a:ext cx="208779" cy="3317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2704089" y="4931457"/>
              <a:ext cx="15311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2000" dirty="0"/>
                <a:t>a  =  1;</a:t>
              </a:r>
            </a:p>
            <a:p>
              <a:pPr fontAlgn="base"/>
              <a:r>
                <a:rPr lang="en-US" altLang="ko-KR" sz="2000" dirty="0"/>
                <a:t>b  =  </a:t>
              </a:r>
              <a:r>
                <a:rPr lang="en-US" altLang="ko-KR" sz="2000" b="1" dirty="0"/>
                <a:t>++ a</a:t>
              </a:r>
              <a:r>
                <a:rPr lang="en-US" altLang="ko-KR" sz="2000" dirty="0"/>
                <a:t>;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622356" y="5479713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/>
                <a:t>①</a:t>
              </a:r>
              <a:endParaRPr lang="ko-KR" altLang="en-US" sz="16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945727" y="5935957"/>
              <a:ext cx="5164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b=2</a:t>
              </a:r>
            </a:p>
          </p:txBody>
        </p:sp>
        <p:sp>
          <p:nvSpPr>
            <p:cNvPr id="55" name="오른쪽 대괄호 54"/>
            <p:cNvSpPr/>
            <p:nvPr/>
          </p:nvSpPr>
          <p:spPr>
            <a:xfrm rot="5400000" flipV="1">
              <a:off x="3690258" y="5418714"/>
              <a:ext cx="228622" cy="545158"/>
            </a:xfrm>
            <a:prstGeom prst="rightBracket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622356" y="5754502"/>
              <a:ext cx="5020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a=2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80384" y="4941168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(b) </a:t>
              </a:r>
              <a:r>
                <a:rPr lang="ko-KR" altLang="en-US" sz="1600" dirty="0"/>
                <a:t>후위연산자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84373" y="4941168"/>
              <a:ext cx="15151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(a) </a:t>
              </a:r>
              <a:r>
                <a:rPr lang="ko-KR" altLang="en-US" sz="1600" dirty="0"/>
                <a:t>전위연산자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64160" y="4931457"/>
              <a:ext cx="1764829" cy="13122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094590" y="4925035"/>
              <a:ext cx="1764829" cy="13122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996208" y="5661248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/>
                <a:t>②</a:t>
              </a:r>
              <a:endParaRPr lang="ko-KR" altLang="en-US" sz="1600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206" y="4581128"/>
            <a:ext cx="8094842" cy="108423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45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059832" y="2996952"/>
            <a:ext cx="5904656" cy="3532374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067943" y="3177098"/>
            <a:ext cx="2924187" cy="3060214"/>
          </a:xfrm>
          <a:prstGeom prst="roundRect">
            <a:avLst>
              <a:gd name="adj" fmla="val 2235"/>
            </a:avLst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자바스크립트 언어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>
          <a:xfrm>
            <a:off x="179512" y="1385051"/>
            <a:ext cx="8153400" cy="5040560"/>
          </a:xfrm>
        </p:spPr>
        <p:txBody>
          <a:bodyPr/>
          <a:lstStyle/>
          <a:p>
            <a:r>
              <a:rPr lang="en-US" altLang="ko-KR" sz="2000" dirty="0" err="1"/>
              <a:t>Javascript</a:t>
            </a:r>
            <a:endParaRPr lang="en-US" altLang="ko-KR" sz="2000" dirty="0"/>
          </a:p>
          <a:p>
            <a:pPr lvl="1"/>
            <a:r>
              <a:rPr lang="en-US" altLang="ko-KR" sz="1800" dirty="0"/>
              <a:t>1995</a:t>
            </a:r>
            <a:r>
              <a:rPr lang="ko-KR" altLang="en-US" sz="1800" dirty="0"/>
              <a:t>년 </a:t>
            </a:r>
            <a:r>
              <a:rPr lang="ko-KR" altLang="en-US" sz="1800" dirty="0" err="1"/>
              <a:t>넷스케이프</a:t>
            </a:r>
            <a:r>
              <a:rPr lang="ko-KR" altLang="en-US" sz="1800" dirty="0"/>
              <a:t> 개발</a:t>
            </a:r>
            <a:endParaRPr lang="en-US" altLang="ko-KR" sz="1800" dirty="0"/>
          </a:p>
          <a:p>
            <a:pPr lvl="1"/>
            <a:r>
              <a:rPr lang="en-US" altLang="ko-KR" sz="1800" dirty="0"/>
              <a:t>Netscape Navigator 2.0 </a:t>
            </a:r>
            <a:r>
              <a:rPr lang="ko-KR" altLang="en-US" sz="1800" dirty="0"/>
              <a:t>브라우저에 최초 탑재</a:t>
            </a:r>
            <a:endParaRPr lang="en-US" altLang="ko-KR" sz="1800" dirty="0"/>
          </a:p>
          <a:p>
            <a:pPr lvl="1"/>
            <a:r>
              <a:rPr lang="ko-KR" altLang="en-US" sz="1800" dirty="0"/>
              <a:t>웹 프로그래밍 개념 창시</a:t>
            </a:r>
            <a:endParaRPr lang="en-US" altLang="ko-KR" sz="1800" dirty="0"/>
          </a:p>
          <a:p>
            <a:pPr fontAlgn="base"/>
            <a:r>
              <a:rPr lang="ko-KR" altLang="en-US" sz="2000" dirty="0"/>
              <a:t>특징</a:t>
            </a:r>
            <a:endParaRPr lang="en-US" altLang="ko-KR" sz="2000" dirty="0"/>
          </a:p>
          <a:p>
            <a:pPr lvl="1" fontAlgn="base"/>
            <a:r>
              <a:rPr lang="en-US" altLang="ko-KR" sz="1800" dirty="0"/>
              <a:t>HTML </a:t>
            </a:r>
            <a:r>
              <a:rPr lang="ko-KR" altLang="en-US" sz="1800" dirty="0"/>
              <a:t>문서에 내장</a:t>
            </a:r>
            <a:endParaRPr lang="en-US" altLang="ko-KR" sz="1800" dirty="0"/>
          </a:p>
          <a:p>
            <a:pPr lvl="2" fontAlgn="base"/>
            <a:r>
              <a:rPr lang="ko-KR" altLang="en-US" sz="1600" dirty="0"/>
              <a:t>조각 소스 코드</a:t>
            </a:r>
          </a:p>
          <a:p>
            <a:pPr lvl="1" fontAlgn="base"/>
            <a:r>
              <a:rPr lang="ko-KR" altLang="en-US" sz="1800" dirty="0"/>
              <a:t>스크립트 언어</a:t>
            </a:r>
            <a:endParaRPr lang="en-US" altLang="ko-KR" sz="1800" dirty="0"/>
          </a:p>
          <a:p>
            <a:pPr lvl="2" fontAlgn="base"/>
            <a:r>
              <a:rPr lang="ko-KR" altLang="en-US" sz="1600" dirty="0"/>
              <a:t>인터프리터 실행</a:t>
            </a:r>
            <a:endParaRPr lang="en-US" altLang="ko-KR" sz="1600" dirty="0"/>
          </a:p>
          <a:p>
            <a:pPr lvl="2" fontAlgn="base"/>
            <a:r>
              <a:rPr lang="ko-KR" altLang="en-US" sz="1600" dirty="0"/>
              <a:t>컴파일 필요 없음</a:t>
            </a:r>
            <a:r>
              <a:rPr lang="en-US" altLang="ko-KR" sz="1600" dirty="0"/>
              <a:t> </a:t>
            </a:r>
            <a:endParaRPr lang="ko-KR" altLang="en-US" sz="1600" dirty="0"/>
          </a:p>
          <a:p>
            <a:pPr lvl="1" fontAlgn="base"/>
            <a:r>
              <a:rPr lang="ko-KR" altLang="en-US" sz="1800" dirty="0"/>
              <a:t>단순</a:t>
            </a:r>
            <a:endParaRPr lang="en-US" altLang="ko-KR" sz="1800" dirty="0"/>
          </a:p>
          <a:p>
            <a:pPr lvl="2" fontAlgn="base"/>
            <a:r>
              <a:rPr lang="en-US" altLang="ko-KR" sz="1600" dirty="0"/>
              <a:t>C</a:t>
            </a:r>
            <a:r>
              <a:rPr lang="ko-KR" altLang="en-US" sz="1600" dirty="0"/>
              <a:t>언어 구조 차용</a:t>
            </a:r>
            <a:endParaRPr lang="en-US" altLang="ko-KR" sz="1600" dirty="0"/>
          </a:p>
          <a:p>
            <a:pPr lvl="2" fontAlgn="base"/>
            <a:r>
              <a:rPr lang="ko-KR" altLang="en-US" sz="1600" dirty="0"/>
              <a:t>배우기 쉬움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세로로 말린 두루마리 모양 3"/>
          <p:cNvSpPr/>
          <p:nvPr/>
        </p:nvSpPr>
        <p:spPr>
          <a:xfrm>
            <a:off x="3203847" y="3357118"/>
            <a:ext cx="2417653" cy="2664296"/>
          </a:xfrm>
          <a:prstGeom prst="verticalScroll">
            <a:avLst>
              <a:gd name="adj" fmla="val 10329"/>
            </a:avLst>
          </a:prstGeom>
          <a:solidFill>
            <a:schemeClr val="bg1"/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&lt;html&gt;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&lt;head&gt;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&lt;script&gt;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 </a:t>
            </a:r>
            <a:r>
              <a:rPr lang="en-US" altLang="ko-KR" sz="1100" b="1" dirty="0" err="1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var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sum = 0;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	for(n=0; n&lt;10; n++)			sum += n;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	alert(“</a:t>
            </a:r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합은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= “ + sum);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&lt;/script&gt;</a:t>
            </a:r>
          </a:p>
          <a:p>
            <a:pPr defTabSz="180000"/>
            <a:r>
              <a:rPr lang="en-US" altLang="ko-KR" sz="1100" dirty="0">
                <a:solidFill>
                  <a:schemeClr val="tx1"/>
                </a:solidFill>
              </a:rPr>
              <a:t>&lt;head&gt;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&lt;body&gt;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	…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&lt;/body&gt;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&lt;/html&gt;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3532339" y="4156126"/>
            <a:ext cx="1790015" cy="722348"/>
          </a:xfrm>
          <a:custGeom>
            <a:avLst/>
            <a:gdLst>
              <a:gd name="connsiteX0" fmla="*/ 467360 w 1719513"/>
              <a:gd name="connsiteY0" fmla="*/ 30480 h 1209040"/>
              <a:gd name="connsiteX1" fmla="*/ 203200 w 1719513"/>
              <a:gd name="connsiteY1" fmla="*/ 40640 h 1209040"/>
              <a:gd name="connsiteX2" fmla="*/ 121920 w 1719513"/>
              <a:gd name="connsiteY2" fmla="*/ 50800 h 1209040"/>
              <a:gd name="connsiteX3" fmla="*/ 60960 w 1719513"/>
              <a:gd name="connsiteY3" fmla="*/ 71120 h 1209040"/>
              <a:gd name="connsiteX4" fmla="*/ 40640 w 1719513"/>
              <a:gd name="connsiteY4" fmla="*/ 223520 h 1209040"/>
              <a:gd name="connsiteX5" fmla="*/ 10160 w 1719513"/>
              <a:gd name="connsiteY5" fmla="*/ 325120 h 1209040"/>
              <a:gd name="connsiteX6" fmla="*/ 0 w 1719513"/>
              <a:gd name="connsiteY6" fmla="*/ 386080 h 1209040"/>
              <a:gd name="connsiteX7" fmla="*/ 10160 w 1719513"/>
              <a:gd name="connsiteY7" fmla="*/ 965200 h 1209040"/>
              <a:gd name="connsiteX8" fmla="*/ 50800 w 1719513"/>
              <a:gd name="connsiteY8" fmla="*/ 1026160 h 1209040"/>
              <a:gd name="connsiteX9" fmla="*/ 60960 w 1719513"/>
              <a:gd name="connsiteY9" fmla="*/ 1056640 h 1209040"/>
              <a:gd name="connsiteX10" fmla="*/ 152400 w 1719513"/>
              <a:gd name="connsiteY10" fmla="*/ 1107440 h 1209040"/>
              <a:gd name="connsiteX11" fmla="*/ 213360 w 1719513"/>
              <a:gd name="connsiteY11" fmla="*/ 1158240 h 1209040"/>
              <a:gd name="connsiteX12" fmla="*/ 254000 w 1719513"/>
              <a:gd name="connsiteY12" fmla="*/ 1168400 h 1209040"/>
              <a:gd name="connsiteX13" fmla="*/ 284480 w 1719513"/>
              <a:gd name="connsiteY13" fmla="*/ 1188720 h 1209040"/>
              <a:gd name="connsiteX14" fmla="*/ 335280 w 1719513"/>
              <a:gd name="connsiteY14" fmla="*/ 1198880 h 1209040"/>
              <a:gd name="connsiteX15" fmla="*/ 365760 w 1719513"/>
              <a:gd name="connsiteY15" fmla="*/ 1209040 h 1209040"/>
              <a:gd name="connsiteX16" fmla="*/ 924560 w 1719513"/>
              <a:gd name="connsiteY16" fmla="*/ 1198880 h 1209040"/>
              <a:gd name="connsiteX17" fmla="*/ 995680 w 1719513"/>
              <a:gd name="connsiteY17" fmla="*/ 1188720 h 1209040"/>
              <a:gd name="connsiteX18" fmla="*/ 1158240 w 1719513"/>
              <a:gd name="connsiteY18" fmla="*/ 1178560 h 1209040"/>
              <a:gd name="connsiteX19" fmla="*/ 1341120 w 1719513"/>
              <a:gd name="connsiteY19" fmla="*/ 1158240 h 1209040"/>
              <a:gd name="connsiteX20" fmla="*/ 1473200 w 1719513"/>
              <a:gd name="connsiteY20" fmla="*/ 1148080 h 1209040"/>
              <a:gd name="connsiteX21" fmla="*/ 1554480 w 1719513"/>
              <a:gd name="connsiteY21" fmla="*/ 1076960 h 1209040"/>
              <a:gd name="connsiteX22" fmla="*/ 1564640 w 1719513"/>
              <a:gd name="connsiteY22" fmla="*/ 1046480 h 1209040"/>
              <a:gd name="connsiteX23" fmla="*/ 1595120 w 1719513"/>
              <a:gd name="connsiteY23" fmla="*/ 1036320 h 1209040"/>
              <a:gd name="connsiteX24" fmla="*/ 1625600 w 1719513"/>
              <a:gd name="connsiteY24" fmla="*/ 1016000 h 1209040"/>
              <a:gd name="connsiteX25" fmla="*/ 1666240 w 1719513"/>
              <a:gd name="connsiteY25" fmla="*/ 955040 h 1209040"/>
              <a:gd name="connsiteX26" fmla="*/ 1686560 w 1719513"/>
              <a:gd name="connsiteY26" fmla="*/ 883920 h 1209040"/>
              <a:gd name="connsiteX27" fmla="*/ 1696720 w 1719513"/>
              <a:gd name="connsiteY27" fmla="*/ 772160 h 1209040"/>
              <a:gd name="connsiteX28" fmla="*/ 1706880 w 1719513"/>
              <a:gd name="connsiteY28" fmla="*/ 711200 h 1209040"/>
              <a:gd name="connsiteX29" fmla="*/ 1717040 w 1719513"/>
              <a:gd name="connsiteY29" fmla="*/ 426720 h 1209040"/>
              <a:gd name="connsiteX30" fmla="*/ 1686560 w 1719513"/>
              <a:gd name="connsiteY30" fmla="*/ 213360 h 1209040"/>
              <a:gd name="connsiteX31" fmla="*/ 1595120 w 1719513"/>
              <a:gd name="connsiteY31" fmla="*/ 142240 h 1209040"/>
              <a:gd name="connsiteX32" fmla="*/ 1564640 w 1719513"/>
              <a:gd name="connsiteY32" fmla="*/ 121920 h 1209040"/>
              <a:gd name="connsiteX33" fmla="*/ 1544320 w 1719513"/>
              <a:gd name="connsiteY33" fmla="*/ 91440 h 1209040"/>
              <a:gd name="connsiteX34" fmla="*/ 1513840 w 1719513"/>
              <a:gd name="connsiteY34" fmla="*/ 81280 h 1209040"/>
              <a:gd name="connsiteX35" fmla="*/ 1361440 w 1719513"/>
              <a:gd name="connsiteY35" fmla="*/ 71120 h 1209040"/>
              <a:gd name="connsiteX36" fmla="*/ 1259840 w 1719513"/>
              <a:gd name="connsiteY36" fmla="*/ 50800 h 1209040"/>
              <a:gd name="connsiteX37" fmla="*/ 1198880 w 1719513"/>
              <a:gd name="connsiteY37" fmla="*/ 40640 h 1209040"/>
              <a:gd name="connsiteX38" fmla="*/ 1168400 w 1719513"/>
              <a:gd name="connsiteY38" fmla="*/ 30480 h 1209040"/>
              <a:gd name="connsiteX39" fmla="*/ 721360 w 1719513"/>
              <a:gd name="connsiteY39" fmla="*/ 10160 h 1209040"/>
              <a:gd name="connsiteX40" fmla="*/ 660400 w 1719513"/>
              <a:gd name="connsiteY40" fmla="*/ 0 h 1209040"/>
              <a:gd name="connsiteX41" fmla="*/ 467360 w 1719513"/>
              <a:gd name="connsiteY41" fmla="*/ 3048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19513" h="1209040">
                <a:moveTo>
                  <a:pt x="467360" y="30480"/>
                </a:moveTo>
                <a:cubicBezTo>
                  <a:pt x="391160" y="37253"/>
                  <a:pt x="291166" y="35466"/>
                  <a:pt x="203200" y="40640"/>
                </a:cubicBezTo>
                <a:cubicBezTo>
                  <a:pt x="175943" y="42243"/>
                  <a:pt x="148618" y="45079"/>
                  <a:pt x="121920" y="50800"/>
                </a:cubicBezTo>
                <a:cubicBezTo>
                  <a:pt x="100976" y="55288"/>
                  <a:pt x="60960" y="71120"/>
                  <a:pt x="60960" y="71120"/>
                </a:cubicBezTo>
                <a:cubicBezTo>
                  <a:pt x="35583" y="147252"/>
                  <a:pt x="60529" y="64409"/>
                  <a:pt x="40640" y="223520"/>
                </a:cubicBezTo>
                <a:cubicBezTo>
                  <a:pt x="31806" y="294189"/>
                  <a:pt x="24892" y="236725"/>
                  <a:pt x="10160" y="325120"/>
                </a:cubicBezTo>
                <a:lnTo>
                  <a:pt x="0" y="386080"/>
                </a:lnTo>
                <a:cubicBezTo>
                  <a:pt x="3387" y="579120"/>
                  <a:pt x="-5115" y="772735"/>
                  <a:pt x="10160" y="965200"/>
                </a:cubicBezTo>
                <a:cubicBezTo>
                  <a:pt x="12092" y="989545"/>
                  <a:pt x="43077" y="1002992"/>
                  <a:pt x="50800" y="1026160"/>
                </a:cubicBezTo>
                <a:cubicBezTo>
                  <a:pt x="54187" y="1036320"/>
                  <a:pt x="53387" y="1049067"/>
                  <a:pt x="60960" y="1056640"/>
                </a:cubicBezTo>
                <a:cubicBezTo>
                  <a:pt x="125029" y="1120709"/>
                  <a:pt x="101296" y="1081888"/>
                  <a:pt x="152400" y="1107440"/>
                </a:cubicBezTo>
                <a:cubicBezTo>
                  <a:pt x="295264" y="1178872"/>
                  <a:pt x="56071" y="1068361"/>
                  <a:pt x="213360" y="1158240"/>
                </a:cubicBezTo>
                <a:cubicBezTo>
                  <a:pt x="225484" y="1165168"/>
                  <a:pt x="240453" y="1165013"/>
                  <a:pt x="254000" y="1168400"/>
                </a:cubicBezTo>
                <a:cubicBezTo>
                  <a:pt x="264160" y="1175173"/>
                  <a:pt x="273047" y="1184433"/>
                  <a:pt x="284480" y="1188720"/>
                </a:cubicBezTo>
                <a:cubicBezTo>
                  <a:pt x="300649" y="1194783"/>
                  <a:pt x="318527" y="1194692"/>
                  <a:pt x="335280" y="1198880"/>
                </a:cubicBezTo>
                <a:cubicBezTo>
                  <a:pt x="345670" y="1201477"/>
                  <a:pt x="355600" y="1205653"/>
                  <a:pt x="365760" y="1209040"/>
                </a:cubicBezTo>
                <a:lnTo>
                  <a:pt x="924560" y="1198880"/>
                </a:lnTo>
                <a:cubicBezTo>
                  <a:pt x="948495" y="1198108"/>
                  <a:pt x="971823" y="1190795"/>
                  <a:pt x="995680" y="1188720"/>
                </a:cubicBezTo>
                <a:cubicBezTo>
                  <a:pt x="1049768" y="1184017"/>
                  <a:pt x="1104053" y="1181947"/>
                  <a:pt x="1158240" y="1178560"/>
                </a:cubicBezTo>
                <a:cubicBezTo>
                  <a:pt x="1237644" y="1152092"/>
                  <a:pt x="1175069" y="1170101"/>
                  <a:pt x="1341120" y="1158240"/>
                </a:cubicBezTo>
                <a:lnTo>
                  <a:pt x="1473200" y="1148080"/>
                </a:lnTo>
                <a:cubicBezTo>
                  <a:pt x="1518920" y="1117600"/>
                  <a:pt x="1533313" y="1119293"/>
                  <a:pt x="1554480" y="1076960"/>
                </a:cubicBezTo>
                <a:cubicBezTo>
                  <a:pt x="1559269" y="1067381"/>
                  <a:pt x="1557067" y="1054053"/>
                  <a:pt x="1564640" y="1046480"/>
                </a:cubicBezTo>
                <a:cubicBezTo>
                  <a:pt x="1572213" y="1038907"/>
                  <a:pt x="1585541" y="1041109"/>
                  <a:pt x="1595120" y="1036320"/>
                </a:cubicBezTo>
                <a:cubicBezTo>
                  <a:pt x="1606042" y="1030859"/>
                  <a:pt x="1615440" y="1022773"/>
                  <a:pt x="1625600" y="1016000"/>
                </a:cubicBezTo>
                <a:cubicBezTo>
                  <a:pt x="1649758" y="943526"/>
                  <a:pt x="1615503" y="1031146"/>
                  <a:pt x="1666240" y="955040"/>
                </a:cubicBezTo>
                <a:cubicBezTo>
                  <a:pt x="1672070" y="946295"/>
                  <a:pt x="1685205" y="889339"/>
                  <a:pt x="1686560" y="883920"/>
                </a:cubicBezTo>
                <a:cubicBezTo>
                  <a:pt x="1689947" y="846667"/>
                  <a:pt x="1692349" y="809311"/>
                  <a:pt x="1696720" y="772160"/>
                </a:cubicBezTo>
                <a:cubicBezTo>
                  <a:pt x="1699127" y="751701"/>
                  <a:pt x="1705670" y="731765"/>
                  <a:pt x="1706880" y="711200"/>
                </a:cubicBezTo>
                <a:cubicBezTo>
                  <a:pt x="1712452" y="616477"/>
                  <a:pt x="1713653" y="521547"/>
                  <a:pt x="1717040" y="426720"/>
                </a:cubicBezTo>
                <a:cubicBezTo>
                  <a:pt x="1711041" y="318734"/>
                  <a:pt x="1739779" y="277223"/>
                  <a:pt x="1686560" y="213360"/>
                </a:cubicBezTo>
                <a:cubicBezTo>
                  <a:pt x="1656717" y="177548"/>
                  <a:pt x="1637601" y="170561"/>
                  <a:pt x="1595120" y="142240"/>
                </a:cubicBezTo>
                <a:lnTo>
                  <a:pt x="1564640" y="121920"/>
                </a:lnTo>
                <a:cubicBezTo>
                  <a:pt x="1557867" y="111760"/>
                  <a:pt x="1553855" y="99068"/>
                  <a:pt x="1544320" y="91440"/>
                </a:cubicBezTo>
                <a:cubicBezTo>
                  <a:pt x="1535957" y="84750"/>
                  <a:pt x="1524484" y="82463"/>
                  <a:pt x="1513840" y="81280"/>
                </a:cubicBezTo>
                <a:cubicBezTo>
                  <a:pt x="1463239" y="75658"/>
                  <a:pt x="1412240" y="74507"/>
                  <a:pt x="1361440" y="71120"/>
                </a:cubicBezTo>
                <a:cubicBezTo>
                  <a:pt x="1152547" y="36305"/>
                  <a:pt x="1411403" y="81113"/>
                  <a:pt x="1259840" y="50800"/>
                </a:cubicBezTo>
                <a:cubicBezTo>
                  <a:pt x="1239640" y="46760"/>
                  <a:pt x="1218990" y="45109"/>
                  <a:pt x="1198880" y="40640"/>
                </a:cubicBezTo>
                <a:cubicBezTo>
                  <a:pt x="1188425" y="38317"/>
                  <a:pt x="1179051" y="31601"/>
                  <a:pt x="1168400" y="30480"/>
                </a:cubicBezTo>
                <a:cubicBezTo>
                  <a:pt x="1069319" y="20050"/>
                  <a:pt x="783643" y="12384"/>
                  <a:pt x="721360" y="10160"/>
                </a:cubicBezTo>
                <a:cubicBezTo>
                  <a:pt x="701040" y="6773"/>
                  <a:pt x="681000" y="0"/>
                  <a:pt x="660400" y="0"/>
                </a:cubicBezTo>
                <a:cubicBezTo>
                  <a:pt x="585816" y="0"/>
                  <a:pt x="543560" y="23707"/>
                  <a:pt x="467360" y="30480"/>
                </a:cubicBezTo>
                <a:close/>
              </a:path>
            </a:pathLst>
          </a:custGeom>
          <a:noFill/>
          <a:ln w="9525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52120" y="4156126"/>
            <a:ext cx="1170155" cy="6041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자바스크립트 </a:t>
            </a:r>
            <a:endParaRPr lang="en-US" altLang="ko-KR" sz="12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코드 처리기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62323" y="3324744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index.html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6298" y="4790101"/>
            <a:ext cx="151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컴파일 없이</a:t>
            </a:r>
            <a:endParaRPr lang="en-US" altLang="ko-KR" sz="1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 바로 실행</a:t>
            </a:r>
          </a:p>
        </p:txBody>
      </p:sp>
      <p:sp>
        <p:nvSpPr>
          <p:cNvPr id="21" name="왼쪽 화살표 20"/>
          <p:cNvSpPr/>
          <p:nvPr/>
        </p:nvSpPr>
        <p:spPr>
          <a:xfrm>
            <a:off x="5182730" y="4413863"/>
            <a:ext cx="458935" cy="120560"/>
          </a:xfrm>
          <a:prstGeom prst="leftArrow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50132" y="5294232"/>
            <a:ext cx="1014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자바스크립트</a:t>
            </a:r>
            <a:endParaRPr lang="en-US" altLang="ko-KR" sz="1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코드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7128069" y="3918896"/>
            <a:ext cx="1700481" cy="1231052"/>
            <a:chOff x="683568" y="390581"/>
            <a:chExt cx="3305175" cy="2075748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568" y="390581"/>
              <a:ext cx="1828800" cy="206692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2368" y="408929"/>
              <a:ext cx="1476375" cy="2057400"/>
            </a:xfrm>
            <a:prstGeom prst="rect">
              <a:avLst/>
            </a:prstGeom>
          </p:spPr>
        </p:pic>
      </p:grpSp>
      <p:sp>
        <p:nvSpPr>
          <p:cNvPr id="27" name="오른쪽 화살표 26"/>
          <p:cNvSpPr/>
          <p:nvPr/>
        </p:nvSpPr>
        <p:spPr>
          <a:xfrm>
            <a:off x="6824530" y="4419303"/>
            <a:ext cx="314706" cy="115119"/>
          </a:xfrm>
          <a:prstGeom prst="rightArrow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899925" y="5910584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/>
            <a:r>
              <a:rPr lang="ko-KR" altLang="en-US" sz="1400"/>
              <a:t>웹 브라우저</a:t>
            </a:r>
            <a:endParaRPr lang="ko-KR" altLang="en-US" sz="1400" dirty="0"/>
          </a:p>
        </p:txBody>
      </p:sp>
      <p:sp>
        <p:nvSpPr>
          <p:cNvPr id="33" name="자유형 32"/>
          <p:cNvSpPr/>
          <p:nvPr/>
        </p:nvSpPr>
        <p:spPr>
          <a:xfrm>
            <a:off x="4828784" y="4835047"/>
            <a:ext cx="652194" cy="682185"/>
          </a:xfrm>
          <a:custGeom>
            <a:avLst/>
            <a:gdLst>
              <a:gd name="connsiteX0" fmla="*/ 532356 w 532356"/>
              <a:gd name="connsiteY0" fmla="*/ 651353 h 651353"/>
              <a:gd name="connsiteX1" fmla="*/ 118997 w 532356"/>
              <a:gd name="connsiteY1" fmla="*/ 482252 h 651353"/>
              <a:gd name="connsiteX2" fmla="*/ 0 w 532356"/>
              <a:gd name="connsiteY2" fmla="*/ 0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356" h="651353">
                <a:moveTo>
                  <a:pt x="532356" y="651353"/>
                </a:moveTo>
                <a:cubicBezTo>
                  <a:pt x="370039" y="621082"/>
                  <a:pt x="207723" y="590811"/>
                  <a:pt x="118997" y="482252"/>
                </a:cubicBezTo>
                <a:cubicBezTo>
                  <a:pt x="30271" y="373693"/>
                  <a:pt x="18789" y="82463"/>
                  <a:pt x="0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812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대입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대입 연산 </a:t>
            </a:r>
            <a:r>
              <a:rPr lang="en-US" altLang="ko-KR" dirty="0"/>
              <a:t>: </a:t>
            </a:r>
            <a:r>
              <a:rPr lang="ko-KR" altLang="en-US" dirty="0" err="1"/>
              <a:t>오른쪽식의</a:t>
            </a:r>
            <a:r>
              <a:rPr lang="ko-KR" altLang="en-US" dirty="0"/>
              <a:t> 결과를 왼쪽에 있는 변수에 대입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대입연산자 종류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988840"/>
            <a:ext cx="552636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a=1, b=3;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 = b; 		// a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값이 대입되어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a=3, b=3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된다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 += b; 		// a = a + b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연산이 이루어져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a=6, b=3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된다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648" y="3876922"/>
            <a:ext cx="8241442" cy="252429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28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</a:t>
            </a:r>
            <a:r>
              <a:rPr lang="en-US" altLang="ko-KR"/>
              <a:t>–9 </a:t>
            </a:r>
            <a:r>
              <a:rPr lang="ko-KR" altLang="en-US" dirty="0"/>
              <a:t>대입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9600" y="1484784"/>
            <a:ext cx="4824536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대입 연산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대입 연산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x=3, y=3, z=3;</a:t>
            </a:r>
          </a:p>
          <a:p>
            <a:pPr defTabSz="180000"/>
            <a:r>
              <a:rPr lang="es-ES" altLang="ko-KR" sz="1400" dirty="0"/>
              <a:t>	document.write("x=" + x + ", y=" + y);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pl-PL" altLang="ko-KR" sz="1400" dirty="0"/>
              <a:t>document.write(", z=" + z + "&lt;br&gt;&lt;br&gt;");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x += 3; // x=x+3 -&gt; x=6</a:t>
            </a:r>
          </a:p>
          <a:p>
            <a:pPr defTabSz="180000"/>
            <a:r>
              <a:rPr lang="en-US" altLang="ko-KR" sz="1400" dirty="0"/>
              <a:t>	y *= 3; // y=y*3 -&gt; y=9</a:t>
            </a:r>
          </a:p>
          <a:p>
            <a:pPr defTabSz="180000"/>
            <a:r>
              <a:rPr lang="en-US" altLang="ko-KR" sz="1400" dirty="0"/>
              <a:t>	z %= 2; // z=z%2 -&gt; z=1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 += 3; </a:t>
            </a:r>
            <a:r>
              <a:rPr lang="ko-KR" altLang="en-US" sz="1400" dirty="0"/>
              <a:t>실행 후</a:t>
            </a:r>
            <a:r>
              <a:rPr lang="en-US" altLang="ko-KR" sz="1400" dirty="0"/>
              <a:t>, x=" + x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("y *= 3; </a:t>
            </a:r>
            <a:r>
              <a:rPr lang="ko-KR" altLang="en-US" sz="1400" dirty="0"/>
              <a:t>실행 후</a:t>
            </a:r>
            <a:r>
              <a:rPr lang="en-US" altLang="ko-KR" sz="1400" dirty="0"/>
              <a:t>, y=" + y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("z %= 2; </a:t>
            </a:r>
            <a:r>
              <a:rPr lang="ko-KR" altLang="en-US" sz="1400" dirty="0"/>
              <a:t>실행 후</a:t>
            </a:r>
            <a:r>
              <a:rPr lang="en-US" altLang="ko-KR" sz="1400" dirty="0"/>
              <a:t>, z=" + z);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1484784"/>
            <a:ext cx="2491047" cy="283192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03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비교</a:t>
            </a:r>
            <a:r>
              <a:rPr lang="en-US" altLang="ko-KR" dirty="0"/>
              <a:t>(</a:t>
            </a:r>
            <a:r>
              <a:rPr lang="ko-KR" altLang="en-US" dirty="0"/>
              <a:t>관계</a:t>
            </a:r>
            <a:r>
              <a:rPr lang="en-US" altLang="ko-KR" dirty="0"/>
              <a:t>)</a:t>
            </a:r>
            <a:r>
              <a:rPr lang="ko-KR" altLang="en-US" dirty="0"/>
              <a:t>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비교 연산 </a:t>
            </a:r>
            <a:r>
              <a:rPr lang="en-US" altLang="ko-KR" dirty="0"/>
              <a:t>: </a:t>
            </a:r>
            <a:r>
              <a:rPr lang="ko-KR" altLang="en-US" dirty="0"/>
              <a:t>두 값 비교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나 </a:t>
            </a:r>
            <a:r>
              <a:rPr lang="en-US" altLang="ko-KR" dirty="0"/>
              <a:t>false</a:t>
            </a:r>
            <a:r>
              <a:rPr lang="ko-KR" altLang="en-US" dirty="0"/>
              <a:t>의 결과를 내는 연산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비교 연산자 종류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1988840"/>
            <a:ext cx="619268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age = 25;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result = (age &gt; 20); 		// age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보다 크므로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result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true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648" y="3735229"/>
            <a:ext cx="7823835" cy="137731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446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6-10 </a:t>
            </a:r>
            <a:r>
              <a:rPr lang="ko-KR" altLang="en-US" dirty="0"/>
              <a:t>비교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5079" y="1556792"/>
            <a:ext cx="5027653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비교 연산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비교 연산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x=13, y=7;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("x=" + x + ", y=" + y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 == y 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(x ==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 != y 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(x !=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 &gt;= y 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(x &gt;=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 &gt; y : "</a:t>
            </a:r>
            <a:r>
              <a:rPr lang="ko-KR" altLang="en-US" sz="1400" dirty="0"/>
              <a:t> </a:t>
            </a:r>
            <a:r>
              <a:rPr lang="en-US" altLang="ko-KR" sz="1400" b="1" dirty="0"/>
              <a:t>+ (x &gt;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 &lt;= y : 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en-US" altLang="ko-KR" sz="1400" b="1" dirty="0"/>
              <a:t> (x &lt;=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 &lt; y 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(x &lt;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8400" y="1556792"/>
            <a:ext cx="2539373" cy="352839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86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논리 연산 </a:t>
            </a:r>
            <a:r>
              <a:rPr lang="en-US" altLang="ko-KR" dirty="0"/>
              <a:t>: AND, OR, NOT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 연산 종류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1988840"/>
            <a:ext cx="52565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score = 90;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age = 20;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res = ((score &gt; 80) &amp;&amp; (age &lt; 25)); 	// res=true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429" y="4077072"/>
            <a:ext cx="7843838" cy="140589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786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6–11 </a:t>
            </a:r>
            <a:r>
              <a:rPr lang="ko-KR" altLang="en-US" dirty="0"/>
              <a:t>논리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1844824"/>
            <a:ext cx="568863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논리 연산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논리 연산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x=true, y=false;</a:t>
            </a:r>
          </a:p>
          <a:p>
            <a:pPr defTabSz="180000"/>
            <a:r>
              <a:rPr lang="es-ES" altLang="ko-KR" sz="1400" dirty="0"/>
              <a:t>	document.write("x=" + x + ", y=" + y + "&lt;br&gt;&lt;br&gt;");</a:t>
            </a:r>
          </a:p>
          <a:p>
            <a:pPr defTabSz="180000"/>
            <a:r>
              <a:rPr lang="es-ES" altLang="ko-KR" sz="1400" dirty="0"/>
              <a:t>	document.write("x &amp;&amp; y : "+ (</a:t>
            </a:r>
            <a:r>
              <a:rPr lang="es-ES" altLang="ko-KR" sz="1400" b="1" dirty="0"/>
              <a:t>x&amp;&amp;y</a:t>
            </a:r>
            <a:r>
              <a:rPr lang="es-ES" altLang="ko-KR" sz="1400" dirty="0"/>
              <a:t>) +"&lt;br&gt;");</a:t>
            </a:r>
          </a:p>
          <a:p>
            <a:pPr defTabSz="180000"/>
            <a:r>
              <a:rPr lang="es-ES" altLang="ko-KR" sz="1400" dirty="0"/>
              <a:t>	document.write("x || y : "+ (</a:t>
            </a:r>
            <a:r>
              <a:rPr lang="es-ES" altLang="ko-KR" sz="1400" b="1" dirty="0"/>
              <a:t>x||y</a:t>
            </a:r>
            <a:r>
              <a:rPr lang="es-ES" altLang="ko-KR" sz="1400" dirty="0"/>
              <a:t>) +"&lt;br&gt;");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("!x : " + (</a:t>
            </a:r>
            <a:r>
              <a:rPr lang="en-US" altLang="ko-KR" sz="1400" b="1" dirty="0"/>
              <a:t>!x</a:t>
            </a:r>
            <a:r>
              <a:rPr lang="en-US" altLang="ko-KR" sz="1400" dirty="0"/>
              <a:t>) 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it-IT" altLang="ko-KR" sz="1400" dirty="0"/>
              <a:t>	document.write("(3&gt;2) &amp;&amp; (3&lt;4) : " + (</a:t>
            </a:r>
            <a:r>
              <a:rPr lang="it-IT" altLang="ko-KR" sz="1400" b="1" dirty="0"/>
              <a:t>(3&gt;2)&amp;&amp;(3&lt;4)</a:t>
            </a:r>
            <a:r>
              <a:rPr lang="it-IT" altLang="ko-KR" sz="1400" dirty="0"/>
              <a:t>) + "&lt;br&gt;");</a:t>
            </a:r>
          </a:p>
          <a:p>
            <a:pPr defTabSz="180000"/>
            <a:r>
              <a:rPr lang="it-IT" altLang="ko-KR" sz="1400" dirty="0"/>
              <a:t>	document.write("(3==-2) || (-1&lt;0) : " + (</a:t>
            </a:r>
            <a:r>
              <a:rPr lang="it-IT" altLang="ko-KR" sz="1400" b="1" dirty="0"/>
              <a:t>(3==2)||(-1&lt;0)</a:t>
            </a:r>
            <a:r>
              <a:rPr lang="it-IT" altLang="ko-KR" sz="1400" dirty="0"/>
              <a:t>));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3" y="1847922"/>
            <a:ext cx="2537143" cy="352529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55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 연산자</a:t>
            </a:r>
            <a:r>
              <a:rPr lang="en-US" altLang="ko-KR" dirty="0"/>
              <a:t>(</a:t>
            </a:r>
            <a:r>
              <a:rPr lang="ko-KR" altLang="en-US" dirty="0" err="1"/>
              <a:t>삼항연산</a:t>
            </a:r>
            <a:r>
              <a:rPr lang="en-US" altLang="ko-KR" dirty="0"/>
              <a:t>) (</a:t>
            </a:r>
            <a:r>
              <a:rPr lang="en-US" altLang="ko-KR" dirty="0" err="1"/>
              <a:t>if~else</a:t>
            </a:r>
            <a:r>
              <a:rPr lang="ko-KR" altLang="en-US" dirty="0"/>
              <a:t>간단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조건 연산</a:t>
            </a:r>
            <a:endParaRPr lang="en-US" altLang="ko-KR" dirty="0"/>
          </a:p>
          <a:p>
            <a:pPr lvl="1"/>
            <a:r>
              <a:rPr lang="en-US" altLang="ko-KR" dirty="0"/>
              <a:t>var</a:t>
            </a:r>
            <a:r>
              <a:rPr lang="ko-KR" altLang="en-US" dirty="0"/>
              <a:t> </a:t>
            </a:r>
            <a:r>
              <a:rPr lang="en-US" altLang="ko-KR" dirty="0"/>
              <a:t>ret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condition ? </a:t>
            </a:r>
            <a:r>
              <a:rPr lang="en-US" altLang="ko-KR" dirty="0" err="1"/>
              <a:t>expT</a:t>
            </a:r>
            <a:r>
              <a:rPr lang="en-US" altLang="ko-KR" dirty="0"/>
              <a:t> : </a:t>
            </a:r>
            <a:r>
              <a:rPr lang="en-US" altLang="ko-KR" dirty="0" err="1"/>
              <a:t>expF</a:t>
            </a:r>
            <a:endParaRPr lang="en-US" altLang="ko-KR" dirty="0"/>
          </a:p>
          <a:p>
            <a:pPr lvl="2"/>
            <a:r>
              <a:rPr lang="en-US" altLang="ko-KR" dirty="0"/>
              <a:t>condition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이면 전체 결과는 </a:t>
            </a:r>
            <a:r>
              <a:rPr lang="en-US" altLang="ko-KR" dirty="0" err="1"/>
              <a:t>expT</a:t>
            </a:r>
            <a:r>
              <a:rPr lang="ko-KR" altLang="en-US" dirty="0"/>
              <a:t>의 계산 값</a:t>
            </a:r>
            <a:endParaRPr lang="en-US" altLang="ko-KR" dirty="0"/>
          </a:p>
          <a:p>
            <a:pPr lvl="2"/>
            <a:r>
              <a:rPr lang="en-US" altLang="ko-KR" dirty="0"/>
              <a:t>false</a:t>
            </a:r>
            <a:r>
              <a:rPr lang="ko-KR" altLang="en-US" dirty="0"/>
              <a:t>이면 </a:t>
            </a:r>
            <a:r>
              <a:rPr lang="en-US" altLang="ko-KR" dirty="0" err="1"/>
              <a:t>expF</a:t>
            </a:r>
            <a:r>
              <a:rPr lang="ko-KR" altLang="en-US" dirty="0"/>
              <a:t>의 계산 값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3068960"/>
            <a:ext cx="619268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x=5, y=3;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big = (x&gt;y) ? x : y; // (x&gt;y)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true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이므로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x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big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대입된다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609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6–12 </a:t>
            </a:r>
            <a:r>
              <a:rPr lang="ko-KR" altLang="en-US" dirty="0"/>
              <a:t>조건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9600" y="1628800"/>
            <a:ext cx="489654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조건 연산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조건 연산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a=3, b=5;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("a=" + a + ", b=" + b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두수의 차이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(</a:t>
            </a:r>
            <a:r>
              <a:rPr lang="en-US" altLang="ko-KR" sz="1400" b="1" dirty="0"/>
              <a:t>(a&gt;b)?(a-b):(b-a)</a:t>
            </a:r>
            <a:r>
              <a:rPr lang="en-US" altLang="ko-KR" sz="1400" dirty="0"/>
              <a:t>));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2168" y="1644358"/>
            <a:ext cx="2673846" cy="261051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3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</a:t>
            </a:r>
            <a:r>
              <a:rPr lang="en-US" altLang="ko-KR" dirty="0"/>
              <a:t>(</a:t>
            </a:r>
            <a:r>
              <a:rPr lang="ko-KR" altLang="en-US" dirty="0"/>
              <a:t>각 비트끼리 논리 연산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비트 개념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비트 연산 종류</a:t>
            </a:r>
            <a:endParaRPr lang="en-US" altLang="ko-KR" dirty="0"/>
          </a:p>
          <a:p>
            <a:pPr lvl="1"/>
            <a:r>
              <a:rPr lang="ko-KR" altLang="en-US" dirty="0"/>
              <a:t>비트들끼리의 비트 논리 연산</a:t>
            </a:r>
            <a:endParaRPr lang="en-US" altLang="ko-KR" dirty="0"/>
          </a:p>
          <a:p>
            <a:pPr lvl="1"/>
            <a:r>
              <a:rPr lang="ko-KR" altLang="en-US" dirty="0"/>
              <a:t>비트 시프트 연산</a:t>
            </a:r>
            <a:r>
              <a:rPr lang="en-US" altLang="ko-KR" dirty="0"/>
              <a:t>(</a:t>
            </a:r>
            <a:r>
              <a:rPr lang="ko-KR" altLang="en-US" dirty="0" err="1"/>
              <a:t>자리수</a:t>
            </a:r>
            <a:r>
              <a:rPr lang="ko-KR" altLang="en-US" dirty="0"/>
              <a:t> 이동 연산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187624" y="2132856"/>
            <a:ext cx="4392488" cy="1080120"/>
            <a:chOff x="4067944" y="1836410"/>
            <a:chExt cx="4392488" cy="1080120"/>
          </a:xfrm>
        </p:grpSpPr>
        <p:sp>
          <p:nvSpPr>
            <p:cNvPr id="6" name="직사각형 5"/>
            <p:cNvSpPr/>
            <p:nvPr/>
          </p:nvSpPr>
          <p:spPr>
            <a:xfrm>
              <a:off x="4067944" y="1836410"/>
              <a:ext cx="4392488" cy="10801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119766" y="1926856"/>
              <a:ext cx="4329863" cy="984669"/>
              <a:chOff x="2123728" y="1493628"/>
              <a:chExt cx="4329863" cy="984669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123728" y="1782721"/>
                <a:ext cx="10038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en-US" altLang="ko-KR" dirty="0"/>
                  <a:t>x = 10; </a:t>
                </a:r>
                <a:endParaRPr lang="ko-KR" altLang="en-US" dirty="0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3923928" y="1782721"/>
                <a:ext cx="2062104" cy="391034"/>
                <a:chOff x="3923928" y="2082303"/>
                <a:chExt cx="2062104" cy="391034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4215996" y="2104005"/>
                  <a:ext cx="1770036" cy="36933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fontAlgn="base"/>
                  <a:r>
                    <a:rPr lang="en-US" altLang="ko-KR" dirty="0"/>
                    <a:t>0 0 0 0 1 0 1 0</a:t>
                  </a:r>
                  <a:endParaRPr lang="ko-KR" altLang="en-US" dirty="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923928" y="2082303"/>
                  <a:ext cx="2920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/>
                  <a:r>
                    <a:rPr lang="en-US" altLang="ko-KR" dirty="0"/>
                    <a:t>x</a:t>
                  </a:r>
                  <a:endParaRPr lang="ko-KR" altLang="en-US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6012445" y="223207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비트</a:t>
                </a:r>
              </a:p>
            </p:txBody>
          </p:sp>
          <p:sp>
            <p:nvSpPr>
              <p:cNvPr id="11" name="오른쪽 대괄호 10"/>
              <p:cNvSpPr/>
              <p:nvPr/>
            </p:nvSpPr>
            <p:spPr>
              <a:xfrm rot="16200000">
                <a:off x="4980396" y="839351"/>
                <a:ext cx="216882" cy="1558614"/>
              </a:xfrm>
              <a:prstGeom prst="rightBracket">
                <a:avLst>
                  <a:gd name="adj" fmla="val 58185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04143" y="149362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바이트</a:t>
                </a: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5263863" y="1850207"/>
                <a:ext cx="269642" cy="284919"/>
              </a:xfrm>
              <a:prstGeom prst="ellipse">
                <a:avLst/>
              </a:prstGeom>
              <a:noFill/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꺾인 연결선 13"/>
              <p:cNvCxnSpPr>
                <a:stCxn id="10" idx="1"/>
                <a:endCxn id="13" idx="4"/>
              </p:cNvCxnSpPr>
              <p:nvPr/>
            </p:nvCxnSpPr>
            <p:spPr>
              <a:xfrm rot="10800000">
                <a:off x="5398685" y="2135127"/>
                <a:ext cx="613761" cy="220061"/>
              </a:xfrm>
              <a:prstGeom prst="bentConnector2">
                <a:avLst/>
              </a:prstGeom>
              <a:ln w="9525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262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비트 논리 연산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비트 논리 연산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647" y="1882994"/>
            <a:ext cx="7855268" cy="1714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4119922"/>
            <a:ext cx="7003733" cy="213741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32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페이지에서 자바스크립트의 역할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ko-KR" altLang="en-US" dirty="0"/>
              <a:t>사용자의 입력 및 계산</a:t>
            </a:r>
            <a:endParaRPr lang="en-US" altLang="ko-KR" dirty="0"/>
          </a:p>
          <a:p>
            <a:pPr lvl="1"/>
            <a:r>
              <a:rPr lang="ko-KR" altLang="en-US" dirty="0"/>
              <a:t>마우스와 키보드 입력은 오직 자바스크립트로만 가능</a:t>
            </a:r>
            <a:endParaRPr lang="en-US" altLang="ko-KR" dirty="0"/>
          </a:p>
          <a:p>
            <a:pPr lvl="1"/>
            <a:r>
              <a:rPr lang="ko-KR" altLang="en-US" dirty="0"/>
              <a:t>계산 기능</a:t>
            </a:r>
          </a:p>
          <a:p>
            <a:pPr lvl="0"/>
            <a:r>
              <a:rPr lang="ko-KR" altLang="en-US" dirty="0"/>
              <a:t>웹 페이지 내용 및 모양의 동적 </a:t>
            </a:r>
            <a:r>
              <a:rPr lang="ko-KR" altLang="en-US" dirty="0" smtClean="0"/>
              <a:t>제어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실행상황에</a:t>
            </a:r>
            <a:r>
              <a:rPr lang="ko-KR" altLang="en-US" dirty="0" smtClean="0"/>
              <a:t> 따라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속성</a:t>
            </a:r>
            <a:r>
              <a:rPr lang="en-US" altLang="ko-KR" dirty="0"/>
              <a:t>, </a:t>
            </a:r>
            <a:r>
              <a:rPr lang="ko-KR" altLang="en-US" dirty="0" err="1"/>
              <a:t>콘텐츠</a:t>
            </a:r>
            <a:r>
              <a:rPr lang="en-US" altLang="ko-KR" dirty="0"/>
              <a:t>, CSS </a:t>
            </a:r>
            <a:r>
              <a:rPr lang="ko-KR" altLang="en-US" dirty="0" err="1"/>
              <a:t>프로퍼티</a:t>
            </a:r>
            <a:r>
              <a:rPr lang="ko-KR" altLang="en-US" dirty="0"/>
              <a:t> 값 동적 변경</a:t>
            </a:r>
          </a:p>
          <a:p>
            <a:pPr lvl="0"/>
            <a:r>
              <a:rPr lang="ko-KR" altLang="en-US" dirty="0"/>
              <a:t>브라우저 제어</a:t>
            </a:r>
            <a:endParaRPr lang="en-US" altLang="ko-KR" dirty="0"/>
          </a:p>
          <a:p>
            <a:pPr lvl="1"/>
            <a:r>
              <a:rPr lang="ko-KR" altLang="en-US" dirty="0"/>
              <a:t>브라우저 윈도우 크기와 모양 제어</a:t>
            </a:r>
            <a:endParaRPr lang="en-US" altLang="ko-KR" dirty="0"/>
          </a:p>
          <a:p>
            <a:pPr lvl="1"/>
            <a:r>
              <a:rPr lang="ko-KR" altLang="en-US" dirty="0"/>
              <a:t>새 윈도우 열기</a:t>
            </a:r>
            <a:r>
              <a:rPr lang="en-US" altLang="ko-KR" dirty="0"/>
              <a:t>/</a:t>
            </a:r>
            <a:r>
              <a:rPr lang="ko-KR" altLang="en-US" dirty="0"/>
              <a:t>닫기</a:t>
            </a:r>
            <a:endParaRPr lang="en-US" altLang="ko-KR" dirty="0"/>
          </a:p>
          <a:p>
            <a:pPr lvl="1"/>
            <a:r>
              <a:rPr lang="ko-KR" altLang="en-US" dirty="0"/>
              <a:t>다른 웹 사이트 접속</a:t>
            </a:r>
            <a:endParaRPr lang="en-US" altLang="ko-KR" dirty="0"/>
          </a:p>
          <a:p>
            <a:pPr lvl="1"/>
            <a:r>
              <a:rPr lang="ko-KR" altLang="en-US" dirty="0" err="1"/>
              <a:t>히스토리</a:t>
            </a:r>
            <a:r>
              <a:rPr lang="ko-KR" altLang="en-US" dirty="0"/>
              <a:t> 제어</a:t>
            </a:r>
          </a:p>
          <a:p>
            <a:pPr lvl="0"/>
            <a:r>
              <a:rPr lang="ko-KR" altLang="en-US" dirty="0"/>
              <a:t>웹 서버와의 통신</a:t>
            </a:r>
            <a:endParaRPr lang="en-US" altLang="ko-KR" dirty="0"/>
          </a:p>
          <a:p>
            <a:r>
              <a:rPr lang="ko-KR" altLang="en-US" dirty="0"/>
              <a:t>웹 애플리케이션 작성</a:t>
            </a:r>
            <a:endParaRPr lang="en-US" altLang="ko-KR" dirty="0"/>
          </a:p>
          <a:p>
            <a:pPr lvl="1"/>
            <a:r>
              <a:rPr lang="ko-KR" altLang="en-US" dirty="0"/>
              <a:t>캔버스 그래픽</a:t>
            </a:r>
            <a:r>
              <a:rPr lang="en-US" altLang="ko-KR" dirty="0"/>
              <a:t>, </a:t>
            </a:r>
            <a:r>
              <a:rPr lang="ko-KR" altLang="en-US" dirty="0"/>
              <a:t>로컬</a:t>
            </a:r>
            <a:r>
              <a:rPr lang="en-US" altLang="ko-KR" dirty="0"/>
              <a:t>/</a:t>
            </a:r>
            <a:r>
              <a:rPr lang="ko-KR" altLang="en-US" dirty="0"/>
              <a:t>세션 스토리지 저장</a:t>
            </a:r>
            <a:r>
              <a:rPr lang="en-US" altLang="ko-KR" dirty="0"/>
              <a:t>, </a:t>
            </a:r>
            <a:r>
              <a:rPr lang="ko-KR" altLang="en-US" dirty="0"/>
              <a:t>위치정보서비스 등</a:t>
            </a:r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000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비트 시프트 연산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시프트 </a:t>
            </a:r>
            <a:r>
              <a:rPr lang="en-US" altLang="ko-KR" dirty="0"/>
              <a:t>: </a:t>
            </a:r>
            <a:r>
              <a:rPr lang="ko-KR" altLang="en-US" dirty="0"/>
              <a:t>저장 공간에서 비트들의 오른쪽</a:t>
            </a:r>
            <a:r>
              <a:rPr lang="en-US" altLang="ko-KR" dirty="0"/>
              <a:t>/</a:t>
            </a:r>
            <a:r>
              <a:rPr lang="ko-KR" altLang="en-US" dirty="0"/>
              <a:t>왼쪽 이동</a:t>
            </a:r>
          </a:p>
          <a:p>
            <a:pPr lvl="1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988" y="4653136"/>
            <a:ext cx="7855268" cy="206597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916832"/>
            <a:ext cx="6920865" cy="247745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23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6–13 </a:t>
            </a:r>
            <a:r>
              <a:rPr lang="ko-KR" altLang="en-US" dirty="0"/>
              <a:t>비트 연산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76912" y="1342796"/>
            <a:ext cx="4753916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비트 연산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/>
              <a:t>function digit8(v) { </a:t>
            </a:r>
            <a:r>
              <a:rPr lang="en-US" altLang="ko-KR" sz="1000" dirty="0"/>
              <a:t>// </a:t>
            </a:r>
            <a:r>
              <a:rPr lang="ko-KR" altLang="en-US" sz="1000" dirty="0"/>
              <a:t>숫자 </a:t>
            </a:r>
            <a:r>
              <a:rPr lang="en-US" altLang="ko-KR" sz="1000" dirty="0"/>
              <a:t>v</a:t>
            </a:r>
            <a:r>
              <a:rPr lang="ko-KR" altLang="en-US" sz="1000" dirty="0"/>
              <a:t>를 </a:t>
            </a:r>
            <a:r>
              <a:rPr lang="en-US" altLang="ko-KR" sz="1000" dirty="0"/>
              <a:t>8</a:t>
            </a:r>
            <a:r>
              <a:rPr lang="ko-KR" altLang="en-US" sz="1000" dirty="0"/>
              <a:t>비트 </a:t>
            </a:r>
            <a:r>
              <a:rPr lang="en-US" altLang="ko-KR" sz="1000" dirty="0"/>
              <a:t>2</a:t>
            </a:r>
            <a:r>
              <a:rPr lang="ko-KR" altLang="en-US" sz="1000" dirty="0"/>
              <a:t>진수로 변환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="";</a:t>
            </a:r>
          </a:p>
          <a:p>
            <a:pPr defTabSz="180000"/>
            <a:r>
              <a:rPr lang="nn-NO" altLang="ko-KR" sz="1000" dirty="0"/>
              <a:t>	for(i=0; i&lt;8; i++, v&lt;&lt;=1) {</a:t>
            </a:r>
          </a:p>
          <a:p>
            <a:pPr defTabSz="180000"/>
            <a:r>
              <a:rPr lang="en-US" altLang="ko-KR" sz="1000" dirty="0"/>
              <a:t>		if((v &amp; 0x80))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"1";</a:t>
            </a:r>
          </a:p>
          <a:p>
            <a:pPr defTabSz="180000"/>
            <a:r>
              <a:rPr lang="en-US" altLang="ko-KR" sz="1000" dirty="0"/>
              <a:t>		else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"0";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return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b="1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비트 논리 연산과 시프트 연산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 x=10, y=3;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</a:t>
            </a:r>
            <a:r>
              <a:rPr lang="en-US" altLang="ko-KR" sz="1000" b="1" dirty="0"/>
              <a:t>&lt;pre&gt;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("x=" + x + ", y=" + y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&gt;"); 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("x : 				" + digit8(</a:t>
            </a:r>
            <a:r>
              <a:rPr lang="en-US" altLang="ko-KR" sz="1000" b="1" dirty="0"/>
              <a:t>x</a:t>
            </a:r>
            <a:r>
              <a:rPr lang="en-US" altLang="ko-KR" sz="1000" dirty="0"/>
              <a:t>)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&gt;"); 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("y : 				" + digit8(</a:t>
            </a:r>
            <a:r>
              <a:rPr lang="en-US" altLang="ko-KR" sz="1000" b="1" dirty="0"/>
              <a:t>y</a:t>
            </a:r>
            <a:r>
              <a:rPr lang="en-US" altLang="ko-KR" sz="1000" dirty="0"/>
              <a:t>)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&gt;"); 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&gt;");</a:t>
            </a:r>
          </a:p>
          <a:p>
            <a:pPr defTabSz="180000"/>
            <a:r>
              <a:rPr lang="es-ES" altLang="ko-KR" sz="1000" dirty="0"/>
              <a:t>	document.write("x &amp; y  : 		" + digit8(</a:t>
            </a:r>
            <a:r>
              <a:rPr lang="es-ES" altLang="ko-KR" sz="1000" b="1" dirty="0"/>
              <a:t>x&amp;y</a:t>
            </a:r>
            <a:r>
              <a:rPr lang="es-ES" altLang="ko-KR" sz="1000" dirty="0"/>
              <a:t>) + "&lt;br&gt;");</a:t>
            </a:r>
          </a:p>
          <a:p>
            <a:pPr defTabSz="180000"/>
            <a:r>
              <a:rPr lang="es-ES" altLang="ko-KR" sz="1000" dirty="0"/>
              <a:t>	document.write("x | y  : 		" + digit8(</a:t>
            </a:r>
            <a:r>
              <a:rPr lang="es-ES" altLang="ko-KR" sz="1000" b="1" dirty="0"/>
              <a:t>x|y</a:t>
            </a:r>
            <a:r>
              <a:rPr lang="es-ES" altLang="ko-KR" sz="1000" dirty="0"/>
              <a:t>) + "&lt;br&gt;");</a:t>
            </a:r>
          </a:p>
          <a:p>
            <a:pPr defTabSz="180000"/>
            <a:r>
              <a:rPr lang="es-ES" altLang="ko-KR" sz="1000" dirty="0"/>
              <a:t>	document.write("x ^ y  : 		" + digit8(</a:t>
            </a:r>
            <a:r>
              <a:rPr lang="es-ES" altLang="ko-KR" sz="1000" b="1" dirty="0"/>
              <a:t>x^y</a:t>
            </a:r>
            <a:r>
              <a:rPr lang="es-ES" altLang="ko-KR" sz="1000" dirty="0"/>
              <a:t>) + "&lt;br&gt;");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("~x     : 		" + digit8(</a:t>
            </a:r>
            <a:r>
              <a:rPr lang="en-US" altLang="ko-KR" sz="1000" b="1" dirty="0"/>
              <a:t>~x</a:t>
            </a:r>
            <a:r>
              <a:rPr lang="en-US" altLang="ko-KR" sz="1000" dirty="0"/>
              <a:t>)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&gt;");</a:t>
            </a:r>
          </a:p>
          <a:p>
            <a:pPr defTabSz="180000"/>
            <a:r>
              <a:rPr lang="fr-FR" altLang="ko-KR" sz="1000" dirty="0"/>
              <a:t>	document.write("x &lt;&lt; 1 : 		" + digit8(</a:t>
            </a:r>
            <a:r>
              <a:rPr lang="fr-FR" altLang="ko-KR" sz="1000" b="1" dirty="0"/>
              <a:t>x&lt;&lt;1</a:t>
            </a:r>
            <a:r>
              <a:rPr lang="fr-FR" altLang="ko-KR" sz="1000" dirty="0"/>
              <a:t>) + " (" + (x&lt;&lt;1) + ")&lt;br&gt;");</a:t>
            </a:r>
          </a:p>
          <a:p>
            <a:pPr defTabSz="180000"/>
            <a:r>
              <a:rPr lang="fr-FR" altLang="ko-KR" sz="1000" dirty="0"/>
              <a:t>	document.write("x &gt;&gt; 1 : 		" + digit8(</a:t>
            </a:r>
            <a:r>
              <a:rPr lang="fr-FR" altLang="ko-KR" sz="1000" b="1" dirty="0"/>
              <a:t>x&gt;&gt;1</a:t>
            </a:r>
            <a:r>
              <a:rPr lang="fr-FR" altLang="ko-KR" sz="1000" dirty="0"/>
              <a:t>) + " (" + (x&gt;&gt;1) + ")&lt;br&gt;");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("x &gt;&gt;&gt; 1: 	" + digit8(</a:t>
            </a:r>
            <a:r>
              <a:rPr lang="en-US" altLang="ko-KR" sz="1000" b="1" dirty="0"/>
              <a:t>x&gt;&gt;&gt;1</a:t>
            </a:r>
            <a:r>
              <a:rPr lang="en-US" altLang="ko-KR" sz="1000" dirty="0"/>
              <a:t>) + " (" + (x&gt;&gt;&gt;1) + ")");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</a:t>
            </a:r>
            <a:r>
              <a:rPr lang="en-US" altLang="ko-KR" sz="1000" b="1" dirty="0"/>
              <a:t>&lt;/pre&gt;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1484784"/>
            <a:ext cx="2983146" cy="3904308"/>
          </a:xfrm>
          <a:prstGeom prst="rect">
            <a:avLst/>
          </a:prstGeom>
        </p:spPr>
      </p:pic>
      <p:sp>
        <p:nvSpPr>
          <p:cNvPr id="9" name="모서리가 둥근 사각형 설명선 8"/>
          <p:cNvSpPr/>
          <p:nvPr/>
        </p:nvSpPr>
        <p:spPr>
          <a:xfrm>
            <a:off x="7714037" y="4188602"/>
            <a:ext cx="777214" cy="442674"/>
          </a:xfrm>
          <a:prstGeom prst="wedgeRoundRectCallout">
            <a:avLst>
              <a:gd name="adj1" fmla="val -62483"/>
              <a:gd name="adj2" fmla="val 776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/>
              <a:t>곱하기 </a:t>
            </a:r>
            <a:r>
              <a:rPr lang="en-US" altLang="ko-KR" sz="1000" dirty="0"/>
              <a:t>2</a:t>
            </a:r>
            <a:r>
              <a:rPr lang="ko-KR" altLang="en-US" sz="1000" dirty="0"/>
              <a:t> 효과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843987" y="4761791"/>
            <a:ext cx="724540" cy="442674"/>
          </a:xfrm>
          <a:prstGeom prst="wedgeRoundRectCallout">
            <a:avLst>
              <a:gd name="adj1" fmla="val -86215"/>
              <a:gd name="adj2" fmla="val -233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ko-KR" altLang="en-US" sz="1000" dirty="0"/>
              <a:t>나누기 </a:t>
            </a:r>
            <a:r>
              <a:rPr lang="en-US" altLang="ko-KR" sz="1000" dirty="0"/>
              <a:t>2</a:t>
            </a:r>
          </a:p>
          <a:p>
            <a:pPr fontAlgn="base"/>
            <a:r>
              <a:rPr lang="ko-KR" altLang="en-US" sz="1000" dirty="0"/>
              <a:t>효과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61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연결</a:t>
            </a:r>
            <a:endParaRPr lang="en-US" altLang="ko-KR" dirty="0"/>
          </a:p>
          <a:p>
            <a:pPr lvl="2"/>
            <a:r>
              <a:rPr lang="en-US" altLang="ko-KR" dirty="0"/>
              <a:t>+, +=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순서에</a:t>
            </a:r>
            <a:r>
              <a:rPr lang="en-US" altLang="ko-KR" dirty="0"/>
              <a:t> </a:t>
            </a:r>
            <a:r>
              <a:rPr lang="ko-KR" altLang="en-US" dirty="0"/>
              <a:t>유의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 비교</a:t>
            </a:r>
            <a:endParaRPr lang="en-US" altLang="ko-KR" dirty="0"/>
          </a:p>
          <a:p>
            <a:pPr lvl="2"/>
            <a:r>
              <a:rPr lang="ko-KR" altLang="en-US" dirty="0"/>
              <a:t>비교 연산자</a:t>
            </a:r>
            <a:r>
              <a:rPr lang="en-US" altLang="ko-KR" dirty="0"/>
              <a:t>(!=, ==, &gt; , &lt;, &lt;=, &gt;=)</a:t>
            </a:r>
            <a:r>
              <a:rPr lang="ko-KR" altLang="en-US" dirty="0"/>
              <a:t>는 문자열 비교에 사용</a:t>
            </a:r>
            <a:endParaRPr lang="en-US" altLang="ko-KR" dirty="0"/>
          </a:p>
          <a:p>
            <a:pPr lvl="2"/>
            <a:r>
              <a:rPr lang="ko-KR" altLang="en-US" dirty="0"/>
              <a:t>사전 순으로 비교 결과 리턴</a:t>
            </a:r>
          </a:p>
          <a:p>
            <a:pPr lvl="2"/>
            <a:endParaRPr lang="ko-KR" altLang="en-US" dirty="0"/>
          </a:p>
          <a:p>
            <a:pPr lvl="1"/>
            <a:endParaRPr lang="en-US" altLang="ko-KR" dirty="0"/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67744" y="1818690"/>
            <a:ext cx="640871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 + “de” 	//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abcde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 + 23	// “abc23”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23 +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 	// “23abc”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23 + “35” 	// “2335”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23 + 35 		// 58,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정수 더하기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03648" y="3501008"/>
            <a:ext cx="74344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23 + 35 +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”; 	// 23 + 35 -&gt; 58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로 먼저 계산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58 +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 -&gt;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“58abc“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 + 23 + 35; 	//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 + 23 -&gt; “abc23“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로 먼저 계산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“abc23“ + 35 -&gt;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”abc2335“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03648" y="5660549"/>
            <a:ext cx="743440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name =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kitae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res = (name ==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kitae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비교 결과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true, res = true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res = (name &gt; “park”); // name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park”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보다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사전순으로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앞에 나오므로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res = false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321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6-14 </a:t>
            </a:r>
            <a:r>
              <a:rPr lang="ko-KR" altLang="en-US" dirty="0"/>
              <a:t>문자열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1484784"/>
            <a:ext cx="4608512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문자열 연산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문자열 연산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abc</a:t>
            </a:r>
            <a:r>
              <a:rPr lang="en-US" altLang="ko-KR" sz="1400" b="1" dirty="0"/>
              <a:t>" + 23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23 + "</a:t>
            </a:r>
            <a:r>
              <a:rPr lang="en-US" altLang="ko-KR" sz="1400" b="1" dirty="0" err="1"/>
              <a:t>abc</a:t>
            </a:r>
            <a:r>
              <a:rPr lang="en-US" altLang="ko-KR" sz="1400" b="1" dirty="0"/>
              <a:t>"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23 + "35"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23 + 35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23 + 35</a:t>
            </a:r>
            <a:r>
              <a:rPr lang="en-US" altLang="ko-KR" sz="1400" dirty="0"/>
              <a:t> + "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"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it-IT" altLang="ko-KR" sz="1400" dirty="0"/>
              <a:t>	document.write(</a:t>
            </a:r>
            <a:r>
              <a:rPr lang="it-IT" altLang="ko-KR" sz="1400" b="1" dirty="0"/>
              <a:t>"abc" + 23 + 35</a:t>
            </a:r>
            <a:r>
              <a:rPr lang="it-IT" altLang="ko-KR" sz="1400" dirty="0"/>
              <a:t> + "&lt;br&gt;&lt;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  <a:r>
              <a:rPr lang="it-IT" altLang="ko-KR" sz="1400" dirty="0"/>
              <a:t>");</a:t>
            </a:r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name = "</a:t>
            </a:r>
            <a:r>
              <a:rPr lang="en-US" altLang="ko-KR" sz="1400" dirty="0" err="1"/>
              <a:t>kitae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name == "</a:t>
            </a:r>
            <a:r>
              <a:rPr lang="en-US" altLang="ko-KR" sz="1400" b="1" dirty="0" err="1"/>
              <a:t>kitae</a:t>
            </a:r>
            <a:r>
              <a:rPr lang="en-US" altLang="ko-KR" sz="1400" b="1" dirty="0"/>
              <a:t>"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name &gt; "park"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1628800"/>
            <a:ext cx="2808312" cy="407205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23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if, if-else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281336"/>
            <a:ext cx="8153400" cy="5040560"/>
          </a:xfrm>
        </p:spPr>
        <p:txBody>
          <a:bodyPr/>
          <a:lstStyle/>
          <a:p>
            <a:r>
              <a:rPr lang="en-US" altLang="ko-KR" dirty="0"/>
              <a:t>if, if-else </a:t>
            </a:r>
            <a:r>
              <a:rPr lang="ko-KR" altLang="en-US" dirty="0"/>
              <a:t>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066" y="1844824"/>
            <a:ext cx="3375554" cy="677585"/>
          </a:xfrm>
          <a:prstGeom prst="roundRect">
            <a:avLst>
              <a:gd name="adj" fmla="val 8244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if(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… </a:t>
            </a:r>
            <a:r>
              <a:rPr lang="ko-KR" altLang="en-US" sz="1200" dirty="0" err="1"/>
              <a:t>실행문</a:t>
            </a:r>
            <a:r>
              <a:rPr lang="ko-KR" altLang="en-US" sz="1200" dirty="0"/>
              <a:t> </a:t>
            </a:r>
            <a:r>
              <a:rPr lang="en-US" altLang="ko-KR" sz="1200" dirty="0"/>
              <a:t>… // </a:t>
            </a:r>
            <a:r>
              <a:rPr lang="ko-KR" altLang="en-US" sz="1200" dirty="0"/>
              <a:t>조건식이 참인 경우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1922245"/>
            <a:ext cx="2914169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if(a &gt; b)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가 크다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2066" y="2710085"/>
            <a:ext cx="3375554" cy="1235154"/>
          </a:xfrm>
          <a:prstGeom prst="roundRect">
            <a:avLst>
              <a:gd name="adj" fmla="val 5535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if(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… </a:t>
            </a:r>
            <a:r>
              <a:rPr lang="ko-KR" altLang="en-US" sz="1200" dirty="0" err="1"/>
              <a:t>실행문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… // </a:t>
            </a:r>
            <a:r>
              <a:rPr lang="ko-KR" altLang="en-US" sz="1200" dirty="0"/>
              <a:t>조건식이 참인 경우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else</a:t>
            </a:r>
            <a:r>
              <a:rPr lang="ko-KR" altLang="en-US" sz="1200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… </a:t>
            </a:r>
            <a:r>
              <a:rPr lang="ko-KR" altLang="en-US" sz="1200" dirty="0" err="1"/>
              <a:t>실행문</a:t>
            </a:r>
            <a:r>
              <a:rPr lang="en-US" altLang="ko-KR" sz="1200" dirty="0"/>
              <a:t>2</a:t>
            </a:r>
            <a:r>
              <a:rPr lang="ko-KR" altLang="en-US" sz="1200" dirty="0"/>
              <a:t> </a:t>
            </a:r>
            <a:r>
              <a:rPr lang="en-US" altLang="ko-KR" sz="1200" dirty="0"/>
              <a:t>… // </a:t>
            </a:r>
            <a:r>
              <a:rPr lang="ko-KR" altLang="en-US" sz="1200" dirty="0"/>
              <a:t>조건식이 거짓인 경우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572000" y="2765315"/>
            <a:ext cx="2914168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if(a &gt; b)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가 크다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가 크지 않다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3608" y="4163953"/>
            <a:ext cx="3384376" cy="2164735"/>
          </a:xfrm>
          <a:prstGeom prst="roundRect">
            <a:avLst>
              <a:gd name="adj" fmla="val 3384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if(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1)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 err="1"/>
              <a:t>실행문</a:t>
            </a:r>
            <a:r>
              <a:rPr lang="en-US" altLang="ko-KR" sz="1200" dirty="0"/>
              <a:t>1 // 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1</a:t>
            </a:r>
            <a:r>
              <a:rPr lang="ko-KR" altLang="en-US" sz="1200" dirty="0"/>
              <a:t>이 참인 경우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else</a:t>
            </a:r>
            <a:r>
              <a:rPr lang="ko-KR" altLang="en-US" sz="1200" dirty="0"/>
              <a:t> </a:t>
            </a:r>
            <a:r>
              <a:rPr lang="en-US" altLang="ko-KR" sz="1200" dirty="0"/>
              <a:t>if(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2)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 err="1"/>
              <a:t>실행문</a:t>
            </a:r>
            <a:r>
              <a:rPr lang="en-US" altLang="ko-KR" sz="1200" dirty="0"/>
              <a:t>2 // 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2</a:t>
            </a:r>
            <a:r>
              <a:rPr lang="ko-KR" altLang="en-US" sz="1200" dirty="0"/>
              <a:t>가 참인 경우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………… 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else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 err="1"/>
              <a:t>실행문</a:t>
            </a:r>
            <a:r>
              <a:rPr lang="en-US" altLang="ko-KR" sz="1200" dirty="0"/>
              <a:t>n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앞의 모든 조건이 거짓인 경우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72000" y="4241374"/>
            <a:ext cx="2952328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if(a &gt; b) {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가 크다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if(a &lt; b)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(“b</a:t>
            </a:r>
            <a:r>
              <a:rPr lang="ko-KR" altLang="en-US" sz="1100" dirty="0"/>
              <a:t>가 크다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와 </a:t>
            </a:r>
            <a:r>
              <a:rPr lang="en-US" altLang="ko-KR" sz="1100" dirty="0"/>
              <a:t>b</a:t>
            </a:r>
            <a:r>
              <a:rPr lang="ko-KR" altLang="en-US" sz="1100" dirty="0"/>
              <a:t>는 같다</a:t>
            </a:r>
            <a:r>
              <a:rPr lang="en-US" altLang="ko-KR" sz="1100" dirty="0"/>
              <a:t>“);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920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6–15 if-else </a:t>
            </a:r>
            <a:r>
              <a:rPr lang="ko-KR" altLang="en-US" dirty="0"/>
              <a:t>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1412776"/>
            <a:ext cx="5400600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&lt;head&gt;&lt;title&gt;if-else&lt;/title&gt;&lt;/head&gt;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&lt;h3&gt;if-else</a:t>
            </a:r>
            <a:r>
              <a:rPr lang="ko-KR" altLang="en-US" sz="1400" dirty="0"/>
              <a:t>를 이용한 학점 매기기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grade;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score = prompt("</a:t>
            </a:r>
            <a:r>
              <a:rPr lang="ko-KR" altLang="en-US" sz="1400" b="1" dirty="0"/>
              <a:t>황기태 님 점수를 입력하세요</a:t>
            </a:r>
            <a:r>
              <a:rPr lang="en-US" altLang="ko-KR" sz="1400" b="1" dirty="0"/>
              <a:t>", 100);</a:t>
            </a:r>
          </a:p>
          <a:p>
            <a:pPr defTabSz="180000"/>
            <a:r>
              <a:rPr lang="en-US" altLang="ko-KR" sz="1400" dirty="0"/>
              <a:t>	score = </a:t>
            </a:r>
            <a:r>
              <a:rPr lang="en-US" altLang="ko-KR" sz="1400" dirty="0" err="1"/>
              <a:t>parseInt</a:t>
            </a:r>
            <a:r>
              <a:rPr lang="en-US" altLang="ko-KR" sz="1400" dirty="0"/>
              <a:t>(score); // </a:t>
            </a:r>
            <a:r>
              <a:rPr lang="ko-KR" altLang="en-US" sz="1400" dirty="0"/>
              <a:t>문자열을 숫자로 바꿈</a:t>
            </a:r>
          </a:p>
          <a:p>
            <a:pPr defTabSz="180000"/>
            <a:r>
              <a:rPr lang="en-US" altLang="ko-KR" sz="1400" dirty="0"/>
              <a:t>	if(score &gt;= 90)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90 </a:t>
            </a:r>
            <a:r>
              <a:rPr lang="ko-KR" altLang="en-US" sz="1400" dirty="0"/>
              <a:t>이상</a:t>
            </a:r>
          </a:p>
          <a:p>
            <a:pPr defTabSz="180000"/>
            <a:r>
              <a:rPr lang="en-US" altLang="ko-KR" sz="1400" dirty="0"/>
              <a:t>		grade = "A";</a:t>
            </a:r>
          </a:p>
          <a:p>
            <a:pPr defTabSz="180000"/>
            <a:r>
              <a:rPr lang="en-US" altLang="ko-KR" sz="1400" dirty="0"/>
              <a:t>	else if(score &gt;= 80) // 80 </a:t>
            </a:r>
            <a:r>
              <a:rPr lang="ko-KR" altLang="en-US" sz="1400" dirty="0"/>
              <a:t>이상 </a:t>
            </a:r>
            <a:r>
              <a:rPr lang="en-US" altLang="ko-KR" sz="1400" dirty="0"/>
              <a:t>90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/>
              <a:t>		grade = "B";</a:t>
            </a:r>
          </a:p>
          <a:p>
            <a:pPr defTabSz="180000"/>
            <a:r>
              <a:rPr lang="en-US" altLang="ko-KR" sz="1400" dirty="0"/>
              <a:t>	else if(score &gt;= 70) // 70 </a:t>
            </a:r>
            <a:r>
              <a:rPr lang="ko-KR" altLang="en-US" sz="1400" dirty="0"/>
              <a:t>이상 </a:t>
            </a:r>
            <a:r>
              <a:rPr lang="en-US" altLang="ko-KR" sz="1400" dirty="0"/>
              <a:t>80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/>
              <a:t>		grade = "C";</a:t>
            </a:r>
          </a:p>
          <a:p>
            <a:pPr defTabSz="180000"/>
            <a:r>
              <a:rPr lang="en-US" altLang="ko-KR" sz="1400" dirty="0"/>
              <a:t>	else if(score &gt;= 60) // 60 </a:t>
            </a:r>
            <a:r>
              <a:rPr lang="ko-KR" altLang="en-US" sz="1400" dirty="0"/>
              <a:t>이상 </a:t>
            </a:r>
            <a:r>
              <a:rPr lang="en-US" altLang="ko-KR" sz="1400" dirty="0"/>
              <a:t>70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/>
              <a:t>		grade = "D";</a:t>
            </a:r>
          </a:p>
          <a:p>
            <a:pPr defTabSz="180000"/>
            <a:r>
              <a:rPr lang="en-US" altLang="ko-KR" sz="1400" dirty="0"/>
              <a:t>	else // 60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/>
              <a:t>		grade = "F";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(score + "</a:t>
            </a:r>
            <a:r>
              <a:rPr lang="ko-KR" altLang="en-US" sz="1400" dirty="0"/>
              <a:t>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grade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96136" y="2204864"/>
            <a:ext cx="3179774" cy="1355830"/>
            <a:chOff x="978693" y="-346949"/>
            <a:chExt cx="7848483" cy="38290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3286" y="-333906"/>
              <a:ext cx="3763890" cy="381600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693" y="-346949"/>
              <a:ext cx="4086225" cy="382905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5995" y="3861048"/>
            <a:ext cx="2787005" cy="199714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64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 문</a:t>
            </a:r>
            <a:r>
              <a:rPr lang="en-US" altLang="ko-KR" dirty="0"/>
              <a:t>(</a:t>
            </a:r>
            <a:r>
              <a:rPr lang="ko-KR" altLang="en-US" dirty="0"/>
              <a:t>다중선택 </a:t>
            </a:r>
            <a:r>
              <a:rPr lang="en-US" altLang="ko-KR" dirty="0"/>
              <a:t>if ~else if ~else)</a:t>
            </a:r>
          </a:p>
          <a:p>
            <a:pPr lvl="1"/>
            <a:r>
              <a:rPr lang="ko-KR" altLang="en-US" dirty="0"/>
              <a:t>값에 따라 서로 다른 코드를 실행할 때</a:t>
            </a:r>
            <a:r>
              <a:rPr lang="en-US" altLang="ko-KR" dirty="0"/>
              <a:t>, switch </a:t>
            </a:r>
            <a:r>
              <a:rPr lang="ko-KR" altLang="en-US" dirty="0"/>
              <a:t>문 적합</a:t>
            </a:r>
          </a:p>
          <a:p>
            <a:pPr lvl="1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2492896"/>
            <a:ext cx="4032448" cy="3137867"/>
          </a:xfrm>
          <a:prstGeom prst="roundRect">
            <a:avLst>
              <a:gd name="adj" fmla="val 1629"/>
            </a:avLst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400" dirty="0"/>
              <a:t>switch(</a:t>
            </a:r>
            <a:r>
              <a:rPr lang="ko-KR" altLang="en-US" sz="1400" dirty="0"/>
              <a:t>식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case </a:t>
            </a:r>
            <a:r>
              <a:rPr lang="ko-KR" altLang="en-US" sz="1400" dirty="0"/>
              <a:t>값</a:t>
            </a:r>
            <a:r>
              <a:rPr lang="en-US" altLang="ko-KR" sz="1400" dirty="0"/>
              <a:t>1: // </a:t>
            </a:r>
            <a:r>
              <a:rPr lang="ko-KR" altLang="en-US" sz="1400" dirty="0"/>
              <a:t>식의 결과가 값</a:t>
            </a:r>
            <a:r>
              <a:rPr lang="en-US" altLang="ko-KR" sz="1400" dirty="0"/>
              <a:t>1</a:t>
            </a:r>
            <a:r>
              <a:rPr lang="ko-KR" altLang="en-US" sz="1400" dirty="0"/>
              <a:t>과 같을 때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ko-KR" altLang="en-US" sz="1400" dirty="0"/>
              <a:t>실행 문장 </a:t>
            </a:r>
            <a:r>
              <a:rPr lang="en-US" altLang="ko-KR" sz="1400" dirty="0"/>
              <a:t>1;</a:t>
            </a:r>
          </a:p>
          <a:p>
            <a:pPr defTabSz="180000"/>
            <a:r>
              <a:rPr lang="en-US" altLang="ko-KR" sz="1400" dirty="0"/>
              <a:t>		break;</a:t>
            </a:r>
          </a:p>
          <a:p>
            <a:pPr defTabSz="180000"/>
            <a:r>
              <a:rPr lang="en-US" altLang="ko-KR" sz="1400" dirty="0"/>
              <a:t>	case </a:t>
            </a:r>
            <a:r>
              <a:rPr lang="ko-KR" altLang="en-US" sz="1400" dirty="0"/>
              <a:t>값</a:t>
            </a:r>
            <a:r>
              <a:rPr lang="en-US" altLang="ko-KR" sz="1400" dirty="0"/>
              <a:t>2: // </a:t>
            </a:r>
            <a:r>
              <a:rPr lang="ko-KR" altLang="en-US" sz="1400" dirty="0"/>
              <a:t>식의 결과가 값</a:t>
            </a:r>
            <a:r>
              <a:rPr lang="en-US" altLang="ko-KR" sz="1400" dirty="0"/>
              <a:t>2</a:t>
            </a:r>
            <a:r>
              <a:rPr lang="ko-KR" altLang="en-US" sz="1400" dirty="0"/>
              <a:t>와 같을 때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ko-KR" altLang="en-US" sz="1400" dirty="0"/>
              <a:t>실행 문장 </a:t>
            </a:r>
            <a:r>
              <a:rPr lang="en-US" altLang="ko-KR" sz="1400" dirty="0"/>
              <a:t>2;</a:t>
            </a:r>
          </a:p>
          <a:p>
            <a:pPr defTabSz="180000"/>
            <a:r>
              <a:rPr lang="en-US" altLang="ko-KR" sz="1400" dirty="0"/>
              <a:t>		break;</a:t>
            </a:r>
          </a:p>
          <a:p>
            <a:pPr defTabSz="180000"/>
            <a:r>
              <a:rPr lang="en-US" altLang="ko-KR" sz="1400" dirty="0"/>
              <a:t>		...</a:t>
            </a:r>
          </a:p>
          <a:p>
            <a:pPr defTabSz="180000"/>
            <a:r>
              <a:rPr lang="en-US" altLang="ko-KR" sz="1400" dirty="0"/>
              <a:t>	case </a:t>
            </a:r>
            <a:r>
              <a:rPr lang="ko-KR" altLang="en-US" sz="1400" dirty="0"/>
              <a:t>값</a:t>
            </a:r>
            <a:r>
              <a:rPr lang="en-US" altLang="ko-KR" sz="1400" dirty="0"/>
              <a:t>m: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ko-KR" altLang="en-US" sz="1400" dirty="0"/>
              <a:t>실행 문장 </a:t>
            </a:r>
            <a:r>
              <a:rPr lang="en-US" altLang="ko-KR" sz="1400" dirty="0"/>
              <a:t>m; // </a:t>
            </a:r>
            <a:r>
              <a:rPr lang="ko-KR" altLang="en-US" sz="1400" dirty="0"/>
              <a:t>식의 결과가 값과 같을 때</a:t>
            </a:r>
          </a:p>
          <a:p>
            <a:pPr defTabSz="180000"/>
            <a:r>
              <a:rPr lang="en-US" altLang="ko-KR" sz="1400" dirty="0"/>
              <a:t>		break;</a:t>
            </a:r>
          </a:p>
          <a:p>
            <a:pPr defTabSz="180000"/>
            <a:r>
              <a:rPr lang="en-US" altLang="ko-KR" sz="1400" dirty="0"/>
              <a:t>	default: // </a:t>
            </a:r>
            <a:r>
              <a:rPr lang="ko-KR" altLang="en-US" sz="1400" dirty="0"/>
              <a:t>어느 값과도 같지 않을 때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ko-KR" altLang="en-US" sz="1400" dirty="0"/>
              <a:t>실행 문장 </a:t>
            </a:r>
            <a:r>
              <a:rPr lang="en-US" altLang="ko-KR" sz="1400" dirty="0"/>
              <a:t>n;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930952" y="2522220"/>
            <a:ext cx="338437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var</a:t>
            </a:r>
            <a:r>
              <a:rPr lang="en-US" altLang="ko-KR" sz="1400" dirty="0"/>
              <a:t> fruits="</a:t>
            </a:r>
            <a:r>
              <a:rPr lang="ko-KR" altLang="en-US" sz="1400" dirty="0"/>
              <a:t>사과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switch(fruits) {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바나나</a:t>
            </a:r>
            <a:r>
              <a:rPr lang="en-US" altLang="ko-KR" sz="1400" dirty="0"/>
              <a:t>": </a:t>
            </a:r>
          </a:p>
          <a:p>
            <a:pPr defTabSz="180000"/>
            <a:r>
              <a:rPr lang="en-US" altLang="ko-KR" sz="1400" dirty="0"/>
              <a:t>		price</a:t>
            </a:r>
            <a:r>
              <a:rPr lang="ko-KR" altLang="en-US" sz="1400" dirty="0"/>
              <a:t> </a:t>
            </a:r>
            <a:r>
              <a:rPr lang="en-US" altLang="ko-KR" sz="1400" dirty="0"/>
              <a:t>= 200; break;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사과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	price = 300; break;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체리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	price = 400; break;</a:t>
            </a:r>
          </a:p>
          <a:p>
            <a:pPr defTabSz="180000"/>
            <a:r>
              <a:rPr lang="en-US" altLang="ko-KR" sz="1400" dirty="0"/>
              <a:t>	default: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팔지 않습니다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	price = 0;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switch </a:t>
            </a:r>
            <a:r>
              <a:rPr lang="ko-KR" altLang="en-US" sz="1400" dirty="0"/>
              <a:t>문의 실행 결과 </a:t>
            </a:r>
            <a:r>
              <a:rPr lang="en-US" altLang="ko-KR" sz="1400" dirty="0"/>
              <a:t>price=300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064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case </a:t>
            </a:r>
            <a:r>
              <a:rPr lang="ko-KR" altLang="en-US"/>
              <a:t>문의 ‘값’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case </a:t>
            </a:r>
            <a:r>
              <a:rPr lang="ko-KR" altLang="en-US" dirty="0"/>
              <a:t>문의 ‘값’은 상수</a:t>
            </a:r>
            <a:r>
              <a:rPr lang="en-US" altLang="ko-KR" dirty="0"/>
              <a:t>(</a:t>
            </a:r>
            <a:r>
              <a:rPr lang="ko-KR" altLang="en-US" dirty="0" err="1"/>
              <a:t>리터럴</a:t>
            </a:r>
            <a:r>
              <a:rPr lang="en-US" altLang="ko-KR" dirty="0"/>
              <a:t>)</a:t>
            </a:r>
            <a:r>
              <a:rPr lang="ko-KR" altLang="en-US" dirty="0"/>
              <a:t>만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case </a:t>
            </a:r>
            <a:r>
              <a:rPr lang="ko-KR" altLang="en-US" dirty="0"/>
              <a:t>문의 ‘값’에 변수나 식은 사용 불가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844824"/>
            <a:ext cx="453650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1 :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2.7 :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“Seoul” :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true :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03648" y="3645024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</a:t>
            </a:r>
            <a:r>
              <a:rPr lang="en-US" altLang="ko-KR" sz="1400" strike="sngStrike" kern="0" dirty="0">
                <a:solidFill>
                  <a:srgbClr val="000000"/>
                </a:solidFill>
                <a:latin typeface="+mj-ea"/>
                <a:ea typeface="+mj-ea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: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 불가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</a:t>
            </a:r>
            <a:r>
              <a:rPr lang="en-US" altLang="ko-KR" sz="1400" strike="sngStrike" kern="0" dirty="0">
                <a:solidFill>
                  <a:srgbClr val="000000"/>
                </a:solidFill>
                <a:latin typeface="+mj-ea"/>
                <a:ea typeface="+mj-ea"/>
              </a:rPr>
              <a:t>a &gt; 3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(a&gt;3)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 불가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667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switch </a:t>
            </a:r>
            <a:r>
              <a:rPr lang="ko-KR" altLang="en-US"/>
              <a:t>문에서 </a:t>
            </a:r>
            <a:r>
              <a:rPr lang="en-US" altLang="ko-KR"/>
              <a:t>break </a:t>
            </a:r>
            <a:r>
              <a:rPr lang="ko-KR" altLang="en-US"/>
              <a:t>문의 역할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 문</a:t>
            </a:r>
            <a:endParaRPr lang="en-US" altLang="ko-KR" dirty="0"/>
          </a:p>
          <a:p>
            <a:pPr lvl="1" fontAlgn="base"/>
            <a:r>
              <a:rPr lang="en-US" altLang="ko-KR" dirty="0"/>
              <a:t>switch </a:t>
            </a:r>
            <a:r>
              <a:rPr lang="ko-KR" altLang="en-US" dirty="0"/>
              <a:t>문 종료</a:t>
            </a:r>
            <a:endParaRPr lang="en-US" altLang="ko-KR" dirty="0"/>
          </a:p>
          <a:p>
            <a:pPr lvl="2" fontAlgn="base"/>
            <a:r>
              <a:rPr lang="en-US" altLang="ko-KR" dirty="0"/>
              <a:t>break; </a:t>
            </a:r>
            <a:r>
              <a:rPr lang="ko-KR" altLang="en-US" dirty="0"/>
              <a:t>문을 만날</a:t>
            </a:r>
            <a:r>
              <a:rPr lang="en-US" altLang="ko-KR" dirty="0"/>
              <a:t> </a:t>
            </a:r>
            <a:r>
              <a:rPr lang="ko-KR" altLang="en-US" dirty="0"/>
              <a:t>때까지 아래로 코드 계속 실행</a:t>
            </a:r>
          </a:p>
          <a:p>
            <a:pPr lvl="1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99592" y="2644264"/>
            <a:ext cx="2774548" cy="2800960"/>
            <a:chOff x="861348" y="1628800"/>
            <a:chExt cx="2774548" cy="2800960"/>
          </a:xfrm>
        </p:grpSpPr>
        <p:sp>
          <p:nvSpPr>
            <p:cNvPr id="8" name="직사각형 7"/>
            <p:cNvSpPr/>
            <p:nvPr/>
          </p:nvSpPr>
          <p:spPr>
            <a:xfrm>
              <a:off x="871672" y="1628800"/>
              <a:ext cx="2764224" cy="26776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 err="1"/>
                <a:t>var</a:t>
              </a:r>
              <a:r>
                <a:rPr lang="en-US" altLang="ko-KR" sz="1400" dirty="0"/>
                <a:t> city="Seoul";</a:t>
              </a:r>
            </a:p>
            <a:p>
              <a:pPr defTabSz="180000"/>
              <a:r>
                <a:rPr lang="en-US" altLang="ko-KR" sz="1400" b="1" dirty="0"/>
                <a:t>switch(city)</a:t>
              </a:r>
              <a:r>
                <a:rPr lang="en-US" altLang="ko-KR" sz="1400" dirty="0"/>
                <a:t> 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case "Seoul":</a:t>
              </a:r>
            </a:p>
            <a:p>
              <a:pPr defTabSz="180000"/>
              <a:r>
                <a:rPr lang="en-US" altLang="ko-KR" sz="1400" dirty="0"/>
                <a:t>		</a:t>
              </a:r>
              <a:r>
                <a:rPr lang="en-US" altLang="ko-KR" sz="1400" b="1" dirty="0" err="1"/>
                <a:t>document.write</a:t>
              </a:r>
              <a:r>
                <a:rPr lang="en-US" altLang="ko-KR" sz="1400" b="1" dirty="0"/>
                <a:t>("</a:t>
              </a:r>
              <a:r>
                <a:rPr lang="ko-KR" altLang="en-US" sz="1400" b="1" dirty="0"/>
                <a:t>서울</a:t>
              </a:r>
              <a:r>
                <a:rPr lang="en-US" altLang="ko-KR" sz="1400" b="1" dirty="0"/>
                <a:t>");</a:t>
              </a:r>
            </a:p>
            <a:p>
              <a:pPr defTabSz="180000"/>
              <a:r>
                <a:rPr lang="en-US" altLang="ko-KR" sz="1400" dirty="0"/>
                <a:t>		</a:t>
              </a:r>
              <a:r>
                <a:rPr lang="en-US" altLang="ko-KR" sz="1400" strike="sngStrike" dirty="0"/>
                <a:t>break;</a:t>
              </a:r>
            </a:p>
            <a:p>
              <a:pPr defTabSz="180000"/>
              <a:r>
                <a:rPr lang="en-US" altLang="ko-KR" sz="1400" dirty="0"/>
                <a:t>	case "</a:t>
              </a:r>
              <a:r>
                <a:rPr lang="en-US" altLang="ko-KR" sz="1400" dirty="0" err="1"/>
                <a:t>NewYork</a:t>
              </a:r>
              <a:r>
                <a:rPr lang="en-US" altLang="ko-KR" sz="1400" dirty="0"/>
                <a:t>":</a:t>
              </a:r>
            </a:p>
            <a:p>
              <a:pPr defTabSz="180000"/>
              <a:r>
                <a:rPr lang="en-US" altLang="ko-KR" sz="1400" dirty="0"/>
                <a:t>		</a:t>
              </a:r>
              <a:r>
                <a:rPr lang="en-US" altLang="ko-KR" sz="1400" b="1" dirty="0" err="1"/>
                <a:t>document.write</a:t>
              </a:r>
              <a:r>
                <a:rPr lang="en-US" altLang="ko-KR" sz="1400" b="1" dirty="0"/>
                <a:t>("</a:t>
              </a:r>
              <a:r>
                <a:rPr lang="ko-KR" altLang="en-US" sz="1400" b="1" dirty="0"/>
                <a:t>뉴욕</a:t>
              </a:r>
              <a:r>
                <a:rPr lang="en-US" altLang="ko-KR" sz="1400" b="1" dirty="0"/>
                <a:t>");</a:t>
              </a:r>
            </a:p>
            <a:p>
              <a:pPr defTabSz="180000"/>
              <a:r>
                <a:rPr lang="en-US" altLang="ko-KR" sz="1400" b="1" dirty="0"/>
                <a:t>		break;</a:t>
              </a:r>
            </a:p>
            <a:p>
              <a:pPr defTabSz="180000"/>
              <a:r>
                <a:rPr lang="en-US" altLang="ko-KR" sz="1400" dirty="0"/>
                <a:t>	case "Paris":</a:t>
              </a:r>
            </a:p>
            <a:p>
              <a:pPr defTabSz="180000"/>
              <a:r>
                <a:rPr lang="en-US" altLang="ko-KR" sz="1400" dirty="0"/>
                <a:t>		</a:t>
              </a:r>
              <a:r>
                <a:rPr lang="en-US" altLang="ko-KR" sz="1400" dirty="0" err="1"/>
                <a:t>document.write</a:t>
              </a:r>
              <a:r>
                <a:rPr lang="en-US" altLang="ko-KR" sz="1400" dirty="0"/>
                <a:t>("</a:t>
              </a:r>
              <a:r>
                <a:rPr lang="ko-KR" altLang="en-US" sz="1400" dirty="0"/>
                <a:t>파리</a:t>
              </a:r>
              <a:r>
                <a:rPr lang="en-US" altLang="ko-KR" sz="1400" dirty="0"/>
                <a:t>");</a:t>
              </a:r>
            </a:p>
            <a:p>
              <a:pPr defTabSz="180000"/>
              <a:r>
                <a:rPr lang="en-US" altLang="ko-KR" sz="1400" dirty="0"/>
                <a:t>		break;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1290320" y="2557407"/>
              <a:ext cx="1788160" cy="203201"/>
            </a:xfrm>
            <a:custGeom>
              <a:avLst/>
              <a:gdLst>
                <a:gd name="connsiteX0" fmla="*/ 538480 w 1788160"/>
                <a:gd name="connsiteY0" fmla="*/ 294640 h 308601"/>
                <a:gd name="connsiteX1" fmla="*/ 335280 w 1788160"/>
                <a:gd name="connsiteY1" fmla="*/ 284480 h 308601"/>
                <a:gd name="connsiteX2" fmla="*/ 264160 w 1788160"/>
                <a:gd name="connsiteY2" fmla="*/ 274320 h 308601"/>
                <a:gd name="connsiteX3" fmla="*/ 121920 w 1788160"/>
                <a:gd name="connsiteY3" fmla="*/ 264160 h 308601"/>
                <a:gd name="connsiteX4" fmla="*/ 40640 w 1788160"/>
                <a:gd name="connsiteY4" fmla="*/ 243840 h 308601"/>
                <a:gd name="connsiteX5" fmla="*/ 10160 w 1788160"/>
                <a:gd name="connsiteY5" fmla="*/ 233680 h 308601"/>
                <a:gd name="connsiteX6" fmla="*/ 0 w 1788160"/>
                <a:gd name="connsiteY6" fmla="*/ 203200 h 308601"/>
                <a:gd name="connsiteX7" fmla="*/ 10160 w 1788160"/>
                <a:gd name="connsiteY7" fmla="*/ 81280 h 308601"/>
                <a:gd name="connsiteX8" fmla="*/ 30480 w 1788160"/>
                <a:gd name="connsiteY8" fmla="*/ 50800 h 308601"/>
                <a:gd name="connsiteX9" fmla="*/ 121920 w 1788160"/>
                <a:gd name="connsiteY9" fmla="*/ 0 h 308601"/>
                <a:gd name="connsiteX10" fmla="*/ 487680 w 1788160"/>
                <a:gd name="connsiteY10" fmla="*/ 10160 h 308601"/>
                <a:gd name="connsiteX11" fmla="*/ 528320 w 1788160"/>
                <a:gd name="connsiteY11" fmla="*/ 20320 h 308601"/>
                <a:gd name="connsiteX12" fmla="*/ 619760 w 1788160"/>
                <a:gd name="connsiteY12" fmla="*/ 91440 h 308601"/>
                <a:gd name="connsiteX13" fmla="*/ 650240 w 1788160"/>
                <a:gd name="connsiteY13" fmla="*/ 132080 h 308601"/>
                <a:gd name="connsiteX14" fmla="*/ 680720 w 1788160"/>
                <a:gd name="connsiteY14" fmla="*/ 152400 h 308601"/>
                <a:gd name="connsiteX15" fmla="*/ 670560 w 1788160"/>
                <a:gd name="connsiteY15" fmla="*/ 264160 h 308601"/>
                <a:gd name="connsiteX16" fmla="*/ 457200 w 1788160"/>
                <a:gd name="connsiteY16" fmla="*/ 284480 h 308601"/>
                <a:gd name="connsiteX17" fmla="*/ 457200 w 1788160"/>
                <a:gd name="connsiteY17" fmla="*/ 162560 h 308601"/>
                <a:gd name="connsiteX18" fmla="*/ 487680 w 1788160"/>
                <a:gd name="connsiteY18" fmla="*/ 152400 h 308601"/>
                <a:gd name="connsiteX19" fmla="*/ 782320 w 1788160"/>
                <a:gd name="connsiteY19" fmla="*/ 101600 h 308601"/>
                <a:gd name="connsiteX20" fmla="*/ 965200 w 1788160"/>
                <a:gd name="connsiteY20" fmla="*/ 142240 h 308601"/>
                <a:gd name="connsiteX21" fmla="*/ 1026160 w 1788160"/>
                <a:gd name="connsiteY21" fmla="*/ 101600 h 308601"/>
                <a:gd name="connsiteX22" fmla="*/ 1178560 w 1788160"/>
                <a:gd name="connsiteY22" fmla="*/ 111760 h 308601"/>
                <a:gd name="connsiteX23" fmla="*/ 1209040 w 1788160"/>
                <a:gd name="connsiteY23" fmla="*/ 121920 h 308601"/>
                <a:gd name="connsiteX24" fmla="*/ 1219200 w 1788160"/>
                <a:gd name="connsiteY24" fmla="*/ 152400 h 308601"/>
                <a:gd name="connsiteX25" fmla="*/ 1209040 w 1788160"/>
                <a:gd name="connsiteY25" fmla="*/ 213360 h 308601"/>
                <a:gd name="connsiteX26" fmla="*/ 1178560 w 1788160"/>
                <a:gd name="connsiteY26" fmla="*/ 203200 h 308601"/>
                <a:gd name="connsiteX27" fmla="*/ 1188720 w 1788160"/>
                <a:gd name="connsiteY27" fmla="*/ 152400 h 308601"/>
                <a:gd name="connsiteX28" fmla="*/ 1259840 w 1788160"/>
                <a:gd name="connsiteY28" fmla="*/ 91440 h 308601"/>
                <a:gd name="connsiteX29" fmla="*/ 1483360 w 1788160"/>
                <a:gd name="connsiteY29" fmla="*/ 101600 h 308601"/>
                <a:gd name="connsiteX30" fmla="*/ 1473200 w 1788160"/>
                <a:gd name="connsiteY30" fmla="*/ 203200 h 308601"/>
                <a:gd name="connsiteX31" fmla="*/ 1503680 w 1788160"/>
                <a:gd name="connsiteY31" fmla="*/ 172720 h 308601"/>
                <a:gd name="connsiteX32" fmla="*/ 1574800 w 1788160"/>
                <a:gd name="connsiteY32" fmla="*/ 152400 h 308601"/>
                <a:gd name="connsiteX33" fmla="*/ 1686560 w 1788160"/>
                <a:gd name="connsiteY33" fmla="*/ 132080 h 308601"/>
                <a:gd name="connsiteX34" fmla="*/ 1788160 w 1788160"/>
                <a:gd name="connsiteY34" fmla="*/ 121920 h 30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88160" h="308601">
                  <a:moveTo>
                    <a:pt x="538480" y="294640"/>
                  </a:moveTo>
                  <a:cubicBezTo>
                    <a:pt x="470747" y="291253"/>
                    <a:pt x="402913" y="289490"/>
                    <a:pt x="335280" y="284480"/>
                  </a:cubicBezTo>
                  <a:cubicBezTo>
                    <a:pt x="311398" y="282711"/>
                    <a:pt x="287999" y="276590"/>
                    <a:pt x="264160" y="274320"/>
                  </a:cubicBezTo>
                  <a:cubicBezTo>
                    <a:pt x="216840" y="269813"/>
                    <a:pt x="169333" y="267547"/>
                    <a:pt x="121920" y="264160"/>
                  </a:cubicBezTo>
                  <a:cubicBezTo>
                    <a:pt x="52247" y="240936"/>
                    <a:pt x="138723" y="268361"/>
                    <a:pt x="40640" y="243840"/>
                  </a:cubicBezTo>
                  <a:cubicBezTo>
                    <a:pt x="30250" y="241243"/>
                    <a:pt x="20320" y="237067"/>
                    <a:pt x="10160" y="233680"/>
                  </a:cubicBezTo>
                  <a:cubicBezTo>
                    <a:pt x="6773" y="223520"/>
                    <a:pt x="0" y="213910"/>
                    <a:pt x="0" y="203200"/>
                  </a:cubicBezTo>
                  <a:cubicBezTo>
                    <a:pt x="0" y="162419"/>
                    <a:pt x="2162" y="121269"/>
                    <a:pt x="10160" y="81280"/>
                  </a:cubicBezTo>
                  <a:cubicBezTo>
                    <a:pt x="12555" y="69306"/>
                    <a:pt x="21290" y="58841"/>
                    <a:pt x="30480" y="50800"/>
                  </a:cubicBezTo>
                  <a:cubicBezTo>
                    <a:pt x="73477" y="13177"/>
                    <a:pt x="80056" y="13955"/>
                    <a:pt x="121920" y="0"/>
                  </a:cubicBezTo>
                  <a:cubicBezTo>
                    <a:pt x="243840" y="3387"/>
                    <a:pt x="365865" y="4069"/>
                    <a:pt x="487680" y="10160"/>
                  </a:cubicBezTo>
                  <a:cubicBezTo>
                    <a:pt x="501626" y="10857"/>
                    <a:pt x="515831" y="14075"/>
                    <a:pt x="528320" y="20320"/>
                  </a:cubicBezTo>
                  <a:cubicBezTo>
                    <a:pt x="562717" y="37519"/>
                    <a:pt x="594673" y="62172"/>
                    <a:pt x="619760" y="91440"/>
                  </a:cubicBezTo>
                  <a:cubicBezTo>
                    <a:pt x="630780" y="104297"/>
                    <a:pt x="638266" y="120106"/>
                    <a:pt x="650240" y="132080"/>
                  </a:cubicBezTo>
                  <a:cubicBezTo>
                    <a:pt x="658874" y="140714"/>
                    <a:pt x="670560" y="145627"/>
                    <a:pt x="680720" y="152400"/>
                  </a:cubicBezTo>
                  <a:cubicBezTo>
                    <a:pt x="677333" y="189653"/>
                    <a:pt x="678398" y="227583"/>
                    <a:pt x="670560" y="264160"/>
                  </a:cubicBezTo>
                  <a:cubicBezTo>
                    <a:pt x="652116" y="350234"/>
                    <a:pt x="463925" y="284834"/>
                    <a:pt x="457200" y="284480"/>
                  </a:cubicBezTo>
                  <a:cubicBezTo>
                    <a:pt x="442023" y="238950"/>
                    <a:pt x="432452" y="224429"/>
                    <a:pt x="457200" y="162560"/>
                  </a:cubicBezTo>
                  <a:cubicBezTo>
                    <a:pt x="461177" y="152616"/>
                    <a:pt x="477520" y="155787"/>
                    <a:pt x="487680" y="152400"/>
                  </a:cubicBezTo>
                  <a:cubicBezTo>
                    <a:pt x="625920" y="48720"/>
                    <a:pt x="535132" y="89829"/>
                    <a:pt x="782320" y="101600"/>
                  </a:cubicBezTo>
                  <a:cubicBezTo>
                    <a:pt x="924225" y="137076"/>
                    <a:pt x="862919" y="125193"/>
                    <a:pt x="965200" y="142240"/>
                  </a:cubicBezTo>
                  <a:lnTo>
                    <a:pt x="1026160" y="101600"/>
                  </a:lnTo>
                  <a:cubicBezTo>
                    <a:pt x="1076960" y="104987"/>
                    <a:pt x="1127959" y="106138"/>
                    <a:pt x="1178560" y="111760"/>
                  </a:cubicBezTo>
                  <a:cubicBezTo>
                    <a:pt x="1189204" y="112943"/>
                    <a:pt x="1201467" y="114347"/>
                    <a:pt x="1209040" y="121920"/>
                  </a:cubicBezTo>
                  <a:cubicBezTo>
                    <a:pt x="1216613" y="129493"/>
                    <a:pt x="1215813" y="142240"/>
                    <a:pt x="1219200" y="152400"/>
                  </a:cubicBezTo>
                  <a:cubicBezTo>
                    <a:pt x="1215813" y="172720"/>
                    <a:pt x="1221909" y="197274"/>
                    <a:pt x="1209040" y="213360"/>
                  </a:cubicBezTo>
                  <a:cubicBezTo>
                    <a:pt x="1202350" y="221723"/>
                    <a:pt x="1181947" y="213360"/>
                    <a:pt x="1178560" y="203200"/>
                  </a:cubicBezTo>
                  <a:cubicBezTo>
                    <a:pt x="1173099" y="186817"/>
                    <a:pt x="1181707" y="168180"/>
                    <a:pt x="1188720" y="152400"/>
                  </a:cubicBezTo>
                  <a:cubicBezTo>
                    <a:pt x="1207562" y="110006"/>
                    <a:pt x="1222592" y="110064"/>
                    <a:pt x="1259840" y="91440"/>
                  </a:cubicBezTo>
                  <a:cubicBezTo>
                    <a:pt x="1334347" y="94827"/>
                    <a:pt x="1417291" y="66993"/>
                    <a:pt x="1483360" y="101600"/>
                  </a:cubicBezTo>
                  <a:cubicBezTo>
                    <a:pt x="1513510" y="117393"/>
                    <a:pt x="1463850" y="170474"/>
                    <a:pt x="1473200" y="203200"/>
                  </a:cubicBezTo>
                  <a:cubicBezTo>
                    <a:pt x="1477147" y="217016"/>
                    <a:pt x="1490829" y="179146"/>
                    <a:pt x="1503680" y="172720"/>
                  </a:cubicBezTo>
                  <a:cubicBezTo>
                    <a:pt x="1525732" y="161694"/>
                    <a:pt x="1551013" y="158887"/>
                    <a:pt x="1574800" y="152400"/>
                  </a:cubicBezTo>
                  <a:cubicBezTo>
                    <a:pt x="1643931" y="133546"/>
                    <a:pt x="1592598" y="149164"/>
                    <a:pt x="1686560" y="132080"/>
                  </a:cubicBezTo>
                  <a:cubicBezTo>
                    <a:pt x="1769546" y="116992"/>
                    <a:pt x="1680301" y="121920"/>
                    <a:pt x="1788160" y="12192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861348" y="2001520"/>
              <a:ext cx="246092" cy="223520"/>
            </a:xfrm>
            <a:custGeom>
              <a:avLst/>
              <a:gdLst>
                <a:gd name="connsiteX0" fmla="*/ 53052 w 246092"/>
                <a:gd name="connsiteY0" fmla="*/ 0 h 223520"/>
                <a:gd name="connsiteX1" fmla="*/ 12412 w 246092"/>
                <a:gd name="connsiteY1" fmla="*/ 111760 h 223520"/>
                <a:gd name="connsiteX2" fmla="*/ 246092 w 246092"/>
                <a:gd name="connsiteY2" fmla="*/ 22352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092" h="223520">
                  <a:moveTo>
                    <a:pt x="53052" y="0"/>
                  </a:moveTo>
                  <a:cubicBezTo>
                    <a:pt x="16645" y="37253"/>
                    <a:pt x="-19761" y="74507"/>
                    <a:pt x="12412" y="111760"/>
                  </a:cubicBezTo>
                  <a:cubicBezTo>
                    <a:pt x="44585" y="149013"/>
                    <a:pt x="145338" y="186266"/>
                    <a:pt x="246092" y="22352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044228" y="2249056"/>
              <a:ext cx="246092" cy="223520"/>
            </a:xfrm>
            <a:custGeom>
              <a:avLst/>
              <a:gdLst>
                <a:gd name="connsiteX0" fmla="*/ 53052 w 246092"/>
                <a:gd name="connsiteY0" fmla="*/ 0 h 223520"/>
                <a:gd name="connsiteX1" fmla="*/ 12412 w 246092"/>
                <a:gd name="connsiteY1" fmla="*/ 111760 h 223520"/>
                <a:gd name="connsiteX2" fmla="*/ 246092 w 246092"/>
                <a:gd name="connsiteY2" fmla="*/ 22352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092" h="223520">
                  <a:moveTo>
                    <a:pt x="53052" y="0"/>
                  </a:moveTo>
                  <a:cubicBezTo>
                    <a:pt x="16645" y="37253"/>
                    <a:pt x="-19761" y="74507"/>
                    <a:pt x="12412" y="111760"/>
                  </a:cubicBezTo>
                  <a:cubicBezTo>
                    <a:pt x="44585" y="149013"/>
                    <a:pt x="145338" y="186266"/>
                    <a:pt x="246092" y="22352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21325" y="2499360"/>
              <a:ext cx="149064" cy="568960"/>
            </a:xfrm>
            <a:custGeom>
              <a:avLst/>
              <a:gdLst>
                <a:gd name="connsiteX0" fmla="*/ 148675 w 149064"/>
                <a:gd name="connsiteY0" fmla="*/ 0 h 568960"/>
                <a:gd name="connsiteX1" fmla="*/ 36915 w 149064"/>
                <a:gd name="connsiteY1" fmla="*/ 101600 h 568960"/>
                <a:gd name="connsiteX2" fmla="*/ 6435 w 149064"/>
                <a:gd name="connsiteY2" fmla="*/ 416560 h 568960"/>
                <a:gd name="connsiteX3" fmla="*/ 148675 w 149064"/>
                <a:gd name="connsiteY3" fmla="*/ 568960 h 5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64" h="568960">
                  <a:moveTo>
                    <a:pt x="148675" y="0"/>
                  </a:moveTo>
                  <a:cubicBezTo>
                    <a:pt x="104648" y="16086"/>
                    <a:pt x="60622" y="32173"/>
                    <a:pt x="36915" y="101600"/>
                  </a:cubicBezTo>
                  <a:cubicBezTo>
                    <a:pt x="13208" y="171027"/>
                    <a:pt x="-12192" y="338667"/>
                    <a:pt x="6435" y="416560"/>
                  </a:cubicBezTo>
                  <a:cubicBezTo>
                    <a:pt x="25062" y="494453"/>
                    <a:pt x="157142" y="513080"/>
                    <a:pt x="148675" y="56896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167992" y="3088640"/>
              <a:ext cx="112168" cy="203200"/>
            </a:xfrm>
            <a:custGeom>
              <a:avLst/>
              <a:gdLst>
                <a:gd name="connsiteX0" fmla="*/ 81688 w 112168"/>
                <a:gd name="connsiteY0" fmla="*/ 0 h 203200"/>
                <a:gd name="connsiteX1" fmla="*/ 408 w 112168"/>
                <a:gd name="connsiteY1" fmla="*/ 101600 h 203200"/>
                <a:gd name="connsiteX2" fmla="*/ 112168 w 112168"/>
                <a:gd name="connsiteY2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68" h="203200">
                  <a:moveTo>
                    <a:pt x="81688" y="0"/>
                  </a:moveTo>
                  <a:cubicBezTo>
                    <a:pt x="38508" y="33866"/>
                    <a:pt x="-4672" y="67733"/>
                    <a:pt x="408" y="101600"/>
                  </a:cubicBezTo>
                  <a:cubicBezTo>
                    <a:pt x="5488" y="135467"/>
                    <a:pt x="58828" y="169333"/>
                    <a:pt x="112168" y="20320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924560" y="3298992"/>
              <a:ext cx="365760" cy="1130768"/>
            </a:xfrm>
            <a:custGeom>
              <a:avLst/>
              <a:gdLst>
                <a:gd name="connsiteX0" fmla="*/ 365760 w 365760"/>
                <a:gd name="connsiteY0" fmla="*/ 3008 h 1130768"/>
                <a:gd name="connsiteX1" fmla="*/ 71120 w 365760"/>
                <a:gd name="connsiteY1" fmla="*/ 175728 h 1130768"/>
                <a:gd name="connsiteX2" fmla="*/ 0 w 365760"/>
                <a:gd name="connsiteY2" fmla="*/ 1130768 h 113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760" h="1130768">
                  <a:moveTo>
                    <a:pt x="365760" y="3008"/>
                  </a:moveTo>
                  <a:cubicBezTo>
                    <a:pt x="248920" y="-4612"/>
                    <a:pt x="132080" y="-12232"/>
                    <a:pt x="71120" y="175728"/>
                  </a:cubicBezTo>
                  <a:cubicBezTo>
                    <a:pt x="10160" y="363688"/>
                    <a:pt x="5080" y="747228"/>
                    <a:pt x="0" y="113076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466228" y="2644264"/>
            <a:ext cx="352839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var</a:t>
            </a:r>
            <a:r>
              <a:rPr lang="en-US" altLang="ko-KR" sz="1400" dirty="0"/>
              <a:t> day="</a:t>
            </a:r>
            <a:r>
              <a:rPr lang="ko-KR" altLang="en-US" sz="1400" dirty="0"/>
              <a:t>월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switch(day) {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월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화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수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목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금</a:t>
            </a:r>
            <a:r>
              <a:rPr lang="en-US" altLang="ko-KR" sz="1400" dirty="0"/>
              <a:t>": 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정상영업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		break;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토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일</a:t>
            </a:r>
            <a:r>
              <a:rPr lang="en-US" altLang="ko-KR" sz="1400" dirty="0"/>
              <a:t>":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휴일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		break;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2771800" y="5419435"/>
            <a:ext cx="902340" cy="3211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서울뉴욕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42828" y="5419435"/>
            <a:ext cx="1151791" cy="35950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정상영업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82472" y="5877272"/>
            <a:ext cx="2529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LcParenBoth"/>
            </a:pPr>
            <a:r>
              <a:rPr lang="en-US" altLang="ko-KR" sz="1000" dirty="0"/>
              <a:t>break;</a:t>
            </a:r>
            <a:r>
              <a:rPr lang="ko-KR" altLang="en-US" sz="1000" dirty="0"/>
              <a:t>를 만날 때까지 아래로 실행을 </a:t>
            </a:r>
            <a:endParaRPr lang="en-US" altLang="ko-KR" sz="1000" dirty="0"/>
          </a:p>
          <a:p>
            <a:r>
              <a:rPr lang="en-US" altLang="ko-KR" sz="1000" dirty="0"/>
              <a:t>     </a:t>
            </a:r>
            <a:r>
              <a:rPr lang="ko-KR" altLang="en-US" sz="1000" dirty="0"/>
              <a:t>계속하는 사례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97886" y="5906561"/>
            <a:ext cx="2912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(b) </a:t>
            </a:r>
            <a:r>
              <a:rPr lang="ko-KR" altLang="en-US" sz="1000" dirty="0"/>
              <a:t>여러 </a:t>
            </a:r>
            <a:r>
              <a:rPr lang="en-US" altLang="ko-KR" sz="1000" dirty="0"/>
              <a:t>case</a:t>
            </a:r>
            <a:r>
              <a:rPr lang="ko-KR" altLang="en-US" sz="1000" dirty="0"/>
              <a:t>에 대해 동일한 코드를 실행하도록</a:t>
            </a:r>
            <a:endParaRPr lang="en-US" altLang="ko-KR" sz="1000" dirty="0"/>
          </a:p>
          <a:p>
            <a:r>
              <a:rPr lang="ko-KR" altLang="en-US" sz="1000" b="1" dirty="0"/>
              <a:t>의도적으로 </a:t>
            </a:r>
            <a:r>
              <a:rPr lang="en-US" altLang="ko-KR" sz="1000" b="1" dirty="0"/>
              <a:t>break; </a:t>
            </a:r>
            <a:r>
              <a:rPr lang="ko-KR" altLang="en-US" sz="1000" b="1" dirty="0"/>
              <a:t>를 생략</a:t>
            </a:r>
            <a:r>
              <a:rPr lang="ko-KR" altLang="en-US" sz="1000" dirty="0"/>
              <a:t>한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398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6–16 switch </a:t>
            </a:r>
            <a:r>
              <a:rPr lang="ko-KR" altLang="en-US" dirty="0"/>
              <a:t>문 사용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1345297"/>
            <a:ext cx="5112568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&lt;head&gt;&lt;title&gt;switch&lt;/title&gt;&lt;/head&gt;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&lt;h3&gt;switch </a:t>
            </a:r>
            <a:r>
              <a:rPr lang="ko-KR" altLang="en-US" sz="1400" dirty="0"/>
              <a:t>문으로 커피 주문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price = 0;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ko-KR" altLang="en-US" sz="1400" dirty="0"/>
              <a:t> </a:t>
            </a:r>
            <a:r>
              <a:rPr lang="en-US" altLang="ko-KR" sz="1400" dirty="0"/>
              <a:t>coffee = prompt("</a:t>
            </a:r>
            <a:r>
              <a:rPr lang="ko-KR" altLang="en-US" sz="1400" dirty="0"/>
              <a:t>무슨 커피 드릴까요</a:t>
            </a:r>
            <a:r>
              <a:rPr lang="en-US" altLang="ko-KR" sz="1400" dirty="0"/>
              <a:t>?", "");</a:t>
            </a:r>
          </a:p>
          <a:p>
            <a:pPr defTabSz="180000"/>
            <a:r>
              <a:rPr lang="en-US" altLang="ko-KR" sz="1400" b="1" dirty="0"/>
              <a:t>	switch(coffee) {</a:t>
            </a:r>
          </a:p>
          <a:p>
            <a:pPr defTabSz="180000"/>
            <a:r>
              <a:rPr lang="en-US" altLang="ko-KR" sz="1400" b="1" dirty="0"/>
              <a:t>		case "espresso" :</a:t>
            </a:r>
          </a:p>
          <a:p>
            <a:pPr defTabSz="180000"/>
            <a:r>
              <a:rPr lang="en-US" altLang="ko-KR" sz="1400" b="1" dirty="0"/>
              <a:t>		case "</a:t>
            </a:r>
            <a:r>
              <a:rPr lang="ko-KR" altLang="en-US" sz="1400" b="1" dirty="0" err="1"/>
              <a:t>에스프레소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price = 2000;</a:t>
            </a:r>
          </a:p>
          <a:p>
            <a:pPr defTabSz="180000"/>
            <a:r>
              <a:rPr lang="en-US" altLang="ko-KR" sz="1400" b="1" dirty="0"/>
              <a:t>			break;</a:t>
            </a:r>
          </a:p>
          <a:p>
            <a:pPr defTabSz="180000"/>
            <a:r>
              <a:rPr lang="en-US" altLang="ko-KR" sz="1400" b="1" dirty="0"/>
              <a:t>		case "</a:t>
            </a:r>
            <a:r>
              <a:rPr lang="ko-KR" altLang="en-US" sz="1400" b="1" dirty="0" err="1"/>
              <a:t>카푸치노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price = 3000;</a:t>
            </a:r>
          </a:p>
          <a:p>
            <a:pPr defTabSz="180000"/>
            <a:r>
              <a:rPr lang="en-US" altLang="ko-KR" sz="1400" b="1" dirty="0"/>
              <a:t>			break;</a:t>
            </a:r>
          </a:p>
          <a:p>
            <a:pPr defTabSz="180000"/>
            <a:r>
              <a:rPr lang="en-US" altLang="ko-KR" sz="1400" b="1" dirty="0"/>
              <a:t>		case "</a:t>
            </a:r>
            <a:r>
              <a:rPr lang="ko-KR" altLang="en-US" sz="1400" b="1" dirty="0" err="1"/>
              <a:t>카페라떼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price = 3500;</a:t>
            </a:r>
          </a:p>
          <a:p>
            <a:pPr defTabSz="180000"/>
            <a:r>
              <a:rPr lang="en-US" altLang="ko-KR" sz="1400" b="1" dirty="0"/>
              <a:t>			break;</a:t>
            </a:r>
          </a:p>
          <a:p>
            <a:pPr defTabSz="180000"/>
            <a:r>
              <a:rPr lang="en-US" altLang="ko-KR" sz="1400" b="1" dirty="0"/>
              <a:t>		default : </a:t>
            </a:r>
          </a:p>
          <a:p>
            <a:pPr defTabSz="180000"/>
            <a:r>
              <a:rPr lang="en-US" altLang="ko-KR" sz="1400" b="1" dirty="0"/>
              <a:t>			</a:t>
            </a:r>
            <a:r>
              <a:rPr lang="en-US" altLang="ko-KR" sz="1400" b="1" dirty="0" err="1"/>
              <a:t>document.write</a:t>
            </a:r>
            <a:r>
              <a:rPr lang="en-US" altLang="ko-KR" sz="1400" b="1" dirty="0"/>
              <a:t>(coffee + "</a:t>
            </a:r>
            <a:r>
              <a:rPr lang="ko-KR" altLang="en-US" sz="1400" b="1" dirty="0"/>
              <a:t>는 없습니다</a:t>
            </a:r>
            <a:r>
              <a:rPr lang="en-US" altLang="ko-KR" sz="1400" b="1" dirty="0"/>
              <a:t>.");</a:t>
            </a:r>
          </a:p>
          <a:p>
            <a:pPr defTabSz="180000"/>
            <a:r>
              <a:rPr lang="en-US" altLang="ko-KR" sz="1400" b="1" dirty="0"/>
              <a:t>	}</a:t>
            </a:r>
          </a:p>
          <a:p>
            <a:pPr defTabSz="180000"/>
            <a:r>
              <a:rPr lang="en-US" altLang="ko-KR" sz="1400" dirty="0"/>
              <a:t>	if(price != 0)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(coffee + "</a:t>
            </a:r>
            <a:r>
              <a:rPr lang="ko-KR" altLang="en-US" sz="1400" dirty="0"/>
              <a:t>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price + "</a:t>
            </a:r>
            <a:r>
              <a:rPr lang="ko-KR" altLang="en-US" sz="1400" dirty="0"/>
              <a:t>원입니다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851920" y="3579296"/>
            <a:ext cx="1450561" cy="612934"/>
          </a:xfrm>
          <a:prstGeom prst="wedgeRoundRectCallout">
            <a:avLst>
              <a:gd name="adj1" fmla="val -59183"/>
              <a:gd name="adj2" fmla="val -45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dirty="0"/>
              <a:t>“espresso”</a:t>
            </a:r>
            <a:r>
              <a:rPr lang="ko-KR" altLang="en-US" sz="1000" dirty="0"/>
              <a:t>나 </a:t>
            </a:r>
            <a:endParaRPr lang="en-US" altLang="ko-KR" sz="1000" dirty="0"/>
          </a:p>
          <a:p>
            <a:r>
              <a:rPr lang="en-US" altLang="ko-KR" sz="1000" dirty="0"/>
              <a:t>“</a:t>
            </a:r>
            <a:r>
              <a:rPr lang="ko-KR" altLang="en-US" sz="1000" dirty="0" err="1"/>
              <a:t>에스프레소</a:t>
            </a:r>
            <a:r>
              <a:rPr lang="en-US" altLang="ko-KR" sz="1000" dirty="0"/>
              <a:t>” </a:t>
            </a:r>
            <a:r>
              <a:rPr lang="ko-KR" altLang="en-US" sz="1000" dirty="0"/>
              <a:t>의</a:t>
            </a:r>
            <a:r>
              <a:rPr lang="en-US" altLang="ko-KR" sz="1000" dirty="0"/>
              <a:t> </a:t>
            </a:r>
            <a:r>
              <a:rPr lang="ko-KR" altLang="en-US" sz="1000" dirty="0"/>
              <a:t>경우</a:t>
            </a:r>
            <a:endParaRPr lang="en-US" altLang="ko-KR" sz="1000" dirty="0"/>
          </a:p>
          <a:p>
            <a:r>
              <a:rPr lang="ko-KR" altLang="en-US" sz="1000" dirty="0"/>
              <a:t>모두 실행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249988" y="1653364"/>
            <a:ext cx="3351286" cy="1877178"/>
            <a:chOff x="1587757" y="1281632"/>
            <a:chExt cx="7343642" cy="387272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7757" y="1281632"/>
              <a:ext cx="3276600" cy="38671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8024" y="1306253"/>
              <a:ext cx="4143375" cy="384810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70253" y="3835909"/>
            <a:ext cx="2931021" cy="210034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9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코드의 위치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자바스크립트 코드 작성이 가능한 위치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1. 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속성에 작성</a:t>
            </a:r>
          </a:p>
          <a:p>
            <a:pPr marL="365760" lvl="1" indent="0">
              <a:buNone/>
            </a:pPr>
            <a:r>
              <a:rPr lang="en-US" altLang="ko-KR" dirty="0"/>
              <a:t>2. &lt;script&gt;&lt;/script&gt; </a:t>
            </a:r>
            <a:r>
              <a:rPr lang="ko-KR" altLang="en-US" dirty="0"/>
              <a:t>태그에 작성</a:t>
            </a:r>
          </a:p>
          <a:p>
            <a:pPr marL="36576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외부 자바스크립트 파일</a:t>
            </a:r>
            <a:r>
              <a:rPr lang="en-US" altLang="ko-KR" dirty="0"/>
              <a:t>(.</a:t>
            </a:r>
            <a:r>
              <a:rPr lang="en-US" altLang="ko-KR" dirty="0" err="1"/>
              <a:t>js</a:t>
            </a:r>
            <a:r>
              <a:rPr lang="en-US" altLang="ko-KR" dirty="0"/>
              <a:t>)</a:t>
            </a:r>
            <a:r>
              <a:rPr lang="ko-KR" altLang="en-US" dirty="0"/>
              <a:t>에 작성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4. URL </a:t>
            </a:r>
            <a:r>
              <a:rPr lang="ko-KR" altLang="en-US" dirty="0"/>
              <a:t>부분에 작성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=“</a:t>
            </a:r>
            <a:r>
              <a:rPr lang="en-US" altLang="ko-KR" dirty="0" err="1"/>
              <a:t>javascript</a:t>
            </a:r>
            <a:r>
              <a:rPr lang="en-US" altLang="ko-KR" dirty="0"/>
              <a:t>:</a:t>
            </a:r>
            <a:r>
              <a:rPr lang="ko-KR" altLang="en-US" dirty="0"/>
              <a:t>스크립트 코드</a:t>
            </a:r>
            <a:r>
              <a:rPr lang="en-US" altLang="ko-KR" dirty="0"/>
              <a:t>“&gt;</a:t>
            </a:r>
            <a:endParaRPr lang="ko-KR" altLang="en-US" dirty="0"/>
          </a:p>
          <a:p>
            <a:pPr marL="365760" lvl="1" indent="0">
              <a:buNone/>
            </a:pPr>
            <a:endParaRPr lang="ko-KR" altLang="en-US" dirty="0"/>
          </a:p>
          <a:p>
            <a:pPr marL="0" lvl="0" indent="0">
              <a:buNone/>
            </a:pPr>
            <a:r>
              <a:rPr lang="en-US" altLang="ko-KR" dirty="0"/>
              <a:t>1. 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리스너속성에</a:t>
            </a:r>
            <a:r>
              <a:rPr lang="ko-KR" altLang="en-US" dirty="0"/>
              <a:t> 자바스크립트 코드 작성</a:t>
            </a:r>
            <a:r>
              <a:rPr lang="en-US" altLang="ko-KR" dirty="0"/>
              <a:t>  (</a:t>
            </a:r>
            <a:r>
              <a:rPr lang="ko-KR" altLang="en-US" dirty="0" err="1"/>
              <a:t>이벤트리스너속성은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으로 시작하는 속성으로 이벤트</a:t>
            </a:r>
            <a:r>
              <a:rPr lang="en-US" altLang="ko-KR" dirty="0"/>
              <a:t>   </a:t>
            </a:r>
            <a:r>
              <a:rPr lang="ko-KR" altLang="en-US" dirty="0"/>
              <a:t>발생을 감시하여 처리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19" name="AutoShape 17"/>
          <p:cNvCxnSpPr>
            <a:cxnSpLocks noChangeShapeType="1"/>
          </p:cNvCxnSpPr>
          <p:nvPr/>
        </p:nvCxnSpPr>
        <p:spPr bwMode="auto">
          <a:xfrm rot="16200000" flipV="1">
            <a:off x="6692027" y="6061501"/>
            <a:ext cx="224443" cy="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5378345"/>
            <a:ext cx="6737985" cy="100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12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for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while</a:t>
            </a:r>
            <a:r>
              <a:rPr lang="ko-KR" altLang="en-US" sz="2000" dirty="0"/>
              <a:t> 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do-while</a:t>
            </a:r>
            <a:r>
              <a:rPr lang="ko-KR" altLang="en-US" sz="2000" dirty="0"/>
              <a:t> 문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881093" y="1360323"/>
            <a:ext cx="5279697" cy="1419975"/>
            <a:chOff x="2483768" y="1524751"/>
            <a:chExt cx="5279697" cy="14199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1526865"/>
              <a:ext cx="2713191" cy="1417861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5531217" y="1524751"/>
              <a:ext cx="2232248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/>
                <a:t>// 0</a:t>
              </a:r>
              <a:r>
                <a:rPr lang="ko-KR" altLang="en-US" sz="1400" dirty="0"/>
                <a:t>에서 </a:t>
              </a:r>
              <a:r>
                <a:rPr lang="en-US" altLang="ko-KR" sz="1400" dirty="0"/>
                <a:t>9</a:t>
              </a:r>
              <a:r>
                <a:rPr lang="ko-KR" altLang="en-US" sz="1400" dirty="0"/>
                <a:t>까지 출력</a:t>
              </a:r>
            </a:p>
            <a:p>
              <a:pPr defTabSz="180000"/>
              <a:r>
                <a:rPr lang="en-US" altLang="ko-KR" sz="1400" dirty="0"/>
                <a:t>for(</a:t>
              </a:r>
              <a:r>
                <a:rPr lang="en-US" altLang="ko-KR" sz="1400" dirty="0" err="1"/>
                <a:t>var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=0; 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&lt;10; 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++) 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err="1"/>
                <a:t>document.write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);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31217" y="2636949"/>
              <a:ext cx="2232248" cy="3077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0123456789</a:t>
              </a:r>
              <a:endParaRPr lang="ko-KR" altLang="en-US" sz="1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875457" y="3109999"/>
            <a:ext cx="5368951" cy="1584176"/>
            <a:chOff x="2474550" y="3383956"/>
            <a:chExt cx="5368951" cy="158417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550" y="3393377"/>
              <a:ext cx="1728192" cy="1574755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4675149" y="3383956"/>
              <a:ext cx="3168352" cy="1169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 err="1"/>
                <a:t>var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=0;</a:t>
              </a:r>
            </a:p>
            <a:p>
              <a:pPr defTabSz="180000"/>
              <a:r>
                <a:rPr lang="en-US" altLang="ko-KR" sz="1400" dirty="0"/>
                <a:t>while(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&lt;10) { // </a:t>
              </a:r>
              <a:r>
                <a:rPr lang="en-US" altLang="ko-KR" sz="1400" dirty="0" err="1"/>
                <a:t>i</a:t>
              </a:r>
              <a:r>
                <a:rPr lang="ko-KR" altLang="en-US" sz="1400" dirty="0"/>
                <a:t>가 </a:t>
              </a:r>
              <a:r>
                <a:rPr lang="en-US" altLang="ko-KR" sz="1400" dirty="0"/>
                <a:t>0</a:t>
              </a:r>
              <a:r>
                <a:rPr lang="ko-KR" altLang="en-US" sz="1400" dirty="0"/>
                <a:t>에서 </a:t>
              </a:r>
              <a:r>
                <a:rPr lang="en-US" altLang="ko-KR" sz="1400" dirty="0"/>
                <a:t>9</a:t>
              </a:r>
              <a:r>
                <a:rPr lang="ko-KR" altLang="en-US" sz="1400" dirty="0"/>
                <a:t>까지 반복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err="1"/>
                <a:t>document.write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);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++;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5149" y="4660355"/>
              <a:ext cx="3168352" cy="3077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0123456789</a:t>
              </a:r>
              <a:endParaRPr lang="ko-KR" altLang="en-US" sz="14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875530" y="5085184"/>
            <a:ext cx="5359660" cy="1585632"/>
            <a:chOff x="2483841" y="5175400"/>
            <a:chExt cx="5359660" cy="1585632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841" y="5175400"/>
              <a:ext cx="1736223" cy="1585632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4675149" y="5175400"/>
              <a:ext cx="3168352" cy="1169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 err="1"/>
                <a:t>var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=0;</a:t>
              </a:r>
            </a:p>
            <a:p>
              <a:pPr defTabSz="180000"/>
              <a:r>
                <a:rPr lang="en-US" altLang="ko-KR" sz="1400" dirty="0"/>
                <a:t>do { // </a:t>
              </a:r>
              <a:r>
                <a:rPr lang="en-US" altLang="ko-KR" sz="1400" dirty="0" err="1"/>
                <a:t>i</a:t>
              </a:r>
              <a:r>
                <a:rPr lang="ko-KR" altLang="en-US" sz="1400" dirty="0"/>
                <a:t>가 </a:t>
              </a:r>
              <a:r>
                <a:rPr lang="en-US" altLang="ko-KR" sz="1400" dirty="0"/>
                <a:t>0</a:t>
              </a:r>
              <a:r>
                <a:rPr lang="ko-KR" altLang="en-US" sz="1400" dirty="0"/>
                <a:t>에서 </a:t>
              </a:r>
              <a:r>
                <a:rPr lang="en-US" altLang="ko-KR" sz="1400" dirty="0"/>
                <a:t>9</a:t>
              </a:r>
              <a:r>
                <a:rPr lang="ko-KR" altLang="en-US" sz="1400" dirty="0"/>
                <a:t>까지 반복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err="1"/>
                <a:t>document.write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);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++;</a:t>
              </a:r>
            </a:p>
            <a:p>
              <a:pPr defTabSz="180000"/>
              <a:r>
                <a:rPr lang="en-US" altLang="ko-KR" sz="1400" dirty="0"/>
                <a:t>} while(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&lt;10);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59275" y="6453255"/>
              <a:ext cx="3184226" cy="3077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0123456789</a:t>
              </a:r>
              <a:endParaRPr lang="ko-KR" altLang="en-US" sz="1400" dirty="0"/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4890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6–17 for </a:t>
            </a:r>
            <a:r>
              <a:rPr lang="ko-KR" altLang="en-US" dirty="0"/>
              <a:t>문으로 </a:t>
            </a:r>
            <a:r>
              <a:rPr lang="en-US" altLang="ko-KR" dirty="0"/>
              <a:t>10px~35px </a:t>
            </a:r>
            <a:r>
              <a:rPr lang="ko-KR" altLang="en-US" dirty="0"/>
              <a:t>크기로 출력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552" y="1556792"/>
            <a:ext cx="475252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&lt;title&gt;for </a:t>
            </a:r>
            <a:r>
              <a:rPr lang="ko-KR" altLang="en-US" sz="1400" dirty="0"/>
              <a:t>문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&lt;h3&gt;for </a:t>
            </a:r>
            <a:r>
              <a:rPr lang="ko-KR" altLang="en-US" sz="1400" dirty="0"/>
              <a:t>문으로 </a:t>
            </a:r>
            <a:r>
              <a:rPr lang="en-US" altLang="ko-KR" sz="1400" dirty="0"/>
              <a:t>10px~35px </a:t>
            </a:r>
            <a:r>
              <a:rPr lang="ko-KR" altLang="en-US" sz="1400" dirty="0"/>
              <a:t>크기 출력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var</a:t>
            </a:r>
            <a:r>
              <a:rPr lang="ko-KR" altLang="en-US" sz="1400" dirty="0"/>
              <a:t> </a:t>
            </a:r>
            <a:r>
              <a:rPr lang="en-US" altLang="ko-KR" sz="1400" dirty="0"/>
              <a:t>size=10; size&lt;=35; size+=5) { // 5</a:t>
            </a:r>
            <a:r>
              <a:rPr lang="ko-KR" altLang="en-US" sz="1400" dirty="0"/>
              <a:t>씩 증가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("&lt;span ");</a:t>
            </a:r>
          </a:p>
          <a:p>
            <a:pPr defTabSz="180000"/>
            <a:r>
              <a:rPr lang="fr-FR" altLang="ko-KR" sz="1400" dirty="0"/>
              <a:t>		document.write("style='font-size:" + size + "px'&gt;");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(size + "</a:t>
            </a:r>
            <a:r>
              <a:rPr lang="en-US" altLang="ko-KR" sz="1400" dirty="0" err="1"/>
              <a:t>px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("&lt;/span&gt;");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1628800"/>
            <a:ext cx="3335834" cy="234601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478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1628800"/>
            <a:ext cx="5256584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&lt;title&gt;while </a:t>
            </a:r>
            <a:r>
              <a:rPr lang="ko-KR" altLang="en-US" sz="1400" dirty="0">
                <a:latin typeface="+mj-lt"/>
              </a:rPr>
              <a:t>문</a:t>
            </a:r>
            <a:r>
              <a:rPr lang="en-US" altLang="ko-KR" sz="1400" dirty="0">
                <a:latin typeface="+mj-lt"/>
              </a:rPr>
              <a:t>&lt;/title&gt;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&lt;h3&gt;while </a:t>
            </a:r>
            <a:r>
              <a:rPr lang="ko-KR" altLang="en-US" sz="1400" dirty="0">
                <a:latin typeface="+mj-lt"/>
              </a:rPr>
              <a:t>문으로 </a:t>
            </a:r>
            <a:r>
              <a:rPr lang="en-US" altLang="ko-KR" sz="1400" dirty="0">
                <a:latin typeface="+mj-lt"/>
              </a:rPr>
              <a:t>0</a:t>
            </a:r>
            <a:r>
              <a:rPr lang="ko-KR" altLang="en-US" sz="1400" dirty="0">
                <a:latin typeface="+mj-lt"/>
              </a:rPr>
              <a:t>에서 </a:t>
            </a:r>
            <a:r>
              <a:rPr lang="en-US" altLang="ko-KR" sz="1400" dirty="0">
                <a:latin typeface="+mj-lt"/>
              </a:rPr>
              <a:t>n</a:t>
            </a:r>
            <a:r>
              <a:rPr lang="ko-KR" altLang="en-US" sz="1400" dirty="0">
                <a:latin typeface="+mj-lt"/>
              </a:rPr>
              <a:t>까지 합</a:t>
            </a:r>
            <a:r>
              <a:rPr lang="en-US" altLang="ko-KR" sz="14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</a:t>
            </a:r>
            <a:r>
              <a:rPr lang="en-US" altLang="ko-KR" sz="1400" dirty="0" err="1">
                <a:latin typeface="+mj-lt"/>
              </a:rPr>
              <a:t>hr</a:t>
            </a:r>
            <a:r>
              <a:rPr lang="en-US" altLang="ko-KR" sz="1400" dirty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&lt;script&gt;</a:t>
            </a:r>
          </a:p>
          <a:p>
            <a:pPr defTabSz="180000"/>
            <a:r>
              <a:rPr lang="en-US" altLang="ko-KR" sz="1400" b="1" dirty="0">
                <a:latin typeface="+mj-lt"/>
              </a:rPr>
              <a:t>	</a:t>
            </a:r>
            <a:r>
              <a:rPr lang="en-US" altLang="ko-KR" sz="1400" b="1" dirty="0" err="1">
                <a:latin typeface="+mj-lt"/>
              </a:rPr>
              <a:t>var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en-US" altLang="ko-KR" sz="1400" b="1" dirty="0">
                <a:latin typeface="+mj-lt"/>
              </a:rPr>
              <a:t>n = prompt("0</a:t>
            </a:r>
            <a:r>
              <a:rPr lang="ko-KR" altLang="en-US" sz="1400" b="1" dirty="0">
                <a:latin typeface="+mj-lt"/>
              </a:rPr>
              <a:t>보다 큰 정수를 입력하세요</a:t>
            </a:r>
            <a:r>
              <a:rPr lang="en-US" altLang="ko-KR" sz="1400" b="1" dirty="0">
                <a:latin typeface="+mj-lt"/>
              </a:rPr>
              <a:t>", 0); </a:t>
            </a:r>
          </a:p>
          <a:p>
            <a:pPr defTabSz="180000"/>
            <a:r>
              <a:rPr lang="en-US" altLang="ko-KR" sz="1400" dirty="0">
                <a:latin typeface="+mj-lt"/>
              </a:rPr>
              <a:t>	n = </a:t>
            </a:r>
            <a:r>
              <a:rPr lang="en-US" altLang="ko-KR" sz="1400" dirty="0" err="1">
                <a:latin typeface="+mj-lt"/>
              </a:rPr>
              <a:t>parseInt</a:t>
            </a:r>
            <a:r>
              <a:rPr lang="en-US" altLang="ko-KR" sz="1400" dirty="0">
                <a:latin typeface="+mj-lt"/>
              </a:rPr>
              <a:t>(n); // </a:t>
            </a:r>
            <a:r>
              <a:rPr lang="ko-KR" altLang="en-US" sz="1400" dirty="0">
                <a:latin typeface="+mj-lt"/>
              </a:rPr>
              <a:t>문자열 </a:t>
            </a:r>
            <a:r>
              <a:rPr lang="en-US" altLang="ko-KR" sz="1400" dirty="0">
                <a:latin typeface="+mj-lt"/>
              </a:rPr>
              <a:t>n</a:t>
            </a:r>
            <a:r>
              <a:rPr lang="ko-KR" altLang="en-US" sz="1400" dirty="0">
                <a:latin typeface="+mj-lt"/>
              </a:rPr>
              <a:t>을 숫자로 바꿈</a:t>
            </a:r>
          </a:p>
          <a:p>
            <a:pPr defTabSz="180000"/>
            <a:endParaRPr lang="ko-KR" altLang="en-US" sz="1400" dirty="0">
              <a:latin typeface="+mj-lt"/>
            </a:endParaRPr>
          </a:p>
          <a:p>
            <a:pPr defTabSz="180000"/>
            <a:r>
              <a:rPr lang="en-US" altLang="ko-KR" sz="1400" b="1" dirty="0">
                <a:latin typeface="+mj-lt"/>
              </a:rPr>
              <a:t>	</a:t>
            </a:r>
            <a:r>
              <a:rPr lang="en-US" altLang="ko-KR" sz="1400" b="1" dirty="0" err="1">
                <a:latin typeface="+mj-lt"/>
              </a:rPr>
              <a:t>var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en-US" altLang="ko-KR" sz="1400" b="1" dirty="0" err="1">
                <a:latin typeface="+mj-lt"/>
              </a:rPr>
              <a:t>i</a:t>
            </a:r>
            <a:r>
              <a:rPr lang="en-US" altLang="ko-KR" sz="1400" b="1" dirty="0">
                <a:latin typeface="+mj-lt"/>
              </a:rPr>
              <a:t>=0, sum=0;</a:t>
            </a:r>
          </a:p>
          <a:p>
            <a:pPr defTabSz="180000"/>
            <a:r>
              <a:rPr lang="en-US" altLang="ko-KR" sz="1400" b="1" dirty="0">
                <a:latin typeface="+mj-lt"/>
              </a:rPr>
              <a:t>	while(</a:t>
            </a:r>
            <a:r>
              <a:rPr lang="en-US" altLang="ko-KR" sz="1400" b="1" dirty="0" err="1">
                <a:latin typeface="+mj-lt"/>
              </a:rPr>
              <a:t>i</a:t>
            </a:r>
            <a:r>
              <a:rPr lang="en-US" altLang="ko-KR" sz="1400" b="1" dirty="0">
                <a:latin typeface="+mj-lt"/>
              </a:rPr>
              <a:t>&lt;=n) { </a:t>
            </a:r>
            <a:r>
              <a:rPr lang="en-US" altLang="ko-KR" sz="1400" dirty="0">
                <a:latin typeface="+mj-lt"/>
              </a:rPr>
              <a:t>// </a:t>
            </a:r>
            <a:r>
              <a:rPr lang="en-US" altLang="ko-KR" sz="1400" dirty="0" err="1">
                <a:latin typeface="+mj-lt"/>
              </a:rPr>
              <a:t>i</a:t>
            </a:r>
            <a:r>
              <a:rPr lang="ko-KR" altLang="en-US" sz="1400" dirty="0">
                <a:latin typeface="+mj-lt"/>
              </a:rPr>
              <a:t>가 </a:t>
            </a:r>
            <a:r>
              <a:rPr lang="en-US" altLang="ko-KR" sz="1400" dirty="0">
                <a:latin typeface="+mj-lt"/>
              </a:rPr>
              <a:t>0</a:t>
            </a:r>
            <a:r>
              <a:rPr lang="ko-KR" altLang="en-US" sz="1400" dirty="0">
                <a:latin typeface="+mj-lt"/>
              </a:rPr>
              <a:t>에서 </a:t>
            </a:r>
            <a:r>
              <a:rPr lang="en-US" altLang="ko-KR" sz="1400" dirty="0">
                <a:latin typeface="+mj-lt"/>
              </a:rPr>
              <a:t>n</a:t>
            </a:r>
            <a:r>
              <a:rPr lang="ko-KR" altLang="en-US" sz="1400" dirty="0">
                <a:latin typeface="+mj-lt"/>
              </a:rPr>
              <a:t>까지 반복</a:t>
            </a:r>
          </a:p>
          <a:p>
            <a:pPr defTabSz="180000"/>
            <a:r>
              <a:rPr lang="en-US" altLang="ko-KR" sz="1400" dirty="0">
                <a:latin typeface="+mj-lt"/>
              </a:rPr>
              <a:t>		sum += </a:t>
            </a:r>
            <a:r>
              <a:rPr lang="en-US" altLang="ko-KR" sz="1400" dirty="0" err="1">
                <a:latin typeface="+mj-lt"/>
              </a:rPr>
              <a:t>i</a:t>
            </a:r>
            <a:r>
              <a:rPr lang="en-US" altLang="ko-KR" sz="1400" dirty="0">
                <a:latin typeface="+mj-lt"/>
              </a:rPr>
              <a:t>;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i</a:t>
            </a:r>
            <a:r>
              <a:rPr lang="en-US" altLang="ko-KR" sz="1400" dirty="0">
                <a:latin typeface="+mj-lt"/>
              </a:rPr>
              <a:t>++;</a:t>
            </a:r>
          </a:p>
          <a:p>
            <a:pPr defTabSz="180000"/>
            <a:r>
              <a:rPr lang="en-US" altLang="ko-KR" sz="1400" dirty="0">
                <a:latin typeface="+mj-lt"/>
              </a:rPr>
              <a:t>	}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("0</a:t>
            </a:r>
            <a:r>
              <a:rPr lang="ko-KR" altLang="en-US" sz="1400" dirty="0">
                <a:latin typeface="+mj-lt"/>
              </a:rPr>
              <a:t>에서 </a:t>
            </a:r>
            <a:r>
              <a:rPr lang="en-US" altLang="ko-KR" sz="1400" dirty="0">
                <a:latin typeface="+mj-lt"/>
              </a:rPr>
              <a:t>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n + "</a:t>
            </a:r>
            <a:r>
              <a:rPr lang="ko-KR" altLang="en-US" sz="1400" dirty="0">
                <a:latin typeface="+mj-lt"/>
              </a:rPr>
              <a:t>까지 합은 </a:t>
            </a:r>
            <a:r>
              <a:rPr lang="en-US" altLang="ko-KR" sz="1400" dirty="0">
                <a:latin typeface="+mj-lt"/>
              </a:rPr>
              <a:t>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sum);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&lt;/script&gt;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6–18 while </a:t>
            </a:r>
            <a:r>
              <a:rPr lang="ko-KR" altLang="en-US" dirty="0"/>
              <a:t>문으로 </a:t>
            </a:r>
            <a:r>
              <a:rPr lang="en-US" altLang="ko-KR" dirty="0"/>
              <a:t>0~n</a:t>
            </a:r>
            <a:r>
              <a:rPr lang="ko-KR" altLang="en-US" dirty="0"/>
              <a:t>까지의 합 구하기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436096" y="1844825"/>
            <a:ext cx="3524836" cy="1703832"/>
            <a:chOff x="956497" y="1480926"/>
            <a:chExt cx="8061768" cy="38844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97" y="1480926"/>
              <a:ext cx="3990975" cy="38481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2040" y="1488663"/>
              <a:ext cx="4086225" cy="3876675"/>
            </a:xfrm>
            <a:prstGeom prst="rect">
              <a:avLst/>
            </a:prstGeom>
          </p:spPr>
        </p:pic>
      </p:grpSp>
      <p:sp>
        <p:nvSpPr>
          <p:cNvPr id="4" name="모서리가 둥근 사각형 설명선 3"/>
          <p:cNvSpPr/>
          <p:nvPr/>
        </p:nvSpPr>
        <p:spPr>
          <a:xfrm>
            <a:off x="1886107" y="3212976"/>
            <a:ext cx="2093052" cy="272415"/>
          </a:xfrm>
          <a:prstGeom prst="wedgeRoundRectCallout">
            <a:avLst>
              <a:gd name="adj1" fmla="val -62127"/>
              <a:gd name="adj2" fmla="val 113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/>
              <a:t> prompt()</a:t>
            </a:r>
            <a:r>
              <a:rPr lang="ko-KR" altLang="en-US" sz="1000" dirty="0"/>
              <a:t>가 </a:t>
            </a:r>
            <a:r>
              <a:rPr lang="ko-KR" altLang="en-US" sz="1000" dirty="0" err="1"/>
              <a:t>리턴한</a:t>
            </a:r>
            <a:r>
              <a:rPr lang="ko-KR" altLang="en-US" sz="1000" dirty="0"/>
              <a:t> 것은 문자열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16860" y="3742020"/>
            <a:ext cx="2834688" cy="2015636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173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6-19 do-while </a:t>
            </a:r>
            <a:r>
              <a:rPr lang="ko-KR" altLang="en-US" dirty="0"/>
              <a:t>문으로 </a:t>
            </a:r>
            <a:r>
              <a:rPr lang="en-US" altLang="ko-KR" dirty="0"/>
              <a:t>0~n</a:t>
            </a:r>
            <a:r>
              <a:rPr lang="ko-KR" altLang="en-US" dirty="0"/>
              <a:t>까지 합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2648" y="1628800"/>
            <a:ext cx="5004048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&lt;title&gt;do-while </a:t>
            </a:r>
            <a:r>
              <a:rPr lang="ko-KR" altLang="en-US" sz="1400" dirty="0">
                <a:latin typeface="+mj-lt"/>
              </a:rPr>
              <a:t>문</a:t>
            </a:r>
            <a:r>
              <a:rPr lang="en-US" altLang="ko-KR" sz="1400" dirty="0">
                <a:latin typeface="+mj-lt"/>
              </a:rPr>
              <a:t>&lt;/title&gt;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&lt;h3&gt;do-while </a:t>
            </a:r>
            <a:r>
              <a:rPr lang="ko-KR" altLang="en-US" sz="1400" dirty="0">
                <a:latin typeface="+mj-lt"/>
              </a:rPr>
              <a:t>문으로 </a:t>
            </a:r>
            <a:r>
              <a:rPr lang="en-US" altLang="ko-KR" sz="1400" dirty="0">
                <a:latin typeface="+mj-lt"/>
              </a:rPr>
              <a:t>0</a:t>
            </a:r>
            <a:r>
              <a:rPr lang="ko-KR" altLang="en-US" sz="1400" dirty="0">
                <a:latin typeface="+mj-lt"/>
              </a:rPr>
              <a:t>에서 </a:t>
            </a:r>
            <a:r>
              <a:rPr lang="en-US" altLang="ko-KR" sz="1400" dirty="0">
                <a:latin typeface="+mj-lt"/>
              </a:rPr>
              <a:t>n</a:t>
            </a:r>
            <a:r>
              <a:rPr lang="ko-KR" altLang="en-US" sz="1400" dirty="0">
                <a:latin typeface="+mj-lt"/>
              </a:rPr>
              <a:t>까지 합</a:t>
            </a:r>
            <a:r>
              <a:rPr lang="en-US" altLang="ko-KR" sz="14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</a:t>
            </a:r>
            <a:r>
              <a:rPr lang="en-US" altLang="ko-KR" sz="1400" dirty="0" err="1">
                <a:latin typeface="+mj-lt"/>
              </a:rPr>
              <a:t>hr</a:t>
            </a:r>
            <a:r>
              <a:rPr lang="en-US" altLang="ko-KR" sz="1400" dirty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&lt;script&gt;</a:t>
            </a:r>
          </a:p>
          <a:p>
            <a:pPr defTabSz="180000"/>
            <a:r>
              <a:rPr lang="en-US" altLang="ko-KR" sz="1400" b="1" dirty="0">
                <a:latin typeface="+mj-lt"/>
              </a:rPr>
              <a:t>	</a:t>
            </a:r>
            <a:r>
              <a:rPr lang="en-US" altLang="ko-KR" sz="1400" b="1" dirty="0" err="1">
                <a:latin typeface="+mj-lt"/>
              </a:rPr>
              <a:t>var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en-US" altLang="ko-KR" sz="1400" b="1" dirty="0">
                <a:latin typeface="+mj-lt"/>
              </a:rPr>
              <a:t>n = prompt("0</a:t>
            </a:r>
            <a:r>
              <a:rPr lang="ko-KR" altLang="en-US" sz="1400" b="1" dirty="0">
                <a:latin typeface="+mj-lt"/>
              </a:rPr>
              <a:t>보다 큰 정수를 입력하세요</a:t>
            </a:r>
            <a:r>
              <a:rPr lang="en-US" altLang="ko-KR" sz="1400" b="1" dirty="0">
                <a:latin typeface="+mj-lt"/>
              </a:rPr>
              <a:t>", 0); </a:t>
            </a:r>
          </a:p>
          <a:p>
            <a:pPr defTabSz="180000"/>
            <a:r>
              <a:rPr lang="en-US" altLang="ko-KR" sz="1400" dirty="0">
                <a:latin typeface="+mj-lt"/>
              </a:rPr>
              <a:t>	n = </a:t>
            </a:r>
            <a:r>
              <a:rPr lang="en-US" altLang="ko-KR" sz="1400" dirty="0" err="1">
                <a:latin typeface="+mj-lt"/>
              </a:rPr>
              <a:t>parseInt</a:t>
            </a:r>
            <a:r>
              <a:rPr lang="en-US" altLang="ko-KR" sz="1400" dirty="0">
                <a:latin typeface="+mj-lt"/>
              </a:rPr>
              <a:t>(n); // </a:t>
            </a:r>
            <a:r>
              <a:rPr lang="ko-KR" altLang="en-US" sz="1400" dirty="0">
                <a:latin typeface="+mj-lt"/>
              </a:rPr>
              <a:t>문자열 </a:t>
            </a:r>
            <a:r>
              <a:rPr lang="en-US" altLang="ko-KR" sz="1400" dirty="0">
                <a:latin typeface="+mj-lt"/>
              </a:rPr>
              <a:t>n</a:t>
            </a:r>
            <a:r>
              <a:rPr lang="ko-KR" altLang="en-US" sz="1400" dirty="0">
                <a:latin typeface="+mj-lt"/>
              </a:rPr>
              <a:t>을 숫자로 바꿈</a:t>
            </a:r>
          </a:p>
          <a:p>
            <a:pPr defTabSz="180000"/>
            <a:endParaRPr lang="ko-KR" altLang="en-US" sz="1400" dirty="0">
              <a:latin typeface="+mj-lt"/>
            </a:endParaRPr>
          </a:p>
          <a:p>
            <a:pPr defTabSz="180000"/>
            <a:r>
              <a:rPr lang="en-US" altLang="ko-KR" sz="1400" b="1" dirty="0">
                <a:latin typeface="+mj-lt"/>
              </a:rPr>
              <a:t>	var </a:t>
            </a:r>
            <a:r>
              <a:rPr lang="en-US" altLang="ko-KR" sz="1400" b="1" dirty="0" err="1">
                <a:latin typeface="+mj-lt"/>
              </a:rPr>
              <a:t>i</a:t>
            </a:r>
            <a:r>
              <a:rPr lang="en-US" altLang="ko-KR" sz="1400" b="1" dirty="0">
                <a:latin typeface="+mj-lt"/>
              </a:rPr>
              <a:t>=0, sum=0;</a:t>
            </a:r>
          </a:p>
          <a:p>
            <a:pPr defTabSz="180000"/>
            <a:r>
              <a:rPr lang="en-US" altLang="ko-KR" sz="1400" b="1" dirty="0">
                <a:latin typeface="+mj-lt"/>
              </a:rPr>
              <a:t>	do { </a:t>
            </a:r>
          </a:p>
          <a:p>
            <a:pPr defTabSz="180000"/>
            <a:r>
              <a:rPr lang="en-US" altLang="ko-KR" sz="1400" dirty="0">
                <a:latin typeface="+mj-lt"/>
              </a:rPr>
              <a:t>		sum += </a:t>
            </a:r>
            <a:r>
              <a:rPr lang="en-US" altLang="ko-KR" sz="1400" dirty="0" err="1">
                <a:latin typeface="+mj-lt"/>
              </a:rPr>
              <a:t>i</a:t>
            </a:r>
            <a:r>
              <a:rPr lang="en-US" altLang="ko-KR" sz="1400" dirty="0">
                <a:latin typeface="+mj-lt"/>
              </a:rPr>
              <a:t>;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i</a:t>
            </a:r>
            <a:r>
              <a:rPr lang="en-US" altLang="ko-KR" sz="1400" dirty="0">
                <a:latin typeface="+mj-lt"/>
              </a:rPr>
              <a:t>++;</a:t>
            </a:r>
          </a:p>
          <a:p>
            <a:pPr defTabSz="180000"/>
            <a:r>
              <a:rPr lang="en-US" altLang="ko-KR" sz="1400" dirty="0">
                <a:latin typeface="+mj-lt"/>
              </a:rPr>
              <a:t>	} </a:t>
            </a:r>
            <a:r>
              <a:rPr lang="en-US" altLang="ko-KR" sz="1400" b="1" dirty="0">
                <a:latin typeface="+mj-lt"/>
              </a:rPr>
              <a:t>while(</a:t>
            </a:r>
            <a:r>
              <a:rPr lang="en-US" altLang="ko-KR" sz="1400" b="1" dirty="0" err="1">
                <a:latin typeface="+mj-lt"/>
              </a:rPr>
              <a:t>i</a:t>
            </a:r>
            <a:r>
              <a:rPr lang="en-US" altLang="ko-KR" sz="1400" b="1" dirty="0">
                <a:latin typeface="+mj-lt"/>
              </a:rPr>
              <a:t>&lt;=n); // </a:t>
            </a:r>
            <a:r>
              <a:rPr lang="en-US" altLang="ko-KR" sz="1400" b="1" dirty="0" err="1">
                <a:latin typeface="+mj-lt"/>
              </a:rPr>
              <a:t>i</a:t>
            </a:r>
            <a:r>
              <a:rPr lang="ko-KR" altLang="en-US" sz="1400" b="1" dirty="0">
                <a:latin typeface="+mj-lt"/>
              </a:rPr>
              <a:t>가 </a:t>
            </a:r>
            <a:r>
              <a:rPr lang="en-US" altLang="ko-KR" sz="1400" b="1" dirty="0">
                <a:latin typeface="+mj-lt"/>
              </a:rPr>
              <a:t>0~n</a:t>
            </a:r>
            <a:r>
              <a:rPr lang="ko-KR" altLang="en-US" sz="1400" b="1" dirty="0">
                <a:latin typeface="+mj-lt"/>
              </a:rPr>
              <a:t>까지 반복  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("0</a:t>
            </a:r>
            <a:r>
              <a:rPr lang="ko-KR" altLang="en-US" sz="1400" dirty="0">
                <a:latin typeface="+mj-lt"/>
              </a:rPr>
              <a:t>에서 </a:t>
            </a:r>
            <a:r>
              <a:rPr lang="en-US" altLang="ko-KR" sz="1400" dirty="0">
                <a:latin typeface="+mj-lt"/>
              </a:rPr>
              <a:t>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n + "</a:t>
            </a:r>
            <a:r>
              <a:rPr lang="ko-KR" altLang="en-US" sz="1400" dirty="0">
                <a:latin typeface="+mj-lt"/>
              </a:rPr>
              <a:t>까지 합은 </a:t>
            </a:r>
            <a:r>
              <a:rPr lang="en-US" altLang="ko-KR" sz="1400" dirty="0">
                <a:latin typeface="+mj-lt"/>
              </a:rPr>
              <a:t>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sum);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&lt;/script&gt;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835696" y="3183001"/>
            <a:ext cx="2093052" cy="272415"/>
          </a:xfrm>
          <a:prstGeom prst="wedgeRoundRectCallout">
            <a:avLst>
              <a:gd name="adj1" fmla="val -62127"/>
              <a:gd name="adj2" fmla="val 113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/>
              <a:t> prompt()</a:t>
            </a:r>
            <a:r>
              <a:rPr lang="ko-KR" altLang="en-US" sz="1000" dirty="0"/>
              <a:t>가 </a:t>
            </a:r>
            <a:r>
              <a:rPr lang="ko-KR" altLang="en-US" sz="1000" dirty="0" err="1"/>
              <a:t>리턴한</a:t>
            </a:r>
            <a:r>
              <a:rPr lang="ko-KR" altLang="en-US" sz="1000" dirty="0"/>
              <a:t> 것은 문자열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3645025"/>
            <a:ext cx="2880320" cy="195762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027671" y="1772884"/>
            <a:ext cx="3624145" cy="1698409"/>
            <a:chOff x="956497" y="1480926"/>
            <a:chExt cx="8061768" cy="388441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497" y="1480926"/>
              <a:ext cx="3990975" cy="38481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2040" y="1488663"/>
              <a:ext cx="4086225" cy="3876675"/>
            </a:xfrm>
            <a:prstGeom prst="rect">
              <a:avLst/>
            </a:prstGeom>
          </p:spPr>
        </p:pic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9894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내의 </a:t>
            </a:r>
            <a:r>
              <a:rPr lang="en-US" altLang="ko-KR" dirty="0"/>
              <a:t>break </a:t>
            </a:r>
            <a:r>
              <a:rPr lang="ko-KR" altLang="en-US" dirty="0"/>
              <a:t>문과 </a:t>
            </a:r>
            <a:r>
              <a:rPr lang="en-US" altLang="ko-KR" dirty="0"/>
              <a:t>continue </a:t>
            </a:r>
            <a:r>
              <a:rPr lang="ko-KR" altLang="en-US" dirty="0"/>
              <a:t>문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가장 안쪽 </a:t>
            </a:r>
            <a:r>
              <a:rPr lang="ko-KR" altLang="en-US" dirty="0" err="1"/>
              <a:t>반복문</a:t>
            </a:r>
            <a:r>
              <a:rPr lang="ko-KR" altLang="en-US" dirty="0"/>
              <a:t> 하나만 벗어나도록 제어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continue 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반복 </a:t>
            </a:r>
            <a:r>
              <a:rPr lang="ko-KR" altLang="en-US" dirty="0" err="1"/>
              <a:t>코드중</a:t>
            </a:r>
            <a:r>
              <a:rPr lang="ko-KR" altLang="en-US" dirty="0"/>
              <a:t> </a:t>
            </a:r>
            <a:r>
              <a:rPr lang="en-US" altLang="ko-KR" dirty="0"/>
              <a:t>continue </a:t>
            </a:r>
            <a:r>
              <a:rPr lang="ko-KR" altLang="en-US" dirty="0"/>
              <a:t>밑부분 실행</a:t>
            </a:r>
            <a:r>
              <a:rPr lang="en-US" altLang="ko-KR" dirty="0"/>
              <a:t> </a:t>
            </a:r>
            <a:r>
              <a:rPr lang="ko-KR" altLang="en-US" dirty="0"/>
              <a:t>중단</a:t>
            </a:r>
            <a:r>
              <a:rPr lang="en-US" altLang="ko-KR" dirty="0"/>
              <a:t>,</a:t>
            </a:r>
            <a:r>
              <a:rPr lang="ko-KR" altLang="en-US" dirty="0"/>
              <a:t> 다음 반복으로 점프</a:t>
            </a:r>
            <a:endParaRPr lang="en-US" altLang="ko-KR" dirty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543309" y="1916832"/>
            <a:ext cx="5793907" cy="2196293"/>
            <a:chOff x="1372633" y="2636912"/>
            <a:chExt cx="5793907" cy="2196293"/>
          </a:xfrm>
        </p:grpSpPr>
        <p:sp>
          <p:nvSpPr>
            <p:cNvPr id="4" name="직사각형 3"/>
            <p:cNvSpPr/>
            <p:nvPr/>
          </p:nvSpPr>
          <p:spPr>
            <a:xfrm>
              <a:off x="1403648" y="2636912"/>
              <a:ext cx="1872208" cy="1815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defTabSz="180000"/>
              <a:r>
                <a:rPr lang="en-US" altLang="ko-KR" sz="1400" b="1" dirty="0"/>
                <a:t>for( … ) </a:t>
              </a:r>
              <a:r>
                <a:rPr lang="en-US" altLang="ko-KR" sz="1400" dirty="0"/>
                <a:t>{</a:t>
              </a:r>
            </a:p>
            <a:p>
              <a:pPr defTabSz="180000"/>
              <a:r>
                <a:rPr lang="en-US" altLang="ko-KR" sz="1400" dirty="0"/>
                <a:t>	.................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break;</a:t>
              </a:r>
            </a:p>
            <a:p>
              <a:pPr defTabSz="180000"/>
              <a:r>
                <a:rPr lang="en-US" altLang="ko-KR" sz="1400" dirty="0"/>
                <a:t>	.................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dirty="0"/>
                <a:t>................</a:t>
              </a:r>
            </a:p>
            <a:p>
              <a:pPr defTabSz="180000"/>
              <a:r>
                <a:rPr lang="en-US" altLang="ko-KR" sz="1400" dirty="0"/>
                <a:t>................</a:t>
              </a:r>
            </a:p>
            <a:p>
              <a:pPr defTabSz="180000"/>
              <a:r>
                <a:rPr lang="en-US" altLang="ko-KR" sz="1400" dirty="0"/>
                <a:t>................</a:t>
              </a:r>
            </a:p>
            <a:p>
              <a:pPr defTabSz="180000"/>
              <a:endParaRPr lang="en-US" altLang="ko-KR" sz="1400" dirty="0"/>
            </a:p>
            <a:p>
              <a:pPr defTabSz="180000"/>
              <a:endParaRPr lang="ko-KR" altLang="en-US" sz="14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79912" y="2636912"/>
              <a:ext cx="2349604" cy="18158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b="1" dirty="0"/>
                <a:t>for( … ) </a:t>
              </a:r>
              <a:r>
                <a:rPr lang="en-US" altLang="ko-KR" sz="1400" dirty="0"/>
                <a:t>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while( … ) </a:t>
              </a:r>
              <a:r>
                <a:rPr lang="en-US" altLang="ko-KR" sz="1400" dirty="0"/>
                <a:t>{</a:t>
              </a:r>
            </a:p>
            <a:p>
              <a:pPr defTabSz="180000"/>
              <a:r>
                <a:rPr lang="en-US" altLang="ko-KR" sz="1400" dirty="0"/>
                <a:t>		.................</a:t>
              </a:r>
            </a:p>
            <a:p>
              <a:pPr defTabSz="180000"/>
              <a:r>
                <a:rPr lang="en-US" altLang="ko-KR" sz="1400" dirty="0"/>
                <a:t>		</a:t>
              </a:r>
              <a:r>
                <a:rPr lang="en-US" altLang="ko-KR" sz="1400" b="1" dirty="0"/>
                <a:t>break;</a:t>
              </a:r>
            </a:p>
            <a:p>
              <a:pPr defTabSz="180000"/>
              <a:r>
                <a:rPr lang="en-US" altLang="ko-KR" sz="1400" dirty="0"/>
                <a:t>		.................</a:t>
              </a:r>
            </a:p>
            <a:p>
              <a:pPr defTabSz="180000"/>
              <a:r>
                <a:rPr lang="en-US" altLang="ko-KR" sz="1400" dirty="0"/>
                <a:t>	}</a:t>
              </a:r>
            </a:p>
            <a:p>
              <a:pPr defTabSz="180000"/>
              <a:r>
                <a:rPr lang="en-US" altLang="ko-KR" sz="1400" dirty="0"/>
                <a:t>	.................</a:t>
              </a:r>
            </a:p>
            <a:p>
              <a:pPr defTabSz="180000"/>
              <a:r>
                <a:rPr lang="en-US" altLang="ko-KR" sz="1400" dirty="0"/>
                <a:t>}</a:t>
              </a:r>
            </a:p>
          </p:txBody>
        </p:sp>
        <p:sp>
          <p:nvSpPr>
            <p:cNvPr id="6" name="자유형 5"/>
            <p:cNvSpPr/>
            <p:nvPr/>
          </p:nvSpPr>
          <p:spPr>
            <a:xfrm>
              <a:off x="1481081" y="3212832"/>
              <a:ext cx="1336769" cy="711200"/>
            </a:xfrm>
            <a:custGeom>
              <a:avLst/>
              <a:gdLst>
                <a:gd name="connsiteX0" fmla="*/ 772271 w 1336769"/>
                <a:gd name="connsiteY0" fmla="*/ 0 h 711200"/>
                <a:gd name="connsiteX1" fmla="*/ 1300591 w 1336769"/>
                <a:gd name="connsiteY1" fmla="*/ 50800 h 711200"/>
                <a:gd name="connsiteX2" fmla="*/ 1168511 w 1336769"/>
                <a:gd name="connsiteY2" fmla="*/ 284480 h 711200"/>
                <a:gd name="connsiteX3" fmla="*/ 193151 w 1336769"/>
                <a:gd name="connsiteY3" fmla="*/ 558800 h 711200"/>
                <a:gd name="connsiteX4" fmla="*/ 111 w 1336769"/>
                <a:gd name="connsiteY4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769" h="711200">
                  <a:moveTo>
                    <a:pt x="772271" y="0"/>
                  </a:moveTo>
                  <a:cubicBezTo>
                    <a:pt x="1003411" y="1693"/>
                    <a:pt x="1234551" y="3387"/>
                    <a:pt x="1300591" y="50800"/>
                  </a:cubicBezTo>
                  <a:cubicBezTo>
                    <a:pt x="1366631" y="98213"/>
                    <a:pt x="1353084" y="199813"/>
                    <a:pt x="1168511" y="284480"/>
                  </a:cubicBezTo>
                  <a:cubicBezTo>
                    <a:pt x="983938" y="369147"/>
                    <a:pt x="387884" y="487680"/>
                    <a:pt x="193151" y="558800"/>
                  </a:cubicBezTo>
                  <a:cubicBezTo>
                    <a:pt x="-1582" y="629920"/>
                    <a:pt x="-736" y="670560"/>
                    <a:pt x="111" y="71120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4027319" y="3429000"/>
              <a:ext cx="1336769" cy="711200"/>
            </a:xfrm>
            <a:custGeom>
              <a:avLst/>
              <a:gdLst>
                <a:gd name="connsiteX0" fmla="*/ 772271 w 1336769"/>
                <a:gd name="connsiteY0" fmla="*/ 0 h 711200"/>
                <a:gd name="connsiteX1" fmla="*/ 1300591 w 1336769"/>
                <a:gd name="connsiteY1" fmla="*/ 50800 h 711200"/>
                <a:gd name="connsiteX2" fmla="*/ 1168511 w 1336769"/>
                <a:gd name="connsiteY2" fmla="*/ 284480 h 711200"/>
                <a:gd name="connsiteX3" fmla="*/ 193151 w 1336769"/>
                <a:gd name="connsiteY3" fmla="*/ 558800 h 711200"/>
                <a:gd name="connsiteX4" fmla="*/ 111 w 1336769"/>
                <a:gd name="connsiteY4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769" h="711200">
                  <a:moveTo>
                    <a:pt x="772271" y="0"/>
                  </a:moveTo>
                  <a:cubicBezTo>
                    <a:pt x="1003411" y="1693"/>
                    <a:pt x="1234551" y="3387"/>
                    <a:pt x="1300591" y="50800"/>
                  </a:cubicBezTo>
                  <a:cubicBezTo>
                    <a:pt x="1366631" y="98213"/>
                    <a:pt x="1353084" y="199813"/>
                    <a:pt x="1168511" y="284480"/>
                  </a:cubicBezTo>
                  <a:cubicBezTo>
                    <a:pt x="983938" y="369147"/>
                    <a:pt x="387884" y="487680"/>
                    <a:pt x="193151" y="558800"/>
                  </a:cubicBezTo>
                  <a:cubicBezTo>
                    <a:pt x="-1582" y="629920"/>
                    <a:pt x="-736" y="670560"/>
                    <a:pt x="111" y="71120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72633" y="4550052"/>
              <a:ext cx="15440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(a) </a:t>
              </a:r>
              <a:r>
                <a:rPr lang="ko-KR" altLang="en-US" sz="1200" dirty="0" err="1"/>
                <a:t>반복문</a:t>
              </a:r>
              <a:r>
                <a:rPr lang="ko-KR" altLang="en-US" sz="1200" dirty="0"/>
                <a:t> 벗어나기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847306" y="4556206"/>
              <a:ext cx="321348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(b) </a:t>
              </a:r>
              <a:r>
                <a:rPr lang="ko-KR" altLang="en-US" sz="1200" dirty="0"/>
                <a:t>중첩 반복에서 현재 </a:t>
              </a:r>
              <a:r>
                <a:rPr lang="ko-KR" altLang="en-US" sz="1200" dirty="0" err="1"/>
                <a:t>반복문만</a:t>
              </a:r>
              <a:r>
                <a:rPr lang="ko-KR" altLang="en-US" sz="1200" dirty="0"/>
                <a:t> 벗어남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923929" y="2924944"/>
              <a:ext cx="1656184" cy="1080120"/>
            </a:xfrm>
            <a:prstGeom prst="roundRect">
              <a:avLst/>
            </a:prstGeom>
            <a:noFill/>
            <a:ln w="952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flipH="1">
              <a:off x="3523263" y="2821175"/>
              <a:ext cx="400667" cy="1469505"/>
            </a:xfrm>
            <a:custGeom>
              <a:avLst/>
              <a:gdLst>
                <a:gd name="connsiteX0" fmla="*/ 0 w 2062917"/>
                <a:gd name="connsiteY0" fmla="*/ 1568306 h 1568423"/>
                <a:gd name="connsiteX1" fmla="*/ 1767840 w 2062917"/>
                <a:gd name="connsiteY1" fmla="*/ 1395586 h 1568423"/>
                <a:gd name="connsiteX2" fmla="*/ 2042160 w 2062917"/>
                <a:gd name="connsiteY2" fmla="*/ 521826 h 1568423"/>
                <a:gd name="connsiteX3" fmla="*/ 1554480 w 2062917"/>
                <a:gd name="connsiteY3" fmla="*/ 64626 h 1568423"/>
                <a:gd name="connsiteX4" fmla="*/ 579120 w 2062917"/>
                <a:gd name="connsiteY4" fmla="*/ 13826 h 156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2917" h="1568423">
                  <a:moveTo>
                    <a:pt x="0" y="1568306"/>
                  </a:moveTo>
                  <a:cubicBezTo>
                    <a:pt x="713740" y="1569152"/>
                    <a:pt x="1427480" y="1569999"/>
                    <a:pt x="1767840" y="1395586"/>
                  </a:cubicBezTo>
                  <a:cubicBezTo>
                    <a:pt x="2108200" y="1221173"/>
                    <a:pt x="2077720" y="743653"/>
                    <a:pt x="2042160" y="521826"/>
                  </a:cubicBezTo>
                  <a:cubicBezTo>
                    <a:pt x="2006600" y="299999"/>
                    <a:pt x="1798320" y="149293"/>
                    <a:pt x="1554480" y="64626"/>
                  </a:cubicBezTo>
                  <a:cubicBezTo>
                    <a:pt x="1310640" y="-20041"/>
                    <a:pt x="944880" y="-3108"/>
                    <a:pt x="579120" y="1382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사각형 설명선 19"/>
            <p:cNvSpPr/>
            <p:nvPr/>
          </p:nvSpPr>
          <p:spPr>
            <a:xfrm>
              <a:off x="5724128" y="3380159"/>
              <a:ext cx="1442412" cy="272415"/>
            </a:xfrm>
            <a:prstGeom prst="wedgeRoundRectCallout">
              <a:avLst>
                <a:gd name="adj1" fmla="val -60982"/>
                <a:gd name="adj2" fmla="val 1401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ko-KR" altLang="en-US" sz="1000" dirty="0"/>
                <a:t>현재 </a:t>
              </a:r>
              <a:r>
                <a:rPr lang="ko-KR" altLang="en-US" sz="1000" dirty="0" err="1"/>
                <a:t>반복문만</a:t>
              </a:r>
              <a:r>
                <a:rPr lang="ko-KR" altLang="en-US" sz="1000" dirty="0"/>
                <a:t> 벗어남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32964" y="5354148"/>
            <a:ext cx="6912768" cy="1197929"/>
            <a:chOff x="1043608" y="2780928"/>
            <a:chExt cx="6912768" cy="1197929"/>
          </a:xfrm>
        </p:grpSpPr>
        <p:sp>
          <p:nvSpPr>
            <p:cNvPr id="17" name="직사각형 16"/>
            <p:cNvSpPr/>
            <p:nvPr/>
          </p:nvSpPr>
          <p:spPr>
            <a:xfrm>
              <a:off x="1043608" y="2809306"/>
              <a:ext cx="3024336" cy="1169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/>
                <a:t>for(</a:t>
              </a:r>
              <a:r>
                <a:rPr lang="ko-KR" altLang="en-US" sz="1400" dirty="0" err="1"/>
                <a:t>초기문</a:t>
              </a:r>
              <a:r>
                <a:rPr lang="en-US" altLang="ko-KR" sz="1400" dirty="0"/>
                <a:t>; </a:t>
              </a:r>
              <a:r>
                <a:rPr lang="ko-KR" altLang="en-US" sz="1400" dirty="0" err="1"/>
                <a:t>조건식</a:t>
              </a:r>
              <a:r>
                <a:rPr lang="en-US" altLang="ko-KR" sz="1400" dirty="0"/>
                <a:t>; </a:t>
              </a:r>
              <a:r>
                <a:rPr lang="ko-KR" altLang="en-US" sz="1400" b="1" dirty="0"/>
                <a:t>반복 후 작업</a:t>
              </a:r>
              <a:r>
                <a:rPr lang="en-US" altLang="ko-KR" sz="1400" dirty="0"/>
                <a:t>) {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	continue;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355976" y="2780929"/>
              <a:ext cx="1728192" cy="1169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/>
                <a:t>while(</a:t>
              </a:r>
              <a:r>
                <a:rPr lang="ko-KR" altLang="en-US" sz="1400" b="1" dirty="0" err="1"/>
                <a:t>조건식</a:t>
              </a:r>
              <a:r>
                <a:rPr lang="en-US" altLang="ko-KR" sz="1400" dirty="0"/>
                <a:t>) {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	continue;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300192" y="2780928"/>
              <a:ext cx="1656184" cy="1169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headEnd type="none" w="med" len="med"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/>
                <a:t>do {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	continue;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} while(</a:t>
              </a:r>
              <a:r>
                <a:rPr lang="ko-KR" altLang="en-US" sz="1400" b="1" dirty="0" err="1"/>
                <a:t>조건식</a:t>
              </a:r>
              <a:r>
                <a:rPr lang="en-US" altLang="ko-KR" sz="1400" dirty="0"/>
                <a:t>);</a:t>
              </a:r>
              <a:endParaRPr lang="ko-KR" altLang="en-US" sz="1400" dirty="0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2171184" y="3113962"/>
              <a:ext cx="1032664" cy="304264"/>
            </a:xfrm>
            <a:custGeom>
              <a:avLst/>
              <a:gdLst>
                <a:gd name="connsiteX0" fmla="*/ 0 w 782320"/>
                <a:gd name="connsiteY0" fmla="*/ 284480 h 304264"/>
                <a:gd name="connsiteX1" fmla="*/ 558800 w 782320"/>
                <a:gd name="connsiteY1" fmla="*/ 274320 h 304264"/>
                <a:gd name="connsiteX2" fmla="*/ 782320 w 782320"/>
                <a:gd name="connsiteY2" fmla="*/ 0 h 304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320" h="304264">
                  <a:moveTo>
                    <a:pt x="0" y="284480"/>
                  </a:moveTo>
                  <a:cubicBezTo>
                    <a:pt x="214206" y="303106"/>
                    <a:pt x="428413" y="321733"/>
                    <a:pt x="558800" y="274320"/>
                  </a:cubicBezTo>
                  <a:cubicBezTo>
                    <a:pt x="689187" y="226907"/>
                    <a:pt x="735753" y="113453"/>
                    <a:pt x="78232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234711" y="3378122"/>
              <a:ext cx="248089" cy="345440"/>
            </a:xfrm>
            <a:custGeom>
              <a:avLst/>
              <a:gdLst>
                <a:gd name="connsiteX0" fmla="*/ 94826 w 248089"/>
                <a:gd name="connsiteY0" fmla="*/ 0 h 345440"/>
                <a:gd name="connsiteX1" fmla="*/ 247226 w 248089"/>
                <a:gd name="connsiteY1" fmla="*/ 132080 h 345440"/>
                <a:gd name="connsiteX2" fmla="*/ 33866 w 248089"/>
                <a:gd name="connsiteY2" fmla="*/ 274320 h 345440"/>
                <a:gd name="connsiteX3" fmla="*/ 3386 w 248089"/>
                <a:gd name="connsiteY3" fmla="*/ 345440 h 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089" h="345440">
                  <a:moveTo>
                    <a:pt x="94826" y="0"/>
                  </a:moveTo>
                  <a:cubicBezTo>
                    <a:pt x="176106" y="43180"/>
                    <a:pt x="257386" y="86360"/>
                    <a:pt x="247226" y="132080"/>
                  </a:cubicBezTo>
                  <a:cubicBezTo>
                    <a:pt x="237066" y="177800"/>
                    <a:pt x="74506" y="238760"/>
                    <a:pt x="33866" y="274320"/>
                  </a:cubicBezTo>
                  <a:cubicBezTo>
                    <a:pt x="-6774" y="309880"/>
                    <a:pt x="-1694" y="327660"/>
                    <a:pt x="3386" y="3454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249664" y="3022521"/>
              <a:ext cx="305831" cy="343183"/>
            </a:xfrm>
            <a:custGeom>
              <a:avLst/>
              <a:gdLst>
                <a:gd name="connsiteX0" fmla="*/ 132080 w 305831"/>
                <a:gd name="connsiteY0" fmla="*/ 355600 h 355600"/>
                <a:gd name="connsiteX1" fmla="*/ 304800 w 305831"/>
                <a:gd name="connsiteY1" fmla="*/ 223520 h 355600"/>
                <a:gd name="connsiteX2" fmla="*/ 60960 w 305831"/>
                <a:gd name="connsiteY2" fmla="*/ 152400 h 355600"/>
                <a:gd name="connsiteX3" fmla="*/ 0 w 305831"/>
                <a:gd name="connsiteY3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831" h="355600">
                  <a:moveTo>
                    <a:pt x="132080" y="355600"/>
                  </a:moveTo>
                  <a:cubicBezTo>
                    <a:pt x="224366" y="306493"/>
                    <a:pt x="316653" y="257387"/>
                    <a:pt x="304800" y="223520"/>
                  </a:cubicBezTo>
                  <a:cubicBezTo>
                    <a:pt x="292947" y="189653"/>
                    <a:pt x="111760" y="189653"/>
                    <a:pt x="60960" y="152400"/>
                  </a:cubicBezTo>
                  <a:cubicBezTo>
                    <a:pt x="10160" y="115147"/>
                    <a:pt x="5080" y="57573"/>
                    <a:pt x="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8761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6-20 break </a:t>
            </a:r>
            <a:r>
              <a:rPr lang="ko-KR" altLang="en-US" dirty="0"/>
              <a:t>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552" y="1484784"/>
            <a:ext cx="5206011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&lt;title&gt;break </a:t>
            </a:r>
            <a:r>
              <a:rPr lang="ko-KR" altLang="en-US" sz="1400" dirty="0"/>
              <a:t>문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&lt;h3&gt;1</a:t>
            </a:r>
            <a:r>
              <a:rPr lang="ko-KR" altLang="en-US" sz="1400" dirty="0"/>
              <a:t>에서 얼마까지 더해야 </a:t>
            </a:r>
            <a:r>
              <a:rPr lang="en-US" altLang="ko-KR" sz="1400" dirty="0"/>
              <a:t>3000</a:t>
            </a:r>
            <a:r>
              <a:rPr lang="ko-KR" altLang="en-US" sz="1400" dirty="0"/>
              <a:t>을 넘는가</a:t>
            </a:r>
            <a:r>
              <a:rPr lang="en-US" altLang="ko-KR" sz="1400" dirty="0"/>
              <a:t>?&lt;/h3&gt;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=0, sum=0;</a:t>
            </a:r>
          </a:p>
          <a:p>
            <a:pPr defTabSz="180000"/>
            <a:r>
              <a:rPr lang="en-US" altLang="ko-KR" sz="1400" b="1" dirty="0"/>
              <a:t>	while(true) { </a:t>
            </a:r>
            <a:r>
              <a:rPr lang="en-US" altLang="ko-KR" sz="1400" dirty="0"/>
              <a:t>// </a:t>
            </a:r>
            <a:r>
              <a:rPr lang="ko-KR" altLang="en-US" sz="1400" dirty="0"/>
              <a:t>무한 반복</a:t>
            </a:r>
          </a:p>
          <a:p>
            <a:pPr defTabSz="180000"/>
            <a:r>
              <a:rPr lang="en-US" altLang="ko-KR" sz="1400" dirty="0"/>
              <a:t>		sum 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	if(sum &gt; 3000)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break; </a:t>
            </a:r>
            <a:r>
              <a:rPr lang="en-US" altLang="ko-KR" sz="1400" dirty="0"/>
              <a:t>// </a:t>
            </a:r>
            <a:r>
              <a:rPr lang="ko-KR" altLang="en-US" sz="1400" dirty="0"/>
              <a:t>합이 </a:t>
            </a:r>
            <a:r>
              <a:rPr lang="en-US" altLang="ko-KR" sz="1400" dirty="0"/>
              <a:t>3000</a:t>
            </a:r>
            <a:r>
              <a:rPr lang="ko-KR" altLang="en-US" sz="1400" dirty="0"/>
              <a:t>보다 큼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반복문</a:t>
            </a:r>
            <a:r>
              <a:rPr lang="ko-KR" altLang="en-US" sz="1400" dirty="0"/>
              <a:t> 벗어남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++;</a:t>
            </a:r>
          </a:p>
          <a:p>
            <a:pPr defTabSz="180000"/>
            <a:r>
              <a:rPr lang="en-US" altLang="ko-KR" sz="1400" b="1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"</a:t>
            </a:r>
            <a:r>
              <a:rPr lang="ko-KR" altLang="en-US" sz="1400" dirty="0"/>
              <a:t>까지 더하면 </a:t>
            </a:r>
            <a:r>
              <a:rPr lang="en-US" altLang="ko-KR" sz="1400" dirty="0"/>
              <a:t>3000</a:t>
            </a:r>
            <a:r>
              <a:rPr lang="ko-KR" altLang="en-US" sz="1400" dirty="0"/>
              <a:t>을 넘음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sum);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49223" y="1484784"/>
            <a:ext cx="2863205" cy="22205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842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6-21 continue </a:t>
            </a:r>
            <a:r>
              <a:rPr lang="ko-KR" altLang="en-US" dirty="0"/>
              <a:t>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1772816"/>
            <a:ext cx="468052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&lt;title&gt;continue </a:t>
            </a:r>
            <a:r>
              <a:rPr lang="ko-KR" altLang="en-US" sz="1400" dirty="0"/>
              <a:t>문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&lt;h3&gt;3</a:t>
            </a:r>
            <a:r>
              <a:rPr lang="ko-KR" altLang="en-US" sz="1400" dirty="0"/>
              <a:t>으로 나눈 나머지가 </a:t>
            </a:r>
            <a:r>
              <a:rPr lang="en-US" altLang="ko-KR" sz="1400" dirty="0"/>
              <a:t>1</a:t>
            </a:r>
            <a:r>
              <a:rPr lang="ko-KR" altLang="en-US" sz="1400" dirty="0"/>
              <a:t>인 수만 더하기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sum=0;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&lt;=10;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 //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에서 </a:t>
            </a:r>
            <a:r>
              <a:rPr lang="en-US" altLang="ko-KR" sz="1400" dirty="0"/>
              <a:t>10</a:t>
            </a:r>
            <a:r>
              <a:rPr lang="ko-KR" altLang="en-US" sz="1400" dirty="0"/>
              <a:t>까지 반복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if(i%3 != 1) </a:t>
            </a:r>
            <a:r>
              <a:rPr lang="en-US" altLang="ko-KR" sz="1400" dirty="0"/>
              <a:t>// 3</a:t>
            </a:r>
            <a:r>
              <a:rPr lang="ko-KR" altLang="en-US" sz="1400" dirty="0"/>
              <a:t>으로 나눈 나머지가 </a:t>
            </a:r>
            <a:r>
              <a:rPr lang="en-US" altLang="ko-KR" sz="1400" dirty="0"/>
              <a:t>1</a:t>
            </a:r>
            <a:r>
              <a:rPr lang="ko-KR" altLang="en-US" sz="1400" dirty="0"/>
              <a:t>이 아닌 경우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continue; </a:t>
            </a:r>
            <a:r>
              <a:rPr lang="en-US" altLang="ko-KR" sz="1400" dirty="0"/>
              <a:t>// </a:t>
            </a:r>
            <a:r>
              <a:rPr lang="ko-KR" altLang="en-US" sz="1400" dirty="0"/>
              <a:t>다음 반복으로 점프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 </a:t>
            </a:r>
            <a:r>
              <a:rPr lang="ko-KR" altLang="en-US" sz="1400" dirty="0"/>
              <a:t>코드로</a:t>
            </a:r>
            <a:r>
              <a:rPr lang="en-US" altLang="ko-KR" sz="1400" dirty="0"/>
              <a:t>)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" ");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sum 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합은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sum);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2132856"/>
            <a:ext cx="3045689" cy="258812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372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 </a:t>
            </a:r>
            <a:r>
              <a:rPr lang="ko-KR" altLang="en-US" dirty="0"/>
              <a:t>자바의 </a:t>
            </a:r>
            <a:r>
              <a:rPr lang="ko-KR" altLang="en-US" dirty="0" err="1"/>
              <a:t>메서드</a:t>
            </a:r>
            <a:r>
              <a:rPr lang="ko-KR" altLang="en-US" dirty="0"/>
              <a:t> 개념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목적을 가지고 작성된 코드 블록</a:t>
            </a:r>
            <a:endParaRPr lang="en-US" altLang="ko-KR" dirty="0"/>
          </a:p>
          <a:p>
            <a:pPr lvl="1"/>
            <a:r>
              <a:rPr lang="ko-KR" altLang="en-US" dirty="0"/>
              <a:t>데이터 전달받아</a:t>
            </a:r>
            <a:r>
              <a:rPr lang="en-US" altLang="ko-KR" dirty="0"/>
              <a:t>(</a:t>
            </a:r>
            <a:r>
              <a:rPr lang="ko-KR" altLang="en-US" dirty="0" err="1"/>
              <a:t>파라메터로</a:t>
            </a:r>
            <a:r>
              <a:rPr lang="en-US" altLang="ko-KR" dirty="0"/>
              <a:t>)</a:t>
            </a:r>
            <a:r>
              <a:rPr lang="ko-KR" altLang="en-US" dirty="0"/>
              <a:t> 처리한 후 결과를 돌려주는</a:t>
            </a:r>
            <a:r>
              <a:rPr lang="en-US" altLang="ko-KR" dirty="0"/>
              <a:t>(</a:t>
            </a:r>
            <a:r>
              <a:rPr lang="ko-KR" altLang="en-US" dirty="0"/>
              <a:t>리턴</a:t>
            </a:r>
            <a:r>
              <a:rPr lang="en-US" altLang="ko-KR" dirty="0"/>
              <a:t>) </a:t>
            </a:r>
            <a:r>
              <a:rPr lang="ko-KR" altLang="en-US" dirty="0"/>
              <a:t>코드 블록</a:t>
            </a:r>
            <a:endParaRPr lang="en-US" altLang="ko-KR" dirty="0"/>
          </a:p>
          <a:p>
            <a:r>
              <a:rPr lang="ko-KR" altLang="en-US" dirty="0"/>
              <a:t>함수 개념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691680" y="3251561"/>
            <a:ext cx="4392488" cy="3096344"/>
            <a:chOff x="2483768" y="1844823"/>
            <a:chExt cx="3539208" cy="2486961"/>
          </a:xfrm>
        </p:grpSpPr>
        <p:pic>
          <p:nvPicPr>
            <p:cNvPr id="6145" name="_x273410552" descr="EMB0000265ca63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1844823"/>
              <a:ext cx="3539208" cy="2486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2951820" y="1969552"/>
              <a:ext cx="1080120" cy="432048"/>
            </a:xfrm>
            <a:prstGeom prst="wedgeRoundRectCallou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애더야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더하기 부탁해</a:t>
              </a: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647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구성과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함수의 구성</a:t>
            </a:r>
            <a:r>
              <a:rPr lang="en-US" altLang="ko-KR" sz="2000" dirty="0"/>
              <a:t>(</a:t>
            </a:r>
            <a:r>
              <a:rPr lang="ko-KR" altLang="en-US" sz="2000" dirty="0"/>
              <a:t>선언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파라미터는</a:t>
            </a:r>
            <a:r>
              <a:rPr lang="ko-KR" altLang="en-US" sz="2000" dirty="0" smtClean="0"/>
              <a:t> 이름만 사용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리턴형</a:t>
            </a:r>
            <a:r>
              <a:rPr lang="ko-KR" altLang="en-US" sz="2000" dirty="0" smtClean="0"/>
              <a:t> </a:t>
            </a:r>
            <a:r>
              <a:rPr lang="en-US" altLang="ko-KR" sz="2000"/>
              <a:t>x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함수 호출</a:t>
            </a:r>
            <a:endParaRPr lang="en-US" altLang="ko-KR" sz="2000" dirty="0"/>
          </a:p>
          <a:p>
            <a:pPr lvl="1"/>
            <a:r>
              <a:rPr lang="ko-KR" altLang="en-US" sz="1800" dirty="0"/>
              <a:t>함수의 코드 실행 요청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043276" y="1370498"/>
            <a:ext cx="3363025" cy="2453242"/>
            <a:chOff x="5043276" y="1370498"/>
            <a:chExt cx="3363025" cy="245324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135618" y="1917544"/>
              <a:ext cx="3270683" cy="1505015"/>
            </a:xfrm>
            <a:prstGeom prst="roundRect">
              <a:avLst>
                <a:gd name="adj" fmla="val 2010"/>
              </a:avLst>
            </a:prstGeom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pPr defTabSz="180000" fontAlgn="base" latinLnBrk="0"/>
              <a:r>
                <a:rPr lang="en-US" altLang="ko-KR" b="1" dirty="0">
                  <a:solidFill>
                    <a:srgbClr val="C00000"/>
                  </a:solidFill>
                </a:rPr>
                <a:t>function</a:t>
              </a:r>
              <a:r>
                <a:rPr lang="en-US" altLang="ko-KR" dirty="0"/>
                <a:t> </a:t>
              </a:r>
              <a:r>
                <a:rPr lang="en-US" altLang="ko-KR" b="1" dirty="0">
                  <a:solidFill>
                    <a:srgbClr val="0070C0"/>
                  </a:solidFill>
                </a:rPr>
                <a:t>adder </a:t>
              </a:r>
              <a:r>
                <a:rPr lang="en-US" altLang="ko-KR" dirty="0"/>
                <a:t>( </a:t>
              </a:r>
              <a:r>
                <a:rPr lang="en-US" altLang="ko-KR" b="1" dirty="0">
                  <a:solidFill>
                    <a:srgbClr val="FF5B5B"/>
                  </a:solidFill>
                </a:rPr>
                <a:t>a</a:t>
              </a:r>
              <a:r>
                <a:rPr lang="en-US" altLang="ko-KR" dirty="0"/>
                <a:t>,  </a:t>
              </a:r>
              <a:r>
                <a:rPr lang="en-US" altLang="ko-KR" b="1" dirty="0">
                  <a:solidFill>
                    <a:srgbClr val="FF5B5B"/>
                  </a:solidFill>
                </a:rPr>
                <a:t>b</a:t>
              </a:r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  <a:r>
                <a:rPr lang="en-US" altLang="ko-KR" dirty="0"/>
                <a:t>) {</a:t>
              </a:r>
            </a:p>
            <a:p>
              <a:pPr defTabSz="180000" fontAlgn="base" latinLnBrk="0"/>
              <a:r>
                <a:rPr lang="en-US" altLang="ko-KR" dirty="0"/>
                <a:t>	</a:t>
              </a:r>
              <a:r>
                <a:rPr lang="en-US" altLang="ko-KR" dirty="0" err="1"/>
                <a:t>var</a:t>
              </a:r>
              <a:r>
                <a:rPr lang="en-US" altLang="ko-KR" dirty="0"/>
                <a:t> sum;</a:t>
              </a:r>
            </a:p>
            <a:p>
              <a:pPr defTabSz="180000" fontAlgn="base" latinLnBrk="0"/>
              <a:r>
                <a:rPr lang="en-US" altLang="ko-KR" dirty="0"/>
                <a:t>	sum = </a:t>
              </a:r>
              <a:r>
                <a:rPr lang="en-US" altLang="ko-KR" dirty="0">
                  <a:solidFill>
                    <a:srgbClr val="FF5B5B"/>
                  </a:solidFill>
                </a:rPr>
                <a:t>a</a:t>
              </a:r>
              <a:r>
                <a:rPr lang="en-US" altLang="ko-KR" dirty="0"/>
                <a:t> + </a:t>
              </a:r>
              <a:r>
                <a:rPr lang="en-US" altLang="ko-KR" dirty="0">
                  <a:solidFill>
                    <a:srgbClr val="FF5B5B"/>
                  </a:solidFill>
                </a:rPr>
                <a:t>b</a:t>
              </a:r>
              <a:r>
                <a:rPr lang="en-US" altLang="ko-KR" dirty="0"/>
                <a:t>;</a:t>
              </a:r>
            </a:p>
            <a:p>
              <a:pPr defTabSz="180000" fontAlgn="base" latinLnBrk="0"/>
              <a:r>
                <a:rPr lang="en-US" altLang="ko-KR" dirty="0"/>
                <a:t>	</a:t>
              </a:r>
              <a:r>
                <a:rPr lang="en-US" altLang="ko-KR" b="1" dirty="0">
                  <a:solidFill>
                    <a:srgbClr val="C00000"/>
                  </a:solidFill>
                </a:rPr>
                <a:t>return</a:t>
              </a:r>
              <a:r>
                <a:rPr lang="en-US" altLang="ko-KR" dirty="0"/>
                <a:t> </a:t>
              </a:r>
              <a:r>
                <a:rPr lang="en-US" altLang="ko-KR" dirty="0">
                  <a:solidFill>
                    <a:srgbClr val="7030A0"/>
                  </a:solidFill>
                </a:rPr>
                <a:t>sum</a:t>
              </a:r>
              <a:r>
                <a:rPr lang="en-US" altLang="ko-KR" dirty="0"/>
                <a:t>; </a:t>
              </a:r>
              <a:r>
                <a:rPr lang="en-US" altLang="ko-KR" dirty="0">
                  <a:solidFill>
                    <a:srgbClr val="00B050"/>
                  </a:solidFill>
                </a:rPr>
                <a:t>// </a:t>
              </a:r>
              <a:r>
                <a:rPr lang="ko-KR" altLang="en-US" dirty="0">
                  <a:solidFill>
                    <a:srgbClr val="00B050"/>
                  </a:solidFill>
                </a:rPr>
                <a:t>덧셈 합 리턴</a:t>
              </a:r>
            </a:p>
            <a:p>
              <a:pPr defTabSz="180000" fontAlgn="base" latinLnBrk="0"/>
              <a:r>
                <a:rPr lang="en-US" altLang="ko-KR" dirty="0"/>
                <a:t>}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3276" y="1385510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함수 선언</a:t>
              </a:r>
              <a:endParaRPr lang="en-US" altLang="ko-KR" sz="1000" dirty="0"/>
            </a:p>
          </p:txBody>
        </p:sp>
        <p:sp>
          <p:nvSpPr>
            <p:cNvPr id="10" name="자유형 9"/>
            <p:cNvSpPr/>
            <p:nvPr/>
          </p:nvSpPr>
          <p:spPr>
            <a:xfrm flipH="1">
              <a:off x="7126927" y="1616719"/>
              <a:ext cx="271262" cy="437367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7014777" y="1379894"/>
              <a:ext cx="8154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매개 변수 </a:t>
              </a: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7398188" y="1626771"/>
              <a:ext cx="114381" cy="393447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H="1">
              <a:off x="5544130" y="3071891"/>
              <a:ext cx="45719" cy="480378"/>
            </a:xfrm>
            <a:custGeom>
              <a:avLst/>
              <a:gdLst>
                <a:gd name="connsiteX0" fmla="*/ 0 w 584200"/>
                <a:gd name="connsiteY0" fmla="*/ 423333 h 423333"/>
                <a:gd name="connsiteX1" fmla="*/ 186267 w 584200"/>
                <a:gd name="connsiteY1" fmla="*/ 93133 h 423333"/>
                <a:gd name="connsiteX2" fmla="*/ 584200 w 584200"/>
                <a:gd name="connsiteY2" fmla="*/ 0 h 4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23333">
                  <a:moveTo>
                    <a:pt x="0" y="423333"/>
                  </a:moveTo>
                  <a:cubicBezTo>
                    <a:pt x="44450" y="293510"/>
                    <a:pt x="88900" y="163688"/>
                    <a:pt x="186267" y="93133"/>
                  </a:cubicBezTo>
                  <a:cubicBezTo>
                    <a:pt x="283634" y="22578"/>
                    <a:pt x="433917" y="11289"/>
                    <a:pt x="584200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67024" y="3577519"/>
              <a:ext cx="9062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반환 키워드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3285" y="3576447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반환 값</a:t>
              </a:r>
            </a:p>
          </p:txBody>
        </p:sp>
        <p:sp>
          <p:nvSpPr>
            <p:cNvPr id="26" name="자유형 25"/>
            <p:cNvSpPr/>
            <p:nvPr/>
          </p:nvSpPr>
          <p:spPr>
            <a:xfrm flipH="1" flipV="1">
              <a:off x="6390077" y="3071891"/>
              <a:ext cx="72008" cy="529955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6380362" y="1616719"/>
              <a:ext cx="81723" cy="399285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73226" y="137049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함수 이름</a:t>
              </a: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5556041" y="1626771"/>
              <a:ext cx="81723" cy="399285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957489" y="2001370"/>
            <a:ext cx="3803458" cy="1147799"/>
          </a:xfrm>
          <a:prstGeom prst="roundRect">
            <a:avLst>
              <a:gd name="adj" fmla="val 69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함수이름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(arg1, arg2,...,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argn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) {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프로그램 코드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결과를 </a:t>
            </a:r>
            <a:r>
              <a:rPr lang="ko-KR" altLang="en-US" sz="1600" kern="0" dirty="0" err="1">
                <a:solidFill>
                  <a:srgbClr val="000000"/>
                </a:solidFill>
                <a:latin typeface="+mj-ea"/>
                <a:ea typeface="+mj-ea"/>
              </a:rPr>
              <a:t>리턴하는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return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문</a:t>
            </a:r>
          </a:p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958194" y="4529239"/>
            <a:ext cx="6132250" cy="2005977"/>
            <a:chOff x="1958194" y="4529239"/>
            <a:chExt cx="6132250" cy="2005977"/>
          </a:xfrm>
        </p:grpSpPr>
        <p:sp>
          <p:nvSpPr>
            <p:cNvPr id="11" name="TextBox 10"/>
            <p:cNvSpPr txBox="1"/>
            <p:nvPr/>
          </p:nvSpPr>
          <p:spPr>
            <a:xfrm>
              <a:off x="2987824" y="5128685"/>
              <a:ext cx="2022990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var</a:t>
              </a:r>
              <a:r>
                <a:rPr lang="en-US" altLang="ko-KR" sz="1400" dirty="0"/>
                <a:t> n = adder(10, 20); </a:t>
              </a:r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00569" y="5109085"/>
              <a:ext cx="2189875" cy="11695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 latinLnBrk="0"/>
              <a:r>
                <a:rPr lang="en-US" altLang="ko-KR" sz="1400" dirty="0"/>
                <a:t>function adder(a,  b) {</a:t>
              </a:r>
            </a:p>
            <a:p>
              <a:pPr defTabSz="180000" fontAlgn="base" latinLnBrk="0"/>
              <a:r>
                <a:rPr lang="en-US" altLang="ko-KR" sz="1400" dirty="0"/>
                <a:t>	</a:t>
              </a:r>
              <a:r>
                <a:rPr lang="en-US" altLang="ko-KR" sz="1400" dirty="0" err="1"/>
                <a:t>var</a:t>
              </a:r>
              <a:r>
                <a:rPr lang="en-US" altLang="ko-KR" sz="1400" dirty="0"/>
                <a:t> sum;</a:t>
              </a:r>
            </a:p>
            <a:p>
              <a:pPr defTabSz="180000" fontAlgn="base" latinLnBrk="0"/>
              <a:r>
                <a:rPr lang="en-US" altLang="ko-KR" sz="1400" dirty="0"/>
                <a:t>	sum = a + b;</a:t>
              </a:r>
            </a:p>
            <a:p>
              <a:pPr defTabSz="180000" fontAlgn="base" latinLnBrk="0"/>
              <a:r>
                <a:rPr lang="en-US" altLang="ko-KR" sz="1400" dirty="0"/>
                <a:t>	return sum; </a:t>
              </a:r>
              <a:endParaRPr lang="ko-KR" altLang="en-US" sz="1400" dirty="0"/>
            </a:p>
            <a:p>
              <a:pPr defTabSz="180000" fontAlgn="base" latinLnBrk="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461225" y="4749663"/>
              <a:ext cx="2798120" cy="467397"/>
            </a:xfrm>
            <a:custGeom>
              <a:avLst/>
              <a:gdLst>
                <a:gd name="connsiteX0" fmla="*/ 0 w 3342640"/>
                <a:gd name="connsiteY0" fmla="*/ 447077 h 467397"/>
                <a:gd name="connsiteX1" fmla="*/ 1127760 w 3342640"/>
                <a:gd name="connsiteY1" fmla="*/ 37 h 467397"/>
                <a:gd name="connsiteX2" fmla="*/ 3342640 w 3342640"/>
                <a:gd name="connsiteY2" fmla="*/ 467397 h 4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2640" h="467397">
                  <a:moveTo>
                    <a:pt x="0" y="447077"/>
                  </a:moveTo>
                  <a:cubicBezTo>
                    <a:pt x="285326" y="221863"/>
                    <a:pt x="570653" y="-3350"/>
                    <a:pt x="1127760" y="37"/>
                  </a:cubicBezTo>
                  <a:cubicBezTo>
                    <a:pt x="1684867" y="3424"/>
                    <a:pt x="2513753" y="235410"/>
                    <a:pt x="3342640" y="467397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4676433" y="4708985"/>
              <a:ext cx="2826752" cy="508075"/>
            </a:xfrm>
            <a:custGeom>
              <a:avLst/>
              <a:gdLst>
                <a:gd name="connsiteX0" fmla="*/ 0 w 2733040"/>
                <a:gd name="connsiteY0" fmla="*/ 528395 h 528395"/>
                <a:gd name="connsiteX1" fmla="*/ 1778000 w 2733040"/>
                <a:gd name="connsiteY1" fmla="*/ 75 h 528395"/>
                <a:gd name="connsiteX2" fmla="*/ 2733040 w 2733040"/>
                <a:gd name="connsiteY2" fmla="*/ 497915 h 52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3040" h="528395">
                  <a:moveTo>
                    <a:pt x="0" y="528395"/>
                  </a:moveTo>
                  <a:cubicBezTo>
                    <a:pt x="661246" y="266775"/>
                    <a:pt x="1322493" y="5155"/>
                    <a:pt x="1778000" y="75"/>
                  </a:cubicBezTo>
                  <a:cubicBezTo>
                    <a:pt x="2233507" y="-5005"/>
                    <a:pt x="2483273" y="246455"/>
                    <a:pt x="2733040" y="49791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3431275" y="5369460"/>
              <a:ext cx="2720629" cy="605596"/>
            </a:xfrm>
            <a:custGeom>
              <a:avLst/>
              <a:gdLst>
                <a:gd name="connsiteX0" fmla="*/ 3362960 w 3362960"/>
                <a:gd name="connsiteY0" fmla="*/ 579120 h 605596"/>
                <a:gd name="connsiteX1" fmla="*/ 568960 w 3362960"/>
                <a:gd name="connsiteY1" fmla="*/ 538480 h 605596"/>
                <a:gd name="connsiteX2" fmla="*/ 0 w 3362960"/>
                <a:gd name="connsiteY2" fmla="*/ 0 h 60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2960" h="605596">
                  <a:moveTo>
                    <a:pt x="3362960" y="579120"/>
                  </a:moveTo>
                  <a:cubicBezTo>
                    <a:pt x="2246206" y="607060"/>
                    <a:pt x="1129453" y="635000"/>
                    <a:pt x="568960" y="538480"/>
                  </a:cubicBezTo>
                  <a:cubicBezTo>
                    <a:pt x="8467" y="441960"/>
                    <a:pt x="4233" y="220980"/>
                    <a:pt x="0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16393" y="5975056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C00000"/>
                  </a:solidFill>
                </a:rPr>
                <a:t>30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5336444" y="5184931"/>
              <a:ext cx="314113" cy="15388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5046" y="5282573"/>
              <a:ext cx="4745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호출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699573" y="4529239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ym typeface="Wingdings 2" panose="05020102010507070707" pitchFamily="18" charset="2"/>
                </a:rPr>
                <a:t>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376040" y="550919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ym typeface="Wingdings 2" panose="05020102010507070707" pitchFamily="18" charset="2"/>
                </a:rPr>
                <a:t>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72459" y="570282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ym typeface="Wingdings 2" panose="05020102010507070707" pitchFamily="18" charset="2"/>
                </a:rPr>
                <a:t>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89352" y="6258217"/>
              <a:ext cx="88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70C0"/>
                  </a:solidFill>
                </a:rPr>
                <a:t>함수 코드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58194" y="5159463"/>
              <a:ext cx="1029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70C0"/>
                  </a:solidFill>
                </a:rPr>
                <a:t>함수 </a:t>
              </a:r>
              <a:r>
                <a:rPr lang="ko-KR" altLang="en-US" sz="1200" dirty="0" err="1">
                  <a:solidFill>
                    <a:srgbClr val="0070C0"/>
                  </a:solidFill>
                </a:rPr>
                <a:t>호출문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3663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6–22 adder() </a:t>
            </a:r>
            <a:r>
              <a:rPr lang="ko-KR" altLang="en-US" dirty="0"/>
              <a:t>함수 작성 및 호출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1556792"/>
            <a:ext cx="4752528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함수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adder(a, b) {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작성</a:t>
            </a:r>
            <a:endParaRPr lang="en-US" altLang="ko-KR" sz="1400" b="1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sum;</a:t>
            </a:r>
          </a:p>
          <a:p>
            <a:pPr defTabSz="180000"/>
            <a:r>
              <a:rPr lang="en-US" altLang="ko-KR" sz="1400" dirty="0"/>
              <a:t>	sum = a + b;</a:t>
            </a:r>
          </a:p>
          <a:p>
            <a:pPr defTabSz="180000"/>
            <a:r>
              <a:rPr lang="en-US" altLang="ko-KR" sz="1400" b="1" dirty="0"/>
              <a:t>	return sum;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함수 </a:t>
            </a:r>
            <a:r>
              <a:rPr lang="en-US" altLang="ko-KR" sz="1400" dirty="0"/>
              <a:t>adder()&lt;/h3&gt;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n = adder(24567, 98374);</a:t>
            </a:r>
            <a:r>
              <a:rPr lang="en-US" altLang="ko-KR" sz="1400" dirty="0"/>
              <a:t> // </a:t>
            </a:r>
            <a:r>
              <a:rPr lang="ko-KR" altLang="en-US" sz="1400" dirty="0"/>
              <a:t>함수 호출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("24567 + 98374</a:t>
            </a:r>
            <a:r>
              <a:rPr lang="ko-KR" altLang="en-US" sz="1400" dirty="0"/>
              <a:t>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n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916832"/>
            <a:ext cx="3033886" cy="257880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4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6-1 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smtClean="0"/>
              <a:t>속성에</a:t>
            </a:r>
            <a:r>
              <a:rPr lang="en-US" altLang="ko-KR" dirty="0" smtClean="0"/>
              <a:t>(on</a:t>
            </a:r>
            <a:r>
              <a:rPr lang="ko-KR" altLang="en-US" dirty="0" smtClean="0"/>
              <a:t>으로 시작되는 속성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자바스크립트 코드 작성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552" y="1700808"/>
            <a:ext cx="489654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이벤트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속성에 자바스크립트 코드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마우스 올려 보세요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="media/apple.png" alt="</a:t>
            </a:r>
            <a:r>
              <a:rPr lang="ko-KR" altLang="en-US" sz="1400" dirty="0"/>
              <a:t>이미지</a:t>
            </a:r>
            <a:r>
              <a:rPr lang="en-US" altLang="ko-KR" sz="1400" dirty="0"/>
              <a:t>" 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 err="1"/>
              <a:t>onmouseover</a:t>
            </a:r>
            <a:r>
              <a:rPr lang="en-US" altLang="ko-KR" sz="1400" b="1" dirty="0"/>
              <a:t>="</a:t>
            </a: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</a:rPr>
              <a:t>this.src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='media/banana.png'</a:t>
            </a:r>
            <a:r>
              <a:rPr lang="en-US" altLang="ko-KR" sz="1400" b="1" dirty="0"/>
              <a:t>"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 err="1"/>
              <a:t>onmouseout</a:t>
            </a:r>
            <a:r>
              <a:rPr lang="en-US" altLang="ko-KR" sz="1400" b="1" dirty="0"/>
              <a:t>="</a:t>
            </a: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</a:rPr>
              <a:t>this.src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='media/apple.png'</a:t>
            </a:r>
            <a:r>
              <a:rPr lang="en-US" altLang="ko-KR" sz="1400" b="1" dirty="0"/>
              <a:t>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72273" y="4784576"/>
            <a:ext cx="9989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이벤트 </a:t>
            </a:r>
            <a:r>
              <a:rPr lang="ko-KR" altLang="en-US" sz="1000" dirty="0" err="1">
                <a:solidFill>
                  <a:srgbClr val="C00000"/>
                </a:solidFill>
                <a:latin typeface="+mj-lt"/>
              </a:rPr>
              <a:t>리스너</a:t>
            </a:r>
            <a:endParaRPr lang="en-US" altLang="ko-KR" sz="1000" dirty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 속성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853937" y="4765892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자바스크립트</a:t>
            </a:r>
            <a:endParaRPr lang="en-US" altLang="ko-KR" sz="1000" dirty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 코드</a:t>
            </a:r>
          </a:p>
        </p:txBody>
      </p:sp>
      <p:sp>
        <p:nvSpPr>
          <p:cNvPr id="7" name="자유형 6"/>
          <p:cNvSpPr/>
          <p:nvPr/>
        </p:nvSpPr>
        <p:spPr>
          <a:xfrm flipH="1">
            <a:off x="1371769" y="4093979"/>
            <a:ext cx="340531" cy="690597"/>
          </a:xfrm>
          <a:custGeom>
            <a:avLst/>
            <a:gdLst>
              <a:gd name="connsiteX0" fmla="*/ 0 w 417149"/>
              <a:gd name="connsiteY0" fmla="*/ 0 h 508000"/>
              <a:gd name="connsiteX1" fmla="*/ 91440 w 417149"/>
              <a:gd name="connsiteY1" fmla="*/ 203200 h 508000"/>
              <a:gd name="connsiteX2" fmla="*/ 365760 w 417149"/>
              <a:gd name="connsiteY2" fmla="*/ 304800 h 508000"/>
              <a:gd name="connsiteX3" fmla="*/ 416560 w 417149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49" h="508000">
                <a:moveTo>
                  <a:pt x="0" y="0"/>
                </a:moveTo>
                <a:cubicBezTo>
                  <a:pt x="15240" y="76200"/>
                  <a:pt x="30480" y="152400"/>
                  <a:pt x="91440" y="203200"/>
                </a:cubicBezTo>
                <a:cubicBezTo>
                  <a:pt x="152400" y="254000"/>
                  <a:pt x="311573" y="254000"/>
                  <a:pt x="365760" y="304800"/>
                </a:cubicBezTo>
                <a:cubicBezTo>
                  <a:pt x="419947" y="355600"/>
                  <a:pt x="418253" y="431800"/>
                  <a:pt x="416560" y="5080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3961951" y="4176531"/>
            <a:ext cx="288031" cy="608044"/>
          </a:xfrm>
          <a:custGeom>
            <a:avLst/>
            <a:gdLst>
              <a:gd name="connsiteX0" fmla="*/ 0 w 417149"/>
              <a:gd name="connsiteY0" fmla="*/ 0 h 508000"/>
              <a:gd name="connsiteX1" fmla="*/ 91440 w 417149"/>
              <a:gd name="connsiteY1" fmla="*/ 203200 h 508000"/>
              <a:gd name="connsiteX2" fmla="*/ 365760 w 417149"/>
              <a:gd name="connsiteY2" fmla="*/ 304800 h 508000"/>
              <a:gd name="connsiteX3" fmla="*/ 416560 w 417149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49" h="508000">
                <a:moveTo>
                  <a:pt x="0" y="0"/>
                </a:moveTo>
                <a:cubicBezTo>
                  <a:pt x="15240" y="76200"/>
                  <a:pt x="30480" y="152400"/>
                  <a:pt x="91440" y="203200"/>
                </a:cubicBezTo>
                <a:cubicBezTo>
                  <a:pt x="152400" y="254000"/>
                  <a:pt x="311573" y="254000"/>
                  <a:pt x="365760" y="304800"/>
                </a:cubicBezTo>
                <a:cubicBezTo>
                  <a:pt x="419947" y="355600"/>
                  <a:pt x="418253" y="431800"/>
                  <a:pt x="416560" y="5080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657260" y="4093979"/>
            <a:ext cx="152562" cy="728448"/>
          </a:xfrm>
          <a:custGeom>
            <a:avLst/>
            <a:gdLst>
              <a:gd name="connsiteX0" fmla="*/ 0 w 417149"/>
              <a:gd name="connsiteY0" fmla="*/ 0 h 508000"/>
              <a:gd name="connsiteX1" fmla="*/ 91440 w 417149"/>
              <a:gd name="connsiteY1" fmla="*/ 203200 h 508000"/>
              <a:gd name="connsiteX2" fmla="*/ 365760 w 417149"/>
              <a:gd name="connsiteY2" fmla="*/ 304800 h 508000"/>
              <a:gd name="connsiteX3" fmla="*/ 416560 w 417149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49" h="508000">
                <a:moveTo>
                  <a:pt x="0" y="0"/>
                </a:moveTo>
                <a:cubicBezTo>
                  <a:pt x="15240" y="76200"/>
                  <a:pt x="30480" y="152400"/>
                  <a:pt x="91440" y="203200"/>
                </a:cubicBezTo>
                <a:cubicBezTo>
                  <a:pt x="152400" y="254000"/>
                  <a:pt x="311573" y="254000"/>
                  <a:pt x="365760" y="304800"/>
                </a:cubicBezTo>
                <a:cubicBezTo>
                  <a:pt x="419947" y="355600"/>
                  <a:pt x="418253" y="431800"/>
                  <a:pt x="416560" y="50800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934822" y="4791947"/>
            <a:ext cx="19415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C00000"/>
                </a:solidFill>
                <a:latin typeface="+mj-lt"/>
              </a:rPr>
              <a:t>this</a:t>
            </a:r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는 현재 </a:t>
            </a:r>
            <a:r>
              <a:rPr lang="en-US" altLang="ko-KR" sz="1000" dirty="0" err="1">
                <a:solidFill>
                  <a:srgbClr val="C00000"/>
                </a:solidFill>
                <a:latin typeface="+mj-lt"/>
              </a:rPr>
              <a:t>img</a:t>
            </a:r>
            <a:r>
              <a:rPr lang="en-US" altLang="ko-KR" sz="1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태그를 </a:t>
            </a:r>
            <a:endParaRPr lang="en-US" altLang="ko-KR" sz="1000" dirty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가리키는 자바스크립트 키워드</a:t>
            </a:r>
          </a:p>
        </p:txBody>
      </p:sp>
      <p:sp>
        <p:nvSpPr>
          <p:cNvPr id="16" name="타원 15"/>
          <p:cNvSpPr/>
          <p:nvPr/>
        </p:nvSpPr>
        <p:spPr>
          <a:xfrm>
            <a:off x="2305767" y="3859696"/>
            <a:ext cx="2592288" cy="316835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1326" y="1844824"/>
            <a:ext cx="2000285" cy="23424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4270" y="3068960"/>
            <a:ext cx="2000285" cy="23424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9070" y="5487536"/>
            <a:ext cx="2264613" cy="442674"/>
          </a:xfrm>
          <a:prstGeom prst="wedgeRoundRectCallout">
            <a:avLst>
              <a:gd name="adj1" fmla="val 3262"/>
              <a:gd name="adj2" fmla="val -1644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이미지에 마우스를 올리면 바나나로</a:t>
            </a:r>
            <a:endParaRPr lang="en-US" altLang="ko-KR" sz="1000" dirty="0"/>
          </a:p>
          <a:p>
            <a:r>
              <a:rPr lang="ko-KR" altLang="en-US" sz="1000" dirty="0"/>
              <a:t>내리면 다시 사과로 바뀐다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01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자바스크립트에서 제공하는 전역 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대표적인 자바스크립트 함수</a:t>
            </a:r>
            <a:r>
              <a:rPr lang="en-US" altLang="ko-KR" sz="2000" dirty="0"/>
              <a:t>(window</a:t>
            </a:r>
            <a:r>
              <a:rPr lang="ko-KR" altLang="en-US" sz="2000" dirty="0"/>
              <a:t>객체에 속한 함수 들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/>
              <a:t>eval() </a:t>
            </a:r>
            <a:r>
              <a:rPr lang="ko-KR" altLang="en-US" sz="1800" dirty="0"/>
              <a:t>함수 </a:t>
            </a:r>
            <a:r>
              <a:rPr lang="en-US" altLang="ko-KR" sz="1800" dirty="0"/>
              <a:t>: </a:t>
            </a:r>
            <a:r>
              <a:rPr lang="ko-KR" altLang="en-US" sz="1800" dirty="0"/>
              <a:t>숫자형으로 된 문자열의 수식을 계산하는 </a:t>
            </a:r>
            <a:r>
              <a:rPr lang="ko-KR" altLang="en-US" sz="1800" dirty="0" smtClean="0"/>
              <a:t>함수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비권고</a:t>
            </a:r>
            <a:r>
              <a:rPr lang="en-US" altLang="ko-KR" sz="1800" dirty="0" smtClean="0"/>
              <a:t>)</a:t>
            </a:r>
            <a:endParaRPr lang="ko-KR" altLang="en-US" sz="1800" dirty="0"/>
          </a:p>
          <a:p>
            <a:pPr marL="685800" lvl="2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res = </a:t>
            </a:r>
            <a:r>
              <a:rPr lang="en-US" altLang="ko-KR" sz="1600" dirty="0" err="1"/>
              <a:t>eval</a:t>
            </a:r>
            <a:r>
              <a:rPr lang="en-US" altLang="ko-KR" sz="1600" dirty="0"/>
              <a:t>("2*3+4*6"); // res</a:t>
            </a:r>
            <a:r>
              <a:rPr lang="ko-KR" altLang="en-US" sz="1600" dirty="0"/>
              <a:t>는 </a:t>
            </a:r>
            <a:r>
              <a:rPr lang="en-US" altLang="ko-KR" sz="1600" dirty="0"/>
              <a:t>30 </a:t>
            </a:r>
          </a:p>
          <a:p>
            <a:pPr lvl="1"/>
            <a:r>
              <a:rPr lang="en-US" altLang="ko-KR" sz="1800" dirty="0" err="1"/>
              <a:t>parseInt</a:t>
            </a:r>
            <a:r>
              <a:rPr lang="en-US" altLang="ko-KR" sz="1800" dirty="0"/>
              <a:t>() </a:t>
            </a:r>
            <a:r>
              <a:rPr lang="ko-KR" altLang="en-US" sz="1800" dirty="0"/>
              <a:t>함수</a:t>
            </a:r>
            <a:r>
              <a:rPr lang="en-US" altLang="ko-KR" sz="1800" dirty="0"/>
              <a:t>: </a:t>
            </a:r>
            <a:r>
              <a:rPr lang="ko-KR" altLang="en-US" sz="1800" dirty="0"/>
              <a:t>숫자형 문자열을 정수로 변환</a:t>
            </a:r>
            <a:endParaRPr lang="en-US" altLang="ko-KR" sz="1800" dirty="0"/>
          </a:p>
          <a:p>
            <a:pPr marL="685800" lvl="2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l = </a:t>
            </a:r>
            <a:r>
              <a:rPr lang="en-US" altLang="ko-KR" sz="1600" dirty="0" err="1"/>
              <a:t>parseInt</a:t>
            </a:r>
            <a:r>
              <a:rPr lang="en-US" altLang="ko-KR" sz="1600" dirty="0"/>
              <a:t>("32"); // "32"</a:t>
            </a:r>
            <a:r>
              <a:rPr lang="ko-KR" altLang="en-US" sz="1600" dirty="0"/>
              <a:t>를 </a:t>
            </a:r>
            <a:r>
              <a:rPr lang="en-US" altLang="ko-KR" sz="1600" dirty="0"/>
              <a:t>10</a:t>
            </a:r>
            <a:r>
              <a:rPr lang="ko-KR" altLang="en-US" sz="1600" dirty="0"/>
              <a:t>진수로 변환</a:t>
            </a:r>
            <a:r>
              <a:rPr lang="en-US" altLang="ko-KR" sz="1600" dirty="0"/>
              <a:t>, </a:t>
            </a:r>
            <a:r>
              <a:rPr lang="ko-KR" altLang="en-US" sz="1600" dirty="0"/>
              <a:t>정수 </a:t>
            </a:r>
            <a:r>
              <a:rPr lang="en-US" altLang="ko-KR" sz="1600" dirty="0"/>
              <a:t>32 </a:t>
            </a:r>
            <a:r>
              <a:rPr lang="ko-KR" altLang="en-US" sz="1600" dirty="0"/>
              <a:t>리턴</a:t>
            </a:r>
          </a:p>
          <a:p>
            <a:pPr marL="685800" lvl="2" indent="0">
              <a:buNone/>
            </a:pPr>
            <a:r>
              <a:rPr lang="en-US" altLang="ko-KR" sz="1600" dirty="0"/>
              <a:t> 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n = </a:t>
            </a:r>
            <a:r>
              <a:rPr lang="en-US" altLang="ko-KR" sz="1600" dirty="0" err="1"/>
              <a:t>parseInt</a:t>
            </a:r>
            <a:r>
              <a:rPr lang="en-US" altLang="ko-KR" sz="1600" dirty="0"/>
              <a:t>("0x32"); // "0x32"</a:t>
            </a:r>
            <a:r>
              <a:rPr lang="ko-KR" altLang="en-US" sz="1600" dirty="0"/>
              <a:t>를 </a:t>
            </a:r>
            <a:r>
              <a:rPr lang="en-US" altLang="ko-KR" sz="1600" dirty="0"/>
              <a:t>16</a:t>
            </a:r>
            <a:r>
              <a:rPr lang="ko-KR" altLang="en-US" sz="1600" dirty="0"/>
              <a:t>진수로 해석</a:t>
            </a:r>
            <a:r>
              <a:rPr lang="en-US" altLang="ko-KR" sz="1600" dirty="0"/>
              <a:t>, </a:t>
            </a:r>
            <a:r>
              <a:rPr lang="ko-KR" altLang="en-US" sz="1600" dirty="0"/>
              <a:t>정수 </a:t>
            </a:r>
            <a:r>
              <a:rPr lang="en-US" altLang="ko-KR" sz="1600" dirty="0"/>
              <a:t>50 </a:t>
            </a:r>
            <a:r>
              <a:rPr lang="ko-KR" altLang="en-US" sz="1600" dirty="0"/>
              <a:t>리턴</a:t>
            </a:r>
            <a:endParaRPr lang="en-US" altLang="ko-KR" sz="1600" dirty="0"/>
          </a:p>
          <a:p>
            <a:pPr lvl="1"/>
            <a:r>
              <a:rPr lang="en-US" altLang="ko-KR" sz="1800" dirty="0" err="1"/>
              <a:t>isNaN</a:t>
            </a:r>
            <a:r>
              <a:rPr lang="en-US" altLang="ko-KR" sz="1800" dirty="0"/>
              <a:t>() </a:t>
            </a:r>
            <a:r>
              <a:rPr lang="ko-KR" altLang="en-US" sz="1800" dirty="0"/>
              <a:t>함수</a:t>
            </a:r>
          </a:p>
          <a:p>
            <a:pPr marL="685800" lvl="2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isNaN</a:t>
            </a:r>
            <a:r>
              <a:rPr lang="en-US" altLang="ko-KR" sz="1600" dirty="0"/>
              <a:t>(“32”) // true </a:t>
            </a:r>
            <a:r>
              <a:rPr lang="ko-KR" altLang="en-US" sz="1600" dirty="0"/>
              <a:t>리턴</a:t>
            </a:r>
            <a:endParaRPr lang="en-US" altLang="ko-KR" sz="1600" dirty="0"/>
          </a:p>
          <a:p>
            <a:pPr marL="685800" lvl="2" indent="0">
              <a:buNone/>
            </a:pPr>
            <a:r>
              <a:rPr lang="en-US" altLang="ko-KR" sz="1600" dirty="0"/>
              <a:t>     </a:t>
            </a:r>
            <a:r>
              <a:rPr lang="en-US" altLang="ko-KR" sz="1600" dirty="0" err="1"/>
              <a:t>isNaN</a:t>
            </a:r>
            <a:r>
              <a:rPr lang="en-US" altLang="ko-KR" sz="1600" dirty="0"/>
              <a:t>(32) // false </a:t>
            </a:r>
            <a:r>
              <a:rPr lang="ko-KR" altLang="en-US" sz="1600" dirty="0"/>
              <a:t>리턴</a:t>
            </a:r>
          </a:p>
          <a:p>
            <a:pPr lvl="1"/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4418791"/>
            <a:ext cx="7869555" cy="239458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8096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6–23 </a:t>
            </a:r>
            <a:r>
              <a:rPr lang="en-US" altLang="ko-KR" dirty="0" err="1"/>
              <a:t>eval</a:t>
            </a:r>
            <a:r>
              <a:rPr lang="en-US" altLang="ko-KR" dirty="0"/>
              <a:t>(),</a:t>
            </a:r>
            <a:r>
              <a:rPr lang="ko-KR" altLang="en-US" dirty="0"/>
              <a:t> </a:t>
            </a:r>
            <a:r>
              <a:rPr lang="en-US" altLang="ko-KR" dirty="0" err="1"/>
              <a:t>parseInt</a:t>
            </a:r>
            <a:r>
              <a:rPr lang="en-US" altLang="ko-KR" dirty="0"/>
              <a:t>(), </a:t>
            </a:r>
            <a:r>
              <a:rPr lang="en-US" altLang="ko-KR" dirty="0" err="1"/>
              <a:t>isNaN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525658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자바스크립트 전역함수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function </a:t>
            </a:r>
            <a:r>
              <a:rPr lang="en-US" altLang="ko-KR" sz="1200" dirty="0" err="1"/>
              <a:t>evalParseIntIsNaN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b="1" dirty="0"/>
              <a:t>res = </a:t>
            </a:r>
            <a:r>
              <a:rPr lang="en-US" altLang="ko-KR" sz="1200" b="1" dirty="0" err="1"/>
              <a:t>eval</a:t>
            </a:r>
            <a:r>
              <a:rPr lang="en-US" altLang="ko-KR" sz="1200" b="1" dirty="0"/>
              <a:t>("2*3+4*6");</a:t>
            </a:r>
            <a:r>
              <a:rPr lang="en-US" altLang="ko-KR" sz="1200" dirty="0"/>
              <a:t> // res</a:t>
            </a:r>
            <a:r>
              <a:rPr lang="ko-KR" altLang="en-US" sz="1200" dirty="0"/>
              <a:t>는 </a:t>
            </a:r>
            <a:r>
              <a:rPr lang="en-US" altLang="ko-KR" sz="1200" dirty="0"/>
              <a:t>30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(\"2*3+4*6\")</a:t>
            </a:r>
            <a:r>
              <a:rPr lang="ko-KR" altLang="en-US" sz="1200" dirty="0"/>
              <a:t>는 </a:t>
            </a:r>
            <a:r>
              <a:rPr lang="en-US" altLang="ko-KR" sz="1200" dirty="0"/>
              <a:t>32&lt;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b="1" dirty="0"/>
              <a:t>m = </a:t>
            </a:r>
            <a:r>
              <a:rPr lang="en-US" altLang="ko-KR" sz="1200" b="1" dirty="0" err="1"/>
              <a:t>parseInt</a:t>
            </a:r>
            <a:r>
              <a:rPr lang="en-US" altLang="ko-KR" sz="1200" b="1" dirty="0"/>
              <a:t>("32");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(\"32\")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 m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b="1" dirty="0"/>
              <a:t>n = </a:t>
            </a:r>
            <a:r>
              <a:rPr lang="en-US" altLang="ko-KR" sz="1200" b="1" dirty="0" err="1"/>
              <a:t>parseInt</a:t>
            </a:r>
            <a:r>
              <a:rPr lang="en-US" altLang="ko-KR" sz="1200" b="1" dirty="0"/>
              <a:t>("0x32");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(\"0x32\")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 n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// "hello"</a:t>
            </a:r>
            <a:r>
              <a:rPr lang="ko-KR" altLang="en-US" sz="1200" dirty="0"/>
              <a:t>는 정수로 변환할 수 없으므로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("hello")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NaN</a:t>
            </a:r>
            <a:r>
              <a:rPr lang="en-US" altLang="ko-KR" sz="1200" dirty="0"/>
              <a:t>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n = </a:t>
            </a:r>
            <a:r>
              <a:rPr lang="en-US" altLang="ko-KR" sz="1200" b="1" dirty="0" err="1"/>
              <a:t>parseInt</a:t>
            </a:r>
            <a:r>
              <a:rPr lang="en-US" altLang="ko-KR" sz="1200" b="1" dirty="0"/>
              <a:t>("hello"); 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isNaN</a:t>
            </a:r>
            <a:r>
              <a:rPr lang="en-US" altLang="ko-KR" sz="1200" b="1" dirty="0"/>
              <a:t>(n)</a:t>
            </a:r>
            <a:r>
              <a:rPr lang="en-US" altLang="ko-KR" sz="1200" dirty="0"/>
              <a:t>) // true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("hello</a:t>
            </a:r>
            <a:r>
              <a:rPr lang="ko-KR" altLang="en-US" sz="1200" dirty="0"/>
              <a:t>는 숫자가 아닙니다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isNaN</a:t>
            </a:r>
            <a:r>
              <a:rPr lang="en-US" altLang="ko-KR" sz="1200" dirty="0"/>
              <a:t>()&lt;/h3&gt;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evalParseIntIsNaN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4972" y="1484784"/>
            <a:ext cx="2891076" cy="319926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938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186" y="1412776"/>
            <a:ext cx="5955637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</a:t>
            </a:r>
            <a:r>
              <a:rPr lang="ko-KR" altLang="en-US" sz="1400" dirty="0"/>
              <a:t>함수 만들기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</a:t>
            </a:r>
            <a:r>
              <a:rPr lang="en-US" altLang="ko-KR" sz="1400" b="1" dirty="0" err="1"/>
              <a:t>gugudan</a:t>
            </a:r>
            <a:r>
              <a:rPr lang="en-US" altLang="ko-KR" sz="1400" b="1" dirty="0"/>
              <a:t>(n) {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작성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m = </a:t>
            </a:r>
            <a:r>
              <a:rPr lang="en-US" altLang="ko-KR" sz="1400" b="1" dirty="0" err="1"/>
              <a:t>parseInt</a:t>
            </a:r>
            <a:r>
              <a:rPr lang="en-US" altLang="ko-KR" sz="1400" b="1" dirty="0"/>
              <a:t>(n); </a:t>
            </a:r>
            <a:r>
              <a:rPr lang="en-US" altLang="ko-KR" sz="1400" dirty="0"/>
              <a:t>// 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n</a:t>
            </a:r>
            <a:r>
              <a:rPr lang="ko-KR" altLang="en-US" sz="1400" dirty="0"/>
              <a:t>을 숫자로 바꿈</a:t>
            </a:r>
          </a:p>
          <a:p>
            <a:pPr defTabSz="180000"/>
            <a:r>
              <a:rPr lang="en-US" altLang="ko-KR" sz="1400" b="1" dirty="0"/>
              <a:t>	if(</a:t>
            </a:r>
            <a:r>
              <a:rPr lang="en-US" altLang="ko-KR" sz="1400" b="1" dirty="0" err="1"/>
              <a:t>isNaN</a:t>
            </a:r>
            <a:r>
              <a:rPr lang="en-US" altLang="ko-KR" sz="1400" b="1" dirty="0"/>
              <a:t>(m) || m &lt; 1 || m &gt; 9) { </a:t>
            </a:r>
          </a:p>
          <a:p>
            <a:pPr defTabSz="180000"/>
            <a:r>
              <a:rPr lang="en-US" altLang="ko-KR" sz="1400" dirty="0"/>
              <a:t>		alert("</a:t>
            </a:r>
            <a:r>
              <a:rPr lang="ko-KR" altLang="en-US" sz="1400" dirty="0" err="1"/>
              <a:t>잘못입력하셨습니다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dirty="0"/>
              <a:t>	return;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&lt;=9;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 //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는 </a:t>
            </a:r>
            <a:r>
              <a:rPr lang="en-US" altLang="ko-KR" sz="1400" dirty="0"/>
              <a:t>1~9</a:t>
            </a:r>
            <a:r>
              <a:rPr lang="ko-KR" altLang="en-US" sz="1400" dirty="0"/>
              <a:t>까지 반복 </a:t>
            </a:r>
          </a:p>
          <a:p>
            <a:pPr defTabSz="180000"/>
            <a:r>
              <a:rPr lang="it-IT" altLang="ko-KR" sz="1400" dirty="0"/>
              <a:t>		document.write(m + "x" + i + "=" + m*i + "&lt;br&gt;");</a:t>
            </a:r>
          </a:p>
          <a:p>
            <a:pPr defTabSz="180000"/>
            <a:r>
              <a:rPr lang="en-US" altLang="ko-KR" sz="1400" dirty="0"/>
              <a:t>	}  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구구단 출력 함수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ko-KR" altLang="en-US" sz="1400" dirty="0"/>
              <a:t> </a:t>
            </a:r>
            <a:r>
              <a:rPr lang="en-US" altLang="ko-KR" sz="1400" dirty="0"/>
              <a:t>n = prompt("</a:t>
            </a:r>
            <a:r>
              <a:rPr lang="ko-KR" altLang="en-US" sz="1400" dirty="0"/>
              <a:t>구구단 몇 단을 원하세요</a:t>
            </a:r>
            <a:r>
              <a:rPr lang="en-US" altLang="ko-KR" sz="1400" dirty="0"/>
              <a:t>", ""); // n</a:t>
            </a:r>
            <a:r>
              <a:rPr lang="ko-KR" altLang="en-US" sz="1400" dirty="0"/>
              <a:t>은 문자열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gugudan</a:t>
            </a:r>
            <a:r>
              <a:rPr lang="en-US" altLang="ko-KR" sz="1400" dirty="0"/>
              <a:t>(n); // </a:t>
            </a:r>
            <a:r>
              <a:rPr lang="ko-KR" altLang="en-US" sz="1400" dirty="0"/>
              <a:t>함수 호출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6–24 </a:t>
            </a:r>
            <a:r>
              <a:rPr lang="ko-KR" altLang="en-US" dirty="0"/>
              <a:t>구구단 출력 함수 만들기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580112" y="1340768"/>
            <a:ext cx="3384376" cy="1774303"/>
            <a:chOff x="548420" y="763559"/>
            <a:chExt cx="7771866" cy="387782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420" y="764704"/>
              <a:ext cx="3524250" cy="387667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5936" y="763559"/>
              <a:ext cx="4324350" cy="3848100"/>
            </a:xfrm>
            <a:prstGeom prst="rect">
              <a:avLst/>
            </a:prstGeom>
          </p:spPr>
        </p:pic>
      </p:grpSp>
      <p:sp>
        <p:nvSpPr>
          <p:cNvPr id="12" name="모서리가 둥근 사각형 설명선 11"/>
          <p:cNvSpPr/>
          <p:nvPr/>
        </p:nvSpPr>
        <p:spPr>
          <a:xfrm>
            <a:off x="3347577" y="2636912"/>
            <a:ext cx="1433872" cy="432048"/>
          </a:xfrm>
          <a:prstGeom prst="wedgeRoundRectCallout">
            <a:avLst>
              <a:gd name="adj1" fmla="val -60744"/>
              <a:gd name="adj2" fmla="val -422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</a:t>
            </a:r>
            <a:r>
              <a:rPr lang="ko-KR" altLang="en-US" sz="1000" dirty="0">
                <a:solidFill>
                  <a:schemeClr val="tx1"/>
                </a:solidFill>
              </a:rPr>
              <a:t>이</a:t>
            </a:r>
            <a:r>
              <a:rPr lang="en-US" altLang="ko-KR" sz="1000" dirty="0">
                <a:solidFill>
                  <a:schemeClr val="tx1"/>
                </a:solidFill>
              </a:rPr>
              <a:t> 1~9</a:t>
            </a:r>
            <a:r>
              <a:rPr lang="ko-KR" altLang="en-US" sz="1000" dirty="0">
                <a:solidFill>
                  <a:schemeClr val="tx1"/>
                </a:solidFill>
              </a:rPr>
              <a:t>사이의 숫자가 아닌 경우 처리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62202" y="3222668"/>
            <a:ext cx="2302777" cy="336326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9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dirty="0"/>
              <a:t>&lt;script&gt;&lt;/script&gt; </a:t>
            </a:r>
            <a:r>
              <a:rPr lang="ko-KR" altLang="en-US" dirty="0"/>
              <a:t>태그에 자바스크립트 작성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r>
              <a:rPr lang="ko-KR" altLang="en-US" dirty="0" err="1"/>
              <a:t>ㅁ</a:t>
            </a:r>
            <a:r>
              <a:rPr lang="en-US" altLang="ko-KR" dirty="0"/>
              <a:t>&lt;script&gt;</a:t>
            </a:r>
            <a:r>
              <a:rPr lang="ko-KR" altLang="en-US" dirty="0" err="1"/>
              <a:t>순수자바스크립트코드</a:t>
            </a:r>
            <a:r>
              <a:rPr lang="en-US" altLang="ko-KR" dirty="0"/>
              <a:t>&lt;/script&gt;</a:t>
            </a:r>
          </a:p>
          <a:p>
            <a:pPr lvl="1"/>
            <a:r>
              <a:rPr lang="en-US" altLang="ko-KR" dirty="0"/>
              <a:t>&lt;head&gt;&lt;/head&gt;</a:t>
            </a:r>
            <a:r>
              <a:rPr lang="ko-KR" altLang="en-US" dirty="0"/>
              <a:t>나 </a:t>
            </a:r>
            <a:r>
              <a:rPr lang="en-US" altLang="ko-KR" dirty="0"/>
              <a:t>&lt;body&gt;&lt;/body&gt; </a:t>
            </a:r>
            <a:r>
              <a:rPr lang="ko-KR" altLang="en-US" dirty="0"/>
              <a:t>내 어디든 가능</a:t>
            </a:r>
          </a:p>
          <a:p>
            <a:pPr lvl="1"/>
            <a:r>
              <a:rPr lang="ko-KR" altLang="en-US" dirty="0"/>
              <a:t>웹 페이지 내에 여러 번 삽입 가능</a:t>
            </a:r>
            <a:endParaRPr lang="en-US" altLang="ko-KR" dirty="0"/>
          </a:p>
          <a:p>
            <a:pPr lvl="1"/>
            <a:r>
              <a:rPr lang="ko-KR" altLang="en-US" dirty="0"/>
              <a:t>권고는</a:t>
            </a:r>
            <a:r>
              <a:rPr lang="en-US" altLang="ko-KR" dirty="0"/>
              <a:t> &lt;body&gt;</a:t>
            </a:r>
            <a:r>
              <a:rPr lang="ko-KR" altLang="en-US" dirty="0"/>
              <a:t>의 마지막 부분에 사용하는 것이 무방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26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6-2 &lt;script&gt;</a:t>
            </a:r>
            <a:r>
              <a:rPr lang="ko-KR" altLang="en-US" dirty="0"/>
              <a:t>태그에 자바스크립트코드작성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5576" y="1700808"/>
            <a:ext cx="4752528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&lt;head&gt;&lt;title&gt;script </a:t>
            </a:r>
            <a:r>
              <a:rPr lang="ko-KR" altLang="en-US" sz="1400" dirty="0"/>
              <a:t>태그에 자바스크립트 작성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over(</a:t>
            </a:r>
            <a:r>
              <a:rPr lang="en-US" altLang="ko-KR" sz="1400" b="1" dirty="0" err="1"/>
              <a:t>obj</a:t>
            </a:r>
            <a:r>
              <a:rPr lang="en-US" altLang="ko-KR" sz="1400" b="1" dirty="0"/>
              <a:t>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obj.src</a:t>
            </a:r>
            <a:r>
              <a:rPr lang="en-US" altLang="ko-KR" sz="1400" dirty="0"/>
              <a:t>="media/banana.png";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b="1" dirty="0"/>
              <a:t>function out(</a:t>
            </a:r>
            <a:r>
              <a:rPr lang="en-US" altLang="ko-KR" sz="1400" b="1" dirty="0" err="1"/>
              <a:t>obj</a:t>
            </a:r>
            <a:r>
              <a:rPr lang="en-US" altLang="ko-KR" sz="1400" b="1" dirty="0"/>
              <a:t>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obj.src</a:t>
            </a:r>
            <a:r>
              <a:rPr lang="en-US" altLang="ko-KR" sz="1400" dirty="0"/>
              <a:t>="media/apple.png";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마우스 올려 보세요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="media/apple.png" alt="</a:t>
            </a:r>
            <a:r>
              <a:rPr lang="ko-KR" altLang="en-US" sz="1400" dirty="0"/>
              <a:t>이미지</a:t>
            </a:r>
            <a:r>
              <a:rPr lang="en-US" altLang="ko-KR" sz="1400" dirty="0"/>
              <a:t>" 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 err="1"/>
              <a:t>onmouseover</a:t>
            </a:r>
            <a:r>
              <a:rPr lang="en-US" altLang="ko-KR" sz="1400" b="1" dirty="0"/>
              <a:t>="over(this)"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 err="1"/>
              <a:t>onmouseout</a:t>
            </a:r>
            <a:r>
              <a:rPr lang="en-US" altLang="ko-KR" sz="1400" b="1" dirty="0"/>
              <a:t>="out(this)"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0" name="자유형 9"/>
          <p:cNvSpPr/>
          <p:nvPr/>
        </p:nvSpPr>
        <p:spPr>
          <a:xfrm>
            <a:off x="3491880" y="5301208"/>
            <a:ext cx="1224136" cy="864096"/>
          </a:xfrm>
          <a:custGeom>
            <a:avLst/>
            <a:gdLst>
              <a:gd name="connsiteX0" fmla="*/ 0 w 417149"/>
              <a:gd name="connsiteY0" fmla="*/ 0 h 508000"/>
              <a:gd name="connsiteX1" fmla="*/ 91440 w 417149"/>
              <a:gd name="connsiteY1" fmla="*/ 203200 h 508000"/>
              <a:gd name="connsiteX2" fmla="*/ 365760 w 417149"/>
              <a:gd name="connsiteY2" fmla="*/ 304800 h 508000"/>
              <a:gd name="connsiteX3" fmla="*/ 416560 w 417149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49" h="508000">
                <a:moveTo>
                  <a:pt x="0" y="0"/>
                </a:moveTo>
                <a:cubicBezTo>
                  <a:pt x="15240" y="76200"/>
                  <a:pt x="30480" y="152400"/>
                  <a:pt x="91440" y="203200"/>
                </a:cubicBezTo>
                <a:cubicBezTo>
                  <a:pt x="152400" y="254000"/>
                  <a:pt x="311573" y="254000"/>
                  <a:pt x="365760" y="304800"/>
                </a:cubicBezTo>
                <a:cubicBezTo>
                  <a:pt x="419947" y="355600"/>
                  <a:pt x="418253" y="431800"/>
                  <a:pt x="416560" y="5080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95228" y="6085869"/>
            <a:ext cx="18966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C00000"/>
                </a:solidFill>
                <a:latin typeface="+mj-lt"/>
              </a:rPr>
              <a:t>this</a:t>
            </a:r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는 현재 </a:t>
            </a:r>
            <a:r>
              <a:rPr lang="en-US" altLang="ko-KR" sz="1000" dirty="0" err="1">
                <a:solidFill>
                  <a:srgbClr val="C00000"/>
                </a:solidFill>
                <a:latin typeface="+mj-lt"/>
              </a:rPr>
              <a:t>img</a:t>
            </a:r>
            <a:r>
              <a:rPr lang="en-US" altLang="ko-KR" sz="1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태그를 </a:t>
            </a:r>
            <a:endParaRPr lang="en-US" altLang="ko-KR" sz="1000" dirty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가리키는 자바스크립트키워드</a:t>
            </a:r>
          </a:p>
        </p:txBody>
      </p:sp>
      <p:sp>
        <p:nvSpPr>
          <p:cNvPr id="13" name="자유형 12"/>
          <p:cNvSpPr/>
          <p:nvPr/>
        </p:nvSpPr>
        <p:spPr>
          <a:xfrm>
            <a:off x="2195736" y="2492895"/>
            <a:ext cx="1440160" cy="2745021"/>
          </a:xfrm>
          <a:custGeom>
            <a:avLst/>
            <a:gdLst>
              <a:gd name="connsiteX0" fmla="*/ 1127760 w 1336061"/>
              <a:gd name="connsiteY0" fmla="*/ 2356220 h 2356220"/>
              <a:gd name="connsiteX1" fmla="*/ 1249680 w 1336061"/>
              <a:gd name="connsiteY1" fmla="*/ 232780 h 2356220"/>
              <a:gd name="connsiteX2" fmla="*/ 0 w 1336061"/>
              <a:gd name="connsiteY2" fmla="*/ 151500 h 235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6061" h="2356220">
                <a:moveTo>
                  <a:pt x="1127760" y="2356220"/>
                </a:moveTo>
                <a:cubicBezTo>
                  <a:pt x="1282700" y="1478226"/>
                  <a:pt x="1437640" y="600233"/>
                  <a:pt x="1249680" y="232780"/>
                </a:cubicBezTo>
                <a:cubicBezTo>
                  <a:pt x="1061720" y="-134673"/>
                  <a:pt x="530860" y="8413"/>
                  <a:pt x="0" y="15150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516015" y="2585979"/>
            <a:ext cx="1309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err="1">
                <a:solidFill>
                  <a:srgbClr val="C00000"/>
                </a:solidFill>
                <a:latin typeface="+mj-lt"/>
              </a:rPr>
              <a:t>obj</a:t>
            </a:r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는 전달받은 </a:t>
            </a:r>
            <a:endParaRPr lang="en-US" altLang="ko-KR" sz="1000" dirty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en-US" altLang="ko-KR" sz="1000" dirty="0" err="1">
                <a:solidFill>
                  <a:srgbClr val="C00000"/>
                </a:solidFill>
                <a:latin typeface="+mj-lt"/>
              </a:rPr>
              <a:t>img</a:t>
            </a:r>
            <a:r>
              <a:rPr lang="en-US" altLang="ko-KR" sz="1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태그를 가리킴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1326" y="1844824"/>
            <a:ext cx="2000285" cy="234243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4270" y="3068960"/>
            <a:ext cx="2000285" cy="234243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9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자바스크립트 코드를 별도 파일에 작성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자바스크립트 코드 파일 저장</a:t>
            </a:r>
            <a:endParaRPr lang="en-US" altLang="ko-KR" dirty="0"/>
          </a:p>
          <a:p>
            <a:pPr lvl="1"/>
            <a:r>
              <a:rPr lang="ko-KR" altLang="en-US" dirty="0" err="1"/>
              <a:t>확장자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pPr lvl="1"/>
            <a:r>
              <a:rPr lang="en-US" altLang="ko-KR" dirty="0"/>
              <a:t>&lt;script&gt; </a:t>
            </a:r>
            <a:r>
              <a:rPr lang="ko-KR" altLang="en-US" dirty="0"/>
              <a:t>태그 없이 자바스크립트 코드만 저장</a:t>
            </a:r>
            <a:endParaRPr lang="en-US" altLang="ko-KR" dirty="0"/>
          </a:p>
          <a:p>
            <a:r>
              <a:rPr lang="ko-KR" altLang="en-US" dirty="0"/>
              <a:t>여러 웹 페이지에서 불러 사용</a:t>
            </a:r>
            <a:endParaRPr lang="en-US" altLang="ko-KR" dirty="0"/>
          </a:p>
          <a:p>
            <a:pPr lvl="2"/>
            <a:r>
              <a:rPr lang="ko-KR" altLang="en-US" dirty="0"/>
              <a:t>웹 페이지마다 자바스크립트 코드 작성 중복 불필요</a:t>
            </a:r>
            <a:endParaRPr lang="en-US" altLang="ko-KR" dirty="0"/>
          </a:p>
          <a:p>
            <a:pPr lvl="2"/>
            <a:r>
              <a:rPr lang="en-US" altLang="ko-KR" dirty="0"/>
              <a:t>&lt;script&gt; </a:t>
            </a:r>
            <a:r>
              <a:rPr lang="ko-KR" altLang="en-US" dirty="0"/>
              <a:t>태그의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속성으로 파일을 불러 사용</a:t>
            </a:r>
          </a:p>
          <a:p>
            <a:pPr lvl="1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19672" y="3789040"/>
            <a:ext cx="5400600" cy="86177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&lt;script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파일이름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js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”&gt;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이곳에 자바스크립트 코드 추가 작성 가능</a:t>
            </a:r>
          </a:p>
          <a:p>
            <a:pPr marL="1905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&lt;/script&gt;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786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23932</TotalTime>
  <Words>3036</Words>
  <Application>Microsoft Office PowerPoint</Application>
  <PresentationFormat>화면 슬라이드 쇼(4:3)</PresentationFormat>
  <Paragraphs>1182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0" baseType="lpstr">
      <vt:lpstr>HY나무L</vt:lpstr>
      <vt:lpstr>HY헤드라인M</vt:lpstr>
      <vt:lpstr>맑은 고딕</vt:lpstr>
      <vt:lpstr>휴먼편지체</vt:lpstr>
      <vt:lpstr>Comic Sans MS</vt:lpstr>
      <vt:lpstr>Wingdings</vt:lpstr>
      <vt:lpstr>Wingdings 2</vt:lpstr>
      <vt:lpstr>가을</vt:lpstr>
      <vt:lpstr>자바스크립트 언어</vt:lpstr>
      <vt:lpstr>강의 목표</vt:lpstr>
      <vt:lpstr>자바스크립트 언어</vt:lpstr>
      <vt:lpstr>웹 페이지에서 자바스크립트의 역할</vt:lpstr>
      <vt:lpstr>자바스크립트 코드의 위치</vt:lpstr>
      <vt:lpstr>예제 6-1 HTML 태그의 이벤트 리스너 속성에(on으로 시작되는 속성) 자바스크립트 코드 작성</vt:lpstr>
      <vt:lpstr>&lt;script&gt;&lt;/script&gt; 태그에 자바스크립트 작성</vt:lpstr>
      <vt:lpstr>예제 6-2 &lt;script&gt;태그에 자바스크립트코드작성</vt:lpstr>
      <vt:lpstr>자바스크립트 코드를 별도 파일에 작성</vt:lpstr>
      <vt:lpstr>예제 6–3 자바스크립트 파일 작성 및 불러오기</vt:lpstr>
      <vt:lpstr>예제 6–4 하이퍼링크&lt;a&gt;의 href에  자바스크립트 코드 작성(javascript:코드)</vt:lpstr>
      <vt:lpstr>자바스크립트로 HTML 콘텐츠부분에 출력</vt:lpstr>
      <vt:lpstr>예제 6-5 document.write()로 웹 페이지에 HTML 콘텐츠 출력 </vt:lpstr>
      <vt:lpstr>자바스크립트 다이얼로그(대화창) :   프롬프트 다이얼로그(prompt함수 사용)</vt:lpstr>
      <vt:lpstr>자바스크립트 다이얼로그 : 확인 다이얼로그</vt:lpstr>
      <vt:lpstr>자바스크립트 다이얼로그 : 경고 다이얼로그</vt:lpstr>
      <vt:lpstr>자바스크립트 식별자(identifier)</vt:lpstr>
      <vt:lpstr>자바스크립트 문장</vt:lpstr>
      <vt:lpstr>데이터 타입</vt:lpstr>
      <vt:lpstr>변수</vt:lpstr>
      <vt:lpstr>지역변수와 전역변수</vt:lpstr>
      <vt:lpstr>this로 전역변수 접근</vt:lpstr>
      <vt:lpstr>예제 6-6 지역변수와 전역변수</vt:lpstr>
      <vt:lpstr>자바스크립트의 상수</vt:lpstr>
      <vt:lpstr>문자열 상수</vt:lpstr>
      <vt:lpstr>예제 6-7 상수</vt:lpstr>
      <vt:lpstr>자바스크립트의 식과 연산</vt:lpstr>
      <vt:lpstr>예제 6-8 산술 연산</vt:lpstr>
      <vt:lpstr>증감 연산자 </vt:lpstr>
      <vt:lpstr>대입 연산자</vt:lpstr>
      <vt:lpstr>예제 6–9 대입 연산</vt:lpstr>
      <vt:lpstr>비교(관계) 연산자</vt:lpstr>
      <vt:lpstr>예제 6-10 비교 연산</vt:lpstr>
      <vt:lpstr>논리 연산자</vt:lpstr>
      <vt:lpstr>예제 6–11 논리 연산</vt:lpstr>
      <vt:lpstr>조건 연산자(삼항연산) (if~else간단 사용)</vt:lpstr>
      <vt:lpstr>예제 6–12 조건 연산</vt:lpstr>
      <vt:lpstr>비트 연산(각 비트끼리 논리 연산)</vt:lpstr>
      <vt:lpstr>비트 논리 연산</vt:lpstr>
      <vt:lpstr>비트 시프트 연산</vt:lpstr>
      <vt:lpstr>예제 6–13 비트 연산</vt:lpstr>
      <vt:lpstr>문자열 연산자</vt:lpstr>
      <vt:lpstr>예제 6-14 문자열 연산</vt:lpstr>
      <vt:lpstr>if, if-else</vt:lpstr>
      <vt:lpstr>예제 6–15 if-else 사용</vt:lpstr>
      <vt:lpstr>switch 문</vt:lpstr>
      <vt:lpstr>case 문의 ‘값’</vt:lpstr>
      <vt:lpstr>switch 문에서 break 문의 역할</vt:lpstr>
      <vt:lpstr>예제 6–16 switch 문 사용</vt:lpstr>
      <vt:lpstr>반복문</vt:lpstr>
      <vt:lpstr>예제 6–17 for 문으로 10px~35px 크기로 출력</vt:lpstr>
      <vt:lpstr>예제 6–18 while 문으로 0~n까지의 합 구하기</vt:lpstr>
      <vt:lpstr>예제 6-19 do-while 문으로 0~n까지 합 구하기</vt:lpstr>
      <vt:lpstr>반복문 내의 break 문과 continue 문</vt:lpstr>
      <vt:lpstr>예제 6-20 break 문</vt:lpstr>
      <vt:lpstr>예제 6-21 continue 문</vt:lpstr>
      <vt:lpstr>함수(function 자바의 메서드 개념)</vt:lpstr>
      <vt:lpstr>함수의 구성과 호출</vt:lpstr>
      <vt:lpstr>예제 6–22 adder() 함수 작성 및 호출 </vt:lpstr>
      <vt:lpstr>자바스크립트에서 제공하는 전역 함수</vt:lpstr>
      <vt:lpstr>예제 6–23 eval(), parseInt(), isNaN()</vt:lpstr>
      <vt:lpstr>예제 6–24 구구단 출력 함수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404-11</cp:lastModifiedBy>
  <cp:revision>687</cp:revision>
  <cp:lastPrinted>2016-11-15T04:04:12Z</cp:lastPrinted>
  <dcterms:created xsi:type="dcterms:W3CDTF">2011-08-27T14:53:28Z</dcterms:created>
  <dcterms:modified xsi:type="dcterms:W3CDTF">2023-02-17T03:20:02Z</dcterms:modified>
</cp:coreProperties>
</file>