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  <p:sldMasterId id="2147483866" r:id="rId2"/>
  </p:sldMasterIdLst>
  <p:notesMasterIdLst>
    <p:notesMasterId r:id="rId75"/>
  </p:notesMasterIdLst>
  <p:sldIdLst>
    <p:sldId id="422" r:id="rId3"/>
    <p:sldId id="409" r:id="rId4"/>
    <p:sldId id="393" r:id="rId5"/>
    <p:sldId id="360" r:id="rId6"/>
    <p:sldId id="394" r:id="rId7"/>
    <p:sldId id="410" r:id="rId8"/>
    <p:sldId id="395" r:id="rId9"/>
    <p:sldId id="396" r:id="rId10"/>
    <p:sldId id="397" r:id="rId11"/>
    <p:sldId id="374" r:id="rId12"/>
    <p:sldId id="375" r:id="rId13"/>
    <p:sldId id="398" r:id="rId14"/>
    <p:sldId id="399" r:id="rId15"/>
    <p:sldId id="431" r:id="rId16"/>
    <p:sldId id="366" r:id="rId17"/>
    <p:sldId id="400" r:id="rId18"/>
    <p:sldId id="367" r:id="rId19"/>
    <p:sldId id="401" r:id="rId20"/>
    <p:sldId id="371" r:id="rId21"/>
    <p:sldId id="402" r:id="rId22"/>
    <p:sldId id="388" r:id="rId23"/>
    <p:sldId id="403" r:id="rId24"/>
    <p:sldId id="372" r:id="rId25"/>
    <p:sldId id="404" r:id="rId26"/>
    <p:sldId id="391" r:id="rId27"/>
    <p:sldId id="405" r:id="rId28"/>
    <p:sldId id="432" r:id="rId29"/>
    <p:sldId id="385" r:id="rId30"/>
    <p:sldId id="406" r:id="rId31"/>
    <p:sldId id="381" r:id="rId32"/>
    <p:sldId id="387" r:id="rId33"/>
    <p:sldId id="407" r:id="rId34"/>
    <p:sldId id="383" r:id="rId35"/>
    <p:sldId id="408" r:id="rId36"/>
    <p:sldId id="386" r:id="rId37"/>
    <p:sldId id="411" r:id="rId38"/>
    <p:sldId id="412" r:id="rId39"/>
    <p:sldId id="413" r:id="rId40"/>
    <p:sldId id="414" r:id="rId41"/>
    <p:sldId id="430" r:id="rId42"/>
    <p:sldId id="415" r:id="rId43"/>
    <p:sldId id="416" r:id="rId44"/>
    <p:sldId id="417" r:id="rId45"/>
    <p:sldId id="418" r:id="rId46"/>
    <p:sldId id="423" r:id="rId47"/>
    <p:sldId id="419" r:id="rId48"/>
    <p:sldId id="424" r:id="rId49"/>
    <p:sldId id="425" r:id="rId50"/>
    <p:sldId id="420" r:id="rId51"/>
    <p:sldId id="421" r:id="rId52"/>
    <p:sldId id="426" r:id="rId53"/>
    <p:sldId id="427" r:id="rId54"/>
    <p:sldId id="428" r:id="rId55"/>
    <p:sldId id="429" r:id="rId56"/>
    <p:sldId id="433" r:id="rId57"/>
    <p:sldId id="434" r:id="rId58"/>
    <p:sldId id="435" r:id="rId59"/>
    <p:sldId id="436" r:id="rId60"/>
    <p:sldId id="437" r:id="rId61"/>
    <p:sldId id="438" r:id="rId62"/>
    <p:sldId id="439" r:id="rId63"/>
    <p:sldId id="440" r:id="rId64"/>
    <p:sldId id="441" r:id="rId65"/>
    <p:sldId id="442" r:id="rId66"/>
    <p:sldId id="443" r:id="rId67"/>
    <p:sldId id="444" r:id="rId68"/>
    <p:sldId id="445" r:id="rId69"/>
    <p:sldId id="446" r:id="rId70"/>
    <p:sldId id="447" r:id="rId71"/>
    <p:sldId id="448" r:id="rId72"/>
    <p:sldId id="449" r:id="rId73"/>
    <p:sldId id="450" r:id="rId7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422"/>
            <p14:sldId id="409"/>
            <p14:sldId id="393"/>
            <p14:sldId id="360"/>
            <p14:sldId id="394"/>
            <p14:sldId id="410"/>
            <p14:sldId id="395"/>
            <p14:sldId id="396"/>
            <p14:sldId id="397"/>
            <p14:sldId id="374"/>
            <p14:sldId id="375"/>
            <p14:sldId id="398"/>
            <p14:sldId id="399"/>
            <p14:sldId id="431"/>
            <p14:sldId id="366"/>
            <p14:sldId id="400"/>
            <p14:sldId id="367"/>
            <p14:sldId id="401"/>
            <p14:sldId id="371"/>
            <p14:sldId id="402"/>
            <p14:sldId id="388"/>
            <p14:sldId id="403"/>
            <p14:sldId id="372"/>
            <p14:sldId id="404"/>
            <p14:sldId id="391"/>
            <p14:sldId id="405"/>
            <p14:sldId id="432"/>
            <p14:sldId id="385"/>
            <p14:sldId id="406"/>
            <p14:sldId id="381"/>
            <p14:sldId id="387"/>
            <p14:sldId id="407"/>
            <p14:sldId id="383"/>
            <p14:sldId id="408"/>
            <p14:sldId id="386"/>
            <p14:sldId id="411"/>
            <p14:sldId id="412"/>
            <p14:sldId id="413"/>
            <p14:sldId id="414"/>
            <p14:sldId id="430"/>
            <p14:sldId id="415"/>
            <p14:sldId id="416"/>
            <p14:sldId id="417"/>
            <p14:sldId id="418"/>
            <p14:sldId id="423"/>
            <p14:sldId id="419"/>
            <p14:sldId id="424"/>
            <p14:sldId id="425"/>
            <p14:sldId id="420"/>
            <p14:sldId id="421"/>
            <p14:sldId id="426"/>
            <p14:sldId id="427"/>
            <p14:sldId id="428"/>
            <p14:sldId id="429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ZHG" initials="E" lastIdx="1" clrIdx="0">
    <p:extLst>
      <p:ext uri="{19B8F6BF-5375-455C-9EA6-DF929625EA0E}">
        <p15:presenceInfo xmlns:p15="http://schemas.microsoft.com/office/powerpoint/2012/main" userId="EZH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42739C"/>
    <a:srgbClr val="FF3300"/>
    <a:srgbClr val="8BB0CF"/>
    <a:srgbClr val="7AA5C8"/>
    <a:srgbClr val="FF5B5B"/>
    <a:srgbClr val="C9E7A7"/>
    <a:srgbClr val="FFFF66"/>
    <a:srgbClr val="8FFE00"/>
    <a:srgbClr val="4FB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56" autoAdjust="0"/>
    <p:restoredTop sz="99229" autoAdjust="0"/>
  </p:normalViewPr>
  <p:slideViewPr>
    <p:cSldViewPr>
      <p:cViewPr varScale="1">
        <p:scale>
          <a:sx n="115" d="100"/>
          <a:sy n="115" d="100"/>
        </p:scale>
        <p:origin x="177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164" y="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commentAuthors" Target="commentAuthor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25T10:53:00.648" idx="1">
    <p:pos x="2824" y="2513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pPr/>
              <a:t>2022-12-19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명품 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838944" y="2778521"/>
            <a:ext cx="4939769" cy="946446"/>
          </a:xfrm>
        </p:spPr>
        <p:txBody>
          <a:bodyPr anchor="b">
            <a:noAutofit/>
          </a:bodyPr>
          <a:lstStyle>
            <a:lvl1pPr algn="ctr">
              <a:defRPr sz="2800"/>
            </a:lvl1pPr>
          </a:lstStyle>
          <a:p>
            <a:pPr algn="r" latinLnBrk="0">
              <a:lnSpc>
                <a:spcPct val="150000"/>
              </a:lnSpc>
              <a:defRPr/>
            </a:pPr>
            <a:r>
              <a:rPr lang="ko-KR" altLang="en-US" sz="6000" kern="0" dirty="0">
                <a:solidFill>
                  <a:prstClr val="white">
                    <a:lumMod val="50000"/>
                  </a:prstClr>
                </a:solidFill>
              </a:rPr>
              <a:t>제목을 입력하세요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2E2590-3AC1-41C4-838D-DFD43D7E166C}" type="datetimeFigureOut">
              <a:rPr lang="ko-KR" altLang="en-US" smtClean="0"/>
              <a:pPr/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 userDrawn="1"/>
        </p:nvCxnSpPr>
        <p:spPr>
          <a:xfrm>
            <a:off x="1240416" y="2998574"/>
            <a:ext cx="54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2">
            <a:extLst>
              <a:ext uri="{FF2B5EF4-FFF2-40B4-BE49-F238E27FC236}">
                <a16:creationId xmlns:a16="http://schemas.microsoft.com/office/drawing/2014/main" id="{760506FC-4532-481E-A985-CB954BC619CC}"/>
              </a:ext>
            </a:extLst>
          </p:cNvPr>
          <p:cNvGrpSpPr/>
          <p:nvPr userDrawn="1"/>
        </p:nvGrpSpPr>
        <p:grpSpPr>
          <a:xfrm>
            <a:off x="1240416" y="2661224"/>
            <a:ext cx="1553755" cy="1063743"/>
            <a:chOff x="2721782" y="2819265"/>
            <a:chExt cx="2071673" cy="1063743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E965FC9C-3EB6-4FE0-A315-368174783F82}"/>
                </a:ext>
              </a:extLst>
            </p:cNvPr>
            <p:cNvSpPr/>
            <p:nvPr userDrawn="1"/>
          </p:nvSpPr>
          <p:spPr>
            <a:xfrm rot="10800000">
              <a:off x="272178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E356D4D6-253F-43E6-9C18-0BF53637BE8C}"/>
                </a:ext>
              </a:extLst>
            </p:cNvPr>
            <p:cNvSpPr/>
            <p:nvPr userDrawn="1"/>
          </p:nvSpPr>
          <p:spPr>
            <a:xfrm rot="10800000" flipV="1">
              <a:off x="288675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J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4C344820-BAC2-4ABE-9CAA-079598E44F04}"/>
                </a:ext>
              </a:extLst>
            </p:cNvPr>
            <p:cNvSpPr/>
            <p:nvPr userDrawn="1"/>
          </p:nvSpPr>
          <p:spPr>
            <a:xfrm rot="10800000">
              <a:off x="309680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7" name="평행 사변형 26">
              <a:extLst>
                <a:ext uri="{FF2B5EF4-FFF2-40B4-BE49-F238E27FC236}">
                  <a16:creationId xmlns:a16="http://schemas.microsoft.com/office/drawing/2014/main" id="{F626D68B-1ADC-44CD-9B1C-C5EAC5413824}"/>
                </a:ext>
              </a:extLst>
            </p:cNvPr>
            <p:cNvSpPr/>
            <p:nvPr userDrawn="1"/>
          </p:nvSpPr>
          <p:spPr>
            <a:xfrm rot="10800000" flipV="1">
              <a:off x="326415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F9314D9D-CADF-4E71-AB48-61DE44C15FF6}"/>
                </a:ext>
              </a:extLst>
            </p:cNvPr>
            <p:cNvSpPr/>
            <p:nvPr userDrawn="1"/>
          </p:nvSpPr>
          <p:spPr>
            <a:xfrm rot="10800000">
              <a:off x="347420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97C8BF91-A069-4EFB-B64B-14E09AB82A33}"/>
                </a:ext>
              </a:extLst>
            </p:cNvPr>
            <p:cNvSpPr/>
            <p:nvPr userDrawn="1"/>
          </p:nvSpPr>
          <p:spPr>
            <a:xfrm rot="10800000" flipV="1">
              <a:off x="364155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V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평행 사변형 29">
              <a:extLst>
                <a:ext uri="{FF2B5EF4-FFF2-40B4-BE49-F238E27FC236}">
                  <a16:creationId xmlns:a16="http://schemas.microsoft.com/office/drawing/2014/main" id="{9F5525FA-8BFC-47F6-8DEF-1251D272CF5D}"/>
                </a:ext>
              </a:extLst>
            </p:cNvPr>
            <p:cNvSpPr/>
            <p:nvPr userDrawn="1"/>
          </p:nvSpPr>
          <p:spPr>
            <a:xfrm rot="10800000">
              <a:off x="380652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A9691F8D-A9AC-4728-AA4D-B26D8CFDF7BC}"/>
                </a:ext>
              </a:extLst>
            </p:cNvPr>
            <p:cNvSpPr/>
            <p:nvPr userDrawn="1"/>
          </p:nvSpPr>
          <p:spPr>
            <a:xfrm rot="10800000" flipV="1">
              <a:off x="3973875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8AAFABCC-68C7-4C6B-88D7-505C37EFC5ED}"/>
                </a:ext>
              </a:extLst>
            </p:cNvPr>
            <p:cNvSpPr/>
            <p:nvPr userDrawn="1"/>
          </p:nvSpPr>
          <p:spPr>
            <a:xfrm rot="10800000" flipV="1">
              <a:off x="4143432" y="3156712"/>
              <a:ext cx="650023" cy="726296"/>
            </a:xfrm>
            <a:prstGeom prst="parallelogram">
              <a:avLst>
                <a:gd name="adj" fmla="val 5725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38944" y="2091850"/>
            <a:ext cx="2120729" cy="517996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Ch. 20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155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838944" y="2778521"/>
            <a:ext cx="4939769" cy="946446"/>
          </a:xfrm>
        </p:spPr>
        <p:txBody>
          <a:bodyPr anchor="b">
            <a:noAutofit/>
          </a:bodyPr>
          <a:lstStyle>
            <a:lvl1pPr algn="ctr">
              <a:defRPr sz="2100"/>
            </a:lvl1pPr>
          </a:lstStyle>
          <a:p>
            <a:pPr algn="r" latinLnBrk="0">
              <a:lnSpc>
                <a:spcPct val="150000"/>
              </a:lnSpc>
              <a:defRPr/>
            </a:pPr>
            <a:r>
              <a:rPr lang="ko-KR" altLang="en-US" sz="4500" kern="0" dirty="0" smtClean="0">
                <a:solidFill>
                  <a:prstClr val="white">
                    <a:lumMod val="50000"/>
                  </a:prstClr>
                </a:solidFill>
              </a:rPr>
              <a:t>제목을 입력하세요</a:t>
            </a:r>
            <a:endParaRPr lang="en-US" altLang="ko-KR" sz="45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2022-12-19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 userDrawn="1"/>
        </p:nvCxnSpPr>
        <p:spPr>
          <a:xfrm>
            <a:off x="1240416" y="2998574"/>
            <a:ext cx="54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60506FC-4532-481E-A985-CB954BC619CC}"/>
              </a:ext>
            </a:extLst>
          </p:cNvPr>
          <p:cNvGrpSpPr/>
          <p:nvPr userDrawn="1"/>
        </p:nvGrpSpPr>
        <p:grpSpPr>
          <a:xfrm>
            <a:off x="1240416" y="2661224"/>
            <a:ext cx="1553755" cy="1063743"/>
            <a:chOff x="2721782" y="2819265"/>
            <a:chExt cx="2071673" cy="1063743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E965FC9C-3EB6-4FE0-A315-368174783F82}"/>
                </a:ext>
              </a:extLst>
            </p:cNvPr>
            <p:cNvSpPr/>
            <p:nvPr userDrawn="1"/>
          </p:nvSpPr>
          <p:spPr>
            <a:xfrm rot="10800000">
              <a:off x="272178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25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E356D4D6-253F-43E6-9C18-0BF53637BE8C}"/>
                </a:ext>
              </a:extLst>
            </p:cNvPr>
            <p:cNvSpPr/>
            <p:nvPr userDrawn="1"/>
          </p:nvSpPr>
          <p:spPr>
            <a:xfrm rot="10800000" flipV="1">
              <a:off x="288675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25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J</a:t>
              </a:r>
              <a:endParaRPr kumimoji="0" lang="ko-KR" altLang="en-US" sz="82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4C344820-BAC2-4ABE-9CAA-079598E44F04}"/>
                </a:ext>
              </a:extLst>
            </p:cNvPr>
            <p:cNvSpPr/>
            <p:nvPr userDrawn="1"/>
          </p:nvSpPr>
          <p:spPr>
            <a:xfrm rot="10800000">
              <a:off x="309680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25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평행 사변형 26">
              <a:extLst>
                <a:ext uri="{FF2B5EF4-FFF2-40B4-BE49-F238E27FC236}">
                  <a16:creationId xmlns:a16="http://schemas.microsoft.com/office/drawing/2014/main" id="{F626D68B-1ADC-44CD-9B1C-C5EAC5413824}"/>
                </a:ext>
              </a:extLst>
            </p:cNvPr>
            <p:cNvSpPr/>
            <p:nvPr userDrawn="1"/>
          </p:nvSpPr>
          <p:spPr>
            <a:xfrm rot="10800000" flipV="1">
              <a:off x="326415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25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82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F9314D9D-CADF-4E71-AB48-61DE44C15FF6}"/>
                </a:ext>
              </a:extLst>
            </p:cNvPr>
            <p:cNvSpPr/>
            <p:nvPr userDrawn="1"/>
          </p:nvSpPr>
          <p:spPr>
            <a:xfrm rot="10800000">
              <a:off x="347420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25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97C8BF91-A069-4EFB-B64B-14E09AB82A33}"/>
                </a:ext>
              </a:extLst>
            </p:cNvPr>
            <p:cNvSpPr/>
            <p:nvPr userDrawn="1"/>
          </p:nvSpPr>
          <p:spPr>
            <a:xfrm rot="10800000" flipV="1">
              <a:off x="364155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25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V</a:t>
              </a:r>
              <a:endParaRPr kumimoji="0" lang="ko-KR" altLang="en-US" sz="82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평행 사변형 29">
              <a:extLst>
                <a:ext uri="{FF2B5EF4-FFF2-40B4-BE49-F238E27FC236}">
                  <a16:creationId xmlns:a16="http://schemas.microsoft.com/office/drawing/2014/main" id="{9F5525FA-8BFC-47F6-8DEF-1251D272CF5D}"/>
                </a:ext>
              </a:extLst>
            </p:cNvPr>
            <p:cNvSpPr/>
            <p:nvPr userDrawn="1"/>
          </p:nvSpPr>
          <p:spPr>
            <a:xfrm rot="10800000">
              <a:off x="380652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25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A9691F8D-A9AC-4728-AA4D-B26D8CFDF7BC}"/>
                </a:ext>
              </a:extLst>
            </p:cNvPr>
            <p:cNvSpPr/>
            <p:nvPr userDrawn="1"/>
          </p:nvSpPr>
          <p:spPr>
            <a:xfrm rot="10800000" flipV="1">
              <a:off x="3973875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25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A</a:t>
              </a:r>
              <a:endParaRPr kumimoji="0" lang="ko-KR" altLang="en-US" sz="82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8AAFABCC-68C7-4C6B-88D7-505C37EFC5ED}"/>
                </a:ext>
              </a:extLst>
            </p:cNvPr>
            <p:cNvSpPr/>
            <p:nvPr userDrawn="1"/>
          </p:nvSpPr>
          <p:spPr>
            <a:xfrm rot="10800000" flipV="1">
              <a:off x="4143432" y="3156712"/>
              <a:ext cx="650023" cy="726296"/>
            </a:xfrm>
            <a:prstGeom prst="parallelogram">
              <a:avLst>
                <a:gd name="adj" fmla="val 5725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2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38944" y="2091850"/>
            <a:ext cx="2120729" cy="517996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Ch. 20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221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2022-12-19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자유형 6">
            <a:extLst>
              <a:ext uri="{FF2B5EF4-FFF2-40B4-BE49-F238E27FC236}">
                <a16:creationId xmlns:a16="http://schemas.microsoft.com/office/drawing/2014/main" id="{B931F01F-B76F-4D39-AFE1-E5E1B68C54C8}"/>
              </a:ext>
            </a:extLst>
          </p:cNvPr>
          <p:cNvSpPr/>
          <p:nvPr userDrawn="1"/>
        </p:nvSpPr>
        <p:spPr>
          <a:xfrm>
            <a:off x="-1" y="-3362"/>
            <a:ext cx="9144002" cy="6864724"/>
          </a:xfrm>
          <a:custGeom>
            <a:avLst/>
            <a:gdLst>
              <a:gd name="connsiteX0" fmla="*/ 0 w 12192002"/>
              <a:gd name="connsiteY0" fmla="*/ 0 h 6864724"/>
              <a:gd name="connsiteX1" fmla="*/ 1510620 w 12192002"/>
              <a:gd name="connsiteY1" fmla="*/ 0 h 6864724"/>
              <a:gd name="connsiteX2" fmla="*/ 12192002 w 12192002"/>
              <a:gd name="connsiteY2" fmla="*/ 4377 h 6864724"/>
              <a:gd name="connsiteX3" fmla="*/ 277311 w 12192002"/>
              <a:gd name="connsiteY3" fmla="*/ 146881 h 6864724"/>
              <a:gd name="connsiteX4" fmla="*/ 151446 w 12192002"/>
              <a:gd name="connsiteY4" fmla="*/ 272541 h 6864724"/>
              <a:gd name="connsiteX5" fmla="*/ 151446 w 12192002"/>
              <a:gd name="connsiteY5" fmla="*/ 525357 h 6864724"/>
              <a:gd name="connsiteX6" fmla="*/ 151202 w 12192002"/>
              <a:gd name="connsiteY6" fmla="*/ 525357 h 6864724"/>
              <a:gd name="connsiteX7" fmla="*/ 151202 w 12192002"/>
              <a:gd name="connsiteY7" fmla="*/ 6339367 h 6864724"/>
              <a:gd name="connsiteX8" fmla="*/ 151448 w 12192002"/>
              <a:gd name="connsiteY8" fmla="*/ 6339367 h 6864724"/>
              <a:gd name="connsiteX9" fmla="*/ 151448 w 12192002"/>
              <a:gd name="connsiteY9" fmla="*/ 6592183 h 6864724"/>
              <a:gd name="connsiteX10" fmla="*/ 277312 w 12192002"/>
              <a:gd name="connsiteY10" fmla="*/ 6717843 h 6864724"/>
              <a:gd name="connsiteX11" fmla="*/ 12192002 w 12192002"/>
              <a:gd name="connsiteY11" fmla="*/ 6860347 h 6864724"/>
              <a:gd name="connsiteX12" fmla="*/ 1510622 w 12192002"/>
              <a:gd name="connsiteY12" fmla="*/ 6864724 h 6864724"/>
              <a:gd name="connsiteX13" fmla="*/ 151202 w 12192002"/>
              <a:gd name="connsiteY13" fmla="*/ 6864724 h 6864724"/>
              <a:gd name="connsiteX14" fmla="*/ 2 w 12192002"/>
              <a:gd name="connsiteY14" fmla="*/ 6864724 h 6864724"/>
              <a:gd name="connsiteX15" fmla="*/ 2 w 12192002"/>
              <a:gd name="connsiteY15" fmla="*/ 6864724 h 6864724"/>
              <a:gd name="connsiteX16" fmla="*/ 2 w 12192002"/>
              <a:gd name="connsiteY16" fmla="*/ 6339367 h 6864724"/>
              <a:gd name="connsiteX17" fmla="*/ 2 w 12192002"/>
              <a:gd name="connsiteY17" fmla="*/ 6339367 h 6864724"/>
              <a:gd name="connsiteX18" fmla="*/ 2 w 12192002"/>
              <a:gd name="connsiteY18" fmla="*/ 525357 h 6864724"/>
              <a:gd name="connsiteX19" fmla="*/ 0 w 12192002"/>
              <a:gd name="connsiteY19" fmla="*/ 525357 h 686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2" h="6864724">
                <a:moveTo>
                  <a:pt x="0" y="0"/>
                </a:moveTo>
                <a:lnTo>
                  <a:pt x="1510620" y="0"/>
                </a:lnTo>
                <a:lnTo>
                  <a:pt x="12192002" y="4377"/>
                </a:lnTo>
                <a:lnTo>
                  <a:pt x="277311" y="146881"/>
                </a:lnTo>
                <a:cubicBezTo>
                  <a:pt x="207798" y="146881"/>
                  <a:pt x="151446" y="203141"/>
                  <a:pt x="151446" y="272541"/>
                </a:cubicBezTo>
                <a:lnTo>
                  <a:pt x="151446" y="525357"/>
                </a:lnTo>
                <a:lnTo>
                  <a:pt x="151202" y="525357"/>
                </a:lnTo>
                <a:lnTo>
                  <a:pt x="151202" y="6339367"/>
                </a:lnTo>
                <a:lnTo>
                  <a:pt x="151448" y="6339367"/>
                </a:lnTo>
                <a:lnTo>
                  <a:pt x="151448" y="6592183"/>
                </a:lnTo>
                <a:cubicBezTo>
                  <a:pt x="151448" y="6661583"/>
                  <a:pt x="207799" y="6717843"/>
                  <a:pt x="277312" y="6717843"/>
                </a:cubicBezTo>
                <a:lnTo>
                  <a:pt x="12192002" y="6860347"/>
                </a:lnTo>
                <a:lnTo>
                  <a:pt x="1510622" y="6864724"/>
                </a:lnTo>
                <a:lnTo>
                  <a:pt x="151202" y="6864724"/>
                </a:lnTo>
                <a:lnTo>
                  <a:pt x="2" y="6864724"/>
                </a:lnTo>
                <a:lnTo>
                  <a:pt x="2" y="6864724"/>
                </a:lnTo>
                <a:lnTo>
                  <a:pt x="2" y="6339367"/>
                </a:lnTo>
                <a:lnTo>
                  <a:pt x="2" y="6339367"/>
                </a:lnTo>
                <a:lnTo>
                  <a:pt x="2" y="525357"/>
                </a:lnTo>
                <a:lnTo>
                  <a:pt x="0" y="525357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97F2A8-688F-4C87-AF0D-E256CA2828E4}"/>
              </a:ext>
            </a:extLst>
          </p:cNvPr>
          <p:cNvGrpSpPr/>
          <p:nvPr userDrawn="1"/>
        </p:nvGrpSpPr>
        <p:grpSpPr>
          <a:xfrm>
            <a:off x="1" y="250122"/>
            <a:ext cx="253013" cy="2518925"/>
            <a:chOff x="0" y="394731"/>
            <a:chExt cx="337351" cy="251892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A4CFA48-2F33-4CAE-9304-09CAEC505494}"/>
                </a:ext>
              </a:extLst>
            </p:cNvPr>
            <p:cNvGrpSpPr/>
            <p:nvPr userDrawn="1"/>
          </p:nvGrpSpPr>
          <p:grpSpPr>
            <a:xfrm rot="16200000" flipH="1">
              <a:off x="-515549" y="2060756"/>
              <a:ext cx="1368449" cy="337351"/>
              <a:chOff x="9832766" y="152400"/>
              <a:chExt cx="1368449" cy="337351"/>
            </a:xfrm>
          </p:grpSpPr>
          <p:sp>
            <p:nvSpPr>
              <p:cNvPr id="27" name="평행 사변형 26">
                <a:extLst>
                  <a:ext uri="{FF2B5EF4-FFF2-40B4-BE49-F238E27FC236}">
                    <a16:creationId xmlns:a16="http://schemas.microsoft.com/office/drawing/2014/main" id="{424886CD-90FC-401E-9DC3-DD19FCDEE02A}"/>
                  </a:ext>
                </a:extLst>
              </p:cNvPr>
              <p:cNvSpPr/>
              <p:nvPr userDrawn="1"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49C87526-5F0B-4A77-AA54-84273193A281}"/>
                  </a:ext>
                </a:extLst>
              </p:cNvPr>
              <p:cNvSpPr/>
              <p:nvPr userDrawn="1"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평행 사변형 28">
                <a:extLst>
                  <a:ext uri="{FF2B5EF4-FFF2-40B4-BE49-F238E27FC236}">
                    <a16:creationId xmlns:a16="http://schemas.microsoft.com/office/drawing/2014/main" id="{E85AE7AD-B9D9-41BD-871F-476D90248393}"/>
                  </a:ext>
                </a:extLst>
              </p:cNvPr>
              <p:cNvSpPr/>
              <p:nvPr userDrawn="1"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평행 사변형 29">
                <a:extLst>
                  <a:ext uri="{FF2B5EF4-FFF2-40B4-BE49-F238E27FC236}">
                    <a16:creationId xmlns:a16="http://schemas.microsoft.com/office/drawing/2014/main" id="{343FD13C-33A7-4172-A7AF-B6355ADF502F}"/>
                  </a:ext>
                </a:extLst>
              </p:cNvPr>
              <p:cNvSpPr/>
              <p:nvPr userDrawn="1"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평행 사변형 30">
                <a:extLst>
                  <a:ext uri="{FF2B5EF4-FFF2-40B4-BE49-F238E27FC236}">
                    <a16:creationId xmlns:a16="http://schemas.microsoft.com/office/drawing/2014/main" id="{86C43693-A94B-49CA-AB27-00FFC546BC72}"/>
                  </a:ext>
                </a:extLst>
              </p:cNvPr>
              <p:cNvSpPr/>
              <p:nvPr userDrawn="1"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평행 사변형 31">
                <a:extLst>
                  <a:ext uri="{FF2B5EF4-FFF2-40B4-BE49-F238E27FC236}">
                    <a16:creationId xmlns:a16="http://schemas.microsoft.com/office/drawing/2014/main" id="{CD57F06B-03CE-4264-BEDC-60131AA61EF2}"/>
                  </a:ext>
                </a:extLst>
              </p:cNvPr>
              <p:cNvSpPr/>
              <p:nvPr userDrawn="1"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0BD00B3-2C83-4865-B72C-76B9B2486354}"/>
                </a:ext>
              </a:extLst>
            </p:cNvPr>
            <p:cNvGrpSpPr/>
            <p:nvPr userDrawn="1"/>
          </p:nvGrpSpPr>
          <p:grpSpPr>
            <a:xfrm rot="16200000" flipH="1">
              <a:off x="-515549" y="910280"/>
              <a:ext cx="1368449" cy="337351"/>
              <a:chOff x="9832766" y="152400"/>
              <a:chExt cx="1368449" cy="337351"/>
            </a:xfrm>
          </p:grpSpPr>
          <p:sp>
            <p:nvSpPr>
              <p:cNvPr id="21" name="평행 사변형 20">
                <a:extLst>
                  <a:ext uri="{FF2B5EF4-FFF2-40B4-BE49-F238E27FC236}">
                    <a16:creationId xmlns:a16="http://schemas.microsoft.com/office/drawing/2014/main" id="{98B230F7-D89E-4532-AEEB-7393AB170261}"/>
                  </a:ext>
                </a:extLst>
              </p:cNvPr>
              <p:cNvSpPr/>
              <p:nvPr userDrawn="1"/>
            </p:nvSpPr>
            <p:spPr>
              <a:xfrm flipH="1">
                <a:off x="1020778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" name="평행 사변형 21">
                <a:extLst>
                  <a:ext uri="{FF2B5EF4-FFF2-40B4-BE49-F238E27FC236}">
                    <a16:creationId xmlns:a16="http://schemas.microsoft.com/office/drawing/2014/main" id="{A9D238FB-3430-4FEB-809C-6988E57FC44C}"/>
                  </a:ext>
                </a:extLst>
              </p:cNvPr>
              <p:cNvSpPr/>
              <p:nvPr userDrawn="1"/>
            </p:nvSpPr>
            <p:spPr>
              <a:xfrm flipH="1">
                <a:off x="1058518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평행 사변형 22">
                <a:extLst>
                  <a:ext uri="{FF2B5EF4-FFF2-40B4-BE49-F238E27FC236}">
                    <a16:creationId xmlns:a16="http://schemas.microsoft.com/office/drawing/2014/main" id="{AA3717A8-FC25-4270-960E-C16E84380155}"/>
                  </a:ext>
                </a:extLst>
              </p:cNvPr>
              <p:cNvSpPr/>
              <p:nvPr userDrawn="1"/>
            </p:nvSpPr>
            <p:spPr>
              <a:xfrm>
                <a:off x="10375137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평행 사변형 23">
                <a:extLst>
                  <a:ext uri="{FF2B5EF4-FFF2-40B4-BE49-F238E27FC236}">
                    <a16:creationId xmlns:a16="http://schemas.microsoft.com/office/drawing/2014/main" id="{82FC3F5B-EDE6-4AEC-84D1-DA306618F06E}"/>
                  </a:ext>
                </a:extLst>
              </p:cNvPr>
              <p:cNvSpPr/>
              <p:nvPr userDrawn="1"/>
            </p:nvSpPr>
            <p:spPr>
              <a:xfrm>
                <a:off x="10752538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평행 사변형 24">
                <a:extLst>
                  <a:ext uri="{FF2B5EF4-FFF2-40B4-BE49-F238E27FC236}">
                    <a16:creationId xmlns:a16="http://schemas.microsoft.com/office/drawing/2014/main" id="{BB353215-4E9E-4D77-86FA-393E9D1F1947}"/>
                  </a:ext>
                </a:extLst>
              </p:cNvPr>
              <p:cNvSpPr/>
              <p:nvPr userDrawn="1"/>
            </p:nvSpPr>
            <p:spPr>
              <a:xfrm flipH="1">
                <a:off x="983276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평행 사변형 25">
                <a:extLst>
                  <a:ext uri="{FF2B5EF4-FFF2-40B4-BE49-F238E27FC236}">
                    <a16:creationId xmlns:a16="http://schemas.microsoft.com/office/drawing/2014/main" id="{7CC475A1-C13D-458F-AA6F-F72D21FBC89C}"/>
                  </a:ext>
                </a:extLst>
              </p:cNvPr>
              <p:cNvSpPr/>
              <p:nvPr userDrawn="1"/>
            </p:nvSpPr>
            <p:spPr>
              <a:xfrm>
                <a:off x="9997736" y="152400"/>
                <a:ext cx="448677" cy="337351"/>
              </a:xfrm>
              <a:prstGeom prst="parallelogram">
                <a:avLst>
                  <a:gd name="adj" fmla="val 4947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id="{D3C6FCB9-4AED-43A7-AB99-A27C901F8D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691" y="1479472"/>
              <a:ext cx="124636" cy="10908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9C1B0983-4A3B-42B1-B774-F2386519D53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9359" y="730423"/>
              <a:ext cx="74823" cy="125845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Group 20">
              <a:extLst>
                <a:ext uri="{FF2B5EF4-FFF2-40B4-BE49-F238E27FC236}">
                  <a16:creationId xmlns:a16="http://schemas.microsoft.com/office/drawing/2014/main" id="{FAA1FE9B-AFDB-4140-9E8E-AC316801D399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129347" y="1094291"/>
              <a:ext cx="84154" cy="114793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8EE47309-1E82-4616-A8BF-900C74834A7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30BAAC06-3CD9-4A2C-9F76-BBAEEC26C3B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350DC09A-A8D9-4361-93A8-B15E7A5D749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741FA215-C3CE-4DFA-B0B5-A54CBF8B795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6858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1143A26-893C-4A9A-A400-87B55D908594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 flipV="1">
              <a:off x="91146" y="1857094"/>
              <a:ext cx="147784" cy="13102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60EBB2A-A67F-4136-B644-33FF08C3A9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0862" y="2264413"/>
              <a:ext cx="82381" cy="108717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33AC1216-85A5-4B5C-B37F-31792DE427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866" y="2616496"/>
              <a:ext cx="105617" cy="11706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4796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2022-12-19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329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2022-12-19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42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2022-12-19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436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2022-12-19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56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2022-12-19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04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2022-12-19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3899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2022-12-19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879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2022-12-19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0558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2022-12-19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8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846040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웹 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5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F12E2590-3AC1-41C4-838D-DFD43D7E166C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2022-12-19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822BC5D2-BB10-48CF-972F-6344F3EFE2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12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i="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838944" y="2778521"/>
            <a:ext cx="5333456" cy="946446"/>
          </a:xfrm>
        </p:spPr>
        <p:txBody>
          <a:bodyPr/>
          <a:lstStyle/>
          <a:p>
            <a:r>
              <a:rPr lang="en-US" altLang="ko-KR" b="1"/>
              <a:t>Window</a:t>
            </a:r>
            <a:r>
              <a:rPr lang="ko-KR" altLang="en-US" b="1"/>
              <a:t>와 브라우져 관련 객체</a:t>
            </a:r>
          </a:p>
        </p:txBody>
      </p:sp>
    </p:spTree>
    <p:extLst>
      <p:ext uri="{BB962C8B-B14F-4D97-AF65-F5344CB8AC3E}">
        <p14:creationId xmlns:p14="http://schemas.microsoft.com/office/powerpoint/2010/main" val="439717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1484835"/>
            <a:ext cx="2120370" cy="224737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24675" y="2441323"/>
            <a:ext cx="4848036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</a:t>
            </a:r>
          </a:p>
          <a:p>
            <a:pPr defTabSz="180000"/>
            <a:r>
              <a:rPr lang="en-US" altLang="ko-KR" sz="1000" dirty="0"/>
              <a:t>&lt;head&gt;</a:t>
            </a:r>
          </a:p>
          <a:p>
            <a:pPr defTabSz="180000"/>
            <a:r>
              <a:rPr lang="en-US" altLang="ko-KR" sz="1000" dirty="0"/>
              <a:t>&lt;title&gt;</a:t>
            </a:r>
            <a:r>
              <a:rPr lang="ko-KR" altLang="en-US" sz="1000" dirty="0"/>
              <a:t>윈도우 열기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dirty="0"/>
              <a:t>function load(URL)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 err="1"/>
              <a:t>window.open</a:t>
            </a:r>
            <a:r>
              <a:rPr lang="en-US" altLang="ko-KR" sz="1000" b="1" dirty="0"/>
              <a:t>(URL, "</a:t>
            </a:r>
            <a:r>
              <a:rPr lang="en-US" altLang="ko-KR" sz="1000" b="1" dirty="0" err="1"/>
              <a:t>myWin</a:t>
            </a:r>
            <a:r>
              <a:rPr lang="en-US" altLang="ko-KR" sz="1000" b="1" dirty="0"/>
              <a:t>", "left=300,top=300,width=400,height=300");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&lt;/script&gt;</a:t>
            </a:r>
          </a:p>
          <a:p>
            <a:pPr defTabSz="180000"/>
            <a:r>
              <a:rPr lang="en-US" altLang="ko-KR" sz="1000" dirty="0"/>
              <a:t>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</a:t>
            </a:r>
            <a:r>
              <a:rPr lang="en-US" altLang="ko-KR" sz="1000" dirty="0" err="1"/>
              <a:t>window.open</a:t>
            </a:r>
            <a:r>
              <a:rPr lang="en-US" altLang="ko-KR" sz="1000" dirty="0"/>
              <a:t>()</a:t>
            </a:r>
            <a:r>
              <a:rPr lang="ko-KR" altLang="en-US" sz="1000" dirty="0"/>
              <a:t>으로 윈도우 열기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pt-BR" altLang="ko-KR" sz="1000" dirty="0"/>
              <a:t>&lt;a href="javascript:load('http://www.graceland.com')"&gt;</a:t>
            </a:r>
          </a:p>
          <a:p>
            <a:pPr defTabSz="180000"/>
            <a:r>
              <a:rPr lang="ko-KR" altLang="en-US" sz="1000" dirty="0"/>
              <a:t>         </a:t>
            </a:r>
            <a:r>
              <a:rPr lang="ko-KR" altLang="en-US" sz="1000" dirty="0" err="1"/>
              <a:t>엘비스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프레슬리</a:t>
            </a:r>
            <a:r>
              <a:rPr lang="ko-KR" altLang="en-US" sz="1000" dirty="0"/>
              <a:t> 홈 페이지</a:t>
            </a:r>
            <a:r>
              <a:rPr lang="en-US" altLang="ko-KR" sz="1000" dirty="0"/>
              <a:t>&lt;/a&gt;&lt;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pt-BR" altLang="ko-KR" sz="1000" dirty="0"/>
              <a:t>&lt;a href="javascript:load('http://www.universalorlando.com')"&gt;</a:t>
            </a:r>
          </a:p>
          <a:p>
            <a:pPr defTabSz="180000"/>
            <a:r>
              <a:rPr lang="ko-KR" altLang="en-US" sz="1000" dirty="0"/>
              <a:t>         유니버설 </a:t>
            </a:r>
            <a:r>
              <a:rPr lang="ko-KR" altLang="en-US" sz="1000" dirty="0" err="1"/>
              <a:t>올랜드</a:t>
            </a:r>
            <a:r>
              <a:rPr lang="ko-KR" altLang="en-US" sz="1000" dirty="0"/>
              <a:t> 홈 페이지</a:t>
            </a:r>
            <a:r>
              <a:rPr lang="en-US" altLang="ko-KR" sz="1000" dirty="0"/>
              <a:t>&lt;/a&gt;&lt;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pt-BR" altLang="ko-KR" sz="1000" dirty="0"/>
              <a:t>&lt;a href="javascript:load('http://www.disneyworld.com')"&gt;</a:t>
            </a:r>
          </a:p>
          <a:p>
            <a:pPr defTabSz="180000"/>
            <a:r>
              <a:rPr lang="ko-KR" altLang="en-US" sz="1000" dirty="0"/>
              <a:t>         디즈니월드 홈 페이지</a:t>
            </a:r>
            <a:r>
              <a:rPr lang="en-US" altLang="ko-KR" sz="1000" dirty="0"/>
              <a:t>&lt;/a&gt;&lt;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  <a:r>
              <a:rPr lang="ko-KR" altLang="en-US" sz="1000" dirty="0"/>
              <a:t>         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10-1 </a:t>
            </a:r>
            <a:r>
              <a:rPr lang="en-US" altLang="ko-KR" dirty="0" err="1"/>
              <a:t>window.open</a:t>
            </a:r>
            <a:r>
              <a:rPr lang="en-US" altLang="ko-KR" dirty="0"/>
              <a:t>()</a:t>
            </a:r>
            <a:r>
              <a:rPr lang="ko-KR" altLang="en-US" dirty="0"/>
              <a:t>으로 윈도우 열기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15158" y="3452629"/>
            <a:ext cx="1531192" cy="442674"/>
          </a:xfrm>
          <a:prstGeom prst="wedgeRoundRectCallout">
            <a:avLst>
              <a:gd name="adj1" fmla="val -71296"/>
              <a:gd name="adj2" fmla="val 23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새 윈도우를 열고 </a:t>
            </a:r>
            <a:endParaRPr lang="en-US" altLang="ko-KR" sz="1000" dirty="0"/>
          </a:p>
          <a:p>
            <a:r>
              <a:rPr lang="ko-KR" altLang="en-US" sz="1000" dirty="0"/>
              <a:t>디즈니 홈 페이지 출력</a:t>
            </a:r>
          </a:p>
        </p:txBody>
      </p:sp>
      <p:sp>
        <p:nvSpPr>
          <p:cNvPr id="8" name="자유형 7"/>
          <p:cNvSpPr/>
          <p:nvPr/>
        </p:nvSpPr>
        <p:spPr>
          <a:xfrm flipH="1">
            <a:off x="6322172" y="3429000"/>
            <a:ext cx="122035" cy="523803"/>
          </a:xfrm>
          <a:custGeom>
            <a:avLst/>
            <a:gdLst>
              <a:gd name="connsiteX0" fmla="*/ 0 w 284639"/>
              <a:gd name="connsiteY0" fmla="*/ 0 h 217037"/>
              <a:gd name="connsiteX1" fmla="*/ 135204 w 284639"/>
              <a:gd name="connsiteY1" fmla="*/ 120971 h 217037"/>
              <a:gd name="connsiteX2" fmla="*/ 284639 w 284639"/>
              <a:gd name="connsiteY2" fmla="*/ 217037 h 21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639" h="217037">
                <a:moveTo>
                  <a:pt x="0" y="0"/>
                </a:moveTo>
                <a:cubicBezTo>
                  <a:pt x="43882" y="42399"/>
                  <a:pt x="87764" y="84798"/>
                  <a:pt x="135204" y="120971"/>
                </a:cubicBezTo>
                <a:cubicBezTo>
                  <a:pt x="182644" y="157144"/>
                  <a:pt x="233641" y="187090"/>
                  <a:pt x="284639" y="217037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7081" y="3962435"/>
            <a:ext cx="3687887" cy="27418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91880" y="6165355"/>
            <a:ext cx="1152128" cy="272415"/>
          </a:xfrm>
          <a:prstGeom prst="wedgeRoundRectCallout">
            <a:avLst>
              <a:gd name="adj1" fmla="val 61863"/>
              <a:gd name="adj2" fmla="val 41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err="1"/>
              <a:t>myWin</a:t>
            </a:r>
            <a:r>
              <a:rPr lang="en-US" altLang="ko-KR" sz="1000" dirty="0"/>
              <a:t>  </a:t>
            </a:r>
            <a:r>
              <a:rPr lang="ko-KR" altLang="en-US" sz="1000" dirty="0"/>
              <a:t>윈도우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320387"/>
            <a:ext cx="49106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개의 링크를 가진 웹 페이지를 작성하고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각 링크를 클릭하면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myWin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이름의 새 윈도우를 열고 해당 사이트를 출력하라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myWin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윈도우는 공유된다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새 윈도우는 스크린의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(300, 300)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위치에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400x300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크기로 출력된다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4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10-2 </a:t>
            </a:r>
            <a:r>
              <a:rPr lang="ko-KR" altLang="en-US" dirty="0"/>
              <a:t>윈도우 닫기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4675" y="1772816"/>
            <a:ext cx="5544616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</a:t>
            </a:r>
          </a:p>
          <a:p>
            <a:pPr defTabSz="180000"/>
            <a:r>
              <a:rPr lang="en-US" altLang="ko-KR" sz="1000" dirty="0"/>
              <a:t>&lt;head&gt;</a:t>
            </a:r>
          </a:p>
          <a:p>
            <a:pPr defTabSz="180000"/>
            <a:r>
              <a:rPr lang="en-US" altLang="ko-KR" sz="1000" dirty="0"/>
              <a:t>&lt;title&gt;</a:t>
            </a:r>
            <a:r>
              <a:rPr lang="ko-KR" altLang="en-US" sz="1000" dirty="0"/>
              <a:t>윈도우 닫기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dirty="0" err="1"/>
              <a:t>var</a:t>
            </a:r>
            <a:r>
              <a:rPr lang="ko-KR" altLang="en-US" sz="1000" dirty="0"/>
              <a:t> </a:t>
            </a:r>
            <a:r>
              <a:rPr lang="en-US" altLang="ko-KR" sz="1000" dirty="0" err="1"/>
              <a:t>newWin</a:t>
            </a:r>
            <a:r>
              <a:rPr lang="en-US" altLang="ko-KR" sz="1000" dirty="0"/>
              <a:t>=null; // </a:t>
            </a:r>
            <a:r>
              <a:rPr lang="ko-KR" altLang="en-US" sz="1000" dirty="0"/>
              <a:t>새로 연 윈도우 기억</a:t>
            </a:r>
          </a:p>
          <a:p>
            <a:pPr defTabSz="180000"/>
            <a:r>
              <a:rPr lang="en-US" altLang="ko-KR" sz="1000" dirty="0"/>
              <a:t>function load(URL)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newWin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window.open</a:t>
            </a:r>
            <a:r>
              <a:rPr lang="en-US" altLang="ko-KR" sz="1000" dirty="0"/>
              <a:t>(URL, "</a:t>
            </a:r>
            <a:r>
              <a:rPr lang="en-US" altLang="ko-KR" sz="1000" dirty="0" err="1"/>
              <a:t>myWin</a:t>
            </a:r>
            <a:r>
              <a:rPr lang="en-US" altLang="ko-KR" sz="1000" dirty="0"/>
              <a:t>", "left=300,top=300,width=400,height=300");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  <a:p>
            <a:pPr defTabSz="180000"/>
            <a:r>
              <a:rPr lang="en-US" altLang="ko-KR" sz="1000" dirty="0"/>
              <a:t>function </a:t>
            </a:r>
            <a:r>
              <a:rPr lang="en-US" altLang="ko-KR" sz="1000" dirty="0" err="1"/>
              <a:t>closeNewWindow</a:t>
            </a:r>
            <a:r>
              <a:rPr lang="en-US" altLang="ko-KR" sz="1000" dirty="0"/>
              <a:t>() {</a:t>
            </a:r>
          </a:p>
          <a:p>
            <a:pPr defTabSz="180000"/>
            <a:r>
              <a:rPr lang="en-US" altLang="ko-KR" sz="1000" dirty="0"/>
              <a:t>	if(</a:t>
            </a:r>
            <a:r>
              <a:rPr lang="en-US" altLang="ko-KR" sz="1000" dirty="0" err="1"/>
              <a:t>newWin</a:t>
            </a:r>
            <a:r>
              <a:rPr lang="en-US" altLang="ko-KR" sz="1000" dirty="0"/>
              <a:t>==null</a:t>
            </a:r>
            <a:r>
              <a:rPr lang="ko-KR" altLang="en-US" sz="1000" dirty="0"/>
              <a:t> </a:t>
            </a:r>
            <a:r>
              <a:rPr lang="en-US" altLang="ko-KR" sz="1000" dirty="0"/>
              <a:t>|| </a:t>
            </a:r>
            <a:r>
              <a:rPr lang="en-US" altLang="ko-KR" sz="1000" dirty="0" err="1"/>
              <a:t>newWin.closed</a:t>
            </a:r>
            <a:r>
              <a:rPr lang="en-US" altLang="ko-KR" sz="1000" dirty="0"/>
              <a:t>) // </a:t>
            </a:r>
            <a:r>
              <a:rPr lang="ko-KR" altLang="en-US" sz="1000" dirty="0"/>
              <a:t>윈도우가 열리지 않았거나 닫힌 경우</a:t>
            </a:r>
          </a:p>
          <a:p>
            <a:pPr defTabSz="180000"/>
            <a:r>
              <a:rPr lang="en-US" altLang="ko-KR" sz="1000" dirty="0"/>
              <a:t>		return; // </a:t>
            </a:r>
            <a:r>
              <a:rPr lang="ko-KR" altLang="en-US" sz="1000" dirty="0"/>
              <a:t>윈도우가 없는 경우 그냥 리턴 </a:t>
            </a:r>
          </a:p>
          <a:p>
            <a:pPr defTabSz="180000"/>
            <a:r>
              <a:rPr lang="en-US" altLang="ko-KR" sz="1000" dirty="0"/>
              <a:t>	else 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b="1" dirty="0" err="1"/>
              <a:t>newWin.close</a:t>
            </a:r>
            <a:r>
              <a:rPr lang="en-US" altLang="ko-KR" sz="1000" b="1" dirty="0"/>
              <a:t>()</a:t>
            </a:r>
            <a:r>
              <a:rPr lang="en-US" altLang="ko-KR" sz="1000" dirty="0"/>
              <a:t>; // </a:t>
            </a:r>
            <a:r>
              <a:rPr lang="ko-KR" altLang="en-US" sz="1000" dirty="0"/>
              <a:t>열어 놓은 윈도우 닫기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&lt;/script&gt;</a:t>
            </a:r>
          </a:p>
          <a:p>
            <a:pPr defTabSz="180000"/>
            <a:r>
              <a:rPr lang="en-US" altLang="ko-KR" sz="1000" dirty="0"/>
              <a:t>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&lt;h3&gt;window</a:t>
            </a:r>
            <a:r>
              <a:rPr lang="ko-KR" altLang="en-US" sz="1000" dirty="0"/>
              <a:t>의 </a:t>
            </a:r>
            <a:r>
              <a:rPr lang="en-US" altLang="ko-KR" sz="1000" dirty="0"/>
              <a:t>close()</a:t>
            </a:r>
            <a:r>
              <a:rPr lang="ko-KR" altLang="en-US" sz="1000" dirty="0"/>
              <a:t>로 윈도우 닫기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pt-BR" altLang="ko-KR" sz="1000" dirty="0"/>
              <a:t>&lt;a href="javascript:load('http://www.disneyworld.com')"&gt;</a:t>
            </a:r>
          </a:p>
          <a:p>
            <a:pPr defTabSz="180000"/>
            <a:r>
              <a:rPr lang="ko-KR" altLang="en-US" sz="1000" dirty="0"/>
              <a:t>         새 윈도우 열기</a:t>
            </a:r>
            <a:r>
              <a:rPr lang="en-US" altLang="ko-KR" sz="1000" dirty="0"/>
              <a:t>(</a:t>
            </a:r>
            <a:r>
              <a:rPr lang="ko-KR" altLang="en-US" sz="1000" dirty="0"/>
              <a:t>디즈니월드</a:t>
            </a:r>
            <a:r>
              <a:rPr lang="en-US" altLang="ko-KR" sz="1000" dirty="0"/>
              <a:t>)&lt;/a&gt;&lt;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&lt;a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javascript:</a:t>
            </a:r>
            <a:r>
              <a:rPr lang="en-US" altLang="ko-KR" sz="1000" b="1" dirty="0" err="1"/>
              <a:t>window.close</a:t>
            </a:r>
            <a:r>
              <a:rPr lang="en-US" altLang="ko-KR" sz="1000" b="1" dirty="0"/>
              <a:t>()</a:t>
            </a:r>
            <a:r>
              <a:rPr lang="en-US" altLang="ko-KR" sz="1000" dirty="0"/>
              <a:t>"&gt;</a:t>
            </a:r>
          </a:p>
          <a:p>
            <a:pPr defTabSz="180000"/>
            <a:r>
              <a:rPr lang="ko-KR" altLang="en-US" sz="1000" dirty="0"/>
              <a:t>         현재 윈도우 닫기</a:t>
            </a:r>
            <a:r>
              <a:rPr lang="en-US" altLang="ko-KR" sz="1000" dirty="0"/>
              <a:t>&lt;/a&gt;&lt;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  <a:r>
              <a:rPr lang="ko-KR" altLang="en-US" sz="1000" dirty="0"/>
              <a:t>         </a:t>
            </a:r>
          </a:p>
          <a:p>
            <a:pPr defTabSz="180000"/>
            <a:r>
              <a:rPr lang="en-US" altLang="ko-KR" sz="1000" dirty="0"/>
              <a:t>&lt;a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javascript:closeNewWindow</a:t>
            </a:r>
            <a:r>
              <a:rPr lang="en-US" altLang="ko-KR" sz="1000" dirty="0"/>
              <a:t>()"&gt;</a:t>
            </a:r>
          </a:p>
          <a:p>
            <a:pPr defTabSz="180000"/>
            <a:r>
              <a:rPr lang="ko-KR" altLang="en-US" sz="1000" dirty="0"/>
              <a:t>         새 윈도우 닫기</a:t>
            </a:r>
            <a:r>
              <a:rPr lang="en-US" altLang="ko-KR" sz="1000" dirty="0"/>
              <a:t>&lt;/a&gt;</a:t>
            </a:r>
            <a:r>
              <a:rPr lang="ko-KR" altLang="en-US" sz="1000" dirty="0"/>
              <a:t>         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3207" y="2852936"/>
            <a:ext cx="2382730" cy="24001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25375" y="4676994"/>
            <a:ext cx="2013075" cy="272415"/>
          </a:xfrm>
          <a:prstGeom prst="wedgeRoundRectCallout">
            <a:avLst>
              <a:gd name="adj1" fmla="val -67635"/>
              <a:gd name="adj2" fmla="val -365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자신의 브라우저 윈도우 닫기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54118" y="5183546"/>
            <a:ext cx="2013075" cy="442674"/>
          </a:xfrm>
          <a:prstGeom prst="wedgeRoundRectCallout">
            <a:avLst>
              <a:gd name="adj1" fmla="val -68129"/>
              <a:gd name="adj2" fmla="val -9574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첫번째</a:t>
            </a:r>
            <a:r>
              <a:rPr lang="ko-KR" altLang="en-US" sz="1000" dirty="0"/>
              <a:t> 링크에 의해 열려진 디즈니 월드 윈도우 닫기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2088" y="1348468"/>
            <a:ext cx="8214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윈도우를 스스로 닫는 경우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windo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제공 메서드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close())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와 자신이 생성한 윈도우를 닫는 사례를 보인다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.(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함수를 만들어서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닫기   새롭게 만들어진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윈도우창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 닫기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원래 창 아님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955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 </a:t>
            </a:r>
            <a:r>
              <a:rPr lang="ko-KR" altLang="en-US" dirty="0"/>
              <a:t>객체의 타이머 활용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window </a:t>
            </a:r>
            <a:r>
              <a:rPr lang="ko-KR" altLang="en-US" dirty="0"/>
              <a:t>객체의</a:t>
            </a:r>
            <a:r>
              <a:rPr lang="en-US" altLang="ko-KR" dirty="0"/>
              <a:t> </a:t>
            </a:r>
            <a:r>
              <a:rPr lang="ko-KR" altLang="en-US" dirty="0"/>
              <a:t>타이머 기능 </a:t>
            </a:r>
            <a:r>
              <a:rPr lang="en-US" altLang="ko-KR" dirty="0"/>
              <a:t>2 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1"/>
            <a:r>
              <a:rPr lang="ko-KR" altLang="en-US" dirty="0"/>
              <a:t>타임아웃 코드 </a:t>
            </a:r>
            <a:r>
              <a:rPr lang="en-US" altLang="ko-KR" dirty="0"/>
              <a:t>1</a:t>
            </a:r>
            <a:r>
              <a:rPr lang="ko-KR" altLang="en-US" dirty="0"/>
              <a:t>회 호출</a:t>
            </a:r>
            <a:endParaRPr lang="en-US" altLang="ko-KR" dirty="0"/>
          </a:p>
          <a:p>
            <a:pPr lvl="2"/>
            <a:r>
              <a:rPr lang="en-US" altLang="ko-KR" i="1" dirty="0" err="1"/>
              <a:t>setTimeout</a:t>
            </a:r>
            <a:r>
              <a:rPr lang="en-US" altLang="ko-KR" dirty="0"/>
              <a:t>()/</a:t>
            </a:r>
            <a:r>
              <a:rPr lang="en-US" altLang="ko-KR" dirty="0" err="1"/>
              <a:t>clearTimeout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r>
              <a:rPr lang="ko-KR" altLang="en-US" dirty="0"/>
              <a:t>타임아웃 코드 반복 호출</a:t>
            </a:r>
            <a:endParaRPr lang="en-US" altLang="ko-KR" dirty="0"/>
          </a:p>
          <a:p>
            <a:pPr lvl="2"/>
            <a:r>
              <a:rPr lang="en-US" altLang="ko-KR" dirty="0" err="1"/>
              <a:t>setInterval</a:t>
            </a:r>
            <a:r>
              <a:rPr lang="en-US" altLang="ko-KR" dirty="0"/>
              <a:t>()/</a:t>
            </a:r>
            <a:r>
              <a:rPr lang="en-US" altLang="ko-KR" dirty="0" err="1"/>
              <a:t>clearInterval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196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setTimeout</a:t>
            </a:r>
            <a:r>
              <a:rPr lang="en-US" altLang="ko-KR" dirty="0"/>
              <a:t>()/</a:t>
            </a:r>
            <a:r>
              <a:rPr lang="en-US" altLang="ko-KR" dirty="0" err="1"/>
              <a:t>clearTimeout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err="1"/>
              <a:t>setTimeout</a:t>
            </a:r>
            <a:r>
              <a:rPr lang="en-US" altLang="ko-KR" sz="2000" dirty="0"/>
              <a:t>() :  </a:t>
            </a:r>
            <a:r>
              <a:rPr lang="ko-KR" altLang="en-US" sz="2000" dirty="0"/>
              <a:t>타임아웃 코드 </a:t>
            </a:r>
            <a:r>
              <a:rPr lang="en-US" altLang="ko-KR" sz="2000" dirty="0"/>
              <a:t>1</a:t>
            </a:r>
            <a:r>
              <a:rPr lang="ko-KR" altLang="en-US" sz="2000" dirty="0"/>
              <a:t>회 실행</a:t>
            </a:r>
            <a:r>
              <a:rPr lang="en-US" altLang="ko-KR" sz="2000" dirty="0"/>
              <a:t>(</a:t>
            </a:r>
            <a:r>
              <a:rPr lang="ko-KR" altLang="en-US" sz="2000" dirty="0"/>
              <a:t>반환은 </a:t>
            </a:r>
            <a:r>
              <a:rPr lang="en-US" altLang="ko-KR" sz="2000" dirty="0"/>
              <a:t>timeout</a:t>
            </a:r>
            <a:r>
              <a:rPr lang="ko-KR" altLang="en-US" sz="2000" dirty="0"/>
              <a:t>객체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endParaRPr lang="en-US" altLang="ko-KR" sz="1800" dirty="0"/>
          </a:p>
          <a:p>
            <a:pPr marL="365760" lvl="1" indent="0">
              <a:buNone/>
            </a:pPr>
            <a:r>
              <a:rPr lang="ko-KR" altLang="en-US" sz="1800" dirty="0"/>
              <a:t>예</a:t>
            </a:r>
            <a:r>
              <a:rPr lang="en-US" altLang="ko-KR" sz="1800" dirty="0"/>
              <a:t>) 3</a:t>
            </a:r>
            <a:r>
              <a:rPr lang="ko-KR" altLang="en-US" sz="1800" dirty="0"/>
              <a:t>초 후 </a:t>
            </a:r>
            <a:r>
              <a:rPr lang="ko-KR" altLang="en-US" sz="1800" dirty="0" err="1"/>
              <a:t>경고창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출력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파라메터</a:t>
            </a:r>
            <a:r>
              <a:rPr lang="ko-KR" altLang="en-US" sz="1600" dirty="0" smtClean="0"/>
              <a:t> 없는 함수는 이름만 사용 가능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단 </a:t>
            </a:r>
            <a:r>
              <a:rPr lang="en-US" altLang="ko-KR" sz="1600" dirty="0" smtClean="0"/>
              <a:t>‘’” </a:t>
            </a:r>
            <a:r>
              <a:rPr lang="ko-KR" altLang="en-US" sz="1600" dirty="0" smtClean="0"/>
              <a:t>없음 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365760" lvl="1" indent="0">
              <a:buNone/>
            </a:pPr>
            <a:r>
              <a:rPr lang="ko-KR" altLang="en-US" sz="1800" dirty="0"/>
              <a:t>예</a:t>
            </a:r>
            <a:r>
              <a:rPr lang="en-US" altLang="ko-KR" sz="1800" dirty="0"/>
              <a:t>) 3</a:t>
            </a:r>
            <a:r>
              <a:rPr lang="ko-KR" altLang="en-US" sz="1800" dirty="0"/>
              <a:t>초가 되기 전에 타이머 해제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42010" y="4437112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myAlert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(time) { 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alert(time + "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초 지났습니다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</a:p>
          <a:p>
            <a:pPr marL="190500" fontAlgn="base" latinLnBrk="0"/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b="1" dirty="0" err="1"/>
              <a:t>timerID</a:t>
            </a:r>
            <a:r>
              <a:rPr lang="en-US" altLang="ko-KR" sz="1400" dirty="0"/>
              <a:t> = </a:t>
            </a:r>
            <a:r>
              <a:rPr lang="en-US" altLang="ko-KR" sz="1400" b="1" dirty="0" err="1"/>
              <a:t>setTimeout</a:t>
            </a:r>
            <a:r>
              <a:rPr lang="en-US" altLang="ko-KR" sz="1400" b="1" dirty="0"/>
              <a:t>("</a:t>
            </a:r>
            <a:r>
              <a:rPr lang="en-US" altLang="ko-KR" sz="1400" b="1" dirty="0" err="1"/>
              <a:t>myAlert</a:t>
            </a:r>
            <a:r>
              <a:rPr lang="en-US" altLang="ko-KR" sz="1400" b="1" dirty="0"/>
              <a:t>(3)", 3000);</a:t>
            </a:r>
            <a:r>
              <a:rPr lang="en-US" altLang="ko-KR" sz="1400" dirty="0"/>
              <a:t> // 3</a:t>
            </a:r>
            <a:r>
              <a:rPr lang="ko-KR" altLang="en-US" sz="1400" dirty="0"/>
              <a:t>초 후 </a:t>
            </a:r>
            <a:r>
              <a:rPr lang="en-US" altLang="ko-KR" sz="1400" dirty="0" err="1"/>
              <a:t>myAlert</a:t>
            </a:r>
            <a:r>
              <a:rPr lang="en-US" altLang="ko-KR" sz="1400" dirty="0"/>
              <a:t>(‘3’) </a:t>
            </a:r>
            <a:r>
              <a:rPr lang="ko-KR" altLang="en-US" sz="1400" dirty="0"/>
              <a:t>호출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75656" y="5877272"/>
            <a:ext cx="6786855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clearTimeout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timerID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timerID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타이머 해제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826930"/>
            <a:ext cx="7838123" cy="21059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643968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익명의 함수로 직접 코드 만들어도 되고 </a:t>
            </a:r>
            <a:r>
              <a:rPr lang="ko-KR" altLang="en-US" dirty="0" err="1" smtClean="0"/>
              <a:t>파라메터</a:t>
            </a:r>
            <a:r>
              <a:rPr lang="ko-KR" altLang="en-US" dirty="0" smtClean="0"/>
              <a:t> 가진 함수 사용시는 </a:t>
            </a:r>
            <a:r>
              <a:rPr lang="ko-KR" altLang="en-US" dirty="0" err="1" smtClean="0"/>
              <a:t>함수안에서</a:t>
            </a:r>
            <a:r>
              <a:rPr lang="ko-KR" altLang="en-US" dirty="0" smtClean="0"/>
              <a:t> 외부 함수 호출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141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/>
              <a:t>timeout = </a:t>
            </a:r>
            <a:r>
              <a:rPr lang="en-US" altLang="ko-KR" sz="2000" dirty="0" err="1"/>
              <a:t>setTimeout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alertFunc</a:t>
            </a:r>
            <a:r>
              <a:rPr lang="en-US" altLang="ko-KR" sz="2000" dirty="0"/>
              <a:t>, 3000</a:t>
            </a:r>
            <a:r>
              <a:rPr lang="en-US" altLang="ko-KR" sz="2000" dirty="0" smtClean="0"/>
              <a:t>);//</a:t>
            </a:r>
            <a:r>
              <a:rPr lang="ko-KR" altLang="en-US" sz="2000" dirty="0" err="1" smtClean="0"/>
              <a:t>함수이름</a:t>
            </a:r>
            <a:r>
              <a:rPr lang="en-US" altLang="ko-KR" sz="2000" dirty="0" smtClean="0"/>
              <a:t>(“”</a:t>
            </a:r>
            <a:r>
              <a:rPr lang="ko-KR" altLang="en-US" sz="2000" dirty="0" smtClean="0"/>
              <a:t>없음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err="1"/>
              <a:t>var</a:t>
            </a:r>
            <a:r>
              <a:rPr lang="en-US" altLang="ko-KR" sz="2000" dirty="0"/>
              <a:t> </a:t>
            </a:r>
            <a:r>
              <a:rPr lang="en-US" altLang="ko-KR" sz="2000" b="1" dirty="0" err="1"/>
              <a:t>timerID</a:t>
            </a:r>
            <a:r>
              <a:rPr lang="en-US" altLang="ko-KR" sz="2000" dirty="0"/>
              <a:t> = </a:t>
            </a:r>
            <a:r>
              <a:rPr lang="en-US" altLang="ko-KR" sz="2000" b="1" dirty="0" err="1"/>
              <a:t>setTimeout</a:t>
            </a:r>
            <a:r>
              <a:rPr lang="en-US" altLang="ko-KR" sz="2000" b="1" dirty="0"/>
              <a:t>("</a:t>
            </a:r>
            <a:r>
              <a:rPr lang="en-US" altLang="ko-KR" sz="2000" b="1" dirty="0" err="1"/>
              <a:t>myAlert</a:t>
            </a:r>
            <a:r>
              <a:rPr lang="en-US" altLang="ko-KR" sz="2000" b="1" dirty="0"/>
              <a:t>(3)", 3000</a:t>
            </a:r>
            <a:r>
              <a:rPr lang="en-US" altLang="ko-KR" sz="2000" b="1" dirty="0" smtClean="0"/>
              <a:t>); //</a:t>
            </a:r>
            <a:r>
              <a:rPr lang="ko-KR" altLang="en-US" sz="2000" b="1" dirty="0" err="1" smtClean="0"/>
              <a:t>함수호출</a:t>
            </a:r>
            <a:r>
              <a:rPr lang="en-US" altLang="ko-KR" sz="2000" b="1" dirty="0" smtClean="0"/>
              <a:t>(“”)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err="1" smtClean="0"/>
              <a:t>setTimeout</a:t>
            </a:r>
            <a:r>
              <a:rPr lang="en-US" altLang="ko-KR" sz="2000" dirty="0" smtClean="0"/>
              <a:t>(function</a:t>
            </a:r>
            <a:r>
              <a:rPr lang="en-US" altLang="ko-KR" sz="2000" dirty="0"/>
              <a:t>() {</a:t>
            </a:r>
            <a:r>
              <a:rPr lang="en-US" altLang="ko-KR" sz="2000" dirty="0" err="1"/>
              <a:t>startTime</a:t>
            </a:r>
            <a:r>
              <a:rPr lang="en-US" altLang="ko-KR" sz="2000" dirty="0"/>
              <a:t>()}, 1000</a:t>
            </a:r>
            <a:r>
              <a:rPr lang="en-US" altLang="ko-KR" sz="2000" dirty="0" smtClean="0"/>
              <a:t>);//</a:t>
            </a:r>
            <a:r>
              <a:rPr lang="ko-KR" altLang="en-US" sz="2000" dirty="0" smtClean="0"/>
              <a:t>익명 함수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err="1"/>
              <a:t>setTimeout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myFunc</a:t>
            </a:r>
            <a:r>
              <a:rPr lang="en-US" altLang="ko-KR" sz="2000" dirty="0"/>
              <a:t>, 2000, "param1", "param2</a:t>
            </a:r>
            <a:r>
              <a:rPr lang="en-US" altLang="ko-KR" sz="2000" dirty="0" smtClean="0"/>
              <a:t>");</a:t>
            </a:r>
          </a:p>
          <a:p>
            <a:r>
              <a:rPr lang="en-US" altLang="ko-KR" sz="2000" dirty="0" smtClean="0"/>
              <a:t>//</a:t>
            </a:r>
            <a:r>
              <a:rPr lang="ko-KR" altLang="en-US" sz="2000" dirty="0" err="1" smtClean="0"/>
              <a:t>함수이름</a:t>
            </a:r>
            <a:r>
              <a:rPr lang="ko-KR" altLang="en-US" sz="2000" dirty="0" smtClean="0"/>
              <a:t> 사용하고 </a:t>
            </a:r>
            <a:r>
              <a:rPr lang="ko-KR" altLang="en-US" sz="2000" dirty="0" err="1" smtClean="0"/>
              <a:t>파라메터를</a:t>
            </a:r>
            <a:r>
              <a:rPr lang="ko-KR" altLang="en-US" sz="2000" dirty="0" smtClean="0"/>
              <a:t> 전달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err="1"/>
              <a:t>setTimeout</a:t>
            </a:r>
            <a:r>
              <a:rPr lang="en-US" altLang="ko-KR" sz="2000" dirty="0"/>
              <a:t>(function() {</a:t>
            </a:r>
            <a:r>
              <a:rPr lang="en-US" altLang="ko-KR" sz="2000" dirty="0" err="1"/>
              <a:t>myFunc</a:t>
            </a:r>
            <a:r>
              <a:rPr lang="en-US" altLang="ko-KR" sz="2000" dirty="0"/>
              <a:t>("param1", "param2")}, 2000);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230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3099" y="1833749"/>
            <a:ext cx="5247248" cy="49398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&lt;!DOCTYPE html&gt;</a:t>
            </a:r>
          </a:p>
          <a:p>
            <a:pPr defTabSz="180000"/>
            <a:r>
              <a:rPr lang="en-US" altLang="ko-KR" sz="1050" dirty="0"/>
              <a:t>&lt;html&gt;</a:t>
            </a:r>
          </a:p>
          <a:p>
            <a:pPr defTabSz="180000"/>
            <a:r>
              <a:rPr lang="en-US" altLang="ko-KR" sz="1050" dirty="0"/>
              <a:t>&lt;head&gt;</a:t>
            </a:r>
          </a:p>
          <a:p>
            <a:pPr defTabSz="180000"/>
            <a:r>
              <a:rPr lang="en-US" altLang="ko-KR" sz="1050" dirty="0"/>
              <a:t>&lt;title&gt;</a:t>
            </a:r>
            <a:r>
              <a:rPr lang="en-US" altLang="ko-KR" sz="1050" dirty="0" err="1"/>
              <a:t>setTimeout</a:t>
            </a:r>
            <a:r>
              <a:rPr lang="en-US" altLang="ko-KR" sz="1050" dirty="0"/>
              <a:t>()</a:t>
            </a:r>
            <a:r>
              <a:rPr lang="ko-KR" altLang="en-US" sz="1050" dirty="0"/>
              <a:t>으로 웹 페이지 자동 연결</a:t>
            </a:r>
            <a:r>
              <a:rPr lang="en-US" altLang="ko-KR" sz="1050" dirty="0"/>
              <a:t>&lt;/title&gt;</a:t>
            </a:r>
          </a:p>
          <a:p>
            <a:pPr defTabSz="180000"/>
            <a:r>
              <a:rPr lang="en-US" altLang="ko-KR" sz="1050" dirty="0"/>
              <a:t>&lt;/head&gt;</a:t>
            </a:r>
          </a:p>
          <a:p>
            <a:pPr defTabSz="180000"/>
            <a:r>
              <a:rPr lang="en-US" altLang="ko-KR" sz="1050" dirty="0"/>
              <a:t>&lt;body&gt;</a:t>
            </a:r>
          </a:p>
          <a:p>
            <a:pPr defTabSz="180000"/>
            <a:r>
              <a:rPr lang="en-US" altLang="ko-KR" sz="1050" dirty="0"/>
              <a:t>&lt;h3&gt;</a:t>
            </a:r>
            <a:r>
              <a:rPr lang="ko-KR" altLang="en-US" sz="1050" dirty="0"/>
              <a:t>이미지에 마우스를 올리고 </a:t>
            </a:r>
            <a:r>
              <a:rPr lang="en-US" altLang="ko-KR" sz="1050" dirty="0"/>
              <a:t>5</a:t>
            </a:r>
            <a:r>
              <a:rPr lang="ko-KR" altLang="en-US" sz="1050" dirty="0"/>
              <a:t>초간 그대로 있을 때 사이트로 이동합니다</a:t>
            </a:r>
            <a:r>
              <a:rPr lang="en-US" altLang="ko-KR" sz="1050" dirty="0"/>
              <a:t>&lt;/h3&gt;</a:t>
            </a:r>
          </a:p>
          <a:p>
            <a:pPr defTabSz="180000"/>
            <a:r>
              <a:rPr lang="en-US" altLang="ko-KR" sz="1050" dirty="0"/>
              <a:t>&lt;</a:t>
            </a:r>
            <a:r>
              <a:rPr lang="en-US" altLang="ko-KR" sz="1050" dirty="0" err="1"/>
              <a:t>hr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</a:t>
            </a:r>
            <a:r>
              <a:rPr lang="en-US" altLang="ko-KR" sz="1050" dirty="0" err="1"/>
              <a:t>img</a:t>
            </a:r>
            <a:r>
              <a:rPr lang="en-US" altLang="ko-KR" sz="1050" dirty="0"/>
              <a:t> id="</a:t>
            </a:r>
            <a:r>
              <a:rPr lang="en-US" altLang="ko-KR" sz="1050" dirty="0" err="1"/>
              <a:t>img</a:t>
            </a:r>
            <a:r>
              <a:rPr lang="en-US" altLang="ko-KR" sz="1050" dirty="0"/>
              <a:t>" </a:t>
            </a:r>
            <a:r>
              <a:rPr lang="en-US" altLang="ko-KR" sz="1050" dirty="0" err="1"/>
              <a:t>src</a:t>
            </a:r>
            <a:r>
              <a:rPr lang="en-US" altLang="ko-KR" sz="1050" dirty="0"/>
              <a:t>="media/naver.gif" 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onmouseover</a:t>
            </a:r>
            <a:r>
              <a:rPr lang="en-US" altLang="ko-KR" sz="1050" dirty="0"/>
              <a:t>="</a:t>
            </a:r>
            <a:r>
              <a:rPr lang="en-US" altLang="ko-KR" sz="1050" dirty="0" err="1"/>
              <a:t>startTimer</a:t>
            </a:r>
            <a:r>
              <a:rPr lang="en-US" altLang="ko-KR" sz="1050" dirty="0"/>
              <a:t>(5000)"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dirty="0" err="1"/>
              <a:t>onmouseout</a:t>
            </a:r>
            <a:r>
              <a:rPr lang="en-US" altLang="ko-KR" sz="1050" b="1" dirty="0"/>
              <a:t>="</a:t>
            </a:r>
            <a:r>
              <a:rPr lang="en-US" altLang="ko-KR" sz="1050" b="1" dirty="0" err="1"/>
              <a:t>cancelTimer</a:t>
            </a:r>
            <a:r>
              <a:rPr lang="en-US" altLang="ko-KR" sz="1050" b="1" dirty="0"/>
              <a:t>()"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&lt;script&gt;</a:t>
            </a:r>
          </a:p>
          <a:p>
            <a:pPr defTabSz="180000"/>
            <a:r>
              <a:rPr lang="en-US" altLang="ko-KR" sz="1050" dirty="0" err="1"/>
              <a:t>var</a:t>
            </a:r>
            <a:r>
              <a:rPr lang="en-US" altLang="ko-KR" sz="1050" dirty="0"/>
              <a:t> </a:t>
            </a:r>
            <a:r>
              <a:rPr lang="en-US" altLang="ko-KR" sz="1050" dirty="0" err="1"/>
              <a:t>timerID</a:t>
            </a:r>
            <a:r>
              <a:rPr lang="en-US" altLang="ko-KR" sz="1050" dirty="0"/>
              <a:t>=null;</a:t>
            </a:r>
          </a:p>
          <a:p>
            <a:pPr defTabSz="180000"/>
            <a:r>
              <a:rPr lang="en-US" altLang="ko-KR" sz="1050" dirty="0"/>
              <a:t>function </a:t>
            </a:r>
            <a:r>
              <a:rPr lang="en-US" altLang="ko-KR" sz="1050" dirty="0" err="1"/>
              <a:t>startTimer</a:t>
            </a:r>
            <a:r>
              <a:rPr lang="en-US" altLang="ko-KR" sz="1050" dirty="0"/>
              <a:t>(time) {</a:t>
            </a:r>
          </a:p>
          <a:p>
            <a:pPr defTabSz="180000"/>
            <a:r>
              <a:rPr lang="en-US" altLang="ko-KR" sz="1050" dirty="0"/>
              <a:t>	// </a:t>
            </a:r>
            <a:r>
              <a:rPr lang="ko-KR" altLang="en-US" sz="1050" dirty="0"/>
              <a:t>타이머 시작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b="1" dirty="0" err="1"/>
              <a:t>timerID</a:t>
            </a:r>
            <a:r>
              <a:rPr lang="en-US" altLang="ko-KR" sz="1050" b="1" dirty="0"/>
              <a:t> = </a:t>
            </a:r>
            <a:r>
              <a:rPr lang="en-US" altLang="ko-KR" sz="1050" b="1" dirty="0" err="1"/>
              <a:t>setTimeout</a:t>
            </a:r>
            <a:r>
              <a:rPr lang="en-US" altLang="ko-KR" sz="1050" b="1" dirty="0"/>
              <a:t>("load('http://www.naver.com')", time);</a:t>
            </a:r>
          </a:p>
          <a:p>
            <a:pPr defTabSz="180000"/>
            <a:endParaRPr lang="ko-KR" altLang="en-US" sz="1050" dirty="0"/>
          </a:p>
          <a:p>
            <a:pPr defTabSz="180000"/>
            <a:r>
              <a:rPr lang="en-US" altLang="ko-KR" sz="1050" dirty="0"/>
              <a:t>	// </a:t>
            </a:r>
            <a:r>
              <a:rPr lang="ko-KR" altLang="en-US" sz="1050" dirty="0"/>
              <a:t>이미지에 마우스 올리면 나타내는 </a:t>
            </a:r>
            <a:r>
              <a:rPr lang="ko-KR" altLang="en-US" sz="1050" dirty="0" err="1"/>
              <a:t>툴팁</a:t>
            </a:r>
            <a:r>
              <a:rPr lang="ko-KR" altLang="en-US" sz="1050" dirty="0"/>
              <a:t> 메시지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dirty="0" err="1"/>
              <a:t>document.getElementById</a:t>
            </a:r>
            <a:r>
              <a:rPr lang="en-US" altLang="ko-KR" sz="1050" dirty="0"/>
              <a:t>("</a:t>
            </a:r>
            <a:r>
              <a:rPr lang="en-US" altLang="ko-KR" sz="1050" dirty="0" err="1"/>
              <a:t>img</a:t>
            </a:r>
            <a:r>
              <a:rPr lang="en-US" altLang="ko-KR" sz="1050" dirty="0"/>
              <a:t>").title = "</a:t>
            </a:r>
            <a:r>
              <a:rPr lang="ko-KR" altLang="en-US" sz="1050" dirty="0"/>
              <a:t>타이머 작동 시작</a:t>
            </a:r>
            <a:r>
              <a:rPr lang="en-US" altLang="ko-KR" sz="1050" dirty="0"/>
              <a:t>...";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function </a:t>
            </a:r>
            <a:r>
              <a:rPr lang="en-US" altLang="ko-KR" sz="1050" dirty="0" err="1"/>
              <a:t>cancelTimer</a:t>
            </a:r>
            <a:r>
              <a:rPr lang="en-US" altLang="ko-KR" sz="1050" dirty="0"/>
              <a:t>() {</a:t>
            </a:r>
          </a:p>
          <a:p>
            <a:pPr defTabSz="180000"/>
            <a:r>
              <a:rPr lang="en-US" altLang="ko-KR" sz="1050" dirty="0"/>
              <a:t>	if(</a:t>
            </a:r>
            <a:r>
              <a:rPr lang="en-US" altLang="ko-KR" sz="1050" dirty="0" err="1"/>
              <a:t>timerID</a:t>
            </a:r>
            <a:r>
              <a:rPr lang="en-US" altLang="ko-KR" sz="1050" dirty="0"/>
              <a:t> !=null) </a:t>
            </a:r>
          </a:p>
          <a:p>
            <a:pPr defTabSz="180000"/>
            <a:r>
              <a:rPr lang="en-US" altLang="ko-KR" sz="1050" dirty="0"/>
              <a:t>		</a:t>
            </a:r>
            <a:r>
              <a:rPr lang="en-US" altLang="ko-KR" sz="1050" b="1" dirty="0" err="1"/>
              <a:t>clearTimeout</a:t>
            </a:r>
            <a:r>
              <a:rPr lang="en-US" altLang="ko-KR" sz="1050" b="1" dirty="0"/>
              <a:t>(</a:t>
            </a:r>
            <a:r>
              <a:rPr lang="en-US" altLang="ko-KR" sz="1050" b="1" dirty="0" err="1"/>
              <a:t>timerID</a:t>
            </a:r>
            <a:r>
              <a:rPr lang="en-US" altLang="ko-KR" sz="1050" b="1" dirty="0"/>
              <a:t>); </a:t>
            </a:r>
            <a:r>
              <a:rPr lang="en-US" altLang="ko-KR" sz="1050" dirty="0"/>
              <a:t>// </a:t>
            </a:r>
            <a:r>
              <a:rPr lang="ko-KR" altLang="en-US" sz="1050" dirty="0"/>
              <a:t>타이머 중단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function load(</a:t>
            </a:r>
            <a:r>
              <a:rPr lang="en-US" altLang="ko-KR" sz="1050" dirty="0" err="1"/>
              <a:t>url</a:t>
            </a:r>
            <a:r>
              <a:rPr lang="en-US" altLang="ko-KR" sz="1050" dirty="0"/>
              <a:t>) {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b="1" dirty="0" err="1"/>
              <a:t>window.location</a:t>
            </a:r>
            <a:r>
              <a:rPr lang="en-US" altLang="ko-KR" sz="1050" b="1" dirty="0"/>
              <a:t> = </a:t>
            </a:r>
            <a:r>
              <a:rPr lang="en-US" altLang="ko-KR" sz="1050" b="1" dirty="0" err="1"/>
              <a:t>url</a:t>
            </a:r>
            <a:r>
              <a:rPr lang="en-US" altLang="ko-KR" sz="1050" b="1" dirty="0"/>
              <a:t>; </a:t>
            </a:r>
            <a:r>
              <a:rPr lang="en-US" altLang="ko-KR" sz="1050" dirty="0"/>
              <a:t>// </a:t>
            </a:r>
            <a:r>
              <a:rPr lang="ko-KR" altLang="en-US" sz="1050" dirty="0"/>
              <a:t>현재 윈도우에  </a:t>
            </a:r>
            <a:r>
              <a:rPr lang="en-US" altLang="ko-KR" sz="1050" dirty="0" err="1"/>
              <a:t>url</a:t>
            </a:r>
            <a:r>
              <a:rPr lang="en-US" altLang="ko-KR" sz="1050" dirty="0"/>
              <a:t> </a:t>
            </a:r>
            <a:r>
              <a:rPr lang="ko-KR" altLang="en-US" sz="1050" dirty="0"/>
              <a:t>사이트 로드 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&lt;/script&gt;</a:t>
            </a:r>
          </a:p>
          <a:p>
            <a:pPr defTabSz="180000"/>
            <a:r>
              <a:rPr lang="en-US" altLang="ko-KR" sz="1050" dirty="0"/>
              <a:t>&lt;/body&gt;</a:t>
            </a:r>
          </a:p>
          <a:p>
            <a:pPr defTabSz="180000"/>
            <a:r>
              <a:rPr lang="en-US" altLang="ko-KR" sz="1050" dirty="0"/>
              <a:t>&lt;/html&gt;</a:t>
            </a:r>
            <a:endParaRPr lang="ko-KR" altLang="en-US" sz="105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95848" y="4439572"/>
            <a:ext cx="2178671" cy="23753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16216" y="1833749"/>
            <a:ext cx="2178671" cy="23753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10-3 </a:t>
            </a:r>
            <a:r>
              <a:rPr lang="en-US" altLang="ko-KR" dirty="0" err="1"/>
              <a:t>setTimeout</a:t>
            </a:r>
            <a:r>
              <a:rPr lang="en-US" altLang="ko-KR" dirty="0"/>
              <a:t>()</a:t>
            </a:r>
            <a:r>
              <a:rPr lang="ko-KR" altLang="en-US" dirty="0"/>
              <a:t>로 웹 페이지 자동 연결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76725" y="4209070"/>
            <a:ext cx="896015" cy="272415"/>
          </a:xfrm>
          <a:prstGeom prst="wedgeRoundRectCallout">
            <a:avLst>
              <a:gd name="adj1" fmla="val -40056"/>
              <a:gd name="adj2" fmla="val -940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툴팁</a:t>
            </a:r>
            <a:r>
              <a:rPr lang="ko-KR" altLang="en-US" sz="1000" dirty="0"/>
              <a:t> 메시지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11950" y="4581128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마우스를 올리고 </a:t>
            </a:r>
            <a:endParaRPr lang="en-US" altLang="ko-KR" sz="1000" dirty="0"/>
          </a:p>
          <a:p>
            <a:r>
              <a:rPr lang="en-US" altLang="ko-KR" sz="1000" dirty="0"/>
              <a:t>5</a:t>
            </a:r>
            <a:r>
              <a:rPr lang="ko-KR" altLang="en-US" sz="1000" dirty="0"/>
              <a:t>초간 그대로 있을 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09599" y="1310529"/>
            <a:ext cx="7850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이미지 위에 마우스를 올린 상태로 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초가 지나면 </a:t>
            </a:r>
            <a:r>
              <a:rPr lang="ko-KR" altLang="en-US" sz="1400" kern="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네이버에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연결하며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5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초 전에 이미지를 벗어나면 타이머를 해제하는 코드를 작성하라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kern="0" spc="0" dirty="0">
              <a:solidFill>
                <a:schemeClr val="accent2">
                  <a:lumMod val="75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7308304" y="4190234"/>
            <a:ext cx="205877" cy="272415"/>
          </a:xfrm>
          <a:custGeom>
            <a:avLst/>
            <a:gdLst>
              <a:gd name="connsiteX0" fmla="*/ 783220 w 783220"/>
              <a:gd name="connsiteY0" fmla="*/ 0 h 540152"/>
              <a:gd name="connsiteX1" fmla="*/ 640466 w 783220"/>
              <a:gd name="connsiteY1" fmla="*/ 366532 h 540152"/>
              <a:gd name="connsiteX2" fmla="*/ 0 w 783220"/>
              <a:gd name="connsiteY2" fmla="*/ 540152 h 540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220" h="540152">
                <a:moveTo>
                  <a:pt x="783220" y="0"/>
                </a:moveTo>
                <a:cubicBezTo>
                  <a:pt x="777111" y="138253"/>
                  <a:pt x="771003" y="276507"/>
                  <a:pt x="640466" y="366532"/>
                </a:cubicBezTo>
                <a:cubicBezTo>
                  <a:pt x="509929" y="456557"/>
                  <a:pt x="254964" y="498354"/>
                  <a:pt x="0" y="540152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255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setInterval</a:t>
            </a:r>
            <a:r>
              <a:rPr lang="en-US" altLang="ko-KR" dirty="0"/>
              <a:t>()/</a:t>
            </a:r>
            <a:r>
              <a:rPr lang="en-US" altLang="ko-KR" dirty="0" err="1"/>
              <a:t>clearInterval</a:t>
            </a:r>
            <a:r>
              <a:rPr lang="en-US" altLang="ko-KR" dirty="0"/>
              <a:t>()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err="1"/>
              <a:t>setInterval</a:t>
            </a:r>
            <a:r>
              <a:rPr lang="en-US" altLang="ko-KR" sz="2000" dirty="0"/>
              <a:t>() : </a:t>
            </a:r>
            <a:r>
              <a:rPr lang="ko-KR" altLang="en-US" sz="2000" dirty="0"/>
              <a:t>타임아웃 코드 반복 실행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endParaRPr lang="en-US" altLang="ko-KR" sz="1600" dirty="0"/>
          </a:p>
          <a:p>
            <a:pPr marL="365760" lvl="1" indent="0">
              <a:buNone/>
            </a:pPr>
            <a:r>
              <a:rPr lang="ko-KR" altLang="en-US" sz="1600" dirty="0"/>
              <a:t>예</a:t>
            </a:r>
            <a:r>
              <a:rPr lang="en-US" altLang="ko-KR" sz="1600" dirty="0"/>
              <a:t>) 1</a:t>
            </a:r>
            <a:r>
              <a:rPr lang="ko-KR" altLang="en-US" sz="1600" dirty="0"/>
              <a:t>초 간격으로 </a:t>
            </a:r>
            <a:r>
              <a:rPr lang="en-US" altLang="ko-KR" sz="1600" dirty="0"/>
              <a:t>f()</a:t>
            </a:r>
            <a:r>
              <a:rPr lang="ko-KR" altLang="en-US" sz="1600" dirty="0"/>
              <a:t> 반복 호출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365760" lvl="1" indent="0">
              <a:buNone/>
            </a:pP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타이머 해제</a:t>
            </a:r>
          </a:p>
          <a:p>
            <a:pPr lvl="1"/>
            <a:endParaRPr lang="ko-KR" altLang="en-US" sz="1600" dirty="0"/>
          </a:p>
          <a:p>
            <a:endParaRPr lang="ko-KR" altLang="en-US" sz="20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87624" y="4417367"/>
            <a:ext cx="712879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f() {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함수 코드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timerID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setInterval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("f()", 1000);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1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초 주기로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f()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가 호출되도록 타이머 작동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87624" y="6001543"/>
            <a:ext cx="712879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clearInterval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timerID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timerID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타이머 해제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5815" y="1783209"/>
            <a:ext cx="7852410" cy="212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79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10-4 </a:t>
            </a:r>
            <a:r>
              <a:rPr lang="en-US" altLang="ko-KR" dirty="0" err="1"/>
              <a:t>setInterval</a:t>
            </a:r>
            <a:r>
              <a:rPr lang="en-US" altLang="ko-KR" dirty="0"/>
              <a:t>()</a:t>
            </a:r>
            <a:r>
              <a:rPr lang="ko-KR" altLang="en-US" dirty="0"/>
              <a:t>로 텍스트 회전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8497" y="1865041"/>
            <a:ext cx="615617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en-US" altLang="ko-KR" sz="1200" dirty="0" err="1"/>
              <a:t>setInterval</a:t>
            </a:r>
            <a:r>
              <a:rPr lang="en-US" altLang="ko-KR" sz="1200" dirty="0"/>
              <a:t>()</a:t>
            </a:r>
            <a:r>
              <a:rPr lang="ko-KR" altLang="en-US" sz="1200" dirty="0"/>
              <a:t>로 텍스트 회전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텍스트가 자동 회전하며</a:t>
            </a:r>
            <a:r>
              <a:rPr lang="en-US" altLang="ko-KR" sz="1200" dirty="0"/>
              <a:t>, </a:t>
            </a:r>
            <a:r>
              <a:rPr lang="ko-KR" altLang="en-US" sz="1200" dirty="0"/>
              <a:t>마우스로 클릭하면 중단합니다</a:t>
            </a:r>
            <a:r>
              <a:rPr lang="en-US" altLang="ko-KR" sz="1200" dirty="0"/>
              <a:t>.&lt;/h3&gt;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&lt;div&gt;&lt;span id="div" style="</a:t>
            </a:r>
            <a:r>
              <a:rPr lang="en-US" altLang="ko-KR" sz="1200" dirty="0" err="1"/>
              <a:t>background-color:yellow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					</a:t>
            </a:r>
            <a:r>
              <a:rPr lang="ko-KR" altLang="en-US" sz="1200" dirty="0"/>
              <a:t>자동 회전하는 텍스트입니다</a:t>
            </a:r>
            <a:r>
              <a:rPr lang="en-US" altLang="ko-KR" sz="1200" dirty="0"/>
              <a:t>.&lt;/span&gt;</a:t>
            </a:r>
          </a:p>
          <a:p>
            <a:pPr defTabSz="180000"/>
            <a:r>
              <a:rPr lang="en-US" altLang="ko-KR" sz="1200" dirty="0"/>
              <a:t>&lt;/div&gt;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 err="1"/>
              <a:t>var</a:t>
            </a:r>
            <a:r>
              <a:rPr lang="en-US" altLang="ko-KR" sz="1200" dirty="0"/>
              <a:t> div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("div");</a:t>
            </a:r>
          </a:p>
          <a:p>
            <a:pPr defTabSz="180000"/>
            <a:r>
              <a:rPr lang="en-US" altLang="ko-KR" sz="1200" b="1" dirty="0" err="1"/>
              <a:t>var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timerID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setInterval</a:t>
            </a:r>
            <a:r>
              <a:rPr lang="en-US" altLang="ko-KR" sz="1200" b="1" dirty="0"/>
              <a:t>("</a:t>
            </a:r>
            <a:r>
              <a:rPr lang="en-US" altLang="ko-KR" sz="1200" b="1" dirty="0" err="1"/>
              <a:t>doRotate</a:t>
            </a:r>
            <a:r>
              <a:rPr lang="en-US" altLang="ko-KR" sz="1200" b="1" dirty="0"/>
              <a:t>()", 200); </a:t>
            </a:r>
            <a:r>
              <a:rPr lang="en-US" altLang="ko-KR" sz="1200" dirty="0"/>
              <a:t>// 200</a:t>
            </a:r>
            <a:r>
              <a:rPr lang="ko-KR" altLang="en-US" sz="1200" dirty="0" err="1"/>
              <a:t>밀리초</a:t>
            </a:r>
            <a:r>
              <a:rPr lang="ko-KR" altLang="en-US" sz="1200" dirty="0"/>
              <a:t> 주기로 </a:t>
            </a:r>
            <a:r>
              <a:rPr lang="en-US" altLang="ko-KR" sz="1200" dirty="0" err="1"/>
              <a:t>doRotate</a:t>
            </a:r>
            <a:r>
              <a:rPr lang="en-US" altLang="ko-KR" sz="1200" dirty="0"/>
              <a:t>() </a:t>
            </a:r>
            <a:r>
              <a:rPr lang="ko-KR" altLang="en-US" sz="1200" dirty="0"/>
              <a:t>호출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div.onclick</a:t>
            </a:r>
            <a:r>
              <a:rPr lang="en-US" altLang="ko-KR" sz="1200" dirty="0"/>
              <a:t> = function</a:t>
            </a:r>
            <a:r>
              <a:rPr lang="ko-KR" altLang="en-US" sz="1200" dirty="0"/>
              <a:t> </a:t>
            </a:r>
            <a:r>
              <a:rPr lang="en-US" altLang="ko-KR" sz="1200" dirty="0"/>
              <a:t>(e) { // </a:t>
            </a:r>
            <a:r>
              <a:rPr lang="ko-KR" altLang="en-US" sz="1200" dirty="0"/>
              <a:t>마우스 클릭 이벤트 </a:t>
            </a:r>
            <a:r>
              <a:rPr lang="ko-KR" altLang="en-US" sz="1200" dirty="0" err="1"/>
              <a:t>리스너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clearInterval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timerID</a:t>
            </a:r>
            <a:r>
              <a:rPr lang="en-US" altLang="ko-KR" sz="1200" b="1" dirty="0"/>
              <a:t>); </a:t>
            </a:r>
            <a:r>
              <a:rPr lang="en-US" altLang="ko-KR" sz="1200" dirty="0"/>
              <a:t>// </a:t>
            </a:r>
            <a:r>
              <a:rPr lang="ko-KR" altLang="en-US" sz="1200" dirty="0"/>
              <a:t>타이머 해제</a:t>
            </a:r>
            <a:r>
              <a:rPr lang="en-US" altLang="ko-KR" sz="1200" dirty="0"/>
              <a:t>. </a:t>
            </a:r>
            <a:r>
              <a:rPr lang="ko-KR" altLang="en-US" sz="1200" dirty="0"/>
              <a:t>문자열 회전 중단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doRotate</a:t>
            </a:r>
            <a:r>
              <a:rPr lang="en-US" altLang="ko-KR" sz="1200" b="1" dirty="0"/>
              <a:t>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div.innerHTML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firstChar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str.substr</a:t>
            </a:r>
            <a:r>
              <a:rPr lang="en-US" altLang="ko-KR" sz="1200" dirty="0"/>
              <a:t>(0, 1);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remains = </a:t>
            </a:r>
            <a:r>
              <a:rPr lang="en-US" altLang="ko-KR" sz="1200" dirty="0" err="1"/>
              <a:t>str.substr</a:t>
            </a:r>
            <a:r>
              <a:rPr lang="en-US" altLang="ko-KR" sz="1200" dirty="0"/>
              <a:t>(1, str.length-1);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 = remains + </a:t>
            </a:r>
            <a:r>
              <a:rPr lang="en-US" altLang="ko-KR" sz="1200" dirty="0" err="1"/>
              <a:t>firstChar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div.innerHTML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str</a:t>
            </a:r>
            <a:r>
              <a:rPr lang="en-US" altLang="ko-KR" sz="1200" b="1" dirty="0"/>
              <a:t>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&lt;/body&gt;&lt;/html&gt;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7775" y="4221088"/>
            <a:ext cx="2506633" cy="240010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09599" y="1310529"/>
            <a:ext cx="7850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ko-KR" sz="1400" kern="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setInterval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()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이용하여 텍스트를 옆으로 반복 회전시키는 코드를 작성하라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텍스트 위에 마우스를 클릭하면 회전이 중단된다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kern="0" spc="0" dirty="0">
              <a:solidFill>
                <a:schemeClr val="accent2">
                  <a:lumMod val="75000"/>
                </a:schemeClr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7294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윈도우 위치 및 크기 조절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fontAlgn="base"/>
            <a:r>
              <a:rPr lang="ko-KR" altLang="en-US" sz="1800"/>
              <a:t>윈도우를 </a:t>
            </a:r>
            <a:r>
              <a:rPr lang="ko-KR" altLang="en-US" sz="1800" smtClean="0"/>
              <a:t>우로 </a:t>
            </a:r>
            <a:r>
              <a:rPr lang="en-US" altLang="ko-KR" sz="1800" dirty="0"/>
              <a:t>5</a:t>
            </a:r>
            <a:r>
              <a:rPr lang="ko-KR" altLang="en-US" sz="1800" dirty="0"/>
              <a:t>픽셀</a:t>
            </a:r>
            <a:r>
              <a:rPr lang="en-US" altLang="ko-KR" sz="1800"/>
              <a:t>, </a:t>
            </a:r>
            <a:r>
              <a:rPr lang="ko-KR" altLang="en-US" sz="1800" smtClean="0"/>
              <a:t>상으로 </a:t>
            </a:r>
            <a:r>
              <a:rPr lang="en-US" altLang="ko-KR" sz="1800" dirty="0"/>
              <a:t>10</a:t>
            </a:r>
            <a:r>
              <a:rPr lang="ko-KR" altLang="en-US" sz="1800" dirty="0"/>
              <a:t>픽셀 이동</a:t>
            </a:r>
          </a:p>
          <a:p>
            <a:pPr lvl="1"/>
            <a:endParaRPr lang="en-US" altLang="ko-KR" sz="1600" dirty="0"/>
          </a:p>
          <a:p>
            <a:pPr lvl="1" fontAlgn="base"/>
            <a:endParaRPr lang="en-US" altLang="ko-KR" sz="1800" dirty="0"/>
          </a:p>
          <a:p>
            <a:pPr lvl="1" fontAlgn="base"/>
            <a:r>
              <a:rPr lang="ko-KR" altLang="en-US" sz="1800" dirty="0"/>
              <a:t>윈도우를 스크린의 </a:t>
            </a:r>
            <a:r>
              <a:rPr lang="en-US" altLang="ko-KR" sz="1800" dirty="0"/>
              <a:t>(25, 10) </a:t>
            </a:r>
            <a:r>
              <a:rPr lang="ko-KR" altLang="en-US" sz="1800" dirty="0"/>
              <a:t>위치로 이동</a:t>
            </a:r>
          </a:p>
          <a:p>
            <a:pPr lvl="1"/>
            <a:endParaRPr lang="en-US" altLang="ko-KR" sz="1600" dirty="0"/>
          </a:p>
          <a:p>
            <a:pPr lvl="1" fontAlgn="base"/>
            <a:r>
              <a:rPr lang="ko-KR" altLang="en-US" sz="1800" dirty="0"/>
              <a:t>윈도우 크기를 </a:t>
            </a:r>
            <a:r>
              <a:rPr lang="en-US" altLang="ko-KR" sz="1800" dirty="0"/>
              <a:t>5 </a:t>
            </a:r>
            <a:r>
              <a:rPr lang="ko-KR" altLang="en-US" sz="1800" dirty="0"/>
              <a:t>픽셀 좁게</a:t>
            </a:r>
            <a:r>
              <a:rPr lang="en-US" altLang="ko-KR" sz="1800" dirty="0"/>
              <a:t>, 10</a:t>
            </a:r>
            <a:r>
              <a:rPr lang="ko-KR" altLang="en-US" sz="1800" dirty="0"/>
              <a:t>픽셀 길게 조절</a:t>
            </a:r>
          </a:p>
          <a:p>
            <a:pPr lvl="1"/>
            <a:endParaRPr lang="ko-KR" altLang="en-US" sz="1600" dirty="0"/>
          </a:p>
          <a:p>
            <a:pPr lvl="1" fontAlgn="base"/>
            <a:endParaRPr lang="en-US" altLang="ko-KR" sz="1800" dirty="0"/>
          </a:p>
          <a:p>
            <a:pPr lvl="1" fontAlgn="base"/>
            <a:r>
              <a:rPr lang="ko-KR" altLang="en-US" sz="1800" dirty="0"/>
              <a:t>윈도우 크기를 </a:t>
            </a:r>
            <a:r>
              <a:rPr lang="en-US" altLang="ko-KR" sz="1800" dirty="0"/>
              <a:t>200x300</a:t>
            </a:r>
            <a:r>
              <a:rPr lang="ko-KR" altLang="en-US" sz="1800" dirty="0"/>
              <a:t>으로 조절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72745" y="1659685"/>
            <a:ext cx="561662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window.moveBy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(5, 10); 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혹은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moveBy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(5, 10);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//window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는 생략 가능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83132" y="2708920"/>
            <a:ext cx="561662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window.moveTo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(25, 10);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혹은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self.moveTo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(25, 10);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83132" y="3416950"/>
            <a:ext cx="560865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window.resizeBy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(-5, 10);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혹은 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resizeTo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(self.outerWifth-5, self.outerHeight+10);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91106" y="4394001"/>
            <a:ext cx="560865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window.resizeTo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(200, 300);</a:t>
            </a:r>
          </a:p>
        </p:txBody>
      </p:sp>
    </p:spTree>
    <p:extLst>
      <p:ext uri="{BB962C8B-B14F-4D97-AF65-F5344CB8AC3E}">
        <p14:creationId xmlns:p14="http://schemas.microsoft.com/office/powerpoint/2010/main" val="1281633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10-5 </a:t>
            </a:r>
            <a:r>
              <a:rPr lang="ko-KR" altLang="en-US" dirty="0"/>
              <a:t>윈도우의 위치와 크기 조절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43018" y="1575998"/>
            <a:ext cx="5256584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&lt;head&gt;&lt;title&gt;</a:t>
            </a:r>
            <a:r>
              <a:rPr lang="ko-KR" altLang="en-US" sz="1400" dirty="0"/>
              <a:t>윈도우의 위치와 크기 조절</a:t>
            </a:r>
            <a:r>
              <a:rPr lang="en-US" altLang="ko-KR" sz="1400" dirty="0"/>
              <a:t>&lt;/title&gt;&lt;/head&gt;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&lt;h3&gt;</a:t>
            </a:r>
            <a:r>
              <a:rPr lang="ko-KR" altLang="en-US" sz="1400" dirty="0"/>
              <a:t>윈도우의 위치와 크기 조절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window.moveBy</a:t>
            </a:r>
            <a:r>
              <a:rPr lang="en-US" altLang="ko-KR" sz="1400" b="1" dirty="0"/>
              <a:t>(-10, 0)</a:t>
            </a:r>
            <a:r>
              <a:rPr lang="en-US" altLang="ko-KR" sz="1400" dirty="0"/>
              <a:t>"&gt;left&lt;/button&gt;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window.moveBy</a:t>
            </a:r>
            <a:r>
              <a:rPr lang="en-US" altLang="ko-KR" sz="1400" b="1" dirty="0"/>
              <a:t>(10, 0)</a:t>
            </a:r>
            <a:r>
              <a:rPr lang="en-US" altLang="ko-KR" sz="1400" dirty="0"/>
              <a:t>"&gt;right&lt;/button&gt;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self.moveBy</a:t>
            </a:r>
            <a:r>
              <a:rPr lang="en-US" altLang="ko-KR" sz="1400" b="1" dirty="0"/>
              <a:t>(0, -10)</a:t>
            </a:r>
            <a:r>
              <a:rPr lang="en-US" altLang="ko-KR" sz="1400" dirty="0"/>
              <a:t>"&gt;up&lt;/button&gt;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moveBy</a:t>
            </a:r>
            <a:r>
              <a:rPr lang="en-US" altLang="ko-KR" sz="1400" b="1" dirty="0"/>
              <a:t>(0, 10)</a:t>
            </a:r>
            <a:r>
              <a:rPr lang="en-US" altLang="ko-KR" sz="1400" dirty="0"/>
              <a:t>"&gt;down&lt;/button&gt;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resizeBy</a:t>
            </a:r>
            <a:r>
              <a:rPr lang="en-US" altLang="ko-KR" sz="1400" b="1" dirty="0"/>
              <a:t>(10, 10)</a:t>
            </a:r>
            <a:r>
              <a:rPr lang="en-US" altLang="ko-KR" sz="1400" dirty="0"/>
              <a:t>"&gt;+&lt;/button&gt;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resizeBy</a:t>
            </a:r>
            <a:r>
              <a:rPr lang="en-US" altLang="ko-KR" sz="1400" b="1" dirty="0"/>
              <a:t>(-10, -10)</a:t>
            </a:r>
            <a:r>
              <a:rPr lang="en-US" altLang="ko-KR" sz="1400" dirty="0"/>
              <a:t>"&gt;-&lt;/button&gt;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5949280"/>
            <a:ext cx="6852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이 예제는 </a:t>
            </a:r>
            <a:r>
              <a:rPr lang="ko-KR" altLang="en-US" sz="1200" dirty="0" err="1"/>
              <a:t>익스플로러에서는</a:t>
            </a:r>
            <a:r>
              <a:rPr lang="ko-KR" altLang="en-US" sz="1200" dirty="0"/>
              <a:t> 잘 실행되지만</a:t>
            </a:r>
            <a:r>
              <a:rPr lang="en-US" altLang="ko-KR" sz="1200" dirty="0"/>
              <a:t>, Chrome</a:t>
            </a:r>
            <a:r>
              <a:rPr lang="ko-KR" altLang="en-US" sz="1200" dirty="0"/>
              <a:t>에서는 보안의 이유로 전혀 실행되지 않고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Edge</a:t>
            </a:r>
            <a:r>
              <a:rPr lang="ko-KR" altLang="en-US" sz="1200" dirty="0"/>
              <a:t>에서는 크기</a:t>
            </a:r>
            <a:r>
              <a:rPr lang="en-US" altLang="ko-KR" sz="1200" dirty="0"/>
              <a:t> </a:t>
            </a:r>
            <a:r>
              <a:rPr lang="ko-KR" altLang="en-US" sz="1200" dirty="0"/>
              <a:t>조절만 가능하다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20805" y="3544268"/>
            <a:ext cx="2592288" cy="17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2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BOM, </a:t>
            </a:r>
            <a:r>
              <a:rPr lang="ko-KR" altLang="en-US" dirty="0"/>
              <a:t>즉 브라우저 관련 객체 종류를 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window </a:t>
            </a:r>
            <a:r>
              <a:rPr lang="ko-KR" altLang="en-US" dirty="0"/>
              <a:t>객체를 이해하고 윈도우 열기</a:t>
            </a:r>
            <a:r>
              <a:rPr lang="en-US" altLang="ko-KR" dirty="0"/>
              <a:t>, </a:t>
            </a:r>
            <a:r>
              <a:rPr lang="ko-KR" altLang="en-US" dirty="0"/>
              <a:t>닫기</a:t>
            </a:r>
            <a:r>
              <a:rPr lang="en-US" altLang="ko-KR" dirty="0"/>
              <a:t> </a:t>
            </a:r>
            <a:r>
              <a:rPr lang="ko-KR" altLang="en-US" dirty="0"/>
              <a:t>등을 제어할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window </a:t>
            </a:r>
            <a:r>
              <a:rPr lang="ko-KR" altLang="en-US" dirty="0"/>
              <a:t>객체의</a:t>
            </a:r>
            <a:r>
              <a:rPr lang="en-US" altLang="ko-KR" dirty="0"/>
              <a:t> </a:t>
            </a:r>
            <a:r>
              <a:rPr lang="ko-KR" altLang="en-US" dirty="0"/>
              <a:t>타이머 기능을 활용할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window </a:t>
            </a:r>
            <a:r>
              <a:rPr lang="ko-KR" altLang="en-US" dirty="0"/>
              <a:t>객체를 이용하여 프린트</a:t>
            </a:r>
            <a:r>
              <a:rPr lang="en-US" altLang="ko-KR" dirty="0"/>
              <a:t>, </a:t>
            </a:r>
            <a:r>
              <a:rPr lang="ko-KR" altLang="en-US" dirty="0"/>
              <a:t>윈도우 움직이기 등 다양한 제어를 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location </a:t>
            </a:r>
            <a:r>
              <a:rPr lang="ko-KR" altLang="en-US" dirty="0"/>
              <a:t>객체로 윈도우에 </a:t>
            </a:r>
            <a:r>
              <a:rPr lang="ko-KR" altLang="en-US" dirty="0" err="1"/>
              <a:t>로드된</a:t>
            </a:r>
            <a:r>
              <a:rPr lang="ko-KR" altLang="en-US" dirty="0"/>
              <a:t> 문서의 주소를 알고 새 문서를 </a:t>
            </a:r>
            <a:r>
              <a:rPr lang="ko-KR" altLang="en-US" dirty="0" err="1"/>
              <a:t>로드할</a:t>
            </a:r>
            <a:r>
              <a:rPr lang="ko-KR" altLang="en-US" dirty="0"/>
              <a:t>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navigator </a:t>
            </a:r>
            <a:r>
              <a:rPr lang="ko-KR" altLang="en-US" dirty="0"/>
              <a:t>객체를 통해 현재 브라우저의 관한 정보를 알아낼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screen </a:t>
            </a:r>
            <a:r>
              <a:rPr lang="ko-KR" altLang="en-US" dirty="0"/>
              <a:t>객체를 통해 현재 스크린 장치의 해상도를 알아 낼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history </a:t>
            </a:r>
            <a:r>
              <a:rPr lang="ko-KR" altLang="en-US" dirty="0"/>
              <a:t>객체를 이용하여 지금까지 윈도우에 </a:t>
            </a:r>
            <a:r>
              <a:rPr lang="ko-KR" altLang="en-US" dirty="0" err="1"/>
              <a:t>로드된</a:t>
            </a:r>
            <a:r>
              <a:rPr lang="ko-KR" altLang="en-US" dirty="0"/>
              <a:t> 웹 페이지로 이동할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833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페이지 스크롤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sz="1800" dirty="0"/>
              <a:t>웹 페이지를 위로 </a:t>
            </a:r>
            <a:r>
              <a:rPr lang="en-US" altLang="ko-KR" sz="1800" dirty="0"/>
              <a:t>10</a:t>
            </a:r>
            <a:r>
              <a:rPr lang="ko-KR" altLang="en-US" sz="1800" dirty="0"/>
              <a:t>픽셀 스크롤</a:t>
            </a:r>
            <a:r>
              <a:rPr lang="en-US" altLang="ko-KR" sz="1800" dirty="0"/>
              <a:t>(</a:t>
            </a:r>
            <a:r>
              <a:rPr lang="ko-KR" altLang="en-US" sz="1800" dirty="0"/>
              <a:t>마우스 스크롤 다운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lvl="2"/>
            <a:endParaRPr lang="en-US" altLang="ko-KR" sz="16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웹 페이지를 왼쪽으로 </a:t>
            </a:r>
            <a:r>
              <a:rPr lang="en-US" altLang="ko-KR" sz="1800" dirty="0"/>
              <a:t>10</a:t>
            </a:r>
            <a:r>
              <a:rPr lang="ko-KR" altLang="en-US" sz="1800" dirty="0"/>
              <a:t>픽셀</a:t>
            </a:r>
            <a:r>
              <a:rPr lang="en-US" altLang="ko-KR" sz="1800" dirty="0"/>
              <a:t>, </a:t>
            </a:r>
            <a:r>
              <a:rPr lang="ko-KR" altLang="en-US" sz="1800" dirty="0"/>
              <a:t>아래로 </a:t>
            </a:r>
            <a:r>
              <a:rPr lang="en-US" altLang="ko-KR" sz="1800" dirty="0"/>
              <a:t>15</a:t>
            </a:r>
            <a:r>
              <a:rPr lang="ko-KR" altLang="en-US" sz="1800" dirty="0"/>
              <a:t>픽셀 스크롤</a:t>
            </a:r>
            <a:r>
              <a:rPr lang="en-US" altLang="ko-KR" sz="1800" dirty="0"/>
              <a:t>(</a:t>
            </a:r>
            <a:r>
              <a:rPr lang="ko-KR" altLang="en-US" sz="1800" dirty="0"/>
              <a:t>마우스 스크롤 업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lvl="2"/>
            <a:endParaRPr lang="en-US" altLang="ko-KR" sz="16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웹 페이지의 </a:t>
            </a:r>
            <a:r>
              <a:rPr lang="en-US" altLang="ko-KR" sz="1800" dirty="0"/>
              <a:t>(0, 200) </a:t>
            </a:r>
            <a:r>
              <a:rPr lang="ko-KR" altLang="en-US" sz="1800" dirty="0"/>
              <a:t>좌표 부분이 현재 윈도우의 왼쪽 상단 모서리에 출력되도록 스크롤</a:t>
            </a:r>
          </a:p>
          <a:p>
            <a:pPr lvl="2"/>
            <a:endParaRPr lang="ko-KR" altLang="en-US" sz="1600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72745" y="1659685"/>
            <a:ext cx="561662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window.scrollBy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(0, 10);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옆으로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0,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위로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10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픽셀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83132" y="2708920"/>
            <a:ext cx="561662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window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.scrollBy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(10, -15);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72745" y="4077072"/>
            <a:ext cx="560865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window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.scrollTo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(0, 200);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3608" y="5279174"/>
            <a:ext cx="6894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* </a:t>
            </a:r>
            <a:r>
              <a:rPr lang="ko-KR" altLang="en-US" sz="1200" dirty="0">
                <a:solidFill>
                  <a:srgbClr val="C00000"/>
                </a:solidFill>
              </a:rPr>
              <a:t>스크롤 다운</a:t>
            </a:r>
            <a:r>
              <a:rPr lang="en-US" altLang="ko-KR" sz="1200" dirty="0">
                <a:solidFill>
                  <a:srgbClr val="C00000"/>
                </a:solidFill>
              </a:rPr>
              <a:t>(scroll down)</a:t>
            </a:r>
            <a:r>
              <a:rPr lang="ko-KR" altLang="en-US" sz="1200" dirty="0">
                <a:solidFill>
                  <a:srgbClr val="C00000"/>
                </a:solidFill>
              </a:rPr>
              <a:t>은 스크롤 바를 내리는 작동이며</a:t>
            </a:r>
            <a:r>
              <a:rPr lang="en-US" altLang="ko-KR" sz="1200" dirty="0">
                <a:solidFill>
                  <a:srgbClr val="C00000"/>
                </a:solidFill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</a:rPr>
              <a:t>이에 따라 웹 페이지는 위로 이동한다</a:t>
            </a:r>
            <a:r>
              <a:rPr lang="en-US" altLang="ko-KR" sz="1200" dirty="0">
                <a:solidFill>
                  <a:srgbClr val="C00000"/>
                </a:solidFill>
              </a:rPr>
              <a:t>.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515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10-6 1</a:t>
            </a:r>
            <a:r>
              <a:rPr lang="ko-KR" altLang="en-US" dirty="0"/>
              <a:t>초마다 </a:t>
            </a:r>
            <a:r>
              <a:rPr lang="en-US" altLang="ko-KR" dirty="0"/>
              <a:t>10</a:t>
            </a:r>
            <a:r>
              <a:rPr lang="ko-KR" altLang="en-US" dirty="0"/>
              <a:t>픽셀씩 자동 스크롤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3568" y="1700808"/>
            <a:ext cx="3600400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</a:t>
            </a:r>
            <a:r>
              <a:rPr lang="ko-KR" altLang="en-US" sz="1200" dirty="0"/>
              <a:t>웹 페이지의 자동 스크롤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startScroll</a:t>
            </a:r>
            <a:r>
              <a:rPr lang="en-US" altLang="ko-KR" sz="1200" b="1" dirty="0"/>
              <a:t>(interval)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setInterval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autoScroll</a:t>
            </a:r>
            <a:r>
              <a:rPr lang="en-US" altLang="ko-KR" sz="1200" dirty="0"/>
              <a:t>()", interval);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function </a:t>
            </a:r>
            <a:r>
              <a:rPr lang="en-US" altLang="ko-KR" sz="1200" dirty="0" err="1"/>
              <a:t>autoScroll</a:t>
            </a:r>
            <a:r>
              <a:rPr lang="en-US" altLang="ko-KR" sz="1200" dirty="0"/>
              <a:t>() </a:t>
            </a:r>
            <a:r>
              <a:rPr lang="en-US" altLang="ko-KR" sz="1200" b="1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window.scrollBy</a:t>
            </a:r>
            <a:r>
              <a:rPr lang="en-US" altLang="ko-KR" sz="1200" b="1" dirty="0"/>
              <a:t>(0,10);</a:t>
            </a:r>
            <a:r>
              <a:rPr lang="en-US" altLang="ko-KR" sz="1200" dirty="0"/>
              <a:t> // 10</a:t>
            </a:r>
            <a:r>
              <a:rPr lang="ko-KR" altLang="en-US" sz="1200" dirty="0"/>
              <a:t>픽셀 위로 이동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</a:t>
            </a:r>
            <a:r>
              <a:rPr lang="en-US" altLang="ko-KR" sz="1200" b="1" dirty="0" err="1"/>
              <a:t>onload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startScroll</a:t>
            </a:r>
            <a:r>
              <a:rPr lang="en-US" altLang="ko-KR" sz="1200" b="1" dirty="0"/>
              <a:t>(1000)"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자동 스크롤 페이지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꿈길</a:t>
            </a:r>
            <a:r>
              <a:rPr lang="en-US" altLang="ko-KR" sz="1200" dirty="0"/>
              <a:t>(</a:t>
            </a:r>
            <a:r>
              <a:rPr lang="ko-KR" altLang="en-US" sz="1200" dirty="0"/>
              <a:t>이동순</a:t>
            </a:r>
            <a:r>
              <a:rPr lang="en-US" altLang="ko-KR" sz="1200" dirty="0"/>
              <a:t>)&lt;/h3&gt;</a:t>
            </a:r>
          </a:p>
          <a:p>
            <a:pPr defTabSz="180000"/>
            <a:r>
              <a:rPr lang="ko-KR" altLang="en-US" sz="1200" dirty="0"/>
              <a:t>꿈길에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발자취가 있다면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님의 집 </a:t>
            </a:r>
            <a:r>
              <a:rPr lang="ko-KR" altLang="en-US" sz="1200" dirty="0" err="1"/>
              <a:t>창밖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그 돌계단 길이 이미 오래 전에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모래가 되고 말았을 거예요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하지만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93537" y="1700808"/>
            <a:ext cx="3161897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200" dirty="0"/>
              <a:t>그 꿈길에서 자취 없다 하니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나는 그것이 정말 서러워요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이 밤도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나는 님의 집 </a:t>
            </a:r>
            <a:r>
              <a:rPr lang="ko-KR" altLang="en-US" sz="1200" dirty="0" err="1"/>
              <a:t>창밖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그 돌계단 위에 홀로 서서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혹시라도 님의 목소리가 들려올까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고개 숙이고 엿들어요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3573016"/>
            <a:ext cx="2431955" cy="286394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09599" y="1310529"/>
            <a:ext cx="78508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웹 페이지가 </a:t>
            </a:r>
            <a:r>
              <a:rPr lang="ko-KR" altLang="en-US" sz="1400" kern="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로드되자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마자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자동으로 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초에 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10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픽셀씩 웹 페이지가 올라가도록 작성하라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kern="0" spc="0" dirty="0">
              <a:solidFill>
                <a:schemeClr val="accent2">
                  <a:lumMod val="75000"/>
                </a:schemeClr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2361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페이지 프린트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ko-KR" altLang="en-US" dirty="0"/>
              <a:t>웹 페이지 프린트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52087" y="1772816"/>
            <a:ext cx="200774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window.print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4527" y="2204864"/>
            <a:ext cx="2592288" cy="95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 코드가 실행되면 </a:t>
            </a:r>
            <a:endParaRPr lang="en-US" altLang="ko-KR" sz="1400" kern="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인쇄 다이얼로그가 열리고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</a:p>
          <a:p>
            <a:pPr marL="190500" fontAlgn="base" latinLnBrk="0"/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‘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확인’ 버튼을 누르면 </a:t>
            </a:r>
            <a:endParaRPr lang="en-US" altLang="ko-KR" sz="1400" kern="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인쇄가 이루어진다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kern="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00263" y="1700808"/>
            <a:ext cx="6173906" cy="498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66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10-7 </a:t>
            </a:r>
            <a:r>
              <a:rPr lang="ko-KR" altLang="en-US" dirty="0"/>
              <a:t>웹 페이지 프린트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592" y="1340768"/>
            <a:ext cx="468052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</a:t>
            </a:r>
          </a:p>
          <a:p>
            <a:pPr defTabSz="180000"/>
            <a:r>
              <a:rPr lang="en-US" altLang="ko-KR" sz="1400" dirty="0"/>
              <a:t>&lt;title&gt;</a:t>
            </a:r>
            <a:r>
              <a:rPr lang="ko-KR" altLang="en-US" sz="1400" dirty="0"/>
              <a:t>웹 페이지 프린트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웹 페이지 프린트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&lt;p&gt;window </a:t>
            </a:r>
            <a:r>
              <a:rPr lang="ko-KR" altLang="en-US" sz="1400" dirty="0"/>
              <a:t>객체의 </a:t>
            </a:r>
            <a:r>
              <a:rPr lang="en-US" altLang="ko-KR" sz="1400" dirty="0"/>
              <a:t>print()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호출하면 </a:t>
            </a:r>
          </a:p>
          <a:p>
            <a:pPr defTabSz="180000"/>
            <a:r>
              <a:rPr lang="en-US" altLang="ko-KR" sz="1400" dirty="0"/>
              <a:t>window </a:t>
            </a:r>
            <a:r>
              <a:rPr lang="ko-KR" altLang="en-US" sz="1400" dirty="0"/>
              <a:t>객체에 담겨 있는 웹 페이지가 프린트 됩니다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&lt;p&gt;</a:t>
            </a:r>
          </a:p>
          <a:p>
            <a:pPr defTabSz="180000"/>
            <a:r>
              <a:rPr lang="en-US" altLang="ko-KR" sz="1400" dirty="0"/>
              <a:t>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</a:t>
            </a:r>
            <a:r>
              <a:rPr lang="en-US" altLang="ko-KR" sz="1400" b="1" dirty="0"/>
              <a:t>"</a:t>
            </a:r>
            <a:r>
              <a:rPr lang="en-US" altLang="ko-KR" sz="1400" b="1" dirty="0" err="1"/>
              <a:t>javascript:window.print</a:t>
            </a:r>
            <a:r>
              <a:rPr lang="en-US" altLang="ko-KR" sz="1400" b="1" dirty="0"/>
              <a:t>()"&gt;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ko-KR" altLang="en-US" sz="1400" dirty="0"/>
              <a:t>이곳을 누르면 프린트 됩니다</a:t>
            </a:r>
            <a:r>
              <a:rPr lang="en-US" altLang="ko-KR" sz="1400" dirty="0"/>
              <a:t>.&lt;/a&gt;&lt;p&gt;</a:t>
            </a:r>
          </a:p>
          <a:p>
            <a:pPr defTabSz="180000"/>
            <a:r>
              <a:rPr lang="en-US" altLang="ko-KR" sz="1400" dirty="0"/>
              <a:t>&lt;input type="button" value="</a:t>
            </a:r>
            <a:r>
              <a:rPr lang="ko-KR" altLang="en-US" sz="1400" dirty="0"/>
              <a:t>프린트</a:t>
            </a:r>
            <a:r>
              <a:rPr lang="en-US" altLang="ko-KR" sz="1400" dirty="0"/>
              <a:t>" 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</a:t>
            </a:r>
            <a:r>
              <a:rPr lang="en-US" altLang="ko-KR" sz="1400" b="1" dirty="0"/>
              <a:t>"</a:t>
            </a:r>
            <a:r>
              <a:rPr lang="en-US" altLang="ko-KR" sz="1400" b="1" dirty="0" err="1"/>
              <a:t>window.print</a:t>
            </a:r>
            <a:r>
              <a:rPr lang="en-US" altLang="ko-KR" sz="1400" b="1" dirty="0"/>
              <a:t>()"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68344" y="836712"/>
            <a:ext cx="1986002" cy="25014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9992" y="3417452"/>
            <a:ext cx="4242586" cy="342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9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ko-KR" dirty="0" err="1"/>
              <a:t>onbeforeprint</a:t>
            </a:r>
            <a:r>
              <a:rPr lang="ko-KR" altLang="en-US" dirty="0"/>
              <a:t>와 </a:t>
            </a:r>
            <a:r>
              <a:rPr lang="en-US" altLang="ko-KR" dirty="0" err="1"/>
              <a:t>onafterprint</a:t>
            </a:r>
            <a:r>
              <a:rPr lang="en-US" altLang="ko-KR" dirty="0"/>
              <a:t>(print</a:t>
            </a:r>
            <a:r>
              <a:rPr lang="ko-KR" altLang="en-US" dirty="0"/>
              <a:t>시만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로고 </a:t>
            </a:r>
            <a:r>
              <a:rPr lang="ko-KR" altLang="en-US" dirty="0" err="1"/>
              <a:t>보이게하고</a:t>
            </a:r>
            <a:r>
              <a:rPr lang="ko-KR" altLang="en-US" dirty="0"/>
              <a:t> 출력에만 로고 프린트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웹 페이지의 프린트 과정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1. Print</a:t>
            </a:r>
            <a:r>
              <a:rPr lang="ko-KR" altLang="en-US" dirty="0"/>
              <a:t>함수 </a:t>
            </a:r>
            <a:r>
              <a:rPr lang="ko-KR" altLang="en-US" dirty="0" err="1"/>
              <a:t>호출시</a:t>
            </a:r>
            <a:r>
              <a:rPr lang="ko-KR" altLang="en-US" dirty="0"/>
              <a:t> </a:t>
            </a:r>
            <a:r>
              <a:rPr lang="en-US" altLang="ko-KR" dirty="0"/>
              <a:t>window </a:t>
            </a:r>
            <a:r>
              <a:rPr lang="ko-KR" altLang="en-US" dirty="0"/>
              <a:t>객체의 </a:t>
            </a:r>
            <a:r>
              <a:rPr lang="en-US" altLang="ko-KR" dirty="0" err="1"/>
              <a:t>onbeforeprint</a:t>
            </a:r>
            <a:r>
              <a:rPr lang="en-US" altLang="ko-KR" dirty="0"/>
              <a:t> </a:t>
            </a:r>
            <a:r>
              <a:rPr lang="ko-KR" altLang="en-US" dirty="0" err="1"/>
              <a:t>리스너</a:t>
            </a:r>
            <a:r>
              <a:rPr lang="ko-KR" altLang="en-US" dirty="0"/>
              <a:t> 호출</a:t>
            </a:r>
          </a:p>
          <a:p>
            <a:pPr marL="365760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웹 페이지 프린트</a:t>
            </a:r>
            <a:endParaRPr lang="en-US" altLang="ko-KR" dirty="0"/>
          </a:p>
          <a:p>
            <a:pPr lvl="2"/>
            <a:r>
              <a:rPr lang="ko-KR" altLang="en-US" dirty="0"/>
              <a:t>브라우저가 웹 페이지를 이미지로 만들어 프린터로 전송</a:t>
            </a:r>
          </a:p>
          <a:p>
            <a:pPr marL="365760" lvl="1" indent="0">
              <a:buNone/>
            </a:pPr>
            <a:r>
              <a:rPr lang="en-US" altLang="ko-KR" dirty="0"/>
              <a:t>3. window </a:t>
            </a:r>
            <a:r>
              <a:rPr lang="ko-KR" altLang="en-US" dirty="0"/>
              <a:t>객체에 </a:t>
            </a:r>
            <a:r>
              <a:rPr lang="en-US" altLang="ko-KR" dirty="0" err="1"/>
              <a:t>onafterprint</a:t>
            </a:r>
            <a:r>
              <a:rPr lang="en-US" altLang="ko-KR" dirty="0"/>
              <a:t> </a:t>
            </a:r>
            <a:r>
              <a:rPr lang="ko-KR" altLang="en-US" dirty="0" err="1"/>
              <a:t>리스너</a:t>
            </a:r>
            <a:r>
              <a:rPr lang="ko-KR" altLang="en-US" dirty="0"/>
              <a:t> 호출</a:t>
            </a:r>
          </a:p>
          <a:p>
            <a:pPr lvl="0"/>
            <a:r>
              <a:rPr lang="en-US" altLang="ko-KR" dirty="0" err="1"/>
              <a:t>onbeforeprint</a:t>
            </a:r>
            <a:r>
              <a:rPr lang="ko-KR" altLang="en-US" dirty="0"/>
              <a:t>와 </a:t>
            </a:r>
            <a:r>
              <a:rPr lang="en-US" altLang="ko-KR" dirty="0" err="1"/>
              <a:t>onafterprint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endParaRPr lang="en-US" altLang="ko-KR" dirty="0"/>
          </a:p>
          <a:p>
            <a:pPr lvl="1"/>
            <a:r>
              <a:rPr lang="ko-KR" altLang="en-US" dirty="0"/>
              <a:t>웹 페이지에는 보이지 않는 회사 로고를 프린트 시 종이에 출력</a:t>
            </a:r>
            <a:endParaRPr lang="en-US" altLang="ko-KR" dirty="0"/>
          </a:p>
          <a:p>
            <a:pPr lvl="1"/>
            <a:r>
              <a:rPr lang="en-US" altLang="ko-KR" dirty="0" err="1"/>
              <a:t>onbeforeprint</a:t>
            </a:r>
            <a:endParaRPr lang="en-US" altLang="ko-KR" dirty="0"/>
          </a:p>
          <a:p>
            <a:pPr lvl="2"/>
            <a:r>
              <a:rPr lang="ko-KR" altLang="en-US" dirty="0"/>
              <a:t>회사 로그 이미지를 보이도록 </a:t>
            </a:r>
            <a:r>
              <a:rPr lang="en-US" altLang="ko-KR" dirty="0"/>
              <a:t>CSS3 </a:t>
            </a:r>
            <a:r>
              <a:rPr lang="ko-KR" altLang="en-US" dirty="0"/>
              <a:t>스타일 설정</a:t>
            </a:r>
            <a:endParaRPr lang="en-US" altLang="ko-KR" dirty="0"/>
          </a:p>
          <a:p>
            <a:pPr lvl="1"/>
            <a:r>
              <a:rPr lang="en-US" altLang="ko-KR" dirty="0" err="1"/>
              <a:t>onafterprint</a:t>
            </a:r>
            <a:endParaRPr lang="en-US" altLang="ko-KR" dirty="0"/>
          </a:p>
          <a:p>
            <a:pPr lvl="2"/>
            <a:r>
              <a:rPr lang="ko-KR" altLang="en-US" dirty="0"/>
              <a:t>회사 로그 이미지를 보이지</a:t>
            </a:r>
            <a:r>
              <a:rPr lang="en-US" altLang="ko-KR" dirty="0"/>
              <a:t> </a:t>
            </a:r>
            <a:r>
              <a:rPr lang="ko-KR" altLang="en-US" dirty="0"/>
              <a:t>않도록 </a:t>
            </a:r>
            <a:r>
              <a:rPr lang="en-US" altLang="ko-KR" dirty="0"/>
              <a:t>CSS3 </a:t>
            </a:r>
            <a:r>
              <a:rPr lang="ko-KR" altLang="en-US" dirty="0"/>
              <a:t>스타일 설정</a:t>
            </a:r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90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10-8 </a:t>
            </a:r>
            <a:r>
              <a:rPr lang="en-US" altLang="ko-KR" dirty="0" err="1"/>
              <a:t>onbeforeprint</a:t>
            </a:r>
            <a:r>
              <a:rPr lang="ko-KR" altLang="en-US" dirty="0"/>
              <a:t>와 </a:t>
            </a:r>
            <a:r>
              <a:rPr lang="en-US" altLang="ko-KR" dirty="0" err="1"/>
              <a:t>onafterprint</a:t>
            </a:r>
            <a:r>
              <a:rPr lang="en-US" altLang="ko-KR" dirty="0"/>
              <a:t> </a:t>
            </a:r>
            <a:r>
              <a:rPr lang="ko-KR" altLang="en-US" dirty="0"/>
              <a:t>이벤트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5536" y="1224771"/>
            <a:ext cx="5976664" cy="51706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</a:t>
            </a:r>
          </a:p>
          <a:p>
            <a:pPr defTabSz="180000"/>
            <a:r>
              <a:rPr lang="en-US" altLang="ko-KR" sz="1000" dirty="0"/>
              <a:t>&lt;head&gt;&lt;title&gt;</a:t>
            </a:r>
            <a:r>
              <a:rPr lang="en-US" altLang="ko-KR" sz="1000" dirty="0" err="1"/>
              <a:t>onbeforeprint</a:t>
            </a:r>
            <a:r>
              <a:rPr lang="ko-KR" altLang="en-US" sz="1000" dirty="0"/>
              <a:t>와 </a:t>
            </a:r>
            <a:r>
              <a:rPr lang="en-US" altLang="ko-KR" sz="1000" dirty="0" err="1"/>
              <a:t>onafterprint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&lt;style&gt;</a:t>
            </a:r>
          </a:p>
          <a:p>
            <a:pPr defTabSz="180000"/>
            <a:r>
              <a:rPr lang="en-US" altLang="ko-KR" sz="1000" dirty="0"/>
              <a:t>#</a:t>
            </a:r>
            <a:r>
              <a:rPr lang="en-US" altLang="ko-KR" sz="1000" dirty="0" err="1"/>
              <a:t>logoDiv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display : none;</a:t>
            </a:r>
          </a:p>
          <a:p>
            <a:pPr defTabSz="180000"/>
            <a:r>
              <a:rPr lang="en-US" altLang="ko-KR" sz="1000" dirty="0"/>
              <a:t>	position : absolute; left : 0; top : 0;</a:t>
            </a:r>
          </a:p>
          <a:p>
            <a:pPr defTabSz="180000"/>
            <a:r>
              <a:rPr lang="en-US" altLang="ko-KR" sz="1000" dirty="0"/>
              <a:t>	width : 100%; height : 100%;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&lt;/style&gt;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b="1" dirty="0" err="1"/>
              <a:t>window.onbeforeprint</a:t>
            </a:r>
            <a:r>
              <a:rPr lang="en-US" altLang="ko-KR" sz="1000" b="1" dirty="0"/>
              <a:t>=function (e)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logoDiv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document.getElementById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logoDiv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logoDiv.style.display</a:t>
            </a:r>
            <a:r>
              <a:rPr lang="en-US" altLang="ko-KR" sz="1000" dirty="0"/>
              <a:t> = "block"; // block</a:t>
            </a:r>
            <a:r>
              <a:rPr lang="ko-KR" altLang="en-US" sz="1000" dirty="0"/>
              <a:t>으로 변경</a:t>
            </a:r>
            <a:r>
              <a:rPr lang="en-US" altLang="ko-KR" sz="1000" dirty="0"/>
              <a:t>. </a:t>
            </a:r>
            <a:r>
              <a:rPr lang="ko-KR" altLang="en-US" sz="1000" dirty="0"/>
              <a:t>로고가 화면에 나타나게 함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 err="1"/>
              <a:t>window.onafterprint</a:t>
            </a:r>
            <a:r>
              <a:rPr lang="en-US" altLang="ko-KR" sz="1000" b="1" dirty="0"/>
              <a:t>=</a:t>
            </a:r>
            <a:r>
              <a:rPr lang="en-US" altLang="ko-KR" sz="1000" b="1" dirty="0" err="1"/>
              <a:t>hideLogo</a:t>
            </a:r>
            <a:r>
              <a:rPr lang="en-US" altLang="ko-KR" sz="1000" b="1" dirty="0"/>
              <a:t>; </a:t>
            </a:r>
          </a:p>
          <a:p>
            <a:pPr defTabSz="180000"/>
            <a:r>
              <a:rPr lang="en-US" altLang="ko-KR" sz="1000" b="1" dirty="0"/>
              <a:t>function </a:t>
            </a:r>
            <a:r>
              <a:rPr lang="en-US" altLang="ko-KR" sz="1000" b="1" dirty="0" err="1"/>
              <a:t>hideLogo</a:t>
            </a:r>
            <a:r>
              <a:rPr lang="en-US" altLang="ko-KR" sz="1000" b="1" dirty="0"/>
              <a:t>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logoDiv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document.getElementById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logoDiv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logoDiv.style.display</a:t>
            </a:r>
            <a:r>
              <a:rPr lang="en-US" altLang="ko-KR" sz="1000" dirty="0"/>
              <a:t> = "none"; // &lt;div&gt; </a:t>
            </a:r>
            <a:r>
              <a:rPr lang="ko-KR" altLang="en-US" sz="1000" dirty="0"/>
              <a:t>영역이 보이지 않게 함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logoDiv.style.zIndex</a:t>
            </a:r>
            <a:r>
              <a:rPr lang="en-US" altLang="ko-KR" sz="1000" dirty="0"/>
              <a:t> = -1; // </a:t>
            </a:r>
            <a:r>
              <a:rPr lang="ko-KR" altLang="en-US" sz="1000" dirty="0"/>
              <a:t>이미지를 문서의 맨 바닥으로 배치</a:t>
            </a:r>
          </a:p>
          <a:p>
            <a:pPr defTabSz="180000"/>
            <a:r>
              <a:rPr lang="en-US" altLang="ko-KR" sz="1000" dirty="0"/>
              <a:t>} </a:t>
            </a:r>
          </a:p>
          <a:p>
            <a:pPr defTabSz="180000"/>
            <a:r>
              <a:rPr lang="en-US" altLang="ko-KR" sz="1000" dirty="0"/>
              <a:t>&lt;/script&gt;&lt;/head&gt;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</a:t>
            </a:r>
            <a:r>
              <a:rPr lang="en-US" altLang="ko-KR" sz="1000" dirty="0" err="1"/>
              <a:t>onbeforeprint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onafterprint</a:t>
            </a:r>
            <a:r>
              <a:rPr lang="en-US" altLang="ko-KR" sz="1000" dirty="0"/>
              <a:t> </a:t>
            </a:r>
            <a:r>
              <a:rPr lang="ko-KR" altLang="en-US" sz="1000" dirty="0"/>
              <a:t>이벤트 예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b="1" dirty="0"/>
              <a:t>&lt;div id="</a:t>
            </a:r>
            <a:r>
              <a:rPr lang="en-US" altLang="ko-KR" sz="1000" b="1" dirty="0" err="1"/>
              <a:t>logoDiv</a:t>
            </a:r>
            <a:r>
              <a:rPr lang="en-US" altLang="ko-KR" sz="1000" b="1" dirty="0"/>
              <a:t>"&gt;</a:t>
            </a:r>
          </a:p>
          <a:p>
            <a:pPr defTabSz="180000"/>
            <a:r>
              <a:rPr lang="en-US" altLang="ko-KR" sz="1000" dirty="0"/>
              <a:t>	&lt;</a:t>
            </a:r>
            <a:r>
              <a:rPr lang="en-US" altLang="ko-KR" sz="1000" dirty="0" err="1"/>
              <a:t>img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="media/logo.png" alt="</a:t>
            </a:r>
            <a:r>
              <a:rPr lang="ko-KR" altLang="en-US" sz="1000" dirty="0"/>
              <a:t>이미지 없습니다</a:t>
            </a:r>
            <a:r>
              <a:rPr lang="en-US" altLang="ko-KR" sz="1000" dirty="0"/>
              <a:t>."&gt;</a:t>
            </a:r>
          </a:p>
          <a:p>
            <a:pPr defTabSz="180000"/>
            <a:r>
              <a:rPr lang="en-US" altLang="ko-KR" sz="1000" b="1" dirty="0"/>
              <a:t>&lt;/div&gt;</a:t>
            </a:r>
          </a:p>
          <a:p>
            <a:pPr defTabSz="180000"/>
            <a:r>
              <a:rPr lang="en-US" altLang="ko-KR" sz="1000" dirty="0"/>
              <a:t>&lt;p&gt;</a:t>
            </a:r>
            <a:r>
              <a:rPr lang="ko-KR" altLang="en-US" sz="1000" dirty="0"/>
              <a:t>안녕하세요</a:t>
            </a:r>
            <a:r>
              <a:rPr lang="en-US" altLang="ko-KR" sz="1000" dirty="0"/>
              <a:t>. </a:t>
            </a:r>
            <a:r>
              <a:rPr lang="ko-KR" altLang="en-US" sz="1000" dirty="0"/>
              <a:t>브라우저 윈도우에서는 보이지 않지만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프린트시에는</a:t>
            </a:r>
            <a:r>
              <a:rPr lang="ko-KR" altLang="en-US" sz="1000" dirty="0"/>
              <a:t> 회사 로고가 출력되는 예제를</a:t>
            </a:r>
          </a:p>
          <a:p>
            <a:pPr defTabSz="180000"/>
            <a:r>
              <a:rPr lang="ko-KR" altLang="en-US" sz="1000" dirty="0"/>
              <a:t>보입니다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마우스 오른쪽 버튼을 눌러 인쇄 </a:t>
            </a:r>
            <a:r>
              <a:rPr lang="ko-KR" altLang="en-US" sz="1000" dirty="0" err="1"/>
              <a:t>미리보기</a:t>
            </a:r>
            <a:r>
              <a:rPr lang="ko-KR" altLang="en-US" sz="1000" dirty="0"/>
              <a:t> 메뉴를 선택해 보세요</a:t>
            </a:r>
            <a:r>
              <a:rPr lang="en-US" altLang="ko-KR" sz="1000" dirty="0"/>
              <a:t>.&lt;/p&gt;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6394539"/>
            <a:ext cx="5328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이 예제는 </a:t>
            </a:r>
            <a:r>
              <a:rPr lang="ko-KR" altLang="en-US" sz="1100" dirty="0" err="1"/>
              <a:t>익스플로러와</a:t>
            </a:r>
            <a:r>
              <a:rPr lang="ko-KR" altLang="en-US" sz="1100" dirty="0"/>
              <a:t> </a:t>
            </a:r>
            <a:r>
              <a:rPr lang="en-US" altLang="ko-KR" sz="1100" dirty="0"/>
              <a:t>Edge</a:t>
            </a:r>
            <a:r>
              <a:rPr lang="ko-KR" altLang="en-US" sz="1100" dirty="0"/>
              <a:t>에서는 실행되지만</a:t>
            </a:r>
            <a:r>
              <a:rPr lang="en-US" altLang="ko-KR" sz="1100" dirty="0"/>
              <a:t>, Chrome</a:t>
            </a:r>
            <a:r>
              <a:rPr lang="ko-KR" altLang="en-US" sz="1100" dirty="0"/>
              <a:t>에서는 실행되지 않는다</a:t>
            </a:r>
            <a:r>
              <a:rPr lang="en-US" altLang="ko-KR" sz="1100" dirty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3089" y="1267258"/>
            <a:ext cx="2059911" cy="21482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7194" y="3429000"/>
            <a:ext cx="4126806" cy="299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20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location </a:t>
            </a:r>
            <a:r>
              <a:rPr lang="en-US" altLang="ko-KR" dirty="0" err="1"/>
              <a:t>객체</a:t>
            </a:r>
            <a:r>
              <a:rPr lang="en-US" altLang="ko-KR" dirty="0"/>
              <a:t>(window</a:t>
            </a:r>
            <a:r>
              <a:rPr lang="ko-KR" altLang="en-US" dirty="0"/>
              <a:t>하위 객체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/>
              <a:t>location </a:t>
            </a:r>
            <a:r>
              <a:rPr lang="en-US" altLang="ko-KR" sz="2000" dirty="0" err="1"/>
              <a:t>객체</a:t>
            </a:r>
            <a:endParaRPr lang="en-US" altLang="ko-KR" sz="2000" dirty="0"/>
          </a:p>
          <a:p>
            <a:pPr lvl="1"/>
            <a:r>
              <a:rPr lang="ko-KR" altLang="en-US" sz="1800" dirty="0"/>
              <a:t>윈도우에 </a:t>
            </a:r>
            <a:r>
              <a:rPr lang="ko-KR" altLang="en-US" sz="1800" dirty="0" err="1"/>
              <a:t>로드된</a:t>
            </a:r>
            <a:r>
              <a:rPr lang="ko-KR" altLang="en-US" sz="1800" dirty="0"/>
              <a:t> 웹 페이지의 </a:t>
            </a:r>
            <a:r>
              <a:rPr lang="en-US" altLang="ko-KR" sz="1800" dirty="0"/>
              <a:t>URL </a:t>
            </a:r>
            <a:r>
              <a:rPr lang="ko-KR" altLang="en-US" sz="1800" dirty="0"/>
              <a:t>정보를 나타내는 객체</a:t>
            </a:r>
            <a:endParaRPr lang="en-US" altLang="ko-KR" sz="1800" dirty="0"/>
          </a:p>
          <a:p>
            <a:pPr lvl="1"/>
            <a:r>
              <a:rPr lang="en-US" altLang="ko-KR" sz="1800" dirty="0"/>
              <a:t>location </a:t>
            </a:r>
            <a:r>
              <a:rPr lang="ko-KR" altLang="en-US" sz="1800" dirty="0"/>
              <a:t>객체로 현재 윈도우에 웹 페이지 열기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새 윈도우에 웹 페이지 열기</a:t>
            </a:r>
          </a:p>
          <a:p>
            <a:pPr lvl="1"/>
            <a:endParaRPr lang="en-US" altLang="ko-KR" sz="1800" dirty="0"/>
          </a:p>
          <a:p>
            <a:endParaRPr lang="en-US" altLang="ko-KR" sz="2000" dirty="0"/>
          </a:p>
          <a:p>
            <a:pPr lvl="1"/>
            <a:r>
              <a:rPr lang="en-US" altLang="ko-KR" sz="1800" dirty="0"/>
              <a:t>location </a:t>
            </a:r>
            <a:r>
              <a:rPr lang="ko-KR" altLang="en-US" sz="1800" dirty="0"/>
              <a:t>객체의 </a:t>
            </a:r>
            <a:r>
              <a:rPr lang="ko-KR" altLang="en-US" sz="1800" dirty="0" err="1"/>
              <a:t>프로퍼티와</a:t>
            </a:r>
            <a:r>
              <a:rPr lang="ko-KR" altLang="en-US" sz="1800" dirty="0"/>
              <a:t> </a:t>
            </a:r>
            <a:r>
              <a:rPr lang="en-US" altLang="ko-KR" sz="1800" dirty="0"/>
              <a:t>URL</a:t>
            </a:r>
            <a:r>
              <a:rPr lang="ko-KR" altLang="en-US" sz="1800" dirty="0"/>
              <a:t>의 구성 요소와의 관계</a:t>
            </a:r>
            <a:endParaRPr lang="en-US" altLang="ko-KR" sz="1800" dirty="0"/>
          </a:p>
          <a:p>
            <a:endParaRPr lang="en-US" altLang="ko-KR" sz="20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26</a:t>
            </a:fld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1435992" y="4797152"/>
            <a:ext cx="5656288" cy="1213265"/>
            <a:chOff x="1115616" y="3546569"/>
            <a:chExt cx="6296260" cy="1213265"/>
          </a:xfrm>
        </p:grpSpPr>
        <p:sp>
          <p:nvSpPr>
            <p:cNvPr id="11" name="직사각형 10"/>
            <p:cNvSpPr/>
            <p:nvPr/>
          </p:nvSpPr>
          <p:spPr>
            <a:xfrm>
              <a:off x="1115616" y="4228356"/>
              <a:ext cx="629626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</a:rPr>
                <a:t>http:</a:t>
              </a:r>
              <a:r>
                <a:rPr lang="en-US" altLang="ko-KR" sz="1600" dirty="0"/>
                <a:t>//</a:t>
              </a:r>
              <a:r>
                <a:rPr lang="en-US" altLang="ko-KR" sz="1600" dirty="0">
                  <a:solidFill>
                    <a:srgbClr val="00B0F0"/>
                  </a:solidFill>
                </a:rPr>
                <a:t>www.mysite.com</a:t>
              </a:r>
              <a:r>
                <a:rPr lang="en-US" altLang="ko-KR" sz="1600" dirty="0"/>
                <a:t>:</a:t>
              </a:r>
              <a:r>
                <a:rPr lang="en-US" altLang="ko-KR" sz="1600" dirty="0">
                  <a:solidFill>
                    <a:srgbClr val="00B050"/>
                  </a:solidFill>
                </a:rPr>
                <a:t>8080</a:t>
              </a:r>
              <a:r>
                <a:rPr lang="en-US" altLang="ko-KR" sz="1600" dirty="0">
                  <a:solidFill>
                    <a:srgbClr val="FF0000"/>
                  </a:solidFill>
                </a:rPr>
                <a:t>/content/URL</a:t>
              </a:r>
              <a:r>
                <a:rPr lang="ko-KR" altLang="en-US" sz="1600" dirty="0">
                  <a:solidFill>
                    <a:srgbClr val="FF0000"/>
                  </a:solidFill>
                </a:rPr>
                <a:t>분석</a:t>
              </a:r>
              <a:r>
                <a:rPr lang="en-US" altLang="ko-KR" sz="1600" dirty="0">
                  <a:solidFill>
                    <a:srgbClr val="FF0000"/>
                  </a:solidFill>
                </a:rPr>
                <a:t>.html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</a:rPr>
                <a:t>#label1</a:t>
              </a:r>
              <a:endParaRPr lang="ko-KR" alt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562106" y="3923483"/>
              <a:ext cx="412823" cy="261610"/>
            </a:xfrm>
            <a:prstGeom prst="rect">
              <a:avLst/>
            </a:prstGeom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dirty="0"/>
                <a:t>hash</a:t>
              </a:r>
              <a:endParaRPr lang="ko-KR" altLang="en-US" sz="1100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115616" y="3882622"/>
              <a:ext cx="708656" cy="289441"/>
            </a:xfrm>
            <a:prstGeom prst="roundRect">
              <a:avLst/>
            </a:prstGeom>
            <a:noFill/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dirty="0"/>
                <a:t>protocol</a:t>
              </a:r>
              <a:endParaRPr lang="ko-KR" altLang="en-US" sz="1100" dirty="0"/>
            </a:p>
          </p:txBody>
        </p:sp>
        <p:sp>
          <p:nvSpPr>
            <p:cNvPr id="14" name="왼쪽 대괄호 13"/>
            <p:cNvSpPr/>
            <p:nvPr/>
          </p:nvSpPr>
          <p:spPr>
            <a:xfrm rot="5400000">
              <a:off x="1438376" y="3964182"/>
              <a:ext cx="84078" cy="53389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왼쪽 대괄호 14"/>
            <p:cNvSpPr/>
            <p:nvPr/>
          </p:nvSpPr>
          <p:spPr>
            <a:xfrm rot="5400000">
              <a:off x="2683002" y="3395077"/>
              <a:ext cx="76250" cy="167992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310026" y="3912090"/>
              <a:ext cx="782188" cy="261610"/>
            </a:xfrm>
            <a:prstGeom prst="rect">
              <a:avLst/>
            </a:prstGeom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dirty="0"/>
                <a:t>hostname</a:t>
              </a:r>
              <a:endParaRPr lang="ko-KR" altLang="en-US" sz="11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669008" y="3937253"/>
              <a:ext cx="378920" cy="261610"/>
            </a:xfrm>
            <a:prstGeom prst="rect">
              <a:avLst/>
            </a:prstGeom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dirty="0"/>
                <a:t>port</a:t>
              </a:r>
              <a:endParaRPr lang="ko-KR" altLang="en-US" sz="1100" dirty="0"/>
            </a:p>
          </p:txBody>
        </p:sp>
        <p:sp>
          <p:nvSpPr>
            <p:cNvPr id="18" name="왼쪽 대괄호 17"/>
            <p:cNvSpPr/>
            <p:nvPr/>
          </p:nvSpPr>
          <p:spPr>
            <a:xfrm rot="5400000">
              <a:off x="3801646" y="4006739"/>
              <a:ext cx="75292" cy="45756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왼쪽 대괄호 18"/>
            <p:cNvSpPr/>
            <p:nvPr/>
          </p:nvSpPr>
          <p:spPr>
            <a:xfrm rot="16200000">
              <a:off x="2928993" y="3518035"/>
              <a:ext cx="156143" cy="222086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763248" y="4498224"/>
              <a:ext cx="51247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altLang="ko-KR" sz="1100" dirty="0"/>
                <a:t>host</a:t>
              </a:r>
              <a:endParaRPr lang="ko-KR" altLang="en-US" sz="1100" dirty="0"/>
            </a:p>
          </p:txBody>
        </p:sp>
        <p:sp>
          <p:nvSpPr>
            <p:cNvPr id="21" name="왼쪽 대괄호 20"/>
            <p:cNvSpPr/>
            <p:nvPr/>
          </p:nvSpPr>
          <p:spPr>
            <a:xfrm rot="5400000">
              <a:off x="4114442" y="910226"/>
              <a:ext cx="112865" cy="5914815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436699" y="3546569"/>
              <a:ext cx="48570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altLang="ko-KR" sz="1100" dirty="0"/>
                <a:t>href</a:t>
              </a:r>
              <a:endParaRPr lang="ko-KR" altLang="en-US" sz="1100" dirty="0"/>
            </a:p>
          </p:txBody>
        </p:sp>
        <p:sp>
          <p:nvSpPr>
            <p:cNvPr id="23" name="왼쪽 대괄호 22"/>
            <p:cNvSpPr/>
            <p:nvPr/>
          </p:nvSpPr>
          <p:spPr>
            <a:xfrm rot="5400000">
              <a:off x="5264188" y="3080720"/>
              <a:ext cx="45751" cy="2339140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895932" y="3941426"/>
              <a:ext cx="796463" cy="261610"/>
            </a:xfrm>
            <a:prstGeom prst="rect">
              <a:avLst/>
            </a:prstGeom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dirty="0"/>
                <a:t>pathname</a:t>
              </a:r>
              <a:endParaRPr lang="ko-KR" altLang="en-US" sz="1100" dirty="0"/>
            </a:p>
          </p:txBody>
        </p:sp>
        <p:sp>
          <p:nvSpPr>
            <p:cNvPr id="25" name="왼쪽 대괄호 24"/>
            <p:cNvSpPr/>
            <p:nvPr/>
          </p:nvSpPr>
          <p:spPr>
            <a:xfrm rot="5400000">
              <a:off x="6759285" y="3924098"/>
              <a:ext cx="71271" cy="66672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1403648" y="6115835"/>
            <a:ext cx="5433865" cy="567164"/>
            <a:chOff x="1151620" y="5124708"/>
            <a:chExt cx="6048672" cy="567164"/>
          </a:xfrm>
        </p:grpSpPr>
        <p:sp>
          <p:nvSpPr>
            <p:cNvPr id="9" name="직사각형 8"/>
            <p:cNvSpPr/>
            <p:nvPr/>
          </p:nvSpPr>
          <p:spPr>
            <a:xfrm>
              <a:off x="1151620" y="5124708"/>
              <a:ext cx="604867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</a:rPr>
                <a:t>http:</a:t>
              </a:r>
              <a:r>
                <a:rPr lang="en-US" altLang="ko-KR" sz="1600" dirty="0"/>
                <a:t>//</a:t>
              </a:r>
              <a:r>
                <a:rPr lang="en-US" altLang="ko-KR" sz="1600" dirty="0">
                  <a:solidFill>
                    <a:srgbClr val="00B0F0"/>
                  </a:solidFill>
                </a:rPr>
                <a:t>search.naver.com</a:t>
              </a:r>
              <a:r>
                <a:rPr lang="en-US" altLang="ko-KR" sz="1600" dirty="0">
                  <a:solidFill>
                    <a:srgbClr val="FF0000"/>
                  </a:solidFill>
                </a:rPr>
                <a:t>/search.naver</a:t>
              </a:r>
              <a:r>
                <a:rPr lang="en-US" altLang="ko-KR" sz="1600" dirty="0">
                  <a:solidFill>
                    <a:srgbClr val="7030A0"/>
                  </a:solidFill>
                </a:rPr>
                <a:t>?query=javascript</a:t>
              </a:r>
              <a:endParaRPr lang="ko-KR" altLang="en-US" sz="1600" dirty="0">
                <a:solidFill>
                  <a:srgbClr val="7030A0"/>
                </a:solidFill>
              </a:endParaRPr>
            </a:p>
          </p:txBody>
        </p:sp>
        <p:sp>
          <p:nvSpPr>
            <p:cNvPr id="26" name="왼쪽 대괄호 25"/>
            <p:cNvSpPr/>
            <p:nvPr/>
          </p:nvSpPr>
          <p:spPr>
            <a:xfrm rot="16200000">
              <a:off x="5883228" y="4547096"/>
              <a:ext cx="60812" cy="177151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555859" y="5411291"/>
              <a:ext cx="66057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altLang="ko-KR" sz="1100" dirty="0"/>
                <a:t>search</a:t>
              </a:r>
              <a:endParaRPr lang="ko-KR" altLang="en-US" sz="1100" dirty="0"/>
            </a:p>
          </p:txBody>
        </p:sp>
        <p:sp>
          <p:nvSpPr>
            <p:cNvPr id="28" name="왼쪽 대괄호 27"/>
            <p:cNvSpPr/>
            <p:nvPr/>
          </p:nvSpPr>
          <p:spPr>
            <a:xfrm rot="16200000">
              <a:off x="4263298" y="4790975"/>
              <a:ext cx="89116" cy="132016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30475" y="5430262"/>
              <a:ext cx="796463" cy="261610"/>
            </a:xfrm>
            <a:prstGeom prst="rect">
              <a:avLst/>
            </a:prstGeom>
          </p:spPr>
          <p:txBody>
            <a:bodyPr wrap="none" lIns="36000" rIns="36000">
              <a:spAutoFit/>
            </a:bodyPr>
            <a:lstStyle/>
            <a:p>
              <a:r>
                <a:rPr lang="it-IT" altLang="ko-KR" sz="1100" dirty="0"/>
                <a:t>pathname</a:t>
              </a:r>
              <a:endParaRPr lang="ko-KR" altLang="en-US" sz="1100" dirty="0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331639" y="2420713"/>
            <a:ext cx="6252431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u="sng" kern="0" dirty="0" err="1">
                <a:solidFill>
                  <a:srgbClr val="000000"/>
                </a:solidFill>
                <a:latin typeface="+mj-ea"/>
                <a:ea typeface="+mj-ea"/>
              </a:rPr>
              <a:t>window.location</a:t>
            </a:r>
            <a:r>
              <a:rPr lang="en-US" altLang="ko-KR" sz="1400" u="sng" kern="0" dirty="0">
                <a:solidFill>
                  <a:srgbClr val="000000"/>
                </a:solidFill>
                <a:latin typeface="+mj-ea"/>
                <a:ea typeface="+mj-ea"/>
              </a:rPr>
              <a:t> = "http://www.naver.com";</a:t>
            </a:r>
          </a:p>
          <a:p>
            <a:pPr marL="190500" fontAlgn="base" latinLnBrk="0"/>
            <a:r>
              <a:rPr lang="en-US" altLang="ko-KR" sz="1400" u="sng" kern="0" dirty="0" err="1">
                <a:solidFill>
                  <a:srgbClr val="000000"/>
                </a:solidFill>
                <a:latin typeface="+mj-ea"/>
                <a:ea typeface="+mj-ea"/>
              </a:rPr>
              <a:t>window.location.href</a:t>
            </a:r>
            <a:r>
              <a:rPr lang="en-US" altLang="ko-KR" sz="1400" u="sng" kern="0" dirty="0">
                <a:solidFill>
                  <a:srgbClr val="000000"/>
                </a:solidFill>
                <a:latin typeface="+mj-ea"/>
                <a:ea typeface="+mj-ea"/>
              </a:rPr>
              <a:t> = = "http://www.naver.com";</a:t>
            </a:r>
          </a:p>
          <a:p>
            <a:pPr marL="190500" fontAlgn="base" latinLnBrk="0"/>
            <a:r>
              <a:rPr lang="en-US" altLang="ko-KR" sz="1400" u="sng" kern="0" dirty="0" err="1">
                <a:solidFill>
                  <a:srgbClr val="000000"/>
                </a:solidFill>
                <a:latin typeface="+mj-ea"/>
                <a:ea typeface="+mj-ea"/>
              </a:rPr>
              <a:t>window.location.assign</a:t>
            </a:r>
            <a:r>
              <a:rPr lang="en-US" altLang="ko-KR" sz="1400" u="sng" kern="0" dirty="0">
                <a:solidFill>
                  <a:srgbClr val="000000"/>
                </a:solidFill>
                <a:latin typeface="+mj-ea"/>
                <a:ea typeface="+mj-ea"/>
              </a:rPr>
              <a:t>("http://www.naver.com");</a:t>
            </a:r>
          </a:p>
          <a:p>
            <a:pPr marL="190500" fontAlgn="base" latinLnBrk="0"/>
            <a:r>
              <a:rPr lang="en-US" altLang="ko-KR" sz="1400" u="sng" kern="0" dirty="0" err="1">
                <a:solidFill>
                  <a:srgbClr val="000000"/>
                </a:solidFill>
                <a:latin typeface="+mj-ea"/>
                <a:ea typeface="+mj-ea"/>
              </a:rPr>
              <a:t>window.location.replace</a:t>
            </a:r>
            <a:r>
              <a:rPr lang="en-US" altLang="ko-KR" sz="1400" u="sng" kern="0" dirty="0">
                <a:solidFill>
                  <a:srgbClr val="000000"/>
                </a:solidFill>
                <a:latin typeface="+mj-ea"/>
                <a:ea typeface="+mj-ea"/>
              </a:rPr>
              <a:t>("http://www.naver.com");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337631" y="3898049"/>
            <a:ext cx="624644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win=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빈 윈도우 열기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win.location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="http://www.naver.com"; 	//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네이버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페이지 로드</a:t>
            </a:r>
          </a:p>
        </p:txBody>
      </p:sp>
    </p:spTree>
    <p:extLst>
      <p:ext uri="{BB962C8B-B14F-4D97-AF65-F5344CB8AC3E}">
        <p14:creationId xmlns:p14="http://schemas.microsoft.com/office/powerpoint/2010/main" val="519440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사항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 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요구 공학은 요구사항 정의</a:t>
            </a:r>
            <a:r>
              <a:rPr lang="en-US" altLang="ko-KR" dirty="0" smtClean="0"/>
              <a:t>,</a:t>
            </a:r>
            <a:r>
              <a:rPr lang="ko-KR" altLang="en-US" dirty="0" smtClean="0"/>
              <a:t>문서화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관리 프로세스</a:t>
            </a:r>
            <a:endParaRPr lang="en-US" altLang="ko-KR" dirty="0" smtClean="0"/>
          </a:p>
          <a:p>
            <a:r>
              <a:rPr lang="ko-KR" altLang="en-US" dirty="0" smtClean="0"/>
              <a:t>요구사항 개발 프로세스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프로세스 구성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요구사항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,</a:t>
            </a:r>
            <a:r>
              <a:rPr lang="ko-KR" altLang="en-US" dirty="0" smtClean="0"/>
              <a:t>명세</a:t>
            </a:r>
            <a:r>
              <a:rPr lang="en-US" altLang="ko-KR" dirty="0" smtClean="0"/>
              <a:t>,</a:t>
            </a:r>
            <a:r>
              <a:rPr lang="ko-KR" altLang="en-US" dirty="0" smtClean="0"/>
              <a:t>확인 요소로 구성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요구사항 도출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/>
              <a:t>다양한 이해관계자와 효율적인 </a:t>
            </a:r>
            <a:r>
              <a:rPr lang="ko-KR" altLang="en-US" dirty="0" smtClean="0"/>
              <a:t>의사소통 필요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요구사항 분석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/>
              <a:t>요구사항들 간 상충되는 것을 </a:t>
            </a:r>
            <a:r>
              <a:rPr lang="ko-KR" altLang="en-US" dirty="0" smtClean="0"/>
              <a:t>해결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/>
              <a:t>소프트웨어의 범위를 </a:t>
            </a:r>
            <a:r>
              <a:rPr lang="ko-KR" altLang="en-US" dirty="0" smtClean="0"/>
              <a:t>파악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요구사항 명세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검토</a:t>
            </a:r>
            <a:r>
              <a:rPr lang="en-US" altLang="ko-KR" dirty="0" smtClean="0"/>
              <a:t>,</a:t>
            </a:r>
            <a:r>
              <a:rPr lang="ko-KR" altLang="en-US" dirty="0" smtClean="0"/>
              <a:t>평가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승인을 위한 문서화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요구사항 확인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검증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157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10-9 location </a:t>
            </a:r>
            <a:r>
              <a:rPr lang="ko-KR" altLang="en-US" dirty="0"/>
              <a:t>객체로 웹</a:t>
            </a:r>
            <a:r>
              <a:rPr lang="en-US" altLang="ko-KR" dirty="0"/>
              <a:t> </a:t>
            </a:r>
            <a:r>
              <a:rPr lang="ko-KR" altLang="en-US" dirty="0"/>
              <a:t>사이트 접속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4675" y="1484784"/>
            <a:ext cx="5616624" cy="5047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en-US" altLang="ko-KR" sz="1400" dirty="0" err="1"/>
              <a:t>window.location</a:t>
            </a:r>
            <a:r>
              <a:rPr lang="ko-KR" altLang="en-US" sz="1400" dirty="0"/>
              <a:t>으로 웹 사이트 접속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 load() {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var</a:t>
            </a:r>
            <a:r>
              <a:rPr lang="en-US" altLang="ko-KR" sz="1400" b="1" dirty="0"/>
              <a:t> select = </a:t>
            </a:r>
            <a:r>
              <a:rPr lang="en-US" altLang="ko-KR" sz="1400" b="1" dirty="0" err="1"/>
              <a:t>document.getElementById</a:t>
            </a:r>
            <a:r>
              <a:rPr lang="en-US" altLang="ko-KR" sz="1400" b="1" dirty="0"/>
              <a:t>("site");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window.location</a:t>
            </a:r>
            <a:r>
              <a:rPr lang="en-US" altLang="ko-KR" sz="1400" b="1" dirty="0"/>
              <a:t>=</a:t>
            </a:r>
            <a:r>
              <a:rPr lang="en-US" altLang="ko-KR" sz="1400" b="1" dirty="0" err="1"/>
              <a:t>select.options</a:t>
            </a:r>
            <a:r>
              <a:rPr lang="en-US" altLang="ko-KR" sz="1400" b="1" dirty="0"/>
              <a:t>[</a:t>
            </a:r>
            <a:r>
              <a:rPr lang="en-US" altLang="ko-KR" sz="1400" b="1" dirty="0" err="1"/>
              <a:t>select.selectedIndex</a:t>
            </a:r>
            <a:r>
              <a:rPr lang="en-US" altLang="ko-KR" sz="1400" b="1" dirty="0"/>
              <a:t>].value;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en-US" altLang="ko-KR" sz="1400" dirty="0" err="1"/>
              <a:t>window.location</a:t>
            </a:r>
            <a:r>
              <a:rPr lang="ko-KR" altLang="en-US" sz="1400" dirty="0"/>
              <a:t>으로 웹 사이트 접속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ko-KR" altLang="en-US" sz="1400" dirty="0"/>
              <a:t>사이트 선택 </a:t>
            </a:r>
            <a:r>
              <a:rPr lang="en-US" altLang="ko-KR" sz="1400" dirty="0"/>
              <a:t>:</a:t>
            </a:r>
          </a:p>
          <a:p>
            <a:pPr defTabSz="180000"/>
            <a:r>
              <a:rPr lang="en-US" altLang="ko-KR" sz="1400" b="1" dirty="0"/>
              <a:t>&lt;select id="site"&gt;</a:t>
            </a:r>
          </a:p>
          <a:p>
            <a:pPr defTabSz="180000"/>
            <a:r>
              <a:rPr lang="en-US" altLang="ko-KR" sz="1400" dirty="0"/>
              <a:t>	&lt;option value="http://www.naver.com" selected&gt;</a:t>
            </a:r>
            <a:r>
              <a:rPr lang="ko-KR" altLang="en-US" sz="1400" dirty="0" err="1"/>
              <a:t>네이버</a:t>
            </a:r>
            <a:endParaRPr lang="ko-KR" altLang="en-US" sz="1400" dirty="0"/>
          </a:p>
          <a:p>
            <a:pPr defTabSz="180000"/>
            <a:r>
              <a:rPr lang="fr-FR" altLang="ko-KR" sz="1400" dirty="0"/>
              <a:t>	&lt;option value="http://www.google.com"&gt;</a:t>
            </a:r>
            <a:r>
              <a:rPr lang="ko-KR" altLang="fr-FR" sz="1400" dirty="0" err="1"/>
              <a:t>구글</a:t>
            </a:r>
            <a:endParaRPr lang="ko-KR" altLang="fr-FR" sz="1400" dirty="0"/>
          </a:p>
          <a:p>
            <a:pPr defTabSz="180000"/>
            <a:r>
              <a:rPr lang="fr-FR" altLang="ko-KR" sz="1400" dirty="0"/>
              <a:t>	&lt;option value="http://www.microsoft.com"&gt;</a:t>
            </a:r>
            <a:r>
              <a:rPr lang="ko-KR" altLang="fr-FR" sz="1400" dirty="0"/>
              <a:t>마이크로소프트</a:t>
            </a:r>
          </a:p>
          <a:p>
            <a:pPr defTabSz="180000"/>
            <a:r>
              <a:rPr lang="en-US" altLang="ko-KR" sz="1400" dirty="0"/>
              <a:t>&lt;/select&gt;</a:t>
            </a:r>
          </a:p>
          <a:p>
            <a:pPr defTabSz="180000"/>
            <a:r>
              <a:rPr lang="en-US" altLang="ko-KR" sz="1400" dirty="0"/>
              <a:t>&lt;p&gt;</a:t>
            </a:r>
          </a:p>
          <a:p>
            <a:pPr defTabSz="180000"/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="load()"&gt;</a:t>
            </a:r>
            <a:r>
              <a:rPr lang="ko-KR" altLang="en-US" sz="1400" dirty="0"/>
              <a:t>웹 사이트 접속</a:t>
            </a:r>
            <a:r>
              <a:rPr lang="en-US" altLang="ko-KR" sz="1400" dirty="0"/>
              <a:t>&lt;/button&gt;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8439" y="1482627"/>
            <a:ext cx="2241798" cy="24010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8439" y="4043929"/>
            <a:ext cx="2241798" cy="24010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09451" y="3555198"/>
            <a:ext cx="466745" cy="272415"/>
          </a:xfrm>
          <a:prstGeom prst="wedgeRoundRectCallout">
            <a:avLst>
              <a:gd name="adj1" fmla="val -85266"/>
              <a:gd name="adj2" fmla="val -682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/>
              <a:t>클릭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33552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navigator </a:t>
            </a:r>
            <a:r>
              <a:rPr lang="ko-KR" altLang="en-US" dirty="0"/>
              <a:t>객체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navigator </a:t>
            </a:r>
            <a:r>
              <a:rPr lang="ko-KR" altLang="en-US" dirty="0"/>
              <a:t>객체</a:t>
            </a:r>
          </a:p>
          <a:p>
            <a:pPr lvl="1"/>
            <a:r>
              <a:rPr lang="ko-KR" altLang="en-US" dirty="0"/>
              <a:t>현재 작동중인 브라우저에 대한 다양한 정보를 나타내는 객체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29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331640" y="2352402"/>
            <a:ext cx="7226851" cy="4033697"/>
            <a:chOff x="927925" y="2386578"/>
            <a:chExt cx="7846590" cy="464407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7925" y="2386578"/>
              <a:ext cx="7838123" cy="294894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107" y="5284716"/>
              <a:ext cx="7832408" cy="17459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982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브라우저 관련 객체 개요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BOM(Browser Object Model) </a:t>
            </a:r>
            <a:r>
              <a:rPr lang="ko-KR" altLang="en-US" dirty="0"/>
              <a:t>객체들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자바스크립트로 브라우저를 제어하기 위해 지원되는 객체들</a:t>
            </a:r>
            <a:endParaRPr lang="en-US" altLang="ko-KR" dirty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페이지의 내용과 관계없음</a:t>
            </a:r>
            <a:endParaRPr lang="en-US" altLang="ko-KR" dirty="0"/>
          </a:p>
          <a:p>
            <a:pPr lvl="1"/>
            <a:r>
              <a:rPr lang="ko-KR" altLang="en-US" dirty="0"/>
              <a:t>브라우저 공통 </a:t>
            </a:r>
            <a:r>
              <a:rPr lang="en-US" altLang="ko-KR" dirty="0"/>
              <a:t>BOM </a:t>
            </a:r>
            <a:r>
              <a:rPr lang="ko-KR" altLang="en-US" dirty="0"/>
              <a:t>객체들과 기능</a:t>
            </a:r>
            <a:endParaRPr lang="en-US" altLang="ko-KR" dirty="0"/>
          </a:p>
          <a:p>
            <a:pPr lvl="2"/>
            <a:r>
              <a:rPr lang="en-US" altLang="ko-KR" dirty="0"/>
              <a:t>window – </a:t>
            </a:r>
            <a:r>
              <a:rPr lang="ko-KR" altLang="en-US" dirty="0"/>
              <a:t>브라우저 윈도우 모양 제어</a:t>
            </a:r>
            <a:r>
              <a:rPr lang="en-US" altLang="ko-KR" dirty="0"/>
              <a:t>. </a:t>
            </a:r>
            <a:r>
              <a:rPr lang="ko-KR" altLang="en-US" dirty="0"/>
              <a:t>새 윈도우 열기</a:t>
            </a:r>
            <a:r>
              <a:rPr lang="en-US" altLang="ko-KR" dirty="0"/>
              <a:t>/</a:t>
            </a:r>
            <a:r>
              <a:rPr lang="ko-KR" altLang="en-US" dirty="0"/>
              <a:t>닫기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navigator – </a:t>
            </a:r>
            <a:r>
              <a:rPr lang="ko-KR" altLang="en-US" dirty="0"/>
              <a:t>브라우저에 대한 다양한 정보 제공</a:t>
            </a:r>
          </a:p>
          <a:p>
            <a:pPr lvl="2"/>
            <a:r>
              <a:rPr lang="en-US" altLang="ko-KR" dirty="0"/>
              <a:t>history  - </a:t>
            </a:r>
            <a:r>
              <a:rPr lang="ko-KR" altLang="en-US" dirty="0"/>
              <a:t>브라우저 윈도우에</a:t>
            </a:r>
            <a:r>
              <a:rPr lang="en-US" altLang="ko-KR" dirty="0"/>
              <a:t> </a:t>
            </a:r>
            <a:r>
              <a:rPr lang="ko-KR" altLang="en-US" dirty="0" err="1"/>
              <a:t>로드한</a:t>
            </a:r>
            <a:r>
              <a:rPr lang="ko-KR" altLang="en-US" dirty="0"/>
              <a:t> </a:t>
            </a:r>
            <a:r>
              <a:rPr lang="en-US" altLang="ko-KR" dirty="0"/>
              <a:t>URL </a:t>
            </a:r>
            <a:r>
              <a:rPr lang="ko-KR" altLang="en-US" dirty="0"/>
              <a:t>리스트의 </a:t>
            </a:r>
            <a:r>
              <a:rPr lang="ko-KR" altLang="en-US" dirty="0" err="1"/>
              <a:t>히스토리</a:t>
            </a:r>
            <a:r>
              <a:rPr lang="ko-KR" altLang="en-US" dirty="0"/>
              <a:t> 관리</a:t>
            </a:r>
            <a:endParaRPr lang="en-US" altLang="ko-KR" dirty="0"/>
          </a:p>
          <a:p>
            <a:pPr lvl="2"/>
            <a:r>
              <a:rPr lang="en-US" altLang="ko-KR" dirty="0"/>
              <a:t>location – </a:t>
            </a:r>
            <a:r>
              <a:rPr lang="ko-KR" altLang="en-US" dirty="0"/>
              <a:t>브라우저 윈도우에 </a:t>
            </a:r>
            <a:r>
              <a:rPr lang="ko-KR" altLang="en-US" dirty="0" err="1"/>
              <a:t>로드된</a:t>
            </a:r>
            <a:r>
              <a:rPr lang="ko-KR" altLang="en-US" dirty="0"/>
              <a:t> </a:t>
            </a:r>
            <a:r>
              <a:rPr lang="en-US" altLang="ko-KR" dirty="0"/>
              <a:t>HTML </a:t>
            </a:r>
            <a:r>
              <a:rPr lang="ko-KR" altLang="en-US" dirty="0"/>
              <a:t>페이지의 </a:t>
            </a:r>
            <a:r>
              <a:rPr lang="en-US" altLang="ko-KR" dirty="0"/>
              <a:t>URL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2"/>
            <a:r>
              <a:rPr lang="en-US" altLang="ko-KR" dirty="0"/>
              <a:t>screen – </a:t>
            </a:r>
            <a:r>
              <a:rPr lang="ko-KR" altLang="en-US" dirty="0"/>
              <a:t>브라우저가 실행되고 있는 스크린 장치에 대한 정보 제공</a:t>
            </a:r>
            <a:endParaRPr lang="en-US" altLang="ko-KR" dirty="0"/>
          </a:p>
          <a:p>
            <a:r>
              <a:rPr lang="en-US" altLang="ko-KR" dirty="0"/>
              <a:t>BOM</a:t>
            </a:r>
            <a:r>
              <a:rPr lang="ko-KR" altLang="en-US" dirty="0"/>
              <a:t>의 국제 표준이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브라우저마다 </a:t>
            </a:r>
            <a:r>
              <a:rPr lang="en-US" altLang="ko-KR" dirty="0"/>
              <a:t>BOM</a:t>
            </a:r>
            <a:r>
              <a:rPr lang="ko-KR" altLang="en-US" dirty="0"/>
              <a:t> 객체들이 조금씩 다름</a:t>
            </a:r>
            <a:endParaRPr lang="en-US" altLang="ko-KR" dirty="0"/>
          </a:p>
          <a:p>
            <a:pPr lvl="1"/>
            <a:r>
              <a:rPr lang="ko-KR" altLang="en-US" dirty="0"/>
              <a:t>브라우저마다 이름이 같은 </a:t>
            </a:r>
            <a:r>
              <a:rPr lang="en-US" altLang="ko-KR" dirty="0"/>
              <a:t>BOM </a:t>
            </a:r>
            <a:r>
              <a:rPr lang="ko-KR" altLang="en-US" dirty="0"/>
              <a:t>객체의 </a:t>
            </a:r>
            <a:r>
              <a:rPr lang="ko-KR" altLang="en-US" dirty="0" err="1"/>
              <a:t>프로퍼티와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상이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97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10–10 navigator</a:t>
            </a:r>
            <a:r>
              <a:rPr lang="ko-KR" altLang="en-US" dirty="0"/>
              <a:t>로 브라우저 정보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3428" y="1124744"/>
            <a:ext cx="5400600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</a:t>
            </a:r>
          </a:p>
          <a:p>
            <a:pPr defTabSz="180000"/>
            <a:r>
              <a:rPr lang="en-US" altLang="ko-KR" sz="1000" dirty="0"/>
              <a:t>&lt;head&gt;&lt;title&gt;</a:t>
            </a:r>
            <a:r>
              <a:rPr lang="ko-KR" altLang="en-US" sz="1000" dirty="0"/>
              <a:t>브라우저 정보 출력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&lt;style&gt;</a:t>
            </a:r>
          </a:p>
          <a:p>
            <a:pPr defTabSz="180000"/>
            <a:r>
              <a:rPr lang="en-US" altLang="ko-KR" sz="1000" dirty="0"/>
              <a:t>span { color : red; }</a:t>
            </a:r>
          </a:p>
          <a:p>
            <a:pPr defTabSz="180000"/>
            <a:r>
              <a:rPr lang="en-US" altLang="ko-KR" sz="1000" dirty="0"/>
              <a:t>div { </a:t>
            </a:r>
          </a:p>
          <a:p>
            <a:pPr defTabSz="180000"/>
            <a:r>
              <a:rPr lang="en-US" altLang="ko-KR" sz="1000" dirty="0"/>
              <a:t>	border-color : </a:t>
            </a:r>
            <a:r>
              <a:rPr lang="en-US" altLang="ko-KR" sz="1000" dirty="0" err="1"/>
              <a:t>yellowgreen</a:t>
            </a:r>
            <a:r>
              <a:rPr lang="en-US" altLang="ko-KR" sz="1000" dirty="0"/>
              <a:t>; </a:t>
            </a:r>
          </a:p>
          <a:p>
            <a:pPr defTabSz="180000"/>
            <a:r>
              <a:rPr lang="en-US" altLang="ko-KR" sz="1000" dirty="0"/>
              <a:t>	border-style : solid;</a:t>
            </a:r>
          </a:p>
          <a:p>
            <a:pPr defTabSz="180000"/>
            <a:r>
              <a:rPr lang="en-US" altLang="ko-KR" sz="1000" dirty="0"/>
              <a:t>	padding : 5px;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&lt;/style&gt;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b="1" dirty="0"/>
              <a:t>function </a:t>
            </a:r>
            <a:r>
              <a:rPr lang="en-US" altLang="ko-KR" sz="1000" b="1" dirty="0" err="1"/>
              <a:t>printNavigator</a:t>
            </a:r>
            <a:r>
              <a:rPr lang="en-US" altLang="ko-KR" sz="1000" b="1" dirty="0"/>
              <a:t>() {</a:t>
            </a:r>
          </a:p>
          <a:p>
            <a:pPr defTabSz="180000"/>
            <a:r>
              <a:rPr lang="en-US" altLang="ko-KR" sz="1000" b="1" dirty="0"/>
              <a:t>	</a:t>
            </a:r>
            <a:r>
              <a:rPr lang="en-US" altLang="ko-KR" sz="1000" b="1" dirty="0" err="1"/>
              <a:t>var</a:t>
            </a:r>
            <a:r>
              <a:rPr lang="en-US" altLang="ko-KR" sz="1000" b="1" dirty="0"/>
              <a:t> text = "&lt;span&gt;</a:t>
            </a:r>
            <a:r>
              <a:rPr lang="en-US" altLang="ko-KR" sz="1000" b="1" dirty="0" err="1"/>
              <a:t>appCodeName</a:t>
            </a:r>
            <a:r>
              <a:rPr lang="en-US" altLang="ko-KR" sz="1000" b="1" dirty="0"/>
              <a:t>&lt;/span&gt;: " + </a:t>
            </a:r>
            <a:r>
              <a:rPr lang="en-US" altLang="ko-KR" sz="1000" b="1" dirty="0" err="1"/>
              <a:t>navigator.appCodeName</a:t>
            </a:r>
            <a:r>
              <a:rPr lang="en-US" altLang="ko-KR" sz="1000" b="1" dirty="0"/>
              <a:t> + "&lt;</a:t>
            </a:r>
            <a:r>
              <a:rPr lang="en-US" altLang="ko-KR" sz="1000" b="1" dirty="0" err="1"/>
              <a:t>br</a:t>
            </a:r>
            <a:r>
              <a:rPr lang="en-US" altLang="ko-KR" sz="1000" b="1" dirty="0"/>
              <a:t>&gt;";</a:t>
            </a:r>
          </a:p>
          <a:p>
            <a:pPr defTabSz="180000"/>
            <a:r>
              <a:rPr lang="en-US" altLang="ko-KR" sz="1000" dirty="0"/>
              <a:t>		text += "&lt;span&gt;</a:t>
            </a:r>
            <a:r>
              <a:rPr lang="en-US" altLang="ko-KR" sz="1000" dirty="0" err="1"/>
              <a:t>appName</a:t>
            </a:r>
            <a:r>
              <a:rPr lang="en-US" altLang="ko-KR" sz="1000" dirty="0"/>
              <a:t>&lt;/span&gt;: " + </a:t>
            </a:r>
            <a:r>
              <a:rPr lang="en-US" altLang="ko-KR" sz="1000" dirty="0" err="1"/>
              <a:t>navigator.appName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	text += "&lt;span&gt;</a:t>
            </a:r>
            <a:r>
              <a:rPr lang="en-US" altLang="ko-KR" sz="1000" dirty="0" err="1"/>
              <a:t>appVersion</a:t>
            </a:r>
            <a:r>
              <a:rPr lang="en-US" altLang="ko-KR" sz="1000" dirty="0"/>
              <a:t>&lt;/span&gt;: " + </a:t>
            </a:r>
            <a:r>
              <a:rPr lang="en-US" altLang="ko-KR" sz="1000" dirty="0" err="1"/>
              <a:t>navigator.appVersion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sv-SE" altLang="ko-KR" sz="1000" dirty="0"/>
              <a:t>		text += "&lt;span&gt;platform&lt;/span&gt;: " + navigator.platform + "&lt;br&gt;";</a:t>
            </a:r>
          </a:p>
          <a:p>
            <a:pPr defTabSz="180000"/>
            <a:r>
              <a:rPr lang="en-US" altLang="ko-KR" sz="1000" dirty="0"/>
              <a:t>		text += "&lt;span&gt;product&lt;/span&gt;: " + </a:t>
            </a:r>
            <a:r>
              <a:rPr lang="en-US" altLang="ko-KR" sz="1000" dirty="0" err="1"/>
              <a:t>navigator.product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sv-SE" altLang="ko-KR" sz="1000" dirty="0"/>
              <a:t>		text += "&lt;span&gt;userAgent&lt;/span&gt;: " + navigator.userAgent +"&lt;br&gt;";</a:t>
            </a:r>
          </a:p>
          <a:p>
            <a:pPr defTabSz="180000"/>
            <a:r>
              <a:rPr lang="sv-SE" altLang="ko-KR" sz="1000" dirty="0"/>
              <a:t>		text += "&lt;span&gt;vendor&lt;/span&gt;: " + navigator.vendor +"&lt;br&gt;";</a:t>
            </a:r>
          </a:p>
          <a:p>
            <a:pPr defTabSz="180000"/>
            <a:r>
              <a:rPr lang="en-US" altLang="ko-KR" sz="1000" dirty="0"/>
              <a:t>		text += "&lt;span&gt;language&lt;/span&gt;: " + </a:t>
            </a:r>
            <a:r>
              <a:rPr lang="en-US" altLang="ko-KR" sz="1000" dirty="0" err="1"/>
              <a:t>navigator.language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	text += "&lt;span&gt;</a:t>
            </a:r>
            <a:r>
              <a:rPr lang="en-US" altLang="ko-KR" sz="1000" dirty="0" err="1"/>
              <a:t>onLine</a:t>
            </a:r>
            <a:r>
              <a:rPr lang="en-US" altLang="ko-KR" sz="1000" dirty="0"/>
              <a:t>&lt;/span&gt;: " + </a:t>
            </a:r>
            <a:r>
              <a:rPr lang="en-US" altLang="ko-KR" sz="1000" dirty="0" err="1"/>
              <a:t>navigator.onLine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	text += "&lt;span&gt;</a:t>
            </a:r>
            <a:r>
              <a:rPr lang="en-US" altLang="ko-KR" sz="1000" dirty="0" err="1"/>
              <a:t>cookieEnabled</a:t>
            </a:r>
            <a:r>
              <a:rPr lang="en-US" altLang="ko-KR" sz="1000" dirty="0"/>
              <a:t>&lt;/span&gt;: " + </a:t>
            </a:r>
            <a:r>
              <a:rPr lang="en-US" altLang="ko-KR" sz="1000" dirty="0" err="1"/>
              <a:t>navigator.cookieEnabled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	text += "&lt;span&gt;</a:t>
            </a:r>
            <a:r>
              <a:rPr lang="en-US" altLang="ko-KR" sz="1000" dirty="0" err="1"/>
              <a:t>javaEnabled</a:t>
            </a:r>
            <a:r>
              <a:rPr lang="en-US" altLang="ko-KR" sz="1000" dirty="0"/>
              <a:t>()&lt;/span&gt;:" + </a:t>
            </a:r>
            <a:r>
              <a:rPr lang="en-US" altLang="ko-KR" sz="1000" dirty="0" err="1"/>
              <a:t>navigator.javaEnabled</a:t>
            </a:r>
            <a:r>
              <a:rPr lang="en-US" altLang="ko-KR" sz="1000" dirty="0"/>
              <a:t>()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	text += "&lt;span&gt;</a:t>
            </a:r>
            <a:r>
              <a:rPr lang="en-US" altLang="ko-KR" sz="1000" dirty="0" err="1"/>
              <a:t>plugins.length</a:t>
            </a:r>
            <a:r>
              <a:rPr lang="en-US" altLang="ko-KR" sz="1000" dirty="0"/>
              <a:t>&lt;/span&gt;: " + </a:t>
            </a:r>
            <a:r>
              <a:rPr lang="en-US" altLang="ko-KR" sz="1000" dirty="0" err="1"/>
              <a:t>navigator.plugins.length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b="1" dirty="0"/>
              <a:t>		for(j=0; j&lt;</a:t>
            </a:r>
            <a:r>
              <a:rPr lang="en-US" altLang="ko-KR" sz="1000" b="1" dirty="0" err="1"/>
              <a:t>navigator.plugins.length</a:t>
            </a:r>
            <a:r>
              <a:rPr lang="en-US" altLang="ko-KR" sz="1000" b="1" dirty="0"/>
              <a:t>; </a:t>
            </a:r>
            <a:r>
              <a:rPr lang="en-US" altLang="ko-KR" sz="1000" b="1" dirty="0" err="1"/>
              <a:t>j++</a:t>
            </a:r>
            <a:r>
              <a:rPr lang="en-US" altLang="ko-KR" sz="1000" b="1" dirty="0"/>
              <a:t>) {</a:t>
            </a:r>
          </a:p>
          <a:p>
            <a:pPr defTabSz="180000"/>
            <a:r>
              <a:rPr lang="en-US" altLang="ko-KR" sz="1000" dirty="0"/>
              <a:t>			text += "plugins" + j + " : &lt;</a:t>
            </a:r>
            <a:r>
              <a:rPr lang="en-US" altLang="ko-KR" sz="1000" dirty="0" err="1"/>
              <a:t>blockquote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		text += </a:t>
            </a:r>
            <a:r>
              <a:rPr lang="en-US" altLang="ko-KR" sz="1000" dirty="0" err="1"/>
              <a:t>navigator.plugins</a:t>
            </a:r>
            <a:r>
              <a:rPr lang="en-US" altLang="ko-KR" sz="1000" dirty="0"/>
              <a:t>[j].name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		text += "&lt;</a:t>
            </a:r>
            <a:r>
              <a:rPr lang="en-US" altLang="ko-KR" sz="1000" dirty="0" err="1"/>
              <a:t>i</a:t>
            </a:r>
            <a:r>
              <a:rPr lang="en-US" altLang="ko-KR" sz="1000" dirty="0"/>
              <a:t>&gt;" + </a:t>
            </a:r>
            <a:r>
              <a:rPr lang="en-US" altLang="ko-KR" sz="1000" dirty="0" err="1"/>
              <a:t>navigator.plugins</a:t>
            </a:r>
            <a:r>
              <a:rPr lang="en-US" altLang="ko-KR" sz="1000" dirty="0"/>
              <a:t>[j].description + "&lt;/</a:t>
            </a:r>
            <a:r>
              <a:rPr lang="en-US" altLang="ko-KR" sz="1000" dirty="0" err="1"/>
              <a:t>i</a:t>
            </a:r>
            <a:r>
              <a:rPr lang="en-US" altLang="ko-KR" sz="1000" dirty="0"/>
              <a:t>&gt;&lt;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		text += </a:t>
            </a:r>
            <a:r>
              <a:rPr lang="en-US" altLang="ko-KR" sz="1000" dirty="0" err="1"/>
              <a:t>navigator.plugins</a:t>
            </a:r>
            <a:r>
              <a:rPr lang="en-US" altLang="ko-KR" sz="1000" dirty="0"/>
              <a:t>[j].filename + "&lt;/</a:t>
            </a:r>
            <a:r>
              <a:rPr lang="en-US" altLang="ko-KR" sz="1000" dirty="0" err="1"/>
              <a:t>blockquote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	}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dirty="0"/>
              <a:t>	// div </a:t>
            </a:r>
            <a:r>
              <a:rPr lang="ko-KR" altLang="en-US" sz="1000" dirty="0"/>
              <a:t>태그에 출력</a:t>
            </a:r>
          </a:p>
          <a:p>
            <a:pPr defTabSz="180000"/>
            <a:r>
              <a:rPr lang="en-US" altLang="ko-KR" sz="1000" b="1" dirty="0"/>
              <a:t>	</a:t>
            </a:r>
            <a:r>
              <a:rPr lang="en-US" altLang="ko-KR" sz="1000" b="1" dirty="0" err="1"/>
              <a:t>var</a:t>
            </a:r>
            <a:r>
              <a:rPr lang="en-US" altLang="ko-KR" sz="1000" b="1" dirty="0"/>
              <a:t> div = </a:t>
            </a:r>
            <a:r>
              <a:rPr lang="en-US" altLang="ko-KR" sz="1000" b="1" dirty="0" err="1"/>
              <a:t>document.getElementById</a:t>
            </a:r>
            <a:r>
              <a:rPr lang="en-US" altLang="ko-KR" sz="1000" b="1" dirty="0"/>
              <a:t>("div");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 err="1"/>
              <a:t>div.innerHTML</a:t>
            </a:r>
            <a:r>
              <a:rPr lang="en-US" altLang="ko-KR" sz="1000" b="1" dirty="0"/>
              <a:t> = text;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540455" y="1196752"/>
            <a:ext cx="3222104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&lt;/script&gt;</a:t>
            </a:r>
          </a:p>
          <a:p>
            <a:pPr defTabSz="180000"/>
            <a:r>
              <a:rPr lang="en-US" altLang="ko-KR" sz="1000" dirty="0"/>
              <a:t>&lt;/head&gt;</a:t>
            </a:r>
          </a:p>
          <a:p>
            <a:pPr defTabSz="180000"/>
            <a:r>
              <a:rPr lang="en-US" altLang="ko-KR" sz="1000" dirty="0"/>
              <a:t>&lt;body </a:t>
            </a:r>
            <a:r>
              <a:rPr lang="en-US" altLang="ko-KR" sz="1000" dirty="0" err="1"/>
              <a:t>onload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printNavigator</a:t>
            </a:r>
            <a:r>
              <a:rPr lang="en-US" altLang="ko-KR" sz="1000" dirty="0"/>
              <a:t>()"&gt;</a:t>
            </a:r>
          </a:p>
          <a:p>
            <a:pPr defTabSz="180000"/>
            <a:r>
              <a:rPr lang="en-US" altLang="ko-KR" sz="1000" dirty="0"/>
              <a:t>&lt;h3&gt;</a:t>
            </a:r>
            <a:r>
              <a:rPr lang="ko-KR" altLang="en-US" sz="1000" dirty="0"/>
              <a:t>브라우저에 관한 정보 출력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ko-KR" altLang="en-US" sz="1000" dirty="0"/>
              <a:t>아래에 이 브라우저에 관한 여러 정보를 출력합니다</a:t>
            </a:r>
            <a:r>
              <a:rPr lang="en-US" altLang="ko-KR" sz="1000" dirty="0"/>
              <a:t>.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&lt;p&gt;</a:t>
            </a:r>
          </a:p>
          <a:p>
            <a:pPr defTabSz="180000"/>
            <a:r>
              <a:rPr lang="en-US" altLang="ko-KR" sz="1000" dirty="0"/>
              <a:t>&lt;div id="div"&gt;&lt;/div&gt;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71723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920" y="188640"/>
            <a:ext cx="3537379" cy="629892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68" y="4768330"/>
            <a:ext cx="1076971" cy="272415"/>
          </a:xfrm>
          <a:prstGeom prst="wedgeRoundRectCallout">
            <a:avLst>
              <a:gd name="adj1" fmla="val 113317"/>
              <a:gd name="adj2" fmla="val 389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/>
              <a:t>플러그인 이름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636168" y="5224260"/>
            <a:ext cx="1076971" cy="272415"/>
          </a:xfrm>
          <a:prstGeom prst="wedgeRoundRectCallout">
            <a:avLst>
              <a:gd name="adj1" fmla="val 103884"/>
              <a:gd name="adj2" fmla="val -6826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/>
              <a:t>플러그인 설명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6372200" y="5496675"/>
            <a:ext cx="1076971" cy="272415"/>
          </a:xfrm>
          <a:prstGeom prst="wedgeRoundRectCallout">
            <a:avLst>
              <a:gd name="adj1" fmla="val -105525"/>
              <a:gd name="adj2" fmla="val 289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플러그인 파일</a:t>
            </a:r>
          </a:p>
        </p:txBody>
      </p:sp>
    </p:spTree>
    <p:extLst>
      <p:ext uri="{BB962C8B-B14F-4D97-AF65-F5344CB8AC3E}">
        <p14:creationId xmlns:p14="http://schemas.microsoft.com/office/powerpoint/2010/main" val="272370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screen </a:t>
            </a:r>
            <a:r>
              <a:rPr lang="ko-KR" altLang="en-US" dirty="0"/>
              <a:t>객체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597171" y="1340768"/>
            <a:ext cx="8153400" cy="5040560"/>
          </a:xfrm>
        </p:spPr>
        <p:txBody>
          <a:bodyPr/>
          <a:lstStyle/>
          <a:p>
            <a:r>
              <a:rPr lang="en-US" altLang="ko-KR" dirty="0"/>
              <a:t>screen</a:t>
            </a:r>
          </a:p>
          <a:p>
            <a:pPr lvl="1"/>
            <a:r>
              <a:rPr lang="ko-KR" altLang="en-US" dirty="0"/>
              <a:t>브라우저가 실행되는 스크린 장치에 관한 정보를 담고 있는 객체</a:t>
            </a:r>
          </a:p>
          <a:p>
            <a:pPr lvl="1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2420888"/>
            <a:ext cx="7852410" cy="262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462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600" y="1350982"/>
            <a:ext cx="6274383" cy="5047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</a:t>
            </a:r>
          </a:p>
          <a:p>
            <a:pPr defTabSz="180000"/>
            <a:r>
              <a:rPr lang="en-US" altLang="ko-KR" sz="1400" dirty="0"/>
              <a:t>&lt;title&gt;</a:t>
            </a:r>
            <a:r>
              <a:rPr lang="ko-KR" altLang="en-US" sz="1400" dirty="0"/>
              <a:t>스크린 장치에 관한 정보 출력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 </a:t>
            </a:r>
            <a:r>
              <a:rPr lang="en-US" altLang="ko-KR" sz="1400" b="1" dirty="0" err="1"/>
              <a:t>printScreen</a:t>
            </a:r>
            <a:r>
              <a:rPr lang="en-US" altLang="ko-KR" sz="1400" b="1" dirty="0"/>
              <a:t>()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text = "</a:t>
            </a:r>
            <a:r>
              <a:rPr lang="en-US" altLang="ko-KR" sz="1400" dirty="0" err="1"/>
              <a:t>availHeight</a:t>
            </a:r>
            <a:r>
              <a:rPr lang="en-US" altLang="ko-KR" sz="1400" dirty="0"/>
              <a:t>:".</a:t>
            </a:r>
            <a:r>
              <a:rPr lang="en-US" altLang="ko-KR" sz="1400" dirty="0" err="1"/>
              <a:t>fontcolor</a:t>
            </a:r>
            <a:r>
              <a:rPr lang="en-US" altLang="ko-KR" sz="1400" dirty="0"/>
              <a:t>('blue') + </a:t>
            </a:r>
            <a:r>
              <a:rPr lang="en-US" altLang="ko-KR" sz="1400" b="1" dirty="0" err="1"/>
              <a:t>screen.availHeight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&gt;";</a:t>
            </a:r>
          </a:p>
          <a:p>
            <a:pPr defTabSz="180000"/>
            <a:r>
              <a:rPr lang="en-US" altLang="ko-KR" sz="1400" dirty="0"/>
              <a:t>		text += "</a:t>
            </a:r>
            <a:r>
              <a:rPr lang="en-US" altLang="ko-KR" sz="1400" dirty="0" err="1"/>
              <a:t>availWidth</a:t>
            </a:r>
            <a:r>
              <a:rPr lang="en-US" altLang="ko-KR" sz="1400" dirty="0"/>
              <a:t>:".</a:t>
            </a:r>
            <a:r>
              <a:rPr lang="en-US" altLang="ko-KR" sz="1400" dirty="0" err="1"/>
              <a:t>fontcolor</a:t>
            </a:r>
            <a:r>
              <a:rPr lang="en-US" altLang="ko-KR" sz="1400" dirty="0"/>
              <a:t>('blue') + </a:t>
            </a:r>
            <a:r>
              <a:rPr lang="en-US" altLang="ko-KR" sz="1400" b="1" dirty="0" err="1"/>
              <a:t>screen.availWidth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&gt;";</a:t>
            </a:r>
          </a:p>
          <a:p>
            <a:pPr defTabSz="180000"/>
            <a:r>
              <a:rPr lang="en-US" altLang="ko-KR" sz="1400" dirty="0"/>
              <a:t>		text += "</a:t>
            </a:r>
            <a:r>
              <a:rPr lang="en-US" altLang="ko-KR" sz="1400" dirty="0" err="1"/>
              <a:t>colorDepth</a:t>
            </a:r>
            <a:r>
              <a:rPr lang="en-US" altLang="ko-KR" sz="1400" dirty="0"/>
              <a:t>:".</a:t>
            </a:r>
            <a:r>
              <a:rPr lang="en-US" altLang="ko-KR" sz="1400" dirty="0" err="1"/>
              <a:t>fontcolor</a:t>
            </a:r>
            <a:r>
              <a:rPr lang="en-US" altLang="ko-KR" sz="1400" dirty="0"/>
              <a:t>('blue') + </a:t>
            </a:r>
            <a:r>
              <a:rPr lang="en-US" altLang="ko-KR" sz="1400" b="1" dirty="0" err="1"/>
              <a:t>screen.colorDepth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&gt;";</a:t>
            </a:r>
          </a:p>
          <a:p>
            <a:pPr defTabSz="180000"/>
            <a:r>
              <a:rPr lang="en-US" altLang="ko-KR" sz="1400" dirty="0"/>
              <a:t>		text += "</a:t>
            </a:r>
            <a:r>
              <a:rPr lang="en-US" altLang="ko-KR" sz="1400" dirty="0" err="1"/>
              <a:t>pixelDepth</a:t>
            </a:r>
            <a:r>
              <a:rPr lang="en-US" altLang="ko-KR" sz="1400" dirty="0"/>
              <a:t>:".</a:t>
            </a:r>
            <a:r>
              <a:rPr lang="en-US" altLang="ko-KR" sz="1400" dirty="0" err="1"/>
              <a:t>fontcolor</a:t>
            </a:r>
            <a:r>
              <a:rPr lang="en-US" altLang="ko-KR" sz="1400" dirty="0"/>
              <a:t>('blue')+ </a:t>
            </a:r>
            <a:r>
              <a:rPr lang="en-US" altLang="ko-KR" sz="1400" b="1" dirty="0" err="1"/>
              <a:t>screen.pixelDepth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&gt;";</a:t>
            </a:r>
          </a:p>
          <a:p>
            <a:pPr defTabSz="180000"/>
            <a:r>
              <a:rPr lang="en-US" altLang="ko-KR" sz="1400" dirty="0"/>
              <a:t>		text += "height:".</a:t>
            </a:r>
            <a:r>
              <a:rPr lang="en-US" altLang="ko-KR" sz="1400" dirty="0" err="1"/>
              <a:t>fontcolor</a:t>
            </a:r>
            <a:r>
              <a:rPr lang="en-US" altLang="ko-KR" sz="1400" dirty="0"/>
              <a:t>('blue') + </a:t>
            </a:r>
            <a:r>
              <a:rPr lang="en-US" altLang="ko-KR" sz="1400" b="1" dirty="0" err="1"/>
              <a:t>screen.height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&gt;";</a:t>
            </a:r>
          </a:p>
          <a:p>
            <a:pPr defTabSz="180000"/>
            <a:r>
              <a:rPr lang="en-US" altLang="ko-KR" sz="1400" dirty="0"/>
              <a:t>		text += "width:".</a:t>
            </a:r>
            <a:r>
              <a:rPr lang="en-US" altLang="ko-KR" sz="1400" dirty="0" err="1"/>
              <a:t>fontcolor</a:t>
            </a:r>
            <a:r>
              <a:rPr lang="en-US" altLang="ko-KR" sz="1400" dirty="0"/>
              <a:t>('blue') + </a:t>
            </a:r>
            <a:r>
              <a:rPr lang="en-US" altLang="ko-KR" sz="1400" b="1" dirty="0" err="1"/>
              <a:t>screen.width</a:t>
            </a:r>
            <a:r>
              <a:rPr lang="en-US" altLang="ko-KR" sz="1400" dirty="0"/>
              <a:t> + "&lt;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&gt;";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document.getElementById</a:t>
            </a:r>
            <a:r>
              <a:rPr lang="en-US" altLang="ko-KR" sz="1400" dirty="0"/>
              <a:t>("div").</a:t>
            </a:r>
            <a:r>
              <a:rPr lang="en-US" altLang="ko-KR" sz="1400" dirty="0" err="1"/>
              <a:t>innerHTML</a:t>
            </a:r>
            <a:r>
              <a:rPr lang="en-US" altLang="ko-KR" sz="1400" dirty="0"/>
              <a:t> = text;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 </a:t>
            </a:r>
            <a:r>
              <a:rPr lang="en-US" altLang="ko-KR" sz="1400" dirty="0" err="1"/>
              <a:t>onload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printScreen</a:t>
            </a:r>
            <a:r>
              <a:rPr lang="en-US" altLang="ko-KR" sz="1400" b="1" dirty="0"/>
              <a:t>()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스크린 장치에 관한 정보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&lt;div id="div"&gt;&lt;/div&gt;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8704" y="3589833"/>
            <a:ext cx="2664296" cy="302555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10-11 </a:t>
            </a:r>
            <a:r>
              <a:rPr lang="ko-KR" altLang="en-US" dirty="0"/>
              <a:t>스크린 장치에 관한 정보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75856" y="6002456"/>
            <a:ext cx="2515066" cy="612934"/>
          </a:xfrm>
          <a:prstGeom prst="wedgeRoundRectCallout">
            <a:avLst>
              <a:gd name="adj1" fmla="val 62558"/>
              <a:gd name="adj2" fmla="val -224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height</a:t>
            </a:r>
            <a:r>
              <a:rPr lang="ko-KR" altLang="en-US" sz="1000" dirty="0"/>
              <a:t>와 </a:t>
            </a:r>
            <a:r>
              <a:rPr lang="en-US" altLang="ko-KR" sz="1000" dirty="0"/>
              <a:t>width</a:t>
            </a:r>
            <a:r>
              <a:rPr lang="ko-KR" altLang="en-US" sz="1000" dirty="0"/>
              <a:t>는 브라우저의 설정에서 </a:t>
            </a:r>
            <a:endParaRPr lang="en-US" altLang="ko-KR" sz="1000" dirty="0"/>
          </a:p>
          <a:p>
            <a:r>
              <a:rPr lang="ko-KR" altLang="en-US" sz="1000" dirty="0"/>
              <a:t>확대</a:t>
            </a:r>
            <a:r>
              <a:rPr lang="en-US" altLang="ko-KR" sz="1000" dirty="0"/>
              <a:t>/</a:t>
            </a:r>
            <a:r>
              <a:rPr lang="ko-KR" altLang="en-US" sz="1000" dirty="0"/>
              <a:t>축소 값을 </a:t>
            </a:r>
            <a:r>
              <a:rPr lang="en-US" altLang="ko-KR" sz="1000" dirty="0"/>
              <a:t>100%</a:t>
            </a:r>
            <a:r>
              <a:rPr lang="ko-KR" altLang="en-US" sz="1000" dirty="0"/>
              <a:t>로 해야 정확한</a:t>
            </a:r>
            <a:endParaRPr lang="en-US" altLang="ko-KR" sz="1000" dirty="0"/>
          </a:p>
          <a:p>
            <a:r>
              <a:rPr lang="ko-KR" altLang="en-US" sz="1000" dirty="0"/>
              <a:t>값으로 출력됨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70666" y="4976835"/>
            <a:ext cx="1487731" cy="272415"/>
          </a:xfrm>
          <a:prstGeom prst="wedgeRoundRectCallout">
            <a:avLst>
              <a:gd name="adj1" fmla="val -63543"/>
              <a:gd name="adj2" fmla="val 458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작업 표시줄 높이 제외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3401" y="5611452"/>
            <a:ext cx="969294" cy="272415"/>
          </a:xfrm>
          <a:prstGeom prst="wedgeRoundRectCallout">
            <a:avLst>
              <a:gd name="adj1" fmla="val -63782"/>
              <a:gd name="adj2" fmla="val -37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픽셀당 </a:t>
            </a:r>
            <a:r>
              <a:rPr lang="en-US" altLang="ko-KR" sz="1000" dirty="0"/>
              <a:t>2</a:t>
            </a:r>
            <a:r>
              <a:rPr lang="en-US" altLang="ko-KR" sz="1000" baseline="30000" dirty="0"/>
              <a:t>24</a:t>
            </a:r>
            <a:r>
              <a:rPr lang="en-US" altLang="ko-KR" sz="1000" dirty="0"/>
              <a:t> </a:t>
            </a:r>
            <a:r>
              <a:rPr lang="ko-KR" altLang="en-US" sz="1000" dirty="0"/>
              <a:t>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22658" y="6136383"/>
            <a:ext cx="896015" cy="272415"/>
          </a:xfrm>
          <a:prstGeom prst="wedgeRoundRectCallout">
            <a:avLst>
              <a:gd name="adj1" fmla="val -63782"/>
              <a:gd name="adj2" fmla="val -37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스크린 크기</a:t>
            </a:r>
          </a:p>
        </p:txBody>
      </p:sp>
    </p:spTree>
    <p:extLst>
      <p:ext uri="{BB962C8B-B14F-4D97-AF65-F5344CB8AC3E}">
        <p14:creationId xmlns:p14="http://schemas.microsoft.com/office/powerpoint/2010/main" val="35803273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history </a:t>
            </a:r>
            <a:r>
              <a:rPr lang="ko-KR" altLang="en-US" dirty="0"/>
              <a:t>객체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history </a:t>
            </a:r>
            <a:r>
              <a:rPr lang="ko-KR" altLang="en-US" dirty="0"/>
              <a:t>객체</a:t>
            </a:r>
          </a:p>
          <a:p>
            <a:pPr lvl="1"/>
            <a:r>
              <a:rPr lang="ko-KR" altLang="en-US" dirty="0"/>
              <a:t>윈도우에서 방문한 웹 페이지 리스트</a:t>
            </a:r>
            <a:r>
              <a:rPr lang="en-US" altLang="ko-KR" dirty="0"/>
              <a:t>(</a:t>
            </a:r>
            <a:r>
              <a:rPr lang="ko-KR" altLang="en-US" dirty="0" err="1"/>
              <a:t>히스토리</a:t>
            </a:r>
            <a:r>
              <a:rPr lang="en-US" altLang="ko-KR" dirty="0"/>
              <a:t>)</a:t>
            </a:r>
            <a:r>
              <a:rPr lang="ko-KR" altLang="en-US" dirty="0"/>
              <a:t>를 나타내는 객체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history </a:t>
            </a:r>
            <a:r>
              <a:rPr lang="ko-KR" altLang="en-US" dirty="0"/>
              <a:t>객체를 이용하여 웹 페이지를 이동하는 코드 사례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31640" y="5283205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history.back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이전 페이지로 이동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history.go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(-1);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이전 페이지로 이동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history.forward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다음 페이지로 이동 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history.go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(1); 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다음 페이지로 이동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204864"/>
            <a:ext cx="7852410" cy="24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53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10-12 history </a:t>
            </a:r>
            <a:r>
              <a:rPr lang="ko-KR" altLang="en-US" dirty="0"/>
              <a:t>객체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4675" y="1628800"/>
            <a:ext cx="4896544" cy="25237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&lt;head&gt;&lt;title&gt;history </a:t>
            </a:r>
            <a:r>
              <a:rPr lang="ko-KR" altLang="en-US" sz="1400" dirty="0"/>
              <a:t>객체 활용</a:t>
            </a:r>
            <a:r>
              <a:rPr lang="en-US" altLang="ko-KR" sz="1400" dirty="0"/>
              <a:t>&lt;/title&gt;&lt;/head&gt;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&lt;h3&gt;history </a:t>
            </a:r>
            <a:r>
              <a:rPr lang="ko-KR" altLang="en-US" sz="1400" dirty="0"/>
              <a:t>객체 활용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history.back</a:t>
            </a:r>
            <a:r>
              <a:rPr lang="en-US" altLang="ko-KR" sz="1400" b="1" dirty="0"/>
              <a:t>()</a:t>
            </a:r>
            <a:r>
              <a:rPr lang="en-US" altLang="ko-KR" sz="1400" dirty="0"/>
              <a:t>"&gt;back()&lt;/button&gt;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history.forward</a:t>
            </a:r>
            <a:r>
              <a:rPr lang="en-US" altLang="ko-KR" sz="1400" b="1" dirty="0"/>
              <a:t>()</a:t>
            </a:r>
            <a:r>
              <a:rPr lang="en-US" altLang="ko-KR" sz="1400" dirty="0"/>
              <a:t>"&gt;forward()&lt;/button&gt;</a:t>
            </a:r>
          </a:p>
          <a:p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history.go</a:t>
            </a:r>
            <a:r>
              <a:rPr lang="en-US" altLang="ko-KR" sz="1400" b="1" dirty="0"/>
              <a:t>(-1)</a:t>
            </a:r>
            <a:r>
              <a:rPr lang="en-US" altLang="ko-KR" sz="1400" dirty="0"/>
              <a:t>"&gt;go(-1)&lt;/button&gt;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7243" y="1859045"/>
            <a:ext cx="2457822" cy="206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5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cookie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927645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Cookie</a:t>
            </a:r>
            <a:r>
              <a:rPr lang="ko-KR" altLang="en-US" dirty="0"/>
              <a:t>는 자신의 컴퓨터에 작은 텍스트파일 형식으로 저장되는 데이터임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웹서버가</a:t>
            </a:r>
            <a:r>
              <a:rPr lang="ko-KR" altLang="en-US" dirty="0"/>
              <a:t> </a:t>
            </a:r>
            <a:r>
              <a:rPr lang="ko-KR" altLang="en-US" dirty="0" err="1"/>
              <a:t>브라우져에게</a:t>
            </a:r>
            <a:r>
              <a:rPr lang="ko-KR" altLang="en-US" dirty="0"/>
              <a:t> </a:t>
            </a:r>
            <a:r>
              <a:rPr lang="ko-KR" altLang="en-US" dirty="0" err="1"/>
              <a:t>웹페이지를</a:t>
            </a:r>
            <a:r>
              <a:rPr lang="ko-KR" altLang="en-US" dirty="0"/>
              <a:t> 보내면 연결은 끊어지고 사용자에 관한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모든 정보는 서버가 잃어 버림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이런 단점을 개선하기 위해 고안된 것이 </a:t>
            </a:r>
            <a:r>
              <a:rPr lang="en-US" altLang="ko-KR" dirty="0"/>
              <a:t>cookie</a:t>
            </a:r>
            <a:r>
              <a:rPr lang="ko-KR" altLang="en-US" dirty="0"/>
              <a:t>이며 사용자에 관한 정보를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기억하도록하는</a:t>
            </a:r>
            <a:r>
              <a:rPr lang="ko-KR" altLang="en-US" dirty="0"/>
              <a:t> 것임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웹페이지를</a:t>
            </a:r>
            <a:r>
              <a:rPr lang="ko-KR" altLang="en-US" dirty="0"/>
              <a:t> 방문하면 방문한 사람의 이름이 쿠키에 저장됨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다음에 그 페이지를 다시 방문하면 쿠키가 그 이름을 기억함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쿠키는  </a:t>
            </a:r>
            <a:r>
              <a:rPr lang="en-US" altLang="ko-KR" dirty="0"/>
              <a:t>name=</a:t>
            </a:r>
            <a:r>
              <a:rPr lang="ko-KR" altLang="en-US" dirty="0"/>
              <a:t>값 형태로 저장됨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username = Kook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만일 </a:t>
            </a:r>
            <a:r>
              <a:rPr lang="ko-KR" altLang="en-US" dirty="0" err="1"/>
              <a:t>브라우져가</a:t>
            </a:r>
            <a:r>
              <a:rPr lang="ko-KR" altLang="en-US" dirty="0"/>
              <a:t> 서버에게 </a:t>
            </a:r>
            <a:r>
              <a:rPr lang="ko-KR" altLang="en-US" dirty="0" err="1"/>
              <a:t>웹페이지를</a:t>
            </a:r>
            <a:r>
              <a:rPr lang="ko-KR" altLang="en-US" dirty="0"/>
              <a:t> </a:t>
            </a:r>
            <a:r>
              <a:rPr lang="ko-KR" altLang="en-US" dirty="0" err="1"/>
              <a:t>요청할시에는</a:t>
            </a:r>
            <a:r>
              <a:rPr lang="ko-KR" altLang="en-US" dirty="0"/>
              <a:t> 그 페이지에 관련된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쿠키를 포함하여 요청하므로 서버는 사용자의 정보를 </a:t>
            </a:r>
            <a:r>
              <a:rPr lang="ko-KR" altLang="en-US" dirty="0" err="1"/>
              <a:t>알게됨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document.cookie</a:t>
            </a:r>
            <a:r>
              <a:rPr lang="en-US" altLang="ko-KR" dirty="0"/>
              <a:t> = "username=John Doe; expires=Thu, 18 Dec 2013 12:00:00 UTC;</a:t>
            </a:r>
            <a:br>
              <a:rPr lang="en-US" altLang="ko-KR" dirty="0"/>
            </a:br>
            <a:r>
              <a:rPr lang="en-US" altLang="ko-KR" dirty="0"/>
              <a:t> path=/";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9356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자바스크립트로 쿠키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1556792"/>
            <a:ext cx="74168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자바스크립트로 쿠키를 생성</a:t>
            </a:r>
            <a:r>
              <a:rPr lang="en-US" altLang="ko-KR" dirty="0"/>
              <a:t>,</a:t>
            </a:r>
            <a:r>
              <a:rPr lang="ko-KR" altLang="en-US" dirty="0"/>
              <a:t>읽음</a:t>
            </a:r>
            <a:r>
              <a:rPr lang="en-US" altLang="ko-KR" dirty="0"/>
              <a:t>,</a:t>
            </a:r>
            <a:r>
              <a:rPr lang="ko-KR" altLang="en-US" dirty="0" err="1"/>
              <a:t>삭제할수</a:t>
            </a:r>
            <a:r>
              <a:rPr lang="ko-KR" altLang="en-US" dirty="0"/>
              <a:t> 있는데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en-US" altLang="ko-KR" dirty="0" err="1"/>
              <a:t>document.cookie</a:t>
            </a:r>
            <a:r>
              <a:rPr lang="ko-KR" altLang="en-US" dirty="0"/>
              <a:t>속성을 사용함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생성은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document.cookie</a:t>
            </a:r>
            <a:r>
              <a:rPr lang="en-US" altLang="ko-KR" dirty="0"/>
              <a:t> = “username = John Doe”;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기본적으로 쿠키는 </a:t>
            </a:r>
            <a:r>
              <a:rPr lang="ko-KR" altLang="en-US" dirty="0" err="1"/>
              <a:t>브라우져가</a:t>
            </a:r>
            <a:r>
              <a:rPr lang="ko-KR" altLang="en-US" dirty="0"/>
              <a:t> 닫히면  쿠키는 사멸되나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사멸일자를 지정해주면 </a:t>
            </a:r>
            <a:r>
              <a:rPr lang="ko-KR" altLang="en-US" dirty="0" err="1"/>
              <a:t>그날자에</a:t>
            </a:r>
            <a:r>
              <a:rPr lang="ko-KR" altLang="en-US" dirty="0"/>
              <a:t> 사멸됨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document.cookie</a:t>
            </a:r>
            <a:r>
              <a:rPr lang="en-US" altLang="ko-KR" dirty="0"/>
              <a:t> = "username=John Doe; expires=Thu, 18 Dec 2022 12:00:00 UTC";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쿠키가 속한 속한 경로를 </a:t>
            </a:r>
            <a:r>
              <a:rPr lang="en-US" altLang="ko-KR" dirty="0"/>
              <a:t>path</a:t>
            </a:r>
            <a:r>
              <a:rPr lang="ko-KR" altLang="en-US" dirty="0"/>
              <a:t>매개변수를 통해 지정함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기본은 현재의 페이지에 속함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쿠키 읽기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var</a:t>
            </a:r>
            <a:r>
              <a:rPr lang="en-US" altLang="ko-KR" dirty="0"/>
              <a:t> x = </a:t>
            </a:r>
            <a:r>
              <a:rPr lang="en-US" altLang="ko-KR" dirty="0" err="1"/>
              <a:t>document.cookie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x</a:t>
            </a:r>
            <a:r>
              <a:rPr lang="ko-KR" altLang="en-US" dirty="0"/>
              <a:t>는 모든 쿠키들을 하나의 문자열로 반환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 cookie1=value; cookie2=value; cookie3=value;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변경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document.cookie</a:t>
            </a:r>
            <a:r>
              <a:rPr lang="en-US" altLang="ko-KR" dirty="0"/>
              <a:t> = "username=John Smith; expires=Thu, 18 Dec 2013 12:00:00 UTC; path=/";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730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1484784"/>
            <a:ext cx="88675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쿠키삭제는 </a:t>
            </a:r>
            <a:r>
              <a:rPr lang="en-US" altLang="ko-KR" dirty="0"/>
              <a:t>username</a:t>
            </a:r>
            <a:r>
              <a:rPr lang="ko-KR" altLang="en-US" dirty="0"/>
              <a:t>을 공란으로 두면 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document.cookie</a:t>
            </a:r>
            <a:r>
              <a:rPr lang="en-US" altLang="ko-KR" dirty="0"/>
              <a:t> = "username=; expires=Thu, 01 Jan 1970 00:00:00 UTC; path=/;";</a:t>
            </a:r>
          </a:p>
          <a:p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/>
              <a:t>쿠키 </a:t>
            </a:r>
            <a:r>
              <a:rPr lang="ko-KR" altLang="en-US" dirty="0" err="1"/>
              <a:t>읽을시는</a:t>
            </a:r>
            <a:r>
              <a:rPr lang="ko-KR" altLang="en-US" dirty="0"/>
              <a:t> </a:t>
            </a:r>
            <a:r>
              <a:rPr lang="en-US" altLang="ko-KR" dirty="0"/>
              <a:t>username</a:t>
            </a:r>
            <a:r>
              <a:rPr lang="ko-KR" altLang="en-US" dirty="0"/>
              <a:t>과 값들만 연속되어 보이고 나머지는 안보임</a:t>
            </a:r>
            <a:endParaRPr lang="en-US" altLang="ko-KR" dirty="0"/>
          </a:p>
          <a:p>
            <a:r>
              <a:rPr lang="en-US" altLang="ko-KR" dirty="0"/>
              <a:t>9 </a:t>
            </a:r>
            <a:r>
              <a:rPr lang="ko-KR" altLang="en-US" dirty="0"/>
              <a:t>쿠키는 예전에 것에 덮어씌우는 것이 아니고 붙여쓰기 형식</a:t>
            </a:r>
          </a:p>
        </p:txBody>
      </p:sp>
    </p:spTree>
    <p:extLst>
      <p:ext uri="{BB962C8B-B14F-4D97-AF65-F5344CB8AC3E}">
        <p14:creationId xmlns:p14="http://schemas.microsoft.com/office/powerpoint/2010/main" val="5873105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 </a:t>
            </a:r>
            <a:r>
              <a:rPr lang="ko-KR" altLang="en-US" dirty="0" err="1"/>
              <a:t>버젼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1628800"/>
            <a:ext cx="7930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1997</a:t>
            </a:r>
            <a:r>
              <a:rPr lang="ko-KR" altLang="en-US" dirty="0"/>
              <a:t>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ECMAScript 1(Es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나옴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2009</a:t>
            </a:r>
            <a:r>
              <a:rPr lang="ko-KR" altLang="en-US" dirty="0"/>
              <a:t>년에  </a:t>
            </a:r>
            <a:r>
              <a:rPr lang="en-US" altLang="ko-KR" dirty="0"/>
              <a:t>ECMASCRIPT 5(ES</a:t>
            </a:r>
            <a:r>
              <a:rPr lang="ko-KR" altLang="en-US" dirty="0"/>
              <a:t> </a:t>
            </a:r>
            <a:r>
              <a:rPr lang="en-US" altLang="ko-KR" dirty="0"/>
              <a:t>5)</a:t>
            </a:r>
            <a:r>
              <a:rPr lang="ko-KR" altLang="en-US" dirty="0"/>
              <a:t>가 나옴 현재 </a:t>
            </a:r>
            <a:r>
              <a:rPr lang="en-US" altLang="ko-KR" dirty="0" err="1"/>
              <a:t>js</a:t>
            </a:r>
            <a:r>
              <a:rPr lang="ko-KR" altLang="en-US" dirty="0"/>
              <a:t>들은 이것을 표준으로 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2015</a:t>
            </a:r>
            <a:r>
              <a:rPr lang="ko-KR" altLang="en-US" dirty="0"/>
              <a:t>년에 </a:t>
            </a:r>
            <a:r>
              <a:rPr lang="en-US" altLang="ko-KR" dirty="0"/>
              <a:t>ECMASCRIPT 6(ES</a:t>
            </a:r>
            <a:r>
              <a:rPr lang="ko-KR" altLang="en-US" dirty="0"/>
              <a:t> </a:t>
            </a:r>
            <a:r>
              <a:rPr lang="en-US" altLang="ko-KR" dirty="0"/>
              <a:t>6)</a:t>
            </a:r>
            <a:r>
              <a:rPr lang="ko-KR" altLang="en-US" dirty="0"/>
              <a:t>가 나옴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ES</a:t>
            </a:r>
            <a:r>
              <a:rPr lang="ko-KR" altLang="en-US" dirty="0"/>
              <a:t> </a:t>
            </a:r>
            <a:r>
              <a:rPr lang="en-US" altLang="ko-KR" dirty="0"/>
              <a:t>6 </a:t>
            </a:r>
            <a:r>
              <a:rPr lang="ko-KR" altLang="en-US" dirty="0"/>
              <a:t>가 </a:t>
            </a:r>
            <a:r>
              <a:rPr lang="en-US" altLang="ko-KR" dirty="0"/>
              <a:t>2016,2017,2018</a:t>
            </a:r>
            <a:r>
              <a:rPr lang="ko-KR" altLang="en-US" dirty="0"/>
              <a:t>년에 업그레이드 됨</a:t>
            </a:r>
          </a:p>
        </p:txBody>
      </p:sp>
    </p:spTree>
    <p:extLst>
      <p:ext uri="{BB962C8B-B14F-4D97-AF65-F5344CB8AC3E}">
        <p14:creationId xmlns:p14="http://schemas.microsoft.com/office/powerpoint/2010/main" val="213591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1011" y="1164868"/>
            <a:ext cx="2535068" cy="209476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63888" y="2429262"/>
            <a:ext cx="5184577" cy="38191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563889" y="507895"/>
            <a:ext cx="5184576" cy="17689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/>
          <p:cNvCxnSpPr>
            <a:stCxn id="58" idx="35"/>
            <a:endCxn id="17" idx="1"/>
          </p:cNvCxnSpPr>
          <p:nvPr/>
        </p:nvCxnSpPr>
        <p:spPr>
          <a:xfrm flipV="1">
            <a:off x="1910620" y="1043213"/>
            <a:ext cx="3774948" cy="56916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1"/>
          </p:cNvCxnSpPr>
          <p:nvPr/>
        </p:nvCxnSpPr>
        <p:spPr>
          <a:xfrm>
            <a:off x="2911915" y="2501791"/>
            <a:ext cx="1808666" cy="267217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413"/>
          <p:cNvSpPr>
            <a:spLocks noChangeArrowheads="1"/>
          </p:cNvSpPr>
          <p:nvPr/>
        </p:nvSpPr>
        <p:spPr bwMode="auto">
          <a:xfrm>
            <a:off x="5507463" y="1685438"/>
            <a:ext cx="856903" cy="308495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history</a:t>
            </a:r>
          </a:p>
        </p:txBody>
      </p:sp>
      <p:sp>
        <p:nvSpPr>
          <p:cNvPr id="13" name="Rectangle 414"/>
          <p:cNvSpPr>
            <a:spLocks noChangeArrowheads="1"/>
          </p:cNvSpPr>
          <p:nvPr/>
        </p:nvSpPr>
        <p:spPr bwMode="auto">
          <a:xfrm>
            <a:off x="4027667" y="1688604"/>
            <a:ext cx="990600" cy="308495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navigator</a:t>
            </a:r>
          </a:p>
        </p:txBody>
      </p:sp>
      <p:sp>
        <p:nvSpPr>
          <p:cNvPr id="14" name="Rectangle 415"/>
          <p:cNvSpPr>
            <a:spLocks noChangeArrowheads="1"/>
          </p:cNvSpPr>
          <p:nvPr/>
        </p:nvSpPr>
        <p:spPr bwMode="auto">
          <a:xfrm>
            <a:off x="7660634" y="1682272"/>
            <a:ext cx="803460" cy="308495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screen</a:t>
            </a:r>
          </a:p>
        </p:txBody>
      </p:sp>
      <p:sp>
        <p:nvSpPr>
          <p:cNvPr id="15" name="Rectangle 416"/>
          <p:cNvSpPr>
            <a:spLocks noChangeArrowheads="1"/>
          </p:cNvSpPr>
          <p:nvPr/>
        </p:nvSpPr>
        <p:spPr bwMode="auto">
          <a:xfrm>
            <a:off x="6529492" y="1682272"/>
            <a:ext cx="914400" cy="308495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location</a:t>
            </a:r>
          </a:p>
        </p:txBody>
      </p:sp>
      <p:sp>
        <p:nvSpPr>
          <p:cNvPr id="16" name="Line 420"/>
          <p:cNvSpPr>
            <a:spLocks noChangeShapeType="1"/>
          </p:cNvSpPr>
          <p:nvPr/>
        </p:nvSpPr>
        <p:spPr bwMode="auto">
          <a:xfrm flipV="1">
            <a:off x="4522967" y="1451721"/>
            <a:ext cx="3533078" cy="3166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7" name="Rectangle 410"/>
          <p:cNvSpPr>
            <a:spLocks noChangeArrowheads="1"/>
          </p:cNvSpPr>
          <p:nvPr/>
        </p:nvSpPr>
        <p:spPr bwMode="auto">
          <a:xfrm>
            <a:off x="5685568" y="899197"/>
            <a:ext cx="1046673" cy="288032"/>
          </a:xfrm>
          <a:prstGeom prst="rect">
            <a:avLst/>
          </a:prstGeom>
          <a:solidFill>
            <a:srgbClr val="FFFF00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window</a:t>
            </a:r>
          </a:p>
        </p:txBody>
      </p:sp>
      <p:cxnSp>
        <p:nvCxnSpPr>
          <p:cNvPr id="18" name="직선 연결선 17"/>
          <p:cNvCxnSpPr>
            <a:stCxn id="17" idx="2"/>
          </p:cNvCxnSpPr>
          <p:nvPr/>
        </p:nvCxnSpPr>
        <p:spPr>
          <a:xfrm flipH="1">
            <a:off x="6203617" y="1187229"/>
            <a:ext cx="5288" cy="264492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15" idx="0"/>
          </p:cNvCxnSpPr>
          <p:nvPr/>
        </p:nvCxnSpPr>
        <p:spPr>
          <a:xfrm>
            <a:off x="6986692" y="1451721"/>
            <a:ext cx="0" cy="230551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6" idx="1"/>
            <a:endCxn id="14" idx="0"/>
          </p:cNvCxnSpPr>
          <p:nvPr/>
        </p:nvCxnSpPr>
        <p:spPr>
          <a:xfrm>
            <a:off x="8056045" y="1451721"/>
            <a:ext cx="6319" cy="230551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endCxn id="12" idx="0"/>
          </p:cNvCxnSpPr>
          <p:nvPr/>
        </p:nvCxnSpPr>
        <p:spPr>
          <a:xfrm flipH="1">
            <a:off x="5935915" y="1454887"/>
            <a:ext cx="3552" cy="230551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13" idx="0"/>
          </p:cNvCxnSpPr>
          <p:nvPr/>
        </p:nvCxnSpPr>
        <p:spPr>
          <a:xfrm>
            <a:off x="4522967" y="1458053"/>
            <a:ext cx="0" cy="230551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endCxn id="24" idx="0"/>
          </p:cNvCxnSpPr>
          <p:nvPr/>
        </p:nvCxnSpPr>
        <p:spPr>
          <a:xfrm>
            <a:off x="5287439" y="1454887"/>
            <a:ext cx="4642" cy="1170105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411"/>
          <p:cNvSpPr>
            <a:spLocks noChangeArrowheads="1"/>
          </p:cNvSpPr>
          <p:nvPr/>
        </p:nvSpPr>
        <p:spPr bwMode="auto">
          <a:xfrm>
            <a:off x="4720581" y="2624992"/>
            <a:ext cx="1143000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</a:p>
        </p:txBody>
      </p:sp>
      <p:sp>
        <p:nvSpPr>
          <p:cNvPr id="25" name="Rectangle 411"/>
          <p:cNvSpPr>
            <a:spLocks noChangeArrowheads="1"/>
          </p:cNvSpPr>
          <p:nvPr/>
        </p:nvSpPr>
        <p:spPr bwMode="auto">
          <a:xfrm>
            <a:off x="4720581" y="3117641"/>
            <a:ext cx="1143000" cy="312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html</a:t>
            </a:r>
          </a:p>
        </p:txBody>
      </p:sp>
      <p:cxnSp>
        <p:nvCxnSpPr>
          <p:cNvPr id="26" name="직선 연결선 25"/>
          <p:cNvCxnSpPr>
            <a:stCxn id="24" idx="2"/>
            <a:endCxn id="25" idx="0"/>
          </p:cNvCxnSpPr>
          <p:nvPr/>
        </p:nvCxnSpPr>
        <p:spPr>
          <a:xfrm>
            <a:off x="5292081" y="2913024"/>
            <a:ext cx="0" cy="204617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411"/>
          <p:cNvSpPr>
            <a:spLocks noChangeArrowheads="1"/>
          </p:cNvSpPr>
          <p:nvPr/>
        </p:nvSpPr>
        <p:spPr bwMode="auto">
          <a:xfrm>
            <a:off x="3905247" y="3860865"/>
            <a:ext cx="770691" cy="3248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head</a:t>
            </a:r>
          </a:p>
        </p:txBody>
      </p:sp>
      <p:cxnSp>
        <p:nvCxnSpPr>
          <p:cNvPr id="28" name="직선 연결선 27"/>
          <p:cNvCxnSpPr>
            <a:endCxn id="27" idx="0"/>
          </p:cNvCxnSpPr>
          <p:nvPr/>
        </p:nvCxnSpPr>
        <p:spPr>
          <a:xfrm>
            <a:off x="4290593" y="3642983"/>
            <a:ext cx="0" cy="217882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11"/>
          <p:cNvSpPr>
            <a:spLocks noChangeArrowheads="1"/>
          </p:cNvSpPr>
          <p:nvPr/>
        </p:nvSpPr>
        <p:spPr bwMode="auto">
          <a:xfrm>
            <a:off x="6242123" y="3852710"/>
            <a:ext cx="765182" cy="3248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body</a:t>
            </a:r>
          </a:p>
        </p:txBody>
      </p:sp>
      <p:cxnSp>
        <p:nvCxnSpPr>
          <p:cNvPr id="30" name="직선 연결선 29"/>
          <p:cNvCxnSpPr>
            <a:endCxn id="29" idx="0"/>
          </p:cNvCxnSpPr>
          <p:nvPr/>
        </p:nvCxnSpPr>
        <p:spPr>
          <a:xfrm flipH="1">
            <a:off x="6624714" y="3615444"/>
            <a:ext cx="735" cy="237266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411"/>
          <p:cNvSpPr>
            <a:spLocks noChangeArrowheads="1"/>
          </p:cNvSpPr>
          <p:nvPr/>
        </p:nvSpPr>
        <p:spPr bwMode="auto">
          <a:xfrm>
            <a:off x="3883443" y="4589620"/>
            <a:ext cx="831953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title</a:t>
            </a:r>
          </a:p>
        </p:txBody>
      </p:sp>
      <p:cxnSp>
        <p:nvCxnSpPr>
          <p:cNvPr id="32" name="직선 연결선 31"/>
          <p:cNvCxnSpPr>
            <a:stCxn id="27" idx="2"/>
            <a:endCxn id="31" idx="0"/>
          </p:cNvCxnSpPr>
          <p:nvPr/>
        </p:nvCxnSpPr>
        <p:spPr>
          <a:xfrm>
            <a:off x="4290593" y="4185744"/>
            <a:ext cx="8827" cy="403876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411"/>
          <p:cNvSpPr>
            <a:spLocks noChangeArrowheads="1"/>
          </p:cNvSpPr>
          <p:nvPr/>
        </p:nvSpPr>
        <p:spPr bwMode="auto">
          <a:xfrm>
            <a:off x="5304144" y="4589621"/>
            <a:ext cx="562790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p</a:t>
            </a:r>
          </a:p>
        </p:txBody>
      </p:sp>
      <p:sp>
        <p:nvSpPr>
          <p:cNvPr id="34" name="Line 420"/>
          <p:cNvSpPr>
            <a:spLocks noChangeShapeType="1"/>
          </p:cNvSpPr>
          <p:nvPr/>
        </p:nvSpPr>
        <p:spPr bwMode="auto">
          <a:xfrm flipV="1">
            <a:off x="4309438" y="3615443"/>
            <a:ext cx="2326396" cy="764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5308336" y="3437233"/>
            <a:ext cx="4642" cy="20575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8" idx="0"/>
            <a:endCxn id="33" idx="0"/>
          </p:cNvCxnSpPr>
          <p:nvPr/>
        </p:nvCxnSpPr>
        <p:spPr>
          <a:xfrm>
            <a:off x="5573937" y="4374321"/>
            <a:ext cx="11602" cy="21530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40" idx="0"/>
          </p:cNvCxnSpPr>
          <p:nvPr/>
        </p:nvCxnSpPr>
        <p:spPr>
          <a:xfrm>
            <a:off x="7539903" y="4386496"/>
            <a:ext cx="0" cy="232643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ine 420"/>
          <p:cNvSpPr>
            <a:spLocks noChangeShapeType="1"/>
          </p:cNvSpPr>
          <p:nvPr/>
        </p:nvSpPr>
        <p:spPr bwMode="auto">
          <a:xfrm>
            <a:off x="5573937" y="4374321"/>
            <a:ext cx="1965965" cy="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6635834" y="4190512"/>
            <a:ext cx="1" cy="203664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411"/>
          <p:cNvSpPr>
            <a:spLocks noChangeArrowheads="1"/>
          </p:cNvSpPr>
          <p:nvPr/>
        </p:nvSpPr>
        <p:spPr bwMode="auto">
          <a:xfrm>
            <a:off x="7251871" y="4619139"/>
            <a:ext cx="576064" cy="3019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form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43576" y="530155"/>
            <a:ext cx="2192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BOM(Browser Object Model)</a:t>
            </a:r>
            <a:endParaRPr lang="ko-KR" altLang="en-US" sz="1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3576" y="2655519"/>
            <a:ext cx="229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>
                <a:latin typeface="Helvetica" panose="020B0604020202020204" pitchFamily="34" charset="0"/>
                <a:cs typeface="Helvetica" panose="020B0604020202020204" pitchFamily="34" charset="0"/>
              </a:rPr>
              <a:t>DOM(Document Object Model)</a:t>
            </a:r>
            <a:endParaRPr lang="ko-KR" altLang="en-US" sz="1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430263" y="1988083"/>
            <a:ext cx="2481652" cy="1048304"/>
          </a:xfrm>
          <a:custGeom>
            <a:avLst/>
            <a:gdLst>
              <a:gd name="connsiteX0" fmla="*/ 787400 w 3064933"/>
              <a:gd name="connsiteY0" fmla="*/ 16934 h 1041400"/>
              <a:gd name="connsiteX1" fmla="*/ 211666 w 3064933"/>
              <a:gd name="connsiteY1" fmla="*/ 42334 h 1041400"/>
              <a:gd name="connsiteX2" fmla="*/ 76200 w 3064933"/>
              <a:gd name="connsiteY2" fmla="*/ 67734 h 1041400"/>
              <a:gd name="connsiteX3" fmla="*/ 50800 w 3064933"/>
              <a:gd name="connsiteY3" fmla="*/ 76200 h 1041400"/>
              <a:gd name="connsiteX4" fmla="*/ 25400 w 3064933"/>
              <a:gd name="connsiteY4" fmla="*/ 406400 h 1041400"/>
              <a:gd name="connsiteX5" fmla="*/ 8466 w 3064933"/>
              <a:gd name="connsiteY5" fmla="*/ 533400 h 1041400"/>
              <a:gd name="connsiteX6" fmla="*/ 0 w 3064933"/>
              <a:gd name="connsiteY6" fmla="*/ 609600 h 1041400"/>
              <a:gd name="connsiteX7" fmla="*/ 8466 w 3064933"/>
              <a:gd name="connsiteY7" fmla="*/ 821267 h 1041400"/>
              <a:gd name="connsiteX8" fmla="*/ 25400 w 3064933"/>
              <a:gd name="connsiteY8" fmla="*/ 880534 h 1041400"/>
              <a:gd name="connsiteX9" fmla="*/ 42333 w 3064933"/>
              <a:gd name="connsiteY9" fmla="*/ 973667 h 1041400"/>
              <a:gd name="connsiteX10" fmla="*/ 50800 w 3064933"/>
              <a:gd name="connsiteY10" fmla="*/ 999067 h 1041400"/>
              <a:gd name="connsiteX11" fmla="*/ 118533 w 3064933"/>
              <a:gd name="connsiteY11" fmla="*/ 1007534 h 1041400"/>
              <a:gd name="connsiteX12" fmla="*/ 237066 w 3064933"/>
              <a:gd name="connsiteY12" fmla="*/ 1016000 h 1041400"/>
              <a:gd name="connsiteX13" fmla="*/ 313266 w 3064933"/>
              <a:gd name="connsiteY13" fmla="*/ 1024467 h 1041400"/>
              <a:gd name="connsiteX14" fmla="*/ 1727200 w 3064933"/>
              <a:gd name="connsiteY14" fmla="*/ 1032934 h 1041400"/>
              <a:gd name="connsiteX15" fmla="*/ 1896533 w 3064933"/>
              <a:gd name="connsiteY15" fmla="*/ 1041400 h 1041400"/>
              <a:gd name="connsiteX16" fmla="*/ 2641600 w 3064933"/>
              <a:gd name="connsiteY16" fmla="*/ 1024467 h 1041400"/>
              <a:gd name="connsiteX17" fmla="*/ 2717800 w 3064933"/>
              <a:gd name="connsiteY17" fmla="*/ 1016000 h 1041400"/>
              <a:gd name="connsiteX18" fmla="*/ 2743200 w 3064933"/>
              <a:gd name="connsiteY18" fmla="*/ 1007534 h 1041400"/>
              <a:gd name="connsiteX19" fmla="*/ 2971800 w 3064933"/>
              <a:gd name="connsiteY19" fmla="*/ 999067 h 1041400"/>
              <a:gd name="connsiteX20" fmla="*/ 2997200 w 3064933"/>
              <a:gd name="connsiteY20" fmla="*/ 982134 h 1041400"/>
              <a:gd name="connsiteX21" fmla="*/ 3005666 w 3064933"/>
              <a:gd name="connsiteY21" fmla="*/ 956734 h 1041400"/>
              <a:gd name="connsiteX22" fmla="*/ 3022600 w 3064933"/>
              <a:gd name="connsiteY22" fmla="*/ 939800 h 1041400"/>
              <a:gd name="connsiteX23" fmla="*/ 3031066 w 3064933"/>
              <a:gd name="connsiteY23" fmla="*/ 914400 h 1041400"/>
              <a:gd name="connsiteX24" fmla="*/ 3048000 w 3064933"/>
              <a:gd name="connsiteY24" fmla="*/ 821267 h 1041400"/>
              <a:gd name="connsiteX25" fmla="*/ 3056466 w 3064933"/>
              <a:gd name="connsiteY25" fmla="*/ 795867 h 1041400"/>
              <a:gd name="connsiteX26" fmla="*/ 3064933 w 3064933"/>
              <a:gd name="connsiteY26" fmla="*/ 745067 h 1041400"/>
              <a:gd name="connsiteX27" fmla="*/ 3056466 w 3064933"/>
              <a:gd name="connsiteY27" fmla="*/ 347134 h 1041400"/>
              <a:gd name="connsiteX28" fmla="*/ 3039533 w 3064933"/>
              <a:gd name="connsiteY28" fmla="*/ 279400 h 1041400"/>
              <a:gd name="connsiteX29" fmla="*/ 3031066 w 3064933"/>
              <a:gd name="connsiteY29" fmla="*/ 245534 h 1041400"/>
              <a:gd name="connsiteX30" fmla="*/ 2997200 w 3064933"/>
              <a:gd name="connsiteY30" fmla="*/ 143934 h 1041400"/>
              <a:gd name="connsiteX31" fmla="*/ 2988733 w 3064933"/>
              <a:gd name="connsiteY31" fmla="*/ 118534 h 1041400"/>
              <a:gd name="connsiteX32" fmla="*/ 2980266 w 3064933"/>
              <a:gd name="connsiteY32" fmla="*/ 93134 h 1041400"/>
              <a:gd name="connsiteX33" fmla="*/ 2887133 w 3064933"/>
              <a:gd name="connsiteY33" fmla="*/ 67734 h 1041400"/>
              <a:gd name="connsiteX34" fmla="*/ 2810933 w 3064933"/>
              <a:gd name="connsiteY34" fmla="*/ 50800 h 1041400"/>
              <a:gd name="connsiteX35" fmla="*/ 2413000 w 3064933"/>
              <a:gd name="connsiteY35" fmla="*/ 42334 h 1041400"/>
              <a:gd name="connsiteX36" fmla="*/ 1981200 w 3064933"/>
              <a:gd name="connsiteY36" fmla="*/ 50800 h 1041400"/>
              <a:gd name="connsiteX37" fmla="*/ 1921933 w 3064933"/>
              <a:gd name="connsiteY37" fmla="*/ 59267 h 1041400"/>
              <a:gd name="connsiteX38" fmla="*/ 1854200 w 3064933"/>
              <a:gd name="connsiteY38" fmla="*/ 67734 h 1041400"/>
              <a:gd name="connsiteX39" fmla="*/ 1752600 w 3064933"/>
              <a:gd name="connsiteY39" fmla="*/ 84667 h 1041400"/>
              <a:gd name="connsiteX40" fmla="*/ 1676400 w 3064933"/>
              <a:gd name="connsiteY40" fmla="*/ 93134 h 1041400"/>
              <a:gd name="connsiteX41" fmla="*/ 1126066 w 3064933"/>
              <a:gd name="connsiteY41" fmla="*/ 84667 h 1041400"/>
              <a:gd name="connsiteX42" fmla="*/ 1083733 w 3064933"/>
              <a:gd name="connsiteY42" fmla="*/ 76200 h 1041400"/>
              <a:gd name="connsiteX43" fmla="*/ 956733 w 3064933"/>
              <a:gd name="connsiteY43" fmla="*/ 59267 h 1041400"/>
              <a:gd name="connsiteX44" fmla="*/ 922866 w 3064933"/>
              <a:gd name="connsiteY44" fmla="*/ 50800 h 1041400"/>
              <a:gd name="connsiteX45" fmla="*/ 872066 w 3064933"/>
              <a:gd name="connsiteY45" fmla="*/ 33867 h 1041400"/>
              <a:gd name="connsiteX46" fmla="*/ 821266 w 3064933"/>
              <a:gd name="connsiteY46" fmla="*/ 16934 h 1041400"/>
              <a:gd name="connsiteX47" fmla="*/ 770466 w 3064933"/>
              <a:gd name="connsiteY47" fmla="*/ 0 h 1041400"/>
              <a:gd name="connsiteX48" fmla="*/ 787400 w 3064933"/>
              <a:gd name="connsiteY48" fmla="*/ 16934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064933" h="1041400">
                <a:moveTo>
                  <a:pt x="787400" y="16934"/>
                </a:moveTo>
                <a:cubicBezTo>
                  <a:pt x="403701" y="39504"/>
                  <a:pt x="595613" y="31041"/>
                  <a:pt x="211666" y="42334"/>
                </a:cubicBezTo>
                <a:cubicBezTo>
                  <a:pt x="180900" y="47461"/>
                  <a:pt x="96515" y="60963"/>
                  <a:pt x="76200" y="67734"/>
                </a:cubicBezTo>
                <a:lnTo>
                  <a:pt x="50800" y="76200"/>
                </a:lnTo>
                <a:cubicBezTo>
                  <a:pt x="3250" y="218845"/>
                  <a:pt x="40412" y="91144"/>
                  <a:pt x="25400" y="406400"/>
                </a:cubicBezTo>
                <a:cubicBezTo>
                  <a:pt x="22153" y="474589"/>
                  <a:pt x="16355" y="474234"/>
                  <a:pt x="8466" y="533400"/>
                </a:cubicBezTo>
                <a:cubicBezTo>
                  <a:pt x="5088" y="558732"/>
                  <a:pt x="2822" y="584200"/>
                  <a:pt x="0" y="609600"/>
                </a:cubicBezTo>
                <a:cubicBezTo>
                  <a:pt x="2822" y="680156"/>
                  <a:pt x="3608" y="750822"/>
                  <a:pt x="8466" y="821267"/>
                </a:cubicBezTo>
                <a:cubicBezTo>
                  <a:pt x="9974" y="843139"/>
                  <a:pt x="20250" y="859935"/>
                  <a:pt x="25400" y="880534"/>
                </a:cubicBezTo>
                <a:cubicBezTo>
                  <a:pt x="40804" y="942149"/>
                  <a:pt x="27240" y="905752"/>
                  <a:pt x="42333" y="973667"/>
                </a:cubicBezTo>
                <a:cubicBezTo>
                  <a:pt x="44269" y="982379"/>
                  <a:pt x="42645" y="995442"/>
                  <a:pt x="50800" y="999067"/>
                </a:cubicBezTo>
                <a:cubicBezTo>
                  <a:pt x="71592" y="1008308"/>
                  <a:pt x="95873" y="1005474"/>
                  <a:pt x="118533" y="1007534"/>
                </a:cubicBezTo>
                <a:cubicBezTo>
                  <a:pt x="157982" y="1011120"/>
                  <a:pt x="197603" y="1012569"/>
                  <a:pt x="237066" y="1016000"/>
                </a:cubicBezTo>
                <a:cubicBezTo>
                  <a:pt x="262526" y="1018214"/>
                  <a:pt x="287711" y="1024177"/>
                  <a:pt x="313266" y="1024467"/>
                </a:cubicBezTo>
                <a:lnTo>
                  <a:pt x="1727200" y="1032934"/>
                </a:lnTo>
                <a:cubicBezTo>
                  <a:pt x="1783644" y="1035756"/>
                  <a:pt x="1840018" y="1041400"/>
                  <a:pt x="1896533" y="1041400"/>
                </a:cubicBezTo>
                <a:cubicBezTo>
                  <a:pt x="2326755" y="1041400"/>
                  <a:pt x="2336516" y="1038995"/>
                  <a:pt x="2641600" y="1024467"/>
                </a:cubicBezTo>
                <a:cubicBezTo>
                  <a:pt x="2667000" y="1021645"/>
                  <a:pt x="2692591" y="1020201"/>
                  <a:pt x="2717800" y="1016000"/>
                </a:cubicBezTo>
                <a:cubicBezTo>
                  <a:pt x="2726603" y="1014533"/>
                  <a:pt x="2734295" y="1008128"/>
                  <a:pt x="2743200" y="1007534"/>
                </a:cubicBezTo>
                <a:cubicBezTo>
                  <a:pt x="2819283" y="1002462"/>
                  <a:pt x="2895600" y="1001889"/>
                  <a:pt x="2971800" y="999067"/>
                </a:cubicBezTo>
                <a:cubicBezTo>
                  <a:pt x="2980267" y="993423"/>
                  <a:pt x="2990843" y="990080"/>
                  <a:pt x="2997200" y="982134"/>
                </a:cubicBezTo>
                <a:cubicBezTo>
                  <a:pt x="3002775" y="975165"/>
                  <a:pt x="3001074" y="964387"/>
                  <a:pt x="3005666" y="956734"/>
                </a:cubicBezTo>
                <a:cubicBezTo>
                  <a:pt x="3009773" y="949889"/>
                  <a:pt x="3016955" y="945445"/>
                  <a:pt x="3022600" y="939800"/>
                </a:cubicBezTo>
                <a:cubicBezTo>
                  <a:pt x="3025422" y="931333"/>
                  <a:pt x="3028902" y="923058"/>
                  <a:pt x="3031066" y="914400"/>
                </a:cubicBezTo>
                <a:cubicBezTo>
                  <a:pt x="3046476" y="852761"/>
                  <a:pt x="3032902" y="889211"/>
                  <a:pt x="3048000" y="821267"/>
                </a:cubicBezTo>
                <a:cubicBezTo>
                  <a:pt x="3049936" y="812555"/>
                  <a:pt x="3054530" y="804579"/>
                  <a:pt x="3056466" y="795867"/>
                </a:cubicBezTo>
                <a:cubicBezTo>
                  <a:pt x="3060190" y="779109"/>
                  <a:pt x="3062111" y="762000"/>
                  <a:pt x="3064933" y="745067"/>
                </a:cubicBezTo>
                <a:cubicBezTo>
                  <a:pt x="3062111" y="612423"/>
                  <a:pt x="3063692" y="479611"/>
                  <a:pt x="3056466" y="347134"/>
                </a:cubicBezTo>
                <a:cubicBezTo>
                  <a:pt x="3055198" y="323896"/>
                  <a:pt x="3045177" y="301978"/>
                  <a:pt x="3039533" y="279400"/>
                </a:cubicBezTo>
                <a:cubicBezTo>
                  <a:pt x="3036711" y="268111"/>
                  <a:pt x="3034746" y="256573"/>
                  <a:pt x="3031066" y="245534"/>
                </a:cubicBezTo>
                <a:lnTo>
                  <a:pt x="2997200" y="143934"/>
                </a:lnTo>
                <a:lnTo>
                  <a:pt x="2988733" y="118534"/>
                </a:lnTo>
                <a:cubicBezTo>
                  <a:pt x="2985911" y="110067"/>
                  <a:pt x="2988733" y="95956"/>
                  <a:pt x="2980266" y="93134"/>
                </a:cubicBezTo>
                <a:cubicBezTo>
                  <a:pt x="2871283" y="56805"/>
                  <a:pt x="2982871" y="91668"/>
                  <a:pt x="2887133" y="67734"/>
                </a:cubicBezTo>
                <a:cubicBezTo>
                  <a:pt x="2847901" y="57926"/>
                  <a:pt x="2865817" y="52871"/>
                  <a:pt x="2810933" y="50800"/>
                </a:cubicBezTo>
                <a:cubicBezTo>
                  <a:pt x="2678353" y="45797"/>
                  <a:pt x="2545644" y="45156"/>
                  <a:pt x="2413000" y="42334"/>
                </a:cubicBezTo>
                <a:lnTo>
                  <a:pt x="1981200" y="50800"/>
                </a:lnTo>
                <a:cubicBezTo>
                  <a:pt x="1961256" y="51488"/>
                  <a:pt x="1941714" y="56629"/>
                  <a:pt x="1921933" y="59267"/>
                </a:cubicBezTo>
                <a:cubicBezTo>
                  <a:pt x="1899379" y="62274"/>
                  <a:pt x="1876702" y="64359"/>
                  <a:pt x="1854200" y="67734"/>
                </a:cubicBezTo>
                <a:cubicBezTo>
                  <a:pt x="1820246" y="72827"/>
                  <a:pt x="1786724" y="80875"/>
                  <a:pt x="1752600" y="84667"/>
                </a:cubicBezTo>
                <a:lnTo>
                  <a:pt x="1676400" y="93134"/>
                </a:lnTo>
                <a:lnTo>
                  <a:pt x="1126066" y="84667"/>
                </a:lnTo>
                <a:cubicBezTo>
                  <a:pt x="1111681" y="84256"/>
                  <a:pt x="1097891" y="78774"/>
                  <a:pt x="1083733" y="76200"/>
                </a:cubicBezTo>
                <a:cubicBezTo>
                  <a:pt x="1024025" y="65344"/>
                  <a:pt x="1025729" y="66933"/>
                  <a:pt x="956733" y="59267"/>
                </a:cubicBezTo>
                <a:cubicBezTo>
                  <a:pt x="945444" y="56445"/>
                  <a:pt x="934012" y="54144"/>
                  <a:pt x="922866" y="50800"/>
                </a:cubicBezTo>
                <a:cubicBezTo>
                  <a:pt x="905769" y="45671"/>
                  <a:pt x="888999" y="39511"/>
                  <a:pt x="872066" y="33867"/>
                </a:cubicBezTo>
                <a:lnTo>
                  <a:pt x="821266" y="16934"/>
                </a:lnTo>
                <a:lnTo>
                  <a:pt x="770466" y="0"/>
                </a:lnTo>
                <a:lnTo>
                  <a:pt x="787400" y="16934"/>
                </a:lnTo>
                <a:close/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411"/>
          <p:cNvSpPr>
            <a:spLocks noChangeArrowheads="1"/>
          </p:cNvSpPr>
          <p:nvPr/>
        </p:nvSpPr>
        <p:spPr bwMode="auto">
          <a:xfrm>
            <a:off x="5308336" y="5381205"/>
            <a:ext cx="562790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span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46" name="직선 연결선 45"/>
          <p:cNvCxnSpPr>
            <a:stCxn id="33" idx="2"/>
            <a:endCxn id="45" idx="0"/>
          </p:cNvCxnSpPr>
          <p:nvPr/>
        </p:nvCxnSpPr>
        <p:spPr>
          <a:xfrm>
            <a:off x="5585539" y="4908930"/>
            <a:ext cx="4192" cy="472275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11"/>
          <p:cNvSpPr>
            <a:spLocks noChangeArrowheads="1"/>
          </p:cNvSpPr>
          <p:nvPr/>
        </p:nvSpPr>
        <p:spPr bwMode="auto">
          <a:xfrm>
            <a:off x="6609682" y="5381205"/>
            <a:ext cx="562790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48" name="직선 연결선 47"/>
          <p:cNvCxnSpPr>
            <a:endCxn id="47" idx="0"/>
          </p:cNvCxnSpPr>
          <p:nvPr/>
        </p:nvCxnSpPr>
        <p:spPr>
          <a:xfrm flipH="1">
            <a:off x="6891077" y="5145332"/>
            <a:ext cx="5793" cy="235873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11"/>
          <p:cNvSpPr>
            <a:spLocks noChangeArrowheads="1"/>
          </p:cNvSpPr>
          <p:nvPr/>
        </p:nvSpPr>
        <p:spPr bwMode="auto">
          <a:xfrm>
            <a:off x="7306367" y="5385181"/>
            <a:ext cx="562790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7553541" y="5141354"/>
            <a:ext cx="688" cy="234482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ine 420"/>
          <p:cNvSpPr>
            <a:spLocks noChangeShapeType="1"/>
          </p:cNvSpPr>
          <p:nvPr/>
        </p:nvSpPr>
        <p:spPr bwMode="auto">
          <a:xfrm>
            <a:off x="6904918" y="5141354"/>
            <a:ext cx="1298621" cy="397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 flipH="1">
            <a:off x="8195491" y="5145332"/>
            <a:ext cx="5792" cy="239849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411"/>
          <p:cNvSpPr>
            <a:spLocks noChangeArrowheads="1"/>
          </p:cNvSpPr>
          <p:nvPr/>
        </p:nvSpPr>
        <p:spPr bwMode="auto">
          <a:xfrm>
            <a:off x="8056045" y="5381203"/>
            <a:ext cx="361264" cy="319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err="1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hr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54" name="직선 연결선 53"/>
          <p:cNvCxnSpPr>
            <a:stCxn id="40" idx="2"/>
          </p:cNvCxnSpPr>
          <p:nvPr/>
        </p:nvCxnSpPr>
        <p:spPr>
          <a:xfrm>
            <a:off x="7539903" y="4921105"/>
            <a:ext cx="0" cy="231654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311926" y="6153154"/>
            <a:ext cx="1470045" cy="442674"/>
          </a:xfrm>
          <a:prstGeom prst="wedgeRoundRectCallout">
            <a:avLst>
              <a:gd name="adj1" fmla="val 48134"/>
              <a:gd name="adj2" fmla="val -738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HTML </a:t>
            </a:r>
            <a:r>
              <a:rPr lang="ko-KR" altLang="en-US" sz="1000" dirty="0"/>
              <a:t>문서의 내용과 </a:t>
            </a:r>
            <a:endParaRPr lang="en-US" altLang="ko-KR" sz="1000" dirty="0"/>
          </a:p>
          <a:p>
            <a:r>
              <a:rPr lang="ko-KR" altLang="en-US" sz="1000" dirty="0"/>
              <a:t>관련된 객체들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437426" y="3328644"/>
            <a:ext cx="2405935" cy="24468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rIns="36000">
            <a:spAutoFit/>
          </a:bodyPr>
          <a:lstStyle/>
          <a:p>
            <a:r>
              <a:rPr lang="en-US" altLang="ko-KR" sz="900" dirty="0"/>
              <a:t>&lt;!DOCTYPE html&gt;</a:t>
            </a:r>
          </a:p>
          <a:p>
            <a:r>
              <a:rPr lang="en-US" altLang="ko-KR" sz="900" dirty="0"/>
              <a:t>&lt;html&gt;</a:t>
            </a:r>
          </a:p>
          <a:p>
            <a:r>
              <a:rPr lang="en-US" altLang="ko-KR" sz="900" dirty="0"/>
              <a:t>&lt;head&gt;</a:t>
            </a:r>
          </a:p>
          <a:p>
            <a:r>
              <a:rPr lang="en-US" altLang="ko-KR" sz="900" dirty="0"/>
              <a:t>    &lt;title&gt;HTML DOM </a:t>
            </a:r>
            <a:r>
              <a:rPr lang="ko-KR" altLang="en-US" sz="900" dirty="0"/>
              <a:t>트리</a:t>
            </a:r>
            <a:r>
              <a:rPr lang="en-US" altLang="ko-KR" sz="900" dirty="0"/>
              <a:t>&lt;/title&gt;</a:t>
            </a:r>
          </a:p>
          <a:p>
            <a:r>
              <a:rPr lang="en-US" altLang="ko-KR" sz="900" dirty="0"/>
              <a:t>&lt;/head&gt;</a:t>
            </a:r>
          </a:p>
          <a:p>
            <a:r>
              <a:rPr lang="en-US" altLang="ko-KR" sz="900" dirty="0"/>
              <a:t>&lt;body&gt;</a:t>
            </a:r>
          </a:p>
          <a:p>
            <a:r>
              <a:rPr lang="en-US" altLang="ko-KR" sz="900" dirty="0"/>
              <a:t>&lt;p style="</a:t>
            </a:r>
            <a:r>
              <a:rPr lang="en-US" altLang="ko-KR" sz="900" dirty="0" err="1"/>
              <a:t>color:blue</a:t>
            </a:r>
            <a:r>
              <a:rPr lang="en-US" altLang="ko-KR" sz="900" dirty="0"/>
              <a:t>" &gt;</a:t>
            </a:r>
            <a:r>
              <a:rPr lang="ko-KR" altLang="en-US" sz="900" dirty="0"/>
              <a:t>이것은 </a:t>
            </a:r>
          </a:p>
          <a:p>
            <a:r>
              <a:rPr lang="en-US" altLang="ko-KR" sz="900" dirty="0"/>
              <a:t>    &lt;span style="</a:t>
            </a:r>
            <a:r>
              <a:rPr lang="en-US" altLang="ko-KR" sz="900" dirty="0" err="1"/>
              <a:t>color:red</a:t>
            </a:r>
            <a:r>
              <a:rPr lang="en-US" altLang="ko-KR" sz="900" dirty="0"/>
              <a:t>"&gt;</a:t>
            </a:r>
            <a:r>
              <a:rPr lang="ko-KR" altLang="en-US" sz="900" dirty="0"/>
              <a:t>문장입니다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/>
              <a:t>    &lt;/span&gt;</a:t>
            </a:r>
          </a:p>
          <a:p>
            <a:r>
              <a:rPr lang="en-US" altLang="ko-KR" sz="900" dirty="0"/>
              <a:t>&lt;/p&gt;</a:t>
            </a:r>
          </a:p>
          <a:p>
            <a:r>
              <a:rPr lang="en-US" altLang="ko-KR" sz="900" dirty="0"/>
              <a:t>&lt;form&gt;</a:t>
            </a:r>
          </a:p>
          <a:p>
            <a:r>
              <a:rPr lang="en-US" altLang="ko-KR" sz="900" dirty="0"/>
              <a:t>    &lt;input type="text" name="s"&gt;</a:t>
            </a:r>
          </a:p>
          <a:p>
            <a:r>
              <a:rPr lang="en-US" altLang="ko-KR" sz="900" dirty="0"/>
              <a:t>    &lt;input type="button" value="</a:t>
            </a:r>
            <a:r>
              <a:rPr lang="ko-KR" altLang="en-US" sz="900" dirty="0"/>
              <a:t>테스트</a:t>
            </a:r>
            <a:r>
              <a:rPr lang="en-US" altLang="ko-KR" sz="900" dirty="0"/>
              <a:t>"&gt;</a:t>
            </a:r>
            <a:endParaRPr lang="ko-KR" altLang="en-US" sz="900" dirty="0"/>
          </a:p>
          <a:p>
            <a:r>
              <a:rPr lang="en-US" altLang="ko-KR" sz="900" dirty="0"/>
              <a:t>    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/>
              <a:t>&lt;/form&gt;</a:t>
            </a:r>
          </a:p>
          <a:p>
            <a:r>
              <a:rPr lang="en-US" altLang="ko-KR" sz="900" dirty="0"/>
              <a:t>&lt;/body&gt;</a:t>
            </a:r>
          </a:p>
          <a:p>
            <a:r>
              <a:rPr lang="en-US" altLang="ko-KR" sz="900" dirty="0"/>
              <a:t>&lt;/html&gt;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51721" y="532446"/>
            <a:ext cx="1442412" cy="272415"/>
          </a:xfrm>
          <a:prstGeom prst="wedgeRoundRectCallout">
            <a:avLst>
              <a:gd name="adj1" fmla="val 59471"/>
              <a:gd name="adj2" fmla="val -112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/>
              <a:t>브라우저 관련 객체들</a:t>
            </a:r>
            <a:endParaRPr lang="ko-KR" altLang="en-US" sz="1000" dirty="0"/>
          </a:p>
        </p:txBody>
      </p:sp>
      <p:sp>
        <p:nvSpPr>
          <p:cNvPr id="58" name="자유형 57"/>
          <p:cNvSpPr/>
          <p:nvPr/>
        </p:nvSpPr>
        <p:spPr>
          <a:xfrm>
            <a:off x="323527" y="1309378"/>
            <a:ext cx="2679383" cy="2028994"/>
          </a:xfrm>
          <a:custGeom>
            <a:avLst/>
            <a:gdLst>
              <a:gd name="connsiteX0" fmla="*/ 142902 w 2707550"/>
              <a:gd name="connsiteY0" fmla="*/ 362513 h 2028994"/>
              <a:gd name="connsiteX1" fmla="*/ 261936 w 2707550"/>
              <a:gd name="connsiteY1" fmla="*/ 357102 h 2028994"/>
              <a:gd name="connsiteX2" fmla="*/ 278168 w 2707550"/>
              <a:gd name="connsiteY2" fmla="*/ 351692 h 2028994"/>
              <a:gd name="connsiteX3" fmla="*/ 288989 w 2707550"/>
              <a:gd name="connsiteY3" fmla="*/ 319228 h 2028994"/>
              <a:gd name="connsiteX4" fmla="*/ 299811 w 2707550"/>
              <a:gd name="connsiteY4" fmla="*/ 270532 h 2028994"/>
              <a:gd name="connsiteX5" fmla="*/ 310632 w 2707550"/>
              <a:gd name="connsiteY5" fmla="*/ 200194 h 2028994"/>
              <a:gd name="connsiteX6" fmla="*/ 321453 w 2707550"/>
              <a:gd name="connsiteY6" fmla="*/ 156908 h 2028994"/>
              <a:gd name="connsiteX7" fmla="*/ 332275 w 2707550"/>
              <a:gd name="connsiteY7" fmla="*/ 97391 h 2028994"/>
              <a:gd name="connsiteX8" fmla="*/ 337685 w 2707550"/>
              <a:gd name="connsiteY8" fmla="*/ 64927 h 2028994"/>
              <a:gd name="connsiteX9" fmla="*/ 353917 w 2707550"/>
              <a:gd name="connsiteY9" fmla="*/ 32463 h 2028994"/>
              <a:gd name="connsiteX10" fmla="*/ 370149 w 2707550"/>
              <a:gd name="connsiteY10" fmla="*/ 27053 h 2028994"/>
              <a:gd name="connsiteX11" fmla="*/ 456719 w 2707550"/>
              <a:gd name="connsiteY11" fmla="*/ 21642 h 2028994"/>
              <a:gd name="connsiteX12" fmla="*/ 570343 w 2707550"/>
              <a:gd name="connsiteY12" fmla="*/ 10821 h 2028994"/>
              <a:gd name="connsiteX13" fmla="*/ 619039 w 2707550"/>
              <a:gd name="connsiteY13" fmla="*/ 5410 h 2028994"/>
              <a:gd name="connsiteX14" fmla="*/ 748895 w 2707550"/>
              <a:gd name="connsiteY14" fmla="*/ 0 h 2028994"/>
              <a:gd name="connsiteX15" fmla="*/ 786769 w 2707550"/>
              <a:gd name="connsiteY15" fmla="*/ 5410 h 2028994"/>
              <a:gd name="connsiteX16" fmla="*/ 797590 w 2707550"/>
              <a:gd name="connsiteY16" fmla="*/ 37874 h 2028994"/>
              <a:gd name="connsiteX17" fmla="*/ 819233 w 2707550"/>
              <a:gd name="connsiteY17" fmla="*/ 64927 h 2028994"/>
              <a:gd name="connsiteX18" fmla="*/ 830054 w 2707550"/>
              <a:gd name="connsiteY18" fmla="*/ 102802 h 2028994"/>
              <a:gd name="connsiteX19" fmla="*/ 835465 w 2707550"/>
              <a:gd name="connsiteY19" fmla="*/ 129855 h 2028994"/>
              <a:gd name="connsiteX20" fmla="*/ 846286 w 2707550"/>
              <a:gd name="connsiteY20" fmla="*/ 162319 h 2028994"/>
              <a:gd name="connsiteX21" fmla="*/ 851697 w 2707550"/>
              <a:gd name="connsiteY21" fmla="*/ 183962 h 2028994"/>
              <a:gd name="connsiteX22" fmla="*/ 857108 w 2707550"/>
              <a:gd name="connsiteY22" fmla="*/ 200194 h 2028994"/>
              <a:gd name="connsiteX23" fmla="*/ 862518 w 2707550"/>
              <a:gd name="connsiteY23" fmla="*/ 227247 h 2028994"/>
              <a:gd name="connsiteX24" fmla="*/ 873340 w 2707550"/>
              <a:gd name="connsiteY24" fmla="*/ 270532 h 2028994"/>
              <a:gd name="connsiteX25" fmla="*/ 878750 w 2707550"/>
              <a:gd name="connsiteY25" fmla="*/ 292175 h 2028994"/>
              <a:gd name="connsiteX26" fmla="*/ 889572 w 2707550"/>
              <a:gd name="connsiteY26" fmla="*/ 308407 h 2028994"/>
              <a:gd name="connsiteX27" fmla="*/ 900393 w 2707550"/>
              <a:gd name="connsiteY27" fmla="*/ 346281 h 2028994"/>
              <a:gd name="connsiteX28" fmla="*/ 916625 w 2707550"/>
              <a:gd name="connsiteY28" fmla="*/ 351692 h 2028994"/>
              <a:gd name="connsiteX29" fmla="*/ 976142 w 2707550"/>
              <a:gd name="connsiteY29" fmla="*/ 346281 h 2028994"/>
              <a:gd name="connsiteX30" fmla="*/ 1046480 w 2707550"/>
              <a:gd name="connsiteY30" fmla="*/ 330049 h 2028994"/>
              <a:gd name="connsiteX31" fmla="*/ 1133051 w 2707550"/>
              <a:gd name="connsiteY31" fmla="*/ 313817 h 2028994"/>
              <a:gd name="connsiteX32" fmla="*/ 1149283 w 2707550"/>
              <a:gd name="connsiteY32" fmla="*/ 308407 h 2028994"/>
              <a:gd name="connsiteX33" fmla="*/ 1187157 w 2707550"/>
              <a:gd name="connsiteY33" fmla="*/ 302996 h 2028994"/>
              <a:gd name="connsiteX34" fmla="*/ 1300781 w 2707550"/>
              <a:gd name="connsiteY34" fmla="*/ 292175 h 2028994"/>
              <a:gd name="connsiteX35" fmla="*/ 1603777 w 2707550"/>
              <a:gd name="connsiteY35" fmla="*/ 302996 h 2028994"/>
              <a:gd name="connsiteX36" fmla="*/ 1657884 w 2707550"/>
              <a:gd name="connsiteY36" fmla="*/ 308407 h 2028994"/>
              <a:gd name="connsiteX37" fmla="*/ 1684937 w 2707550"/>
              <a:gd name="connsiteY37" fmla="*/ 313817 h 2028994"/>
              <a:gd name="connsiteX38" fmla="*/ 1787740 w 2707550"/>
              <a:gd name="connsiteY38" fmla="*/ 319228 h 2028994"/>
              <a:gd name="connsiteX39" fmla="*/ 2296341 w 2707550"/>
              <a:gd name="connsiteY39" fmla="*/ 324639 h 2028994"/>
              <a:gd name="connsiteX40" fmla="*/ 2507356 w 2707550"/>
              <a:gd name="connsiteY40" fmla="*/ 335460 h 2028994"/>
              <a:gd name="connsiteX41" fmla="*/ 2588516 w 2707550"/>
              <a:gd name="connsiteY41" fmla="*/ 346281 h 2028994"/>
              <a:gd name="connsiteX42" fmla="*/ 2604748 w 2707550"/>
              <a:gd name="connsiteY42" fmla="*/ 351692 h 2028994"/>
              <a:gd name="connsiteX43" fmla="*/ 2631801 w 2707550"/>
              <a:gd name="connsiteY43" fmla="*/ 384156 h 2028994"/>
              <a:gd name="connsiteX44" fmla="*/ 2637212 w 2707550"/>
              <a:gd name="connsiteY44" fmla="*/ 405798 h 2028994"/>
              <a:gd name="connsiteX45" fmla="*/ 2648033 w 2707550"/>
              <a:gd name="connsiteY45" fmla="*/ 438262 h 2028994"/>
              <a:gd name="connsiteX46" fmla="*/ 2653444 w 2707550"/>
              <a:gd name="connsiteY46" fmla="*/ 454494 h 2028994"/>
              <a:gd name="connsiteX47" fmla="*/ 2664265 w 2707550"/>
              <a:gd name="connsiteY47" fmla="*/ 470726 h 2028994"/>
              <a:gd name="connsiteX48" fmla="*/ 2675086 w 2707550"/>
              <a:gd name="connsiteY48" fmla="*/ 600582 h 2028994"/>
              <a:gd name="connsiteX49" fmla="*/ 2669676 w 2707550"/>
              <a:gd name="connsiteY49" fmla="*/ 697973 h 2028994"/>
              <a:gd name="connsiteX50" fmla="*/ 2658854 w 2707550"/>
              <a:gd name="connsiteY50" fmla="*/ 844061 h 2028994"/>
              <a:gd name="connsiteX51" fmla="*/ 2664265 w 2707550"/>
              <a:gd name="connsiteY51" fmla="*/ 1271502 h 2028994"/>
              <a:gd name="connsiteX52" fmla="*/ 2675086 w 2707550"/>
              <a:gd name="connsiteY52" fmla="*/ 1385126 h 2028994"/>
              <a:gd name="connsiteX53" fmla="*/ 2685908 w 2707550"/>
              <a:gd name="connsiteY53" fmla="*/ 1455465 h 2028994"/>
              <a:gd name="connsiteX54" fmla="*/ 2691318 w 2707550"/>
              <a:gd name="connsiteY54" fmla="*/ 1493339 h 2028994"/>
              <a:gd name="connsiteX55" fmla="*/ 2696729 w 2707550"/>
              <a:gd name="connsiteY55" fmla="*/ 1525803 h 2028994"/>
              <a:gd name="connsiteX56" fmla="*/ 2707550 w 2707550"/>
              <a:gd name="connsiteY56" fmla="*/ 1628605 h 2028994"/>
              <a:gd name="connsiteX57" fmla="*/ 2702140 w 2707550"/>
              <a:gd name="connsiteY57" fmla="*/ 1866674 h 2028994"/>
              <a:gd name="connsiteX58" fmla="*/ 2696729 w 2707550"/>
              <a:gd name="connsiteY58" fmla="*/ 1888317 h 2028994"/>
              <a:gd name="connsiteX59" fmla="*/ 2658854 w 2707550"/>
              <a:gd name="connsiteY59" fmla="*/ 1947834 h 2028994"/>
              <a:gd name="connsiteX60" fmla="*/ 2642622 w 2707550"/>
              <a:gd name="connsiteY60" fmla="*/ 1958655 h 2028994"/>
              <a:gd name="connsiteX61" fmla="*/ 2604748 w 2707550"/>
              <a:gd name="connsiteY61" fmla="*/ 1964066 h 2028994"/>
              <a:gd name="connsiteX62" fmla="*/ 1863489 w 2707550"/>
              <a:gd name="connsiteY62" fmla="*/ 1964066 h 2028994"/>
              <a:gd name="connsiteX63" fmla="*/ 1755276 w 2707550"/>
              <a:gd name="connsiteY63" fmla="*/ 1974887 h 2028994"/>
              <a:gd name="connsiteX64" fmla="*/ 1674116 w 2707550"/>
              <a:gd name="connsiteY64" fmla="*/ 1980298 h 2028994"/>
              <a:gd name="connsiteX65" fmla="*/ 1490154 w 2707550"/>
              <a:gd name="connsiteY65" fmla="*/ 1991119 h 2028994"/>
              <a:gd name="connsiteX66" fmla="*/ 1425226 w 2707550"/>
              <a:gd name="connsiteY66" fmla="*/ 1996530 h 2028994"/>
              <a:gd name="connsiteX67" fmla="*/ 1354888 w 2707550"/>
              <a:gd name="connsiteY67" fmla="*/ 2007351 h 2028994"/>
              <a:gd name="connsiteX68" fmla="*/ 1257496 w 2707550"/>
              <a:gd name="connsiteY68" fmla="*/ 2012762 h 2028994"/>
              <a:gd name="connsiteX69" fmla="*/ 1046480 w 2707550"/>
              <a:gd name="connsiteY69" fmla="*/ 2023583 h 2028994"/>
              <a:gd name="connsiteX70" fmla="*/ 981553 w 2707550"/>
              <a:gd name="connsiteY70" fmla="*/ 2028994 h 2028994"/>
              <a:gd name="connsiteX71" fmla="*/ 673146 w 2707550"/>
              <a:gd name="connsiteY71" fmla="*/ 2018172 h 2028994"/>
              <a:gd name="connsiteX72" fmla="*/ 608218 w 2707550"/>
              <a:gd name="connsiteY72" fmla="*/ 2007351 h 2028994"/>
              <a:gd name="connsiteX73" fmla="*/ 581164 w 2707550"/>
              <a:gd name="connsiteY73" fmla="*/ 2001940 h 2028994"/>
              <a:gd name="connsiteX74" fmla="*/ 532469 w 2707550"/>
              <a:gd name="connsiteY74" fmla="*/ 1996530 h 2028994"/>
              <a:gd name="connsiteX75" fmla="*/ 494594 w 2707550"/>
              <a:gd name="connsiteY75" fmla="*/ 1985708 h 2028994"/>
              <a:gd name="connsiteX76" fmla="*/ 445898 w 2707550"/>
              <a:gd name="connsiteY76" fmla="*/ 1980298 h 2028994"/>
              <a:gd name="connsiteX77" fmla="*/ 397202 w 2707550"/>
              <a:gd name="connsiteY77" fmla="*/ 1969476 h 2028994"/>
              <a:gd name="connsiteX78" fmla="*/ 375560 w 2707550"/>
              <a:gd name="connsiteY78" fmla="*/ 1964066 h 2028994"/>
              <a:gd name="connsiteX79" fmla="*/ 348506 w 2707550"/>
              <a:gd name="connsiteY79" fmla="*/ 1958655 h 2028994"/>
              <a:gd name="connsiteX80" fmla="*/ 332275 w 2707550"/>
              <a:gd name="connsiteY80" fmla="*/ 1953244 h 2028994"/>
              <a:gd name="connsiteX81" fmla="*/ 240293 w 2707550"/>
              <a:gd name="connsiteY81" fmla="*/ 1931602 h 2028994"/>
              <a:gd name="connsiteX82" fmla="*/ 202419 w 2707550"/>
              <a:gd name="connsiteY82" fmla="*/ 1926191 h 2028994"/>
              <a:gd name="connsiteX83" fmla="*/ 164544 w 2707550"/>
              <a:gd name="connsiteY83" fmla="*/ 1915370 h 2028994"/>
              <a:gd name="connsiteX84" fmla="*/ 126670 w 2707550"/>
              <a:gd name="connsiteY84" fmla="*/ 1909959 h 2028994"/>
              <a:gd name="connsiteX85" fmla="*/ 105027 w 2707550"/>
              <a:gd name="connsiteY85" fmla="*/ 1861263 h 2028994"/>
              <a:gd name="connsiteX86" fmla="*/ 99617 w 2707550"/>
              <a:gd name="connsiteY86" fmla="*/ 1801746 h 2028994"/>
              <a:gd name="connsiteX87" fmla="*/ 88795 w 2707550"/>
              <a:gd name="connsiteY87" fmla="*/ 1731408 h 2028994"/>
              <a:gd name="connsiteX88" fmla="*/ 88795 w 2707550"/>
              <a:gd name="connsiteY88" fmla="*/ 1395947 h 2028994"/>
              <a:gd name="connsiteX89" fmla="*/ 83385 w 2707550"/>
              <a:gd name="connsiteY89" fmla="*/ 1374305 h 2028994"/>
              <a:gd name="connsiteX90" fmla="*/ 77974 w 2707550"/>
              <a:gd name="connsiteY90" fmla="*/ 1347252 h 2028994"/>
              <a:gd name="connsiteX91" fmla="*/ 67153 w 2707550"/>
              <a:gd name="connsiteY91" fmla="*/ 1314788 h 2028994"/>
              <a:gd name="connsiteX92" fmla="*/ 61742 w 2707550"/>
              <a:gd name="connsiteY92" fmla="*/ 1298556 h 2028994"/>
              <a:gd name="connsiteX93" fmla="*/ 50921 w 2707550"/>
              <a:gd name="connsiteY93" fmla="*/ 1255271 h 2028994"/>
              <a:gd name="connsiteX94" fmla="*/ 45510 w 2707550"/>
              <a:gd name="connsiteY94" fmla="*/ 1233628 h 2028994"/>
              <a:gd name="connsiteX95" fmla="*/ 40099 w 2707550"/>
              <a:gd name="connsiteY95" fmla="*/ 1217396 h 2028994"/>
              <a:gd name="connsiteX96" fmla="*/ 29278 w 2707550"/>
              <a:gd name="connsiteY96" fmla="*/ 1174111 h 2028994"/>
              <a:gd name="connsiteX97" fmla="*/ 18457 w 2707550"/>
              <a:gd name="connsiteY97" fmla="*/ 1136236 h 2028994"/>
              <a:gd name="connsiteX98" fmla="*/ 13046 w 2707550"/>
              <a:gd name="connsiteY98" fmla="*/ 1120004 h 2028994"/>
              <a:gd name="connsiteX99" fmla="*/ 7635 w 2707550"/>
              <a:gd name="connsiteY99" fmla="*/ 1087540 h 2028994"/>
              <a:gd name="connsiteX100" fmla="*/ 13046 w 2707550"/>
              <a:gd name="connsiteY100" fmla="*/ 638456 h 2028994"/>
              <a:gd name="connsiteX101" fmla="*/ 18457 w 2707550"/>
              <a:gd name="connsiteY101" fmla="*/ 600582 h 2028994"/>
              <a:gd name="connsiteX102" fmla="*/ 23867 w 2707550"/>
              <a:gd name="connsiteY102" fmla="*/ 578939 h 2028994"/>
              <a:gd name="connsiteX103" fmla="*/ 29278 w 2707550"/>
              <a:gd name="connsiteY103" fmla="*/ 541065 h 2028994"/>
              <a:gd name="connsiteX104" fmla="*/ 45510 w 2707550"/>
              <a:gd name="connsiteY104" fmla="*/ 476137 h 2028994"/>
              <a:gd name="connsiteX105" fmla="*/ 56331 w 2707550"/>
              <a:gd name="connsiteY105" fmla="*/ 411209 h 2028994"/>
              <a:gd name="connsiteX106" fmla="*/ 67153 w 2707550"/>
              <a:gd name="connsiteY106" fmla="*/ 389566 h 2028994"/>
              <a:gd name="connsiteX107" fmla="*/ 77974 w 2707550"/>
              <a:gd name="connsiteY107" fmla="*/ 351692 h 2028994"/>
              <a:gd name="connsiteX108" fmla="*/ 83385 w 2707550"/>
              <a:gd name="connsiteY108" fmla="*/ 335460 h 2028994"/>
              <a:gd name="connsiteX109" fmla="*/ 83385 w 2707550"/>
              <a:gd name="connsiteY109" fmla="*/ 313817 h 2028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2707550" h="2028994">
                <a:moveTo>
                  <a:pt x="142902" y="362513"/>
                </a:moveTo>
                <a:cubicBezTo>
                  <a:pt x="182580" y="360709"/>
                  <a:pt x="222344" y="360269"/>
                  <a:pt x="261936" y="357102"/>
                </a:cubicBezTo>
                <a:cubicBezTo>
                  <a:pt x="267621" y="356647"/>
                  <a:pt x="274853" y="356333"/>
                  <a:pt x="278168" y="351692"/>
                </a:cubicBezTo>
                <a:cubicBezTo>
                  <a:pt x="284798" y="342410"/>
                  <a:pt x="286222" y="330294"/>
                  <a:pt x="288989" y="319228"/>
                </a:cubicBezTo>
                <a:cubicBezTo>
                  <a:pt x="293852" y="299776"/>
                  <a:pt x="296377" y="291134"/>
                  <a:pt x="299811" y="270532"/>
                </a:cubicBezTo>
                <a:cubicBezTo>
                  <a:pt x="303272" y="249764"/>
                  <a:pt x="306135" y="221179"/>
                  <a:pt x="310632" y="200194"/>
                </a:cubicBezTo>
                <a:cubicBezTo>
                  <a:pt x="313748" y="185651"/>
                  <a:pt x="319608" y="171666"/>
                  <a:pt x="321453" y="156908"/>
                </a:cubicBezTo>
                <a:cubicBezTo>
                  <a:pt x="327571" y="107964"/>
                  <a:pt x="322266" y="127417"/>
                  <a:pt x="332275" y="97391"/>
                </a:cubicBezTo>
                <a:cubicBezTo>
                  <a:pt x="334078" y="86570"/>
                  <a:pt x="335305" y="75636"/>
                  <a:pt x="337685" y="64927"/>
                </a:cubicBezTo>
                <a:cubicBezTo>
                  <a:pt x="339804" y="55391"/>
                  <a:pt x="346031" y="38772"/>
                  <a:pt x="353917" y="32463"/>
                </a:cubicBezTo>
                <a:cubicBezTo>
                  <a:pt x="358371" y="28900"/>
                  <a:pt x="364477" y="27650"/>
                  <a:pt x="370149" y="27053"/>
                </a:cubicBezTo>
                <a:cubicBezTo>
                  <a:pt x="398903" y="24026"/>
                  <a:pt x="427901" y="23979"/>
                  <a:pt x="456719" y="21642"/>
                </a:cubicBezTo>
                <a:cubicBezTo>
                  <a:pt x="494641" y="18567"/>
                  <a:pt x="532530" y="15023"/>
                  <a:pt x="570343" y="10821"/>
                </a:cubicBezTo>
                <a:cubicBezTo>
                  <a:pt x="586575" y="9017"/>
                  <a:pt x="602737" y="6398"/>
                  <a:pt x="619039" y="5410"/>
                </a:cubicBezTo>
                <a:cubicBezTo>
                  <a:pt x="662283" y="2789"/>
                  <a:pt x="705610" y="1803"/>
                  <a:pt x="748895" y="0"/>
                </a:cubicBezTo>
                <a:cubicBezTo>
                  <a:pt x="761520" y="1803"/>
                  <a:pt x="776703" y="-2419"/>
                  <a:pt x="786769" y="5410"/>
                </a:cubicBezTo>
                <a:cubicBezTo>
                  <a:pt x="795773" y="12413"/>
                  <a:pt x="789524" y="29809"/>
                  <a:pt x="797590" y="37874"/>
                </a:cubicBezTo>
                <a:cubicBezTo>
                  <a:pt x="813010" y="53293"/>
                  <a:pt x="805582" y="44450"/>
                  <a:pt x="819233" y="64927"/>
                </a:cubicBezTo>
                <a:cubicBezTo>
                  <a:pt x="822840" y="77552"/>
                  <a:pt x="826869" y="90064"/>
                  <a:pt x="830054" y="102802"/>
                </a:cubicBezTo>
                <a:cubicBezTo>
                  <a:pt x="832284" y="111724"/>
                  <a:pt x="833045" y="120983"/>
                  <a:pt x="835465" y="129855"/>
                </a:cubicBezTo>
                <a:cubicBezTo>
                  <a:pt x="838466" y="140860"/>
                  <a:pt x="843519" y="151253"/>
                  <a:pt x="846286" y="162319"/>
                </a:cubicBezTo>
                <a:cubicBezTo>
                  <a:pt x="848090" y="169533"/>
                  <a:pt x="849654" y="176812"/>
                  <a:pt x="851697" y="183962"/>
                </a:cubicBezTo>
                <a:cubicBezTo>
                  <a:pt x="853264" y="189446"/>
                  <a:pt x="855725" y="194661"/>
                  <a:pt x="857108" y="200194"/>
                </a:cubicBezTo>
                <a:cubicBezTo>
                  <a:pt x="859338" y="209116"/>
                  <a:pt x="860450" y="218286"/>
                  <a:pt x="862518" y="227247"/>
                </a:cubicBezTo>
                <a:cubicBezTo>
                  <a:pt x="865862" y="241739"/>
                  <a:pt x="869733" y="256104"/>
                  <a:pt x="873340" y="270532"/>
                </a:cubicBezTo>
                <a:cubicBezTo>
                  <a:pt x="875144" y="277746"/>
                  <a:pt x="874625" y="285988"/>
                  <a:pt x="878750" y="292175"/>
                </a:cubicBezTo>
                <a:lnTo>
                  <a:pt x="889572" y="308407"/>
                </a:lnTo>
                <a:cubicBezTo>
                  <a:pt x="889619" y="308597"/>
                  <a:pt x="897804" y="343692"/>
                  <a:pt x="900393" y="346281"/>
                </a:cubicBezTo>
                <a:cubicBezTo>
                  <a:pt x="904426" y="350314"/>
                  <a:pt x="911214" y="349888"/>
                  <a:pt x="916625" y="351692"/>
                </a:cubicBezTo>
                <a:cubicBezTo>
                  <a:pt x="936464" y="349888"/>
                  <a:pt x="956375" y="348752"/>
                  <a:pt x="976142" y="346281"/>
                </a:cubicBezTo>
                <a:cubicBezTo>
                  <a:pt x="995732" y="343832"/>
                  <a:pt x="1029928" y="333596"/>
                  <a:pt x="1046480" y="330049"/>
                </a:cubicBezTo>
                <a:cubicBezTo>
                  <a:pt x="1074016" y="324148"/>
                  <a:pt x="1106866" y="322544"/>
                  <a:pt x="1133051" y="313817"/>
                </a:cubicBezTo>
                <a:cubicBezTo>
                  <a:pt x="1138462" y="312014"/>
                  <a:pt x="1143690" y="309525"/>
                  <a:pt x="1149283" y="308407"/>
                </a:cubicBezTo>
                <a:cubicBezTo>
                  <a:pt x="1161788" y="305906"/>
                  <a:pt x="1174503" y="304578"/>
                  <a:pt x="1187157" y="302996"/>
                </a:cubicBezTo>
                <a:cubicBezTo>
                  <a:pt x="1234018" y="297138"/>
                  <a:pt x="1250720" y="296346"/>
                  <a:pt x="1300781" y="292175"/>
                </a:cubicBezTo>
                <a:cubicBezTo>
                  <a:pt x="1406894" y="295043"/>
                  <a:pt x="1500305" y="295860"/>
                  <a:pt x="1603777" y="302996"/>
                </a:cubicBezTo>
                <a:cubicBezTo>
                  <a:pt x="1621860" y="304243"/>
                  <a:pt x="1639917" y="306012"/>
                  <a:pt x="1657884" y="308407"/>
                </a:cubicBezTo>
                <a:cubicBezTo>
                  <a:pt x="1667000" y="309622"/>
                  <a:pt x="1675773" y="313053"/>
                  <a:pt x="1684937" y="313817"/>
                </a:cubicBezTo>
                <a:cubicBezTo>
                  <a:pt x="1719134" y="316667"/>
                  <a:pt x="1753430" y="318621"/>
                  <a:pt x="1787740" y="319228"/>
                </a:cubicBezTo>
                <a:lnTo>
                  <a:pt x="2296341" y="324639"/>
                </a:lnTo>
                <a:cubicBezTo>
                  <a:pt x="2428327" y="329527"/>
                  <a:pt x="2409824" y="326593"/>
                  <a:pt x="2507356" y="335460"/>
                </a:cubicBezTo>
                <a:cubicBezTo>
                  <a:pt x="2539219" y="338357"/>
                  <a:pt x="2559617" y="339057"/>
                  <a:pt x="2588516" y="346281"/>
                </a:cubicBezTo>
                <a:cubicBezTo>
                  <a:pt x="2594049" y="347664"/>
                  <a:pt x="2599337" y="349888"/>
                  <a:pt x="2604748" y="351692"/>
                </a:cubicBezTo>
                <a:cubicBezTo>
                  <a:pt x="2614499" y="361443"/>
                  <a:pt x="2626151" y="370972"/>
                  <a:pt x="2631801" y="384156"/>
                </a:cubicBezTo>
                <a:cubicBezTo>
                  <a:pt x="2634730" y="390991"/>
                  <a:pt x="2635075" y="398676"/>
                  <a:pt x="2637212" y="405798"/>
                </a:cubicBezTo>
                <a:cubicBezTo>
                  <a:pt x="2640490" y="416724"/>
                  <a:pt x="2644426" y="427441"/>
                  <a:pt x="2648033" y="438262"/>
                </a:cubicBezTo>
                <a:cubicBezTo>
                  <a:pt x="2649837" y="443673"/>
                  <a:pt x="2650280" y="449748"/>
                  <a:pt x="2653444" y="454494"/>
                </a:cubicBezTo>
                <a:lnTo>
                  <a:pt x="2664265" y="470726"/>
                </a:lnTo>
                <a:cubicBezTo>
                  <a:pt x="2674827" y="523531"/>
                  <a:pt x="2675086" y="518060"/>
                  <a:pt x="2675086" y="600582"/>
                </a:cubicBezTo>
                <a:cubicBezTo>
                  <a:pt x="2675086" y="633096"/>
                  <a:pt x="2671341" y="665502"/>
                  <a:pt x="2669676" y="697973"/>
                </a:cubicBezTo>
                <a:cubicBezTo>
                  <a:pt x="2663085" y="826505"/>
                  <a:pt x="2670689" y="773053"/>
                  <a:pt x="2658854" y="844061"/>
                </a:cubicBezTo>
                <a:cubicBezTo>
                  <a:pt x="2660658" y="986541"/>
                  <a:pt x="2661134" y="1129045"/>
                  <a:pt x="2664265" y="1271502"/>
                </a:cubicBezTo>
                <a:cubicBezTo>
                  <a:pt x="2664879" y="1299428"/>
                  <a:pt x="2671906" y="1354910"/>
                  <a:pt x="2675086" y="1385126"/>
                </a:cubicBezTo>
                <a:cubicBezTo>
                  <a:pt x="2681524" y="1446285"/>
                  <a:pt x="2674620" y="1421604"/>
                  <a:pt x="2685908" y="1455465"/>
                </a:cubicBezTo>
                <a:cubicBezTo>
                  <a:pt x="2687711" y="1468090"/>
                  <a:pt x="2689379" y="1480734"/>
                  <a:pt x="2691318" y="1493339"/>
                </a:cubicBezTo>
                <a:cubicBezTo>
                  <a:pt x="2692986" y="1504182"/>
                  <a:pt x="2695422" y="1514911"/>
                  <a:pt x="2696729" y="1525803"/>
                </a:cubicBezTo>
                <a:cubicBezTo>
                  <a:pt x="2700834" y="1560014"/>
                  <a:pt x="2707550" y="1628605"/>
                  <a:pt x="2707550" y="1628605"/>
                </a:cubicBezTo>
                <a:cubicBezTo>
                  <a:pt x="2705747" y="1707961"/>
                  <a:pt x="2705444" y="1787366"/>
                  <a:pt x="2702140" y="1866674"/>
                </a:cubicBezTo>
                <a:cubicBezTo>
                  <a:pt x="2701830" y="1874104"/>
                  <a:pt x="2698772" y="1881167"/>
                  <a:pt x="2696729" y="1888317"/>
                </a:cubicBezTo>
                <a:cubicBezTo>
                  <a:pt x="2690073" y="1911611"/>
                  <a:pt x="2679956" y="1933766"/>
                  <a:pt x="2658854" y="1947834"/>
                </a:cubicBezTo>
                <a:cubicBezTo>
                  <a:pt x="2653443" y="1951441"/>
                  <a:pt x="2648850" y="1956786"/>
                  <a:pt x="2642622" y="1958655"/>
                </a:cubicBezTo>
                <a:cubicBezTo>
                  <a:pt x="2630407" y="1962320"/>
                  <a:pt x="2617373" y="1962262"/>
                  <a:pt x="2604748" y="1964066"/>
                </a:cubicBezTo>
                <a:cubicBezTo>
                  <a:pt x="2244624" y="1959264"/>
                  <a:pt x="2204005" y="1954737"/>
                  <a:pt x="1863489" y="1964066"/>
                </a:cubicBezTo>
                <a:cubicBezTo>
                  <a:pt x="1832243" y="1964922"/>
                  <a:pt x="1787259" y="1972222"/>
                  <a:pt x="1755276" y="1974887"/>
                </a:cubicBezTo>
                <a:cubicBezTo>
                  <a:pt x="1728256" y="1977139"/>
                  <a:pt x="1701169" y="1978494"/>
                  <a:pt x="1674116" y="1980298"/>
                </a:cubicBezTo>
                <a:cubicBezTo>
                  <a:pt x="1581533" y="1993522"/>
                  <a:pt x="1673700" y="1981706"/>
                  <a:pt x="1490154" y="1991119"/>
                </a:cubicBezTo>
                <a:cubicBezTo>
                  <a:pt x="1468465" y="1992231"/>
                  <a:pt x="1446869" y="1994726"/>
                  <a:pt x="1425226" y="1996530"/>
                </a:cubicBezTo>
                <a:cubicBezTo>
                  <a:pt x="1393851" y="2006987"/>
                  <a:pt x="1408146" y="2003547"/>
                  <a:pt x="1354888" y="2007351"/>
                </a:cubicBezTo>
                <a:cubicBezTo>
                  <a:pt x="1322457" y="2009668"/>
                  <a:pt x="1289970" y="2011138"/>
                  <a:pt x="1257496" y="2012762"/>
                </a:cubicBezTo>
                <a:cubicBezTo>
                  <a:pt x="1162886" y="2017492"/>
                  <a:pt x="1135500" y="2017443"/>
                  <a:pt x="1046480" y="2023583"/>
                </a:cubicBezTo>
                <a:cubicBezTo>
                  <a:pt x="1024814" y="2025077"/>
                  <a:pt x="1003195" y="2027190"/>
                  <a:pt x="981553" y="2028994"/>
                </a:cubicBezTo>
                <a:cubicBezTo>
                  <a:pt x="937321" y="2028011"/>
                  <a:pt x="759861" y="2029011"/>
                  <a:pt x="673146" y="2018172"/>
                </a:cubicBezTo>
                <a:cubicBezTo>
                  <a:pt x="651374" y="2015451"/>
                  <a:pt x="629733" y="2011654"/>
                  <a:pt x="608218" y="2007351"/>
                </a:cubicBezTo>
                <a:cubicBezTo>
                  <a:pt x="599200" y="2005547"/>
                  <a:pt x="590268" y="2003241"/>
                  <a:pt x="581164" y="2001940"/>
                </a:cubicBezTo>
                <a:cubicBezTo>
                  <a:pt x="564997" y="1999630"/>
                  <a:pt x="548701" y="1998333"/>
                  <a:pt x="532469" y="1996530"/>
                </a:cubicBezTo>
                <a:cubicBezTo>
                  <a:pt x="519844" y="1992923"/>
                  <a:pt x="507499" y="1988128"/>
                  <a:pt x="494594" y="1985708"/>
                </a:cubicBezTo>
                <a:cubicBezTo>
                  <a:pt x="478542" y="1982698"/>
                  <a:pt x="462008" y="1982983"/>
                  <a:pt x="445898" y="1980298"/>
                </a:cubicBezTo>
                <a:cubicBezTo>
                  <a:pt x="429496" y="1977564"/>
                  <a:pt x="413404" y="1973215"/>
                  <a:pt x="397202" y="1969476"/>
                </a:cubicBezTo>
                <a:cubicBezTo>
                  <a:pt x="389956" y="1967804"/>
                  <a:pt x="382819" y="1965679"/>
                  <a:pt x="375560" y="1964066"/>
                </a:cubicBezTo>
                <a:cubicBezTo>
                  <a:pt x="366582" y="1962071"/>
                  <a:pt x="357428" y="1960886"/>
                  <a:pt x="348506" y="1958655"/>
                </a:cubicBezTo>
                <a:cubicBezTo>
                  <a:pt x="342973" y="1957272"/>
                  <a:pt x="337777" y="1954745"/>
                  <a:pt x="332275" y="1953244"/>
                </a:cubicBezTo>
                <a:cubicBezTo>
                  <a:pt x="311741" y="1947644"/>
                  <a:pt x="260035" y="1935304"/>
                  <a:pt x="240293" y="1931602"/>
                </a:cubicBezTo>
                <a:cubicBezTo>
                  <a:pt x="227759" y="1929252"/>
                  <a:pt x="215044" y="1927995"/>
                  <a:pt x="202419" y="1926191"/>
                </a:cubicBezTo>
                <a:cubicBezTo>
                  <a:pt x="188514" y="1921557"/>
                  <a:pt x="179487" y="1918087"/>
                  <a:pt x="164544" y="1915370"/>
                </a:cubicBezTo>
                <a:cubicBezTo>
                  <a:pt x="151997" y="1913089"/>
                  <a:pt x="139295" y="1911763"/>
                  <a:pt x="126670" y="1909959"/>
                </a:cubicBezTo>
                <a:cubicBezTo>
                  <a:pt x="100602" y="1892581"/>
                  <a:pt x="109838" y="1904562"/>
                  <a:pt x="105027" y="1861263"/>
                </a:cubicBezTo>
                <a:cubicBezTo>
                  <a:pt x="102827" y="1841464"/>
                  <a:pt x="101817" y="1821545"/>
                  <a:pt x="99617" y="1801746"/>
                </a:cubicBezTo>
                <a:cubicBezTo>
                  <a:pt x="97297" y="1780865"/>
                  <a:pt x="92309" y="1752490"/>
                  <a:pt x="88795" y="1731408"/>
                </a:cubicBezTo>
                <a:cubicBezTo>
                  <a:pt x="95760" y="1571222"/>
                  <a:pt x="97816" y="1589914"/>
                  <a:pt x="88795" y="1395947"/>
                </a:cubicBezTo>
                <a:cubicBezTo>
                  <a:pt x="88450" y="1388519"/>
                  <a:pt x="84998" y="1381564"/>
                  <a:pt x="83385" y="1374305"/>
                </a:cubicBezTo>
                <a:cubicBezTo>
                  <a:pt x="81390" y="1365328"/>
                  <a:pt x="80394" y="1356124"/>
                  <a:pt x="77974" y="1347252"/>
                </a:cubicBezTo>
                <a:cubicBezTo>
                  <a:pt x="74973" y="1336247"/>
                  <a:pt x="70760" y="1325609"/>
                  <a:pt x="67153" y="1314788"/>
                </a:cubicBezTo>
                <a:cubicBezTo>
                  <a:pt x="65349" y="1309377"/>
                  <a:pt x="63125" y="1304089"/>
                  <a:pt x="61742" y="1298556"/>
                </a:cubicBezTo>
                <a:lnTo>
                  <a:pt x="50921" y="1255271"/>
                </a:lnTo>
                <a:cubicBezTo>
                  <a:pt x="49117" y="1248057"/>
                  <a:pt x="47862" y="1240683"/>
                  <a:pt x="45510" y="1233628"/>
                </a:cubicBezTo>
                <a:cubicBezTo>
                  <a:pt x="43706" y="1228217"/>
                  <a:pt x="41600" y="1222898"/>
                  <a:pt x="40099" y="1217396"/>
                </a:cubicBezTo>
                <a:cubicBezTo>
                  <a:pt x="36186" y="1203048"/>
                  <a:pt x="33364" y="1188411"/>
                  <a:pt x="29278" y="1174111"/>
                </a:cubicBezTo>
                <a:cubicBezTo>
                  <a:pt x="25671" y="1161486"/>
                  <a:pt x="22230" y="1148812"/>
                  <a:pt x="18457" y="1136236"/>
                </a:cubicBezTo>
                <a:cubicBezTo>
                  <a:pt x="16818" y="1130773"/>
                  <a:pt x="14283" y="1125572"/>
                  <a:pt x="13046" y="1120004"/>
                </a:cubicBezTo>
                <a:cubicBezTo>
                  <a:pt x="10666" y="1109295"/>
                  <a:pt x="9439" y="1098361"/>
                  <a:pt x="7635" y="1087540"/>
                </a:cubicBezTo>
                <a:cubicBezTo>
                  <a:pt x="1422" y="938416"/>
                  <a:pt x="-8162" y="786899"/>
                  <a:pt x="13046" y="638456"/>
                </a:cubicBezTo>
                <a:cubicBezTo>
                  <a:pt x="14850" y="625831"/>
                  <a:pt x="16176" y="613129"/>
                  <a:pt x="18457" y="600582"/>
                </a:cubicBezTo>
                <a:cubicBezTo>
                  <a:pt x="19787" y="593266"/>
                  <a:pt x="22537" y="586255"/>
                  <a:pt x="23867" y="578939"/>
                </a:cubicBezTo>
                <a:cubicBezTo>
                  <a:pt x="26148" y="566392"/>
                  <a:pt x="26651" y="553544"/>
                  <a:pt x="29278" y="541065"/>
                </a:cubicBezTo>
                <a:cubicBezTo>
                  <a:pt x="33874" y="519235"/>
                  <a:pt x="42743" y="498273"/>
                  <a:pt x="45510" y="476137"/>
                </a:cubicBezTo>
                <a:cubicBezTo>
                  <a:pt x="47473" y="460435"/>
                  <a:pt x="49630" y="429079"/>
                  <a:pt x="56331" y="411209"/>
                </a:cubicBezTo>
                <a:cubicBezTo>
                  <a:pt x="59163" y="403657"/>
                  <a:pt x="64396" y="397146"/>
                  <a:pt x="67153" y="389566"/>
                </a:cubicBezTo>
                <a:cubicBezTo>
                  <a:pt x="71640" y="377227"/>
                  <a:pt x="74201" y="364268"/>
                  <a:pt x="77974" y="351692"/>
                </a:cubicBezTo>
                <a:cubicBezTo>
                  <a:pt x="79613" y="346229"/>
                  <a:pt x="82578" y="341106"/>
                  <a:pt x="83385" y="335460"/>
                </a:cubicBezTo>
                <a:cubicBezTo>
                  <a:pt x="84405" y="328318"/>
                  <a:pt x="83385" y="321031"/>
                  <a:pt x="83385" y="31381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96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28D73-7D59-4D5B-A7F1-9D260B6F5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 6 </a:t>
            </a:r>
            <a:r>
              <a:rPr lang="ko-KR" altLang="en-US" dirty="0"/>
              <a:t>신기능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8C56A10-F879-4077-950F-16E96398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B773B7-D1E8-4132-BDDD-DC6BBA2BF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97381"/>
            <a:ext cx="7992888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918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let</a:t>
            </a:r>
            <a:r>
              <a:rPr lang="ko-KR" altLang="en-US" dirty="0"/>
              <a:t>과 </a:t>
            </a:r>
            <a:r>
              <a:rPr lang="en-US" altLang="ko-KR" dirty="0" err="1"/>
              <a:t>const</a:t>
            </a:r>
            <a:r>
              <a:rPr lang="ko-KR" altLang="en-US" dirty="0"/>
              <a:t>키워드 사용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1484784"/>
            <a:ext cx="70567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ES 6</a:t>
            </a:r>
            <a:r>
              <a:rPr lang="ko-KR" altLang="en-US" dirty="0"/>
              <a:t>에서 새롭게 추가됨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let</a:t>
            </a:r>
            <a:r>
              <a:rPr lang="ko-KR" altLang="en-US" dirty="0"/>
              <a:t>은 블록 </a:t>
            </a:r>
            <a:r>
              <a:rPr lang="en-US" altLang="ko-KR" dirty="0"/>
              <a:t>scope(</a:t>
            </a:r>
            <a:r>
              <a:rPr lang="ko-KR" altLang="en-US" dirty="0"/>
              <a:t>범위 개념을 도입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그전에는 </a:t>
            </a:r>
            <a:r>
              <a:rPr lang="en-US" altLang="ko-KR" b="1" dirty="0"/>
              <a:t>Global Scope</a:t>
            </a:r>
            <a:r>
              <a:rPr lang="en-US" altLang="ko-KR" dirty="0"/>
              <a:t> </a:t>
            </a:r>
            <a:r>
              <a:rPr lang="ko-KR" altLang="en-US" dirty="0"/>
              <a:t>과</a:t>
            </a:r>
            <a:r>
              <a:rPr lang="en-US" altLang="ko-KR" dirty="0"/>
              <a:t> </a:t>
            </a:r>
            <a:r>
              <a:rPr lang="en-US" altLang="ko-KR" b="1" dirty="0"/>
              <a:t>Function Scope</a:t>
            </a:r>
            <a:r>
              <a:rPr lang="ko-KR" altLang="en-US" b="1" dirty="0" err="1"/>
              <a:t>만</a:t>
            </a:r>
            <a:r>
              <a:rPr lang="ko-KR" altLang="en-US" dirty="0" err="1"/>
              <a:t>있음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Global Scope</a:t>
            </a:r>
            <a:r>
              <a:rPr lang="ko-KR" altLang="en-US" b="1" dirty="0"/>
              <a:t>는 전역변수 영역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Function scope</a:t>
            </a:r>
            <a:r>
              <a:rPr lang="ko-KR" altLang="en-US" b="1" dirty="0"/>
              <a:t>는 함수영역</a:t>
            </a:r>
            <a:r>
              <a:rPr lang="en-US" altLang="ko-KR" b="1" dirty="0"/>
              <a:t>(</a:t>
            </a:r>
            <a:r>
              <a:rPr lang="ko-KR" altLang="en-US" b="1" dirty="0"/>
              <a:t>지역변수</a:t>
            </a:r>
            <a:r>
              <a:rPr lang="en-US" altLang="ko-KR" b="1" dirty="0"/>
              <a:t> </a:t>
            </a:r>
            <a:r>
              <a:rPr lang="ko-KR" altLang="en-US" b="1" dirty="0"/>
              <a:t>영역</a:t>
            </a:r>
            <a:r>
              <a:rPr lang="en-US" altLang="ko-KR" b="1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전역변수 사용법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dirty="0" err="1"/>
              <a:t>var</a:t>
            </a:r>
            <a:r>
              <a:rPr lang="en-US" altLang="ko-KR" dirty="0"/>
              <a:t> </a:t>
            </a:r>
            <a:r>
              <a:rPr lang="en-US" altLang="ko-KR" dirty="0" err="1"/>
              <a:t>carName</a:t>
            </a:r>
            <a:r>
              <a:rPr lang="en-US" altLang="ko-KR" dirty="0"/>
              <a:t> = "Volvo"; //</a:t>
            </a:r>
            <a:r>
              <a:rPr lang="ko-KR" altLang="en-US" dirty="0"/>
              <a:t>함수 밖에서 선언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// code here can use </a:t>
            </a:r>
            <a:r>
              <a:rPr lang="en-US" altLang="ko-KR" dirty="0" err="1"/>
              <a:t>carName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function </a:t>
            </a:r>
            <a:r>
              <a:rPr lang="en-US" altLang="ko-KR" dirty="0" err="1"/>
              <a:t>myFunction</a:t>
            </a:r>
            <a:r>
              <a:rPr lang="en-US" altLang="ko-KR" dirty="0"/>
              <a:t>() {</a:t>
            </a:r>
            <a:br>
              <a:rPr lang="en-US" altLang="ko-KR" dirty="0"/>
            </a:br>
            <a:r>
              <a:rPr lang="en-US" altLang="ko-KR" dirty="0"/>
              <a:t>  // code here can also use </a:t>
            </a:r>
            <a:r>
              <a:rPr lang="en-US" altLang="ko-KR" dirty="0" err="1"/>
              <a:t>carName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지역변수 사용법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// code here can NOT use </a:t>
            </a:r>
            <a:r>
              <a:rPr lang="en-US" altLang="ko-KR" dirty="0" err="1"/>
              <a:t>carName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function </a:t>
            </a:r>
            <a:r>
              <a:rPr lang="en-US" altLang="ko-KR" dirty="0" err="1"/>
              <a:t>myFunction</a:t>
            </a:r>
            <a:r>
              <a:rPr lang="en-US" altLang="ko-KR" dirty="0"/>
              <a:t>() {</a:t>
            </a:r>
            <a:br>
              <a:rPr lang="en-US" altLang="ko-KR" dirty="0"/>
            </a:br>
            <a:r>
              <a:rPr lang="en-US" altLang="ko-KR" dirty="0"/>
              <a:t>  </a:t>
            </a:r>
            <a:r>
              <a:rPr lang="en-US" altLang="ko-KR" dirty="0" err="1"/>
              <a:t>var</a:t>
            </a:r>
            <a:r>
              <a:rPr lang="en-US" altLang="ko-KR" dirty="0"/>
              <a:t> </a:t>
            </a:r>
            <a:r>
              <a:rPr lang="en-US" altLang="ko-KR" dirty="0" err="1"/>
              <a:t>carName</a:t>
            </a:r>
            <a:r>
              <a:rPr lang="en-US" altLang="ko-KR" dirty="0"/>
              <a:t> = "Volvo";</a:t>
            </a:r>
            <a:br>
              <a:rPr lang="en-US" altLang="ko-KR" dirty="0"/>
            </a:br>
            <a:r>
              <a:rPr lang="en-US" altLang="ko-KR" dirty="0"/>
              <a:t>  // code here CAN use </a:t>
            </a:r>
            <a:r>
              <a:rPr lang="en-US" altLang="ko-KR" dirty="0" err="1"/>
              <a:t>carName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/>
              <a:t>// code here can NOT use </a:t>
            </a:r>
            <a:r>
              <a:rPr lang="en-US" altLang="ko-KR" dirty="0" err="1"/>
              <a:t>carName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52852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1556792"/>
            <a:ext cx="75608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var</a:t>
            </a:r>
            <a:r>
              <a:rPr lang="en-US" altLang="ko-KR" dirty="0"/>
              <a:t> x = 2;  //</a:t>
            </a:r>
            <a:r>
              <a:rPr lang="ko-KR" altLang="en-US" dirty="0" err="1"/>
              <a:t>블록안에</a:t>
            </a:r>
            <a:r>
              <a:rPr lang="ko-KR" altLang="en-US" dirty="0"/>
              <a:t> 변수 선언 하면 전역 변수 처럼 동작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// x CAN be used here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즉 </a:t>
            </a:r>
            <a:r>
              <a:rPr lang="en-US" altLang="ko-KR" dirty="0" err="1"/>
              <a:t>var</a:t>
            </a:r>
            <a:r>
              <a:rPr lang="ko-KR" altLang="en-US" dirty="0"/>
              <a:t>로는 </a:t>
            </a:r>
            <a:r>
              <a:rPr lang="ko-KR" altLang="en-US" dirty="0" err="1"/>
              <a:t>블록안에서만</a:t>
            </a:r>
            <a:r>
              <a:rPr lang="ko-KR" altLang="en-US" dirty="0"/>
              <a:t> 동작하게 </a:t>
            </a:r>
            <a:r>
              <a:rPr lang="ko-KR" altLang="en-US" dirty="0" err="1"/>
              <a:t>할수</a:t>
            </a:r>
            <a:r>
              <a:rPr lang="ko-KR" altLang="en-US" dirty="0"/>
              <a:t> 없어서 </a:t>
            </a:r>
            <a:r>
              <a:rPr lang="en-US" altLang="ko-KR" dirty="0"/>
              <a:t>let</a:t>
            </a:r>
            <a:r>
              <a:rPr lang="ko-KR" altLang="en-US" dirty="0"/>
              <a:t>를 도입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  let x = 2;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/>
              <a:t>// x can NOT be used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7304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0688" y="1582004"/>
            <a:ext cx="666721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dirty="0"/>
              <a:t>전역변수를 블록 안에서 재정의 하면 전역 변수 값이 변경됨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var x = 10; //</a:t>
            </a:r>
            <a:r>
              <a:rPr lang="ko-KR" altLang="en-US" dirty="0"/>
              <a:t>전역변수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// Here x is 10</a:t>
            </a:r>
            <a:br>
              <a:rPr lang="en-US" altLang="ko-KR" dirty="0"/>
            </a:br>
            <a:r>
              <a:rPr lang="en-US" altLang="ko-KR" b="1" dirty="0"/>
              <a:t>{</a:t>
            </a:r>
            <a:br>
              <a:rPr lang="en-US" altLang="ko-KR" b="1" dirty="0"/>
            </a:br>
            <a:r>
              <a:rPr lang="en-US" altLang="ko-KR" b="1" dirty="0"/>
              <a:t>  </a:t>
            </a:r>
            <a:r>
              <a:rPr lang="en-US" altLang="ko-KR" b="1" dirty="0" err="1"/>
              <a:t>var</a:t>
            </a:r>
            <a:r>
              <a:rPr lang="en-US" altLang="ko-KR" b="1" dirty="0"/>
              <a:t> x = 2;</a:t>
            </a:r>
            <a:br>
              <a:rPr lang="en-US" altLang="ko-KR" b="1" dirty="0"/>
            </a:br>
            <a:r>
              <a:rPr lang="en-US" altLang="ko-KR" b="1" dirty="0"/>
              <a:t>  // Here x is 2</a:t>
            </a:r>
            <a:br>
              <a:rPr lang="en-US" altLang="ko-KR" b="1" dirty="0"/>
            </a:br>
            <a:r>
              <a:rPr lang="en-US" altLang="ko-KR" b="1" dirty="0"/>
              <a:t>}</a:t>
            </a:r>
            <a:br>
              <a:rPr lang="en-US" altLang="ko-KR" b="1" dirty="0"/>
            </a:br>
            <a:r>
              <a:rPr lang="en-US" altLang="ko-KR" dirty="0"/>
              <a:t>// Here x is 2</a:t>
            </a:r>
          </a:p>
          <a:p>
            <a:pPr marL="285750" indent="-285750">
              <a:buFont typeface="Arial" charset="0"/>
              <a:buChar char="•"/>
            </a:pPr>
            <a:endParaRPr lang="en-US" altLang="ko-KR" dirty="0"/>
          </a:p>
          <a:p>
            <a:pPr marL="285750" indent="-285750">
              <a:buFont typeface="Arial" charset="0"/>
              <a:buChar char="•"/>
            </a:pPr>
            <a:r>
              <a:rPr lang="ko-KR" altLang="en-US" dirty="0" err="1"/>
              <a:t>블록안에서</a:t>
            </a:r>
            <a:r>
              <a:rPr lang="ko-KR" altLang="en-US" dirty="0"/>
              <a:t> </a:t>
            </a:r>
            <a:r>
              <a:rPr lang="en-US" altLang="ko-KR" dirty="0"/>
              <a:t>let</a:t>
            </a:r>
            <a:r>
              <a:rPr lang="ko-KR" altLang="en-US" dirty="0"/>
              <a:t>로 변수를 선언하면 </a:t>
            </a:r>
            <a:r>
              <a:rPr lang="ko-KR" altLang="en-US" dirty="0" err="1"/>
              <a:t>로칼변수로만</a:t>
            </a:r>
            <a:r>
              <a:rPr lang="ko-KR" altLang="en-US" dirty="0"/>
              <a:t> 동작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var x = 10;</a:t>
            </a:r>
            <a:br>
              <a:rPr lang="en-US" altLang="ko-KR" dirty="0"/>
            </a:br>
            <a:r>
              <a:rPr lang="en-US" altLang="ko-KR" dirty="0"/>
              <a:t>// Here x is 10</a:t>
            </a:r>
            <a:br>
              <a:rPr lang="en-US" altLang="ko-KR" dirty="0"/>
            </a:b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  let x = 2;</a:t>
            </a:r>
            <a:br>
              <a:rPr lang="en-US" altLang="ko-KR" dirty="0"/>
            </a:br>
            <a:r>
              <a:rPr lang="en-US" altLang="ko-KR" dirty="0"/>
              <a:t>  // Here x is 2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/>
              <a:t>// Here x is 10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25332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87624" y="1502688"/>
            <a:ext cx="639662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 안에서 </a:t>
            </a:r>
            <a:r>
              <a:rPr lang="en-US" altLang="ko-KR" dirty="0"/>
              <a:t>let</a:t>
            </a:r>
            <a:r>
              <a:rPr lang="ko-KR" altLang="en-US" dirty="0"/>
              <a:t>를 </a:t>
            </a:r>
            <a:r>
              <a:rPr lang="ko-KR" altLang="en-US" dirty="0" err="1"/>
              <a:t>쓸시도</a:t>
            </a:r>
            <a:r>
              <a:rPr lang="ko-KR" altLang="en-US" dirty="0"/>
              <a:t> 유사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블록 밖에서 </a:t>
            </a:r>
            <a:r>
              <a:rPr lang="en-US" altLang="ko-KR" dirty="0"/>
              <a:t>let</a:t>
            </a:r>
            <a:r>
              <a:rPr lang="ko-KR" altLang="en-US" dirty="0"/>
              <a:t>을 쓰는 것은 </a:t>
            </a:r>
            <a:r>
              <a:rPr lang="en-US" altLang="ko-KR" dirty="0" err="1"/>
              <a:t>var</a:t>
            </a:r>
            <a:r>
              <a:rPr lang="ko-KR" altLang="en-US" dirty="0"/>
              <a:t>과 동일 하게 사용</a:t>
            </a:r>
            <a:endParaRPr lang="en-US" altLang="ko-KR" dirty="0"/>
          </a:p>
          <a:p>
            <a:r>
              <a:rPr lang="en-US" altLang="ko-KR" dirty="0"/>
              <a:t>let</a:t>
            </a:r>
            <a:r>
              <a:rPr lang="ko-KR" altLang="en-US" dirty="0"/>
              <a:t>은 </a:t>
            </a:r>
            <a:r>
              <a:rPr lang="en-US" altLang="ko-KR" dirty="0"/>
              <a:t>var</a:t>
            </a:r>
            <a:r>
              <a:rPr lang="ko-KR" altLang="en-US" dirty="0"/>
              <a:t>과 동일하게 </a:t>
            </a:r>
            <a:r>
              <a:rPr lang="ko-KR" altLang="en-US" dirty="0" err="1"/>
              <a:t>사용가능하며</a:t>
            </a:r>
            <a:r>
              <a:rPr lang="ko-KR" altLang="en-US" dirty="0"/>
              <a:t> 추가로 </a:t>
            </a:r>
            <a:r>
              <a:rPr lang="en-US" altLang="ko-KR" dirty="0"/>
              <a:t>{  ]</a:t>
            </a:r>
            <a:r>
              <a:rPr lang="ko-KR" altLang="en-US" dirty="0"/>
              <a:t>안에서 사용시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로칼로</a:t>
            </a:r>
            <a:r>
              <a:rPr lang="ko-KR" altLang="en-US" dirty="0"/>
              <a:t> 동작 한다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let</a:t>
            </a:r>
            <a:r>
              <a:rPr lang="ko-KR" altLang="en-US" dirty="0"/>
              <a:t>은 재정의는 안됨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let</a:t>
            </a:r>
            <a:r>
              <a:rPr lang="ko-KR" altLang="en-US" dirty="0"/>
              <a:t>은 </a:t>
            </a:r>
            <a:r>
              <a:rPr lang="ko-KR" altLang="en-US" dirty="0" err="1"/>
              <a:t>사용전</a:t>
            </a:r>
            <a:r>
              <a:rPr lang="ko-KR" altLang="en-US" dirty="0"/>
              <a:t> 곧 선언해주어야 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let</a:t>
            </a:r>
            <a:r>
              <a:rPr lang="ko-KR" altLang="en-US" dirty="0"/>
              <a:t>은 </a:t>
            </a:r>
            <a:r>
              <a:rPr lang="ko-KR" altLang="en-US" dirty="0" err="1"/>
              <a:t>블록스코프를</a:t>
            </a:r>
            <a:r>
              <a:rPr lang="ko-KR" altLang="en-US" dirty="0"/>
              <a:t> 지님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재정의</a:t>
            </a:r>
            <a:r>
              <a:rPr lang="en-US" altLang="ko-KR" dirty="0"/>
              <a:t> </a:t>
            </a:r>
            <a:r>
              <a:rPr lang="ko-KR" altLang="en-US" dirty="0"/>
              <a:t>에러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let x = "John Doe"; </a:t>
            </a:r>
            <a:br>
              <a:rPr lang="en-US" altLang="ko-KR" dirty="0"/>
            </a:br>
            <a:r>
              <a:rPr lang="en-US" altLang="ko-KR" dirty="0"/>
              <a:t>    let x = 0;  //</a:t>
            </a:r>
            <a:r>
              <a:rPr lang="ko-KR" altLang="en-US" dirty="0"/>
              <a:t>에러 발생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var x = "John Doe";</a:t>
            </a:r>
            <a:br>
              <a:rPr lang="en-US" altLang="ko-KR" dirty="0"/>
            </a:br>
            <a:r>
              <a:rPr lang="en-US" altLang="ko-KR" dirty="0"/>
              <a:t>    var x = 0; //var</a:t>
            </a:r>
            <a:r>
              <a:rPr lang="ko-KR" altLang="en-US" dirty="0"/>
              <a:t>은 가능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2.  </a:t>
            </a:r>
            <a:r>
              <a:rPr lang="ko-KR" altLang="en-US" dirty="0" err="1"/>
              <a:t>블록스코프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{</a:t>
            </a:r>
            <a:br>
              <a:rPr lang="en-US" altLang="ko-KR" dirty="0"/>
            </a:br>
            <a:r>
              <a:rPr lang="en-US" altLang="ko-KR" dirty="0"/>
              <a:t>         let x =2; //x</a:t>
            </a:r>
            <a:r>
              <a:rPr lang="ko-KR" altLang="en-US" dirty="0"/>
              <a:t>는 </a:t>
            </a:r>
            <a:r>
              <a:rPr lang="ko-KR" altLang="en-US" dirty="0" err="1"/>
              <a:t>로칼</a:t>
            </a:r>
            <a:r>
              <a:rPr lang="ko-KR" altLang="en-US" dirty="0"/>
              <a:t> 변수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    //</a:t>
            </a:r>
            <a:r>
              <a:rPr lang="ko-KR" altLang="en-US" dirty="0"/>
              <a:t>블록 밖에서는 </a:t>
            </a:r>
            <a:r>
              <a:rPr lang="en-US" altLang="ko-KR" dirty="0"/>
              <a:t>x</a:t>
            </a:r>
            <a:r>
              <a:rPr lang="ko-KR" altLang="en-US" dirty="0"/>
              <a:t>는 사용 불가능</a:t>
            </a:r>
          </a:p>
        </p:txBody>
      </p:sp>
    </p:spTree>
    <p:extLst>
      <p:ext uri="{BB962C8B-B14F-4D97-AF65-F5344CB8AC3E}">
        <p14:creationId xmlns:p14="http://schemas.microsoft.com/office/powerpoint/2010/main" val="39939571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31814" y="148478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 //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전역변수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x CAN be used here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2852936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Allowed</a:t>
            </a:r>
            <a:b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Not allowed</a:t>
            </a:r>
            <a:b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Allowed</a:t>
            </a:r>
            <a:b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Not allowed</a:t>
            </a:r>
            <a:b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Allowed</a:t>
            </a:r>
            <a:b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Not allowed</a:t>
            </a:r>
            <a:b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7916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const </a:t>
            </a:r>
            <a:r>
              <a:rPr lang="ko-KR" altLang="en-US" dirty="0"/>
              <a:t>키워드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556792"/>
            <a:ext cx="817403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let</a:t>
            </a:r>
            <a:r>
              <a:rPr lang="ko-KR" altLang="en-US" dirty="0"/>
              <a:t>과 사용방법 유사 즉 블록안에서 지역 변수 처럼 사용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블록은</a:t>
            </a:r>
            <a:r>
              <a:rPr lang="en-US" altLang="ko-KR" dirty="0"/>
              <a:t> </a:t>
            </a:r>
            <a:r>
              <a:rPr lang="ko-KR" altLang="en-US" dirty="0"/>
              <a:t>함수 정의</a:t>
            </a:r>
            <a:r>
              <a:rPr lang="en-US" altLang="ko-KR" dirty="0"/>
              <a:t>, </a:t>
            </a:r>
            <a:r>
              <a:rPr lang="en-US" altLang="ko-KR" dirty="0" err="1"/>
              <a:t>if,for,while</a:t>
            </a:r>
            <a:r>
              <a:rPr lang="ko-KR" altLang="en-US" dirty="0"/>
              <a:t>시 블록</a:t>
            </a:r>
            <a:r>
              <a:rPr lang="en-US" altLang="ko-KR" dirty="0"/>
              <a:t>,</a:t>
            </a:r>
            <a:r>
              <a:rPr lang="ko-KR" altLang="en-US" dirty="0"/>
              <a:t>일반 블록 </a:t>
            </a:r>
            <a:r>
              <a:rPr lang="en-US" altLang="ko-KR" dirty="0"/>
              <a:t>{     }</a:t>
            </a:r>
          </a:p>
          <a:p>
            <a:r>
              <a:rPr lang="en-US" altLang="ko-KR" dirty="0"/>
              <a:t>Let</a:t>
            </a:r>
            <a:r>
              <a:rPr lang="ko-KR" altLang="en-US" dirty="0"/>
              <a:t>과 차이는 선언과 동시에 값을 주고 다시는 변경 </a:t>
            </a:r>
            <a:r>
              <a:rPr lang="ko-KR" altLang="en-US" dirty="0" err="1"/>
              <a:t>할수</a:t>
            </a:r>
            <a:r>
              <a:rPr lang="ko-KR" altLang="en-US" dirty="0"/>
              <a:t> 없는 상수 처럼 사용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const</a:t>
            </a:r>
            <a:r>
              <a:rPr lang="ko-KR" altLang="en-US" dirty="0"/>
              <a:t>는 재정의 불가</a:t>
            </a:r>
            <a:r>
              <a:rPr lang="en-US" altLang="ko-KR" dirty="0"/>
              <a:t>(</a:t>
            </a:r>
            <a:r>
              <a:rPr lang="ko-KR" altLang="en-US" dirty="0"/>
              <a:t>같은 범위 영역</a:t>
            </a:r>
            <a:r>
              <a:rPr lang="en-US" altLang="ko-KR" dirty="0"/>
              <a:t>,</a:t>
            </a:r>
            <a:r>
              <a:rPr lang="ko-KR" altLang="en-US" dirty="0"/>
              <a:t>범위가 다르면 가능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const</a:t>
            </a:r>
            <a:r>
              <a:rPr lang="ko-KR" altLang="en-US" dirty="0"/>
              <a:t>는 재할당이 불가능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const PI = 3.141592653589793; (</a:t>
            </a:r>
            <a:r>
              <a:rPr lang="ko-KR" altLang="en-US" dirty="0"/>
              <a:t>선언과 동시에 값을 할당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PI = 3.14; //</a:t>
            </a:r>
            <a:r>
              <a:rPr lang="ko-KR" altLang="en-US" dirty="0"/>
              <a:t>변경</a:t>
            </a:r>
            <a:r>
              <a:rPr lang="en-US" altLang="ko-KR" dirty="0"/>
              <a:t>(</a:t>
            </a:r>
            <a:r>
              <a:rPr lang="ko-KR" altLang="en-US" dirty="0"/>
              <a:t>재할당</a:t>
            </a:r>
            <a:r>
              <a:rPr lang="en-US" altLang="ko-KR" dirty="0"/>
              <a:t>)</a:t>
            </a:r>
            <a:r>
              <a:rPr lang="ko-KR" altLang="en-US" dirty="0"/>
              <a:t> 안되므로 에러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var x = 10; //global</a:t>
            </a:r>
            <a:r>
              <a:rPr lang="ko-KR" altLang="en-US" dirty="0"/>
              <a:t>변수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// Here x is 10</a:t>
            </a:r>
            <a:br>
              <a:rPr lang="en-US" altLang="ko-KR" dirty="0"/>
            </a:b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  const x = 2; //</a:t>
            </a:r>
            <a:r>
              <a:rPr lang="ko-KR" altLang="en-US" dirty="0" err="1"/>
              <a:t>로칼변수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  // Here x is 2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/>
              <a:t>// Here x is 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591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9732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</a:t>
            </a:r>
            <a:r>
              <a:rPr lang="ko-KR" altLang="en-US" dirty="0"/>
              <a:t>에서 </a:t>
            </a:r>
            <a:r>
              <a:rPr lang="en-US" altLang="ko-KR" dirty="0"/>
              <a:t>const</a:t>
            </a:r>
            <a:r>
              <a:rPr lang="ko-KR" altLang="en-US" dirty="0"/>
              <a:t>를 사용하는 경우에는 빈 객체를 만들어 사용시</a:t>
            </a:r>
            <a:r>
              <a:rPr lang="en-US" altLang="ko-KR" dirty="0"/>
              <a:t>, </a:t>
            </a:r>
            <a:r>
              <a:rPr lang="ko-KR" altLang="en-US" dirty="0"/>
              <a:t>즉 생성자를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이용해 객체를 만들어 사용시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const </a:t>
            </a:r>
            <a:r>
              <a:rPr lang="en-US" altLang="ko-KR" dirty="0" err="1"/>
              <a:t>arr</a:t>
            </a:r>
            <a:r>
              <a:rPr lang="en-US" altLang="ko-KR" dirty="0"/>
              <a:t> = </a:t>
            </a:r>
            <a:r>
              <a:rPr lang="en-US" altLang="ko-KR" u="sng" dirty="0"/>
              <a:t>new Array( </a:t>
            </a:r>
            <a:r>
              <a:rPr lang="en-US" altLang="ko-KR" dirty="0"/>
              <a:t>)</a:t>
            </a:r>
          </a:p>
          <a:p>
            <a:pPr>
              <a:buNone/>
            </a:pPr>
            <a:r>
              <a:rPr lang="en-US" altLang="ko-KR" dirty="0"/>
              <a:t>    const obj = new Object( )</a:t>
            </a:r>
          </a:p>
          <a:p>
            <a:pPr>
              <a:buNone/>
            </a:pPr>
            <a:r>
              <a:rPr lang="en-US" altLang="ko-KR" dirty="0"/>
              <a:t>    const </a:t>
            </a:r>
            <a:r>
              <a:rPr lang="en-US" altLang="ko-KR" dirty="0" err="1"/>
              <a:t>func</a:t>
            </a:r>
            <a:r>
              <a:rPr lang="en-US" altLang="ko-KR" dirty="0"/>
              <a:t> = new Function( )</a:t>
            </a:r>
          </a:p>
          <a:p>
            <a:pPr>
              <a:buNone/>
            </a:pPr>
            <a:r>
              <a:rPr lang="en-US" altLang="ko-KR" dirty="0"/>
              <a:t>    const reg = new </a:t>
            </a:r>
            <a:r>
              <a:rPr lang="en-US" altLang="ko-KR" dirty="0" err="1"/>
              <a:t>RegExp</a:t>
            </a:r>
            <a:r>
              <a:rPr lang="en-US" altLang="ko-KR" dirty="0"/>
              <a:t>( )</a:t>
            </a:r>
          </a:p>
          <a:p>
            <a:pPr>
              <a:buNone/>
            </a:pPr>
            <a:endParaRPr lang="en-US" altLang="ko-KR" dirty="0"/>
          </a:p>
          <a:p>
            <a:r>
              <a:rPr lang="ko-KR" altLang="en-US" dirty="0"/>
              <a:t>키워드 </a:t>
            </a:r>
            <a:r>
              <a:rPr lang="en-US" altLang="ko-KR" dirty="0"/>
              <a:t>const</a:t>
            </a:r>
            <a:r>
              <a:rPr lang="ko-KR" altLang="en-US" dirty="0"/>
              <a:t>에는</a:t>
            </a:r>
            <a:r>
              <a:rPr lang="en-US" altLang="ko-KR" dirty="0"/>
              <a:t> </a:t>
            </a:r>
            <a:r>
              <a:rPr lang="ko-KR" altLang="en-US" dirty="0"/>
              <a:t> 약간 오해의 소지가 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 상수 값을 정의하지 않습니다</a:t>
            </a:r>
            <a:r>
              <a:rPr lang="en-US" altLang="ko-KR" dirty="0"/>
              <a:t>. </a:t>
            </a:r>
            <a:r>
              <a:rPr lang="ko-KR" altLang="en-US" dirty="0"/>
              <a:t>값에 대한 상수 참조를 정의합니다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const</a:t>
            </a:r>
            <a:r>
              <a:rPr lang="ko-KR" altLang="en-US" dirty="0"/>
              <a:t> 값 재할당</a:t>
            </a:r>
            <a:r>
              <a:rPr lang="en-US" altLang="ko-KR" dirty="0"/>
              <a:t>,const</a:t>
            </a:r>
            <a:r>
              <a:rPr lang="ko-KR" altLang="en-US" dirty="0"/>
              <a:t> 배열 재할당</a:t>
            </a:r>
            <a:r>
              <a:rPr lang="en-US" altLang="ko-KR" dirty="0"/>
              <a:t>,const</a:t>
            </a:r>
            <a:r>
              <a:rPr lang="ko-KR" altLang="en-US" dirty="0"/>
              <a:t> 개체 </a:t>
            </a:r>
            <a:r>
              <a:rPr lang="ko-KR" altLang="en-US" dirty="0" smtClean="0"/>
              <a:t>재할당은 </a:t>
            </a:r>
            <a:r>
              <a:rPr lang="ko-KR" altLang="en-US" dirty="0"/>
              <a:t>불가능 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다른 </a:t>
            </a:r>
            <a:r>
              <a:rPr lang="en-US" altLang="ko-KR" dirty="0" err="1" smtClean="0"/>
              <a:t>const</a:t>
            </a:r>
            <a:r>
              <a:rPr lang="ko-KR" altLang="en-US" dirty="0" smtClean="0"/>
              <a:t>객체를 만들어 </a:t>
            </a:r>
            <a:r>
              <a:rPr lang="en-US" altLang="ko-KR" dirty="0" err="1" smtClean="0"/>
              <a:t>const</a:t>
            </a:r>
            <a:r>
              <a:rPr lang="ko-KR" altLang="en-US" dirty="0" smtClean="0"/>
              <a:t>객체에 대입은 주소 변경이므로 불가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그러나 </a:t>
            </a:r>
            <a:r>
              <a:rPr lang="en-US" altLang="ko-KR" dirty="0"/>
              <a:t>const</a:t>
            </a:r>
            <a:r>
              <a:rPr lang="ko-KR" altLang="en-US" dirty="0"/>
              <a:t> 배열의 원소 변경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const</a:t>
            </a:r>
            <a:r>
              <a:rPr lang="ko-KR" altLang="en-US" dirty="0"/>
              <a:t> 객체의 속성 변경은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Const</a:t>
            </a:r>
            <a:r>
              <a:rPr lang="ko-KR" altLang="en-US" dirty="0"/>
              <a:t>변수</a:t>
            </a:r>
            <a:r>
              <a:rPr lang="en-US" altLang="ko-KR" dirty="0"/>
              <a:t> </a:t>
            </a:r>
            <a:r>
              <a:rPr lang="ko-KR" altLang="en-US" dirty="0"/>
              <a:t>생성시에</a:t>
            </a:r>
            <a:r>
              <a:rPr lang="en-US" altLang="ko-KR" dirty="0"/>
              <a:t> </a:t>
            </a:r>
            <a:r>
              <a:rPr lang="ko-KR" altLang="en-US" dirty="0"/>
              <a:t>값을 </a:t>
            </a:r>
            <a:r>
              <a:rPr lang="ko-KR" altLang="en-US" dirty="0" err="1"/>
              <a:t>할당해주어야함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const</a:t>
            </a:r>
            <a:r>
              <a:rPr lang="ko-KR" altLang="en-US" dirty="0"/>
              <a:t> </a:t>
            </a:r>
            <a:r>
              <a:rPr lang="en-US" altLang="ko-KR" dirty="0"/>
              <a:t>PI = 3.141592; (0)</a:t>
            </a:r>
            <a:br>
              <a:rPr lang="en-US" altLang="ko-KR" dirty="0"/>
            </a:br>
            <a:r>
              <a:rPr lang="ko-KR" altLang="en-US" dirty="0"/>
              <a:t>다음은 에러 발생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const PI;</a:t>
            </a:r>
          </a:p>
          <a:p>
            <a:r>
              <a:rPr lang="en-US" altLang="ko-KR" dirty="0"/>
              <a:t>PI = 3.141592;</a:t>
            </a:r>
          </a:p>
          <a:p>
            <a:pPr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4000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4219" y="1582340"/>
            <a:ext cx="76328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const </a:t>
            </a:r>
            <a:r>
              <a:rPr lang="ko-KR" altLang="en-US" dirty="0"/>
              <a:t>배열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const cars = ["Saab", "Volvo", "BMW"];</a:t>
            </a:r>
            <a:br>
              <a:rPr lang="en-US" altLang="ko-KR" dirty="0"/>
            </a:br>
            <a:r>
              <a:rPr lang="en-US" altLang="ko-KR" dirty="0"/>
              <a:t>cars = [“kia”,’Hyundai”,”</a:t>
            </a:r>
            <a:r>
              <a:rPr lang="en-US" altLang="ko-KR" dirty="0" err="1"/>
              <a:t>ssangyoung</a:t>
            </a:r>
            <a:r>
              <a:rPr lang="en-US" altLang="ko-KR" dirty="0"/>
              <a:t>”]  //</a:t>
            </a:r>
            <a:r>
              <a:rPr lang="ko-KR" altLang="en-US" dirty="0"/>
              <a:t>재할당 이므로 에러</a:t>
            </a:r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/>
              <a:t>배열의 원소를 변경하는 것은 가능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cars[0] =“Toyota”;  </a:t>
            </a:r>
            <a:br>
              <a:rPr lang="en-US" altLang="ko-KR" dirty="0"/>
            </a:br>
            <a:r>
              <a:rPr lang="en-US" altLang="ko-KR" dirty="0" err="1"/>
              <a:t>cars.push</a:t>
            </a:r>
            <a:r>
              <a:rPr lang="en-US" altLang="ko-KR" dirty="0"/>
              <a:t>(“Audi”); //</a:t>
            </a:r>
            <a:r>
              <a:rPr lang="ko-KR" altLang="en-US" dirty="0"/>
              <a:t>마지막에</a:t>
            </a:r>
            <a:r>
              <a:rPr lang="en-US" altLang="ko-KR" dirty="0"/>
              <a:t> </a:t>
            </a:r>
            <a:r>
              <a:rPr lang="ko-KR" altLang="en-US" dirty="0"/>
              <a:t>원소 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Const</a:t>
            </a:r>
            <a:r>
              <a:rPr lang="ko-KR" altLang="en-US" dirty="0"/>
              <a:t>객체</a:t>
            </a:r>
            <a:endParaRPr lang="en-US" altLang="ko-KR" dirty="0"/>
          </a:p>
          <a:p>
            <a:r>
              <a:rPr lang="en-US" altLang="ko-KR" dirty="0"/>
              <a:t>const car = {</a:t>
            </a:r>
            <a:r>
              <a:rPr lang="en-US" altLang="ko-KR" dirty="0" err="1"/>
              <a:t>type:"Fiat</a:t>
            </a:r>
            <a:r>
              <a:rPr lang="en-US" altLang="ko-KR" dirty="0"/>
              <a:t>", model:"500", </a:t>
            </a:r>
            <a:r>
              <a:rPr lang="en-US" altLang="ko-KR" dirty="0" err="1"/>
              <a:t>color:"white</a:t>
            </a:r>
            <a:r>
              <a:rPr lang="en-US" altLang="ko-KR" dirty="0"/>
              <a:t>"};</a:t>
            </a:r>
            <a:br>
              <a:rPr lang="en-US" altLang="ko-KR" dirty="0"/>
            </a:br>
            <a:r>
              <a:rPr lang="es-ES" altLang="ko-KR" dirty="0"/>
              <a:t>car = {type:"Volvo", model:"EX60", color:"red"};    // ERROR(</a:t>
            </a:r>
            <a:r>
              <a:rPr lang="ko-KR" altLang="en-US" dirty="0"/>
              <a:t>바로 재할당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//</a:t>
            </a:r>
            <a:r>
              <a:rPr lang="ko-KR" altLang="en-US" dirty="0"/>
              <a:t>속성을 이용해서 변경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car.color</a:t>
            </a:r>
            <a:r>
              <a:rPr lang="en-US" altLang="ko-KR" dirty="0"/>
              <a:t> = "red";</a:t>
            </a:r>
          </a:p>
          <a:p>
            <a:r>
              <a:rPr lang="en-US" altLang="ko-KR" dirty="0" err="1"/>
              <a:t>car.owner</a:t>
            </a:r>
            <a:r>
              <a:rPr lang="en-US" altLang="ko-KR" dirty="0"/>
              <a:t> = "Johnson"; //</a:t>
            </a:r>
            <a:r>
              <a:rPr lang="ko-KR" altLang="en-US" dirty="0"/>
              <a:t>속성 추가</a:t>
            </a:r>
          </a:p>
        </p:txBody>
      </p:sp>
    </p:spTree>
    <p:extLst>
      <p:ext uri="{BB962C8B-B14F-4D97-AF65-F5344CB8AC3E}">
        <p14:creationId xmlns:p14="http://schemas.microsoft.com/office/powerpoint/2010/main" val="32528517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JavaScript Class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1556792"/>
            <a:ext cx="741735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ES6</a:t>
            </a:r>
            <a:r>
              <a:rPr lang="ko-KR" altLang="en-US" dirty="0"/>
              <a:t>에서 새롭게 생긴 </a:t>
            </a:r>
            <a:r>
              <a:rPr lang="en-US" altLang="ko-KR" dirty="0"/>
              <a:t>class</a:t>
            </a:r>
            <a:r>
              <a:rPr lang="ko-KR" altLang="en-US" dirty="0"/>
              <a:t>는 자바처럼 객체를 만드는 형판 역할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구문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class </a:t>
            </a:r>
            <a:r>
              <a:rPr lang="en-US" altLang="ko-KR" dirty="0" err="1"/>
              <a:t>ClassName</a:t>
            </a:r>
            <a:r>
              <a:rPr lang="en-US" altLang="ko-KR" dirty="0"/>
              <a:t> </a:t>
            </a:r>
            <a:r>
              <a:rPr lang="en-US" altLang="ko-KR" dirty="0" smtClean="0"/>
              <a:t>{ //</a:t>
            </a:r>
            <a:r>
              <a:rPr lang="en-US" altLang="ko-KR" dirty="0" err="1" smtClean="0"/>
              <a:t>ClassName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첫자를</a:t>
            </a:r>
            <a:r>
              <a:rPr lang="ko-KR" altLang="en-US" dirty="0" smtClean="0"/>
              <a:t> 대문자로 </a:t>
            </a:r>
            <a:r>
              <a:rPr lang="ko-KR" altLang="en-US" dirty="0" err="1" smtClean="0"/>
              <a:t>만듬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  constructor() { ... </a:t>
            </a:r>
            <a:r>
              <a:rPr lang="en-US" altLang="ko-KR" dirty="0" smtClean="0"/>
              <a:t>} //constructor()</a:t>
            </a:r>
            <a:r>
              <a:rPr lang="ko-KR" altLang="en-US" dirty="0" smtClean="0"/>
              <a:t>메서드는 자바의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//</a:t>
            </a:r>
            <a:r>
              <a:rPr lang="ko-KR" altLang="en-US" dirty="0" smtClean="0"/>
              <a:t>파라메터로는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로 만드는 객체의 속성을 사용해야함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class Car {</a:t>
            </a:r>
            <a:br>
              <a:rPr lang="en-US" altLang="ko-KR" dirty="0"/>
            </a:br>
            <a:r>
              <a:rPr lang="en-US" altLang="ko-KR" dirty="0"/>
              <a:t>  constructor(name, year) { //</a:t>
            </a:r>
            <a:r>
              <a:rPr lang="ko-KR" altLang="en-US" dirty="0" err="1"/>
              <a:t>생성자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    this.name = name;</a:t>
            </a:r>
            <a:br>
              <a:rPr lang="en-US" altLang="ko-KR" dirty="0"/>
            </a:br>
            <a:r>
              <a:rPr lang="en-US" altLang="ko-KR" dirty="0"/>
              <a:t>    </a:t>
            </a:r>
            <a:r>
              <a:rPr lang="en-US" altLang="ko-KR" dirty="0" err="1"/>
              <a:t>this.year</a:t>
            </a:r>
            <a:r>
              <a:rPr lang="en-US" altLang="ko-KR" dirty="0"/>
              <a:t> = year;</a:t>
            </a:r>
            <a:br>
              <a:rPr lang="en-US" altLang="ko-KR" dirty="0"/>
            </a:br>
            <a:r>
              <a:rPr lang="en-US" altLang="ko-KR" dirty="0"/>
              <a:t>  }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Class</a:t>
            </a:r>
            <a:r>
              <a:rPr lang="ko-KR" altLang="en-US" dirty="0"/>
              <a:t>는 객체는 아니고 자바스크립트 객체를 만드는 형판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Class</a:t>
            </a:r>
            <a:r>
              <a:rPr lang="ko-KR" altLang="en-US" dirty="0"/>
              <a:t>사용법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let myCar1 = new Car("Ford", 2014</a:t>
            </a:r>
            <a:r>
              <a:rPr lang="en-US" altLang="ko-KR" dirty="0" smtClean="0"/>
              <a:t>); //</a:t>
            </a:r>
            <a:r>
              <a:rPr lang="ko-KR" altLang="en-US" dirty="0" err="1" smtClean="0"/>
              <a:t>자바생성자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코아객체생성자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let myCar2 = new Car("Audi", 2019);</a:t>
            </a:r>
            <a:br>
              <a:rPr lang="en-US" altLang="ko-KR" dirty="0"/>
            </a:br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constructor()</a:t>
            </a:r>
            <a:r>
              <a:rPr lang="ko-KR" altLang="en-US" dirty="0"/>
              <a:t>는 </a:t>
            </a:r>
            <a:r>
              <a:rPr lang="en-US" altLang="ko-KR" dirty="0"/>
              <a:t>new</a:t>
            </a:r>
            <a:r>
              <a:rPr lang="ko-KR" altLang="en-US" dirty="0"/>
              <a:t>객체를 생성시에 자동 호출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643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window </a:t>
            </a:r>
            <a:r>
              <a:rPr lang="ko-KR" altLang="en-US"/>
              <a:t>객체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window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열려 있는 브라우저 윈도우나 탭 윈도우의 속성을 나타내는 객체</a:t>
            </a:r>
          </a:p>
          <a:p>
            <a:pPr lvl="1"/>
            <a:r>
              <a:rPr lang="ko-KR" altLang="en-US" dirty="0"/>
              <a:t>브라우저 윈도우나 탭 윈도우마다 별도의 </a:t>
            </a:r>
            <a:r>
              <a:rPr lang="en-US" altLang="ko-KR" dirty="0"/>
              <a:t>window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r>
              <a:rPr lang="en-US" altLang="ko-KR" dirty="0"/>
              <a:t>window </a:t>
            </a:r>
            <a:r>
              <a:rPr lang="ko-KR" altLang="en-US" dirty="0"/>
              <a:t>객체의 생성</a:t>
            </a:r>
            <a:endParaRPr lang="en-US" altLang="ko-KR" dirty="0"/>
          </a:p>
          <a:p>
            <a:pPr lvl="1"/>
            <a:r>
              <a:rPr lang="en-US" altLang="ko-KR" dirty="0"/>
              <a:t>3 </a:t>
            </a:r>
            <a:r>
              <a:rPr lang="ko-KR" altLang="en-US" dirty="0"/>
              <a:t>가지 경우</a:t>
            </a:r>
            <a:endParaRPr lang="en-US" altLang="ko-KR" dirty="0"/>
          </a:p>
          <a:p>
            <a:pPr lvl="2"/>
            <a:r>
              <a:rPr lang="ko-KR" altLang="en-US" dirty="0"/>
              <a:t>브라우저가 새로운 웹 페이지를 </a:t>
            </a:r>
            <a:r>
              <a:rPr lang="ko-KR" altLang="en-US" dirty="0" err="1"/>
              <a:t>로드할</a:t>
            </a:r>
            <a:r>
              <a:rPr lang="ko-KR" altLang="en-US" dirty="0"/>
              <a:t> 때</a:t>
            </a:r>
          </a:p>
          <a:p>
            <a:pPr lvl="2"/>
            <a:r>
              <a:rPr lang="en-US" altLang="ko-KR" dirty="0"/>
              <a:t>&lt;iframe&gt; </a:t>
            </a:r>
            <a:r>
              <a:rPr lang="ko-KR" altLang="en-US" dirty="0"/>
              <a:t>태그 당 하나의 </a:t>
            </a:r>
            <a:r>
              <a:rPr lang="en-US" altLang="ko-KR" dirty="0"/>
              <a:t>window </a:t>
            </a:r>
            <a:r>
              <a:rPr lang="ko-KR" altLang="en-US" dirty="0"/>
              <a:t>객체 생성</a:t>
            </a:r>
          </a:p>
          <a:p>
            <a:pPr lvl="2"/>
            <a:r>
              <a:rPr lang="ko-KR" altLang="en-US" dirty="0"/>
              <a:t>자바스크립트 코드로 윈도우 열기 시 </a:t>
            </a:r>
            <a:r>
              <a:rPr lang="en-US" altLang="ko-KR" dirty="0"/>
              <a:t>window </a:t>
            </a:r>
            <a:r>
              <a:rPr lang="ko-KR" altLang="en-US" dirty="0"/>
              <a:t>객체 생성</a:t>
            </a:r>
          </a:p>
          <a:p>
            <a:pPr lvl="3"/>
            <a:r>
              <a:rPr lang="en-US" altLang="ko-KR" dirty="0" err="1"/>
              <a:t>window.open</a:t>
            </a:r>
            <a:r>
              <a:rPr lang="en-US" altLang="ko-KR" dirty="0"/>
              <a:t>("</a:t>
            </a:r>
            <a:r>
              <a:rPr lang="ko-KR" altLang="en-US" dirty="0" err="1"/>
              <a:t>웹페이지</a:t>
            </a:r>
            <a:r>
              <a:rPr lang="ko-KR" altLang="en-US" dirty="0"/>
              <a:t> </a:t>
            </a:r>
            <a:r>
              <a:rPr lang="en-US" altLang="ko-KR" dirty="0"/>
              <a:t>URL", "</a:t>
            </a:r>
            <a:r>
              <a:rPr lang="ko-KR" altLang="en-US" dirty="0"/>
              <a:t>윈도우이름</a:t>
            </a:r>
            <a:r>
              <a:rPr lang="en-US" altLang="ko-KR" dirty="0"/>
              <a:t>", "</a:t>
            </a:r>
            <a:r>
              <a:rPr lang="ko-KR" altLang="en-US" dirty="0"/>
              <a:t>윈도우속성</a:t>
            </a:r>
            <a:r>
              <a:rPr lang="en-US" altLang="ko-KR" dirty="0"/>
              <a:t>"),</a:t>
            </a:r>
          </a:p>
          <a:p>
            <a:r>
              <a:rPr lang="ko-KR" altLang="en-US" dirty="0"/>
              <a:t>자바스크립트 코드로 윈도우 객체에 대한 접근</a:t>
            </a:r>
            <a:endParaRPr lang="en-US" altLang="ko-KR" dirty="0"/>
          </a:p>
          <a:p>
            <a:pPr lvl="1"/>
            <a:r>
              <a:rPr lang="en-US" altLang="ko-KR" dirty="0"/>
              <a:t>window, </a:t>
            </a:r>
            <a:r>
              <a:rPr lang="ko-KR" altLang="en-US" dirty="0"/>
              <a:t>혹은 </a:t>
            </a:r>
            <a:r>
              <a:rPr lang="en-US" altLang="ko-KR" dirty="0" err="1"/>
              <a:t>window.self</a:t>
            </a:r>
            <a:r>
              <a:rPr lang="en-US" altLang="ko-KR" dirty="0"/>
              <a:t>, </a:t>
            </a:r>
            <a:r>
              <a:rPr lang="ko-KR" altLang="en-US" dirty="0"/>
              <a:t>혹은 </a:t>
            </a:r>
            <a:r>
              <a:rPr lang="en-US" altLang="ko-KR" dirty="0"/>
              <a:t>self 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0255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1628800"/>
            <a:ext cx="77768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Class</a:t>
            </a:r>
            <a:r>
              <a:rPr lang="ko-KR" altLang="en-US" dirty="0"/>
              <a:t>는 </a:t>
            </a:r>
            <a:r>
              <a:rPr lang="ko-KR" altLang="en-US" dirty="0" err="1"/>
              <a:t>메서드를</a:t>
            </a:r>
            <a:r>
              <a:rPr lang="ko-KR" altLang="en-US" dirty="0"/>
              <a:t> </a:t>
            </a:r>
            <a:r>
              <a:rPr lang="ko-KR" altLang="en-US" dirty="0" err="1"/>
              <a:t>가질수</a:t>
            </a:r>
            <a:r>
              <a:rPr lang="ko-KR" altLang="en-US" dirty="0"/>
              <a:t> 있음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class </a:t>
            </a:r>
            <a:r>
              <a:rPr lang="en-US" altLang="ko-KR" dirty="0" err="1"/>
              <a:t>ClassName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  constructor() { ... </a:t>
            </a:r>
            <a:r>
              <a:rPr lang="en-US" altLang="ko-KR" dirty="0" smtClean="0"/>
              <a:t>} //</a:t>
            </a:r>
            <a:r>
              <a:rPr lang="ko-KR" altLang="en-US" dirty="0" smtClean="0"/>
              <a:t>필수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  method_1() { ... }</a:t>
            </a:r>
            <a:br>
              <a:rPr lang="en-US" altLang="ko-KR" dirty="0"/>
            </a:br>
            <a:r>
              <a:rPr lang="en-US" altLang="ko-KR" dirty="0"/>
              <a:t>  method_2() { ... }</a:t>
            </a:r>
            <a:br>
              <a:rPr lang="en-US" altLang="ko-KR" dirty="0"/>
            </a:br>
            <a:r>
              <a:rPr lang="en-US" altLang="ko-KR" dirty="0"/>
              <a:t>  method_3() { ... }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class Car {</a:t>
            </a:r>
          </a:p>
          <a:p>
            <a:r>
              <a:rPr lang="en-US" altLang="ko-KR" dirty="0"/>
              <a:t>  constructor(name, year) {</a:t>
            </a:r>
          </a:p>
          <a:p>
            <a:r>
              <a:rPr lang="en-US" altLang="ko-KR" dirty="0"/>
              <a:t>    this.name = name;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this.year</a:t>
            </a:r>
            <a:r>
              <a:rPr lang="en-US" altLang="ko-KR" dirty="0"/>
              <a:t> = year;</a:t>
            </a:r>
          </a:p>
          <a:p>
            <a:endParaRPr lang="en-US" altLang="ko-KR" dirty="0"/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  age() </a:t>
            </a:r>
            <a:r>
              <a:rPr lang="en-US" altLang="ko-KR" dirty="0" smtClean="0"/>
              <a:t>{ //</a:t>
            </a:r>
            <a:r>
              <a:rPr lang="ko-KR" altLang="en-US" dirty="0" smtClean="0"/>
              <a:t>호출은 </a:t>
            </a:r>
            <a:r>
              <a:rPr lang="ko-KR" altLang="en-US" dirty="0" err="1" smtClean="0"/>
              <a:t>객체만들어서</a:t>
            </a:r>
            <a:r>
              <a:rPr lang="ko-KR" altLang="en-US" dirty="0" smtClean="0"/>
              <a:t> 객체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메서드호출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myCar.age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r>
              <a:rPr lang="en-US" altLang="ko-KR" dirty="0"/>
              <a:t>    let date = new Date();</a:t>
            </a:r>
          </a:p>
          <a:p>
            <a:r>
              <a:rPr lang="en-US" altLang="ko-KR" dirty="0"/>
              <a:t>    return </a:t>
            </a:r>
            <a:r>
              <a:rPr lang="en-US" altLang="ko-KR" dirty="0" err="1"/>
              <a:t>date.getFullYear</a:t>
            </a:r>
            <a:r>
              <a:rPr lang="en-US" altLang="ko-KR" dirty="0"/>
              <a:t>() - </a:t>
            </a:r>
            <a:r>
              <a:rPr lang="en-US" altLang="ko-KR" dirty="0" err="1"/>
              <a:t>this.year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58746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 strict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67921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“use strict” </a:t>
            </a:r>
            <a:r>
              <a:rPr lang="ko-KR" altLang="en-US" dirty="0"/>
              <a:t>지시자는 </a:t>
            </a:r>
            <a:r>
              <a:rPr lang="en-US" altLang="ko-KR" dirty="0"/>
              <a:t>JS</a:t>
            </a:r>
            <a:r>
              <a:rPr lang="ko-KR" altLang="en-US" dirty="0"/>
              <a:t>문법을 엄격하게 적용하라는 지시자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script</a:t>
            </a:r>
            <a:r>
              <a:rPr lang="ko-KR" altLang="en-US" dirty="0"/>
              <a:t>의 시작부나 메서드</a:t>
            </a:r>
            <a:r>
              <a:rPr lang="en-US" altLang="ko-KR" dirty="0"/>
              <a:t> </a:t>
            </a:r>
            <a:r>
              <a:rPr lang="ko-KR" altLang="en-US" dirty="0"/>
              <a:t>외부나 내부에 선언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&lt;script&gt;</a:t>
            </a:r>
          </a:p>
          <a:p>
            <a:pPr>
              <a:buNone/>
            </a:pPr>
            <a:r>
              <a:rPr lang="en-US" altLang="ko-KR" dirty="0"/>
              <a:t>	"use strict";</a:t>
            </a:r>
          </a:p>
          <a:p>
            <a:pPr>
              <a:buNone/>
            </a:pPr>
            <a:r>
              <a:rPr lang="en-US" altLang="ko-KR" dirty="0"/>
              <a:t>	x = 3.14;  // This will cause an error (x is not defined).</a:t>
            </a:r>
          </a:p>
          <a:p>
            <a:pPr>
              <a:buNone/>
            </a:pPr>
            <a:r>
              <a:rPr lang="en-US" altLang="ko-KR" dirty="0"/>
              <a:t>&lt;/script&gt;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2359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Arrow Function(</a:t>
            </a:r>
            <a:r>
              <a:rPr lang="ko-KR" altLang="en-US" dirty="0"/>
              <a:t>화살표 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1628800"/>
            <a:ext cx="5878532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화살표 함수는 자바 등의 람다식과 유사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Arrow function</a:t>
            </a:r>
            <a:r>
              <a:rPr lang="ko-KR" altLang="en-US" dirty="0"/>
              <a:t>는 함수나 메서드 구문을 간결하게 처리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함수 방식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let hello = function() { //JS</a:t>
            </a:r>
            <a:r>
              <a:rPr lang="ko-KR" altLang="en-US" dirty="0"/>
              <a:t>는 함수도 변수로 취급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  return "Hello World!";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r>
              <a:rPr lang="ko-KR" altLang="en-US" dirty="0"/>
              <a:t>화살표 함수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let hello = () =&gt; </a:t>
            </a:r>
            <a:r>
              <a:rPr lang="en-US" altLang="ko-KR" dirty="0" smtClean="0"/>
              <a:t>{ //</a:t>
            </a:r>
            <a:r>
              <a:rPr lang="ko-KR" altLang="en-US" dirty="0" smtClean="0"/>
              <a:t>자바는 </a:t>
            </a:r>
            <a:r>
              <a:rPr lang="ko-KR" altLang="en-US" dirty="0" err="1" smtClean="0"/>
              <a:t>람다식에서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() -&gt;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  return "Hello World!";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r>
              <a:rPr lang="ko-KR" altLang="en-US" dirty="0" err="1"/>
              <a:t>한줄</a:t>
            </a:r>
            <a:r>
              <a:rPr lang="ko-KR" altLang="en-US" dirty="0"/>
              <a:t> 블록은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let hello = ( ) =&gt; “Hello World”;</a:t>
            </a:r>
            <a:br>
              <a:rPr lang="en-US" altLang="ko-KR" dirty="0"/>
            </a:br>
            <a:r>
              <a:rPr lang="ko-KR" altLang="en-US" dirty="0"/>
              <a:t>화살표 앞부분은 </a:t>
            </a:r>
            <a:r>
              <a:rPr lang="ko-KR" altLang="en-US" dirty="0" err="1"/>
              <a:t>파라메터부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뒷부분은 함수의 </a:t>
            </a:r>
            <a:r>
              <a:rPr lang="en-US" altLang="ko-KR" dirty="0"/>
              <a:t>{  } </a:t>
            </a:r>
            <a:r>
              <a:rPr lang="ko-KR" altLang="en-US" dirty="0"/>
              <a:t>부분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()</a:t>
            </a:r>
            <a:r>
              <a:rPr lang="ko-KR" altLang="en-US" dirty="0"/>
              <a:t>에 들어갈 파라메터가 있으면 파라메터를 적어준다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hello = (</a:t>
            </a:r>
            <a:r>
              <a:rPr lang="en-US" altLang="ko-KR" dirty="0" err="1"/>
              <a:t>val,age</a:t>
            </a:r>
            <a:r>
              <a:rPr lang="en-US" altLang="ko-KR" dirty="0"/>
              <a:t>) =&gt; "Hello " + </a:t>
            </a:r>
            <a:r>
              <a:rPr lang="en-US" altLang="ko-KR" dirty="0" err="1"/>
              <a:t>val</a:t>
            </a:r>
            <a:r>
              <a:rPr lang="en-US" altLang="ko-KR" dirty="0"/>
              <a:t> + age;</a:t>
            </a:r>
          </a:p>
          <a:p>
            <a:r>
              <a:rPr lang="ko-KR" altLang="en-US" dirty="0"/>
              <a:t>만일 파라메터가 </a:t>
            </a:r>
            <a:r>
              <a:rPr lang="en-US" altLang="ko-KR" dirty="0"/>
              <a:t>1</a:t>
            </a:r>
            <a:r>
              <a:rPr lang="ko-KR" altLang="en-US" dirty="0"/>
              <a:t>개라면 </a:t>
            </a:r>
            <a:r>
              <a:rPr lang="en-US" altLang="ko-KR" dirty="0"/>
              <a:t>()</a:t>
            </a:r>
            <a:r>
              <a:rPr lang="ko-KR" altLang="en-US" dirty="0"/>
              <a:t>를 생략 </a:t>
            </a:r>
            <a:r>
              <a:rPr lang="ko-KR" altLang="en-US" dirty="0" err="1"/>
              <a:t>할수</a:t>
            </a:r>
            <a:r>
              <a:rPr lang="ko-KR" altLang="en-US" dirty="0"/>
              <a:t> 있다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hello = </a:t>
            </a:r>
            <a:r>
              <a:rPr lang="en-US" altLang="ko-KR" dirty="0" err="1"/>
              <a:t>val</a:t>
            </a:r>
            <a:r>
              <a:rPr lang="en-US" altLang="ko-KR" dirty="0"/>
              <a:t> =&gt; "Hello " + </a:t>
            </a:r>
            <a:r>
              <a:rPr lang="en-US" altLang="ko-KR" dirty="0" err="1"/>
              <a:t>val</a:t>
            </a:r>
            <a:r>
              <a:rPr lang="en-US" altLang="ko-KR" dirty="0"/>
              <a:t>;</a:t>
            </a:r>
          </a:p>
          <a:p>
            <a:r>
              <a:rPr lang="ko-KR" altLang="en-US" dirty="0"/>
              <a:t>화살표 함수 사용은 </a:t>
            </a:r>
            <a:r>
              <a:rPr lang="ko-KR" altLang="en-US" dirty="0" err="1"/>
              <a:t>변수명</a:t>
            </a:r>
            <a:r>
              <a:rPr lang="en-US" altLang="ko-KR" dirty="0"/>
              <a:t>()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hello();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04512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8629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arrow function </a:t>
            </a:r>
            <a:r>
              <a:rPr lang="ko-KR" altLang="en-US" dirty="0"/>
              <a:t>사용시 </a:t>
            </a:r>
            <a:r>
              <a:rPr lang="en-US" altLang="ko-KR" dirty="0"/>
              <a:t>this</a:t>
            </a:r>
            <a:r>
              <a:rPr lang="ko-KR" altLang="en-US" dirty="0"/>
              <a:t>객체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arrow function</a:t>
            </a:r>
            <a:r>
              <a:rPr lang="ko-KR" altLang="en-US" dirty="0"/>
              <a:t>은 명시적으로 다른 객체에 속하지 않으므로 </a:t>
            </a:r>
            <a:r>
              <a:rPr lang="en-US" altLang="ko-KR" dirty="0"/>
              <a:t>window</a:t>
            </a:r>
            <a:r>
              <a:rPr lang="ko-KR" altLang="en-US" dirty="0"/>
              <a:t>객체에 속한다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따라서 </a:t>
            </a:r>
            <a:r>
              <a:rPr lang="en-US" altLang="ko-KR" dirty="0"/>
              <a:t>this</a:t>
            </a:r>
            <a:r>
              <a:rPr lang="ko-KR" altLang="en-US" dirty="0"/>
              <a:t>는 </a:t>
            </a:r>
            <a:r>
              <a:rPr lang="en-US" altLang="ko-KR" dirty="0"/>
              <a:t>widow</a:t>
            </a:r>
            <a:r>
              <a:rPr lang="ko-KR" altLang="en-US" dirty="0"/>
              <a:t>객체가 된다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530528"/>
            <a:ext cx="2717906" cy="432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497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문의 </a:t>
            </a:r>
            <a:r>
              <a:rPr lang="en-US" altLang="ko-KR" dirty="0"/>
              <a:t> of </a:t>
            </a:r>
            <a:r>
              <a:rPr lang="ko-KR" altLang="en-US" dirty="0"/>
              <a:t>사용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1484784"/>
            <a:ext cx="860556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ES6</a:t>
            </a:r>
            <a:r>
              <a:rPr lang="ko-KR" altLang="en-US" dirty="0"/>
              <a:t>에서 </a:t>
            </a:r>
            <a:r>
              <a:rPr lang="en-US" altLang="ko-KR" dirty="0"/>
              <a:t>for/of </a:t>
            </a:r>
            <a:r>
              <a:rPr lang="ko-KR" altLang="en-US" dirty="0"/>
              <a:t>문은</a:t>
            </a:r>
            <a:r>
              <a:rPr lang="en-US" altLang="ko-KR" dirty="0"/>
              <a:t> </a:t>
            </a:r>
            <a:r>
              <a:rPr lang="ko-KR" altLang="en-US" dirty="0"/>
              <a:t>반복 가능한 객체의 원소들을 반복하여 추출하는데 사용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반복 가능한 객체는 배열</a:t>
            </a:r>
            <a:r>
              <a:rPr lang="en-US" altLang="ko-KR" dirty="0"/>
              <a:t>,</a:t>
            </a:r>
            <a:r>
              <a:rPr lang="ko-KR" altLang="en-US" dirty="0"/>
              <a:t>문자열</a:t>
            </a:r>
            <a:r>
              <a:rPr lang="en-US" altLang="ko-KR" dirty="0"/>
              <a:t>,</a:t>
            </a:r>
            <a:r>
              <a:rPr lang="ko-KR" altLang="en-US" dirty="0"/>
              <a:t>맵</a:t>
            </a:r>
            <a:r>
              <a:rPr lang="en-US" altLang="ko-KR" dirty="0"/>
              <a:t>,</a:t>
            </a:r>
            <a:r>
              <a:rPr lang="ko-KR" altLang="en-US" dirty="0" err="1"/>
              <a:t>노드리스트등이</a:t>
            </a:r>
            <a:r>
              <a:rPr lang="ko-KR" altLang="en-US" dirty="0"/>
              <a:t> 있음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구문은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for (</a:t>
            </a:r>
            <a:r>
              <a:rPr lang="ko-KR" altLang="en-US" dirty="0"/>
              <a:t>원소표시변수</a:t>
            </a:r>
            <a:r>
              <a:rPr lang="en-US" altLang="ko-KR" dirty="0"/>
              <a:t> of </a:t>
            </a:r>
            <a:r>
              <a:rPr lang="ko-KR" altLang="en-US" dirty="0"/>
              <a:t>반복가능 </a:t>
            </a:r>
            <a:r>
              <a:rPr lang="ko-KR" altLang="en-US" dirty="0" err="1"/>
              <a:t>객체명</a:t>
            </a:r>
            <a:r>
              <a:rPr lang="en-US" altLang="ko-KR" dirty="0"/>
              <a:t>) </a:t>
            </a:r>
            <a:r>
              <a:rPr lang="en-US" altLang="ko-KR" dirty="0" smtClean="0"/>
              <a:t>{  //</a:t>
            </a:r>
            <a:r>
              <a:rPr lang="ko-KR" altLang="en-US" dirty="0" smtClean="0"/>
              <a:t>자바의 </a:t>
            </a:r>
            <a:r>
              <a:rPr lang="en-US" altLang="ko-KR" dirty="0" smtClean="0"/>
              <a:t>enhanced for for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 : x)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  // </a:t>
            </a:r>
            <a:r>
              <a:rPr lang="en-US" altLang="ko-KR" i="1" dirty="0"/>
              <a:t>code block to be executed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배열 반복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const cars = ["BMW", "Volvo", "Mini"];</a:t>
            </a:r>
            <a:br>
              <a:rPr lang="en-US" altLang="ko-KR" dirty="0"/>
            </a:br>
            <a:r>
              <a:rPr lang="en-US" altLang="ko-KR" dirty="0"/>
              <a:t>let text = "";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for (let x of cars) {</a:t>
            </a:r>
            <a:br>
              <a:rPr lang="en-US" altLang="ko-KR" dirty="0"/>
            </a:br>
            <a:r>
              <a:rPr lang="en-US" altLang="ko-KR" dirty="0"/>
              <a:t>  text += x + " ";</a:t>
            </a:r>
            <a:br>
              <a:rPr lang="en-US" altLang="ko-KR" dirty="0"/>
            </a:br>
            <a:r>
              <a:rPr lang="en-US" altLang="ko-KR" dirty="0" smtClean="0"/>
              <a:t>}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/>
              <a:t>f</a:t>
            </a:r>
            <a:r>
              <a:rPr lang="en-US" altLang="ko-KR" dirty="0" smtClean="0"/>
              <a:t>or( </a:t>
            </a:r>
            <a:r>
              <a:rPr lang="ko-KR" altLang="en-US" dirty="0" smtClean="0"/>
              <a:t>속성 표시 변수 선언 </a:t>
            </a:r>
            <a:r>
              <a:rPr lang="en-US" altLang="ko-KR" dirty="0"/>
              <a:t> </a:t>
            </a:r>
            <a:r>
              <a:rPr lang="en-US" altLang="ko-KR" dirty="0" smtClean="0"/>
              <a:t>in </a:t>
            </a:r>
            <a:r>
              <a:rPr lang="ko-KR" altLang="en-US" dirty="0" err="1" smtClean="0"/>
              <a:t>객체명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>
                <a:sym typeface="Wingdings" panose="05000000000000000000" pitchFamily="2" charset="2"/>
              </a:rPr>
              <a:t>객체의 속성들을 반복해서 가져옴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2249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483394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JSON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64494"/>
            <a:ext cx="7886700" cy="382547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sz="1350"/>
              <a:t>JSON : </a:t>
            </a:r>
            <a:r>
              <a:rPr lang="en-US" altLang="ko-KR" sz="1350" b="1"/>
              <a:t>J</a:t>
            </a:r>
            <a:r>
              <a:rPr lang="en-US" altLang="ko-KR" sz="1350"/>
              <a:t>ava</a:t>
            </a:r>
            <a:r>
              <a:rPr lang="en-US" altLang="ko-KR" sz="1350" b="1"/>
              <a:t>S</a:t>
            </a:r>
            <a:r>
              <a:rPr lang="en-US" altLang="ko-KR" sz="1350"/>
              <a:t>cript </a:t>
            </a:r>
            <a:r>
              <a:rPr lang="en-US" altLang="ko-KR" sz="1350" b="1"/>
              <a:t>O</a:t>
            </a:r>
            <a:r>
              <a:rPr lang="en-US" altLang="ko-KR" sz="1350"/>
              <a:t>bject </a:t>
            </a:r>
            <a:r>
              <a:rPr lang="en-US" altLang="ko-KR" sz="1350" b="1"/>
              <a:t>N</a:t>
            </a:r>
            <a:r>
              <a:rPr lang="en-US" altLang="ko-KR" sz="1350"/>
              <a:t>otation</a:t>
            </a:r>
          </a:p>
          <a:p>
            <a:pPr>
              <a:lnSpc>
                <a:spcPct val="110000"/>
              </a:lnSpc>
            </a:pPr>
            <a:r>
              <a:rPr lang="ko-KR" altLang="en-US" sz="1350"/>
              <a:t>데이터를 저장하고 전송하기 위한 </a:t>
            </a:r>
            <a:r>
              <a:rPr lang="en-US" altLang="ko-KR" sz="1350"/>
              <a:t>text format</a:t>
            </a:r>
            <a:r>
              <a:rPr lang="ko-KR" altLang="en-US" sz="1350"/>
              <a:t>이다</a:t>
            </a:r>
            <a:r>
              <a:rPr lang="en-US" altLang="ko-KR" sz="135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350"/>
              <a:t>JSON</a:t>
            </a:r>
            <a:r>
              <a:rPr lang="ko-KR" altLang="en-US" sz="1350"/>
              <a:t>은 자신을 표현하고 이해하기 쉽다</a:t>
            </a:r>
            <a:r>
              <a:rPr lang="en-US" altLang="ko-KR" sz="135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350"/>
              <a:t>JSON Example</a:t>
            </a:r>
            <a:br>
              <a:rPr lang="en-US" altLang="ko-KR" sz="1350"/>
            </a:br>
            <a:r>
              <a:rPr lang="en-US" altLang="ko-KR" sz="1350"/>
              <a:t>JSON </a:t>
            </a:r>
            <a:r>
              <a:rPr lang="ko-KR" altLang="en-US" sz="1350"/>
              <a:t>문자열의 </a:t>
            </a:r>
            <a:r>
              <a:rPr lang="en-US" altLang="ko-KR" sz="1350"/>
              <a:t>“</a:t>
            </a:r>
            <a:r>
              <a:rPr lang="ko-KR" altLang="en-US" sz="1350"/>
              <a:t>예</a:t>
            </a:r>
            <a:r>
              <a:rPr lang="en-US" altLang="ko-KR" sz="1350"/>
              <a:t>”</a:t>
            </a:r>
            <a:br>
              <a:rPr lang="en-US" altLang="ko-KR" sz="1350"/>
            </a:br>
            <a:r>
              <a:rPr lang="en-US" altLang="ko-KR" sz="1350"/>
              <a:t>'{"name":"John", "age":30, "car":null}‘</a:t>
            </a:r>
            <a:br>
              <a:rPr lang="en-US" altLang="ko-KR" sz="1350"/>
            </a:br>
            <a:r>
              <a:rPr lang="en-US" altLang="ko-KR" sz="1350"/>
              <a:t>3</a:t>
            </a:r>
            <a:r>
              <a:rPr lang="ko-KR" altLang="en-US" sz="1350"/>
              <a:t>개의 속성을 가진 </a:t>
            </a:r>
            <a:r>
              <a:rPr lang="en-US" altLang="ko-KR" sz="1350"/>
              <a:t>object</a:t>
            </a:r>
            <a:r>
              <a:rPr lang="ko-KR" altLang="en-US" sz="1350"/>
              <a:t>를</a:t>
            </a:r>
            <a:r>
              <a:rPr lang="en-US" altLang="ko-KR" sz="1350"/>
              <a:t> </a:t>
            </a:r>
            <a:r>
              <a:rPr lang="ko-KR" altLang="en-US" sz="1350"/>
              <a:t>정의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name</a:t>
            </a:r>
            <a:br>
              <a:rPr lang="en-US" altLang="ko-KR" sz="1350"/>
            </a:br>
            <a:r>
              <a:rPr lang="en-US" altLang="ko-KR" sz="1350"/>
              <a:t>age</a:t>
            </a:r>
            <a:br>
              <a:rPr lang="en-US" altLang="ko-KR" sz="1350"/>
            </a:br>
            <a:r>
              <a:rPr lang="en-US" altLang="ko-KR" sz="1350"/>
              <a:t>car</a:t>
            </a:r>
          </a:p>
          <a:p>
            <a:pPr>
              <a:lnSpc>
                <a:spcPct val="110000"/>
              </a:lnSpc>
            </a:pPr>
            <a:r>
              <a:rPr lang="en-US" altLang="ko-KR" sz="1350"/>
              <a:t>JS</a:t>
            </a:r>
            <a:r>
              <a:rPr lang="ko-KR" altLang="en-US" sz="1350"/>
              <a:t>에서 </a:t>
            </a:r>
            <a:r>
              <a:rPr lang="en-US" altLang="ko-KR" sz="1350"/>
              <a:t>JSON</a:t>
            </a:r>
            <a:r>
              <a:rPr lang="ko-KR" altLang="en-US" sz="1350"/>
              <a:t>문자열을 구문 분석하면 </a:t>
            </a:r>
            <a:r>
              <a:rPr lang="en-US" altLang="ko-KR" sz="1350"/>
              <a:t>object</a:t>
            </a:r>
            <a:r>
              <a:rPr lang="ko-KR" altLang="en-US" sz="1350"/>
              <a:t>로서의 데이토를 접근 할수 있다</a:t>
            </a:r>
            <a:r>
              <a:rPr lang="en-US" altLang="ko-KR" sz="1350"/>
              <a:t>.</a:t>
            </a:r>
            <a:br>
              <a:rPr lang="en-US" altLang="ko-KR" sz="1350"/>
            </a:br>
            <a:r>
              <a:rPr lang="en-US" altLang="ko-KR" sz="1350"/>
              <a:t>let personName = obj.name;</a:t>
            </a:r>
            <a:br>
              <a:rPr lang="en-US" altLang="ko-KR" sz="1350"/>
            </a:br>
            <a:r>
              <a:rPr lang="en-US" altLang="ko-KR" sz="1350"/>
              <a:t>let personAge = obj.age;</a:t>
            </a:r>
          </a:p>
          <a:p>
            <a:pPr>
              <a:lnSpc>
                <a:spcPct val="110000"/>
              </a:lnSpc>
            </a:pPr>
            <a:r>
              <a:rPr lang="en-US" altLang="ko-KR" sz="1350"/>
              <a:t>WHAT is JSON</a:t>
            </a:r>
            <a:br>
              <a:rPr lang="en-US" altLang="ko-KR" sz="1350"/>
            </a:br>
            <a:r>
              <a:rPr lang="en-US" altLang="ko-KR" sz="1350"/>
              <a:t>JSON</a:t>
            </a:r>
            <a:r>
              <a:rPr lang="ko-KR" altLang="en-US" sz="1350"/>
              <a:t>은 경량 데이터 교환 형식입니다</a:t>
            </a:r>
            <a:r>
              <a:rPr lang="en-US" altLang="ko-KR" sz="1350"/>
              <a:t>.</a:t>
            </a:r>
            <a:br>
              <a:rPr lang="en-US" altLang="ko-KR" sz="1350"/>
            </a:br>
            <a:r>
              <a:rPr lang="en-US" altLang="ko-KR" sz="1350"/>
              <a:t>JSON</a:t>
            </a:r>
            <a:r>
              <a:rPr lang="ko-KR" altLang="en-US" sz="1350"/>
              <a:t>은 </a:t>
            </a:r>
            <a:r>
              <a:rPr lang="en-US" altLang="ko-KR" sz="1350"/>
              <a:t>JavaScript </a:t>
            </a:r>
            <a:r>
              <a:rPr lang="ko-KR" altLang="en-US" sz="1350"/>
              <a:t>객체 표기법으로 작성된 일반 텍스트입니다</a:t>
            </a:r>
            <a:r>
              <a:rPr lang="en-US" altLang="ko-KR" sz="1350"/>
              <a:t>.</a:t>
            </a:r>
            <a:br>
              <a:rPr lang="en-US" altLang="ko-KR" sz="1350"/>
            </a:br>
            <a:r>
              <a:rPr lang="en-US" altLang="ko-KR" sz="1350"/>
              <a:t>JSON</a:t>
            </a:r>
            <a:r>
              <a:rPr lang="ko-KR" altLang="en-US" sz="1350"/>
              <a:t>은 컴퓨터 간에 데이터를 전송하는 데 사용됩니다</a:t>
            </a:r>
            <a:r>
              <a:rPr lang="en-US" altLang="ko-KR" sz="1350"/>
              <a:t>.</a:t>
            </a:r>
            <a:br>
              <a:rPr lang="en-US" altLang="ko-KR" sz="1350"/>
            </a:br>
            <a:r>
              <a:rPr lang="en-US" altLang="ko-KR" sz="1350"/>
              <a:t>JSON</a:t>
            </a:r>
            <a:r>
              <a:rPr lang="ko-KR" altLang="en-US" sz="1350"/>
              <a:t>은 언어에 독립적입니다 </a:t>
            </a:r>
            <a:r>
              <a:rPr lang="ko-KR" altLang="en-US" sz="1350" b="1"/>
              <a:t>*</a:t>
            </a:r>
            <a:r>
              <a:rPr lang="en-US" altLang="ko-KR" sz="1350" b="1"/>
              <a:t/>
            </a:r>
            <a:br>
              <a:rPr lang="en-US" altLang="ko-KR" sz="1350" b="1"/>
            </a:br>
            <a:r>
              <a:rPr lang="ko-KR" altLang="en-US" sz="1350"/>
              <a:t>많은</a:t>
            </a:r>
            <a:r>
              <a:rPr lang="en-US" altLang="ko-KR" sz="1350"/>
              <a:t> </a:t>
            </a:r>
            <a:r>
              <a:rPr lang="ko-KR" altLang="en-US" sz="1350"/>
              <a:t>프로그램언어에서도 사용합니다</a:t>
            </a:r>
            <a:r>
              <a:rPr lang="en-US" altLang="ko-KR" sz="1350"/>
              <a:t>.</a:t>
            </a:r>
          </a:p>
          <a:p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8731552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21581"/>
            <a:ext cx="7886700" cy="42683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350"/>
              <a:t>Why Use JSON?</a:t>
            </a:r>
            <a:br>
              <a:rPr lang="en-US" altLang="ko-KR" sz="1350"/>
            </a:br>
            <a:r>
              <a:rPr lang="en-US" altLang="ko-KR" sz="1350"/>
              <a:t>JSON format</a:t>
            </a:r>
            <a:r>
              <a:rPr lang="ko-KR" altLang="en-US" sz="1350"/>
              <a:t>은 구문적으로 </a:t>
            </a:r>
            <a:r>
              <a:rPr lang="en-US" altLang="ko-KR" sz="1350"/>
              <a:t>JS</a:t>
            </a:r>
            <a:r>
              <a:rPr lang="ko-KR" altLang="en-US" sz="1350"/>
              <a:t>에서 객체를</a:t>
            </a:r>
            <a:r>
              <a:rPr lang="en-US" altLang="ko-KR" sz="1350"/>
              <a:t> </a:t>
            </a:r>
            <a:r>
              <a:rPr lang="ko-KR" altLang="en-US" sz="1350"/>
              <a:t>생성하는 코드와 유사 해서 </a:t>
            </a:r>
            <a:r>
              <a:rPr lang="en-US" altLang="ko-KR" sz="1350"/>
              <a:t>JS</a:t>
            </a:r>
            <a:r>
              <a:rPr lang="ko-KR" altLang="en-US" sz="1350"/>
              <a:t>객체를 </a:t>
            </a:r>
            <a:r>
              <a:rPr lang="en-US" altLang="ko-KR" sz="1350"/>
              <a:t>JSON</a:t>
            </a:r>
            <a:r>
              <a:rPr lang="ko-KR" altLang="en-US" sz="1350"/>
              <a:t>으로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ko-KR" altLang="en-US" sz="1350"/>
              <a:t>변환하는 것이 용이함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JSON</a:t>
            </a:r>
            <a:r>
              <a:rPr lang="ko-KR" altLang="en-US" sz="1350"/>
              <a:t>은 </a:t>
            </a:r>
            <a:r>
              <a:rPr lang="en-US" altLang="ko-KR" sz="1350"/>
              <a:t>format</a:t>
            </a:r>
            <a:r>
              <a:rPr lang="ko-KR" altLang="en-US" sz="1350"/>
              <a:t>이 </a:t>
            </a:r>
            <a:r>
              <a:rPr lang="en-US" altLang="ko-KR" sz="1350"/>
              <a:t>text</a:t>
            </a:r>
            <a:r>
              <a:rPr lang="ko-KR" altLang="en-US" sz="1350"/>
              <a:t>이므로 컴퓨터간 데이터 교환이 용이하여 여러 프로그램 언어에서 사용됨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JSON</a:t>
            </a:r>
            <a:r>
              <a:rPr lang="ko-KR" altLang="en-US" sz="1350"/>
              <a:t>문자열을 </a:t>
            </a:r>
            <a:r>
              <a:rPr lang="en-US" altLang="ko-KR" sz="1350"/>
              <a:t>JS </a:t>
            </a:r>
            <a:r>
              <a:rPr lang="ko-KR" altLang="en-US" sz="1350"/>
              <a:t>객체로 변환해주는 내장 메서드를 제공함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   JSON.parse()</a:t>
            </a:r>
            <a:br>
              <a:rPr lang="en-US" altLang="ko-KR" sz="1350"/>
            </a:br>
            <a:r>
              <a:rPr lang="en-US" altLang="ko-KR" sz="1350"/>
              <a:t>JS</a:t>
            </a:r>
            <a:r>
              <a:rPr lang="ko-KR" altLang="en-US" sz="1350"/>
              <a:t>객체를 </a:t>
            </a:r>
            <a:r>
              <a:rPr lang="en-US" altLang="ko-KR" sz="1350"/>
              <a:t>JSON</a:t>
            </a:r>
            <a:r>
              <a:rPr lang="ko-KR" altLang="en-US" sz="1350"/>
              <a:t>문자열로 변환해주는 내장 메서드를 제공함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   JSON.stringify()</a:t>
            </a:r>
            <a:br>
              <a:rPr lang="en-US" altLang="ko-KR" sz="1350"/>
            </a:br>
            <a:r>
              <a:rPr lang="ko-KR" altLang="en-US" sz="1350"/>
              <a:t>서버로 부터 문자열을 받아 </a:t>
            </a:r>
            <a:r>
              <a:rPr lang="en-US" altLang="ko-KR" sz="1350"/>
              <a:t>JS</a:t>
            </a:r>
            <a:r>
              <a:rPr lang="ko-KR" altLang="en-US" sz="1350"/>
              <a:t>에서 객체로 사용 할수 있음</a:t>
            </a:r>
            <a:r>
              <a:rPr lang="en-US" altLang="ko-KR" sz="1350"/>
              <a:t>.</a:t>
            </a:r>
            <a:br>
              <a:rPr lang="en-US" altLang="ko-KR" sz="1350"/>
            </a:br>
            <a:r>
              <a:rPr lang="en-US" altLang="ko-KR" sz="1350"/>
              <a:t>JS</a:t>
            </a:r>
            <a:r>
              <a:rPr lang="ko-KR" altLang="en-US" sz="1350"/>
              <a:t>에서 객체를 문자열로 변환하여 서버로 보낼수 있음</a:t>
            </a:r>
            <a:r>
              <a:rPr lang="en-US" altLang="ko-KR" sz="1350"/>
              <a:t>.</a:t>
            </a:r>
            <a:br>
              <a:rPr lang="en-US" altLang="ko-KR" sz="1350"/>
            </a:br>
            <a:r>
              <a:rPr lang="en-US" altLang="ko-KR" sz="1350"/>
              <a:t>Text</a:t>
            </a:r>
            <a:r>
              <a:rPr lang="ko-KR" altLang="en-US" sz="1350"/>
              <a:t>는 어디에서나 데이터를 저장하는 기본 형식이다</a:t>
            </a:r>
            <a:r>
              <a:rPr lang="en-US" altLang="ko-KR" sz="1350"/>
              <a:t>. </a:t>
            </a:r>
            <a:r>
              <a:rPr lang="ko-KR" altLang="en-US" sz="1350"/>
              <a:t>따라서 </a:t>
            </a:r>
            <a:r>
              <a:rPr lang="en-US" altLang="ko-KR" sz="1350"/>
              <a:t>JSON</a:t>
            </a:r>
            <a:r>
              <a:rPr lang="ko-KR" altLang="en-US" sz="1350"/>
              <a:t>은 </a:t>
            </a:r>
            <a:r>
              <a:rPr lang="en-US" altLang="ko-KR" sz="1350"/>
              <a:t>JS</a:t>
            </a:r>
            <a:r>
              <a:rPr lang="ko-KR" altLang="en-US" sz="1350"/>
              <a:t>객체를 어디에서나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Text</a:t>
            </a:r>
            <a:r>
              <a:rPr lang="ko-KR" altLang="en-US" sz="1350"/>
              <a:t>인 </a:t>
            </a:r>
            <a:r>
              <a:rPr lang="en-US" altLang="ko-KR" sz="1350"/>
              <a:t>JSON</a:t>
            </a:r>
            <a:r>
              <a:rPr lang="ko-KR" altLang="en-US" sz="1350"/>
              <a:t>으로 저장이 가능하다</a:t>
            </a:r>
            <a:r>
              <a:rPr lang="en-US" altLang="ko-KR" sz="1350"/>
              <a:t>.</a:t>
            </a:r>
            <a:br>
              <a:rPr lang="en-US" altLang="ko-KR" sz="1350"/>
            </a:br>
            <a:r>
              <a:rPr lang="en-US" altLang="ko-KR" sz="1350"/>
              <a:t/>
            </a:r>
            <a:br>
              <a:rPr lang="en-US" altLang="ko-KR" sz="1350"/>
            </a:br>
            <a:endParaRPr lang="en-US" altLang="ko-KR" sz="1350"/>
          </a:p>
        </p:txBody>
      </p:sp>
    </p:spTree>
    <p:extLst>
      <p:ext uri="{BB962C8B-B14F-4D97-AF65-F5344CB8AC3E}">
        <p14:creationId xmlns:p14="http://schemas.microsoft.com/office/powerpoint/2010/main" val="13572578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469106"/>
          </a:xfrm>
        </p:spPr>
        <p:txBody>
          <a:bodyPr>
            <a:normAutofit/>
          </a:bodyPr>
          <a:lstStyle/>
          <a:p>
            <a:r>
              <a:rPr lang="en-US" altLang="ko-KR" sz="1800"/>
              <a:t>JSON </a:t>
            </a:r>
            <a:r>
              <a:rPr lang="ko-KR" altLang="en-US" sz="1800"/>
              <a:t>구문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07344"/>
            <a:ext cx="7886700" cy="388262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z="1350"/>
              <a:t>JSON </a:t>
            </a:r>
            <a:r>
              <a:rPr lang="ko-KR" altLang="en-US" sz="1350"/>
              <a:t>구문은 </a:t>
            </a:r>
            <a:r>
              <a:rPr lang="en-US" altLang="ko-KR" sz="1350"/>
              <a:t>JavaScript </a:t>
            </a:r>
            <a:r>
              <a:rPr lang="ko-KR" altLang="en-US" sz="1350"/>
              <a:t>구문의 하위 집합입니다</a:t>
            </a:r>
            <a:r>
              <a:rPr lang="en-US" altLang="ko-KR" sz="135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350"/>
              <a:t>JSON </a:t>
            </a:r>
            <a:r>
              <a:rPr lang="ko-KR" altLang="en-US" sz="1350"/>
              <a:t>구문 규칙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JSON </a:t>
            </a:r>
            <a:r>
              <a:rPr lang="ko-KR" altLang="en-US" sz="1350"/>
              <a:t>구문은 </a:t>
            </a:r>
            <a:r>
              <a:rPr lang="en-US" altLang="ko-KR" sz="1350"/>
              <a:t>JavaScript </a:t>
            </a:r>
            <a:r>
              <a:rPr lang="ko-KR" altLang="en-US" sz="1350"/>
              <a:t>객체 표기법 구문에서 파생됩니다</a:t>
            </a:r>
            <a:r>
              <a:rPr lang="en-US" altLang="ko-KR" sz="1350"/>
              <a:t>.</a:t>
            </a:r>
            <a:br>
              <a:rPr lang="en-US" altLang="ko-KR" sz="1350"/>
            </a:br>
            <a:r>
              <a:rPr lang="ko-KR" altLang="en-US" sz="1350"/>
              <a:t>데이터는 이름</a:t>
            </a:r>
            <a:r>
              <a:rPr lang="en-US" altLang="ko-KR" sz="1350"/>
              <a:t>/</a:t>
            </a:r>
            <a:r>
              <a:rPr lang="ko-KR" altLang="en-US" sz="1350"/>
              <a:t>값 쌍으로</a:t>
            </a:r>
            <a:r>
              <a:rPr lang="en-US" altLang="ko-KR" sz="1350"/>
              <a:t> </a:t>
            </a:r>
            <a:r>
              <a:rPr lang="ko-KR" altLang="en-US" sz="1350"/>
              <a:t>구성됨</a:t>
            </a:r>
            <a:r>
              <a:rPr lang="en-US" altLang="ko-KR" sz="1350"/>
              <a:t>.</a:t>
            </a:r>
            <a:br>
              <a:rPr lang="en-US" altLang="ko-KR" sz="1350"/>
            </a:br>
            <a:r>
              <a:rPr lang="ko-KR" altLang="en-US" sz="1350"/>
              <a:t>데이터는 쉼표로 구분됩니다</a:t>
            </a:r>
            <a:r>
              <a:rPr lang="en-US" altLang="ko-KR" sz="1350"/>
              <a:t>.</a:t>
            </a:r>
            <a:br>
              <a:rPr lang="en-US" altLang="ko-KR" sz="1350"/>
            </a:br>
            <a:r>
              <a:rPr lang="ko-KR" altLang="en-US" sz="1350"/>
              <a:t>중괄호는 객체를 표현합니다</a:t>
            </a:r>
            <a:r>
              <a:rPr lang="en-US" altLang="ko-KR" sz="1350"/>
              <a:t>.</a:t>
            </a:r>
            <a:br>
              <a:rPr lang="en-US" altLang="ko-KR" sz="1350"/>
            </a:br>
            <a:r>
              <a:rPr lang="ko-KR" altLang="en-US" sz="1350"/>
              <a:t>대괄호는 배열을 포현합니다</a:t>
            </a:r>
            <a:r>
              <a:rPr lang="en-US" altLang="ko-KR" sz="135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350"/>
              <a:t>JSON </a:t>
            </a:r>
            <a:r>
              <a:rPr lang="ko-KR" altLang="en-US" sz="1350"/>
              <a:t>데이터 </a:t>
            </a:r>
            <a:r>
              <a:rPr lang="en-US" altLang="ko-KR" sz="1350"/>
              <a:t>- </a:t>
            </a:r>
            <a:r>
              <a:rPr lang="ko-KR" altLang="en-US" sz="1350"/>
              <a:t>이름과 값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JSON </a:t>
            </a:r>
            <a:r>
              <a:rPr lang="ko-KR" altLang="en-US" sz="1350"/>
              <a:t>데이터는 이름</a:t>
            </a:r>
            <a:r>
              <a:rPr lang="en-US" altLang="ko-KR" sz="1350"/>
              <a:t>/</a:t>
            </a:r>
            <a:r>
              <a:rPr lang="ko-KR" altLang="en-US" sz="1350"/>
              <a:t>값</a:t>
            </a:r>
            <a:r>
              <a:rPr lang="en-US" altLang="ko-KR" sz="1350"/>
              <a:t>(</a:t>
            </a:r>
            <a:r>
              <a:rPr lang="ko-KR" altLang="en-US" sz="1350"/>
              <a:t>일명 키</a:t>
            </a:r>
            <a:r>
              <a:rPr lang="en-US" altLang="ko-KR" sz="1350"/>
              <a:t>/</a:t>
            </a:r>
            <a:r>
              <a:rPr lang="ko-KR" altLang="en-US" sz="1350"/>
              <a:t>값 </a:t>
            </a:r>
            <a:r>
              <a:rPr lang="en-US" altLang="ko-KR" sz="1350"/>
              <a:t>)</a:t>
            </a:r>
            <a:r>
              <a:rPr lang="ko-KR" altLang="en-US" sz="1350"/>
              <a:t> 쌍으로 작성됩니다</a:t>
            </a:r>
            <a:r>
              <a:rPr lang="en-US" altLang="ko-KR" sz="1350"/>
              <a:t>.</a:t>
            </a:r>
            <a:br>
              <a:rPr lang="en-US" altLang="ko-KR" sz="1350"/>
            </a:br>
            <a:r>
              <a:rPr lang="ko-KR" altLang="en-US" sz="1350"/>
              <a:t>이름</a:t>
            </a:r>
            <a:r>
              <a:rPr lang="en-US" altLang="ko-KR" sz="1350"/>
              <a:t>/</a:t>
            </a:r>
            <a:r>
              <a:rPr lang="ko-KR" altLang="en-US" sz="1350"/>
              <a:t>값 쌍은 필드 이름</a:t>
            </a:r>
            <a:r>
              <a:rPr lang="en-US" altLang="ko-KR" sz="1350"/>
              <a:t>(</a:t>
            </a:r>
            <a:r>
              <a:rPr lang="ko-KR" altLang="en-US" sz="1350"/>
              <a:t>큰따옴표</a:t>
            </a:r>
            <a:r>
              <a:rPr lang="en-US" altLang="ko-KR" sz="1350"/>
              <a:t>), </a:t>
            </a:r>
            <a:r>
              <a:rPr lang="ko-KR" altLang="en-US" sz="1350"/>
              <a:t>콜론</a:t>
            </a:r>
            <a:r>
              <a:rPr lang="en-US" altLang="ko-KR" sz="1350"/>
              <a:t>, </a:t>
            </a:r>
            <a:r>
              <a:rPr lang="ko-KR" altLang="en-US" sz="1350"/>
              <a:t>값으로 구성됩니다</a:t>
            </a:r>
            <a:r>
              <a:rPr lang="en-US" altLang="ko-KR" sz="1350"/>
              <a:t>.</a:t>
            </a:r>
            <a:br>
              <a:rPr lang="en-US" altLang="ko-KR" sz="1350"/>
            </a:br>
            <a:r>
              <a:rPr lang="en-US" altLang="ko-KR" sz="1350"/>
              <a:t> "name":"John”</a:t>
            </a:r>
            <a:br>
              <a:rPr lang="en-US" altLang="ko-KR" sz="1350"/>
            </a:br>
            <a:r>
              <a:rPr lang="en-US" altLang="ko-KR" sz="1350"/>
              <a:t>JS</a:t>
            </a:r>
            <a:r>
              <a:rPr lang="ko-KR" altLang="en-US" sz="1350"/>
              <a:t>에서는 </a:t>
            </a:r>
            <a:r>
              <a:rPr lang="en-US" altLang="ko-KR" sz="1350"/>
              <a:t>key</a:t>
            </a:r>
            <a:r>
              <a:rPr lang="ko-KR" altLang="en-US" sz="1350"/>
              <a:t>는 </a:t>
            </a:r>
            <a:r>
              <a:rPr lang="en-US" altLang="ko-KR" sz="1350"/>
              <a:t>“ “</a:t>
            </a:r>
            <a:r>
              <a:rPr lang="ko-KR" altLang="en-US" sz="1350"/>
              <a:t>없이</a:t>
            </a:r>
            <a:r>
              <a:rPr lang="en-US" altLang="ko-KR" sz="1350"/>
              <a:t> </a:t>
            </a:r>
            <a:r>
              <a:rPr lang="ko-KR" altLang="en-US" sz="1350"/>
              <a:t>사용함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   name : “John”</a:t>
            </a:r>
          </a:p>
          <a:p>
            <a:pPr>
              <a:lnSpc>
                <a:spcPct val="120000"/>
              </a:lnSpc>
            </a:pPr>
            <a:r>
              <a:rPr lang="en-US" altLang="ko-KR" sz="1350"/>
              <a:t>JSON Value</a:t>
            </a:r>
            <a:br>
              <a:rPr lang="en-US" altLang="ko-KR" sz="1350"/>
            </a:br>
            <a:r>
              <a:rPr lang="en-US" altLang="ko-KR" sz="1350"/>
              <a:t>JSON</a:t>
            </a:r>
            <a:r>
              <a:rPr lang="ko-KR" altLang="en-US" sz="1350"/>
              <a:t>의 값은 다음 데이터형중 하나이다</a:t>
            </a:r>
            <a:r>
              <a:rPr lang="en-US" altLang="ko-KR" sz="1350"/>
              <a:t>.</a:t>
            </a:r>
            <a:br>
              <a:rPr lang="en-US" altLang="ko-KR" sz="1350"/>
            </a:br>
            <a:r>
              <a:rPr lang="en-US" altLang="ko-KR" sz="1350"/>
              <a:t> a string</a:t>
            </a:r>
            <a:br>
              <a:rPr lang="en-US" altLang="ko-KR" sz="1350"/>
            </a:br>
            <a:r>
              <a:rPr lang="en-US" altLang="ko-KR" sz="1350"/>
              <a:t> a number</a:t>
            </a:r>
            <a:br>
              <a:rPr lang="en-US" altLang="ko-KR" sz="1350"/>
            </a:br>
            <a:r>
              <a:rPr lang="en-US" altLang="ko-KR" sz="1350"/>
              <a:t> an object</a:t>
            </a:r>
            <a:br>
              <a:rPr lang="en-US" altLang="ko-KR" sz="1350"/>
            </a:br>
            <a:r>
              <a:rPr lang="en-US" altLang="ko-KR" sz="1350"/>
              <a:t> an array</a:t>
            </a:r>
            <a:br>
              <a:rPr lang="en-US" altLang="ko-KR" sz="1350"/>
            </a:br>
            <a:r>
              <a:rPr lang="en-US" altLang="ko-KR" sz="1350"/>
              <a:t> a boolean</a:t>
            </a:r>
            <a:br>
              <a:rPr lang="en-US" altLang="ko-KR" sz="1350"/>
            </a:br>
            <a:r>
              <a:rPr lang="en-US" altLang="ko-KR" sz="1350"/>
              <a:t> null</a:t>
            </a:r>
          </a:p>
          <a:p>
            <a:endParaRPr lang="en-US" altLang="ko-KR" sz="1350"/>
          </a:p>
          <a:p>
            <a:endParaRPr lang="en-US" altLang="ko-KR" sz="1350"/>
          </a:p>
          <a:p>
            <a:endParaRPr lang="ko-KR" altLang="en-US" sz="1350"/>
          </a:p>
          <a:p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7427688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93006"/>
            <a:ext cx="7886700" cy="4296966"/>
          </a:xfrm>
        </p:spPr>
        <p:txBody>
          <a:bodyPr>
            <a:normAutofit/>
          </a:bodyPr>
          <a:lstStyle/>
          <a:p>
            <a:r>
              <a:rPr lang="en-US" altLang="ko-KR" sz="1350"/>
              <a:t>JS</a:t>
            </a:r>
            <a:r>
              <a:rPr lang="ko-KR" altLang="en-US" sz="1350"/>
              <a:t>는 앞장의 </a:t>
            </a:r>
            <a:r>
              <a:rPr lang="en-US" altLang="ko-KR" sz="1350"/>
              <a:t>JSON</a:t>
            </a:r>
            <a:r>
              <a:rPr lang="ko-KR" altLang="en-US" sz="1350"/>
              <a:t>데이터 형에 다음이 추가 된다</a:t>
            </a:r>
            <a:r>
              <a:rPr lang="en-US" altLang="ko-KR" sz="1350"/>
              <a:t>.</a:t>
            </a:r>
            <a:br>
              <a:rPr lang="en-US" altLang="ko-KR" sz="1350"/>
            </a:br>
            <a:r>
              <a:rPr lang="en-US" altLang="ko-KR" sz="1350"/>
              <a:t>a function</a:t>
            </a:r>
            <a:br>
              <a:rPr lang="en-US" altLang="ko-KR" sz="1350"/>
            </a:br>
            <a:r>
              <a:rPr lang="en-US" altLang="ko-KR" sz="1350"/>
              <a:t>a date</a:t>
            </a:r>
            <a:br>
              <a:rPr lang="en-US" altLang="ko-KR" sz="1350"/>
            </a:br>
            <a:r>
              <a:rPr lang="en-US" altLang="ko-KR" sz="1350"/>
              <a:t>undefined</a:t>
            </a:r>
          </a:p>
          <a:p>
            <a:r>
              <a:rPr lang="en-US" altLang="ko-KR" sz="1350"/>
              <a:t>JSON</a:t>
            </a:r>
            <a:r>
              <a:rPr lang="ko-KR" altLang="en-US" sz="1350"/>
              <a:t>에서 문자열은 </a:t>
            </a:r>
            <a:r>
              <a:rPr lang="en-US" altLang="ko-KR" sz="1350"/>
              <a:t>“ “</a:t>
            </a:r>
            <a:r>
              <a:rPr lang="ko-KR" altLang="en-US" sz="1350"/>
              <a:t>로 둘러 쌓이나 </a:t>
            </a:r>
            <a:r>
              <a:rPr lang="en-US" altLang="ko-KR" sz="1350"/>
              <a:t>JS</a:t>
            </a:r>
            <a:r>
              <a:rPr lang="ko-KR" altLang="en-US" sz="1350"/>
              <a:t>에서는 </a:t>
            </a:r>
            <a:r>
              <a:rPr lang="en-US" altLang="ko-KR" sz="1350"/>
              <a:t>‘ ‘</a:t>
            </a:r>
            <a:r>
              <a:rPr lang="ko-KR" altLang="en-US" sz="1350"/>
              <a:t>도 가능하다</a:t>
            </a:r>
            <a:r>
              <a:rPr lang="en-US" altLang="ko-KR" sz="1350"/>
              <a:t>.</a:t>
            </a:r>
          </a:p>
          <a:p>
            <a:r>
              <a:rPr lang="en-US" altLang="ko-KR" sz="1350"/>
              <a:t>JSON File</a:t>
            </a:r>
            <a:br>
              <a:rPr lang="en-US" altLang="ko-KR" sz="1350"/>
            </a:br>
            <a:r>
              <a:rPr lang="ko-KR" altLang="en-US" sz="1350"/>
              <a:t>확장자는 </a:t>
            </a:r>
            <a:r>
              <a:rPr lang="en-US" altLang="ko-KR" sz="1350"/>
              <a:t>.json</a:t>
            </a:r>
            <a:br>
              <a:rPr lang="en-US" altLang="ko-KR" sz="1350"/>
            </a:br>
            <a:r>
              <a:rPr lang="en-US" altLang="ko-KR" sz="1350"/>
              <a:t>Mime types</a:t>
            </a:r>
            <a:r>
              <a:rPr lang="ko-KR" altLang="en-US" sz="1350"/>
              <a:t>는 </a:t>
            </a:r>
            <a:r>
              <a:rPr lang="en-US" altLang="ko-KR" sz="1350"/>
              <a:t>application/json</a:t>
            </a:r>
          </a:p>
          <a:p>
            <a:endParaRPr lang="en-US" altLang="ko-KR" sz="1350"/>
          </a:p>
          <a:p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6869804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1131095"/>
            <a:ext cx="7886700" cy="390525"/>
          </a:xfrm>
        </p:spPr>
        <p:txBody>
          <a:bodyPr>
            <a:normAutofit/>
          </a:bodyPr>
          <a:lstStyle/>
          <a:p>
            <a:r>
              <a:rPr lang="en-US" altLang="ko-KR" sz="1800"/>
              <a:t>JSON vs XML</a:t>
            </a:r>
            <a:endParaRPr lang="ko-KR" altLang="en-US" sz="1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78769"/>
            <a:ext cx="7886700" cy="391120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sz="1350"/>
              <a:t>JSON</a:t>
            </a:r>
            <a:r>
              <a:rPr lang="ko-KR" altLang="en-US" sz="1350"/>
              <a:t>과 </a:t>
            </a:r>
            <a:r>
              <a:rPr lang="en-US" altLang="ko-KR" sz="1350"/>
              <a:t>XML </a:t>
            </a:r>
            <a:r>
              <a:rPr lang="ko-KR" altLang="en-US" sz="1350"/>
              <a:t>모두 웹 서버에서 데이터를 수신하는 데 사용할 수 있습니다</a:t>
            </a:r>
            <a:r>
              <a:rPr lang="en-US" altLang="ko-KR" sz="135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350"/>
              <a:t>다음 </a:t>
            </a:r>
            <a:r>
              <a:rPr lang="en-US" altLang="ko-KR" sz="1350"/>
              <a:t>JSON </a:t>
            </a:r>
            <a:r>
              <a:rPr lang="ko-KR" altLang="en-US" sz="1350"/>
              <a:t>및 </a:t>
            </a:r>
            <a:r>
              <a:rPr lang="en-US" altLang="ko-KR" sz="1350"/>
              <a:t>XML </a:t>
            </a:r>
            <a:r>
              <a:rPr lang="ko-KR" altLang="en-US" sz="1350"/>
              <a:t>예제는 모두 </a:t>
            </a:r>
            <a:r>
              <a:rPr lang="en-US" altLang="ko-KR" sz="1350"/>
              <a:t>3</a:t>
            </a:r>
            <a:r>
              <a:rPr lang="ko-KR" altLang="en-US" sz="1350"/>
              <a:t>명의 직원으로 된 배열 객체를 정의합니다</a:t>
            </a:r>
            <a:r>
              <a:rPr lang="en-US" altLang="ko-KR" sz="1350"/>
              <a:t>.</a:t>
            </a:r>
            <a:br>
              <a:rPr lang="en-US" altLang="ko-KR" sz="1350"/>
            </a:br>
            <a:r>
              <a:rPr lang="en-US" altLang="ko-KR" sz="1350"/>
              <a:t>JSON </a:t>
            </a:r>
            <a:r>
              <a:rPr lang="ko-KR" altLang="en-US" sz="1350"/>
              <a:t>예제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{"employees":[</a:t>
            </a:r>
            <a:br>
              <a:rPr lang="en-US" altLang="ko-KR" sz="1350"/>
            </a:br>
            <a:r>
              <a:rPr lang="en-US" altLang="ko-KR" sz="1350"/>
              <a:t>  { "firstName":"John", "lastName":"Doe" },</a:t>
            </a:r>
            <a:br>
              <a:rPr lang="en-US" altLang="ko-KR" sz="1350"/>
            </a:br>
            <a:r>
              <a:rPr lang="en-US" altLang="ko-KR" sz="1350"/>
              <a:t>  { "firstName":"Anna", "lastName":"Smith" },</a:t>
            </a:r>
            <a:br>
              <a:rPr lang="en-US" altLang="ko-KR" sz="1350"/>
            </a:br>
            <a:r>
              <a:rPr lang="en-US" altLang="ko-KR" sz="1350"/>
              <a:t>  { "firstName":"Peter", "lastName":"Jones" }</a:t>
            </a:r>
            <a:br>
              <a:rPr lang="en-US" altLang="ko-KR" sz="1350"/>
            </a:br>
            <a:r>
              <a:rPr lang="en-US" altLang="ko-KR" sz="1350"/>
              <a:t>]}</a:t>
            </a:r>
            <a:br>
              <a:rPr lang="en-US" altLang="ko-KR" sz="1350"/>
            </a:b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XML </a:t>
            </a:r>
            <a:r>
              <a:rPr lang="ko-KR" altLang="en-US" sz="1350"/>
              <a:t>예제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&lt;employees&gt;</a:t>
            </a:r>
            <a:br>
              <a:rPr lang="en-US" altLang="ko-KR" sz="1350"/>
            </a:br>
            <a:r>
              <a:rPr lang="en-US" altLang="ko-KR" sz="1350"/>
              <a:t>  &lt;employee&gt;</a:t>
            </a:r>
            <a:br>
              <a:rPr lang="en-US" altLang="ko-KR" sz="1350"/>
            </a:br>
            <a:r>
              <a:rPr lang="en-US" altLang="ko-KR" sz="1350"/>
              <a:t>    &lt;firstName&gt;John&lt;/firstName&gt; &lt;lastName&gt;Doe&lt;/lastName&gt;</a:t>
            </a:r>
            <a:br>
              <a:rPr lang="en-US" altLang="ko-KR" sz="1350"/>
            </a:br>
            <a:r>
              <a:rPr lang="en-US" altLang="ko-KR" sz="1350"/>
              <a:t>  &lt;/employee&gt;</a:t>
            </a:r>
            <a:br>
              <a:rPr lang="en-US" altLang="ko-KR" sz="1350"/>
            </a:br>
            <a:r>
              <a:rPr lang="en-US" altLang="ko-KR" sz="1350"/>
              <a:t>  &lt;employee&gt;</a:t>
            </a:r>
            <a:br>
              <a:rPr lang="en-US" altLang="ko-KR" sz="1350"/>
            </a:br>
            <a:r>
              <a:rPr lang="en-US" altLang="ko-KR" sz="1350"/>
              <a:t>    &lt;firstName&gt;Anna&lt;/firstName&gt; &lt;lastName&gt;Smith&lt;/lastName&gt;</a:t>
            </a:r>
            <a:br>
              <a:rPr lang="en-US" altLang="ko-KR" sz="1350"/>
            </a:br>
            <a:r>
              <a:rPr lang="en-US" altLang="ko-KR" sz="1350"/>
              <a:t>  &lt;/employee&gt;</a:t>
            </a:r>
            <a:br>
              <a:rPr lang="en-US" altLang="ko-KR" sz="1350"/>
            </a:br>
            <a:r>
              <a:rPr lang="en-US" altLang="ko-KR" sz="1350"/>
              <a:t>  &lt;employee&gt;</a:t>
            </a:r>
            <a:br>
              <a:rPr lang="en-US" altLang="ko-KR" sz="1350"/>
            </a:br>
            <a:r>
              <a:rPr lang="en-US" altLang="ko-KR" sz="1350"/>
              <a:t>    &lt;firstName&gt;Peter&lt;/firstName&gt; &lt;lastName&gt;Jones&lt;/lastName&gt;</a:t>
            </a:r>
            <a:br>
              <a:rPr lang="en-US" altLang="ko-KR" sz="1350"/>
            </a:br>
            <a:r>
              <a:rPr lang="en-US" altLang="ko-KR" sz="1350"/>
              <a:t>  &lt;/employee&gt;</a:t>
            </a:r>
            <a:br>
              <a:rPr lang="en-US" altLang="ko-KR" sz="1350"/>
            </a:br>
            <a:r>
              <a:rPr lang="en-US" altLang="ko-KR" sz="1350"/>
              <a:t>&lt;/employees&gt;</a:t>
            </a:r>
            <a:endParaRPr lang="ko-KR" altLang="en-US" sz="1350"/>
          </a:p>
          <a:p>
            <a:pPr>
              <a:lnSpc>
                <a:spcPct val="110000"/>
              </a:lnSpc>
            </a:pPr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24111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윈도우 모양과 </a:t>
            </a:r>
            <a:r>
              <a:rPr lang="en-US" altLang="ko-KR" dirty="0"/>
              <a:t>window </a:t>
            </a:r>
            <a:r>
              <a:rPr lang="ko-KR" altLang="en-US" dirty="0"/>
              <a:t>객체의 </a:t>
            </a:r>
            <a:r>
              <a:rPr lang="ko-KR" altLang="en-US" dirty="0" err="1"/>
              <a:t>프로퍼티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26211" y="1069025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106" name="그룹 105"/>
          <p:cNvGrpSpPr/>
          <p:nvPr/>
        </p:nvGrpSpPr>
        <p:grpSpPr>
          <a:xfrm>
            <a:off x="1115616" y="1313501"/>
            <a:ext cx="7400848" cy="4846924"/>
            <a:chOff x="1087294" y="1381872"/>
            <a:chExt cx="7400848" cy="4846924"/>
          </a:xfrm>
        </p:grpSpPr>
        <p:sp>
          <p:nvSpPr>
            <p:cNvPr id="24" name="TextBox 23"/>
            <p:cNvSpPr txBox="1"/>
            <p:nvPr/>
          </p:nvSpPr>
          <p:spPr>
            <a:xfrm>
              <a:off x="7335583" y="2077243"/>
              <a:ext cx="8060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menubar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7660" y="1844825"/>
              <a:ext cx="4885302" cy="3960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80540" y="1882755"/>
              <a:ext cx="6746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titlebar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568774" y="2661491"/>
              <a:ext cx="2171537" cy="278811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27531" y="2666704"/>
              <a:ext cx="9679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locationbar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2354581" y="2995938"/>
              <a:ext cx="2171537" cy="211022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87294" y="3018583"/>
              <a:ext cx="100585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bookmarks</a:t>
              </a:r>
            </a:p>
            <a:p>
              <a:r>
                <a:rPr lang="ko-KR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또는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r>
                <a:rPr lang="en-US" altLang="ko-KR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perosnalbar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76839" y="5951797"/>
              <a:ext cx="7718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scrollbar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16011" y="5517232"/>
              <a:ext cx="8204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statusbar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870651" y="2661491"/>
              <a:ext cx="1213513" cy="278811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437752" y="2669116"/>
              <a:ext cx="6861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toolbar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2354581" y="5552752"/>
              <a:ext cx="4180843" cy="196387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5" name="직선 화살표 연결선 4"/>
            <p:cNvCxnSpPr>
              <a:stCxn id="13" idx="3"/>
            </p:cNvCxnSpPr>
            <p:nvPr/>
          </p:nvCxnSpPr>
          <p:spPr>
            <a:xfrm flipV="1">
              <a:off x="2055148" y="2019637"/>
              <a:ext cx="224014" cy="161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34" idx="3"/>
            </p:cNvCxnSpPr>
            <p:nvPr/>
          </p:nvCxnSpPr>
          <p:spPr>
            <a:xfrm flipV="1">
              <a:off x="2095488" y="2800897"/>
              <a:ext cx="473286" cy="430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24" idx="1"/>
            </p:cNvCxnSpPr>
            <p:nvPr/>
          </p:nvCxnSpPr>
          <p:spPr>
            <a:xfrm flipH="1">
              <a:off x="6927353" y="2215743"/>
              <a:ext cx="408230" cy="376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48" idx="1"/>
            </p:cNvCxnSpPr>
            <p:nvPr/>
          </p:nvCxnSpPr>
          <p:spPr>
            <a:xfrm flipH="1" flipV="1">
              <a:off x="7066762" y="2803846"/>
              <a:ext cx="370990" cy="377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V="1">
              <a:off x="6795252" y="5715477"/>
              <a:ext cx="247047" cy="25161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41" idx="0"/>
            </p:cNvCxnSpPr>
            <p:nvPr/>
          </p:nvCxnSpPr>
          <p:spPr>
            <a:xfrm flipH="1" flipV="1">
              <a:off x="6659876" y="5706400"/>
              <a:ext cx="2870" cy="24539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43" idx="3"/>
            </p:cNvCxnSpPr>
            <p:nvPr/>
          </p:nvCxnSpPr>
          <p:spPr>
            <a:xfrm flipV="1">
              <a:off x="2136492" y="5655731"/>
              <a:ext cx="212164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37" idx="3"/>
            </p:cNvCxnSpPr>
            <p:nvPr/>
          </p:nvCxnSpPr>
          <p:spPr>
            <a:xfrm flipV="1">
              <a:off x="2093147" y="3101449"/>
              <a:ext cx="261434" cy="2403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모서리가 둥근 직사각형 59"/>
            <p:cNvSpPr/>
            <p:nvPr/>
          </p:nvSpPr>
          <p:spPr>
            <a:xfrm>
              <a:off x="2297660" y="2106140"/>
              <a:ext cx="4877059" cy="198442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 rot="10800000">
              <a:off x="7353175" y="3948203"/>
              <a:ext cx="369332" cy="914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err="1"/>
                <a:t>innerHeight</a:t>
              </a:r>
              <a:endParaRPr lang="ko-KR" altLang="en-US" sz="1200" dirty="0"/>
            </a:p>
          </p:txBody>
        </p:sp>
        <p:cxnSp>
          <p:nvCxnSpPr>
            <p:cNvPr id="63" name="직선 화살표 연결선 62"/>
            <p:cNvCxnSpPr/>
            <p:nvPr/>
          </p:nvCxnSpPr>
          <p:spPr>
            <a:xfrm flipH="1">
              <a:off x="7676279" y="3241592"/>
              <a:ext cx="11099" cy="2507547"/>
            </a:xfrm>
            <a:prstGeom prst="straightConnector1">
              <a:avLst/>
            </a:prstGeom>
            <a:ln w="12700">
              <a:solidFill>
                <a:srgbClr val="6699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217352" y="1864798"/>
              <a:ext cx="1249725" cy="9160"/>
            </a:xfrm>
            <a:prstGeom prst="line">
              <a:avLst/>
            </a:prstGeom>
            <a:ln w="12700">
              <a:solidFill>
                <a:srgbClr val="66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7238417" y="5804135"/>
              <a:ext cx="1249725" cy="9160"/>
            </a:xfrm>
            <a:prstGeom prst="line">
              <a:avLst/>
            </a:prstGeom>
            <a:ln w="12700">
              <a:solidFill>
                <a:srgbClr val="66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 rot="10800000">
              <a:off x="7947084" y="3945641"/>
              <a:ext cx="369332" cy="9310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wrap="none" rtlCol="0">
              <a:spAutoFit/>
            </a:bodyPr>
            <a:lstStyle/>
            <a:p>
              <a:r>
                <a:rPr lang="en-US" altLang="ko-KR" sz="1200" dirty="0" err="1"/>
                <a:t>outerHeight</a:t>
              </a:r>
              <a:endParaRPr lang="ko-KR" altLang="en-US" sz="1200" dirty="0"/>
            </a:p>
          </p:txBody>
        </p:sp>
        <p:cxnSp>
          <p:nvCxnSpPr>
            <p:cNvPr id="67" name="직선 화살표 연결선 66"/>
            <p:cNvCxnSpPr/>
            <p:nvPr/>
          </p:nvCxnSpPr>
          <p:spPr>
            <a:xfrm flipH="1">
              <a:off x="8288206" y="1861450"/>
              <a:ext cx="28211" cy="3951845"/>
            </a:xfrm>
            <a:prstGeom prst="straightConnector1">
              <a:avLst/>
            </a:prstGeom>
            <a:ln w="12700">
              <a:solidFill>
                <a:srgbClr val="6699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>
              <a:off x="7237543" y="3221599"/>
              <a:ext cx="592459" cy="0"/>
            </a:xfrm>
            <a:prstGeom prst="straightConnector1">
              <a:avLst/>
            </a:prstGeom>
            <a:ln w="12700">
              <a:solidFill>
                <a:srgbClr val="6699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>
              <a:off x="7237543" y="5755424"/>
              <a:ext cx="592459" cy="0"/>
            </a:xfrm>
            <a:prstGeom prst="straightConnector1">
              <a:avLst/>
            </a:prstGeom>
            <a:ln w="12700">
              <a:solidFill>
                <a:srgbClr val="6699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1200708" y="3998809"/>
              <a:ext cx="960519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innerWidth</a:t>
              </a:r>
              <a:endParaRPr lang="ko-KR" altLang="en-US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47928" y="4695053"/>
              <a:ext cx="976870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outerWidth</a:t>
              </a:r>
              <a:endParaRPr lang="ko-KR" altLang="en-US" sz="1200" dirty="0"/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>
              <a:off x="2348656" y="4365104"/>
              <a:ext cx="4779966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2297660" y="5085184"/>
              <a:ext cx="4860206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꺾인 연결선 82"/>
            <p:cNvCxnSpPr>
              <a:stCxn id="77" idx="3"/>
            </p:cNvCxnSpPr>
            <p:nvPr/>
          </p:nvCxnSpPr>
          <p:spPr>
            <a:xfrm>
              <a:off x="2161227" y="4137309"/>
              <a:ext cx="716667" cy="211189"/>
            </a:xfrm>
            <a:prstGeom prst="bentConnector3">
              <a:avLst>
                <a:gd name="adj1" fmla="val 99490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꺾인 연결선 91"/>
            <p:cNvCxnSpPr/>
            <p:nvPr/>
          </p:nvCxnSpPr>
          <p:spPr>
            <a:xfrm>
              <a:off x="2197536" y="4843377"/>
              <a:ext cx="716667" cy="211189"/>
            </a:xfrm>
            <a:prstGeom prst="bentConnector3">
              <a:avLst>
                <a:gd name="adj1" fmla="val 99490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577174" y="1381872"/>
              <a:ext cx="144097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</a:t>
              </a:r>
              <a:r>
                <a:rPr lang="en-US" altLang="ko-KR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screenX</a:t>
              </a:r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screenY</a:t>
              </a:r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95" name="직선 화살표 연결선 94"/>
            <p:cNvCxnSpPr>
              <a:stCxn id="94" idx="2"/>
            </p:cNvCxnSpPr>
            <p:nvPr/>
          </p:nvCxnSpPr>
          <p:spPr>
            <a:xfrm>
              <a:off x="2297660" y="1658871"/>
              <a:ext cx="0" cy="18595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9485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71588"/>
            <a:ext cx="7886700" cy="421838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sz="1275"/>
              <a:t>JSON</a:t>
            </a:r>
            <a:r>
              <a:rPr lang="ko-KR" altLang="en-US" sz="1275"/>
              <a:t>과 </a:t>
            </a:r>
            <a:r>
              <a:rPr lang="en-US" altLang="ko-KR" sz="1275"/>
              <a:t>XML</a:t>
            </a:r>
            <a:r>
              <a:rPr lang="ko-KR" altLang="en-US" sz="1275"/>
              <a:t>과 유사점</a:t>
            </a:r>
            <a:r>
              <a:rPr lang="en-US" altLang="ko-KR" sz="1275"/>
              <a:t/>
            </a:r>
            <a:br>
              <a:rPr lang="en-US" altLang="ko-KR" sz="1275"/>
            </a:br>
            <a:r>
              <a:rPr lang="en-US" altLang="ko-KR" sz="1275"/>
              <a:t>JSON</a:t>
            </a:r>
            <a:r>
              <a:rPr lang="ko-KR" altLang="en-US" sz="1275"/>
              <a:t>과 </a:t>
            </a:r>
            <a:r>
              <a:rPr lang="en-US" altLang="ko-KR" sz="1275"/>
              <a:t>XML</a:t>
            </a:r>
            <a:r>
              <a:rPr lang="ko-KR" altLang="en-US" sz="1275"/>
              <a:t>은 모두 사람이 읽을 수 있음</a:t>
            </a:r>
            <a:r>
              <a:rPr lang="en-US" altLang="ko-KR" sz="1275"/>
              <a:t/>
            </a:r>
            <a:br>
              <a:rPr lang="en-US" altLang="ko-KR" sz="1275"/>
            </a:br>
            <a:r>
              <a:rPr lang="en-US" altLang="ko-KR" sz="1275"/>
              <a:t>JSON</a:t>
            </a:r>
            <a:r>
              <a:rPr lang="ko-KR" altLang="en-US" sz="1275"/>
              <a:t>과 </a:t>
            </a:r>
            <a:r>
              <a:rPr lang="en-US" altLang="ko-KR" sz="1275"/>
              <a:t>XML</a:t>
            </a:r>
            <a:r>
              <a:rPr lang="ko-KR" altLang="en-US" sz="1275"/>
              <a:t>은 모두 계층적입니다</a:t>
            </a:r>
            <a:r>
              <a:rPr lang="en-US" altLang="ko-KR" sz="1275"/>
              <a:t>(</a:t>
            </a:r>
            <a:r>
              <a:rPr lang="ko-KR" altLang="en-US" sz="1275"/>
              <a:t>값 내의 값</a:t>
            </a:r>
            <a:r>
              <a:rPr lang="en-US" altLang="ko-KR" sz="1275"/>
              <a:t>).</a:t>
            </a:r>
            <a:br>
              <a:rPr lang="en-US" altLang="ko-KR" sz="1275"/>
            </a:br>
            <a:r>
              <a:rPr lang="en-US" altLang="ko-KR" sz="1275"/>
              <a:t>JSON</a:t>
            </a:r>
            <a:r>
              <a:rPr lang="ko-KR" altLang="en-US" sz="1275"/>
              <a:t>과 </a:t>
            </a:r>
            <a:r>
              <a:rPr lang="en-US" altLang="ko-KR" sz="1275"/>
              <a:t>XML</a:t>
            </a:r>
            <a:r>
              <a:rPr lang="ko-KR" altLang="en-US" sz="1275"/>
              <a:t>은 모두 많은 프로그래밍 언어에서 구문 분석되고 사용될 수 있다</a:t>
            </a:r>
            <a:r>
              <a:rPr lang="en-US" altLang="ko-KR" sz="1275"/>
              <a:t>XMLHttpRequest</a:t>
            </a:r>
            <a:r>
              <a:rPr lang="ko-KR" altLang="en-US" sz="1275"/>
              <a:t>를 사용하여 </a:t>
            </a:r>
            <a:r>
              <a:rPr lang="en-US" altLang="ko-KR" sz="1275"/>
              <a:t>JSON</a:t>
            </a:r>
            <a:r>
              <a:rPr lang="ko-KR" altLang="en-US" sz="1275"/>
              <a:t>과 </a:t>
            </a:r>
            <a:r>
              <a:rPr lang="en-US" altLang="ko-KR" sz="1275"/>
              <a:t>XML</a:t>
            </a:r>
            <a:r>
              <a:rPr lang="ko-KR" altLang="en-US" sz="1275"/>
              <a:t>에 접근 가능</a:t>
            </a:r>
            <a:endParaRPr lang="en-US" altLang="ko-KR" sz="1275"/>
          </a:p>
          <a:p>
            <a:pPr>
              <a:lnSpc>
                <a:spcPct val="110000"/>
              </a:lnSpc>
            </a:pPr>
            <a:r>
              <a:rPr lang="en-US" altLang="ko-KR" sz="1275"/>
              <a:t>JSON</a:t>
            </a:r>
            <a:r>
              <a:rPr lang="ko-KR" altLang="en-US" sz="1275"/>
              <a:t>과 </a:t>
            </a:r>
            <a:r>
              <a:rPr lang="en-US" altLang="ko-KR" sz="1275"/>
              <a:t>XML</a:t>
            </a:r>
            <a:r>
              <a:rPr lang="ko-KR" altLang="en-US" sz="1275"/>
              <a:t>의 다른점</a:t>
            </a:r>
            <a:r>
              <a:rPr lang="en-US" altLang="ko-KR" sz="1275"/>
              <a:t/>
            </a:r>
            <a:br>
              <a:rPr lang="en-US" altLang="ko-KR" sz="1275"/>
            </a:br>
            <a:r>
              <a:rPr lang="en-US" altLang="ko-KR" sz="1275"/>
              <a:t>JSON</a:t>
            </a:r>
            <a:r>
              <a:rPr lang="ko-KR" altLang="en-US" sz="1275"/>
              <a:t>은 종료 태그를 사용하지 않습니다</a:t>
            </a:r>
            <a:r>
              <a:rPr lang="en-US" altLang="ko-KR" sz="1275"/>
              <a:t>.</a:t>
            </a:r>
            <a:br>
              <a:rPr lang="en-US" altLang="ko-KR" sz="1275"/>
            </a:br>
            <a:r>
              <a:rPr lang="en-US" altLang="ko-KR" sz="1275"/>
              <a:t>JSON</a:t>
            </a:r>
            <a:r>
              <a:rPr lang="ko-KR" altLang="en-US" sz="1275"/>
              <a:t>이 더 짧습니다</a:t>
            </a:r>
            <a:r>
              <a:rPr lang="en-US" altLang="ko-KR" sz="1275"/>
              <a:t>.</a:t>
            </a:r>
            <a:br>
              <a:rPr lang="en-US" altLang="ko-KR" sz="1275"/>
            </a:br>
            <a:r>
              <a:rPr lang="en-US" altLang="ko-KR" sz="1275"/>
              <a:t>JSON</a:t>
            </a:r>
            <a:r>
              <a:rPr lang="ko-KR" altLang="en-US" sz="1275"/>
              <a:t>은 읽고 쓰기가 더 빠릅니다</a:t>
            </a:r>
            <a:r>
              <a:rPr lang="en-US" altLang="ko-KR" sz="1275"/>
              <a:t>.</a:t>
            </a:r>
            <a:br>
              <a:rPr lang="en-US" altLang="ko-KR" sz="1275"/>
            </a:br>
            <a:r>
              <a:rPr lang="en-US" altLang="ko-KR" sz="1275"/>
              <a:t>JSON</a:t>
            </a:r>
            <a:r>
              <a:rPr lang="ko-KR" altLang="en-US" sz="1275"/>
              <a:t>은 배열을 사용할 수 있습니다</a:t>
            </a:r>
            <a:r>
              <a:rPr lang="en-US" altLang="ko-KR" sz="1275"/>
              <a:t>.</a:t>
            </a:r>
            <a:br>
              <a:rPr lang="en-US" altLang="ko-KR" sz="1275"/>
            </a:br>
            <a:r>
              <a:rPr lang="en-US" altLang="ko-KR" sz="1275"/>
              <a:t>XML</a:t>
            </a:r>
            <a:r>
              <a:rPr lang="ko-KR" altLang="en-US" sz="1275"/>
              <a:t>은 </a:t>
            </a:r>
            <a:r>
              <a:rPr lang="en-US" altLang="ko-KR" sz="1275"/>
              <a:t>XML parsor</a:t>
            </a:r>
            <a:r>
              <a:rPr lang="ko-KR" altLang="en-US" sz="1275"/>
              <a:t>로 파싱되어야 합니다</a:t>
            </a:r>
            <a:r>
              <a:rPr lang="en-US" altLang="ko-KR" sz="1275"/>
              <a:t>. JSON</a:t>
            </a:r>
            <a:r>
              <a:rPr lang="ko-KR" altLang="en-US" sz="1275"/>
              <a:t>은 표준 </a:t>
            </a:r>
            <a:r>
              <a:rPr lang="en-US" altLang="ko-KR" sz="1275"/>
              <a:t>JavaScript </a:t>
            </a:r>
            <a:r>
              <a:rPr lang="ko-KR" altLang="en-US" sz="1275"/>
              <a:t>함수를</a:t>
            </a:r>
            <a:r>
              <a:rPr lang="en-US" altLang="ko-KR" sz="1275"/>
              <a:t> </a:t>
            </a:r>
            <a:r>
              <a:rPr lang="ko-KR" altLang="en-US" sz="1275"/>
              <a:t>사용합니다</a:t>
            </a:r>
            <a:r>
              <a:rPr lang="en-US" altLang="ko-KR" sz="1275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275"/>
              <a:t>JSON</a:t>
            </a:r>
            <a:r>
              <a:rPr lang="ko-KR" altLang="en-US" sz="1275"/>
              <a:t>이 </a:t>
            </a:r>
            <a:r>
              <a:rPr lang="en-US" altLang="ko-KR" sz="1275"/>
              <a:t>XML</a:t>
            </a:r>
            <a:r>
              <a:rPr lang="ko-KR" altLang="en-US" sz="1275"/>
              <a:t>보다 나은 이유</a:t>
            </a:r>
            <a:r>
              <a:rPr lang="en-US" altLang="ko-KR" sz="1275"/>
              <a:t/>
            </a:r>
            <a:br>
              <a:rPr lang="en-US" altLang="ko-KR" sz="1275"/>
            </a:br>
            <a:r>
              <a:rPr lang="en-US" altLang="ko-KR" sz="1275"/>
              <a:t>XML</a:t>
            </a:r>
            <a:r>
              <a:rPr lang="ko-KR" altLang="en-US" sz="1275"/>
              <a:t>은 </a:t>
            </a:r>
            <a:r>
              <a:rPr lang="en-US" altLang="ko-KR" sz="1275"/>
              <a:t>JSON</a:t>
            </a:r>
            <a:r>
              <a:rPr lang="ko-KR" altLang="en-US" sz="1275"/>
              <a:t>보다 구문 분석하기가 훨씬 더 어렵습니다</a:t>
            </a:r>
            <a:r>
              <a:rPr lang="en-US" altLang="ko-KR" sz="1275"/>
              <a:t>.</a:t>
            </a:r>
            <a:r>
              <a:rPr lang="ko-KR" altLang="en-US" sz="1275"/>
              <a:t/>
            </a:r>
            <a:br>
              <a:rPr lang="ko-KR" altLang="en-US" sz="1275"/>
            </a:br>
            <a:r>
              <a:rPr lang="en-US" altLang="ko-KR" sz="1275"/>
              <a:t>JSON</a:t>
            </a:r>
            <a:r>
              <a:rPr lang="ko-KR" altLang="en-US" sz="1275"/>
              <a:t>은 바로 사용할 수 있는 </a:t>
            </a:r>
            <a:r>
              <a:rPr lang="en-US" altLang="ko-KR" sz="1275"/>
              <a:t>JavaScript </a:t>
            </a:r>
            <a:r>
              <a:rPr lang="ko-KR" altLang="en-US" sz="1275"/>
              <a:t>객체로 구문 분석됩니다</a:t>
            </a:r>
            <a:r>
              <a:rPr lang="en-US" altLang="ko-KR" sz="1275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275"/>
              <a:t>AJAX </a:t>
            </a:r>
            <a:r>
              <a:rPr lang="ko-KR" altLang="en-US" sz="1275"/>
              <a:t>애플리케이션의 경우 </a:t>
            </a:r>
            <a:r>
              <a:rPr lang="en-US" altLang="ko-KR" sz="1275"/>
              <a:t>JSON</a:t>
            </a:r>
            <a:r>
              <a:rPr lang="ko-KR" altLang="en-US" sz="1275"/>
              <a:t>은 </a:t>
            </a:r>
            <a:r>
              <a:rPr lang="en-US" altLang="ko-KR" sz="1275"/>
              <a:t>XML</a:t>
            </a:r>
            <a:r>
              <a:rPr lang="ko-KR" altLang="en-US" sz="1275"/>
              <a:t>보다 빠르고 쉽습니다</a:t>
            </a:r>
            <a:r>
              <a:rPr lang="en-US" altLang="ko-KR" sz="1275"/>
              <a:t>.</a:t>
            </a:r>
            <a:br>
              <a:rPr lang="en-US" altLang="ko-KR" sz="1275"/>
            </a:br>
            <a:r>
              <a:rPr lang="en-US" altLang="ko-KR" sz="1275"/>
              <a:t>XML </a:t>
            </a:r>
            <a:r>
              <a:rPr lang="ko-KR" altLang="en-US" sz="1275"/>
              <a:t>사용</a:t>
            </a:r>
            <a:r>
              <a:rPr lang="en-US" altLang="ko-KR" sz="1275"/>
              <a:t/>
            </a:r>
            <a:br>
              <a:rPr lang="en-US" altLang="ko-KR" sz="1275"/>
            </a:br>
            <a:r>
              <a:rPr lang="en-US" altLang="ko-KR" sz="1275"/>
              <a:t>   XML </a:t>
            </a:r>
            <a:r>
              <a:rPr lang="ko-KR" altLang="en-US" sz="1275"/>
              <a:t>문서 가져오기</a:t>
            </a:r>
            <a:r>
              <a:rPr lang="en-US" altLang="ko-KR" sz="1275"/>
              <a:t/>
            </a:r>
            <a:br>
              <a:rPr lang="en-US" altLang="ko-KR" sz="1275"/>
            </a:br>
            <a:r>
              <a:rPr lang="en-US" altLang="ko-KR" sz="1275"/>
              <a:t>   XML DOM</a:t>
            </a:r>
            <a:r>
              <a:rPr lang="ko-KR" altLang="en-US" sz="1275"/>
              <a:t>을 사용하여 문서 반복</a:t>
            </a:r>
            <a:r>
              <a:rPr lang="en-US" altLang="ko-KR" sz="1275"/>
              <a:t/>
            </a:r>
            <a:br>
              <a:rPr lang="en-US" altLang="ko-KR" sz="1275"/>
            </a:br>
            <a:r>
              <a:rPr lang="en-US" altLang="ko-KR" sz="1275"/>
              <a:t>   </a:t>
            </a:r>
            <a:r>
              <a:rPr lang="ko-KR" altLang="en-US" sz="1275"/>
              <a:t>값을 추출하고 변수에 저장</a:t>
            </a:r>
            <a:r>
              <a:rPr lang="en-US" altLang="ko-KR" sz="1275"/>
              <a:t/>
            </a:r>
            <a:br>
              <a:rPr lang="en-US" altLang="ko-KR" sz="1275"/>
            </a:br>
            <a:r>
              <a:rPr lang="en-US" altLang="ko-KR" sz="1275"/>
              <a:t/>
            </a:r>
            <a:br>
              <a:rPr lang="en-US" altLang="ko-KR" sz="1275"/>
            </a:br>
            <a:r>
              <a:rPr lang="en-US" altLang="ko-KR" sz="1275"/>
              <a:t>JSON </a:t>
            </a:r>
            <a:r>
              <a:rPr lang="ko-KR" altLang="en-US" sz="1275"/>
              <a:t>사용</a:t>
            </a:r>
            <a:r>
              <a:rPr lang="en-US" altLang="ko-KR" sz="1275"/>
              <a:t/>
            </a:r>
            <a:br>
              <a:rPr lang="en-US" altLang="ko-KR" sz="1275"/>
            </a:br>
            <a:r>
              <a:rPr lang="en-US" altLang="ko-KR" sz="1275"/>
              <a:t>   JSON </a:t>
            </a:r>
            <a:r>
              <a:rPr lang="ko-KR" altLang="en-US" sz="1275"/>
              <a:t>문자열 가져오기</a:t>
            </a:r>
            <a:r>
              <a:rPr lang="en-US" altLang="ko-KR" sz="1275"/>
              <a:t/>
            </a:r>
            <a:br>
              <a:rPr lang="en-US" altLang="ko-KR" sz="1275"/>
            </a:br>
            <a:r>
              <a:rPr lang="en-US" altLang="ko-KR" sz="1275"/>
              <a:t>   JSON.JSON </a:t>
            </a:r>
            <a:r>
              <a:rPr lang="ko-KR" altLang="en-US" sz="1275"/>
              <a:t>문자열 구문 분석</a:t>
            </a:r>
          </a:p>
          <a:p>
            <a:endParaRPr lang="ko-KR" altLang="en-US" sz="1350"/>
          </a:p>
          <a:p>
            <a:pPr>
              <a:lnSpc>
                <a:spcPct val="100000"/>
              </a:lnSpc>
            </a:pPr>
            <a:endParaRPr lang="ko-KR" altLang="en-US" sz="1350"/>
          </a:p>
          <a:p>
            <a:pPr>
              <a:lnSpc>
                <a:spcPct val="100000"/>
              </a:lnSpc>
            </a:pPr>
            <a:endParaRPr lang="en-US" altLang="ko-KR" sz="1350"/>
          </a:p>
          <a:p>
            <a:endParaRPr lang="en-US" altLang="ko-KR" sz="1350"/>
          </a:p>
          <a:p>
            <a:endParaRPr lang="ko-KR" altLang="en-US" sz="1350"/>
          </a:p>
          <a:p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8969726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1171576"/>
            <a:ext cx="7886700" cy="421481"/>
          </a:xfrm>
        </p:spPr>
        <p:txBody>
          <a:bodyPr/>
          <a:lstStyle/>
          <a:p>
            <a:r>
              <a:rPr lang="en-US" altLang="ko-KR" sz="1800"/>
              <a:t>JSON </a:t>
            </a:r>
            <a:r>
              <a:rPr lang="ko-KR" altLang="en-US" sz="1800"/>
              <a:t>데이터 유형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28776"/>
            <a:ext cx="7886700" cy="3861197"/>
          </a:xfrm>
        </p:spPr>
        <p:txBody>
          <a:bodyPr>
            <a:normAutofit lnSpcReduction="10000"/>
          </a:bodyPr>
          <a:lstStyle/>
          <a:p>
            <a:r>
              <a:rPr lang="ko-KR" altLang="en-US" sz="1350"/>
              <a:t>유효한 데이터 유형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JSON</a:t>
            </a:r>
            <a:r>
              <a:rPr lang="ko-KR" altLang="en-US" sz="1350"/>
              <a:t>에서 값은 다음 데이터 유형 중 하나여야 합니다</a:t>
            </a:r>
            <a:r>
              <a:rPr lang="en-US" altLang="ko-KR" sz="1350"/>
              <a:t>.</a:t>
            </a:r>
            <a:br>
              <a:rPr lang="en-US" altLang="ko-KR" sz="1350"/>
            </a:br>
            <a:r>
              <a:rPr lang="en-US" altLang="ko-KR" sz="1350"/>
              <a:t>  String</a:t>
            </a:r>
            <a:br>
              <a:rPr lang="en-US" altLang="ko-KR" sz="1350"/>
            </a:br>
            <a:r>
              <a:rPr lang="en-US" altLang="ko-KR" sz="1350"/>
              <a:t>  number</a:t>
            </a:r>
            <a:br>
              <a:rPr lang="en-US" altLang="ko-KR" sz="1350"/>
            </a:br>
            <a:r>
              <a:rPr lang="en-US" altLang="ko-KR" sz="1350"/>
              <a:t>  object (JSON object)</a:t>
            </a:r>
            <a:br>
              <a:rPr lang="en-US" altLang="ko-KR" sz="1350"/>
            </a:br>
            <a:r>
              <a:rPr lang="en-US" altLang="ko-KR" sz="1350"/>
              <a:t>  array</a:t>
            </a:r>
            <a:br>
              <a:rPr lang="en-US" altLang="ko-KR" sz="1350"/>
            </a:br>
            <a:r>
              <a:rPr lang="en-US" altLang="ko-KR" sz="1350"/>
              <a:t>  boolean</a:t>
            </a:r>
            <a:br>
              <a:rPr lang="en-US" altLang="ko-KR" sz="1350"/>
            </a:br>
            <a:r>
              <a:rPr lang="en-US" altLang="ko-KR" sz="1350"/>
              <a:t>  </a:t>
            </a:r>
            <a:r>
              <a:rPr lang="en-US" altLang="ko-KR" sz="1350" i="1"/>
              <a:t>null</a:t>
            </a:r>
            <a:br>
              <a:rPr lang="en-US" altLang="ko-KR" sz="1350" i="1"/>
            </a:br>
            <a:r>
              <a:rPr lang="en-US" altLang="ko-KR" sz="1350" i="1"/>
              <a:t>(JS</a:t>
            </a:r>
            <a:r>
              <a:rPr lang="ko-KR" altLang="en-US" sz="1350" i="1"/>
              <a:t>의 데이터형 중  </a:t>
            </a:r>
            <a:r>
              <a:rPr lang="en-US" altLang="ko-KR" sz="1350"/>
              <a:t>function, date, </a:t>
            </a:r>
            <a:r>
              <a:rPr lang="en-US" altLang="ko-KR" sz="1350" i="1"/>
              <a:t>undefined</a:t>
            </a:r>
            <a:r>
              <a:rPr lang="ko-KR" altLang="en-US" sz="1350" i="1"/>
              <a:t>형은 사용하면 안됨</a:t>
            </a:r>
            <a:r>
              <a:rPr lang="en-US" altLang="ko-KR" sz="1350" i="1"/>
              <a:t>)</a:t>
            </a:r>
          </a:p>
          <a:p>
            <a:r>
              <a:rPr lang="en-US" altLang="ko-KR" sz="1350"/>
              <a:t>JSON </a:t>
            </a:r>
            <a:r>
              <a:rPr lang="ko-KR" altLang="en-US" sz="1350"/>
              <a:t>문자열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JSON</a:t>
            </a:r>
            <a:r>
              <a:rPr lang="ko-KR" altLang="en-US" sz="1350"/>
              <a:t>의 문자열은 큰따옴표로 묶어야 합니다</a:t>
            </a:r>
            <a:r>
              <a:rPr lang="en-US" altLang="ko-KR" sz="1350"/>
              <a:t>.</a:t>
            </a:r>
            <a:br>
              <a:rPr lang="en-US" altLang="ko-KR" sz="1350"/>
            </a:br>
            <a:r>
              <a:rPr lang="en-US" altLang="ko-KR" sz="1350"/>
              <a:t>{"name":"John"}</a:t>
            </a:r>
          </a:p>
          <a:p>
            <a:r>
              <a:rPr lang="en-US" altLang="ko-KR" sz="1350"/>
              <a:t>JSON </a:t>
            </a:r>
            <a:r>
              <a:rPr lang="ko-KR" altLang="en-US" sz="1350"/>
              <a:t>숫자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SON</a:t>
            </a:r>
            <a:r>
              <a:rPr lang="ko-KR" altLang="en-US" sz="1350"/>
              <a:t>의 숫자는 정수 또는 부동 소수점이어야 합니다</a:t>
            </a:r>
            <a:r>
              <a:rPr lang="en-US" altLang="ko-KR" sz="1350"/>
              <a:t>.</a:t>
            </a:r>
            <a:br>
              <a:rPr lang="en-US" altLang="ko-KR" sz="1350"/>
            </a:br>
            <a:r>
              <a:rPr lang="en-US" altLang="ko-KR" sz="1350"/>
              <a:t>{"age":30}</a:t>
            </a:r>
          </a:p>
          <a:p>
            <a:r>
              <a:rPr lang="en-US" altLang="ko-KR" sz="1350"/>
              <a:t>JSON </a:t>
            </a:r>
            <a:r>
              <a:rPr lang="ko-KR" altLang="en-US" sz="1350"/>
              <a:t>객체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{</a:t>
            </a:r>
            <a:br>
              <a:rPr lang="en-US" altLang="ko-KR" sz="1350"/>
            </a:br>
            <a:r>
              <a:rPr lang="en-US" altLang="ko-KR" sz="1350"/>
              <a:t>"employee":{"name":"John", "age":30, "city":"New York"}</a:t>
            </a:r>
            <a:br>
              <a:rPr lang="en-US" altLang="ko-KR" sz="1350"/>
            </a:br>
            <a:r>
              <a:rPr lang="en-US" altLang="ko-KR" sz="1350"/>
              <a:t>}</a:t>
            </a:r>
            <a:br>
              <a:rPr lang="en-US" altLang="ko-KR" sz="1350"/>
            </a:br>
            <a:r>
              <a:rPr lang="en-US" altLang="ko-KR" sz="1350"/>
              <a:t>JSON</a:t>
            </a:r>
            <a:r>
              <a:rPr lang="ko-KR" altLang="en-US" sz="1350"/>
              <a:t>의 객체는 </a:t>
            </a:r>
            <a:r>
              <a:rPr lang="en-US" altLang="ko-KR" sz="1350"/>
              <a:t>JSON </a:t>
            </a:r>
            <a:r>
              <a:rPr lang="ko-KR" altLang="en-US" sz="1350"/>
              <a:t>구문을 따라야 합니다</a:t>
            </a:r>
            <a:r>
              <a:rPr lang="en-US" altLang="ko-KR" sz="1350"/>
              <a:t>.</a:t>
            </a:r>
            <a:endParaRPr lang="ko-KR" altLang="en-US" sz="1350"/>
          </a:p>
          <a:p>
            <a:endParaRPr lang="ko-KR" altLang="en-US" sz="1350"/>
          </a:p>
          <a:p>
            <a:endParaRPr lang="ko-KR" altLang="en-US" sz="1350"/>
          </a:p>
          <a:p>
            <a:endParaRPr lang="en-US" altLang="ko-KR" sz="1350"/>
          </a:p>
          <a:p>
            <a:endParaRPr lang="en-US" altLang="ko-KR" sz="1350"/>
          </a:p>
          <a:p>
            <a:endParaRPr lang="ko-KR" altLang="en-US" sz="1350"/>
          </a:p>
          <a:p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8027839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85863"/>
            <a:ext cx="7886700" cy="4304110"/>
          </a:xfrm>
        </p:spPr>
        <p:txBody>
          <a:bodyPr>
            <a:normAutofit/>
          </a:bodyPr>
          <a:lstStyle/>
          <a:p>
            <a:r>
              <a:rPr lang="en-US" altLang="ko-KR" sz="1350"/>
              <a:t>JSON </a:t>
            </a:r>
            <a:r>
              <a:rPr lang="ko-KR" altLang="en-US" sz="1350"/>
              <a:t>배열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JSON</a:t>
            </a:r>
            <a:r>
              <a:rPr lang="ko-KR" altLang="en-US" sz="1350"/>
              <a:t>의 값은 배열일 수 있습니다</a:t>
            </a:r>
            <a:r>
              <a:rPr lang="en-US" altLang="ko-KR" sz="1350"/>
              <a:t>.</a:t>
            </a:r>
            <a:br>
              <a:rPr lang="en-US" altLang="ko-KR" sz="1350"/>
            </a:br>
            <a:r>
              <a:rPr lang="en-US" altLang="ko-KR" sz="1350"/>
              <a:t>{</a:t>
            </a:r>
            <a:br>
              <a:rPr lang="en-US" altLang="ko-KR" sz="1350"/>
            </a:br>
            <a:r>
              <a:rPr lang="en-US" altLang="ko-KR" sz="1350"/>
              <a:t>"employees":["John", "Anna", "Peter"]</a:t>
            </a:r>
            <a:br>
              <a:rPr lang="en-US" altLang="ko-KR" sz="1350"/>
            </a:br>
            <a:r>
              <a:rPr lang="en-US" altLang="ko-KR" sz="1350"/>
              <a:t>}</a:t>
            </a:r>
          </a:p>
          <a:p>
            <a:r>
              <a:rPr lang="en-US" altLang="ko-KR" sz="1350"/>
              <a:t>JSON </a:t>
            </a:r>
            <a:r>
              <a:rPr lang="ko-KR" altLang="en-US" sz="1350"/>
              <a:t>부울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JSON Boolean</a:t>
            </a:r>
            <a:r>
              <a:rPr lang="ko-KR" altLang="en-US" sz="1350"/>
              <a:t>의 값은 참</a:t>
            </a:r>
            <a:r>
              <a:rPr lang="en-US" altLang="ko-KR" sz="1350"/>
              <a:t>/</a:t>
            </a:r>
            <a:r>
              <a:rPr lang="ko-KR" altLang="en-US" sz="1350"/>
              <a:t>거짓일 수 있습니다</a:t>
            </a:r>
            <a:r>
              <a:rPr lang="en-US" altLang="ko-KR" sz="1350"/>
              <a:t>.</a:t>
            </a:r>
            <a:br>
              <a:rPr lang="en-US" altLang="ko-KR" sz="1350"/>
            </a:br>
            <a:r>
              <a:rPr lang="en-US" altLang="ko-KR" sz="1350"/>
              <a:t>{"sale":true}</a:t>
            </a:r>
          </a:p>
          <a:p>
            <a:r>
              <a:rPr lang="en-US" altLang="ko-KR" sz="1350"/>
              <a:t>JSON null</a:t>
            </a:r>
            <a:br>
              <a:rPr lang="en-US" altLang="ko-KR" sz="1350"/>
            </a:br>
            <a:r>
              <a:rPr lang="en-US" altLang="ko-KR" sz="1350"/>
              <a:t>JSON</a:t>
            </a:r>
            <a:r>
              <a:rPr lang="ko-KR" altLang="en-US" sz="1350"/>
              <a:t>의 값은 </a:t>
            </a:r>
            <a:r>
              <a:rPr lang="en-US" altLang="ko-KR" sz="1350"/>
              <a:t>null</a:t>
            </a:r>
            <a:r>
              <a:rPr lang="ko-KR" altLang="en-US" sz="1350"/>
              <a:t>일 수 있습니다</a:t>
            </a:r>
            <a:r>
              <a:rPr lang="en-US" altLang="ko-KR" sz="1350"/>
              <a:t>.</a:t>
            </a:r>
            <a:br>
              <a:rPr lang="en-US" altLang="ko-KR" sz="1350"/>
            </a:br>
            <a:r>
              <a:rPr lang="en-US" altLang="ko-KR" sz="1350"/>
              <a:t>{"middlename":null}</a:t>
            </a:r>
            <a:br>
              <a:rPr lang="en-US" altLang="ko-KR" sz="1350"/>
            </a:br>
            <a:endParaRPr lang="ko-KR" altLang="en-US" sz="1350"/>
          </a:p>
          <a:p>
            <a:endParaRPr lang="ko-KR" altLang="en-US" sz="1350"/>
          </a:p>
          <a:p>
            <a:endParaRPr lang="ko-KR" altLang="en-US" sz="1350"/>
          </a:p>
          <a:p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2702786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7225" y="1023938"/>
            <a:ext cx="7886700" cy="597694"/>
          </a:xfrm>
        </p:spPr>
        <p:txBody>
          <a:bodyPr>
            <a:normAutofit/>
          </a:bodyPr>
          <a:lstStyle/>
          <a:p>
            <a:r>
              <a:rPr lang="en-US" altLang="ko-KR" sz="1800"/>
              <a:t>JSON.parse()</a:t>
            </a:r>
            <a:endParaRPr lang="ko-KR" altLang="en-US" sz="1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43063"/>
            <a:ext cx="7886700" cy="38469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350"/>
              <a:t>JSON</a:t>
            </a:r>
            <a:r>
              <a:rPr lang="ko-KR" altLang="en-US" sz="1350"/>
              <a:t>의 일반적인 용도는 웹 서버와 데이터를 교환시</a:t>
            </a:r>
            <a:r>
              <a:rPr lang="en-US" altLang="ko-KR" sz="1350"/>
              <a:t> </a:t>
            </a:r>
            <a:r>
              <a:rPr lang="ko-KR" altLang="en-US" sz="1350"/>
              <a:t>사용 하는 것입니다</a:t>
            </a:r>
            <a:r>
              <a:rPr lang="en-US" altLang="ko-KR" sz="1350"/>
              <a:t>.</a:t>
            </a:r>
            <a:br>
              <a:rPr lang="en-US" altLang="ko-KR" sz="1350"/>
            </a:br>
            <a:r>
              <a:rPr lang="ko-KR" altLang="en-US" sz="1350"/>
              <a:t>웹 서버에서 데이터를 수신할 때 데이터는 항상 문자열입니다</a:t>
            </a:r>
            <a:r>
              <a:rPr lang="en-US" altLang="ko-KR" sz="1350"/>
              <a:t>.</a:t>
            </a:r>
            <a:br>
              <a:rPr lang="en-US" altLang="ko-KR" sz="1350"/>
            </a:br>
            <a:r>
              <a:rPr lang="ko-KR" altLang="en-US" sz="1350"/>
              <a:t>데이터에 </a:t>
            </a:r>
            <a:r>
              <a:rPr lang="en-US" altLang="ko-KR" sz="1350"/>
              <a:t>JSON.parse()</a:t>
            </a:r>
            <a:r>
              <a:rPr lang="ko-KR" altLang="en-US" sz="1350"/>
              <a:t>을</a:t>
            </a:r>
            <a:r>
              <a:rPr lang="en-US" altLang="ko-KR" sz="1350"/>
              <a:t> </a:t>
            </a:r>
            <a:r>
              <a:rPr lang="ko-KR" altLang="en-US" sz="1350"/>
              <a:t>적용하면 </a:t>
            </a:r>
            <a:r>
              <a:rPr lang="en-US" altLang="ko-KR" sz="1350"/>
              <a:t>JSON</a:t>
            </a:r>
            <a:r>
              <a:rPr lang="ko-KR" altLang="en-US" sz="1350"/>
              <a:t>문자열은 </a:t>
            </a:r>
            <a:r>
              <a:rPr lang="en-US" altLang="ko-KR" sz="1350"/>
              <a:t>JS object</a:t>
            </a:r>
            <a:r>
              <a:rPr lang="ko-KR" altLang="en-US" sz="1350"/>
              <a:t>가 됩니다</a:t>
            </a:r>
            <a:r>
              <a:rPr lang="en-US" altLang="ko-KR" sz="135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350"/>
              <a:t>Example - Parsing JSON</a:t>
            </a:r>
            <a:br>
              <a:rPr lang="en-US" altLang="ko-KR" sz="1350"/>
            </a:br>
            <a:r>
              <a:rPr lang="ko-KR" altLang="en-US" sz="1350"/>
              <a:t>웹서버에서 받은 </a:t>
            </a:r>
            <a:r>
              <a:rPr lang="en-US" altLang="ko-KR" sz="1350"/>
              <a:t>JSON</a:t>
            </a:r>
            <a:r>
              <a:rPr lang="ko-KR" altLang="en-US" sz="1350"/>
              <a:t>문자열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'{"name":"John", "age":30, "city":"New York"}‘</a:t>
            </a:r>
            <a:br>
              <a:rPr lang="en-US" altLang="ko-KR" sz="1350"/>
            </a:br>
            <a:r>
              <a:rPr lang="ko-KR" altLang="en-US" sz="1350"/>
              <a:t>이 문자열에 </a:t>
            </a:r>
            <a:r>
              <a:rPr lang="en-US" altLang="ko-KR" sz="1350"/>
              <a:t>JS</a:t>
            </a:r>
            <a:r>
              <a:rPr lang="ko-KR" altLang="en-US" sz="1350"/>
              <a:t>의 </a:t>
            </a:r>
            <a:r>
              <a:rPr lang="en-US" altLang="ko-KR" sz="1350"/>
              <a:t>JSON.parse()</a:t>
            </a:r>
            <a:r>
              <a:rPr lang="ko-KR" altLang="en-US" sz="1350"/>
              <a:t>메서드를 적용하면 </a:t>
            </a:r>
            <a:r>
              <a:rPr lang="en-US" altLang="ko-KR" sz="1350"/>
              <a:t>JS</a:t>
            </a:r>
            <a:r>
              <a:rPr lang="ko-KR" altLang="en-US" sz="1350"/>
              <a:t>객체를 반환한다</a:t>
            </a:r>
            <a:r>
              <a:rPr lang="en-US" altLang="ko-KR" sz="1350"/>
              <a:t>.</a:t>
            </a:r>
            <a:br>
              <a:rPr lang="en-US" altLang="ko-KR" sz="1350"/>
            </a:br>
            <a:r>
              <a:rPr lang="en-US" altLang="ko-KR" sz="1350"/>
              <a:t>const obj = JSON.parse('{"name":"John", "age":30, "city":"New York"}');</a:t>
            </a:r>
            <a:br>
              <a:rPr lang="en-US" altLang="ko-KR" sz="1350"/>
            </a:br>
            <a:r>
              <a:rPr lang="ko-KR" altLang="en-US" sz="1350"/>
              <a:t>이때 </a:t>
            </a:r>
            <a:r>
              <a:rPr lang="en-US" altLang="ko-KR" sz="1350"/>
              <a:t>JSON</a:t>
            </a:r>
            <a:r>
              <a:rPr lang="ko-KR" altLang="en-US" sz="1350"/>
              <a:t>문자열이 아니면 에러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ko-KR" altLang="en-US" sz="1350"/>
              <a:t>이제 </a:t>
            </a:r>
            <a:r>
              <a:rPr lang="en-US" altLang="ko-KR" sz="1350"/>
              <a:t>JS</a:t>
            </a:r>
            <a:r>
              <a:rPr lang="ko-KR" altLang="en-US" sz="1350"/>
              <a:t>의 객체 변수로 사용 가능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&lt;p id="demo"&gt;&lt;/p&gt;</a:t>
            </a:r>
            <a:br>
              <a:rPr lang="en-US" altLang="ko-KR" sz="1350"/>
            </a:b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&lt;script&gt;</a:t>
            </a:r>
            <a:br>
              <a:rPr lang="en-US" altLang="ko-KR" sz="1350"/>
            </a:br>
            <a:r>
              <a:rPr lang="en-US" altLang="ko-KR" sz="1350"/>
              <a:t>    document.getElementById("demo").innerHTML = obj.name;</a:t>
            </a:r>
            <a:br>
              <a:rPr lang="en-US" altLang="ko-KR" sz="1350"/>
            </a:br>
            <a:r>
              <a:rPr lang="en-US" altLang="ko-KR" sz="1350"/>
              <a:t>&lt;/script&gt;</a:t>
            </a:r>
          </a:p>
          <a:p>
            <a:endParaRPr lang="en-US" altLang="ko-KR" sz="1350"/>
          </a:p>
          <a:p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4656764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57288"/>
            <a:ext cx="7886700" cy="433268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sz="1350"/>
              <a:t>JSON </a:t>
            </a:r>
            <a:r>
              <a:rPr lang="ko-KR" altLang="en-US" sz="1350"/>
              <a:t>배열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JSON</a:t>
            </a:r>
            <a:r>
              <a:rPr lang="ko-KR" altLang="en-US" sz="1350"/>
              <a:t>형식의 배열에 </a:t>
            </a:r>
            <a:r>
              <a:rPr lang="en-US" altLang="ko-KR" sz="1350"/>
              <a:t>JSON.parse()</a:t>
            </a:r>
            <a:r>
              <a:rPr lang="ko-KR" altLang="en-US" sz="1350"/>
              <a:t>를 적용하면 </a:t>
            </a:r>
            <a:r>
              <a:rPr lang="en-US" altLang="ko-KR" sz="1350"/>
              <a:t>JS</a:t>
            </a:r>
            <a:r>
              <a:rPr lang="ko-KR" altLang="en-US" sz="1350"/>
              <a:t>형의 배열을 반환함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const text = '["Ford", "BMW", "Audi", "Fiat"]'; &lt;!—JSON</a:t>
            </a:r>
            <a:r>
              <a:rPr lang="ko-KR" altLang="en-US" sz="1350"/>
              <a:t>배열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const myArr = JSON.parse(text); &lt;!—JS</a:t>
            </a:r>
            <a:r>
              <a:rPr lang="ko-KR" altLang="en-US" sz="1350"/>
              <a:t>배열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document.getElementById("demo").innerHTML = myArr[0];</a:t>
            </a:r>
          </a:p>
          <a:p>
            <a:pPr>
              <a:lnSpc>
                <a:spcPct val="110000"/>
              </a:lnSpc>
            </a:pPr>
            <a:r>
              <a:rPr lang="en-US" altLang="ko-KR" sz="1350"/>
              <a:t>Exception</a:t>
            </a:r>
            <a:br>
              <a:rPr lang="en-US" altLang="ko-KR" sz="1350"/>
            </a:br>
            <a:r>
              <a:rPr lang="en-US" altLang="ko-KR" sz="1350"/>
              <a:t>Parsing Date</a:t>
            </a:r>
            <a:br>
              <a:rPr lang="en-US" altLang="ko-KR" sz="1350"/>
            </a:br>
            <a:r>
              <a:rPr lang="en-US" altLang="ko-KR" sz="1350"/>
              <a:t>JSON</a:t>
            </a:r>
            <a:r>
              <a:rPr lang="ko-KR" altLang="en-US" sz="1350"/>
              <a:t>에서는 </a:t>
            </a:r>
            <a:r>
              <a:rPr lang="en-US" altLang="ko-KR" sz="1350"/>
              <a:t>date</a:t>
            </a:r>
            <a:r>
              <a:rPr lang="ko-KR" altLang="en-US" sz="1350"/>
              <a:t>객체는 허용 안됨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ko-KR" altLang="en-US" sz="1350"/>
              <a:t>문자열로하여 </a:t>
            </a:r>
            <a:r>
              <a:rPr lang="en-US" altLang="ko-KR" sz="1350"/>
              <a:t>date </a:t>
            </a:r>
            <a:r>
              <a:rPr lang="ko-KR" altLang="en-US" sz="1350"/>
              <a:t>를 사용하면 </a:t>
            </a:r>
            <a:r>
              <a:rPr lang="en-US" altLang="ko-KR" sz="1350"/>
              <a:t>JS</a:t>
            </a:r>
            <a:r>
              <a:rPr lang="ko-KR" altLang="en-US" sz="1350"/>
              <a:t>에서 다시</a:t>
            </a:r>
            <a:r>
              <a:rPr lang="en-US" altLang="ko-KR" sz="1350"/>
              <a:t> </a:t>
            </a:r>
            <a:r>
              <a:rPr lang="ko-KR" altLang="en-US" sz="1350"/>
              <a:t>문자열을 </a:t>
            </a:r>
            <a:r>
              <a:rPr lang="en-US" altLang="ko-KR" sz="1350"/>
              <a:t>Date</a:t>
            </a:r>
            <a:r>
              <a:rPr lang="ko-KR" altLang="en-US" sz="1350"/>
              <a:t>객체로 변환해주어야 한다</a:t>
            </a:r>
            <a:r>
              <a:rPr lang="en-US" altLang="ko-KR" sz="1350"/>
              <a:t>.</a:t>
            </a:r>
            <a:br>
              <a:rPr lang="en-US" altLang="ko-KR" sz="1350"/>
            </a:br>
            <a:r>
              <a:rPr lang="en-US" altLang="ko-KR" sz="1350"/>
              <a:t>const text = '{"name":"John", "birth":"1986-12-14", "city":"New York"}';</a:t>
            </a:r>
            <a:br>
              <a:rPr lang="en-US" altLang="ko-KR" sz="1350"/>
            </a:br>
            <a:r>
              <a:rPr lang="en-US" altLang="ko-KR" sz="1350"/>
              <a:t>const obj = JSON.parse(text);</a:t>
            </a:r>
            <a:br>
              <a:rPr lang="en-US" altLang="ko-KR" sz="1350"/>
            </a:br>
            <a:r>
              <a:rPr lang="en-US" altLang="ko-KR" sz="1350"/>
              <a:t>obj.birth = new Date(obj.birth);</a:t>
            </a:r>
            <a:br>
              <a:rPr lang="en-US" altLang="ko-KR" sz="1350"/>
            </a:br>
            <a:r>
              <a:rPr lang="en-US" altLang="ko-KR" sz="1350"/>
              <a:t>document.getElementById("demo").innerHTML = obj.name + ", " + obj.birth;</a:t>
            </a:r>
            <a:br>
              <a:rPr lang="en-US" altLang="ko-KR" sz="1350"/>
            </a:br>
            <a:r>
              <a:rPr lang="en-US" altLang="ko-KR" sz="1350"/>
              <a:t/>
            </a:r>
            <a:br>
              <a:rPr lang="en-US" altLang="ko-KR" sz="1350"/>
            </a:br>
            <a:r>
              <a:rPr lang="ko-KR" altLang="en-US" sz="1350"/>
              <a:t>아니면 </a:t>
            </a:r>
            <a:r>
              <a:rPr lang="en-US" altLang="ko-KR" sz="1350"/>
              <a:t>parse(</a:t>
            </a:r>
            <a:r>
              <a:rPr lang="ko-KR" altLang="en-US" sz="1350"/>
              <a:t>인자</a:t>
            </a:r>
            <a:r>
              <a:rPr lang="en-US" altLang="ko-KR" sz="1350"/>
              <a:t>1,</a:t>
            </a:r>
            <a:r>
              <a:rPr lang="ko-KR" altLang="en-US" sz="1350"/>
              <a:t>인자</a:t>
            </a:r>
            <a:r>
              <a:rPr lang="en-US" altLang="ko-KR" sz="1350"/>
              <a:t>2)</a:t>
            </a:r>
            <a:r>
              <a:rPr lang="ko-KR" altLang="en-US" sz="1350"/>
              <a:t>를 사용한다</a:t>
            </a:r>
            <a:r>
              <a:rPr lang="en-US" altLang="ko-KR" sz="1350"/>
              <a:t>.</a:t>
            </a:r>
            <a:br>
              <a:rPr lang="en-US" altLang="ko-KR" sz="1350"/>
            </a:br>
            <a:r>
              <a:rPr lang="en-US" altLang="ko-KR" sz="1350"/>
              <a:t>const text = '{"name":"John", "birth":"1986-12-14", "city":"New York"}';</a:t>
            </a:r>
            <a:br>
              <a:rPr lang="en-US" altLang="ko-KR" sz="1350"/>
            </a:br>
            <a:r>
              <a:rPr lang="en-US" altLang="ko-KR" sz="1350"/>
              <a:t>const obj = JSON.parse(text, function (key, value) {</a:t>
            </a:r>
            <a:br>
              <a:rPr lang="en-US" altLang="ko-KR" sz="1350"/>
            </a:br>
            <a:r>
              <a:rPr lang="en-US" altLang="ko-KR" sz="1350"/>
              <a:t>  if (key == "birth") {</a:t>
            </a:r>
            <a:br>
              <a:rPr lang="en-US" altLang="ko-KR" sz="1350"/>
            </a:br>
            <a:r>
              <a:rPr lang="en-US" altLang="ko-KR" sz="1350"/>
              <a:t>    return new Date(value);</a:t>
            </a:r>
            <a:br>
              <a:rPr lang="en-US" altLang="ko-KR" sz="1350"/>
            </a:br>
            <a:r>
              <a:rPr lang="en-US" altLang="ko-KR" sz="1350"/>
              <a:t>  } else {</a:t>
            </a:r>
            <a:br>
              <a:rPr lang="en-US" altLang="ko-KR" sz="1350"/>
            </a:br>
            <a:r>
              <a:rPr lang="en-US" altLang="ko-KR" sz="1350"/>
              <a:t>    return value;</a:t>
            </a:r>
            <a:br>
              <a:rPr lang="en-US" altLang="ko-KR" sz="1350"/>
            </a:br>
            <a:r>
              <a:rPr lang="en-US" altLang="ko-KR" sz="1350"/>
              <a:t>  }</a:t>
            </a:r>
            <a:br>
              <a:rPr lang="en-US" altLang="ko-KR" sz="1350"/>
            </a:br>
            <a:r>
              <a:rPr lang="en-US" altLang="ko-KR" sz="1350"/>
              <a:t>});</a:t>
            </a:r>
            <a:br>
              <a:rPr lang="en-US" altLang="ko-KR" sz="1350"/>
            </a:b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document.getElementById("demo").innerHTML = obj.name + ", " + obj.birth;</a:t>
            </a:r>
          </a:p>
          <a:p>
            <a:endParaRPr lang="en-US" altLang="ko-KR" sz="1350"/>
          </a:p>
          <a:p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7045802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idx="1"/>
          </p:nvPr>
        </p:nvSpPr>
        <p:spPr>
          <a:xfrm>
            <a:off x="628650" y="1164431"/>
            <a:ext cx="7886700" cy="4325541"/>
          </a:xfrm>
        </p:spPr>
        <p:txBody>
          <a:bodyPr>
            <a:normAutofit/>
          </a:bodyPr>
          <a:lstStyle/>
          <a:p>
            <a:r>
              <a:rPr lang="en-US" altLang="ko-KR" sz="1350"/>
              <a:t>Parsing Function</a:t>
            </a:r>
            <a:br>
              <a:rPr lang="en-US" altLang="ko-KR" sz="1350"/>
            </a:br>
            <a:r>
              <a:rPr lang="en-US" altLang="ko-KR" sz="1350"/>
              <a:t>function</a:t>
            </a:r>
            <a:r>
              <a:rPr lang="ko-KR" altLang="en-US" sz="1350"/>
              <a:t>도 </a:t>
            </a:r>
            <a:r>
              <a:rPr lang="en-US" altLang="ko-KR" sz="1350"/>
              <a:t>JSON</a:t>
            </a:r>
            <a:r>
              <a:rPr lang="ko-KR" altLang="en-US" sz="1350"/>
              <a:t>에서 사용 못하는 데이터 형이다</a:t>
            </a:r>
            <a:r>
              <a:rPr lang="en-US" altLang="ko-KR" sz="1350"/>
              <a:t>.</a:t>
            </a:r>
            <a:br>
              <a:rPr lang="en-US" altLang="ko-KR" sz="1350"/>
            </a:br>
            <a:r>
              <a:rPr lang="ko-KR" altLang="en-US" sz="1350"/>
              <a:t>사용하려면 문자열로 처리하여 사용하고 </a:t>
            </a:r>
            <a:r>
              <a:rPr lang="en-US" altLang="ko-KR" sz="1350"/>
              <a:t>JS</a:t>
            </a:r>
            <a:r>
              <a:rPr lang="ko-KR" altLang="en-US" sz="1350"/>
              <a:t>객체로 변환된뒤에 다시 한번 </a:t>
            </a:r>
            <a:r>
              <a:rPr lang="en-US" altLang="ko-KR" sz="1350"/>
              <a:t>function</a:t>
            </a:r>
            <a:r>
              <a:rPr lang="ko-KR" altLang="en-US" sz="1350"/>
              <a:t>으로 변환한다</a:t>
            </a:r>
            <a:r>
              <a:rPr lang="en-US" altLang="ko-KR" sz="1350"/>
              <a:t>.</a:t>
            </a:r>
            <a:br>
              <a:rPr lang="en-US" altLang="ko-KR" sz="1350"/>
            </a:br>
            <a:r>
              <a:rPr lang="en-US" altLang="ko-KR" sz="1350"/>
              <a:t>const text = '{"name":"John", "age":"function () {return 30;}", </a:t>
            </a:r>
            <a:br>
              <a:rPr lang="en-US" altLang="ko-KR" sz="1350"/>
            </a:br>
            <a:r>
              <a:rPr lang="en-US" altLang="ko-KR" sz="1350"/>
              <a:t>   "city":"New York"}';</a:t>
            </a:r>
            <a:br>
              <a:rPr lang="en-US" altLang="ko-KR" sz="1350"/>
            </a:br>
            <a:r>
              <a:rPr lang="en-US" altLang="ko-KR" sz="1350"/>
              <a:t>const obj = JSON.parse(text);</a:t>
            </a:r>
            <a:br>
              <a:rPr lang="en-US" altLang="ko-KR" sz="1350"/>
            </a:br>
            <a:r>
              <a:rPr lang="en-US" altLang="ko-KR" sz="1350"/>
              <a:t>obj.age = eval("(" + obj.age + ")");</a:t>
            </a:r>
            <a:br>
              <a:rPr lang="en-US" altLang="ko-KR" sz="1350"/>
            </a:b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document.getElementById("demo").innerHTML = obj.name + ", " + obj.age();</a:t>
            </a:r>
            <a:br>
              <a:rPr lang="en-US" altLang="ko-KR" sz="1350"/>
            </a:b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** eval(</a:t>
            </a:r>
            <a:r>
              <a:rPr lang="ko-KR" altLang="en-US" sz="1350"/>
              <a:t>문자열</a:t>
            </a:r>
            <a:r>
              <a:rPr lang="en-US" altLang="ko-KR" sz="1350"/>
              <a:t>)</a:t>
            </a:r>
            <a:r>
              <a:rPr lang="ko-KR" altLang="en-US" sz="1350"/>
              <a:t>함수는 문자열로 된 표현식을 실행하여 결과를 문자열로 반환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eval(“10 * 20”); </a:t>
            </a:r>
            <a:r>
              <a:rPr lang="ko-KR" altLang="en-US" sz="1350"/>
              <a:t>은</a:t>
            </a:r>
            <a:r>
              <a:rPr lang="en-US" altLang="ko-KR" sz="1350"/>
              <a:t> 200</a:t>
            </a:r>
            <a:r>
              <a:rPr lang="ko-KR" altLang="en-US" sz="1350"/>
              <a:t>을 문자열로 반환한다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** </a:t>
            </a:r>
            <a:r>
              <a:rPr lang="ko-KR" altLang="en-US" sz="1350"/>
              <a:t>함수를 </a:t>
            </a:r>
            <a:r>
              <a:rPr lang="en-US" altLang="ko-KR" sz="1350"/>
              <a:t>JSON</a:t>
            </a:r>
            <a:r>
              <a:rPr lang="ko-KR" altLang="en-US" sz="1350"/>
              <a:t>에 포함시키는 것은 가급적 삼가 하라</a:t>
            </a:r>
            <a:endParaRPr lang="en-US" altLang="ko-KR" sz="1350"/>
          </a:p>
          <a:p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41371504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1131095"/>
            <a:ext cx="7886700" cy="590550"/>
          </a:xfrm>
        </p:spPr>
        <p:txBody>
          <a:bodyPr>
            <a:normAutofit/>
          </a:bodyPr>
          <a:lstStyle/>
          <a:p>
            <a:r>
              <a:rPr lang="en-US" altLang="ko-KR" sz="1800"/>
              <a:t>JSON.stringify()</a:t>
            </a:r>
            <a:endParaRPr lang="ko-KR" altLang="en-US" sz="1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64494"/>
            <a:ext cx="7886700" cy="38254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350"/>
              <a:t>JSON.stringify()</a:t>
            </a:r>
            <a:r>
              <a:rPr lang="ko-KR" altLang="en-US" sz="1350"/>
              <a:t>는 </a:t>
            </a:r>
            <a:r>
              <a:rPr lang="en-US" altLang="ko-KR" sz="1350"/>
              <a:t>JS</a:t>
            </a:r>
            <a:r>
              <a:rPr lang="ko-KR" altLang="en-US" sz="1350"/>
              <a:t>객체를 </a:t>
            </a:r>
            <a:r>
              <a:rPr lang="en-US" altLang="ko-KR" sz="1350"/>
              <a:t>JSON</a:t>
            </a:r>
            <a:r>
              <a:rPr lang="ko-KR" altLang="en-US" sz="1350"/>
              <a:t>문자열로 반환</a:t>
            </a:r>
            <a:endParaRPr lang="en-US" altLang="ko-KR" sz="1350"/>
          </a:p>
          <a:p>
            <a:pPr>
              <a:lnSpc>
                <a:spcPct val="100000"/>
              </a:lnSpc>
            </a:pPr>
            <a:r>
              <a:rPr lang="en-US" altLang="ko-KR" sz="1350"/>
              <a:t>JavaScript </a:t>
            </a:r>
            <a:r>
              <a:rPr lang="ko-KR" altLang="en-US" sz="1350"/>
              <a:t>객체 문자열화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JS</a:t>
            </a:r>
            <a:r>
              <a:rPr lang="ko-KR" altLang="en-US" sz="1350"/>
              <a:t>객체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const obj = {name: "John", age: 30, city: "New York"};</a:t>
            </a:r>
            <a:br>
              <a:rPr lang="en-US" altLang="ko-KR" sz="1350"/>
            </a:br>
            <a:r>
              <a:rPr lang="en-US" altLang="ko-KR" sz="1350"/>
              <a:t>JavaScript </a:t>
            </a:r>
            <a:r>
              <a:rPr lang="ko-KR" altLang="en-US" sz="1350"/>
              <a:t>함수 </a:t>
            </a:r>
            <a:r>
              <a:rPr lang="en-US" altLang="ko-KR" sz="1350"/>
              <a:t>JSON.stringify()</a:t>
            </a:r>
            <a:r>
              <a:rPr lang="ko-KR" altLang="en-US" sz="1350"/>
              <a:t>를 사용하여 문자열로 변환합니다</a:t>
            </a:r>
            <a:r>
              <a:rPr lang="en-US" altLang="ko-KR" sz="1350"/>
              <a:t>.</a:t>
            </a:r>
            <a:br>
              <a:rPr lang="en-US" altLang="ko-KR" sz="1350"/>
            </a:br>
            <a:r>
              <a:rPr lang="en-US" altLang="ko-KR" sz="1350"/>
              <a:t>const myJSON = JSON.stringify(obj);</a:t>
            </a:r>
            <a:br>
              <a:rPr lang="en-US" altLang="ko-KR" sz="1350"/>
            </a:br>
            <a:r>
              <a:rPr lang="ko-KR" altLang="en-US" sz="1350"/>
              <a:t>결과는 </a:t>
            </a:r>
            <a:r>
              <a:rPr lang="en-US" altLang="ko-KR" sz="1350"/>
              <a:t>JSON </a:t>
            </a:r>
            <a:r>
              <a:rPr lang="ko-KR" altLang="en-US" sz="1350"/>
              <a:t>표기법을 따르는 문자열입니다</a:t>
            </a:r>
            <a:r>
              <a:rPr lang="en-US" altLang="ko-KR" sz="1350"/>
              <a:t>. </a:t>
            </a:r>
            <a:br>
              <a:rPr lang="en-US" altLang="ko-KR" sz="1350"/>
            </a:br>
            <a:r>
              <a:rPr lang="en-US" altLang="ko-KR" sz="1350"/>
              <a:t>‘{"name":"John","age":30,"city":"New York"}’</a:t>
            </a:r>
            <a:br>
              <a:rPr lang="en-US" altLang="ko-KR" sz="1350"/>
            </a:br>
            <a:r>
              <a:rPr lang="en-US" altLang="ko-KR" sz="1350"/>
              <a:t>myJSON</a:t>
            </a:r>
            <a:r>
              <a:rPr lang="ko-KR" altLang="en-US" sz="1350"/>
              <a:t> 은 이제 문자열이며 서버로 보낼 준비가 되었습니다</a:t>
            </a:r>
            <a:r>
              <a:rPr lang="en-US" altLang="ko-KR" sz="135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350"/>
              <a:t>JavaScript </a:t>
            </a:r>
            <a:r>
              <a:rPr lang="ko-KR" altLang="en-US" sz="1350"/>
              <a:t>배열 문자열화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JavaScript </a:t>
            </a:r>
            <a:r>
              <a:rPr lang="ko-KR" altLang="en-US" sz="1350"/>
              <a:t>배열을 문자열화하는 것도 가능합니다</a:t>
            </a:r>
            <a:r>
              <a:rPr lang="en-US" altLang="ko-KR" sz="1350"/>
              <a:t>:</a:t>
            </a:r>
            <a:br>
              <a:rPr lang="en-US" altLang="ko-KR" sz="1350"/>
            </a:br>
            <a:r>
              <a:rPr lang="en-US" altLang="ko-KR" sz="1350"/>
              <a:t>JS</a:t>
            </a:r>
            <a:r>
              <a:rPr lang="ko-KR" altLang="en-US" sz="1350"/>
              <a:t>배열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const arr = ["John", "Peter", "Sally", "Jane"];</a:t>
            </a:r>
            <a:br>
              <a:rPr lang="en-US" altLang="ko-KR" sz="1350"/>
            </a:br>
            <a:r>
              <a:rPr lang="en-US" altLang="ko-KR" sz="1350"/>
              <a:t>JavaScript </a:t>
            </a:r>
            <a:r>
              <a:rPr lang="ko-KR" altLang="en-US" sz="1350"/>
              <a:t>함수 </a:t>
            </a:r>
            <a:r>
              <a:rPr lang="en-US" altLang="ko-KR" sz="1350"/>
              <a:t>JSON.stringify()</a:t>
            </a:r>
            <a:r>
              <a:rPr lang="ko-KR" altLang="en-US" sz="1350"/>
              <a:t>를 사용하여 문자열로 변환합니다</a:t>
            </a:r>
            <a:r>
              <a:rPr lang="en-US" altLang="ko-KR" sz="1350"/>
              <a:t>.</a:t>
            </a:r>
            <a:br>
              <a:rPr lang="en-US" altLang="ko-KR" sz="1350"/>
            </a:br>
            <a:r>
              <a:rPr lang="en-US" altLang="ko-KR" sz="1350"/>
              <a:t>const myJSON = JSON.stringify(arr);</a:t>
            </a:r>
            <a:br>
              <a:rPr lang="en-US" altLang="ko-KR" sz="1350"/>
            </a:br>
            <a:r>
              <a:rPr lang="ko-KR" altLang="en-US" sz="1350"/>
              <a:t>결과는 </a:t>
            </a:r>
            <a:r>
              <a:rPr lang="en-US" altLang="ko-KR" sz="1350"/>
              <a:t>JSON </a:t>
            </a:r>
            <a:r>
              <a:rPr lang="ko-KR" altLang="en-US" sz="1350"/>
              <a:t>표기법을 따르는 문자열입니다</a:t>
            </a:r>
            <a:r>
              <a:rPr lang="en-US" altLang="ko-KR" sz="1350"/>
              <a:t>. ‘["John","Peter","Sally","Jane"]’</a:t>
            </a:r>
            <a:br>
              <a:rPr lang="en-US" altLang="ko-KR" sz="1350"/>
            </a:br>
            <a:r>
              <a:rPr lang="en-US" altLang="ko-KR" sz="1350"/>
              <a:t>myJSON</a:t>
            </a:r>
            <a:r>
              <a:rPr lang="ko-KR" altLang="en-US" sz="1350"/>
              <a:t> 이제 문자열이며 서버로 보낼 준비가 되었습니다</a:t>
            </a:r>
            <a:r>
              <a:rPr lang="en-US" altLang="ko-KR" sz="1350"/>
              <a:t>.</a:t>
            </a:r>
            <a:endParaRPr lang="ko-KR" altLang="en-US" sz="1350"/>
          </a:p>
          <a:p>
            <a:endParaRPr lang="ko-KR" altLang="en-US" sz="1350"/>
          </a:p>
          <a:p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6506198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07306"/>
            <a:ext cx="7886700" cy="41826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350"/>
              <a:t>데이터 저장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/>
            </a:r>
            <a:br>
              <a:rPr lang="en-US" altLang="ko-KR" sz="1350"/>
            </a:br>
            <a:r>
              <a:rPr lang="ko-KR" altLang="en-US" sz="1350"/>
              <a:t>데이터를 저장할 때 데이터는 특정 형식이어야 하며 어디에서나 </a:t>
            </a:r>
            <a:r>
              <a:rPr lang="ko-KR" altLang="en-US" sz="1350" i="1"/>
              <a:t>텍스트</a:t>
            </a:r>
            <a:r>
              <a:rPr lang="ko-KR" altLang="en-US" sz="1350"/>
              <a:t> 는 항상 합법적인 형식 중 하나입니다</a:t>
            </a:r>
            <a:r>
              <a:rPr lang="en-US" altLang="ko-KR" sz="1350"/>
              <a:t>.</a:t>
            </a:r>
            <a:br>
              <a:rPr lang="en-US" altLang="ko-KR" sz="1350"/>
            </a:br>
            <a:r>
              <a:rPr lang="en-US" altLang="ko-KR" sz="1350"/>
              <a:t>SON</a:t>
            </a:r>
            <a:r>
              <a:rPr lang="ko-KR" altLang="en-US" sz="1350"/>
              <a:t>을 사용하면 </a:t>
            </a:r>
            <a:r>
              <a:rPr lang="en-US" altLang="ko-KR" sz="1350"/>
              <a:t>JavaScript </a:t>
            </a:r>
            <a:r>
              <a:rPr lang="ko-KR" altLang="en-US" sz="1350"/>
              <a:t>객체</a:t>
            </a:r>
            <a:r>
              <a:rPr lang="en-US" altLang="ko-KR" sz="1350"/>
              <a:t>(</a:t>
            </a:r>
            <a:r>
              <a:rPr lang="ko-KR" altLang="en-US" sz="1350"/>
              <a:t>객체</a:t>
            </a:r>
            <a:r>
              <a:rPr lang="en-US" altLang="ko-KR" sz="1350"/>
              <a:t>,</a:t>
            </a:r>
            <a:r>
              <a:rPr lang="ko-KR" altLang="en-US" sz="1350"/>
              <a:t>배열</a:t>
            </a:r>
            <a:r>
              <a:rPr lang="en-US" altLang="ko-KR" sz="1350"/>
              <a:t>)</a:t>
            </a:r>
            <a:r>
              <a:rPr lang="ko-KR" altLang="en-US" sz="1350"/>
              <a:t>를 텍스트로 저장할 수 있습니다</a:t>
            </a:r>
            <a:r>
              <a:rPr lang="en-US" altLang="ko-KR" sz="1350"/>
              <a:t>.</a:t>
            </a:r>
            <a:br>
              <a:rPr lang="en-US" altLang="ko-KR" sz="1350"/>
            </a:br>
            <a:r>
              <a:rPr lang="en-US" altLang="ko-KR" sz="1350"/>
              <a:t>Web storage</a:t>
            </a:r>
            <a:r>
              <a:rPr lang="ko-KR" altLang="en-US" sz="1350"/>
              <a:t>의 </a:t>
            </a:r>
            <a:r>
              <a:rPr lang="en-US" altLang="ko-KR" sz="1350"/>
              <a:t>localStorage</a:t>
            </a:r>
            <a:r>
              <a:rPr lang="ko-KR" altLang="en-US" sz="1350"/>
              <a:t>에 저장시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// Storing data:</a:t>
            </a:r>
            <a:br>
              <a:rPr lang="en-US" altLang="ko-KR" sz="1350"/>
            </a:br>
            <a:r>
              <a:rPr lang="en-US" altLang="ko-KR" sz="1350"/>
              <a:t>const myObj = {name: "John", age: 31, city: "New York"}; &lt;!—JS</a:t>
            </a:r>
            <a:r>
              <a:rPr lang="ko-KR" altLang="en-US" sz="1350"/>
              <a:t>객체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const myJSON = JSON.stringify(myObj); &lt;!—JSON</a:t>
            </a:r>
            <a:r>
              <a:rPr lang="ko-KR" altLang="en-US" sz="1350"/>
              <a:t>객체</a:t>
            </a:r>
            <a:r>
              <a:rPr lang="en-US" altLang="ko-KR" sz="1350"/>
              <a:t>(</a:t>
            </a:r>
            <a:r>
              <a:rPr lang="ko-KR" altLang="en-US" sz="1350"/>
              <a:t>문자열</a:t>
            </a:r>
            <a:r>
              <a:rPr lang="en-US" altLang="ko-KR" sz="1350"/>
              <a:t>)</a:t>
            </a:r>
            <a:br>
              <a:rPr lang="en-US" altLang="ko-KR" sz="1350"/>
            </a:br>
            <a:r>
              <a:rPr lang="en-US" altLang="ko-KR" sz="1350"/>
              <a:t>localStorage.setItem("testJSON", myJSON); &lt;!—localStorage</a:t>
            </a:r>
            <a:r>
              <a:rPr lang="ko-KR" altLang="en-US" sz="1350"/>
              <a:t>에 문자열로 저장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// Retrieving data:</a:t>
            </a:r>
            <a:br>
              <a:rPr lang="en-US" altLang="ko-KR" sz="1350"/>
            </a:br>
            <a:r>
              <a:rPr lang="en-US" altLang="ko-KR" sz="1350"/>
              <a:t>let text = localStorage.getItem("testJSON");</a:t>
            </a:r>
            <a:br>
              <a:rPr lang="en-US" altLang="ko-KR" sz="1350"/>
            </a:br>
            <a:r>
              <a:rPr lang="en-US" altLang="ko-KR" sz="1350"/>
              <a:t>let obj = JSON.parse(text);</a:t>
            </a:r>
            <a:br>
              <a:rPr lang="en-US" altLang="ko-KR" sz="1350"/>
            </a:br>
            <a:r>
              <a:rPr lang="en-US" altLang="ko-KR" sz="1350"/>
              <a:t>document.getElementById("demo").innerHTML = obj.name;</a:t>
            </a:r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2234591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43013"/>
            <a:ext cx="7886700" cy="424696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1350"/>
              <a:t>Exception</a:t>
            </a:r>
            <a:br>
              <a:rPr lang="en-US" altLang="ko-KR" sz="1350"/>
            </a:b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Stringify Date(</a:t>
            </a:r>
            <a:r>
              <a:rPr lang="ko-KR" altLang="en-US" sz="1350"/>
              <a:t>데이트객체의 문자열화</a:t>
            </a:r>
            <a:r>
              <a:rPr lang="en-US" altLang="ko-KR" sz="1350"/>
              <a:t>)</a:t>
            </a:r>
            <a:br>
              <a:rPr lang="en-US" altLang="ko-KR" sz="1350"/>
            </a:br>
            <a:r>
              <a:rPr lang="en-US" altLang="ko-KR" sz="1350"/>
              <a:t>JSON</a:t>
            </a:r>
            <a:r>
              <a:rPr lang="ko-KR" altLang="en-US" sz="1350"/>
              <a:t>데이터형에는 </a:t>
            </a:r>
            <a:r>
              <a:rPr lang="en-US" altLang="ko-KR" sz="1350"/>
              <a:t>date</a:t>
            </a:r>
            <a:r>
              <a:rPr lang="ko-KR" altLang="en-US" sz="1350"/>
              <a:t>형은 없음  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JSON.stringify()</a:t>
            </a:r>
            <a:r>
              <a:rPr lang="ko-KR" altLang="en-US" sz="1350"/>
              <a:t>는 </a:t>
            </a:r>
            <a:r>
              <a:rPr lang="en-US" altLang="ko-KR" sz="1350"/>
              <a:t>date</a:t>
            </a:r>
            <a:r>
              <a:rPr lang="ko-KR" altLang="en-US" sz="1350"/>
              <a:t>형도 문자열형으로 변환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const obj = {name: "John", today: new Date(), city : "New York"};</a:t>
            </a:r>
            <a:br>
              <a:rPr lang="en-US" altLang="ko-KR" sz="1350"/>
            </a:br>
            <a:r>
              <a:rPr lang="en-US" altLang="ko-KR" sz="1350"/>
              <a:t>const myJSON = JSON.stringify(obj);</a:t>
            </a:r>
            <a:br>
              <a:rPr lang="en-US" altLang="ko-KR" sz="1350"/>
            </a:br>
            <a:r>
              <a:rPr lang="en-US" altLang="ko-KR" sz="1350"/>
              <a:t>**</a:t>
            </a:r>
            <a:r>
              <a:rPr lang="ko-KR" altLang="en-US" sz="1350"/>
              <a:t>문자열 </a:t>
            </a:r>
            <a:r>
              <a:rPr lang="en-US" altLang="ko-KR" sz="1350"/>
              <a:t>date </a:t>
            </a:r>
            <a:r>
              <a:rPr lang="ko-KR" altLang="en-US" sz="1350"/>
              <a:t>는 </a:t>
            </a:r>
            <a:r>
              <a:rPr lang="en-US" altLang="ko-KR" sz="1350"/>
              <a:t>receiver</a:t>
            </a:r>
            <a:r>
              <a:rPr lang="ko-KR" altLang="en-US" sz="1350"/>
              <a:t>에서 다시 변환해주면 됨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Stringify Function(</a:t>
            </a:r>
            <a:r>
              <a:rPr lang="ko-KR" altLang="en-US" sz="1350"/>
              <a:t>함수형의 문자열화</a:t>
            </a:r>
            <a:r>
              <a:rPr lang="en-US" altLang="ko-KR" sz="1350"/>
              <a:t>)</a:t>
            </a:r>
            <a:br>
              <a:rPr lang="en-US" altLang="ko-KR" sz="1350"/>
            </a:br>
            <a:r>
              <a:rPr lang="en-US" altLang="ko-KR" sz="1350"/>
              <a:t>JSON</a:t>
            </a:r>
            <a:r>
              <a:rPr lang="ko-KR" altLang="en-US" sz="1350"/>
              <a:t>데이터형에는 </a:t>
            </a:r>
            <a:r>
              <a:rPr lang="en-US" altLang="ko-KR" sz="1350"/>
              <a:t>function</a:t>
            </a:r>
            <a:r>
              <a:rPr lang="ko-KR" altLang="en-US" sz="1350"/>
              <a:t>형은 없음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JSON.stringify()</a:t>
            </a:r>
            <a:r>
              <a:rPr lang="ko-KR" altLang="en-US" sz="1350"/>
              <a:t>은 </a:t>
            </a:r>
            <a:r>
              <a:rPr lang="en-US" altLang="ko-KR" sz="1350"/>
              <a:t>JS</a:t>
            </a:r>
            <a:r>
              <a:rPr lang="ko-KR" altLang="en-US" sz="1350"/>
              <a:t>의 객체형의 </a:t>
            </a:r>
            <a:r>
              <a:rPr lang="en-US" altLang="ko-KR" sz="1350"/>
              <a:t>function</a:t>
            </a:r>
            <a:r>
              <a:rPr lang="ko-KR" altLang="en-US" sz="1350"/>
              <a:t>은 제거해 버림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const obj = {name: "John", age: function () {return 30;}, city: "New York"};</a:t>
            </a:r>
            <a:br>
              <a:rPr lang="en-US" altLang="ko-KR" sz="1350"/>
            </a:br>
            <a:r>
              <a:rPr lang="en-US" altLang="ko-KR" sz="1350"/>
              <a:t>const myJSON = JSON.stringify(obj);</a:t>
            </a:r>
            <a:br>
              <a:rPr lang="en-US" altLang="ko-KR" sz="1350"/>
            </a:br>
            <a:r>
              <a:rPr lang="en-US" altLang="ko-KR" sz="1350"/>
              <a:t>‘{"name":"John","city":"New York"}’</a:t>
            </a:r>
            <a:br>
              <a:rPr lang="en-US" altLang="ko-KR" sz="1350"/>
            </a:br>
            <a:r>
              <a:rPr lang="en-US" altLang="ko-KR" sz="1350"/>
              <a:t/>
            </a:r>
            <a:br>
              <a:rPr lang="en-US" altLang="ko-KR" sz="1350"/>
            </a:br>
            <a:r>
              <a:rPr lang="ko-KR" altLang="en-US" sz="1350"/>
              <a:t>함수를 </a:t>
            </a:r>
            <a:r>
              <a:rPr lang="en-US" altLang="ko-KR" sz="1350"/>
              <a:t>JSON.stringify()</a:t>
            </a:r>
            <a:r>
              <a:rPr lang="ko-KR" altLang="en-US" sz="1350"/>
              <a:t>메서드 사용 이전에 문자열로 변경후면 됨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const obj = {name: "John", age: function () {return 30;}, city: "New York"};</a:t>
            </a:r>
            <a:br>
              <a:rPr lang="en-US" altLang="ko-KR" sz="1350"/>
            </a:br>
            <a:r>
              <a:rPr lang="en-US" altLang="ko-KR" sz="1350"/>
              <a:t>obj.age = obj.age.toString();</a:t>
            </a:r>
            <a:br>
              <a:rPr lang="en-US" altLang="ko-KR" sz="1350"/>
            </a:br>
            <a:r>
              <a:rPr lang="en-US" altLang="ko-KR" sz="1350"/>
              <a:t>const myJSON = JSON.stringify(obj); </a:t>
            </a:r>
            <a:br>
              <a:rPr lang="en-US" altLang="ko-KR" sz="1350"/>
            </a:br>
            <a:endParaRPr lang="en-US" altLang="ko-KR" sz="1350"/>
          </a:p>
          <a:p>
            <a:endParaRPr lang="en-US" altLang="ko-KR" sz="1350"/>
          </a:p>
        </p:txBody>
      </p:sp>
    </p:spTree>
    <p:extLst>
      <p:ext uri="{BB962C8B-B14F-4D97-AF65-F5344CB8AC3E}">
        <p14:creationId xmlns:p14="http://schemas.microsoft.com/office/powerpoint/2010/main" val="4034959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1193007"/>
            <a:ext cx="7886700" cy="478631"/>
          </a:xfrm>
        </p:spPr>
        <p:txBody>
          <a:bodyPr>
            <a:normAutofit/>
          </a:bodyPr>
          <a:lstStyle/>
          <a:p>
            <a:r>
              <a:rPr lang="en-US" altLang="ko-KR" sz="1800"/>
              <a:t>JSON Object Literal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28776"/>
            <a:ext cx="7886700" cy="386119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sz="1350"/>
              <a:t>JSON </a:t>
            </a:r>
            <a:r>
              <a:rPr lang="ko-KR" altLang="en-US" sz="1350"/>
              <a:t>문자열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 '{"name":"John", "age":30, "car":null}’</a:t>
            </a:r>
          </a:p>
          <a:p>
            <a:pPr>
              <a:lnSpc>
                <a:spcPct val="110000"/>
              </a:lnSpc>
            </a:pPr>
            <a:r>
              <a:rPr lang="en-US" altLang="ko-KR" sz="1350"/>
              <a:t>JSON object literal </a:t>
            </a:r>
            <a:br>
              <a:rPr lang="en-US" altLang="ko-KR" sz="1350"/>
            </a:br>
            <a:r>
              <a:rPr lang="en-US" altLang="ko-KR" sz="1350"/>
              <a:t> {"name":"John", "age":30, "car":null} </a:t>
            </a:r>
            <a:br>
              <a:rPr lang="en-US" altLang="ko-KR" sz="1350"/>
            </a:br>
            <a:r>
              <a:rPr lang="en-US" altLang="ko-KR" sz="1350"/>
              <a:t>{   }</a:t>
            </a:r>
            <a:r>
              <a:rPr lang="ko-KR" altLang="en-US" sz="1350"/>
              <a:t>로 둘러쌈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key/value </a:t>
            </a:r>
            <a:r>
              <a:rPr lang="ko-KR" altLang="en-US" sz="1350"/>
              <a:t>쌍으로 됨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key</a:t>
            </a:r>
            <a:r>
              <a:rPr lang="ko-KR" altLang="en-US" sz="1350"/>
              <a:t>와 </a:t>
            </a:r>
            <a:r>
              <a:rPr lang="en-US" altLang="ko-KR" sz="1350"/>
              <a:t>value</a:t>
            </a:r>
            <a:r>
              <a:rPr lang="ko-KR" altLang="en-US" sz="1350"/>
              <a:t>는 </a:t>
            </a:r>
            <a:r>
              <a:rPr lang="en-US" altLang="ko-KR" sz="1350"/>
              <a:t>: </a:t>
            </a:r>
            <a:r>
              <a:rPr lang="ko-KR" altLang="en-US" sz="1350"/>
              <a:t>으로</a:t>
            </a:r>
            <a:r>
              <a:rPr lang="en-US" altLang="ko-KR" sz="1350"/>
              <a:t> </a:t>
            </a:r>
            <a:r>
              <a:rPr lang="ko-KR" altLang="en-US" sz="1350"/>
              <a:t>구분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ko-KR" altLang="en-US" sz="1350"/>
              <a:t>각 </a:t>
            </a:r>
            <a:r>
              <a:rPr lang="en-US" altLang="ko-KR" sz="1350"/>
              <a:t>key/value</a:t>
            </a:r>
            <a:r>
              <a:rPr lang="ko-KR" altLang="en-US" sz="1350"/>
              <a:t>쌍은 </a:t>
            </a:r>
            <a:r>
              <a:rPr lang="en-US" altLang="ko-KR" sz="1350"/>
              <a:t>,</a:t>
            </a:r>
            <a:r>
              <a:rPr lang="ko-KR" altLang="en-US" sz="1350"/>
              <a:t>로 구분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key</a:t>
            </a:r>
            <a:r>
              <a:rPr lang="ko-KR" altLang="en-US" sz="1350"/>
              <a:t>는 문자열이어야만 하고 </a:t>
            </a:r>
            <a:r>
              <a:rPr lang="en-US" altLang="ko-KR" sz="1350"/>
              <a:t>value</a:t>
            </a:r>
            <a:r>
              <a:rPr lang="ko-KR" altLang="en-US" sz="1350"/>
              <a:t>는 </a:t>
            </a:r>
            <a:r>
              <a:rPr lang="en-US" altLang="ko-KR" sz="1350"/>
              <a:t>JSON</a:t>
            </a:r>
            <a:r>
              <a:rPr lang="ko-KR" altLang="en-US" sz="1350"/>
              <a:t>의 데이터형의 값이어야 함</a:t>
            </a:r>
            <a:endParaRPr lang="en-US" altLang="ko-KR" sz="1350"/>
          </a:p>
          <a:p>
            <a:pPr>
              <a:lnSpc>
                <a:spcPct val="110000"/>
              </a:lnSpc>
            </a:pPr>
            <a:r>
              <a:rPr lang="en-US" altLang="ko-KR" sz="1350"/>
              <a:t>JSON object literal </a:t>
            </a:r>
            <a:r>
              <a:rPr lang="ko-KR" altLang="en-US" sz="1350"/>
              <a:t>을</a:t>
            </a:r>
            <a:r>
              <a:rPr lang="en-US" altLang="ko-KR" sz="1350"/>
              <a:t> JSON object</a:t>
            </a:r>
            <a:r>
              <a:rPr lang="ko-KR" altLang="en-US" sz="1350"/>
              <a:t>라고 부르는 것은 잘못된 것이다</a:t>
            </a:r>
            <a:r>
              <a:rPr lang="en-US" altLang="ko-KR" sz="135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350"/>
              <a:t>JavaScript Object</a:t>
            </a:r>
            <a:br>
              <a:rPr lang="en-US" altLang="ko-KR" sz="1350"/>
            </a:br>
            <a:r>
              <a:rPr lang="en-US" altLang="ko-KR" sz="1350"/>
              <a:t>JSON object literal </a:t>
            </a:r>
            <a:r>
              <a:rPr lang="ko-KR" altLang="en-US" sz="1350"/>
              <a:t>을 </a:t>
            </a:r>
            <a:r>
              <a:rPr lang="en-US" altLang="ko-KR" sz="1350"/>
              <a:t>JS </a:t>
            </a:r>
            <a:r>
              <a:rPr lang="ko-KR" altLang="en-US" sz="1350"/>
              <a:t>객체로 사용해도 됨</a:t>
            </a: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myObj = {"name":"John", "age":30, "car":null};</a:t>
            </a:r>
            <a:br>
              <a:rPr lang="en-US" altLang="ko-KR" sz="1350"/>
            </a:br>
            <a:r>
              <a:rPr lang="ko-KR" altLang="en-US" sz="1350"/>
              <a:t>그러나 정상적으로는 </a:t>
            </a:r>
            <a:r>
              <a:rPr lang="en-US" altLang="ko-KR" sz="1350"/>
              <a:t>JSON.parse()</a:t>
            </a:r>
            <a:r>
              <a:rPr lang="ko-KR" altLang="en-US" sz="1350"/>
              <a:t>로 변환한다</a:t>
            </a:r>
            <a:r>
              <a:rPr lang="en-US" altLang="ko-KR" sz="1350"/>
              <a:t>.</a:t>
            </a:r>
            <a:br>
              <a:rPr lang="en-US" altLang="ko-KR" sz="1350"/>
            </a:br>
            <a:r>
              <a:rPr lang="en-US" altLang="ko-KR" sz="1350"/>
              <a:t>myJSON = '{"name":"John", "age":30, "car":null}';</a:t>
            </a:r>
            <a:br>
              <a:rPr lang="en-US" altLang="ko-KR" sz="1350"/>
            </a:br>
            <a:r>
              <a:rPr lang="en-US" altLang="ko-KR" sz="1350"/>
              <a:t>myObj = JSON.Parse(myJSON);</a:t>
            </a:r>
          </a:p>
          <a:p>
            <a:pPr>
              <a:buNone/>
            </a:pPr>
            <a:r>
              <a:rPr lang="en-US" altLang="ko-KR" sz="1350"/>
              <a:t> </a:t>
            </a:r>
            <a:br>
              <a:rPr lang="en-US" altLang="ko-KR" sz="1350"/>
            </a:br>
            <a:r>
              <a:rPr lang="en-US" altLang="ko-KR" sz="1350"/>
              <a:t/>
            </a:r>
            <a:br>
              <a:rPr lang="en-US" altLang="ko-KR" sz="1350"/>
            </a:br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14693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윈도우 열기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window.open</a:t>
            </a:r>
            <a:r>
              <a:rPr lang="en-US" altLang="ko-KR" sz="2000" dirty="0"/>
              <a:t>()</a:t>
            </a:r>
          </a:p>
          <a:p>
            <a:pPr lvl="1"/>
            <a:r>
              <a:rPr lang="ko-KR" altLang="en-US" sz="1800" dirty="0"/>
              <a:t>윈도우를 </a:t>
            </a:r>
            <a:r>
              <a:rPr lang="ko-KR" altLang="en-US" sz="1800" dirty="0" smtClean="0"/>
              <a:t>새로 열고 웹 페이지 출력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예</a:t>
            </a:r>
            <a:r>
              <a:rPr lang="en-US" altLang="ko-KR" sz="1600" dirty="0" smtClean="0"/>
              <a:t>)</a:t>
            </a:r>
          </a:p>
          <a:p>
            <a:pPr lvl="2"/>
            <a:endParaRPr lang="en-US" altLang="ko-KR" sz="1600" dirty="0"/>
          </a:p>
          <a:p>
            <a:pPr lvl="1"/>
            <a:r>
              <a:rPr lang="en-US" altLang="ko-KR" sz="1800" dirty="0"/>
              <a:t>3</a:t>
            </a:r>
            <a:r>
              <a:rPr lang="ko-KR" altLang="en-US" sz="1800" dirty="0"/>
              <a:t>개의</a:t>
            </a:r>
            <a:r>
              <a:rPr lang="en-US" altLang="ko-KR" sz="1800" dirty="0"/>
              <a:t> </a:t>
            </a:r>
            <a:r>
              <a:rPr lang="ko-KR" altLang="en-US" sz="1800" dirty="0"/>
              <a:t>매개변수를 가진 함수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윈도우 이름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sWindowName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 lvl="1"/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79712" y="2172082"/>
            <a:ext cx="4680520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("http://www.naver.com", "", "");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75656" y="5208339"/>
            <a:ext cx="5837694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_blank : 	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이름 없는 새 윈도우를 열고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웹 페이지 로드</a:t>
            </a:r>
          </a:p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_parent : 	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현재 윈도우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혹은 프레임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부모 윈도우에 웹 페이지 로드</a:t>
            </a:r>
          </a:p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_self : 	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현재 윈도우에 웹 페이지 로드</a:t>
            </a:r>
          </a:p>
          <a:p>
            <a:pPr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_top : 	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브라우저 윈도우에 웹 페이지 로드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3082379"/>
            <a:ext cx="7843838" cy="15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203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00151"/>
            <a:ext cx="7886700" cy="428982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sz="1200"/>
              <a:t>JS object</a:t>
            </a:r>
            <a:r>
              <a:rPr lang="ko-KR" altLang="en-US" sz="1200"/>
              <a:t>접근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const myJSON = '{"name":"John", "age":30, "car":null}';</a:t>
            </a:r>
            <a:br>
              <a:rPr lang="en-US" altLang="ko-KR" sz="1200"/>
            </a:br>
            <a:r>
              <a:rPr lang="en-US" altLang="ko-KR" sz="1200"/>
              <a:t>const myObj = JSON.parse(myJSON);</a:t>
            </a:r>
            <a:br>
              <a:rPr lang="en-US" altLang="ko-KR" sz="1200"/>
            </a:br>
            <a:r>
              <a:rPr lang="en-US" altLang="ko-KR" sz="1200"/>
              <a:t>x = myObj.name;</a:t>
            </a:r>
            <a:br>
              <a:rPr lang="en-US" altLang="ko-KR" sz="1200"/>
            </a:b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const myJSON = '{"name":"John", "age":30, "car":null}';</a:t>
            </a:r>
            <a:br>
              <a:rPr lang="en-US" altLang="ko-KR" sz="1200"/>
            </a:br>
            <a:r>
              <a:rPr lang="en-US" altLang="ko-KR" sz="1200"/>
              <a:t>const myObj = JSON.parse(myJSON);</a:t>
            </a:r>
            <a:br>
              <a:rPr lang="en-US" altLang="ko-KR" sz="1200"/>
            </a:br>
            <a:r>
              <a:rPr lang="en-US" altLang="ko-KR" sz="1200"/>
              <a:t>x = myObj["name"];</a:t>
            </a:r>
          </a:p>
          <a:p>
            <a:pPr>
              <a:lnSpc>
                <a:spcPct val="80000"/>
              </a:lnSpc>
            </a:pPr>
            <a:endParaRPr lang="en-US" altLang="ko-KR" sz="1200"/>
          </a:p>
          <a:p>
            <a:pPr>
              <a:lnSpc>
                <a:spcPct val="80000"/>
              </a:lnSpc>
            </a:pPr>
            <a:r>
              <a:rPr lang="en-US" altLang="ko-KR" sz="1200"/>
              <a:t>JS</a:t>
            </a:r>
            <a:r>
              <a:rPr lang="ko-KR" altLang="en-US" sz="1200"/>
              <a:t>에서 </a:t>
            </a:r>
            <a:r>
              <a:rPr lang="en-US" altLang="ko-KR" sz="1200"/>
              <a:t>object</a:t>
            </a:r>
            <a:r>
              <a:rPr lang="ko-KR" altLang="en-US" sz="1200"/>
              <a:t>의 속성에 접근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const myJSON = '{"name":"John", "age":30, "car":null}';</a:t>
            </a:r>
            <a:br>
              <a:rPr lang="en-US" altLang="ko-KR" sz="1200"/>
            </a:br>
            <a:r>
              <a:rPr lang="en-US" altLang="ko-KR" sz="1200"/>
              <a:t>const myObj = JSON.parse(myJSON);</a:t>
            </a:r>
            <a:br>
              <a:rPr lang="en-US" altLang="ko-KR" sz="1200"/>
            </a:b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let text = "";</a:t>
            </a:r>
            <a:br>
              <a:rPr lang="en-US" altLang="ko-KR" sz="1200"/>
            </a:br>
            <a:r>
              <a:rPr lang="en-US" altLang="ko-KR" sz="1200"/>
              <a:t>for (const x in myObj) { &lt;!– x</a:t>
            </a:r>
            <a:r>
              <a:rPr lang="ko-KR" altLang="en-US" sz="1200"/>
              <a:t>는 </a:t>
            </a:r>
            <a:r>
              <a:rPr lang="en-US" altLang="ko-KR" sz="1200"/>
              <a:t>pr0perty</a:t>
            </a:r>
            <a:br>
              <a:rPr lang="en-US" altLang="ko-KR" sz="1200"/>
            </a:br>
            <a:r>
              <a:rPr lang="en-US" altLang="ko-KR" sz="1200"/>
              <a:t>  text += x + ", ";</a:t>
            </a:r>
            <a:br>
              <a:rPr lang="en-US" altLang="ko-KR" sz="1200"/>
            </a:br>
            <a:r>
              <a:rPr lang="en-US" altLang="ko-KR" sz="1200"/>
              <a:t>}</a:t>
            </a:r>
            <a:br>
              <a:rPr lang="en-US" altLang="ko-KR" sz="1200"/>
            </a:br>
            <a:endParaRPr lang="en-US" altLang="ko-KR" sz="1200"/>
          </a:p>
          <a:p>
            <a:pPr>
              <a:lnSpc>
                <a:spcPct val="80000"/>
              </a:lnSpc>
            </a:pPr>
            <a:r>
              <a:rPr lang="en-US" altLang="ko-KR" sz="1200"/>
              <a:t>JS</a:t>
            </a:r>
            <a:r>
              <a:rPr lang="ko-KR" altLang="en-US" sz="1200"/>
              <a:t>에서 속성값에 접근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const myJSON = '{"name":"John", "age":30, "car":null}';</a:t>
            </a:r>
            <a:br>
              <a:rPr lang="en-US" altLang="ko-KR" sz="1200"/>
            </a:br>
            <a:r>
              <a:rPr lang="en-US" altLang="ko-KR" sz="1200"/>
              <a:t>const myObj = JSON.parse(myJSON);</a:t>
            </a:r>
            <a:br>
              <a:rPr lang="en-US" altLang="ko-KR" sz="1200"/>
            </a:b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let text = "";</a:t>
            </a:r>
            <a:br>
              <a:rPr lang="en-US" altLang="ko-KR" sz="1200"/>
            </a:br>
            <a:r>
              <a:rPr lang="en-US" altLang="ko-KR" sz="1200"/>
              <a:t>for (const x in myObj) {</a:t>
            </a:r>
            <a:br>
              <a:rPr lang="en-US" altLang="ko-KR" sz="1200"/>
            </a:br>
            <a:r>
              <a:rPr lang="en-US" altLang="ko-KR" sz="1200"/>
              <a:t>  text += myObj[x] + ", ";</a:t>
            </a:r>
            <a:br>
              <a:rPr lang="en-US" altLang="ko-KR" sz="1200"/>
            </a:br>
            <a:r>
              <a:rPr lang="en-US" altLang="ko-KR" sz="1200"/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438999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540544"/>
          </a:xfrm>
        </p:spPr>
        <p:txBody>
          <a:bodyPr>
            <a:normAutofit/>
          </a:bodyPr>
          <a:lstStyle/>
          <a:p>
            <a:r>
              <a:rPr lang="en-US" altLang="ko-KR" sz="1800"/>
              <a:t>JSON Array Litteral</a:t>
            </a:r>
            <a:endParaRPr lang="ko-KR" altLang="en-US" sz="1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64494"/>
            <a:ext cx="7886700" cy="382547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ko-KR" sz="1275"/>
              <a:t>JSON String</a:t>
            </a:r>
            <a:br>
              <a:rPr lang="en-US" altLang="ko-KR" sz="1275"/>
            </a:br>
            <a:r>
              <a:rPr lang="en-US" altLang="ko-KR" sz="1275"/>
              <a:t>'["Ford", "BMW", "Fiat"]’</a:t>
            </a:r>
          </a:p>
          <a:p>
            <a:pPr>
              <a:lnSpc>
                <a:spcPct val="100000"/>
              </a:lnSpc>
            </a:pPr>
            <a:r>
              <a:rPr lang="en-US" altLang="ko-KR" sz="1275"/>
              <a:t>JSON array literal</a:t>
            </a:r>
            <a:br>
              <a:rPr lang="en-US" altLang="ko-KR" sz="1275"/>
            </a:br>
            <a:r>
              <a:rPr lang="en-US" altLang="ko-KR" sz="1275"/>
              <a:t> ["Ford", "BMW", "Fiat"]</a:t>
            </a:r>
          </a:p>
          <a:p>
            <a:pPr>
              <a:lnSpc>
                <a:spcPct val="100000"/>
              </a:lnSpc>
            </a:pPr>
            <a:r>
              <a:rPr lang="en-US" altLang="ko-KR" sz="1275"/>
              <a:t>JSON</a:t>
            </a:r>
            <a:r>
              <a:rPr lang="ko-KR" altLang="en-US" sz="1275"/>
              <a:t>에서 배열 값은 </a:t>
            </a:r>
            <a:r>
              <a:rPr lang="en-US" altLang="ko-KR" sz="1275"/>
              <a:t>string, number, object, array, boolean </a:t>
            </a:r>
            <a:r>
              <a:rPr lang="ko-KR" altLang="en-US" sz="1275"/>
              <a:t>또는 </a:t>
            </a:r>
            <a:r>
              <a:rPr lang="en-US" altLang="ko-KR" sz="1275" i="1"/>
              <a:t>null</a:t>
            </a:r>
            <a:r>
              <a:rPr lang="en-US" altLang="ko-KR" sz="1275"/>
              <a:t> </a:t>
            </a:r>
            <a:r>
              <a:rPr lang="ko-KR" altLang="en-US" sz="1275"/>
              <a:t>유형이어야 </a:t>
            </a:r>
            <a:r>
              <a:rPr lang="en-US" altLang="ko-KR" sz="1275"/>
              <a:t/>
            </a:r>
            <a:br>
              <a:rPr lang="en-US" altLang="ko-KR" sz="1275"/>
            </a:br>
            <a:r>
              <a:rPr lang="ko-KR" altLang="en-US" sz="1275"/>
              <a:t>합니다 </a:t>
            </a:r>
            <a:r>
              <a:rPr lang="en-US" altLang="ko-KR" sz="1275"/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1275"/>
              <a:t>JavaScript</a:t>
            </a:r>
            <a:r>
              <a:rPr lang="ko-KR" altLang="en-US" sz="1275"/>
              <a:t>에서 배열 값은 위의 모든 값과 함께 함수</a:t>
            </a:r>
            <a:r>
              <a:rPr lang="en-US" altLang="ko-KR" sz="1275"/>
              <a:t>, </a:t>
            </a:r>
            <a:r>
              <a:rPr lang="ko-KR" altLang="en-US" sz="1275"/>
              <a:t>날짜 및 </a:t>
            </a:r>
            <a:r>
              <a:rPr lang="en-US" altLang="ko-KR" sz="1275"/>
              <a:t>undefined </a:t>
            </a:r>
            <a:r>
              <a:rPr lang="ko-KR" altLang="en-US" sz="1275"/>
              <a:t>추가 될 수 있습니다 </a:t>
            </a:r>
            <a:r>
              <a:rPr lang="en-US" altLang="ko-KR" sz="1275" i="1"/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sz="1275"/>
              <a:t>자바스크립트 배열</a:t>
            </a:r>
            <a:r>
              <a:rPr lang="en-US" altLang="ko-KR" sz="1275"/>
              <a:t/>
            </a:r>
            <a:br>
              <a:rPr lang="en-US" altLang="ko-KR" sz="1275"/>
            </a:br>
            <a:r>
              <a:rPr lang="en-US" altLang="ko-KR" sz="1275"/>
              <a:t> JSON array literal </a:t>
            </a:r>
            <a:r>
              <a:rPr lang="ko-KR" altLang="en-US" sz="1275"/>
              <a:t>로 </a:t>
            </a:r>
            <a:r>
              <a:rPr lang="en-US" altLang="ko-KR" sz="1275"/>
              <a:t>JS </a:t>
            </a:r>
            <a:r>
              <a:rPr lang="ko-KR" altLang="en-US" sz="1275"/>
              <a:t>배열을 만들수 있음</a:t>
            </a:r>
            <a:r>
              <a:rPr lang="en-US" altLang="ko-KR" sz="1275"/>
              <a:t/>
            </a:r>
            <a:br>
              <a:rPr lang="en-US" altLang="ko-KR" sz="1275"/>
            </a:br>
            <a:r>
              <a:rPr lang="en-US" altLang="ko-KR" sz="1275"/>
              <a:t> myArray = ["Ford", "BMW", "Fiat"]; </a:t>
            </a:r>
            <a:br>
              <a:rPr lang="en-US" altLang="ko-KR" sz="1275"/>
            </a:br>
            <a:r>
              <a:rPr lang="en-US" altLang="ko-KR" sz="1275"/>
              <a:t/>
            </a:r>
            <a:br>
              <a:rPr lang="en-US" altLang="ko-KR" sz="1275"/>
            </a:br>
            <a:r>
              <a:rPr lang="en-US" altLang="ko-KR" sz="1275"/>
              <a:t> JSON.parse()</a:t>
            </a:r>
            <a:r>
              <a:rPr lang="ko-KR" altLang="en-US" sz="1275"/>
              <a:t>로 만듬</a:t>
            </a:r>
            <a:r>
              <a:rPr lang="en-US" altLang="ko-KR" sz="1275"/>
              <a:t/>
            </a:r>
            <a:br>
              <a:rPr lang="en-US" altLang="ko-KR" sz="1275"/>
            </a:br>
            <a:r>
              <a:rPr lang="en-US" altLang="ko-KR" sz="1275"/>
              <a:t> myJSON = '["Ford", "BMW", "Fiat"]';</a:t>
            </a:r>
            <a:br>
              <a:rPr lang="en-US" altLang="ko-KR" sz="1275"/>
            </a:br>
            <a:r>
              <a:rPr lang="en-US" altLang="ko-KR" sz="1275"/>
              <a:t>myArray = JSON.Parse(myJSON); </a:t>
            </a:r>
          </a:p>
          <a:p>
            <a:pPr>
              <a:lnSpc>
                <a:spcPct val="100000"/>
              </a:lnSpc>
            </a:pPr>
            <a:r>
              <a:rPr lang="en-US" altLang="ko-KR" sz="1275"/>
              <a:t>Accessing Array Value</a:t>
            </a:r>
            <a:br>
              <a:rPr lang="en-US" altLang="ko-KR" sz="1275"/>
            </a:br>
            <a:r>
              <a:rPr lang="en-US" altLang="ko-KR" sz="1275"/>
              <a:t> myArray[index]; </a:t>
            </a:r>
          </a:p>
          <a:p>
            <a:pPr>
              <a:lnSpc>
                <a:spcPct val="100000"/>
              </a:lnSpc>
            </a:pPr>
            <a:r>
              <a:rPr lang="ko-KR" altLang="en-US" sz="1275"/>
              <a:t>객체안의 배열에 접근</a:t>
            </a:r>
            <a:r>
              <a:rPr lang="en-US" altLang="ko-KR" sz="1275"/>
              <a:t/>
            </a:r>
            <a:br>
              <a:rPr lang="en-US" altLang="ko-KR" sz="1275"/>
            </a:br>
            <a:r>
              <a:rPr lang="en-US" altLang="ko-KR" sz="1275"/>
              <a:t>myObj = {</a:t>
            </a:r>
            <a:br>
              <a:rPr lang="en-US" altLang="ko-KR" sz="1275"/>
            </a:br>
            <a:r>
              <a:rPr lang="en-US" altLang="ko-KR" sz="1275"/>
              <a:t>"name":"John",</a:t>
            </a:r>
            <a:br>
              <a:rPr lang="en-US" altLang="ko-KR" sz="1275"/>
            </a:br>
            <a:r>
              <a:rPr lang="en-US" altLang="ko-KR" sz="1275"/>
              <a:t>"age":30,</a:t>
            </a:r>
            <a:br>
              <a:rPr lang="en-US" altLang="ko-KR" sz="1275"/>
            </a:br>
            <a:r>
              <a:rPr lang="en-US" altLang="ko-KR" sz="1275"/>
              <a:t>"cars":["Ford", "BMW", "Fiat"]</a:t>
            </a:r>
            <a:br>
              <a:rPr lang="en-US" altLang="ko-KR" sz="1275"/>
            </a:br>
            <a:r>
              <a:rPr lang="en-US" altLang="ko-KR" sz="1275"/>
              <a:t>} </a:t>
            </a:r>
            <a:br>
              <a:rPr lang="en-US" altLang="ko-KR" sz="1275"/>
            </a:br>
            <a:r>
              <a:rPr lang="en-US" altLang="ko-KR" sz="1275"/>
              <a:t> myObj.cars[index]; </a:t>
            </a:r>
          </a:p>
          <a:p>
            <a:pPr>
              <a:lnSpc>
                <a:spcPct val="100000"/>
              </a:lnSpc>
            </a:pPr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2612191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85876"/>
            <a:ext cx="7886700" cy="4204097"/>
          </a:xfrm>
        </p:spPr>
        <p:txBody>
          <a:bodyPr>
            <a:normAutofit/>
          </a:bodyPr>
          <a:lstStyle/>
          <a:p>
            <a:r>
              <a:rPr lang="en-US" altLang="ko-KR" sz="1350"/>
              <a:t>Looping Through an Array</a:t>
            </a:r>
            <a:br>
              <a:rPr lang="en-US" altLang="ko-KR" sz="1350"/>
            </a:br>
            <a:r>
              <a:rPr lang="en-US" altLang="ko-KR" sz="1350"/>
              <a:t/>
            </a:r>
            <a:br>
              <a:rPr lang="en-US" altLang="ko-KR" sz="1350"/>
            </a:br>
            <a:r>
              <a:rPr lang="en-US" altLang="ko-KR" sz="1350"/>
              <a:t>for (let i in myObj.cars) {</a:t>
            </a:r>
            <a:br>
              <a:rPr lang="en-US" altLang="ko-KR" sz="1350"/>
            </a:br>
            <a:r>
              <a:rPr lang="en-US" altLang="ko-KR" sz="1350"/>
              <a:t>  x += myObj.cars[i];</a:t>
            </a:r>
            <a:br>
              <a:rPr lang="en-US" altLang="ko-KR" sz="1350"/>
            </a:br>
            <a:r>
              <a:rPr lang="en-US" altLang="ko-KR" sz="1350"/>
              <a:t>}</a:t>
            </a:r>
            <a:br>
              <a:rPr lang="en-US" altLang="ko-KR" sz="1350"/>
            </a:br>
            <a:r>
              <a:rPr lang="en-US" altLang="ko-KR" sz="1350"/>
              <a:t/>
            </a:r>
            <a:br>
              <a:rPr lang="en-US" altLang="ko-KR" sz="1350"/>
            </a:br>
            <a:r>
              <a:rPr lang="nn-NO" altLang="ko-KR" sz="1350"/>
              <a:t>for (let i = 0; i &lt; myObj.cars.length; i++) {</a:t>
            </a:r>
            <a:br>
              <a:rPr lang="nn-NO" altLang="ko-KR" sz="1350"/>
            </a:br>
            <a:r>
              <a:rPr lang="nn-NO" altLang="ko-KR" sz="1350"/>
              <a:t>  x += myObj.cars[i];</a:t>
            </a:r>
            <a:br>
              <a:rPr lang="nn-NO" altLang="ko-KR" sz="1350"/>
            </a:br>
            <a:r>
              <a:rPr lang="nn-NO" altLang="ko-KR" sz="1350"/>
              <a:t>}</a:t>
            </a:r>
            <a:endParaRPr lang="en-US" altLang="ko-KR" sz="1350"/>
          </a:p>
          <a:p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267805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윈도우 열기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1800" dirty="0" err="1"/>
              <a:t>myWin</a:t>
            </a:r>
            <a:r>
              <a:rPr lang="en-US" altLang="ko-KR" sz="1800" dirty="0"/>
              <a:t> </a:t>
            </a:r>
            <a:r>
              <a:rPr lang="ko-KR" altLang="en-US" sz="1800" dirty="0"/>
              <a:t>이름에 </a:t>
            </a:r>
            <a:r>
              <a:rPr lang="ko-KR" altLang="en-US" sz="1800" dirty="0" err="1"/>
              <a:t>툴바만</a:t>
            </a:r>
            <a:r>
              <a:rPr lang="ko-KR" altLang="en-US" sz="1800" dirty="0"/>
              <a:t> 가지는 새 윈도우 열고 </a:t>
            </a:r>
            <a:r>
              <a:rPr lang="en-US" altLang="ko-KR" sz="1800" dirty="0"/>
              <a:t>sample.html </a:t>
            </a:r>
            <a:r>
              <a:rPr lang="ko-KR" altLang="en-US" sz="1800" dirty="0"/>
              <a:t>출력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현재 윈도우에 </a:t>
            </a:r>
            <a:r>
              <a:rPr lang="en-US" altLang="ko-KR" sz="1800" dirty="0"/>
              <a:t>sample.html </a:t>
            </a:r>
            <a:r>
              <a:rPr lang="ko-KR" altLang="en-US" sz="1800" dirty="0"/>
              <a:t>출력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이름 없는 새 윈도우에 </a:t>
            </a:r>
            <a:r>
              <a:rPr lang="en-US" altLang="ko-KR" sz="1800" dirty="0"/>
              <a:t>sample.html </a:t>
            </a:r>
            <a:r>
              <a:rPr lang="ko-KR" altLang="en-US" sz="1800" dirty="0"/>
              <a:t>출력 </a:t>
            </a:r>
          </a:p>
          <a:p>
            <a:pPr lvl="1"/>
            <a:endParaRPr lang="ko-KR" altLang="en-US" sz="1800" dirty="0"/>
          </a:p>
          <a:p>
            <a:pPr lvl="1"/>
            <a:r>
              <a:rPr lang="ko-KR" altLang="en-US" sz="1800" dirty="0"/>
              <a:t> </a:t>
            </a:r>
            <a:r>
              <a:rPr lang="en-US" altLang="ko-KR" sz="1800" dirty="0"/>
              <a:t>(10, 10) </a:t>
            </a:r>
            <a:r>
              <a:rPr lang="ko-KR" altLang="en-US" sz="1800" dirty="0"/>
              <a:t>위치에 </a:t>
            </a:r>
            <a:r>
              <a:rPr lang="en-US" altLang="ko-KR" sz="1800" dirty="0"/>
              <a:t>300x400 </a:t>
            </a:r>
            <a:r>
              <a:rPr lang="ko-KR" altLang="en-US" sz="1800" dirty="0"/>
              <a:t>크기의 새 윈도우 열고 </a:t>
            </a:r>
            <a:r>
              <a:rPr lang="ko-KR" altLang="en-US" sz="1800" dirty="0" err="1"/>
              <a:t>네이버</a:t>
            </a:r>
            <a:r>
              <a:rPr lang="ko-KR" altLang="en-US" sz="1800" dirty="0"/>
              <a:t> 페이지 출력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이름과 속성이 없는 윈도우 열기</a:t>
            </a:r>
          </a:p>
          <a:p>
            <a:pPr lvl="1"/>
            <a:endParaRPr lang="ko-KR" altLang="en-US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빈 윈도우 생성</a:t>
            </a:r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75158" y="1700808"/>
            <a:ext cx="561662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("sample.html", 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myWin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", "toolbar=yes");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75158" y="2399510"/>
            <a:ext cx="561662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("sample.html", "_self");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83132" y="3107540"/>
            <a:ext cx="560865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("sample.html", "_blank");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83132" y="3894587"/>
            <a:ext cx="560865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("http://www.naver.com", 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myWin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", 		"left=10,top=10,width=300,height=400");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383132" y="4876347"/>
            <a:ext cx="560865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it-IT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window.open("http://www.naver,com");</a:t>
            </a:r>
          </a:p>
          <a:p>
            <a:pPr marL="190500" fontAlgn="base" latinLnBrk="0"/>
            <a:r>
              <a:rPr lang="it-IT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window.open("http://www.naver,com", null, "");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403648" y="5949280"/>
            <a:ext cx="187220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("");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419872" y="5949280"/>
            <a:ext cx="364391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("", "", "");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("", null, null);</a:t>
            </a:r>
          </a:p>
        </p:txBody>
      </p:sp>
    </p:spTree>
    <p:extLst>
      <p:ext uri="{BB962C8B-B14F-4D97-AF65-F5344CB8AC3E}">
        <p14:creationId xmlns:p14="http://schemas.microsoft.com/office/powerpoint/2010/main" val="4155002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윈도우 이름과 윈도우 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이름 없는 윈도우</a:t>
            </a:r>
            <a:r>
              <a:rPr lang="en-US" altLang="ko-KR" sz="2000" dirty="0"/>
              <a:t> </a:t>
            </a:r>
            <a:r>
              <a:rPr lang="ko-KR" altLang="en-US" sz="2000" dirty="0"/>
              <a:t>열기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ko-KR" altLang="en-US" sz="1800" dirty="0"/>
              <a:t>버튼을 클릭할 때마다 새 윈도우를 열고 </a:t>
            </a:r>
            <a:r>
              <a:rPr lang="ko-KR" altLang="en-US" sz="1800" dirty="0" err="1"/>
              <a:t>네이버</a:t>
            </a:r>
            <a:r>
              <a:rPr lang="ko-KR" altLang="en-US" sz="1800" dirty="0"/>
              <a:t> 사이트 출력</a:t>
            </a:r>
            <a:endParaRPr lang="en-US" altLang="ko-KR" sz="1800" dirty="0"/>
          </a:p>
          <a:p>
            <a:endParaRPr lang="en-US" altLang="ko-KR" sz="2000" dirty="0"/>
          </a:p>
          <a:p>
            <a:r>
              <a:rPr lang="ko-KR" altLang="en-US" sz="2000" dirty="0"/>
              <a:t>이름을 가진 윈도우 열기</a:t>
            </a:r>
            <a:r>
              <a:rPr lang="en-US" altLang="ko-KR" sz="2000" dirty="0"/>
              <a:t>(</a:t>
            </a:r>
            <a:r>
              <a:rPr lang="ko-KR" altLang="en-US" sz="2000" dirty="0"/>
              <a:t>하나만 이용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en-US" altLang="ko-KR" sz="1800" dirty="0" err="1"/>
              <a:t>myWin</a:t>
            </a:r>
            <a:r>
              <a:rPr lang="en-US" altLang="ko-KR" sz="1800" dirty="0"/>
              <a:t> </a:t>
            </a:r>
            <a:r>
              <a:rPr lang="ko-KR" altLang="en-US" sz="1800" dirty="0"/>
              <a:t>이름의 윈도우가 열려 있지 않는 경우</a:t>
            </a:r>
            <a:endParaRPr lang="en-US" altLang="ko-KR" sz="1800" dirty="0"/>
          </a:p>
          <a:p>
            <a:pPr lvl="2"/>
            <a:r>
              <a:rPr lang="ko-KR" altLang="en-US" sz="1600" dirty="0"/>
              <a:t>버튼을 클릭하면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myWin</a:t>
            </a:r>
            <a:r>
              <a:rPr lang="ko-KR" altLang="en-US" sz="1600" dirty="0"/>
              <a:t>이름의 새 윈도우 열고 </a:t>
            </a:r>
            <a:r>
              <a:rPr lang="ko-KR" altLang="en-US" sz="1600" dirty="0" err="1"/>
              <a:t>네이버</a:t>
            </a:r>
            <a:r>
              <a:rPr lang="ko-KR" altLang="en-US" sz="1600" dirty="0"/>
              <a:t> 출력</a:t>
            </a:r>
            <a:endParaRPr lang="en-US" altLang="ko-KR" sz="1600" dirty="0"/>
          </a:p>
          <a:p>
            <a:pPr lvl="1"/>
            <a:r>
              <a:rPr lang="en-US" altLang="ko-KR" sz="1800" dirty="0" err="1"/>
              <a:t>myWin</a:t>
            </a:r>
            <a:r>
              <a:rPr lang="en-US" altLang="ko-KR" sz="1800" dirty="0"/>
              <a:t> </a:t>
            </a:r>
            <a:r>
              <a:rPr lang="ko-KR" altLang="en-US" sz="1800" dirty="0"/>
              <a:t>이름의 윈도우가 이미 열려 있는 경우</a:t>
            </a:r>
            <a:endParaRPr lang="en-US" altLang="ko-KR" sz="1800" dirty="0"/>
          </a:p>
          <a:p>
            <a:pPr lvl="2"/>
            <a:r>
              <a:rPr lang="ko-KR" altLang="en-US" sz="1600" dirty="0"/>
              <a:t>버튼을 클릭하면</a:t>
            </a:r>
            <a:r>
              <a:rPr lang="en-US" altLang="ko-KR" sz="1600" dirty="0"/>
              <a:t>, </a:t>
            </a:r>
            <a:r>
              <a:rPr lang="ko-KR" altLang="en-US" sz="1600" dirty="0"/>
              <a:t>이미 열려있는 </a:t>
            </a:r>
            <a:r>
              <a:rPr lang="en-US" altLang="ko-KR" sz="1600" dirty="0" err="1"/>
              <a:t>myWin</a:t>
            </a:r>
            <a:r>
              <a:rPr lang="ko-KR" altLang="en-US" sz="1600" dirty="0"/>
              <a:t>이름의 윈도우에 </a:t>
            </a:r>
            <a:r>
              <a:rPr lang="ko-KR" altLang="en-US" sz="1600" dirty="0" err="1"/>
              <a:t>네이버</a:t>
            </a:r>
            <a:r>
              <a:rPr lang="ko-KR" altLang="en-US" sz="1600" dirty="0"/>
              <a:t> 출력</a:t>
            </a:r>
            <a:endParaRPr lang="en-US" altLang="ko-KR" sz="1600" dirty="0"/>
          </a:p>
          <a:p>
            <a:pPr lvl="1"/>
            <a:endParaRPr lang="en-US" altLang="ko-KR" sz="1800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1700808"/>
            <a:ext cx="59046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&lt;button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(‘http://www.naver.com’,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‘’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‘width=600,height=600’)”&gt;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새 윈도우 열기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&lt;/button&gt;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87624" y="3671736"/>
            <a:ext cx="59046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&lt;button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=“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window.open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(‘http://www.naver.com’,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</a:rPr>
              <a:t>’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myWin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’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	 ‘width=600,height=600’)”&gt;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새 윈도우 열기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4008004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25372</TotalTime>
  <Words>2484</Words>
  <Application>Microsoft Office PowerPoint</Application>
  <PresentationFormat>화면 슬라이드 쇼(4:3)</PresentationFormat>
  <Paragraphs>872</Paragraphs>
  <Slides>72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72</vt:i4>
      </vt:variant>
    </vt:vector>
  </HeadingPairs>
  <TitlesOfParts>
    <vt:vector size="86" baseType="lpstr">
      <vt:lpstr>HY견고딕</vt:lpstr>
      <vt:lpstr>HY나무L</vt:lpstr>
      <vt:lpstr>HY헤드라인M</vt:lpstr>
      <vt:lpstr>돋움</vt:lpstr>
      <vt:lpstr>맑은 고딕</vt:lpstr>
      <vt:lpstr>휴먼편지체</vt:lpstr>
      <vt:lpstr>Arial</vt:lpstr>
      <vt:lpstr>Consolas</vt:lpstr>
      <vt:lpstr>Helvetica</vt:lpstr>
      <vt:lpstr>Verdana</vt:lpstr>
      <vt:lpstr>Wingdings</vt:lpstr>
      <vt:lpstr>Wingdings 2</vt:lpstr>
      <vt:lpstr>가을</vt:lpstr>
      <vt:lpstr>Office 테마</vt:lpstr>
      <vt:lpstr>Window와 브라우져 관련 객체</vt:lpstr>
      <vt:lpstr>강의 목표</vt:lpstr>
      <vt:lpstr>브라우저 관련 객체 개요</vt:lpstr>
      <vt:lpstr>PowerPoint 프레젠테이션</vt:lpstr>
      <vt:lpstr>window 객체</vt:lpstr>
      <vt:lpstr>윈도우 모양과 window 객체의 프로퍼티</vt:lpstr>
      <vt:lpstr>윈도우 열기</vt:lpstr>
      <vt:lpstr>윈도우 열기 사례</vt:lpstr>
      <vt:lpstr>윈도우 이름과 윈도우 열기</vt:lpstr>
      <vt:lpstr>예제 10-1 window.open()으로 윈도우 열기</vt:lpstr>
      <vt:lpstr>예제 10-2 윈도우 닫기</vt:lpstr>
      <vt:lpstr>window 객체의 타이머 활용</vt:lpstr>
      <vt:lpstr>setTimeout()/clearTimeout()</vt:lpstr>
      <vt:lpstr>PowerPoint 프레젠테이션</vt:lpstr>
      <vt:lpstr>예제 10-3 setTimeout()로 웹 페이지 자동 연결</vt:lpstr>
      <vt:lpstr>setInterval()/clearInterval() </vt:lpstr>
      <vt:lpstr>예제 10-4 setInterval()로 텍스트 회전</vt:lpstr>
      <vt:lpstr>윈도우 위치 및 크기 조절</vt:lpstr>
      <vt:lpstr>예제 10-5 윈도우의 위치와 크기 조절</vt:lpstr>
      <vt:lpstr>웹 페이지 스크롤</vt:lpstr>
      <vt:lpstr>예제 10-6 1초마다 10픽셀씩 자동 스크롤</vt:lpstr>
      <vt:lpstr>웹 페이지 프린트 </vt:lpstr>
      <vt:lpstr>예제 10-7 웹 페이지 프린트</vt:lpstr>
      <vt:lpstr>onbeforeprint와 onafterprint(print시만  로고 보이게하고 출력에만 로고 프린트)</vt:lpstr>
      <vt:lpstr>예제 10-8 onbeforeprint와 onafterprint 이벤트 활용</vt:lpstr>
      <vt:lpstr>location 객체(window하위 객체)</vt:lpstr>
      <vt:lpstr>요구 사항 확인 하기</vt:lpstr>
      <vt:lpstr>예제 10-9 location 객체로 웹 사이트 접속</vt:lpstr>
      <vt:lpstr>navigator 객체</vt:lpstr>
      <vt:lpstr>예제 10–10 navigator로 브라우저 정보 출력</vt:lpstr>
      <vt:lpstr>PowerPoint 프레젠테이션</vt:lpstr>
      <vt:lpstr>screen 객체</vt:lpstr>
      <vt:lpstr>예제 10-11 스크린 장치에 관한 정보 출력</vt:lpstr>
      <vt:lpstr>history 객체</vt:lpstr>
      <vt:lpstr>예제 10-12 history 객체 활용</vt:lpstr>
      <vt:lpstr>cookie</vt:lpstr>
      <vt:lpstr>자바스크립트로 쿠키 만들기</vt:lpstr>
      <vt:lpstr>PowerPoint 프레젠테이션</vt:lpstr>
      <vt:lpstr>자바스크립트 버젼</vt:lpstr>
      <vt:lpstr>ES 6 신기능</vt:lpstr>
      <vt:lpstr>let과 const키워드 사용</vt:lpstr>
      <vt:lpstr>PowerPoint 프레젠테이션</vt:lpstr>
      <vt:lpstr>PowerPoint 프레젠테이션</vt:lpstr>
      <vt:lpstr>PowerPoint 프레젠테이션</vt:lpstr>
      <vt:lpstr>PowerPoint 프레젠테이션</vt:lpstr>
      <vt:lpstr>const 키워드</vt:lpstr>
      <vt:lpstr>PowerPoint 프레젠테이션</vt:lpstr>
      <vt:lpstr>PowerPoint 프레젠테이션</vt:lpstr>
      <vt:lpstr>JavaScript Class</vt:lpstr>
      <vt:lpstr>PowerPoint 프레젠테이션</vt:lpstr>
      <vt:lpstr>use strict</vt:lpstr>
      <vt:lpstr>Arrow Function(화살표 함수)</vt:lpstr>
      <vt:lpstr>PowerPoint 프레젠테이션</vt:lpstr>
      <vt:lpstr>For문의  of 사용</vt:lpstr>
      <vt:lpstr>JSON</vt:lpstr>
      <vt:lpstr>PowerPoint 프레젠테이션</vt:lpstr>
      <vt:lpstr>JSON 구문</vt:lpstr>
      <vt:lpstr>PowerPoint 프레젠테이션</vt:lpstr>
      <vt:lpstr>JSON vs XML</vt:lpstr>
      <vt:lpstr>PowerPoint 프레젠테이션</vt:lpstr>
      <vt:lpstr>JSON 데이터 유형</vt:lpstr>
      <vt:lpstr>PowerPoint 프레젠테이션</vt:lpstr>
      <vt:lpstr>JSON.parse()</vt:lpstr>
      <vt:lpstr>PowerPoint 프레젠테이션</vt:lpstr>
      <vt:lpstr>PowerPoint 프레젠테이션</vt:lpstr>
      <vt:lpstr>JSON.stringify()</vt:lpstr>
      <vt:lpstr>PowerPoint 프레젠테이션</vt:lpstr>
      <vt:lpstr>PowerPoint 프레젠테이션</vt:lpstr>
      <vt:lpstr>JSON Object Literal</vt:lpstr>
      <vt:lpstr>PowerPoint 프레젠테이션</vt:lpstr>
      <vt:lpstr>JSON Array Litteral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Admin</cp:lastModifiedBy>
  <cp:revision>741</cp:revision>
  <dcterms:created xsi:type="dcterms:W3CDTF">2011-08-27T14:53:28Z</dcterms:created>
  <dcterms:modified xsi:type="dcterms:W3CDTF">2022-12-19T07:29:18Z</dcterms:modified>
</cp:coreProperties>
</file>