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5"/>
  </p:notesMasterIdLst>
  <p:sldIdLst>
    <p:sldId id="398" r:id="rId2"/>
    <p:sldId id="395" r:id="rId3"/>
    <p:sldId id="364" r:id="rId4"/>
    <p:sldId id="384" r:id="rId5"/>
    <p:sldId id="385" r:id="rId6"/>
    <p:sldId id="386" r:id="rId7"/>
    <p:sldId id="367" r:id="rId8"/>
    <p:sldId id="368" r:id="rId9"/>
    <p:sldId id="387" r:id="rId10"/>
    <p:sldId id="370" r:id="rId11"/>
    <p:sldId id="388" r:id="rId12"/>
    <p:sldId id="389" r:id="rId13"/>
    <p:sldId id="369" r:id="rId14"/>
    <p:sldId id="390" r:id="rId15"/>
    <p:sldId id="371" r:id="rId16"/>
    <p:sldId id="391" r:id="rId17"/>
    <p:sldId id="372" r:id="rId18"/>
    <p:sldId id="373" r:id="rId19"/>
    <p:sldId id="396" r:id="rId20"/>
    <p:sldId id="374" r:id="rId21"/>
    <p:sldId id="392" r:id="rId22"/>
    <p:sldId id="375" r:id="rId23"/>
    <p:sldId id="393" r:id="rId24"/>
    <p:sldId id="376" r:id="rId25"/>
    <p:sldId id="403" r:id="rId26"/>
    <p:sldId id="383" r:id="rId27"/>
    <p:sldId id="380" r:id="rId28"/>
    <p:sldId id="381" r:id="rId29"/>
    <p:sldId id="399" r:id="rId30"/>
    <p:sldId id="400" r:id="rId31"/>
    <p:sldId id="404" r:id="rId32"/>
    <p:sldId id="401" r:id="rId33"/>
    <p:sldId id="402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98"/>
            <p14:sldId id="395"/>
            <p14:sldId id="364"/>
            <p14:sldId id="384"/>
            <p14:sldId id="385"/>
            <p14:sldId id="386"/>
            <p14:sldId id="367"/>
            <p14:sldId id="368"/>
            <p14:sldId id="387"/>
            <p14:sldId id="370"/>
            <p14:sldId id="388"/>
            <p14:sldId id="389"/>
            <p14:sldId id="369"/>
            <p14:sldId id="390"/>
            <p14:sldId id="371"/>
            <p14:sldId id="391"/>
            <p14:sldId id="372"/>
            <p14:sldId id="373"/>
            <p14:sldId id="396"/>
            <p14:sldId id="374"/>
            <p14:sldId id="392"/>
            <p14:sldId id="375"/>
            <p14:sldId id="393"/>
            <p14:sldId id="376"/>
            <p14:sldId id="403"/>
            <p14:sldId id="383"/>
            <p14:sldId id="380"/>
            <p14:sldId id="381"/>
            <p14:sldId id="399"/>
            <p14:sldId id="400"/>
            <p14:sldId id="404"/>
            <p14:sldId id="401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ZHG" initials="E" lastIdx="1" clrIdx="0">
    <p:extLst>
      <p:ext uri="{19B8F6BF-5375-455C-9EA6-DF929625EA0E}">
        <p15:presenceInfo xmlns:p15="http://schemas.microsoft.com/office/powerpoint/2012/main" userId="EZH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7A7"/>
    <a:srgbClr val="FF5B5B"/>
    <a:srgbClr val="669900"/>
    <a:srgbClr val="8BB0CF"/>
    <a:srgbClr val="7AA5C8"/>
    <a:srgbClr val="42739C"/>
    <a:srgbClr val="FFFF66"/>
    <a:srgbClr val="FF3300"/>
    <a:srgbClr val="8FFE00"/>
    <a:srgbClr val="4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45" autoAdjust="0"/>
    <p:restoredTop sz="99346" autoAdjust="0"/>
  </p:normalViewPr>
  <p:slideViewPr>
    <p:cSldViewPr>
      <p:cViewPr varScale="1">
        <p:scale>
          <a:sx n="115" d="100"/>
          <a:sy n="115" d="100"/>
        </p:scale>
        <p:origin x="21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20T14:49:59.041" idx="1">
    <p:pos x="1897" y="3315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8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60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J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V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15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990056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/>
              <a:t>JS </a:t>
            </a:r>
            <a:r>
              <a:rPr lang="ko-KR" altLang="en-US" b="1"/>
              <a:t>코어객체와 배열</a:t>
            </a:r>
          </a:p>
        </p:txBody>
      </p:sp>
    </p:spTree>
    <p:extLst>
      <p:ext uri="{BB962C8B-B14F-4D97-AF65-F5344CB8AC3E}">
        <p14:creationId xmlns:p14="http://schemas.microsoft.com/office/powerpoint/2010/main" val="43971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7-2 </a:t>
            </a:r>
            <a:r>
              <a:rPr lang="en-US" altLang="ko-KR" dirty="0" smtClean="0"/>
              <a:t>[]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리터럴로</a:t>
            </a:r>
            <a:r>
              <a:rPr lang="ko-KR" altLang="en-US" dirty="0" smtClean="0"/>
              <a:t> </a:t>
            </a:r>
            <a:r>
              <a:rPr lang="ko-KR" altLang="en-US" dirty="0"/>
              <a:t>배열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8085" y="1772816"/>
            <a:ext cx="4968552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&lt;html&gt;&lt;head&gt;&lt;title&gt;[]</a:t>
            </a:r>
            <a:r>
              <a:rPr lang="ko-KR" altLang="en-US" sz="1400" dirty="0"/>
              <a:t>로 배열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&lt;h3&gt;[]</a:t>
            </a:r>
            <a:r>
              <a:rPr lang="ko-KR" altLang="en-US" sz="1400" dirty="0"/>
              <a:t>로 배열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plots = [20, 5, 8, 15, 20]; </a:t>
            </a:r>
            <a:r>
              <a:rPr lang="en-US" altLang="ko-KR" sz="1400" dirty="0"/>
              <a:t>// </a:t>
            </a:r>
            <a:r>
              <a:rPr lang="ko-KR" altLang="en-US" sz="1400" dirty="0"/>
              <a:t>원소 </a:t>
            </a:r>
            <a:r>
              <a:rPr lang="en-US" altLang="ko-KR" sz="1400" dirty="0"/>
              <a:t>5</a:t>
            </a:r>
            <a:r>
              <a:rPr lang="ko-KR" altLang="en-US" sz="1400" dirty="0"/>
              <a:t>개의 배열 생성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var</a:t>
            </a:r>
            <a:r>
              <a:rPr lang="ko-KR" altLang="en-US" sz="1400" dirty="0"/>
              <a:t> </a:t>
            </a:r>
            <a:r>
              <a:rPr lang="en-US" altLang="ko-KR" sz="1400" dirty="0"/>
              <a:t>plots = [20, 5, 8, 15, 20]&lt;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&lt;5;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size = plots[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]; </a:t>
            </a:r>
            <a:r>
              <a:rPr lang="en-US" altLang="ko-KR" sz="1400" dirty="0"/>
              <a:t>// plots </a:t>
            </a:r>
            <a:r>
              <a:rPr lang="ko-KR" altLang="en-US" sz="1400" dirty="0"/>
              <a:t>배열의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번째 원소</a:t>
            </a:r>
          </a:p>
          <a:p>
            <a:pPr defTabSz="180000"/>
            <a:r>
              <a:rPr lang="en-US" altLang="ko-KR" sz="1400" dirty="0"/>
              <a:t>		while(size&gt;0)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("*");</a:t>
            </a:r>
          </a:p>
          <a:p>
            <a:pPr defTabSz="180000"/>
            <a:r>
              <a:rPr lang="en-US" altLang="ko-KR" sz="1400" dirty="0"/>
              <a:t>			size--;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(plots[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2045188"/>
            <a:ext cx="3171979" cy="385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</a:t>
            </a:r>
            <a:r>
              <a:rPr lang="ko-KR" altLang="en-US" dirty="0" err="1"/>
              <a:t>생성자로</a:t>
            </a:r>
            <a:r>
              <a:rPr lang="en-US" altLang="ko-KR" dirty="0"/>
              <a:t> </a:t>
            </a:r>
            <a:r>
              <a:rPr lang="ko-KR" altLang="en-US"/>
              <a:t>배열 </a:t>
            </a:r>
            <a:r>
              <a:rPr lang="ko-KR" altLang="en-US" smtClean="0"/>
              <a:t>만들기</a:t>
            </a:r>
            <a:r>
              <a:rPr lang="en-US" altLang="ko-KR" smtClean="0"/>
              <a:t>(</a:t>
            </a:r>
            <a:r>
              <a:rPr lang="ko-KR" altLang="en-US" smtClean="0"/>
              <a:t>비권고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초기 값을 가진 배열 생성</a:t>
            </a:r>
            <a:endParaRPr lang="en-US" altLang="ko-KR" sz="2000" dirty="0"/>
          </a:p>
          <a:p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ko-KR" altLang="en-US" sz="2000" dirty="0"/>
              <a:t>초기화되지 않은 배열 생성</a:t>
            </a:r>
            <a:endParaRPr lang="en-US" altLang="ko-KR" sz="2000" dirty="0"/>
          </a:p>
          <a:p>
            <a:pPr lvl="1"/>
            <a:r>
              <a:rPr lang="ko-KR" altLang="en-US" sz="1800" dirty="0"/>
              <a:t>일정 크기의 배열 생성 후 나중에 원소 값 저장</a:t>
            </a:r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빈 배열 생성 </a:t>
            </a:r>
            <a:endParaRPr lang="en-US" altLang="ko-KR" sz="2000" dirty="0"/>
          </a:p>
          <a:p>
            <a:pPr lvl="1"/>
            <a:r>
              <a:rPr lang="ko-KR" altLang="en-US" sz="1800" dirty="0"/>
              <a:t>원소 개수를 예상할 수 없는 경우</a:t>
            </a:r>
          </a:p>
          <a:p>
            <a:pPr lvl="0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1851825"/>
            <a:ext cx="55446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3320729"/>
            <a:ext cx="55446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Array(7);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// 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개의 원소를 가진 배열 생성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3648" y="3699029"/>
            <a:ext cx="554461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week[0]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week[1]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week[6]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03648" y="5691527"/>
            <a:ext cx="55447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Array();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빈 배열 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06318" y="6093296"/>
            <a:ext cx="554194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week[0]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”; 	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크기 자동으로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week[1]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”; 	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크기 자동으로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846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배열의 원소 개수</a:t>
            </a:r>
            <a:r>
              <a:rPr lang="en-US" altLang="ko-KR" dirty="0"/>
              <a:t>, length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배열의 크기 </a:t>
            </a:r>
            <a:r>
              <a:rPr lang="en-US" altLang="ko-KR" dirty="0"/>
              <a:t>: Array </a:t>
            </a:r>
            <a:r>
              <a:rPr lang="ko-KR" altLang="en-US" dirty="0"/>
              <a:t>객체의 </a:t>
            </a:r>
            <a:r>
              <a:rPr lang="en-US" altLang="ko-KR" dirty="0"/>
              <a:t>length </a:t>
            </a:r>
            <a:r>
              <a:rPr lang="ko-KR" altLang="en-US" dirty="0" err="1"/>
              <a:t>프로퍼티</a:t>
            </a:r>
            <a:r>
              <a:rPr lang="en-US" altLang="ko-KR" sz="2000" dirty="0"/>
              <a:t>(</a:t>
            </a:r>
            <a:r>
              <a:rPr lang="ko-KR" altLang="en-US" sz="2000" dirty="0"/>
              <a:t>자바와 동일</a:t>
            </a:r>
            <a:r>
              <a:rPr lang="en-US" altLang="ko-KR" sz="2000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length </a:t>
            </a:r>
            <a:r>
              <a:rPr lang="ko-KR" altLang="en-US" dirty="0" err="1"/>
              <a:t>프로퍼티는</a:t>
            </a:r>
            <a:r>
              <a:rPr lang="ko-KR" altLang="en-US" dirty="0"/>
              <a:t> 읽기 전용</a:t>
            </a:r>
          </a:p>
          <a:p>
            <a:endParaRPr lang="en-US" altLang="ko-KR" dirty="0"/>
          </a:p>
          <a:p>
            <a:r>
              <a:rPr lang="en-US" altLang="ko-KR" dirty="0"/>
              <a:t>String</a:t>
            </a:r>
            <a:r>
              <a:rPr lang="ko-KR" altLang="en-US" dirty="0"/>
              <a:t>도 문자의 개수는 </a:t>
            </a:r>
            <a:r>
              <a:rPr lang="en-US" altLang="ko-KR" dirty="0"/>
              <a:t>length</a:t>
            </a:r>
            <a:r>
              <a:rPr lang="ko-KR" altLang="en-US" dirty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916832"/>
            <a:ext cx="581439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plots = [-20, -5, 0, 15, 20];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new Array(“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plots.length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week.length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3645024"/>
            <a:ext cx="581439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plots.length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strike="sngStrike" kern="0" dirty="0">
                <a:solidFill>
                  <a:srgbClr val="000000"/>
                </a:solidFill>
                <a:latin typeface="+mj-ea"/>
                <a:ea typeface="+mj-ea"/>
              </a:rPr>
              <a:t>= 10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length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읽기 전용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263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7-3 Array </a:t>
            </a:r>
            <a:r>
              <a:rPr lang="ko-KR" altLang="en-US" dirty="0"/>
              <a:t>객체로 배열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5881" y="1484784"/>
            <a:ext cx="5688632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&lt;html&gt;&lt;head&gt;&lt;title&gt;Array </a:t>
            </a:r>
            <a:r>
              <a:rPr lang="ko-KR" altLang="en-US" sz="1400" dirty="0"/>
              <a:t>객체로 배열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&lt;h3&gt;Array </a:t>
            </a:r>
            <a:r>
              <a:rPr lang="ko-KR" altLang="en-US" sz="1400" dirty="0"/>
              <a:t>객체로 배열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degrees = new Array(); </a:t>
            </a:r>
            <a:r>
              <a:rPr lang="en-US" altLang="ko-KR" sz="1400" dirty="0"/>
              <a:t>// </a:t>
            </a:r>
            <a:r>
              <a:rPr lang="ko-KR" altLang="en-US" sz="1400" dirty="0"/>
              <a:t>빈 배열 생성</a:t>
            </a:r>
          </a:p>
          <a:p>
            <a:pPr defTabSz="180000"/>
            <a:r>
              <a:rPr lang="en-US" altLang="ko-KR" sz="1400" dirty="0"/>
              <a:t>	degrees[0] = 15.1;</a:t>
            </a:r>
          </a:p>
          <a:p>
            <a:pPr defTabSz="180000"/>
            <a:r>
              <a:rPr lang="en-US" altLang="ko-KR" sz="1400" dirty="0"/>
              <a:t>	degrees[1] = 15.4; </a:t>
            </a:r>
          </a:p>
          <a:p>
            <a:pPr defTabSz="180000"/>
            <a:r>
              <a:rPr lang="en-US" altLang="ko-KR" sz="1400" dirty="0"/>
              <a:t>	degrees[2] = 16.1;</a:t>
            </a:r>
          </a:p>
          <a:p>
            <a:pPr defTabSz="180000"/>
            <a:r>
              <a:rPr lang="en-US" altLang="ko-KR" sz="1400" dirty="0"/>
              <a:t>	degrees[3] = 17.5; </a:t>
            </a:r>
          </a:p>
          <a:p>
            <a:pPr defTabSz="180000"/>
            <a:r>
              <a:rPr lang="en-US" altLang="ko-KR" sz="1400" dirty="0"/>
              <a:t>	degrees[4] = 19.2;</a:t>
            </a:r>
          </a:p>
          <a:p>
            <a:pPr defTabSz="180000"/>
            <a:r>
              <a:rPr lang="en-US" altLang="ko-KR" sz="1400" dirty="0"/>
              <a:t>	degrees[5] = 21.4; 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sum = 0; </a:t>
            </a:r>
          </a:p>
          <a:p>
            <a:pPr defTabSz="180000"/>
            <a:r>
              <a:rPr lang="en-US" altLang="ko-KR" sz="1400" b="1" dirty="0"/>
              <a:t>	for(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=0;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degrees.length</a:t>
            </a:r>
            <a:r>
              <a:rPr lang="en-US" altLang="ko-KR" sz="1400" b="1" dirty="0"/>
              <a:t>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sum += degrees[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평균 온도는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en-US" altLang="ko-KR" sz="1400" b="1" dirty="0"/>
              <a:t> sum/</a:t>
            </a:r>
            <a:r>
              <a:rPr lang="en-US" altLang="ko-KR" sz="1400" b="1" dirty="0" err="1"/>
              <a:t>degrees.length</a:t>
            </a:r>
            <a:r>
              <a:rPr lang="en-US" altLang="ko-KR" sz="1400" b="1" dirty="0"/>
              <a:t>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5805264"/>
            <a:ext cx="1536286" cy="272415"/>
          </a:xfrm>
          <a:prstGeom prst="wedgeRoundRectCallout">
            <a:avLst>
              <a:gd name="adj1" fmla="val -43133"/>
              <a:gd name="adj2" fmla="val -1181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배열 </a:t>
            </a:r>
            <a:r>
              <a:rPr lang="en-US" altLang="ko-KR" sz="1000" dirty="0"/>
              <a:t>degrees</a:t>
            </a:r>
            <a:r>
              <a:rPr lang="ko-KR" altLang="en-US" sz="1000" dirty="0"/>
              <a:t>의 크기</a:t>
            </a:r>
            <a:r>
              <a:rPr lang="en-US" altLang="ko-KR" sz="1000" dirty="0"/>
              <a:t>, 6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382396" y="4444920"/>
            <a:ext cx="1325508" cy="272415"/>
          </a:xfrm>
          <a:prstGeom prst="wedgeRoundRectCallout">
            <a:avLst>
              <a:gd name="adj1" fmla="val -38797"/>
              <a:gd name="adj2" fmla="val 1043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배열 크기만큼 루프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6127" y="2414331"/>
            <a:ext cx="2976273" cy="241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3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특징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sz="2000" dirty="0"/>
              <a:t>배열은 </a:t>
            </a:r>
            <a:r>
              <a:rPr lang="en-US" altLang="ko-KR" sz="2000" dirty="0"/>
              <a:t>Array </a:t>
            </a:r>
            <a:r>
              <a:rPr lang="ko-KR" altLang="en-US" sz="2000" dirty="0"/>
              <a:t>객체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데이터형이</a:t>
            </a:r>
            <a:r>
              <a:rPr lang="ko-KR" altLang="en-US" sz="2000" dirty="0"/>
              <a:t> </a:t>
            </a:r>
            <a:r>
              <a:rPr lang="en-US" altLang="ko-KR" sz="2000" dirty="0"/>
              <a:t>Array</a:t>
            </a:r>
            <a:r>
              <a:rPr lang="ko-KR" altLang="en-US" sz="2000" dirty="0" err="1"/>
              <a:t>객체형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/>
              <a:t>[]</a:t>
            </a:r>
            <a:r>
              <a:rPr lang="ko-KR" altLang="en-US" sz="1800" dirty="0"/>
              <a:t>로</a:t>
            </a:r>
            <a:r>
              <a:rPr lang="en-US" altLang="ko-KR" sz="1800" dirty="0"/>
              <a:t> </a:t>
            </a:r>
            <a:r>
              <a:rPr lang="ko-KR" altLang="en-US" sz="1800" dirty="0"/>
              <a:t>생성해도 </a:t>
            </a:r>
            <a:r>
              <a:rPr lang="en-US" altLang="ko-KR" sz="1800" dirty="0"/>
              <a:t>Array </a:t>
            </a:r>
            <a:r>
              <a:rPr lang="ko-KR" altLang="en-US" sz="1800" dirty="0"/>
              <a:t>객체로 다루어짐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배열에 여러 타입의 데이터 섞여 저장 가능</a:t>
            </a:r>
            <a:r>
              <a:rPr lang="en-US" altLang="ko-KR" sz="2000" dirty="0"/>
              <a:t>(</a:t>
            </a:r>
            <a:r>
              <a:rPr lang="ko-KR" altLang="en-US" sz="2000" dirty="0"/>
              <a:t>자바는 동일형 원소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3608" y="2996952"/>
            <a:ext cx="612068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any = new Array(5); 			// 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개의 원소를 가진 배열 생성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any[0] = 0;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any[1] = 5.5;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any[2]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벡터”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 저장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any[3] = new Date(); 				// Date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저장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any[4]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convertFunction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function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convertFunction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주소 저장</a:t>
            </a:r>
          </a:p>
        </p:txBody>
      </p:sp>
    </p:spTree>
    <p:extLst>
      <p:ext uri="{BB962C8B-B14F-4D97-AF65-F5344CB8AC3E}">
        <p14:creationId xmlns:p14="http://schemas.microsoft.com/office/powerpoint/2010/main" val="738966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7–4 Array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1004812"/>
            <a:ext cx="4392488" cy="57708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&lt;html&gt;&lt;head&gt;&lt;title&gt;Array </a:t>
            </a:r>
            <a:r>
              <a:rPr lang="ko-KR" altLang="en-US" sz="900" dirty="0"/>
              <a:t>객체의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활용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b="1" dirty="0"/>
              <a:t>	function </a:t>
            </a:r>
            <a:r>
              <a:rPr lang="en-US" altLang="ko-KR" sz="900" b="1" dirty="0" err="1"/>
              <a:t>pr</a:t>
            </a:r>
            <a:r>
              <a:rPr lang="en-US" altLang="ko-KR" sz="900" b="1" dirty="0"/>
              <a:t>(</a:t>
            </a:r>
            <a:r>
              <a:rPr lang="en-US" altLang="ko-KR" sz="900" b="1" dirty="0" err="1"/>
              <a:t>msg</a:t>
            </a:r>
            <a:r>
              <a:rPr lang="en-US" altLang="ko-KR" sz="900" b="1" dirty="0"/>
              <a:t>, </a:t>
            </a:r>
            <a:r>
              <a:rPr lang="en-US" altLang="ko-KR" sz="900" b="1" dirty="0" err="1"/>
              <a:t>arr</a:t>
            </a:r>
            <a:r>
              <a:rPr lang="en-US" altLang="ko-KR" sz="900" b="1" dirty="0"/>
              <a:t>) { 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msg</a:t>
            </a:r>
            <a:r>
              <a:rPr lang="en-US" altLang="ko-KR" sz="900" dirty="0"/>
              <a:t> + </a:t>
            </a:r>
            <a:r>
              <a:rPr lang="en-US" altLang="ko-KR" sz="900" dirty="0" err="1"/>
              <a:t>arr.toString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 }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&lt;h3&gt;Array </a:t>
            </a:r>
            <a:r>
              <a:rPr lang="ko-KR" altLang="en-US" sz="900" dirty="0"/>
              <a:t>객체의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활용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var</a:t>
            </a:r>
            <a:r>
              <a:rPr lang="en-US" altLang="ko-KR" sz="900" b="1" dirty="0"/>
              <a:t> a = new Array("</a:t>
            </a:r>
            <a:r>
              <a:rPr lang="ko-KR" altLang="en-US" sz="900" b="1" dirty="0"/>
              <a:t>황</a:t>
            </a:r>
            <a:r>
              <a:rPr lang="en-US" altLang="ko-KR" sz="900" b="1" dirty="0"/>
              <a:t>", "</a:t>
            </a:r>
            <a:r>
              <a:rPr lang="ko-KR" altLang="en-US" sz="900" b="1" dirty="0"/>
              <a:t>김</a:t>
            </a:r>
            <a:r>
              <a:rPr lang="en-US" altLang="ko-KR" sz="900" b="1" dirty="0"/>
              <a:t>", "</a:t>
            </a:r>
            <a:r>
              <a:rPr lang="ko-KR" altLang="en-US" sz="900" b="1" dirty="0"/>
              <a:t>이</a:t>
            </a:r>
            <a:r>
              <a:rPr lang="en-US" altLang="ko-KR" sz="900" b="1" dirty="0"/>
              <a:t>");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var</a:t>
            </a:r>
            <a:r>
              <a:rPr lang="en-US" altLang="ko-KR" sz="900" b="1" dirty="0"/>
              <a:t> b = new Array("</a:t>
            </a:r>
            <a:r>
              <a:rPr lang="ko-KR" altLang="en-US" sz="900" b="1" dirty="0"/>
              <a:t>박</a:t>
            </a:r>
            <a:r>
              <a:rPr lang="en-US" altLang="ko-KR" sz="900" b="1" dirty="0"/>
              <a:t>");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var</a:t>
            </a:r>
            <a:r>
              <a:rPr lang="en-US" altLang="ko-KR" sz="900" b="1" dirty="0"/>
              <a:t> c;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</a:t>
            </a:r>
            <a:r>
              <a:rPr lang="ko-KR" altLang="en-US" sz="900" dirty="0"/>
              <a:t>배열 </a:t>
            </a:r>
            <a:r>
              <a:rPr lang="en-US" altLang="ko-KR" sz="900" dirty="0"/>
              <a:t>a = ", a);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</a:t>
            </a:r>
            <a:r>
              <a:rPr lang="ko-KR" altLang="en-US" sz="900" dirty="0"/>
              <a:t>배열 </a:t>
            </a:r>
            <a:r>
              <a:rPr lang="en-US" altLang="ko-KR" sz="900" dirty="0"/>
              <a:t>b = ", b);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a.concat</a:t>
            </a:r>
            <a:r>
              <a:rPr lang="en-US" altLang="ko-KR" sz="900" b="1" dirty="0"/>
              <a:t>(b); </a:t>
            </a:r>
            <a:r>
              <a:rPr lang="en-US" altLang="ko-KR" sz="900" dirty="0"/>
              <a:t>// c</a:t>
            </a:r>
            <a:r>
              <a:rPr lang="ko-KR" altLang="en-US" sz="900" dirty="0"/>
              <a:t>는 </a:t>
            </a:r>
            <a:r>
              <a:rPr lang="en-US" altLang="ko-KR" sz="900" dirty="0"/>
              <a:t>a</a:t>
            </a:r>
            <a:r>
              <a:rPr lang="ko-KR" altLang="en-US" sz="900" dirty="0"/>
              <a:t>와 </a:t>
            </a:r>
            <a:r>
              <a:rPr lang="en-US" altLang="ko-KR" sz="900" dirty="0"/>
              <a:t>b</a:t>
            </a:r>
            <a:r>
              <a:rPr lang="ko-KR" altLang="en-US" sz="900" dirty="0"/>
              <a:t>를 연결한 새 배열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a.concat</a:t>
            </a:r>
            <a:r>
              <a:rPr lang="en-US" altLang="ko-KR" sz="900" dirty="0"/>
              <a:t>(b)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a.concat</a:t>
            </a:r>
            <a:r>
              <a:rPr lang="en-US" altLang="ko-KR" sz="900" dirty="0"/>
              <a:t>(b)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a.join</a:t>
            </a:r>
            <a:r>
              <a:rPr lang="en-US" altLang="ko-KR" sz="900" b="1" dirty="0"/>
              <a:t>("##"); </a:t>
            </a:r>
            <a:r>
              <a:rPr lang="en-US" altLang="ko-KR" sz="900" dirty="0"/>
              <a:t>// c</a:t>
            </a:r>
            <a:r>
              <a:rPr lang="ko-KR" altLang="en-US" sz="900" dirty="0"/>
              <a:t>는 배열 </a:t>
            </a:r>
            <a:r>
              <a:rPr lang="en-US" altLang="ko-KR" sz="900" dirty="0"/>
              <a:t>a</a:t>
            </a:r>
            <a:r>
              <a:rPr lang="ko-KR" altLang="en-US" sz="900" dirty="0"/>
              <a:t>를 연결한 문자열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a.join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a.join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a.reverse</a:t>
            </a:r>
            <a:r>
              <a:rPr lang="en-US" altLang="ko-KR" sz="900" b="1" dirty="0"/>
              <a:t>(); </a:t>
            </a:r>
            <a:r>
              <a:rPr lang="en-US" altLang="ko-KR" sz="900" dirty="0"/>
              <a:t>// </a:t>
            </a:r>
            <a:r>
              <a:rPr lang="en-US" altLang="ko-KR" sz="900" dirty="0" err="1"/>
              <a:t>a.reverse</a:t>
            </a:r>
            <a:r>
              <a:rPr lang="en-US" altLang="ko-KR" sz="900" dirty="0"/>
              <a:t>()</a:t>
            </a:r>
            <a:r>
              <a:rPr lang="ko-KR" altLang="en-US" sz="900" dirty="0"/>
              <a:t>로 </a:t>
            </a:r>
            <a:r>
              <a:rPr lang="en-US" altLang="ko-KR" sz="900" dirty="0"/>
              <a:t>a </a:t>
            </a:r>
            <a:r>
              <a:rPr lang="ko-KR" altLang="en-US" sz="900" dirty="0"/>
              <a:t>자체 변경</a:t>
            </a:r>
            <a:r>
              <a:rPr lang="en-US" altLang="ko-KR" sz="900" dirty="0"/>
              <a:t>. c</a:t>
            </a:r>
            <a:r>
              <a:rPr lang="ko-KR" altLang="en-US" sz="900" dirty="0"/>
              <a:t>는 배열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a.reverse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 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a.reverse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a.slice</a:t>
            </a:r>
            <a:r>
              <a:rPr lang="en-US" altLang="ko-KR" sz="900" b="1" dirty="0"/>
              <a:t>(1, 2); </a:t>
            </a:r>
            <a:r>
              <a:rPr lang="en-US" altLang="ko-KR" sz="900" dirty="0"/>
              <a:t>// c</a:t>
            </a:r>
            <a:r>
              <a:rPr lang="ko-KR" altLang="en-US" sz="900" dirty="0"/>
              <a:t>는 새 배열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a.slice</a:t>
            </a:r>
            <a:r>
              <a:rPr lang="en-US" altLang="ko-KR" sz="900" dirty="0"/>
              <a:t>(1, 2)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a.slice</a:t>
            </a:r>
            <a:r>
              <a:rPr lang="en-US" altLang="ko-KR" sz="900" dirty="0"/>
              <a:t>(1, 2)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a.sort</a:t>
            </a:r>
            <a:r>
              <a:rPr lang="en-US" altLang="ko-KR" sz="900" b="1" dirty="0"/>
              <a:t>(); </a:t>
            </a:r>
            <a:r>
              <a:rPr lang="en-US" altLang="ko-KR" sz="900" dirty="0"/>
              <a:t>// </a:t>
            </a:r>
            <a:r>
              <a:rPr lang="en-US" altLang="ko-KR" sz="900" dirty="0" err="1"/>
              <a:t>a.sort</a:t>
            </a:r>
            <a:r>
              <a:rPr lang="en-US" altLang="ko-KR" sz="900" dirty="0"/>
              <a:t>()</a:t>
            </a:r>
            <a:r>
              <a:rPr lang="ko-KR" altLang="en-US" sz="900" dirty="0"/>
              <a:t>는 </a:t>
            </a:r>
            <a:r>
              <a:rPr lang="en-US" altLang="ko-KR" sz="900" dirty="0"/>
              <a:t>a </a:t>
            </a:r>
            <a:r>
              <a:rPr lang="ko-KR" altLang="en-US" sz="900" dirty="0"/>
              <a:t>자체 변경</a:t>
            </a:r>
            <a:r>
              <a:rPr lang="en-US" altLang="ko-KR" sz="900" dirty="0"/>
              <a:t>. c</a:t>
            </a:r>
            <a:r>
              <a:rPr lang="ko-KR" altLang="en-US" sz="900" dirty="0"/>
              <a:t>는 배열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a.sort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a.sort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 smtClean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 smtClean="0"/>
              <a:t>a.toString</a:t>
            </a:r>
            <a:r>
              <a:rPr lang="en-US" altLang="ko-KR" sz="900" b="1" dirty="0" smtClean="0"/>
              <a:t>(); </a:t>
            </a:r>
            <a:r>
              <a:rPr lang="en-US" altLang="ko-KR" sz="900" dirty="0" smtClean="0"/>
              <a:t>// </a:t>
            </a:r>
            <a:r>
              <a:rPr lang="en-US" altLang="ko-KR" sz="900" dirty="0" err="1" smtClean="0"/>
              <a:t>toString</a:t>
            </a:r>
            <a:r>
              <a:rPr lang="en-US" altLang="ko-KR" sz="900" dirty="0" smtClean="0"/>
              <a:t>()</a:t>
            </a:r>
            <a:r>
              <a:rPr lang="ko-KR" altLang="en-US" sz="900" dirty="0" smtClean="0"/>
              <a:t>은 원소 사이에 </a:t>
            </a:r>
            <a:r>
              <a:rPr lang="en-US" altLang="ko-KR" sz="900" dirty="0" smtClean="0"/>
              <a:t>","</a:t>
            </a:r>
            <a:r>
              <a:rPr lang="ko-KR" altLang="en-US" sz="900" dirty="0" smtClean="0"/>
              <a:t>를 넣어  문자열 생성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 smtClean="0"/>
              <a:t>("</a:t>
            </a:r>
            <a:r>
              <a:rPr lang="en-US" altLang="ko-KR" sz="900" dirty="0" err="1" smtClean="0"/>
              <a:t>a.toString</a:t>
            </a:r>
            <a:r>
              <a:rPr lang="en-US" altLang="ko-KR" sz="900" dirty="0" smtClean="0"/>
              <a:t>() : " + c); // c </a:t>
            </a:r>
            <a:r>
              <a:rPr lang="ko-KR" altLang="en-US" sz="900" dirty="0" smtClean="0"/>
              <a:t>는 문자열</a:t>
            </a:r>
            <a:endParaRPr lang="en-US" altLang="ko-KR" sz="900" dirty="0" smtClean="0"/>
          </a:p>
          <a:p>
            <a:pPr defTabSz="180000"/>
            <a:r>
              <a:rPr lang="en-US" altLang="ko-KR" sz="900" dirty="0" smtClean="0"/>
              <a:t>&lt;/script&gt;&lt;/body&gt;&lt;/html&gt;</a:t>
            </a:r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1916832"/>
            <a:ext cx="2769149" cy="46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33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Date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년월일시간분초를</a:t>
            </a:r>
            <a:r>
              <a:rPr lang="ko-KR" altLang="en-US" dirty="0" smtClean="0"/>
              <a:t> 처리하는 객체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시간 정보를 담는 객체</a:t>
            </a:r>
            <a:endParaRPr lang="en-US" altLang="ko-KR" dirty="0"/>
          </a:p>
          <a:p>
            <a:pPr lvl="1"/>
            <a:r>
              <a:rPr lang="ko-KR" altLang="en-US" dirty="0"/>
              <a:t>현재 시간 정보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학기 시작일 </a:t>
            </a:r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일의 날짜 </a:t>
            </a:r>
            <a:r>
              <a:rPr lang="ko-KR" altLang="en-US" dirty="0" smtClean="0"/>
              <a:t>기억</a:t>
            </a:r>
            <a:r>
              <a:rPr lang="en-US" altLang="ko-KR" dirty="0" smtClean="0"/>
              <a:t>(</a:t>
            </a:r>
            <a:r>
              <a:rPr lang="ko-KR" altLang="en-US" dirty="0" smtClean="0"/>
              <a:t>월은 </a:t>
            </a:r>
            <a:r>
              <a:rPr lang="en-US" altLang="ko-KR" dirty="0" smtClean="0"/>
              <a:t>0~11)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Date </a:t>
            </a:r>
            <a:r>
              <a:rPr lang="ko-KR" altLang="en-US" dirty="0"/>
              <a:t>객체 활용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2564904"/>
            <a:ext cx="69847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now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Date()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현재 날짜와 시간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값으로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초기화된 객체 생성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19024" y="3335892"/>
            <a:ext cx="69847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startDay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Date(2017, 2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1)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2017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월을 뜻함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14983" y="4581128"/>
            <a:ext cx="697216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now = new Date();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2017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 저녁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8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48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분이라면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date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now.getDate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오늘 날짜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date = 15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hour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now.getHours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지금 시간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hour = 20</a:t>
            </a:r>
          </a:p>
        </p:txBody>
      </p:sp>
    </p:spTree>
    <p:extLst>
      <p:ext uri="{BB962C8B-B14F-4D97-AF65-F5344CB8AC3E}">
        <p14:creationId xmlns:p14="http://schemas.microsoft.com/office/powerpoint/2010/main" val="1097155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7–5 Date </a:t>
            </a:r>
            <a:r>
              <a:rPr lang="ko-KR" altLang="en-US" dirty="0"/>
              <a:t>객체 생성 및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1556792"/>
            <a:ext cx="482453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&lt;title&gt;Date </a:t>
            </a:r>
            <a:r>
              <a:rPr lang="ko-KR" altLang="en-US" sz="1200" dirty="0"/>
              <a:t>객체로 현재 시간 알아내기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&lt;h3&gt;Date </a:t>
            </a:r>
            <a:r>
              <a:rPr lang="ko-KR" altLang="en-US" sz="1200" dirty="0"/>
              <a:t>객체로 현재 시간 알아내기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now = new Date();</a:t>
            </a:r>
            <a:r>
              <a:rPr lang="en-US" altLang="ko-KR" sz="1200" dirty="0"/>
              <a:t> // </a:t>
            </a:r>
            <a:r>
              <a:rPr lang="ko-KR" altLang="en-US" sz="1200" dirty="0"/>
              <a:t>현재 시간 값을 가진 </a:t>
            </a:r>
            <a:r>
              <a:rPr lang="en-US" altLang="ko-KR" sz="1200" dirty="0"/>
              <a:t>Date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현재 시간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now.toUTCString</a:t>
            </a:r>
            <a:r>
              <a:rPr lang="en-US" altLang="ko-KR" sz="1200" b="1" dirty="0"/>
              <a:t>()</a:t>
            </a:r>
          </a:p>
          <a:p>
            <a:pPr defTabSz="180000"/>
            <a:r>
              <a:rPr lang="en-US" altLang="ko-KR" sz="1200" dirty="0"/>
              <a:t>				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now.getFullYear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년도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now.getMonth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+ 1 + "</a:t>
            </a:r>
            <a:r>
              <a:rPr lang="ko-KR" altLang="en-US" sz="1200" dirty="0"/>
              <a:t>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now.getDate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일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now.getHours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시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now.getMinutes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now.getSeconds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now.getMilliseconds</a:t>
            </a:r>
            <a:r>
              <a:rPr lang="en-US" altLang="ko-KR" sz="1200" b="1" dirty="0"/>
              <a:t>() </a:t>
            </a:r>
            <a:r>
              <a:rPr lang="en-US" altLang="ko-KR" sz="1200" dirty="0"/>
              <a:t>+ "</a:t>
            </a:r>
            <a:r>
              <a:rPr lang="ko-KR" altLang="en-US" sz="1200" dirty="0" err="1"/>
              <a:t>밀리초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&gt;");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next = </a:t>
            </a:r>
            <a:r>
              <a:rPr lang="en-US" altLang="ko-KR" sz="1200" b="1" dirty="0"/>
              <a:t>new Date(2017, 7, 15, 12, 12, 12);</a:t>
            </a:r>
            <a:r>
              <a:rPr lang="en-US" altLang="ko-KR" sz="1200" dirty="0"/>
              <a:t> // 7</a:t>
            </a:r>
            <a:r>
              <a:rPr lang="ko-KR" altLang="en-US" sz="1200" dirty="0"/>
              <a:t>은 </a:t>
            </a:r>
            <a:r>
              <a:rPr lang="en-US" altLang="ko-KR" sz="1200" dirty="0"/>
              <a:t>8</a:t>
            </a:r>
            <a:r>
              <a:rPr lang="ko-KR" altLang="en-US" sz="1200" dirty="0"/>
              <a:t>월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next.toLocaleString</a:t>
            </a:r>
            <a:r>
              <a:rPr lang="en-US" altLang="ko-KR" sz="1200" dirty="0"/>
              <a:t>() : "</a:t>
            </a:r>
          </a:p>
          <a:p>
            <a:pPr defTabSz="180000"/>
            <a:r>
              <a:rPr lang="en-US" altLang="ko-KR" sz="1200" dirty="0"/>
              <a:t>				+ </a:t>
            </a:r>
            <a:r>
              <a:rPr lang="en-US" altLang="ko-KR" sz="1200" b="1" dirty="0" err="1"/>
              <a:t>next.toLocaleString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1844824"/>
            <a:ext cx="235958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1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7–6 </a:t>
            </a:r>
            <a:r>
              <a:rPr lang="ko-KR" altLang="en-US" dirty="0"/>
              <a:t>방문 시간에 따라 변하는 배경색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3261" y="1556792"/>
            <a:ext cx="5688632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방문 시간에 따라 변하는 배경색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페이지 방문 초시간이  짝수이면 </a:t>
            </a:r>
            <a:r>
              <a:rPr lang="en-US" altLang="ko-KR" sz="1200" dirty="0"/>
              <a:t>violet, </a:t>
            </a:r>
            <a:r>
              <a:rPr lang="ko-KR" altLang="en-US" sz="1200" dirty="0"/>
              <a:t>홀수이면 </a:t>
            </a:r>
            <a:r>
              <a:rPr lang="en-US" altLang="ko-KR" sz="1200" dirty="0" err="1"/>
              <a:t>lightskyblue</a:t>
            </a:r>
            <a:r>
              <a:rPr lang="en-US" altLang="ko-KR" sz="1200" dirty="0"/>
              <a:t> </a:t>
            </a:r>
            <a:r>
              <a:rPr lang="ko-KR" altLang="en-US" sz="1200" dirty="0"/>
              <a:t>배경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current = new Date(); </a:t>
            </a:r>
            <a:r>
              <a:rPr lang="en-US" altLang="ko-KR" sz="1200" dirty="0"/>
              <a:t>// </a:t>
            </a:r>
            <a:r>
              <a:rPr lang="ko-KR" altLang="en-US" sz="1200" dirty="0"/>
              <a:t>현재 시간을 가진 </a:t>
            </a:r>
            <a:r>
              <a:rPr lang="en-US" altLang="ko-KR" sz="1200" dirty="0"/>
              <a:t>Date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current.getSeconds</a:t>
            </a:r>
            <a:r>
              <a:rPr lang="en-US" altLang="ko-KR" sz="1200" b="1" dirty="0"/>
              <a:t>() % 2</a:t>
            </a:r>
            <a:r>
              <a:rPr lang="en-US" altLang="ko-KR" sz="1200" dirty="0"/>
              <a:t> == 0)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document.body.style.backgroundColor</a:t>
            </a:r>
            <a:r>
              <a:rPr lang="en-US" altLang="ko-KR" sz="1200" b="1" dirty="0"/>
              <a:t> = "violet";</a:t>
            </a:r>
          </a:p>
          <a:p>
            <a:pPr defTabSz="180000"/>
            <a:r>
              <a:rPr lang="en-US" altLang="ko-KR" sz="1200" dirty="0"/>
              <a:t>	else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document.body.style.backgroundColor</a:t>
            </a:r>
            <a:r>
              <a:rPr lang="en-US" altLang="ko-KR" sz="1200" b="1" dirty="0"/>
              <a:t> = "</a:t>
            </a:r>
            <a:r>
              <a:rPr lang="en-US" altLang="ko-KR" sz="1200" b="1" dirty="0" err="1"/>
              <a:t>lightskyblue</a:t>
            </a:r>
            <a:r>
              <a:rPr lang="en-US" altLang="ko-KR" sz="1200" b="1" dirty="0"/>
              <a:t>";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현재 시간 </a:t>
            </a:r>
            <a:r>
              <a:rPr lang="en-US" altLang="ko-KR" sz="1200" dirty="0"/>
              <a:t>: 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current.getHours</a:t>
            </a:r>
            <a:r>
              <a:rPr lang="en-US" altLang="ko-KR" sz="1200" dirty="0"/>
              <a:t>(), "</a:t>
            </a:r>
            <a:r>
              <a:rPr lang="ko-KR" altLang="en-US" sz="1200" dirty="0"/>
              <a:t>시</a:t>
            </a:r>
            <a:r>
              <a:rPr lang="en-US" altLang="ko-KR" sz="1200" dirty="0"/>
              <a:t>,");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current.getMinutes</a:t>
            </a:r>
            <a:r>
              <a:rPr lang="en-US" altLang="ko-KR" sz="1200" dirty="0"/>
              <a:t>(), "</a:t>
            </a:r>
            <a:r>
              <a:rPr lang="ko-KR" altLang="en-US" sz="1200" dirty="0"/>
              <a:t>분</a:t>
            </a:r>
            <a:r>
              <a:rPr lang="en-US" altLang="ko-KR" sz="1200" dirty="0"/>
              <a:t>,");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current.getSeconds</a:t>
            </a:r>
            <a:r>
              <a:rPr lang="en-US" altLang="ko-KR" sz="1200" dirty="0"/>
              <a:t>(), "</a:t>
            </a:r>
            <a:r>
              <a:rPr lang="ko-KR" altLang="en-US" sz="1200" dirty="0"/>
              <a:t>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4149080"/>
            <a:ext cx="2388794" cy="23762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1628843"/>
            <a:ext cx="2388837" cy="2376264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7380312" y="6021288"/>
            <a:ext cx="504056" cy="360040"/>
          </a:xfrm>
          <a:prstGeom prst="ellipse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689552" y="3520452"/>
            <a:ext cx="504056" cy="360040"/>
          </a:xfrm>
          <a:prstGeom prst="ellipse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57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55867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년도를 </a:t>
            </a:r>
            <a:r>
              <a:rPr lang="en-US" altLang="ko-KR" dirty="0"/>
              <a:t>2</a:t>
            </a:r>
            <a:r>
              <a:rPr lang="ko-KR" altLang="en-US" dirty="0"/>
              <a:t>자리나 한자리로 표시하면 </a:t>
            </a:r>
            <a:r>
              <a:rPr lang="en-US" altLang="ko-KR" dirty="0"/>
              <a:t>19XX</a:t>
            </a:r>
            <a:r>
              <a:rPr lang="ko-KR" altLang="en-US" dirty="0"/>
              <a:t>를 나타냄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 d = new Date(99, 11, 24); //1999 12 24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 err="1"/>
              <a:t>var</a:t>
            </a:r>
            <a:r>
              <a:rPr lang="en-US" altLang="ko-KR" dirty="0"/>
              <a:t> d = new Date(9, 11, 24); //1909 12 24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59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객체의 기본 개념을 간단히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 객체</a:t>
            </a:r>
            <a:r>
              <a:rPr lang="en-US" altLang="ko-KR" dirty="0"/>
              <a:t>(</a:t>
            </a:r>
            <a:r>
              <a:rPr lang="ko-KR" altLang="en-US" dirty="0"/>
              <a:t>코어 객체</a:t>
            </a:r>
            <a:r>
              <a:rPr lang="en-US" altLang="ko-KR" dirty="0"/>
              <a:t>)</a:t>
            </a:r>
            <a:r>
              <a:rPr lang="ko-KR" altLang="en-US" dirty="0"/>
              <a:t>들과 돔</a:t>
            </a:r>
            <a:r>
              <a:rPr lang="en-US" altLang="ko-KR" dirty="0"/>
              <a:t>,</a:t>
            </a:r>
            <a:r>
              <a:rPr lang="ko-KR" altLang="en-US" dirty="0" err="1"/>
              <a:t>브라우져</a:t>
            </a:r>
            <a:r>
              <a:rPr lang="ko-KR" altLang="en-US" dirty="0"/>
              <a:t> 객체의 종류를 알고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Date </a:t>
            </a:r>
            <a:r>
              <a:rPr lang="ko-KR" altLang="en-US" dirty="0"/>
              <a:t>객체를 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String </a:t>
            </a:r>
            <a:r>
              <a:rPr lang="ko-KR" altLang="en-US" dirty="0"/>
              <a:t>객체를 활용할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 배열을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Array </a:t>
            </a:r>
            <a:r>
              <a:rPr lang="ko-KR" altLang="en-US" dirty="0" err="1"/>
              <a:t>코아객체를</a:t>
            </a:r>
            <a:r>
              <a:rPr lang="ko-KR" altLang="en-US" dirty="0"/>
              <a:t> 이용하여</a:t>
            </a:r>
            <a:r>
              <a:rPr lang="en-US" altLang="ko-KR" dirty="0"/>
              <a:t> </a:t>
            </a:r>
            <a:r>
              <a:rPr lang="ko-KR" altLang="en-US" dirty="0"/>
              <a:t>배열을 만들고 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Math </a:t>
            </a:r>
            <a:r>
              <a:rPr lang="ko-KR" altLang="en-US" dirty="0"/>
              <a:t>객체를 활용할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554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String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자바는 </a:t>
            </a:r>
            <a:r>
              <a:rPr lang="ko-KR" altLang="en-US" dirty="0" err="1" smtClean="0"/>
              <a:t>객체형이나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JS</a:t>
            </a:r>
            <a:r>
              <a:rPr lang="ko-KR" altLang="en-US" dirty="0" smtClean="0"/>
              <a:t>는 기본형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String(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코아객체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문자열을 담기 위한 객체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String  </a:t>
            </a:r>
            <a:r>
              <a:rPr lang="ko-KR" altLang="en-US" dirty="0"/>
              <a:t>객체는 일단 생성되면 수정 </a:t>
            </a:r>
            <a:r>
              <a:rPr lang="ko-KR" altLang="en-US" dirty="0" smtClean="0"/>
              <a:t>불가능</a:t>
            </a:r>
            <a:r>
              <a:rPr lang="en-US" altLang="ko-KR" dirty="0" smtClean="0"/>
              <a:t>(immutable)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348833" y="4736177"/>
            <a:ext cx="6895592" cy="1026694"/>
            <a:chOff x="1348833" y="4736177"/>
            <a:chExt cx="6895592" cy="1026694"/>
          </a:xfrm>
        </p:grpSpPr>
        <p:sp>
          <p:nvSpPr>
            <p:cNvPr id="4" name="직사각형 3"/>
            <p:cNvSpPr/>
            <p:nvPr/>
          </p:nvSpPr>
          <p:spPr>
            <a:xfrm>
              <a:off x="1348833" y="4808764"/>
              <a:ext cx="3455841" cy="954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hello = new String(“Hello”);</a:t>
              </a:r>
            </a:p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res = </a:t>
              </a:r>
              <a:r>
                <a:rPr lang="en-US" altLang="ko-KR" sz="1400" dirty="0" err="1"/>
                <a:t>hello.concat</a:t>
              </a:r>
              <a:r>
                <a:rPr lang="en-US" altLang="ko-KR" sz="1400" dirty="0"/>
                <a:t>(“</a:t>
              </a:r>
              <a:r>
                <a:rPr lang="en-US" altLang="ko-KR" sz="1400" dirty="0" err="1"/>
                <a:t>Javascript</a:t>
              </a:r>
              <a:r>
                <a:rPr lang="en-US" altLang="ko-KR" sz="1400" dirty="0"/>
                <a:t>”);</a:t>
              </a:r>
            </a:p>
            <a:p>
              <a:pPr fontAlgn="base" latinLnBrk="0"/>
              <a:endParaRPr lang="en-US" altLang="ko-KR" sz="1400" dirty="0"/>
            </a:p>
            <a:p>
              <a:pPr fontAlgn="base" latinLnBrk="0"/>
              <a:r>
                <a:rPr lang="en-US" altLang="ko-KR" sz="1400" dirty="0"/>
                <a:t>// </a:t>
              </a:r>
              <a:r>
                <a:rPr lang="en-US" altLang="ko-KR" sz="1400" dirty="0" err="1"/>
                <a:t>concat</a:t>
              </a:r>
              <a:r>
                <a:rPr lang="en-US" altLang="ko-KR" sz="1400" dirty="0"/>
                <a:t>() </a:t>
              </a:r>
              <a:r>
                <a:rPr lang="ko-KR" altLang="en-US" sz="1400" dirty="0"/>
                <a:t>후 </a:t>
              </a:r>
              <a:r>
                <a:rPr lang="en-US" altLang="ko-KR" sz="1400" dirty="0"/>
                <a:t>hello</a:t>
              </a:r>
              <a:r>
                <a:rPr lang="ko-KR" altLang="en-US" sz="1400" dirty="0"/>
                <a:t>의 문자열 변화 없음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076073" y="5013176"/>
              <a:ext cx="1152128" cy="52322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289698" y="5147319"/>
              <a:ext cx="65338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“Hello”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07944" y="4747210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hello </a:t>
              </a:r>
              <a:r>
                <a:rPr lang="ko-KR" altLang="en-US" sz="1200" dirty="0"/>
                <a:t>객체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444225" y="5013176"/>
              <a:ext cx="1800200" cy="52322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657850" y="5136286"/>
              <a:ext cx="1328825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“</a:t>
              </a:r>
              <a:r>
                <a:rPr lang="en-US" altLang="ko-KR" sz="1200" dirty="0" err="1"/>
                <a:t>HelloJavascript</a:t>
              </a:r>
              <a:r>
                <a:rPr lang="en-US" altLang="ko-KR" sz="1200" dirty="0"/>
                <a:t>”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948089" y="4736177"/>
              <a:ext cx="7483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res </a:t>
              </a:r>
              <a:r>
                <a:rPr lang="ko-KR" altLang="en-US" sz="1200" dirty="0"/>
                <a:t>객체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348833" y="2117759"/>
            <a:ext cx="5990458" cy="1602175"/>
            <a:chOff x="1348833" y="2117759"/>
            <a:chExt cx="5990458" cy="1602175"/>
          </a:xfrm>
        </p:grpSpPr>
        <p:sp>
          <p:nvSpPr>
            <p:cNvPr id="13" name="직사각형 12"/>
            <p:cNvSpPr/>
            <p:nvPr/>
          </p:nvSpPr>
          <p:spPr>
            <a:xfrm>
              <a:off x="1348833" y="2420692"/>
              <a:ext cx="3455841" cy="954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/>
                <a:t>// 2 </a:t>
              </a:r>
              <a:r>
                <a:rPr lang="ko-KR" altLang="en-US" sz="1400" dirty="0"/>
                <a:t>경우 모두 오른쪽 </a:t>
              </a:r>
              <a:r>
                <a:rPr lang="en-US" altLang="ko-KR" sz="1400" dirty="0"/>
                <a:t>String </a:t>
              </a:r>
              <a:r>
                <a:rPr lang="ko-KR" altLang="en-US" sz="1400" dirty="0"/>
                <a:t>객체 생성</a:t>
              </a:r>
              <a:endParaRPr lang="en-US" altLang="ko-KR" sz="1400" dirty="0"/>
            </a:p>
            <a:p>
              <a:pPr fontAlgn="base" latinLnBrk="0"/>
              <a:endParaRPr lang="en-US" altLang="ko-KR" sz="1400" dirty="0"/>
            </a:p>
            <a:p>
              <a:pPr fontAlgn="base" latinLnBrk="0"/>
              <a:r>
                <a:rPr lang="en-US" altLang="ko-KR" sz="1400" dirty="0" err="1" smtClean="0"/>
                <a:t>Var</a:t>
              </a:r>
              <a:r>
                <a:rPr lang="en-US" altLang="ko-KR" sz="1400" dirty="0" smtClean="0"/>
                <a:t> </a:t>
              </a:r>
              <a:r>
                <a:rPr lang="en-US" altLang="ko-KR" sz="1400" dirty="0"/>
                <a:t>hello = new String(“Hello”);</a:t>
              </a:r>
            </a:p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hello = “Hello”;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078969" y="2404628"/>
              <a:ext cx="2260322" cy="1315306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82389" y="2533752"/>
              <a:ext cx="65338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“Hello”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617602" y="2117759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h</a:t>
              </a:r>
              <a:r>
                <a:rPr lang="en-US" altLang="ko-KR" sz="1200" dirty="0" smtClean="0"/>
                <a:t>ello </a:t>
              </a:r>
              <a:r>
                <a:rPr lang="ko-KR" altLang="en-US" sz="1200" dirty="0"/>
                <a:t>객체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5155984" y="2933861"/>
              <a:ext cx="727499" cy="2757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charAt</a:t>
              </a:r>
              <a:r>
                <a:rPr lang="en-US" altLang="ko-KR" sz="1050" dirty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12895" y="3355202"/>
              <a:ext cx="733594" cy="3022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concat</a:t>
              </a:r>
              <a:r>
                <a:rPr lang="en-US" altLang="ko-KR" sz="1050" dirty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221964" y="3338810"/>
              <a:ext cx="595537" cy="2986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split()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987866" y="3219306"/>
              <a:ext cx="456359" cy="271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slice()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6051830" y="2877857"/>
              <a:ext cx="358248" cy="271792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…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6504950" y="2960300"/>
              <a:ext cx="741540" cy="271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replace()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414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객체의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길이</a:t>
            </a:r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객체의 </a:t>
            </a:r>
            <a:r>
              <a:rPr lang="en-US" altLang="ko-KR" dirty="0"/>
              <a:t>length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읽기 </a:t>
            </a:r>
            <a:r>
              <a:rPr lang="ko-KR" altLang="en-US" dirty="0" smtClean="0"/>
              <a:t>전용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자바는 </a:t>
            </a:r>
            <a:r>
              <a:rPr lang="en-US" altLang="ko-KR" dirty="0" smtClean="0"/>
              <a:t>length())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문자열을 배열처럼 사용</a:t>
            </a:r>
            <a:endParaRPr lang="en-US" altLang="ko-KR" dirty="0"/>
          </a:p>
          <a:p>
            <a:pPr lvl="1"/>
            <a:r>
              <a:rPr lang="en-US" altLang="ko-KR" dirty="0"/>
              <a:t>[] </a:t>
            </a:r>
            <a:r>
              <a:rPr lang="ko-KR" altLang="en-US" dirty="0"/>
              <a:t>연산자를 사용하여 각 문자 접근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276872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hello = new String(“Hello”);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every = “Boy and Girl”; 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hello.length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every.length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	// 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3429000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"Thank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you".length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// 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9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3648" y="5013176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hello = new String("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ello");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c = hello[0]; 	// c = "H".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아니라 문자열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H”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8272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9" y="1412775"/>
            <a:ext cx="2721136" cy="5293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7–7 String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610" y="1196901"/>
            <a:ext cx="4572000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&lt;html&gt;&lt;head&gt;&lt;title&gt;String </a:t>
            </a:r>
            <a:r>
              <a:rPr lang="ko-KR" altLang="en-US" sz="1100" dirty="0"/>
              <a:t>객체의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활용</a:t>
            </a:r>
            <a:r>
              <a:rPr lang="en-US" altLang="ko-KR" sz="1100" dirty="0"/>
              <a:t>&lt;/title&gt;&lt;/head&gt;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&lt;h3&gt;String </a:t>
            </a:r>
            <a:r>
              <a:rPr lang="ko-KR" altLang="en-US" sz="1100" dirty="0"/>
              <a:t>객체의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활용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b="1" dirty="0" err="1"/>
              <a:t>var</a:t>
            </a:r>
            <a:r>
              <a:rPr lang="en-US" altLang="ko-KR" sz="1100" b="1" dirty="0"/>
              <a:t> a = new String("Boys and Girls");</a:t>
            </a:r>
          </a:p>
          <a:p>
            <a:pPr defTabSz="180000"/>
            <a:r>
              <a:rPr lang="en-US" altLang="ko-KR" sz="1100" b="1" dirty="0" err="1"/>
              <a:t>var</a:t>
            </a:r>
            <a:r>
              <a:rPr lang="en-US" altLang="ko-KR" sz="1100" b="1" dirty="0"/>
              <a:t> b = "!!";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 : " + a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("b : " + b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a.charAt</a:t>
            </a:r>
            <a:r>
              <a:rPr lang="en-US" altLang="ko-KR" sz="1100" dirty="0"/>
              <a:t>(0)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a.concat</a:t>
            </a:r>
            <a:r>
              <a:rPr lang="en-US" altLang="ko-KR" sz="1100" dirty="0"/>
              <a:t>(b, "</a:t>
            </a:r>
            <a:r>
              <a:rPr lang="ko-KR" altLang="en-US" sz="1100" dirty="0"/>
              <a:t>입니다</a:t>
            </a:r>
            <a:r>
              <a:rPr lang="en-US" altLang="ko-KR" sz="1100" dirty="0"/>
              <a:t>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a.indexOf</a:t>
            </a:r>
            <a:r>
              <a:rPr lang="en-US" altLang="ko-KR" sz="1100" dirty="0"/>
              <a:t>("s")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a.indexOf</a:t>
            </a:r>
            <a:r>
              <a:rPr lang="en-US" altLang="ko-KR" sz="1100" dirty="0"/>
              <a:t>("And")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a.slice</a:t>
            </a:r>
            <a:r>
              <a:rPr lang="en-US" altLang="ko-KR" sz="1100" dirty="0"/>
              <a:t>(5, 8)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a.substr</a:t>
            </a:r>
            <a:r>
              <a:rPr lang="en-US" altLang="ko-KR" sz="1100" dirty="0"/>
              <a:t>(5, 3)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a.toUpperCase</a:t>
            </a:r>
            <a:r>
              <a:rPr lang="en-US" altLang="ko-KR" sz="1100" dirty="0"/>
              <a:t>()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a.replace</a:t>
            </a:r>
            <a:r>
              <a:rPr lang="en-US" altLang="ko-KR" sz="1100" dirty="0"/>
              <a:t>("and", "or")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   </a:t>
            </a:r>
            <a:r>
              <a:rPr lang="en-US" altLang="ko-KR" sz="1100" dirty="0" err="1"/>
              <a:t>kitae</a:t>
            </a:r>
            <a:r>
              <a:rPr lang="en-US" altLang="ko-KR" sz="1100" dirty="0"/>
              <a:t>   ".trim()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err="1"/>
              <a:t>var</a:t>
            </a:r>
            <a:r>
              <a:rPr lang="en-US" altLang="ko-KR" sz="1100" dirty="0"/>
              <a:t> sub = </a:t>
            </a:r>
            <a:r>
              <a:rPr lang="en-US" altLang="ko-KR" sz="1100" dirty="0" err="1"/>
              <a:t>a.split</a:t>
            </a:r>
            <a:r>
              <a:rPr lang="en-US" altLang="ko-KR" sz="1100" dirty="0"/>
              <a:t>(" 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</a:t>
            </a:r>
            <a:r>
              <a:rPr lang="ko-KR" altLang="en-US" sz="1100" dirty="0"/>
              <a:t>를 빈칸으로 분리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for(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sub.length</a:t>
            </a:r>
            <a:r>
              <a:rPr lang="en-US" altLang="ko-KR" sz="1100" dirty="0"/>
              <a:t>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</a:t>
            </a:r>
          </a:p>
          <a:p>
            <a:pPr defTabSz="180000"/>
            <a:r>
              <a:rPr lang="it-IT" altLang="ko-KR" sz="1100" dirty="0"/>
              <a:t>	document.write("sub" + i + "=" + sub[i] + "&lt;br&gt;");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&gt;String </a:t>
            </a:r>
            <a:r>
              <a:rPr lang="ko-KR" altLang="en-US" sz="1100" dirty="0" err="1"/>
              <a:t>메소드를</a:t>
            </a:r>
            <a:r>
              <a:rPr lang="ko-KR" altLang="en-US" sz="1100" dirty="0"/>
              <a:t> 실행 후 </a:t>
            </a:r>
            <a:r>
              <a:rPr lang="en-US" altLang="ko-KR" sz="1100" dirty="0"/>
              <a:t>a</a:t>
            </a:r>
            <a:r>
              <a:rPr lang="ko-KR" altLang="en-US" sz="1100" dirty="0"/>
              <a:t>와 </a:t>
            </a:r>
            <a:r>
              <a:rPr lang="en-US" altLang="ko-KR" sz="1100" dirty="0"/>
              <a:t>b </a:t>
            </a:r>
            <a:r>
              <a:rPr lang="ko-KR" altLang="en-US" sz="1100" dirty="0"/>
              <a:t>변함 없음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 : " + a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("b : " + b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745145" y="3161318"/>
            <a:ext cx="828385" cy="272415"/>
          </a:xfrm>
          <a:prstGeom prst="wedgeRoundRectCallout">
            <a:avLst>
              <a:gd name="adj1" fmla="val 70930"/>
              <a:gd name="adj2" fmla="val 347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a.charAt</a:t>
            </a:r>
            <a:r>
              <a:rPr lang="en-US" altLang="ko-KR" sz="1000" dirty="0"/>
              <a:t>(0)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663196" y="3513698"/>
            <a:ext cx="985634" cy="272415"/>
          </a:xfrm>
          <a:prstGeom prst="wedgeRoundRectCallout">
            <a:avLst>
              <a:gd name="adj1" fmla="val 61591"/>
              <a:gd name="adj2" fmla="val 198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a.indexOf</a:t>
            </a:r>
            <a:r>
              <a:rPr lang="en-US" altLang="ko-KR" sz="1000" dirty="0"/>
              <a:t>(</a:t>
            </a:r>
            <a:r>
              <a:rPr lang="it-IT" altLang="ko-KR" sz="1000" dirty="0"/>
              <a:t>"</a:t>
            </a:r>
            <a:r>
              <a:rPr lang="en-US" altLang="ko-KR" sz="1000" dirty="0"/>
              <a:t>s</a:t>
            </a:r>
            <a:r>
              <a:rPr lang="it-IT" altLang="ko-KR" sz="1000" dirty="0"/>
              <a:t>"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228184" y="3951501"/>
            <a:ext cx="800343" cy="272415"/>
          </a:xfrm>
          <a:prstGeom prst="wedgeRoundRectCallout">
            <a:avLst>
              <a:gd name="adj1" fmla="val -66012"/>
              <a:gd name="adj2" fmla="val 160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a.slice</a:t>
            </a:r>
            <a:r>
              <a:rPr lang="en-US" altLang="ko-KR" sz="1000" dirty="0"/>
              <a:t>(5,8)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95527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680120"/>
          </a:xfrm>
        </p:spPr>
        <p:txBody>
          <a:bodyPr/>
          <a:lstStyle/>
          <a:p>
            <a:r>
              <a:rPr lang="en-US" altLang="ko-KR" dirty="0"/>
              <a:t>Math</a:t>
            </a:r>
            <a:r>
              <a:rPr lang="ko-KR" altLang="en-US" dirty="0"/>
              <a:t> </a:t>
            </a:r>
            <a:r>
              <a:rPr lang="ko-KR" altLang="en-US" dirty="0" err="1" smtClean="0"/>
              <a:t>코아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Math</a:t>
            </a:r>
          </a:p>
          <a:p>
            <a:pPr lvl="1"/>
            <a:r>
              <a:rPr lang="ko-KR" altLang="en-US" dirty="0"/>
              <a:t>수학 계산을 위한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en-US" altLang="ko-KR" dirty="0"/>
              <a:t>new Math()</a:t>
            </a:r>
            <a:r>
              <a:rPr lang="ko-KR" altLang="en-US" dirty="0"/>
              <a:t>로 객체 생성하지 않고 사용</a:t>
            </a:r>
            <a:r>
              <a:rPr lang="en-US" altLang="ko-KR" dirty="0"/>
              <a:t>//</a:t>
            </a:r>
            <a:r>
              <a:rPr lang="ko-KR" altLang="en-US" dirty="0"/>
              <a:t>자바의 </a:t>
            </a:r>
            <a:r>
              <a:rPr lang="en-US" altLang="ko-KR" dirty="0"/>
              <a:t>static</a:t>
            </a:r>
            <a:r>
              <a:rPr lang="ko-KR" altLang="en-US" dirty="0"/>
              <a:t>타입처럼 사용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난수</a:t>
            </a:r>
            <a:r>
              <a:rPr lang="ko-KR" altLang="en-US" dirty="0"/>
              <a:t> 발생</a:t>
            </a:r>
            <a:endParaRPr lang="en-US" altLang="ko-KR" dirty="0"/>
          </a:p>
          <a:p>
            <a:pPr lvl="2"/>
            <a:r>
              <a:rPr lang="en-US" altLang="ko-KR" dirty="0" err="1"/>
              <a:t>Math.random</a:t>
            </a:r>
            <a:r>
              <a:rPr lang="en-US" altLang="ko-KR" dirty="0"/>
              <a:t>() : 0~1</a:t>
            </a:r>
            <a:r>
              <a:rPr lang="ko-KR" altLang="en-US" dirty="0"/>
              <a:t>보다 작은 </a:t>
            </a:r>
            <a:r>
              <a:rPr lang="ko-KR" altLang="en-US" dirty="0" err="1"/>
              <a:t>랜덤한</a:t>
            </a:r>
            <a:r>
              <a:rPr lang="ko-KR" altLang="en-US" dirty="0"/>
              <a:t> 실수 리턴</a:t>
            </a:r>
            <a:endParaRPr lang="en-US" altLang="ko-KR" dirty="0"/>
          </a:p>
          <a:p>
            <a:pPr lvl="2"/>
            <a:r>
              <a:rPr lang="en-US" altLang="ko-KR" dirty="0" err="1"/>
              <a:t>Math.floor</a:t>
            </a:r>
            <a:r>
              <a:rPr lang="en-US" altLang="ko-KR" dirty="0"/>
              <a:t>(m)</a:t>
            </a:r>
            <a:r>
              <a:rPr lang="ko-KR" altLang="en-US" dirty="0"/>
              <a:t>은 </a:t>
            </a:r>
            <a:r>
              <a:rPr lang="en-US" altLang="ko-KR" dirty="0"/>
              <a:t>m</a:t>
            </a:r>
            <a:r>
              <a:rPr lang="ko-KR" altLang="en-US" dirty="0"/>
              <a:t>의 소수점 이하를 제거한 정수 리턴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996952"/>
            <a:ext cx="50943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sq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sqrt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(4); 			// 4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제곱근을 구하면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area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*2*2; 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반지름이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원의 면적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16420" y="4653136"/>
            <a:ext cx="727280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0~99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까지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랜덤한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정수를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 만드는 코드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for(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=0;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&lt;10;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++)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Math.random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*100; 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0~99.999...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보다 작은 실수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난수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Math.floor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(m)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에서 소수점 이하를 제거한 정수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(0~99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사이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(n + " ");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1281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7–8 Math</a:t>
            </a:r>
            <a:r>
              <a:rPr lang="ko-KR" altLang="en-US" dirty="0"/>
              <a:t>를 이용한 구구단 연습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r"/>
            <a:fld id="{01870596-DAFA-46D2-82A7-2B6B5F8E0EA4}" type="slidenum">
              <a:rPr lang="ko-KR" altLang="en-US" smtClean="0"/>
              <a:pPr algn="r"/>
              <a:t>24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3568" y="1340768"/>
            <a:ext cx="4242963" cy="533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&lt;head&gt;&lt;title&gt;Math</a:t>
            </a:r>
            <a:r>
              <a:rPr lang="ko-KR" altLang="en-US" sz="1100" dirty="0"/>
              <a:t>를 활용한 구구단 연습</a:t>
            </a:r>
            <a:r>
              <a:rPr lang="en-US" altLang="ko-KR" sz="1100" dirty="0"/>
              <a:t>&lt;/title&gt;&lt;script&gt;</a:t>
            </a:r>
          </a:p>
          <a:p>
            <a:pPr defTabSz="180000"/>
            <a:r>
              <a:rPr lang="en-US" altLang="ko-KR" sz="1100" b="1" dirty="0"/>
              <a:t>function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 { // 1~9</a:t>
            </a:r>
            <a:r>
              <a:rPr lang="ko-KR" altLang="en-US" sz="1100" b="1" dirty="0"/>
              <a:t>의 십진 </a:t>
            </a:r>
            <a:r>
              <a:rPr lang="ko-KR" altLang="en-US" sz="1100" b="1" dirty="0" err="1"/>
              <a:t>난수</a:t>
            </a:r>
            <a:r>
              <a:rPr lang="ko-KR" altLang="en-US" sz="1100" b="1" dirty="0"/>
              <a:t> 리턴</a:t>
            </a:r>
          </a:p>
          <a:p>
            <a:pPr defTabSz="180000"/>
            <a:r>
              <a:rPr lang="en-US" altLang="ko-KR" sz="1100" b="1" dirty="0"/>
              <a:t>	return </a:t>
            </a:r>
            <a:r>
              <a:rPr lang="en-US" altLang="ko-KR" sz="1100" b="1" dirty="0" err="1"/>
              <a:t>Math.floor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Math.random</a:t>
            </a:r>
            <a:r>
              <a:rPr lang="en-US" altLang="ko-KR" sz="1100" b="1" dirty="0"/>
              <a:t>()*9) + 1; 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&lt;h3&gt;Math</a:t>
            </a:r>
            <a:r>
              <a:rPr lang="ko-KR" altLang="en-US" sz="1100" dirty="0"/>
              <a:t>를 활용한 구구단 연습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구구단 문제 생성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err="1"/>
              <a:t>var</a:t>
            </a:r>
            <a:r>
              <a:rPr lang="en-US" altLang="ko-KR" sz="1100" b="1" dirty="0"/>
              <a:t> ques =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 + "*" +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사용자로부터 답 입력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err="1"/>
              <a:t>var</a:t>
            </a:r>
            <a:r>
              <a:rPr lang="en-US" altLang="ko-KR" sz="1100" b="1" dirty="0"/>
              <a:t> user = prompt(ques + " </a:t>
            </a:r>
            <a:r>
              <a:rPr lang="ko-KR" altLang="en-US" sz="1100" b="1" dirty="0"/>
              <a:t>값은 얼마입니까</a:t>
            </a:r>
            <a:r>
              <a:rPr lang="en-US" altLang="ko-KR" sz="1100" b="1" dirty="0"/>
              <a:t>?", 0);</a:t>
            </a:r>
          </a:p>
          <a:p>
            <a:pPr defTabSz="180000"/>
            <a:r>
              <a:rPr lang="en-US" altLang="ko-KR" sz="1100" b="1" dirty="0"/>
              <a:t>	if(user == null) { // </a:t>
            </a:r>
            <a:r>
              <a:rPr lang="ko-KR" altLang="en-US" sz="1100" b="1" dirty="0"/>
              <a:t>취소 버튼이 클릭된 경우 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구구단 연습을 종료합니다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b="1" dirty="0"/>
              <a:t>	else {</a:t>
            </a:r>
          </a:p>
          <a:p>
            <a:pPr defTabSz="180000"/>
            <a:r>
              <a:rPr lang="en-US" altLang="ko-KR" sz="1100" b="1" dirty="0"/>
              <a:t>		</a:t>
            </a:r>
            <a:r>
              <a:rPr lang="en-US" altLang="ko-KR" sz="1100" b="1" dirty="0" err="1"/>
              <a:t>var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ans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eval</a:t>
            </a:r>
            <a:r>
              <a:rPr lang="en-US" altLang="ko-KR" sz="1100" b="1" dirty="0"/>
              <a:t>(ques); // </a:t>
            </a:r>
            <a:r>
              <a:rPr lang="ko-KR" altLang="en-US" sz="1100" b="1" dirty="0"/>
              <a:t>구구단 정답 계산</a:t>
            </a:r>
          </a:p>
          <a:p>
            <a:pPr defTabSz="180000"/>
            <a:r>
              <a:rPr lang="en-US" altLang="ko-KR" sz="1100" b="1" dirty="0"/>
              <a:t>		if(</a:t>
            </a:r>
            <a:r>
              <a:rPr lang="en-US" altLang="ko-KR" sz="1100" b="1" dirty="0" err="1"/>
              <a:t>ans</a:t>
            </a:r>
            <a:r>
              <a:rPr lang="en-US" altLang="ko-KR" sz="1100" b="1" dirty="0"/>
              <a:t> == user) // </a:t>
            </a:r>
            <a:r>
              <a:rPr lang="ko-KR" altLang="en-US" sz="1100" b="1" dirty="0"/>
              <a:t>정답과 사용자 입력 비교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정답</a:t>
            </a:r>
            <a:r>
              <a:rPr lang="en-US" altLang="ko-KR" sz="1100" dirty="0"/>
              <a:t>! ");</a:t>
            </a:r>
          </a:p>
          <a:p>
            <a:pPr defTabSz="180000"/>
            <a:r>
              <a:rPr lang="en-US" altLang="ko-KR" sz="1100" b="1" dirty="0"/>
              <a:t>		else 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아니오</a:t>
            </a:r>
            <a:r>
              <a:rPr lang="en-US" altLang="ko-KR" sz="1100" dirty="0"/>
              <a:t>! ");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(ques + "=" + "&lt;strong&gt;" + </a:t>
            </a:r>
            <a:r>
              <a:rPr lang="en-US" altLang="ko-KR" sz="1100" dirty="0" err="1"/>
              <a:t>ans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							 + "&lt;/strong&gt;</a:t>
            </a:r>
            <a:r>
              <a:rPr lang="ko-KR" altLang="en-US" sz="1100" dirty="0"/>
              <a:t>입니다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004048" y="1700808"/>
            <a:ext cx="3596217" cy="1826871"/>
            <a:chOff x="4387361" y="1623051"/>
            <a:chExt cx="4860976" cy="25527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7361" y="1641969"/>
              <a:ext cx="2085975" cy="252412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562" y="1623051"/>
              <a:ext cx="2771775" cy="2552700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8104" y="3717032"/>
            <a:ext cx="2808312" cy="22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81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2946" y="1556792"/>
            <a:ext cx="62287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N</a:t>
            </a:r>
            <a:r>
              <a:rPr lang="en-US" altLang="ko-KR" dirty="0" smtClean="0"/>
              <a:t>ew </a:t>
            </a:r>
            <a:r>
              <a:rPr lang="ko-KR" altLang="en-US" dirty="0" err="1" smtClean="0"/>
              <a:t>코아객체</a:t>
            </a:r>
            <a:r>
              <a:rPr lang="en-US" altLang="ko-KR" dirty="0" smtClean="0"/>
              <a:t>( 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사용하지 말고 아래 처럼 생성 </a:t>
            </a:r>
            <a:endParaRPr lang="en-US" altLang="ko-KR" dirty="0" smtClean="0"/>
          </a:p>
          <a:p>
            <a:r>
              <a:rPr lang="en-US" altLang="ko-KR" dirty="0" smtClean="0"/>
              <a:t>Use </a:t>
            </a:r>
            <a:r>
              <a:rPr lang="en-US" altLang="ko-KR" dirty="0"/>
              <a:t>"" instead of new String()</a:t>
            </a:r>
          </a:p>
          <a:p>
            <a:r>
              <a:rPr lang="en-US" altLang="ko-KR" dirty="0"/>
              <a:t>Use 0 instead of new Number</a:t>
            </a:r>
            <a:r>
              <a:rPr lang="en-US" altLang="ko-KR" dirty="0" smtClean="0"/>
              <a:t>() //</a:t>
            </a:r>
            <a:r>
              <a:rPr lang="ko-KR" altLang="en-US" dirty="0" err="1" smtClean="0"/>
              <a:t>코아</a:t>
            </a:r>
            <a:r>
              <a:rPr lang="ko-KR" altLang="en-US" dirty="0" smtClean="0"/>
              <a:t> 객체</a:t>
            </a:r>
            <a:endParaRPr lang="en-US" altLang="ko-KR" dirty="0"/>
          </a:p>
          <a:p>
            <a:r>
              <a:rPr lang="en-US" altLang="ko-KR" dirty="0"/>
              <a:t>Use false instead of new Boolean</a:t>
            </a:r>
            <a:r>
              <a:rPr lang="en-US" altLang="ko-KR" dirty="0" smtClean="0"/>
              <a:t>() //</a:t>
            </a:r>
            <a:r>
              <a:rPr lang="ko-KR" altLang="en-US" dirty="0" err="1" smtClean="0"/>
              <a:t>코아객체</a:t>
            </a:r>
            <a:endParaRPr lang="en-US" altLang="ko-KR" dirty="0"/>
          </a:p>
          <a:p>
            <a:r>
              <a:rPr lang="en-US" altLang="ko-KR" dirty="0"/>
              <a:t>Use {} instead of new Object()</a:t>
            </a:r>
          </a:p>
          <a:p>
            <a:r>
              <a:rPr lang="en-US" altLang="ko-KR" dirty="0"/>
              <a:t>Use [] instead of new Array()</a:t>
            </a:r>
          </a:p>
          <a:p>
            <a:r>
              <a:rPr lang="en-US" altLang="ko-KR" dirty="0"/>
              <a:t>Use /()/ instead of new </a:t>
            </a:r>
            <a:r>
              <a:rPr lang="en-US" altLang="ko-KR" dirty="0" err="1"/>
              <a:t>RegExp</a:t>
            </a:r>
            <a:r>
              <a:rPr lang="en-US" altLang="ko-KR" dirty="0" smtClean="0"/>
              <a:t>() //</a:t>
            </a:r>
            <a:r>
              <a:rPr lang="ko-KR" altLang="en-US" dirty="0" smtClean="0"/>
              <a:t>정규식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코아</a:t>
            </a:r>
            <a:r>
              <a:rPr lang="ko-KR" altLang="en-US" dirty="0" smtClean="0"/>
              <a:t> 객체</a:t>
            </a:r>
            <a:endParaRPr lang="en-US" altLang="ko-KR" dirty="0"/>
          </a:p>
          <a:p>
            <a:r>
              <a:rPr lang="en-US" altLang="ko-KR" dirty="0"/>
              <a:t>Use function </a:t>
            </a:r>
            <a:r>
              <a:rPr lang="en-US" altLang="ko-KR" dirty="0" smtClean="0"/>
              <a:t>(){} </a:t>
            </a:r>
            <a:r>
              <a:rPr lang="en-US" altLang="ko-KR" dirty="0"/>
              <a:t>instead of new Function</a:t>
            </a:r>
            <a:r>
              <a:rPr lang="en-US" altLang="ko-KR" dirty="0" smtClean="0"/>
              <a:t>()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2605" y="4142115"/>
            <a:ext cx="62390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let x1 = "";             // new primitive string</a:t>
            </a:r>
          </a:p>
          <a:p>
            <a:r>
              <a:rPr lang="en-US" altLang="ko-KR" dirty="0"/>
              <a:t>let x2 = 0;              // new primitive number</a:t>
            </a:r>
          </a:p>
          <a:p>
            <a:r>
              <a:rPr lang="en-US" altLang="ko-KR" dirty="0"/>
              <a:t>let x3 = false;          // new primitive </a:t>
            </a:r>
            <a:r>
              <a:rPr lang="en-US" altLang="ko-KR" dirty="0" err="1"/>
              <a:t>boolean</a:t>
            </a:r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x4 = {};           // new object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x5 = [];           // new array object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x6 = /()/;         // new </a:t>
            </a:r>
            <a:r>
              <a:rPr lang="en-US" altLang="ko-KR" dirty="0" err="1"/>
              <a:t>regexp</a:t>
            </a:r>
            <a:r>
              <a:rPr lang="en-US" altLang="ko-KR" dirty="0"/>
              <a:t> object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x7 = function(){}; // new function object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6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객체 만들기</a:t>
            </a:r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사용자가 새로운 타입의 객체 작성 가능</a:t>
            </a:r>
            <a:endParaRPr lang="en-US" altLang="ko-KR" sz="2000" dirty="0"/>
          </a:p>
          <a:p>
            <a:r>
              <a:rPr lang="ko-KR" altLang="en-US" sz="2000" dirty="0"/>
              <a:t>새로운 타입의 객체</a:t>
            </a:r>
            <a:r>
              <a:rPr lang="en-US" altLang="ko-KR" sz="2000" dirty="0"/>
              <a:t> </a:t>
            </a:r>
            <a:r>
              <a:rPr lang="ko-KR" altLang="en-US" sz="2000" dirty="0"/>
              <a:t>만드는 </a:t>
            </a:r>
            <a:r>
              <a:rPr lang="en-US" altLang="ko-KR" sz="2000" dirty="0"/>
              <a:t>2 </a:t>
            </a:r>
            <a:r>
              <a:rPr lang="ko-KR" altLang="en-US" sz="2000" dirty="0"/>
              <a:t>가지 방법만 소개</a:t>
            </a:r>
            <a:endParaRPr lang="en-US" altLang="ko-KR" sz="2000" dirty="0"/>
          </a:p>
          <a:p>
            <a:pPr lvl="1"/>
            <a:r>
              <a:rPr lang="en-US" altLang="ko-KR" sz="1800" dirty="0"/>
              <a:t>new Object()</a:t>
            </a:r>
            <a:r>
              <a:rPr lang="ko-KR" altLang="en-US" sz="1800" dirty="0"/>
              <a:t> 이용 </a:t>
            </a:r>
            <a:r>
              <a:rPr lang="en-US" altLang="ko-KR" sz="1800" dirty="0"/>
              <a:t>–</a:t>
            </a:r>
            <a:r>
              <a:rPr lang="ko-KR" altLang="en-US" sz="1800" dirty="0" err="1"/>
              <a:t>객체형을</a:t>
            </a:r>
            <a:r>
              <a:rPr lang="ko-KR" altLang="en-US" sz="1800" dirty="0"/>
              <a:t> 모두 포함하는 객체 </a:t>
            </a:r>
            <a:r>
              <a:rPr lang="en-US" altLang="ko-KR" sz="1800" dirty="0"/>
              <a:t>Object</a:t>
            </a:r>
          </a:p>
          <a:p>
            <a:pPr lvl="1"/>
            <a:r>
              <a:rPr lang="ko-KR" altLang="en-US" sz="1800" dirty="0" err="1"/>
              <a:t>리터럴</a:t>
            </a:r>
            <a:r>
              <a:rPr lang="ko-KR" altLang="en-US" sz="1800" dirty="0"/>
              <a:t> 표기법 이용 </a:t>
            </a:r>
            <a:r>
              <a:rPr lang="en-US" altLang="ko-KR" sz="1800" dirty="0"/>
              <a:t>–</a:t>
            </a:r>
            <a:r>
              <a:rPr lang="ko-KR" altLang="en-US" sz="1800" dirty="0"/>
              <a:t>객체 속성과 메서드를 직접 입력하는 </a:t>
            </a:r>
            <a:r>
              <a:rPr lang="ko-KR" altLang="en-US" sz="1800" dirty="0" smtClean="0"/>
              <a:t>방법</a:t>
            </a:r>
            <a:r>
              <a:rPr lang="en-US" altLang="ko-KR" sz="1800" dirty="0" smtClean="0"/>
              <a:t>{  }</a:t>
            </a:r>
            <a:endParaRPr lang="en-US" altLang="ko-KR" sz="1800" dirty="0"/>
          </a:p>
          <a:p>
            <a:pPr lvl="1"/>
            <a:r>
              <a:rPr lang="ko-KR" altLang="en-US" sz="1800" dirty="0"/>
              <a:t>연산자 </a:t>
            </a:r>
            <a:r>
              <a:rPr lang="en-US" altLang="ko-KR" sz="1800" dirty="0"/>
              <a:t>new</a:t>
            </a:r>
            <a:r>
              <a:rPr lang="ko-KR" altLang="en-US" sz="1800" dirty="0"/>
              <a:t>를 이용하여 만들면 기본형도 모두 </a:t>
            </a:r>
            <a:r>
              <a:rPr lang="en-US" altLang="ko-KR" sz="1800" dirty="0" smtClean="0"/>
              <a:t>Object</a:t>
            </a:r>
            <a:r>
              <a:rPr lang="ko-KR" altLang="en-US" sz="1800" dirty="0" smtClean="0"/>
              <a:t>형이 </a:t>
            </a:r>
            <a:r>
              <a:rPr lang="ko-KR" altLang="en-US" sz="1800" dirty="0"/>
              <a:t>됨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err="1"/>
              <a:t>String,Number,Boolean</a:t>
            </a:r>
            <a:r>
              <a:rPr lang="ko-KR" altLang="en-US" sz="1800" dirty="0"/>
              <a:t>은 가능한 </a:t>
            </a:r>
            <a:r>
              <a:rPr lang="en-US" altLang="ko-KR" sz="1800" dirty="0"/>
              <a:t>new</a:t>
            </a:r>
            <a:r>
              <a:rPr lang="ko-KR" altLang="en-US" sz="1800" dirty="0"/>
              <a:t>를 사용하지 </a:t>
            </a:r>
            <a:r>
              <a:rPr lang="ko-KR" altLang="en-US" sz="1800" dirty="0" err="1"/>
              <a:t>말것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은행 계좌를 표현하는 </a:t>
            </a:r>
            <a:r>
              <a:rPr lang="en-US" altLang="ko-KR" sz="2000" dirty="0"/>
              <a:t>account </a:t>
            </a:r>
            <a:r>
              <a:rPr lang="ko-KR" altLang="en-US" sz="2000" dirty="0"/>
              <a:t>객체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475656" y="4293096"/>
            <a:ext cx="4865893" cy="2323601"/>
            <a:chOff x="2699792" y="2276872"/>
            <a:chExt cx="4865893" cy="2323601"/>
          </a:xfrm>
        </p:grpSpPr>
        <p:sp>
          <p:nvSpPr>
            <p:cNvPr id="6" name="타원 5"/>
            <p:cNvSpPr/>
            <p:nvPr/>
          </p:nvSpPr>
          <p:spPr>
            <a:xfrm>
              <a:off x="2699792" y="2276872"/>
              <a:ext cx="3312368" cy="23236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 rot="2106326">
              <a:off x="2750611" y="3574018"/>
              <a:ext cx="1066603" cy="382526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deposit()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761570" y="4035462"/>
              <a:ext cx="1066603" cy="464912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withdraw()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40909" y="3316574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자바스크립트 객체 </a:t>
              </a:r>
              <a:endParaRPr lang="en-US" altLang="ko-KR" sz="1200" dirty="0"/>
            </a:p>
            <a:p>
              <a:r>
                <a:rPr lang="en-US" altLang="ko-KR" sz="1200" dirty="0"/>
                <a:t>   account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1757" y="287685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solidFill>
                    <a:srgbClr val="C00000"/>
                  </a:solidFill>
                </a:rPr>
                <a:t>프로퍼티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80198" y="37652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solidFill>
                    <a:srgbClr val="C00000"/>
                  </a:solidFill>
                </a:rPr>
                <a:t>메소드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6355" y="2817587"/>
              <a:ext cx="788518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code</a:t>
              </a:r>
              <a:endParaRPr lang="ko-KR" altLang="en-US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06353" y="3159267"/>
              <a:ext cx="788519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balance</a:t>
              </a:r>
              <a:endParaRPr lang="ko-KR" alt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7172" y="2476037"/>
              <a:ext cx="615574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owner</a:t>
              </a:r>
              <a:endParaRPr lang="ko-KR" alt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45205" y="2829523"/>
              <a:ext cx="787982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“111”</a:t>
              </a:r>
              <a:endParaRPr lang="ko-KR" altLang="en-US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45204" y="3171203"/>
              <a:ext cx="787982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35000</a:t>
              </a:r>
              <a:endParaRPr lang="ko-KR" altLang="en-US" sz="10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6022" y="2487973"/>
              <a:ext cx="787458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“</a:t>
              </a:r>
              <a:r>
                <a:rPr lang="ko-KR" altLang="en-US" sz="1050" dirty="0"/>
                <a:t>황기태</a:t>
              </a:r>
              <a:r>
                <a:rPr lang="en-US" altLang="ko-KR" sz="1050" dirty="0"/>
                <a:t>”</a:t>
              </a:r>
              <a:endParaRPr lang="ko-KR" altLang="en-US" sz="1050" dirty="0"/>
            </a:p>
          </p:txBody>
        </p:sp>
        <p:sp>
          <p:nvSpPr>
            <p:cNvPr id="16" name="타원 15"/>
            <p:cNvSpPr/>
            <p:nvPr/>
          </p:nvSpPr>
          <p:spPr>
            <a:xfrm rot="19331601">
              <a:off x="4934386" y="3559577"/>
              <a:ext cx="1066603" cy="464912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inquiry()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486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7-9 new Object()</a:t>
            </a:r>
            <a:r>
              <a:rPr lang="ko-KR" altLang="en-US" dirty="0"/>
              <a:t>로 계좌를 표현하는 </a:t>
            </a:r>
            <a:r>
              <a:rPr lang="en-US" altLang="ko-KR" dirty="0"/>
              <a:t>account</a:t>
            </a:r>
            <a:r>
              <a:rPr lang="ko-KR" altLang="en-US" dirty="0"/>
              <a:t> 객체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1488" y="1412776"/>
            <a:ext cx="4898504" cy="5216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&lt;html&gt;&lt;head&gt;&lt;title&gt;new Object()</a:t>
            </a:r>
            <a:r>
              <a:rPr lang="ko-KR" altLang="en-US" sz="900" dirty="0"/>
              <a:t>로 사용자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</a:t>
            </a:r>
            <a:r>
              <a:rPr lang="ko-KR" altLang="en-US" sz="900" dirty="0" err="1"/>
              <a:t>메소드로</a:t>
            </a:r>
            <a:r>
              <a:rPr lang="ko-KR" altLang="en-US" sz="900" dirty="0"/>
              <a:t> 사용할 </a:t>
            </a:r>
            <a:r>
              <a:rPr lang="en-US" altLang="ko-KR" sz="900" dirty="0"/>
              <a:t>3 </a:t>
            </a:r>
            <a:r>
              <a:rPr lang="ko-KR" altLang="en-US" sz="900" dirty="0"/>
              <a:t>개의 함수 작성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/>
              <a:t>function inquiry()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</a:t>
            </a:r>
            <a:r>
              <a:rPr lang="en-US" altLang="ko-KR" sz="900" dirty="0"/>
              <a:t>} // </a:t>
            </a:r>
            <a:r>
              <a:rPr lang="ko-KR" altLang="en-US" sz="900" dirty="0"/>
              <a:t>잔금 조회</a:t>
            </a:r>
          </a:p>
          <a:p>
            <a:pPr defTabSz="180000"/>
            <a:r>
              <a:rPr lang="en-US" altLang="ko-KR" sz="900" b="1" dirty="0"/>
              <a:t>	function deposit(money)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 </a:t>
            </a:r>
            <a:r>
              <a:rPr lang="en-US" altLang="ko-KR" sz="900" dirty="0"/>
              <a:t>// money </a:t>
            </a:r>
            <a:r>
              <a:rPr lang="ko-KR" altLang="en-US" sz="900" dirty="0"/>
              <a:t>만큼 저금</a:t>
            </a:r>
          </a:p>
          <a:p>
            <a:pPr defTabSz="180000"/>
            <a:r>
              <a:rPr lang="en-US" altLang="ko-KR" sz="900" b="1" dirty="0"/>
              <a:t>	function withdraw(money) { </a:t>
            </a:r>
            <a:r>
              <a:rPr lang="en-US" altLang="ko-KR" sz="900" dirty="0"/>
              <a:t>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인출하고자 하는 액수</a:t>
            </a:r>
          </a:p>
          <a:p>
            <a:pPr defTabSz="180000"/>
            <a:r>
              <a:rPr lang="en-US" altLang="ko-KR" sz="900" b="1" dirty="0"/>
              <a:t>											</a:t>
            </a:r>
            <a:r>
              <a:rPr lang="en-US" altLang="ko-KR" sz="900" dirty="0"/>
              <a:t>// money</a:t>
            </a:r>
            <a:r>
              <a:rPr lang="ko-KR" altLang="en-US" sz="900" dirty="0"/>
              <a:t>가 </a:t>
            </a:r>
            <a:r>
              <a:rPr lang="en-US" altLang="ko-KR" sz="900" dirty="0"/>
              <a:t>balance</a:t>
            </a:r>
            <a:r>
              <a:rPr lang="ko-KR" altLang="en-US" sz="900" dirty="0"/>
              <a:t>보다 작다고 가정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-= money; </a:t>
            </a:r>
          </a:p>
          <a:p>
            <a:pPr defTabSz="180000"/>
            <a:r>
              <a:rPr lang="en-US" altLang="ko-KR" sz="900" b="1" dirty="0"/>
              <a:t>		return money;</a:t>
            </a:r>
          </a:p>
          <a:p>
            <a:pPr defTabSz="180000"/>
            <a:r>
              <a:rPr lang="en-US" altLang="ko-KR" sz="900" b="1" dirty="0"/>
              <a:t>	} </a:t>
            </a:r>
          </a:p>
          <a:p>
            <a:pPr defTabSz="180000"/>
            <a:endParaRPr lang="ko-KR" altLang="en-US" sz="900" b="1" dirty="0"/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dirty="0"/>
              <a:t>// </a:t>
            </a:r>
            <a:r>
              <a:rPr lang="ko-KR" altLang="en-US" sz="900" dirty="0"/>
              <a:t>사용자 객체 만들기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var</a:t>
            </a:r>
            <a:r>
              <a:rPr lang="en-US" altLang="ko-KR" sz="900" b="1" dirty="0"/>
              <a:t> account  = new Object(); 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account.owner</a:t>
            </a:r>
            <a:r>
              <a:rPr lang="en-US" altLang="ko-KR" sz="900" b="1" dirty="0"/>
              <a:t> = 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";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주인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account.code</a:t>
            </a:r>
            <a:r>
              <a:rPr lang="en-US" altLang="ko-KR" sz="900" b="1" dirty="0"/>
              <a:t> = "111"; </a:t>
            </a:r>
            <a:r>
              <a:rPr lang="en-US" altLang="ko-KR" sz="900" dirty="0"/>
              <a:t>// </a:t>
            </a:r>
            <a:r>
              <a:rPr lang="ko-KR" altLang="en-US" sz="900" dirty="0"/>
              <a:t>코드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account.balance</a:t>
            </a:r>
            <a:r>
              <a:rPr lang="en-US" altLang="ko-KR" sz="900" b="1" dirty="0"/>
              <a:t> = 35000; </a:t>
            </a:r>
            <a:r>
              <a:rPr lang="en-US" altLang="ko-KR" sz="900" dirty="0"/>
              <a:t>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account.inquiry</a:t>
            </a:r>
            <a:r>
              <a:rPr lang="en-US" altLang="ko-KR" sz="900" b="1" dirty="0"/>
              <a:t> = inquiry;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account.deposit</a:t>
            </a:r>
            <a:r>
              <a:rPr lang="en-US" altLang="ko-KR" sz="900" b="1" dirty="0"/>
              <a:t> = deposit;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account.withdraw</a:t>
            </a:r>
            <a:r>
              <a:rPr lang="en-US" altLang="ko-KR" sz="900" b="1" dirty="0"/>
              <a:t> = withdraw;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&lt;h3&gt;new Object()</a:t>
            </a:r>
            <a:r>
              <a:rPr lang="ko-KR" altLang="en-US" sz="900" dirty="0"/>
              <a:t>로 사용자 객체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 </a:t>
            </a:r>
            <a:r>
              <a:rPr lang="ko-KR" altLang="en-US" sz="900" dirty="0"/>
              <a:t>객체 활용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account.owner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account.code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account.balance</a:t>
            </a:r>
            <a:r>
              <a:rPr lang="en-US" altLang="ko-KR" sz="900" dirty="0"/>
              <a:t>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account.deposit</a:t>
            </a:r>
            <a:r>
              <a:rPr lang="en-US" altLang="ko-KR" sz="900" dirty="0"/>
              <a:t>(10000); 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account.withdraw</a:t>
            </a:r>
            <a:r>
              <a:rPr lang="en-US" altLang="ko-KR" sz="900" dirty="0"/>
              <a:t>(5000); 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&lt;/body&gt;&lt;/html&gt;</a:t>
            </a:r>
            <a:endParaRPr lang="ko-KR" alt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2915816" y="2708920"/>
            <a:ext cx="1656184" cy="442674"/>
          </a:xfrm>
          <a:prstGeom prst="wedgeRoundRectCallout">
            <a:avLst>
              <a:gd name="adj1" fmla="val -121638"/>
              <a:gd name="adj2" fmla="val -562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this.balance</a:t>
            </a:r>
            <a:r>
              <a:rPr lang="ko-KR" altLang="en-US" sz="1000" dirty="0"/>
              <a:t>는 객체의 </a:t>
            </a:r>
            <a:endParaRPr lang="en-US" altLang="ko-KR" sz="1000" dirty="0"/>
          </a:p>
          <a:p>
            <a:r>
              <a:rPr lang="en-US" altLang="ko-KR" sz="1000" dirty="0"/>
              <a:t>balance </a:t>
            </a:r>
            <a:r>
              <a:rPr lang="ko-KR" altLang="en-US" sz="1000" dirty="0" err="1"/>
              <a:t>프로퍼티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3315" y="2060848"/>
            <a:ext cx="3026514" cy="293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17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573" y="214579"/>
            <a:ext cx="8153400" cy="75212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7-10 </a:t>
            </a:r>
            <a:r>
              <a:rPr lang="ko-KR" altLang="en-US" dirty="0" err="1"/>
              <a:t>리터럴</a:t>
            </a:r>
            <a:r>
              <a:rPr lang="ko-KR" altLang="en-US" dirty="0"/>
              <a:t> 표기법으로 계좌를 표현하는 </a:t>
            </a:r>
            <a:r>
              <a:rPr lang="en-US" altLang="ko-KR" dirty="0"/>
              <a:t>account</a:t>
            </a:r>
            <a:r>
              <a:rPr lang="ko-KR" altLang="en-US" dirty="0"/>
              <a:t> 객체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412776"/>
            <a:ext cx="5353579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</a:t>
            </a:r>
          </a:p>
          <a:p>
            <a:pPr defTabSz="180000"/>
            <a:r>
              <a:rPr lang="en-US" altLang="ko-KR" sz="900" dirty="0"/>
              <a:t>&lt;head&gt;&lt;title&gt;</a:t>
            </a:r>
            <a:r>
              <a:rPr lang="ko-KR" altLang="en-US" sz="900" dirty="0" err="1"/>
              <a:t>리터럴</a:t>
            </a:r>
            <a:r>
              <a:rPr lang="ko-KR" altLang="en-US" sz="900" dirty="0"/>
              <a:t> 표기법으로 사용자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//</a:t>
            </a:r>
            <a:r>
              <a:rPr lang="ko-KR" altLang="en-US" sz="900" dirty="0"/>
              <a:t>사용자 객체 만들기</a:t>
            </a:r>
          </a:p>
          <a:p>
            <a:pPr defTabSz="180000"/>
            <a:r>
              <a:rPr lang="en-US" altLang="ko-KR" sz="900" b="1" dirty="0" err="1"/>
              <a:t>var</a:t>
            </a:r>
            <a:r>
              <a:rPr lang="en-US" altLang="ko-KR" sz="900" b="1" dirty="0"/>
              <a:t> account = {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dirty="0"/>
              <a:t>//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owner : 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",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주인</a:t>
            </a:r>
          </a:p>
          <a:p>
            <a:pPr defTabSz="180000"/>
            <a:r>
              <a:rPr lang="en-US" altLang="ko-KR" sz="900" b="1" dirty="0"/>
              <a:t>	code : "111",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코드</a:t>
            </a:r>
          </a:p>
          <a:p>
            <a:pPr defTabSz="180000"/>
            <a:r>
              <a:rPr lang="en-US" altLang="ko-KR" sz="900" b="1" dirty="0"/>
              <a:t>	balance : 35000, </a:t>
            </a:r>
            <a:r>
              <a:rPr lang="en-US" altLang="ko-KR" sz="900" dirty="0"/>
              <a:t>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endParaRPr lang="ko-KR" altLang="en-US" sz="900" dirty="0"/>
          </a:p>
          <a:p>
            <a:pPr defTabSz="180000"/>
            <a:endParaRPr lang="ko-KR" altLang="en-US" sz="900" b="1" dirty="0"/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/>
              <a:t>	inquiry : function 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}, </a:t>
            </a:r>
            <a:r>
              <a:rPr lang="en-US" altLang="ko-KR" sz="900" dirty="0"/>
              <a:t>// </a:t>
            </a:r>
            <a:r>
              <a:rPr lang="ko-KR" altLang="en-US" sz="900" dirty="0"/>
              <a:t>잔금 조회</a:t>
            </a:r>
          </a:p>
          <a:p>
            <a:pPr defTabSz="180000"/>
            <a:r>
              <a:rPr lang="en-US" altLang="ko-KR" sz="900" b="1" dirty="0"/>
              <a:t>	deposit : function(money)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}, </a:t>
            </a:r>
            <a:r>
              <a:rPr lang="en-US" altLang="ko-KR" sz="900" dirty="0"/>
              <a:t>// </a:t>
            </a:r>
            <a:r>
              <a:rPr lang="ko-KR" altLang="en-US" sz="900" dirty="0"/>
              <a:t>저금</a:t>
            </a:r>
            <a:r>
              <a:rPr lang="en-US" altLang="ko-KR" sz="900" dirty="0"/>
              <a:t>. money </a:t>
            </a:r>
            <a:r>
              <a:rPr lang="ko-KR" altLang="en-US" sz="900" dirty="0"/>
              <a:t>만큼 저금</a:t>
            </a:r>
          </a:p>
          <a:p>
            <a:pPr defTabSz="180000"/>
            <a:r>
              <a:rPr lang="en-US" altLang="ko-KR" sz="900" b="1" dirty="0"/>
              <a:t>	withdraw : function (money) { </a:t>
            </a:r>
            <a:r>
              <a:rPr lang="en-US" altLang="ko-KR" sz="900" dirty="0"/>
              <a:t>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인출하고자 하는 액수</a:t>
            </a:r>
          </a:p>
          <a:p>
            <a:pPr defTabSz="180000"/>
            <a:r>
              <a:rPr lang="en-US" altLang="ko-KR" sz="900" b="1" dirty="0"/>
              <a:t>											</a:t>
            </a:r>
            <a:r>
              <a:rPr lang="en-US" altLang="ko-KR" sz="900" b="1" i="1" dirty="0"/>
              <a:t>// money</a:t>
            </a:r>
            <a:r>
              <a:rPr lang="ko-KR" altLang="en-US" sz="900" b="1" i="1" dirty="0"/>
              <a:t>가 </a:t>
            </a:r>
            <a:r>
              <a:rPr lang="en-US" altLang="ko-KR" sz="900" b="1" i="1" dirty="0"/>
              <a:t>balance</a:t>
            </a:r>
            <a:r>
              <a:rPr lang="ko-KR" altLang="en-US" sz="900" b="1" i="1" dirty="0"/>
              <a:t>보다 작다고 가정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-= money; </a:t>
            </a:r>
          </a:p>
          <a:p>
            <a:pPr defTabSz="180000"/>
            <a:r>
              <a:rPr lang="en-US" altLang="ko-KR" sz="900" b="1" dirty="0"/>
              <a:t>		return money;</a:t>
            </a:r>
          </a:p>
          <a:p>
            <a:pPr defTabSz="180000"/>
            <a:r>
              <a:rPr lang="en-US" altLang="ko-KR" sz="900" b="1" dirty="0"/>
              <a:t>	} </a:t>
            </a:r>
          </a:p>
          <a:p>
            <a:pPr defTabSz="180000"/>
            <a:r>
              <a:rPr lang="en-US" altLang="ko-KR" sz="900" b="1" dirty="0"/>
              <a:t>};</a:t>
            </a:r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</a:t>
            </a:r>
            <a:r>
              <a:rPr lang="ko-KR" altLang="en-US" sz="900" dirty="0" err="1"/>
              <a:t>리터럴</a:t>
            </a:r>
            <a:r>
              <a:rPr lang="ko-KR" altLang="en-US" sz="900" dirty="0"/>
              <a:t> 표기법으로 사용자 객체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account.owner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account.code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account.balance</a:t>
            </a:r>
            <a:r>
              <a:rPr lang="en-US" altLang="ko-KR" sz="900" dirty="0"/>
              <a:t>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account.deposit</a:t>
            </a:r>
            <a:r>
              <a:rPr lang="en-US" altLang="ko-KR" sz="900" dirty="0"/>
              <a:t>(10000); 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account.withdraw</a:t>
            </a:r>
            <a:r>
              <a:rPr lang="en-US" altLang="ko-KR" sz="900" dirty="0"/>
              <a:t>(5000); 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&lt;/body&gt;&lt;/html&gt;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1772816"/>
            <a:ext cx="3089440" cy="279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81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ko-KR" altLang="en-US" dirty="0" err="1" smtClean="0"/>
              <a:t>객체형의</a:t>
            </a:r>
            <a:r>
              <a:rPr lang="ko-KR" altLang="en-US" dirty="0" smtClean="0"/>
              <a:t> 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(ex11)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1556792"/>
            <a:ext cx="872226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 객체 </a:t>
            </a:r>
            <a:r>
              <a:rPr lang="ko-KR" altLang="en-US" dirty="0"/>
              <a:t>생성을 위한 사용자</a:t>
            </a:r>
            <a:r>
              <a:rPr lang="en-US" altLang="ko-KR" dirty="0"/>
              <a:t> </a:t>
            </a:r>
            <a:r>
              <a:rPr lang="ko-KR" altLang="en-US" dirty="0" err="1" smtClean="0"/>
              <a:t>객체용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만들어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생성자는</a:t>
            </a:r>
            <a:r>
              <a:rPr lang="ko-KR" altLang="en-US" dirty="0"/>
              <a:t> </a:t>
            </a:r>
            <a:r>
              <a:rPr lang="ko-KR" altLang="en-US" dirty="0" err="1"/>
              <a:t>첫자는</a:t>
            </a:r>
            <a:r>
              <a:rPr lang="ko-KR" altLang="en-US" dirty="0"/>
              <a:t> 대문자로 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파라메터는</a:t>
            </a:r>
            <a:r>
              <a:rPr lang="ko-KR" altLang="en-US" dirty="0"/>
              <a:t> 속성</a:t>
            </a:r>
            <a:r>
              <a:rPr lang="en-US" altLang="ko-KR" dirty="0"/>
              <a:t>(</a:t>
            </a:r>
            <a:r>
              <a:rPr lang="ko-KR" altLang="en-US" dirty="0"/>
              <a:t>메서드는 제외</a:t>
            </a:r>
            <a:r>
              <a:rPr lang="en-US" altLang="ko-KR" dirty="0"/>
              <a:t>)</a:t>
            </a:r>
            <a:r>
              <a:rPr lang="ko-KR" altLang="en-US" dirty="0"/>
              <a:t>을 모두 집어 </a:t>
            </a:r>
            <a:r>
              <a:rPr lang="ko-KR" altLang="en-US" dirty="0" smtClean="0"/>
              <a:t>넣음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동일한 구조의 사용자 객체를 찍어 내듯이 만들어 사용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프로토타입이라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Function </a:t>
            </a:r>
            <a:r>
              <a:rPr lang="en-US" altLang="ko-KR" dirty="0"/>
              <a:t>Account(</a:t>
            </a:r>
            <a:r>
              <a:rPr lang="en-US" altLang="ko-KR" dirty="0" err="1"/>
              <a:t>owner,code</a:t>
            </a:r>
            <a:r>
              <a:rPr lang="en-US" altLang="ko-KR" dirty="0"/>
              <a:t>, balance)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this.owner</a:t>
            </a:r>
            <a:r>
              <a:rPr lang="en-US" altLang="ko-KR" dirty="0"/>
              <a:t> = owner; 	// </a:t>
            </a:r>
            <a:r>
              <a:rPr lang="ko-KR" altLang="en-US" dirty="0"/>
              <a:t>계좌 주인 </a:t>
            </a:r>
            <a:r>
              <a:rPr lang="ko-KR" altLang="en-US" dirty="0" err="1"/>
              <a:t>프로퍼티</a:t>
            </a:r>
            <a:r>
              <a:rPr lang="ko-KR" altLang="en-US" dirty="0"/>
              <a:t> 만들기 </a:t>
            </a:r>
          </a:p>
          <a:p>
            <a:r>
              <a:rPr lang="ko-KR" altLang="en-US" dirty="0"/>
              <a:t>	</a:t>
            </a:r>
            <a:r>
              <a:rPr lang="en-US" altLang="ko-KR" dirty="0" err="1"/>
              <a:t>this.code</a:t>
            </a:r>
            <a:r>
              <a:rPr lang="en-US" altLang="ko-KR" dirty="0"/>
              <a:t> = code; 		// </a:t>
            </a:r>
            <a:r>
              <a:rPr lang="ko-KR" altLang="en-US" dirty="0"/>
              <a:t>계좌 코드 </a:t>
            </a:r>
            <a:r>
              <a:rPr lang="ko-KR" altLang="en-US" dirty="0" err="1"/>
              <a:t>프로퍼티</a:t>
            </a:r>
            <a:r>
              <a:rPr lang="ko-KR" altLang="en-US" dirty="0"/>
              <a:t> 만들기 </a:t>
            </a:r>
          </a:p>
          <a:p>
            <a:r>
              <a:rPr lang="ko-KR" altLang="en-US" dirty="0"/>
              <a:t>	</a:t>
            </a:r>
            <a:r>
              <a:rPr lang="en-US" altLang="ko-KR" dirty="0" err="1"/>
              <a:t>this.balance</a:t>
            </a:r>
            <a:r>
              <a:rPr lang="en-US" altLang="ko-KR" dirty="0"/>
              <a:t> = balance; // </a:t>
            </a:r>
            <a:r>
              <a:rPr lang="ko-KR" altLang="en-US" dirty="0"/>
              <a:t>잔액 </a:t>
            </a:r>
            <a:r>
              <a:rPr lang="ko-KR" altLang="en-US" dirty="0" err="1"/>
              <a:t>프로퍼티</a:t>
            </a:r>
            <a:r>
              <a:rPr lang="ko-KR" altLang="en-US" dirty="0"/>
              <a:t> 만들기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 // </a:t>
            </a:r>
            <a:r>
              <a:rPr lang="ko-KR" altLang="en-US" dirty="0" err="1"/>
              <a:t>메소드</a:t>
            </a:r>
            <a:r>
              <a:rPr lang="ko-KR" altLang="en-US" dirty="0"/>
              <a:t> 만들기</a:t>
            </a:r>
          </a:p>
          <a:p>
            <a:r>
              <a:rPr lang="ko-KR" altLang="en-US" dirty="0"/>
              <a:t>	</a:t>
            </a:r>
            <a:r>
              <a:rPr lang="en-US" altLang="ko-KR" dirty="0" err="1"/>
              <a:t>this.inquiry</a:t>
            </a:r>
            <a:r>
              <a:rPr lang="en-US" altLang="ko-KR" dirty="0"/>
              <a:t> = function () { return </a:t>
            </a:r>
            <a:r>
              <a:rPr lang="en-US" altLang="ko-KR" dirty="0" err="1"/>
              <a:t>this.balance</a:t>
            </a:r>
            <a:r>
              <a:rPr lang="en-US" altLang="ko-KR" dirty="0"/>
              <a:t>; }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this.deposit</a:t>
            </a:r>
            <a:r>
              <a:rPr lang="en-US" altLang="ko-KR" dirty="0"/>
              <a:t> = function (money) { </a:t>
            </a:r>
            <a:r>
              <a:rPr lang="en-US" altLang="ko-KR" dirty="0" err="1"/>
              <a:t>this.balance</a:t>
            </a:r>
            <a:r>
              <a:rPr lang="en-US" altLang="ko-KR" dirty="0"/>
              <a:t> += money; } 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this.withdraw</a:t>
            </a:r>
            <a:r>
              <a:rPr lang="en-US" altLang="ko-KR" dirty="0"/>
              <a:t> = function (money) { // </a:t>
            </a:r>
            <a:r>
              <a:rPr lang="ko-KR" altLang="en-US" dirty="0"/>
              <a:t>예금 인출</a:t>
            </a:r>
            <a:r>
              <a:rPr lang="en-US" altLang="ko-KR" dirty="0"/>
              <a:t>, money</a:t>
            </a:r>
            <a:r>
              <a:rPr lang="ko-KR" altLang="en-US" dirty="0"/>
              <a:t>는 인출하는 액수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// money</a:t>
            </a:r>
            <a:r>
              <a:rPr lang="ko-KR" altLang="en-US" dirty="0"/>
              <a:t>가 </a:t>
            </a:r>
            <a:r>
              <a:rPr lang="en-US" altLang="ko-KR" dirty="0"/>
              <a:t>balance</a:t>
            </a:r>
            <a:r>
              <a:rPr lang="ko-KR" altLang="en-US" dirty="0"/>
              <a:t>보다 작다고 가정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this.balance</a:t>
            </a:r>
            <a:r>
              <a:rPr lang="en-US" altLang="ko-KR" dirty="0"/>
              <a:t> -= money; </a:t>
            </a:r>
          </a:p>
          <a:p>
            <a:r>
              <a:rPr lang="en-US" altLang="ko-KR" dirty="0"/>
              <a:t>		return money;</a:t>
            </a:r>
          </a:p>
          <a:p>
            <a:r>
              <a:rPr lang="en-US" altLang="ko-KR" dirty="0"/>
              <a:t>	} </a:t>
            </a:r>
          </a:p>
          <a:p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-KR" dirty="0" err="1"/>
              <a:t>var</a:t>
            </a:r>
            <a:r>
              <a:rPr lang="en-US" altLang="ko-KR" dirty="0"/>
              <a:t> account = new Account(＂</a:t>
            </a:r>
            <a:r>
              <a:rPr lang="ko-KR" altLang="en-US" dirty="0" err="1"/>
              <a:t>황기태</a:t>
            </a:r>
            <a:r>
              <a:rPr lang="en-US" altLang="ko-KR" dirty="0"/>
              <a:t>", "111", 35000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avr</a:t>
            </a:r>
            <a:r>
              <a:rPr lang="en-US" altLang="ko-KR" dirty="0" smtClean="0"/>
              <a:t> account1 = new Account((“</a:t>
            </a:r>
            <a:r>
              <a:rPr lang="ko-KR" altLang="en-US" dirty="0" smtClean="0"/>
              <a:t>김기태</a:t>
            </a:r>
            <a:r>
              <a:rPr lang="en-US" altLang="ko-KR" dirty="0"/>
              <a:t>", </a:t>
            </a:r>
            <a:r>
              <a:rPr lang="en-US" altLang="ko-KR" dirty="0" smtClean="0"/>
              <a:t>“211</a:t>
            </a:r>
            <a:r>
              <a:rPr lang="en-US" altLang="ko-KR" dirty="0"/>
              <a:t>", 4</a:t>
            </a:r>
            <a:r>
              <a:rPr lang="en-US" altLang="ko-KR" dirty="0" smtClean="0"/>
              <a:t>5000);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8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개념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현실 세계는 객체들의 집합</a:t>
            </a:r>
            <a:endParaRPr lang="en-US" altLang="ko-KR" dirty="0"/>
          </a:p>
          <a:p>
            <a:pPr lvl="1"/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책상</a:t>
            </a:r>
            <a:r>
              <a:rPr lang="en-US" altLang="ko-KR" dirty="0"/>
              <a:t>, </a:t>
            </a:r>
            <a:r>
              <a:rPr lang="ko-KR" altLang="en-US" dirty="0"/>
              <a:t>자동차</a:t>
            </a:r>
            <a:r>
              <a:rPr lang="en-US" altLang="ko-KR" dirty="0"/>
              <a:t>, TV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객체는 자신만의 고유한 구성 속성</a:t>
            </a:r>
            <a:endParaRPr lang="en-US" altLang="ko-KR" dirty="0"/>
          </a:p>
          <a:p>
            <a:pPr lvl="2"/>
            <a:r>
              <a:rPr lang="ko-KR" altLang="en-US" dirty="0"/>
              <a:t>자동차</a:t>
            </a:r>
            <a:r>
              <a:rPr lang="en-US" altLang="ko-KR" dirty="0"/>
              <a:t> :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색상</a:t>
            </a:r>
            <a:r>
              <a:rPr lang="en-US" altLang="ko-KR" dirty="0"/>
              <a:t>:</a:t>
            </a:r>
            <a:r>
              <a:rPr lang="ko-KR" altLang="en-US" dirty="0"/>
              <a:t>오렌지</a:t>
            </a:r>
            <a:r>
              <a:rPr lang="en-US" altLang="ko-KR" dirty="0"/>
              <a:t>, </a:t>
            </a:r>
            <a:r>
              <a:rPr lang="ko-KR" altLang="en-US" dirty="0"/>
              <a:t>배기량</a:t>
            </a:r>
            <a:r>
              <a:rPr lang="en-US" altLang="ko-KR" dirty="0"/>
              <a:t>:3000CC, </a:t>
            </a:r>
            <a:r>
              <a:rPr lang="ko-KR" altLang="en-US" dirty="0"/>
              <a:t>제조사</a:t>
            </a:r>
            <a:r>
              <a:rPr lang="en-US" altLang="ko-KR" dirty="0"/>
              <a:t>:</a:t>
            </a:r>
            <a:r>
              <a:rPr lang="ko-KR" altLang="en-US" dirty="0"/>
              <a:t>한성</a:t>
            </a:r>
            <a:r>
              <a:rPr lang="en-US" altLang="ko-KR" dirty="0"/>
              <a:t>, </a:t>
            </a:r>
            <a:r>
              <a:rPr lang="ko-KR" altLang="en-US" dirty="0"/>
              <a:t>번호</a:t>
            </a:r>
            <a:r>
              <a:rPr lang="en-US" altLang="ko-KR" dirty="0"/>
              <a:t>:</a:t>
            </a:r>
            <a:r>
              <a:rPr lang="ko-KR" altLang="en-US" dirty="0"/>
              <a:t>서울</a:t>
            </a:r>
            <a:r>
              <a:rPr lang="en-US" altLang="ko-KR" dirty="0"/>
              <a:t>1-1&gt;</a:t>
            </a:r>
          </a:p>
          <a:p>
            <a:pPr lvl="2"/>
            <a:r>
              <a:rPr lang="en-US" altLang="ko-KR" dirty="0" err="1"/>
              <a:t>사람</a:t>
            </a:r>
            <a:r>
              <a:rPr lang="en-US" altLang="ko-KR" dirty="0"/>
              <a:t> : &lt;</a:t>
            </a:r>
            <a:r>
              <a:rPr lang="en-US" altLang="ko-KR" dirty="0" err="1"/>
              <a:t>이름:이재문</a:t>
            </a:r>
            <a:r>
              <a:rPr lang="en-US" altLang="ko-KR" dirty="0"/>
              <a:t>, 나이:20, </a:t>
            </a:r>
            <a:r>
              <a:rPr lang="en-US" altLang="ko-KR" dirty="0" err="1"/>
              <a:t>성별:남</a:t>
            </a:r>
            <a:r>
              <a:rPr lang="en-US" altLang="ko-KR" dirty="0"/>
              <a:t>, </a:t>
            </a:r>
            <a:r>
              <a:rPr lang="en-US" altLang="ko-KR" dirty="0" err="1"/>
              <a:t>주소:서울</a:t>
            </a:r>
            <a:r>
              <a:rPr lang="en-US" altLang="ko-KR" dirty="0"/>
              <a:t>&gt;</a:t>
            </a:r>
          </a:p>
          <a:p>
            <a:pPr lvl="2"/>
            <a:r>
              <a:rPr lang="ko-KR" altLang="en-US" dirty="0"/>
              <a:t>은행 계좌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소유자</a:t>
            </a:r>
            <a:r>
              <a:rPr lang="en-US" altLang="ko-KR" dirty="0"/>
              <a:t>:</a:t>
            </a:r>
            <a:r>
              <a:rPr lang="ko-KR" altLang="en-US" dirty="0"/>
              <a:t>황기태</a:t>
            </a:r>
            <a:r>
              <a:rPr lang="en-US" altLang="ko-KR" dirty="0"/>
              <a:t>, </a:t>
            </a:r>
            <a:r>
              <a:rPr lang="ko-KR" altLang="en-US" dirty="0"/>
              <a:t>계좌번호</a:t>
            </a:r>
            <a:r>
              <a:rPr lang="en-US" altLang="ko-KR" dirty="0"/>
              <a:t>:111, </a:t>
            </a:r>
            <a:r>
              <a:rPr lang="ko-KR" altLang="en-US" dirty="0"/>
              <a:t>잔액</a:t>
            </a:r>
            <a:r>
              <a:rPr lang="en-US" altLang="ko-KR" dirty="0"/>
              <a:t>:35000</a:t>
            </a:r>
            <a:r>
              <a:rPr lang="ko-KR" altLang="en-US" dirty="0"/>
              <a:t>원</a:t>
            </a:r>
            <a:r>
              <a:rPr lang="en-US" altLang="ko-KR" dirty="0"/>
              <a:t>&gt;</a:t>
            </a: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861048"/>
            <a:ext cx="5656230" cy="24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12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65453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</a:t>
            </a:r>
            <a:r>
              <a:rPr lang="ko-KR" altLang="en-US" sz="1200" dirty="0"/>
              <a:t>사용자가 만드는 </a:t>
            </a:r>
            <a:r>
              <a:rPr lang="ko-KR" altLang="en-US" sz="1200" dirty="0" err="1"/>
              <a:t>생성자를</a:t>
            </a:r>
            <a:r>
              <a:rPr lang="ko-KR" altLang="en-US" sz="1200" dirty="0"/>
              <a:t> 이용하여 객체 생성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&lt;/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&lt;div id=</a:t>
            </a:r>
            <a:r>
              <a:rPr lang="en-US" altLang="ko-KR" sz="1200" i="1" dirty="0"/>
              <a:t>"div1"&gt;&lt;/div&gt;</a:t>
            </a:r>
          </a:p>
          <a:p>
            <a:r>
              <a:rPr lang="en-US" altLang="ko-KR" sz="1200" dirty="0"/>
              <a:t>&lt;!-- write</a:t>
            </a:r>
            <a:r>
              <a:rPr lang="ko-KR" altLang="en-US" sz="1200" dirty="0" err="1"/>
              <a:t>함수대신</a:t>
            </a:r>
            <a:r>
              <a:rPr lang="ko-KR" altLang="en-US" sz="1200" dirty="0"/>
              <a:t> 이곳에 출력 </a:t>
            </a:r>
            <a:r>
              <a:rPr lang="en-US" altLang="ko-KR" sz="1200" dirty="0"/>
              <a:t>--&gt;</a:t>
            </a:r>
          </a:p>
          <a:p>
            <a:endParaRPr lang="ko-KR" altLang="en-US" sz="1200" dirty="0"/>
          </a:p>
          <a:p>
            <a:r>
              <a:rPr lang="en-US" altLang="ko-KR" sz="1200" dirty="0"/>
              <a:t>&lt;script&gt;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사용자가 만드는 </a:t>
            </a:r>
            <a:r>
              <a:rPr lang="ko-KR" altLang="en-US" sz="1200" dirty="0" err="1"/>
              <a:t>생성자는</a:t>
            </a:r>
            <a:r>
              <a:rPr lang="ko-KR" altLang="en-US" sz="1200" dirty="0"/>
              <a:t> 함수이며 이름의 </a:t>
            </a:r>
            <a:r>
              <a:rPr lang="ko-KR" altLang="en-US" sz="1200" dirty="0" err="1"/>
              <a:t>첫자를</a:t>
            </a:r>
            <a:r>
              <a:rPr lang="ko-KR" altLang="en-US" sz="1200" dirty="0"/>
              <a:t> 대문자로 만들고 </a:t>
            </a:r>
            <a:r>
              <a:rPr lang="ko-KR" altLang="en-US" sz="1200" dirty="0" err="1"/>
              <a:t>파라메터는</a:t>
            </a:r>
            <a:r>
              <a:rPr lang="ko-KR" altLang="en-US" sz="1200" dirty="0"/>
              <a:t> 그 객체의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속성</a:t>
            </a:r>
            <a:r>
              <a:rPr lang="en-US" altLang="ko-KR" sz="1200" dirty="0"/>
              <a:t>(</a:t>
            </a:r>
            <a:r>
              <a:rPr lang="ko-KR" altLang="en-US" sz="1200" dirty="0"/>
              <a:t>메서드 제외</a:t>
            </a:r>
            <a:r>
              <a:rPr lang="en-US" altLang="ko-KR" sz="1200" dirty="0"/>
              <a:t>)</a:t>
            </a:r>
            <a:r>
              <a:rPr lang="ko-KR" altLang="en-US" sz="1200" dirty="0"/>
              <a:t>으로 한다</a:t>
            </a:r>
          </a:p>
          <a:p>
            <a:r>
              <a:rPr lang="en-US" altLang="ko-KR" sz="1200" b="1" dirty="0"/>
              <a:t>function Person(</a:t>
            </a:r>
            <a:r>
              <a:rPr lang="en-US" altLang="ko-KR" sz="1200" b="1" dirty="0" err="1"/>
              <a:t>first,last,age,eye</a:t>
            </a:r>
            <a:r>
              <a:rPr lang="en-US" altLang="ko-KR" sz="1200" b="1" dirty="0"/>
              <a:t>) {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속성값의 초기화 하는데 받은 </a:t>
            </a:r>
            <a:r>
              <a:rPr lang="ko-KR" altLang="en-US" sz="1200" dirty="0" err="1"/>
              <a:t>파라메터</a:t>
            </a:r>
            <a:r>
              <a:rPr lang="ko-KR" altLang="en-US" sz="1200" dirty="0"/>
              <a:t> 값으로 초기화</a:t>
            </a:r>
          </a:p>
          <a:p>
            <a:r>
              <a:rPr lang="en-US" altLang="ko-KR" sz="1200" b="1" dirty="0" err="1"/>
              <a:t>this.first</a:t>
            </a:r>
            <a:r>
              <a:rPr lang="en-US" altLang="ko-KR" sz="1200" b="1" dirty="0"/>
              <a:t> = first;</a:t>
            </a:r>
          </a:p>
          <a:p>
            <a:r>
              <a:rPr lang="en-US" altLang="ko-KR" sz="1200" b="1" dirty="0" err="1"/>
              <a:t>this.last</a:t>
            </a:r>
            <a:r>
              <a:rPr lang="en-US" altLang="ko-KR" sz="1200" b="1" dirty="0"/>
              <a:t> = last;</a:t>
            </a:r>
          </a:p>
          <a:p>
            <a:r>
              <a:rPr lang="en-US" altLang="ko-KR" sz="1200" b="1" dirty="0" err="1"/>
              <a:t>this.age</a:t>
            </a:r>
            <a:r>
              <a:rPr lang="en-US" altLang="ko-KR" sz="1200" b="1" dirty="0"/>
              <a:t> = age;</a:t>
            </a:r>
          </a:p>
          <a:p>
            <a:r>
              <a:rPr lang="en-US" altLang="ko-KR" sz="1200" b="1" dirty="0" err="1"/>
              <a:t>this.eye</a:t>
            </a:r>
            <a:r>
              <a:rPr lang="en-US" altLang="ko-KR" sz="1200" b="1" dirty="0"/>
              <a:t> = eye;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메서드</a:t>
            </a:r>
          </a:p>
          <a:p>
            <a:r>
              <a:rPr lang="en-US" altLang="ko-KR" sz="1200" b="1" dirty="0" err="1"/>
              <a:t>this.fullname</a:t>
            </a:r>
            <a:r>
              <a:rPr lang="en-US" altLang="ko-KR" sz="1200" b="1" dirty="0"/>
              <a:t> = function() {</a:t>
            </a:r>
          </a:p>
          <a:p>
            <a:r>
              <a:rPr lang="en-US" altLang="ko-KR" sz="1200" b="1" dirty="0"/>
              <a:t>return </a:t>
            </a:r>
            <a:r>
              <a:rPr lang="en-US" altLang="ko-KR" sz="1200" b="1" dirty="0" err="1"/>
              <a:t>this.first</a:t>
            </a:r>
            <a:r>
              <a:rPr lang="en-US" altLang="ko-KR" sz="1200" b="1" dirty="0"/>
              <a:t> + </a:t>
            </a:r>
            <a:r>
              <a:rPr lang="en-US" altLang="ko-KR" sz="1200" b="1" dirty="0" err="1"/>
              <a:t>this.last</a:t>
            </a:r>
            <a:r>
              <a:rPr lang="en-US" altLang="ko-KR" sz="1200" b="1" dirty="0"/>
              <a:t>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b="1" dirty="0" err="1"/>
              <a:t>const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myFather</a:t>
            </a:r>
            <a:r>
              <a:rPr lang="en-US" altLang="ko-KR" sz="1200" b="1" dirty="0"/>
              <a:t> = new Person("John","Doe",50,"blue");</a:t>
            </a:r>
          </a:p>
          <a:p>
            <a:r>
              <a:rPr lang="en-US" altLang="ko-KR" sz="1200" b="1" dirty="0"/>
              <a:t>const </a:t>
            </a:r>
            <a:r>
              <a:rPr lang="en-US" altLang="ko-KR" sz="1200" b="1" dirty="0" err="1"/>
              <a:t>myMother</a:t>
            </a:r>
            <a:r>
              <a:rPr lang="en-US" altLang="ko-KR" sz="1200" b="1" dirty="0"/>
              <a:t> = new Person("Sally", "Rally", 48, "green");</a:t>
            </a:r>
          </a:p>
          <a:p>
            <a:r>
              <a:rPr lang="en-US" altLang="ko-KR" sz="1200" dirty="0"/>
              <a:t>//</a:t>
            </a:r>
            <a:r>
              <a:rPr lang="en-US" altLang="ko-KR" sz="1200" dirty="0" err="1"/>
              <a:t>const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var</a:t>
            </a:r>
            <a:r>
              <a:rPr lang="ko-KR" altLang="en-US" sz="1200" dirty="0"/>
              <a:t>을 나타내는 </a:t>
            </a:r>
            <a:r>
              <a:rPr lang="en-US" altLang="ko-KR" sz="1200" dirty="0"/>
              <a:t>ES6(</a:t>
            </a:r>
            <a:r>
              <a:rPr lang="ko-KR" altLang="en-US" sz="1200" dirty="0"/>
              <a:t>자바스크립트</a:t>
            </a:r>
            <a:r>
              <a:rPr lang="en-US" altLang="ko-KR" sz="1200" dirty="0"/>
              <a:t>6</a:t>
            </a:r>
            <a:r>
              <a:rPr lang="ko-KR" altLang="en-US" sz="1200" dirty="0" err="1"/>
              <a:t>버젼부터</a:t>
            </a:r>
            <a:r>
              <a:rPr lang="ko-KR" altLang="en-US" sz="1200" dirty="0"/>
              <a:t> 사용하는 개선된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사용자가 만든 </a:t>
            </a:r>
            <a:r>
              <a:rPr lang="ko-KR" altLang="en-US" sz="1200" dirty="0" err="1"/>
              <a:t>생성자로</a:t>
            </a:r>
            <a:r>
              <a:rPr lang="ko-KR" altLang="en-US" sz="1200" dirty="0"/>
              <a:t> 동일한 타입의 객체를 </a:t>
            </a:r>
            <a:r>
              <a:rPr lang="ko-KR" altLang="en-US" sz="1200" dirty="0" err="1"/>
              <a:t>만듬</a:t>
            </a:r>
            <a:endParaRPr lang="ko-KR" altLang="en-US" sz="1200" dirty="0"/>
          </a:p>
          <a:p>
            <a:r>
              <a:rPr lang="en-US" altLang="ko-KR" sz="1200" dirty="0" err="1"/>
              <a:t>document.getElementById</a:t>
            </a:r>
            <a:r>
              <a:rPr lang="en-US" altLang="ko-KR" sz="1200" dirty="0"/>
              <a:t>("div1").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</a:t>
            </a:r>
          </a:p>
          <a:p>
            <a:r>
              <a:rPr lang="en-US" altLang="ko-KR" sz="1200" dirty="0"/>
              <a:t>"My father is " + </a:t>
            </a:r>
            <a:r>
              <a:rPr lang="en-US" altLang="ko-KR" sz="1200" dirty="0" err="1"/>
              <a:t>myFather.age</a:t>
            </a:r>
            <a:r>
              <a:rPr lang="en-US" altLang="ko-KR" sz="1200" dirty="0"/>
              <a:t> + ". My mother is " + </a:t>
            </a:r>
            <a:r>
              <a:rPr lang="en-US" altLang="ko-KR" sz="1200" dirty="0" err="1"/>
              <a:t>myMother.age</a:t>
            </a:r>
            <a:r>
              <a:rPr lang="en-US" altLang="ko-KR" sz="1200" dirty="0"/>
              <a:t>; </a:t>
            </a:r>
          </a:p>
          <a:p>
            <a:r>
              <a:rPr lang="en-US" altLang="ko-KR" sz="1200" dirty="0"/>
              <a:t>&lt;/script&gt;</a:t>
            </a:r>
          </a:p>
          <a:p>
            <a:r>
              <a:rPr lang="en-US" altLang="ko-KR" sz="1200" dirty="0"/>
              <a:t>&lt;/body&gt;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9183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0986" y="1916832"/>
            <a:ext cx="77636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함수를 이용하여 만든 객체에는 속성이나 메서드 추가는 간단하다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myFather</a:t>
            </a:r>
            <a:r>
              <a:rPr lang="en-US" altLang="ko-KR" dirty="0" smtClean="0"/>
              <a:t>.</a:t>
            </a:r>
            <a:r>
              <a:rPr lang="en-US" altLang="ko-KR" dirty="0"/>
              <a:t> nationality = "English</a:t>
            </a:r>
            <a:r>
              <a:rPr lang="en-US" altLang="ko-KR" dirty="0" smtClean="0"/>
              <a:t>";</a:t>
            </a:r>
            <a:br>
              <a:rPr lang="en-US" altLang="ko-KR" dirty="0" smtClean="0"/>
            </a:br>
            <a:r>
              <a:rPr lang="en-US" altLang="ko-KR" dirty="0"/>
              <a:t>myFather.name = function () {</a:t>
            </a:r>
            <a:br>
              <a:rPr lang="en-US" altLang="ko-KR" dirty="0"/>
            </a:br>
            <a:r>
              <a:rPr lang="en-US" altLang="ko-KR" dirty="0"/>
              <a:t>  return </a:t>
            </a:r>
            <a:r>
              <a:rPr lang="en-US" altLang="ko-KR" dirty="0" err="1"/>
              <a:t>this.firstName</a:t>
            </a:r>
            <a:r>
              <a:rPr lang="en-US" altLang="ko-KR" dirty="0"/>
              <a:t> + " " + </a:t>
            </a:r>
            <a:r>
              <a:rPr lang="en-US" altLang="ko-KR" dirty="0" err="1"/>
              <a:t>this.lastName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단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생성된 객체에만 </a:t>
            </a:r>
            <a:r>
              <a:rPr lang="ko-KR" altLang="en-US" dirty="0" err="1" smtClean="0"/>
              <a:t>적용이된다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myMother</a:t>
            </a:r>
            <a:r>
              <a:rPr lang="ko-KR" altLang="en-US" dirty="0" smtClean="0"/>
              <a:t>객체에는 해당 안됨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000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prototype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1700808"/>
            <a:ext cx="693452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생성자에</a:t>
            </a:r>
            <a:r>
              <a:rPr lang="ko-KR" altLang="en-US" dirty="0"/>
              <a:t> 속성을 추가하지 않고  </a:t>
            </a:r>
            <a:r>
              <a:rPr lang="en-US" altLang="ko-KR" dirty="0" err="1"/>
              <a:t>Person.nationality</a:t>
            </a:r>
            <a:r>
              <a:rPr lang="en-US" altLang="ko-KR" dirty="0"/>
              <a:t> = "English";</a:t>
            </a:r>
            <a:br>
              <a:rPr lang="en-US" altLang="ko-KR" dirty="0"/>
            </a:br>
            <a:r>
              <a:rPr lang="ko-KR" altLang="en-US" dirty="0"/>
              <a:t>처럼 속성을 추가 </a:t>
            </a:r>
            <a:r>
              <a:rPr lang="ko-KR" altLang="en-US" dirty="0" err="1"/>
              <a:t>할수</a:t>
            </a:r>
            <a:r>
              <a:rPr lang="ko-KR" altLang="en-US" dirty="0"/>
              <a:t> 없다</a:t>
            </a:r>
            <a:r>
              <a:rPr lang="en-US" altLang="ko-KR" dirty="0"/>
              <a:t>(</a:t>
            </a:r>
            <a:r>
              <a:rPr lang="ko-KR" altLang="en-US" dirty="0"/>
              <a:t>생성된 객체는 가능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function Person(first, last, age, </a:t>
            </a:r>
            <a:r>
              <a:rPr lang="en-US" altLang="ko-KR" dirty="0" err="1"/>
              <a:t>eyecolor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  </a:t>
            </a:r>
            <a:r>
              <a:rPr lang="en-US" altLang="ko-KR" dirty="0" err="1"/>
              <a:t>this.firstName</a:t>
            </a:r>
            <a:r>
              <a:rPr lang="en-US" altLang="ko-KR" dirty="0"/>
              <a:t> = first;</a:t>
            </a:r>
            <a:br>
              <a:rPr lang="en-US" altLang="ko-KR" dirty="0"/>
            </a:br>
            <a:r>
              <a:rPr lang="en-US" altLang="ko-KR" dirty="0"/>
              <a:t>  </a:t>
            </a:r>
            <a:r>
              <a:rPr lang="en-US" altLang="ko-KR" dirty="0" err="1"/>
              <a:t>this.lastName</a:t>
            </a:r>
            <a:r>
              <a:rPr lang="en-US" altLang="ko-KR" dirty="0"/>
              <a:t> = last;</a:t>
            </a:r>
            <a:br>
              <a:rPr lang="en-US" altLang="ko-KR" dirty="0"/>
            </a:br>
            <a:r>
              <a:rPr lang="en-US" altLang="ko-KR" dirty="0"/>
              <a:t>  </a:t>
            </a:r>
            <a:r>
              <a:rPr lang="en-US" altLang="ko-KR" dirty="0" err="1"/>
              <a:t>this.age</a:t>
            </a:r>
            <a:r>
              <a:rPr lang="en-US" altLang="ko-KR" dirty="0"/>
              <a:t> = age;</a:t>
            </a:r>
            <a:br>
              <a:rPr lang="en-US" altLang="ko-KR" dirty="0"/>
            </a:br>
            <a:r>
              <a:rPr lang="en-US" altLang="ko-KR" dirty="0"/>
              <a:t>  </a:t>
            </a:r>
            <a:r>
              <a:rPr lang="en-US" altLang="ko-KR" dirty="0" err="1"/>
              <a:t>this.eyeColor</a:t>
            </a:r>
            <a:r>
              <a:rPr lang="en-US" altLang="ko-KR" dirty="0"/>
              <a:t> = </a:t>
            </a:r>
            <a:r>
              <a:rPr lang="en-US" altLang="ko-KR" dirty="0" err="1"/>
              <a:t>eyecolor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  </a:t>
            </a:r>
            <a:r>
              <a:rPr lang="en-US" altLang="ko-KR" dirty="0" err="1"/>
              <a:t>this.nationality</a:t>
            </a:r>
            <a:r>
              <a:rPr lang="en-US" altLang="ko-KR" dirty="0"/>
              <a:t> = "English";</a:t>
            </a:r>
            <a:br>
              <a:rPr lang="en-US" altLang="ko-KR" dirty="0"/>
            </a:br>
            <a:r>
              <a:rPr lang="en-US" altLang="ko-KR" dirty="0"/>
              <a:t>} </a:t>
            </a:r>
            <a:r>
              <a:rPr lang="ko-KR" altLang="en-US" dirty="0"/>
              <a:t>처럼 </a:t>
            </a:r>
            <a:r>
              <a:rPr lang="ko-KR" altLang="en-US" dirty="0" err="1"/>
              <a:t>생성자에</a:t>
            </a:r>
            <a:r>
              <a:rPr lang="ko-KR" altLang="en-US" dirty="0"/>
              <a:t> 추가 해주어야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Prototype</a:t>
            </a:r>
            <a:r>
              <a:rPr lang="ko-KR" altLang="en-US" dirty="0"/>
              <a:t>을 사용하면 바로 추가가 가능하다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Person.prototype.nationality</a:t>
            </a:r>
            <a:r>
              <a:rPr lang="en-US" altLang="ko-KR" dirty="0"/>
              <a:t> = "English";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prototype</a:t>
            </a:r>
            <a:r>
              <a:rPr lang="ko-KR" altLang="en-US" dirty="0"/>
              <a:t>은</a:t>
            </a:r>
            <a:r>
              <a:rPr lang="en-US" altLang="ko-KR" dirty="0"/>
              <a:t> Object</a:t>
            </a:r>
            <a:r>
              <a:rPr lang="ko-KR" altLang="en-US" dirty="0"/>
              <a:t>객체가 소유 하므로 어떤 객체 든지 사용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108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700808"/>
            <a:ext cx="7704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function Person(first, last, age, eye)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this.firstName</a:t>
            </a:r>
            <a:r>
              <a:rPr lang="en-US" altLang="ko-KR" dirty="0"/>
              <a:t> = first;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this.lastName</a:t>
            </a:r>
            <a:r>
              <a:rPr lang="en-US" altLang="ko-KR" dirty="0"/>
              <a:t> = last;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this.age</a:t>
            </a:r>
            <a:r>
              <a:rPr lang="en-US" altLang="ko-KR" dirty="0"/>
              <a:t> = age;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this.eyeColor</a:t>
            </a:r>
            <a:r>
              <a:rPr lang="en-US" altLang="ko-KR" dirty="0"/>
              <a:t> = eye;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Person.prototype.name = function() {</a:t>
            </a:r>
          </a:p>
          <a:p>
            <a:r>
              <a:rPr lang="en-US" altLang="ko-KR" dirty="0"/>
              <a:t>  return </a:t>
            </a:r>
            <a:r>
              <a:rPr lang="en-US" altLang="ko-KR" dirty="0" err="1"/>
              <a:t>this.firstName</a:t>
            </a:r>
            <a:r>
              <a:rPr lang="en-US" altLang="ko-KR" dirty="0"/>
              <a:t> + " " + </a:t>
            </a:r>
            <a:r>
              <a:rPr lang="en-US" altLang="ko-KR" dirty="0" err="1"/>
              <a:t>this.lastName</a:t>
            </a:r>
            <a:endParaRPr lang="en-US" altLang="ko-KR" dirty="0"/>
          </a:p>
          <a:p>
            <a:r>
              <a:rPr lang="en-US" altLang="ko-KR" dirty="0"/>
              <a:t>};</a:t>
            </a:r>
          </a:p>
          <a:p>
            <a:endParaRPr lang="en-US" altLang="ko-KR" dirty="0"/>
          </a:p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myFather</a:t>
            </a:r>
            <a:r>
              <a:rPr lang="en-US" altLang="ko-KR" dirty="0"/>
              <a:t> = new Person("John", "Doe", 50, "blue");</a:t>
            </a:r>
          </a:p>
          <a:p>
            <a:r>
              <a:rPr lang="en-US" altLang="ko-KR" dirty="0" err="1"/>
              <a:t>document.getElementById</a:t>
            </a:r>
            <a:r>
              <a:rPr lang="en-US" altLang="ko-KR" dirty="0"/>
              <a:t>("demo").</a:t>
            </a:r>
            <a:r>
              <a:rPr lang="en-US" altLang="ko-KR" dirty="0" err="1"/>
              <a:t>innerHTML</a:t>
            </a:r>
            <a:r>
              <a:rPr lang="en-US" altLang="ko-KR" dirty="0"/>
              <a:t> =</a:t>
            </a:r>
          </a:p>
          <a:p>
            <a:r>
              <a:rPr lang="en-US" altLang="ko-KR" dirty="0"/>
              <a:t>"My father is " + myFather.name(); </a:t>
            </a:r>
          </a:p>
          <a:p>
            <a:r>
              <a:rPr lang="en-US" altLang="ko-KR" dirty="0"/>
              <a:t>&lt;/script&gt;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36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객체</a:t>
            </a:r>
          </a:p>
        </p:txBody>
      </p:sp>
      <p:sp>
        <p:nvSpPr>
          <p:cNvPr id="26" name="내용 개체 틀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자바스크립트 객체 구성</a:t>
            </a:r>
            <a:r>
              <a:rPr lang="en-US" altLang="ko-KR" dirty="0"/>
              <a:t>(</a:t>
            </a:r>
            <a:r>
              <a:rPr lang="ko-KR" altLang="en-US" dirty="0"/>
              <a:t>자바도 멤버필드와 </a:t>
            </a:r>
            <a:r>
              <a:rPr lang="ko-KR" altLang="en-US" dirty="0" err="1"/>
              <a:t>메서드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여러 개의 </a:t>
            </a:r>
            <a:r>
              <a:rPr lang="ko-KR" altLang="en-US" dirty="0" err="1"/>
              <a:t>프로퍼티</a:t>
            </a:r>
            <a:r>
              <a:rPr lang="en-US" altLang="ko-KR" dirty="0"/>
              <a:t>(property,</a:t>
            </a:r>
            <a:r>
              <a:rPr lang="ko-KR" altLang="en-US" dirty="0"/>
              <a:t>멤버변수</a:t>
            </a:r>
            <a:r>
              <a:rPr lang="en-US" altLang="ko-KR" dirty="0"/>
              <a:t>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 err="1"/>
              <a:t>메소드로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2"/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객체의 고유한 속성 </a:t>
            </a:r>
            <a:endParaRPr lang="en-US" altLang="ko-KR" dirty="0"/>
          </a:p>
          <a:p>
            <a:pPr lvl="2"/>
            <a:r>
              <a:rPr lang="ko-KR" altLang="en-US" dirty="0" err="1"/>
              <a:t>메소드</a:t>
            </a:r>
            <a:r>
              <a:rPr lang="en-US" altLang="ko-KR" dirty="0"/>
              <a:t>(method)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객체에 속한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90097" y="3491766"/>
            <a:ext cx="26856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/>
              <a:t>var</a:t>
            </a:r>
            <a:r>
              <a:rPr lang="en-US" altLang="ko-KR" sz="1400" dirty="0"/>
              <a:t> account = {</a:t>
            </a:r>
          </a:p>
          <a:p>
            <a:pPr defTabSz="180000"/>
            <a:r>
              <a:rPr lang="en-US" altLang="ko-KR" sz="1400" dirty="0"/>
              <a:t>	owner			</a:t>
            </a:r>
            <a:r>
              <a:rPr lang="en-US" altLang="ko-KR" sz="1400" dirty="0" smtClean="0"/>
              <a:t>:  "</a:t>
            </a:r>
            <a:r>
              <a:rPr lang="ko-KR" altLang="en-US" sz="1400" dirty="0" err="1" smtClean="0"/>
              <a:t>황기태</a:t>
            </a:r>
            <a:r>
              <a:rPr lang="en-US" altLang="ko-KR" sz="1400" dirty="0" smtClean="0"/>
              <a:t>",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code	 		:  "111",</a:t>
            </a:r>
          </a:p>
          <a:p>
            <a:pPr defTabSz="180000"/>
            <a:r>
              <a:rPr lang="en-US" altLang="ko-KR" sz="1400" dirty="0"/>
              <a:t>	balance 		:  </a:t>
            </a:r>
            <a:r>
              <a:rPr lang="en-US" altLang="ko-KR" sz="1400" dirty="0" smtClean="0"/>
              <a:t>35000</a:t>
            </a:r>
            <a:r>
              <a:rPr lang="en-US" altLang="ko-KR" sz="1400" dirty="0"/>
              <a:t>,</a:t>
            </a:r>
          </a:p>
          <a:p>
            <a:pPr defTabSz="180000"/>
            <a:r>
              <a:rPr lang="en-US" altLang="ko-KR" sz="1400" dirty="0"/>
              <a:t>	deposit 		:  function() { … },</a:t>
            </a:r>
          </a:p>
          <a:p>
            <a:pPr defTabSz="180000"/>
            <a:r>
              <a:rPr lang="en-US" altLang="ko-KR" sz="1400" dirty="0"/>
              <a:t>	withdraw	:  function() { … },</a:t>
            </a:r>
          </a:p>
          <a:p>
            <a:pPr defTabSz="180000"/>
            <a:r>
              <a:rPr lang="en-US" altLang="ko-KR" sz="1400" dirty="0"/>
              <a:t>	inquiry 		:  function() { … }</a:t>
            </a:r>
          </a:p>
          <a:p>
            <a:pPr defTabSz="18000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 rot="2106326">
            <a:off x="959880" y="4577811"/>
            <a:ext cx="1066603" cy="382526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deposit()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970839" y="5039255"/>
            <a:ext cx="1066603" cy="464912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withdraw()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09061" y="3280665"/>
            <a:ext cx="3312368" cy="2323601"/>
          </a:xfrm>
          <a:prstGeom prst="ellipse">
            <a:avLst/>
          </a:prstGeom>
          <a:noFill/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625690" y="5640119"/>
            <a:ext cx="207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자바스크립트 객체 </a:t>
            </a:r>
            <a:r>
              <a:rPr lang="en-US" altLang="ko-KR" sz="1200" dirty="0"/>
              <a:t>account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13884" y="38333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C00000"/>
                </a:solidFill>
              </a:rPr>
              <a:t>프로퍼티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9467" y="47690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C00000"/>
                </a:solidFill>
              </a:rPr>
              <a:t>메소드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5624" y="3821380"/>
            <a:ext cx="788518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code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1715622" y="4163060"/>
            <a:ext cx="788519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balance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1716441" y="3479830"/>
            <a:ext cx="615574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owner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2454474" y="3833316"/>
            <a:ext cx="787982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“111”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2454473" y="4174996"/>
            <a:ext cx="787982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35000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2455291" y="3491766"/>
            <a:ext cx="787458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“</a:t>
            </a:r>
            <a:r>
              <a:rPr lang="ko-KR" altLang="en-US" sz="1050" dirty="0"/>
              <a:t>황기태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5" name="타원 24"/>
          <p:cNvSpPr/>
          <p:nvPr/>
        </p:nvSpPr>
        <p:spPr>
          <a:xfrm rot="19331601">
            <a:off x="3143655" y="4563370"/>
            <a:ext cx="1066603" cy="464912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inquiry()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4048" y="5433610"/>
            <a:ext cx="3161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account </a:t>
            </a:r>
            <a:r>
              <a:rPr lang="ko-KR" altLang="en-US" sz="1200" dirty="0"/>
              <a:t>객체를 만드는</a:t>
            </a:r>
            <a:r>
              <a:rPr lang="en-US" altLang="ko-KR" sz="1200" dirty="0"/>
              <a:t> </a:t>
            </a:r>
            <a:r>
              <a:rPr lang="ko-KR" altLang="en-US" sz="1200" dirty="0"/>
              <a:t>자바스크립트 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5" y="6064418"/>
            <a:ext cx="7972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자바는 클래스에 멤버필드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과 메서드를 </a:t>
            </a:r>
            <a:r>
              <a:rPr lang="ko-KR" altLang="en-US" dirty="0" smtClean="0"/>
              <a:t>만드나 </a:t>
            </a:r>
            <a:r>
              <a:rPr lang="ko-KR" altLang="en-US" dirty="0"/>
              <a:t>자바스크립트는 </a:t>
            </a:r>
            <a:r>
              <a:rPr lang="ko-KR" altLang="en-US" dirty="0" smtClean="0"/>
              <a:t>변수로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155457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객체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75252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자바스크립트는 객체 기반 언어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다형성</a:t>
            </a:r>
            <a:r>
              <a:rPr lang="ko-KR" altLang="en-US" dirty="0"/>
              <a:t> 캡슐화 등이 지원 안됨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자바스크립트는 객체 지향 언어 아님</a:t>
            </a:r>
            <a:endParaRPr lang="en-US" altLang="ko-KR" dirty="0"/>
          </a:p>
          <a:p>
            <a:r>
              <a:rPr lang="ko-KR" altLang="en-US" dirty="0"/>
              <a:t>자바스크립트 객체의 유형</a:t>
            </a:r>
          </a:p>
          <a:p>
            <a:pPr marL="36576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코어 객체</a:t>
            </a:r>
            <a:endParaRPr lang="en-US" altLang="ko-KR" dirty="0"/>
          </a:p>
          <a:p>
            <a:pPr lvl="2"/>
            <a:r>
              <a:rPr lang="ko-KR" altLang="en-US" dirty="0"/>
              <a:t>자바스크립트 언어가 실행되는 어디서나 사용 가능한 기본 객체</a:t>
            </a:r>
          </a:p>
          <a:p>
            <a:pPr lvl="2"/>
            <a:r>
              <a:rPr lang="ko-KR" altLang="en-US" dirty="0"/>
              <a:t>기본 객체로 표준 객체</a:t>
            </a:r>
            <a:r>
              <a:rPr lang="en-US" altLang="ko-KR" dirty="0"/>
              <a:t>(</a:t>
            </a:r>
            <a:r>
              <a:rPr lang="ko-KR" altLang="en-US" dirty="0" err="1"/>
              <a:t>브라우져에</a:t>
            </a:r>
            <a:r>
              <a:rPr lang="ko-KR" altLang="en-US" dirty="0"/>
              <a:t> 관계없이 공통</a:t>
            </a:r>
            <a:r>
              <a:rPr lang="en-US" altLang="ko-KR" dirty="0"/>
              <a:t>)</a:t>
            </a:r>
            <a:endParaRPr lang="ko-KR" altLang="en-US" dirty="0"/>
          </a:p>
          <a:p>
            <a:pPr lvl="2"/>
            <a:r>
              <a:rPr lang="en-US" altLang="ko-KR" dirty="0"/>
              <a:t>Array, Date, String, </a:t>
            </a:r>
            <a:r>
              <a:rPr lang="en-US" altLang="ko-KR" dirty="0" err="1" smtClean="0"/>
              <a:t>Math,Wrapper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Number,Boolean</a:t>
            </a:r>
            <a:r>
              <a:rPr lang="en-US" altLang="ko-KR" dirty="0" smtClean="0"/>
              <a:t>) </a:t>
            </a:r>
            <a:r>
              <a:rPr lang="ko-KR" altLang="en-US" dirty="0"/>
              <a:t>타입 등</a:t>
            </a:r>
            <a:endParaRPr lang="en-US" altLang="ko-KR" dirty="0"/>
          </a:p>
          <a:p>
            <a:pPr lvl="2"/>
            <a:r>
              <a:rPr lang="ko-KR" altLang="en-US" dirty="0"/>
              <a:t>웹 페이지 자바스크립트 코드에서 혹은 서버에서 사용 가능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2. HTML DOM </a:t>
            </a:r>
            <a:r>
              <a:rPr lang="ko-KR" altLang="en-US" dirty="0"/>
              <a:t>객체 </a:t>
            </a:r>
            <a:r>
              <a:rPr lang="en-US" altLang="ko-KR" dirty="0"/>
              <a:t>(document</a:t>
            </a:r>
            <a:r>
              <a:rPr lang="ko-KR" altLang="en-US" dirty="0"/>
              <a:t>해당 객체 </a:t>
            </a:r>
            <a:r>
              <a:rPr lang="en-US" altLang="ko-KR" dirty="0"/>
              <a:t>html</a:t>
            </a:r>
            <a:r>
              <a:rPr lang="ko-KR" altLang="en-US" dirty="0"/>
              <a:t>에 있는 모든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 err="1"/>
              <a:t>엘리먼트를</a:t>
            </a:r>
            <a:r>
              <a:rPr lang="ko-KR" altLang="en-US" dirty="0"/>
              <a:t> 객체화 </a:t>
            </a:r>
            <a:r>
              <a:rPr lang="ko-KR" altLang="en-US" dirty="0" err="1"/>
              <a:t>한것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문서에 작성된 각 </a:t>
            </a:r>
            <a:r>
              <a:rPr lang="en-US" altLang="ko-KR" dirty="0"/>
              <a:t>HTML </a:t>
            </a:r>
            <a:r>
              <a:rPr lang="ko-KR" altLang="en-US" dirty="0" err="1"/>
              <a:t>엘리먼트들을</a:t>
            </a:r>
            <a:r>
              <a:rPr lang="ko-KR" altLang="en-US" dirty="0"/>
              <a:t> 객체화한 것들</a:t>
            </a:r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문서의 내용과 모양을 제어하기 위한 목적</a:t>
            </a:r>
            <a:endParaRPr lang="en-US" altLang="ko-KR" dirty="0"/>
          </a:p>
          <a:p>
            <a:pPr lvl="2"/>
            <a:r>
              <a:rPr lang="en-US" altLang="ko-KR" dirty="0"/>
              <a:t>W3C</a:t>
            </a:r>
            <a:r>
              <a:rPr lang="ko-KR" altLang="en-US" dirty="0"/>
              <a:t>의 표준 객체</a:t>
            </a:r>
            <a:r>
              <a:rPr lang="en-US" altLang="ko-KR" dirty="0"/>
              <a:t>(</a:t>
            </a:r>
            <a:r>
              <a:rPr lang="ko-KR" altLang="en-US" dirty="0" err="1"/>
              <a:t>브라우져에</a:t>
            </a:r>
            <a:r>
              <a:rPr lang="ko-KR" altLang="en-US" dirty="0"/>
              <a:t> 무관</a:t>
            </a:r>
            <a:r>
              <a:rPr lang="en-US" altLang="ko-KR" dirty="0"/>
              <a:t>)</a:t>
            </a:r>
            <a:endParaRPr lang="ko-KR" altLang="en-US" dirty="0"/>
          </a:p>
          <a:p>
            <a:pPr marL="36576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브라우저 객체</a:t>
            </a:r>
            <a:r>
              <a:rPr lang="en-US" altLang="ko-KR" dirty="0"/>
              <a:t>(BOM)</a:t>
            </a:r>
          </a:p>
          <a:p>
            <a:pPr lvl="2"/>
            <a:r>
              <a:rPr lang="ko-KR" altLang="en-US" dirty="0"/>
              <a:t>자바스크립트로 브라우저를 제어하기 위해 제공되는 객체</a:t>
            </a:r>
            <a:endParaRPr lang="en-US" altLang="ko-KR" dirty="0"/>
          </a:p>
          <a:p>
            <a:pPr lvl="2"/>
            <a:r>
              <a:rPr lang="en-US" altLang="ko-KR" dirty="0"/>
              <a:t>BOM(Brower Object Model)</a:t>
            </a:r>
            <a:r>
              <a:rPr lang="ko-KR" altLang="en-US" dirty="0"/>
              <a:t>에 따르는 객체들</a:t>
            </a:r>
            <a:endParaRPr lang="en-US" altLang="ko-KR" dirty="0"/>
          </a:p>
          <a:p>
            <a:pPr lvl="2"/>
            <a:r>
              <a:rPr lang="ko-KR" altLang="en-US" dirty="0"/>
              <a:t>비표준 객체</a:t>
            </a:r>
            <a:r>
              <a:rPr lang="en-US" altLang="ko-KR" dirty="0"/>
              <a:t>(</a:t>
            </a:r>
            <a:r>
              <a:rPr lang="ko-KR" altLang="en-US" dirty="0" err="1"/>
              <a:t>브라우져별로</a:t>
            </a:r>
            <a:r>
              <a:rPr lang="ko-KR" altLang="en-US" dirty="0"/>
              <a:t> 차이가 </a:t>
            </a:r>
            <a:r>
              <a:rPr lang="ko-KR" altLang="en-US" dirty="0" err="1"/>
              <a:t>있을수</a:t>
            </a:r>
            <a:r>
              <a:rPr lang="ko-KR" altLang="en-US" dirty="0"/>
              <a:t> 있음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6173862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사용자가 만드는 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6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코어 객체</a:t>
            </a:r>
            <a:r>
              <a:rPr lang="en-US" altLang="ko-KR" dirty="0"/>
              <a:t>(</a:t>
            </a:r>
            <a:r>
              <a:rPr lang="ko-KR" altLang="en-US" dirty="0"/>
              <a:t>생성자를 이용하여 객체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코어 객체 종류</a:t>
            </a:r>
          </a:p>
          <a:p>
            <a:pPr lvl="1"/>
            <a:r>
              <a:rPr lang="en-US" altLang="ko-KR" dirty="0"/>
              <a:t>Array, Date, String, </a:t>
            </a:r>
            <a:r>
              <a:rPr lang="en-US" altLang="ko-KR" dirty="0" err="1" smtClean="0"/>
              <a:t>Math,Number,Boolean,Function,Object,RegExp</a:t>
            </a:r>
            <a:r>
              <a:rPr lang="en-US" altLang="ko-KR" dirty="0" smtClean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코어 객체 생성</a:t>
            </a:r>
            <a:endParaRPr lang="en-US" altLang="ko-KR" dirty="0"/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키워드 이용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객체가 생성되면 객체 내부에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메소드들</a:t>
            </a:r>
            <a:r>
              <a:rPr lang="ko-KR" altLang="en-US" dirty="0"/>
              <a:t> 존재</a:t>
            </a:r>
          </a:p>
          <a:p>
            <a:endParaRPr lang="en-US" altLang="ko-KR" dirty="0"/>
          </a:p>
          <a:p>
            <a:r>
              <a:rPr lang="ko-KR" altLang="en-US" dirty="0"/>
              <a:t>객체 접근</a:t>
            </a:r>
            <a:endParaRPr lang="en-US" altLang="ko-KR" dirty="0"/>
          </a:p>
          <a:p>
            <a:pPr lvl="1"/>
            <a:r>
              <a:rPr lang="ko-KR" altLang="en-US" dirty="0"/>
              <a:t>객체와 멤버 사이에 점</a:t>
            </a:r>
            <a:r>
              <a:rPr lang="en-US" altLang="ko-KR" dirty="0"/>
              <a:t>(.) </a:t>
            </a:r>
            <a:r>
              <a:rPr lang="ko-KR" altLang="en-US" dirty="0"/>
              <a:t>연산자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2175" y="3339392"/>
            <a:ext cx="69847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today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Date();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시간 정보를 다루는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Date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타입의 객체 생성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msg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String(“Hello”); // “Hello”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문자열을 담은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String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타입의 객체 생성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32175" y="5856859"/>
            <a:ext cx="701979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값 변경</a:t>
            </a:r>
          </a:p>
          <a:p>
            <a:pPr marL="1905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값 알아내기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값들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65138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7–1 </a:t>
            </a:r>
            <a:r>
              <a:rPr lang="ko-KR" altLang="en-US" dirty="0"/>
              <a:t>자바스크립트 객체 생성 및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5360" y="1484784"/>
            <a:ext cx="5256584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객체 생성 및 활용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객체 생성 및 활용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// Date </a:t>
            </a:r>
            <a:r>
              <a:rPr lang="ko-KR" altLang="en-US" sz="1400" dirty="0"/>
              <a:t>객체 생성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today = </a:t>
            </a:r>
            <a:r>
              <a:rPr lang="en-US" altLang="ko-KR" sz="1400" b="1" dirty="0"/>
              <a:t>new Date(); 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// Date </a:t>
            </a:r>
            <a:r>
              <a:rPr lang="ko-KR" altLang="en-US" sz="1400" dirty="0"/>
              <a:t>객체의 </a:t>
            </a:r>
            <a:r>
              <a:rPr lang="en-US" altLang="ko-KR" sz="1400" dirty="0" err="1"/>
              <a:t>toGMTString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현재 시간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 err="1"/>
              <a:t>today.toGMTString</a:t>
            </a:r>
            <a:r>
              <a:rPr lang="en-US" altLang="ko-KR" sz="1400" b="1" dirty="0"/>
              <a:t>()</a:t>
            </a:r>
            <a:r>
              <a:rPr lang="en-US" altLang="ko-KR" sz="1400" dirty="0"/>
              <a:t> </a:t>
            </a:r>
          </a:p>
          <a:p>
            <a:pPr defTabSz="180000"/>
            <a:r>
              <a:rPr lang="en-US" altLang="ko-KR" sz="1400" dirty="0"/>
              <a:t>						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// String </a:t>
            </a:r>
            <a:r>
              <a:rPr lang="ko-KR" altLang="en-US" sz="1400" dirty="0"/>
              <a:t>객체 생성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mystr</a:t>
            </a:r>
            <a:r>
              <a:rPr lang="en-US" altLang="ko-KR" sz="1400" dirty="0"/>
              <a:t>= </a:t>
            </a:r>
            <a:r>
              <a:rPr lang="en-US" altLang="ko-KR" sz="1400" b="1" dirty="0"/>
              <a:t>new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String("</a:t>
            </a:r>
            <a:r>
              <a:rPr lang="ko-KR" altLang="en-US" sz="1400" b="1" dirty="0"/>
              <a:t>자바스크립트 공부하기</a:t>
            </a:r>
            <a:r>
              <a:rPr lang="en-US" altLang="ko-KR" sz="1400" b="1" dirty="0"/>
              <a:t>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mystr</a:t>
            </a:r>
            <a:r>
              <a:rPr lang="ko-KR" altLang="en-US" sz="1400" dirty="0"/>
              <a:t>의 내용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 err="1"/>
              <a:t>mystr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mystr</a:t>
            </a:r>
            <a:r>
              <a:rPr lang="ko-KR" altLang="en-US" sz="1400" dirty="0"/>
              <a:t>의 길이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 err="1"/>
              <a:t>mystr.length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// </a:t>
            </a:r>
            <a:r>
              <a:rPr lang="en-US" altLang="ko-KR" sz="1400" dirty="0" err="1"/>
              <a:t>mystr.length</a:t>
            </a:r>
            <a:r>
              <a:rPr lang="en-US" altLang="ko-KR" sz="1400" dirty="0"/>
              <a:t>=10; // </a:t>
            </a:r>
            <a:r>
              <a:rPr lang="ko-KR" altLang="en-US" sz="1400" dirty="0"/>
              <a:t>이 문장은 오류이다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2924944"/>
            <a:ext cx="879520" cy="306467"/>
          </a:xfrm>
          <a:prstGeom prst="wedgeRoundRectCallout">
            <a:avLst>
              <a:gd name="adj1" fmla="val -78591"/>
              <a:gd name="adj2" fmla="val 652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/>
              <a:t>객체 생성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75720" y="4240646"/>
            <a:ext cx="1037873" cy="306467"/>
          </a:xfrm>
          <a:prstGeom prst="wedgeRoundRectCallout">
            <a:avLst>
              <a:gd name="adj1" fmla="val -48424"/>
              <a:gd name="adj2" fmla="val -103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/>
              <a:t>메소드</a:t>
            </a:r>
            <a:r>
              <a:rPr lang="ko-KR" altLang="en-US" sz="1200" dirty="0"/>
              <a:t> 호출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1101" y="5517232"/>
            <a:ext cx="1184983" cy="306467"/>
          </a:xfrm>
          <a:prstGeom prst="wedgeRoundRectCallout">
            <a:avLst>
              <a:gd name="adj1" fmla="val -48424"/>
              <a:gd name="adj2" fmla="val -103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프로퍼티</a:t>
            </a:r>
            <a:r>
              <a:rPr lang="ko-KR" altLang="en-US" sz="1200" dirty="0"/>
              <a:t> 읽기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7888" y="1556792"/>
            <a:ext cx="3676824" cy="262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1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043608" y="3068960"/>
            <a:ext cx="6907152" cy="1800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배열</a:t>
            </a:r>
          </a:p>
        </p:txBody>
      </p:sp>
      <p:sp>
        <p:nvSpPr>
          <p:cNvPr id="19" name="내용 개체 틀 1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</a:t>
            </a:r>
            <a:endParaRPr lang="en-US" altLang="ko-KR" dirty="0"/>
          </a:p>
          <a:p>
            <a:pPr lvl="1"/>
            <a:r>
              <a:rPr lang="ko-KR" altLang="en-US" dirty="0"/>
              <a:t>여러 개의 원소들을 연속적으로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구성원소가</a:t>
            </a:r>
            <a:r>
              <a:rPr lang="ko-KR" altLang="en-US" dirty="0" smtClean="0"/>
              <a:t> 달라도 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전체를 하나의 변수로 다루는 데이터 구조</a:t>
            </a:r>
          </a:p>
          <a:p>
            <a:r>
              <a:rPr lang="ko-KR" altLang="en-US" dirty="0"/>
              <a:t>배열 생성 사례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에서 시작하는 인덱스를 이용하여 배열의 각 원소 접근 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3608" y="3145322"/>
            <a:ext cx="40016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b="1" dirty="0"/>
              <a:t>cities</a:t>
            </a:r>
            <a:r>
              <a:rPr lang="en-US" altLang="ko-KR" sz="1600" dirty="0"/>
              <a:t> = [“Seoul”, “New York”, “Paris”];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14920"/>
              </p:ext>
            </p:extLst>
          </p:nvPr>
        </p:nvGraphicFramePr>
        <p:xfrm>
          <a:off x="2165319" y="3613175"/>
          <a:ext cx="1163360" cy="94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“Seoul”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“New York”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“Paris”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56471" y="3586388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cities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3286845" y="3646724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cities[0]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86845" y="3939575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cities[1]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86845" y="4254029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cities[2]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51481" y="3150944"/>
            <a:ext cx="24649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b="1" dirty="0"/>
              <a:t>n</a:t>
            </a:r>
            <a:r>
              <a:rPr lang="en-US" altLang="ko-KR" sz="1600" dirty="0"/>
              <a:t> = [4, 5, -2, 28, 33];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473102" y="358555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n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714112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n[0]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99553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n[1]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06200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n[2]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27395"/>
              </p:ext>
            </p:extLst>
          </p:nvPr>
        </p:nvGraphicFramePr>
        <p:xfrm>
          <a:off x="5766771" y="3600239"/>
          <a:ext cx="206097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900108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n[3]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49090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n[4]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5238" y="5805512"/>
            <a:ext cx="65255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name = cities[0]; 	// name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Seoul”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cities[1] = “Gainesville”; 	// “New York”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자리에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Gainesville”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089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자바스크립트에서 배열을 만드는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 만드는 </a:t>
            </a:r>
            <a:r>
              <a:rPr lang="en-US" altLang="ko-KR" dirty="0"/>
              <a:t>2</a:t>
            </a:r>
            <a:r>
              <a:rPr lang="ko-KR" altLang="en-US" dirty="0"/>
              <a:t>가지 방법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 err="1"/>
              <a:t>원소값들</a:t>
            </a:r>
            <a:r>
              <a:rPr lang="en-US" altLang="ko-KR" dirty="0"/>
              <a:t>]</a:t>
            </a:r>
            <a:r>
              <a:rPr lang="ko-KR" altLang="en-US" dirty="0"/>
              <a:t>로 배열 만들기 </a:t>
            </a:r>
            <a:r>
              <a:rPr lang="en-US" altLang="ko-KR" dirty="0"/>
              <a:t>–</a:t>
            </a:r>
            <a:r>
              <a:rPr lang="ko-KR" altLang="en-US" dirty="0"/>
              <a:t>자바는 </a:t>
            </a:r>
            <a:r>
              <a:rPr lang="en-US" altLang="ko-KR" dirty="0"/>
              <a:t>{   </a:t>
            </a:r>
            <a:r>
              <a:rPr lang="en-US" altLang="ko-KR" dirty="0" smtClean="0"/>
              <a:t>} : </a:t>
            </a:r>
            <a:r>
              <a:rPr lang="ko-KR" altLang="en-US" dirty="0" smtClean="0"/>
              <a:t>권고</a:t>
            </a:r>
            <a:endParaRPr lang="ko-KR" altLang="en-US" dirty="0"/>
          </a:p>
          <a:p>
            <a:pPr lvl="1"/>
            <a:r>
              <a:rPr lang="en-US" altLang="ko-KR" i="1" dirty="0"/>
              <a:t>Array </a:t>
            </a:r>
            <a:r>
              <a:rPr lang="ko-KR" altLang="en-US" i="1" dirty="0" err="1" smtClean="0"/>
              <a:t>생성자로</a:t>
            </a:r>
            <a:r>
              <a:rPr lang="ko-KR" altLang="en-US" i="1" dirty="0" smtClean="0"/>
              <a:t> </a:t>
            </a:r>
            <a:r>
              <a:rPr lang="ko-KR" altLang="en-US" i="1" dirty="0"/>
              <a:t>배열 </a:t>
            </a:r>
            <a:r>
              <a:rPr lang="ko-KR" altLang="en-US" i="1" dirty="0" smtClean="0"/>
              <a:t>만들기 </a:t>
            </a:r>
            <a:r>
              <a:rPr lang="en-US" altLang="ko-KR" i="1" dirty="0" smtClean="0"/>
              <a:t>: </a:t>
            </a:r>
            <a:r>
              <a:rPr lang="ko-KR" altLang="en-US" i="1" dirty="0" err="1" smtClean="0"/>
              <a:t>비권고</a:t>
            </a:r>
            <a:endParaRPr lang="en-US" altLang="ko-KR" i="1" dirty="0"/>
          </a:p>
          <a:p>
            <a:r>
              <a:rPr lang="en-US" altLang="ko-KR" i="1" dirty="0"/>
              <a:t>[]</a:t>
            </a:r>
            <a:r>
              <a:rPr lang="ko-KR" altLang="en-US" i="1" dirty="0"/>
              <a:t>로 배열 만들기</a:t>
            </a:r>
            <a:endParaRPr lang="en-US" altLang="ko-KR" i="1" dirty="0"/>
          </a:p>
          <a:p>
            <a:pPr lvl="1" fontAlgn="base"/>
            <a:r>
              <a:rPr lang="en-US" altLang="ko-KR" dirty="0"/>
              <a:t>[] </a:t>
            </a:r>
            <a:r>
              <a:rPr lang="ko-KR" altLang="en-US" dirty="0"/>
              <a:t>안에는 원소들의 초기 값 나열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r>
              <a:rPr lang="ko-KR" altLang="en-US" dirty="0"/>
              <a:t>배열 크기</a:t>
            </a:r>
            <a:r>
              <a:rPr lang="en-US" altLang="ko-KR" dirty="0"/>
              <a:t>(</a:t>
            </a:r>
            <a:r>
              <a:rPr lang="ko-KR" altLang="en-US" dirty="0"/>
              <a:t>자바는 고정</a:t>
            </a:r>
            <a:r>
              <a:rPr lang="en-US" altLang="ko-KR" dirty="0"/>
              <a:t>)</a:t>
            </a:r>
          </a:p>
          <a:p>
            <a:pPr lvl="2" fontAlgn="base"/>
            <a:r>
              <a:rPr lang="ko-KR" altLang="en-US" dirty="0"/>
              <a:t>배열의 크기는 고정되지 않고</a:t>
            </a:r>
            <a:r>
              <a:rPr lang="en-US" altLang="ko-KR" dirty="0"/>
              <a:t>, </a:t>
            </a:r>
            <a:r>
              <a:rPr lang="ko-KR" altLang="en-US" dirty="0"/>
              <a:t>마지막 원소 추가 시 늘어남</a:t>
            </a:r>
            <a:endParaRPr lang="en-US" altLang="ko-KR" dirty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63688" y="3429000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[“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];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plots = [-20, -5, 0, 15, 20];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3688" y="4941168"/>
            <a:ext cx="59584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plots[5] = 33; // plots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6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원소 추가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6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됨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plots[6] = 22; // plots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원소 추가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63688" y="5661248"/>
            <a:ext cx="595840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plots[</a:t>
            </a:r>
            <a:r>
              <a:rPr lang="en-US" altLang="ko-KR" sz="1400" strike="sngStrike" kern="0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] = 33; //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인덱스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배열의 영역을 벗어났음</a:t>
            </a:r>
          </a:p>
        </p:txBody>
      </p:sp>
    </p:spTree>
    <p:extLst>
      <p:ext uri="{BB962C8B-B14F-4D97-AF65-F5344CB8AC3E}">
        <p14:creationId xmlns:p14="http://schemas.microsoft.com/office/powerpoint/2010/main" val="4012848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20327</TotalTime>
  <Words>2174</Words>
  <Application>Microsoft Office PowerPoint</Application>
  <PresentationFormat>화면 슬라이드 쇼(4:3)</PresentationFormat>
  <Paragraphs>694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HY나무L</vt:lpstr>
      <vt:lpstr>HY헤드라인M</vt:lpstr>
      <vt:lpstr>맑은 고딕</vt:lpstr>
      <vt:lpstr>휴먼편지체</vt:lpstr>
      <vt:lpstr>Wingdings</vt:lpstr>
      <vt:lpstr>Wingdings 2</vt:lpstr>
      <vt:lpstr>가을</vt:lpstr>
      <vt:lpstr>JS 코어객체와 배열</vt:lpstr>
      <vt:lpstr>강의 목표</vt:lpstr>
      <vt:lpstr>객체 개념</vt:lpstr>
      <vt:lpstr>자바스크립트 객체</vt:lpstr>
      <vt:lpstr>자바스크립트 객체 종류</vt:lpstr>
      <vt:lpstr>코어 객체(생성자를 이용하여 객체 생성)</vt:lpstr>
      <vt:lpstr>예제 7–1 자바스크립트 객체 생성 및 활용</vt:lpstr>
      <vt:lpstr>자바스크립트 배열</vt:lpstr>
      <vt:lpstr>자바스크립트에서 배열을 만드는 방법</vt:lpstr>
      <vt:lpstr>예제 7-2 []에 리터럴로 배열 만들기</vt:lpstr>
      <vt:lpstr>Array 생성자로 배열 만들기(비권고)</vt:lpstr>
      <vt:lpstr>배열의 원소 개수, length 프로퍼티</vt:lpstr>
      <vt:lpstr>예제 7-3 Array 객체로 배열 만들기</vt:lpstr>
      <vt:lpstr>배열의 특징</vt:lpstr>
      <vt:lpstr>예제 7–4 Array 객체의 메소드 활용</vt:lpstr>
      <vt:lpstr>Date 객체(년월일시간분초를 처리하는 객체)</vt:lpstr>
      <vt:lpstr>예제 7–5 Date 객체 생성 및 활용</vt:lpstr>
      <vt:lpstr>예제 7–6 방문 시간에 따라 변하는 배경색 만들기</vt:lpstr>
      <vt:lpstr>PowerPoint 프레젠테이션</vt:lpstr>
      <vt:lpstr>String 객체(자바는 객체형이나 JS는 기본형)</vt:lpstr>
      <vt:lpstr>String 객체의 특징</vt:lpstr>
      <vt:lpstr>예제 7–7 String 객체의 메소드 활용</vt:lpstr>
      <vt:lpstr>Math 코아 객체</vt:lpstr>
      <vt:lpstr>예제 7–8 Math를 이용한 구구단 연습</vt:lpstr>
      <vt:lpstr>PowerPoint 프레젠테이션</vt:lpstr>
      <vt:lpstr>사용자 객체 만들기</vt:lpstr>
      <vt:lpstr>예제 7-9 new Object()로 계좌를 표현하는 account 객체 만들기</vt:lpstr>
      <vt:lpstr>예제 7-10 리터럴 표기법으로 계좌를 표현하는 account 객체 만들기</vt:lpstr>
      <vt:lpstr>사용자 객체형의  생성자 만들기(ex11)</vt:lpstr>
      <vt:lpstr>PowerPoint 프레젠테이션</vt:lpstr>
      <vt:lpstr>PowerPoint 프레젠테이션</vt:lpstr>
      <vt:lpstr>prototype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Admin</cp:lastModifiedBy>
  <cp:revision>645</cp:revision>
  <dcterms:created xsi:type="dcterms:W3CDTF">2011-08-27T14:53:28Z</dcterms:created>
  <dcterms:modified xsi:type="dcterms:W3CDTF">2022-12-08T09:17:23Z</dcterms:modified>
</cp:coreProperties>
</file>