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416" r:id="rId2"/>
    <p:sldId id="306" r:id="rId3"/>
    <p:sldId id="364" r:id="rId4"/>
    <p:sldId id="399" r:id="rId5"/>
    <p:sldId id="365" r:id="rId6"/>
    <p:sldId id="400" r:id="rId7"/>
    <p:sldId id="401" r:id="rId8"/>
    <p:sldId id="367" r:id="rId9"/>
    <p:sldId id="392" r:id="rId10"/>
    <p:sldId id="394" r:id="rId11"/>
    <p:sldId id="402" r:id="rId12"/>
    <p:sldId id="368" r:id="rId13"/>
    <p:sldId id="395" r:id="rId14"/>
    <p:sldId id="369" r:id="rId15"/>
    <p:sldId id="403" r:id="rId16"/>
    <p:sldId id="370" r:id="rId17"/>
    <p:sldId id="371" r:id="rId18"/>
    <p:sldId id="404" r:id="rId19"/>
    <p:sldId id="405" r:id="rId20"/>
    <p:sldId id="406" r:id="rId21"/>
    <p:sldId id="372" r:id="rId22"/>
    <p:sldId id="407" r:id="rId23"/>
    <p:sldId id="408" r:id="rId24"/>
    <p:sldId id="374" r:id="rId25"/>
    <p:sldId id="376" r:id="rId26"/>
    <p:sldId id="375" r:id="rId27"/>
    <p:sldId id="409" r:id="rId28"/>
    <p:sldId id="377" r:id="rId29"/>
    <p:sldId id="410" r:id="rId30"/>
    <p:sldId id="379" r:id="rId31"/>
    <p:sldId id="380" r:id="rId32"/>
    <p:sldId id="411" r:id="rId33"/>
    <p:sldId id="381" r:id="rId34"/>
    <p:sldId id="396" r:id="rId35"/>
    <p:sldId id="397" r:id="rId36"/>
    <p:sldId id="382" r:id="rId37"/>
    <p:sldId id="383" r:id="rId38"/>
    <p:sldId id="413" r:id="rId39"/>
    <p:sldId id="414" r:id="rId40"/>
    <p:sldId id="415" r:id="rId41"/>
    <p:sldId id="412" r:id="rId42"/>
    <p:sldId id="341" r:id="rId43"/>
    <p:sldId id="384" r:id="rId44"/>
    <p:sldId id="385" r:id="rId45"/>
    <p:sldId id="386" r:id="rId46"/>
    <p:sldId id="342" r:id="rId47"/>
    <p:sldId id="387" r:id="rId48"/>
    <p:sldId id="398" r:id="rId49"/>
    <p:sldId id="344" r:id="rId50"/>
    <p:sldId id="390" r:id="rId51"/>
    <p:sldId id="346" r:id="rId52"/>
    <p:sldId id="41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6"/>
            <p14:sldId id="306"/>
            <p14:sldId id="364"/>
            <p14:sldId id="399"/>
            <p14:sldId id="365"/>
            <p14:sldId id="400"/>
            <p14:sldId id="401"/>
            <p14:sldId id="367"/>
            <p14:sldId id="392"/>
            <p14:sldId id="394"/>
            <p14:sldId id="402"/>
            <p14:sldId id="368"/>
            <p14:sldId id="395"/>
            <p14:sldId id="369"/>
            <p14:sldId id="403"/>
            <p14:sldId id="370"/>
            <p14:sldId id="371"/>
            <p14:sldId id="404"/>
            <p14:sldId id="405"/>
            <p14:sldId id="406"/>
            <p14:sldId id="372"/>
            <p14:sldId id="407"/>
            <p14:sldId id="408"/>
            <p14:sldId id="374"/>
            <p14:sldId id="376"/>
            <p14:sldId id="375"/>
            <p14:sldId id="409"/>
            <p14:sldId id="377"/>
            <p14:sldId id="410"/>
            <p14:sldId id="379"/>
            <p14:sldId id="380"/>
            <p14:sldId id="411"/>
            <p14:sldId id="381"/>
            <p14:sldId id="396"/>
            <p14:sldId id="397"/>
            <p14:sldId id="382"/>
            <p14:sldId id="383"/>
            <p14:sldId id="413"/>
            <p14:sldId id="414"/>
            <p14:sldId id="415"/>
            <p14:sldId id="412"/>
            <p14:sldId id="341"/>
            <p14:sldId id="384"/>
            <p14:sldId id="385"/>
            <p14:sldId id="386"/>
            <p14:sldId id="342"/>
            <p14:sldId id="387"/>
            <p14:sldId id="398"/>
            <p14:sldId id="344"/>
            <p14:sldId id="390"/>
            <p14:sldId id="34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6935" autoAdjust="0"/>
  </p:normalViewPr>
  <p:slideViewPr>
    <p:cSldViewPr>
      <p:cViewPr varScale="1">
        <p:scale>
          <a:sx n="88" d="100"/>
          <a:sy n="88" d="100"/>
        </p:scale>
        <p:origin x="96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HTML5 </a:t>
            </a:r>
            <a:r>
              <a:rPr lang="ko-KR" altLang="en-US" b="1"/>
              <a:t>문서 구조화와 웹폼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44008" y="188640"/>
            <a:ext cx="450100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&lt;!DOCTYPE html&gt; </a:t>
            </a:r>
          </a:p>
          <a:p>
            <a:r>
              <a:rPr lang="en-US" altLang="ko-KR" sz="700" dirty="0"/>
              <a:t>&lt;html&gt;</a:t>
            </a:r>
          </a:p>
          <a:p>
            <a:r>
              <a:rPr lang="en-US" altLang="ko-KR" sz="700" dirty="0"/>
              <a:t>&lt;head&gt;</a:t>
            </a:r>
          </a:p>
          <a:p>
            <a:r>
              <a:rPr lang="en-US" altLang="ko-KR" sz="700" dirty="0"/>
              <a:t>    &lt;title&gt;Elvis Presley&lt;/title&gt;</a:t>
            </a:r>
          </a:p>
          <a:p>
            <a:r>
              <a:rPr lang="en-US" altLang="ko-KR" sz="700" dirty="0"/>
              <a:t>&lt;/head&gt;</a:t>
            </a:r>
          </a:p>
          <a:p>
            <a:r>
              <a:rPr lang="en-US" altLang="ko-KR" sz="700" dirty="0"/>
              <a:t>&lt;body&gt;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&lt;header&gt;</a:t>
            </a:r>
          </a:p>
          <a:p>
            <a:r>
              <a:rPr lang="pt-BR" altLang="ko-KR" sz="700" b="1" dirty="0"/>
              <a:t>   </a:t>
            </a:r>
            <a:r>
              <a:rPr lang="pt-BR" altLang="ko-KR" sz="700" dirty="0"/>
              <a:t> &lt;h1&gt;&lt;a href="https://www.facebook.com/elvis"&gt;Elvis Presley&lt;/a&gt;&lt;/h1&gt;</a:t>
            </a:r>
          </a:p>
          <a:p>
            <a:r>
              <a:rPr lang="en-US" altLang="ko-KR" sz="700" b="1" dirty="0"/>
              <a:t>  &lt;/header&gt;</a:t>
            </a:r>
          </a:p>
          <a:p>
            <a:endParaRPr lang="en-US" altLang="ko-KR" sz="700" b="1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&lt;section&gt;           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pt-BR" altLang="ko-KR" sz="700" dirty="0"/>
              <a:t>      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r>
              <a:rPr lang="en-US" altLang="ko-KR" sz="700" dirty="0"/>
              <a:t>        Who is Elvis?&lt;/a&gt;&lt;/h2&gt;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ko-KR" altLang="en-US" sz="700" dirty="0"/>
              <a:t>       </a:t>
            </a:r>
            <a:r>
              <a:rPr lang="en-US" altLang="ko-KR" sz="700" dirty="0"/>
              <a:t>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r>
              <a:rPr lang="ko-KR" altLang="en-US" sz="700" dirty="0"/>
              <a:t>      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r>
              <a:rPr lang="ko-KR" altLang="en-US" sz="700" dirty="0"/>
              <a:t>    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en-US" altLang="ko-KR" sz="700" dirty="0"/>
              <a:t>      &lt;h2&gt;&lt;a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</a:t>
            </a:r>
          </a:p>
          <a:p>
            <a:r>
              <a:rPr lang="en-US" altLang="ko-KR" sz="700" dirty="0"/>
              <a:t>        "http://www.biography.com/people/elvis-presley-9446466"&gt;</a:t>
            </a:r>
          </a:p>
          <a:p>
            <a:r>
              <a:rPr lang="en-US" altLang="ko-KR" sz="700" dirty="0"/>
              <a:t>        His music and life&lt;/a&gt;&lt;/h2&gt;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en-US" altLang="ko-KR" sz="700" dirty="0"/>
              <a:t>        &lt;p&gt;Presley received his first guitar as a gift</a:t>
            </a:r>
          </a:p>
          <a:p>
            <a:r>
              <a:rPr lang="en-US" altLang="ko-KR" sz="700" dirty="0"/>
              <a:t>         from his mother on his 11th birthday in 1946</a:t>
            </a:r>
          </a:p>
          <a:p>
            <a:r>
              <a:rPr lang="en-US" altLang="ko-KR" sz="700" dirty="0"/>
              <a:t>         and had his first taste of musical success</a:t>
            </a:r>
          </a:p>
          <a:p>
            <a:r>
              <a:rPr lang="en-US" altLang="ko-KR" sz="700" dirty="0"/>
              <a:t>         a few years later when he won a talent show</a:t>
            </a:r>
          </a:p>
          <a:p>
            <a:r>
              <a:rPr lang="en-US" altLang="ko-KR" sz="700" dirty="0"/>
              <a:t>         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  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&lt;/section&gt;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&lt;li&gt;&lt;h2&gt;Archives&lt;/h2&gt;</a:t>
            </a:r>
          </a:p>
          <a:p>
            <a:r>
              <a:rPr lang="en-US" altLang="ko-KR" sz="700" dirty="0"/>
              <a:t>    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    &lt;li&gt;&lt;a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="http://www.elvisthemusic.com/"&gt;Elvis The Music&lt;/a&gt;&lt;/li&gt;</a:t>
            </a:r>
          </a:p>
          <a:p>
            <a:r>
              <a:rPr lang="it-IT" altLang="ko-KR" sz="700" dirty="0"/>
              <a:t>          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http://www.graceland.com/</a:t>
            </a:r>
            <a:r>
              <a:rPr lang="en-US" altLang="ko-KR" sz="700" dirty="0"/>
              <a:t>"</a:t>
            </a:r>
            <a:r>
              <a:rPr lang="it-IT" altLang="ko-KR" sz="700" dirty="0"/>
              <a:t>&gt;Elvis Home Graceland&lt;/a&gt;&lt;/li&gt;</a:t>
            </a:r>
          </a:p>
          <a:p>
            <a:r>
              <a:rPr lang="it-IT" altLang="ko-KR" sz="700" dirty="0"/>
              <a:t>          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http://www.last.fm/music/Elvis+Presley</a:t>
            </a:r>
            <a:r>
              <a:rPr lang="en-US" altLang="ko-KR" sz="700" dirty="0"/>
              <a:t>"</a:t>
            </a:r>
            <a:r>
              <a:rPr lang="it-IT" altLang="ko-KR" sz="700" dirty="0"/>
              <a:t>&gt;Free Listening, Video&lt;/a&gt;&lt;/li&gt;</a:t>
            </a:r>
          </a:p>
          <a:p>
            <a:r>
              <a:rPr lang="en-US" altLang="ko-KR" sz="700" dirty="0"/>
              <a:t>    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&lt;/li&gt;</a:t>
            </a:r>
          </a:p>
          <a:p>
            <a:r>
              <a:rPr lang="en-US" altLang="ko-KR" sz="700" dirty="0"/>
              <a:t>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&lt;footer&gt;</a:t>
            </a:r>
          </a:p>
          <a:p>
            <a:r>
              <a:rPr lang="en-US" altLang="ko-KR" sz="700" dirty="0"/>
              <a:t>    &lt;p&gt;Copyright 2015 Elvis&lt;/p&gt;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&lt;/footer&gt;</a:t>
            </a:r>
          </a:p>
          <a:p>
            <a:r>
              <a:rPr lang="ko-KR" altLang="en-US" sz="700" dirty="0"/>
              <a:t>  </a:t>
            </a:r>
          </a:p>
          <a:p>
            <a:r>
              <a:rPr lang="en-US" altLang="ko-KR" sz="700" dirty="0"/>
              <a:t>&lt;/body&gt;</a:t>
            </a:r>
          </a:p>
          <a:p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93000" y="6021288"/>
            <a:ext cx="2232248" cy="7524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2. HTML5 </a:t>
            </a:r>
            <a:r>
              <a:rPr lang="ko-KR" altLang="en-US" sz="1200" dirty="0" err="1"/>
              <a:t>시맨틱</a:t>
            </a:r>
            <a:r>
              <a:rPr lang="en-US" altLang="ko-KR" sz="1200" dirty="0"/>
              <a:t> </a:t>
            </a:r>
            <a:r>
              <a:rPr lang="ko-KR" altLang="en-US" sz="1200" dirty="0"/>
              <a:t>태그로 작성</a:t>
            </a:r>
            <a:endParaRPr lang="en-US" altLang="ko-KR" sz="1200" dirty="0"/>
          </a:p>
          <a:p>
            <a:r>
              <a:rPr lang="ko-KR" altLang="en-US" sz="1200" dirty="0"/>
              <a:t>   바람직한 웹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113757"/>
            <a:ext cx="4572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700" dirty="0"/>
              <a:t>&lt;html&gt;</a:t>
            </a:r>
          </a:p>
          <a:p>
            <a:pPr defTabSz="180000"/>
            <a:r>
              <a:rPr lang="en-US" altLang="ko-KR" sz="700" dirty="0"/>
              <a:t>&lt;head&gt;</a:t>
            </a:r>
          </a:p>
          <a:p>
            <a:pPr defTabSz="180000"/>
            <a:r>
              <a:rPr lang="en-US" altLang="ko-KR" sz="700" dirty="0"/>
              <a:t>	&lt;title&gt;Elvis Presley&lt;/title&gt;</a:t>
            </a:r>
          </a:p>
          <a:p>
            <a:pPr defTabSz="180000"/>
            <a:r>
              <a:rPr lang="en-US" altLang="ko-KR" sz="700" dirty="0"/>
              <a:t>&lt;/head&gt;</a:t>
            </a:r>
          </a:p>
          <a:p>
            <a:pPr defTabSz="180000"/>
            <a:r>
              <a:rPr lang="en-US" altLang="ko-KR" sz="700" dirty="0"/>
              <a:t>&lt;body&gt;</a:t>
            </a:r>
          </a:p>
          <a:p>
            <a:pPr defTabSz="180000"/>
            <a:r>
              <a:rPr lang="en-US" altLang="ko-KR" sz="700" b="1" dirty="0"/>
              <a:t>&lt;div&gt;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id="header"&gt;</a:t>
            </a:r>
          </a:p>
          <a:p>
            <a:pPr defTabSz="180000"/>
            <a:r>
              <a:rPr lang="pt-BR" altLang="ko-KR" sz="700" b="1" dirty="0"/>
              <a:t>		&lt;h1&gt;&lt;a href="https://www.facebook.com/elvis"&gt;Elvis Presley&lt;/a&gt;&lt;/h1&gt;</a:t>
            </a:r>
          </a:p>
          <a:p>
            <a:pPr defTabSz="180000"/>
            <a:r>
              <a:rPr lang="en-US" altLang="ko-KR" sz="700" b="1" dirty="0"/>
              <a:t>	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id="container"&gt;</a:t>
            </a:r>
          </a:p>
          <a:p>
            <a:pPr defTabSz="180000"/>
            <a:r>
              <a:rPr lang="en-US" altLang="ko-KR" sz="700" dirty="0"/>
              <a:t>		</a:t>
            </a:r>
            <a:r>
              <a:rPr lang="en-US" altLang="ko-KR" sz="700" b="1" dirty="0"/>
              <a:t>&lt;div&gt;               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&lt;div id="post-1"&gt;</a:t>
            </a:r>
          </a:p>
          <a:p>
            <a:pPr defTabSz="180000"/>
            <a:r>
              <a:rPr lang="pt-BR" altLang="ko-KR" sz="700" dirty="0"/>
              <a:t>				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pPr defTabSz="180000"/>
            <a:r>
              <a:rPr lang="en-US" altLang="ko-KR" sz="700" dirty="0"/>
              <a:t>						Who is Elvis?&lt;/a&gt;&lt;/h2&gt;</a:t>
            </a:r>
          </a:p>
          <a:p>
            <a:pPr defTabSz="180000"/>
            <a:r>
              <a:rPr lang="ko-KR" altLang="en-US" sz="700" dirty="0"/>
              <a:t>    </a:t>
            </a:r>
          </a:p>
          <a:p>
            <a:pPr defTabSz="180000"/>
            <a:r>
              <a:rPr lang="en-US" altLang="ko-KR" sz="700" dirty="0"/>
              <a:t>				&lt;div class="entry"&gt;</a:t>
            </a:r>
          </a:p>
          <a:p>
            <a:pPr defTabSz="180000"/>
            <a:r>
              <a:rPr lang="en-US" altLang="ko-KR" sz="700" dirty="0"/>
              <a:t>					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/>
              <a:t>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/>
              <a:t>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pPr defTabSz="180000"/>
            <a:r>
              <a:rPr lang="en-US" altLang="ko-KR" sz="700" dirty="0"/>
              <a:t>				&lt;/div&gt;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&lt;div id="post-2"&gt;</a:t>
            </a:r>
          </a:p>
          <a:p>
            <a:pPr defTabSz="180000"/>
            <a:r>
              <a:rPr lang="pt-BR" altLang="ko-KR" sz="700" dirty="0"/>
              <a:t>				&lt;h2&gt;&lt;a href="http://www.biography.com/people/elvis-presley-9446466"&gt;</a:t>
            </a:r>
          </a:p>
          <a:p>
            <a:pPr defTabSz="180000"/>
            <a:r>
              <a:rPr lang="en-US" altLang="ko-KR" sz="700" dirty="0"/>
              <a:t>						His music and life&lt;/a&gt;&lt;/h2&gt;</a:t>
            </a:r>
          </a:p>
          <a:p>
            <a:pPr defTabSz="180000"/>
            <a:r>
              <a:rPr lang="ko-KR" altLang="en-US" sz="700" dirty="0"/>
              <a:t>        </a:t>
            </a:r>
          </a:p>
          <a:p>
            <a:pPr defTabSz="180000"/>
            <a:r>
              <a:rPr lang="en-US" altLang="ko-KR" sz="700" dirty="0"/>
              <a:t>				&lt;div class="entry"&gt;</a:t>
            </a:r>
          </a:p>
          <a:p>
            <a:pPr defTabSz="180000"/>
            <a:r>
              <a:rPr lang="en-US" altLang="ko-KR" sz="700" dirty="0"/>
              <a:t>					&lt;p&gt;Presley received his first guitar as a gift</a:t>
            </a:r>
          </a:p>
          <a:p>
            <a:pPr defTabSz="180000"/>
            <a:r>
              <a:rPr lang="en-US" altLang="ko-KR" sz="700" dirty="0"/>
              <a:t>					from his mother on his 11th birthday in 1946</a:t>
            </a:r>
          </a:p>
          <a:p>
            <a:pPr defTabSz="180000"/>
            <a:r>
              <a:rPr lang="en-US" altLang="ko-KR" sz="700" dirty="0"/>
              <a:t>					and had his first taste of musical success</a:t>
            </a:r>
          </a:p>
          <a:p>
            <a:pPr defTabSz="180000"/>
            <a:r>
              <a:rPr lang="en-US" altLang="ko-KR" sz="700" dirty="0"/>
              <a:t>					a few years later when he won a talent show</a:t>
            </a:r>
          </a:p>
          <a:p>
            <a:pPr defTabSz="180000"/>
            <a:r>
              <a:rPr lang="en-US" altLang="ko-KR" sz="700" dirty="0"/>
              <a:t>					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 &lt;/p&gt;</a:t>
            </a:r>
          </a:p>
          <a:p>
            <a:pPr defTabSz="180000"/>
            <a:r>
              <a:rPr lang="en-US" altLang="ko-KR" sz="700" dirty="0"/>
              <a:t>				&lt;/div&gt;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dirty="0"/>
              <a:t>	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b="1" dirty="0"/>
              <a:t>		&lt;div&gt;</a:t>
            </a:r>
          </a:p>
          <a:p>
            <a:pPr defTabSz="180000"/>
            <a:r>
              <a:rPr lang="en-US" altLang="ko-KR" sz="700" dirty="0"/>
              <a:t>			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pPr defTabSz="180000"/>
            <a:r>
              <a:rPr lang="en-US" altLang="ko-KR" sz="700" dirty="0"/>
              <a:t>	    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id="navigation"&gt;</a:t>
            </a:r>
          </a:p>
          <a:p>
            <a:pPr defTabSz="180000"/>
            <a:r>
              <a:rPr lang="en-US" altLang="ko-KR" sz="700" dirty="0"/>
              <a:t>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&lt;li&gt;&lt;h2&gt;Archives&lt;/h2&gt;</a:t>
            </a:r>
          </a:p>
          <a:p>
            <a:pPr defTabSz="180000"/>
            <a:r>
              <a:rPr lang="en-US" altLang="ko-KR" sz="700" dirty="0"/>
              <a:t>		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		&lt;li&gt;&lt;a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="http://www.elvisthemusic.com/"&gt;Elvis The Music&lt;/a&gt;&lt;/li&gt;</a:t>
            </a:r>
          </a:p>
          <a:p>
            <a:pPr defTabSz="180000"/>
            <a:r>
              <a:rPr lang="it-IT" altLang="ko-KR" sz="700" dirty="0"/>
              <a:t>					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http://www.graceland.com/</a:t>
            </a:r>
            <a:r>
              <a:rPr lang="en-US" altLang="ko-KR" sz="700" dirty="0">
                <a:solidFill>
                  <a:prstClr val="black"/>
                </a:solidFill>
              </a:rPr>
              <a:t>"</a:t>
            </a:r>
            <a:r>
              <a:rPr lang="it-IT" altLang="ko-KR" sz="700" dirty="0"/>
              <a:t>&gt;Elvis Home Graceland&lt;/a&gt;&lt;/li&gt;</a:t>
            </a:r>
          </a:p>
          <a:p>
            <a:pPr defTabSz="180000"/>
            <a:r>
              <a:rPr lang="it-IT" altLang="ko-KR" sz="700" dirty="0"/>
              <a:t>					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http://www.last.fm/music/Elvis+Presley</a:t>
            </a:r>
            <a:r>
              <a:rPr lang="en-US" altLang="ko-KR" sz="700" dirty="0"/>
              <a:t>"</a:t>
            </a:r>
            <a:r>
              <a:rPr lang="it-IT" altLang="ko-KR" sz="700" dirty="0"/>
              <a:t>&gt;Free Listening, Video&lt;/a&gt;&lt;/li&gt;</a:t>
            </a:r>
          </a:p>
          <a:p>
            <a:pPr defTabSz="180000"/>
            <a:r>
              <a:rPr lang="en-US" altLang="ko-KR" sz="700" dirty="0"/>
              <a:t>		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&lt;/li&gt;</a:t>
            </a:r>
          </a:p>
          <a:p>
            <a:pPr defTabSz="180000"/>
            <a:r>
              <a:rPr lang="en-US" altLang="ko-KR" sz="700" dirty="0"/>
              <a:t>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id="footer"&gt;</a:t>
            </a:r>
          </a:p>
          <a:p>
            <a:pPr defTabSz="180000"/>
            <a:r>
              <a:rPr lang="en-US" altLang="ko-KR" sz="700" dirty="0"/>
              <a:t>		&lt;p&gt;Copyright 2015 Elvis&lt;/p&gt;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b="1" dirty="0"/>
              <a:t>&lt;/div&gt;</a:t>
            </a:r>
            <a:r>
              <a:rPr lang="ko-KR" altLang="en-US" sz="700" b="1" dirty="0"/>
              <a:t> </a:t>
            </a:r>
          </a:p>
          <a:p>
            <a:pPr defTabSz="180000"/>
            <a:r>
              <a:rPr lang="en-US" altLang="ko-KR" sz="700" dirty="0"/>
              <a:t>&lt;/body&gt;</a:t>
            </a:r>
          </a:p>
          <a:p>
            <a:pPr defTabSz="180000"/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27789" y="6093296"/>
            <a:ext cx="1960434" cy="43204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1.</a:t>
            </a:r>
            <a:r>
              <a:rPr lang="ko-KR" altLang="en-US" sz="1200" dirty="0"/>
              <a:t>기존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태그로 작성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83969" y="6309321"/>
            <a:ext cx="3438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1"/>
          </p:cNvCxnSpPr>
          <p:nvPr/>
        </p:nvCxnSpPr>
        <p:spPr>
          <a:xfrm rot="10800000">
            <a:off x="6669842" y="6094594"/>
            <a:ext cx="223158" cy="30293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8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 사례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 err="1"/>
              <a:t>시맨틱</a:t>
            </a:r>
            <a:r>
              <a:rPr lang="ko-KR" altLang="en-US" dirty="0"/>
              <a:t> 블록 태그</a:t>
            </a:r>
            <a:endParaRPr lang="en-US" altLang="ko-KR" dirty="0"/>
          </a:p>
          <a:p>
            <a:pPr lvl="1"/>
            <a:r>
              <a:rPr lang="en-US" altLang="ko-KR" dirty="0"/>
              <a:t>&lt;figure&gt;</a:t>
            </a:r>
          </a:p>
          <a:p>
            <a:pPr lvl="2"/>
            <a:r>
              <a:rPr lang="ko-KR" altLang="en-US" dirty="0"/>
              <a:t>책이나 보고서 등 본문에 삽입하는 사진</a:t>
            </a:r>
            <a:r>
              <a:rPr lang="en-US" altLang="ko-KR" dirty="0"/>
              <a:t>,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삽화</a:t>
            </a:r>
            <a:r>
              <a:rPr lang="en-US" altLang="ko-KR" dirty="0"/>
              <a:t>, </a:t>
            </a:r>
            <a:r>
              <a:rPr lang="ko-KR" altLang="en-US" dirty="0"/>
              <a:t>소스 코드 등을 통상적으로 ‘그림</a:t>
            </a:r>
            <a:r>
              <a:rPr lang="en-US" altLang="ko-KR" dirty="0"/>
              <a:t>’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lvl="1"/>
            <a:r>
              <a:rPr lang="en-US" altLang="ko-KR" dirty="0"/>
              <a:t>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&lt;summary&gt;  --</a:t>
            </a:r>
            <a:r>
              <a:rPr lang="ko-KR" altLang="en-US" dirty="0"/>
              <a:t>그룹으로 묶어서 사용</a:t>
            </a:r>
            <a:endParaRPr lang="en-US" altLang="ko-KR" dirty="0"/>
          </a:p>
          <a:p>
            <a:pPr lvl="2"/>
            <a:r>
              <a:rPr lang="en-US" altLang="ko-KR" dirty="0"/>
              <a:t>&lt;details&gt;</a:t>
            </a:r>
            <a:r>
              <a:rPr lang="ko-KR" altLang="en-US" dirty="0"/>
              <a:t>는 상세 정보를 담는 </a:t>
            </a:r>
            <a:r>
              <a:rPr lang="ko-KR" altLang="en-US" dirty="0" err="1"/>
              <a:t>시맨틱</a:t>
            </a:r>
            <a:r>
              <a:rPr lang="ko-KR" altLang="en-US" dirty="0"/>
              <a:t> 블록 태그</a:t>
            </a:r>
            <a:endParaRPr lang="en-US" altLang="ko-KR" dirty="0"/>
          </a:p>
          <a:p>
            <a:pPr lvl="2"/>
            <a:r>
              <a:rPr lang="en-US" altLang="ko-KR" dirty="0"/>
              <a:t>&lt;summary&gt; </a:t>
            </a:r>
            <a:r>
              <a:rPr lang="ko-KR" altLang="en-US" dirty="0"/>
              <a:t>태그는 </a:t>
            </a:r>
            <a:r>
              <a:rPr lang="en-US" altLang="ko-KR" dirty="0"/>
              <a:t>&lt;details&gt;</a:t>
            </a:r>
            <a:r>
              <a:rPr lang="ko-KR" altLang="en-US" dirty="0"/>
              <a:t>로 구성되는 블록의 제목 표현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인라인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크기를 갖지 못하는 </a:t>
            </a:r>
            <a:r>
              <a:rPr lang="ko-KR" altLang="en-US" dirty="0" smtClean="0"/>
              <a:t>태그로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배치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&lt;mark&gt;</a:t>
            </a:r>
          </a:p>
          <a:p>
            <a:pPr lvl="2"/>
            <a:r>
              <a:rPr lang="ko-KR" altLang="en-US" dirty="0"/>
              <a:t>중요한 텍스트임을 표시</a:t>
            </a:r>
          </a:p>
          <a:p>
            <a:pPr lvl="1"/>
            <a:r>
              <a:rPr lang="en-US" altLang="ko-KR" dirty="0"/>
              <a:t>&lt;time&gt;</a:t>
            </a:r>
          </a:p>
          <a:p>
            <a:pPr lvl="2"/>
            <a:r>
              <a:rPr lang="ko-KR" altLang="en-US" dirty="0"/>
              <a:t>텍스트의 내용이 시간임을 표시</a:t>
            </a:r>
          </a:p>
          <a:p>
            <a:pPr lvl="1"/>
            <a:r>
              <a:rPr lang="en-US" altLang="ko-KR" dirty="0"/>
              <a:t>&lt;meter&gt;</a:t>
            </a:r>
          </a:p>
          <a:p>
            <a:pPr lvl="2"/>
            <a:r>
              <a:rPr lang="ko-KR" altLang="en-US" dirty="0"/>
              <a:t>주어진 범위나 </a:t>
            </a:r>
            <a:r>
              <a:rPr lang="en-US" altLang="ko-KR" dirty="0"/>
              <a:t>%</a:t>
            </a:r>
            <a:r>
              <a:rPr lang="ko-KR" altLang="en-US" dirty="0"/>
              <a:t>의 데이터 량 표시</a:t>
            </a:r>
          </a:p>
          <a:p>
            <a:pPr lvl="1"/>
            <a:r>
              <a:rPr lang="en-US" altLang="ko-KR" dirty="0"/>
              <a:t>&lt;progress&gt;</a:t>
            </a:r>
          </a:p>
          <a:p>
            <a:pPr lvl="2"/>
            <a:r>
              <a:rPr lang="ko-KR" altLang="en-US" dirty="0"/>
              <a:t>작업의 진행 정도 표시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0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3-2 &lt;figure&gt; </a:t>
            </a:r>
            <a:r>
              <a:rPr lang="ko-KR" altLang="en-US" dirty="0"/>
              <a:t>태그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2276872"/>
            <a:ext cx="410445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&lt;figure id="1-1"&gt;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alert() </a:t>
            </a:r>
            <a:r>
              <a:rPr lang="ko-KR" altLang="en-US" sz="1200" dirty="0"/>
              <a:t>함수 활용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&lt;code&gt;function f() { alert("</a:t>
            </a:r>
            <a:r>
              <a:rPr lang="ko-KR" altLang="en-US" sz="1200" dirty="0"/>
              <a:t>경고합니다</a:t>
            </a:r>
            <a:r>
              <a:rPr lang="en-US" altLang="ko-KR" sz="1200" dirty="0"/>
              <a:t>"); }&lt;/code&gt;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&lt;small&gt;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&lt;small&gt;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="media/alert.png" alt="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b="1" dirty="0"/>
              <a:t>&lt;/figure&gt;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35018" y="3798539"/>
            <a:ext cx="3880997" cy="16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</a:rPr>
              <a:t>alert() </a:t>
            </a:r>
            <a:r>
              <a:rPr lang="ko-KR" altLang="en-US" sz="1200" dirty="0">
                <a:solidFill>
                  <a:schemeClr val="tx1"/>
                </a:solidFill>
              </a:rPr>
              <a:t>함수 활용</a:t>
            </a:r>
            <a:r>
              <a:rPr lang="en-US" altLang="ko-KR" sz="1200" b="1" dirty="0">
                <a:solidFill>
                  <a:schemeClr val="tx1"/>
                </a:solidFill>
              </a:rPr>
              <a:t>&lt;/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&lt;code&gt;function f() { alert("</a:t>
            </a:r>
            <a:r>
              <a:rPr lang="ko-KR" altLang="en-US" sz="1200" dirty="0">
                <a:solidFill>
                  <a:schemeClr val="tx1"/>
                </a:solidFill>
              </a:rPr>
              <a:t>경고합니다</a:t>
            </a:r>
            <a:r>
              <a:rPr lang="en-US" altLang="ko-KR" sz="1200" dirty="0">
                <a:solidFill>
                  <a:schemeClr val="tx1"/>
                </a:solidFill>
              </a:rPr>
              <a:t>"); }&lt;/code&gt;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hr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&lt;small&gt;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&lt;/small&gt;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="media/alert.png" alt="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36325" y="2276872"/>
            <a:ext cx="2879861" cy="3794448"/>
            <a:chOff x="5436326" y="1988840"/>
            <a:chExt cx="2879861" cy="37944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326" y="1988840"/>
              <a:ext cx="2879861" cy="379444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5508972" y="3284984"/>
              <a:ext cx="2735436" cy="2160240"/>
            </a:xfrm>
            <a:prstGeom prst="roundRect">
              <a:avLst>
                <a:gd name="adj" fmla="val 6492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600" y="1362744"/>
            <a:ext cx="7922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alert()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함수에 대한 설명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실행 결과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하나의 그림으로 블록화하기 위해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&lt;figure&gt;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사용한 예를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 Figure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시맨틱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 블록 태그로 그림 표시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4211844" y="3762748"/>
            <a:ext cx="1584292" cy="131358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4427982" y="5058892"/>
            <a:ext cx="2304257" cy="45719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8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154" y="1511184"/>
            <a:ext cx="2808313" cy="2460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3–3 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&lt;summary&gt;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79714" y="2316107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Q &amp;amp; A </a:t>
            </a:r>
            <a:r>
              <a:rPr lang="ko-KR" altLang="en-US" sz="1200" dirty="0"/>
              <a:t>리스트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b="1" dirty="0"/>
              <a:t>&lt;summary&gt;Question 1&lt;/summary&gt;</a:t>
            </a:r>
          </a:p>
          <a:p>
            <a:pPr defTabSz="180000"/>
            <a:r>
              <a:rPr lang="ko-KR" altLang="en-US" sz="1200" dirty="0"/>
              <a:t>   </a:t>
            </a:r>
            <a:r>
              <a:rPr lang="en-US" altLang="ko-KR" sz="1200" dirty="0"/>
              <a:t>&lt;p&gt;</a:t>
            </a:r>
            <a:r>
              <a:rPr lang="ko-KR" altLang="en-US" sz="1200" dirty="0"/>
              <a:t>웹 개발자가 알아야 하는 언어 </a:t>
            </a:r>
            <a:r>
              <a:rPr lang="en-US" altLang="ko-KR" sz="1200" dirty="0"/>
              <a:t>3 </a:t>
            </a:r>
            <a:r>
              <a:rPr lang="ko-KR" altLang="en-US" sz="1200" dirty="0"/>
              <a:t>가지</a:t>
            </a:r>
            <a:r>
              <a:rPr lang="en-US" altLang="ko-KR" sz="1200" dirty="0"/>
              <a:t>?&lt;/p&gt;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&lt;summary&gt;Answer 1&lt;/summary&gt;</a:t>
            </a:r>
          </a:p>
          <a:p>
            <a:pPr defTabSz="180000"/>
            <a:r>
              <a:rPr lang="en-US" altLang="ko-KR" sz="1200" dirty="0"/>
              <a:t>   &lt;p&gt;HTML5, CSS, 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5508104" y="3154834"/>
            <a:ext cx="288032" cy="30581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412" y="4014523"/>
            <a:ext cx="3865388" cy="7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&lt;details&gt;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</a:rPr>
              <a:t>&lt;summary&gt;Question 1&lt;/summary&gt;</a:t>
            </a:r>
          </a:p>
          <a:p>
            <a:pPr defTabSz="180000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  <a:r>
              <a:rPr lang="ko-KR" altLang="en-US" sz="1200" dirty="0">
                <a:solidFill>
                  <a:schemeClr val="tx1"/>
                </a:solidFill>
              </a:rPr>
              <a:t>웹 개발자가 알아야 하는 언어 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  <a:r>
              <a:rPr lang="ko-KR" altLang="en-US" sz="1200" dirty="0">
                <a:solidFill>
                  <a:schemeClr val="tx1"/>
                </a:solidFill>
              </a:rPr>
              <a:t>가지</a:t>
            </a:r>
            <a:r>
              <a:rPr lang="en-US" altLang="ko-KR" sz="1200" dirty="0">
                <a:solidFill>
                  <a:schemeClr val="tx1"/>
                </a:solidFill>
              </a:rPr>
              <a:t>?&lt;/p&gt;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&lt;/details&gt;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893320" y="3147923"/>
            <a:ext cx="1260648" cy="597884"/>
          </a:xfrm>
          <a:prstGeom prst="wedgeRoundRectCallout">
            <a:avLst>
              <a:gd name="adj1" fmla="val 79035"/>
              <a:gd name="adj2" fmla="val -28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핸들을 클릭하면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아래와 같이 상세 정보가 펼쳐짐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5404731" y="5443246"/>
            <a:ext cx="288032" cy="504056"/>
          </a:xfrm>
          <a:prstGeom prst="leftBrace">
            <a:avLst>
              <a:gd name="adj1" fmla="val 3655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" idx="1"/>
          </p:cNvCxnSpPr>
          <p:nvPr/>
        </p:nvCxnSpPr>
        <p:spPr>
          <a:xfrm>
            <a:off x="4499992" y="4746532"/>
            <a:ext cx="904739" cy="948742"/>
          </a:xfrm>
          <a:prstGeom prst="straightConnector1">
            <a:avLst/>
          </a:prstGeom>
          <a:ln w="95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2763" y="3745807"/>
            <a:ext cx="2808312" cy="2948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967" y="1337253"/>
            <a:ext cx="4822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&lt;details&gt;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Q&amp;A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리스트를 만든 사례이다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사용자가 핸들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▶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을 클릭하여 항목을 보거나 숨길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662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7087" y="2238895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내일 </a:t>
            </a:r>
            <a:r>
              <a:rPr lang="en-US" altLang="ko-KR" sz="1200" b="1" dirty="0"/>
              <a:t>&lt;mark&gt;HTML5 </a:t>
            </a:r>
            <a:r>
              <a:rPr lang="ko-KR" altLang="en-US" sz="1200" b="1" dirty="0"/>
              <a:t>시험</a:t>
            </a:r>
            <a:r>
              <a:rPr lang="en-US" altLang="ko-KR" sz="1200" b="1" dirty="0"/>
              <a:t>&lt;/mark&gt;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시간은 </a:t>
            </a:r>
            <a:r>
              <a:rPr lang="en-US" altLang="ko-KR" sz="1200" b="1" dirty="0"/>
              <a:t>&lt;time&gt;09:00&lt;/time&gt;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난이도 </a:t>
            </a:r>
            <a:r>
              <a:rPr lang="en-US" altLang="ko-KR" sz="1200" b="1" dirty="0"/>
              <a:t>&lt;meter value="0.8"&gt;80%&lt;/meter&gt;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자료 </a:t>
            </a:r>
            <a:r>
              <a:rPr lang="ko-KR" altLang="en-US" sz="1200" dirty="0" err="1"/>
              <a:t>업로딩</a:t>
            </a:r>
            <a:r>
              <a:rPr lang="en-US" altLang="ko-KR" sz="1200" dirty="0"/>
              <a:t>(20%)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&lt;progress value="2" max="10"&gt;&lt;/progress&gt;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3–4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smtClean="0"/>
              <a:t>인라인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일렬배치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506144" y="2265516"/>
            <a:ext cx="2553260" cy="3020367"/>
            <a:chOff x="4644008" y="1844824"/>
            <a:chExt cx="2553260" cy="302036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008" y="1844824"/>
              <a:ext cx="2413792" cy="3020367"/>
            </a:xfrm>
            <a:prstGeom prst="rect">
              <a:avLst/>
            </a:prstGeom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6059411" y="3251663"/>
              <a:ext cx="672829" cy="202590"/>
            </a:xfrm>
            <a:prstGeom prst="wedgeRoundRectCallout">
              <a:avLst>
                <a:gd name="adj1" fmla="val -72279"/>
                <a:gd name="adj2" fmla="val 494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>
                  <a:solidFill>
                    <a:schemeClr val="tx1"/>
                  </a:solidFill>
                </a:rPr>
                <a:t>&lt;mark&gt;</a:t>
              </a: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6104820" y="3545889"/>
              <a:ext cx="699428" cy="202590"/>
            </a:xfrm>
            <a:prstGeom prst="wedgeRoundRectCallout">
              <a:avLst>
                <a:gd name="adj1" fmla="val -98740"/>
                <a:gd name="adj2" fmla="val 3691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>
                  <a:solidFill>
                    <a:schemeClr val="tx1"/>
                  </a:solidFill>
                </a:rPr>
                <a:t>&lt;time&gt;</a:t>
              </a:r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430622" y="3781125"/>
              <a:ext cx="766646" cy="202590"/>
            </a:xfrm>
            <a:prstGeom prst="wedgeRoundRectCallout">
              <a:avLst>
                <a:gd name="adj1" fmla="val -105369"/>
                <a:gd name="adj2" fmla="val 2437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>
                  <a:solidFill>
                    <a:schemeClr val="tx1"/>
                  </a:solidFill>
                </a:rPr>
                <a:t>&lt;meter&gt;</a:t>
              </a: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4778833" y="4491245"/>
              <a:ext cx="992253" cy="202590"/>
            </a:xfrm>
            <a:prstGeom prst="wedgeRoundRectCallout">
              <a:avLst>
                <a:gd name="adj1" fmla="val 35991"/>
                <a:gd name="adj2" fmla="val -1051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0000"/>
              <a:r>
                <a:rPr lang="en-US" altLang="ko-KR" sz="1000" dirty="0">
                  <a:solidFill>
                    <a:schemeClr val="tx1"/>
                  </a:solidFill>
                </a:rPr>
                <a:t>&lt;progress&gt;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67544" y="1376232"/>
            <a:ext cx="7863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가지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인라인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시맨틱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태그의 사용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 &lt;mark&gt;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텍스트는 브라우저에 따라 다르게 표현되며 크롬에서는 노란색 배경으로 출력된다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67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</a:t>
            </a:r>
            <a:r>
              <a:rPr lang="ko-KR" altLang="en-US"/>
              <a:t>에서 제거된 태그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66967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다음 태그들은 문서의 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시맨틱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구조를 저해한다는 이유로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HTML5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에서 제거되었으므로 사용하기 말기 바람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&lt;big&gt;, &lt;center&gt;,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dir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&lt;font&gt;,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&lt;u&gt;,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xmp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&lt;acronym&gt;, &lt;applet&gt;,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basefont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&lt;frame&gt;, &lt;frameset&gt;,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noframes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&lt;strike&gt;</a:t>
            </a:r>
            <a:endParaRPr lang="ko-KR" altLang="en-US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9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폼</a:t>
            </a:r>
            <a:r>
              <a:rPr lang="en-US" altLang="ko-KR" dirty="0"/>
              <a:t>(web form)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폼</a:t>
            </a:r>
            <a:endParaRPr lang="en-US" altLang="ko-KR" dirty="0"/>
          </a:p>
          <a:p>
            <a:pPr lvl="1"/>
            <a:r>
              <a:rPr lang="ko-KR" altLang="en-US" dirty="0"/>
              <a:t>웹 페이지에서 사용자 입력을 받는 폼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쇼핑 등</a:t>
            </a:r>
            <a:endParaRPr lang="en-US" altLang="ko-KR" dirty="0"/>
          </a:p>
          <a:p>
            <a:r>
              <a:rPr lang="ko-KR" altLang="en-US" dirty="0"/>
              <a:t>폼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(control)</a:t>
            </a:r>
            <a:endParaRPr lang="en-US" altLang="ko-KR" dirty="0"/>
          </a:p>
          <a:p>
            <a:pPr lvl="1"/>
            <a:r>
              <a:rPr lang="ko-KR" altLang="en-US" dirty="0"/>
              <a:t>폼을 만드는 다양한 태그</a:t>
            </a:r>
            <a:endParaRPr lang="en-US" altLang="ko-KR" dirty="0"/>
          </a:p>
          <a:p>
            <a:pPr lvl="1"/>
            <a:r>
              <a:rPr lang="en-US" altLang="ko-KR" dirty="0"/>
              <a:t>&lt;input&gt;, &lt;</a:t>
            </a:r>
            <a:r>
              <a:rPr lang="en-US" altLang="ko-KR" dirty="0" err="1"/>
              <a:t>textarea</a:t>
            </a:r>
            <a:r>
              <a:rPr lang="en-US" altLang="ko-KR" dirty="0"/>
              <a:t>&gt;, &lt;select&gt; 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콘테이너인</a:t>
            </a:r>
            <a:r>
              <a:rPr lang="ko-KR" altLang="en-US" dirty="0"/>
              <a:t> </a:t>
            </a:r>
            <a:r>
              <a:rPr lang="en-US" altLang="ko-KR" dirty="0"/>
              <a:t>&lt;form&gt;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30701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52120" y="3356992"/>
            <a:ext cx="2736304" cy="2664296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03597" y="5229200"/>
            <a:ext cx="288032" cy="202590"/>
          </a:xfrm>
          <a:prstGeom prst="wedgeRoundRectCallout">
            <a:avLst>
              <a:gd name="adj1" fmla="val -129480"/>
              <a:gd name="adj2" fmla="val 494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16016" y="4869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558873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6016" y="4437112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716016" y="4026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772816"/>
            <a:ext cx="2994673" cy="24815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3-5 </a:t>
            </a:r>
            <a:r>
              <a:rPr lang="ko-KR" altLang="en-US" dirty="0"/>
              <a:t>간단한 로그인 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844824"/>
            <a:ext cx="439248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&lt;form name="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" method="get"&gt;</a:t>
            </a:r>
          </a:p>
          <a:p>
            <a:pPr defTabSz="180000"/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b="1" dirty="0"/>
              <a:t>&lt;input type="text" size="15" value=""&gt;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비밀 번호 </a:t>
            </a:r>
            <a:r>
              <a:rPr lang="en-US" altLang="ko-KR" sz="1200" dirty="0"/>
              <a:t>: </a:t>
            </a:r>
            <a:r>
              <a:rPr lang="en-US" altLang="ko-KR" sz="1200" b="1" dirty="0"/>
              <a:t>&lt;input type="password" size="15" value=""&gt;</a:t>
            </a:r>
          </a:p>
          <a:p>
            <a:pPr defTabSz="180000"/>
            <a:r>
              <a:rPr lang="en-US" altLang="ko-KR" sz="1200" b="1" dirty="0"/>
              <a:t>				 &lt;input type="submit" value="</a:t>
            </a:r>
            <a:r>
              <a:rPr lang="ko-KR" altLang="en-US" sz="1200" b="1" dirty="0"/>
              <a:t>완료</a:t>
            </a:r>
            <a:r>
              <a:rPr lang="en-US" altLang="ko-KR" sz="1200" b="1" dirty="0"/>
              <a:t>"&gt;</a:t>
            </a:r>
          </a:p>
          <a:p>
            <a:pPr defTabSz="180000"/>
            <a:r>
              <a:rPr lang="en-US" altLang="ko-KR" sz="1200" b="1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166601" y="2913994"/>
            <a:ext cx="2157624" cy="567933"/>
          </a:xfrm>
          <a:custGeom>
            <a:avLst/>
            <a:gdLst>
              <a:gd name="connsiteX0" fmla="*/ 0 w 2157624"/>
              <a:gd name="connsiteY0" fmla="*/ 270640 h 567933"/>
              <a:gd name="connsiteX1" fmla="*/ 752240 w 2157624"/>
              <a:gd name="connsiteY1" fmla="*/ 9383 h 567933"/>
              <a:gd name="connsiteX2" fmla="*/ 2157624 w 2157624"/>
              <a:gd name="connsiteY2" fmla="*/ 567933 h 56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624" h="567933">
                <a:moveTo>
                  <a:pt x="0" y="270640"/>
                </a:moveTo>
                <a:cubicBezTo>
                  <a:pt x="196318" y="115237"/>
                  <a:pt x="392636" y="-40166"/>
                  <a:pt x="752240" y="9383"/>
                </a:cubicBezTo>
                <a:cubicBezTo>
                  <a:pt x="1111844" y="58932"/>
                  <a:pt x="1634734" y="313432"/>
                  <a:pt x="2157624" y="5679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950372" y="3490936"/>
            <a:ext cx="1342322" cy="543662"/>
          </a:xfrm>
          <a:custGeom>
            <a:avLst/>
            <a:gdLst>
              <a:gd name="connsiteX0" fmla="*/ 0 w 1342322"/>
              <a:gd name="connsiteY0" fmla="*/ 0 h 543662"/>
              <a:gd name="connsiteX1" fmla="*/ 540532 w 1342322"/>
              <a:gd name="connsiteY1" fmla="*/ 522514 h 543662"/>
              <a:gd name="connsiteX2" fmla="*/ 1342322 w 1342322"/>
              <a:gd name="connsiteY2" fmla="*/ 391886 h 5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322" h="543662">
                <a:moveTo>
                  <a:pt x="0" y="0"/>
                </a:moveTo>
                <a:cubicBezTo>
                  <a:pt x="158406" y="228600"/>
                  <a:pt x="316812" y="457200"/>
                  <a:pt x="540532" y="522514"/>
                </a:cubicBezTo>
                <a:cubicBezTo>
                  <a:pt x="764252" y="587828"/>
                  <a:pt x="1053287" y="489857"/>
                  <a:pt x="1342322" y="39188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031484" y="3717032"/>
            <a:ext cx="4636860" cy="860804"/>
          </a:xfrm>
          <a:custGeom>
            <a:avLst/>
            <a:gdLst>
              <a:gd name="connsiteX0" fmla="*/ 0 w 4441371"/>
              <a:gd name="connsiteY0" fmla="*/ 0 h 866183"/>
              <a:gd name="connsiteX1" fmla="*/ 2549509 w 4441371"/>
              <a:gd name="connsiteY1" fmla="*/ 864851 h 866183"/>
              <a:gd name="connsiteX2" fmla="*/ 4441371 w 4441371"/>
              <a:gd name="connsiteY2" fmla="*/ 157655 h 8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866183">
                <a:moveTo>
                  <a:pt x="0" y="0"/>
                </a:moveTo>
                <a:cubicBezTo>
                  <a:pt x="904640" y="419287"/>
                  <a:pt x="1809281" y="838575"/>
                  <a:pt x="2549509" y="864851"/>
                </a:cubicBezTo>
                <a:cubicBezTo>
                  <a:pt x="3289738" y="891127"/>
                  <a:pt x="3865554" y="524391"/>
                  <a:pt x="4441371" y="15765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폼 </a:t>
            </a:r>
            <a:r>
              <a:rPr lang="ko-KR" altLang="en-US" sz="2500" dirty="0" smtClean="0"/>
              <a:t>작성</a:t>
            </a:r>
            <a:r>
              <a:rPr lang="en-US" altLang="ko-KR" sz="2500" dirty="0" smtClean="0"/>
              <a:t>(form</a:t>
            </a:r>
            <a:r>
              <a:rPr lang="ko-KR" altLang="en-US" sz="2500" dirty="0" smtClean="0"/>
              <a:t>태그는 블록이며 컨트롤의 </a:t>
            </a:r>
            <a:r>
              <a:rPr lang="ko-KR" altLang="en-US" sz="2500" dirty="0" err="1" smtClean="0"/>
              <a:t>콘테이너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폼 태그</a:t>
            </a:r>
            <a:r>
              <a:rPr lang="en-US" altLang="ko-KR" dirty="0"/>
              <a:t> &lt;form&gt; </a:t>
            </a:r>
            <a:r>
              <a:rPr lang="ko-KR" altLang="en-US" dirty="0"/>
              <a:t>태그로 둘러싸는 모양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폼의 이름 지정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폼 데이터를 처리할 웹 서버 응용프로그램의 이름</a:t>
            </a:r>
            <a:endParaRPr lang="en-US" altLang="ko-KR" dirty="0"/>
          </a:p>
          <a:p>
            <a:pPr lvl="2"/>
            <a:r>
              <a:rPr lang="en-US" altLang="ko-KR" dirty="0"/>
              <a:t>submit </a:t>
            </a:r>
            <a:r>
              <a:rPr lang="ko-KR" altLang="en-US" dirty="0"/>
              <a:t>버튼이 </a:t>
            </a:r>
            <a:r>
              <a:rPr lang="ko-KR" altLang="en-US" dirty="0" smtClean="0"/>
              <a:t>눌리면 </a:t>
            </a:r>
            <a:r>
              <a:rPr lang="ko-KR" altLang="en-US" dirty="0"/>
              <a:t>브라우저는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지정된 </a:t>
            </a:r>
            <a:r>
              <a:rPr lang="ko-KR" altLang="en-US" dirty="0"/>
              <a:t>웹 서버 응용프로그램 실행 요청</a:t>
            </a:r>
            <a:endParaRPr lang="en-US" altLang="ko-KR" dirty="0"/>
          </a:p>
          <a:p>
            <a:pPr lvl="2"/>
            <a:r>
              <a:rPr lang="ko-KR" altLang="en-US" dirty="0"/>
              <a:t>웹 서버 응용프로그램은 </a:t>
            </a:r>
            <a:r>
              <a:rPr lang="en-US" altLang="ko-KR" dirty="0" smtClean="0"/>
              <a:t>Java(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), </a:t>
            </a:r>
            <a:r>
              <a:rPr lang="en-US" altLang="ko-KR" dirty="0"/>
              <a:t>JSP, PHP, C/C</a:t>
            </a:r>
            <a:r>
              <a:rPr lang="en-US" altLang="ko-KR" dirty="0" smtClean="0"/>
              <a:t>++,C#,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 </a:t>
            </a:r>
            <a:r>
              <a:rPr lang="ko-KR" altLang="en-US" dirty="0"/>
              <a:t>등 다양한 언어로 작성</a:t>
            </a:r>
          </a:p>
          <a:p>
            <a:pPr lvl="1"/>
            <a:r>
              <a:rPr lang="en-US" altLang="ko-KR" dirty="0"/>
              <a:t>method </a:t>
            </a:r>
            <a:r>
              <a:rPr lang="ko-KR" altLang="en-US" dirty="0"/>
              <a:t>속성</a:t>
            </a:r>
          </a:p>
          <a:p>
            <a:pPr lvl="2"/>
            <a:r>
              <a:rPr lang="ko-KR" altLang="en-US" dirty="0"/>
              <a:t>폼 데이터를 웹 서버로 전송하는 형식</a:t>
            </a:r>
            <a:endParaRPr lang="en-US" altLang="ko-KR" dirty="0"/>
          </a:p>
          <a:p>
            <a:pPr lvl="2"/>
            <a:r>
              <a:rPr lang="ko-KR" altLang="en-US" dirty="0"/>
              <a:t>대표적인 전송 방식 </a:t>
            </a:r>
            <a:r>
              <a:rPr lang="en-US" altLang="ko-KR" dirty="0"/>
              <a:t>: GET, POST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기본은 </a:t>
            </a:r>
            <a:r>
              <a:rPr lang="en-US" altLang="ko-KR" dirty="0" smtClean="0"/>
              <a:t>GET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48000" y="1844824"/>
            <a:ext cx="4816288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action= 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method="get"&gt;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770885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HTML5</a:t>
            </a:r>
            <a:r>
              <a:rPr lang="ko-KR" altLang="en-US" dirty="0"/>
              <a:t>의 문서 구조화의 목적과 </a:t>
            </a:r>
            <a:r>
              <a:rPr lang="ko-KR" altLang="en-US" dirty="0" err="1"/>
              <a:t>시맨틱</a:t>
            </a:r>
            <a:r>
              <a:rPr lang="ko-KR" altLang="en-US" dirty="0"/>
              <a:t> 태그에 대해 이해한다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태그로 구조화된 웹 페이지를 만들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웹 폼의 목적을 이해한다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웹 폼의 각 요소를 활용하여 사용자로부터 입력 받는 웹 페이지를 작성할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검색 사례로 폼 전송 과정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411336"/>
            <a:ext cx="7191845" cy="3877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❶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사이트에 접속한다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15" y="1886009"/>
            <a:ext cx="6406752" cy="142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검색어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창을 포함하는 폼 코드는 다음과 같다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 name="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sform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 action="https://search.naver.com/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method="get"&gt;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name="query" type="text"&gt;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type="submit“ value="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599" y="3401242"/>
            <a:ext cx="7191845" cy="9787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입력 창에 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Elvis"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입력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“검색” 버튼을 누르면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태그의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action=“https://search.naver.com/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을 참고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search.naver.com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서버에 접속하여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응용프로그램의 실행을 요구해야 한다는 것 확인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" y="4582869"/>
            <a:ext cx="72130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❷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입력 창에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‘Elvis’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입력하고 검색 버튼을 누르면 웹 서버 응용프로그램에 보낼 폼 데이터를 만든다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b="1" dirty="0"/>
              <a:t>https://search.naver.com/</a:t>
            </a:r>
            <a:r>
              <a:rPr lang="en-US" altLang="ko-KR" sz="1200" b="1" dirty="0" err="1"/>
              <a:t>search.naver</a:t>
            </a:r>
            <a:r>
              <a:rPr lang="en-US" altLang="ko-KR" sz="1200" b="1" dirty="0"/>
              <a:t>?... query=Elvis 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296" y="5410032"/>
            <a:ext cx="721306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❸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search.naver.com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에 접속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실행 요청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query=Elvis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전달한다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296" y="5875862"/>
            <a:ext cx="721306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❹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서버에서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응용프로그램이 실행되고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 결과를 브라우저에게 보낸다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1" y="6341693"/>
            <a:ext cx="7213063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❺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브라우저는 검색 결과를 화면에 출력한다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022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316500" y="116632"/>
            <a:ext cx="4271724" cy="6720595"/>
            <a:chOff x="2316500" y="116632"/>
            <a:chExt cx="4271724" cy="67205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500" y="116632"/>
              <a:ext cx="4269105" cy="294894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406" y="3113904"/>
              <a:ext cx="4254818" cy="3723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93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요소의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24023"/>
            <a:ext cx="7128792" cy="5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입력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&lt;input type="text"&gt;</a:t>
            </a:r>
          </a:p>
          <a:p>
            <a:pPr lvl="1"/>
            <a:r>
              <a:rPr lang="ko-KR" altLang="en-US" dirty="0"/>
              <a:t>한 줄 짜리 입력 창</a:t>
            </a:r>
            <a:endParaRPr lang="en-US" altLang="ko-KR" dirty="0"/>
          </a:p>
          <a:p>
            <a:r>
              <a:rPr lang="en-US" altLang="ko-KR" dirty="0"/>
              <a:t>&lt;input type="password"&gt;</a:t>
            </a:r>
          </a:p>
          <a:p>
            <a:pPr lvl="1"/>
            <a:r>
              <a:rPr lang="ko-KR" altLang="en-US" dirty="0"/>
              <a:t>암호 입력 창</a:t>
            </a:r>
            <a:endParaRPr lang="en-US" altLang="ko-KR" dirty="0"/>
          </a:p>
          <a:p>
            <a:pPr lvl="2"/>
            <a:r>
              <a:rPr lang="ko-KR" altLang="en-US" dirty="0"/>
              <a:t>사용자 입력 문자 대신 </a:t>
            </a:r>
            <a:r>
              <a:rPr lang="en-US" altLang="ko-KR" dirty="0"/>
              <a:t>'*' </a:t>
            </a:r>
            <a:r>
              <a:rPr lang="ko-KR" altLang="en-US" dirty="0"/>
              <a:t>등 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   다른 글자로 출력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여러 줄 입력 창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16042" y="1343508"/>
            <a:ext cx="3954894" cy="2186406"/>
            <a:chOff x="2361965" y="1782682"/>
            <a:chExt cx="3954894" cy="2186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965" y="1844824"/>
              <a:ext cx="3756930" cy="21072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895" y="1782682"/>
              <a:ext cx="197964" cy="2186406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3482222" y="3961962"/>
            <a:ext cx="5288714" cy="2286137"/>
            <a:chOff x="2915816" y="4070616"/>
            <a:chExt cx="5288714" cy="228613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816" y="4160045"/>
              <a:ext cx="5086235" cy="217398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536" y="4070616"/>
              <a:ext cx="206994" cy="228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9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3-6 </a:t>
            </a:r>
            <a:r>
              <a:rPr lang="ko-KR" altLang="en-US" dirty="0"/>
              <a:t>텍스트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916832"/>
            <a:ext cx="5822235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텍스트 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자기 소개서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&lt;form&gt;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b="1" dirty="0"/>
              <a:t>이름 </a:t>
            </a:r>
            <a:r>
              <a:rPr lang="en-US" altLang="ko-KR" sz="1400" b="1" dirty="0"/>
              <a:t>: &lt;input type="text" value=""&gt;&lt;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b="1" dirty="0"/>
              <a:t>암호 </a:t>
            </a:r>
            <a:r>
              <a:rPr lang="en-US" altLang="ko-KR" sz="1400" b="1" dirty="0"/>
              <a:t>: &lt;input type="password" value="" </a:t>
            </a:r>
            <a:r>
              <a:rPr lang="en-US" altLang="ko-KR" sz="1400" b="1" dirty="0" err="1"/>
              <a:t>maxlength</a:t>
            </a:r>
            <a:r>
              <a:rPr lang="en-US" altLang="ko-KR" sz="1400" b="1" dirty="0"/>
              <a:t>="4"&gt;&lt;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b="1" dirty="0"/>
              <a:t>자소서 </a:t>
            </a:r>
            <a:r>
              <a:rPr lang="en-US" altLang="ko-KR" sz="1400" b="1" dirty="0"/>
              <a:t>: &lt;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 cols="20" rows="5"&gt;</a:t>
            </a:r>
          </a:p>
          <a:p>
            <a:pPr defTabSz="180000"/>
            <a:r>
              <a:rPr lang="en-US" altLang="ko-KR" sz="1400" b="1" dirty="0"/>
              <a:t>							</a:t>
            </a:r>
            <a:r>
              <a:rPr lang="ko-KR" altLang="en-US" sz="1400" b="1" dirty="0"/>
              <a:t>이곳에 자기소개서 작성</a:t>
            </a:r>
            <a:endParaRPr lang="en-US" altLang="ko-KR" sz="1400" b="1" dirty="0"/>
          </a:p>
          <a:p>
            <a:pPr defTabSz="180000"/>
            <a:r>
              <a:rPr lang="en-US" altLang="ko-KR" sz="1400" b="1" dirty="0"/>
              <a:t>				  &lt;/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796" y="1940233"/>
            <a:ext cx="2512868" cy="30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데이터 목록을 가진 텍스트 입력 창</a:t>
            </a:r>
            <a:r>
              <a:rPr lang="en-US" altLang="ko-KR" dirty="0"/>
              <a:t>, &lt;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입력창과</a:t>
            </a:r>
            <a:r>
              <a:rPr lang="ko-KR" altLang="en-US" dirty="0"/>
              <a:t> </a:t>
            </a:r>
            <a:r>
              <a:rPr lang="en-US" altLang="ko-KR" dirty="0"/>
              <a:t>list(select)</a:t>
            </a:r>
            <a:r>
              <a:rPr lang="ko-KR" altLang="en-US" dirty="0"/>
              <a:t>를 혼합</a:t>
            </a:r>
            <a:endParaRPr lang="en-US" altLang="ko-KR" dirty="0"/>
          </a:p>
          <a:p>
            <a:pPr lvl="1"/>
            <a:r>
              <a:rPr lang="ko-KR" altLang="en-US" dirty="0"/>
              <a:t>목록 리스트를 작성하는 태그</a:t>
            </a:r>
            <a:endParaRPr lang="en-US" altLang="ko-KR" dirty="0"/>
          </a:p>
          <a:p>
            <a:pPr lvl="2"/>
            <a:r>
              <a:rPr lang="en-US" altLang="ko-KR" dirty="0"/>
              <a:t>&lt;option&gt; </a:t>
            </a:r>
            <a:r>
              <a:rPr lang="ko-KR" altLang="en-US" dirty="0"/>
              <a:t>태그로 항목 하나 표현</a:t>
            </a:r>
          </a:p>
          <a:p>
            <a:pPr lvl="1"/>
            <a:r>
              <a:rPr lang="en-US" altLang="ko-KR" dirty="0"/>
              <a:t>&lt;input type=“text”&gt;</a:t>
            </a:r>
            <a:r>
              <a:rPr lang="ko-KR" altLang="en-US" dirty="0"/>
              <a:t>에 입력 가능한 데이터 목록 추가</a:t>
            </a:r>
            <a:r>
              <a:rPr lang="en-US" altLang="ko-KR" dirty="0"/>
              <a:t> </a:t>
            </a:r>
            <a:r>
              <a:rPr lang="ko-KR" altLang="en-US" dirty="0"/>
              <a:t>제고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 err="1"/>
              <a:t>엘리먼트와</a:t>
            </a:r>
            <a:r>
              <a:rPr lang="ko-KR" altLang="en-US" dirty="0"/>
              <a:t> </a:t>
            </a:r>
            <a:r>
              <a:rPr lang="en-US" altLang="ko-KR" dirty="0" err="1"/>
              <a:t>datalist</a:t>
            </a:r>
            <a:r>
              <a:rPr lang="ko-KR" altLang="en-US" dirty="0"/>
              <a:t>연결은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input</a:t>
            </a:r>
            <a:r>
              <a:rPr lang="ko-KR" altLang="en-US" dirty="0"/>
              <a:t>에서는 </a:t>
            </a:r>
            <a:r>
              <a:rPr lang="en-US" altLang="ko-KR" dirty="0"/>
              <a:t>list</a:t>
            </a:r>
            <a:r>
              <a:rPr lang="ko-KR" altLang="en-US" dirty="0"/>
              <a:t>속성에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datalist</a:t>
            </a:r>
            <a:r>
              <a:rPr lang="ko-KR" altLang="en-US" dirty="0"/>
              <a:t>에서 정한 </a:t>
            </a:r>
            <a:r>
              <a:rPr lang="en-US" altLang="ko-KR" dirty="0"/>
              <a:t>id</a:t>
            </a:r>
            <a:r>
              <a:rPr lang="ko-KR" altLang="en-US" dirty="0"/>
              <a:t>속성을 적어줌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3140968"/>
            <a:ext cx="3918610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400" dirty="0"/>
              <a:t>나라 </a:t>
            </a:r>
            <a:r>
              <a:rPr lang="en-US" altLang="ko-KR" sz="1400" dirty="0"/>
              <a:t>: &lt;input type="text" </a:t>
            </a:r>
            <a:r>
              <a:rPr lang="en-US" altLang="ko-KR" sz="1400" b="1" dirty="0"/>
              <a:t>list="countries"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 id="countries"&gt;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가나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스위스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브라질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&lt;/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95" y="3176593"/>
            <a:ext cx="2016224" cy="93816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4253700" y="3384812"/>
            <a:ext cx="389466" cy="127000"/>
          </a:xfrm>
          <a:custGeom>
            <a:avLst/>
            <a:gdLst>
              <a:gd name="connsiteX0" fmla="*/ 0 w 389466"/>
              <a:gd name="connsiteY0" fmla="*/ 127000 h 127000"/>
              <a:gd name="connsiteX1" fmla="*/ 279400 w 389466"/>
              <a:gd name="connsiteY1" fmla="*/ 84666 h 127000"/>
              <a:gd name="connsiteX2" fmla="*/ 389466 w 389466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466" h="127000">
                <a:moveTo>
                  <a:pt x="0" y="127000"/>
                </a:moveTo>
                <a:cubicBezTo>
                  <a:pt x="107244" y="116416"/>
                  <a:pt x="214489" y="105833"/>
                  <a:pt x="279400" y="84666"/>
                </a:cubicBezTo>
                <a:cubicBezTo>
                  <a:pt x="344311" y="63499"/>
                  <a:pt x="366888" y="31749"/>
                  <a:pt x="389466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4320351" y="3632391"/>
            <a:ext cx="144849" cy="588786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flipH="1">
            <a:off x="5909216" y="3494162"/>
            <a:ext cx="144016" cy="491987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1"/>
            <a:endCxn id="10" idx="1"/>
          </p:cNvCxnSpPr>
          <p:nvPr/>
        </p:nvCxnSpPr>
        <p:spPr>
          <a:xfrm flipV="1">
            <a:off x="4465200" y="3740156"/>
            <a:ext cx="1444016" cy="1866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289613" y="3176593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62381" y="412541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/>
              <a:t>드롭다운</a:t>
            </a:r>
            <a:r>
              <a:rPr lang="ko-KR" altLang="en-US" sz="1000" dirty="0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10025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922305"/>
            <a:ext cx="5105573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데이터 목록을 가진 텍스트 입력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가보고 싶은 곳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ko-KR" altLang="en-US" sz="1200" dirty="0"/>
              <a:t>나라 </a:t>
            </a:r>
            <a:r>
              <a:rPr lang="en-US" altLang="ko-KR" sz="1200" dirty="0"/>
              <a:t>: &lt;input type="text" </a:t>
            </a:r>
            <a:r>
              <a:rPr lang="en-US" altLang="ko-KR" sz="1200" b="1" dirty="0"/>
              <a:t>list="countries"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datalist</a:t>
            </a:r>
            <a:r>
              <a:rPr lang="en-US" altLang="ko-KR" sz="1200" b="1" dirty="0"/>
              <a:t> id="countries"&gt;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가나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스위스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브라질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&lt;/</a:t>
            </a:r>
            <a:r>
              <a:rPr lang="en-US" altLang="ko-KR" sz="1200" dirty="0" err="1"/>
              <a:t>datalist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 err="1"/>
              <a:t>보고싶은것</a:t>
            </a:r>
            <a:r>
              <a:rPr lang="ko-KR" altLang="en-US" sz="1200" dirty="0"/>
              <a:t> </a:t>
            </a:r>
            <a:r>
              <a:rPr lang="en-US" altLang="ko-KR" sz="1200" dirty="0"/>
              <a:t>: &lt;input type="text" </a:t>
            </a:r>
            <a:r>
              <a:rPr lang="en-US" altLang="ko-KR" sz="1200" b="1" dirty="0"/>
              <a:t>list="what"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datalist</a:t>
            </a:r>
            <a:r>
              <a:rPr lang="en-US" altLang="ko-KR" sz="1200" b="1" dirty="0"/>
              <a:t> id="what"&gt;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산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바다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&lt;option value="</a:t>
            </a:r>
            <a:r>
              <a:rPr lang="ko-KR" altLang="en-US" sz="1200" dirty="0"/>
              <a:t>도시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&lt;/</a:t>
            </a:r>
            <a:r>
              <a:rPr lang="en-US" altLang="ko-KR" sz="1200" dirty="0" err="1"/>
              <a:t>datalist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2373" y="4090386"/>
            <a:ext cx="2146240" cy="24035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3–7 </a:t>
            </a:r>
            <a:r>
              <a:rPr lang="ko-KR" altLang="en-US" dirty="0"/>
              <a:t>데이터 목록을 가진 텍스트 입력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68549" y="4515422"/>
            <a:ext cx="1993244" cy="979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datalist</a:t>
            </a:r>
            <a:r>
              <a:rPr lang="en-US" altLang="ko-KR" sz="1200" b="1" dirty="0">
                <a:solidFill>
                  <a:schemeClr val="tx1"/>
                </a:solidFill>
              </a:rPr>
              <a:t> id="what"&gt;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&lt;option value="</a:t>
            </a:r>
            <a:r>
              <a:rPr lang="ko-KR" altLang="en-US" sz="1200" dirty="0">
                <a:solidFill>
                  <a:schemeClr val="tx1"/>
                </a:solidFill>
              </a:rPr>
              <a:t>산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&lt;option value="</a:t>
            </a:r>
            <a:r>
              <a:rPr lang="ko-KR" altLang="en-US" sz="1200" dirty="0">
                <a:solidFill>
                  <a:schemeClr val="tx1"/>
                </a:solidFill>
              </a:rPr>
              <a:t>바다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&lt;option value="</a:t>
            </a:r>
            <a:r>
              <a:rPr lang="ko-KR" altLang="en-US" sz="1200" dirty="0">
                <a:solidFill>
                  <a:schemeClr val="tx1"/>
                </a:solidFill>
              </a:rPr>
              <a:t>도시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datalist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자유형 6"/>
          <p:cNvSpPr/>
          <p:nvPr/>
        </p:nvSpPr>
        <p:spPr>
          <a:xfrm>
            <a:off x="3024809" y="3423802"/>
            <a:ext cx="380999" cy="221969"/>
          </a:xfrm>
          <a:custGeom>
            <a:avLst/>
            <a:gdLst>
              <a:gd name="connsiteX0" fmla="*/ 1236133 w 1236133"/>
              <a:gd name="connsiteY0" fmla="*/ 0 h 156003"/>
              <a:gd name="connsiteX1" fmla="*/ 948266 w 1236133"/>
              <a:gd name="connsiteY1" fmla="*/ 152400 h 156003"/>
              <a:gd name="connsiteX2" fmla="*/ 0 w 1236133"/>
              <a:gd name="connsiteY2" fmla="*/ 93133 h 15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3" h="156003">
                <a:moveTo>
                  <a:pt x="1236133" y="0"/>
                </a:moveTo>
                <a:cubicBezTo>
                  <a:pt x="1195210" y="68439"/>
                  <a:pt x="1154288" y="136878"/>
                  <a:pt x="948266" y="152400"/>
                </a:cubicBezTo>
                <a:cubicBezTo>
                  <a:pt x="742244" y="167922"/>
                  <a:pt x="371122" y="130527"/>
                  <a:pt x="0" y="931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829745" y="4515422"/>
            <a:ext cx="576064" cy="74022"/>
          </a:xfrm>
          <a:custGeom>
            <a:avLst/>
            <a:gdLst>
              <a:gd name="connsiteX0" fmla="*/ 0 w 668867"/>
              <a:gd name="connsiteY0" fmla="*/ 143934 h 143934"/>
              <a:gd name="connsiteX1" fmla="*/ 364067 w 668867"/>
              <a:gd name="connsiteY1" fmla="*/ 84667 h 143934"/>
              <a:gd name="connsiteX2" fmla="*/ 668867 w 668867"/>
              <a:gd name="connsiteY2" fmla="*/ 0 h 1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143934">
                <a:moveTo>
                  <a:pt x="0" y="143934"/>
                </a:moveTo>
                <a:cubicBezTo>
                  <a:pt x="126294" y="126295"/>
                  <a:pt x="252589" y="108656"/>
                  <a:pt x="364067" y="84667"/>
                </a:cubicBezTo>
                <a:cubicBezTo>
                  <a:pt x="475545" y="60678"/>
                  <a:pt x="572206" y="30339"/>
                  <a:pt x="668867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280656" y="5132461"/>
            <a:ext cx="3438255" cy="849925"/>
          </a:xfrm>
          <a:custGeom>
            <a:avLst/>
            <a:gdLst>
              <a:gd name="connsiteX0" fmla="*/ 0 w 1865870"/>
              <a:gd name="connsiteY0" fmla="*/ 0 h 654908"/>
              <a:gd name="connsiteX1" fmla="*/ 518984 w 1865870"/>
              <a:gd name="connsiteY1" fmla="*/ 111211 h 654908"/>
              <a:gd name="connsiteX2" fmla="*/ 729049 w 1865870"/>
              <a:gd name="connsiteY2" fmla="*/ 556054 h 654908"/>
              <a:gd name="connsiteX3" fmla="*/ 1865870 w 1865870"/>
              <a:gd name="connsiteY3" fmla="*/ 654908 h 6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870" h="654908">
                <a:moveTo>
                  <a:pt x="0" y="0"/>
                </a:moveTo>
                <a:cubicBezTo>
                  <a:pt x="198738" y="9267"/>
                  <a:pt x="397476" y="18535"/>
                  <a:pt x="518984" y="111211"/>
                </a:cubicBezTo>
                <a:cubicBezTo>
                  <a:pt x="640492" y="203887"/>
                  <a:pt x="504568" y="465438"/>
                  <a:pt x="729049" y="556054"/>
                </a:cubicBezTo>
                <a:cubicBezTo>
                  <a:pt x="953530" y="646670"/>
                  <a:pt x="1409700" y="650789"/>
                  <a:pt x="1865870" y="65490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18912" y="5483328"/>
            <a:ext cx="1224136" cy="773131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2373" y="1637116"/>
            <a:ext cx="2146240" cy="24035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674" y="1297628"/>
            <a:ext cx="7863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datalist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를 사용하여 선택 목록을 제공하는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889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/</a:t>
            </a:r>
            <a:r>
              <a:rPr lang="ko-KR" altLang="en-US" dirty="0"/>
              <a:t>이미지 </a:t>
            </a:r>
            <a:r>
              <a:rPr lang="ko-KR" altLang="en-US" dirty="0" smtClean="0"/>
              <a:t>버튼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9719992" cy="5040560"/>
          </a:xfrm>
        </p:spPr>
        <p:txBody>
          <a:bodyPr/>
          <a:lstStyle/>
          <a:p>
            <a:pPr fontAlgn="base" latinLnBrk="0"/>
            <a:r>
              <a:rPr lang="en-US" altLang="ko-KR" sz="2000" dirty="0"/>
              <a:t>&lt;input type=“</a:t>
            </a:r>
            <a:r>
              <a:rPr lang="en-US" altLang="ko-KR" sz="2000" dirty="0" err="1"/>
              <a:t>button|reset|submit|image</a:t>
            </a:r>
            <a:r>
              <a:rPr lang="en-US" altLang="ko-KR" sz="2000" dirty="0"/>
              <a:t>” value=“</a:t>
            </a:r>
            <a:r>
              <a:rPr lang="ko-KR" altLang="en-US" sz="2000" dirty="0"/>
              <a:t>버튼의 문자열”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&lt;button type=“</a:t>
            </a:r>
            <a:r>
              <a:rPr lang="en-US" altLang="ko-KR" sz="2000" dirty="0" err="1"/>
              <a:t>button|reset|submit</a:t>
            </a:r>
            <a:r>
              <a:rPr lang="en-US" altLang="ko-KR" sz="2000" dirty="0"/>
              <a:t>”&gt;</a:t>
            </a:r>
            <a:r>
              <a:rPr lang="ko-KR" altLang="en-US" sz="2000" dirty="0"/>
              <a:t>버튼의 문자열</a:t>
            </a:r>
            <a:r>
              <a:rPr lang="en-US" altLang="ko-KR" sz="2000" dirty="0"/>
              <a:t>&lt;/button&gt;</a:t>
            </a:r>
          </a:p>
          <a:p>
            <a:r>
              <a:rPr lang="en-US" altLang="ko-KR" sz="1200" dirty="0"/>
              <a:t>Input</a:t>
            </a:r>
            <a:r>
              <a:rPr lang="ko-KR" altLang="en-US" sz="1200" dirty="0"/>
              <a:t>태그를 사용하면 모든 버튼 종류</a:t>
            </a:r>
            <a:r>
              <a:rPr lang="en-US" altLang="ko-KR" sz="1200" dirty="0"/>
              <a:t>, button</a:t>
            </a:r>
            <a:r>
              <a:rPr lang="ko-KR" altLang="en-US" sz="1200"/>
              <a:t>은 </a:t>
            </a:r>
            <a:r>
              <a:rPr lang="ko-KR" altLang="en-US" sz="1200" smtClean="0"/>
              <a:t>이미지 속성 제외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이름을 이미지로하면 됨 </a:t>
            </a:r>
            <a:r>
              <a:rPr lang="ko-KR" altLang="en-US" sz="1200" dirty="0" err="1" smtClean="0"/>
              <a:t>하면됨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348" y="2564904"/>
            <a:ext cx="7830954" cy="3399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FBE41-C8CA-438D-8BF3-F71DE01824E4}"/>
              </a:ext>
            </a:extLst>
          </p:cNvPr>
          <p:cNvSpPr txBox="1"/>
          <p:nvPr/>
        </p:nvSpPr>
        <p:spPr>
          <a:xfrm>
            <a:off x="903040" y="6231922"/>
            <a:ext cx="728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의 </a:t>
            </a:r>
            <a:r>
              <a:rPr lang="en-US" altLang="ko-KR" dirty="0"/>
              <a:t>default</a:t>
            </a:r>
            <a:r>
              <a:rPr lang="ko-KR" altLang="en-US" dirty="0"/>
              <a:t>는</a:t>
            </a:r>
            <a:r>
              <a:rPr lang="en-US" altLang="ko-KR" dirty="0"/>
              <a:t> type</a:t>
            </a:r>
            <a:r>
              <a:rPr lang="ko-KR" altLang="en-US" dirty="0"/>
              <a:t>이 </a:t>
            </a:r>
            <a:r>
              <a:rPr lang="en-US" altLang="ko-KR" dirty="0"/>
              <a:t>submit</a:t>
            </a:r>
            <a:r>
              <a:rPr lang="ko-KR" altLang="en-US" dirty="0"/>
              <a:t>임 즉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ko-KR" altLang="en-US" dirty="0" err="1"/>
              <a:t>안써주면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  <a:r>
              <a:rPr lang="ko-KR" altLang="en-US" dirty="0"/>
              <a:t>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85293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Input</a:t>
            </a:r>
            <a:r>
              <a:rPr lang="ko-KR" altLang="en-US" smtClean="0"/>
              <a:t>은 빈 태그</a:t>
            </a:r>
            <a:r>
              <a:rPr lang="en-US" altLang="ko-KR" smtClean="0"/>
              <a:t>(</a:t>
            </a:r>
            <a:r>
              <a:rPr lang="ko-KR" altLang="en-US" smtClean="0"/>
              <a:t>종료태그 없음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1880" y="5229200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시작과 종료 버튼이 모두 있는 일반 태그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0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3–8 </a:t>
            </a:r>
            <a:r>
              <a:rPr lang="ko-KR" altLang="en-US" dirty="0"/>
              <a:t>다양한 버튼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286" y="1484784"/>
            <a:ext cx="644097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버튼이 있는 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검색</a:t>
            </a:r>
            <a:r>
              <a:rPr lang="en-US" altLang="ko-KR" sz="1400" dirty="0"/>
              <a:t>: &lt;input type="text" size="10" value=""&gt;</a:t>
            </a:r>
          </a:p>
          <a:p>
            <a:pPr defTabSz="180000"/>
            <a:r>
              <a:rPr lang="en-US" altLang="ko-KR" sz="1400" dirty="0"/>
              <a:t>  			&lt;input type="button" value="Q1"&gt;</a:t>
            </a:r>
          </a:p>
          <a:p>
            <a:pPr defTabSz="180000"/>
            <a:r>
              <a:rPr lang="en-US" altLang="ko-KR" sz="1400" dirty="0"/>
              <a:t>  			&lt;button type="button"&gt;Q2&lt;/button&gt;&lt;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submit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/>
              <a:t>						 &lt;button type="submit"&gt;</a:t>
            </a:r>
            <a:r>
              <a:rPr lang="ko-KR" altLang="en-US" sz="1400" dirty="0"/>
              <a:t>전송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reset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  &lt;input type="reset" value="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/>
              <a:t>					    &lt;button type="reset"&gt;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이미지버튼 </a:t>
            </a:r>
            <a:r>
              <a:rPr lang="en-US" altLang="ko-KR" sz="1400" dirty="0"/>
              <a:t>:  &lt;input type="image"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</a:t>
            </a:r>
          </a:p>
          <a:p>
            <a:pPr defTabSz="180000"/>
            <a:r>
              <a:rPr lang="en-US" altLang="ko-KR" sz="1400" dirty="0"/>
              <a:t>								alt="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		&lt;button type="button"&gt;</a:t>
            </a:r>
          </a:p>
          <a:p>
            <a:pPr defTabSz="180000"/>
            <a:r>
              <a:rPr lang="en-US" altLang="ko-KR" sz="1400" dirty="0"/>
              <a:t>							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alt="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		&lt;/button&gt;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700808"/>
            <a:ext cx="2601838" cy="31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선택형</a:t>
            </a:r>
            <a:r>
              <a:rPr lang="ko-KR" altLang="en-US" dirty="0"/>
              <a:t> 입력 </a:t>
            </a:r>
            <a:r>
              <a:rPr lang="en-US" altLang="ko-KR" dirty="0"/>
              <a:t>: </a:t>
            </a:r>
            <a:r>
              <a:rPr lang="ko-KR" altLang="en-US" dirty="0"/>
              <a:t>체크박스와 라디오버튼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 type="checkbox"&gt;</a:t>
            </a:r>
          </a:p>
          <a:p>
            <a:pPr lvl="1"/>
            <a:r>
              <a:rPr lang="ko-KR" altLang="en-US" dirty="0"/>
              <a:t>체크박스 만들기</a:t>
            </a:r>
            <a:r>
              <a:rPr lang="en-US" altLang="ko-KR" dirty="0"/>
              <a:t>(</a:t>
            </a:r>
            <a:r>
              <a:rPr lang="ko-KR" altLang="en-US" dirty="0"/>
              <a:t>다중 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&lt;input type=“radio”&gt;</a:t>
            </a:r>
          </a:p>
          <a:p>
            <a:pPr lvl="1"/>
            <a:r>
              <a:rPr lang="ko-KR" altLang="en-US" dirty="0"/>
              <a:t>라디오버튼 만들기</a:t>
            </a:r>
            <a:r>
              <a:rPr lang="en-US" altLang="ko-KR" dirty="0"/>
              <a:t>(</a:t>
            </a:r>
            <a:r>
              <a:rPr lang="ko-KR" altLang="en-US" dirty="0"/>
              <a:t>단일 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 값이 같은 라디오버튼들이 하나의 그룹 형성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18" y="3861048"/>
            <a:ext cx="853226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일반적인 구조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4237616" cy="5257068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932040" y="1857787"/>
            <a:ext cx="1008112" cy="1251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644008" y="1641763"/>
            <a:ext cx="288032" cy="21602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296" y="17471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장 제목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698728" y="1607894"/>
            <a:ext cx="24142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29296" y="148478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페이지 번호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059832" y="3216647"/>
            <a:ext cx="28803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9296" y="30721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소제목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788025" y="3534352"/>
            <a:ext cx="11521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9296" y="339880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본문 텍스트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29296" y="558270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설명 섹션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292081" y="5712350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292080" y="5301208"/>
            <a:ext cx="0" cy="41114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152" y="61169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그림</a:t>
            </a: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5302937" y="6246602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716016" y="6246602"/>
            <a:ext cx="5869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3638" y="40383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문단</a:t>
            </a:r>
          </a:p>
        </p:txBody>
      </p:sp>
      <p:cxnSp>
        <p:nvCxnSpPr>
          <p:cNvPr id="24" name="직선 연결선 23"/>
          <p:cNvCxnSpPr>
            <a:stCxn id="23" idx="1"/>
            <a:endCxn id="9" idx="2"/>
          </p:cNvCxnSpPr>
          <p:nvPr/>
        </p:nvCxnSpPr>
        <p:spPr>
          <a:xfrm flipH="1">
            <a:off x="5744447" y="4161465"/>
            <a:ext cx="289191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대괄호 8"/>
          <p:cNvSpPr/>
          <p:nvPr/>
        </p:nvSpPr>
        <p:spPr>
          <a:xfrm>
            <a:off x="5698728" y="3957826"/>
            <a:ext cx="45719" cy="407278"/>
          </a:xfrm>
          <a:prstGeom prst="righ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0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852179"/>
            <a:ext cx="2817712" cy="2080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147" y="1700808"/>
            <a:ext cx="4613365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체크 박스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모두 체크하세요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err="1"/>
              <a:t>짜장면</a:t>
            </a:r>
            <a:r>
              <a:rPr lang="ko-KR" altLang="en-US" sz="1400" dirty="0"/>
              <a:t>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value="1"&gt;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짬뽕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탕수육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value="3"&gt;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3-9 </a:t>
            </a:r>
            <a:r>
              <a:rPr lang="ko-KR" altLang="en-US" dirty="0"/>
              <a:t>체크박스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56920" y="3431783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0936" y="3997594"/>
            <a:ext cx="1763422" cy="442674"/>
          </a:xfrm>
          <a:prstGeom prst="wedgeRoundRectCallout">
            <a:avLst>
              <a:gd name="adj1" fmla="val -50517"/>
              <a:gd name="adj2" fmla="val -1130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checked </a:t>
            </a:r>
            <a:r>
              <a:rPr lang="ko-KR" altLang="en-US" sz="1000" dirty="0"/>
              <a:t>속성이</a:t>
            </a:r>
            <a:r>
              <a:rPr lang="en-US" altLang="ko-KR" sz="1000" dirty="0"/>
              <a:t> </a:t>
            </a:r>
            <a:r>
              <a:rPr lang="ko-KR" altLang="en-US" sz="1000" dirty="0"/>
              <a:t>사용되면</a:t>
            </a:r>
            <a:endParaRPr lang="en-US" altLang="ko-KR" sz="1000" dirty="0"/>
          </a:p>
          <a:p>
            <a:r>
              <a:rPr lang="ko-KR" altLang="en-US" sz="1000" dirty="0"/>
              <a:t>초기에 체크된 상태로 출력</a:t>
            </a:r>
          </a:p>
        </p:txBody>
      </p:sp>
      <p:sp>
        <p:nvSpPr>
          <p:cNvPr id="8" name="타원 7"/>
          <p:cNvSpPr/>
          <p:nvPr/>
        </p:nvSpPr>
        <p:spPr>
          <a:xfrm>
            <a:off x="608163" y="3645024"/>
            <a:ext cx="79208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00251" y="3992912"/>
            <a:ext cx="780575" cy="216024"/>
          </a:xfrm>
          <a:prstGeom prst="wedgeRoundRectCallout">
            <a:avLst>
              <a:gd name="adj1" fmla="val -63770"/>
              <a:gd name="adj2" fmla="val -974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캡션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4283" y="4110919"/>
            <a:ext cx="780575" cy="216024"/>
          </a:xfrm>
          <a:prstGeom prst="wedgeRoundRectCallout">
            <a:avLst>
              <a:gd name="adj1" fmla="val -7579"/>
              <a:gd name="adj2" fmla="val -2522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캡션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A26AA-C395-4146-998E-9A2EFEBFB5BE}"/>
              </a:ext>
            </a:extLst>
          </p:cNvPr>
          <p:cNvSpPr txBox="1"/>
          <p:nvPr/>
        </p:nvSpPr>
        <p:spPr>
          <a:xfrm>
            <a:off x="899592" y="5085184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체크박스는 </a:t>
            </a:r>
            <a:r>
              <a:rPr lang="en-US" altLang="ko-KR" dirty="0"/>
              <a:t>name</a:t>
            </a:r>
            <a:r>
              <a:rPr lang="ko-KR" altLang="en-US" dirty="0"/>
              <a:t>속성이 같게 또는 다르게 만들어도 무방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r>
              <a:rPr lang="ko-KR" altLang="en-US" dirty="0"/>
              <a:t>속성이 같으면 배열 형태로 서버로 전송됨</a:t>
            </a:r>
          </a:p>
        </p:txBody>
      </p:sp>
    </p:spTree>
    <p:extLst>
      <p:ext uri="{BB962C8B-B14F-4D97-AF65-F5344CB8AC3E}">
        <p14:creationId xmlns:p14="http://schemas.microsoft.com/office/powerpoint/2010/main" val="170410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8880" y="1855862"/>
            <a:ext cx="2364707" cy="4032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예제</a:t>
            </a:r>
            <a:r>
              <a:rPr lang="en-US" altLang="ko-KR" dirty="0"/>
              <a:t> 3-10 </a:t>
            </a:r>
            <a:r>
              <a:rPr lang="en-US" altLang="ko-KR" dirty="0" err="1"/>
              <a:t>라디오버튼</a:t>
            </a:r>
            <a:r>
              <a:rPr lang="en-US" altLang="ko-KR" dirty="0"/>
              <a:t> </a:t>
            </a:r>
            <a:r>
              <a:rPr lang="en-US" altLang="ko-KR" dirty="0" err="1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2348880"/>
            <a:ext cx="52920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라디오버튼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하나만 선택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&lt;input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value="1"&gt;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 err="1"/>
              <a:t>짜장면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="media/jajang.png"&gt;&lt;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="media/jjambbong.png"&gt;&lt;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value="3"&gt;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="media/tangsuyuk.png"&gt;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78266" y="3112678"/>
            <a:ext cx="1483861" cy="612934"/>
          </a:xfrm>
          <a:prstGeom prst="wedgeRoundRectCallout">
            <a:avLst>
              <a:gd name="adj1" fmla="val -62809"/>
              <a:gd name="adj2" fmla="val 810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같은 </a:t>
            </a:r>
            <a:r>
              <a:rPr lang="en-US" altLang="ko-KR" sz="1000" dirty="0"/>
              <a:t>name</a:t>
            </a:r>
            <a:r>
              <a:rPr lang="ko-KR" altLang="en-US" sz="1000" dirty="0"/>
              <a:t>을 가진 </a:t>
            </a:r>
            <a:endParaRPr lang="en-US" altLang="ko-KR" sz="1000" dirty="0"/>
          </a:p>
          <a:p>
            <a:r>
              <a:rPr lang="ko-KR" altLang="en-US" sz="1000" dirty="0"/>
              <a:t>라디오버튼 중</a:t>
            </a:r>
            <a:r>
              <a:rPr lang="en-US" altLang="ko-KR" sz="1000" dirty="0"/>
              <a:t> </a:t>
            </a:r>
            <a:r>
              <a:rPr lang="ko-KR" altLang="en-US" sz="1000" dirty="0"/>
              <a:t>하나만</a:t>
            </a:r>
            <a:endParaRPr lang="en-US" altLang="ko-KR" sz="1000" dirty="0"/>
          </a:p>
          <a:p>
            <a:r>
              <a:rPr lang="ko-KR" altLang="en-US" sz="1000" dirty="0"/>
              <a:t>선택 가능</a:t>
            </a:r>
          </a:p>
        </p:txBody>
      </p:sp>
      <p:sp>
        <p:nvSpPr>
          <p:cNvPr id="7" name="타원 6"/>
          <p:cNvSpPr/>
          <p:nvPr/>
        </p:nvSpPr>
        <p:spPr>
          <a:xfrm>
            <a:off x="4672013" y="4281770"/>
            <a:ext cx="798414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62127" y="4281770"/>
            <a:ext cx="829895" cy="437448"/>
          </a:xfrm>
          <a:custGeom>
            <a:avLst/>
            <a:gdLst>
              <a:gd name="connsiteX0" fmla="*/ 0 w 1320800"/>
              <a:gd name="connsiteY0" fmla="*/ 12144 h 384677"/>
              <a:gd name="connsiteX1" fmla="*/ 685800 w 1320800"/>
              <a:gd name="connsiteY1" fmla="*/ 46011 h 384677"/>
              <a:gd name="connsiteX2" fmla="*/ 1320800 w 1320800"/>
              <a:gd name="connsiteY2" fmla="*/ 384677 h 38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384677">
                <a:moveTo>
                  <a:pt x="0" y="12144"/>
                </a:moveTo>
                <a:cubicBezTo>
                  <a:pt x="232833" y="-1967"/>
                  <a:pt x="465667" y="-16078"/>
                  <a:pt x="685800" y="46011"/>
                </a:cubicBezTo>
                <a:cubicBezTo>
                  <a:pt x="905933" y="108100"/>
                  <a:pt x="1113366" y="246388"/>
                  <a:pt x="1320800" y="38467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827E4-A202-4C50-8048-F7123FC547E6}"/>
              </a:ext>
            </a:extLst>
          </p:cNvPr>
          <p:cNvSpPr txBox="1"/>
          <p:nvPr/>
        </p:nvSpPr>
        <p:spPr>
          <a:xfrm>
            <a:off x="1403648" y="6237312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그룹은 </a:t>
            </a:r>
            <a:r>
              <a:rPr lang="en-US" altLang="ko-KR" dirty="0"/>
              <a:t>name</a:t>
            </a:r>
            <a:r>
              <a:rPr lang="ko-KR" altLang="en-US" dirty="0"/>
              <a:t>속성이 같아야 그 그룹의 한 개만 선택이 됨</a:t>
            </a:r>
          </a:p>
        </p:txBody>
      </p:sp>
    </p:spTree>
    <p:extLst>
      <p:ext uri="{BB962C8B-B14F-4D97-AF65-F5344CB8AC3E}">
        <p14:creationId xmlns:p14="http://schemas.microsoft.com/office/powerpoint/2010/main" val="52414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선택형</a:t>
            </a:r>
            <a:r>
              <a:rPr lang="ko-KR" altLang="en-US" dirty="0"/>
              <a:t> 입력 </a:t>
            </a:r>
            <a:r>
              <a:rPr lang="en-US" altLang="ko-KR" dirty="0"/>
              <a:t>: </a:t>
            </a:r>
            <a:r>
              <a:rPr lang="ko-KR" altLang="en-US" dirty="0" err="1"/>
              <a:t>콤보</a:t>
            </a:r>
            <a:r>
              <a:rPr lang="ko-KR" altLang="en-US" dirty="0"/>
              <a:t> 박스</a:t>
            </a:r>
            <a:r>
              <a:rPr lang="en-US" altLang="ko-KR" dirty="0"/>
              <a:t>(</a:t>
            </a:r>
            <a:r>
              <a:rPr lang="ko-KR" altLang="en-US" dirty="0" err="1"/>
              <a:t>드롭다운리스트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b="1" dirty="0"/>
              <a:t>&lt;select&gt;</a:t>
            </a:r>
          </a:p>
          <a:p>
            <a:pPr lvl="1" fontAlgn="base"/>
            <a:r>
              <a:rPr lang="ko-KR" altLang="en-US" dirty="0" err="1"/>
              <a:t>드롭다운</a:t>
            </a:r>
            <a:r>
              <a:rPr lang="ko-KR" altLang="en-US" dirty="0"/>
              <a:t> 리스트에 목록 출력</a:t>
            </a:r>
            <a:r>
              <a:rPr lang="en-US" altLang="ko-KR" dirty="0"/>
              <a:t>, </a:t>
            </a:r>
            <a:r>
              <a:rPr lang="ko-KR" altLang="en-US" dirty="0"/>
              <a:t>목록을 선택하는 입력 방식</a:t>
            </a:r>
            <a:endParaRPr lang="en-US" altLang="ko-KR" dirty="0"/>
          </a:p>
          <a:p>
            <a:pPr lvl="2" fontAlgn="base"/>
            <a:r>
              <a:rPr lang="en-US" altLang="ko-KR" dirty="0"/>
              <a:t>&lt;option&gt; </a:t>
            </a:r>
            <a:r>
              <a:rPr lang="ko-KR" altLang="en-US" dirty="0"/>
              <a:t>태그로 항목 하나 표현</a:t>
            </a:r>
          </a:p>
          <a:p>
            <a:pPr lvl="2" fontAlgn="base"/>
            <a:endParaRPr lang="ko-KR" altLang="en-US" dirty="0"/>
          </a:p>
          <a:p>
            <a:pPr lvl="1" fontAlgn="base"/>
            <a:endParaRPr lang="en-US" altLang="ko-KR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36912"/>
            <a:ext cx="7848872" cy="20329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138" y="4725144"/>
            <a:ext cx="78629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7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5649" y="1449407"/>
            <a:ext cx="2647394" cy="23199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939" y="3851899"/>
            <a:ext cx="2647394" cy="27309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3-11 </a:t>
            </a:r>
            <a:r>
              <a:rPr lang="ko-KR" altLang="en-US" dirty="0" err="1"/>
              <a:t>콤보박스</a:t>
            </a:r>
            <a:r>
              <a:rPr lang="ko-KR" altLang="en-US" dirty="0"/>
              <a:t>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48264" y="508518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6362" y="2420888"/>
            <a:ext cx="417646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err="1"/>
              <a:t>콤보박스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음식은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&lt;select</a:t>
            </a:r>
            <a:r>
              <a:rPr lang="en-US" altLang="ko-KR" sz="1400" dirty="0"/>
              <a:t> name="china"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&lt;option </a:t>
            </a:r>
            <a:r>
              <a:rPr lang="en-US" altLang="ko-KR" sz="1400" dirty="0"/>
              <a:t>value="1"</a:t>
            </a:r>
            <a:r>
              <a:rPr lang="en-US" altLang="ko-KR" sz="1400" b="1" dirty="0"/>
              <a:t>&gt;</a:t>
            </a:r>
            <a:r>
              <a:rPr lang="ko-KR" altLang="en-US" sz="1400" b="1" dirty="0" err="1"/>
              <a:t>짜장면</a:t>
            </a:r>
            <a:r>
              <a:rPr lang="en-US" altLang="ko-KR" sz="1400" b="1" dirty="0"/>
              <a:t>&lt;/option&gt;</a:t>
            </a:r>
          </a:p>
          <a:p>
            <a:pPr defTabSz="180000"/>
            <a:r>
              <a:rPr lang="en-US" altLang="ko-KR" sz="1400" dirty="0"/>
              <a:t>		&lt;option value="2" </a:t>
            </a:r>
            <a:r>
              <a:rPr lang="en-US" altLang="ko-KR" sz="1400" b="1" dirty="0"/>
              <a:t>selected</a:t>
            </a:r>
            <a:r>
              <a:rPr lang="en-US" altLang="ko-KR" sz="1400" dirty="0"/>
              <a:t>&gt;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/>
              <a:t>		&lt;option value="3"&gt;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&lt;/select&gt;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2771800" y="4365104"/>
            <a:ext cx="792087" cy="31627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7372" y="3261983"/>
            <a:ext cx="1721866" cy="442674"/>
          </a:xfrm>
          <a:prstGeom prst="wedgeRoundRectCallout">
            <a:avLst>
              <a:gd name="adj1" fmla="val 39333"/>
              <a:gd name="adj2" fmla="val 915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selected </a:t>
            </a:r>
            <a:r>
              <a:rPr lang="ko-KR" altLang="en-US" sz="1000" dirty="0"/>
              <a:t>속성이</a:t>
            </a:r>
            <a:r>
              <a:rPr lang="en-US" altLang="ko-KR" sz="1000" dirty="0"/>
              <a:t> </a:t>
            </a:r>
          </a:p>
          <a:p>
            <a:r>
              <a:rPr lang="ko-KR" altLang="en-US" sz="1000" dirty="0"/>
              <a:t>사용되면 선택 상태</a:t>
            </a:r>
          </a:p>
        </p:txBody>
      </p:sp>
      <p:sp>
        <p:nvSpPr>
          <p:cNvPr id="10" name="자유형 9"/>
          <p:cNvSpPr/>
          <p:nvPr/>
        </p:nvSpPr>
        <p:spPr>
          <a:xfrm>
            <a:off x="3419872" y="3212976"/>
            <a:ext cx="2160240" cy="1224136"/>
          </a:xfrm>
          <a:custGeom>
            <a:avLst/>
            <a:gdLst>
              <a:gd name="connsiteX0" fmla="*/ 0 w 2133600"/>
              <a:gd name="connsiteY0" fmla="*/ 609600 h 609600"/>
              <a:gd name="connsiteX1" fmla="*/ 1046480 w 2133600"/>
              <a:gd name="connsiteY1" fmla="*/ 538480 h 609600"/>
              <a:gd name="connsiteX2" fmla="*/ 1696720 w 2133600"/>
              <a:gd name="connsiteY2" fmla="*/ 314960 h 609600"/>
              <a:gd name="connsiteX3" fmla="*/ 2133600 w 213360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609600">
                <a:moveTo>
                  <a:pt x="0" y="609600"/>
                </a:moveTo>
                <a:cubicBezTo>
                  <a:pt x="381846" y="598593"/>
                  <a:pt x="763693" y="587587"/>
                  <a:pt x="1046480" y="538480"/>
                </a:cubicBezTo>
                <a:cubicBezTo>
                  <a:pt x="1329267" y="489373"/>
                  <a:pt x="1515533" y="404707"/>
                  <a:pt x="1696720" y="314960"/>
                </a:cubicBezTo>
                <a:cubicBezTo>
                  <a:pt x="1877907" y="225213"/>
                  <a:pt x="2060787" y="60960"/>
                  <a:pt x="213360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8594" y="1456038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짜장면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짬뽕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탕수육의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개의 선택 항목을 가지는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콤보박스를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010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&lt;label&gt;</a:t>
            </a:r>
            <a:r>
              <a:rPr lang="ko-KR" altLang="en-US" dirty="0"/>
              <a:t>로 폼 요소의 캡션 만들기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캡션이란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&lt;label&gt; </a:t>
            </a:r>
            <a:r>
              <a:rPr lang="ko-KR" altLang="en-US" dirty="0"/>
              <a:t>태그로 캡션과 폼 요소를 한 단위로 묶음</a:t>
            </a:r>
            <a:endParaRPr lang="en-US" altLang="ko-KR" dirty="0"/>
          </a:p>
          <a:p>
            <a:pPr lvl="1"/>
            <a:r>
              <a:rPr lang="ko-KR" altLang="en-US" dirty="0"/>
              <a:t>캡션 텍스트를 명료하게 하는 장점</a:t>
            </a: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ko-KR" altLang="en-US" dirty="0"/>
              <a:t>가지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47" y="1916832"/>
            <a:ext cx="2448272" cy="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7107" y="4787215"/>
            <a:ext cx="3438535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&lt;label&gt;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ID : &lt;input type="text" &gt;</a:t>
            </a:r>
          </a:p>
          <a:p>
            <a:pPr defTabSz="180000"/>
            <a:r>
              <a:rPr lang="en-US" altLang="ko-KR" sz="1200" b="1" dirty="0"/>
              <a:t>&lt;/label&gt;</a:t>
            </a:r>
            <a:endParaRPr lang="ko-KR" altLang="en-US" sz="1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955255"/>
            <a:ext cx="2520280" cy="306467"/>
          </a:xfrm>
          <a:prstGeom prst="roundRect">
            <a:avLst>
              <a:gd name="adj" fmla="val 8603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 : &lt;input type="text"&gt;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1067" y="5726534"/>
            <a:ext cx="3450533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 </a:t>
            </a:r>
            <a:r>
              <a:rPr lang="en-US" altLang="ko-KR" sz="1200" b="1" dirty="0">
                <a:solidFill>
                  <a:srgbClr val="C00000"/>
                </a:solidFill>
              </a:rPr>
              <a:t>for="</a:t>
            </a:r>
            <a:r>
              <a:rPr lang="en-US" altLang="ko-KR" sz="1200" b="1" dirty="0" err="1">
                <a:solidFill>
                  <a:srgbClr val="C00000"/>
                </a:solidFill>
              </a:rPr>
              <a:t>loginID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ID : </a:t>
            </a:r>
            <a:r>
              <a:rPr lang="en-US" altLang="ko-KR" sz="1200" b="1" dirty="0"/>
              <a:t>&lt;/label&gt;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&lt;input type="text" </a:t>
            </a:r>
            <a:r>
              <a:rPr lang="en-US" altLang="ko-KR" sz="1200" b="1" dirty="0">
                <a:solidFill>
                  <a:srgbClr val="C00000"/>
                </a:solidFill>
              </a:rPr>
              <a:t>id="</a:t>
            </a:r>
            <a:r>
              <a:rPr lang="en-US" altLang="ko-KR" sz="1200" b="1" dirty="0" err="1">
                <a:solidFill>
                  <a:srgbClr val="C00000"/>
                </a:solidFill>
              </a:rPr>
              <a:t>loginID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en-US" altLang="ko-KR" sz="1200" b="1" dirty="0"/>
              <a:t>&gt;</a:t>
            </a:r>
          </a:p>
        </p:txBody>
      </p:sp>
      <p:sp>
        <p:nvSpPr>
          <p:cNvPr id="17" name="타원 16"/>
          <p:cNvSpPr/>
          <p:nvPr/>
        </p:nvSpPr>
        <p:spPr>
          <a:xfrm>
            <a:off x="2058324" y="4817165"/>
            <a:ext cx="806475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430494" y="4475171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캡션</a:t>
            </a:r>
          </a:p>
        </p:txBody>
      </p:sp>
      <p:sp>
        <p:nvSpPr>
          <p:cNvPr id="20" name="타원 19"/>
          <p:cNvSpPr/>
          <p:nvPr/>
        </p:nvSpPr>
        <p:spPr>
          <a:xfrm>
            <a:off x="3101256" y="5747922"/>
            <a:ext cx="822671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497301" y="5402498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1819477" y="2001146"/>
            <a:ext cx="143557" cy="792088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7858" y="251274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19" name="왼쪽 중괄호 18"/>
          <p:cNvSpPr/>
          <p:nvPr/>
        </p:nvSpPr>
        <p:spPr>
          <a:xfrm rot="16200000">
            <a:off x="2957763" y="1726496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69149" y="2512283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폼 요소</a:t>
            </a:r>
            <a:endParaRPr lang="ko-KR" altLang="en-US" sz="1050" dirty="0"/>
          </a:p>
        </p:txBody>
      </p:sp>
      <p:sp>
        <p:nvSpPr>
          <p:cNvPr id="23" name="왼쪽 중괄호 22"/>
          <p:cNvSpPr/>
          <p:nvPr/>
        </p:nvSpPr>
        <p:spPr>
          <a:xfrm rot="16200000">
            <a:off x="4986763" y="1965142"/>
            <a:ext cx="143555" cy="864097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9139" y="251274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25" name="왼쪽 중괄호 24"/>
          <p:cNvSpPr/>
          <p:nvPr/>
        </p:nvSpPr>
        <p:spPr>
          <a:xfrm rot="16200000">
            <a:off x="6198122" y="1726498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9508" y="2512285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폼 요소</a:t>
            </a:r>
            <a:endParaRPr lang="ko-KR" altLang="en-US" sz="105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0" y="4772441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0" y="5727682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844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3-12 &lt;label&gt; </a:t>
            </a:r>
            <a:r>
              <a:rPr lang="ko-KR" altLang="en-US" dirty="0"/>
              <a:t>태그로 로그인 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2204864"/>
            <a:ext cx="46085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&lt;form name="</a:t>
            </a:r>
            <a:r>
              <a:rPr lang="en-US" altLang="ko-KR" sz="1200" dirty="0" err="1" smtClean="0"/>
              <a:t>fo</a:t>
            </a:r>
            <a:r>
              <a:rPr lang="en-US" altLang="ko-KR" sz="1200" dirty="0" smtClean="0"/>
              <a:t>" method="get"&gt;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&lt;label&gt;</a:t>
            </a:r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 : &lt;input type="text" size="15" value=""&gt;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&lt;/label&gt;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&lt;label for="pass"&gt;</a:t>
            </a:r>
            <a:r>
              <a:rPr lang="ko-KR" altLang="en-US" sz="1200" dirty="0" smtClean="0"/>
              <a:t>비밀 번호 </a:t>
            </a:r>
            <a:r>
              <a:rPr lang="en-US" altLang="ko-KR" sz="1200" dirty="0" smtClean="0"/>
              <a:t>: </a:t>
            </a:r>
            <a:r>
              <a:rPr lang="en-US" altLang="ko-KR" sz="1200" b="1" dirty="0" smtClean="0"/>
              <a:t>&lt;/label&gt;</a:t>
            </a:r>
          </a:p>
          <a:p>
            <a:pPr defTabSz="180000"/>
            <a:r>
              <a:rPr lang="en-US" altLang="ko-KR" sz="1200" dirty="0"/>
              <a:t>	&lt;input </a:t>
            </a:r>
            <a:r>
              <a:rPr lang="en-US" altLang="ko-KR" sz="1200" b="1" dirty="0"/>
              <a:t>id="pass" </a:t>
            </a:r>
            <a:r>
              <a:rPr lang="en-US" altLang="ko-KR" sz="1200" dirty="0"/>
              <a:t>type="password" size="15" value=""&gt;</a:t>
            </a:r>
          </a:p>
          <a:p>
            <a:pPr defTabSz="180000"/>
            <a:r>
              <a:rPr lang="en-US" altLang="ko-KR" sz="1200" dirty="0"/>
              <a:t>	&lt;input type="submit" value="</a:t>
            </a:r>
            <a:r>
              <a:rPr lang="ko-KR" altLang="en-US" sz="1200" dirty="0"/>
              <a:t>완료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492896"/>
            <a:ext cx="3312368" cy="2408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5171" y="1429034"/>
            <a:ext cx="8079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3-5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로그인 폼에 있는 캡션을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&lt;label&gt;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감싸 다시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52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9132" y="4388978"/>
            <a:ext cx="1829172" cy="973592"/>
          </a:xfrm>
          <a:prstGeom prst="rect">
            <a:avLst/>
          </a:prstGeom>
          <a:ln>
            <a:solidFill>
              <a:srgbClr val="4FB4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선택형</a:t>
            </a:r>
            <a:r>
              <a:rPr lang="ko-KR" altLang="en-US" dirty="0"/>
              <a:t> 요소의 캡션을 </a:t>
            </a:r>
            <a:r>
              <a:rPr lang="en-US" altLang="ko-KR" dirty="0"/>
              <a:t>&lt;label&gt;</a:t>
            </a:r>
            <a:r>
              <a:rPr lang="ko-KR" altLang="en-US" dirty="0"/>
              <a:t>로 감싸기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55482"/>
            <a:ext cx="8153400" cy="5040560"/>
          </a:xfrm>
        </p:spPr>
        <p:txBody>
          <a:bodyPr/>
          <a:lstStyle/>
          <a:p>
            <a:r>
              <a:rPr lang="ko-KR" altLang="en-US" dirty="0" err="1"/>
              <a:t>선택형</a:t>
            </a:r>
            <a:r>
              <a:rPr lang="ko-KR" altLang="en-US" dirty="0"/>
              <a:t> 요소에 </a:t>
            </a:r>
            <a:r>
              <a:rPr lang="en-US" altLang="ko-KR" dirty="0"/>
              <a:t>&lt;label&gt; </a:t>
            </a:r>
            <a:r>
              <a:rPr lang="ko-KR" altLang="en-US" dirty="0"/>
              <a:t>태그 사용</a:t>
            </a:r>
            <a:endParaRPr lang="en-US" altLang="ko-KR" dirty="0"/>
          </a:p>
          <a:p>
            <a:pPr lvl="1"/>
            <a:r>
              <a:rPr lang="ko-KR" altLang="en-US" dirty="0"/>
              <a:t>캡션 텍스트나 이미지를 선택해도 폼 요소를 선택한 것으로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4421" y="3500606"/>
            <a:ext cx="4608512" cy="471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 for="china"&gt;</a:t>
            </a:r>
            <a:r>
              <a:rPr lang="ko-KR" altLang="en-US" sz="1200" b="1" dirty="0" err="1"/>
              <a:t>짜장면</a:t>
            </a:r>
            <a:r>
              <a:rPr lang="en-US" altLang="ko-KR" sz="1200" b="1" dirty="0"/>
              <a:t>&lt;/label&gt;</a:t>
            </a:r>
          </a:p>
          <a:p>
            <a:pPr defTabSz="180000"/>
            <a:r>
              <a:rPr lang="en-US" altLang="ko-KR" sz="1200" dirty="0"/>
              <a:t>&lt;input type="radio" name="china" </a:t>
            </a:r>
            <a:r>
              <a:rPr lang="en-US" altLang="ko-KR" sz="1200" b="1" dirty="0"/>
              <a:t>id="china"</a:t>
            </a:r>
            <a:r>
              <a:rPr lang="en-US" altLang="ko-KR" sz="1200" dirty="0"/>
              <a:t> value="1"&gt;</a:t>
            </a:r>
          </a:p>
        </p:txBody>
      </p:sp>
      <p:sp>
        <p:nvSpPr>
          <p:cNvPr id="6" name="타원 5"/>
          <p:cNvSpPr/>
          <p:nvPr/>
        </p:nvSpPr>
        <p:spPr>
          <a:xfrm>
            <a:off x="2073667" y="3468228"/>
            <a:ext cx="872824" cy="2689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14701" y="3694143"/>
            <a:ext cx="802998" cy="2689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29" y="3542387"/>
            <a:ext cx="828675" cy="333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3018224" y="3684920"/>
            <a:ext cx="1196032" cy="130838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493005" y="2561883"/>
            <a:ext cx="5815299" cy="522030"/>
            <a:chOff x="1291837" y="2288146"/>
            <a:chExt cx="5815299" cy="522030"/>
          </a:xfrm>
        </p:grpSpPr>
        <p:sp>
          <p:nvSpPr>
            <p:cNvPr id="10" name="직사각형 9"/>
            <p:cNvSpPr/>
            <p:nvPr/>
          </p:nvSpPr>
          <p:spPr>
            <a:xfrm>
              <a:off x="1291837" y="2288146"/>
              <a:ext cx="4604444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&lt;label&gt;</a:t>
              </a:r>
              <a:r>
                <a:rPr lang="ko-KR" altLang="en-US" sz="1200" dirty="0" err="1"/>
                <a:t>짜장면</a:t>
              </a:r>
              <a:r>
                <a:rPr lang="en-US" altLang="ko-KR" sz="1200" dirty="0"/>
                <a:t> &lt;input type="radio" name="china" value="1"&gt;</a:t>
              </a:r>
            </a:p>
            <a:p>
              <a:pPr defTabSz="180000"/>
              <a:r>
                <a:rPr lang="en-US" altLang="ko-KR" sz="1200" b="1" dirty="0"/>
                <a:t>&lt;/label&gt;</a:t>
              </a:r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461" y="2349138"/>
              <a:ext cx="828675" cy="3333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타원 16"/>
            <p:cNvSpPr/>
            <p:nvPr/>
          </p:nvSpPr>
          <p:spPr>
            <a:xfrm>
              <a:off x="1939909" y="2310424"/>
              <a:ext cx="504056" cy="24332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2515568" y="2627681"/>
              <a:ext cx="496729" cy="182495"/>
            </a:xfrm>
            <a:prstGeom prst="wedgeRoundRectCallout">
              <a:avLst>
                <a:gd name="adj1" fmla="val -87988"/>
                <a:gd name="adj2" fmla="val -9195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캡션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99199" y="4461600"/>
            <a:ext cx="366703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&lt;input type="radio" name="china" value="1"&gt;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dirty="0" err="1"/>
              <a:t>짜장면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="jajang.png"&gt;</a:t>
            </a:r>
          </a:p>
          <a:p>
            <a:pPr defTabSz="180000"/>
            <a:r>
              <a:rPr lang="en-US" altLang="ko-KR" sz="1200" b="1" dirty="0"/>
              <a:t>&lt;/label&gt;</a:t>
            </a:r>
          </a:p>
        </p:txBody>
      </p:sp>
      <p:sp>
        <p:nvSpPr>
          <p:cNvPr id="19" name="타원 18"/>
          <p:cNvSpPr/>
          <p:nvPr/>
        </p:nvSpPr>
        <p:spPr>
          <a:xfrm>
            <a:off x="1709853" y="4823123"/>
            <a:ext cx="2520280" cy="29044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305236" y="5022323"/>
            <a:ext cx="496729" cy="182495"/>
          </a:xfrm>
          <a:prstGeom prst="wedgeRoundRectCallout">
            <a:avLst>
              <a:gd name="adj1" fmla="val -76764"/>
              <a:gd name="adj2" fmla="val -47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캡션</a:t>
            </a: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5242565" y="4307810"/>
            <a:ext cx="496729" cy="182495"/>
          </a:xfrm>
          <a:prstGeom prst="wedgeRoundRectCallout">
            <a:avLst>
              <a:gd name="adj1" fmla="val 49701"/>
              <a:gd name="adj2" fmla="val 1443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캡션</a:t>
            </a:r>
          </a:p>
        </p:txBody>
      </p:sp>
      <p:sp>
        <p:nvSpPr>
          <p:cNvPr id="24" name="자유형 23"/>
          <p:cNvSpPr/>
          <p:nvPr/>
        </p:nvSpPr>
        <p:spPr>
          <a:xfrm>
            <a:off x="5684460" y="4362015"/>
            <a:ext cx="1623844" cy="1011201"/>
          </a:xfrm>
          <a:custGeom>
            <a:avLst/>
            <a:gdLst>
              <a:gd name="connsiteX0" fmla="*/ 135466 w 917807"/>
              <a:gd name="connsiteY0" fmla="*/ 42333 h 651933"/>
              <a:gd name="connsiteX1" fmla="*/ 93133 w 917807"/>
              <a:gd name="connsiteY1" fmla="*/ 84666 h 651933"/>
              <a:gd name="connsiteX2" fmla="*/ 76200 w 917807"/>
              <a:gd name="connsiteY2" fmla="*/ 135466 h 651933"/>
              <a:gd name="connsiteX3" fmla="*/ 25400 w 917807"/>
              <a:gd name="connsiteY3" fmla="*/ 203200 h 651933"/>
              <a:gd name="connsiteX4" fmla="*/ 0 w 917807"/>
              <a:gd name="connsiteY4" fmla="*/ 254000 h 651933"/>
              <a:gd name="connsiteX5" fmla="*/ 8466 w 917807"/>
              <a:gd name="connsiteY5" fmla="*/ 457200 h 651933"/>
              <a:gd name="connsiteX6" fmla="*/ 16933 w 917807"/>
              <a:gd name="connsiteY6" fmla="*/ 482600 h 651933"/>
              <a:gd name="connsiteX7" fmla="*/ 42333 w 917807"/>
              <a:gd name="connsiteY7" fmla="*/ 567266 h 651933"/>
              <a:gd name="connsiteX8" fmla="*/ 84666 w 917807"/>
              <a:gd name="connsiteY8" fmla="*/ 601133 h 651933"/>
              <a:gd name="connsiteX9" fmla="*/ 101600 w 917807"/>
              <a:gd name="connsiteY9" fmla="*/ 618066 h 651933"/>
              <a:gd name="connsiteX10" fmla="*/ 194733 w 917807"/>
              <a:gd name="connsiteY10" fmla="*/ 643466 h 651933"/>
              <a:gd name="connsiteX11" fmla="*/ 228600 w 917807"/>
              <a:gd name="connsiteY11" fmla="*/ 651933 h 651933"/>
              <a:gd name="connsiteX12" fmla="*/ 372533 w 917807"/>
              <a:gd name="connsiteY12" fmla="*/ 643466 h 651933"/>
              <a:gd name="connsiteX13" fmla="*/ 601133 w 917807"/>
              <a:gd name="connsiteY13" fmla="*/ 635000 h 651933"/>
              <a:gd name="connsiteX14" fmla="*/ 643466 w 917807"/>
              <a:gd name="connsiteY14" fmla="*/ 626533 h 651933"/>
              <a:gd name="connsiteX15" fmla="*/ 694266 w 917807"/>
              <a:gd name="connsiteY15" fmla="*/ 609600 h 651933"/>
              <a:gd name="connsiteX16" fmla="*/ 745066 w 917807"/>
              <a:gd name="connsiteY16" fmla="*/ 575733 h 651933"/>
              <a:gd name="connsiteX17" fmla="*/ 778933 w 917807"/>
              <a:gd name="connsiteY17" fmla="*/ 541866 h 651933"/>
              <a:gd name="connsiteX18" fmla="*/ 795866 w 917807"/>
              <a:gd name="connsiteY18" fmla="*/ 516466 h 651933"/>
              <a:gd name="connsiteX19" fmla="*/ 846666 w 917807"/>
              <a:gd name="connsiteY19" fmla="*/ 465666 h 651933"/>
              <a:gd name="connsiteX20" fmla="*/ 863600 w 917807"/>
              <a:gd name="connsiteY20" fmla="*/ 448733 h 651933"/>
              <a:gd name="connsiteX21" fmla="*/ 905933 w 917807"/>
              <a:gd name="connsiteY21" fmla="*/ 397933 h 651933"/>
              <a:gd name="connsiteX22" fmla="*/ 905933 w 917807"/>
              <a:gd name="connsiteY22" fmla="*/ 220133 h 651933"/>
              <a:gd name="connsiteX23" fmla="*/ 872066 w 917807"/>
              <a:gd name="connsiteY23" fmla="*/ 169333 h 651933"/>
              <a:gd name="connsiteX24" fmla="*/ 863600 w 917807"/>
              <a:gd name="connsiteY24" fmla="*/ 143933 h 651933"/>
              <a:gd name="connsiteX25" fmla="*/ 846666 w 917807"/>
              <a:gd name="connsiteY25" fmla="*/ 127000 h 651933"/>
              <a:gd name="connsiteX26" fmla="*/ 821266 w 917807"/>
              <a:gd name="connsiteY26" fmla="*/ 93133 h 651933"/>
              <a:gd name="connsiteX27" fmla="*/ 770466 w 917807"/>
              <a:gd name="connsiteY27" fmla="*/ 25400 h 651933"/>
              <a:gd name="connsiteX28" fmla="*/ 745066 w 917807"/>
              <a:gd name="connsiteY28" fmla="*/ 16933 h 651933"/>
              <a:gd name="connsiteX29" fmla="*/ 719666 w 917807"/>
              <a:gd name="connsiteY29" fmla="*/ 0 h 651933"/>
              <a:gd name="connsiteX30" fmla="*/ 262466 w 917807"/>
              <a:gd name="connsiteY30" fmla="*/ 8466 h 651933"/>
              <a:gd name="connsiteX31" fmla="*/ 177800 w 917807"/>
              <a:gd name="connsiteY31" fmla="*/ 25400 h 651933"/>
              <a:gd name="connsiteX32" fmla="*/ 135466 w 917807"/>
              <a:gd name="connsiteY32" fmla="*/ 59266 h 651933"/>
              <a:gd name="connsiteX33" fmla="*/ 135466 w 917807"/>
              <a:gd name="connsiteY33" fmla="*/ 423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7807" h="651933">
                <a:moveTo>
                  <a:pt x="135466" y="42333"/>
                </a:moveTo>
                <a:cubicBezTo>
                  <a:pt x="128410" y="46566"/>
                  <a:pt x="103847" y="67830"/>
                  <a:pt x="93133" y="84666"/>
                </a:cubicBezTo>
                <a:cubicBezTo>
                  <a:pt x="83550" y="99725"/>
                  <a:pt x="88821" y="122845"/>
                  <a:pt x="76200" y="135466"/>
                </a:cubicBezTo>
                <a:cubicBezTo>
                  <a:pt x="56141" y="155525"/>
                  <a:pt x="34975" y="174477"/>
                  <a:pt x="25400" y="203200"/>
                </a:cubicBezTo>
                <a:cubicBezTo>
                  <a:pt x="13715" y="238253"/>
                  <a:pt x="21883" y="221174"/>
                  <a:pt x="0" y="254000"/>
                </a:cubicBezTo>
                <a:cubicBezTo>
                  <a:pt x="2822" y="321733"/>
                  <a:pt x="3458" y="389593"/>
                  <a:pt x="8466" y="457200"/>
                </a:cubicBezTo>
                <a:cubicBezTo>
                  <a:pt x="9125" y="466100"/>
                  <a:pt x="14997" y="473888"/>
                  <a:pt x="16933" y="482600"/>
                </a:cubicBezTo>
                <a:cubicBezTo>
                  <a:pt x="27167" y="528651"/>
                  <a:pt x="17949" y="530689"/>
                  <a:pt x="42333" y="567266"/>
                </a:cubicBezTo>
                <a:cubicBezTo>
                  <a:pt x="54016" y="584791"/>
                  <a:pt x="68488" y="588191"/>
                  <a:pt x="84666" y="601133"/>
                </a:cubicBezTo>
                <a:cubicBezTo>
                  <a:pt x="90899" y="606120"/>
                  <a:pt x="94460" y="614496"/>
                  <a:pt x="101600" y="618066"/>
                </a:cubicBezTo>
                <a:cubicBezTo>
                  <a:pt x="133324" y="633928"/>
                  <a:pt x="161283" y="636033"/>
                  <a:pt x="194733" y="643466"/>
                </a:cubicBezTo>
                <a:cubicBezTo>
                  <a:pt x="206092" y="645990"/>
                  <a:pt x="217311" y="649111"/>
                  <a:pt x="228600" y="651933"/>
                </a:cubicBezTo>
                <a:lnTo>
                  <a:pt x="372533" y="643466"/>
                </a:lnTo>
                <a:cubicBezTo>
                  <a:pt x="448707" y="640004"/>
                  <a:pt x="525029" y="639756"/>
                  <a:pt x="601133" y="635000"/>
                </a:cubicBezTo>
                <a:cubicBezTo>
                  <a:pt x="615495" y="634102"/>
                  <a:pt x="629583" y="630319"/>
                  <a:pt x="643466" y="626533"/>
                </a:cubicBezTo>
                <a:cubicBezTo>
                  <a:pt x="660686" y="621837"/>
                  <a:pt x="694266" y="609600"/>
                  <a:pt x="694266" y="609600"/>
                </a:cubicBezTo>
                <a:cubicBezTo>
                  <a:pt x="711199" y="598311"/>
                  <a:pt x="730675" y="590124"/>
                  <a:pt x="745066" y="575733"/>
                </a:cubicBezTo>
                <a:lnTo>
                  <a:pt x="778933" y="541866"/>
                </a:lnTo>
                <a:cubicBezTo>
                  <a:pt x="786128" y="534671"/>
                  <a:pt x="789106" y="524071"/>
                  <a:pt x="795866" y="516466"/>
                </a:cubicBezTo>
                <a:cubicBezTo>
                  <a:pt x="811776" y="498567"/>
                  <a:pt x="829733" y="482599"/>
                  <a:pt x="846666" y="465666"/>
                </a:cubicBezTo>
                <a:cubicBezTo>
                  <a:pt x="852311" y="460022"/>
                  <a:pt x="859172" y="455375"/>
                  <a:pt x="863600" y="448733"/>
                </a:cubicBezTo>
                <a:cubicBezTo>
                  <a:pt x="887175" y="413370"/>
                  <a:pt x="873338" y="430528"/>
                  <a:pt x="905933" y="397933"/>
                </a:cubicBezTo>
                <a:cubicBezTo>
                  <a:pt x="917259" y="329982"/>
                  <a:pt x="925716" y="303220"/>
                  <a:pt x="905933" y="220133"/>
                </a:cubicBezTo>
                <a:cubicBezTo>
                  <a:pt x="901219" y="200335"/>
                  <a:pt x="872066" y="169333"/>
                  <a:pt x="872066" y="169333"/>
                </a:cubicBezTo>
                <a:cubicBezTo>
                  <a:pt x="869244" y="160866"/>
                  <a:pt x="868192" y="151586"/>
                  <a:pt x="863600" y="143933"/>
                </a:cubicBezTo>
                <a:cubicBezTo>
                  <a:pt x="859493" y="137088"/>
                  <a:pt x="851776" y="133132"/>
                  <a:pt x="846666" y="127000"/>
                </a:cubicBezTo>
                <a:cubicBezTo>
                  <a:pt x="837632" y="116160"/>
                  <a:pt x="829358" y="104693"/>
                  <a:pt x="821266" y="93133"/>
                </a:cubicBezTo>
                <a:cubicBezTo>
                  <a:pt x="818218" y="88779"/>
                  <a:pt x="787966" y="35900"/>
                  <a:pt x="770466" y="25400"/>
                </a:cubicBezTo>
                <a:cubicBezTo>
                  <a:pt x="762813" y="20808"/>
                  <a:pt x="753048" y="20924"/>
                  <a:pt x="745066" y="16933"/>
                </a:cubicBezTo>
                <a:cubicBezTo>
                  <a:pt x="735965" y="12382"/>
                  <a:pt x="728133" y="5644"/>
                  <a:pt x="719666" y="0"/>
                </a:cubicBezTo>
                <a:lnTo>
                  <a:pt x="262466" y="8466"/>
                </a:lnTo>
                <a:cubicBezTo>
                  <a:pt x="245768" y="9013"/>
                  <a:pt x="199143" y="14728"/>
                  <a:pt x="177800" y="25400"/>
                </a:cubicBezTo>
                <a:cubicBezTo>
                  <a:pt x="136365" y="46117"/>
                  <a:pt x="166964" y="35643"/>
                  <a:pt x="135466" y="59266"/>
                </a:cubicBezTo>
                <a:cubicBezTo>
                  <a:pt x="130417" y="63052"/>
                  <a:pt x="142522" y="38100"/>
                  <a:pt x="135466" y="4233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91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060848"/>
            <a:ext cx="2190688" cy="39746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2938" y="2004893"/>
            <a:ext cx="525658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캡션을 가진 라디오버튼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먹고 싶은 것 하나만 선택</a:t>
            </a:r>
            <a:r>
              <a:rPr lang="en-US" altLang="ko-KR" sz="1200" dirty="0"/>
              <a:t>?(&amp;</a:t>
            </a:r>
            <a:r>
              <a:rPr lang="en-US" altLang="ko-KR" sz="1200" dirty="0" err="1"/>
              <a:t>lt;label&amp;gt</a:t>
            </a:r>
            <a:r>
              <a:rPr lang="en-US" altLang="ko-KR" sz="1200" dirty="0"/>
              <a:t>;</a:t>
            </a:r>
            <a:r>
              <a:rPr lang="ko-KR" altLang="en-US" sz="1200" dirty="0"/>
              <a:t>이용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&lt;label&gt;</a:t>
            </a:r>
          </a:p>
          <a:p>
            <a:pPr defTabSz="180000"/>
            <a:r>
              <a:rPr lang="en-US" altLang="ko-KR" sz="1200" dirty="0"/>
              <a:t>		&lt;input type="radio" name="china" value="1"&gt;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 err="1"/>
              <a:t>짜장면</a:t>
            </a:r>
            <a:r>
              <a:rPr lang="ko-KR" altLang="en-US" sz="1200" dirty="0"/>
              <a:t>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="media/jajang.png"&gt;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&lt;/label&gt;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&lt;label&gt;</a:t>
            </a:r>
          </a:p>
          <a:p>
            <a:pPr defTabSz="180000"/>
            <a:r>
              <a:rPr lang="en-US" altLang="ko-KR" sz="1200" dirty="0"/>
              <a:t>		&lt;input type="radio" name="china" value="2" checked&gt;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짬뽕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="media/jjambbong.png"&gt;</a:t>
            </a:r>
          </a:p>
          <a:p>
            <a:pPr defTabSz="180000"/>
            <a:r>
              <a:rPr lang="en-US" altLang="ko-KR" sz="1200" dirty="0"/>
              <a:t>	&lt;/label&gt;&lt;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&lt;label&gt;</a:t>
            </a:r>
          </a:p>
          <a:p>
            <a:pPr defTabSz="180000"/>
            <a:r>
              <a:rPr lang="en-US" altLang="ko-KR" sz="1200" dirty="0"/>
              <a:t>		&lt;input type="radio" name="china" value="3"&gt;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탕수육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="media/tangsuyuk.png"&gt;</a:t>
            </a:r>
          </a:p>
          <a:p>
            <a:pPr defTabSz="180000"/>
            <a:r>
              <a:rPr lang="en-US" altLang="ko-KR" sz="1200" dirty="0"/>
              <a:t>	&lt;/label&gt;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3-13 &lt;label&gt;</a:t>
            </a:r>
            <a:r>
              <a:rPr lang="ko-KR" altLang="en-US" dirty="0"/>
              <a:t>로 라디오버튼에 캡션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167739" y="3609112"/>
            <a:ext cx="1512168" cy="792088"/>
          </a:xfrm>
          <a:custGeom>
            <a:avLst/>
            <a:gdLst>
              <a:gd name="connsiteX0" fmla="*/ 135466 w 917807"/>
              <a:gd name="connsiteY0" fmla="*/ 42333 h 651933"/>
              <a:gd name="connsiteX1" fmla="*/ 93133 w 917807"/>
              <a:gd name="connsiteY1" fmla="*/ 84666 h 651933"/>
              <a:gd name="connsiteX2" fmla="*/ 76200 w 917807"/>
              <a:gd name="connsiteY2" fmla="*/ 135466 h 651933"/>
              <a:gd name="connsiteX3" fmla="*/ 25400 w 917807"/>
              <a:gd name="connsiteY3" fmla="*/ 203200 h 651933"/>
              <a:gd name="connsiteX4" fmla="*/ 0 w 917807"/>
              <a:gd name="connsiteY4" fmla="*/ 254000 h 651933"/>
              <a:gd name="connsiteX5" fmla="*/ 8466 w 917807"/>
              <a:gd name="connsiteY5" fmla="*/ 457200 h 651933"/>
              <a:gd name="connsiteX6" fmla="*/ 16933 w 917807"/>
              <a:gd name="connsiteY6" fmla="*/ 482600 h 651933"/>
              <a:gd name="connsiteX7" fmla="*/ 42333 w 917807"/>
              <a:gd name="connsiteY7" fmla="*/ 567266 h 651933"/>
              <a:gd name="connsiteX8" fmla="*/ 84666 w 917807"/>
              <a:gd name="connsiteY8" fmla="*/ 601133 h 651933"/>
              <a:gd name="connsiteX9" fmla="*/ 101600 w 917807"/>
              <a:gd name="connsiteY9" fmla="*/ 618066 h 651933"/>
              <a:gd name="connsiteX10" fmla="*/ 194733 w 917807"/>
              <a:gd name="connsiteY10" fmla="*/ 643466 h 651933"/>
              <a:gd name="connsiteX11" fmla="*/ 228600 w 917807"/>
              <a:gd name="connsiteY11" fmla="*/ 651933 h 651933"/>
              <a:gd name="connsiteX12" fmla="*/ 372533 w 917807"/>
              <a:gd name="connsiteY12" fmla="*/ 643466 h 651933"/>
              <a:gd name="connsiteX13" fmla="*/ 601133 w 917807"/>
              <a:gd name="connsiteY13" fmla="*/ 635000 h 651933"/>
              <a:gd name="connsiteX14" fmla="*/ 643466 w 917807"/>
              <a:gd name="connsiteY14" fmla="*/ 626533 h 651933"/>
              <a:gd name="connsiteX15" fmla="*/ 694266 w 917807"/>
              <a:gd name="connsiteY15" fmla="*/ 609600 h 651933"/>
              <a:gd name="connsiteX16" fmla="*/ 745066 w 917807"/>
              <a:gd name="connsiteY16" fmla="*/ 575733 h 651933"/>
              <a:gd name="connsiteX17" fmla="*/ 778933 w 917807"/>
              <a:gd name="connsiteY17" fmla="*/ 541866 h 651933"/>
              <a:gd name="connsiteX18" fmla="*/ 795866 w 917807"/>
              <a:gd name="connsiteY18" fmla="*/ 516466 h 651933"/>
              <a:gd name="connsiteX19" fmla="*/ 846666 w 917807"/>
              <a:gd name="connsiteY19" fmla="*/ 465666 h 651933"/>
              <a:gd name="connsiteX20" fmla="*/ 863600 w 917807"/>
              <a:gd name="connsiteY20" fmla="*/ 448733 h 651933"/>
              <a:gd name="connsiteX21" fmla="*/ 905933 w 917807"/>
              <a:gd name="connsiteY21" fmla="*/ 397933 h 651933"/>
              <a:gd name="connsiteX22" fmla="*/ 905933 w 917807"/>
              <a:gd name="connsiteY22" fmla="*/ 220133 h 651933"/>
              <a:gd name="connsiteX23" fmla="*/ 872066 w 917807"/>
              <a:gd name="connsiteY23" fmla="*/ 169333 h 651933"/>
              <a:gd name="connsiteX24" fmla="*/ 863600 w 917807"/>
              <a:gd name="connsiteY24" fmla="*/ 143933 h 651933"/>
              <a:gd name="connsiteX25" fmla="*/ 846666 w 917807"/>
              <a:gd name="connsiteY25" fmla="*/ 127000 h 651933"/>
              <a:gd name="connsiteX26" fmla="*/ 821266 w 917807"/>
              <a:gd name="connsiteY26" fmla="*/ 93133 h 651933"/>
              <a:gd name="connsiteX27" fmla="*/ 770466 w 917807"/>
              <a:gd name="connsiteY27" fmla="*/ 25400 h 651933"/>
              <a:gd name="connsiteX28" fmla="*/ 745066 w 917807"/>
              <a:gd name="connsiteY28" fmla="*/ 16933 h 651933"/>
              <a:gd name="connsiteX29" fmla="*/ 719666 w 917807"/>
              <a:gd name="connsiteY29" fmla="*/ 0 h 651933"/>
              <a:gd name="connsiteX30" fmla="*/ 262466 w 917807"/>
              <a:gd name="connsiteY30" fmla="*/ 8466 h 651933"/>
              <a:gd name="connsiteX31" fmla="*/ 177800 w 917807"/>
              <a:gd name="connsiteY31" fmla="*/ 25400 h 651933"/>
              <a:gd name="connsiteX32" fmla="*/ 135466 w 917807"/>
              <a:gd name="connsiteY32" fmla="*/ 59266 h 651933"/>
              <a:gd name="connsiteX33" fmla="*/ 135466 w 917807"/>
              <a:gd name="connsiteY33" fmla="*/ 423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7807" h="651933">
                <a:moveTo>
                  <a:pt x="135466" y="42333"/>
                </a:moveTo>
                <a:cubicBezTo>
                  <a:pt x="128410" y="46566"/>
                  <a:pt x="103847" y="67830"/>
                  <a:pt x="93133" y="84666"/>
                </a:cubicBezTo>
                <a:cubicBezTo>
                  <a:pt x="83550" y="99725"/>
                  <a:pt x="88821" y="122845"/>
                  <a:pt x="76200" y="135466"/>
                </a:cubicBezTo>
                <a:cubicBezTo>
                  <a:pt x="56141" y="155525"/>
                  <a:pt x="34975" y="174477"/>
                  <a:pt x="25400" y="203200"/>
                </a:cubicBezTo>
                <a:cubicBezTo>
                  <a:pt x="13715" y="238253"/>
                  <a:pt x="21883" y="221174"/>
                  <a:pt x="0" y="254000"/>
                </a:cubicBezTo>
                <a:cubicBezTo>
                  <a:pt x="2822" y="321733"/>
                  <a:pt x="3458" y="389593"/>
                  <a:pt x="8466" y="457200"/>
                </a:cubicBezTo>
                <a:cubicBezTo>
                  <a:pt x="9125" y="466100"/>
                  <a:pt x="14997" y="473888"/>
                  <a:pt x="16933" y="482600"/>
                </a:cubicBezTo>
                <a:cubicBezTo>
                  <a:pt x="27167" y="528651"/>
                  <a:pt x="17949" y="530689"/>
                  <a:pt x="42333" y="567266"/>
                </a:cubicBezTo>
                <a:cubicBezTo>
                  <a:pt x="54016" y="584791"/>
                  <a:pt x="68488" y="588191"/>
                  <a:pt x="84666" y="601133"/>
                </a:cubicBezTo>
                <a:cubicBezTo>
                  <a:pt x="90899" y="606120"/>
                  <a:pt x="94460" y="614496"/>
                  <a:pt x="101600" y="618066"/>
                </a:cubicBezTo>
                <a:cubicBezTo>
                  <a:pt x="133324" y="633928"/>
                  <a:pt x="161283" y="636033"/>
                  <a:pt x="194733" y="643466"/>
                </a:cubicBezTo>
                <a:cubicBezTo>
                  <a:pt x="206092" y="645990"/>
                  <a:pt x="217311" y="649111"/>
                  <a:pt x="228600" y="651933"/>
                </a:cubicBezTo>
                <a:lnTo>
                  <a:pt x="372533" y="643466"/>
                </a:lnTo>
                <a:cubicBezTo>
                  <a:pt x="448707" y="640004"/>
                  <a:pt x="525029" y="639756"/>
                  <a:pt x="601133" y="635000"/>
                </a:cubicBezTo>
                <a:cubicBezTo>
                  <a:pt x="615495" y="634102"/>
                  <a:pt x="629583" y="630319"/>
                  <a:pt x="643466" y="626533"/>
                </a:cubicBezTo>
                <a:cubicBezTo>
                  <a:pt x="660686" y="621837"/>
                  <a:pt x="694266" y="609600"/>
                  <a:pt x="694266" y="609600"/>
                </a:cubicBezTo>
                <a:cubicBezTo>
                  <a:pt x="711199" y="598311"/>
                  <a:pt x="730675" y="590124"/>
                  <a:pt x="745066" y="575733"/>
                </a:cubicBezTo>
                <a:lnTo>
                  <a:pt x="778933" y="541866"/>
                </a:lnTo>
                <a:cubicBezTo>
                  <a:pt x="786128" y="534671"/>
                  <a:pt x="789106" y="524071"/>
                  <a:pt x="795866" y="516466"/>
                </a:cubicBezTo>
                <a:cubicBezTo>
                  <a:pt x="811776" y="498567"/>
                  <a:pt x="829733" y="482599"/>
                  <a:pt x="846666" y="465666"/>
                </a:cubicBezTo>
                <a:cubicBezTo>
                  <a:pt x="852311" y="460022"/>
                  <a:pt x="859172" y="455375"/>
                  <a:pt x="863600" y="448733"/>
                </a:cubicBezTo>
                <a:cubicBezTo>
                  <a:pt x="887175" y="413370"/>
                  <a:pt x="873338" y="430528"/>
                  <a:pt x="905933" y="397933"/>
                </a:cubicBezTo>
                <a:cubicBezTo>
                  <a:pt x="917259" y="329982"/>
                  <a:pt x="925716" y="303220"/>
                  <a:pt x="905933" y="220133"/>
                </a:cubicBezTo>
                <a:cubicBezTo>
                  <a:pt x="901219" y="200335"/>
                  <a:pt x="872066" y="169333"/>
                  <a:pt x="872066" y="169333"/>
                </a:cubicBezTo>
                <a:cubicBezTo>
                  <a:pt x="869244" y="160866"/>
                  <a:pt x="868192" y="151586"/>
                  <a:pt x="863600" y="143933"/>
                </a:cubicBezTo>
                <a:cubicBezTo>
                  <a:pt x="859493" y="137088"/>
                  <a:pt x="851776" y="133132"/>
                  <a:pt x="846666" y="127000"/>
                </a:cubicBezTo>
                <a:cubicBezTo>
                  <a:pt x="837632" y="116160"/>
                  <a:pt x="829358" y="104693"/>
                  <a:pt x="821266" y="93133"/>
                </a:cubicBezTo>
                <a:cubicBezTo>
                  <a:pt x="818218" y="88779"/>
                  <a:pt x="787966" y="35900"/>
                  <a:pt x="770466" y="25400"/>
                </a:cubicBezTo>
                <a:cubicBezTo>
                  <a:pt x="762813" y="20808"/>
                  <a:pt x="753048" y="20924"/>
                  <a:pt x="745066" y="16933"/>
                </a:cubicBezTo>
                <a:cubicBezTo>
                  <a:pt x="735965" y="12382"/>
                  <a:pt x="728133" y="5644"/>
                  <a:pt x="719666" y="0"/>
                </a:cubicBezTo>
                <a:lnTo>
                  <a:pt x="262466" y="8466"/>
                </a:lnTo>
                <a:cubicBezTo>
                  <a:pt x="245768" y="9013"/>
                  <a:pt x="199143" y="14728"/>
                  <a:pt x="177800" y="25400"/>
                </a:cubicBezTo>
                <a:cubicBezTo>
                  <a:pt x="136365" y="46117"/>
                  <a:pt x="166964" y="35643"/>
                  <a:pt x="135466" y="59266"/>
                </a:cubicBezTo>
                <a:cubicBezTo>
                  <a:pt x="130417" y="63052"/>
                  <a:pt x="142522" y="38100"/>
                  <a:pt x="135466" y="4233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02644" y="3321080"/>
            <a:ext cx="988867" cy="442674"/>
          </a:xfrm>
          <a:prstGeom prst="wedgeRoundRectCallout">
            <a:avLst>
              <a:gd name="adj1" fmla="val -52339"/>
              <a:gd name="adj2" fmla="val 772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&lt;label&gt;</a:t>
            </a:r>
            <a:r>
              <a:rPr lang="ko-KR" altLang="en-US" sz="1000" dirty="0"/>
              <a:t>로</a:t>
            </a:r>
            <a:endParaRPr lang="en-US" altLang="ko-KR" sz="1000" dirty="0"/>
          </a:p>
          <a:p>
            <a:r>
              <a:rPr lang="ko-KR" altLang="en-US" sz="1000" dirty="0"/>
              <a:t>캡션 감싸기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2644" y="4329192"/>
            <a:ext cx="869351" cy="442674"/>
          </a:xfrm>
          <a:prstGeom prst="wedgeRoundRectCallout">
            <a:avLst>
              <a:gd name="adj1" fmla="val -78713"/>
              <a:gd name="adj2" fmla="val -781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캡션 부분</a:t>
            </a:r>
            <a:endParaRPr lang="en-US" altLang="ko-KR" sz="1000" dirty="0"/>
          </a:p>
          <a:p>
            <a:r>
              <a:rPr lang="ko-KR" altLang="en-US" sz="1000" dirty="0"/>
              <a:t>클릭 가능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6026" y="1393031"/>
            <a:ext cx="7584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&lt;label&gt;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이용하여 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3-10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의 라디오버튼에 캡션을 삽입하라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1228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에서의 색 표현</a:t>
            </a:r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9792000" cy="5040560"/>
          </a:xfrm>
        </p:spPr>
        <p:txBody>
          <a:bodyPr/>
          <a:lstStyle/>
          <a:p>
            <a:r>
              <a:rPr lang="ko-KR" altLang="en-US" dirty="0"/>
              <a:t>색 코드 </a:t>
            </a:r>
            <a:r>
              <a:rPr lang="en-US" altLang="ko-KR" dirty="0"/>
              <a:t>-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rrggbb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총가지수는</a:t>
            </a:r>
            <a:r>
              <a:rPr lang="ko-KR" altLang="en-US" dirty="0"/>
              <a:t> </a:t>
            </a:r>
            <a:r>
              <a:rPr lang="en-US" altLang="ko-KR" dirty="0" smtClean="0"/>
              <a:t>16,777,216 16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자리로 </a:t>
            </a:r>
            <a:r>
              <a:rPr lang="ko-KR" altLang="en-US" dirty="0" err="1" smtClean="0"/>
              <a:t>색원소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rr</a:t>
            </a:r>
            <a:r>
              <a:rPr lang="ko-KR" altLang="en-US" dirty="0"/>
              <a:t>은 빨간색</a:t>
            </a:r>
            <a:r>
              <a:rPr lang="en-US" altLang="ko-KR" dirty="0"/>
              <a:t>, gg</a:t>
            </a:r>
            <a:r>
              <a:rPr lang="ko-KR" altLang="en-US" dirty="0"/>
              <a:t>는 초록색</a:t>
            </a:r>
            <a:r>
              <a:rPr lang="en-US" altLang="ko-KR" dirty="0"/>
              <a:t>, bb</a:t>
            </a:r>
            <a:r>
              <a:rPr lang="ko-KR" altLang="en-US" dirty="0"/>
              <a:t>는 파란색 </a:t>
            </a:r>
            <a:r>
              <a:rPr lang="ko-KR" altLang="en-US" dirty="0" smtClean="0"/>
              <a:t>농도</a:t>
            </a:r>
            <a:r>
              <a:rPr lang="en-US" altLang="ko-KR" dirty="0" smtClean="0"/>
              <a:t>(16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 이름과 색 코드 샘플</a:t>
            </a:r>
            <a:endParaRPr lang="en-US" altLang="ko-KR" dirty="0"/>
          </a:p>
          <a:p>
            <a:pPr marL="685800" lvl="2" indent="0">
              <a:buNone/>
            </a:pP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06371" y="3063124"/>
            <a:ext cx="1935832" cy="64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 b="1" spc="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# 80</a:t>
            </a:r>
            <a:r>
              <a:rPr lang="en-US" altLang="ko-KR" sz="1100" b="1" spc="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00</a:t>
            </a:r>
            <a:r>
              <a:rPr lang="en-US" altLang="ko-KR" sz="1100" b="1" spc="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FF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41741" y="292878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+mj-lt"/>
              </a:rPr>
              <a:t>green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82038" y="2932829"/>
            <a:ext cx="3754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red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55543" y="2932830"/>
            <a:ext cx="436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+mj-lt"/>
              </a:rPr>
              <a:t>blue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4048" y="3104098"/>
            <a:ext cx="2160240" cy="612934"/>
          </a:xfrm>
          <a:prstGeom prst="wedgeRoundRectCallout">
            <a:avLst>
              <a:gd name="adj1" fmla="val -60432"/>
              <a:gd name="adj2" fmla="val -18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빨간색</a:t>
            </a:r>
            <a:r>
              <a:rPr lang="en-US" altLang="ko-KR" sz="1000" dirty="0"/>
              <a:t>(red) </a:t>
            </a:r>
            <a:r>
              <a:rPr lang="ko-KR" altLang="en-US" sz="1000" dirty="0"/>
              <a:t>성분 </a:t>
            </a:r>
            <a:r>
              <a:rPr lang="en-US" altLang="ko-KR" sz="1000" dirty="0"/>
              <a:t>0x80(128), </a:t>
            </a:r>
            <a:r>
              <a:rPr lang="ko-KR" altLang="en-US" sz="1000" dirty="0"/>
              <a:t>초록색 성분은 없고</a:t>
            </a:r>
            <a:r>
              <a:rPr lang="en-US" altLang="ko-KR" sz="1000" dirty="0"/>
              <a:t>, </a:t>
            </a:r>
            <a:r>
              <a:rPr lang="ko-KR" altLang="en-US" sz="1000" dirty="0"/>
              <a:t>파란색</a:t>
            </a:r>
            <a:r>
              <a:rPr lang="en-US" altLang="ko-KR" sz="1000" dirty="0"/>
              <a:t>(blue) </a:t>
            </a:r>
            <a:r>
              <a:rPr lang="ko-KR" altLang="en-US" sz="1000" dirty="0"/>
              <a:t>성분이 </a:t>
            </a:r>
            <a:r>
              <a:rPr lang="en-US" altLang="ko-KR" sz="1000" dirty="0"/>
              <a:t>0xFF(255)</a:t>
            </a:r>
            <a:r>
              <a:rPr lang="ko-KR" altLang="en-US" sz="1000" dirty="0"/>
              <a:t>가 혼합된 보라색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59" y="3199662"/>
            <a:ext cx="452606" cy="40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오른쪽 대괄호 13"/>
          <p:cNvSpPr/>
          <p:nvPr/>
        </p:nvSpPr>
        <p:spPr>
          <a:xfrm rot="16200000">
            <a:off x="2345599" y="3052513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 rot="16200000">
            <a:off x="2768676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3230015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91880" y="3386279"/>
            <a:ext cx="43204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 rot="10800000" flipV="1">
            <a:off x="2412306" y="2517483"/>
            <a:ext cx="719535" cy="348415"/>
          </a:xfrm>
          <a:prstGeom prst="bentConnector3">
            <a:avLst>
              <a:gd name="adj1" fmla="val 10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91088" y="2376600"/>
            <a:ext cx="368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/>
              <a:t>8</a:t>
            </a:r>
            <a:r>
              <a:rPr lang="ko-KR" altLang="en-US" sz="1400" dirty="0"/>
              <a:t>비트 범위</a:t>
            </a:r>
            <a:r>
              <a:rPr lang="en-US" altLang="ko-KR" sz="1400" dirty="0"/>
              <a:t>(0~255)</a:t>
            </a:r>
            <a:r>
              <a:rPr lang="ko-KR" altLang="en-US" sz="1400" dirty="0"/>
              <a:t>로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(0~FF)</a:t>
            </a:r>
            <a:r>
              <a:rPr lang="ko-KR" altLang="en-US" sz="1400" dirty="0"/>
              <a:t>로 표기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764511"/>
            <a:ext cx="754605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 입력</a:t>
            </a:r>
            <a:r>
              <a:rPr lang="en-US" altLang="ko-KR" dirty="0"/>
              <a:t> </a:t>
            </a:r>
            <a:r>
              <a:rPr lang="ko-KR" altLang="en-US" dirty="0"/>
              <a:t>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 type="</a:t>
            </a:r>
            <a:r>
              <a:rPr lang="en-US" altLang="ko-KR" dirty="0">
                <a:solidFill>
                  <a:srgbClr val="FF0000"/>
                </a:solidFill>
              </a:rPr>
              <a:t>color"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컬러 다이얼로그 출력</a:t>
            </a:r>
            <a:r>
              <a:rPr lang="en-US" altLang="ko-KR" dirty="0"/>
              <a:t>, </a:t>
            </a:r>
            <a:r>
              <a:rPr lang="ko-KR" altLang="en-US" dirty="0"/>
              <a:t>사용자로부터 색 선택</a:t>
            </a:r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636912"/>
            <a:ext cx="4575291" cy="48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&lt;input type="color" value="#00FF00"&gt; 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3719" y="3307000"/>
            <a:ext cx="1224136" cy="390953"/>
          </a:xfrm>
          <a:prstGeom prst="wedgeRoundRectCallout">
            <a:avLst>
              <a:gd name="adj1" fmla="val -66927"/>
              <a:gd name="adj2" fmla="val -119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3600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value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는 초기 색</a:t>
            </a:r>
          </a:p>
        </p:txBody>
      </p:sp>
    </p:spTree>
    <p:extLst>
      <p:ext uri="{BB962C8B-B14F-4D97-AF65-F5344CB8AC3E}">
        <p14:creationId xmlns:p14="http://schemas.microsoft.com/office/powerpoint/2010/main" val="18364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의 문서 </a:t>
            </a:r>
            <a:r>
              <a:rPr lang="ko-KR" altLang="en-US" dirty="0" smtClean="0"/>
              <a:t>구조화</a:t>
            </a:r>
            <a:r>
              <a:rPr lang="en-US" altLang="ko-KR" dirty="0" smtClean="0"/>
              <a:t>(</a:t>
            </a:r>
            <a:r>
              <a:rPr lang="en-US" altLang="ko-KR" dirty="0" smtClean="0"/>
              <a:t>Layout,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</a:t>
            </a:r>
            <a:r>
              <a:rPr lang="ko-KR" altLang="en-US" dirty="0"/>
              <a:t>의 한계 </a:t>
            </a:r>
            <a:r>
              <a:rPr lang="en-US" altLang="ko-KR" dirty="0"/>
              <a:t>: </a:t>
            </a:r>
            <a:r>
              <a:rPr lang="ko-KR" altLang="en-US" dirty="0"/>
              <a:t>웹 문서 구조를 표현하는 태그 없음</a:t>
            </a:r>
            <a:endParaRPr lang="en-US" altLang="ko-KR" dirty="0"/>
          </a:p>
          <a:p>
            <a:pPr lvl="2"/>
            <a:r>
              <a:rPr lang="en-US" altLang="ko-KR" dirty="0"/>
              <a:t>&lt;div&gt; </a:t>
            </a:r>
            <a:r>
              <a:rPr lang="ko-KR" altLang="en-US" dirty="0"/>
              <a:t>태그나 </a:t>
            </a:r>
            <a:r>
              <a:rPr lang="en-US" altLang="ko-KR" dirty="0"/>
              <a:t>&lt;table&gt; </a:t>
            </a:r>
            <a:r>
              <a:rPr lang="ko-KR" altLang="en-US" dirty="0"/>
              <a:t>태그로 구조화되어 보이게 작성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페이지의 소스를 보면 문서 구조 파악 불가능</a:t>
            </a:r>
            <a:endParaRPr lang="en-US" altLang="ko-KR" dirty="0"/>
          </a:p>
          <a:p>
            <a:r>
              <a:rPr lang="ko-KR" altLang="en-US" dirty="0"/>
              <a:t>문서 구조화의 이유</a:t>
            </a:r>
            <a:endParaRPr lang="en-US" altLang="ko-KR" dirty="0"/>
          </a:p>
          <a:p>
            <a:pPr lvl="1"/>
            <a:r>
              <a:rPr lang="ko-KR" altLang="en-US" dirty="0"/>
              <a:t>검색 엔진이 좋아하는 웹 페이지 작성의 필요성 대두</a:t>
            </a:r>
            <a:endParaRPr lang="en-US" altLang="ko-KR" dirty="0"/>
          </a:p>
          <a:p>
            <a:pPr lvl="2"/>
            <a:r>
              <a:rPr lang="ko-KR" altLang="en-US" dirty="0"/>
              <a:t>정보 탐색이 중요해진 시대</a:t>
            </a:r>
            <a:endParaRPr lang="en-US" altLang="ko-KR" dirty="0"/>
          </a:p>
          <a:p>
            <a:pPr lvl="2"/>
            <a:r>
              <a:rPr lang="ko-KR" altLang="en-US" dirty="0"/>
              <a:t>사물인터넷으로 </a:t>
            </a:r>
            <a:r>
              <a:rPr lang="en-US" altLang="ko-KR" dirty="0"/>
              <a:t>IT </a:t>
            </a:r>
            <a:r>
              <a:rPr lang="ko-KR" altLang="en-US" dirty="0"/>
              <a:t>장치들이 스스로 정보 검색하는 시대</a:t>
            </a:r>
            <a:endParaRPr lang="en-US" altLang="ko-KR" dirty="0"/>
          </a:p>
          <a:p>
            <a:pPr lvl="2"/>
            <a:r>
              <a:rPr lang="ko-KR" altLang="en-US" dirty="0"/>
              <a:t>사용자가 만든 웹 페이지 가치 극대화 </a:t>
            </a:r>
            <a:r>
              <a:rPr lang="en-US" altLang="ko-KR" dirty="0"/>
              <a:t>– </a:t>
            </a:r>
            <a:r>
              <a:rPr lang="ko-KR" altLang="en-US" dirty="0"/>
              <a:t>탐색이 쉽도록 작성</a:t>
            </a:r>
            <a:endParaRPr lang="en-US" altLang="ko-KR" dirty="0"/>
          </a:p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(semantic)</a:t>
            </a:r>
            <a:r>
              <a:rPr lang="ko-KR" altLang="en-US" dirty="0" smtClean="0"/>
              <a:t> </a:t>
            </a:r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웹 문서를 구조화하여 의미 있는 내용 탐색이 용이한 웹</a:t>
            </a:r>
            <a:endParaRPr lang="en-US" altLang="ko-KR" dirty="0"/>
          </a:p>
          <a:p>
            <a:pPr lvl="1"/>
            <a:r>
              <a:rPr lang="ko-KR" altLang="en-US" dirty="0"/>
              <a:t>기존 태그</a:t>
            </a:r>
            <a:endParaRPr lang="en-US" altLang="ko-KR" dirty="0"/>
          </a:p>
          <a:p>
            <a:pPr lvl="2"/>
            <a:r>
              <a:rPr lang="en-US" altLang="ko-KR" dirty="0"/>
              <a:t>&lt;p&gt;, &lt;div&gt;, &lt;h1&gt;, &lt;h2&gt; </a:t>
            </a:r>
            <a:r>
              <a:rPr lang="ko-KR" altLang="en-US" dirty="0"/>
              <a:t>등 태그 사용</a:t>
            </a:r>
            <a:r>
              <a:rPr lang="en-US" altLang="ko-KR" dirty="0"/>
              <a:t>. </a:t>
            </a:r>
            <a:r>
              <a:rPr lang="ko-KR" altLang="en-US" dirty="0"/>
              <a:t>문서의 구조나 의미 전달 어려움</a:t>
            </a:r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2"/>
            <a:r>
              <a:rPr lang="ko-KR" altLang="en-US" dirty="0"/>
              <a:t>문서의 구조와 의미를 전달하는 태그</a:t>
            </a:r>
            <a:endParaRPr lang="en-US" altLang="ko-KR" dirty="0"/>
          </a:p>
          <a:p>
            <a:pPr lvl="2"/>
            <a:r>
              <a:rPr lang="en-US" altLang="ko-KR" dirty="0"/>
              <a:t>&lt;header&gt;, &lt;section&gt;, &lt;article&gt;, &lt;main&gt;, &lt;summary&gt;, &lt;mark&gt;, &lt;time&gt;</a:t>
            </a:r>
          </a:p>
          <a:p>
            <a:r>
              <a:rPr lang="ko-KR" altLang="en-US" dirty="0" err="1"/>
              <a:t>구글</a:t>
            </a:r>
            <a:r>
              <a:rPr lang="ko-KR" altLang="en-US" dirty="0"/>
              <a:t> 검색 엔진 사례</a:t>
            </a:r>
            <a:endParaRPr lang="en-US" altLang="ko-KR" dirty="0"/>
          </a:p>
          <a:p>
            <a:pPr lvl="1"/>
            <a:r>
              <a:rPr lang="ko-KR" altLang="en-US" dirty="0"/>
              <a:t>웹 페이지에서 </a:t>
            </a:r>
            <a:r>
              <a:rPr lang="ko-KR" altLang="en-US" dirty="0" err="1"/>
              <a:t>시맨틱</a:t>
            </a:r>
            <a:r>
              <a:rPr lang="ko-KR" altLang="en-US" dirty="0"/>
              <a:t> 태그 검색</a:t>
            </a:r>
            <a:endParaRPr lang="en-US" altLang="ko-KR" dirty="0"/>
          </a:p>
          <a:p>
            <a:pPr lvl="1"/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업체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음악 등 검색 결과 제공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007" y="1434773"/>
            <a:ext cx="2055565" cy="1698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0179" y="1434773"/>
            <a:ext cx="2055565" cy="16985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3–14 </a:t>
            </a:r>
            <a:r>
              <a:rPr lang="ko-KR" altLang="en-US" dirty="0"/>
              <a:t>컬러 다이얼로그로 색 입력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3" y="1556792"/>
            <a:ext cx="444131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색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컬러다이얼로그로 색 입력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색 선택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/>
              <a:t>input type="color" value="#00BFFF" 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>
                <a:solidFill>
                  <a:srgbClr val="0070C0"/>
                </a:solidFill>
              </a:rPr>
              <a:t>onchange</a:t>
            </a:r>
            <a:r>
              <a:rPr lang="en-US" altLang="ko-KR" sz="1400" dirty="0"/>
              <a:t>=</a:t>
            </a:r>
          </a:p>
          <a:p>
            <a:pPr defTabSz="180000"/>
            <a:r>
              <a:rPr lang="en-US" altLang="ko-KR" sz="1400" dirty="0">
                <a:solidFill>
                  <a:srgbClr val="C00000"/>
                </a:solidFill>
              </a:rPr>
              <a:t>					"</a:t>
            </a:r>
            <a:r>
              <a:rPr lang="en-US" altLang="ko-KR" sz="1400" dirty="0" err="1">
                <a:solidFill>
                  <a:srgbClr val="C00000"/>
                </a:solidFill>
              </a:rPr>
              <a:t>document.body.style.color</a:t>
            </a:r>
            <a:r>
              <a:rPr lang="en-US" altLang="ko-KR" sz="1400" dirty="0">
                <a:solidFill>
                  <a:srgbClr val="C00000"/>
                </a:solidFill>
              </a:rPr>
              <a:t>=</a:t>
            </a:r>
            <a:r>
              <a:rPr lang="en-US" altLang="ko-KR" sz="1400" dirty="0" err="1">
                <a:solidFill>
                  <a:srgbClr val="C00000"/>
                </a:solidFill>
              </a:rPr>
              <a:t>this.value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4221088"/>
            <a:ext cx="1656184" cy="612934"/>
          </a:xfrm>
          <a:prstGeom prst="wedgeRoundRectCallout">
            <a:avLst>
              <a:gd name="adj1" fmla="val -46009"/>
              <a:gd name="adj2" fmla="val -93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선택한 색을 브라우저의 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바탕 글자에 적용하는 자바스크립트 코드</a:t>
            </a:r>
          </a:p>
        </p:txBody>
      </p:sp>
      <p:sp>
        <p:nvSpPr>
          <p:cNvPr id="9" name="자유형 8"/>
          <p:cNvSpPr/>
          <p:nvPr/>
        </p:nvSpPr>
        <p:spPr>
          <a:xfrm>
            <a:off x="5625962" y="2825118"/>
            <a:ext cx="687789" cy="680404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69856" y="2502809"/>
            <a:ext cx="466745" cy="272415"/>
          </a:xfrm>
          <a:prstGeom prst="wedgeRoundRectCallout">
            <a:avLst>
              <a:gd name="adj1" fmla="val -128266"/>
              <a:gd name="adj2" fmla="val 45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클릭</a:t>
            </a:r>
          </a:p>
        </p:txBody>
      </p:sp>
      <p:sp>
        <p:nvSpPr>
          <p:cNvPr id="11" name="자유형 10"/>
          <p:cNvSpPr/>
          <p:nvPr/>
        </p:nvSpPr>
        <p:spPr>
          <a:xfrm flipH="1">
            <a:off x="7109864" y="2825117"/>
            <a:ext cx="464496" cy="660775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3156014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value="#00BFFF＂</a:t>
            </a:r>
            <a:r>
              <a:rPr lang="ko-KR" altLang="en-US" sz="900" dirty="0"/>
              <a:t>색은 </a:t>
            </a:r>
            <a:endParaRPr lang="en-US" altLang="ko-KR" sz="900" dirty="0"/>
          </a:p>
          <a:p>
            <a:r>
              <a:rPr lang="ko-KR" altLang="en-US" sz="900" dirty="0"/>
              <a:t>컬러 다이얼로그의 초기 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22367" y="3190637"/>
            <a:ext cx="16436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사용자가 </a:t>
            </a:r>
            <a:r>
              <a:rPr lang="en-US" altLang="ko-KR" sz="900" dirty="0"/>
              <a:t>#FF80FF </a:t>
            </a:r>
            <a:r>
              <a:rPr lang="ko-KR" altLang="en-US" sz="900" dirty="0"/>
              <a:t>색 선택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3534" y="3501008"/>
            <a:ext cx="3686947" cy="298044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8391612" y="5520818"/>
            <a:ext cx="316805" cy="64792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0077" y="6481455"/>
            <a:ext cx="686320" cy="272415"/>
          </a:xfrm>
          <a:prstGeom prst="wedgeRoundRectCallout">
            <a:avLst>
              <a:gd name="adj1" fmla="val -24983"/>
              <a:gd name="adj2" fmla="val -169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#FF80FF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79271" y="5229200"/>
            <a:ext cx="42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type=“color”</a:t>
            </a:r>
            <a:r>
              <a:rPr lang="ko-KR" altLang="en-US" smtClean="0"/>
              <a:t>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일으킴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14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정보 입력 폼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 type="</a:t>
            </a:r>
            <a:r>
              <a:rPr lang="en-US" altLang="ko-KR" dirty="0" err="1"/>
              <a:t>month|week|date|time|datetime-local</a:t>
            </a:r>
            <a:r>
              <a:rPr lang="en-US" altLang="ko-KR" dirty="0"/>
              <a:t>"&gt;</a:t>
            </a:r>
          </a:p>
          <a:p>
            <a:pPr lvl="1"/>
            <a:r>
              <a:rPr lang="ko-KR" altLang="en-US" dirty="0"/>
              <a:t>시간 정보만 입력 가능한 폼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899" y="2716526"/>
            <a:ext cx="7852845" cy="23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78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요소 작성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31121" y="148478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 fontAlgn="base">
              <a:buAutoNum type="alphaLcParenBoth"/>
            </a:pPr>
            <a:r>
              <a:rPr lang="ko-KR" altLang="en-US" sz="1200" dirty="0"/>
              <a:t>달 입력</a:t>
            </a:r>
            <a:endParaRPr lang="en-US" altLang="ko-KR" sz="1200" dirty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type="month" value="2016-09"&gt;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96" y="2131114"/>
            <a:ext cx="1790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609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5938033" y="1503605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31121" y="400506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(b) </a:t>
            </a:r>
            <a:r>
              <a:rPr lang="ko-KR" altLang="en-US" sz="1200" dirty="0"/>
              <a:t>주 입력</a:t>
            </a:r>
            <a:endParaRPr lang="en-US" altLang="ko-KR" sz="1200" dirty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type="week" value="2016-W36"&gt;</a:t>
            </a:r>
            <a:endParaRPr lang="en-US" altLang="ko-KR" sz="1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46" y="4651395"/>
            <a:ext cx="1695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05" y="3980278"/>
            <a:ext cx="30670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5822891" y="4017827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90605" y="5301208"/>
            <a:ext cx="981422" cy="561856"/>
          </a:xfrm>
          <a:prstGeom prst="wedgeRoundRectCallout">
            <a:avLst>
              <a:gd name="adj1" fmla="val 74543"/>
              <a:gd name="adj2" fmla="val -536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2016</a:t>
            </a:r>
            <a:r>
              <a:rPr lang="ko-KR" altLang="en-US" sz="900" dirty="0"/>
              <a:t>년도의 </a:t>
            </a:r>
            <a:r>
              <a:rPr lang="en-US" altLang="ko-KR" sz="900" dirty="0"/>
              <a:t>36</a:t>
            </a:r>
            <a:r>
              <a:rPr lang="ko-KR" altLang="en-US" sz="900" dirty="0"/>
              <a:t>번째 주를 보여줌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87870" y="1479575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드롭다운</a:t>
            </a:r>
            <a:r>
              <a:rPr lang="ko-KR" altLang="en-US" sz="900" dirty="0"/>
              <a:t> 버튼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6065" y="3978542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드롭다운</a:t>
            </a:r>
            <a:r>
              <a:rPr lang="ko-KR" altLang="en-US" sz="900" dirty="0"/>
              <a:t> 버튼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150071" y="2292898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134396" y="48304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14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2136" y="548679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(c) </a:t>
            </a:r>
            <a:r>
              <a:rPr lang="ko-KR" altLang="en-US" sz="1200" dirty="0"/>
              <a:t>날짜 입력</a:t>
            </a:r>
            <a:endParaRPr lang="en-US" altLang="ko-KR" sz="1200" dirty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type="date" value="2016-09-01"&gt;</a:t>
            </a:r>
            <a:endParaRPr lang="en-US" altLang="ko-KR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80" y="1195010"/>
            <a:ext cx="1562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80"/>
            <a:ext cx="2590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5435352" y="548681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56672" y="596057"/>
            <a:ext cx="1549141" cy="255389"/>
          </a:xfrm>
          <a:prstGeom prst="wedgeRoundRectCallout">
            <a:avLst>
              <a:gd name="adj1" fmla="val -74713"/>
              <a:gd name="adj2" fmla="val -2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spin </a:t>
            </a:r>
            <a:r>
              <a:rPr lang="ko-KR" altLang="en-US" sz="900" dirty="0"/>
              <a:t>버튼으로</a:t>
            </a:r>
            <a:r>
              <a:rPr lang="en-US" altLang="ko-KR" sz="900" dirty="0"/>
              <a:t> </a:t>
            </a:r>
            <a:r>
              <a:rPr lang="ko-KR" altLang="en-US" sz="900" dirty="0"/>
              <a:t>변경 가능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54480" y="5085183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(e) </a:t>
            </a:r>
            <a:r>
              <a:rPr lang="ko-KR" altLang="en-US" sz="1200" dirty="0"/>
              <a:t>시간 입력</a:t>
            </a:r>
            <a:endParaRPr lang="en-US" altLang="ko-KR" sz="1200" dirty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type="time" value="21:30"&gt;</a:t>
            </a:r>
            <a:endParaRPr lang="en-US" altLang="ko-KR" sz="12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7" y="5445781"/>
            <a:ext cx="1028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7" y="5385724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6020835" y="5385724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146" idx="3"/>
          </p:cNvCxnSpPr>
          <p:nvPr/>
        </p:nvCxnSpPr>
        <p:spPr>
          <a:xfrm flipV="1">
            <a:off x="3990380" y="1361697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62589" y="5607706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32136" y="2852935"/>
            <a:ext cx="452977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(d) </a:t>
            </a:r>
            <a:r>
              <a:rPr lang="ko-KR" altLang="en-US" sz="1200" dirty="0"/>
              <a:t>로컬 날짜시간 입력</a:t>
            </a:r>
            <a:endParaRPr lang="en-US" altLang="ko-KR" sz="1200" dirty="0"/>
          </a:p>
          <a:p>
            <a:pPr marL="228600" indent="-228600" defTabSz="180000" fontAlgn="base">
              <a:buAutoNum type="alphaLcParenBoth"/>
            </a:pPr>
            <a:endParaRPr lang="ko-KR" altLang="en-US" sz="1200" dirty="0"/>
          </a:p>
          <a:p>
            <a:pPr defTabSz="180000"/>
            <a:r>
              <a:rPr lang="en-US" altLang="ko-KR" sz="1200" dirty="0"/>
              <a:t>&lt;input type="</a:t>
            </a:r>
            <a:r>
              <a:rPr lang="en-US" altLang="ko-KR" sz="1200" dirty="0" err="1"/>
              <a:t>datetime</a:t>
            </a:r>
            <a:r>
              <a:rPr lang="en-US" altLang="ko-KR" sz="1200" dirty="0"/>
              <a:t>-local"  </a:t>
            </a:r>
          </a:p>
          <a:p>
            <a:pPr defTabSz="180000"/>
            <a:r>
              <a:rPr lang="en-US" altLang="ko-KR" sz="1200" dirty="0"/>
              <a:t>			value="2016-09-01T21:30:10.32"&gt;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906048" y="38789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3"/>
            <a:ext cx="2847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13" y="3717031"/>
            <a:ext cx="2714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0604" y="5085183"/>
            <a:ext cx="1349570" cy="255389"/>
          </a:xfrm>
          <a:prstGeom prst="wedgeRoundRectCallout">
            <a:avLst>
              <a:gd name="adj1" fmla="val 20719"/>
              <a:gd name="adj2" fmla="val 75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spin </a:t>
            </a:r>
            <a:r>
              <a:rPr lang="ko-KR" altLang="en-US" sz="900" dirty="0"/>
              <a:t>버튼으로만 변경</a:t>
            </a:r>
          </a:p>
        </p:txBody>
      </p:sp>
      <p:sp>
        <p:nvSpPr>
          <p:cNvPr id="32" name="타원 31"/>
          <p:cNvSpPr/>
          <p:nvPr/>
        </p:nvSpPr>
        <p:spPr>
          <a:xfrm>
            <a:off x="1996232" y="3717031"/>
            <a:ext cx="1152128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65859" y="4157810"/>
            <a:ext cx="1549141" cy="255389"/>
          </a:xfrm>
          <a:prstGeom prst="wedgeRoundRectCallout">
            <a:avLst>
              <a:gd name="adj1" fmla="val -32083"/>
              <a:gd name="adj2" fmla="val -790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ko-KR" altLang="en-US" sz="900" dirty="0"/>
              <a:t>시 </a:t>
            </a:r>
            <a:r>
              <a:rPr lang="en-US" altLang="ko-KR" sz="900" dirty="0"/>
              <a:t>30</a:t>
            </a:r>
            <a:r>
              <a:rPr lang="ko-KR" altLang="en-US" sz="900" dirty="0"/>
              <a:t>분 </a:t>
            </a:r>
            <a:r>
              <a:rPr lang="en-US" altLang="ko-KR" sz="900" dirty="0"/>
              <a:t>10</a:t>
            </a:r>
            <a:r>
              <a:rPr lang="ko-KR" altLang="en-US" sz="900" dirty="0"/>
              <a:t>초 </a:t>
            </a:r>
            <a:r>
              <a:rPr lang="en-US" altLang="ko-KR" sz="900" dirty="0"/>
              <a:t>32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91147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3-15 </a:t>
            </a:r>
            <a:r>
              <a:rPr lang="ko-KR" altLang="en-US" dirty="0"/>
              <a:t>시간 정보 입력 폼 요소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3858" y="2132856"/>
            <a:ext cx="489654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시간 정보를 입력하는 폼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시간 정보 입력 </a:t>
            </a:r>
            <a:r>
              <a:rPr lang="en-US" altLang="ko-KR" sz="1200" dirty="0"/>
              <a:t>HTML5 </a:t>
            </a:r>
            <a:r>
              <a:rPr lang="ko-KR" altLang="en-US" sz="1200" dirty="0"/>
              <a:t>폼 요소들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ko-KR" altLang="en-US" sz="1200" dirty="0"/>
              <a:t>초기 </a:t>
            </a:r>
            <a:r>
              <a:rPr lang="ko-KR" altLang="en-US" sz="1200" dirty="0" err="1"/>
              <a:t>세팅</a:t>
            </a:r>
            <a:r>
              <a:rPr lang="ko-KR" altLang="en-US" sz="1200" dirty="0"/>
              <a:t> </a:t>
            </a:r>
            <a:r>
              <a:rPr lang="en-US" altLang="ko-KR" sz="1200" dirty="0"/>
              <a:t>: 2016</a:t>
            </a:r>
            <a:r>
              <a:rPr lang="ko-KR" altLang="en-US" sz="1200" dirty="0"/>
              <a:t>년 </a:t>
            </a: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dirty="0"/>
              <a:t>일 밤 </a:t>
            </a:r>
            <a:r>
              <a:rPr lang="en-US" altLang="ko-KR" sz="1200" dirty="0"/>
              <a:t>9</a:t>
            </a:r>
            <a:r>
              <a:rPr lang="ko-KR" altLang="en-US" sz="1200" dirty="0"/>
              <a:t>시 </a:t>
            </a:r>
            <a:r>
              <a:rPr lang="en-US" altLang="ko-KR" sz="1200" dirty="0"/>
              <a:t>30</a:t>
            </a:r>
            <a:r>
              <a:rPr lang="ko-KR" altLang="en-US" sz="1200" dirty="0"/>
              <a:t>분</a:t>
            </a:r>
            <a:r>
              <a:rPr lang="en-US" altLang="ko-KR" sz="1200" dirty="0"/>
              <a:t>(10</a:t>
            </a:r>
            <a:r>
              <a:rPr lang="ko-KR" altLang="en-US" sz="1200" dirty="0"/>
              <a:t>초 </a:t>
            </a:r>
            <a:r>
              <a:rPr lang="en-US" altLang="ko-KR" sz="1200" dirty="0"/>
              <a:t>32)&lt;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시간을 변경해 보세요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&lt;pre&gt;</a:t>
            </a:r>
          </a:p>
          <a:p>
            <a:pPr defTabSz="180000"/>
            <a:r>
              <a:rPr lang="en-US" altLang="ko-KR" sz="1200" dirty="0"/>
              <a:t>month :	</a:t>
            </a:r>
            <a:r>
              <a:rPr lang="en-US" altLang="ko-KR" sz="1200" b="1" dirty="0"/>
              <a:t>&lt;input type="month" value="2016-09"&gt;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week : 	&lt;input type="week" value="2016-W36"&gt;&lt;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data : 		&lt;input type="date" value="2016-09-01"&gt;&lt;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 </a:t>
            </a:r>
          </a:p>
          <a:p>
            <a:pPr defTabSz="180000"/>
            <a:r>
              <a:rPr lang="en-US" altLang="ko-KR" sz="1200" dirty="0"/>
              <a:t>time : 		&lt;input type="time" value="21:30"&gt;&lt;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local:		</a:t>
            </a:r>
            <a:r>
              <a:rPr lang="en-US" altLang="ko-KR" sz="1200" b="1" dirty="0"/>
              <a:t>&lt;input type="</a:t>
            </a:r>
            <a:r>
              <a:rPr lang="en-US" altLang="ko-KR" sz="1200" b="1" dirty="0" err="1"/>
              <a:t>datetime</a:t>
            </a:r>
            <a:r>
              <a:rPr lang="en-US" altLang="ko-KR" sz="1200" b="1" dirty="0"/>
              <a:t>-local" </a:t>
            </a:r>
          </a:p>
          <a:p>
            <a:pPr defTabSz="180000"/>
            <a:r>
              <a:rPr lang="en-US" altLang="ko-KR" sz="1200" b="1" dirty="0"/>
              <a:t>						value="2016-09-01T21:30:10.32"&gt;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&lt;/pre&gt;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356947"/>
            <a:ext cx="3226296" cy="5223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675" y="1356947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이 예제는 시간 정보를 입력 받는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HTML5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폼 요소들의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684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060893"/>
            <a:ext cx="2869621" cy="3823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3–16 </a:t>
            </a:r>
            <a:r>
              <a:rPr lang="ko-KR" altLang="en-US" dirty="0"/>
              <a:t>생일 날짜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9227" y="2034216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시간 정보 입력 응용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생일축하합니다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당신의 생일은 </a:t>
            </a:r>
            <a:r>
              <a:rPr lang="en-US" altLang="ko-KR" sz="1200" dirty="0"/>
              <a:t>2000</a:t>
            </a:r>
            <a:r>
              <a:rPr lang="ko-KR" altLang="en-US" sz="1200" dirty="0"/>
              <a:t>년 </a:t>
            </a:r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20</a:t>
            </a:r>
            <a:r>
              <a:rPr lang="ko-KR" altLang="en-US" sz="1200" dirty="0"/>
              <a:t>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틀리면 수정하시고</a:t>
            </a:r>
          </a:p>
          <a:p>
            <a:pPr defTabSz="180000"/>
            <a:r>
              <a:rPr lang="ko-KR" altLang="en-US" sz="1200" dirty="0"/>
              <a:t>파티 시간과 장소를 입력하세요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&lt;table&gt;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생일</a:t>
            </a:r>
            <a:r>
              <a:rPr lang="en-US" altLang="ko-KR" sz="1200" dirty="0"/>
              <a:t>&lt;td&gt;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&lt;input type="date" value="2000-05-20"&gt;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생일파티시간</a:t>
            </a:r>
            <a:r>
              <a:rPr lang="en-US" altLang="ko-KR" sz="1200" dirty="0"/>
              <a:t>&lt;td&gt;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&lt;input type="time"&gt;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생일파티장소</a:t>
            </a:r>
            <a:r>
              <a:rPr lang="en-US" altLang="ko-KR" sz="1200" dirty="0"/>
              <a:t>&lt;td&gt;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&lt;input type="text"&gt;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&lt;/table&gt;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37638" y="5373261"/>
            <a:ext cx="1440160" cy="255389"/>
          </a:xfrm>
          <a:prstGeom prst="wedgeRoundRectCallout">
            <a:avLst>
              <a:gd name="adj1" fmla="val -22459"/>
              <a:gd name="adj2" fmla="val -2028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spin </a:t>
            </a:r>
            <a:r>
              <a:rPr lang="ko-KR" altLang="en-US" sz="900" dirty="0"/>
              <a:t>버튼으로</a:t>
            </a:r>
            <a:r>
              <a:rPr lang="en-US" altLang="ko-KR" sz="900" dirty="0"/>
              <a:t> </a:t>
            </a:r>
            <a:r>
              <a:rPr lang="ko-KR" altLang="en-US" sz="900" dirty="0"/>
              <a:t>분 입력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600" y="1366922"/>
            <a:ext cx="7757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시간 정보를 입력 받는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&lt;input&gt;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사용하여 생일 날짜를 입력 받아라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6305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스핀버튼과 슬라이드로 바로 편리한 숫자 입력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&lt;input type=“number”&gt;</a:t>
            </a:r>
          </a:p>
          <a:p>
            <a:pPr lvl="1"/>
            <a:r>
              <a:rPr lang="ko-KR" altLang="en-US" dirty="0"/>
              <a:t>스핀버튼으로 정교한 값 입력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&lt;input type=“range”&gt;</a:t>
            </a:r>
          </a:p>
          <a:p>
            <a:pPr lvl="1"/>
            <a:r>
              <a:rPr lang="ko-KR" altLang="en-US" dirty="0"/>
              <a:t>슬라이드로 바로 대략적인 값 입력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7" y="2368431"/>
            <a:ext cx="4249898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</a:t>
            </a:r>
            <a:r>
              <a:rPr lang="en-US" altLang="ko-KR" sz="1400" b="1" dirty="0"/>
              <a:t>type="number"</a:t>
            </a:r>
            <a:r>
              <a:rPr lang="en-US" altLang="ko-KR" sz="1400" dirty="0"/>
              <a:t> min="0.0" max="10.0" </a:t>
            </a:r>
          </a:p>
          <a:p>
            <a:pPr defTabSz="180000"/>
            <a:r>
              <a:rPr lang="en-US" altLang="ko-KR" sz="1400" dirty="0"/>
              <a:t>											  					step= "0.5"&gt;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7" y="4509120"/>
            <a:ext cx="4249897" cy="1770698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</a:t>
            </a:r>
            <a:r>
              <a:rPr lang="en-US" altLang="ko-KR" sz="1400" b="1" dirty="0"/>
              <a:t>type="range"</a:t>
            </a:r>
            <a:r>
              <a:rPr lang="en-US" altLang="ko-KR" sz="1400" dirty="0"/>
              <a:t> min="0" max="100" </a:t>
            </a:r>
          </a:p>
          <a:p>
            <a:pPr defTabSz="180000"/>
            <a:r>
              <a:rPr lang="en-US" altLang="ko-KR" sz="1400" b="1" dirty="0"/>
              <a:t>											list="temperatures"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/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&lt;option value="10" label="Low"&gt;</a:t>
            </a:r>
          </a:p>
          <a:p>
            <a:pPr defTabSz="180000"/>
            <a:r>
              <a:rPr lang="en-US" altLang="ko-KR" sz="1400" dirty="0"/>
              <a:t>	&lt;option value="50" label="Medium"&gt;</a:t>
            </a:r>
          </a:p>
          <a:p>
            <a:pPr defTabSz="180000"/>
            <a:r>
              <a:rPr lang="en-US" altLang="ko-KR" sz="1400" dirty="0"/>
              <a:t>	&lt;option value="90" label="High"&gt;</a:t>
            </a:r>
          </a:p>
          <a:p>
            <a:pPr defTabSz="180000"/>
            <a:r>
              <a:rPr lang="en-US" altLang="ko-KR" sz="1400" dirty="0"/>
              <a:t>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92" y="2276872"/>
            <a:ext cx="1188464" cy="55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5415715" y="2553883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461053" y="2346313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5648" y="2869257"/>
            <a:ext cx="737597" cy="255389"/>
          </a:xfrm>
          <a:prstGeom prst="wedgeRoundRectCallout">
            <a:avLst>
              <a:gd name="adj1" fmla="val 38926"/>
              <a:gd name="adj2" fmla="val -131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spin </a:t>
            </a:r>
            <a:r>
              <a:rPr lang="ko-KR" altLang="en-US" sz="900" dirty="0"/>
              <a:t>버튼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433758" y="5284091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708048" y="4694947"/>
            <a:ext cx="2032304" cy="1237783"/>
            <a:chOff x="3109271" y="3590756"/>
            <a:chExt cx="2032304" cy="1237783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657" y="3861048"/>
              <a:ext cx="1831654" cy="582799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89586" y="3590756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Medium(50)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3184" y="3590756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High(90)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5327" y="3590756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Low(10)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50512" y="4413041"/>
              <a:ext cx="47267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max</a:t>
              </a:r>
            </a:p>
            <a:p>
              <a:r>
                <a:rPr lang="en-US" altLang="ko-KR" sz="1050" dirty="0"/>
                <a:t>(100) </a:t>
              </a:r>
              <a:endParaRPr lang="ko-KR" altLang="en-US" sz="10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09271" y="4413041"/>
              <a:ext cx="43794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min</a:t>
              </a:r>
            </a:p>
            <a:p>
              <a:r>
                <a:rPr lang="en-US" altLang="ko-KR" sz="1050" dirty="0"/>
                <a:t> (0) </a:t>
              </a:r>
              <a:endParaRPr lang="ko-KR" altLang="en-US" sz="1050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514030" y="3072440"/>
            <a:ext cx="32864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/>
              <a:t>(a) spin </a:t>
            </a:r>
            <a:r>
              <a:rPr lang="ko-KR" altLang="en-US" sz="1050" dirty="0"/>
              <a:t>버튼 클릭 시 </a:t>
            </a:r>
            <a:r>
              <a:rPr lang="en-US" altLang="ko-KR" sz="1050" dirty="0"/>
              <a:t>0.0~10.0 </a:t>
            </a:r>
            <a:r>
              <a:rPr lang="ko-KR" altLang="en-US" sz="1050" dirty="0"/>
              <a:t>사이에서 </a:t>
            </a:r>
            <a:r>
              <a:rPr lang="en-US" altLang="ko-KR" sz="1050" dirty="0"/>
              <a:t>0.5</a:t>
            </a:r>
            <a:r>
              <a:rPr lang="ko-KR" altLang="en-US" sz="1050" dirty="0"/>
              <a:t>씩 증감</a:t>
            </a:r>
            <a:endParaRPr lang="en-US" altLang="ko-KR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1634254" y="6316934"/>
            <a:ext cx="30460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/>
              <a:t>(b) </a:t>
            </a:r>
            <a:r>
              <a:rPr lang="ko-KR" altLang="en-US" sz="1050" dirty="0"/>
              <a:t>슬라이드 바를 움직여 </a:t>
            </a:r>
            <a:r>
              <a:rPr lang="en-US" altLang="ko-KR" sz="1050" dirty="0"/>
              <a:t>0~100</a:t>
            </a:r>
            <a:r>
              <a:rPr lang="ko-KR" altLang="en-US" sz="1050" dirty="0"/>
              <a:t>사이의 값 입력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722017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6965" y="2120890"/>
            <a:ext cx="3015635" cy="2799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3-17 &lt;input type="</a:t>
            </a:r>
            <a:r>
              <a:rPr lang="en-US" altLang="ko-KR" dirty="0" err="1"/>
              <a:t>number|range</a:t>
            </a:r>
            <a:r>
              <a:rPr lang="en-US" altLang="ko-KR" dirty="0"/>
              <a:t>"&gt;</a:t>
            </a:r>
            <a:r>
              <a:rPr lang="ko-KR" altLang="en-US" dirty="0"/>
              <a:t>로 편리한 숫자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484784"/>
            <a:ext cx="4552487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편리한 숫자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홈 제어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온도 조절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지속시간 </a:t>
            </a:r>
            <a:r>
              <a:rPr lang="en-US" altLang="ko-KR" sz="1400" dirty="0"/>
              <a:t>(0.0~10.0</a:t>
            </a:r>
            <a:r>
              <a:rPr lang="ko-KR" altLang="en-US" sz="1400" dirty="0"/>
              <a:t>시간</a:t>
            </a:r>
            <a:r>
              <a:rPr lang="en-US" altLang="ko-KR" sz="1400" dirty="0"/>
              <a:t>) :</a:t>
            </a:r>
          </a:p>
          <a:p>
            <a:pPr defTabSz="180000"/>
            <a:r>
              <a:rPr lang="en-US" altLang="ko-KR" sz="1400" dirty="0"/>
              <a:t>	&lt;input </a:t>
            </a:r>
            <a:r>
              <a:rPr lang="en-US" altLang="ko-KR" sz="1400" b="1" dirty="0"/>
              <a:t>type="number" </a:t>
            </a:r>
            <a:r>
              <a:rPr lang="en-US" altLang="ko-KR" sz="1400" dirty="0"/>
              <a:t>min="0.0" max="10.0" </a:t>
            </a:r>
          </a:p>
          <a:p>
            <a:pPr defTabSz="180000"/>
            <a:r>
              <a:rPr lang="en-US" altLang="ko-KR" sz="1400" dirty="0"/>
              <a:t>							step="0.5"&gt;&lt;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온도 설정 </a:t>
            </a:r>
            <a:r>
              <a:rPr lang="en-US" altLang="ko-KR" sz="1400" dirty="0"/>
              <a:t>:10&amp;deg;</a:t>
            </a:r>
          </a:p>
          <a:p>
            <a:pPr defTabSz="180000"/>
            <a:r>
              <a:rPr lang="en-US" altLang="ko-KR" sz="1400" dirty="0"/>
              <a:t>	&lt;input </a:t>
            </a:r>
            <a:r>
              <a:rPr lang="en-US" altLang="ko-KR" sz="1400" b="1" dirty="0"/>
              <a:t>type="range" </a:t>
            </a:r>
            <a:r>
              <a:rPr lang="en-US" altLang="ko-KR" sz="1400" dirty="0"/>
              <a:t>min="10" max="30" </a:t>
            </a:r>
          </a:p>
          <a:p>
            <a:pPr defTabSz="180000"/>
            <a:r>
              <a:rPr lang="en-US" altLang="ko-KR" sz="1400" dirty="0"/>
              <a:t>							</a:t>
            </a:r>
            <a:r>
              <a:rPr lang="en-US" altLang="ko-KR" sz="1400" b="1" dirty="0">
                <a:solidFill>
                  <a:srgbClr val="C00000"/>
                </a:solidFill>
              </a:rPr>
              <a:t>list="temperatures"</a:t>
            </a:r>
            <a:r>
              <a:rPr lang="en-US" altLang="ko-KR" sz="1400" dirty="0"/>
              <a:t>&gt;30&amp;deg;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&lt;option value="12" label="Low"&gt;</a:t>
            </a:r>
          </a:p>
          <a:p>
            <a:pPr defTabSz="180000"/>
            <a:r>
              <a:rPr lang="en-US" altLang="ko-KR" sz="1400" dirty="0"/>
              <a:t>		&lt;option value="20" label="Medium"&gt;</a:t>
            </a:r>
          </a:p>
          <a:p>
            <a:pPr defTabSz="180000"/>
            <a:r>
              <a:rPr lang="en-US" altLang="ko-KR" sz="1400" dirty="0"/>
              <a:t>		&lt;option value="28" label="High"&gt;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6495293" y="4408594"/>
            <a:ext cx="312234" cy="598448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0696" y="4897224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value="12" </a:t>
            </a:r>
          </a:p>
          <a:p>
            <a:r>
              <a:rPr lang="en-US" altLang="ko-KR" sz="1000" dirty="0"/>
              <a:t>label="Low"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 flipH="1">
            <a:off x="7742114" y="4392047"/>
            <a:ext cx="106814" cy="505177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11624" y="488491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value="28" </a:t>
            </a:r>
          </a:p>
          <a:p>
            <a:r>
              <a:rPr lang="en-US" altLang="ko-KR" sz="1000" dirty="0"/>
              <a:t>label="High"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1807" y="3375209"/>
            <a:ext cx="737597" cy="255389"/>
          </a:xfrm>
          <a:prstGeom prst="wedgeRoundRectCallout">
            <a:avLst>
              <a:gd name="adj1" fmla="val -49487"/>
              <a:gd name="adj2" fmla="val 93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spin </a:t>
            </a:r>
            <a:r>
              <a:rPr lang="ko-KR" altLang="en-US" sz="9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652001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41" y="2390134"/>
            <a:ext cx="3456384" cy="3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입력할 정보의 힌트 보여주기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/>
              <a:t>속성에 사용자가 입력할 데이터 힌트 주기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274054"/>
            <a:ext cx="4335357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ko-KR" altLang="en-US" sz="1400" dirty="0" err="1"/>
              <a:t>이메일</a:t>
            </a:r>
            <a:r>
              <a:rPr lang="ko-KR" altLang="en-US" sz="1400" dirty="0"/>
              <a:t> 주소</a:t>
            </a:r>
            <a:r>
              <a:rPr lang="en-US" altLang="ko-KR" sz="1400" dirty="0"/>
              <a:t>: </a:t>
            </a:r>
          </a:p>
          <a:p>
            <a:pPr defTabSz="180000" fontAlgn="base"/>
            <a:r>
              <a:rPr lang="en-US" altLang="ko-KR" sz="1400" dirty="0"/>
              <a:t>&lt;input type="email"	</a:t>
            </a:r>
            <a:r>
              <a:rPr lang="en-US" altLang="ko-KR" sz="1400" b="1" dirty="0"/>
              <a:t>placeholder="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id@host</a:t>
            </a:r>
            <a:r>
              <a:rPr lang="en-US" altLang="ko-KR" sz="1400" b="1" dirty="0"/>
              <a:t>"</a:t>
            </a:r>
            <a:r>
              <a:rPr lang="en-US" altLang="ko-KR" sz="1400" dirty="0"/>
              <a:t>&gt;</a:t>
            </a:r>
          </a:p>
        </p:txBody>
      </p:sp>
      <p:sp>
        <p:nvSpPr>
          <p:cNvPr id="3" name="자유형 2"/>
          <p:cNvSpPr/>
          <p:nvPr/>
        </p:nvSpPr>
        <p:spPr>
          <a:xfrm>
            <a:off x="4450036" y="2249950"/>
            <a:ext cx="2441097" cy="300056"/>
          </a:xfrm>
          <a:custGeom>
            <a:avLst/>
            <a:gdLst>
              <a:gd name="connsiteX0" fmla="*/ 0 w 2676605"/>
              <a:gd name="connsiteY0" fmla="*/ 300056 h 300056"/>
              <a:gd name="connsiteX1" fmla="*/ 406400 w 2676605"/>
              <a:gd name="connsiteY1" fmla="*/ 18347 h 300056"/>
              <a:gd name="connsiteX2" fmla="*/ 2313709 w 2676605"/>
              <a:gd name="connsiteY2" fmla="*/ 55292 h 300056"/>
              <a:gd name="connsiteX3" fmla="*/ 2673928 w 2676605"/>
              <a:gd name="connsiteY3" fmla="*/ 281583 h 30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605" h="300056">
                <a:moveTo>
                  <a:pt x="0" y="300056"/>
                </a:moveTo>
                <a:cubicBezTo>
                  <a:pt x="10391" y="179598"/>
                  <a:pt x="20782" y="59141"/>
                  <a:pt x="406400" y="18347"/>
                </a:cubicBezTo>
                <a:cubicBezTo>
                  <a:pt x="792018" y="-22447"/>
                  <a:pt x="1935788" y="11419"/>
                  <a:pt x="2313709" y="55292"/>
                </a:cubicBezTo>
                <a:cubicBezTo>
                  <a:pt x="2691630" y="99165"/>
                  <a:pt x="2682779" y="190374"/>
                  <a:pt x="2673928" y="281583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3284984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Value=“</a:t>
            </a:r>
            <a:r>
              <a:rPr lang="ko-KR" altLang="en-US" smtClean="0"/>
              <a:t>값</a:t>
            </a:r>
            <a:r>
              <a:rPr lang="en-US" altLang="ko-KR" smtClean="0"/>
              <a:t>”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초기화하면 지우고 적어야하는데</a:t>
            </a:r>
            <a:endParaRPr lang="en-US" altLang="ko-KR" smtClean="0"/>
          </a:p>
          <a:p>
            <a:r>
              <a:rPr lang="en-US" altLang="ko-KR" b="1" smtClean="0"/>
              <a:t>Placeholder</a:t>
            </a:r>
            <a:r>
              <a:rPr lang="ko-KR" altLang="en-US" b="1" smtClean="0"/>
              <a:t>는 희미하게 보이며 지울필요 없이  입력하면 바로 사라짐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22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형식을 가진 텍스트 입력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&lt;input type=“email”&gt;, email </a:t>
            </a:r>
            <a:r>
              <a:rPr lang="ko-KR" altLang="en-US" sz="2000" dirty="0"/>
              <a:t>주소 입력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&lt;input type=“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”&gt;, URL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&lt;input type=“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”&gt;, </a:t>
            </a:r>
            <a:r>
              <a:rPr lang="ko-KR" altLang="en-US" sz="2000" dirty="0"/>
              <a:t>전화번호 입력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검색어</a:t>
            </a:r>
            <a:r>
              <a:rPr lang="ko-KR" altLang="en-US" sz="2000" dirty="0"/>
              <a:t> 입력</a:t>
            </a:r>
            <a:r>
              <a:rPr lang="en-US" altLang="ko-KR" sz="2000" dirty="0"/>
              <a:t>, &lt;input type=“search”&gt;</a:t>
            </a:r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4" y="2578790"/>
            <a:ext cx="2495550" cy="533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83" y="2878027"/>
            <a:ext cx="1904800" cy="6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296771" y="1772816"/>
            <a:ext cx="3585020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 err="1"/>
              <a:t>이메일</a:t>
            </a:r>
            <a:r>
              <a:rPr lang="ko-KR" altLang="en-US" sz="1200" dirty="0"/>
              <a:t> 주소 </a:t>
            </a:r>
            <a:r>
              <a:rPr lang="en-US" altLang="ko-KR" sz="1200" dirty="0"/>
              <a:t>: </a:t>
            </a:r>
          </a:p>
          <a:p>
            <a:pPr defTabSz="180000"/>
            <a:r>
              <a:rPr lang="en-US" altLang="ko-KR" sz="1200" dirty="0"/>
              <a:t>&lt;input type="email" placeholder=“</a:t>
            </a:r>
            <a:r>
              <a:rPr lang="en-US" altLang="ko-KR" sz="1200" dirty="0" err="1"/>
              <a:t>id@host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&lt;input type="submit" value="</a:t>
            </a:r>
            <a:r>
              <a:rPr lang="ko-KR" altLang="en-US" sz="1200" dirty="0"/>
              <a:t>전송</a:t>
            </a:r>
            <a:r>
              <a:rPr lang="en-US" altLang="ko-KR" sz="1200" dirty="0"/>
              <a:t>"&gt;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627039" y="3256443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(a) </a:t>
            </a:r>
            <a:r>
              <a:rPr lang="ko-KR" altLang="en-US" sz="1200" dirty="0"/>
              <a:t>초기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6853" y="3655970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(b)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잘못 입력하고 </a:t>
            </a:r>
            <a:endParaRPr lang="en-US" altLang="ko-KR" sz="1200" dirty="0"/>
          </a:p>
          <a:p>
            <a:r>
              <a:rPr lang="en-US" altLang="ko-KR" sz="1200"/>
              <a:t>      ‘</a:t>
            </a:r>
            <a:r>
              <a:rPr lang="ko-KR" altLang="en-US" sz="1200"/>
              <a:t>전송</a:t>
            </a:r>
            <a:r>
              <a:rPr lang="en-US" altLang="ko-KR" sz="1200"/>
              <a:t>’ </a:t>
            </a:r>
            <a:r>
              <a:rPr lang="ko-KR" altLang="en-US" sz="1200" dirty="0"/>
              <a:t>버튼을 클릭하여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 전송한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8280" y="3191681"/>
            <a:ext cx="849828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오류메시지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79236" y="2829945"/>
            <a:ext cx="520980" cy="150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8558" y="2178488"/>
            <a:ext cx="1442412" cy="272415"/>
          </a:xfrm>
          <a:prstGeom prst="wedgeRoundRectCallout">
            <a:avLst>
              <a:gd name="adj1" fmla="val -19270"/>
              <a:gd name="adj2" fmla="val 14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사용자가 입력한 내용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58" y="2576284"/>
            <a:ext cx="2711317" cy="6034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07948" y="4345226"/>
            <a:ext cx="451143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” placeholder=“http://”&gt;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6280" y="5117290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” placeholder=“010-1234-5678”&gt;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6280" y="5959408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type=“search” placeholder="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3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태그로 구조화한 웹 페이지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0622" y="1629039"/>
            <a:ext cx="3456385" cy="3888433"/>
            <a:chOff x="1704230" y="1741571"/>
            <a:chExt cx="3456385" cy="388843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30" y="174157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1776239" y="2029603"/>
              <a:ext cx="3312368" cy="3528392"/>
              <a:chOff x="1331640" y="1916832"/>
              <a:chExt cx="3312368" cy="35283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1916832"/>
                <a:ext cx="3312368" cy="35283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398960" y="1988840"/>
                <a:ext cx="3168352" cy="432048"/>
              </a:xfrm>
              <a:prstGeom prst="roundRect">
                <a:avLst>
                  <a:gd name="adj" fmla="val 6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395322" y="4894561"/>
                <a:ext cx="3168352" cy="478655"/>
              </a:xfrm>
              <a:prstGeom prst="roundRect">
                <a:avLst>
                  <a:gd name="adj" fmla="val 42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409138" y="2528898"/>
                <a:ext cx="720080" cy="2268253"/>
              </a:xfrm>
              <a:prstGeom prst="roundRect">
                <a:avLst>
                  <a:gd name="adj" fmla="val 84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rgbClr val="C00000"/>
                    </a:solidFill>
                  </a:rPr>
                  <a:t>nav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6" y="2528898"/>
                <a:ext cx="1584176" cy="2268253"/>
              </a:xfrm>
              <a:prstGeom prst="roundRect">
                <a:avLst>
                  <a:gd name="adj" fmla="val 59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rtlCol="0" anchor="t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&lt;section&gt;</a:t>
                </a: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73755" y="2827535"/>
                <a:ext cx="1428138" cy="364893"/>
              </a:xfrm>
              <a:prstGeom prst="roundRect">
                <a:avLst>
                  <a:gd name="adj" fmla="val 50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273755" y="3284984"/>
                <a:ext cx="1428138" cy="1008112"/>
              </a:xfrm>
              <a:prstGeom prst="roundRect">
                <a:avLst>
                  <a:gd name="adj" fmla="val 4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&lt;article&gt;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73755" y="4365104"/>
                <a:ext cx="1428138" cy="364893"/>
              </a:xfrm>
              <a:prstGeom prst="roundRect">
                <a:avLst>
                  <a:gd name="adj" fmla="val 970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64471" y="2551663"/>
                <a:ext cx="720080" cy="2268253"/>
              </a:xfrm>
              <a:prstGeom prst="roundRect">
                <a:avLst>
                  <a:gd name="adj" fmla="val 4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&lt;aside&gt;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686300" y="1634607"/>
            <a:ext cx="3456385" cy="3888433"/>
            <a:chOff x="5311749" y="1692581"/>
            <a:chExt cx="3456385" cy="388843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400" dirty="0">
                  <a:solidFill>
                    <a:srgbClr val="C00000"/>
                  </a:solidFill>
                </a:rPr>
                <a:t>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&lt;article&gt;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&lt;aside&gt;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25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3–18 </a:t>
            </a:r>
            <a:r>
              <a:rPr lang="ko-KR" altLang="en-US" dirty="0"/>
              <a:t>형식을 가진 텍스트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5944" y="1700808"/>
            <a:ext cx="561662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형식을 가진 텍스트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회원 정보를 입력해주세요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email : &lt;input </a:t>
            </a:r>
            <a:r>
              <a:rPr lang="en-US" altLang="ko-KR" sz="1400" b="1" dirty="0"/>
              <a:t>type="email" </a:t>
            </a:r>
            <a:r>
              <a:rPr lang="en-US" altLang="ko-KR" sz="1400" dirty="0"/>
              <a:t>placeholder="</a:t>
            </a:r>
            <a:r>
              <a:rPr lang="en-US" altLang="ko-KR" sz="1400" dirty="0" err="1"/>
              <a:t>id@host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홈페이지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placeholder="http://"&gt;&lt;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전화번호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tel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placeholder="010-1234-5678"&gt;</a:t>
            </a:r>
          </a:p>
          <a:p>
            <a:pPr defTabSz="180000"/>
            <a:r>
              <a:rPr lang="en-US" altLang="ko-KR" sz="1400" dirty="0"/>
              <a:t>				&lt;input type="submit" value="</a:t>
            </a:r>
            <a:r>
              <a:rPr lang="ko-KR" altLang="en-US" sz="1400" dirty="0"/>
              <a:t>확인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type="search" </a:t>
            </a:r>
            <a:r>
              <a:rPr lang="en-US" altLang="ko-KR" sz="1400" dirty="0"/>
              <a:t>placeholder="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&lt;input type="button" value="</a:t>
            </a:r>
            <a:r>
              <a:rPr lang="ko-KR" altLang="en-US" sz="1400" dirty="0"/>
              <a:t>검색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8552" y="2043638"/>
            <a:ext cx="3041920" cy="3029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BB867-8A00-4C83-BB7A-A4AC9900154F}"/>
              </a:ext>
            </a:extLst>
          </p:cNvPr>
          <p:cNvSpPr txBox="1"/>
          <p:nvPr/>
        </p:nvSpPr>
        <p:spPr>
          <a:xfrm>
            <a:off x="755576" y="582114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type=“file”&gt;</a:t>
            </a:r>
            <a:r>
              <a:rPr lang="ko-KR" altLang="en-US" dirty="0"/>
              <a:t>은 </a:t>
            </a:r>
            <a:r>
              <a:rPr lang="en-US" altLang="ko-KR" dirty="0"/>
              <a:t>file</a:t>
            </a:r>
            <a:r>
              <a:rPr lang="ko-KR" altLang="en-US" dirty="0"/>
              <a:t>업로드시에 사용</a:t>
            </a:r>
          </a:p>
        </p:txBody>
      </p:sp>
    </p:spTree>
    <p:extLst>
      <p:ext uri="{BB962C8B-B14F-4D97-AF65-F5344CB8AC3E}">
        <p14:creationId xmlns:p14="http://schemas.microsoft.com/office/powerpoint/2010/main" val="2860910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2847" y="2195987"/>
            <a:ext cx="2908023" cy="3246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3–19 </a:t>
            </a:r>
            <a:r>
              <a:rPr lang="ko-KR" altLang="en-US" dirty="0"/>
              <a:t>폼 요소의 </a:t>
            </a:r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63" y="1628800"/>
            <a:ext cx="41044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폼 입력 그룹으로 묶기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회원 정보를 입력해주세요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fieldset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>
                <a:solidFill>
                  <a:srgbClr val="C00000"/>
                </a:solidFill>
              </a:rPr>
              <a:t>&lt;legend&gt;</a:t>
            </a:r>
            <a:r>
              <a:rPr lang="ko-KR" altLang="en-US" sz="1400" b="1" dirty="0">
                <a:solidFill>
                  <a:srgbClr val="C00000"/>
                </a:solidFill>
              </a:rPr>
              <a:t>회원정보</a:t>
            </a:r>
            <a:r>
              <a:rPr lang="en-US" altLang="ko-KR" sz="1400" b="1" dirty="0">
                <a:solidFill>
                  <a:srgbClr val="C00000"/>
                </a:solidFill>
              </a:rPr>
              <a:t>&lt;/legend&gt;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 err="1"/>
              <a:t>이메일</a:t>
            </a:r>
            <a:r>
              <a:rPr lang="ko-KR" altLang="en-US" sz="1400" dirty="0"/>
              <a:t> </a:t>
            </a:r>
            <a:r>
              <a:rPr lang="en-US" altLang="ko-KR" sz="1400" dirty="0"/>
              <a:t>: &lt;input type="email"&gt;&lt;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홈페이지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전화번호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&lt;/</a:t>
            </a:r>
            <a:r>
              <a:rPr lang="en-US" altLang="ko-KR" sz="1400" b="1" dirty="0" err="1"/>
              <a:t>fieldset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&lt;small&gt;</a:t>
            </a:r>
            <a:r>
              <a:rPr lang="ko-KR" altLang="en-US" sz="1400" dirty="0"/>
              <a:t>질문 </a:t>
            </a:r>
            <a:r>
              <a:rPr lang="en-US" altLang="ko-KR" sz="1400" dirty="0"/>
              <a:t>: Tel. 010-111-1111&lt;/small&gt;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3556165" y="3683826"/>
            <a:ext cx="2239971" cy="123221"/>
          </a:xfrm>
          <a:custGeom>
            <a:avLst/>
            <a:gdLst>
              <a:gd name="connsiteX0" fmla="*/ 0 w 2636070"/>
              <a:gd name="connsiteY0" fmla="*/ 0 h 203200"/>
              <a:gd name="connsiteX1" fmla="*/ 2252134 w 2636070"/>
              <a:gd name="connsiteY1" fmla="*/ 42333 h 203200"/>
              <a:gd name="connsiteX2" fmla="*/ 2616200 w 263607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070" h="203200">
                <a:moveTo>
                  <a:pt x="0" y="0"/>
                </a:moveTo>
                <a:cubicBezTo>
                  <a:pt x="908050" y="4233"/>
                  <a:pt x="1816101" y="8466"/>
                  <a:pt x="2252134" y="42333"/>
                </a:cubicBezTo>
                <a:cubicBezTo>
                  <a:pt x="2688167" y="76200"/>
                  <a:pt x="2652183" y="139700"/>
                  <a:pt x="2616200" y="2032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53201" y="4294460"/>
            <a:ext cx="764054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그룹</a:t>
            </a:r>
            <a:r>
              <a:rPr lang="en-US" altLang="ko-KR" sz="1000" dirty="0"/>
              <a:t> </a:t>
            </a:r>
            <a:r>
              <a:rPr lang="ko-KR" altLang="en-US" sz="1000" dirty="0"/>
              <a:t>박스</a:t>
            </a:r>
          </a:p>
        </p:txBody>
      </p:sp>
    </p:spTree>
    <p:extLst>
      <p:ext uri="{BB962C8B-B14F-4D97-AF65-F5344CB8AC3E}">
        <p14:creationId xmlns:p14="http://schemas.microsoft.com/office/powerpoint/2010/main" val="1492030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EA422-A0AF-452B-AE84-19DA92A4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type=“file”&gt;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87CD9-3DC0-4C13-92AB-F88BDDDC54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파일업로드시에</a:t>
            </a:r>
            <a:r>
              <a:rPr lang="ko-KR" altLang="en-US" dirty="0"/>
              <a:t>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&lt;input 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"file"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i="0" dirty="0" err="1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myfile</a:t>
            </a:r>
            <a:r>
              <a:rPr lang="en-US" altLang="ko-K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파일을 업로드시에는 </a:t>
            </a: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>&lt;form&gt;</a:t>
            </a:r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에서</a:t>
            </a: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>method=“POST”</a:t>
            </a:r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이어야 하고 </a:t>
            </a:r>
            <a:r>
              <a:rPr lang="en-US" altLang="ko-KR" dirty="0" err="1">
                <a:solidFill>
                  <a:srgbClr val="000080"/>
                </a:solidFill>
                <a:latin typeface="Courier New" panose="02070309020205020404" pitchFamily="49" charset="0"/>
              </a:rPr>
              <a:t>enctype</a:t>
            </a: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>=“multipart/form-data”</a:t>
            </a:r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가 추가되어야 함</a:t>
            </a:r>
            <a:endParaRPr lang="en-US" altLang="ko-KR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멀티파일 업로드시에는 </a:t>
            </a: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0080"/>
                </a:solidFill>
                <a:latin typeface="Courier New" panose="02070309020205020404" pitchFamily="49" charset="0"/>
              </a:rPr>
              <a:t>&lt;input type=“file” multiple&gt;</a:t>
            </a:r>
            <a:r>
              <a:rPr lang="ko-KR" alt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을 사용</a:t>
            </a:r>
            <a:endParaRPr lang="en-US" altLang="ko-KR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98DC3-182D-4E75-B525-AF1CC5BD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42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시맨틱 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/>
              <a:t>&lt;header&gt;</a:t>
            </a:r>
          </a:p>
          <a:p>
            <a:pPr lvl="1"/>
            <a:r>
              <a:rPr lang="ko-KR" altLang="en-US" dirty="0"/>
              <a:t>페이지나 섹션의 머리말 표현</a:t>
            </a:r>
            <a:endParaRPr lang="en-US" altLang="ko-KR" dirty="0"/>
          </a:p>
          <a:p>
            <a:pPr lvl="1"/>
            <a:r>
              <a:rPr lang="ko-KR" altLang="en-US" dirty="0"/>
              <a:t>페이지 제목</a:t>
            </a:r>
            <a:r>
              <a:rPr lang="en-US" altLang="ko-KR" dirty="0"/>
              <a:t>, </a:t>
            </a:r>
            <a:r>
              <a:rPr lang="ko-KR" altLang="en-US" dirty="0"/>
              <a:t>페이지를 소개하는 간단한 설명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하이퍼링크들을 모아 놓은 특별한 섹션</a:t>
            </a:r>
            <a:endParaRPr lang="en-US" altLang="ko-KR" dirty="0"/>
          </a:p>
          <a:p>
            <a:pPr lvl="1"/>
            <a:r>
              <a:rPr lang="ko-KR" altLang="en-US" dirty="0"/>
              <a:t>페이지 내 목차를 만드는 용도</a:t>
            </a:r>
            <a:endParaRPr lang="en-US" altLang="ko-KR" dirty="0"/>
          </a:p>
          <a:p>
            <a:r>
              <a:rPr lang="en-US" altLang="ko-KR" dirty="0"/>
              <a:t>&lt;section&gt;</a:t>
            </a:r>
          </a:p>
          <a:p>
            <a:pPr lvl="1"/>
            <a:r>
              <a:rPr lang="ko-KR" altLang="en-US" dirty="0"/>
              <a:t>문서의 장</a:t>
            </a:r>
            <a:r>
              <a:rPr lang="en-US" altLang="ko-KR" dirty="0"/>
              <a:t>(chapter, section) </a:t>
            </a:r>
            <a:r>
              <a:rPr lang="ko-KR" altLang="en-US" dirty="0"/>
              <a:t>혹은 절을 구성하는 역할</a:t>
            </a:r>
            <a:endParaRPr lang="en-US" altLang="ko-KR" dirty="0"/>
          </a:p>
          <a:p>
            <a:pPr lvl="1"/>
            <a:r>
              <a:rPr lang="ko-KR" altLang="en-US" dirty="0"/>
              <a:t>일반 문서에 여러 장이 있듯이 웹 페이지에 여러 </a:t>
            </a:r>
            <a:r>
              <a:rPr lang="en-US" altLang="ko-KR" dirty="0"/>
              <a:t>&lt;section&gt;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헤딩 태그</a:t>
            </a:r>
            <a:r>
              <a:rPr lang="en-US" altLang="ko-KR" dirty="0"/>
              <a:t>(&lt;h1&gt;~&lt;h6&gt;)</a:t>
            </a:r>
            <a:r>
              <a:rPr lang="ko-KR" altLang="en-US" dirty="0"/>
              <a:t>를 사용하여 절 혹은 섹션의 주제 기입</a:t>
            </a:r>
          </a:p>
          <a:p>
            <a:r>
              <a:rPr lang="en-US" altLang="ko-KR" dirty="0"/>
              <a:t>&lt;article&gt;</a:t>
            </a:r>
          </a:p>
          <a:p>
            <a:pPr lvl="1"/>
            <a:r>
              <a:rPr lang="ko-KR" altLang="en-US" dirty="0"/>
              <a:t>본문과 연관 있지만</a:t>
            </a:r>
            <a:r>
              <a:rPr lang="en-US" altLang="ko-KR" dirty="0"/>
              <a:t>, </a:t>
            </a:r>
            <a:r>
              <a:rPr lang="ko-KR" altLang="en-US" dirty="0"/>
              <a:t>독립적인 </a:t>
            </a:r>
            <a:r>
              <a:rPr lang="ko-KR" altLang="en-US" dirty="0" err="1"/>
              <a:t>콘텐츠를</a:t>
            </a:r>
            <a:r>
              <a:rPr lang="ko-KR" altLang="en-US" dirty="0"/>
              <a:t> 담는 영역</a:t>
            </a:r>
            <a:endParaRPr lang="en-US" altLang="ko-KR" dirty="0"/>
          </a:p>
          <a:p>
            <a:pPr lvl="1"/>
            <a:r>
              <a:rPr lang="ko-KR" altLang="en-US" dirty="0"/>
              <a:t>혹은 보조 기사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ko-KR" altLang="en-US" dirty="0"/>
              <a:t> 포스트</a:t>
            </a:r>
            <a:r>
              <a:rPr lang="en-US" altLang="ko-KR" dirty="0"/>
              <a:t>, </a:t>
            </a:r>
            <a:r>
              <a:rPr lang="ko-KR" altLang="en-US" dirty="0" err="1"/>
              <a:t>댓글</a:t>
            </a:r>
            <a:r>
              <a:rPr lang="ko-KR" altLang="en-US" dirty="0"/>
              <a:t> 등 기타 독립적인 내용</a:t>
            </a:r>
            <a:endParaRPr lang="en-US" altLang="ko-KR" dirty="0"/>
          </a:p>
          <a:p>
            <a:pPr lvl="1"/>
            <a:r>
              <a:rPr lang="en-US" altLang="ko-KR" dirty="0"/>
              <a:t>&lt;article&gt;</a:t>
            </a:r>
            <a:r>
              <a:rPr lang="ko-KR" altLang="en-US" dirty="0"/>
              <a:t>에 담는 내용이 많은 경우 여러 </a:t>
            </a:r>
            <a:r>
              <a:rPr lang="en-US" altLang="ko-KR" dirty="0"/>
              <a:t>&lt;section&gt; </a:t>
            </a:r>
            <a:r>
              <a:rPr lang="ko-KR" altLang="en-US" dirty="0"/>
              <a:t>둘 수 있음</a:t>
            </a:r>
            <a:endParaRPr lang="en-US" altLang="ko-KR" dirty="0"/>
          </a:p>
          <a:p>
            <a:r>
              <a:rPr lang="en-US" altLang="ko-KR" dirty="0"/>
              <a:t>&lt;aside&gt;</a:t>
            </a:r>
          </a:p>
          <a:p>
            <a:pPr lvl="1"/>
            <a:r>
              <a:rPr lang="ko-KR" altLang="en-US" dirty="0"/>
              <a:t>본문에서 약간 벗어난 노트나 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잡지에서 주요 기사 옆 관련 기사</a:t>
            </a:r>
            <a:r>
              <a:rPr lang="en-US" altLang="ko-KR" dirty="0"/>
              <a:t>, </a:t>
            </a:r>
            <a:r>
              <a:rPr lang="ko-KR" altLang="en-US" dirty="0"/>
              <a:t>삽입 어구로 표시된 논평 등</a:t>
            </a:r>
            <a:endParaRPr lang="en-US" altLang="ko-KR" dirty="0"/>
          </a:p>
          <a:p>
            <a:pPr lvl="1"/>
            <a:r>
              <a:rPr lang="ko-KR" altLang="en-US" dirty="0"/>
              <a:t>페이지의 오른쪽이나 왼쪽에 주로 배치</a:t>
            </a:r>
            <a:endParaRPr lang="en-US" altLang="ko-KR" dirty="0"/>
          </a:p>
          <a:p>
            <a:r>
              <a:rPr lang="en-US" altLang="ko-KR" dirty="0"/>
              <a:t>&lt;footer&gt;</a:t>
            </a:r>
          </a:p>
          <a:p>
            <a:pPr lvl="1"/>
            <a:r>
              <a:rPr lang="ko-KR" altLang="en-US" dirty="0"/>
              <a:t>꼬리말 영역</a:t>
            </a:r>
            <a:r>
              <a:rPr lang="en-US" altLang="ko-KR" dirty="0"/>
              <a:t>, </a:t>
            </a:r>
            <a:r>
              <a:rPr lang="ko-KR" altLang="en-US" dirty="0"/>
              <a:t>주로 저자나 저작권 정보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56176" y="1556792"/>
            <a:ext cx="2706589" cy="3456384"/>
            <a:chOff x="5311749" y="1692581"/>
            <a:chExt cx="3456385" cy="388843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1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100" dirty="0">
                  <a:solidFill>
                    <a:srgbClr val="C00000"/>
                  </a:solidFill>
                </a:rPr>
                <a:t>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66135" y="2843657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&lt;article&gt;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&lt;aside&gt;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680120"/>
          </a:xfrm>
        </p:spPr>
        <p:txBody>
          <a:bodyPr>
            <a:normAutofit fontScale="90000"/>
          </a:bodyPr>
          <a:lstStyle/>
          <a:p>
            <a:r>
              <a:rPr lang="ko-KR" altLang="en-US" sz="2200" dirty="0"/>
              <a:t>문서의 모양은 </a:t>
            </a:r>
            <a:r>
              <a:rPr lang="ko-KR" altLang="en-US" sz="2200" dirty="0" err="1" smtClean="0"/>
              <a:t>구조태그와</a:t>
            </a:r>
            <a:r>
              <a:rPr lang="ko-KR" altLang="en-US" sz="2200" dirty="0" smtClean="0"/>
              <a:t> 별개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구조는 태그를 이용해서 만들어야 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&lt;header&gt;, &lt;section&gt;, &lt;article&gt;,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블록레벨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위치와 색</a:t>
            </a:r>
            <a:r>
              <a:rPr lang="en-US" altLang="ko-KR" dirty="0"/>
              <a:t>, </a:t>
            </a:r>
            <a:r>
              <a:rPr lang="ko-KR" altLang="en-US" dirty="0"/>
              <a:t>모양이 자동으로 결정되는 것이 아님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개발자가 </a:t>
            </a:r>
            <a:r>
              <a:rPr lang="en-US" altLang="ko-KR" dirty="0"/>
              <a:t>CSS3</a:t>
            </a:r>
            <a:r>
              <a:rPr lang="ko-KR" altLang="en-US" dirty="0"/>
              <a:t>를 이용하여 직접 위치와 색</a:t>
            </a:r>
            <a:r>
              <a:rPr lang="en-US" altLang="ko-KR" dirty="0"/>
              <a:t>, </a:t>
            </a:r>
            <a:r>
              <a:rPr lang="ko-KR" altLang="en-US" dirty="0"/>
              <a:t>모양을 지정해야 함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3-1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08920"/>
            <a:ext cx="381533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&lt;header&gt;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/>
              <a:t>	</a:t>
            </a:r>
            <a:r>
              <a:rPr lang="nb-NO" altLang="ko-KR" sz="1200" b="1" dirty="0"/>
              <a:t>&lt;nav&gt;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&lt;aside&gt;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&lt;section&gt;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&lt;footer&gt;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0891" y="2708920"/>
            <a:ext cx="2665080" cy="24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 </a:t>
            </a:r>
            <a:r>
              <a:rPr lang="ko-KR" altLang="en-US" dirty="0"/>
              <a:t>구조화된 </a:t>
            </a:r>
            <a:r>
              <a:rPr lang="en-US" altLang="ko-KR" dirty="0"/>
              <a:t>HTML5 </a:t>
            </a:r>
            <a:r>
              <a:rPr lang="ko-KR" altLang="en-US" dirty="0"/>
              <a:t>문서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568863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&lt;style&gt;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b="1" dirty="0"/>
              <a:t>&lt;body&gt;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&lt;header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class="header"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/>
              <a:t>	</a:t>
            </a:r>
            <a:r>
              <a:rPr lang="nb-NO" altLang="ko-KR" sz="1200" b="1" dirty="0"/>
              <a:t>&lt;nav </a:t>
            </a:r>
            <a:r>
              <a:rPr lang="nb-NO" altLang="ko-KR" sz="1200" b="1" dirty="0">
                <a:solidFill>
                  <a:srgbClr val="C00000"/>
                </a:solidFill>
              </a:rPr>
              <a:t>class="nav"</a:t>
            </a:r>
            <a:r>
              <a:rPr lang="nb-NO" altLang="ko-KR" sz="1200" b="1" dirty="0"/>
              <a:t>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&lt;aside </a:t>
            </a:r>
            <a:r>
              <a:rPr lang="en-US" altLang="ko-KR" sz="1200" b="1" dirty="0">
                <a:solidFill>
                  <a:srgbClr val="C00000"/>
                </a:solidFill>
              </a:rPr>
              <a:t>class="aside"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&lt;section </a:t>
            </a:r>
            <a:r>
              <a:rPr lang="en-US" altLang="ko-KR" sz="1200" b="1" dirty="0">
                <a:solidFill>
                  <a:srgbClr val="C00000"/>
                </a:solidFill>
              </a:rPr>
              <a:t>class="section"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&lt;footer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class="footer"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1609" y="2279437"/>
            <a:ext cx="5164606" cy="210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html, body</a:t>
            </a:r>
            <a:r>
              <a:rPr lang="en-US" altLang="ko-KR" sz="1200" dirty="0">
                <a:solidFill>
                  <a:schemeClr val="tx1"/>
                </a:solidFill>
              </a:rPr>
              <a:t> { margin: 0; padding: 0; height: 100%;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.header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yellow;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</a:rPr>
              <a:t>nav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.section </a:t>
            </a:r>
            <a:r>
              <a:rPr lang="en-US" altLang="ko-KR" sz="1200" dirty="0">
                <a:solidFill>
                  <a:schemeClr val="tx1"/>
                </a:solidFill>
              </a:rPr>
              <a:t>{ width: 70%;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olivedrab</a:t>
            </a:r>
            <a:r>
              <a:rPr lang="en-US" altLang="ko-KR" sz="1200" dirty="0">
                <a:solidFill>
                  <a:schemeClr val="tx1"/>
                </a:solidFill>
              </a:rPr>
              <a:t>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.aside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.footer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clear: both;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plum; }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3945" y="1577263"/>
            <a:ext cx="1306256" cy="418615"/>
          </a:xfrm>
          <a:prstGeom prst="wedgeRoundRectCallout">
            <a:avLst>
              <a:gd name="adj1" fmla="val -63919"/>
              <a:gd name="adj2" fmla="val 117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>
                <a:solidFill>
                  <a:schemeClr val="tx1"/>
                </a:solidFill>
              </a:rPr>
              <a:t>CSS3 </a:t>
            </a:r>
            <a:r>
              <a:rPr lang="ko-KR" altLang="en-US" sz="1000" dirty="0" err="1">
                <a:solidFill>
                  <a:schemeClr val="tx1"/>
                </a:solidFill>
              </a:rPr>
              <a:t>스트일</a:t>
            </a:r>
            <a:r>
              <a:rPr lang="ko-KR" altLang="en-US" sz="1000" dirty="0">
                <a:solidFill>
                  <a:schemeClr val="tx1"/>
                </a:solidFill>
              </a:rPr>
              <a:t> 시트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각 영역의 색과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위치 꾸미기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3617" y="3976243"/>
            <a:ext cx="3397449" cy="360040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2552" y="5712343"/>
            <a:ext cx="3037409" cy="216024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flipV="1">
            <a:off x="3875936" y="5820932"/>
            <a:ext cx="1270170" cy="82033"/>
          </a:xfrm>
          <a:custGeom>
            <a:avLst/>
            <a:gdLst>
              <a:gd name="connsiteX0" fmla="*/ 0 w 1676400"/>
              <a:gd name="connsiteY0" fmla="*/ 1278467 h 1278467"/>
              <a:gd name="connsiteX1" fmla="*/ 1151467 w 1676400"/>
              <a:gd name="connsiteY1" fmla="*/ 990600 h 1278467"/>
              <a:gd name="connsiteX2" fmla="*/ 1481667 w 1676400"/>
              <a:gd name="connsiteY2" fmla="*/ 203200 h 1278467"/>
              <a:gd name="connsiteX3" fmla="*/ 1676400 w 1676400"/>
              <a:gd name="connsiteY3" fmla="*/ 0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278467">
                <a:moveTo>
                  <a:pt x="0" y="1278467"/>
                </a:moveTo>
                <a:cubicBezTo>
                  <a:pt x="452261" y="1224139"/>
                  <a:pt x="904523" y="1169811"/>
                  <a:pt x="1151467" y="990600"/>
                </a:cubicBezTo>
                <a:cubicBezTo>
                  <a:pt x="1398411" y="811389"/>
                  <a:pt x="1394178" y="368300"/>
                  <a:pt x="1481667" y="203200"/>
                </a:cubicBezTo>
                <a:cubicBezTo>
                  <a:pt x="1569156" y="38100"/>
                  <a:pt x="1622778" y="19050"/>
                  <a:pt x="1676400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21970" y="4349717"/>
            <a:ext cx="1224136" cy="1426287"/>
          </a:xfrm>
          <a:custGeom>
            <a:avLst/>
            <a:gdLst>
              <a:gd name="connsiteX0" fmla="*/ 0 w 1634066"/>
              <a:gd name="connsiteY0" fmla="*/ 0 h 1422400"/>
              <a:gd name="connsiteX1" fmla="*/ 635000 w 1634066"/>
              <a:gd name="connsiteY1" fmla="*/ 973667 h 1422400"/>
              <a:gd name="connsiteX2" fmla="*/ 1634066 w 1634066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066" h="1422400">
                <a:moveTo>
                  <a:pt x="0" y="0"/>
                </a:moveTo>
                <a:cubicBezTo>
                  <a:pt x="181328" y="368300"/>
                  <a:pt x="362656" y="736600"/>
                  <a:pt x="635000" y="973667"/>
                </a:cubicBezTo>
                <a:cubicBezTo>
                  <a:pt x="907344" y="1210734"/>
                  <a:pt x="1270705" y="1316567"/>
                  <a:pt x="1634066" y="14224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9996" y="2094016"/>
            <a:ext cx="3095538" cy="39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124744"/>
            <a:ext cx="4032448" cy="55639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/>
              <a:t>문서와 </a:t>
            </a:r>
            <a:r>
              <a:rPr lang="en-US" altLang="ko-KR" dirty="0"/>
              <a:t>HTML5 </a:t>
            </a:r>
            <a:r>
              <a:rPr lang="ko-KR" altLang="en-US" dirty="0"/>
              <a:t>문서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76256" y="2001782"/>
            <a:ext cx="2160240" cy="490623"/>
          </a:xfrm>
          <a:prstGeom prst="wedgeRoundRectCallout">
            <a:avLst>
              <a:gd name="adj1" fmla="val -53765"/>
              <a:gd name="adj2" fmla="val -118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>
                <a:solidFill>
                  <a:schemeClr val="tx1"/>
                </a:solidFill>
              </a:rPr>
              <a:t>fig3-04.html, fig3-05.html, fig3-06.html</a:t>
            </a:r>
            <a:r>
              <a:rPr lang="ko-KR" altLang="en-US" sz="1000" dirty="0">
                <a:solidFill>
                  <a:schemeClr val="tx1"/>
                </a:solidFill>
              </a:rPr>
              <a:t>은 모두 동일한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340768"/>
            <a:ext cx="395398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샘플 웹 페이지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기존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HTML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태그로만 만들기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2. HTML5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시맨틱태그를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사용하여 만들기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8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15045</TotalTime>
  <Words>3767</Words>
  <Application>Microsoft Office PowerPoint</Application>
  <PresentationFormat>화면 슬라이드 쇼(4:3)</PresentationFormat>
  <Paragraphs>1051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HY나무L</vt:lpstr>
      <vt:lpstr>HY헤드라인M</vt:lpstr>
      <vt:lpstr>SourceCodePro-Regular</vt:lpstr>
      <vt:lpstr>YDVYGOStd11</vt:lpstr>
      <vt:lpstr>맑은 고딕</vt:lpstr>
      <vt:lpstr>휴먼편지체</vt:lpstr>
      <vt:lpstr>Arial</vt:lpstr>
      <vt:lpstr>Courier New</vt:lpstr>
      <vt:lpstr>Times New Roman</vt:lpstr>
      <vt:lpstr>Wingdings</vt:lpstr>
      <vt:lpstr>Wingdings 2</vt:lpstr>
      <vt:lpstr>가을</vt:lpstr>
      <vt:lpstr>HTML5 문서 구조화와 웹폼</vt:lpstr>
      <vt:lpstr>강의 목표</vt:lpstr>
      <vt:lpstr>문서의 일반적인 구조 사례</vt:lpstr>
      <vt:lpstr>HTML5의 문서 구조화(Layout, 배치)</vt:lpstr>
      <vt:lpstr>HTML5 시맨틱 태그로 구조화한 웹 페이지 사례</vt:lpstr>
      <vt:lpstr>시맨틱 태그</vt:lpstr>
      <vt:lpstr>문서의 모양은 구조태그와 별개(구조는 태그를 이용해서 만들어야 한다)</vt:lpstr>
      <vt:lpstr>예제 3-1 구조화된 HTML5 문서 작성</vt:lpstr>
      <vt:lpstr>기존 HTML 문서와 HTML5 문서 비교</vt:lpstr>
      <vt:lpstr>PowerPoint 프레젠테이션</vt:lpstr>
      <vt:lpstr>시맨틱 태그 사례</vt:lpstr>
      <vt:lpstr>예제 3-2 &lt;figure&gt; 태그 활용</vt:lpstr>
      <vt:lpstr>예제 3–3 &lt;details&gt;와 &lt;summary&gt; 활용</vt:lpstr>
      <vt:lpstr>예제 3–4 시맨틱 인라인(일렬배치) 태그</vt:lpstr>
      <vt:lpstr>HTML5에서 제거된 태그</vt:lpstr>
      <vt:lpstr>웹 폼(web form)</vt:lpstr>
      <vt:lpstr>예제 3-5 간단한 로그인 폼 만들기</vt:lpstr>
      <vt:lpstr>폼 작성(form태그는 블록이며 컨트롤의 콘테이너)</vt:lpstr>
      <vt:lpstr>&lt;form&gt; 태그</vt:lpstr>
      <vt:lpstr>네이버 검색 사례로 폼 전송 과정 이해</vt:lpstr>
      <vt:lpstr>PowerPoint 프레젠테이션</vt:lpstr>
      <vt:lpstr>폼 요소의 종류</vt:lpstr>
      <vt:lpstr>텍스트 입력</vt:lpstr>
      <vt:lpstr>예제 3-6 텍스트 입력</vt:lpstr>
      <vt:lpstr>데이터 목록을 가진 텍스트 입력 창, &lt;datalist&gt;</vt:lpstr>
      <vt:lpstr>예제 3–7 데이터 목록을 가진 텍스트 입력</vt:lpstr>
      <vt:lpstr>텍스트/이미지 버튼 기능(클릭) 만들기</vt:lpstr>
      <vt:lpstr>예제 3–8 다양한 버튼 만들기</vt:lpstr>
      <vt:lpstr>선택형 입력 : 체크박스와 라디오버튼</vt:lpstr>
      <vt:lpstr>예제 3-9 체크박스 만들기</vt:lpstr>
      <vt:lpstr>예제 3-10 라디오버튼 만들기</vt:lpstr>
      <vt:lpstr>선택형 입력 : 콤보 박스(드롭다운리스트)</vt:lpstr>
      <vt:lpstr>예제 3-11 콤보박스 만들기</vt:lpstr>
      <vt:lpstr>&lt;label&gt;로 폼 요소의 캡션 만들기</vt:lpstr>
      <vt:lpstr>예제 3-12 &lt;label&gt; 태그로 로그인 폼 만들기</vt:lpstr>
      <vt:lpstr>선택형 요소의 캡션을 &lt;label&gt;로 감싸기</vt:lpstr>
      <vt:lpstr>예제 3-13 &lt;label&gt;로 라디오버튼에 캡션 만들기</vt:lpstr>
      <vt:lpstr>HTML에서의 색 표현</vt:lpstr>
      <vt:lpstr>색 입력 폼</vt:lpstr>
      <vt:lpstr>예제 3–14 컬러 다이얼로그로 색 입력 응용</vt:lpstr>
      <vt:lpstr>시간 정보 입력 폼 요소</vt:lpstr>
      <vt:lpstr>폼 요소 작성 예</vt:lpstr>
      <vt:lpstr>PowerPoint 프레젠테이션</vt:lpstr>
      <vt:lpstr>예제 3-15 시간 정보 입력 폼 요소 활용</vt:lpstr>
      <vt:lpstr>예제 3–16 생일 날짜 입력 받기</vt:lpstr>
      <vt:lpstr>스핀버튼과 슬라이드로 바로 편리한 숫자 입력</vt:lpstr>
      <vt:lpstr>예제 3-17 &lt;input type="number|range"&gt;로 편리한 숫자 입력</vt:lpstr>
      <vt:lpstr>입력할 정보의 힌트 보여주기</vt:lpstr>
      <vt:lpstr>형식을 가진 텍스트 입력</vt:lpstr>
      <vt:lpstr>예제 3–18 형식을 가진 텍스트 입력</vt:lpstr>
      <vt:lpstr>예제 3–19 폼 요소의 그룹핑</vt:lpstr>
      <vt:lpstr>&lt;input type=“file”&gt;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404-11</cp:lastModifiedBy>
  <cp:revision>522</cp:revision>
  <dcterms:created xsi:type="dcterms:W3CDTF">2011-08-27T14:53:28Z</dcterms:created>
  <dcterms:modified xsi:type="dcterms:W3CDTF">2023-02-07T03:12:02Z</dcterms:modified>
</cp:coreProperties>
</file>