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sldIdLst>
    <p:sldId id="418" r:id="rId2"/>
    <p:sldId id="306" r:id="rId3"/>
    <p:sldId id="417" r:id="rId4"/>
    <p:sldId id="391" r:id="rId5"/>
    <p:sldId id="326" r:id="rId6"/>
    <p:sldId id="419" r:id="rId7"/>
    <p:sldId id="357" r:id="rId8"/>
    <p:sldId id="358" r:id="rId9"/>
    <p:sldId id="359" r:id="rId10"/>
    <p:sldId id="361" r:id="rId11"/>
    <p:sldId id="362" r:id="rId12"/>
    <p:sldId id="363" r:id="rId13"/>
    <p:sldId id="392" r:id="rId14"/>
    <p:sldId id="360" r:id="rId15"/>
    <p:sldId id="364" r:id="rId16"/>
    <p:sldId id="365" r:id="rId17"/>
    <p:sldId id="393" r:id="rId18"/>
    <p:sldId id="366" r:id="rId19"/>
    <p:sldId id="394" r:id="rId20"/>
    <p:sldId id="395" r:id="rId21"/>
    <p:sldId id="396" r:id="rId22"/>
    <p:sldId id="397" r:id="rId23"/>
    <p:sldId id="367" r:id="rId24"/>
    <p:sldId id="398" r:id="rId25"/>
    <p:sldId id="416" r:id="rId26"/>
    <p:sldId id="368" r:id="rId27"/>
    <p:sldId id="369" r:id="rId28"/>
    <p:sldId id="370" r:id="rId29"/>
    <p:sldId id="371" r:id="rId30"/>
    <p:sldId id="383" r:id="rId31"/>
    <p:sldId id="400" r:id="rId32"/>
    <p:sldId id="384" r:id="rId33"/>
    <p:sldId id="375" r:id="rId34"/>
    <p:sldId id="401" r:id="rId35"/>
    <p:sldId id="402" r:id="rId36"/>
    <p:sldId id="403" r:id="rId37"/>
    <p:sldId id="379" r:id="rId38"/>
    <p:sldId id="381" r:id="rId39"/>
    <p:sldId id="420" r:id="rId40"/>
    <p:sldId id="404" r:id="rId41"/>
    <p:sldId id="390" r:id="rId42"/>
    <p:sldId id="380" r:id="rId43"/>
    <p:sldId id="415" r:id="rId44"/>
    <p:sldId id="405" r:id="rId45"/>
    <p:sldId id="353" r:id="rId46"/>
    <p:sldId id="376" r:id="rId47"/>
    <p:sldId id="354" r:id="rId48"/>
    <p:sldId id="406" r:id="rId49"/>
    <p:sldId id="355" r:id="rId50"/>
    <p:sldId id="407" r:id="rId51"/>
    <p:sldId id="408" r:id="rId52"/>
    <p:sldId id="356" r:id="rId53"/>
    <p:sldId id="409" r:id="rId54"/>
    <p:sldId id="410" r:id="rId55"/>
    <p:sldId id="413" r:id="rId56"/>
    <p:sldId id="351" r:id="rId57"/>
    <p:sldId id="412" r:id="rId58"/>
    <p:sldId id="411" r:id="rId59"/>
    <p:sldId id="382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8"/>
            <p14:sldId id="306"/>
            <p14:sldId id="417"/>
            <p14:sldId id="391"/>
            <p14:sldId id="326"/>
            <p14:sldId id="419"/>
            <p14:sldId id="357"/>
            <p14:sldId id="358"/>
            <p14:sldId id="359"/>
            <p14:sldId id="361"/>
            <p14:sldId id="362"/>
            <p14:sldId id="363"/>
            <p14:sldId id="392"/>
            <p14:sldId id="360"/>
            <p14:sldId id="364"/>
            <p14:sldId id="365"/>
            <p14:sldId id="393"/>
            <p14:sldId id="366"/>
            <p14:sldId id="394"/>
            <p14:sldId id="395"/>
            <p14:sldId id="396"/>
            <p14:sldId id="397"/>
            <p14:sldId id="367"/>
            <p14:sldId id="398"/>
            <p14:sldId id="416"/>
            <p14:sldId id="368"/>
            <p14:sldId id="369"/>
            <p14:sldId id="370"/>
            <p14:sldId id="371"/>
            <p14:sldId id="383"/>
            <p14:sldId id="400"/>
            <p14:sldId id="384"/>
            <p14:sldId id="375"/>
            <p14:sldId id="401"/>
            <p14:sldId id="402"/>
            <p14:sldId id="403"/>
            <p14:sldId id="379"/>
            <p14:sldId id="381"/>
            <p14:sldId id="420"/>
            <p14:sldId id="404"/>
            <p14:sldId id="390"/>
            <p14:sldId id="380"/>
            <p14:sldId id="415"/>
            <p14:sldId id="405"/>
            <p14:sldId id="353"/>
            <p14:sldId id="376"/>
            <p14:sldId id="354"/>
            <p14:sldId id="406"/>
            <p14:sldId id="355"/>
            <p14:sldId id="407"/>
            <p14:sldId id="408"/>
            <p14:sldId id="356"/>
            <p14:sldId id="409"/>
            <p14:sldId id="410"/>
            <p14:sldId id="413"/>
            <p14:sldId id="351"/>
            <p14:sldId id="412"/>
            <p14:sldId id="411"/>
            <p14:sldId id="382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0" autoAdjust="0"/>
    <p:restoredTop sz="96935" autoAdjust="0"/>
  </p:normalViewPr>
  <p:slideViewPr>
    <p:cSldViewPr>
      <p:cViewPr varScale="1">
        <p:scale>
          <a:sx n="87" d="100"/>
          <a:sy n="87" d="100"/>
        </p:scale>
        <p:origin x="84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://www.webprogramming.co.kr/&#65279;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HTML5 </a:t>
            </a:r>
            <a:r>
              <a:rPr lang="ko-KR" altLang="en-US" b="1" dirty="0"/>
              <a:t>기본문서 </a:t>
            </a:r>
            <a:r>
              <a:rPr lang="ko-KR" altLang="en-US" b="1" dirty="0" smtClean="0"/>
              <a:t>만들기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>
                <a:hlinkClick r:id="rId2"/>
              </a:rPr>
              <a:t>http://www.webprogramming.co.kr/﻿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>
                <a:hlinkClick r:id="rId3"/>
              </a:rPr>
              <a:t>https://www.w3schools.com/﻿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4579" y="1932561"/>
            <a:ext cx="2975629" cy="266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2–4 &lt;p&gt;</a:t>
            </a:r>
            <a:r>
              <a:rPr lang="ko-KR" altLang="en-US" dirty="0"/>
              <a:t>로 단락 나누기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4298" y="1916832"/>
            <a:ext cx="410445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단락 나누기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단락 나누기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en-US" altLang="ko-KR" sz="1200" dirty="0"/>
              <a:t>HTML </a:t>
            </a:r>
            <a:r>
              <a:rPr lang="ko-KR" altLang="en-US" sz="1200" dirty="0"/>
              <a:t>문서도  본문을 여러 단락으로 </a:t>
            </a:r>
          </a:p>
          <a:p>
            <a:r>
              <a:rPr lang="ko-KR" altLang="en-US" sz="1200" dirty="0"/>
              <a:t>나눌 수 있다</a:t>
            </a:r>
            <a:r>
              <a:rPr lang="en-US" altLang="ko-KR" sz="1200" dirty="0"/>
              <a:t>. CSS </a:t>
            </a:r>
            <a:r>
              <a:rPr lang="ko-KR" altLang="en-US" sz="1200" dirty="0"/>
              <a:t>스타일을 사용하면 </a:t>
            </a:r>
          </a:p>
          <a:p>
            <a:r>
              <a:rPr lang="ko-KR" altLang="en-US" sz="1200" dirty="0"/>
              <a:t>단락 단위로 내어 쓰기와 들여 쓰기가 가능하다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ko-KR" altLang="en-US" sz="1200" dirty="0"/>
              <a:t>여러 개의 빈 칸은 하나로 취급되며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엔터</a:t>
            </a:r>
            <a:r>
              <a:rPr lang="ko-KR" altLang="en-US" sz="1200" dirty="0"/>
              <a:t> 키 역시 하나의 빈 칸으로 처리된다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736986" y="2809201"/>
            <a:ext cx="541367" cy="272415"/>
          </a:xfrm>
          <a:prstGeom prst="wedgeRoundRectCallout">
            <a:avLst>
              <a:gd name="adj1" fmla="val 88465"/>
              <a:gd name="adj2" fmla="val 147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헤딩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995819" y="3385265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단락</a:t>
            </a:r>
          </a:p>
        </p:txBody>
      </p:sp>
      <p:sp>
        <p:nvSpPr>
          <p:cNvPr id="11" name="왼쪽 대괄호 10"/>
          <p:cNvSpPr/>
          <p:nvPr/>
        </p:nvSpPr>
        <p:spPr>
          <a:xfrm flipH="1">
            <a:off x="7745098" y="3326241"/>
            <a:ext cx="167041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 flipH="1">
            <a:off x="7745099" y="3972924"/>
            <a:ext cx="157316" cy="331451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995819" y="4013341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단락</a:t>
            </a:r>
          </a:p>
        </p:txBody>
      </p:sp>
      <p:sp>
        <p:nvSpPr>
          <p:cNvPr id="6" name="오른쪽 대괄호 5"/>
          <p:cNvSpPr/>
          <p:nvPr/>
        </p:nvSpPr>
        <p:spPr>
          <a:xfrm>
            <a:off x="4221281" y="2922012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347965" y="3180760"/>
            <a:ext cx="479401" cy="263969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856288" y="3321176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5013176"/>
            <a:ext cx="393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는 문단을 나타내는 </a:t>
            </a:r>
            <a:r>
              <a:rPr lang="en-US" altLang="ko-KR" dirty="0" smtClean="0"/>
              <a:t>paragraph</a:t>
            </a:r>
            <a:r>
              <a:rPr lang="ko-KR" altLang="en-US" dirty="0" smtClean="0"/>
              <a:t>약어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9674" y="1654200"/>
            <a:ext cx="3159051" cy="25424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2–5 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태그로 수평선 긋기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1611" y="1916832"/>
            <a:ext cx="41723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수평선 긋기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수평선 긋기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</a:t>
            </a:r>
            <a:r>
              <a:rPr lang="ko-KR" altLang="en-US" sz="1200" dirty="0"/>
              <a:t>태그는 </a:t>
            </a:r>
            <a:r>
              <a:rPr lang="en-US" altLang="ko-KR" sz="1200" dirty="0"/>
              <a:t>horizontal</a:t>
            </a:r>
            <a:r>
              <a:rPr lang="ko-KR" altLang="en-US" sz="1200" dirty="0"/>
              <a:t>에서 딴 글자입니다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ko-KR" altLang="en-US" sz="1200" dirty="0"/>
              <a:t>종료 태그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;/</a:t>
            </a:r>
            <a:r>
              <a:rPr lang="en-US" altLang="ko-KR" sz="1200" dirty="0" err="1"/>
              <a:t>hr&amp;gt</a:t>
            </a:r>
            <a:r>
              <a:rPr lang="en-US" altLang="ko-KR" sz="1200" dirty="0"/>
              <a:t>;</a:t>
            </a:r>
            <a:r>
              <a:rPr lang="ko-KR" altLang="en-US" sz="1200" dirty="0"/>
              <a:t>를 사용하지 않습니다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2492896"/>
            <a:ext cx="591413" cy="272415"/>
          </a:xfrm>
          <a:prstGeom prst="wedgeRoundRectCallout">
            <a:avLst>
              <a:gd name="adj1" fmla="val 100921"/>
              <a:gd name="adj2" fmla="val 158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수평선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4509120"/>
            <a:ext cx="5516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</a:t>
            </a:r>
            <a:r>
              <a:rPr lang="en-US" altLang="ko-KR" dirty="0" err="1" smtClean="0"/>
              <a:t>r</a:t>
            </a:r>
            <a:r>
              <a:rPr lang="ko-KR" altLang="en-US" dirty="0" smtClean="0"/>
              <a:t>태그는 </a:t>
            </a:r>
            <a:r>
              <a:rPr lang="en-US" altLang="ko-KR" dirty="0" err="1" smtClean="0"/>
              <a:t>horzontal</a:t>
            </a:r>
            <a:r>
              <a:rPr lang="ko-KR" altLang="en-US" dirty="0" smtClean="0"/>
              <a:t>약어</a:t>
            </a:r>
            <a:r>
              <a:rPr lang="ko-KR" altLang="en-US" dirty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긋기 태그</a:t>
            </a:r>
            <a:endParaRPr lang="en-US" altLang="ko-KR" dirty="0" smtClean="0"/>
          </a:p>
          <a:p>
            <a:r>
              <a:rPr lang="ko-KR" altLang="en-US" dirty="0" smtClean="0"/>
              <a:t>시작 </a:t>
            </a:r>
            <a:r>
              <a:rPr lang="ko-KR" altLang="en-US" dirty="0"/>
              <a:t>태그만 있음 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&gt;, </a:t>
            </a:r>
            <a:r>
              <a:rPr lang="ko-KR" altLang="en-US" dirty="0"/>
              <a:t>또는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 smtClean="0"/>
              <a:t>/&gt;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시작태그명</a:t>
            </a:r>
            <a:r>
              <a:rPr lang="ko-KR" altLang="en-US" dirty="0"/>
              <a:t> </a:t>
            </a:r>
            <a:r>
              <a:rPr lang="ko-KR" altLang="en-US" dirty="0" err="1"/>
              <a:t>속성명</a:t>
            </a:r>
            <a:r>
              <a:rPr lang="en-US" altLang="ko-KR" dirty="0"/>
              <a:t>=</a:t>
            </a:r>
            <a:r>
              <a:rPr lang="ko-KR" altLang="en-US" dirty="0"/>
              <a:t>속성값</a:t>
            </a:r>
            <a:r>
              <a:rPr lang="en-US" altLang="ko-KR" dirty="0"/>
              <a:t>……&gt;</a:t>
            </a:r>
            <a:r>
              <a:rPr lang="ko-KR" altLang="en-US" dirty="0"/>
              <a:t>내용 </a:t>
            </a:r>
            <a:r>
              <a:rPr lang="en-US" altLang="ko-KR" dirty="0"/>
              <a:t>&lt;/</a:t>
            </a:r>
            <a:r>
              <a:rPr lang="ko-KR" altLang="en-US" dirty="0"/>
              <a:t>종료태그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의 </a:t>
            </a:r>
            <a:r>
              <a:rPr lang="ko-KR" altLang="en-US" dirty="0" err="1"/>
              <a:t>세부분을</a:t>
            </a:r>
            <a:r>
              <a:rPr lang="ko-KR" altLang="en-US" dirty="0"/>
              <a:t> </a:t>
            </a:r>
            <a:r>
              <a:rPr lang="ko-KR" altLang="en-US" dirty="0" err="1"/>
              <a:t>합한것을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,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  <a:r>
              <a:rPr lang="ko-KR" altLang="en-US" dirty="0"/>
              <a:t>라 부름</a:t>
            </a:r>
          </a:p>
        </p:txBody>
      </p:sp>
    </p:spTree>
    <p:extLst>
      <p:ext uri="{BB962C8B-B14F-4D97-AF65-F5344CB8AC3E}">
        <p14:creationId xmlns:p14="http://schemas.microsoft.com/office/powerpoint/2010/main" val="239777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7906" y="2061093"/>
            <a:ext cx="2667195" cy="2146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/&gt; </a:t>
            </a:r>
            <a:r>
              <a:rPr lang="ko-KR" altLang="en-US" dirty="0"/>
              <a:t>태그로 새로운 줄로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407630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다음 줄로 넘어갑니다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두 번 넘어 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ko-KR" altLang="en-US" sz="1200" dirty="0"/>
              <a:t>잘 보이나요</a:t>
            </a:r>
            <a:r>
              <a:rPr lang="en-US" altLang="ko-KR" sz="1200" dirty="0"/>
              <a:t>?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80154" y="2996952"/>
            <a:ext cx="509533" cy="272415"/>
          </a:xfrm>
          <a:prstGeom prst="wedgeRoundRectCallout">
            <a:avLst>
              <a:gd name="adj1" fmla="val -54568"/>
              <a:gd name="adj2" fmla="val 85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716" y="3421767"/>
            <a:ext cx="509533" cy="272415"/>
          </a:xfrm>
          <a:prstGeom prst="wedgeRoundRectCallout">
            <a:avLst>
              <a:gd name="adj1" fmla="val -67791"/>
              <a:gd name="adj2" fmla="val 77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9994" y="3688720"/>
            <a:ext cx="509533" cy="272415"/>
          </a:xfrm>
          <a:prstGeom prst="wedgeRoundRectCallout">
            <a:avLst>
              <a:gd name="adj1" fmla="val -183218"/>
              <a:gd name="adj2" fmla="val -134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465313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  <a:r>
              <a:rPr lang="ko-KR" altLang="en-US" dirty="0"/>
              <a:t>은 </a:t>
            </a:r>
            <a:r>
              <a:rPr lang="ko-KR" altLang="en-US" dirty="0" err="1"/>
              <a:t>줄바꾸기</a:t>
            </a:r>
            <a:r>
              <a:rPr lang="ko-KR" altLang="en-US" dirty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(break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시작태그만 존재</a:t>
            </a:r>
            <a:endParaRPr lang="en-US" altLang="ko-KR" dirty="0"/>
          </a:p>
          <a:p>
            <a:r>
              <a:rPr lang="ko-KR" altLang="en-US" dirty="0"/>
              <a:t>시작태그만 있는 태그는 현재는 </a:t>
            </a:r>
            <a:r>
              <a:rPr lang="en-US" altLang="ko-KR" dirty="0"/>
              <a:t>&lt;</a:t>
            </a:r>
            <a:r>
              <a:rPr lang="ko-KR" altLang="en-US" dirty="0"/>
              <a:t>시작태그</a:t>
            </a:r>
            <a:r>
              <a:rPr lang="en-US" altLang="ko-KR" dirty="0"/>
              <a:t>/&gt;</a:t>
            </a:r>
            <a:r>
              <a:rPr lang="ko-KR" altLang="en-US" dirty="0"/>
              <a:t>로 표시를 권함</a:t>
            </a:r>
          </a:p>
        </p:txBody>
      </p:sp>
    </p:spTree>
    <p:extLst>
      <p:ext uri="{BB962C8B-B14F-4D97-AF65-F5344CB8AC3E}">
        <p14:creationId xmlns:p14="http://schemas.microsoft.com/office/powerpoint/2010/main" val="407280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엔터티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문자 </a:t>
            </a:r>
            <a:r>
              <a:rPr lang="en-US" altLang="ko-KR" dirty="0"/>
              <a:t>: </a:t>
            </a:r>
            <a:r>
              <a:rPr lang="ko-KR" altLang="en-US" dirty="0"/>
              <a:t>유니코드 </a:t>
            </a:r>
            <a:r>
              <a:rPr lang="ko-KR" altLang="en-US" dirty="0" err="1"/>
              <a:t>문자셋</a:t>
            </a:r>
            <a:r>
              <a:rPr lang="en-US" altLang="ko-KR" dirty="0"/>
              <a:t>, UTF-8</a:t>
            </a:r>
            <a:r>
              <a:rPr lang="ko-KR" altLang="en-US" dirty="0"/>
              <a:t> 코드 체계</a:t>
            </a:r>
            <a:endParaRPr lang="en-US" altLang="ko-KR" dirty="0"/>
          </a:p>
          <a:p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/>
              <a:t>키보드로 입력이 어려운 기호들</a:t>
            </a:r>
            <a:r>
              <a:rPr lang="en-US" altLang="ko-KR" dirty="0"/>
              <a:t>, </a:t>
            </a:r>
            <a:r>
              <a:rPr lang="ko-KR" altLang="en-US" dirty="0"/>
              <a:t>심볼</a:t>
            </a:r>
            <a:endParaRPr lang="en-US" altLang="ko-KR" dirty="0"/>
          </a:p>
          <a:p>
            <a:pPr lvl="2"/>
            <a:r>
              <a:rPr lang="en-US" altLang="ko-KR" dirty="0"/>
              <a:t>&amp;</a:t>
            </a:r>
            <a:r>
              <a:rPr lang="ko-KR" altLang="en-US" dirty="0" err="1"/>
              <a:t>엔터티</a:t>
            </a:r>
            <a:r>
              <a:rPr lang="en-US" altLang="ko-KR" dirty="0"/>
              <a:t>; </a:t>
            </a:r>
            <a:r>
              <a:rPr lang="ko-KR" altLang="en-US" dirty="0"/>
              <a:t>혹은 </a:t>
            </a:r>
            <a:r>
              <a:rPr lang="en-US" altLang="ko-KR" dirty="0" smtClean="0"/>
              <a:t>&amp;#</a:t>
            </a:r>
            <a:r>
              <a:rPr lang="ko-KR" altLang="en-US" dirty="0" err="1" smtClean="0"/>
              <a:t>코드값</a:t>
            </a:r>
            <a:r>
              <a:rPr lang="en-US" altLang="ko-KR" dirty="0"/>
              <a:t>;</a:t>
            </a:r>
          </a:p>
          <a:p>
            <a:pPr lvl="1" fontAlgn="base" latinLnBrk="0"/>
            <a:r>
              <a:rPr lang="en-US" altLang="ko-KR" dirty="0"/>
              <a:t>&lt; 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ko-KR" altLang="en-US" dirty="0"/>
              <a:t>	혹은 </a:t>
            </a:r>
            <a:r>
              <a:rPr lang="en-US" altLang="ko-KR" dirty="0"/>
              <a:t>&amp;#60;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©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&amp;copy; </a:t>
            </a:r>
            <a:r>
              <a:rPr lang="ko-KR" altLang="en-US" dirty="0"/>
              <a:t>	혹은 </a:t>
            </a:r>
            <a:r>
              <a:rPr lang="en-US" altLang="ko-KR" dirty="0"/>
              <a:t>&amp;#169;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∑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&amp;sum; </a:t>
            </a:r>
            <a:r>
              <a:rPr lang="ko-KR" altLang="en-US" dirty="0"/>
              <a:t>	혹은 </a:t>
            </a:r>
            <a:r>
              <a:rPr lang="en-US" altLang="ko-KR" dirty="0"/>
              <a:t>&amp;#8721;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406" y="3965676"/>
            <a:ext cx="7691883" cy="2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6680" y="1805682"/>
            <a:ext cx="2288603" cy="2409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2–7 </a:t>
            </a:r>
            <a:r>
              <a:rPr lang="ko-KR" altLang="en-US" dirty="0"/>
              <a:t>특수 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7818" y="1802097"/>
            <a:ext cx="41764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문자</a:t>
            </a:r>
            <a:r>
              <a:rPr lang="en-US" altLang="ko-KR" sz="1200" dirty="0"/>
              <a:t>, </a:t>
            </a:r>
            <a:r>
              <a:rPr lang="ko-KR" altLang="en-US" sz="1200" dirty="0"/>
              <a:t>기호</a:t>
            </a:r>
            <a:r>
              <a:rPr lang="en-US" altLang="ko-KR" sz="1200" dirty="0"/>
              <a:t>, </a:t>
            </a:r>
            <a:r>
              <a:rPr lang="ko-KR" altLang="en-US" sz="1200" dirty="0"/>
              <a:t>심볼 표현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기호 넣기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10 </a:t>
            </a:r>
            <a:r>
              <a:rPr lang="en-US" altLang="ko-KR" sz="1200" b="1" dirty="0"/>
              <a:t>&amp;divide;</a:t>
            </a:r>
            <a:r>
              <a:rPr lang="en-US" altLang="ko-KR" sz="1200" dirty="0"/>
              <a:t> 2 = 5&lt;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&amp;radic;</a:t>
            </a:r>
            <a:r>
              <a:rPr lang="en-US" altLang="ko-KR" sz="1200" dirty="0"/>
              <a:t>2 = 1.414&lt;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2 </a:t>
            </a:r>
            <a:r>
              <a:rPr lang="en-US" altLang="ko-KR" sz="1200" b="1" dirty="0"/>
              <a:t>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lt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</a:t>
            </a:r>
            <a:r>
              <a:rPr lang="en-US" altLang="ko-KR" sz="1200" dirty="0"/>
              <a:t> 3&lt;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오늘 </a:t>
            </a:r>
            <a:r>
              <a:rPr lang="en-US" altLang="ko-KR" sz="1200" b="1" dirty="0"/>
              <a:t>&amp;</a:t>
            </a:r>
            <a:r>
              <a:rPr lang="en-US" altLang="ko-KR" sz="1200" b="1" dirty="0" err="1"/>
              <a:t>quot;</a:t>
            </a:r>
            <a:r>
              <a:rPr lang="en-US" altLang="ko-KR" sz="1200" dirty="0" err="1"/>
              <a:t>Elvis</a:t>
            </a:r>
            <a:r>
              <a:rPr lang="en-US" altLang="ko-KR" sz="1200" b="1" dirty="0"/>
              <a:t>&amp;#34;</a:t>
            </a:r>
            <a:r>
              <a:rPr lang="en-US" altLang="ko-KR" sz="1200" dirty="0"/>
              <a:t> </a:t>
            </a:r>
            <a:r>
              <a:rPr lang="ko-KR" altLang="en-US" sz="1200" dirty="0"/>
              <a:t>노래를 들었다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12234" y="2804399"/>
            <a:ext cx="692980" cy="272415"/>
          </a:xfrm>
          <a:prstGeom prst="wedgeRoundRectCallout">
            <a:avLst>
              <a:gd name="adj1" fmla="val 84133"/>
              <a:gd name="adj2" fmla="val 113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&amp;divide;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155811" y="4092689"/>
            <a:ext cx="576429" cy="272415"/>
          </a:xfrm>
          <a:prstGeom prst="wedgeRoundRectCallout">
            <a:avLst>
              <a:gd name="adj1" fmla="val -59160"/>
              <a:gd name="adj2" fmla="val -1230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&amp;#34;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1937" y="3231458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72812" y="3772245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79591" y="3137383"/>
            <a:ext cx="1440160" cy="272415"/>
          </a:xfrm>
          <a:prstGeom prst="wedgeRoundRectCallout">
            <a:avLst>
              <a:gd name="adj1" fmla="val -83010"/>
              <a:gd name="adj2" fmla="val 141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빈칸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nbsp</a:t>
            </a:r>
            <a:r>
              <a:rPr lang="en-US" altLang="ko-KR" sz="1000" dirty="0"/>
              <a:t>; 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945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2–8 &lt;pre&gt; </a:t>
            </a:r>
            <a:r>
              <a:rPr lang="ko-KR" altLang="en-US" dirty="0"/>
              <a:t>태그로 개발자의 포맷 그대로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6870" y="1987064"/>
            <a:ext cx="435597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개발자의 포맷 그대로 출력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개발자의 포맷 그대로 출력하기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u="sng" dirty="0"/>
              <a:t>&amp;</a:t>
            </a:r>
            <a:r>
              <a:rPr lang="en-US" altLang="ko-KR" sz="1200" u="sng" dirty="0" err="1"/>
              <a:t>lt;p&amp;gt</a:t>
            </a:r>
            <a:r>
              <a:rPr lang="en-US" altLang="ko-KR" sz="1200" u="sng" dirty="0"/>
              <a:t>;</a:t>
            </a:r>
            <a:r>
              <a:rPr lang="ko-KR" altLang="en-US" sz="1200" u="sng" dirty="0"/>
              <a:t> 태그를 사용하면 </a:t>
            </a:r>
          </a:p>
          <a:p>
            <a:r>
              <a:rPr lang="ko-KR" altLang="en-US" sz="1200" u="sng" dirty="0"/>
              <a:t>            여러 개의 빈 칸은 하나로</a:t>
            </a:r>
            <a:r>
              <a:rPr lang="en-US" altLang="ko-KR" sz="1200" u="sng" dirty="0"/>
              <a:t>, </a:t>
            </a:r>
          </a:p>
          <a:p>
            <a:r>
              <a:rPr lang="ko-KR" altLang="en-US" sz="1200" u="sng" dirty="0"/>
              <a:t>            여러 줄은 한 줄에 붙여 출력됩니다</a:t>
            </a:r>
            <a:r>
              <a:rPr lang="en-US" altLang="ko-KR" sz="1200" u="sng" dirty="0"/>
              <a:t>.&lt;/p&gt;</a:t>
            </a:r>
          </a:p>
          <a:p>
            <a:r>
              <a:rPr lang="en-US" altLang="ko-KR" sz="1200" u="sng" dirty="0"/>
              <a:t>&lt;</a:t>
            </a:r>
            <a:r>
              <a:rPr lang="en-US" altLang="ko-KR" sz="1200" u="sng" dirty="0" err="1"/>
              <a:t>hr</a:t>
            </a:r>
            <a:r>
              <a:rPr lang="en-US" altLang="ko-KR" sz="1200" u="sng" dirty="0"/>
              <a:t>&gt;</a:t>
            </a:r>
          </a:p>
          <a:p>
            <a:r>
              <a:rPr lang="en-US" altLang="ko-KR" sz="1200" b="1" u="sng" dirty="0"/>
              <a:t>&lt;pre&gt;</a:t>
            </a:r>
          </a:p>
          <a:p>
            <a:r>
              <a:rPr lang="ko-KR" altLang="en-US" sz="1200" u="sng" dirty="0"/>
              <a:t>그러나 </a:t>
            </a:r>
            <a:r>
              <a:rPr lang="en-US" altLang="ko-KR" sz="1200" u="sng" dirty="0"/>
              <a:t>&amp;</a:t>
            </a:r>
            <a:r>
              <a:rPr lang="en-US" altLang="ko-KR" sz="1200" u="sng" dirty="0" err="1"/>
              <a:t>lt;pre&amp;gt</a:t>
            </a:r>
            <a:r>
              <a:rPr lang="en-US" altLang="ko-KR" sz="1200" u="sng" dirty="0"/>
              <a:t>;</a:t>
            </a:r>
            <a:r>
              <a:rPr lang="ko-KR" altLang="en-US" sz="1200" u="sng" dirty="0"/>
              <a:t> 태그를 사용하면 </a:t>
            </a:r>
          </a:p>
          <a:p>
            <a:r>
              <a:rPr lang="ko-KR" altLang="en-US" sz="1200" u="sng" dirty="0"/>
              <a:t>            사용자가 입력한 </a:t>
            </a:r>
          </a:p>
          <a:p>
            <a:r>
              <a:rPr lang="ko-KR" altLang="en-US" sz="1200" u="sng" dirty="0"/>
              <a:t>            그대로 출력됩니다</a:t>
            </a:r>
            <a:r>
              <a:rPr lang="en-US" altLang="ko-KR" sz="1200" u="sng" dirty="0"/>
              <a:t>.</a:t>
            </a:r>
          </a:p>
          <a:p>
            <a:r>
              <a:rPr lang="en-US" altLang="ko-KR" sz="1200" b="1" u="sng" dirty="0"/>
              <a:t>&lt;/pre&gt;</a:t>
            </a:r>
          </a:p>
          <a:p>
            <a:r>
              <a:rPr lang="en-US" altLang="ko-KR" sz="1200" u="sng" dirty="0"/>
              <a:t>&lt;/body&gt;</a:t>
            </a:r>
          </a:p>
          <a:p>
            <a:r>
              <a:rPr lang="en-US" altLang="ko-KR" sz="1200" u="sng" dirty="0"/>
              <a:t>&lt;/html&gt;</a:t>
            </a:r>
            <a:endParaRPr lang="ko-KR" altLang="en-US" sz="12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524006" y="3120295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&lt;Enter&gt;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80395" y="3285333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&lt;Enter&gt;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42" y="3115074"/>
            <a:ext cx="1152128" cy="442674"/>
          </a:xfrm>
          <a:prstGeom prst="wedgeRoundRectCallout">
            <a:avLst>
              <a:gd name="adj1" fmla="val 62301"/>
              <a:gd name="adj2" fmla="val 628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여러 개의 빈 칸은 하나로 처리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4374" y="3520633"/>
            <a:ext cx="576064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4894" y="2344879"/>
            <a:ext cx="2899594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4080385" y="4174311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07069" y="4433060"/>
            <a:ext cx="171380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5920878" y="4398255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4675" y="6021288"/>
            <a:ext cx="680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</a:t>
            </a:r>
            <a:r>
              <a:rPr lang="ko-KR" altLang="en-US" smtClean="0"/>
              <a:t>의 표시 방식을 무시하고 코드에 작성된대로 보여줄시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시</a:t>
            </a:r>
            <a:r>
              <a:rPr lang="en-US" altLang="ko-KR" smtClean="0"/>
              <a:t>,</a:t>
            </a:r>
            <a:r>
              <a:rPr lang="ko-KR" altLang="en-US" smtClean="0"/>
              <a:t>노래 가사 등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2–9 </a:t>
            </a:r>
            <a:r>
              <a:rPr lang="ko-KR" altLang="en-US" dirty="0"/>
              <a:t>텍스트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628800"/>
            <a:ext cx="3989899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텍스트 꾸미기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 텍스트 꾸미기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&lt;p&gt; </a:t>
            </a:r>
          </a:p>
          <a:p>
            <a:r>
              <a:rPr lang="en-US" altLang="ko-KR" sz="1200" b="1" dirty="0"/>
              <a:t>&lt;b&gt;</a:t>
            </a:r>
            <a:r>
              <a:rPr lang="ko-KR" altLang="en-US" sz="1200" dirty="0"/>
              <a:t>진하게</a:t>
            </a:r>
            <a:r>
              <a:rPr lang="en-US" altLang="ko-KR" sz="1200" b="1" dirty="0"/>
              <a:t>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&lt;strong&gt;</a:t>
            </a:r>
            <a:r>
              <a:rPr lang="ko-KR" altLang="en-US" sz="1200" dirty="0"/>
              <a:t>중요한</a:t>
            </a:r>
            <a:r>
              <a:rPr lang="en-US" altLang="ko-KR" sz="1200" b="1" dirty="0"/>
              <a:t>&lt;/strong&gt;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&lt;b&gt;&lt;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진하게 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 문자 </a:t>
            </a:r>
            <a:r>
              <a:rPr lang="en-US" altLang="ko-KR" sz="1200" b="1" dirty="0"/>
              <a:t>&lt;small&gt;</a:t>
            </a:r>
            <a:r>
              <a:rPr lang="ko-KR" altLang="en-US" sz="1200" dirty="0"/>
              <a:t>한 단계 작은 문자</a:t>
            </a:r>
            <a:r>
              <a:rPr lang="en-US" altLang="ko-KR" sz="1200" b="1" dirty="0"/>
              <a:t>&lt;/small&gt;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&lt;del&gt;</a:t>
            </a:r>
            <a:r>
              <a:rPr lang="ko-KR" altLang="en-US" sz="1200" dirty="0"/>
              <a:t>삭제</a:t>
            </a:r>
            <a:r>
              <a:rPr lang="en-US" altLang="ko-KR" sz="1200" b="1" dirty="0"/>
              <a:t>&lt;/del&gt;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&lt;ins&gt;</a:t>
            </a:r>
            <a:r>
              <a:rPr lang="ko-KR" altLang="en-US" sz="1200" dirty="0"/>
              <a:t>추가</a:t>
            </a:r>
            <a:r>
              <a:rPr lang="en-US" altLang="ko-KR" sz="1200" b="1" dirty="0"/>
              <a:t>&lt;/ins&gt;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보통문자의 </a:t>
            </a:r>
            <a:r>
              <a:rPr lang="en-US" altLang="ko-KR" sz="1200" b="1" dirty="0"/>
              <a:t>&lt;sup&gt;</a:t>
            </a:r>
            <a:r>
              <a:rPr lang="ko-KR" altLang="en-US" sz="1200" dirty="0" err="1"/>
              <a:t>윗첨자</a:t>
            </a:r>
            <a:r>
              <a:rPr lang="en-US" altLang="ko-KR" sz="1200" b="1" dirty="0"/>
              <a:t>&lt;/sup&gt;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보통문자의 </a:t>
            </a:r>
            <a:r>
              <a:rPr lang="en-US" altLang="ko-KR" sz="1200" b="1" dirty="0"/>
              <a:t>&lt;sub&gt;</a:t>
            </a:r>
            <a:r>
              <a:rPr lang="ko-KR" altLang="en-US" sz="1200" dirty="0"/>
              <a:t>아래첨자</a:t>
            </a:r>
            <a:r>
              <a:rPr lang="en-US" altLang="ko-KR" sz="1200" b="1" dirty="0"/>
              <a:t>&lt;/sub&gt;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&lt;mark&gt;</a:t>
            </a:r>
            <a:r>
              <a:rPr lang="ko-KR" altLang="en-US" sz="1200" dirty="0" err="1"/>
              <a:t>하이라이팅</a:t>
            </a:r>
            <a:r>
              <a:rPr lang="en-US" altLang="ko-KR" sz="1200" b="1" dirty="0"/>
              <a:t>&lt;/mark&gt;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977685"/>
            <a:ext cx="2088232" cy="3621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594928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bold,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emphasize(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5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태그와 </a:t>
            </a:r>
            <a:r>
              <a:rPr lang="ko-KR" altLang="en-US" dirty="0" err="1"/>
              <a:t>인라인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블록 태그와 </a:t>
            </a:r>
            <a:r>
              <a:rPr lang="ko-KR" altLang="en-US" dirty="0" err="1"/>
              <a:t>인라인</a:t>
            </a:r>
            <a:r>
              <a:rPr lang="ko-KR" altLang="en-US" dirty="0"/>
              <a:t> 태그로 구분</a:t>
            </a:r>
            <a:endParaRPr lang="en-US" altLang="ko-KR" dirty="0"/>
          </a:p>
          <a:p>
            <a:pPr lvl="2" fontAlgn="base" latinLnBrk="0"/>
            <a:r>
              <a:rPr lang="ko-KR" altLang="en-US" dirty="0"/>
              <a:t>블록 태그 사례</a:t>
            </a:r>
            <a:r>
              <a:rPr lang="en-US" altLang="ko-KR" dirty="0"/>
              <a:t> : &lt;p&gt;, &lt;h1</a:t>
            </a:r>
            <a:r>
              <a:rPr lang="en-US" altLang="ko-KR" dirty="0" smtClean="0"/>
              <a:t>&gt;~&lt;h6&gt;, </a:t>
            </a:r>
            <a:r>
              <a:rPr lang="en-US" altLang="ko-KR" dirty="0"/>
              <a:t>&lt;div&gt;, 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 err="1"/>
              <a:t>인라인</a:t>
            </a:r>
            <a:r>
              <a:rPr lang="ko-KR" altLang="en-US" dirty="0"/>
              <a:t> 태그 사례 </a:t>
            </a:r>
            <a:r>
              <a:rPr lang="en-US" altLang="ko-KR" dirty="0"/>
              <a:t>: 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em</a:t>
            </a:r>
            <a:r>
              <a:rPr lang="en-US" altLang="ko-KR" smtClean="0"/>
              <a:t>&gt;,&lt;b&gt;</a:t>
            </a:r>
            <a:endParaRPr lang="ko-KR" altLang="en-US" dirty="0"/>
          </a:p>
          <a:p>
            <a:r>
              <a:rPr lang="ko-KR" altLang="en-US" dirty="0"/>
              <a:t>블록 태그</a:t>
            </a:r>
            <a:endParaRPr lang="en-US" altLang="ko-KR" dirty="0"/>
          </a:p>
          <a:p>
            <a:pPr lvl="1"/>
            <a:r>
              <a:rPr lang="ko-KR" altLang="en-US" dirty="0"/>
              <a:t>항상 새 라인에서 시작하여 출력</a:t>
            </a:r>
            <a:r>
              <a:rPr lang="en-US" altLang="ko-KR" dirty="0"/>
              <a:t>(</a:t>
            </a:r>
            <a:r>
              <a:rPr lang="ko-KR" altLang="en-US" dirty="0"/>
              <a:t>해당 태그는 좌우 전체를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양 옆에 다른 </a:t>
            </a:r>
            <a:r>
              <a:rPr lang="ko-KR" altLang="en-US" dirty="0" err="1"/>
              <a:t>콘텐츠</a:t>
            </a:r>
            <a:r>
              <a:rPr lang="ko-KR" altLang="en-US" dirty="0"/>
              <a:t> 배치하지 않고 한 라인 독점 사용</a:t>
            </a:r>
            <a:endParaRPr lang="en-US" altLang="ko-KR" dirty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 err="1"/>
              <a:t>인라인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블록 속에 삽입되어 블록의 일부로 출력</a:t>
            </a:r>
            <a:endParaRPr lang="en-US" altLang="ko-KR" dirty="0"/>
          </a:p>
          <a:p>
            <a:pPr lvl="1"/>
            <a:r>
              <a:rPr lang="ko-KR" altLang="en-US" dirty="0"/>
              <a:t>가장 많이 사용된 </a:t>
            </a:r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en-US" altLang="ko-KR" dirty="0"/>
              <a:t>: &lt;span&gt;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8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9044" y="1928960"/>
            <a:ext cx="2287795" cy="2971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2-10 &lt;div&gt; </a:t>
            </a:r>
            <a:r>
              <a:rPr lang="ko-KR" altLang="en-US" dirty="0"/>
              <a:t>블록과 </a:t>
            </a:r>
            <a:r>
              <a:rPr lang="en-US" altLang="ko-KR" dirty="0"/>
              <a:t>&lt;span&gt; </a:t>
            </a:r>
            <a:r>
              <a:rPr lang="ko-KR" altLang="en-US" dirty="0" err="1"/>
              <a:t>인라인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772816"/>
            <a:ext cx="439248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&lt;head&gt;&lt;title&gt;&amp;</a:t>
            </a:r>
            <a:r>
              <a:rPr lang="en-US" altLang="ko-KR" sz="1200" dirty="0" err="1"/>
              <a:t>lt;div&amp;gt</a:t>
            </a:r>
            <a:r>
              <a:rPr lang="en-US" altLang="ko-KR" sz="1200" dirty="0"/>
              <a:t>;</a:t>
            </a:r>
            <a:r>
              <a:rPr lang="ko-KR" altLang="en-US" sz="1200" dirty="0"/>
              <a:t>블록과 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lt;span&amp;gt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사랑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&lt;div style="</a:t>
            </a:r>
            <a:r>
              <a:rPr lang="en-US" altLang="ko-KR" sz="1200" b="1" dirty="0" err="1"/>
              <a:t>background-color:skyblue</a:t>
            </a:r>
            <a:r>
              <a:rPr lang="en-US" altLang="ko-KR" sz="1200" b="1" dirty="0"/>
              <a:t>; padding:20px;"&gt;</a:t>
            </a:r>
          </a:p>
          <a:p>
            <a:r>
              <a:rPr lang="ko-KR" altLang="en-US" sz="1200" dirty="0"/>
              <a:t>내가 사람의 방언과 천사의 말을 할지라도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</a:t>
            </a:r>
            <a:endParaRPr lang="en-US" altLang="ko-KR" sz="1200" dirty="0"/>
          </a:p>
          <a:p>
            <a:r>
              <a:rPr lang="ko-KR" altLang="en-US" sz="1200" dirty="0"/>
              <a:t>소리 나는 구리와 울리는 꽹과리가 되고</a:t>
            </a:r>
            <a:r>
              <a:rPr lang="en-US" altLang="ko-KR" sz="1200" dirty="0"/>
              <a:t>,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 아무</a:t>
            </a:r>
            <a:endParaRPr lang="en-US" altLang="ko-KR" sz="1200" dirty="0"/>
          </a:p>
          <a:p>
            <a:r>
              <a:rPr lang="ko-KR" altLang="en-US" sz="1200" dirty="0"/>
              <a:t>것도 아니라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&lt;/div&gt;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~</a:t>
            </a:r>
            <a:r>
              <a:rPr lang="ko-KR" altLang="en-US" sz="1200" dirty="0"/>
              <a:t>우리 서로 사랑하며 살아요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84856" y="2583382"/>
            <a:ext cx="1512168" cy="442674"/>
          </a:xfrm>
          <a:prstGeom prst="wedgeRoundRectCallout">
            <a:avLst>
              <a:gd name="adj1" fmla="val -81216"/>
              <a:gd name="adj2" fmla="val 73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배경색을 파란색으로 </a:t>
            </a:r>
            <a:r>
              <a:rPr lang="ko-KR" altLang="en-US" sz="1000"/>
              <a:t>꾸미는 </a:t>
            </a:r>
            <a:r>
              <a:rPr lang="en-US" altLang="ko-KR" sz="1000" dirty="0"/>
              <a:t>CSS3 </a:t>
            </a:r>
            <a:r>
              <a:rPr lang="ko-KR" altLang="en-US" sz="1000" dirty="0"/>
              <a:t>스타일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9170" y="2889848"/>
            <a:ext cx="616347" cy="272415"/>
          </a:xfrm>
          <a:prstGeom prst="wedgeRoundRectCallout">
            <a:avLst>
              <a:gd name="adj1" fmla="val -78823"/>
              <a:gd name="adj2" fmla="val 746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301280" y="4239566"/>
            <a:ext cx="688355" cy="272415"/>
          </a:xfrm>
          <a:prstGeom prst="wedgeRoundRectCallout">
            <a:avLst>
              <a:gd name="adj1" fmla="val -76056"/>
              <a:gd name="adj2" fmla="val -109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&lt;span&gt;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805264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/>
              <a:t>는 가장 대표적인 블록레벨 태그로 어떠한 영역을 </a:t>
            </a:r>
            <a:r>
              <a:rPr lang="ko-KR" altLang="en-US" dirty="0" err="1"/>
              <a:t>표시시</a:t>
            </a:r>
            <a:r>
              <a:rPr lang="ko-KR" altLang="en-US" dirty="0"/>
              <a:t>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span</a:t>
            </a:r>
            <a:r>
              <a:rPr lang="ko-KR" altLang="en-US" dirty="0"/>
              <a:t>태그는 </a:t>
            </a:r>
            <a:r>
              <a:rPr lang="ko-KR" altLang="en-US" dirty="0" err="1" smtClean="0"/>
              <a:t>한줄에서</a:t>
            </a:r>
            <a:r>
              <a:rPr lang="ko-KR" altLang="en-US" dirty="0" smtClean="0"/>
              <a:t> </a:t>
            </a:r>
            <a:r>
              <a:rPr lang="ko-KR" altLang="en-US" dirty="0"/>
              <a:t>자기에 주어진 </a:t>
            </a:r>
            <a:r>
              <a:rPr lang="ko-KR" altLang="en-US" dirty="0" err="1" smtClean="0"/>
              <a:t>영역만큼만</a:t>
            </a:r>
            <a:r>
              <a:rPr lang="ko-KR" altLang="en-US" dirty="0" smtClean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4335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 데이터 삽입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메타 데이터</a:t>
            </a:r>
            <a:endParaRPr lang="en-US" altLang="ko-KR" dirty="0"/>
          </a:p>
          <a:p>
            <a:pPr lvl="1"/>
            <a:r>
              <a:rPr lang="ko-KR" altLang="en-US" dirty="0"/>
              <a:t>데이터를 설명하는 데이터</a:t>
            </a:r>
            <a:endParaRPr lang="en-US" altLang="ko-KR" dirty="0"/>
          </a:p>
          <a:p>
            <a:pPr lvl="2"/>
            <a:r>
              <a:rPr lang="ko-KR" altLang="en-US" dirty="0"/>
              <a:t>사진 데이터의 메타데이터 </a:t>
            </a:r>
            <a:r>
              <a:rPr lang="en-US" altLang="ko-KR" dirty="0"/>
              <a:t>: </a:t>
            </a:r>
            <a:r>
              <a:rPr lang="ko-KR" altLang="en-US" dirty="0"/>
              <a:t>사진 찍은 장소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오디오 데이터 </a:t>
            </a:r>
            <a:r>
              <a:rPr lang="en-US" altLang="ko-KR" dirty="0"/>
              <a:t>: </a:t>
            </a:r>
            <a:r>
              <a:rPr lang="ko-KR" altLang="en-US" dirty="0"/>
              <a:t>재생 시간</a:t>
            </a:r>
            <a:r>
              <a:rPr lang="en-US" altLang="ko-KR" dirty="0"/>
              <a:t>, </a:t>
            </a:r>
            <a:r>
              <a:rPr lang="ko-KR" altLang="en-US" dirty="0"/>
              <a:t>채널 수</a:t>
            </a:r>
            <a:endParaRPr lang="en-US" altLang="ko-KR" dirty="0"/>
          </a:p>
          <a:p>
            <a:pPr lvl="2"/>
            <a:r>
              <a:rPr lang="ko-KR" altLang="en-US" dirty="0"/>
              <a:t>이미지 데이터 </a:t>
            </a:r>
            <a:r>
              <a:rPr lang="en-US" altLang="ko-KR" dirty="0"/>
              <a:t>: </a:t>
            </a:r>
            <a:r>
              <a:rPr lang="ko-KR" altLang="en-US" dirty="0"/>
              <a:t>이미지의 폭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컬러 해상도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페이지에 대한 메타 데이터를 담기 위한 태그들</a:t>
            </a:r>
            <a:endParaRPr lang="en-US" altLang="ko-KR" dirty="0"/>
          </a:p>
          <a:p>
            <a:pPr lvl="1"/>
            <a:r>
              <a:rPr lang="en-US" altLang="ko-KR" dirty="0"/>
              <a:t>&lt;base&gt;, &lt;link&gt;, &lt;script&gt;, &lt;style&gt;, &lt;title&gt;, &lt;meta&gt;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메타 태그들은 </a:t>
            </a:r>
            <a:r>
              <a:rPr lang="en-US" altLang="ko-KR" dirty="0"/>
              <a:t>&lt;head&gt; </a:t>
            </a:r>
            <a:r>
              <a:rPr lang="ko-KR" altLang="en-US" dirty="0"/>
              <a:t>태그 안에 작성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&lt;script&gt;</a:t>
            </a:r>
            <a:r>
              <a:rPr lang="ko-KR" altLang="en-US" dirty="0"/>
              <a:t>는 </a:t>
            </a:r>
            <a:r>
              <a:rPr lang="en-US" altLang="ko-KR" dirty="0"/>
              <a:t>&lt;body&gt; </a:t>
            </a:r>
            <a:r>
              <a:rPr lang="ko-KR" altLang="en-US" dirty="0"/>
              <a:t>내에도 작성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5052" y="4941168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>
              <a:buNone/>
            </a:pPr>
            <a:r>
              <a:rPr lang="en-US" altLang="ko-KR" dirty="0"/>
              <a:t>&lt;head&gt;</a:t>
            </a:r>
          </a:p>
          <a:p>
            <a:pPr marL="0" lvl="2" defTabSz="180000">
              <a:buNone/>
            </a:pPr>
            <a:r>
              <a:rPr lang="en-US" altLang="ko-KR" dirty="0"/>
              <a:t>	&lt;base </a:t>
            </a:r>
            <a:r>
              <a:rPr lang="en-US" altLang="ko-KR" dirty="0" err="1"/>
              <a:t>href</a:t>
            </a:r>
            <a:r>
              <a:rPr lang="en-US" altLang="ko-KR" dirty="0"/>
              <a:t>="http://www.mysite.com/score/"&gt;</a:t>
            </a:r>
          </a:p>
          <a:p>
            <a:pPr marL="0" lvl="2" defTabSz="180000">
              <a:buNone/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21192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간단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웹 페이지를 만드는 </a:t>
            </a:r>
            <a:r>
              <a:rPr lang="en-US" altLang="ko-KR" dirty="0"/>
              <a:t>HTML </a:t>
            </a:r>
            <a:r>
              <a:rPr lang="ko-KR" altLang="en-US" dirty="0"/>
              <a:t>태그들을 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HTML5 </a:t>
            </a:r>
            <a:r>
              <a:rPr lang="ko-KR" altLang="en-US" dirty="0"/>
              <a:t>기본 문서 만들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웹 페이지에 이미지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하이퍼링크를 삽입할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인라인</a:t>
            </a:r>
            <a:r>
              <a:rPr lang="ko-KR" altLang="en-US" dirty="0"/>
              <a:t> 프레임을 사용하여 웹 페이지에 다른 웹</a:t>
            </a:r>
            <a:r>
              <a:rPr lang="en-US" altLang="ko-KR" dirty="0"/>
              <a:t>	 </a:t>
            </a:r>
            <a:r>
              <a:rPr lang="ko-KR" altLang="en-US" dirty="0"/>
              <a:t>페이지를 내장할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오디오 비디오를 웹 페이지에 삽입할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&lt;base&gt;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페이지들의 기본</a:t>
            </a:r>
            <a:r>
              <a:rPr lang="en-US" altLang="ko-KR" dirty="0"/>
              <a:t>URL</a:t>
            </a:r>
            <a:r>
              <a:rPr lang="ko-KR" altLang="en-US" dirty="0"/>
              <a:t>과 페이지가 출력될 윈도우 지정</a:t>
            </a:r>
            <a:endParaRPr lang="en-US" altLang="ko-KR" dirty="0"/>
          </a:p>
          <a:p>
            <a:r>
              <a:rPr lang="ko-KR" altLang="en-US" dirty="0"/>
              <a:t>사용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5" y="2748860"/>
            <a:ext cx="5544616" cy="65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href="http://www.mysite.com/score/math.html"&gt;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href="http://www.mysite.com/score/science.html"&gt;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pt-BR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5" y="4284242"/>
            <a:ext cx="4537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&lt;head&gt;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&lt;base 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="http://www.mysite.com/score/"&gt;</a:t>
            </a:r>
          </a:p>
          <a:p>
            <a:pPr defTabSz="180000" fontAlgn="base" latinLnBrk="0"/>
            <a:r>
              <a:rPr lang="en-US" altLang="ko-KR" sz="1400" dirty="0"/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229200"/>
            <a:ext cx="4537088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="math.html"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="science.html"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599" y="2308858"/>
            <a:ext cx="763284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math.html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이나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science.html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웹 페이지가 모두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http://www.mysite.com/score/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에 있는 경우</a:t>
            </a:r>
            <a:endParaRPr lang="en-US" altLang="ko-KR" sz="1400" kern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99" y="3856053"/>
            <a:ext cx="763284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소스를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&lt;base&gt;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태그를 이용하여 수정</a:t>
            </a:r>
            <a:endParaRPr lang="ko-KR" altLang="en-US" sz="1400" kern="0" spc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68144" y="4293096"/>
            <a:ext cx="360624" cy="1631679"/>
          </a:xfrm>
          <a:prstGeom prst="rightBrace">
            <a:avLst>
              <a:gd name="adj1" fmla="val 248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H="1">
            <a:off x="6228768" y="3078534"/>
            <a:ext cx="431463" cy="2030402"/>
          </a:xfrm>
          <a:prstGeom prst="bentConnector5">
            <a:avLst>
              <a:gd name="adj1" fmla="val -52983"/>
              <a:gd name="adj2" fmla="val 38028"/>
              <a:gd name="adj3" fmla="val -52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418" y="40064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수정 가능</a:t>
            </a:r>
          </a:p>
        </p:txBody>
      </p:sp>
    </p:spTree>
    <p:extLst>
      <p:ext uri="{BB962C8B-B14F-4D97-AF65-F5344CB8AC3E}">
        <p14:creationId xmlns:p14="http://schemas.microsoft.com/office/powerpoint/2010/main" val="83491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&lt;link&gt; </a:t>
            </a:r>
            <a:r>
              <a:rPr lang="ko-KR" altLang="en-US" dirty="0"/>
              <a:t>태그와 </a:t>
            </a:r>
            <a:r>
              <a:rPr lang="en-US" altLang="ko-KR" dirty="0"/>
              <a:t>&lt;meta&gt;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&lt;link&gt; </a:t>
            </a:r>
            <a:r>
              <a:rPr lang="ko-KR" altLang="en-US" dirty="0"/>
              <a:t>태그는 외부 자원 연결에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mystyle.css</a:t>
            </a:r>
            <a:r>
              <a:rPr lang="ko-KR" altLang="en-US" dirty="0"/>
              <a:t>에 저장된 스타일 시트를 불러오도록 지시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&lt;meta&gt; </a:t>
            </a:r>
            <a:r>
              <a:rPr lang="ko-KR" altLang="en-US" dirty="0"/>
              <a:t>태그는 다양한 메타 데이터 표현</a:t>
            </a:r>
            <a:endParaRPr lang="en-US" altLang="ko-KR" dirty="0"/>
          </a:p>
          <a:p>
            <a:pPr lvl="1"/>
            <a:r>
              <a:rPr lang="ko-KR" altLang="en-US" dirty="0"/>
              <a:t>웹 페이지의 저작자</a:t>
            </a:r>
            <a:r>
              <a:rPr lang="en-US" altLang="ko-KR" dirty="0"/>
              <a:t>, </a:t>
            </a:r>
            <a:r>
              <a:rPr lang="ko-KR" altLang="en-US" dirty="0"/>
              <a:t>문자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  <a:r>
              <a:rPr lang="en-US" altLang="ko-KR" dirty="0"/>
              <a:t>, </a:t>
            </a:r>
            <a:r>
              <a:rPr lang="ko-KR" altLang="en-US" dirty="0"/>
              <a:t>내용 등</a:t>
            </a:r>
            <a:endParaRPr lang="en-US" altLang="ko-KR" dirty="0"/>
          </a:p>
          <a:p>
            <a:pPr lvl="2"/>
            <a:r>
              <a:rPr lang="ko-KR" altLang="en-US" dirty="0"/>
              <a:t>웹 페이지의 저작자가 “황기태”임을 표기하는 사례</a:t>
            </a:r>
          </a:p>
          <a:p>
            <a:pPr lvl="3"/>
            <a:r>
              <a:rPr lang="en-US" altLang="ko-KR" b="1" dirty="0"/>
              <a:t>&lt;meta name="author" content="</a:t>
            </a:r>
            <a:r>
              <a:rPr lang="ko-KR" altLang="en-US" b="1" dirty="0"/>
              <a:t>황기태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ko-KR" altLang="en-US" dirty="0"/>
              <a:t>웹 페이지의 내용 설명</a:t>
            </a:r>
          </a:p>
          <a:p>
            <a:pPr lvl="3"/>
            <a:r>
              <a:rPr lang="en-US" altLang="ko-KR" b="1" dirty="0"/>
              <a:t>&lt;meta name="description" content="</a:t>
            </a:r>
            <a:r>
              <a:rPr lang="ko-KR" altLang="en-US" b="1" dirty="0"/>
              <a:t>입학 요령에 대한 자세한 사항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ko-KR" altLang="en-US" dirty="0"/>
              <a:t>웹 페이지의 키워드</a:t>
            </a:r>
            <a:r>
              <a:rPr lang="en-US" altLang="ko-KR" dirty="0"/>
              <a:t>(</a:t>
            </a:r>
            <a:r>
              <a:rPr lang="ko-KR" altLang="en-US" dirty="0"/>
              <a:t>검색 엔진에 의해 검색되게 하기 위함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b="1" dirty="0"/>
              <a:t>&lt;meta name="keywords" content="</a:t>
            </a:r>
            <a:r>
              <a:rPr lang="ko-KR" altLang="en-US" b="1" dirty="0"/>
              <a:t>컴퓨터</a:t>
            </a:r>
            <a:r>
              <a:rPr lang="en-US" altLang="ko-KR" b="1" dirty="0"/>
              <a:t>, </a:t>
            </a:r>
            <a:r>
              <a:rPr lang="ko-KR" altLang="en-US" b="1" dirty="0"/>
              <a:t>소프트웨어</a:t>
            </a:r>
            <a:r>
              <a:rPr lang="en-US" altLang="ko-KR" b="1" dirty="0"/>
              <a:t>, </a:t>
            </a:r>
            <a:r>
              <a:rPr lang="ko-KR" altLang="en-US" b="1" dirty="0" err="1"/>
              <a:t>스마트폰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en-US" altLang="ko-KR" dirty="0"/>
              <a:t>charset </a:t>
            </a:r>
            <a:r>
              <a:rPr lang="ko-KR" altLang="en-US" dirty="0"/>
              <a:t>속성으로 웹 페이지에 사용하는 문자 코드 지정</a:t>
            </a:r>
          </a:p>
          <a:p>
            <a:pPr lvl="3"/>
            <a:r>
              <a:rPr lang="en-US" altLang="ko-KR" b="1" dirty="0"/>
              <a:t>&lt;meta charset=“UTF-8”&gt;</a:t>
            </a:r>
            <a:endParaRPr lang="ko-KR" altLang="en-US" b="1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408712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&lt;link type="text/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="mystyle.css"&gt;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58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삽입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이미지 파일의 주소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빈태그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ko-KR" altLang="en-US" dirty="0"/>
              <a:t>에 지정할 수 있는 이미지 종류</a:t>
            </a:r>
            <a:endParaRPr lang="en-US" altLang="ko-KR" dirty="0"/>
          </a:p>
          <a:p>
            <a:pPr lvl="2"/>
            <a:r>
              <a:rPr lang="en-US" altLang="ko-KR" dirty="0"/>
              <a:t>BMP, GIF, PNG, JPG(JPEG), animated-GIF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573" y="3068960"/>
            <a:ext cx="78295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2-11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태그로 이미지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61206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프레슬리의</a:t>
            </a:r>
            <a:r>
              <a:rPr lang="ko-KR" altLang="en-US" sz="1200" dirty="0"/>
              <a:t> 사진입니다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="media/Elvis1.jpg" </a:t>
            </a:r>
            <a:r>
              <a:rPr lang="en-US" altLang="ko-KR" sz="1200" b="1" dirty="0"/>
              <a:t>width="150" height="200"</a:t>
            </a:r>
          </a:p>
          <a:p>
            <a:pPr defTabSz="180000"/>
            <a:r>
              <a:rPr lang="en-US" altLang="ko-KR" sz="1200" dirty="0"/>
              <a:t>	 	 alt="Elvis"&gt;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="media/kitae.jpg" </a:t>
            </a:r>
            <a:r>
              <a:rPr lang="en-US" altLang="ko-KR" sz="1200" dirty="0"/>
              <a:t>width="80" height="100"</a:t>
            </a:r>
          </a:p>
          <a:p>
            <a:pPr defTabSz="180000"/>
            <a:r>
              <a:rPr lang="en-US" altLang="ko-KR" sz="1200" dirty="0"/>
              <a:t>		 </a:t>
            </a:r>
            <a:r>
              <a:rPr lang="en-US" altLang="ko-KR" sz="1200" b="1" dirty="0"/>
              <a:t>alt="</a:t>
            </a:r>
            <a:r>
              <a:rPr lang="ko-KR" altLang="en-US" sz="1200" b="1" dirty="0" err="1"/>
              <a:t>황기태사진없음</a:t>
            </a:r>
            <a:r>
              <a:rPr lang="en-US" altLang="ko-KR" sz="1200" b="1" dirty="0"/>
              <a:t>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="http://img.naver.net/static/www/u/2013/0731/nmms_224940510.gif" </a:t>
            </a:r>
          </a:p>
          <a:p>
            <a:pPr defTabSz="180000"/>
            <a:r>
              <a:rPr lang="en-US" altLang="ko-KR" sz="1200" dirty="0"/>
              <a:t>		 alt=“</a:t>
            </a:r>
            <a:r>
              <a:rPr lang="ko-KR" altLang="en-US" sz="1200" dirty="0"/>
              <a:t>사진 주소 변경됨</a:t>
            </a:r>
            <a:r>
              <a:rPr lang="en-US" altLang="ko-KR" sz="1200" dirty="0"/>
              <a:t>" width="100" height="100"&gt;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287" y="2206073"/>
            <a:ext cx="3084761" cy="353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5742151"/>
            <a:ext cx="1008112" cy="783193"/>
          </a:xfrm>
          <a:prstGeom prst="wedgeRoundRectCallout">
            <a:avLst>
              <a:gd name="adj1" fmla="val 19425"/>
              <a:gd name="adj2" fmla="val -730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사진이 없는 경우 </a:t>
            </a:r>
            <a:r>
              <a:rPr lang="en-US" altLang="ko-KR" sz="1000" dirty="0"/>
              <a:t>alt</a:t>
            </a:r>
            <a:r>
              <a:rPr lang="ko-KR" altLang="en-US" sz="1000" dirty="0"/>
              <a:t>에 지정된 텍스트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1952" y="5761264"/>
            <a:ext cx="1152128" cy="612934"/>
          </a:xfrm>
          <a:prstGeom prst="wedgeRoundRectCallout">
            <a:avLst>
              <a:gd name="adj1" fmla="val -31536"/>
              <a:gd name="adj2" fmla="val -1075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네이버</a:t>
            </a:r>
            <a:r>
              <a:rPr lang="ko-KR" altLang="en-US" sz="1000" dirty="0"/>
              <a:t> 사이트의 주소로 연결한 이미지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4292" y="277362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150x200 </a:t>
            </a:r>
            <a:r>
              <a:rPr lang="ko-KR" altLang="en-US" sz="1100" dirty="0">
                <a:solidFill>
                  <a:srgbClr val="C00000"/>
                </a:solidFill>
              </a:rPr>
              <a:t>픽셀 크기로 출력</a:t>
            </a:r>
          </a:p>
        </p:txBody>
      </p:sp>
      <p:sp>
        <p:nvSpPr>
          <p:cNvPr id="14" name="자유형 13"/>
          <p:cNvSpPr/>
          <p:nvPr/>
        </p:nvSpPr>
        <p:spPr>
          <a:xfrm>
            <a:off x="4374292" y="3035237"/>
            <a:ext cx="1820562" cy="881855"/>
          </a:xfrm>
          <a:custGeom>
            <a:avLst/>
            <a:gdLst>
              <a:gd name="connsiteX0" fmla="*/ 0 w 1820562"/>
              <a:gd name="connsiteY0" fmla="*/ 4525 h 881855"/>
              <a:gd name="connsiteX1" fmla="*/ 1309816 w 1820562"/>
              <a:gd name="connsiteY1" fmla="*/ 132212 h 881855"/>
              <a:gd name="connsiteX2" fmla="*/ 1820562 w 1820562"/>
              <a:gd name="connsiteY2" fmla="*/ 881855 h 88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562" h="881855">
                <a:moveTo>
                  <a:pt x="0" y="4525"/>
                </a:moveTo>
                <a:cubicBezTo>
                  <a:pt x="503194" y="-4743"/>
                  <a:pt x="1006389" y="-14010"/>
                  <a:pt x="1309816" y="132212"/>
                </a:cubicBezTo>
                <a:cubicBezTo>
                  <a:pt x="1613243" y="278434"/>
                  <a:pt x="1716902" y="580144"/>
                  <a:pt x="1820562" y="88185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4869160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는 줄이 </a:t>
            </a:r>
            <a:r>
              <a:rPr lang="ko-KR" altLang="en-US" dirty="0" err="1"/>
              <a:t>안바뀌는</a:t>
            </a:r>
            <a:r>
              <a:rPr lang="ko-KR" altLang="en-US" dirty="0"/>
              <a:t> </a:t>
            </a:r>
            <a:r>
              <a:rPr lang="en-US" altLang="ko-KR" dirty="0"/>
              <a:t>inline</a:t>
            </a:r>
            <a:r>
              <a:rPr lang="ko-KR" altLang="en-US"/>
              <a:t>레벨 </a:t>
            </a:r>
            <a:r>
              <a:rPr lang="ko-KR" altLang="en-US" smtClean="0"/>
              <a:t>태그임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종료태그없는 빈태그임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80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종류의 리스트</a:t>
            </a:r>
            <a:r>
              <a:rPr lang="en-US" altLang="ko-KR" dirty="0"/>
              <a:t>(</a:t>
            </a:r>
            <a:r>
              <a:rPr lang="ko-KR" altLang="en-US" dirty="0"/>
              <a:t>블록태그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목차가 번호 등으로 순서 </a:t>
            </a:r>
            <a:r>
              <a:rPr lang="ko-KR" altLang="en-US" dirty="0"/>
              <a:t>있는 리스트</a:t>
            </a:r>
            <a:r>
              <a:rPr lang="en-US" altLang="ko-KR" dirty="0"/>
              <a:t>(ordered list) - &lt;</a:t>
            </a:r>
            <a:r>
              <a:rPr lang="en-US" altLang="ko-KR" dirty="0" err="1"/>
              <a:t>ol</a:t>
            </a:r>
            <a:r>
              <a:rPr lang="en-US" altLang="ko-KR" dirty="0"/>
              <a:t>&gt;&lt;/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smtClean="0"/>
              <a:t>목차가 기호로 된 순서 </a:t>
            </a:r>
            <a:r>
              <a:rPr lang="ko-KR" altLang="en-US" dirty="0"/>
              <a:t>없는 리스트</a:t>
            </a:r>
            <a:r>
              <a:rPr lang="en-US" altLang="ko-KR" dirty="0"/>
              <a:t>(unordered list) - &lt;</a:t>
            </a:r>
            <a:r>
              <a:rPr lang="en-US" altLang="ko-KR" dirty="0" err="1"/>
              <a:t>ul</a:t>
            </a:r>
            <a:r>
              <a:rPr lang="en-US" altLang="ko-KR" dirty="0"/>
              <a:t>&gt;&lt;/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smtClean="0"/>
              <a:t>사전식 정의 </a:t>
            </a:r>
            <a:r>
              <a:rPr lang="ko-KR" altLang="en-US" dirty="0"/>
              <a:t>리스트</a:t>
            </a:r>
            <a:r>
              <a:rPr lang="en-US" altLang="ko-KR" dirty="0"/>
              <a:t>(definition list) - &lt;dl&gt;&lt;/dl&gt;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리스트 아이템</a:t>
            </a:r>
            <a:r>
              <a:rPr lang="en-US" altLang="ko-KR" dirty="0"/>
              <a:t>(</a:t>
            </a:r>
            <a:r>
              <a:rPr lang="ko-KR" altLang="en-US" dirty="0"/>
              <a:t>항목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&lt;li&gt;…&lt;/li&gt;</a:t>
            </a:r>
          </a:p>
          <a:p>
            <a:pPr lvl="1"/>
            <a:r>
              <a:rPr lang="en-US" altLang="ko-KR" dirty="0"/>
              <a:t>&lt;/li&gt; </a:t>
            </a:r>
            <a:r>
              <a:rPr lang="ko-KR" altLang="en-US" dirty="0"/>
              <a:t>생략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8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32656"/>
            <a:ext cx="7829550" cy="3749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98783"/>
            <a:ext cx="7829550" cy="11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766" y="5478096"/>
            <a:ext cx="7818120" cy="800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5976" y="4509120"/>
            <a:ext cx="46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list-style-type : disc | circle | square |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9435" y="2522128"/>
            <a:ext cx="2324466" cy="2514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2-12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로 라면 끓이는 순서 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410445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type="A" 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물을 끓인다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라면과 </a:t>
            </a:r>
            <a:r>
              <a:rPr lang="ko-KR" altLang="en-US" sz="1400" dirty="0" err="1"/>
              <a:t>스프를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파를 썰어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&lt;li&gt;5</a:t>
            </a:r>
            <a:r>
              <a:rPr lang="ko-KR" altLang="en-US" sz="1400" dirty="0"/>
              <a:t>분 후 먹는다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98382" y="3971527"/>
            <a:ext cx="288032" cy="72159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107687" y="3654896"/>
            <a:ext cx="3422295" cy="529508"/>
          </a:xfrm>
          <a:custGeom>
            <a:avLst/>
            <a:gdLst>
              <a:gd name="connsiteX0" fmla="*/ 0 w 3522846"/>
              <a:gd name="connsiteY0" fmla="*/ 9677 h 577567"/>
              <a:gd name="connsiteX1" fmla="*/ 1925053 w 3522846"/>
              <a:gd name="connsiteY1" fmla="*/ 77054 h 577567"/>
              <a:gd name="connsiteX2" fmla="*/ 3522846 w 3522846"/>
              <a:gd name="connsiteY2" fmla="*/ 577567 h 5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846" h="577567">
                <a:moveTo>
                  <a:pt x="0" y="9677"/>
                </a:moveTo>
                <a:cubicBezTo>
                  <a:pt x="668956" y="-3959"/>
                  <a:pt x="1337912" y="-17594"/>
                  <a:pt x="1925053" y="77054"/>
                </a:cubicBezTo>
                <a:cubicBezTo>
                  <a:pt x="2512194" y="171702"/>
                  <a:pt x="3017520" y="374634"/>
                  <a:pt x="3522846" y="57756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3209" y="4771424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9925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132856"/>
            <a:ext cx="2072094" cy="1913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2-13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로 좋아하는 음식 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36004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감자탕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스파게티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올레국수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764600"/>
            <a:ext cx="1152128" cy="272415"/>
          </a:xfrm>
          <a:prstGeom prst="wedgeRoundRectCallout">
            <a:avLst>
              <a:gd name="adj1" fmla="val -98013"/>
              <a:gd name="adj2" fmla="val -99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&lt;/li&gt;</a:t>
            </a:r>
            <a:r>
              <a:rPr lang="ko-KR" altLang="en-US" sz="1000" dirty="0"/>
              <a:t> 생략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6540" y="3976922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E534B-6006-44C5-AA7B-0B00F0349565}"/>
              </a:ext>
            </a:extLst>
          </p:cNvPr>
          <p:cNvSpPr txBox="1"/>
          <p:nvPr/>
        </p:nvSpPr>
        <p:spPr>
          <a:xfrm>
            <a:off x="971600" y="5517232"/>
            <a:ext cx="724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Ul</a:t>
            </a:r>
            <a:r>
              <a:rPr lang="ko-KR" altLang="en-US" dirty="0"/>
              <a:t>의 타입은 </a:t>
            </a:r>
            <a:r>
              <a:rPr lang="en-US" altLang="ko-KR" dirty="0" err="1"/>
              <a:t>css</a:t>
            </a:r>
            <a:r>
              <a:rPr lang="ko-KR" altLang="en-US" dirty="0"/>
              <a:t>를 사용하며 </a:t>
            </a:r>
            <a:r>
              <a:rPr lang="en-US" altLang="ko-KR" dirty="0"/>
              <a:t>disc(</a:t>
            </a:r>
            <a:r>
              <a:rPr lang="ko-KR" altLang="en-US" dirty="0"/>
              <a:t>기본 검은 원</a:t>
            </a:r>
            <a:r>
              <a:rPr lang="en-US" altLang="ko-KR" dirty="0"/>
              <a:t>), square, circle</a:t>
            </a:r>
            <a:r>
              <a:rPr lang="ko-KR" altLang="en-US" dirty="0"/>
              <a:t>이 있음</a:t>
            </a:r>
            <a:endParaRPr lang="en-US" altLang="ko-KR" dirty="0"/>
          </a:p>
          <a:p>
            <a:r>
              <a:rPr lang="en-US" altLang="ko-KR" dirty="0"/>
              <a:t>List-style-type : square</a:t>
            </a:r>
            <a:r>
              <a:rPr lang="ko-KR" altLang="en-US" dirty="0"/>
              <a:t>형식으로 </a:t>
            </a:r>
            <a:r>
              <a:rPr lang="en-US" altLang="ko-KR" dirty="0"/>
              <a:t>style</a:t>
            </a:r>
            <a:r>
              <a:rPr lang="ko-KR" altLang="en-US" dirty="0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224492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849394"/>
            <a:ext cx="2592748" cy="39628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2-14 </a:t>
            </a:r>
            <a:r>
              <a:rPr lang="ko-KR" altLang="en-US" dirty="0"/>
              <a:t>중첩 리스트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56792"/>
            <a:ext cx="373766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중첩 리스트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사는 이유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내가 좋아하는 음식 많아요</a:t>
            </a:r>
          </a:p>
          <a:p>
            <a:pPr lvl="2" defTabSz="180000"/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ul</a:t>
            </a:r>
            <a:r>
              <a:rPr lang="en-US" altLang="ko-KR" sz="1200" b="1" dirty="0" smtClean="0"/>
              <a:t>&gt;</a:t>
            </a:r>
          </a:p>
          <a:p>
            <a:pPr lvl="3" defTabSz="180000"/>
            <a:r>
              <a:rPr lang="en-US" altLang="ko-KR" sz="1200" dirty="0" smtClean="0"/>
              <a:t>&lt;li&gt;</a:t>
            </a:r>
            <a:r>
              <a:rPr lang="ko-KR" altLang="en-US" sz="1200" dirty="0" err="1" smtClean="0"/>
              <a:t>감자탕</a:t>
            </a:r>
            <a:endParaRPr lang="en-US" altLang="ko-KR" sz="1200" dirty="0" smtClean="0"/>
          </a:p>
          <a:p>
            <a:pPr lvl="3" defTabSz="180000"/>
            <a:r>
              <a:rPr lang="en-US" altLang="ko-KR" sz="1200" dirty="0" smtClean="0"/>
              <a:t>&lt;li&gt;</a:t>
            </a:r>
            <a:r>
              <a:rPr lang="ko-KR" altLang="en-US" sz="1200" dirty="0" smtClean="0"/>
              <a:t>스파게티</a:t>
            </a:r>
            <a:endParaRPr lang="en-US" altLang="ko-KR" sz="1200" dirty="0" smtClean="0"/>
          </a:p>
          <a:p>
            <a:pPr lvl="3" defTabSz="180000"/>
            <a:r>
              <a:rPr lang="en-US" altLang="ko-KR" sz="1200" dirty="0" smtClean="0"/>
              <a:t>&lt;li&gt;</a:t>
            </a:r>
            <a:r>
              <a:rPr lang="ko-KR" altLang="en-US" sz="1200" dirty="0" err="1" smtClean="0"/>
              <a:t>올레국수</a:t>
            </a:r>
            <a:endParaRPr lang="en-US" altLang="ko-KR" sz="1200" dirty="0" smtClean="0"/>
          </a:p>
          <a:p>
            <a:pPr lvl="2" defTabSz="180000"/>
            <a:r>
              <a:rPr lang="en-US" altLang="ko-KR" sz="1200" b="1" dirty="0" smtClean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 먹기 좋아해요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 type="1" 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물을 끓인다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라면과 </a:t>
            </a:r>
            <a:r>
              <a:rPr lang="ko-KR" altLang="en-US" sz="1200" dirty="0" err="1"/>
              <a:t>스프를</a:t>
            </a:r>
            <a:r>
              <a:rPr lang="ko-KR" altLang="en-US" sz="1200" dirty="0"/>
              <a:t> 넣는다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파를 썰어 넣는다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한 입에 다 먹는다</a:t>
            </a:r>
            <a:r>
              <a:rPr lang="en-US" altLang="ko-KR" sz="1200" dirty="0"/>
              <a:t>.</a:t>
            </a:r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여름에는 바다로</a:t>
            </a:r>
            <a:endParaRPr lang="en-US" altLang="ko-KR" sz="1200" dirty="0"/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가을에는 산으로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왼쪽 대괄호 8"/>
          <p:cNvSpPr/>
          <p:nvPr/>
        </p:nvSpPr>
        <p:spPr>
          <a:xfrm>
            <a:off x="5364089" y="3396366"/>
            <a:ext cx="144015" cy="680706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4266274" y="3645023"/>
            <a:ext cx="1109254" cy="88489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4067944" y="4293097"/>
            <a:ext cx="198330" cy="1152128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>
            <a:off x="5364087" y="4171942"/>
            <a:ext cx="144017" cy="916465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66274" y="4652352"/>
            <a:ext cx="1109254" cy="167663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/>
          <p:cNvSpPr/>
          <p:nvPr/>
        </p:nvSpPr>
        <p:spPr>
          <a:xfrm>
            <a:off x="4067944" y="3140968"/>
            <a:ext cx="198330" cy="1030975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6110-A99F-438E-A86C-5E6789E27BD6}"/>
              </a:ext>
            </a:extLst>
          </p:cNvPr>
          <p:cNvSpPr txBox="1"/>
          <p:nvPr/>
        </p:nvSpPr>
        <p:spPr>
          <a:xfrm>
            <a:off x="4939003" y="594696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중첩리스트는 들여 써지며 </a:t>
            </a:r>
            <a:r>
              <a:rPr lang="ko-KR" altLang="en-US" smtClean="0"/>
              <a:t>마커도 </a:t>
            </a:r>
            <a:r>
              <a:rPr lang="ko-KR" altLang="en-US"/>
              <a:t>바뀜</a:t>
            </a:r>
          </a:p>
        </p:txBody>
      </p:sp>
    </p:spTree>
    <p:extLst>
      <p:ext uri="{BB962C8B-B14F-4D97-AF65-F5344CB8AC3E}">
        <p14:creationId xmlns:p14="http://schemas.microsoft.com/office/powerpoint/2010/main" val="277209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4037" y="1860426"/>
            <a:ext cx="2983669" cy="3915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2-15 </a:t>
            </a:r>
            <a:r>
              <a:rPr lang="ko-KR" altLang="en-US" dirty="0"/>
              <a:t>정의 리스트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844824"/>
            <a:ext cx="4194199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브라우저 종류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&lt;dl&gt;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&lt;strong&gt;Internet Explorer&lt;/strong&gt;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dd</a:t>
            </a:r>
            <a:r>
              <a:rPr lang="en-US" altLang="ko-KR" sz="1400" b="1" dirty="0"/>
              <a:t>&gt;</a:t>
            </a:r>
            <a:r>
              <a:rPr lang="ko-KR" altLang="en-US" sz="1400" dirty="0"/>
              <a:t>마이크로소프트에서 만든 브라우저로</a:t>
            </a:r>
            <a:endParaRPr lang="en-US" altLang="ko-KR" sz="1400" dirty="0"/>
          </a:p>
          <a:p>
            <a:pPr lvl="1" defTabSz="180000"/>
            <a:r>
              <a:rPr lang="en-US" altLang="ko-KR" sz="1400" dirty="0"/>
              <a:t>			</a:t>
            </a:r>
            <a:r>
              <a:rPr lang="ko-KR" altLang="en-US" sz="1400" dirty="0"/>
              <a:t>현재 국내 시장에서 가장 많이 사용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&gt;&lt;strong&gt;Firefox&lt;/strong&gt;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&gt;Mozilla </a:t>
            </a:r>
            <a:r>
              <a:rPr lang="ko-KR" altLang="en-US" sz="1400" dirty="0"/>
              <a:t>재단에서 오픈 소스로 만든</a:t>
            </a:r>
            <a:endParaRPr lang="en-US" altLang="ko-KR" sz="1400" dirty="0"/>
          </a:p>
          <a:p>
            <a:pPr lvl="1" defTabSz="180000"/>
            <a:r>
              <a:rPr lang="en-US" altLang="ko-KR" sz="1400" dirty="0"/>
              <a:t>			</a:t>
            </a:r>
            <a:r>
              <a:rPr lang="ko-KR" altLang="en-US" sz="1400" dirty="0"/>
              <a:t>것으로 </a:t>
            </a:r>
            <a:r>
              <a:rPr lang="en-US" altLang="ko-KR" sz="1400" dirty="0"/>
              <a:t>W3C</a:t>
            </a:r>
            <a:r>
              <a:rPr lang="ko-KR" altLang="en-US" sz="1400" dirty="0"/>
              <a:t>의 </a:t>
            </a:r>
            <a:r>
              <a:rPr lang="en-US" altLang="ko-KR" sz="1400" dirty="0"/>
              <a:t>	</a:t>
            </a:r>
            <a:r>
              <a:rPr lang="ko-KR" altLang="en-US" sz="1400" dirty="0"/>
              <a:t>웹 표준을 선도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&gt;&lt;strong&gt;Chrome&lt;/strong&gt;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구글에서</a:t>
            </a:r>
            <a:r>
              <a:rPr lang="ko-KR" altLang="en-US" sz="1400" dirty="0"/>
              <a:t> 만든 것으로 좋은 </a:t>
            </a:r>
            <a:r>
              <a:rPr lang="ko-KR" altLang="en-US" sz="1400" dirty="0" err="1"/>
              <a:t>디버거를</a:t>
            </a:r>
            <a:endParaRPr lang="en-US" altLang="ko-KR" sz="1400" dirty="0"/>
          </a:p>
          <a:p>
            <a:pPr lvl="1" defTabSz="180000"/>
            <a:r>
              <a:rPr lang="en-US" altLang="ko-KR" sz="1400" dirty="0"/>
              <a:t>			</a:t>
            </a:r>
            <a:r>
              <a:rPr lang="ko-KR" altLang="en-US" sz="1400" dirty="0"/>
              <a:t>갖추고 있어 디버깅에 많이 사용</a:t>
            </a:r>
          </a:p>
          <a:p>
            <a:pPr defTabSz="180000"/>
            <a:r>
              <a:rPr lang="en-US" altLang="ko-KR" sz="1400" b="1" dirty="0"/>
              <a:t>&lt;/dl&gt;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64098" y="3121159"/>
            <a:ext cx="503548" cy="272415"/>
          </a:xfrm>
          <a:prstGeom prst="wedgeRoundRectCallout">
            <a:avLst>
              <a:gd name="adj1" fmla="val -50294"/>
              <a:gd name="adj2" fmla="val 80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용어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8340" y="3121159"/>
            <a:ext cx="501922" cy="272415"/>
          </a:xfrm>
          <a:prstGeom prst="wedgeRoundRectCallout">
            <a:avLst>
              <a:gd name="adj1" fmla="val -67547"/>
              <a:gd name="adj2" fmla="val 117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3377392"/>
            <a:ext cx="3024336" cy="21602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593417"/>
            <a:ext cx="3024336" cy="44235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864" y="3033114"/>
            <a:ext cx="503548" cy="272415"/>
          </a:xfrm>
          <a:prstGeom prst="wedgeRoundRectCallout">
            <a:avLst>
              <a:gd name="adj1" fmla="val 12614"/>
              <a:gd name="adj2" fmla="val 833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용어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4113353"/>
            <a:ext cx="503548" cy="272415"/>
          </a:xfrm>
          <a:prstGeom prst="wedgeRoundRectCallout">
            <a:avLst>
              <a:gd name="adj1" fmla="val -68453"/>
              <a:gd name="adj2" fmla="val -90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2708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76864" cy="342210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file </a:t>
            </a:r>
            <a:r>
              <a:rPr lang="en-US" altLang="ko-KR" b="1" dirty="0"/>
              <a:t>- new </a:t>
            </a:r>
            <a:r>
              <a:rPr lang="ko-KR" altLang="en-US" b="1" dirty="0"/>
              <a:t>에서 </a:t>
            </a:r>
            <a:r>
              <a:rPr lang="en-US" altLang="ko-KR" b="1" dirty="0"/>
              <a:t>dynamic web project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perspective</a:t>
            </a:r>
            <a:r>
              <a:rPr lang="ko-KR" altLang="en-US" b="1" dirty="0" smtClean="0"/>
              <a:t>를 </a:t>
            </a:r>
            <a:r>
              <a:rPr lang="en-US" altLang="ko-KR" b="1" dirty="0" err="1" smtClean="0"/>
              <a:t>javaEE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>)</a:t>
            </a:r>
            <a:endParaRPr lang="ko-KR" altLang="en-US" b="1" dirty="0"/>
          </a:p>
          <a:p>
            <a:r>
              <a:rPr lang="ko-KR" altLang="en-US" b="1" dirty="0"/>
              <a:t>프로젝트 만들고 </a:t>
            </a:r>
            <a:r>
              <a:rPr lang="en-US" altLang="ko-KR" b="1" dirty="0"/>
              <a:t>next </a:t>
            </a:r>
            <a:r>
              <a:rPr lang="en-US" altLang="ko-KR" b="1" dirty="0" err="1"/>
              <a:t>next</a:t>
            </a:r>
            <a:r>
              <a:rPr lang="ko-KR" altLang="en-US" b="1" dirty="0"/>
              <a:t>후 마지막에 </a:t>
            </a:r>
            <a:r>
              <a:rPr lang="en-US" altLang="ko-KR" b="1" dirty="0" smtClean="0"/>
              <a:t>web </a:t>
            </a:r>
            <a:r>
              <a:rPr lang="en-US" altLang="ko-KR" b="1" dirty="0" err="1" smtClean="0"/>
              <a:t>moduel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deploy web.xml</a:t>
            </a:r>
            <a:r>
              <a:rPr lang="ko-KR" altLang="en-US" b="1" dirty="0"/>
              <a:t>문장 있는 곳에 </a:t>
            </a:r>
            <a:r>
              <a:rPr lang="ko-KR" altLang="en-US" b="1" dirty="0" smtClean="0"/>
              <a:t>체크</a:t>
            </a:r>
            <a:endParaRPr lang="en-US" altLang="ko-KR" b="1" dirty="0" smtClean="0"/>
          </a:p>
          <a:p>
            <a:r>
              <a:rPr lang="en-US" altLang="ko-KR" b="1" dirty="0" smtClean="0"/>
              <a:t>Project/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/main/</a:t>
            </a:r>
            <a:r>
              <a:rPr lang="en-US" altLang="ko-KR" b="1" dirty="0" err="1" smtClean="0"/>
              <a:t>webapp</a:t>
            </a:r>
            <a:r>
              <a:rPr lang="ko-KR" altLang="en-US" b="1" dirty="0" smtClean="0"/>
              <a:t>폴더에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만들기</a:t>
            </a:r>
            <a:endParaRPr lang="en-US" altLang="ko-KR" b="1" dirty="0"/>
          </a:p>
          <a:p>
            <a:r>
              <a:rPr lang="ko-KR" altLang="en-US" b="1" dirty="0"/>
              <a:t>크롬 </a:t>
            </a:r>
            <a:r>
              <a:rPr lang="ko-KR" altLang="en-US" b="1" dirty="0" err="1"/>
              <a:t>브라우져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ko-KR" altLang="en-US" b="1" dirty="0" smtClean="0"/>
              <a:t>이클립스  </a:t>
            </a:r>
            <a:r>
              <a:rPr lang="en-US" altLang="ko-KR" b="1" dirty="0" smtClean="0"/>
              <a:t>window</a:t>
            </a:r>
            <a:r>
              <a:rPr lang="ko-KR" altLang="en-US" b="1" dirty="0" smtClean="0"/>
              <a:t>메뉴의 의 </a:t>
            </a:r>
            <a:r>
              <a:rPr lang="en-US" altLang="ko-KR" b="1" dirty="0"/>
              <a:t>web </a:t>
            </a:r>
            <a:r>
              <a:rPr lang="en-US" altLang="ko-KR" b="1" dirty="0" err="1"/>
              <a:t>browers</a:t>
            </a:r>
            <a:r>
              <a:rPr lang="ko-KR" altLang="en-US" b="1" dirty="0"/>
              <a:t>를 </a:t>
            </a:r>
            <a:r>
              <a:rPr lang="ko-KR" altLang="en-US" b="1" dirty="0" err="1"/>
              <a:t>클릭한후</a:t>
            </a:r>
            <a:r>
              <a:rPr lang="ko-KR" altLang="en-US" b="1" dirty="0"/>
              <a:t> </a:t>
            </a:r>
            <a:r>
              <a:rPr lang="ko-KR" altLang="en-US" b="1" dirty="0" smtClean="0"/>
              <a:t>크롬 선택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 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입장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8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&lt;table&gt;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r>
              <a:rPr lang="ko-KR" altLang="en-US" dirty="0"/>
              <a:t>표 만드는데 사용되는 태그들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215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행과 열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표는 여러 행으로 구성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&gt;…&lt;/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한 행은 여러 셀로 구성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헤딩</a:t>
            </a:r>
            <a:r>
              <a:rPr lang="en-US" altLang="ko-KR" dirty="0"/>
              <a:t>)</a:t>
            </a:r>
            <a:r>
              <a:rPr lang="ko-KR" altLang="en-US" dirty="0"/>
              <a:t> 셀</a:t>
            </a:r>
            <a:r>
              <a:rPr lang="en-US" altLang="ko-KR" dirty="0"/>
              <a:t>, 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굵은체</a:t>
            </a:r>
            <a:r>
              <a:rPr lang="en-US" altLang="ko-KR" dirty="0"/>
              <a:t>/</a:t>
            </a:r>
            <a:r>
              <a:rPr lang="ko-KR" altLang="en-US" dirty="0"/>
              <a:t>중간정렬</a:t>
            </a:r>
            <a:endParaRPr lang="en-US" altLang="ko-KR" dirty="0"/>
          </a:p>
          <a:p>
            <a:pPr lvl="1"/>
            <a:r>
              <a:rPr lang="ko-KR" altLang="en-US" dirty="0"/>
              <a:t>데이터 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&lt;td&gt; </a:t>
            </a:r>
            <a:r>
              <a:rPr lang="ko-KR" altLang="en-US" dirty="0"/>
              <a:t>보통글씨 좌측 정렬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&gt;, 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/>
              <a:t>tfoot</a:t>
            </a:r>
            <a:r>
              <a:rPr lang="en-US" altLang="ko-KR" dirty="0"/>
              <a:t>&gt;</a:t>
            </a:r>
            <a:r>
              <a:rPr lang="ko-KR" altLang="en-US" dirty="0"/>
              <a:t>은 여러 </a:t>
            </a: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 </a:t>
            </a:r>
            <a:r>
              <a:rPr lang="ko-KR" altLang="en-US" dirty="0"/>
              <a:t>포함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149080"/>
            <a:ext cx="60486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600" dirty="0"/>
              <a:t>	&lt;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&gt;HTML&lt;/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&gt;CSS&lt;/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&lt;/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	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&gt;&lt;td&gt;</a:t>
            </a:r>
            <a:r>
              <a:rPr lang="ko-KR" altLang="en-US" sz="1600" b="1" dirty="0"/>
              <a:t>황기태</a:t>
            </a:r>
            <a:r>
              <a:rPr lang="en-US" altLang="ko-KR" sz="1600" b="1" dirty="0"/>
              <a:t>&lt;/td&gt;&lt;td&gt;80&lt;/td&gt;&lt;td&gt;70&lt;/td&gt;&lt;/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/>
              <a:t>	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&gt;...&lt;/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&lt;/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01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2–16 </a:t>
            </a:r>
            <a:r>
              <a:rPr lang="ko-KR" altLang="en-US" dirty="0"/>
              <a:t>기본 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628800"/>
            <a:ext cx="547152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기본 테이블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기본 구조를 가진 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table</a:t>
            </a:r>
            <a:r>
              <a:rPr lang="en-US" altLang="ko-KR" sz="1400" dirty="0"/>
              <a:t> border="1"&gt; 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/>
              <a:t>caption</a:t>
            </a:r>
            <a:r>
              <a:rPr lang="en-US" altLang="ko-KR" sz="1400" dirty="0"/>
              <a:t>&gt;1</a:t>
            </a:r>
            <a:r>
              <a:rPr lang="ko-KR" altLang="en-US" sz="1400" dirty="0"/>
              <a:t>학기 성적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caption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이름</a:t>
            </a:r>
            <a:r>
              <a:rPr lang="en-US" altLang="ko-KR" sz="1400" dirty="0"/>
              <a:t>&lt;/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&gt;HTML&lt;/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&gt;CSS&lt;/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&gt;&lt;</a:t>
            </a:r>
            <a:r>
              <a:rPr lang="en-US" altLang="ko-KR" sz="1400" b="1" dirty="0" err="1"/>
              <a:t>tfoot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&lt;tr&gt;&lt;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합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&gt;225&lt;/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&gt;230&lt;/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&gt;&lt;/tr&gt;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tfoot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</a:t>
            </a:r>
            <a:r>
              <a:rPr lang="ko-KR" altLang="en-US" sz="1400" dirty="0"/>
              <a:t>황기태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&gt;&lt;td&gt;80&lt;/td&gt;&lt;td&gt;70&lt;/td&gt;&lt;/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이재문</a:t>
            </a:r>
            <a:r>
              <a:rPr lang="en-US" altLang="ko-KR" sz="1400" dirty="0"/>
              <a:t>&lt;/td&gt;&lt;td&gt;95&lt;/td&gt;&lt;td&gt;99&lt;/td&gt;&lt;/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이병은</a:t>
            </a:r>
            <a:r>
              <a:rPr lang="en-US" altLang="ko-KR" sz="1400" dirty="0"/>
              <a:t>&lt;/td&gt;&lt;td&gt;40&lt;/td&gt;&lt;td&gt;61&lt;/td&gt;&lt;/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1224810" y="2924944"/>
            <a:ext cx="1044022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08985" y="2852936"/>
            <a:ext cx="2131431" cy="360040"/>
          </a:xfrm>
          <a:prstGeom prst="wedgeRoundRectCallout">
            <a:avLst>
              <a:gd name="adj1" fmla="val -77643"/>
              <a:gd name="adj2" fmla="val -10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픽셀 테두리</a:t>
            </a:r>
            <a:r>
              <a:rPr lang="en-US" altLang="ko-KR" sz="1000" dirty="0">
                <a:solidFill>
                  <a:schemeClr val="tx1"/>
                </a:solidFill>
              </a:rPr>
              <a:t>. 5</a:t>
            </a:r>
            <a:r>
              <a:rPr lang="ko-KR" altLang="en-US" sz="1000" dirty="0">
                <a:solidFill>
                  <a:schemeClr val="tx1"/>
                </a:solidFill>
              </a:rPr>
              <a:t>장의 </a:t>
            </a:r>
            <a:r>
              <a:rPr lang="en-US" altLang="ko-KR" sz="1000" dirty="0">
                <a:solidFill>
                  <a:schemeClr val="tx1"/>
                </a:solidFill>
              </a:rPr>
              <a:t>CSS3</a:t>
            </a:r>
            <a:r>
              <a:rPr lang="ko-KR" altLang="en-US" sz="1000" dirty="0">
                <a:solidFill>
                  <a:schemeClr val="tx1"/>
                </a:solidFill>
              </a:rPr>
              <a:t>로 표현하는 것이 바람직함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2348880"/>
            <a:ext cx="2313806" cy="3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3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420888"/>
            <a:ext cx="3058773" cy="2681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2-17 </a:t>
            </a:r>
            <a:r>
              <a:rPr lang="ko-KR" altLang="en-US" dirty="0"/>
              <a:t>이미지를 가지는 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&lt;table&gt; </a:t>
            </a:r>
          </a:p>
          <a:p>
            <a:pPr defTabSz="180000"/>
            <a:r>
              <a:rPr lang="en-US" altLang="ko-KR" sz="1400" dirty="0"/>
              <a:t>	&lt;caption&gt;</a:t>
            </a:r>
            <a:r>
              <a:rPr lang="ko-KR" altLang="en-US" sz="1400" dirty="0"/>
              <a:t>좋아하는 과일</a:t>
            </a:r>
            <a:r>
              <a:rPr lang="en-US" altLang="ko-KR" sz="1400" dirty="0"/>
              <a:t>&lt;/caption&gt;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="media/apple.jpg"&gt;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="media/banana.jpg"&gt;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="media/mango.jpg"&gt;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3212976"/>
            <a:ext cx="2232248" cy="408623"/>
          </a:xfrm>
          <a:prstGeom prst="wedgeRoundRectCallout">
            <a:avLst>
              <a:gd name="adj1" fmla="val -61413"/>
              <a:gd name="adj2" fmla="val 16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디폴트 굵기</a:t>
            </a:r>
            <a:r>
              <a:rPr lang="en-US" altLang="ko-KR" sz="900" dirty="0"/>
              <a:t>(0)</a:t>
            </a:r>
            <a:r>
              <a:rPr lang="ko-KR" altLang="en-US" sz="900" dirty="0"/>
              <a:t>로 하여 테두리 제거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굵기 조절은 </a:t>
            </a:r>
            <a:r>
              <a:rPr lang="en-US" altLang="ko-KR" sz="900" dirty="0"/>
              <a:t>CSS3</a:t>
            </a:r>
            <a:r>
              <a:rPr lang="ko-KR" altLang="en-US" sz="900" dirty="0"/>
              <a:t>로 하는 것이 </a:t>
            </a:r>
            <a:r>
              <a:rPr lang="ko-KR" altLang="en-US" sz="900" dirty="0" err="1"/>
              <a:t>바람직</a:t>
            </a:r>
            <a:r>
              <a:rPr lang="ko-KR" altLang="en-US" sz="9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6381328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각 </a:t>
            </a:r>
            <a:r>
              <a:rPr lang="en-US" altLang="ko-KR" smtClean="0"/>
              <a:t>cell</a:t>
            </a:r>
            <a:r>
              <a:rPr lang="ko-KR" altLang="en-US" smtClean="0"/>
              <a:t>안에는 문자</a:t>
            </a:r>
            <a:r>
              <a:rPr lang="en-US" altLang="ko-KR" smtClean="0"/>
              <a:t>,</a:t>
            </a:r>
            <a:r>
              <a:rPr lang="ko-KR" altLang="en-US" smtClean="0"/>
              <a:t>이미지 또는 다른 엘리먼트 사용 가능 즉 테이블도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09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 만들기</a:t>
            </a:r>
            <a:r>
              <a:rPr lang="en-US" altLang="ko-KR" dirty="0"/>
              <a:t>, &lt;a&gt;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원어는 </a:t>
            </a:r>
            <a:r>
              <a:rPr lang="en-US" altLang="ko-KR" dirty="0" smtClean="0"/>
              <a:t>anchor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a&gt;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/>
              <a:t>속성을 이용하여 하이퍼링크 작성</a:t>
            </a:r>
            <a:endParaRPr lang="en-US" altLang="ko-KR" dirty="0"/>
          </a:p>
          <a:p>
            <a:r>
              <a:rPr lang="ko-KR" altLang="en-US" dirty="0"/>
              <a:t>하이퍼링크</a:t>
            </a:r>
            <a:r>
              <a:rPr lang="en-US" altLang="ko-KR" dirty="0"/>
              <a:t>(hyperlink)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페이지의 연결 고리</a:t>
            </a:r>
            <a:endParaRPr lang="en-US" altLang="ko-KR" dirty="0"/>
          </a:p>
          <a:p>
            <a:pPr lvl="2"/>
            <a:r>
              <a:rPr lang="ko-KR" altLang="en-US" dirty="0"/>
              <a:t>같은 웹 사이트의 다른 </a:t>
            </a:r>
            <a:r>
              <a:rPr lang="en-US" altLang="ko-KR" dirty="0"/>
              <a:t>HTML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2"/>
            <a:r>
              <a:rPr lang="ko-KR" altLang="en-US" dirty="0"/>
              <a:t>다른 웹 사이트의 </a:t>
            </a:r>
            <a:r>
              <a:rPr lang="en-US" altLang="ko-KR" dirty="0"/>
              <a:t>HTML </a:t>
            </a:r>
            <a:r>
              <a:rPr lang="ko-KR" altLang="en-US" dirty="0"/>
              <a:t>페이지 모두 연결 가능</a:t>
            </a:r>
          </a:p>
          <a:p>
            <a:pPr lvl="1"/>
            <a:r>
              <a:rPr lang="ko-KR" altLang="en-US" dirty="0"/>
              <a:t>하이퍼링크 클릭 아이템은  텍스트</a:t>
            </a:r>
            <a:r>
              <a:rPr lang="en-US" altLang="ko-KR" dirty="0"/>
              <a:t>(</a:t>
            </a:r>
            <a:r>
              <a:rPr lang="ko-KR" altLang="en-US" dirty="0" err="1"/>
              <a:t>링크텍스트</a:t>
            </a:r>
            <a:r>
              <a:rPr lang="en-US" altLang="ko-KR" dirty="0"/>
              <a:t>)</a:t>
            </a:r>
            <a:r>
              <a:rPr lang="ko-KR" altLang="en-US" dirty="0"/>
              <a:t>나 이미지로 작성</a:t>
            </a:r>
            <a:endParaRPr lang="en-US" altLang="ko-KR" dirty="0"/>
          </a:p>
          <a:p>
            <a:r>
              <a:rPr lang="ko-KR" altLang="en-US" dirty="0"/>
              <a:t>항해</a:t>
            </a:r>
            <a:r>
              <a:rPr lang="en-US" altLang="ko-KR" dirty="0"/>
              <a:t>(navigation)</a:t>
            </a:r>
          </a:p>
          <a:p>
            <a:pPr lvl="1"/>
            <a:r>
              <a:rPr lang="ko-KR" altLang="en-US" dirty="0"/>
              <a:t>하이퍼링크를 따라 다른 웹 페이지를 방문하는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223" y="4005064"/>
            <a:ext cx="839824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7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하이퍼링크 작성</a:t>
            </a:r>
            <a:endParaRPr lang="en-US" altLang="ko-KR" dirty="0"/>
          </a:p>
          <a:p>
            <a:pPr lvl="1"/>
            <a:r>
              <a:rPr lang="ko-KR" altLang="en-US" dirty="0"/>
              <a:t>같은 웹 사이트에 있는 웹 페이지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다른 웹 사이트의 웹 페이지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356992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58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 텍스트의 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하이퍼링크 텍스트의  색</a:t>
            </a:r>
            <a:endParaRPr lang="en-US" altLang="ko-KR" dirty="0"/>
          </a:p>
          <a:p>
            <a:pPr lvl="1"/>
            <a:r>
              <a:rPr lang="ko-KR" altLang="en-US" dirty="0"/>
              <a:t>링크 텍스트</a:t>
            </a:r>
            <a:r>
              <a:rPr lang="en-US" altLang="ko-KR" dirty="0"/>
              <a:t>(standard link)</a:t>
            </a:r>
            <a:r>
              <a:rPr lang="ko-KR" altLang="en-US" dirty="0"/>
              <a:t> 처음 색 </a:t>
            </a:r>
            <a:r>
              <a:rPr lang="en-US" altLang="ko-KR" dirty="0"/>
              <a:t>– </a:t>
            </a:r>
            <a:r>
              <a:rPr lang="ko-KR" altLang="en-US" dirty="0"/>
              <a:t>밑줄과 함께 </a:t>
            </a:r>
            <a:r>
              <a:rPr lang="en-US" altLang="ko-KR" dirty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/>
              <a:t>방문 후 링크</a:t>
            </a:r>
            <a:r>
              <a:rPr lang="en-US" altLang="ko-KR" dirty="0"/>
              <a:t>(visited </a:t>
            </a:r>
            <a:r>
              <a:rPr lang="en-US" altLang="ko-KR" dirty="0" err="1"/>
              <a:t>lnk</a:t>
            </a:r>
            <a:r>
              <a:rPr lang="en-US" altLang="ko-KR" dirty="0"/>
              <a:t>)</a:t>
            </a:r>
            <a:r>
              <a:rPr lang="ko-KR" altLang="en-US" dirty="0"/>
              <a:t> 색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/>
              <a:t>마우스로 링크를 누르고 있는 동안</a:t>
            </a:r>
            <a:r>
              <a:rPr lang="en-US" altLang="ko-KR" dirty="0"/>
              <a:t>(active link) –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</a:p>
          <a:p>
            <a:r>
              <a:rPr lang="ko-KR" altLang="en-US" dirty="0"/>
              <a:t>링크 색 변경 가능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이용하여 링크 색 지정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8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3550" y="1537866"/>
            <a:ext cx="2262031" cy="36013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2648" y="1556792"/>
            <a:ext cx="45720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포털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/>
              <a:t>	&lt;li&gt;</a:t>
            </a:r>
            <a:r>
              <a:rPr lang="it-IT" altLang="ko-KR" sz="1200" b="1" dirty="0"/>
              <a:t>&lt;a href="http://www.naver.com"&gt;</a:t>
            </a:r>
            <a:r>
              <a:rPr lang="ko-KR" altLang="it-IT" sz="1200" b="1" dirty="0" err="1"/>
              <a:t>네이버</a:t>
            </a:r>
            <a:r>
              <a:rPr lang="it-IT" altLang="ko-KR" sz="1200" b="1" dirty="0"/>
              <a:t>&lt;/a&gt;</a:t>
            </a:r>
            <a:r>
              <a:rPr lang="it-IT" altLang="ko-KR" sz="1200" dirty="0"/>
              <a:t>&lt;/li&gt;</a:t>
            </a:r>
          </a:p>
          <a:p>
            <a:pPr defTabSz="180000"/>
            <a:r>
              <a:rPr lang="it-IT" altLang="ko-KR" sz="1200" dirty="0"/>
              <a:t>	&lt;li&gt;&lt;a href="http://www.daum.net"&gt;</a:t>
            </a:r>
            <a:r>
              <a:rPr lang="ko-KR" altLang="it-IT" sz="1200" dirty="0"/>
              <a:t>다음</a:t>
            </a:r>
            <a:r>
              <a:rPr lang="it-IT" altLang="ko-KR" sz="1200" dirty="0"/>
              <a:t>&lt;/a&gt;&lt;/li&gt;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신문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/>
              <a:t>	&lt;li&gt;</a:t>
            </a:r>
            <a:r>
              <a:rPr lang="it-IT" altLang="ko-KR" sz="1200" b="1" dirty="0"/>
              <a:t>&lt;a href="http://www.etnews.com/"&gt;</a:t>
            </a:r>
          </a:p>
          <a:p>
            <a:pPr defTabSz="180000"/>
            <a:r>
              <a:rPr lang="en-US" altLang="ko-KR" sz="1200" b="1" dirty="0"/>
              <a:t>			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="media/iconetnews.png" alt="</a:t>
            </a:r>
            <a:r>
              <a:rPr lang="ko-KR" altLang="en-US" sz="1200" b="1" dirty="0"/>
              <a:t>전자신문</a:t>
            </a:r>
            <a:r>
              <a:rPr lang="en-US" altLang="ko-KR" sz="1200" b="1" dirty="0"/>
              <a:t>"&gt;</a:t>
            </a:r>
          </a:p>
          <a:p>
            <a:pPr defTabSz="180000"/>
            <a:r>
              <a:rPr lang="en-US" altLang="ko-KR" sz="1200" b="1" dirty="0"/>
              <a:t>		&lt;/a&gt;</a:t>
            </a:r>
          </a:p>
          <a:p>
            <a:pPr defTabSz="180000"/>
            <a:r>
              <a:rPr lang="en-US" altLang="ko-KR" sz="1200" dirty="0"/>
              <a:t>	&lt;/li&gt;</a:t>
            </a:r>
          </a:p>
          <a:p>
            <a:pPr defTabSz="180000"/>
            <a:r>
              <a:rPr lang="it-IT" altLang="ko-KR" sz="1200" dirty="0"/>
              <a:t>	&lt;li&gt;&lt;a href="http://www.chosun.com"&gt;</a:t>
            </a:r>
          </a:p>
          <a:p>
            <a:pPr defTabSz="180000"/>
            <a:r>
              <a:rPr lang="en-US" altLang="ko-KR" sz="1200" dirty="0"/>
              <a:t>	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="media/iconchosun.png" alt="</a:t>
            </a:r>
            <a:r>
              <a:rPr lang="ko-KR" altLang="en-US" sz="1200" dirty="0"/>
              <a:t>조선일보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&lt;/a&gt;</a:t>
            </a:r>
          </a:p>
          <a:p>
            <a:pPr defTabSz="180000"/>
            <a:r>
              <a:rPr lang="en-US" altLang="ko-KR" sz="1200" dirty="0"/>
              <a:t>	&lt;/li&gt;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="ex2-17.html"</a:t>
            </a:r>
            <a:r>
              <a:rPr lang="en-US" altLang="ko-KR" sz="1200" dirty="0"/>
              <a:t>&gt;</a:t>
            </a:r>
            <a:r>
              <a:rPr lang="ko-KR" altLang="en-US" sz="1200" dirty="0"/>
              <a:t>예제 </a:t>
            </a:r>
            <a:r>
              <a:rPr lang="en-US" altLang="ko-KR" sz="1200" dirty="0"/>
              <a:t>2-17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2–18 </a:t>
            </a:r>
            <a:r>
              <a:rPr lang="ko-KR" altLang="en-US" dirty="0"/>
              <a:t>하이퍼링크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3813" y="3242343"/>
            <a:ext cx="818011" cy="288032"/>
          </a:xfrm>
          <a:prstGeom prst="wedgeRoundRectCallout">
            <a:avLst>
              <a:gd name="adj1" fmla="val -87718"/>
              <a:gd name="adj2" fmla="val 310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링크  클릭</a:t>
            </a:r>
          </a:p>
        </p:txBody>
      </p:sp>
      <p:sp>
        <p:nvSpPr>
          <p:cNvPr id="7" name="자유형 6"/>
          <p:cNvSpPr/>
          <p:nvPr/>
        </p:nvSpPr>
        <p:spPr>
          <a:xfrm>
            <a:off x="6269368" y="3377073"/>
            <a:ext cx="667484" cy="757646"/>
          </a:xfrm>
          <a:custGeom>
            <a:avLst/>
            <a:gdLst>
              <a:gd name="connsiteX0" fmla="*/ 0 w 525780"/>
              <a:gd name="connsiteY0" fmla="*/ 0 h 757646"/>
              <a:gd name="connsiteX1" fmla="*/ 404949 w 525780"/>
              <a:gd name="connsiteY1" fmla="*/ 127363 h 757646"/>
              <a:gd name="connsiteX2" fmla="*/ 525780 w 525780"/>
              <a:gd name="connsiteY2" fmla="*/ 757646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757646">
                <a:moveTo>
                  <a:pt x="0" y="0"/>
                </a:moveTo>
                <a:cubicBezTo>
                  <a:pt x="158659" y="544"/>
                  <a:pt x="317319" y="1089"/>
                  <a:pt x="404949" y="127363"/>
                </a:cubicBezTo>
                <a:cubicBezTo>
                  <a:pt x="492579" y="253637"/>
                  <a:pt x="502376" y="662396"/>
                  <a:pt x="525780" y="75764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49874" y="5171452"/>
            <a:ext cx="1584176" cy="442674"/>
          </a:xfrm>
          <a:prstGeom prst="wedgeRoundRectCallout">
            <a:avLst>
              <a:gd name="adj1" fmla="val 23342"/>
              <a:gd name="adj2" fmla="val -92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사이트의 다른 페이지로 이동하는 링크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4469" y="4134719"/>
            <a:ext cx="1849186" cy="2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0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0263" y="1399416"/>
            <a:ext cx="71287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="http://www.w3.org" </a:t>
            </a:r>
            <a:r>
              <a:rPr lang="en-US" altLang="ko-KR" sz="1200" b="1" dirty="0"/>
              <a:t>target="_blank"</a:t>
            </a:r>
            <a:r>
              <a:rPr lang="en-US" altLang="ko-KR" sz="1200" dirty="0"/>
              <a:t>&gt;W3C(</a:t>
            </a:r>
            <a:r>
              <a:rPr lang="ko-KR" altLang="en-US" sz="1200" dirty="0"/>
              <a:t>새 윈도우</a:t>
            </a:r>
            <a:r>
              <a:rPr lang="en-US" altLang="ko-KR" sz="1200" dirty="0"/>
              <a:t>, _blank)&lt;/a&gt;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="http://www.etnews.com" </a:t>
            </a:r>
            <a:r>
              <a:rPr lang="en-US" altLang="ko-KR" sz="1200" b="1" dirty="0"/>
              <a:t>target="_self"</a:t>
            </a:r>
            <a:r>
              <a:rPr lang="en-US" altLang="ko-KR" sz="1200" dirty="0"/>
              <a:t>&gt;</a:t>
            </a:r>
            <a:r>
              <a:rPr lang="ko-KR" altLang="en-US" sz="1200" dirty="0"/>
              <a:t>전자신문</a:t>
            </a:r>
            <a:r>
              <a:rPr lang="en-US" altLang="ko-KR" sz="1200" dirty="0"/>
              <a:t>(</a:t>
            </a:r>
            <a:r>
              <a:rPr lang="ko-KR" altLang="en-US" sz="1200" dirty="0"/>
              <a:t>현재 윈도우</a:t>
            </a:r>
            <a:r>
              <a:rPr lang="en-US" altLang="ko-KR" sz="1200" dirty="0"/>
              <a:t>, _self)&lt;/a&gt;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  <a:r>
              <a:rPr lang="en-US" altLang="ko-KR" sz="1200" b="1" dirty="0"/>
              <a:t>target="_parent"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(</a:t>
            </a:r>
            <a:r>
              <a:rPr lang="ko-KR" altLang="en-US" sz="1200" dirty="0"/>
              <a:t>부모 윈도우</a:t>
            </a:r>
            <a:r>
              <a:rPr lang="en-US" altLang="ko-KR" sz="1200" dirty="0"/>
              <a:t>, _parent)&lt;/a&gt;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="http://www.mk.co.kr" </a:t>
            </a:r>
            <a:r>
              <a:rPr lang="en-US" altLang="ko-KR" sz="1200" b="1" dirty="0"/>
              <a:t>target="_top"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매일경제신문</a:t>
            </a:r>
            <a:r>
              <a:rPr lang="en-US" altLang="ko-KR" sz="1200" dirty="0"/>
              <a:t>(</a:t>
            </a:r>
            <a:r>
              <a:rPr lang="ko-KR" altLang="en-US" sz="1200" dirty="0"/>
              <a:t>브라우저 윈도우</a:t>
            </a:r>
            <a:r>
              <a:rPr lang="en-US" altLang="ko-KR" sz="1200" dirty="0"/>
              <a:t>, _top)&lt;/a&gt;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329" y="3933056"/>
            <a:ext cx="3798519" cy="2863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291" y="4172020"/>
            <a:ext cx="3061657" cy="25289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2-19 </a:t>
            </a:r>
            <a:r>
              <a:rPr lang="ko-KR" altLang="en-US" dirty="0"/>
              <a:t>링크의 </a:t>
            </a:r>
            <a:r>
              <a:rPr lang="en-US" altLang="ko-KR" dirty="0"/>
              <a:t>target </a:t>
            </a:r>
            <a:r>
              <a:rPr lang="ko-KR" altLang="en-US" dirty="0"/>
              <a:t>속성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03848" y="4266968"/>
            <a:ext cx="2232248" cy="1431925"/>
          </a:xfrm>
          <a:custGeom>
            <a:avLst/>
            <a:gdLst>
              <a:gd name="connsiteX0" fmla="*/ 0 w 1676400"/>
              <a:gd name="connsiteY0" fmla="*/ 432515 h 432515"/>
              <a:gd name="connsiteX1" fmla="*/ 812800 w 1676400"/>
              <a:gd name="connsiteY1" fmla="*/ 68449 h 432515"/>
              <a:gd name="connsiteX2" fmla="*/ 1676400 w 1676400"/>
              <a:gd name="connsiteY2" fmla="*/ 715 h 43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32515">
                <a:moveTo>
                  <a:pt x="0" y="432515"/>
                </a:moveTo>
                <a:cubicBezTo>
                  <a:pt x="266700" y="286465"/>
                  <a:pt x="533400" y="140416"/>
                  <a:pt x="812800" y="68449"/>
                </a:cubicBezTo>
                <a:cubicBezTo>
                  <a:pt x="1092200" y="-3518"/>
                  <a:pt x="1384300" y="-1402"/>
                  <a:pt x="1676400" y="71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5589240"/>
            <a:ext cx="1944216" cy="21602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19391" y="4035813"/>
            <a:ext cx="1120961" cy="272415"/>
          </a:xfrm>
          <a:prstGeom prst="wedgeRoundRectCallout">
            <a:avLst>
              <a:gd name="adj1" fmla="val -84782"/>
              <a:gd name="adj2" fmla="val 32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탭에서</a:t>
            </a:r>
            <a:r>
              <a:rPr lang="en-US" altLang="ko-KR" sz="1000" dirty="0"/>
              <a:t> </a:t>
            </a:r>
            <a:r>
              <a:rPr lang="ko-KR" altLang="en-US" sz="1000" dirty="0"/>
              <a:t>열기</a:t>
            </a:r>
          </a:p>
        </p:txBody>
      </p:sp>
    </p:spTree>
    <p:extLst>
      <p:ext uri="{BB962C8B-B14F-4D97-AF65-F5344CB8AC3E}">
        <p14:creationId xmlns:p14="http://schemas.microsoft.com/office/powerpoint/2010/main" val="3935946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Target</a:t>
            </a:r>
            <a:r>
              <a:rPr lang="ko-KR" altLang="en-US" sz="2800" dirty="0" smtClean="0"/>
              <a:t>속성값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링크페이지가 보여지는 대상 윈도우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675" y="1700808"/>
            <a:ext cx="6736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_blank : </a:t>
            </a:r>
            <a:r>
              <a:rPr lang="ko-KR" altLang="en-US" dirty="0" smtClean="0"/>
              <a:t>링크된 문서를 새로운 윈도우나 탭에서 오픈함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_self : </a:t>
            </a:r>
            <a:r>
              <a:rPr lang="ko-KR" altLang="en-US" dirty="0" smtClean="0"/>
              <a:t>디폴트로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프레임에서 오픈함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_parent : </a:t>
            </a:r>
            <a:r>
              <a:rPr lang="ko-KR" altLang="en-US" dirty="0" smtClean="0"/>
              <a:t>링크된 문서를 현재 프로임의 부모 프레임에서 오픈함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_top : </a:t>
            </a:r>
            <a:r>
              <a:rPr lang="ko-KR" altLang="en-US" dirty="0" smtClean="0"/>
              <a:t>링크된 페이지를 현재 윈도우 전체에서 오픈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이름으로 지정된 프레임에 오픈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ifram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페이지 기본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페이지의 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HTML5 </a:t>
            </a:r>
            <a:r>
              <a:rPr lang="ko-KR" altLang="en-US" dirty="0"/>
              <a:t>페이지의 필수 태그</a:t>
            </a:r>
            <a:endParaRPr lang="en-US" altLang="ko-KR" dirty="0"/>
          </a:p>
          <a:p>
            <a:pPr lvl="1"/>
            <a:r>
              <a:rPr lang="en-US" altLang="ko-KR" dirty="0"/>
              <a:t>&lt;!DOCTYPE html&gt; - HTML5 </a:t>
            </a:r>
            <a:r>
              <a:rPr lang="ko-KR" altLang="en-US" dirty="0"/>
              <a:t>문서임을 알리는 지시어</a:t>
            </a:r>
            <a:endParaRPr lang="en-US" altLang="ko-KR" dirty="0"/>
          </a:p>
          <a:p>
            <a:pPr lvl="1"/>
            <a:r>
              <a:rPr lang="en-US" altLang="ko-KR" dirty="0"/>
              <a:t>&lt;html&gt;, &lt;head&gt;, &lt;title&gt;, &lt;body&gt;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hypertext Markup Language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772816"/>
            <a:ext cx="6192688" cy="2936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u="sng" kern="0" dirty="0">
                <a:solidFill>
                  <a:srgbClr val="000000"/>
                </a:solidFill>
                <a:latin typeface="+mj-ea"/>
                <a:ea typeface="+mj-ea"/>
              </a:rPr>
              <a:t>&lt;!DOCTYPE html</a:t>
            </a:r>
            <a:r>
              <a:rPr lang="en-US" altLang="ko-KR" sz="1200" u="sng" kern="0" dirty="0" smtClean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endParaRPr lang="ko-KR" altLang="en-US" sz="1200" u="sng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lang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ko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”&gt;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  <a:endParaRPr lang="en-US" altLang="ko-KR" sz="12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     &lt;meta charset="UTF-8"&gt;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문서의 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&lt;a&gt;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속성으로 앵커 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앵커는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동일페이지에서의 위치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앵커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 내의 특정 위치</a:t>
            </a:r>
            <a:endParaRPr lang="en-US" altLang="ko-KR" dirty="0"/>
          </a:p>
          <a:p>
            <a:pPr lvl="1"/>
            <a:r>
              <a:rPr lang="en-US" altLang="ko-KR" dirty="0" smtClean="0"/>
              <a:t>&lt;p </a:t>
            </a:r>
            <a:r>
              <a:rPr lang="en-US" altLang="ko-KR" dirty="0"/>
              <a:t>id=“</a:t>
            </a:r>
            <a:r>
              <a:rPr lang="ko-KR" altLang="en-US" dirty="0"/>
              <a:t>앵커이름</a:t>
            </a:r>
            <a:r>
              <a:rPr lang="en-US" altLang="ko-KR" dirty="0"/>
              <a:t>”&gt;</a:t>
            </a:r>
            <a:r>
              <a:rPr lang="ko-KR" altLang="en-US" dirty="0"/>
              <a:t>으로 앵커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24944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id=“chap1”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76126" y="2996952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chap1 </a:t>
            </a:r>
            <a:r>
              <a:rPr lang="ko-KR" altLang="en-US" sz="1000" dirty="0">
                <a:solidFill>
                  <a:schemeClr val="tx1"/>
                </a:solidFill>
              </a:rPr>
              <a:t>앵커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56414" y="4509120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클릭하면</a:t>
            </a:r>
            <a:r>
              <a:rPr lang="en-US" altLang="ko-KR" sz="1000" dirty="0">
                <a:solidFill>
                  <a:schemeClr val="tx1"/>
                </a:solidFill>
              </a:rPr>
              <a:t> chap1 </a:t>
            </a:r>
            <a:r>
              <a:rPr lang="ko-KR" altLang="en-US" sz="1000" dirty="0">
                <a:solidFill>
                  <a:schemeClr val="tx1"/>
                </a:solidFill>
              </a:rPr>
              <a:t>앵커 위치로 이동시키는 하이퍼링크</a:t>
            </a:r>
          </a:p>
        </p:txBody>
      </p:sp>
    </p:spTree>
    <p:extLst>
      <p:ext uri="{BB962C8B-B14F-4D97-AF65-F5344CB8AC3E}">
        <p14:creationId xmlns:p14="http://schemas.microsoft.com/office/powerpoint/2010/main" val="511981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7053" y="-387423"/>
            <a:ext cx="4967344" cy="4392488"/>
            <a:chOff x="2411759" y="-387424"/>
            <a:chExt cx="5382638" cy="4937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8331" y="4221088"/>
            <a:ext cx="4943327" cy="4744506"/>
            <a:chOff x="2422764" y="4550298"/>
            <a:chExt cx="5382638" cy="4964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43301" y="2991842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링크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792" y="4464532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4485646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/>
              <a:t>&lt;h3 </a:t>
            </a:r>
            <a:r>
              <a:rPr lang="en-US" altLang="ko-KR" sz="1000" b="1" dirty="0">
                <a:solidFill>
                  <a:srgbClr val="C00000"/>
                </a:solidFill>
              </a:rPr>
              <a:t>id="intro"</a:t>
            </a:r>
            <a:r>
              <a:rPr lang="en-US" altLang="ko-KR" sz="1000" dirty="0"/>
              <a:t>&gt;1 Introduction&lt;/h3&gt;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13257" y="3068960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000" dirty="0"/>
              <a:t>&lt;a </a:t>
            </a:r>
            <a:r>
              <a:rPr lang="en-US" altLang="ko-KR" sz="1000" b="1" dirty="0" err="1">
                <a:solidFill>
                  <a:srgbClr val="C00000"/>
                </a:solidFill>
              </a:rPr>
              <a:t>href</a:t>
            </a:r>
            <a:r>
              <a:rPr lang="en-US" altLang="ko-KR" sz="1000" b="1" dirty="0">
                <a:solidFill>
                  <a:srgbClr val="C00000"/>
                </a:solidFill>
              </a:rPr>
              <a:t>="#intro"</a:t>
            </a:r>
            <a:r>
              <a:rPr lang="en-US" altLang="ko-KR" sz="1000" dirty="0"/>
              <a:t>&gt;1 Introduction&lt;/a&gt;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347816" y="3216406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12648" y="228600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동일 페이지 내 앵커와 링크 사례</a:t>
            </a:r>
          </a:p>
        </p:txBody>
      </p:sp>
    </p:spTree>
    <p:extLst>
      <p:ext uri="{BB962C8B-B14F-4D97-AF65-F5344CB8AC3E}">
        <p14:creationId xmlns:p14="http://schemas.microsoft.com/office/powerpoint/2010/main" val="3038810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347242"/>
            <a:ext cx="2579299" cy="30355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6149" y="1401792"/>
            <a:ext cx="406187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ko-KR" altLang="en-US" sz="1100" dirty="0"/>
              <a:t>링크 만들기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&lt;h3&gt;Elvis Presley&lt;/h3&gt;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it-IT" altLang="ko-KR" sz="1100" dirty="0"/>
              <a:t>	&lt;li&gt;</a:t>
            </a:r>
            <a:r>
              <a:rPr lang="it-IT" altLang="ko-KR" sz="1100" b="1" dirty="0"/>
              <a:t>&lt;a href="#love"&gt;Love me tender&lt;/a&gt;</a:t>
            </a:r>
          </a:p>
          <a:p>
            <a:pPr defTabSz="180000"/>
            <a:r>
              <a:rPr lang="en-US" altLang="ko-KR" sz="1100" dirty="0"/>
              <a:t>	&lt;li&gt;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</a:t>
            </a:r>
            <a:r>
              <a:rPr lang="en-US" altLang="ko-KR" sz="1100" b="1" dirty="0">
                <a:solidFill>
                  <a:srgbClr val="C00000"/>
                </a:solidFill>
              </a:rPr>
              <a:t>#can</a:t>
            </a:r>
            <a:r>
              <a:rPr lang="en-US" altLang="ko-KR" sz="1100" b="1" dirty="0"/>
              <a:t>"&gt;Can't help falling in love&lt;/a&gt;</a:t>
            </a:r>
          </a:p>
          <a:p>
            <a:pPr defTabSz="180000"/>
            <a:r>
              <a:rPr lang="en-US" altLang="ko-KR" sz="1100" dirty="0"/>
              <a:t>	&lt;li&gt;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="#it"&gt;It's now or never&lt;/a&gt;</a:t>
            </a:r>
          </a:p>
          <a:p>
            <a:pPr defTabSz="180000"/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pt-BR" altLang="ko-KR" sz="1100" b="1" dirty="0"/>
              <a:t>&lt;h3 id="love"&gt;Love me tender&lt;/h3&gt;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nn-NO" altLang="ko-KR" sz="1100" dirty="0"/>
              <a:t>Love me tender, Love me true, &lt;br&gt;</a:t>
            </a:r>
          </a:p>
          <a:p>
            <a:pPr defTabSz="180000"/>
            <a:r>
              <a:rPr lang="en-US" altLang="ko-KR" sz="1100" dirty="0"/>
              <a:t>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</a:t>
            </a:r>
            <a:r>
              <a:rPr lang="en-US" altLang="ko-KR" sz="1100" b="1" dirty="0">
                <a:solidFill>
                  <a:srgbClr val="C00000"/>
                </a:solidFill>
              </a:rPr>
              <a:t>id="can"</a:t>
            </a:r>
            <a:r>
              <a:rPr lang="en-US" altLang="ko-KR" sz="1100" b="1" dirty="0"/>
              <a:t>&gt;Can't help falling in love&lt;/h3&gt;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Love me tender, Love me true, 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id="it"&gt;</a:t>
            </a:r>
            <a:r>
              <a:rPr lang="en-US" altLang="ko-KR" sz="1100" b="1" dirty="0" err="1"/>
              <a:t>It''s</a:t>
            </a:r>
            <a:r>
              <a:rPr lang="en-US" altLang="ko-KR" sz="1100" b="1" dirty="0"/>
              <a:t> now or never&lt;/h3&gt;</a:t>
            </a:r>
          </a:p>
          <a:p>
            <a:pPr defTabSz="180000"/>
            <a:r>
              <a:rPr lang="en-US" altLang="ko-KR" sz="1100" dirty="0"/>
              <a:t>It's now or never, Come hold me tight&lt;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Kiss me my darling, Be mine tonight&lt;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Tomorrow will be too late,&lt;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It's now or never. My love won't wait.&lt;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2–20 </a:t>
            </a:r>
            <a:r>
              <a:rPr lang="ko-KR" altLang="en-US" dirty="0"/>
              <a:t>앵커로 이동하는 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424767"/>
            <a:ext cx="2566382" cy="33128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220072" y="2986244"/>
            <a:ext cx="1722123" cy="2987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51158" y="4702649"/>
            <a:ext cx="920470" cy="442674"/>
          </a:xfrm>
          <a:prstGeom prst="wedgeRoundRectCallout">
            <a:avLst>
              <a:gd name="adj1" fmla="val 61486"/>
              <a:gd name="adj2" fmla="val -10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 위치로 이동</a:t>
            </a:r>
          </a:p>
        </p:txBody>
      </p:sp>
      <p:sp>
        <p:nvSpPr>
          <p:cNvPr id="9" name="자유형 8"/>
          <p:cNvSpPr/>
          <p:nvPr/>
        </p:nvSpPr>
        <p:spPr>
          <a:xfrm>
            <a:off x="5979764" y="3282143"/>
            <a:ext cx="401227" cy="1170585"/>
          </a:xfrm>
          <a:custGeom>
            <a:avLst/>
            <a:gdLst>
              <a:gd name="connsiteX0" fmla="*/ 224440 w 244551"/>
              <a:gd name="connsiteY0" fmla="*/ 0 h 1064623"/>
              <a:gd name="connsiteX1" fmla="*/ 224440 w 244551"/>
              <a:gd name="connsiteY1" fmla="*/ 280851 h 1064623"/>
              <a:gd name="connsiteX2" fmla="*/ 15434 w 244551"/>
              <a:gd name="connsiteY2" fmla="*/ 649877 h 1064623"/>
              <a:gd name="connsiteX3" fmla="*/ 31763 w 244551"/>
              <a:gd name="connsiteY3" fmla="*/ 1064623 h 106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1" h="1064623">
                <a:moveTo>
                  <a:pt x="224440" y="0"/>
                </a:moveTo>
                <a:cubicBezTo>
                  <a:pt x="241857" y="86269"/>
                  <a:pt x="259274" y="172538"/>
                  <a:pt x="224440" y="280851"/>
                </a:cubicBezTo>
                <a:cubicBezTo>
                  <a:pt x="189606" y="389164"/>
                  <a:pt x="47547" y="519248"/>
                  <a:pt x="15434" y="649877"/>
                </a:cubicBezTo>
                <a:cubicBezTo>
                  <a:pt x="-16679" y="780506"/>
                  <a:pt x="7542" y="922564"/>
                  <a:pt x="31763" y="1064623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937" y="2462507"/>
            <a:ext cx="576064" cy="272415"/>
          </a:xfrm>
          <a:prstGeom prst="wedgeRoundRectCallout">
            <a:avLst>
              <a:gd name="adj1" fmla="val -84425"/>
              <a:gd name="adj2" fmla="val 860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링크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419" y="4246577"/>
            <a:ext cx="576064" cy="272415"/>
          </a:xfrm>
          <a:prstGeom prst="wedgeRoundRectCallout">
            <a:avLst>
              <a:gd name="adj1" fmla="val 77109"/>
              <a:gd name="adj2" fmla="val 6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</a:t>
            </a:r>
          </a:p>
        </p:txBody>
      </p:sp>
    </p:spTree>
    <p:extLst>
      <p:ext uri="{BB962C8B-B14F-4D97-AF65-F5344CB8AC3E}">
        <p14:creationId xmlns:p14="http://schemas.microsoft.com/office/powerpoint/2010/main" val="1861221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2-21 </a:t>
            </a:r>
            <a:r>
              <a:rPr lang="ko-KR" altLang="en-US" dirty="0"/>
              <a:t>파일 다운로드 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파일 다운로드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친구들아</a:t>
            </a:r>
            <a:r>
              <a:rPr lang="en-US" altLang="ko-KR" sz="1200" dirty="0"/>
              <a:t>! </a:t>
            </a:r>
            <a:r>
              <a:rPr lang="ko-KR" altLang="en-US" sz="1200" dirty="0"/>
              <a:t>여기서 다운받아</a:t>
            </a:r>
            <a:r>
              <a:rPr lang="en-US" altLang="ko-KR" sz="1200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="media/Elvis.png"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이미지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="media/chapter9.pdf"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&gt;chapter9.pdf </a:t>
            </a:r>
            <a:r>
              <a:rPr lang="ko-KR" altLang="en-US" sz="1200" dirty="0"/>
              <a:t>다운로드 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="media/EmbraceableYou.mp3"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&gt;mp3 </a:t>
            </a:r>
            <a:r>
              <a:rPr lang="ko-KR" altLang="en-US" sz="1200" dirty="0"/>
              <a:t>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="ex2-09.html"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/>
              <a:t> 예제 </a:t>
            </a:r>
            <a:r>
              <a:rPr lang="en-US" altLang="ko-KR" sz="1200" dirty="0"/>
              <a:t>2-9 HTML </a:t>
            </a:r>
            <a:r>
              <a:rPr lang="ko-KR" altLang="en-US" sz="1200" dirty="0"/>
              <a:t>파일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</a:t>
            </a:r>
            <a:r>
              <a:rPr lang="en-US" altLang="ko-KR" sz="1200" dirty="0" err="1"/>
              <a:t>test.hwp</a:t>
            </a:r>
            <a:r>
              <a:rPr lang="en-US" altLang="ko-KR" sz="1200" dirty="0"/>
              <a:t>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/>
              <a:t>한글 파일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131840" y="3717032"/>
            <a:ext cx="5109964" cy="2919979"/>
            <a:chOff x="2134366" y="3757170"/>
            <a:chExt cx="5109964" cy="291997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6" y="3757170"/>
              <a:ext cx="5109964" cy="2919979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3923928" y="5157192"/>
              <a:ext cx="844334" cy="1162328"/>
            </a:xfrm>
            <a:custGeom>
              <a:avLst/>
              <a:gdLst>
                <a:gd name="connsiteX0" fmla="*/ 0 w 821102"/>
                <a:gd name="connsiteY0" fmla="*/ 0 h 1102360"/>
                <a:gd name="connsiteX1" fmla="*/ 695960 w 821102"/>
                <a:gd name="connsiteY1" fmla="*/ 259080 h 1102360"/>
                <a:gd name="connsiteX2" fmla="*/ 817880 w 821102"/>
                <a:gd name="connsiteY2" fmla="*/ 1102360 h 110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102" h="1102360">
                  <a:moveTo>
                    <a:pt x="0" y="0"/>
                  </a:moveTo>
                  <a:cubicBezTo>
                    <a:pt x="279823" y="37677"/>
                    <a:pt x="559647" y="75354"/>
                    <a:pt x="695960" y="259080"/>
                  </a:cubicBezTo>
                  <a:cubicBezTo>
                    <a:pt x="832273" y="442806"/>
                    <a:pt x="825076" y="772583"/>
                    <a:pt x="817880" y="110236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5033449"/>
              <a:ext cx="1681082" cy="442674"/>
            </a:xfrm>
            <a:prstGeom prst="wedgeRoundRectCallout">
              <a:avLst>
                <a:gd name="adj1" fmla="val -69663"/>
                <a:gd name="adj2" fmla="val 8516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링크 클릭 시 이미지 파일 다운 로드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88224" y="1700808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있어야함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라도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아닌 폴더의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이미지는 보안 관계상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차단함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277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프레임</a:t>
            </a:r>
            <a:r>
              <a:rPr lang="en-US" altLang="ko-KR" dirty="0"/>
              <a:t>(</a:t>
            </a:r>
            <a:r>
              <a:rPr lang="en-US" altLang="ko-KR" dirty="0" smtClean="0"/>
              <a:t>inline </a:t>
            </a:r>
            <a:r>
              <a:rPr lang="en-US" altLang="ko-KR" dirty="0"/>
              <a:t>frame)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프레임 만들기</a:t>
            </a:r>
            <a:r>
              <a:rPr lang="en-US" altLang="ko-KR" dirty="0"/>
              <a:t>, &lt;iframe&gt;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 내에 </a:t>
            </a:r>
            <a:r>
              <a:rPr lang="en-US" altLang="ko-KR" dirty="0"/>
              <a:t>HTML </a:t>
            </a:r>
            <a:r>
              <a:rPr lang="ko-KR" altLang="en-US" dirty="0"/>
              <a:t>페이지 삽입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200x150 </a:t>
            </a:r>
            <a:r>
              <a:rPr lang="ko-KR" altLang="en-US" dirty="0"/>
              <a:t>크기의 </a:t>
            </a:r>
            <a:r>
              <a:rPr lang="ko-KR" altLang="en-US" dirty="0" err="1"/>
              <a:t>인라인</a:t>
            </a:r>
            <a:r>
              <a:rPr lang="ko-KR" altLang="en-US" dirty="0"/>
              <a:t> 프레임에 </a:t>
            </a:r>
            <a:r>
              <a:rPr lang="en-US" altLang="ko-KR" dirty="0"/>
              <a:t>iframe.html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45759" y="2454442"/>
            <a:ext cx="6621471" cy="1262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iframe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="iframe1.html"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width="200" height="150"&gt;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브라우저는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iframe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&lt;/iframe&gt;  iframe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인라인블록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블록태그와 인라인태그 장점을 결합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즉 크기를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/>
            </a:r>
            <a:b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가지면서 주어진 크기만 사용하여 일렬 배치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717032"/>
            <a:ext cx="7054607" cy="2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5476" y="1593000"/>
            <a:ext cx="3450113" cy="25656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2-22 2</a:t>
            </a:r>
            <a:r>
              <a:rPr lang="ko-KR" altLang="en-US" dirty="0"/>
              <a:t>개의 </a:t>
            </a:r>
            <a:r>
              <a:rPr lang="ko-KR" altLang="en-US" dirty="0" err="1"/>
              <a:t>인라인</a:t>
            </a:r>
            <a:r>
              <a:rPr lang="ko-KR" altLang="en-US" dirty="0"/>
              <a:t> 프레임을 가진 웹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1276" y="1665611"/>
            <a:ext cx="4431854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가지는 웹 페이지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lt;iframe&amp;gt</a:t>
            </a:r>
            <a:r>
              <a:rPr lang="en-US" altLang="ko-KR" sz="1200" dirty="0"/>
              <a:t>;</a:t>
            </a:r>
            <a:r>
              <a:rPr lang="ko-KR" altLang="en-US" sz="1200" dirty="0"/>
              <a:t>을 가집니다</a:t>
            </a:r>
            <a:r>
              <a:rPr lang="en-US" altLang="ko-KR" sz="1200" dirty="0"/>
              <a:t>.&lt;/h3&gt;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 width="200" height="150"&gt;</a:t>
            </a:r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="iframe2.html" width="200" height="100"&gt;</a:t>
            </a:r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56" y="136829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ex2-22.html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1152600" y="4668699"/>
            <a:ext cx="34389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&lt;h4&gt;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iframe&lt;/h4&gt;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78288" y="4672879"/>
            <a:ext cx="33661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&lt;h4&gt;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iframe&lt;/h4&gt;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8383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iframe1.html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57657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iframe2.html</a:t>
            </a:r>
            <a:endParaRPr lang="ko-KR" altLang="en-US" sz="1200" b="1" dirty="0"/>
          </a:p>
        </p:txBody>
      </p:sp>
      <p:sp>
        <p:nvSpPr>
          <p:cNvPr id="8" name="자유형 7"/>
          <p:cNvSpPr/>
          <p:nvPr/>
        </p:nvSpPr>
        <p:spPr>
          <a:xfrm>
            <a:off x="3868614" y="3566160"/>
            <a:ext cx="1855513" cy="1104314"/>
          </a:xfrm>
          <a:custGeom>
            <a:avLst/>
            <a:gdLst>
              <a:gd name="connsiteX0" fmla="*/ 0 w 1744394"/>
              <a:gd name="connsiteY0" fmla="*/ 1104314 h 1104314"/>
              <a:gd name="connsiteX1" fmla="*/ 267287 w 1744394"/>
              <a:gd name="connsiteY1" fmla="*/ 766689 h 1104314"/>
              <a:gd name="connsiteX2" fmla="*/ 1519311 w 1744394"/>
              <a:gd name="connsiteY2" fmla="*/ 696351 h 1104314"/>
              <a:gd name="connsiteX3" fmla="*/ 1744394 w 1744394"/>
              <a:gd name="connsiteY3" fmla="*/ 0 h 11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394" h="1104314">
                <a:moveTo>
                  <a:pt x="0" y="1104314"/>
                </a:moveTo>
                <a:cubicBezTo>
                  <a:pt x="7034" y="969498"/>
                  <a:pt x="14069" y="834683"/>
                  <a:pt x="267287" y="766689"/>
                </a:cubicBezTo>
                <a:cubicBezTo>
                  <a:pt x="520505" y="698695"/>
                  <a:pt x="1273127" y="824132"/>
                  <a:pt x="1519311" y="696351"/>
                </a:cubicBezTo>
                <a:cubicBezTo>
                  <a:pt x="1765495" y="568570"/>
                  <a:pt x="1704536" y="116058"/>
                  <a:pt x="1744394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244862" y="3608363"/>
            <a:ext cx="28135" cy="1083212"/>
          </a:xfrm>
          <a:custGeom>
            <a:avLst/>
            <a:gdLst>
              <a:gd name="connsiteX0" fmla="*/ 28135 w 28135"/>
              <a:gd name="connsiteY0" fmla="*/ 1083212 h 1083212"/>
              <a:gd name="connsiteX1" fmla="*/ 0 w 28135"/>
              <a:gd name="connsiteY1" fmla="*/ 0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35" h="1083212">
                <a:moveTo>
                  <a:pt x="28135" y="108321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13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인라인</a:t>
            </a:r>
            <a:r>
              <a:rPr lang="en-US" altLang="ko-KR" dirty="0"/>
              <a:t> </a:t>
            </a:r>
            <a:r>
              <a:rPr lang="ko-KR" altLang="en-US" dirty="0"/>
              <a:t>프레임에 출력할 문서를 </a:t>
            </a:r>
            <a:r>
              <a:rPr lang="en-US" altLang="ko-KR" dirty="0" err="1"/>
              <a:t>srcdoc</a:t>
            </a:r>
            <a:r>
              <a:rPr lang="en-US" altLang="ko-KR" dirty="0"/>
              <a:t> </a:t>
            </a:r>
            <a:r>
              <a:rPr lang="ko-KR" altLang="en-US" dirty="0"/>
              <a:t>속성으로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70080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srcdoc</a:t>
            </a:r>
            <a:r>
              <a:rPr lang="ko-KR" altLang="en-US" sz="1200" dirty="0"/>
              <a:t>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</a:t>
            </a:r>
            <a:r>
              <a:rPr lang="en-US" altLang="ko-KR" sz="1200" dirty="0"/>
              <a:t> width="200" height="80" 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srcdoc</a:t>
            </a:r>
            <a:r>
              <a:rPr lang="en-US" altLang="ko-KR" sz="1200" b="1" dirty="0"/>
              <a:t>="&lt;html&gt;&lt;head&gt;&lt;/head&gt;</a:t>
            </a:r>
          </a:p>
          <a:p>
            <a:pPr defTabSz="180000"/>
            <a:r>
              <a:rPr lang="en-US" altLang="ko-KR" sz="1200" b="1" dirty="0"/>
              <a:t>						&lt;body&gt;hello&lt;/body&gt;&lt;/html&gt;"</a:t>
            </a:r>
          </a:p>
          <a:p>
            <a:pPr defTabSz="180000"/>
            <a:r>
              <a:rPr lang="en-US" altLang="ko-KR" sz="1200" dirty="0"/>
              <a:t>&gt;&lt;/iframe&gt;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901889"/>
            <a:ext cx="1984450" cy="190616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942109" y="3115294"/>
            <a:ext cx="823356" cy="1215241"/>
          </a:xfrm>
          <a:custGeom>
            <a:avLst/>
            <a:gdLst>
              <a:gd name="connsiteX0" fmla="*/ 0 w 823356"/>
              <a:gd name="connsiteY0" fmla="*/ 1215241 h 1215241"/>
              <a:gd name="connsiteX1" fmla="*/ 146462 w 823356"/>
              <a:gd name="connsiteY1" fmla="*/ 431470 h 1215241"/>
              <a:gd name="connsiteX2" fmla="*/ 823356 w 823356"/>
              <a:gd name="connsiteY2" fmla="*/ 0 h 121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356" h="1215241">
                <a:moveTo>
                  <a:pt x="0" y="1215241"/>
                </a:moveTo>
                <a:cubicBezTo>
                  <a:pt x="4618" y="924625"/>
                  <a:pt x="9236" y="634010"/>
                  <a:pt x="146462" y="431470"/>
                </a:cubicBezTo>
                <a:cubicBezTo>
                  <a:pt x="283688" y="228930"/>
                  <a:pt x="553522" y="114465"/>
                  <a:pt x="82335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138" y="4330535"/>
            <a:ext cx="294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속성이 있으면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속성은 무시됨</a:t>
            </a:r>
          </a:p>
        </p:txBody>
      </p:sp>
      <p:sp>
        <p:nvSpPr>
          <p:cNvPr id="5" name="자유형 4"/>
          <p:cNvSpPr/>
          <p:nvPr/>
        </p:nvSpPr>
        <p:spPr>
          <a:xfrm>
            <a:off x="3199083" y="3225393"/>
            <a:ext cx="2188660" cy="497550"/>
          </a:xfrm>
          <a:custGeom>
            <a:avLst/>
            <a:gdLst>
              <a:gd name="connsiteX0" fmla="*/ 0 w 2188660"/>
              <a:gd name="connsiteY0" fmla="*/ 141584 h 497550"/>
              <a:gd name="connsiteX1" fmla="*/ 943896 w 2188660"/>
              <a:gd name="connsiteY1" fmla="*/ 495546 h 497550"/>
              <a:gd name="connsiteX2" fmla="*/ 2188660 w 2188660"/>
              <a:gd name="connsiteY2" fmla="*/ 0 h 4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660" h="497550">
                <a:moveTo>
                  <a:pt x="0" y="141584"/>
                </a:moveTo>
                <a:cubicBezTo>
                  <a:pt x="289559" y="330363"/>
                  <a:pt x="579119" y="519143"/>
                  <a:pt x="943896" y="495546"/>
                </a:cubicBezTo>
                <a:cubicBezTo>
                  <a:pt x="1308673" y="471949"/>
                  <a:pt x="1910407" y="98323"/>
                  <a:pt x="218866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9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1484784"/>
            <a:ext cx="60486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이용한 신문 사이트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신문 사이트입니다</a:t>
            </a:r>
            <a:r>
              <a:rPr lang="en-US" altLang="ko-KR" sz="1200" dirty="0"/>
              <a:t>.&lt;/h3&gt;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="http://www.etnews.com" width="300" height="300"&gt;&lt;/iframe&gt;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="http://www.mk.co.kr" width="300" height="300"&gt;&lt;/iframe&gt;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2-23&lt;iframe&gt;</a:t>
            </a:r>
            <a:r>
              <a:rPr lang="ko-KR" altLang="en-US" sz="2400" dirty="0"/>
              <a:t>으로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신문 사이트 </a:t>
            </a:r>
            <a:r>
              <a:rPr lang="ko-KR" altLang="en-US" sz="2400" dirty="0" smtClean="0"/>
              <a:t>내장하기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보안문제로</a:t>
            </a:r>
            <a:r>
              <a:rPr lang="ko-KR" altLang="en-US" sz="2400" dirty="0" smtClean="0"/>
              <a:t> 허용 안하는 사이트도 많다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8991" y="3107792"/>
            <a:ext cx="4680520" cy="3489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6903" y="4579020"/>
            <a:ext cx="760921" cy="272415"/>
          </a:xfrm>
          <a:prstGeom prst="wedgeRoundRectCallout">
            <a:avLst>
              <a:gd name="adj1" fmla="val 68864"/>
              <a:gd name="adj2" fmla="val 36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&lt;iframe&gt;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495" y="4874910"/>
            <a:ext cx="760921" cy="272415"/>
          </a:xfrm>
          <a:prstGeom prst="wedgeRoundRectCallout">
            <a:avLst>
              <a:gd name="adj1" fmla="val -62894"/>
              <a:gd name="adj2" fmla="val 96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&lt;iframe&gt;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325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브라우저 윈도우와 인라인 프레임의 계층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855896" cy="504056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인라인 프레임 윈도우의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(&lt;a&gt;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속성으로 사용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링크의 링크된페이지를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에 출력 해줌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 윈도우와 </a:t>
            </a:r>
            <a:r>
              <a:rPr lang="ko-KR" altLang="en-US" dirty="0" err="1"/>
              <a:t>인라인</a:t>
            </a:r>
            <a:r>
              <a:rPr lang="ko-KR" altLang="en-US" dirty="0"/>
              <a:t> 프레임의 계층 관계</a:t>
            </a:r>
            <a:endParaRPr lang="en-US" altLang="ko-KR" dirty="0"/>
          </a:p>
          <a:p>
            <a:pPr lvl="1"/>
            <a:r>
              <a:rPr lang="ko-KR" altLang="en-US" dirty="0"/>
              <a:t>브라우저 윈도우와 프레임 윈도우는 부모 자식 관계</a:t>
            </a:r>
            <a:endParaRPr lang="en-US" altLang="ko-KR" dirty="0"/>
          </a:p>
          <a:p>
            <a:pPr lvl="1"/>
            <a:r>
              <a:rPr lang="ko-KR" altLang="en-US" dirty="0"/>
              <a:t>윈도우 사이의 계층 관계를 나타내는 용어</a:t>
            </a:r>
            <a:endParaRPr lang="en-US" altLang="ko-KR" dirty="0"/>
          </a:p>
          <a:p>
            <a:pPr lvl="2"/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child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자식 윈도우</a:t>
            </a:r>
          </a:p>
          <a:p>
            <a:pPr lvl="2"/>
            <a:r>
              <a:rPr lang="en-US" altLang="ko-KR" dirty="0"/>
              <a:t>top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최상위 브라우저 윈도우</a:t>
            </a:r>
            <a:endParaRPr lang="en-US" altLang="ko-KR" dirty="0"/>
          </a:p>
          <a:p>
            <a:pPr lvl="1"/>
            <a:r>
              <a:rPr lang="ko-KR" altLang="en-US" dirty="0"/>
              <a:t>다음 슬라이드에서</a:t>
            </a:r>
            <a:endParaRPr lang="en-US" altLang="ko-KR" dirty="0"/>
          </a:p>
          <a:p>
            <a:pPr lvl="2"/>
            <a:r>
              <a:rPr lang="en-US" altLang="ko-KR" dirty="0"/>
              <a:t>left, right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pPr lvl="2"/>
            <a:r>
              <a:rPr lang="en-US" altLang="ko-KR" dirty="0"/>
              <a:t>upper, lower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right </a:t>
            </a:r>
            <a:r>
              <a:rPr lang="ko-KR" altLang="en-US" dirty="0"/>
              <a:t>윈도우</a:t>
            </a:r>
          </a:p>
          <a:p>
            <a:pPr lvl="2"/>
            <a:r>
              <a:rPr lang="en-US" altLang="ko-KR" dirty="0"/>
              <a:t>left, right, upper, lower </a:t>
            </a:r>
            <a:r>
              <a:rPr lang="ko-KR" altLang="en-US" dirty="0"/>
              <a:t>프레임의 </a:t>
            </a:r>
            <a:r>
              <a:rPr lang="en-US" altLang="ko-KR" dirty="0"/>
              <a:t>top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pPr lvl="3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204864"/>
            <a:ext cx="6264696" cy="4801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="iframe1.html"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name=“left”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719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810" y="2551827"/>
            <a:ext cx="3208947" cy="39674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063702" y="2951193"/>
            <a:ext cx="3195474" cy="3502143"/>
          </a:xfrm>
          <a:custGeom>
            <a:avLst/>
            <a:gdLst>
              <a:gd name="connsiteX0" fmla="*/ 3191934 w 3412067"/>
              <a:gd name="connsiteY0" fmla="*/ 25400 h 3801533"/>
              <a:gd name="connsiteX1" fmla="*/ 1845734 w 3412067"/>
              <a:gd name="connsiteY1" fmla="*/ 25400 h 3801533"/>
              <a:gd name="connsiteX2" fmla="*/ 1507067 w 3412067"/>
              <a:gd name="connsiteY2" fmla="*/ 16933 h 3801533"/>
              <a:gd name="connsiteX3" fmla="*/ 1295400 w 3412067"/>
              <a:gd name="connsiteY3" fmla="*/ 0 h 3801533"/>
              <a:gd name="connsiteX4" fmla="*/ 93134 w 3412067"/>
              <a:gd name="connsiteY4" fmla="*/ 8467 h 3801533"/>
              <a:gd name="connsiteX5" fmla="*/ 42334 w 3412067"/>
              <a:gd name="connsiteY5" fmla="*/ 16933 h 3801533"/>
              <a:gd name="connsiteX6" fmla="*/ 16934 w 3412067"/>
              <a:gd name="connsiteY6" fmla="*/ 25400 h 3801533"/>
              <a:gd name="connsiteX7" fmla="*/ 0 w 3412067"/>
              <a:gd name="connsiteY7" fmla="*/ 76200 h 3801533"/>
              <a:gd name="connsiteX8" fmla="*/ 8467 w 3412067"/>
              <a:gd name="connsiteY8" fmla="*/ 1168400 h 3801533"/>
              <a:gd name="connsiteX9" fmla="*/ 25400 w 3412067"/>
              <a:gd name="connsiteY9" fmla="*/ 1447800 h 3801533"/>
              <a:gd name="connsiteX10" fmla="*/ 33867 w 3412067"/>
              <a:gd name="connsiteY10" fmla="*/ 1862667 h 3801533"/>
              <a:gd name="connsiteX11" fmla="*/ 42334 w 3412067"/>
              <a:gd name="connsiteY11" fmla="*/ 1989667 h 3801533"/>
              <a:gd name="connsiteX12" fmla="*/ 59267 w 3412067"/>
              <a:gd name="connsiteY12" fmla="*/ 3048000 h 3801533"/>
              <a:gd name="connsiteX13" fmla="*/ 67734 w 3412067"/>
              <a:gd name="connsiteY13" fmla="*/ 3547533 h 3801533"/>
              <a:gd name="connsiteX14" fmla="*/ 76200 w 3412067"/>
              <a:gd name="connsiteY14" fmla="*/ 3572933 h 3801533"/>
              <a:gd name="connsiteX15" fmla="*/ 101600 w 3412067"/>
              <a:gd name="connsiteY15" fmla="*/ 3708400 h 3801533"/>
              <a:gd name="connsiteX16" fmla="*/ 135467 w 3412067"/>
              <a:gd name="connsiteY16" fmla="*/ 3716867 h 3801533"/>
              <a:gd name="connsiteX17" fmla="*/ 220134 w 3412067"/>
              <a:gd name="connsiteY17" fmla="*/ 3725333 h 3801533"/>
              <a:gd name="connsiteX18" fmla="*/ 685800 w 3412067"/>
              <a:gd name="connsiteY18" fmla="*/ 3733800 h 3801533"/>
              <a:gd name="connsiteX19" fmla="*/ 1185334 w 3412067"/>
              <a:gd name="connsiteY19" fmla="*/ 3750733 h 3801533"/>
              <a:gd name="connsiteX20" fmla="*/ 1515534 w 3412067"/>
              <a:gd name="connsiteY20" fmla="*/ 3759200 h 3801533"/>
              <a:gd name="connsiteX21" fmla="*/ 1642534 w 3412067"/>
              <a:gd name="connsiteY21" fmla="*/ 3767667 h 3801533"/>
              <a:gd name="connsiteX22" fmla="*/ 1710267 w 3412067"/>
              <a:gd name="connsiteY22" fmla="*/ 3776133 h 3801533"/>
              <a:gd name="connsiteX23" fmla="*/ 1888067 w 3412067"/>
              <a:gd name="connsiteY23" fmla="*/ 3784600 h 3801533"/>
              <a:gd name="connsiteX24" fmla="*/ 2658534 w 3412067"/>
              <a:gd name="connsiteY24" fmla="*/ 3801533 h 3801533"/>
              <a:gd name="connsiteX25" fmla="*/ 3022600 w 3412067"/>
              <a:gd name="connsiteY25" fmla="*/ 3793067 h 3801533"/>
              <a:gd name="connsiteX26" fmla="*/ 3073400 w 3412067"/>
              <a:gd name="connsiteY26" fmla="*/ 3776133 h 3801533"/>
              <a:gd name="connsiteX27" fmla="*/ 3124200 w 3412067"/>
              <a:gd name="connsiteY27" fmla="*/ 3750733 h 3801533"/>
              <a:gd name="connsiteX28" fmla="*/ 3141134 w 3412067"/>
              <a:gd name="connsiteY28" fmla="*/ 3733800 h 3801533"/>
              <a:gd name="connsiteX29" fmla="*/ 3166534 w 3412067"/>
              <a:gd name="connsiteY29" fmla="*/ 3725333 h 3801533"/>
              <a:gd name="connsiteX30" fmla="*/ 3200400 w 3412067"/>
              <a:gd name="connsiteY30" fmla="*/ 3683000 h 3801533"/>
              <a:gd name="connsiteX31" fmla="*/ 3234267 w 3412067"/>
              <a:gd name="connsiteY31" fmla="*/ 3632200 h 3801533"/>
              <a:gd name="connsiteX32" fmla="*/ 3242734 w 3412067"/>
              <a:gd name="connsiteY32" fmla="*/ 3606800 h 3801533"/>
              <a:gd name="connsiteX33" fmla="*/ 3268134 w 3412067"/>
              <a:gd name="connsiteY33" fmla="*/ 3589867 h 3801533"/>
              <a:gd name="connsiteX34" fmla="*/ 3302000 w 3412067"/>
              <a:gd name="connsiteY34" fmla="*/ 3522133 h 3801533"/>
              <a:gd name="connsiteX35" fmla="*/ 3310467 w 3412067"/>
              <a:gd name="connsiteY35" fmla="*/ 3496733 h 3801533"/>
              <a:gd name="connsiteX36" fmla="*/ 3318934 w 3412067"/>
              <a:gd name="connsiteY36" fmla="*/ 3462867 h 3801533"/>
              <a:gd name="connsiteX37" fmla="*/ 3327400 w 3412067"/>
              <a:gd name="connsiteY37" fmla="*/ 2455333 h 3801533"/>
              <a:gd name="connsiteX38" fmla="*/ 3344334 w 3412067"/>
              <a:gd name="connsiteY38" fmla="*/ 2032000 h 3801533"/>
              <a:gd name="connsiteX39" fmla="*/ 3352800 w 3412067"/>
              <a:gd name="connsiteY39" fmla="*/ 1989667 h 3801533"/>
              <a:gd name="connsiteX40" fmla="*/ 3361267 w 3412067"/>
              <a:gd name="connsiteY40" fmla="*/ 1905000 h 3801533"/>
              <a:gd name="connsiteX41" fmla="*/ 3378200 w 3412067"/>
              <a:gd name="connsiteY41" fmla="*/ 1854200 h 3801533"/>
              <a:gd name="connsiteX42" fmla="*/ 3395134 w 3412067"/>
              <a:gd name="connsiteY42" fmla="*/ 1761067 h 3801533"/>
              <a:gd name="connsiteX43" fmla="*/ 3412067 w 3412067"/>
              <a:gd name="connsiteY43" fmla="*/ 1676400 h 3801533"/>
              <a:gd name="connsiteX44" fmla="*/ 3403600 w 3412067"/>
              <a:gd name="connsiteY44" fmla="*/ 694267 h 3801533"/>
              <a:gd name="connsiteX45" fmla="*/ 3395134 w 3412067"/>
              <a:gd name="connsiteY45" fmla="*/ 668867 h 3801533"/>
              <a:gd name="connsiteX46" fmla="*/ 3378200 w 3412067"/>
              <a:gd name="connsiteY46" fmla="*/ 575733 h 3801533"/>
              <a:gd name="connsiteX47" fmla="*/ 3369734 w 3412067"/>
              <a:gd name="connsiteY47" fmla="*/ 508000 h 3801533"/>
              <a:gd name="connsiteX48" fmla="*/ 3352800 w 3412067"/>
              <a:gd name="connsiteY48" fmla="*/ 491067 h 3801533"/>
              <a:gd name="connsiteX49" fmla="*/ 3335867 w 3412067"/>
              <a:gd name="connsiteY49" fmla="*/ 423333 h 3801533"/>
              <a:gd name="connsiteX50" fmla="*/ 3318934 w 3412067"/>
              <a:gd name="connsiteY50" fmla="*/ 347133 h 3801533"/>
              <a:gd name="connsiteX51" fmla="*/ 3310467 w 3412067"/>
              <a:gd name="connsiteY51" fmla="*/ 304800 h 3801533"/>
              <a:gd name="connsiteX52" fmla="*/ 3302000 w 3412067"/>
              <a:gd name="connsiteY52" fmla="*/ 220133 h 3801533"/>
              <a:gd name="connsiteX53" fmla="*/ 3293534 w 3412067"/>
              <a:gd name="connsiteY53" fmla="*/ 110067 h 3801533"/>
              <a:gd name="connsiteX54" fmla="*/ 3259667 w 3412067"/>
              <a:gd name="connsiteY54" fmla="*/ 101600 h 3801533"/>
              <a:gd name="connsiteX55" fmla="*/ 3200400 w 3412067"/>
              <a:gd name="connsiteY55" fmla="*/ 50800 h 3801533"/>
              <a:gd name="connsiteX56" fmla="*/ 3191934 w 3412067"/>
              <a:gd name="connsiteY56" fmla="*/ 25400 h 38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12067" h="3801533">
                <a:moveTo>
                  <a:pt x="3191934" y="25400"/>
                </a:moveTo>
                <a:cubicBezTo>
                  <a:pt x="2966156" y="21167"/>
                  <a:pt x="3206792" y="25400"/>
                  <a:pt x="1845734" y="25400"/>
                </a:cubicBezTo>
                <a:cubicBezTo>
                  <a:pt x="1732810" y="25400"/>
                  <a:pt x="1619956" y="19755"/>
                  <a:pt x="1507067" y="16933"/>
                </a:cubicBezTo>
                <a:cubicBezTo>
                  <a:pt x="1423722" y="5028"/>
                  <a:pt x="1400702" y="0"/>
                  <a:pt x="1295400" y="0"/>
                </a:cubicBezTo>
                <a:lnTo>
                  <a:pt x="93134" y="8467"/>
                </a:lnTo>
                <a:cubicBezTo>
                  <a:pt x="76201" y="11289"/>
                  <a:pt x="59092" y="13209"/>
                  <a:pt x="42334" y="16933"/>
                </a:cubicBezTo>
                <a:cubicBezTo>
                  <a:pt x="33622" y="18869"/>
                  <a:pt x="22121" y="18138"/>
                  <a:pt x="16934" y="25400"/>
                </a:cubicBezTo>
                <a:cubicBezTo>
                  <a:pt x="6559" y="39925"/>
                  <a:pt x="0" y="76200"/>
                  <a:pt x="0" y="76200"/>
                </a:cubicBezTo>
                <a:cubicBezTo>
                  <a:pt x="2822" y="440267"/>
                  <a:pt x="3800" y="804352"/>
                  <a:pt x="8467" y="1168400"/>
                </a:cubicBezTo>
                <a:cubicBezTo>
                  <a:pt x="11122" y="1375466"/>
                  <a:pt x="5851" y="1330495"/>
                  <a:pt x="25400" y="1447800"/>
                </a:cubicBezTo>
                <a:cubicBezTo>
                  <a:pt x="28222" y="1586089"/>
                  <a:pt x="29547" y="1724417"/>
                  <a:pt x="33867" y="1862667"/>
                </a:cubicBezTo>
                <a:cubicBezTo>
                  <a:pt x="35192" y="1905074"/>
                  <a:pt x="41706" y="1947244"/>
                  <a:pt x="42334" y="1989667"/>
                </a:cubicBezTo>
                <a:cubicBezTo>
                  <a:pt x="58133" y="3056121"/>
                  <a:pt x="-15930" y="2672034"/>
                  <a:pt x="59267" y="3048000"/>
                </a:cubicBezTo>
                <a:cubicBezTo>
                  <a:pt x="62089" y="3214511"/>
                  <a:pt x="62365" y="3381085"/>
                  <a:pt x="67734" y="3547533"/>
                </a:cubicBezTo>
                <a:cubicBezTo>
                  <a:pt x="68022" y="3556453"/>
                  <a:pt x="74843" y="3564112"/>
                  <a:pt x="76200" y="3572933"/>
                </a:cubicBezTo>
                <a:cubicBezTo>
                  <a:pt x="79016" y="3591234"/>
                  <a:pt x="80372" y="3683634"/>
                  <a:pt x="101600" y="3708400"/>
                </a:cubicBezTo>
                <a:cubicBezTo>
                  <a:pt x="109173" y="3717235"/>
                  <a:pt x="123947" y="3715221"/>
                  <a:pt x="135467" y="3716867"/>
                </a:cubicBezTo>
                <a:cubicBezTo>
                  <a:pt x="163545" y="3720878"/>
                  <a:pt x="191784" y="3724461"/>
                  <a:pt x="220134" y="3725333"/>
                </a:cubicBezTo>
                <a:cubicBezTo>
                  <a:pt x="375308" y="3730108"/>
                  <a:pt x="530578" y="3730978"/>
                  <a:pt x="685800" y="3733800"/>
                </a:cubicBezTo>
                <a:cubicBezTo>
                  <a:pt x="891797" y="3763229"/>
                  <a:pt x="714651" y="3740389"/>
                  <a:pt x="1185334" y="3750733"/>
                </a:cubicBezTo>
                <a:lnTo>
                  <a:pt x="1515534" y="3759200"/>
                </a:lnTo>
                <a:cubicBezTo>
                  <a:pt x="1557867" y="3762022"/>
                  <a:pt x="1600266" y="3763992"/>
                  <a:pt x="1642534" y="3767667"/>
                </a:cubicBezTo>
                <a:cubicBezTo>
                  <a:pt x="1665202" y="3769638"/>
                  <a:pt x="1687568" y="3774568"/>
                  <a:pt x="1710267" y="3776133"/>
                </a:cubicBezTo>
                <a:cubicBezTo>
                  <a:pt x="1769460" y="3780215"/>
                  <a:pt x="1828783" y="3782180"/>
                  <a:pt x="1888067" y="3784600"/>
                </a:cubicBezTo>
                <a:cubicBezTo>
                  <a:pt x="2218008" y="3798068"/>
                  <a:pt x="2236851" y="3794840"/>
                  <a:pt x="2658534" y="3801533"/>
                </a:cubicBezTo>
                <a:cubicBezTo>
                  <a:pt x="2779889" y="3798711"/>
                  <a:pt x="2901439" y="3800485"/>
                  <a:pt x="3022600" y="3793067"/>
                </a:cubicBezTo>
                <a:cubicBezTo>
                  <a:pt x="3040416" y="3791976"/>
                  <a:pt x="3073400" y="3776133"/>
                  <a:pt x="3073400" y="3776133"/>
                </a:cubicBezTo>
                <a:cubicBezTo>
                  <a:pt x="3112836" y="3736700"/>
                  <a:pt x="3061784" y="3781941"/>
                  <a:pt x="3124200" y="3750733"/>
                </a:cubicBezTo>
                <a:cubicBezTo>
                  <a:pt x="3131340" y="3747163"/>
                  <a:pt x="3134289" y="3737907"/>
                  <a:pt x="3141134" y="3733800"/>
                </a:cubicBezTo>
                <a:cubicBezTo>
                  <a:pt x="3148787" y="3729208"/>
                  <a:pt x="3158067" y="3728155"/>
                  <a:pt x="3166534" y="3725333"/>
                </a:cubicBezTo>
                <a:cubicBezTo>
                  <a:pt x="3185599" y="3668134"/>
                  <a:pt x="3159159" y="3730133"/>
                  <a:pt x="3200400" y="3683000"/>
                </a:cubicBezTo>
                <a:cubicBezTo>
                  <a:pt x="3213802" y="3667684"/>
                  <a:pt x="3227831" y="3651507"/>
                  <a:pt x="3234267" y="3632200"/>
                </a:cubicBezTo>
                <a:cubicBezTo>
                  <a:pt x="3237089" y="3623733"/>
                  <a:pt x="3237159" y="3613769"/>
                  <a:pt x="3242734" y="3606800"/>
                </a:cubicBezTo>
                <a:cubicBezTo>
                  <a:pt x="3249091" y="3598854"/>
                  <a:pt x="3259667" y="3595511"/>
                  <a:pt x="3268134" y="3589867"/>
                </a:cubicBezTo>
                <a:cubicBezTo>
                  <a:pt x="3287591" y="3531494"/>
                  <a:pt x="3272446" y="3551689"/>
                  <a:pt x="3302000" y="3522133"/>
                </a:cubicBezTo>
                <a:cubicBezTo>
                  <a:pt x="3304822" y="3513666"/>
                  <a:pt x="3308015" y="3505314"/>
                  <a:pt x="3310467" y="3496733"/>
                </a:cubicBezTo>
                <a:cubicBezTo>
                  <a:pt x="3313664" y="3485545"/>
                  <a:pt x="3318745" y="3474502"/>
                  <a:pt x="3318934" y="3462867"/>
                </a:cubicBezTo>
                <a:cubicBezTo>
                  <a:pt x="3324394" y="3127055"/>
                  <a:pt x="3323122" y="2791162"/>
                  <a:pt x="3327400" y="2455333"/>
                </a:cubicBezTo>
                <a:cubicBezTo>
                  <a:pt x="3328603" y="2360934"/>
                  <a:pt x="3329542" y="2157736"/>
                  <a:pt x="3344334" y="2032000"/>
                </a:cubicBezTo>
                <a:cubicBezTo>
                  <a:pt x="3346015" y="2017708"/>
                  <a:pt x="3350898" y="2003931"/>
                  <a:pt x="3352800" y="1989667"/>
                </a:cubicBezTo>
                <a:cubicBezTo>
                  <a:pt x="3356549" y="1961553"/>
                  <a:pt x="3356040" y="1932877"/>
                  <a:pt x="3361267" y="1905000"/>
                </a:cubicBezTo>
                <a:cubicBezTo>
                  <a:pt x="3364556" y="1887456"/>
                  <a:pt x="3378200" y="1854200"/>
                  <a:pt x="3378200" y="1854200"/>
                </a:cubicBezTo>
                <a:cubicBezTo>
                  <a:pt x="3399729" y="1703503"/>
                  <a:pt x="3375170" y="1860888"/>
                  <a:pt x="3395134" y="1761067"/>
                </a:cubicBezTo>
                <a:cubicBezTo>
                  <a:pt x="3415894" y="1657265"/>
                  <a:pt x="3392399" y="1755068"/>
                  <a:pt x="3412067" y="1676400"/>
                </a:cubicBezTo>
                <a:cubicBezTo>
                  <a:pt x="3409245" y="1349022"/>
                  <a:pt x="3409101" y="1021611"/>
                  <a:pt x="3403600" y="694267"/>
                </a:cubicBezTo>
                <a:cubicBezTo>
                  <a:pt x="3403450" y="685344"/>
                  <a:pt x="3396884" y="677618"/>
                  <a:pt x="3395134" y="668867"/>
                </a:cubicBezTo>
                <a:cubicBezTo>
                  <a:pt x="3364804" y="517215"/>
                  <a:pt x="3403296" y="676113"/>
                  <a:pt x="3378200" y="575733"/>
                </a:cubicBezTo>
                <a:cubicBezTo>
                  <a:pt x="3375378" y="553155"/>
                  <a:pt x="3376272" y="529794"/>
                  <a:pt x="3369734" y="508000"/>
                </a:cubicBezTo>
                <a:cubicBezTo>
                  <a:pt x="3367440" y="500354"/>
                  <a:pt x="3355765" y="498479"/>
                  <a:pt x="3352800" y="491067"/>
                </a:cubicBezTo>
                <a:cubicBezTo>
                  <a:pt x="3344157" y="469459"/>
                  <a:pt x="3340431" y="446154"/>
                  <a:pt x="3335867" y="423333"/>
                </a:cubicBezTo>
                <a:cubicBezTo>
                  <a:pt x="3310330" y="295656"/>
                  <a:pt x="3342847" y="454745"/>
                  <a:pt x="3318934" y="347133"/>
                </a:cubicBezTo>
                <a:cubicBezTo>
                  <a:pt x="3315812" y="333085"/>
                  <a:pt x="3313289" y="318911"/>
                  <a:pt x="3310467" y="304800"/>
                </a:cubicBezTo>
                <a:cubicBezTo>
                  <a:pt x="3307645" y="276578"/>
                  <a:pt x="3304457" y="248389"/>
                  <a:pt x="3302000" y="220133"/>
                </a:cubicBezTo>
                <a:cubicBezTo>
                  <a:pt x="3298812" y="183474"/>
                  <a:pt x="3305910" y="144720"/>
                  <a:pt x="3293534" y="110067"/>
                </a:cubicBezTo>
                <a:cubicBezTo>
                  <a:pt x="3289620" y="99108"/>
                  <a:pt x="3270956" y="104422"/>
                  <a:pt x="3259667" y="101600"/>
                </a:cubicBezTo>
                <a:cubicBezTo>
                  <a:pt x="3236686" y="86280"/>
                  <a:pt x="3216825" y="75438"/>
                  <a:pt x="3200400" y="50800"/>
                </a:cubicBezTo>
                <a:cubicBezTo>
                  <a:pt x="3181901" y="23052"/>
                  <a:pt x="3417712" y="29633"/>
                  <a:pt x="3191934" y="254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95" y="3944406"/>
            <a:ext cx="405973" cy="280928"/>
          </a:xfrm>
          <a:prstGeom prst="wedgeRoundRectCallout">
            <a:avLst>
              <a:gd name="adj1" fmla="val 120176"/>
              <a:gd name="adj2" fmla="val -33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67" y="3196829"/>
            <a:ext cx="496089" cy="280928"/>
          </a:xfrm>
          <a:prstGeom prst="wedgeRoundRectCallout">
            <a:avLst>
              <a:gd name="adj1" fmla="val -108722"/>
              <a:gd name="adj2" fmla="val 1013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right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591" y="4781374"/>
            <a:ext cx="570032" cy="280928"/>
          </a:xfrm>
          <a:prstGeom prst="wedgeRoundRectCallout">
            <a:avLst>
              <a:gd name="adj1" fmla="val -161015"/>
              <a:gd name="adj2" fmla="val -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upper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379626" y="5733256"/>
            <a:ext cx="543143" cy="280928"/>
          </a:xfrm>
          <a:prstGeom prst="wedgeRoundRectCallout">
            <a:avLst>
              <a:gd name="adj1" fmla="val -156279"/>
              <a:gd name="adj2" fmla="val 219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lower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337880"/>
            <a:ext cx="336941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윈도우</a:t>
            </a:r>
            <a:r>
              <a:rPr lang="en-US" altLang="ko-KR" sz="1000" dirty="0"/>
              <a:t>(top)&lt;/title&gt;&lt;/head&gt;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 </a:t>
            </a:r>
            <a:r>
              <a:rPr lang="ko-KR" altLang="en-US" sz="1000" dirty="0"/>
              <a:t>개의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lt;iframe&amp;gt</a:t>
            </a:r>
            <a:r>
              <a:rPr lang="en-US" altLang="ko-KR" sz="1000" dirty="0"/>
              <a:t>;</a:t>
            </a:r>
            <a:r>
              <a:rPr lang="ko-KR" altLang="en-US" sz="1000" dirty="0"/>
              <a:t> 윈도우를 가집니다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="leftframe.html" </a:t>
            </a:r>
            <a:r>
              <a:rPr lang="en-US" altLang="ko-KR" sz="1000" b="1" dirty="0"/>
              <a:t>name= "left" </a:t>
            </a:r>
          </a:p>
          <a:p>
            <a:pPr defTabSz="180000"/>
            <a:r>
              <a:rPr lang="en-US" altLang="ko-KR" sz="1000" dirty="0"/>
              <a:t>				width="100" height="500"&gt;&lt;/iframe&gt;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="rightframe.html" </a:t>
            </a:r>
            <a:r>
              <a:rPr lang="en-US" altLang="ko-KR" sz="1000" b="1" dirty="0"/>
              <a:t>name= "right"</a:t>
            </a:r>
          </a:p>
          <a:p>
            <a:pPr defTabSz="180000"/>
            <a:r>
              <a:rPr lang="en-US" altLang="ko-KR" sz="1000" dirty="0"/>
              <a:t>				width="400" height="500"&gt;&lt;/iframe&gt;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477905" y="337431"/>
            <a:ext cx="39729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&lt;head&gt;&lt;title&gt;right iframe&lt;/title&gt;&lt;/head&gt;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&lt;h4&gt;right iframe&lt;/h4&gt;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="http://www.etnews.com" </a:t>
            </a:r>
            <a:r>
              <a:rPr lang="en-US" altLang="ko-KR" sz="1000" b="1" dirty="0"/>
              <a:t>name="upper"</a:t>
            </a:r>
          </a:p>
          <a:p>
            <a:pPr defTabSz="180000"/>
            <a:r>
              <a:rPr lang="en-US" altLang="ko-KR" sz="1000" dirty="0"/>
              <a:t>				width="100%" height="200"&gt;&lt;/iframe&gt;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="http://www.mk.co.kr" </a:t>
            </a:r>
            <a:r>
              <a:rPr lang="en-US" altLang="ko-KR" sz="1000" b="1" dirty="0"/>
              <a:t>name="lower"</a:t>
            </a:r>
          </a:p>
          <a:p>
            <a:pPr defTabSz="180000"/>
            <a:r>
              <a:rPr lang="en-US" altLang="ko-KR" sz="1000" dirty="0"/>
              <a:t>				width="100%" height="200"&gt;&lt;/iframe&gt;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grpSp>
        <p:nvGrpSpPr>
          <p:cNvPr id="1055" name="그룹 1054"/>
          <p:cNvGrpSpPr/>
          <p:nvPr/>
        </p:nvGrpSpPr>
        <p:grpSpPr>
          <a:xfrm>
            <a:off x="5041692" y="2780928"/>
            <a:ext cx="3086917" cy="3219296"/>
            <a:chOff x="4636000" y="2780928"/>
            <a:chExt cx="3086917" cy="3219296"/>
          </a:xfrm>
        </p:grpSpPr>
        <p:sp>
          <p:nvSpPr>
            <p:cNvPr id="13" name="직사각형 12"/>
            <p:cNvSpPr/>
            <p:nvPr/>
          </p:nvSpPr>
          <p:spPr>
            <a:xfrm>
              <a:off x="5329265" y="2780928"/>
              <a:ext cx="8712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브라우저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2693" y="4084872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9141" y="4084870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40397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upper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46224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lower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cxnSp>
          <p:nvCxnSpPr>
            <p:cNvPr id="27" name="꺾인 연결선 26"/>
            <p:cNvCxnSpPr>
              <a:stCxn id="13" idx="2"/>
              <a:endCxn id="19" idx="0"/>
            </p:cNvCxnSpPr>
            <p:nvPr/>
          </p:nvCxnSpPr>
          <p:spPr>
            <a:xfrm rot="16200000" flipH="1">
              <a:off x="5701632" y="3391361"/>
              <a:ext cx="756742" cy="630276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2"/>
              <a:endCxn id="18" idx="0"/>
            </p:cNvCxnSpPr>
            <p:nvPr/>
          </p:nvCxnSpPr>
          <p:spPr>
            <a:xfrm rot="5400000">
              <a:off x="5063407" y="3383414"/>
              <a:ext cx="756744" cy="646172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꺾인 연결선 1023"/>
            <p:cNvCxnSpPr>
              <a:stCxn id="19" idx="2"/>
              <a:endCxn id="20" idx="0"/>
            </p:cNvCxnSpPr>
            <p:nvPr/>
          </p:nvCxnSpPr>
          <p:spPr>
            <a:xfrm rot="5400000">
              <a:off x="5705292" y="4763175"/>
              <a:ext cx="820954" cy="558744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꺾인 연결선 1027"/>
            <p:cNvCxnSpPr>
              <a:stCxn id="19" idx="2"/>
              <a:endCxn id="21" idx="0"/>
            </p:cNvCxnSpPr>
            <p:nvPr/>
          </p:nvCxnSpPr>
          <p:spPr>
            <a:xfrm rot="16200000" flipH="1">
              <a:off x="6308205" y="4719005"/>
              <a:ext cx="820954" cy="647083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자유형 1046"/>
            <p:cNvSpPr/>
            <p:nvPr/>
          </p:nvSpPr>
          <p:spPr>
            <a:xfrm>
              <a:off x="6151863" y="3169239"/>
              <a:ext cx="890361" cy="109279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6414174" y="322601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6000" y="35461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791141" y="4477463"/>
              <a:ext cx="782516" cy="116214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53885" y="453554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1050" name="자유형 1049"/>
            <p:cNvSpPr/>
            <p:nvPr/>
          </p:nvSpPr>
          <p:spPr>
            <a:xfrm>
              <a:off x="6161489" y="2975888"/>
              <a:ext cx="1527350" cy="2868504"/>
            </a:xfrm>
            <a:custGeom>
              <a:avLst/>
              <a:gdLst>
                <a:gd name="connsiteX0" fmla="*/ 0 w 1812295"/>
                <a:gd name="connsiteY0" fmla="*/ 0 h 2800952"/>
                <a:gd name="connsiteX1" fmla="*/ 924026 w 1812295"/>
                <a:gd name="connsiteY1" fmla="*/ 67377 h 2800952"/>
                <a:gd name="connsiteX2" fmla="*/ 1511167 w 1812295"/>
                <a:gd name="connsiteY2" fmla="*/ 250257 h 2800952"/>
                <a:gd name="connsiteX3" fmla="*/ 1790299 w 1812295"/>
                <a:gd name="connsiteY3" fmla="*/ 1126156 h 2800952"/>
                <a:gd name="connsiteX4" fmla="*/ 1742173 w 1812295"/>
                <a:gd name="connsiteY4" fmla="*/ 2425567 h 2800952"/>
                <a:gd name="connsiteX5" fmla="*/ 1328287 w 1812295"/>
                <a:gd name="connsiteY5" fmla="*/ 2800952 h 280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2295" h="2800952">
                  <a:moveTo>
                    <a:pt x="0" y="0"/>
                  </a:moveTo>
                  <a:cubicBezTo>
                    <a:pt x="336082" y="12834"/>
                    <a:pt x="672165" y="25668"/>
                    <a:pt x="924026" y="67377"/>
                  </a:cubicBezTo>
                  <a:cubicBezTo>
                    <a:pt x="1175887" y="109086"/>
                    <a:pt x="1366788" y="73794"/>
                    <a:pt x="1511167" y="250257"/>
                  </a:cubicBezTo>
                  <a:cubicBezTo>
                    <a:pt x="1655546" y="426720"/>
                    <a:pt x="1751798" y="763604"/>
                    <a:pt x="1790299" y="1126156"/>
                  </a:cubicBezTo>
                  <a:cubicBezTo>
                    <a:pt x="1828800" y="1488708"/>
                    <a:pt x="1819175" y="2146434"/>
                    <a:pt x="1742173" y="2425567"/>
                  </a:cubicBezTo>
                  <a:cubicBezTo>
                    <a:pt x="1665171" y="2704700"/>
                    <a:pt x="1381226" y="2728762"/>
                    <a:pt x="1328287" y="280095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53530" y="386192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top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1019" y="494329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</p:grpSp>
      <p:sp>
        <p:nvSpPr>
          <p:cNvPr id="1051" name="자유형 1050"/>
          <p:cNvSpPr/>
          <p:nvPr/>
        </p:nvSpPr>
        <p:spPr>
          <a:xfrm>
            <a:off x="1763616" y="3341094"/>
            <a:ext cx="2380378" cy="3040234"/>
          </a:xfrm>
          <a:custGeom>
            <a:avLst/>
            <a:gdLst>
              <a:gd name="connsiteX0" fmla="*/ 75842 w 2299278"/>
              <a:gd name="connsiteY0" fmla="*/ 0 h 2849077"/>
              <a:gd name="connsiteX1" fmla="*/ 37341 w 2299278"/>
              <a:gd name="connsiteY1" fmla="*/ 48126 h 2849077"/>
              <a:gd name="connsiteX2" fmla="*/ 8465 w 2299278"/>
              <a:gd name="connsiteY2" fmla="*/ 336884 h 2849077"/>
              <a:gd name="connsiteX3" fmla="*/ 18090 w 2299278"/>
              <a:gd name="connsiteY3" fmla="*/ 1828800 h 2849077"/>
              <a:gd name="connsiteX4" fmla="*/ 37341 w 2299278"/>
              <a:gd name="connsiteY4" fmla="*/ 2204185 h 2849077"/>
              <a:gd name="connsiteX5" fmla="*/ 46966 w 2299278"/>
              <a:gd name="connsiteY5" fmla="*/ 2425566 h 2849077"/>
              <a:gd name="connsiteX6" fmla="*/ 66217 w 2299278"/>
              <a:gd name="connsiteY6" fmla="*/ 2637322 h 2849077"/>
              <a:gd name="connsiteX7" fmla="*/ 95092 w 2299278"/>
              <a:gd name="connsiteY7" fmla="*/ 2704699 h 2849077"/>
              <a:gd name="connsiteX8" fmla="*/ 123968 w 2299278"/>
              <a:gd name="connsiteY8" fmla="*/ 2723949 h 2849077"/>
              <a:gd name="connsiteX9" fmla="*/ 143219 w 2299278"/>
              <a:gd name="connsiteY9" fmla="*/ 2752825 h 2849077"/>
              <a:gd name="connsiteX10" fmla="*/ 172095 w 2299278"/>
              <a:gd name="connsiteY10" fmla="*/ 2762450 h 2849077"/>
              <a:gd name="connsiteX11" fmla="*/ 210596 w 2299278"/>
              <a:gd name="connsiteY11" fmla="*/ 2781701 h 2849077"/>
              <a:gd name="connsiteX12" fmla="*/ 239471 w 2299278"/>
              <a:gd name="connsiteY12" fmla="*/ 2791326 h 2849077"/>
              <a:gd name="connsiteX13" fmla="*/ 268347 w 2299278"/>
              <a:gd name="connsiteY13" fmla="*/ 2810576 h 2849077"/>
              <a:gd name="connsiteX14" fmla="*/ 364600 w 2299278"/>
              <a:gd name="connsiteY14" fmla="*/ 2829827 h 2849077"/>
              <a:gd name="connsiteX15" fmla="*/ 403101 w 2299278"/>
              <a:gd name="connsiteY15" fmla="*/ 2839452 h 2849077"/>
              <a:gd name="connsiteX16" fmla="*/ 576356 w 2299278"/>
              <a:gd name="connsiteY16" fmla="*/ 2849077 h 2849077"/>
              <a:gd name="connsiteX17" fmla="*/ 2097147 w 2299278"/>
              <a:gd name="connsiteY17" fmla="*/ 2839452 h 2849077"/>
              <a:gd name="connsiteX18" fmla="*/ 2126023 w 2299278"/>
              <a:gd name="connsiteY18" fmla="*/ 2829827 h 2849077"/>
              <a:gd name="connsiteX19" fmla="*/ 2164524 w 2299278"/>
              <a:gd name="connsiteY19" fmla="*/ 2820202 h 2849077"/>
              <a:gd name="connsiteX20" fmla="*/ 2241526 w 2299278"/>
              <a:gd name="connsiteY20" fmla="*/ 2752825 h 2849077"/>
              <a:gd name="connsiteX21" fmla="*/ 2260777 w 2299278"/>
              <a:gd name="connsiteY21" fmla="*/ 2695073 h 2849077"/>
              <a:gd name="connsiteX22" fmla="*/ 2270402 w 2299278"/>
              <a:gd name="connsiteY22" fmla="*/ 2666197 h 2849077"/>
              <a:gd name="connsiteX23" fmla="*/ 2280027 w 2299278"/>
              <a:gd name="connsiteY23" fmla="*/ 1722922 h 2849077"/>
              <a:gd name="connsiteX24" fmla="*/ 2299278 w 2299278"/>
              <a:gd name="connsiteY24" fmla="*/ 1568917 h 2849077"/>
              <a:gd name="connsiteX25" fmla="*/ 2289652 w 2299278"/>
              <a:gd name="connsiteY25" fmla="*/ 231006 h 2849077"/>
              <a:gd name="connsiteX26" fmla="*/ 2231901 w 2299278"/>
              <a:gd name="connsiteY26" fmla="*/ 115503 h 2849077"/>
              <a:gd name="connsiteX27" fmla="*/ 2203025 w 2299278"/>
              <a:gd name="connsiteY27" fmla="*/ 105877 h 2849077"/>
              <a:gd name="connsiteX28" fmla="*/ 2183775 w 2299278"/>
              <a:gd name="connsiteY28" fmla="*/ 77002 h 2849077"/>
              <a:gd name="connsiteX29" fmla="*/ 2126023 w 2299278"/>
              <a:gd name="connsiteY29" fmla="*/ 48126 h 2849077"/>
              <a:gd name="connsiteX30" fmla="*/ 2039396 w 2299278"/>
              <a:gd name="connsiteY30" fmla="*/ 9625 h 2849077"/>
              <a:gd name="connsiteX31" fmla="*/ 75842 w 2299278"/>
              <a:gd name="connsiteY31" fmla="*/ 0 h 28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9278" h="2849077">
                <a:moveTo>
                  <a:pt x="75842" y="0"/>
                </a:moveTo>
                <a:cubicBezTo>
                  <a:pt x="63008" y="16042"/>
                  <a:pt x="49667" y="31691"/>
                  <a:pt x="37341" y="48126"/>
                </a:cubicBezTo>
                <a:cubicBezTo>
                  <a:pt x="-29559" y="137325"/>
                  <a:pt x="15242" y="153900"/>
                  <a:pt x="8465" y="336884"/>
                </a:cubicBezTo>
                <a:cubicBezTo>
                  <a:pt x="11673" y="834189"/>
                  <a:pt x="10400" y="1331544"/>
                  <a:pt x="18090" y="1828800"/>
                </a:cubicBezTo>
                <a:cubicBezTo>
                  <a:pt x="20027" y="1954078"/>
                  <a:pt x="31899" y="2079010"/>
                  <a:pt x="37341" y="2204185"/>
                </a:cubicBezTo>
                <a:cubicBezTo>
                  <a:pt x="40549" y="2277979"/>
                  <a:pt x="43278" y="2351795"/>
                  <a:pt x="46966" y="2425566"/>
                </a:cubicBezTo>
                <a:cubicBezTo>
                  <a:pt x="53312" y="2552499"/>
                  <a:pt x="47144" y="2551497"/>
                  <a:pt x="66217" y="2637322"/>
                </a:cubicBezTo>
                <a:cubicBezTo>
                  <a:pt x="72528" y="2665723"/>
                  <a:pt x="73855" y="2683462"/>
                  <a:pt x="95092" y="2704699"/>
                </a:cubicBezTo>
                <a:cubicBezTo>
                  <a:pt x="103272" y="2712879"/>
                  <a:pt x="114343" y="2717532"/>
                  <a:pt x="123968" y="2723949"/>
                </a:cubicBezTo>
                <a:cubicBezTo>
                  <a:pt x="130385" y="2733574"/>
                  <a:pt x="134186" y="2745598"/>
                  <a:pt x="143219" y="2752825"/>
                </a:cubicBezTo>
                <a:cubicBezTo>
                  <a:pt x="151142" y="2759163"/>
                  <a:pt x="162769" y="2758453"/>
                  <a:pt x="172095" y="2762450"/>
                </a:cubicBezTo>
                <a:cubicBezTo>
                  <a:pt x="185283" y="2768102"/>
                  <a:pt x="197408" y="2776049"/>
                  <a:pt x="210596" y="2781701"/>
                </a:cubicBezTo>
                <a:cubicBezTo>
                  <a:pt x="219921" y="2785698"/>
                  <a:pt x="230396" y="2786789"/>
                  <a:pt x="239471" y="2791326"/>
                </a:cubicBezTo>
                <a:cubicBezTo>
                  <a:pt x="249818" y="2796499"/>
                  <a:pt x="258000" y="2805403"/>
                  <a:pt x="268347" y="2810576"/>
                </a:cubicBezTo>
                <a:cubicBezTo>
                  <a:pt x="296590" y="2824697"/>
                  <a:pt x="336720" y="2824758"/>
                  <a:pt x="364600" y="2829827"/>
                </a:cubicBezTo>
                <a:cubicBezTo>
                  <a:pt x="377615" y="2832193"/>
                  <a:pt x="389927" y="2838254"/>
                  <a:pt x="403101" y="2839452"/>
                </a:cubicBezTo>
                <a:cubicBezTo>
                  <a:pt x="460704" y="2844689"/>
                  <a:pt x="518604" y="2845869"/>
                  <a:pt x="576356" y="2849077"/>
                </a:cubicBezTo>
                <a:lnTo>
                  <a:pt x="2097147" y="2839452"/>
                </a:lnTo>
                <a:cubicBezTo>
                  <a:pt x="2107292" y="2839326"/>
                  <a:pt x="2116267" y="2832614"/>
                  <a:pt x="2126023" y="2829827"/>
                </a:cubicBezTo>
                <a:cubicBezTo>
                  <a:pt x="2138743" y="2826193"/>
                  <a:pt x="2151690" y="2823410"/>
                  <a:pt x="2164524" y="2820202"/>
                </a:cubicBezTo>
                <a:cubicBezTo>
                  <a:pt x="2201508" y="2795546"/>
                  <a:pt x="2224639" y="2790821"/>
                  <a:pt x="2241526" y="2752825"/>
                </a:cubicBezTo>
                <a:cubicBezTo>
                  <a:pt x="2249767" y="2734282"/>
                  <a:pt x="2254360" y="2714324"/>
                  <a:pt x="2260777" y="2695073"/>
                </a:cubicBezTo>
                <a:lnTo>
                  <a:pt x="2270402" y="2666197"/>
                </a:lnTo>
                <a:cubicBezTo>
                  <a:pt x="2273610" y="2351772"/>
                  <a:pt x="2271755" y="2037255"/>
                  <a:pt x="2280027" y="1722922"/>
                </a:cubicBezTo>
                <a:cubicBezTo>
                  <a:pt x="2281388" y="1671205"/>
                  <a:pt x="2299278" y="1568917"/>
                  <a:pt x="2299278" y="1568917"/>
                </a:cubicBezTo>
                <a:cubicBezTo>
                  <a:pt x="2296069" y="1122947"/>
                  <a:pt x="2298877" y="676892"/>
                  <a:pt x="2289652" y="231006"/>
                </a:cubicBezTo>
                <a:cubicBezTo>
                  <a:pt x="2289237" y="210935"/>
                  <a:pt x="2251842" y="122150"/>
                  <a:pt x="2231901" y="115503"/>
                </a:cubicBezTo>
                <a:lnTo>
                  <a:pt x="2203025" y="105877"/>
                </a:lnTo>
                <a:cubicBezTo>
                  <a:pt x="2196608" y="96252"/>
                  <a:pt x="2191955" y="85182"/>
                  <a:pt x="2183775" y="77002"/>
                </a:cubicBezTo>
                <a:cubicBezTo>
                  <a:pt x="2165115" y="58342"/>
                  <a:pt x="2149510" y="55955"/>
                  <a:pt x="2126023" y="48126"/>
                </a:cubicBezTo>
                <a:cubicBezTo>
                  <a:pt x="2099700" y="30577"/>
                  <a:pt x="2074029" y="9804"/>
                  <a:pt x="2039396" y="9625"/>
                </a:cubicBezTo>
                <a:lnTo>
                  <a:pt x="75842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8525" y="3060165"/>
            <a:ext cx="744260" cy="280928"/>
          </a:xfrm>
          <a:prstGeom prst="wedgeRoundRectCallout">
            <a:avLst>
              <a:gd name="adj1" fmla="val 62317"/>
              <a:gd name="adj2" fmla="val -358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브라우저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35221" y="65529"/>
            <a:ext cx="108234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rightframe.html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7704" y="65529"/>
            <a:ext cx="88998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fig2-04.html</a:t>
            </a:r>
            <a:endParaRPr lang="ko-KR" altLang="en-US" sz="1000" dirty="0"/>
          </a:p>
        </p:txBody>
      </p:sp>
      <p:cxnSp>
        <p:nvCxnSpPr>
          <p:cNvPr id="1053" name="직선 화살표 연결선 1052"/>
          <p:cNvCxnSpPr>
            <a:stCxn id="23" idx="2"/>
            <a:endCxn id="9" idx="2"/>
          </p:cNvCxnSpPr>
          <p:nvPr/>
        </p:nvCxnSpPr>
        <p:spPr>
          <a:xfrm flipH="1">
            <a:off x="2475103" y="2276872"/>
            <a:ext cx="37190" cy="6899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자유형 1053"/>
          <p:cNvSpPr/>
          <p:nvPr/>
        </p:nvSpPr>
        <p:spPr>
          <a:xfrm>
            <a:off x="3571997" y="2281188"/>
            <a:ext cx="1125131" cy="1059906"/>
          </a:xfrm>
          <a:custGeom>
            <a:avLst/>
            <a:gdLst>
              <a:gd name="connsiteX0" fmla="*/ 712269 w 712269"/>
              <a:gd name="connsiteY0" fmla="*/ 0 h 1328287"/>
              <a:gd name="connsiteX1" fmla="*/ 442762 w 712269"/>
              <a:gd name="connsiteY1" fmla="*/ 385011 h 1328287"/>
              <a:gd name="connsiteX2" fmla="*/ 375385 w 712269"/>
              <a:gd name="connsiteY2" fmla="*/ 1001028 h 1328287"/>
              <a:gd name="connsiteX3" fmla="*/ 0 w 712269"/>
              <a:gd name="connsiteY3" fmla="*/ 1328287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69" h="1328287">
                <a:moveTo>
                  <a:pt x="712269" y="0"/>
                </a:moveTo>
                <a:cubicBezTo>
                  <a:pt x="605589" y="109086"/>
                  <a:pt x="498909" y="218173"/>
                  <a:pt x="442762" y="385011"/>
                </a:cubicBezTo>
                <a:cubicBezTo>
                  <a:pt x="386615" y="551849"/>
                  <a:pt x="449179" y="843815"/>
                  <a:pt x="375385" y="1001028"/>
                </a:cubicBezTo>
                <a:cubicBezTo>
                  <a:pt x="301591" y="1158241"/>
                  <a:pt x="150795" y="1243264"/>
                  <a:pt x="0" y="132828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831261" y="3833652"/>
            <a:ext cx="2230634" cy="1133423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858148" y="5013176"/>
            <a:ext cx="2223251" cy="1235224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24357" y="3328127"/>
            <a:ext cx="588874" cy="2981193"/>
          </a:xfrm>
          <a:custGeom>
            <a:avLst/>
            <a:gdLst>
              <a:gd name="connsiteX0" fmla="*/ 515033 w 688115"/>
              <a:gd name="connsiteY0" fmla="*/ 64982 h 2821245"/>
              <a:gd name="connsiteX1" fmla="*/ 488907 w 688115"/>
              <a:gd name="connsiteY1" fmla="*/ 55185 h 2821245"/>
              <a:gd name="connsiteX2" fmla="*/ 446453 w 688115"/>
              <a:gd name="connsiteY2" fmla="*/ 48654 h 2821245"/>
              <a:gd name="connsiteX3" fmla="*/ 381138 w 688115"/>
              <a:gd name="connsiteY3" fmla="*/ 42122 h 2821245"/>
              <a:gd name="connsiteX4" fmla="*/ 361544 w 688115"/>
              <a:gd name="connsiteY4" fmla="*/ 35591 h 2821245"/>
              <a:gd name="connsiteX5" fmla="*/ 332153 w 688115"/>
              <a:gd name="connsiteY5" fmla="*/ 32325 h 2821245"/>
              <a:gd name="connsiteX6" fmla="*/ 312558 w 688115"/>
              <a:gd name="connsiteY6" fmla="*/ 29059 h 2821245"/>
              <a:gd name="connsiteX7" fmla="*/ 283167 w 688115"/>
              <a:gd name="connsiteY7" fmla="*/ 25794 h 2821245"/>
              <a:gd name="connsiteX8" fmla="*/ 270104 w 688115"/>
              <a:gd name="connsiteY8" fmla="*/ 22528 h 2821245"/>
              <a:gd name="connsiteX9" fmla="*/ 253775 w 688115"/>
              <a:gd name="connsiteY9" fmla="*/ 19262 h 2821245"/>
              <a:gd name="connsiteX10" fmla="*/ 211321 w 688115"/>
              <a:gd name="connsiteY10" fmla="*/ 9465 h 2821245"/>
              <a:gd name="connsiteX11" fmla="*/ 93755 w 688115"/>
              <a:gd name="connsiteY11" fmla="*/ 6199 h 2821245"/>
              <a:gd name="connsiteX12" fmla="*/ 80693 w 688115"/>
              <a:gd name="connsiteY12" fmla="*/ 9465 h 2821245"/>
              <a:gd name="connsiteX13" fmla="*/ 74161 w 688115"/>
              <a:gd name="connsiteY13" fmla="*/ 15996 h 2821245"/>
              <a:gd name="connsiteX14" fmla="*/ 61098 w 688115"/>
              <a:gd name="connsiteY14" fmla="*/ 32325 h 2821245"/>
              <a:gd name="connsiteX15" fmla="*/ 57833 w 688115"/>
              <a:gd name="connsiteY15" fmla="*/ 48654 h 2821245"/>
              <a:gd name="connsiteX16" fmla="*/ 44770 w 688115"/>
              <a:gd name="connsiteY16" fmla="*/ 71514 h 2821245"/>
              <a:gd name="connsiteX17" fmla="*/ 31707 w 688115"/>
              <a:gd name="connsiteY17" fmla="*/ 192345 h 2821245"/>
              <a:gd name="connsiteX18" fmla="*/ 25175 w 688115"/>
              <a:gd name="connsiteY18" fmla="*/ 326239 h 2821245"/>
              <a:gd name="connsiteX19" fmla="*/ 21910 w 688115"/>
              <a:gd name="connsiteY19" fmla="*/ 394819 h 2821245"/>
              <a:gd name="connsiteX20" fmla="*/ 21910 w 688115"/>
              <a:gd name="connsiteY20" fmla="*/ 963054 h 2821245"/>
              <a:gd name="connsiteX21" fmla="*/ 15378 w 688115"/>
              <a:gd name="connsiteY21" fmla="*/ 1054494 h 2821245"/>
              <a:gd name="connsiteX22" fmla="*/ 5581 w 688115"/>
              <a:gd name="connsiteY22" fmla="*/ 1139402 h 2821245"/>
              <a:gd name="connsiteX23" fmla="*/ 5581 w 688115"/>
              <a:gd name="connsiteY23" fmla="*/ 1377799 h 2821245"/>
              <a:gd name="connsiteX24" fmla="*/ 8847 w 688115"/>
              <a:gd name="connsiteY24" fmla="*/ 1390862 h 2821245"/>
              <a:gd name="connsiteX25" fmla="*/ 12113 w 688115"/>
              <a:gd name="connsiteY25" fmla="*/ 1410456 h 2821245"/>
              <a:gd name="connsiteX26" fmla="*/ 18644 w 688115"/>
              <a:gd name="connsiteY26" fmla="*/ 1433316 h 2821245"/>
              <a:gd name="connsiteX27" fmla="*/ 21910 w 688115"/>
              <a:gd name="connsiteY27" fmla="*/ 1446379 h 2821245"/>
              <a:gd name="connsiteX28" fmla="*/ 28441 w 688115"/>
              <a:gd name="connsiteY28" fmla="*/ 1537819 h 2821245"/>
              <a:gd name="connsiteX29" fmla="*/ 31707 w 688115"/>
              <a:gd name="connsiteY29" fmla="*/ 1554148 h 2821245"/>
              <a:gd name="connsiteX30" fmla="*/ 34973 w 688115"/>
              <a:gd name="connsiteY30" fmla="*/ 1603134 h 2821245"/>
              <a:gd name="connsiteX31" fmla="*/ 44770 w 688115"/>
              <a:gd name="connsiteY31" fmla="*/ 1701105 h 2821245"/>
              <a:gd name="connsiteX32" fmla="*/ 54567 w 688115"/>
              <a:gd name="connsiteY32" fmla="*/ 1792545 h 2821245"/>
              <a:gd name="connsiteX33" fmla="*/ 57833 w 688115"/>
              <a:gd name="connsiteY33" fmla="*/ 1936236 h 2821245"/>
              <a:gd name="connsiteX34" fmla="*/ 51301 w 688115"/>
              <a:gd name="connsiteY34" fmla="*/ 2040739 h 2821245"/>
              <a:gd name="connsiteX35" fmla="*/ 48035 w 688115"/>
              <a:gd name="connsiteY35" fmla="*/ 2079928 h 2821245"/>
              <a:gd name="connsiteX36" fmla="*/ 44770 w 688115"/>
              <a:gd name="connsiteY36" fmla="*/ 2096256 h 2821245"/>
              <a:gd name="connsiteX37" fmla="*/ 34973 w 688115"/>
              <a:gd name="connsiteY37" fmla="*/ 2226885 h 2821245"/>
              <a:gd name="connsiteX38" fmla="*/ 38238 w 688115"/>
              <a:gd name="connsiteY38" fmla="*/ 2517534 h 2821245"/>
              <a:gd name="connsiteX39" fmla="*/ 44770 w 688115"/>
              <a:gd name="connsiteY39" fmla="*/ 2553456 h 2821245"/>
              <a:gd name="connsiteX40" fmla="*/ 54567 w 688115"/>
              <a:gd name="connsiteY40" fmla="*/ 2608974 h 2821245"/>
              <a:gd name="connsiteX41" fmla="*/ 61098 w 688115"/>
              <a:gd name="connsiteY41" fmla="*/ 2635099 h 2821245"/>
              <a:gd name="connsiteX42" fmla="*/ 67630 w 688115"/>
              <a:gd name="connsiteY42" fmla="*/ 2641631 h 2821245"/>
              <a:gd name="connsiteX43" fmla="*/ 70895 w 688115"/>
              <a:gd name="connsiteY43" fmla="*/ 2651428 h 2821245"/>
              <a:gd name="connsiteX44" fmla="*/ 77427 w 688115"/>
              <a:gd name="connsiteY44" fmla="*/ 2661225 h 2821245"/>
              <a:gd name="connsiteX45" fmla="*/ 80693 w 688115"/>
              <a:gd name="connsiteY45" fmla="*/ 2687351 h 2821245"/>
              <a:gd name="connsiteX46" fmla="*/ 87224 w 688115"/>
              <a:gd name="connsiteY46" fmla="*/ 2713476 h 2821245"/>
              <a:gd name="connsiteX47" fmla="*/ 90490 w 688115"/>
              <a:gd name="connsiteY47" fmla="*/ 2723274 h 2821245"/>
              <a:gd name="connsiteX48" fmla="*/ 97021 w 688115"/>
              <a:gd name="connsiteY48" fmla="*/ 2733071 h 2821245"/>
              <a:gd name="connsiteX49" fmla="*/ 126413 w 688115"/>
              <a:gd name="connsiteY49" fmla="*/ 2762462 h 2821245"/>
              <a:gd name="connsiteX50" fmla="*/ 142741 w 688115"/>
              <a:gd name="connsiteY50" fmla="*/ 2772259 h 2821245"/>
              <a:gd name="connsiteX51" fmla="*/ 149273 w 688115"/>
              <a:gd name="connsiteY51" fmla="*/ 2778791 h 2821245"/>
              <a:gd name="connsiteX52" fmla="*/ 194993 w 688115"/>
              <a:gd name="connsiteY52" fmla="*/ 2798385 h 2821245"/>
              <a:gd name="connsiteX53" fmla="*/ 230915 w 688115"/>
              <a:gd name="connsiteY53" fmla="*/ 2814714 h 2821245"/>
              <a:gd name="connsiteX54" fmla="*/ 250510 w 688115"/>
              <a:gd name="connsiteY54" fmla="*/ 2817979 h 2821245"/>
              <a:gd name="connsiteX55" fmla="*/ 266838 w 688115"/>
              <a:gd name="connsiteY55" fmla="*/ 2821245 h 2821245"/>
              <a:gd name="connsiteX56" fmla="*/ 410530 w 688115"/>
              <a:gd name="connsiteY56" fmla="*/ 2817979 h 2821245"/>
              <a:gd name="connsiteX57" fmla="*/ 423593 w 688115"/>
              <a:gd name="connsiteY57" fmla="*/ 2811448 h 2821245"/>
              <a:gd name="connsiteX58" fmla="*/ 459515 w 688115"/>
              <a:gd name="connsiteY58" fmla="*/ 2801651 h 2821245"/>
              <a:gd name="connsiteX59" fmla="*/ 469313 w 688115"/>
              <a:gd name="connsiteY59" fmla="*/ 2798385 h 2821245"/>
              <a:gd name="connsiteX60" fmla="*/ 475844 w 688115"/>
              <a:gd name="connsiteY60" fmla="*/ 2778791 h 2821245"/>
              <a:gd name="connsiteX61" fmla="*/ 479110 w 688115"/>
              <a:gd name="connsiteY61" fmla="*/ 2768994 h 2821245"/>
              <a:gd name="connsiteX62" fmla="*/ 485641 w 688115"/>
              <a:gd name="connsiteY62" fmla="*/ 2752665 h 2821245"/>
              <a:gd name="connsiteX63" fmla="*/ 495438 w 688115"/>
              <a:gd name="connsiteY63" fmla="*/ 2706945 h 2821245"/>
              <a:gd name="connsiteX64" fmla="*/ 511767 w 688115"/>
              <a:gd name="connsiteY64" fmla="*/ 2690616 h 2821245"/>
              <a:gd name="connsiteX65" fmla="*/ 515033 w 688115"/>
              <a:gd name="connsiteY65" fmla="*/ 2680819 h 2821245"/>
              <a:gd name="connsiteX66" fmla="*/ 537893 w 688115"/>
              <a:gd name="connsiteY66" fmla="*/ 2654694 h 2821245"/>
              <a:gd name="connsiteX67" fmla="*/ 547690 w 688115"/>
              <a:gd name="connsiteY67" fmla="*/ 2628568 h 2821245"/>
              <a:gd name="connsiteX68" fmla="*/ 554221 w 688115"/>
              <a:gd name="connsiteY68" fmla="*/ 2622036 h 2821245"/>
              <a:gd name="connsiteX69" fmla="*/ 560753 w 688115"/>
              <a:gd name="connsiteY69" fmla="*/ 2612239 h 2821245"/>
              <a:gd name="connsiteX70" fmla="*/ 567284 w 688115"/>
              <a:gd name="connsiteY70" fmla="*/ 2592645 h 2821245"/>
              <a:gd name="connsiteX71" fmla="*/ 577081 w 688115"/>
              <a:gd name="connsiteY71" fmla="*/ 2566519 h 2821245"/>
              <a:gd name="connsiteX72" fmla="*/ 580347 w 688115"/>
              <a:gd name="connsiteY72" fmla="*/ 2550191 h 2821245"/>
              <a:gd name="connsiteX73" fmla="*/ 590144 w 688115"/>
              <a:gd name="connsiteY73" fmla="*/ 2524065 h 2821245"/>
              <a:gd name="connsiteX74" fmla="*/ 593410 w 688115"/>
              <a:gd name="connsiteY74" fmla="*/ 2511002 h 2821245"/>
              <a:gd name="connsiteX75" fmla="*/ 596675 w 688115"/>
              <a:gd name="connsiteY75" fmla="*/ 2484876 h 2821245"/>
              <a:gd name="connsiteX76" fmla="*/ 599941 w 688115"/>
              <a:gd name="connsiteY76" fmla="*/ 2475079 h 2821245"/>
              <a:gd name="connsiteX77" fmla="*/ 603207 w 688115"/>
              <a:gd name="connsiteY77" fmla="*/ 2458751 h 2821245"/>
              <a:gd name="connsiteX78" fmla="*/ 606473 w 688115"/>
              <a:gd name="connsiteY78" fmla="*/ 2422828 h 2821245"/>
              <a:gd name="connsiteX79" fmla="*/ 609738 w 688115"/>
              <a:gd name="connsiteY79" fmla="*/ 2406499 h 2821245"/>
              <a:gd name="connsiteX80" fmla="*/ 613004 w 688115"/>
              <a:gd name="connsiteY80" fmla="*/ 2373842 h 2821245"/>
              <a:gd name="connsiteX81" fmla="*/ 619535 w 688115"/>
              <a:gd name="connsiteY81" fmla="*/ 2318325 h 2821245"/>
              <a:gd name="connsiteX82" fmla="*/ 629333 w 688115"/>
              <a:gd name="connsiteY82" fmla="*/ 1959096 h 2821245"/>
              <a:gd name="connsiteX83" fmla="*/ 632598 w 688115"/>
              <a:gd name="connsiteY83" fmla="*/ 1753356 h 2821245"/>
              <a:gd name="connsiteX84" fmla="*/ 635864 w 688115"/>
              <a:gd name="connsiteY84" fmla="*/ 1668448 h 2821245"/>
              <a:gd name="connsiteX85" fmla="*/ 639130 w 688115"/>
              <a:gd name="connsiteY85" fmla="*/ 1501896 h 2821245"/>
              <a:gd name="connsiteX86" fmla="*/ 648927 w 688115"/>
              <a:gd name="connsiteY86" fmla="*/ 1090416 h 2821245"/>
              <a:gd name="connsiteX87" fmla="*/ 658724 w 688115"/>
              <a:gd name="connsiteY87" fmla="*/ 901005 h 2821245"/>
              <a:gd name="connsiteX88" fmla="*/ 665255 w 688115"/>
              <a:gd name="connsiteY88" fmla="*/ 858551 h 2821245"/>
              <a:gd name="connsiteX89" fmla="*/ 668521 w 688115"/>
              <a:gd name="connsiteY89" fmla="*/ 757314 h 2821245"/>
              <a:gd name="connsiteX90" fmla="*/ 675053 w 688115"/>
              <a:gd name="connsiteY90" fmla="*/ 705062 h 2821245"/>
              <a:gd name="connsiteX91" fmla="*/ 678318 w 688115"/>
              <a:gd name="connsiteY91" fmla="*/ 662608 h 2821245"/>
              <a:gd name="connsiteX92" fmla="*/ 684850 w 688115"/>
              <a:gd name="connsiteY92" fmla="*/ 584231 h 2821245"/>
              <a:gd name="connsiteX93" fmla="*/ 688115 w 688115"/>
              <a:gd name="connsiteY93" fmla="*/ 505854 h 2821245"/>
              <a:gd name="connsiteX94" fmla="*/ 684850 w 688115"/>
              <a:gd name="connsiteY94" fmla="*/ 355631 h 2821245"/>
              <a:gd name="connsiteX95" fmla="*/ 681584 w 688115"/>
              <a:gd name="connsiteY95" fmla="*/ 316442 h 2821245"/>
              <a:gd name="connsiteX96" fmla="*/ 678318 w 688115"/>
              <a:gd name="connsiteY96" fmla="*/ 270722 h 2821245"/>
              <a:gd name="connsiteX97" fmla="*/ 675053 w 688115"/>
              <a:gd name="connsiteY97" fmla="*/ 257659 h 2821245"/>
              <a:gd name="connsiteX98" fmla="*/ 671787 w 688115"/>
              <a:gd name="connsiteY98" fmla="*/ 231534 h 2821245"/>
              <a:gd name="connsiteX99" fmla="*/ 665255 w 688115"/>
              <a:gd name="connsiteY99" fmla="*/ 202142 h 2821245"/>
              <a:gd name="connsiteX100" fmla="*/ 661990 w 688115"/>
              <a:gd name="connsiteY100" fmla="*/ 185814 h 2821245"/>
              <a:gd name="connsiteX101" fmla="*/ 655458 w 688115"/>
              <a:gd name="connsiteY101" fmla="*/ 146625 h 2821245"/>
              <a:gd name="connsiteX102" fmla="*/ 652193 w 688115"/>
              <a:gd name="connsiteY102" fmla="*/ 133562 h 2821245"/>
              <a:gd name="connsiteX103" fmla="*/ 645661 w 688115"/>
              <a:gd name="connsiteY103" fmla="*/ 113968 h 2821245"/>
              <a:gd name="connsiteX104" fmla="*/ 626067 w 688115"/>
              <a:gd name="connsiteY104" fmla="*/ 87842 h 2821245"/>
              <a:gd name="connsiteX105" fmla="*/ 613004 w 688115"/>
              <a:gd name="connsiteY105" fmla="*/ 84576 h 2821245"/>
              <a:gd name="connsiteX106" fmla="*/ 583613 w 688115"/>
              <a:gd name="connsiteY106" fmla="*/ 74779 h 2821245"/>
              <a:gd name="connsiteX107" fmla="*/ 573815 w 688115"/>
              <a:gd name="connsiteY107" fmla="*/ 71514 h 2821245"/>
              <a:gd name="connsiteX108" fmla="*/ 564018 w 688115"/>
              <a:gd name="connsiteY108" fmla="*/ 68248 h 2821245"/>
              <a:gd name="connsiteX109" fmla="*/ 518298 w 688115"/>
              <a:gd name="connsiteY109" fmla="*/ 64982 h 2821245"/>
              <a:gd name="connsiteX110" fmla="*/ 495438 w 688115"/>
              <a:gd name="connsiteY110" fmla="*/ 58451 h 2821245"/>
              <a:gd name="connsiteX111" fmla="*/ 515033 w 688115"/>
              <a:gd name="connsiteY111" fmla="*/ 64982 h 28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115" h="2821245">
                <a:moveTo>
                  <a:pt x="515033" y="64982"/>
                </a:moveTo>
                <a:cubicBezTo>
                  <a:pt x="513944" y="64438"/>
                  <a:pt x="527350" y="69601"/>
                  <a:pt x="488907" y="55185"/>
                </a:cubicBezTo>
                <a:cubicBezTo>
                  <a:pt x="481496" y="52406"/>
                  <a:pt x="450380" y="49116"/>
                  <a:pt x="446453" y="48654"/>
                </a:cubicBezTo>
                <a:cubicBezTo>
                  <a:pt x="415199" y="44977"/>
                  <a:pt x="414573" y="45162"/>
                  <a:pt x="381138" y="42122"/>
                </a:cubicBezTo>
                <a:cubicBezTo>
                  <a:pt x="374607" y="39945"/>
                  <a:pt x="368295" y="36941"/>
                  <a:pt x="361544" y="35591"/>
                </a:cubicBezTo>
                <a:cubicBezTo>
                  <a:pt x="351878" y="33658"/>
                  <a:pt x="341924" y="33628"/>
                  <a:pt x="332153" y="32325"/>
                </a:cubicBezTo>
                <a:cubicBezTo>
                  <a:pt x="325589" y="31450"/>
                  <a:pt x="319122" y="29934"/>
                  <a:pt x="312558" y="29059"/>
                </a:cubicBezTo>
                <a:cubicBezTo>
                  <a:pt x="302787" y="27756"/>
                  <a:pt x="292964" y="26882"/>
                  <a:pt x="283167" y="25794"/>
                </a:cubicBezTo>
                <a:cubicBezTo>
                  <a:pt x="278813" y="24705"/>
                  <a:pt x="274485" y="23502"/>
                  <a:pt x="270104" y="22528"/>
                </a:cubicBezTo>
                <a:cubicBezTo>
                  <a:pt x="264685" y="21324"/>
                  <a:pt x="259130" y="20722"/>
                  <a:pt x="253775" y="19262"/>
                </a:cubicBezTo>
                <a:cubicBezTo>
                  <a:pt x="214328" y="8504"/>
                  <a:pt x="255029" y="15710"/>
                  <a:pt x="211321" y="9465"/>
                </a:cubicBezTo>
                <a:cubicBezTo>
                  <a:pt x="160728" y="-7398"/>
                  <a:pt x="198608" y="2705"/>
                  <a:pt x="93755" y="6199"/>
                </a:cubicBezTo>
                <a:cubicBezTo>
                  <a:pt x="89401" y="7288"/>
                  <a:pt x="84707" y="7458"/>
                  <a:pt x="80693" y="9465"/>
                </a:cubicBezTo>
                <a:cubicBezTo>
                  <a:pt x="77939" y="10842"/>
                  <a:pt x="76165" y="13658"/>
                  <a:pt x="74161" y="15996"/>
                </a:cubicBezTo>
                <a:cubicBezTo>
                  <a:pt x="69625" y="21288"/>
                  <a:pt x="65452" y="26882"/>
                  <a:pt x="61098" y="32325"/>
                </a:cubicBezTo>
                <a:cubicBezTo>
                  <a:pt x="60010" y="37768"/>
                  <a:pt x="59588" y="43388"/>
                  <a:pt x="57833" y="48654"/>
                </a:cubicBezTo>
                <a:cubicBezTo>
                  <a:pt x="55073" y="56934"/>
                  <a:pt x="49544" y="64352"/>
                  <a:pt x="44770" y="71514"/>
                </a:cubicBezTo>
                <a:cubicBezTo>
                  <a:pt x="30654" y="127970"/>
                  <a:pt x="38531" y="89981"/>
                  <a:pt x="31707" y="192345"/>
                </a:cubicBezTo>
                <a:cubicBezTo>
                  <a:pt x="26728" y="267035"/>
                  <a:pt x="29161" y="234563"/>
                  <a:pt x="25175" y="326239"/>
                </a:cubicBezTo>
                <a:cubicBezTo>
                  <a:pt x="24181" y="349103"/>
                  <a:pt x="22998" y="371959"/>
                  <a:pt x="21910" y="394819"/>
                </a:cubicBezTo>
                <a:cubicBezTo>
                  <a:pt x="24864" y="684400"/>
                  <a:pt x="27474" y="695969"/>
                  <a:pt x="21910" y="963054"/>
                </a:cubicBezTo>
                <a:cubicBezTo>
                  <a:pt x="20155" y="1047308"/>
                  <a:pt x="20563" y="1002641"/>
                  <a:pt x="15378" y="1054494"/>
                </a:cubicBezTo>
                <a:cubicBezTo>
                  <a:pt x="7284" y="1135436"/>
                  <a:pt x="14896" y="1102146"/>
                  <a:pt x="5581" y="1139402"/>
                </a:cubicBezTo>
                <a:cubicBezTo>
                  <a:pt x="-3390" y="1238080"/>
                  <a:pt x="-159" y="1188385"/>
                  <a:pt x="5581" y="1377799"/>
                </a:cubicBezTo>
                <a:cubicBezTo>
                  <a:pt x="5717" y="1382285"/>
                  <a:pt x="7967" y="1386461"/>
                  <a:pt x="8847" y="1390862"/>
                </a:cubicBezTo>
                <a:cubicBezTo>
                  <a:pt x="10146" y="1397355"/>
                  <a:pt x="10815" y="1403963"/>
                  <a:pt x="12113" y="1410456"/>
                </a:cubicBezTo>
                <a:cubicBezTo>
                  <a:pt x="15518" y="1427482"/>
                  <a:pt x="14491" y="1418783"/>
                  <a:pt x="18644" y="1433316"/>
                </a:cubicBezTo>
                <a:cubicBezTo>
                  <a:pt x="19877" y="1437632"/>
                  <a:pt x="20821" y="1442025"/>
                  <a:pt x="21910" y="1446379"/>
                </a:cubicBezTo>
                <a:cubicBezTo>
                  <a:pt x="23341" y="1470717"/>
                  <a:pt x="25144" y="1511443"/>
                  <a:pt x="28441" y="1537819"/>
                </a:cubicBezTo>
                <a:cubicBezTo>
                  <a:pt x="29130" y="1543327"/>
                  <a:pt x="30618" y="1548705"/>
                  <a:pt x="31707" y="1554148"/>
                </a:cubicBezTo>
                <a:cubicBezTo>
                  <a:pt x="32796" y="1570477"/>
                  <a:pt x="33749" y="1586815"/>
                  <a:pt x="34973" y="1603134"/>
                </a:cubicBezTo>
                <a:cubicBezTo>
                  <a:pt x="41250" y="1686825"/>
                  <a:pt x="36291" y="1658714"/>
                  <a:pt x="44770" y="1701105"/>
                </a:cubicBezTo>
                <a:cubicBezTo>
                  <a:pt x="51900" y="1779545"/>
                  <a:pt x="47347" y="1749231"/>
                  <a:pt x="54567" y="1792545"/>
                </a:cubicBezTo>
                <a:cubicBezTo>
                  <a:pt x="55656" y="1840442"/>
                  <a:pt x="57833" y="1888327"/>
                  <a:pt x="57833" y="1936236"/>
                </a:cubicBezTo>
                <a:cubicBezTo>
                  <a:pt x="57833" y="2012603"/>
                  <a:pt x="59681" y="1998846"/>
                  <a:pt x="51301" y="2040739"/>
                </a:cubicBezTo>
                <a:cubicBezTo>
                  <a:pt x="50212" y="2053802"/>
                  <a:pt x="49566" y="2066909"/>
                  <a:pt x="48035" y="2079928"/>
                </a:cubicBezTo>
                <a:cubicBezTo>
                  <a:pt x="47387" y="2085440"/>
                  <a:pt x="45361" y="2090737"/>
                  <a:pt x="44770" y="2096256"/>
                </a:cubicBezTo>
                <a:cubicBezTo>
                  <a:pt x="38930" y="2150767"/>
                  <a:pt x="38019" y="2175098"/>
                  <a:pt x="34973" y="2226885"/>
                </a:cubicBezTo>
                <a:cubicBezTo>
                  <a:pt x="36061" y="2323768"/>
                  <a:pt x="36241" y="2420665"/>
                  <a:pt x="38238" y="2517534"/>
                </a:cubicBezTo>
                <a:cubicBezTo>
                  <a:pt x="38644" y="2537214"/>
                  <a:pt x="40018" y="2539201"/>
                  <a:pt x="44770" y="2553456"/>
                </a:cubicBezTo>
                <a:cubicBezTo>
                  <a:pt x="48036" y="2571962"/>
                  <a:pt x="51205" y="2590485"/>
                  <a:pt x="54567" y="2608974"/>
                </a:cubicBezTo>
                <a:cubicBezTo>
                  <a:pt x="55177" y="2612328"/>
                  <a:pt x="58144" y="2630176"/>
                  <a:pt x="61098" y="2635099"/>
                </a:cubicBezTo>
                <a:cubicBezTo>
                  <a:pt x="62682" y="2637739"/>
                  <a:pt x="65453" y="2639454"/>
                  <a:pt x="67630" y="2641631"/>
                </a:cubicBezTo>
                <a:cubicBezTo>
                  <a:pt x="68718" y="2644897"/>
                  <a:pt x="69356" y="2648349"/>
                  <a:pt x="70895" y="2651428"/>
                </a:cubicBezTo>
                <a:cubicBezTo>
                  <a:pt x="72650" y="2654939"/>
                  <a:pt x="76394" y="2657438"/>
                  <a:pt x="77427" y="2661225"/>
                </a:cubicBezTo>
                <a:cubicBezTo>
                  <a:pt x="79736" y="2669692"/>
                  <a:pt x="79076" y="2678725"/>
                  <a:pt x="80693" y="2687351"/>
                </a:cubicBezTo>
                <a:cubicBezTo>
                  <a:pt x="82347" y="2696174"/>
                  <a:pt x="84385" y="2704960"/>
                  <a:pt x="87224" y="2713476"/>
                </a:cubicBezTo>
                <a:cubicBezTo>
                  <a:pt x="88313" y="2716742"/>
                  <a:pt x="88950" y="2720195"/>
                  <a:pt x="90490" y="2723274"/>
                </a:cubicBezTo>
                <a:cubicBezTo>
                  <a:pt x="92245" y="2726784"/>
                  <a:pt x="94369" y="2730178"/>
                  <a:pt x="97021" y="2733071"/>
                </a:cubicBezTo>
                <a:cubicBezTo>
                  <a:pt x="106383" y="2743284"/>
                  <a:pt x="116616" y="2752665"/>
                  <a:pt x="126413" y="2762462"/>
                </a:cubicBezTo>
                <a:cubicBezTo>
                  <a:pt x="135380" y="2771429"/>
                  <a:pt x="130021" y="2768020"/>
                  <a:pt x="142741" y="2772259"/>
                </a:cubicBezTo>
                <a:cubicBezTo>
                  <a:pt x="144918" y="2774436"/>
                  <a:pt x="146613" y="2777239"/>
                  <a:pt x="149273" y="2778791"/>
                </a:cubicBezTo>
                <a:cubicBezTo>
                  <a:pt x="176775" y="2794834"/>
                  <a:pt x="173505" y="2793012"/>
                  <a:pt x="194993" y="2798385"/>
                </a:cubicBezTo>
                <a:cubicBezTo>
                  <a:pt x="209580" y="2808109"/>
                  <a:pt x="208103" y="2808196"/>
                  <a:pt x="230915" y="2814714"/>
                </a:cubicBezTo>
                <a:cubicBezTo>
                  <a:pt x="237282" y="2816533"/>
                  <a:pt x="243995" y="2816795"/>
                  <a:pt x="250510" y="2817979"/>
                </a:cubicBezTo>
                <a:cubicBezTo>
                  <a:pt x="255971" y="2818972"/>
                  <a:pt x="261395" y="2820156"/>
                  <a:pt x="266838" y="2821245"/>
                </a:cubicBezTo>
                <a:cubicBezTo>
                  <a:pt x="314735" y="2820156"/>
                  <a:pt x="362714" y="2820967"/>
                  <a:pt x="410530" y="2817979"/>
                </a:cubicBezTo>
                <a:cubicBezTo>
                  <a:pt x="415389" y="2817675"/>
                  <a:pt x="418975" y="2812987"/>
                  <a:pt x="423593" y="2811448"/>
                </a:cubicBezTo>
                <a:cubicBezTo>
                  <a:pt x="435367" y="2807523"/>
                  <a:pt x="447581" y="2805061"/>
                  <a:pt x="459515" y="2801651"/>
                </a:cubicBezTo>
                <a:cubicBezTo>
                  <a:pt x="462825" y="2800705"/>
                  <a:pt x="466047" y="2799474"/>
                  <a:pt x="469313" y="2798385"/>
                </a:cubicBezTo>
                <a:lnTo>
                  <a:pt x="475844" y="2778791"/>
                </a:lnTo>
                <a:cubicBezTo>
                  <a:pt x="476933" y="2775525"/>
                  <a:pt x="477832" y="2772190"/>
                  <a:pt x="479110" y="2768994"/>
                </a:cubicBezTo>
                <a:lnTo>
                  <a:pt x="485641" y="2752665"/>
                </a:lnTo>
                <a:cubicBezTo>
                  <a:pt x="487124" y="2740801"/>
                  <a:pt x="488200" y="2718319"/>
                  <a:pt x="495438" y="2706945"/>
                </a:cubicBezTo>
                <a:cubicBezTo>
                  <a:pt x="499571" y="2700451"/>
                  <a:pt x="511767" y="2690616"/>
                  <a:pt x="511767" y="2690616"/>
                </a:cubicBezTo>
                <a:cubicBezTo>
                  <a:pt x="512856" y="2687350"/>
                  <a:pt x="513209" y="2683738"/>
                  <a:pt x="515033" y="2680819"/>
                </a:cubicBezTo>
                <a:cubicBezTo>
                  <a:pt x="521680" y="2670184"/>
                  <a:pt x="529329" y="2663257"/>
                  <a:pt x="537893" y="2654694"/>
                </a:cubicBezTo>
                <a:cubicBezTo>
                  <a:pt x="540262" y="2647584"/>
                  <a:pt x="544560" y="2634045"/>
                  <a:pt x="547690" y="2628568"/>
                </a:cubicBezTo>
                <a:cubicBezTo>
                  <a:pt x="549218" y="2625895"/>
                  <a:pt x="552298" y="2624440"/>
                  <a:pt x="554221" y="2622036"/>
                </a:cubicBezTo>
                <a:cubicBezTo>
                  <a:pt x="556673" y="2618971"/>
                  <a:pt x="558576" y="2615505"/>
                  <a:pt x="560753" y="2612239"/>
                </a:cubicBezTo>
                <a:cubicBezTo>
                  <a:pt x="562930" y="2605708"/>
                  <a:pt x="564867" y="2599091"/>
                  <a:pt x="567284" y="2592645"/>
                </a:cubicBezTo>
                <a:cubicBezTo>
                  <a:pt x="570550" y="2583936"/>
                  <a:pt x="574346" y="2575409"/>
                  <a:pt x="577081" y="2566519"/>
                </a:cubicBezTo>
                <a:cubicBezTo>
                  <a:pt x="578713" y="2561214"/>
                  <a:pt x="579001" y="2555576"/>
                  <a:pt x="580347" y="2550191"/>
                </a:cubicBezTo>
                <a:cubicBezTo>
                  <a:pt x="582638" y="2541026"/>
                  <a:pt x="587151" y="2533043"/>
                  <a:pt x="590144" y="2524065"/>
                </a:cubicBezTo>
                <a:cubicBezTo>
                  <a:pt x="591563" y="2519807"/>
                  <a:pt x="592321" y="2515356"/>
                  <a:pt x="593410" y="2511002"/>
                </a:cubicBezTo>
                <a:cubicBezTo>
                  <a:pt x="594498" y="2502293"/>
                  <a:pt x="595105" y="2493511"/>
                  <a:pt x="596675" y="2484876"/>
                </a:cubicBezTo>
                <a:cubicBezTo>
                  <a:pt x="597291" y="2481489"/>
                  <a:pt x="599106" y="2478419"/>
                  <a:pt x="599941" y="2475079"/>
                </a:cubicBezTo>
                <a:cubicBezTo>
                  <a:pt x="601287" y="2469694"/>
                  <a:pt x="602118" y="2464194"/>
                  <a:pt x="603207" y="2458751"/>
                </a:cubicBezTo>
                <a:cubicBezTo>
                  <a:pt x="604296" y="2446777"/>
                  <a:pt x="604982" y="2434759"/>
                  <a:pt x="606473" y="2422828"/>
                </a:cubicBezTo>
                <a:cubicBezTo>
                  <a:pt x="607161" y="2417320"/>
                  <a:pt x="609004" y="2412001"/>
                  <a:pt x="609738" y="2406499"/>
                </a:cubicBezTo>
                <a:cubicBezTo>
                  <a:pt x="611184" y="2395655"/>
                  <a:pt x="611859" y="2384722"/>
                  <a:pt x="613004" y="2373842"/>
                </a:cubicBezTo>
                <a:cubicBezTo>
                  <a:pt x="615825" y="2347046"/>
                  <a:pt x="616307" y="2344156"/>
                  <a:pt x="619535" y="2318325"/>
                </a:cubicBezTo>
                <a:cubicBezTo>
                  <a:pt x="623811" y="2198595"/>
                  <a:pt x="627155" y="2078888"/>
                  <a:pt x="629333" y="1959096"/>
                </a:cubicBezTo>
                <a:cubicBezTo>
                  <a:pt x="630580" y="1890519"/>
                  <a:pt x="631057" y="1821927"/>
                  <a:pt x="632598" y="1753356"/>
                </a:cubicBezTo>
                <a:cubicBezTo>
                  <a:pt x="633234" y="1725040"/>
                  <a:pt x="635129" y="1696762"/>
                  <a:pt x="635864" y="1668448"/>
                </a:cubicBezTo>
                <a:cubicBezTo>
                  <a:pt x="637306" y="1612939"/>
                  <a:pt x="638156" y="1557415"/>
                  <a:pt x="639130" y="1501896"/>
                </a:cubicBezTo>
                <a:cubicBezTo>
                  <a:pt x="642077" y="1333881"/>
                  <a:pt x="641625" y="1258339"/>
                  <a:pt x="648927" y="1090416"/>
                </a:cubicBezTo>
                <a:cubicBezTo>
                  <a:pt x="650365" y="1057346"/>
                  <a:pt x="656072" y="918246"/>
                  <a:pt x="658724" y="901005"/>
                </a:cubicBezTo>
                <a:lnTo>
                  <a:pt x="665255" y="858551"/>
                </a:lnTo>
                <a:cubicBezTo>
                  <a:pt x="666344" y="824805"/>
                  <a:pt x="666370" y="791009"/>
                  <a:pt x="668521" y="757314"/>
                </a:cubicBezTo>
                <a:cubicBezTo>
                  <a:pt x="669639" y="739797"/>
                  <a:pt x="673707" y="722563"/>
                  <a:pt x="675053" y="705062"/>
                </a:cubicBezTo>
                <a:cubicBezTo>
                  <a:pt x="676141" y="690911"/>
                  <a:pt x="677459" y="676775"/>
                  <a:pt x="678318" y="662608"/>
                </a:cubicBezTo>
                <a:cubicBezTo>
                  <a:pt x="682785" y="588906"/>
                  <a:pt x="676096" y="619246"/>
                  <a:pt x="684850" y="584231"/>
                </a:cubicBezTo>
                <a:cubicBezTo>
                  <a:pt x="685938" y="558105"/>
                  <a:pt x="688115" y="532002"/>
                  <a:pt x="688115" y="505854"/>
                </a:cubicBezTo>
                <a:cubicBezTo>
                  <a:pt x="688115" y="455768"/>
                  <a:pt x="686576" y="405687"/>
                  <a:pt x="684850" y="355631"/>
                </a:cubicBezTo>
                <a:cubicBezTo>
                  <a:pt x="684398" y="342530"/>
                  <a:pt x="682589" y="329512"/>
                  <a:pt x="681584" y="316442"/>
                </a:cubicBezTo>
                <a:cubicBezTo>
                  <a:pt x="680412" y="301208"/>
                  <a:pt x="680005" y="285907"/>
                  <a:pt x="678318" y="270722"/>
                </a:cubicBezTo>
                <a:cubicBezTo>
                  <a:pt x="677822" y="266261"/>
                  <a:pt x="675791" y="262086"/>
                  <a:pt x="675053" y="257659"/>
                </a:cubicBezTo>
                <a:cubicBezTo>
                  <a:pt x="673610" y="249002"/>
                  <a:pt x="673122" y="240208"/>
                  <a:pt x="671787" y="231534"/>
                </a:cubicBezTo>
                <a:cubicBezTo>
                  <a:pt x="669323" y="215519"/>
                  <a:pt x="668507" y="216777"/>
                  <a:pt x="665255" y="202142"/>
                </a:cubicBezTo>
                <a:cubicBezTo>
                  <a:pt x="664051" y="196724"/>
                  <a:pt x="662955" y="191280"/>
                  <a:pt x="661990" y="185814"/>
                </a:cubicBezTo>
                <a:cubicBezTo>
                  <a:pt x="659689" y="172772"/>
                  <a:pt x="658669" y="159473"/>
                  <a:pt x="655458" y="146625"/>
                </a:cubicBezTo>
                <a:cubicBezTo>
                  <a:pt x="654370" y="142271"/>
                  <a:pt x="653483" y="137861"/>
                  <a:pt x="652193" y="133562"/>
                </a:cubicBezTo>
                <a:cubicBezTo>
                  <a:pt x="650215" y="126968"/>
                  <a:pt x="647838" y="120499"/>
                  <a:pt x="645661" y="113968"/>
                </a:cubicBezTo>
                <a:cubicBezTo>
                  <a:pt x="642249" y="103734"/>
                  <a:pt x="639711" y="91253"/>
                  <a:pt x="626067" y="87842"/>
                </a:cubicBezTo>
                <a:cubicBezTo>
                  <a:pt x="621713" y="86753"/>
                  <a:pt x="617303" y="85866"/>
                  <a:pt x="613004" y="84576"/>
                </a:cubicBezTo>
                <a:cubicBezTo>
                  <a:pt x="612949" y="84559"/>
                  <a:pt x="588539" y="76421"/>
                  <a:pt x="583613" y="74779"/>
                </a:cubicBezTo>
                <a:lnTo>
                  <a:pt x="573815" y="71514"/>
                </a:lnTo>
                <a:cubicBezTo>
                  <a:pt x="570549" y="70426"/>
                  <a:pt x="567452" y="68493"/>
                  <a:pt x="564018" y="68248"/>
                </a:cubicBezTo>
                <a:lnTo>
                  <a:pt x="518298" y="64982"/>
                </a:lnTo>
                <a:cubicBezTo>
                  <a:pt x="507382" y="61343"/>
                  <a:pt x="507748" y="61187"/>
                  <a:pt x="495438" y="58451"/>
                </a:cubicBezTo>
                <a:cubicBezTo>
                  <a:pt x="490020" y="57247"/>
                  <a:pt x="516122" y="65526"/>
                  <a:pt x="515033" y="64982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구성 </a:t>
            </a:r>
            <a:r>
              <a:rPr lang="en-US" altLang="ko-KR" sz="2000" dirty="0" smtClean="0"/>
              <a:t>( &lt;    &gt;</a:t>
            </a:r>
            <a:r>
              <a:rPr lang="ko-KR" altLang="en-US" sz="2000" dirty="0" smtClean="0"/>
              <a:t>안에 작성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시작태그와 종료태그가 모두 있는 </a:t>
            </a:r>
            <a:r>
              <a:rPr lang="ko-KR" altLang="en-US" sz="1800" dirty="0" smtClean="0"/>
              <a:t>경우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복합태그</a:t>
            </a:r>
            <a:r>
              <a:rPr lang="en-US" altLang="ko-KR" sz="1800" dirty="0" smtClean="0"/>
              <a:t>) &lt; &gt;&lt;/&gt;</a:t>
            </a:r>
            <a:endParaRPr lang="en-US" altLang="ko-KR" sz="1800" dirty="0"/>
          </a:p>
          <a:p>
            <a:pPr lvl="2"/>
            <a:r>
              <a:rPr lang="en-US" altLang="ko-KR" sz="1600" dirty="0"/>
              <a:t>&lt;html&gt; ... &lt;/html&gt;, &lt;title&gt;</a:t>
            </a:r>
            <a:r>
              <a:rPr lang="ko-KR" altLang="en-US" sz="1600" dirty="0"/>
              <a:t>문서의 제목입니다</a:t>
            </a:r>
            <a:r>
              <a:rPr lang="en-US" altLang="ko-KR" sz="1600" dirty="0"/>
              <a:t>&lt;/title&gt;</a:t>
            </a:r>
          </a:p>
          <a:p>
            <a:pPr lvl="1"/>
            <a:r>
              <a:rPr lang="ko-KR" altLang="en-US" sz="1800" dirty="0"/>
              <a:t>시작 태그만 있는 경우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빈</a:t>
            </a:r>
            <a:r>
              <a:rPr lang="ko-KR" altLang="en-US" sz="1800" dirty="0" smtClean="0"/>
              <a:t> 태그 또는 </a:t>
            </a:r>
            <a:r>
              <a:rPr lang="ko-KR" altLang="en-US" sz="1800" dirty="0" err="1" smtClean="0"/>
              <a:t>단일태그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empty tag)</a:t>
            </a:r>
            <a:endParaRPr lang="en-US" altLang="ko-KR" sz="18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 --html5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</a:t>
            </a:r>
          </a:p>
          <a:p>
            <a:r>
              <a:rPr lang="ko-KR" altLang="en-US" sz="2000" dirty="0"/>
              <a:t>태그와 속성은 대소문자 구분 없음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b="1" dirty="0">
                <a:solidFill>
                  <a:srgbClr val="FF0000"/>
                </a:solidFill>
              </a:rPr>
              <a:t>HTML</a:t>
            </a:r>
            <a:r>
              <a:rPr lang="en-US" altLang="ko-KR" sz="1600" dirty="0"/>
              <a:t>&gt; ... &lt;/html&gt;</a:t>
            </a:r>
            <a:endParaRPr lang="ko-KR" altLang="en-US" sz="16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dirty="0"/>
              <a:t>="heart.jpg" width="100"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/>
              <a:t>"&gt;</a:t>
            </a:r>
          </a:p>
          <a:p>
            <a:r>
              <a:rPr lang="ko-KR" altLang="en-US" sz="2000" dirty="0"/>
              <a:t>속성 값에 불필요한 공백 문자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HTML5 </a:t>
            </a:r>
            <a:r>
              <a:rPr lang="ko-KR" altLang="en-US" sz="2000" dirty="0"/>
              <a:t>표준에 어긋남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/>
              <a:t>"&gt;</a:t>
            </a:r>
            <a:endParaRPr lang="ko-KR" altLang="en-US" sz="2000" dirty="0"/>
          </a:p>
          <a:p>
            <a:pPr lvl="1"/>
            <a:endParaRPr lang="ko-KR" altLang="en-US" sz="18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966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55130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</a:t>
            </a:r>
            <a:r>
              <a:rPr lang="ko-KR" altLang="en-US"/>
              <a:t>속성으로 출력할 윈도우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&lt;base&gt;, &lt;a&gt;, &lt;area&gt;, &lt;form&gt; </a:t>
            </a:r>
            <a:r>
              <a:rPr lang="ko-KR" altLang="en-US" dirty="0"/>
              <a:t>태그에서 </a:t>
            </a:r>
            <a:r>
              <a:rPr lang="en-US" altLang="ko-KR" dirty="0"/>
              <a:t>HTML </a:t>
            </a:r>
            <a:r>
              <a:rPr lang="ko-KR" altLang="en-US" dirty="0"/>
              <a:t>페이지를 출력할 윈도우 지정</a:t>
            </a:r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속성에 사용 가능한 값</a:t>
            </a:r>
            <a:endParaRPr lang="en-US" altLang="ko-KR" dirty="0"/>
          </a:p>
          <a:p>
            <a:pPr lvl="2"/>
            <a:r>
              <a:rPr lang="en-US" altLang="ko-KR" dirty="0"/>
              <a:t>_blank 		- </a:t>
            </a:r>
            <a:r>
              <a:rPr lang="ko-KR" altLang="en-US" dirty="0"/>
              <a:t>새로운 브라우저 윈도우</a:t>
            </a:r>
            <a:r>
              <a:rPr lang="en-US" altLang="ko-KR" dirty="0"/>
              <a:t>(</a:t>
            </a:r>
            <a:r>
              <a:rPr lang="ko-KR" altLang="en-US" dirty="0"/>
              <a:t>탭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_self 		- </a:t>
            </a:r>
            <a:r>
              <a:rPr lang="ko-KR" altLang="en-US" dirty="0"/>
              <a:t>현재 윈도우</a:t>
            </a:r>
          </a:p>
          <a:p>
            <a:pPr lvl="2"/>
            <a:r>
              <a:rPr lang="en-US" altLang="ko-KR" dirty="0"/>
              <a:t>_parent 		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_top 		- </a:t>
            </a:r>
            <a:r>
              <a:rPr lang="ko-KR" altLang="en-US" dirty="0"/>
              <a:t>최상위 브라우저 윈도우</a:t>
            </a:r>
          </a:p>
          <a:p>
            <a:pPr lvl="2"/>
            <a:r>
              <a:rPr lang="ko-KR" altLang="en-US" dirty="0"/>
              <a:t>윈도우이름 </a:t>
            </a:r>
            <a:r>
              <a:rPr lang="en-US" altLang="ko-KR" dirty="0"/>
              <a:t>	- </a:t>
            </a:r>
            <a:r>
              <a:rPr lang="ko-KR" altLang="en-US" dirty="0"/>
              <a:t>대상 윈도우 이름 </a:t>
            </a:r>
            <a:r>
              <a:rPr lang="en-US" altLang="ko-KR" dirty="0"/>
              <a:t>(iframe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속성값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89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</a:t>
            </a:r>
            <a:r>
              <a:rPr lang="ko-KR" altLang="en-US"/>
              <a:t> 속성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ko-KR" altLang="en-US" dirty="0"/>
              <a:t>링크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frame1 </a:t>
            </a:r>
            <a:r>
              <a:rPr lang="ko-KR" altLang="en-US" dirty="0"/>
              <a:t>이름의 프레임에 </a:t>
            </a:r>
            <a:r>
              <a:rPr lang="en-US" altLang="ko-KR" dirty="0"/>
              <a:t>http://www.w3c.org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링크 </a:t>
            </a:r>
            <a:r>
              <a:rPr lang="ko-KR" altLang="en-US" dirty="0" err="1"/>
              <a:t>클릭시</a:t>
            </a:r>
            <a:r>
              <a:rPr lang="ko-KR" altLang="en-US" dirty="0"/>
              <a:t> 새 윈도우</a:t>
            </a:r>
            <a:r>
              <a:rPr lang="en-US" altLang="ko-KR" dirty="0"/>
              <a:t>(</a:t>
            </a:r>
            <a:r>
              <a:rPr lang="ko-KR" altLang="en-US" dirty="0"/>
              <a:t>탭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W3C </a:t>
            </a:r>
            <a:r>
              <a:rPr lang="ko-KR" altLang="en-US" dirty="0"/>
              <a:t>사이트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링크 </a:t>
            </a:r>
            <a:r>
              <a:rPr lang="ko-KR" altLang="en-US" dirty="0" err="1"/>
              <a:t>클릭시</a:t>
            </a:r>
            <a:r>
              <a:rPr lang="ko-KR" altLang="en-US" dirty="0"/>
              <a:t> 현재 윈도우</a:t>
            </a:r>
            <a:r>
              <a:rPr lang="en-US" altLang="ko-KR" dirty="0"/>
              <a:t>(</a:t>
            </a:r>
            <a:r>
              <a:rPr lang="ko-KR" altLang="en-US" dirty="0"/>
              <a:t>탭 혹은 프레임 윈도우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W3C </a:t>
            </a:r>
            <a:r>
              <a:rPr lang="ko-KR" altLang="en-US" dirty="0"/>
              <a:t>사이트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링크를 클릭하면 부모 윈도우에 </a:t>
            </a:r>
            <a:r>
              <a:rPr lang="en-US" altLang="ko-KR" dirty="0"/>
              <a:t>W3C </a:t>
            </a:r>
            <a:r>
              <a:rPr lang="ko-KR" altLang="en-US" dirty="0"/>
              <a:t>사이트 로드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링크 </a:t>
            </a:r>
            <a:r>
              <a:rPr lang="ko-KR" altLang="en-US" dirty="0" err="1"/>
              <a:t>클릭시</a:t>
            </a:r>
            <a:r>
              <a:rPr lang="ko-KR" altLang="en-US" dirty="0"/>
              <a:t> 모든 프레임 윈도우 제거</a:t>
            </a:r>
            <a:r>
              <a:rPr lang="en-US" altLang="ko-KR" dirty="0"/>
              <a:t>,</a:t>
            </a:r>
            <a:r>
              <a:rPr lang="ko-KR" altLang="en-US" dirty="0"/>
              <a:t> 브라우저 윈도우에 </a:t>
            </a:r>
            <a:r>
              <a:rPr lang="en-US" altLang="ko-KR" dirty="0"/>
              <a:t>W3C </a:t>
            </a:r>
            <a:r>
              <a:rPr lang="ko-KR" altLang="en-US" dirty="0"/>
              <a:t>로드</a:t>
            </a:r>
          </a:p>
          <a:p>
            <a:pPr lvl="0"/>
            <a:endParaRPr lang="ko-KR" altLang="en-US" dirty="0"/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772816"/>
            <a:ext cx="6048672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name="frame1"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3284984"/>
            <a:ext cx="604867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href="http://www.w3c.org" </a:t>
            </a:r>
            <a:r>
              <a:rPr lang="pl-PL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target="_blank"</a:t>
            </a: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03" y="4193910"/>
            <a:ext cx="605703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target="_self"&gt;W3C&lt;/a&gt;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30536" y="5322141"/>
            <a:ext cx="605285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target="_parent"&gt;W3C&lt;/a&gt;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58008" y="6253395"/>
            <a:ext cx="606268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target="_top"&gt;W3C&lt;/a&gt;</a:t>
            </a:r>
          </a:p>
        </p:txBody>
      </p:sp>
    </p:spTree>
    <p:extLst>
      <p:ext uri="{BB962C8B-B14F-4D97-AF65-F5344CB8AC3E}">
        <p14:creationId xmlns:p14="http://schemas.microsoft.com/office/powerpoint/2010/main" val="1083080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2-24 target </a:t>
            </a:r>
            <a:r>
              <a:rPr lang="ko-KR" altLang="en-US" dirty="0"/>
              <a:t>속성으로 프레임 윈도우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0534" y="1373054"/>
            <a:ext cx="51975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&lt;head&gt;&lt;title&gt;target </a:t>
            </a:r>
            <a:r>
              <a:rPr lang="ko-KR" altLang="en-US" sz="1100" dirty="0"/>
              <a:t>속성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&lt;h3&gt;target </a:t>
            </a:r>
            <a:r>
              <a:rPr lang="ko-KR" altLang="en-US" sz="1100" dirty="0"/>
              <a:t>속성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&lt;iframe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="ex-24-sitelist.html" </a:t>
            </a:r>
            <a:r>
              <a:rPr lang="en-US" altLang="ko-KR" sz="1100" b="1" dirty="0"/>
              <a:t>name="left"</a:t>
            </a:r>
            <a:r>
              <a:rPr lang="en-US" altLang="ko-KR" sz="1100" dirty="0"/>
              <a:t> width="200" height="300"&gt;</a:t>
            </a:r>
          </a:p>
          <a:p>
            <a:pPr defTabSz="180000"/>
            <a:r>
              <a:rPr lang="en-US" altLang="ko-KR" sz="1100" dirty="0"/>
              <a:t>&lt;/iframe&gt;</a:t>
            </a:r>
          </a:p>
          <a:p>
            <a:pPr defTabSz="180000"/>
            <a:r>
              <a:rPr lang="en-US" altLang="ko-KR" sz="1100" dirty="0"/>
              <a:t>&lt;iframe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name="right"</a:t>
            </a:r>
            <a:r>
              <a:rPr lang="en-US" altLang="ko-KR" sz="1100" dirty="0"/>
              <a:t> width="300" height="300"&gt;</a:t>
            </a:r>
          </a:p>
          <a:p>
            <a:pPr defTabSz="180000"/>
            <a:r>
              <a:rPr lang="en-US" altLang="ko-KR" sz="1100" dirty="0"/>
              <a:t>&lt;/iframe&gt;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10534" y="3789040"/>
            <a:ext cx="5197570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&lt;h4&gt;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&lt;/h4&gt;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target="right"</a:t>
            </a:r>
            <a:r>
              <a:rPr lang="en-US" altLang="ko-KR" sz="1100" dirty="0"/>
              <a:t>&gt;W3C&lt;/a&gt;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="http://www.etnews.com" </a:t>
            </a:r>
            <a:r>
              <a:rPr lang="en-US" altLang="ko-KR" sz="1100" b="1" dirty="0"/>
              <a:t>target="_self"</a:t>
            </a:r>
            <a:r>
              <a:rPr lang="en-US" altLang="ko-KR" sz="1100" dirty="0"/>
              <a:t>&gt;</a:t>
            </a:r>
            <a:r>
              <a:rPr lang="ko-KR" altLang="en-US" sz="1100" dirty="0"/>
              <a:t>전자신문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="http://www.mk.co.kr" </a:t>
            </a:r>
            <a:r>
              <a:rPr lang="en-US" altLang="ko-KR" sz="1100" b="1" dirty="0"/>
              <a:t>target="_top"</a:t>
            </a:r>
            <a:r>
              <a:rPr lang="en-US" altLang="ko-KR" sz="1100" dirty="0"/>
              <a:t>&gt;</a:t>
            </a:r>
            <a:r>
              <a:rPr lang="ko-KR" altLang="en-US" sz="1100" dirty="0" err="1"/>
              <a:t>매일경제신문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target="_blank"</a:t>
            </a:r>
            <a:r>
              <a:rPr lang="en-US" altLang="ko-KR" sz="1100" dirty="0"/>
              <a:t>&gt;</a:t>
            </a:r>
            <a:r>
              <a:rPr lang="ko-KR" altLang="en-US" sz="1100" dirty="0"/>
              <a:t>새 창에 </a:t>
            </a:r>
            <a:r>
              <a:rPr lang="en-US" altLang="ko-KR" sz="1100" dirty="0"/>
              <a:t>W3C&lt;/a&gt;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255795"/>
            <a:ext cx="100540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ex2-24.html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5232" y="3045420"/>
            <a:ext cx="3572272" cy="314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2645" y="3701369"/>
            <a:ext cx="1504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ex2-24-sitelist.html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3984171" y="3967842"/>
            <a:ext cx="1235901" cy="1045333"/>
          </a:xfrm>
          <a:custGeom>
            <a:avLst/>
            <a:gdLst>
              <a:gd name="connsiteX0" fmla="*/ 0 w 1201783"/>
              <a:gd name="connsiteY0" fmla="*/ 0 h 338092"/>
              <a:gd name="connsiteX1" fmla="*/ 440872 w 1201783"/>
              <a:gd name="connsiteY1" fmla="*/ 287383 h 338092"/>
              <a:gd name="connsiteX2" fmla="*/ 1201783 w 1201783"/>
              <a:gd name="connsiteY2" fmla="*/ 336368 h 3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338092">
                <a:moveTo>
                  <a:pt x="0" y="0"/>
                </a:moveTo>
                <a:cubicBezTo>
                  <a:pt x="120287" y="115661"/>
                  <a:pt x="240575" y="231322"/>
                  <a:pt x="440872" y="287383"/>
                </a:cubicBezTo>
                <a:cubicBezTo>
                  <a:pt x="641169" y="343444"/>
                  <a:pt x="921476" y="339906"/>
                  <a:pt x="1201783" y="336368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91296" y="6244416"/>
            <a:ext cx="856426" cy="280928"/>
          </a:xfrm>
          <a:prstGeom prst="wedgeRoundRectCallout">
            <a:avLst>
              <a:gd name="adj1" fmla="val -17379"/>
              <a:gd name="adj2" fmla="val -1228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left </a:t>
            </a:r>
            <a:r>
              <a:rPr lang="ko-KR" altLang="en-US" sz="1050" dirty="0"/>
              <a:t>프레임</a:t>
            </a:r>
            <a:endParaRPr lang="en-US" altLang="ko-K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550" y="6205892"/>
            <a:ext cx="952098" cy="280928"/>
          </a:xfrm>
          <a:prstGeom prst="wedgeRoundRectCallout">
            <a:avLst>
              <a:gd name="adj1" fmla="val -36310"/>
              <a:gd name="adj2" fmla="val -1032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right </a:t>
            </a:r>
            <a:r>
              <a:rPr lang="ko-KR" altLang="en-US" sz="1050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1781848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삽입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200" dirty="0"/>
              <a:t>HTML5</a:t>
            </a:r>
            <a:r>
              <a:rPr lang="ko-KR" altLang="en-US" sz="2200" dirty="0"/>
              <a:t>에서 웹 페이지에 미디어 삽입의 </a:t>
            </a:r>
            <a:r>
              <a:rPr lang="ko-KR" altLang="en-US" sz="2200" dirty="0" smtClean="0"/>
              <a:t>표준화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태그제공</a:t>
            </a:r>
            <a:r>
              <a:rPr lang="en-US" altLang="ko-KR" sz="2200" dirty="0" smtClean="0"/>
              <a:t>)</a:t>
            </a:r>
            <a:endParaRPr lang="en-US" altLang="ko-KR" sz="2200" dirty="0"/>
          </a:p>
          <a:p>
            <a:pPr lvl="1"/>
            <a:r>
              <a:rPr lang="en-US" altLang="ko-KR" dirty="0"/>
              <a:t>&lt;audio&gt;, &lt;video&gt;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 오디오 비디오를 삽입하는 표준 태그</a:t>
            </a:r>
            <a:endParaRPr lang="en-US" altLang="ko-KR" dirty="0"/>
          </a:p>
          <a:p>
            <a:pPr lvl="2"/>
            <a:r>
              <a:rPr lang="ko-KR" altLang="en-US" dirty="0"/>
              <a:t>플러그인 필요 없음</a:t>
            </a:r>
            <a:endParaRPr lang="en-US" altLang="ko-KR" dirty="0"/>
          </a:p>
          <a:p>
            <a:pPr lvl="2"/>
            <a:r>
              <a:rPr lang="en-US" altLang="ko-KR" dirty="0"/>
              <a:t>HTML5 </a:t>
            </a:r>
            <a:r>
              <a:rPr lang="ko-KR" altLang="en-US" dirty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/>
              <a:t>비 표준 미디어 재생 시</a:t>
            </a:r>
            <a:endParaRPr lang="en-US" altLang="ko-KR" dirty="0"/>
          </a:p>
          <a:p>
            <a:pPr lvl="1"/>
            <a:r>
              <a:rPr lang="ko-KR" altLang="en-US" dirty="0"/>
              <a:t>비 표준 미디어</a:t>
            </a:r>
            <a:endParaRPr lang="en-US" altLang="ko-KR" dirty="0"/>
          </a:p>
          <a:p>
            <a:pPr lvl="2"/>
            <a:r>
              <a:rPr lang="ko-KR" altLang="en-US" dirty="0"/>
              <a:t>플래시 등</a:t>
            </a:r>
            <a:endParaRPr lang="en-US" altLang="ko-KR" dirty="0"/>
          </a:p>
          <a:p>
            <a:pPr lvl="1"/>
            <a:r>
              <a:rPr lang="en-US" altLang="ko-KR" dirty="0"/>
              <a:t>&lt;embed&gt;, &lt;object&gt; </a:t>
            </a:r>
            <a:r>
              <a:rPr lang="ko-KR" altLang="en-US" dirty="0" smtClean="0"/>
              <a:t>태그는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권고 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audio,video,img,iframe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사용할것</a:t>
            </a:r>
            <a:r>
              <a:rPr lang="ko-KR" altLang="en-US" dirty="0" smtClean="0"/>
              <a:t> 권고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 사례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320x240 </a:t>
            </a:r>
            <a:r>
              <a:rPr lang="ko-KR" altLang="en-US" dirty="0"/>
              <a:t>공간에</a:t>
            </a:r>
            <a:r>
              <a:rPr lang="en-US" altLang="ko-KR" dirty="0"/>
              <a:t>, bear.mp4 </a:t>
            </a:r>
            <a:r>
              <a:rPr lang="ko-KR" altLang="en-US" dirty="0"/>
              <a:t>재생</a:t>
            </a:r>
            <a:r>
              <a:rPr lang="en-US" altLang="ko-KR" dirty="0"/>
              <a:t>. </a:t>
            </a:r>
            <a:r>
              <a:rPr lang="ko-KR" altLang="en-US" dirty="0"/>
              <a:t>자동시작</a:t>
            </a:r>
            <a:r>
              <a:rPr lang="en-US" altLang="ko-KR" dirty="0"/>
              <a:t>. </a:t>
            </a:r>
            <a:r>
              <a:rPr lang="ko-KR" altLang="en-US" dirty="0"/>
              <a:t>제어버튼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비디오 소스 별도 지정 방법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2964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width="320" height="240"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controls </a:t>
            </a:r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autoplay&gt;&lt;/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874" y="3429000"/>
            <a:ext cx="6912768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width="320" height="240"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type="video/mp4"&gt;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66853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5293396"/>
            <a:ext cx="7223203" cy="1563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898733"/>
            <a:ext cx="6886610" cy="4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5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745970"/>
            <a:ext cx="411787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&lt;video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=“media/bear.mp4" </a:t>
            </a:r>
          </a:p>
          <a:p>
            <a:pPr defTabSz="180000"/>
            <a:r>
              <a:rPr lang="en-US" altLang="ko-KR" sz="1200" dirty="0"/>
              <a:t>		   width="320" height="240" </a:t>
            </a:r>
          </a:p>
          <a:p>
            <a:pPr defTabSz="180000"/>
            <a:r>
              <a:rPr lang="en-US" altLang="ko-KR" sz="1200" dirty="0"/>
              <a:t>			controls </a:t>
            </a:r>
            <a:r>
              <a:rPr lang="en-US" altLang="ko-KR" sz="1200" dirty="0" err="1"/>
              <a:t>autoplay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브라우저가 </a:t>
            </a:r>
            <a:r>
              <a:rPr lang="en-US" altLang="ko-KR" sz="1200" dirty="0"/>
              <a:t>video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&lt;/video&gt;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2-25 &lt;video&gt; </a:t>
            </a:r>
            <a:r>
              <a:rPr lang="ko-KR" altLang="en-US" dirty="0"/>
              <a:t>태그로 비디오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8945" y="1656626"/>
            <a:ext cx="2405411" cy="2775474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7308304" y="2736477"/>
            <a:ext cx="206926" cy="1561329"/>
          </a:xfrm>
          <a:prstGeom prst="rightBrace">
            <a:avLst>
              <a:gd name="adj1" fmla="val 534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5230" y="3249613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240</a:t>
            </a:r>
          </a:p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픽셀</a:t>
            </a: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056167" y="3414330"/>
            <a:ext cx="230498" cy="2160240"/>
          </a:xfrm>
          <a:prstGeom prst="rightBrace">
            <a:avLst>
              <a:gd name="adj1" fmla="val 2597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93809" y="4609699"/>
            <a:ext cx="6992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320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픽셀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1036" y="4017623"/>
            <a:ext cx="1252309" cy="442674"/>
          </a:xfrm>
          <a:prstGeom prst="wedgeRoundRectCallout">
            <a:avLst>
              <a:gd name="adj1" fmla="val 81931"/>
              <a:gd name="adj2" fmla="val -63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controls </a:t>
            </a:r>
            <a:r>
              <a:rPr lang="ko-KR" altLang="en-US" sz="1000" dirty="0"/>
              <a:t>속성에</a:t>
            </a:r>
            <a:endParaRPr lang="en-US" altLang="ko-KR" sz="1000" dirty="0"/>
          </a:p>
          <a:p>
            <a:r>
              <a:rPr lang="ko-KR" altLang="en-US" sz="1000" dirty="0"/>
              <a:t>의해 생긴 </a:t>
            </a:r>
            <a:r>
              <a:rPr lang="ko-KR" altLang="en-US" sz="1000" dirty="0" err="1"/>
              <a:t>콘트롤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5890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&lt;audio&gt; </a:t>
            </a:r>
            <a:r>
              <a:rPr lang="ko-KR" altLang="en-US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태그사례</a:t>
            </a:r>
            <a:endParaRPr lang="en-US" altLang="ko-KR" dirty="0"/>
          </a:p>
          <a:p>
            <a:pPr lvl="1"/>
            <a:r>
              <a:rPr lang="en-US" altLang="ko-KR" dirty="0"/>
              <a:t>mymusic.mp3</a:t>
            </a:r>
            <a:r>
              <a:rPr lang="ko-KR" altLang="en-US" dirty="0"/>
              <a:t>를 자동으로 재생 시작하고</a:t>
            </a:r>
            <a:r>
              <a:rPr lang="en-US" altLang="ko-KR" dirty="0"/>
              <a:t>, </a:t>
            </a:r>
            <a:r>
              <a:rPr lang="ko-KR" altLang="en-US" dirty="0"/>
              <a:t>제어 버튼 출력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재생 가능</a:t>
            </a:r>
            <a:endParaRPr lang="en-US" altLang="ko-KR" dirty="0"/>
          </a:p>
          <a:p>
            <a:pPr lvl="1"/>
            <a:r>
              <a:rPr lang="en-US" altLang="ko-KR" dirty="0"/>
              <a:t>mymusic.mp3</a:t>
            </a:r>
            <a:r>
              <a:rPr lang="ko-KR" altLang="en-US" dirty="0"/>
              <a:t>를 재생할 수 없으면</a:t>
            </a:r>
            <a:r>
              <a:rPr lang="en-US" altLang="ko-KR" dirty="0"/>
              <a:t>, mymusic.ogg </a:t>
            </a:r>
            <a:r>
              <a:rPr lang="ko-KR" altLang="en-US" dirty="0"/>
              <a:t>선택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6933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type="audio/mpeg"&gt;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="mymusic.ogg" type="audio/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ogg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761775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403" y="4437112"/>
            <a:ext cx="7410516" cy="1547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92" y="1556792"/>
            <a:ext cx="8201256" cy="26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6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8383" y="1988840"/>
            <a:ext cx="439248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오디오 삽입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오디오 삽입</a:t>
            </a:r>
            <a:r>
              <a:rPr lang="en-US" altLang="ko-KR" sz="1200" dirty="0"/>
              <a:t>&lt;/h3&gt;</a:t>
            </a:r>
            <a:r>
              <a:rPr lang="ko-KR" altLang="en-US" sz="1200" dirty="0"/>
              <a:t> 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페이지 로드 즉시 음악이 연주됩니다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&lt;audio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="media/EmbraceableYou.mp3" </a:t>
            </a:r>
          </a:p>
          <a:p>
            <a:pPr defTabSz="180000"/>
            <a:r>
              <a:rPr lang="en-US" altLang="ko-KR" sz="1200" dirty="0"/>
              <a:t>			controls </a:t>
            </a:r>
            <a:r>
              <a:rPr lang="en-US" altLang="ko-KR" sz="1200" dirty="0" err="1"/>
              <a:t>autoplay</a:t>
            </a:r>
            <a:r>
              <a:rPr lang="en-US" altLang="ko-KR" sz="1200" dirty="0"/>
              <a:t> loop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ko-KR" altLang="en-US" sz="1200" dirty="0"/>
              <a:t>   브라우저가 </a:t>
            </a:r>
            <a:r>
              <a:rPr lang="en-US" altLang="ko-KR" sz="1200" dirty="0"/>
              <a:t>audio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&lt;/audio&gt;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2-26 &lt;audio&gt; </a:t>
            </a:r>
            <a:r>
              <a:rPr lang="ko-KR" altLang="en-US" dirty="0"/>
              <a:t>태그로 오디오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151536"/>
            <a:ext cx="3096344" cy="23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태그명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속성명</a:t>
            </a:r>
            <a:r>
              <a:rPr lang="en-US" altLang="ko-KR" sz="1800" dirty="0" smtClean="0"/>
              <a:t>=“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“ ……&gt; </a:t>
            </a:r>
            <a:r>
              <a:rPr lang="ko-KR" altLang="en-US" sz="1800" dirty="0" smtClean="0"/>
              <a:t>내용 </a:t>
            </a:r>
            <a:r>
              <a:rPr lang="en-US" altLang="ko-KR" sz="1800" dirty="0" smtClean="0"/>
              <a:t>&lt;/</a:t>
            </a:r>
            <a:r>
              <a:rPr lang="ko-KR" altLang="en-US" sz="1800" dirty="0" err="1" smtClean="0"/>
              <a:t>태그명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복합태그는</a:t>
            </a:r>
            <a:r>
              <a:rPr lang="ko-KR" altLang="en-US" sz="1800" dirty="0" smtClean="0"/>
              <a:t> 구성됨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시작태그부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내용</a:t>
            </a:r>
            <a:r>
              <a:rPr lang="en-US" altLang="ko-KR" sz="1800" dirty="0" smtClean="0"/>
              <a:t>(contents)</a:t>
            </a:r>
            <a:r>
              <a:rPr lang="ko-KR" altLang="en-US" sz="1800" dirty="0" smtClean="0"/>
              <a:t>부 </a:t>
            </a: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종료태그부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합하여 </a:t>
            </a:r>
            <a:r>
              <a:rPr lang="ko-KR" altLang="en-US" sz="1800" dirty="0" err="1" smtClean="0"/>
              <a:t>엘리먼트라</a:t>
            </a:r>
            <a:r>
              <a:rPr lang="ko-KR" altLang="en-US" sz="1800" dirty="0" smtClean="0"/>
              <a:t> 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이름은 </a:t>
            </a:r>
            <a:r>
              <a:rPr lang="ko-KR" altLang="en-US" sz="1800" dirty="0" err="1" smtClean="0"/>
              <a:t>태그이름엘리먼트라</a:t>
            </a:r>
            <a:r>
              <a:rPr lang="ko-KR" altLang="en-US" sz="1800" dirty="0" smtClean="0"/>
              <a:t> 부름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태그이름이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img</a:t>
            </a:r>
            <a:r>
              <a:rPr lang="ko-KR" altLang="en-US" sz="1800" dirty="0" smtClean="0"/>
              <a:t>이면 </a:t>
            </a:r>
            <a:r>
              <a:rPr lang="en-US" altLang="ko-KR" sz="1800" dirty="0" err="1" smtClean="0"/>
              <a:t>img</a:t>
            </a:r>
            <a:r>
              <a:rPr lang="ko-KR" altLang="en-US" sz="1800" dirty="0" err="1" smtClean="0"/>
              <a:t>엘리먼트라</a:t>
            </a:r>
            <a:r>
              <a:rPr lang="ko-KR" altLang="en-US" sz="1800" dirty="0" smtClean="0"/>
              <a:t> 함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02565"/>
            <a:ext cx="2952328" cy="17799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 </a:t>
            </a:r>
            <a:r>
              <a:rPr lang="ko-KR" altLang="en-US" dirty="0"/>
              <a:t>웹 페이지 타이틀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  <a:r>
              <a:rPr lang="ko-KR" altLang="en-US" dirty="0"/>
              <a:t>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772816"/>
            <a:ext cx="351176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페이지에 타이틀을 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</a:t>
            </a:r>
            <a:r>
              <a:rPr lang="ko-KR" altLang="en-US" sz="1200" dirty="0" err="1"/>
              <a:t>타이틀바에</a:t>
            </a:r>
            <a:r>
              <a:rPr lang="ko-KR" altLang="en-US" sz="1200" dirty="0"/>
              <a:t> 보여집니다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942073"/>
            <a:ext cx="576064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46434" y="1888883"/>
            <a:ext cx="2839452" cy="485011"/>
          </a:xfrm>
          <a:custGeom>
            <a:avLst/>
            <a:gdLst>
              <a:gd name="connsiteX0" fmla="*/ 0 w 2839452"/>
              <a:gd name="connsiteY0" fmla="*/ 485011 h 485011"/>
              <a:gd name="connsiteX1" fmla="*/ 1395663 w 2839452"/>
              <a:gd name="connsiteY1" fmla="*/ 32624 h 485011"/>
              <a:gd name="connsiteX2" fmla="*/ 2839452 w 2839452"/>
              <a:gd name="connsiteY2" fmla="*/ 71125 h 4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52" h="485011">
                <a:moveTo>
                  <a:pt x="0" y="485011"/>
                </a:moveTo>
                <a:cubicBezTo>
                  <a:pt x="461210" y="293308"/>
                  <a:pt x="922421" y="101605"/>
                  <a:pt x="1395663" y="32624"/>
                </a:cubicBezTo>
                <a:cubicBezTo>
                  <a:pt x="1868905" y="-36357"/>
                  <a:pt x="2354178" y="17384"/>
                  <a:pt x="2839452" y="7112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2297888"/>
            <a:ext cx="720080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1373" y="4107626"/>
            <a:ext cx="6620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웹페이지</a:t>
            </a:r>
            <a:r>
              <a:rPr lang="ko-KR" altLang="en-US" dirty="0"/>
              <a:t> 제목은 </a:t>
            </a:r>
            <a:r>
              <a:rPr lang="en-US" altLang="ko-KR" dirty="0"/>
              <a:t>&lt;head&gt;</a:t>
            </a:r>
            <a:r>
              <a:rPr lang="ko-KR" altLang="en-US" dirty="0"/>
              <a:t>태그의 하위 태그인 </a:t>
            </a:r>
            <a:r>
              <a:rPr lang="en-US" altLang="ko-KR" dirty="0"/>
              <a:t>&lt;title&gt;</a:t>
            </a:r>
            <a:r>
              <a:rPr lang="ko-KR" altLang="en-US" dirty="0"/>
              <a:t>태그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&lt;title&gt;</a:t>
            </a:r>
            <a:r>
              <a:rPr lang="ko-KR" altLang="en-US" dirty="0"/>
              <a:t>제목 </a:t>
            </a:r>
            <a:r>
              <a:rPr lang="en-US" altLang="ko-KR" dirty="0"/>
              <a:t>&lt;/title&gt;</a:t>
            </a:r>
          </a:p>
          <a:p>
            <a:r>
              <a:rPr lang="ko-KR" altLang="en-US" dirty="0"/>
              <a:t>나중에 </a:t>
            </a:r>
            <a:r>
              <a:rPr lang="en-US" altLang="ko-KR" dirty="0"/>
              <a:t>&lt;body&gt;</a:t>
            </a:r>
            <a:r>
              <a:rPr lang="ko-KR" altLang="en-US" dirty="0"/>
              <a:t>부분에서 사용하는 태그가 아닌 </a:t>
            </a:r>
            <a:r>
              <a:rPr lang="en-US" altLang="ko-KR" dirty="0"/>
              <a:t>title</a:t>
            </a:r>
            <a:r>
              <a:rPr lang="ko-KR" altLang="en-US" dirty="0"/>
              <a:t>속성이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있는데 해당 </a:t>
            </a:r>
            <a:r>
              <a:rPr lang="ko-KR" altLang="en-US" dirty="0" err="1"/>
              <a:t>태그부에</a:t>
            </a:r>
            <a:r>
              <a:rPr lang="ko-KR" altLang="en-US" dirty="0"/>
              <a:t> 마우스 </a:t>
            </a:r>
            <a:r>
              <a:rPr lang="ko-KR" altLang="en-US" dirty="0" err="1"/>
              <a:t>댈시</a:t>
            </a:r>
            <a:r>
              <a:rPr lang="ko-KR" altLang="en-US" dirty="0"/>
              <a:t> 설명이 나옴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title=“</a:t>
            </a:r>
            <a:r>
              <a:rPr lang="ko-KR" altLang="en-US" dirty="0"/>
              <a:t>그림입니다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700808"/>
            <a:ext cx="2974650" cy="3555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 &lt;h1&gt;, ..., &lt;h6&gt; </a:t>
            </a:r>
            <a:r>
              <a:rPr lang="ko-KR" altLang="en-US" dirty="0"/>
              <a:t>태그로 문단 제목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6839" y="2089364"/>
            <a:ext cx="291909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문단 제목 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b="1" dirty="0"/>
              <a:t>&lt;h1&gt;</a:t>
            </a:r>
            <a:r>
              <a:rPr lang="en-US" altLang="ko-KR" sz="1200" dirty="0"/>
              <a:t>1</a:t>
            </a:r>
            <a:r>
              <a:rPr lang="ko-KR" altLang="en-US" sz="1200" dirty="0"/>
              <a:t>장 홈페이지 만들기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dirty="0"/>
              <a:t>&lt;h2&gt;1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&lt;h3&gt;1. </a:t>
            </a:r>
            <a:r>
              <a:rPr lang="ko-KR" altLang="en-US" sz="1200" dirty="0"/>
              <a:t>웹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&lt;h4&gt;1.1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&lt;/h4&gt;</a:t>
            </a:r>
          </a:p>
          <a:p>
            <a:r>
              <a:rPr lang="en-US" altLang="ko-KR" sz="1200" dirty="0"/>
              <a:t>&lt;h5&gt;1.1.1 </a:t>
            </a:r>
            <a:r>
              <a:rPr lang="ko-KR" altLang="en-US" sz="1200" dirty="0"/>
              <a:t>네트워크</a:t>
            </a:r>
            <a:r>
              <a:rPr lang="en-US" altLang="ko-KR" sz="1200" dirty="0"/>
              <a:t>&lt;/h5&gt;</a:t>
            </a:r>
          </a:p>
          <a:p>
            <a:r>
              <a:rPr lang="en-US" altLang="ko-KR" sz="1200" b="1" dirty="0"/>
              <a:t>&lt;h6&gt;</a:t>
            </a:r>
            <a:r>
              <a:rPr lang="en-US" altLang="ko-KR" sz="1200" dirty="0"/>
              <a:t>1.1.1.1. </a:t>
            </a:r>
            <a:r>
              <a:rPr lang="ko-KR" altLang="en-US" sz="1200" dirty="0"/>
              <a:t>통신</a:t>
            </a:r>
            <a:r>
              <a:rPr lang="en-US" altLang="ko-KR" sz="1200" b="1" dirty="0"/>
              <a:t>&lt;/h6&gt;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491880" y="2852936"/>
            <a:ext cx="864096" cy="432048"/>
          </a:xfrm>
          <a:custGeom>
            <a:avLst/>
            <a:gdLst>
              <a:gd name="connsiteX0" fmla="*/ 0 w 2002055"/>
              <a:gd name="connsiteY0" fmla="*/ 510138 h 510138"/>
              <a:gd name="connsiteX1" fmla="*/ 673768 w 2002055"/>
              <a:gd name="connsiteY1" fmla="*/ 144378 h 510138"/>
              <a:gd name="connsiteX2" fmla="*/ 2002055 w 2002055"/>
              <a:gd name="connsiteY2" fmla="*/ 0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55" h="510138">
                <a:moveTo>
                  <a:pt x="0" y="510138"/>
                </a:moveTo>
                <a:cubicBezTo>
                  <a:pt x="170046" y="369769"/>
                  <a:pt x="340092" y="229401"/>
                  <a:pt x="673768" y="144378"/>
                </a:cubicBezTo>
                <a:cubicBezTo>
                  <a:pt x="1007444" y="59355"/>
                  <a:pt x="1504749" y="29677"/>
                  <a:pt x="2002055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212976"/>
            <a:ext cx="2376264" cy="21602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5661248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&lt;h1&gt;</a:t>
            </a:r>
            <a:r>
              <a:rPr lang="ko-KR" altLang="en-US" dirty="0"/>
              <a:t>이 가장 큰 문단 제목이고 </a:t>
            </a:r>
            <a:r>
              <a:rPr lang="en-US" altLang="ko-KR" dirty="0"/>
              <a:t>&lt;h6&gt;</a:t>
            </a:r>
            <a:r>
              <a:rPr lang="ko-KR" altLang="en-US" dirty="0"/>
              <a:t>가 가장 적은 문단 제목이며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보통 글씨체보다 굵은 글씨체이며 자동으로 줄이 바뀌며 제목 뿐만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아니라 검색기 키워드로 </a:t>
            </a:r>
            <a:r>
              <a:rPr lang="ko-KR" altLang="en-US" dirty="0" err="1"/>
              <a:t>사용될수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216947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16832"/>
            <a:ext cx="2701403" cy="2353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2–3 title </a:t>
            </a:r>
            <a:r>
              <a:rPr lang="ko-KR" altLang="en-US" dirty="0"/>
              <a:t>속성으로 </a:t>
            </a:r>
            <a:r>
              <a:rPr lang="ko-KR" altLang="en-US" dirty="0" err="1"/>
              <a:t>툴팁</a:t>
            </a:r>
            <a:r>
              <a:rPr lang="ko-KR" altLang="en-US" dirty="0"/>
              <a:t>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309634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 err="1"/>
              <a:t>툴팁</a:t>
            </a:r>
            <a:r>
              <a:rPr lang="ko-KR" altLang="en-US" sz="1200" dirty="0"/>
              <a:t> 달기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&lt;h1 </a:t>
            </a:r>
            <a:r>
              <a:rPr lang="en-US" altLang="ko-KR" sz="1200" b="1" dirty="0"/>
              <a:t>title="h1</a:t>
            </a:r>
            <a:r>
              <a:rPr lang="ko-KR" altLang="en-US" sz="1200" b="1" dirty="0"/>
              <a:t>태그로 작성하였습니다</a:t>
            </a:r>
            <a:r>
              <a:rPr lang="en-US" altLang="ko-KR" sz="1200" b="1" dirty="0"/>
              <a:t>."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1</a:t>
            </a:r>
            <a:r>
              <a:rPr lang="ko-KR" altLang="en-US" sz="1200" dirty="0"/>
              <a:t>장 홈페이지</a:t>
            </a:r>
            <a:r>
              <a:rPr lang="en-US" altLang="ko-KR" sz="1200" dirty="0"/>
              <a:t>&lt;/h1&gt;</a:t>
            </a:r>
          </a:p>
          <a:p>
            <a:pPr defTabSz="180000"/>
            <a:r>
              <a:rPr lang="en-US" altLang="ko-KR" sz="1200" dirty="0"/>
              <a:t>&lt;h2 title="h2</a:t>
            </a:r>
            <a:r>
              <a:rPr lang="ko-KR" altLang="en-US" sz="1200" dirty="0"/>
              <a:t>태그로 작성하였습니다</a:t>
            </a:r>
            <a:r>
              <a:rPr lang="en-US" altLang="ko-KR" sz="1200" dirty="0"/>
              <a:t>."&gt;</a:t>
            </a:r>
          </a:p>
          <a:p>
            <a:pPr defTabSz="180000"/>
            <a:r>
              <a:rPr lang="en-US" altLang="ko-KR" sz="1200" dirty="0"/>
              <a:t>	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560478"/>
            <a:ext cx="466745" cy="272415"/>
          </a:xfrm>
          <a:prstGeom prst="wedgeRoundRectCallout">
            <a:avLst>
              <a:gd name="adj1" fmla="val -20833"/>
              <a:gd name="adj2" fmla="val -9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툴팁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385734" y="2936938"/>
            <a:ext cx="2472146" cy="588457"/>
          </a:xfrm>
          <a:custGeom>
            <a:avLst/>
            <a:gdLst>
              <a:gd name="connsiteX0" fmla="*/ 0 w 2472146"/>
              <a:gd name="connsiteY0" fmla="*/ 114339 h 588457"/>
              <a:gd name="connsiteX1" fmla="*/ 692332 w 2472146"/>
              <a:gd name="connsiteY1" fmla="*/ 16368 h 588457"/>
              <a:gd name="connsiteX2" fmla="*/ 1332412 w 2472146"/>
              <a:gd name="connsiteY2" fmla="*/ 414785 h 588457"/>
              <a:gd name="connsiteX3" fmla="*/ 2034540 w 2472146"/>
              <a:gd name="connsiteY3" fmla="*/ 587868 h 588457"/>
              <a:gd name="connsiteX4" fmla="*/ 2472146 w 2472146"/>
              <a:gd name="connsiteY4" fmla="*/ 460505 h 5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88457">
                <a:moveTo>
                  <a:pt x="0" y="114339"/>
                </a:moveTo>
                <a:cubicBezTo>
                  <a:pt x="235131" y="40316"/>
                  <a:pt x="470263" y="-33706"/>
                  <a:pt x="692332" y="16368"/>
                </a:cubicBezTo>
                <a:cubicBezTo>
                  <a:pt x="914401" y="66442"/>
                  <a:pt x="1108711" y="319535"/>
                  <a:pt x="1332412" y="414785"/>
                </a:cubicBezTo>
                <a:cubicBezTo>
                  <a:pt x="1556113" y="510035"/>
                  <a:pt x="1844584" y="580248"/>
                  <a:pt x="2034540" y="587868"/>
                </a:cubicBezTo>
                <a:cubicBezTo>
                  <a:pt x="2224496" y="595488"/>
                  <a:pt x="2348321" y="527996"/>
                  <a:pt x="2472146" y="4605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6EAD2-B5F1-4BE1-9937-6120C4DE9B14}"/>
              </a:ext>
            </a:extLst>
          </p:cNvPr>
          <p:cNvSpPr txBox="1"/>
          <p:nvPr/>
        </p:nvSpPr>
        <p:spPr>
          <a:xfrm>
            <a:off x="1619672" y="4869160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</a:t>
            </a:r>
            <a:r>
              <a:rPr lang="ko-KR" altLang="en-US" smtClean="0"/>
              <a:t>의 </a:t>
            </a:r>
            <a:r>
              <a:rPr lang="en-US" altLang="ko-KR" smtClean="0"/>
              <a:t>title</a:t>
            </a:r>
            <a:r>
              <a:rPr lang="ko-KR" altLang="en-US" dirty="0"/>
              <a:t>태그가 아닌 속성은 마우스를 해당 </a:t>
            </a:r>
            <a:r>
              <a:rPr lang="ko-KR" altLang="en-US" dirty="0" err="1"/>
              <a:t>엘리먼트에</a:t>
            </a:r>
            <a:r>
              <a:rPr lang="ko-KR" altLang="en-US" dirty="0"/>
              <a:t> </a:t>
            </a:r>
            <a:r>
              <a:rPr lang="ko-KR" altLang="en-US" dirty="0" err="1"/>
              <a:t>올렸을시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title</a:t>
            </a:r>
            <a:r>
              <a:rPr lang="ko-KR" altLang="en-US" dirty="0"/>
              <a:t>속성 </a:t>
            </a:r>
            <a:r>
              <a:rPr lang="ko-KR" altLang="en-US"/>
              <a:t>값이 </a:t>
            </a:r>
            <a:r>
              <a:rPr lang="ko-KR" altLang="en-US" smtClean="0"/>
              <a:t>팁으로</a:t>
            </a:r>
            <a:r>
              <a:rPr lang="en-US" altLang="ko-KR" smtClean="0"/>
              <a:t> </a:t>
            </a:r>
            <a:r>
              <a:rPr lang="ko-KR" altLang="en-US" smtClean="0"/>
              <a:t>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05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16803</TotalTime>
  <Words>4291</Words>
  <Application>Microsoft Office PowerPoint</Application>
  <PresentationFormat>화면 슬라이드 쇼(4:3)</PresentationFormat>
  <Paragraphs>997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HY나무L</vt:lpstr>
      <vt:lpstr>HY헤드라인M</vt:lpstr>
      <vt:lpstr>맑은 고딕</vt:lpstr>
      <vt:lpstr>휴먼편지체</vt:lpstr>
      <vt:lpstr>Wingdings</vt:lpstr>
      <vt:lpstr>Wingdings 2</vt:lpstr>
      <vt:lpstr>가을</vt:lpstr>
      <vt:lpstr>HTML5 기본문서 만들기 http://www.webprogramming.co.kr/﻿  https://www.w3schools.com/﻿</vt:lpstr>
      <vt:lpstr>강의 목표</vt:lpstr>
      <vt:lpstr>이클립스 입장</vt:lpstr>
      <vt:lpstr>HTML 페이지 기본</vt:lpstr>
      <vt:lpstr>HTML 태그의 특징</vt:lpstr>
      <vt:lpstr>PowerPoint 프레젠테이션</vt:lpstr>
      <vt:lpstr>예제 2-1 웹 페이지 타이틀(제목) 달기</vt:lpstr>
      <vt:lpstr>예제 2-2 &lt;h1&gt;, ..., &lt;h6&gt; 태그로 문단 제목 달기</vt:lpstr>
      <vt:lpstr>예제 2–3 title 속성으로 툴팁 달기</vt:lpstr>
      <vt:lpstr>예제 2–4 &lt;p&gt;로 단락 나누기</vt:lpstr>
      <vt:lpstr>예제 2–5 &lt;hr&gt; 태그로 수평선 긋기</vt:lpstr>
      <vt:lpstr>예제 2-6 &lt;br/&gt; 태그로 새로운 줄로 넘어가기</vt:lpstr>
      <vt:lpstr>특수문자, 기호, 심볼 입력(엔터티)</vt:lpstr>
      <vt:lpstr>예제 2–7 특수 문자, 기호, 심볼 삽입</vt:lpstr>
      <vt:lpstr>예제 2–8 &lt;pre&gt; 태그로 개발자의 포맷 그대로 출력</vt:lpstr>
      <vt:lpstr>예제 2–9 텍스트 꾸미기</vt:lpstr>
      <vt:lpstr>블록 태그와 인라인 태그</vt:lpstr>
      <vt:lpstr>예제 2-10 &lt;div&gt; 블록과 &lt;span&gt; 인라인</vt:lpstr>
      <vt:lpstr>메타 데이터 삽입</vt:lpstr>
      <vt:lpstr>&lt;base&gt; 태그</vt:lpstr>
      <vt:lpstr>&lt;link&gt; 태그와 &lt;meta&gt; 태그</vt:lpstr>
      <vt:lpstr>이미지 삽입</vt:lpstr>
      <vt:lpstr>예제 2-11 &lt;img&gt; 태그로 이미지 삽입</vt:lpstr>
      <vt:lpstr>리스트 만들기(목차)</vt:lpstr>
      <vt:lpstr>PowerPoint 프레젠테이션</vt:lpstr>
      <vt:lpstr>예제 2-12 &lt;ol&gt;로 라면 끓이는 순서 나열</vt:lpstr>
      <vt:lpstr>예제 2-13 &lt;ul&gt;로 좋아하는 음식 나열</vt:lpstr>
      <vt:lpstr>예제 2-14 중첩 리스트 만들기</vt:lpstr>
      <vt:lpstr>예제 2-15 정의 리스트 만들기</vt:lpstr>
      <vt:lpstr>표 만들기, &lt;table&gt;</vt:lpstr>
      <vt:lpstr>행과 열 만들기</vt:lpstr>
      <vt:lpstr>예제 2–16 기본 표 만들기</vt:lpstr>
      <vt:lpstr>예제 2-17 이미지를 가지는 표 만들기</vt:lpstr>
      <vt:lpstr>하이퍼링크 만들기, &lt;a&gt;  원어는 anchor</vt:lpstr>
      <vt:lpstr>하이퍼링크 만들기</vt:lpstr>
      <vt:lpstr>하이퍼링크 텍스트의 색</vt:lpstr>
      <vt:lpstr>예제 2–18 하이퍼링크 만들기</vt:lpstr>
      <vt:lpstr>예제 2-19 링크의 target 속성 활용</vt:lpstr>
      <vt:lpstr>Target속성값(링크페이지가 보여지는 대상 윈도우)</vt:lpstr>
      <vt:lpstr>&lt;a&gt; 태그의 id 속성으로 앵커 만들기 (앵커는 동일페이지에서의 위치)</vt:lpstr>
      <vt:lpstr>PowerPoint 프레젠테이션</vt:lpstr>
      <vt:lpstr>예제 2–20 앵커로 이동하는 링크 만들기</vt:lpstr>
      <vt:lpstr>예제 2-21 파일 다운로드 링크 만들기</vt:lpstr>
      <vt:lpstr>인라인 프레임(inline frame)</vt:lpstr>
      <vt:lpstr>예제 2-22 2개의 인라인 프레임을 가진 웹 페이지</vt:lpstr>
      <vt:lpstr>인라인 프레임에 출력할 문서를 srcdoc 속성으로 만들기 </vt:lpstr>
      <vt:lpstr>예제 2-23&lt;iframe&gt;으로 2개의 신문 사이트 내장하기(보안문제로 허용 안하는 사이트도 많다)</vt:lpstr>
      <vt:lpstr>브라우저 윈도우와 인라인 프레임의 계층 관계</vt:lpstr>
      <vt:lpstr>PowerPoint 프레젠테이션</vt:lpstr>
      <vt:lpstr>target 속성으로 출력할 윈도우 지정</vt:lpstr>
      <vt:lpstr>target 속성 사용 예</vt:lpstr>
      <vt:lpstr>예제 2-24 target 속성으로 프레임 윈도우 활용</vt:lpstr>
      <vt:lpstr>미디어 삽입</vt:lpstr>
      <vt:lpstr>&lt;video&gt; 태그</vt:lpstr>
      <vt:lpstr>&lt;video&gt; 태그 속성</vt:lpstr>
      <vt:lpstr>예제 2-25 &lt;video&gt; 태그로 비디오 삽입</vt:lpstr>
      <vt:lpstr>&lt;audio&gt; 태그</vt:lpstr>
      <vt:lpstr>&lt;audio&gt; 태그</vt:lpstr>
      <vt:lpstr>예제 2-26 &lt;audio&gt; 태그로 오디오 삽입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404-11</cp:lastModifiedBy>
  <cp:revision>550</cp:revision>
  <dcterms:created xsi:type="dcterms:W3CDTF">2011-08-27T14:53:28Z</dcterms:created>
  <dcterms:modified xsi:type="dcterms:W3CDTF">2023-02-06T03:42:22Z</dcterms:modified>
</cp:coreProperties>
</file>