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8"/>
  </p:notesMasterIdLst>
  <p:sldIdLst>
    <p:sldId id="386" r:id="rId2"/>
    <p:sldId id="362" r:id="rId3"/>
    <p:sldId id="363" r:id="rId4"/>
    <p:sldId id="345" r:id="rId5"/>
    <p:sldId id="364" r:id="rId6"/>
    <p:sldId id="346" r:id="rId7"/>
    <p:sldId id="365" r:id="rId8"/>
    <p:sldId id="350" r:id="rId9"/>
    <p:sldId id="366" r:id="rId10"/>
    <p:sldId id="347" r:id="rId11"/>
    <p:sldId id="367" r:id="rId12"/>
    <p:sldId id="348" r:id="rId13"/>
    <p:sldId id="349" r:id="rId14"/>
    <p:sldId id="359" r:id="rId15"/>
    <p:sldId id="368" r:id="rId16"/>
    <p:sldId id="351" r:id="rId17"/>
    <p:sldId id="369" r:id="rId18"/>
    <p:sldId id="358" r:id="rId19"/>
    <p:sldId id="370" r:id="rId20"/>
    <p:sldId id="352" r:id="rId21"/>
    <p:sldId id="371" r:id="rId22"/>
    <p:sldId id="353" r:id="rId23"/>
    <p:sldId id="354" r:id="rId24"/>
    <p:sldId id="372" r:id="rId25"/>
    <p:sldId id="355" r:id="rId26"/>
    <p:sldId id="360" r:id="rId27"/>
    <p:sldId id="385" r:id="rId28"/>
    <p:sldId id="373" r:id="rId29"/>
    <p:sldId id="334" r:id="rId30"/>
    <p:sldId id="374" r:id="rId31"/>
    <p:sldId id="336" r:id="rId32"/>
    <p:sldId id="335" r:id="rId33"/>
    <p:sldId id="337" r:id="rId34"/>
    <p:sldId id="375" r:id="rId35"/>
    <p:sldId id="338" r:id="rId36"/>
    <p:sldId id="376" r:id="rId37"/>
    <p:sldId id="340" r:id="rId38"/>
    <p:sldId id="377" r:id="rId39"/>
    <p:sldId id="378" r:id="rId40"/>
    <p:sldId id="341" r:id="rId41"/>
    <p:sldId id="388" r:id="rId42"/>
    <p:sldId id="389" r:id="rId43"/>
    <p:sldId id="390" r:id="rId44"/>
    <p:sldId id="379" r:id="rId45"/>
    <p:sldId id="343" r:id="rId46"/>
    <p:sldId id="380" r:id="rId47"/>
    <p:sldId id="356" r:id="rId48"/>
    <p:sldId id="381" r:id="rId49"/>
    <p:sldId id="330" r:id="rId50"/>
    <p:sldId id="331" r:id="rId51"/>
    <p:sldId id="382" r:id="rId52"/>
    <p:sldId id="332" r:id="rId53"/>
    <p:sldId id="383" r:id="rId54"/>
    <p:sldId id="357" r:id="rId55"/>
    <p:sldId id="384" r:id="rId56"/>
    <p:sldId id="387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86"/>
            <p14:sldId id="362"/>
            <p14:sldId id="363"/>
            <p14:sldId id="345"/>
            <p14:sldId id="364"/>
            <p14:sldId id="346"/>
            <p14:sldId id="365"/>
            <p14:sldId id="350"/>
            <p14:sldId id="366"/>
            <p14:sldId id="347"/>
            <p14:sldId id="367"/>
            <p14:sldId id="348"/>
            <p14:sldId id="349"/>
            <p14:sldId id="359"/>
            <p14:sldId id="368"/>
            <p14:sldId id="351"/>
            <p14:sldId id="369"/>
            <p14:sldId id="358"/>
            <p14:sldId id="370"/>
            <p14:sldId id="352"/>
            <p14:sldId id="371"/>
            <p14:sldId id="353"/>
            <p14:sldId id="354"/>
            <p14:sldId id="372"/>
            <p14:sldId id="355"/>
            <p14:sldId id="360"/>
            <p14:sldId id="385"/>
            <p14:sldId id="373"/>
            <p14:sldId id="334"/>
            <p14:sldId id="374"/>
            <p14:sldId id="336"/>
            <p14:sldId id="335"/>
            <p14:sldId id="337"/>
            <p14:sldId id="375"/>
            <p14:sldId id="338"/>
            <p14:sldId id="376"/>
            <p14:sldId id="340"/>
            <p14:sldId id="377"/>
            <p14:sldId id="378"/>
            <p14:sldId id="341"/>
            <p14:sldId id="388"/>
            <p14:sldId id="389"/>
            <p14:sldId id="390"/>
            <p14:sldId id="379"/>
            <p14:sldId id="343"/>
            <p14:sldId id="380"/>
            <p14:sldId id="356"/>
            <p14:sldId id="381"/>
            <p14:sldId id="330"/>
            <p14:sldId id="331"/>
            <p14:sldId id="382"/>
            <p14:sldId id="332"/>
            <p14:sldId id="383"/>
            <p14:sldId id="357"/>
            <p14:sldId id="384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B22"/>
    <a:srgbClr val="C9E7A7"/>
    <a:srgbClr val="8BB0CF"/>
    <a:srgbClr val="7AA5C8"/>
    <a:srgbClr val="42739C"/>
    <a:srgbClr val="FF5B5B"/>
    <a:srgbClr val="FFFF66"/>
    <a:srgbClr val="669900"/>
    <a:srgbClr val="FF3300"/>
    <a:srgbClr val="8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41" autoAdjust="0"/>
    <p:restoredTop sz="99346" autoAdjust="0"/>
  </p:normalViewPr>
  <p:slideViewPr>
    <p:cSldViewPr>
      <p:cViewPr varScale="1">
        <p:scale>
          <a:sx n="115" d="100"/>
          <a:sy n="115" d="100"/>
        </p:scale>
        <p:origin x="213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18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60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J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V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15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46040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/>
              <a:t>Event </a:t>
            </a:r>
            <a:r>
              <a:rPr lang="ko-KR" altLang="en-US" b="1"/>
              <a:t>기초 및 활용</a:t>
            </a:r>
          </a:p>
        </p:txBody>
      </p:sp>
    </p:spTree>
    <p:extLst>
      <p:ext uri="{BB962C8B-B14F-4D97-AF65-F5344CB8AC3E}">
        <p14:creationId xmlns:p14="http://schemas.microsoft.com/office/powerpoint/2010/main" val="4397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9029" y="4077438"/>
            <a:ext cx="2475729" cy="20282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9–3 </a:t>
            </a:r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/>
              <a:t>사용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3969" y="1484784"/>
            <a:ext cx="5702862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en-US" altLang="ko-KR" sz="1200" dirty="0" err="1"/>
              <a:t>addEventListener</a:t>
            </a:r>
            <a:r>
              <a:rPr lang="en-US" altLang="ko-KR" sz="1200" dirty="0"/>
              <a:t>()</a:t>
            </a:r>
            <a:r>
              <a:rPr lang="ko-KR" altLang="en-US" sz="1200" dirty="0"/>
              <a:t>를 이용한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p;</a:t>
            </a:r>
          </a:p>
          <a:p>
            <a:pPr defTabSz="180000"/>
            <a:r>
              <a:rPr lang="en-US" altLang="ko-KR" sz="1200" b="1" dirty="0"/>
              <a:t>function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() { </a:t>
            </a:r>
            <a:r>
              <a:rPr lang="en-US" altLang="ko-KR" sz="1200" dirty="0"/>
              <a:t>// </a:t>
            </a:r>
            <a:r>
              <a:rPr lang="ko-KR" altLang="en-US" sz="1200" dirty="0"/>
              <a:t>문서가 완전히 </a:t>
            </a:r>
            <a:r>
              <a:rPr lang="ko-KR" altLang="en-US" sz="1200" dirty="0" err="1"/>
              <a:t>로드되었을</a:t>
            </a:r>
            <a:r>
              <a:rPr lang="ko-KR" altLang="en-US" sz="1200" dirty="0"/>
              <a:t> 때 호출</a:t>
            </a:r>
          </a:p>
          <a:p>
            <a:pPr defTabSz="180000"/>
            <a:r>
              <a:rPr lang="en-US" altLang="ko-KR" sz="1200" dirty="0"/>
              <a:t>	p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C00000"/>
                </a:solidFill>
              </a:rPr>
              <a:t>p.addEventListener</a:t>
            </a:r>
            <a:r>
              <a:rPr lang="en-US" altLang="ko-KR" sz="1200" b="1" dirty="0">
                <a:solidFill>
                  <a:srgbClr val="C00000"/>
                </a:solidFill>
              </a:rPr>
              <a:t>("</a:t>
            </a:r>
            <a:r>
              <a:rPr lang="en-US" altLang="ko-KR" sz="1200" b="1" dirty="0" err="1">
                <a:solidFill>
                  <a:srgbClr val="C00000"/>
                </a:solidFill>
              </a:rPr>
              <a:t>mouseover</a:t>
            </a:r>
            <a:r>
              <a:rPr lang="en-US" altLang="ko-KR" sz="1200" b="1" dirty="0">
                <a:solidFill>
                  <a:srgbClr val="C00000"/>
                </a:solidFill>
              </a:rPr>
              <a:t>", over); </a:t>
            </a:r>
            <a:r>
              <a:rPr lang="en-US" altLang="ko-KR" sz="1200" dirty="0"/>
              <a:t>//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C00000"/>
                </a:solidFill>
              </a:rPr>
              <a:t>p.addEventListener</a:t>
            </a:r>
            <a:r>
              <a:rPr lang="en-US" altLang="ko-KR" sz="1200" b="1" dirty="0">
                <a:solidFill>
                  <a:srgbClr val="C00000"/>
                </a:solidFill>
              </a:rPr>
              <a:t>("</a:t>
            </a:r>
            <a:r>
              <a:rPr lang="en-US" altLang="ko-KR" sz="1200" b="1" dirty="0" err="1">
                <a:solidFill>
                  <a:srgbClr val="C00000"/>
                </a:solidFill>
              </a:rPr>
              <a:t>mouseout</a:t>
            </a:r>
            <a:r>
              <a:rPr lang="en-US" altLang="ko-KR" sz="1200" b="1" dirty="0">
                <a:solidFill>
                  <a:srgbClr val="C00000"/>
                </a:solidFill>
              </a:rPr>
              <a:t>", out); </a:t>
            </a:r>
            <a:r>
              <a:rPr lang="en-US" altLang="ko-KR" sz="1200" dirty="0"/>
              <a:t>// </a:t>
            </a:r>
            <a:r>
              <a:rPr lang="ko-KR" altLang="en-US" sz="1200" dirty="0"/>
              <a:t>이벤트 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over()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out()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="white";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addEventListener</a:t>
            </a:r>
            <a:r>
              <a:rPr lang="en-US" altLang="ko-KR" sz="1200" dirty="0"/>
              <a:t>()</a:t>
            </a:r>
            <a:r>
              <a:rPr lang="ko-KR" altLang="en-US" sz="1200" dirty="0"/>
              <a:t>를 이용한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</a:t>
            </a:r>
            <a:r>
              <a:rPr lang="en-US" altLang="ko-KR" sz="1200" b="1" dirty="0"/>
              <a:t>id="p"</a:t>
            </a:r>
            <a:r>
              <a:rPr lang="en-US" altLang="ko-KR" sz="1200" dirty="0"/>
              <a:t>&gt;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28779" y="5157192"/>
            <a:ext cx="1528052" cy="442674"/>
          </a:xfrm>
          <a:prstGeom prst="wedgeRoundRectCallout">
            <a:avLst>
              <a:gd name="adj1" fmla="val 78905"/>
              <a:gd name="adj2" fmla="val 771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이곳에 마우스를 올리면 배경색 변함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7271" y="1628800"/>
            <a:ext cx="2475729" cy="20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6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익명 함수로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익명 함수</a:t>
            </a:r>
            <a:r>
              <a:rPr lang="en-US" altLang="ko-KR" dirty="0"/>
              <a:t>(anonymous function)</a:t>
            </a:r>
          </a:p>
          <a:p>
            <a:pPr lvl="1"/>
            <a:r>
              <a:rPr lang="ko-KR" altLang="en-US" dirty="0"/>
              <a:t>함수 이름 없이 필요한 곳에 함수의 코드를 바로 작성</a:t>
            </a:r>
            <a:endParaRPr lang="en-US" altLang="ko-KR" dirty="0"/>
          </a:p>
          <a:p>
            <a:pPr marL="640080" lvl="2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코드가 짧거나 한 곳에서만 사용하는 경우</a:t>
            </a:r>
            <a:r>
              <a:rPr lang="en-US" altLang="ko-KR" dirty="0"/>
              <a:t>, </a:t>
            </a:r>
            <a:r>
              <a:rPr lang="ko-KR" altLang="en-US" dirty="0"/>
              <a:t>익명 함수 편리</a:t>
            </a:r>
            <a:endParaRPr lang="en-US" altLang="ko-KR" dirty="0"/>
          </a:p>
          <a:p>
            <a:pPr lvl="1"/>
            <a:r>
              <a:rPr lang="ko-KR" altLang="en-US" dirty="0"/>
              <a:t>함수 이름을 써주는 곳에 익명의 함수를 바로 정의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2674947"/>
            <a:ext cx="73448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function ()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"orchid"; };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익명 함수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31640" y="3049073"/>
            <a:ext cx="734481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function ()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"orchid"; }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익명 함수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311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9-4 </a:t>
            </a:r>
            <a:r>
              <a:rPr lang="ko-KR" altLang="en-US" dirty="0"/>
              <a:t>익명 함수로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619215"/>
            <a:ext cx="5256584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익명 함수로 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p;</a:t>
            </a:r>
          </a:p>
          <a:p>
            <a:pPr defTabSz="180000"/>
            <a:r>
              <a:rPr lang="en-US" altLang="ko-KR" sz="1200" b="1" dirty="0"/>
              <a:t>function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() { </a:t>
            </a:r>
            <a:r>
              <a:rPr lang="en-US" altLang="ko-KR" sz="1200" dirty="0"/>
              <a:t>// </a:t>
            </a:r>
            <a:r>
              <a:rPr lang="ko-KR" altLang="en-US" sz="1200" dirty="0"/>
              <a:t>문서가 완전히 </a:t>
            </a:r>
            <a:r>
              <a:rPr lang="ko-KR" altLang="en-US" sz="1200" dirty="0" err="1"/>
              <a:t>로드되었을</a:t>
            </a:r>
            <a:r>
              <a:rPr lang="ko-KR" altLang="en-US" sz="1200" dirty="0"/>
              <a:t> 때 호출</a:t>
            </a:r>
          </a:p>
          <a:p>
            <a:pPr defTabSz="180000"/>
            <a:r>
              <a:rPr lang="en-US" altLang="ko-KR" sz="1200" dirty="0"/>
              <a:t>	p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("p");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p.onmouseover</a:t>
            </a:r>
            <a:r>
              <a:rPr lang="en-US" altLang="ko-KR" sz="1200" dirty="0"/>
              <a:t> = </a:t>
            </a:r>
            <a:r>
              <a:rPr lang="en-US" altLang="ko-KR" sz="1200" b="1" dirty="0"/>
              <a:t>function () { </a:t>
            </a:r>
            <a:r>
              <a:rPr lang="en-US" altLang="ko-KR" sz="1200" dirty="0"/>
              <a:t>// </a:t>
            </a:r>
            <a:r>
              <a:rPr lang="ko-KR" altLang="en-US" sz="1200" dirty="0"/>
              <a:t>익명 함수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this.style.backgroundColor</a:t>
            </a:r>
            <a:r>
              <a:rPr lang="en-US" altLang="ko-KR" sz="1200" b="1" dirty="0"/>
              <a:t> = "orchid";</a:t>
            </a:r>
          </a:p>
          <a:p>
            <a:pPr defTabSz="180000"/>
            <a:r>
              <a:rPr lang="en-US" altLang="ko-KR" sz="1200" b="1" dirty="0"/>
              <a:t>	};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mouseout</a:t>
            </a:r>
            <a:r>
              <a:rPr lang="en-US" altLang="ko-KR" sz="1200" dirty="0"/>
              <a:t>", </a:t>
            </a:r>
          </a:p>
          <a:p>
            <a:pPr defTabSz="180000"/>
            <a:r>
              <a:rPr lang="en-US" altLang="ko-KR" sz="1200" b="1" dirty="0"/>
              <a:t>		function () { </a:t>
            </a:r>
            <a:r>
              <a:rPr lang="en-US" altLang="ko-KR" sz="1200" b="1" dirty="0" err="1"/>
              <a:t>this.style.backgroundColor</a:t>
            </a:r>
            <a:r>
              <a:rPr lang="en-US" altLang="ko-KR" sz="1200" b="1" dirty="0"/>
              <a:t>="white"; } </a:t>
            </a:r>
            <a:r>
              <a:rPr lang="en-US" altLang="ko-KR" sz="1200" dirty="0"/>
              <a:t>// </a:t>
            </a:r>
            <a:r>
              <a:rPr lang="ko-KR" altLang="en-US" sz="1200" dirty="0"/>
              <a:t>익명 함수</a:t>
            </a:r>
          </a:p>
          <a:p>
            <a:pPr defTabSz="180000"/>
            <a:r>
              <a:rPr lang="en-US" altLang="ko-KR" sz="1200" dirty="0"/>
              <a:t>	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익명 함수로 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</a:t>
            </a:r>
            <a:r>
              <a:rPr lang="en-US" altLang="ko-KR" sz="1200" b="1" dirty="0"/>
              <a:t> id="p"</a:t>
            </a:r>
            <a:r>
              <a:rPr lang="en-US" altLang="ko-KR" sz="1200" dirty="0"/>
              <a:t>&gt;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1700808"/>
            <a:ext cx="2750840" cy="19413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1497" y="3789040"/>
            <a:ext cx="2750840" cy="19413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08911" y="5629500"/>
            <a:ext cx="1528052" cy="442674"/>
          </a:xfrm>
          <a:prstGeom prst="wedgeRoundRectCallout">
            <a:avLst>
              <a:gd name="adj1" fmla="val 74401"/>
              <a:gd name="adj2" fmla="val -672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이곳에 마우스를 올리면 배경색 변함</a:t>
            </a:r>
          </a:p>
        </p:txBody>
      </p:sp>
    </p:spTree>
    <p:extLst>
      <p:ext uri="{BB962C8B-B14F-4D97-AF65-F5344CB8AC3E}">
        <p14:creationId xmlns:p14="http://schemas.microsoft.com/office/powerpoint/2010/main" val="261453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 방법 </a:t>
            </a:r>
            <a:r>
              <a:rPr lang="en-US" altLang="ko-KR" dirty="0"/>
              <a:t>4 </a:t>
            </a:r>
            <a:r>
              <a:rPr lang="ko-KR" altLang="en-US" dirty="0"/>
              <a:t>가지 비교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83272" y="2365891"/>
            <a:ext cx="5328592" cy="671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&lt;p id="p" </a:t>
            </a:r>
            <a:r>
              <a:rPr lang="en-US" altLang="ko-KR" sz="1200" dirty="0" err="1"/>
              <a:t>onmouseover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this.style.backgroundColor</a:t>
            </a:r>
            <a:r>
              <a:rPr lang="en-US" altLang="ko-KR" sz="1200" dirty="0"/>
              <a:t>='orchid'"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&lt;/p&gt;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83272" y="3374004"/>
            <a:ext cx="5328592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dirty="0"/>
              <a:t>function over()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 err="1"/>
              <a:t>p.onmouseover</a:t>
            </a:r>
            <a:r>
              <a:rPr lang="en-US" altLang="ko-KR" sz="1200" dirty="0"/>
              <a:t> = over;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2483768" y="4509120"/>
            <a:ext cx="5328096" cy="4320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dirty="0" err="1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mouseover</a:t>
            </a:r>
            <a:r>
              <a:rPr lang="en-US" altLang="ko-KR" sz="1200" dirty="0"/>
              <a:t>", over);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83768" y="5229200"/>
            <a:ext cx="5328096" cy="285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p.onmouseover</a:t>
            </a:r>
            <a:r>
              <a:rPr lang="en-US" altLang="ko-KR" sz="1200" dirty="0"/>
              <a:t> = function () { </a:t>
            </a:r>
            <a:r>
              <a:rPr lang="en-US" altLang="ko-KR" sz="1200" dirty="0" err="1"/>
              <a:t>this.style.backgroundColor</a:t>
            </a:r>
            <a:r>
              <a:rPr lang="en-US" altLang="ko-KR" sz="1200" dirty="0"/>
              <a:t>="orchid"; };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080" y="2365891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(1) HTML </a:t>
            </a:r>
            <a:r>
              <a:rPr lang="ko-KR" altLang="en-US" sz="1200" dirty="0"/>
              <a:t>태그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080" y="3301995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(2)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endParaRPr lang="en-US" altLang="ko-KR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프로퍼티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5080" y="4437112"/>
            <a:ext cx="1694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(3) </a:t>
            </a:r>
            <a:r>
              <a:rPr lang="en-US" altLang="ko-KR" sz="1200" dirty="0" err="1"/>
              <a:t>addEventListener</a:t>
            </a:r>
            <a:r>
              <a:rPr lang="en-US" altLang="ko-KR" sz="1200" dirty="0"/>
              <a:t>()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080" y="5157192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(4) </a:t>
            </a:r>
            <a:r>
              <a:rPr lang="ko-KR" altLang="en-US" sz="1200" dirty="0"/>
              <a:t>익명</a:t>
            </a:r>
            <a:r>
              <a:rPr lang="en-US" altLang="ko-KR" sz="1200" dirty="0"/>
              <a:t> </a:t>
            </a:r>
            <a:r>
              <a:rPr lang="ko-KR" altLang="en-US" sz="1200" dirty="0"/>
              <a:t>함수 이용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483768" y="5805264"/>
            <a:ext cx="5328096" cy="665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mouseover</a:t>
            </a:r>
            <a:r>
              <a:rPr lang="en-US" altLang="ko-KR" sz="1200" dirty="0"/>
              <a:t>", </a:t>
            </a:r>
          </a:p>
          <a:p>
            <a:pPr defTabSz="180000"/>
            <a:r>
              <a:rPr lang="en-US" altLang="ko-KR" sz="1200" dirty="0"/>
              <a:t>	function () { </a:t>
            </a:r>
            <a:r>
              <a:rPr lang="en-US" altLang="ko-KR" sz="1200" dirty="0" err="1"/>
              <a:t>this.style.backgroundColor</a:t>
            </a:r>
            <a:r>
              <a:rPr lang="en-US" altLang="ko-KR" sz="1200" dirty="0"/>
              <a:t>="orchid"; } </a:t>
            </a:r>
          </a:p>
          <a:p>
            <a:pPr defTabSz="180000"/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55080" y="5805264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(5) </a:t>
            </a:r>
            <a:r>
              <a:rPr lang="ko-KR" altLang="en-US" sz="1200" dirty="0"/>
              <a:t>익명</a:t>
            </a:r>
            <a:r>
              <a:rPr lang="en-US" altLang="ko-KR" sz="1200" dirty="0"/>
              <a:t> </a:t>
            </a:r>
            <a:r>
              <a:rPr lang="ko-KR" altLang="en-US" sz="1200" dirty="0"/>
              <a:t>함수 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49133" y="1388142"/>
            <a:ext cx="536273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over() {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="orchid";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1327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이벤트 객체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객체명이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event,</a:t>
            </a:r>
            <a:r>
              <a:rPr lang="ko-KR" altLang="en-US" dirty="0" smtClean="0"/>
              <a:t>이벤트 발생시 생김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이벤트 객체</a:t>
            </a:r>
            <a:r>
              <a:rPr lang="en-US" altLang="ko-KR" dirty="0"/>
              <a:t>(event object)</a:t>
            </a:r>
          </a:p>
          <a:p>
            <a:pPr lvl="1"/>
            <a:r>
              <a:rPr lang="ko-KR" altLang="en-US" dirty="0"/>
              <a:t>발생한 이벤트에 관련된 다양한 정보를 담은 객체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mousedown</a:t>
            </a:r>
            <a:r>
              <a:rPr lang="en-US" altLang="ko-KR" dirty="0"/>
              <a:t> </a:t>
            </a:r>
            <a:r>
              <a:rPr lang="ko-KR" altLang="en-US" dirty="0"/>
              <a:t>이벤트의 경우</a:t>
            </a:r>
            <a:r>
              <a:rPr lang="en-US" altLang="ko-KR" dirty="0"/>
              <a:t>, </a:t>
            </a:r>
            <a:r>
              <a:rPr lang="ko-KR" altLang="en-US" dirty="0"/>
              <a:t>마우스 좌표와 버튼 번호 등</a:t>
            </a:r>
          </a:p>
          <a:p>
            <a:pPr marL="365760" lvl="1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keydown</a:t>
            </a:r>
            <a:r>
              <a:rPr lang="en-US" altLang="ko-KR" dirty="0"/>
              <a:t> </a:t>
            </a:r>
            <a:r>
              <a:rPr lang="ko-KR" altLang="en-US" dirty="0"/>
              <a:t>이벤트의 경우</a:t>
            </a:r>
            <a:r>
              <a:rPr lang="en-US" altLang="ko-KR" dirty="0"/>
              <a:t>, </a:t>
            </a:r>
            <a:r>
              <a:rPr lang="ko-KR" altLang="en-US" dirty="0"/>
              <a:t>키 </a:t>
            </a:r>
            <a:r>
              <a:rPr lang="en-US" altLang="ko-KR" dirty="0" err="1"/>
              <a:t>코드</a:t>
            </a:r>
            <a:r>
              <a:rPr lang="en-US" altLang="ko-KR" dirty="0"/>
              <a:t> 값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 fontAlgn="base"/>
            <a:r>
              <a:rPr lang="ko-KR" altLang="en-US" dirty="0"/>
              <a:t>이벤트가 처리되고 나면 이벤트 객체 소멸</a:t>
            </a:r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816935" y="3721241"/>
            <a:ext cx="5392273" cy="2828616"/>
            <a:chOff x="1816935" y="3721241"/>
            <a:chExt cx="5392273" cy="28286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6935" y="3721241"/>
              <a:ext cx="2744872" cy="200097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3750" y="5342364"/>
              <a:ext cx="212697" cy="307851"/>
            </a:xfrm>
            <a:prstGeom prst="rect">
              <a:avLst/>
            </a:prstGeom>
            <a:solidFill>
              <a:srgbClr val="FF0000"/>
            </a:solidFill>
          </p:spPr>
        </p:pic>
        <p:grpSp>
          <p:nvGrpSpPr>
            <p:cNvPr id="8" name="그룹 7"/>
            <p:cNvGrpSpPr/>
            <p:nvPr/>
          </p:nvGrpSpPr>
          <p:grpSpPr>
            <a:xfrm>
              <a:off x="4121191" y="5615096"/>
              <a:ext cx="720080" cy="934761"/>
              <a:chOff x="3200521" y="4630057"/>
              <a:chExt cx="720080" cy="93476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200521" y="4795377"/>
                <a:ext cx="7200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dirty="0">
                    <a:sym typeface="Wingdings" panose="05000000000000000000" pitchFamily="2" charset="2"/>
                  </a:rPr>
                  <a:t></a:t>
                </a:r>
                <a:endParaRPr lang="ko-KR" altLang="en-US" sz="4400" dirty="0"/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3229429" y="4630057"/>
                <a:ext cx="90714" cy="486229"/>
              </a:xfrm>
              <a:custGeom>
                <a:avLst/>
                <a:gdLst>
                  <a:gd name="connsiteX0" fmla="*/ 90714 w 90714"/>
                  <a:gd name="connsiteY0" fmla="*/ 486229 h 486229"/>
                  <a:gd name="connsiteX1" fmla="*/ 29028 w 90714"/>
                  <a:gd name="connsiteY1" fmla="*/ 254000 h 486229"/>
                  <a:gd name="connsiteX2" fmla="*/ 0 w 90714"/>
                  <a:gd name="connsiteY2" fmla="*/ 0 h 486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714" h="486229">
                    <a:moveTo>
                      <a:pt x="90714" y="486229"/>
                    </a:moveTo>
                    <a:cubicBezTo>
                      <a:pt x="67430" y="410633"/>
                      <a:pt x="44147" y="335038"/>
                      <a:pt x="29028" y="254000"/>
                    </a:cubicBezTo>
                    <a:cubicBezTo>
                      <a:pt x="13909" y="172962"/>
                      <a:pt x="6048" y="42333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5633359" y="3815692"/>
              <a:ext cx="1575849" cy="64807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이벤트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리스너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자바스크립트 코드 </a:t>
              </a:r>
            </a:p>
          </p:txBody>
        </p:sp>
        <p:sp>
          <p:nvSpPr>
            <p:cNvPr id="10" name="포인트가 6개인 별 9"/>
            <p:cNvSpPr/>
            <p:nvPr/>
          </p:nvSpPr>
          <p:spPr>
            <a:xfrm>
              <a:off x="3207213" y="4771751"/>
              <a:ext cx="1271095" cy="720080"/>
            </a:xfrm>
            <a:prstGeom prst="star6">
              <a:avLst>
                <a:gd name="adj" fmla="val 38442"/>
                <a:gd name="hf" fmla="val 115470"/>
              </a:avLst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mousedown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이벤트발생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4409223" y="4488932"/>
              <a:ext cx="2007994" cy="682152"/>
            </a:xfrm>
            <a:custGeom>
              <a:avLst/>
              <a:gdLst>
                <a:gd name="connsiteX0" fmla="*/ 0 w 1651223"/>
                <a:gd name="connsiteY0" fmla="*/ 566058 h 578601"/>
                <a:gd name="connsiteX1" fmla="*/ 1378857 w 1651223"/>
                <a:gd name="connsiteY1" fmla="*/ 504372 h 578601"/>
                <a:gd name="connsiteX2" fmla="*/ 1651000 w 1651223"/>
                <a:gd name="connsiteY2" fmla="*/ 0 h 57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223" h="578601">
                  <a:moveTo>
                    <a:pt x="0" y="566058"/>
                  </a:moveTo>
                  <a:cubicBezTo>
                    <a:pt x="551845" y="582386"/>
                    <a:pt x="1103690" y="598715"/>
                    <a:pt x="1378857" y="504372"/>
                  </a:cubicBezTo>
                  <a:cubicBezTo>
                    <a:pt x="1654024" y="410029"/>
                    <a:pt x="1652512" y="205014"/>
                    <a:pt x="1651000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314845" y="5186241"/>
              <a:ext cx="872062" cy="6111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마우스 클릭 좌표</a:t>
              </a:r>
              <a:r>
                <a:rPr lang="en-US" altLang="ko-KR" sz="8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 번호</a:t>
              </a:r>
              <a:r>
                <a:rPr lang="en-US" altLang="ko-KR" sz="8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휠이</a:t>
              </a:r>
              <a:r>
                <a:rPr lang="ko-KR" altLang="en-US" sz="800" dirty="0">
                  <a:solidFill>
                    <a:schemeClr val="tx1"/>
                  </a:solidFill>
                </a:rPr>
                <a:t> 구른 값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56176" y="537321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이벤트 객체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393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객체</a:t>
            </a:r>
            <a:r>
              <a:rPr lang="en-US" altLang="ko-KR" dirty="0"/>
              <a:t>(event)</a:t>
            </a:r>
            <a:r>
              <a:rPr lang="ko-KR" altLang="en-US" dirty="0"/>
              <a:t> 전달받기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이벤트 객체는 이벤트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함수의 첫 번째 매개변수에 전달</a:t>
            </a:r>
          </a:p>
          <a:p>
            <a:pPr marL="365760" lvl="1" indent="0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이름을 가진 이벤트 </a:t>
            </a:r>
            <a:r>
              <a:rPr lang="ko-KR" altLang="en-US" sz="1800" dirty="0" err="1"/>
              <a:t>리스너</a:t>
            </a:r>
            <a:r>
              <a:rPr lang="ko-KR" altLang="en-US" sz="1800" dirty="0"/>
              <a:t> 함수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365760" lvl="1" indent="0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익명 함수의 경우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365760" lvl="1" indent="0">
              <a:buNone/>
            </a:pPr>
            <a:r>
              <a:rPr lang="en-US" altLang="ko-KR" sz="1800" dirty="0"/>
              <a:t>3. HTML </a:t>
            </a:r>
            <a:r>
              <a:rPr lang="ko-KR" altLang="en-US" sz="1800" dirty="0"/>
              <a:t>태그에 이벤트 </a:t>
            </a:r>
            <a:r>
              <a:rPr lang="ko-KR" altLang="en-US" sz="1800" dirty="0" err="1"/>
              <a:t>리스너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en-US" altLang="ko-KR" sz="1600" b="1" dirty="0"/>
              <a:t>event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라는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이름으로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전달</a:t>
            </a:r>
            <a:endParaRPr lang="en-US" altLang="ko-KR" sz="1600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084269"/>
            <a:ext cx="604867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에 이벤트 객체 전달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받음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함수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640" y="3491716"/>
            <a:ext cx="60486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에 이벤트 객체 전달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받음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3698" y="4996333"/>
            <a:ext cx="60486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=“f(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event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=“alert(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event.type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&lt;/div&gt; </a:t>
            </a:r>
          </a:p>
        </p:txBody>
      </p:sp>
      <p:sp>
        <p:nvSpPr>
          <p:cNvPr id="12" name="자유형 11"/>
          <p:cNvSpPr/>
          <p:nvPr/>
        </p:nvSpPr>
        <p:spPr>
          <a:xfrm>
            <a:off x="2487313" y="5225774"/>
            <a:ext cx="954685" cy="702365"/>
          </a:xfrm>
          <a:custGeom>
            <a:avLst/>
            <a:gdLst>
              <a:gd name="connsiteX0" fmla="*/ 953835 w 954685"/>
              <a:gd name="connsiteY0" fmla="*/ 702365 h 702365"/>
              <a:gd name="connsiteX1" fmla="*/ 821313 w 954685"/>
              <a:gd name="connsiteY1" fmla="*/ 437322 h 702365"/>
              <a:gd name="connsiteX2" fmla="*/ 123365 w 954685"/>
              <a:gd name="connsiteY2" fmla="*/ 353391 h 702365"/>
              <a:gd name="connsiteX3" fmla="*/ 4096 w 954685"/>
              <a:gd name="connsiteY3" fmla="*/ 0 h 70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685" h="702365">
                <a:moveTo>
                  <a:pt x="953835" y="702365"/>
                </a:moveTo>
                <a:cubicBezTo>
                  <a:pt x="956780" y="598924"/>
                  <a:pt x="959725" y="495484"/>
                  <a:pt x="821313" y="437322"/>
                </a:cubicBezTo>
                <a:cubicBezTo>
                  <a:pt x="682901" y="379160"/>
                  <a:pt x="259568" y="426278"/>
                  <a:pt x="123365" y="353391"/>
                </a:cubicBezTo>
                <a:cubicBezTo>
                  <a:pt x="-12838" y="280504"/>
                  <a:pt x="-4371" y="140252"/>
                  <a:pt x="4096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779912" y="5432235"/>
            <a:ext cx="2898550" cy="289441"/>
          </a:xfrm>
          <a:prstGeom prst="wedgeRoundRectCallout">
            <a:avLst>
              <a:gd name="adj1" fmla="val -59277"/>
              <a:gd name="adj2" fmla="val 1296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100" kern="0" dirty="0">
                <a:solidFill>
                  <a:srgbClr val="000000"/>
                </a:solidFill>
                <a:latin typeface="+mj-ea"/>
              </a:rPr>
              <a:t>event </a:t>
            </a:r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라는 이름으로 이벤트 객체 전달받음</a:t>
            </a:r>
          </a:p>
        </p:txBody>
      </p:sp>
    </p:spTree>
    <p:extLst>
      <p:ext uri="{BB962C8B-B14F-4D97-AF65-F5344CB8AC3E}">
        <p14:creationId xmlns:p14="http://schemas.microsoft.com/office/powerpoint/2010/main" val="242163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7946" y="4284964"/>
            <a:ext cx="2260022" cy="168312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1510969"/>
            <a:ext cx="2260022" cy="16831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9-5 </a:t>
            </a:r>
            <a:r>
              <a:rPr lang="ko-KR" altLang="en-US" dirty="0"/>
              <a:t>이벤트 </a:t>
            </a:r>
            <a:r>
              <a:rPr lang="ko-KR" altLang="en-US" dirty="0" err="1"/>
              <a:t>리스너에서</a:t>
            </a:r>
            <a:r>
              <a:rPr lang="ko-KR" altLang="en-US" dirty="0"/>
              <a:t> 이벤트 객체 전달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714230"/>
            <a:ext cx="4623389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/>
              <a:t>이벤트 객체 전달받기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&lt;p id="p"&gt;</a:t>
            </a:r>
            <a:r>
              <a:rPr lang="ko-KR" altLang="en-US" sz="1400" dirty="0"/>
              <a:t>마우스를 올려 보세요</a:t>
            </a:r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/>
              <a:t>f(event)</a:t>
            </a:r>
            <a:r>
              <a:rPr lang="en-US" altLang="ko-KR" sz="1400" dirty="0"/>
              <a:t>"&gt;</a:t>
            </a:r>
            <a:r>
              <a:rPr lang="ko-KR" altLang="en-US" sz="1400" dirty="0"/>
              <a:t>클릭하세요</a:t>
            </a:r>
            <a:r>
              <a:rPr lang="en-US" altLang="ko-KR" sz="1400" dirty="0"/>
              <a:t>&lt;/button&gt;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f(e) { // e</a:t>
            </a:r>
            <a:r>
              <a:rPr lang="ko-KR" altLang="en-US" sz="1400" b="1" dirty="0"/>
              <a:t>는 현재 발생한 이벤트 객체</a:t>
            </a:r>
          </a:p>
          <a:p>
            <a:pPr defTabSz="180000"/>
            <a:r>
              <a:rPr lang="en-US" altLang="ko-KR" sz="1400" dirty="0"/>
              <a:t>	alert(</a:t>
            </a:r>
            <a:r>
              <a:rPr lang="en-US" altLang="ko-KR" sz="1400" b="1" dirty="0" err="1"/>
              <a:t>e.type</a:t>
            </a:r>
            <a:r>
              <a:rPr lang="en-US" altLang="ko-KR" sz="1400" dirty="0"/>
              <a:t>); // </a:t>
            </a:r>
            <a:r>
              <a:rPr lang="ko-KR" altLang="en-US" sz="1400" dirty="0"/>
              <a:t>이벤트 종류 출력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 err="1"/>
              <a:t>document.getElementById</a:t>
            </a:r>
            <a:r>
              <a:rPr lang="en-US" altLang="ko-KR" sz="1400" b="1" dirty="0"/>
              <a:t>("p").</a:t>
            </a:r>
            <a:r>
              <a:rPr lang="en-US" altLang="ko-KR" sz="1400" b="1" dirty="0" err="1"/>
              <a:t>onmouseover</a:t>
            </a:r>
            <a:r>
              <a:rPr lang="en-US" altLang="ko-KR" sz="1400" b="1" dirty="0"/>
              <a:t> = f;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533470" y="2748115"/>
            <a:ext cx="2229529" cy="1235584"/>
            <a:chOff x="2354158" y="2013942"/>
            <a:chExt cx="5611763" cy="31432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4158" y="2014633"/>
              <a:ext cx="3038475" cy="31242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6546" y="2013942"/>
              <a:ext cx="2619375" cy="3143250"/>
            </a:xfrm>
            <a:prstGeom prst="rect">
              <a:avLst/>
            </a:prstGeom>
          </p:spPr>
        </p:pic>
      </p:grpSp>
      <p:sp>
        <p:nvSpPr>
          <p:cNvPr id="13" name="타원 12"/>
          <p:cNvSpPr/>
          <p:nvPr/>
        </p:nvSpPr>
        <p:spPr>
          <a:xfrm>
            <a:off x="5886684" y="5469104"/>
            <a:ext cx="368105" cy="298403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5"/>
            <a:endCxn id="18" idx="1"/>
          </p:cNvCxnSpPr>
          <p:nvPr/>
        </p:nvCxnSpPr>
        <p:spPr>
          <a:xfrm>
            <a:off x="6200881" y="5723807"/>
            <a:ext cx="332646" cy="15782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6533527" y="5266835"/>
            <a:ext cx="2196142" cy="1229587"/>
            <a:chOff x="1095360" y="3140968"/>
            <a:chExt cx="5663270" cy="311467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5360" y="3140968"/>
              <a:ext cx="2952750" cy="311467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48755" y="3157976"/>
              <a:ext cx="2809875" cy="3067050"/>
            </a:xfrm>
            <a:prstGeom prst="rect">
              <a:avLst/>
            </a:prstGeom>
          </p:spPr>
        </p:pic>
      </p:grpSp>
      <p:sp>
        <p:nvSpPr>
          <p:cNvPr id="22" name="모서리가 둥근 사각형 설명선 21"/>
          <p:cNvSpPr/>
          <p:nvPr/>
        </p:nvSpPr>
        <p:spPr>
          <a:xfrm>
            <a:off x="7164288" y="2020524"/>
            <a:ext cx="1716791" cy="476726"/>
          </a:xfrm>
          <a:prstGeom prst="wedgeRoundRectCallout">
            <a:avLst>
              <a:gd name="adj1" fmla="val -60479"/>
              <a:gd name="adj2" fmla="val 554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텍스트 위 아무 곳이나</a:t>
            </a:r>
            <a:endParaRPr lang="en-US" altLang="ko-KR" sz="1100" kern="0" dirty="0">
              <a:solidFill>
                <a:srgbClr val="000000"/>
              </a:solidFill>
              <a:latin typeface="+mj-ea"/>
            </a:endParaRPr>
          </a:p>
          <a:p>
            <a:pPr fontAlgn="base" latinLnBrk="0"/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마우스를 올릴 때</a:t>
            </a:r>
          </a:p>
        </p:txBody>
      </p:sp>
    </p:spTree>
    <p:extLst>
      <p:ext uri="{BB962C8B-B14F-4D97-AF65-F5344CB8AC3E}">
        <p14:creationId xmlns:p14="http://schemas.microsoft.com/office/powerpoint/2010/main" val="107718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(event)</a:t>
            </a:r>
            <a:r>
              <a:rPr lang="ko-KR" altLang="en-US" dirty="0" smtClean="0"/>
              <a:t>에 </a:t>
            </a:r>
            <a:r>
              <a:rPr lang="ko-KR" altLang="en-US" dirty="0"/>
              <a:t>들어 있는 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이벤트 객체에 들어 있는 정보</a:t>
            </a:r>
            <a:endParaRPr lang="en-US" altLang="ko-KR" dirty="0"/>
          </a:p>
          <a:p>
            <a:pPr lvl="1"/>
            <a:r>
              <a:rPr lang="ko-KR" altLang="en-US" dirty="0"/>
              <a:t>현재 발생한 이벤트에 관한 다양한 정보</a:t>
            </a:r>
            <a:endParaRPr lang="en-US" altLang="ko-KR" dirty="0"/>
          </a:p>
          <a:p>
            <a:pPr lvl="2"/>
            <a:r>
              <a:rPr lang="ko-KR" altLang="en-US" dirty="0"/>
              <a:t>이벤트 객체의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메소드로</a:t>
            </a:r>
            <a:r>
              <a:rPr lang="ko-KR" altLang="en-US" dirty="0"/>
              <a:t> 알 수 있음</a:t>
            </a:r>
            <a:endParaRPr lang="en-US" altLang="ko-KR" dirty="0"/>
          </a:p>
          <a:p>
            <a:pPr lvl="1"/>
            <a:r>
              <a:rPr lang="ko-KR" altLang="en-US" dirty="0"/>
              <a:t>이벤트의 종류마다 조금씩 다름</a:t>
            </a:r>
          </a:p>
          <a:p>
            <a:pPr lvl="2"/>
            <a:r>
              <a:rPr lang="ko-KR" altLang="en-US" dirty="0"/>
              <a:t>이벤트 객체의 공통 멤버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target </a:t>
            </a:r>
            <a:r>
              <a:rPr lang="ko-KR" altLang="en-US" dirty="0" err="1"/>
              <a:t>프로퍼티</a:t>
            </a:r>
            <a:endParaRPr lang="en-US" altLang="ko-KR" dirty="0"/>
          </a:p>
          <a:p>
            <a:pPr lvl="2"/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 err="1"/>
              <a:t>타겟</a:t>
            </a:r>
            <a:r>
              <a:rPr lang="ko-KR" altLang="en-US" dirty="0"/>
              <a:t> 객체 가리킴</a:t>
            </a:r>
            <a:endParaRPr lang="en-US" altLang="ko-KR" dirty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타겟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이벤트를 유발시킨 </a:t>
            </a:r>
            <a:r>
              <a:rPr lang="en-US" altLang="ko-KR" dirty="0"/>
              <a:t>DOM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3"/>
            <a:r>
              <a:rPr lang="en-US" altLang="ko-KR" dirty="0"/>
              <a:t>&lt;button&gt; </a:t>
            </a:r>
            <a:r>
              <a:rPr lang="ko-KR" altLang="en-US" dirty="0"/>
              <a:t>태그의 버튼을 클릭하였으면</a:t>
            </a:r>
            <a:r>
              <a:rPr lang="en-US" altLang="ko-KR" dirty="0"/>
              <a:t>, </a:t>
            </a:r>
            <a:r>
              <a:rPr lang="ko-KR" altLang="en-US" dirty="0"/>
              <a:t>이때 </a:t>
            </a:r>
            <a:r>
              <a:rPr lang="en-US" altLang="ko-KR" dirty="0"/>
              <a:t>click </a:t>
            </a:r>
            <a:r>
              <a:rPr lang="ko-KR" altLang="en-US" dirty="0"/>
              <a:t>이벤트의 이벤트 </a:t>
            </a:r>
            <a:r>
              <a:rPr lang="ko-KR" altLang="en-US" dirty="0" err="1"/>
              <a:t>타겟은</a:t>
            </a:r>
            <a:r>
              <a:rPr lang="ko-KR" altLang="en-US" dirty="0"/>
              <a:t> 버튼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3068960"/>
            <a:ext cx="738694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3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1286989"/>
            <a:ext cx="2638285" cy="2414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0152" y="3760929"/>
            <a:ext cx="2638285" cy="29953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520" y="1452433"/>
            <a:ext cx="5079766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&lt;head&gt;&lt;title&gt;</a:t>
            </a:r>
            <a:r>
              <a:rPr lang="ko-KR" altLang="en-US" sz="1400" dirty="0">
                <a:latin typeface="+mj-lt"/>
              </a:rPr>
              <a:t>이벤트 객체 </a:t>
            </a:r>
            <a:r>
              <a:rPr lang="ko-KR" altLang="en-US" sz="1400" dirty="0" err="1">
                <a:latin typeface="+mj-lt"/>
              </a:rPr>
              <a:t>프로퍼티</a:t>
            </a:r>
            <a:r>
              <a:rPr lang="en-US" altLang="ko-KR" sz="1400" dirty="0">
                <a:latin typeface="+mj-lt"/>
              </a:rPr>
              <a:t>&lt;/title&gt;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&lt;h3&gt;</a:t>
            </a:r>
            <a:r>
              <a:rPr lang="ko-KR" altLang="en-US" sz="1400" dirty="0">
                <a:latin typeface="+mj-lt"/>
              </a:rPr>
              <a:t>이벤트 객체의 </a:t>
            </a:r>
            <a:r>
              <a:rPr lang="ko-KR" altLang="en-US" sz="1400" dirty="0" err="1">
                <a:latin typeface="+mj-lt"/>
              </a:rPr>
              <a:t>프로퍼티</a:t>
            </a:r>
            <a:r>
              <a:rPr lang="ko-KR" altLang="en-US" sz="1400" dirty="0">
                <a:latin typeface="+mj-lt"/>
              </a:rPr>
              <a:t> 출력</a:t>
            </a:r>
            <a:r>
              <a:rPr lang="en-US" altLang="ko-KR" sz="14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</a:t>
            </a:r>
            <a:r>
              <a:rPr lang="en-US" altLang="ko-KR" sz="1400" dirty="0" err="1">
                <a:latin typeface="+mj-lt"/>
              </a:rPr>
              <a:t>hr</a:t>
            </a:r>
            <a:r>
              <a:rPr lang="en-US" altLang="ko-KR" sz="1400" dirty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&lt;p id="p"&gt;</a:t>
            </a:r>
            <a:r>
              <a:rPr lang="ko-KR" altLang="en-US" sz="1400" dirty="0">
                <a:latin typeface="+mj-lt"/>
              </a:rPr>
              <a:t>버튼을 클릭하면 이벤트 객체를 출력합니다</a:t>
            </a:r>
            <a:r>
              <a:rPr lang="en-US" altLang="ko-KR" sz="1400" dirty="0">
                <a:latin typeface="+mj-lt"/>
              </a:rPr>
              <a:t>.&lt;/p&gt;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&lt;button </a:t>
            </a:r>
            <a:r>
              <a:rPr lang="en-US" altLang="ko-KR" sz="1400" b="1" dirty="0" err="1">
                <a:latin typeface="+mj-lt"/>
              </a:rPr>
              <a:t>onclick</a:t>
            </a:r>
            <a:r>
              <a:rPr lang="en-US" altLang="ko-KR" sz="1400" b="1" dirty="0">
                <a:latin typeface="+mj-lt"/>
              </a:rPr>
              <a:t>="f(event)"</a:t>
            </a:r>
            <a:r>
              <a:rPr lang="en-US" altLang="ko-KR" sz="1400" dirty="0">
                <a:latin typeface="+mj-lt"/>
              </a:rPr>
              <a:t>&gt;</a:t>
            </a:r>
            <a:r>
              <a:rPr lang="ko-KR" altLang="en-US" sz="1400" dirty="0">
                <a:latin typeface="+mj-lt"/>
              </a:rPr>
              <a:t>클릭하세요</a:t>
            </a:r>
            <a:r>
              <a:rPr lang="en-US" altLang="ko-KR" sz="1400" dirty="0">
                <a:latin typeface="+mj-lt"/>
              </a:rPr>
              <a:t>&lt;/button&gt;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&lt;script&gt;</a:t>
            </a:r>
          </a:p>
          <a:p>
            <a:pPr defTabSz="180000"/>
            <a:r>
              <a:rPr lang="en-US" altLang="ko-KR" sz="1400" b="1" dirty="0">
                <a:latin typeface="+mj-lt"/>
              </a:rPr>
              <a:t>function</a:t>
            </a:r>
            <a:r>
              <a:rPr lang="ko-KR" altLang="en-US" sz="1400" b="1" dirty="0">
                <a:latin typeface="+mj-lt"/>
              </a:rPr>
              <a:t> </a:t>
            </a:r>
            <a:r>
              <a:rPr lang="en-US" altLang="ko-KR" sz="1400" b="1" dirty="0">
                <a:latin typeface="+mj-lt"/>
              </a:rPr>
              <a:t>f(e)</a:t>
            </a:r>
            <a:r>
              <a:rPr lang="en-US" altLang="ko-KR" sz="1400" dirty="0">
                <a:latin typeface="+mj-lt"/>
              </a:rPr>
              <a:t> { // e</a:t>
            </a:r>
            <a:r>
              <a:rPr lang="ko-KR" altLang="en-US" sz="1400" dirty="0">
                <a:latin typeface="+mj-lt"/>
              </a:rPr>
              <a:t>는 현재 발생한 이벤트 객체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var</a:t>
            </a:r>
            <a:r>
              <a:rPr lang="en-US" altLang="ko-KR" sz="1400" dirty="0">
                <a:latin typeface="+mj-lt"/>
              </a:rPr>
              <a:t> text = "type: " + </a:t>
            </a:r>
            <a:r>
              <a:rPr lang="en-US" altLang="ko-KR" sz="1400" b="1" dirty="0" err="1">
                <a:latin typeface="+mj-lt"/>
              </a:rPr>
              <a:t>e.type</a:t>
            </a:r>
            <a:r>
              <a:rPr lang="en-US" altLang="ko-KR" sz="1400" dirty="0">
                <a:latin typeface="+mj-lt"/>
              </a:rPr>
              <a:t> + 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 </a:t>
            </a:r>
          </a:p>
          <a:p>
            <a:pPr defTabSz="180000"/>
            <a:r>
              <a:rPr lang="en-US" altLang="ko-KR" sz="1400" dirty="0">
                <a:latin typeface="+mj-lt"/>
              </a:rPr>
              <a:t>					+ "target: " + </a:t>
            </a:r>
            <a:r>
              <a:rPr lang="en-US" altLang="ko-KR" sz="1400" b="1" dirty="0" err="1">
                <a:latin typeface="+mj-lt"/>
              </a:rPr>
              <a:t>e.target</a:t>
            </a:r>
            <a:r>
              <a:rPr lang="en-US" altLang="ko-KR" sz="1400" dirty="0">
                <a:latin typeface="+mj-lt"/>
              </a:rPr>
              <a:t> + 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</a:t>
            </a:r>
          </a:p>
          <a:p>
            <a:pPr defTabSz="180000"/>
            <a:r>
              <a:rPr lang="en-US" altLang="ko-KR" sz="1400" dirty="0">
                <a:latin typeface="+mj-lt"/>
              </a:rPr>
              <a:t>					+ "</a:t>
            </a:r>
            <a:r>
              <a:rPr lang="en-US" altLang="ko-KR" sz="1400" dirty="0" err="1">
                <a:latin typeface="+mj-lt"/>
              </a:rPr>
              <a:t>currentTarget</a:t>
            </a:r>
            <a:r>
              <a:rPr lang="en-US" altLang="ko-KR" sz="1400" dirty="0">
                <a:latin typeface="+mj-lt"/>
              </a:rPr>
              <a:t>: " + </a:t>
            </a:r>
            <a:r>
              <a:rPr lang="en-US" altLang="ko-KR" sz="1400" b="1" dirty="0" err="1">
                <a:latin typeface="+mj-lt"/>
              </a:rPr>
              <a:t>e.currentTarget</a:t>
            </a:r>
            <a:r>
              <a:rPr lang="en-US" altLang="ko-KR" sz="1400" dirty="0">
                <a:latin typeface="+mj-lt"/>
              </a:rPr>
              <a:t> + 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</a:t>
            </a:r>
          </a:p>
          <a:p>
            <a:pPr defTabSz="180000"/>
            <a:r>
              <a:rPr lang="en-US" altLang="ko-KR" sz="1400" dirty="0">
                <a:latin typeface="+mj-lt"/>
              </a:rPr>
              <a:t>					+ "</a:t>
            </a:r>
            <a:r>
              <a:rPr lang="en-US" altLang="ko-KR" sz="1400" dirty="0" err="1">
                <a:latin typeface="+mj-lt"/>
              </a:rPr>
              <a:t>defaultPrevented</a:t>
            </a:r>
            <a:r>
              <a:rPr lang="en-US" altLang="ko-KR" sz="1400" dirty="0">
                <a:latin typeface="+mj-lt"/>
              </a:rPr>
              <a:t>: " + </a:t>
            </a:r>
            <a:r>
              <a:rPr lang="en-US" altLang="ko-KR" sz="1400" b="1" dirty="0" err="1">
                <a:latin typeface="+mj-lt"/>
              </a:rPr>
              <a:t>e.defaultPrevented</a:t>
            </a:r>
            <a:r>
              <a:rPr lang="en-US" altLang="ko-KR" sz="1400" dirty="0">
                <a:latin typeface="+mj-lt"/>
              </a:rPr>
              <a:t>;</a:t>
            </a:r>
          </a:p>
          <a:p>
            <a:pPr defTabSz="180000"/>
            <a:endParaRPr lang="en-US" altLang="ko-KR" sz="1400" dirty="0">
              <a:latin typeface="+mj-lt"/>
            </a:endParaRP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var</a:t>
            </a:r>
            <a:r>
              <a:rPr lang="en-US" altLang="ko-KR" sz="1400" dirty="0">
                <a:latin typeface="+mj-lt"/>
              </a:rPr>
              <a:t> p = </a:t>
            </a:r>
            <a:r>
              <a:rPr lang="en-US" altLang="ko-KR" sz="1400" dirty="0" err="1">
                <a:latin typeface="+mj-lt"/>
              </a:rPr>
              <a:t>document.getElementById</a:t>
            </a:r>
            <a:r>
              <a:rPr lang="en-US" altLang="ko-KR" sz="1400" dirty="0">
                <a:latin typeface="+mj-lt"/>
              </a:rPr>
              <a:t>("p");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p.innerHTML</a:t>
            </a:r>
            <a:r>
              <a:rPr lang="en-US" altLang="ko-KR" sz="1400" dirty="0">
                <a:latin typeface="+mj-lt"/>
              </a:rPr>
              <a:t> = text; // </a:t>
            </a:r>
            <a:r>
              <a:rPr lang="ko-KR" altLang="en-US" sz="1400" dirty="0">
                <a:latin typeface="+mj-lt"/>
              </a:rPr>
              <a:t>이벤트 객체의 </a:t>
            </a:r>
            <a:r>
              <a:rPr lang="ko-KR" altLang="en-US" sz="1400" dirty="0" err="1">
                <a:latin typeface="+mj-lt"/>
              </a:rPr>
              <a:t>프로퍼티</a:t>
            </a:r>
            <a:r>
              <a:rPr lang="ko-KR" altLang="en-US" sz="1400" dirty="0">
                <a:latin typeface="+mj-lt"/>
              </a:rPr>
              <a:t> 출력</a:t>
            </a:r>
          </a:p>
          <a:p>
            <a:pPr defTabSz="180000"/>
            <a:r>
              <a:rPr lang="en-US" altLang="ko-KR" sz="1400" dirty="0">
                <a:latin typeface="+mj-lt"/>
              </a:rPr>
              <a:t>}</a:t>
            </a:r>
          </a:p>
          <a:p>
            <a:pPr defTabSz="180000"/>
            <a:r>
              <a:rPr lang="en-US" altLang="ko-KR" sz="1400" dirty="0">
                <a:latin typeface="+mj-lt"/>
              </a:rPr>
              <a:t>&lt;/script&gt;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9-6 </a:t>
            </a:r>
            <a:r>
              <a:rPr lang="ko-KR" altLang="en-US" dirty="0"/>
              <a:t>이벤트 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48593" y="5843921"/>
            <a:ext cx="1528052" cy="612934"/>
          </a:xfrm>
          <a:prstGeom prst="wedgeRoundRectCallout">
            <a:avLst>
              <a:gd name="adj1" fmla="val 79323"/>
              <a:gd name="adj2" fmla="val 365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버튼을 클릭하면 </a:t>
            </a:r>
            <a:r>
              <a:rPr lang="en-US" altLang="ko-KR" sz="1000" dirty="0"/>
              <a:t>click </a:t>
            </a:r>
            <a:r>
              <a:rPr lang="ko-KR" altLang="en-US" sz="1000" dirty="0"/>
              <a:t>이벤트 객체의 </a:t>
            </a:r>
            <a:r>
              <a:rPr lang="ko-KR" altLang="en-US" sz="1000" dirty="0" err="1"/>
              <a:t>프로퍼티</a:t>
            </a:r>
            <a:r>
              <a:rPr lang="ko-KR" altLang="en-US" sz="1000" dirty="0"/>
              <a:t> 출력</a:t>
            </a:r>
          </a:p>
        </p:txBody>
      </p:sp>
      <p:sp>
        <p:nvSpPr>
          <p:cNvPr id="8" name="자유형 7"/>
          <p:cNvSpPr/>
          <p:nvPr/>
        </p:nvSpPr>
        <p:spPr>
          <a:xfrm flipH="1">
            <a:off x="5327862" y="5689833"/>
            <a:ext cx="615715" cy="212833"/>
          </a:xfrm>
          <a:custGeom>
            <a:avLst/>
            <a:gdLst>
              <a:gd name="connsiteX0" fmla="*/ 618727 w 618727"/>
              <a:gd name="connsiteY0" fmla="*/ 476546 h 510235"/>
              <a:gd name="connsiteX1" fmla="*/ 2710 w 618727"/>
              <a:gd name="connsiteY1" fmla="*/ 96 h 510235"/>
              <a:gd name="connsiteX2" fmla="*/ 435847 w 618727"/>
              <a:gd name="connsiteY2" fmla="*/ 510235 h 5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727" h="510235">
                <a:moveTo>
                  <a:pt x="618727" y="476546"/>
                </a:moveTo>
                <a:cubicBezTo>
                  <a:pt x="325958" y="235513"/>
                  <a:pt x="33190" y="-5519"/>
                  <a:pt x="2710" y="96"/>
                </a:cubicBezTo>
                <a:cubicBezTo>
                  <a:pt x="-27770" y="5711"/>
                  <a:pt x="204038" y="257973"/>
                  <a:pt x="435847" y="510235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2549" y="5221248"/>
            <a:ext cx="2536885" cy="1016212"/>
          </a:xfrm>
          <a:prstGeom prst="roundRect">
            <a:avLst>
              <a:gd name="adj" fmla="val 7330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68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이벤트의 디폴트 행동 취소</a:t>
            </a:r>
            <a:r>
              <a:rPr lang="en-US" altLang="ko-KR" dirty="0"/>
              <a:t>, </a:t>
            </a:r>
            <a:r>
              <a:rPr lang="en-US" altLang="ko-KR" dirty="0" err="1"/>
              <a:t>preventDefault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이벤트의 디폴트 행동이란</a:t>
            </a:r>
            <a:r>
              <a:rPr lang="en-US" altLang="ko-KR" sz="2000" dirty="0"/>
              <a:t>?</a:t>
            </a:r>
            <a:endParaRPr lang="en-US" altLang="ko-KR" sz="1600" dirty="0"/>
          </a:p>
          <a:p>
            <a:pPr lvl="1"/>
            <a:r>
              <a:rPr lang="ko-KR" altLang="en-US" sz="1600" dirty="0"/>
              <a:t>특정 이벤트에 대한 </a:t>
            </a:r>
            <a:r>
              <a:rPr lang="en-US" altLang="ko-KR" sz="1600" dirty="0"/>
              <a:t>HTML </a:t>
            </a:r>
            <a:r>
              <a:rPr lang="ko-KR" altLang="en-US" sz="1600" dirty="0"/>
              <a:t>태그의 기본 행동</a:t>
            </a:r>
            <a:endParaRPr lang="en-US" altLang="ko-KR" sz="1600" dirty="0"/>
          </a:p>
          <a:p>
            <a:pPr lvl="1"/>
            <a:r>
              <a:rPr lang="ko-KR" altLang="en-US" sz="1600" dirty="0"/>
              <a:t>사례</a:t>
            </a:r>
            <a:endParaRPr lang="en-US" altLang="ko-KR" sz="1600" dirty="0"/>
          </a:p>
          <a:p>
            <a:pPr lvl="2"/>
            <a:r>
              <a:rPr lang="en-US" altLang="ko-KR" sz="1600" dirty="0"/>
              <a:t>&lt;a&gt;</a:t>
            </a:r>
            <a:r>
              <a:rPr lang="ko-KR" altLang="en-US" sz="1600" dirty="0"/>
              <a:t>의 </a:t>
            </a:r>
            <a:r>
              <a:rPr lang="en-US" altLang="ko-KR" sz="1600" dirty="0"/>
              <a:t>click </a:t>
            </a:r>
            <a:r>
              <a:rPr lang="ko-KR" altLang="en-US" sz="1600" dirty="0"/>
              <a:t>이벤트의 디폴트 행동 </a:t>
            </a:r>
            <a:r>
              <a:rPr lang="en-US" altLang="ko-KR" sz="1600" dirty="0"/>
              <a:t>: </a:t>
            </a:r>
            <a:r>
              <a:rPr lang="ko-KR" altLang="en-US" sz="1600" dirty="0"/>
              <a:t>웹 페이지 이동</a:t>
            </a:r>
            <a:endParaRPr lang="en-US" altLang="ko-KR" sz="1600" dirty="0"/>
          </a:p>
          <a:p>
            <a:pPr lvl="2"/>
            <a:r>
              <a:rPr lang="en-US" altLang="ko-KR" sz="1600" dirty="0"/>
              <a:t>Submit </a:t>
            </a:r>
            <a:r>
              <a:rPr lang="ko-KR" altLang="en-US" sz="1600" dirty="0"/>
              <a:t>버튼의 </a:t>
            </a:r>
            <a:r>
              <a:rPr lang="en-US" altLang="ko-KR" sz="1600" dirty="0"/>
              <a:t>click </a:t>
            </a:r>
            <a:r>
              <a:rPr lang="ko-KR" altLang="en-US" sz="1600" dirty="0"/>
              <a:t>이벤트의 디폴트 행동 </a:t>
            </a:r>
            <a:r>
              <a:rPr lang="en-US" altLang="ko-KR" sz="1600" dirty="0"/>
              <a:t>: </a:t>
            </a:r>
            <a:r>
              <a:rPr lang="ko-KR" altLang="en-US" sz="1600" dirty="0"/>
              <a:t>폼 데이터 전송</a:t>
            </a:r>
            <a:endParaRPr lang="en-US" altLang="ko-KR" sz="1600" dirty="0"/>
          </a:p>
          <a:p>
            <a:pPr lvl="2"/>
            <a:r>
              <a:rPr lang="en-US" altLang="ko-KR" sz="1600" dirty="0"/>
              <a:t>&lt;input type=“checkbox”&gt;</a:t>
            </a:r>
            <a:r>
              <a:rPr lang="ko-KR" altLang="en-US" sz="1600" dirty="0"/>
              <a:t>의 </a:t>
            </a:r>
            <a:r>
              <a:rPr lang="en-US" altLang="ko-KR" sz="1600" dirty="0"/>
              <a:t>click </a:t>
            </a:r>
            <a:r>
              <a:rPr lang="ko-KR" altLang="en-US" sz="1600" dirty="0"/>
              <a:t>이벤트의 디폴트 행동 </a:t>
            </a:r>
            <a:r>
              <a:rPr lang="en-US" altLang="ko-KR" sz="1600" dirty="0"/>
              <a:t>: </a:t>
            </a:r>
            <a:r>
              <a:rPr lang="ko-KR" altLang="en-US" sz="1600" dirty="0"/>
              <a:t>체크박스선택</a:t>
            </a:r>
            <a:endParaRPr lang="en-US" altLang="ko-KR" sz="1600" dirty="0"/>
          </a:p>
          <a:p>
            <a:r>
              <a:rPr lang="ko-KR" altLang="en-US" sz="2000" dirty="0"/>
              <a:t>이벤트의 디폴트 행동을 막는 방법</a:t>
            </a:r>
            <a:endParaRPr lang="en-US" altLang="ko-KR" sz="2000" dirty="0"/>
          </a:p>
          <a:p>
            <a:pPr lvl="1"/>
            <a:r>
              <a:rPr lang="en-US" altLang="ko-KR" sz="1800" dirty="0"/>
              <a:t>1. </a:t>
            </a:r>
            <a:r>
              <a:rPr lang="ko-KR" altLang="en-US" sz="1800" dirty="0"/>
              <a:t>이벤트 </a:t>
            </a:r>
            <a:r>
              <a:rPr lang="ko-KR" altLang="en-US" sz="1800" dirty="0" err="1"/>
              <a:t>리스너에서</a:t>
            </a:r>
            <a:r>
              <a:rPr lang="ko-KR" altLang="en-US" sz="1800" dirty="0"/>
              <a:t> </a:t>
            </a:r>
            <a:r>
              <a:rPr lang="en-US" altLang="ko-KR" sz="1800" dirty="0"/>
              <a:t>false </a:t>
            </a:r>
            <a:r>
              <a:rPr lang="ko-KR" altLang="en-US" sz="1800" dirty="0"/>
              <a:t>리턴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2. </a:t>
            </a:r>
            <a:r>
              <a:rPr lang="ko-KR" altLang="en-US" sz="1800" dirty="0"/>
              <a:t>이벤트 객체의 </a:t>
            </a:r>
            <a:r>
              <a:rPr lang="en-US" altLang="ko-KR" sz="1800" dirty="0" err="1"/>
              <a:t>preventDefault</a:t>
            </a:r>
            <a:r>
              <a:rPr lang="en-US" altLang="ko-KR" sz="1800" dirty="0"/>
              <a:t>()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fontAlgn="base"/>
            <a:r>
              <a:rPr lang="ko-KR" altLang="en-US" sz="2000" dirty="0"/>
              <a:t>이벤트 객체의 </a:t>
            </a:r>
            <a:r>
              <a:rPr lang="en-US" altLang="ko-KR" sz="2000" dirty="0"/>
              <a:t>cancelable </a:t>
            </a:r>
            <a:r>
              <a:rPr lang="ko-KR" altLang="en-US" sz="2000" dirty="0" err="1"/>
              <a:t>프로퍼티가</a:t>
            </a:r>
            <a:r>
              <a:rPr lang="ko-KR" altLang="en-US" sz="2000" dirty="0"/>
              <a:t> </a:t>
            </a:r>
            <a:r>
              <a:rPr lang="en-US" altLang="ko-KR" sz="2000" dirty="0"/>
              <a:t>true</a:t>
            </a:r>
            <a:r>
              <a:rPr lang="ko-KR" altLang="en-US" sz="2000" dirty="0"/>
              <a:t>인 경우만 취소 가능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3699010"/>
            <a:ext cx="619268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="return false"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이동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안되는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링크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85573" y="5040169"/>
            <a:ext cx="619268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event.preventDefault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();"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이동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안되는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링크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91706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이벤트가 무엇이고 언제 발생하는지 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 코드로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작성할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발생하는 이벤트가 </a:t>
            </a:r>
            <a:r>
              <a:rPr lang="en-US" altLang="ko-KR" dirty="0"/>
              <a:t>DOM </a:t>
            </a:r>
            <a:r>
              <a:rPr lang="ko-KR" altLang="en-US" dirty="0" err="1"/>
              <a:t>트리를</a:t>
            </a:r>
            <a:r>
              <a:rPr lang="ko-KR" altLang="en-US" dirty="0"/>
              <a:t> 따라 흘러가는 경로를 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문서와 이미지의 로딩 완료 시 호출되는 </a:t>
            </a:r>
            <a:r>
              <a:rPr lang="en-US" altLang="ko-KR" dirty="0" err="1"/>
              <a:t>onload</a:t>
            </a:r>
            <a:r>
              <a:rPr lang="en-US" altLang="ko-KR" dirty="0"/>
              <a:t> </a:t>
            </a:r>
            <a:r>
              <a:rPr lang="ko-KR" altLang="en-US" dirty="0" err="1"/>
              <a:t>리스너를</a:t>
            </a:r>
            <a:r>
              <a:rPr lang="ko-KR" altLang="en-US" dirty="0"/>
              <a:t> 작성할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폼에 발생하는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다룰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마우스 관련 이벤트를 다룰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 관련 이벤트를 다룰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53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1073" y="1484785"/>
            <a:ext cx="2943025" cy="27560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9-7 </a:t>
            </a:r>
            <a:r>
              <a:rPr lang="ko-KR" altLang="en-US" dirty="0"/>
              <a:t>이벤트의 디폴트 행동 취소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424847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이벤트의 디폴트 행동 취소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query() {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var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ret = confirm("</a:t>
            </a:r>
            <a:r>
              <a:rPr lang="ko-KR" altLang="en-US" sz="1200" b="1" dirty="0" err="1"/>
              <a:t>네이버로</a:t>
            </a:r>
            <a:r>
              <a:rPr lang="ko-KR" altLang="en-US" sz="1200" b="1" dirty="0"/>
              <a:t> 이동하시겠습니까</a:t>
            </a:r>
            <a:r>
              <a:rPr lang="en-US" altLang="ko-KR" sz="1200" b="1" dirty="0"/>
              <a:t>?");</a:t>
            </a:r>
          </a:p>
          <a:p>
            <a:pPr defTabSz="180000"/>
            <a:r>
              <a:rPr lang="en-US" altLang="ko-KR" sz="1200" b="1" dirty="0"/>
              <a:t>	return ret; </a:t>
            </a:r>
            <a:r>
              <a:rPr lang="en-US" altLang="ko-KR" sz="1200" dirty="0"/>
              <a:t>// confirm()</a:t>
            </a:r>
            <a:r>
              <a:rPr lang="ko-KR" altLang="en-US" sz="1200" dirty="0"/>
              <a:t>의 리턴 값은 </a:t>
            </a:r>
            <a:r>
              <a:rPr lang="en-US" altLang="ko-KR" sz="1200" dirty="0"/>
              <a:t>true </a:t>
            </a:r>
            <a:r>
              <a:rPr lang="ko-KR" altLang="en-US" sz="1200" dirty="0"/>
              <a:t>또는 </a:t>
            </a:r>
            <a:r>
              <a:rPr lang="en-US" altLang="ko-KR" sz="1200" dirty="0"/>
              <a:t>false 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noAction</a:t>
            </a:r>
            <a:r>
              <a:rPr lang="en-US" altLang="ko-KR" sz="1200" b="1" dirty="0"/>
              <a:t>(e)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e.preventDefault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이벤트의 디폴트 행동 강제취소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이벤트의 디폴트 행동 취소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="http://www.naver.com"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="return query()"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 err="1"/>
              <a:t>네이버로</a:t>
            </a:r>
            <a:r>
              <a:rPr lang="ko-KR" altLang="en-US" sz="1200" dirty="0"/>
              <a:t> 이동할 지 물어보는 링크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/>
              <a:t>	&lt;input type="checkbox"&gt;</a:t>
            </a:r>
            <a:r>
              <a:rPr lang="ko-KR" altLang="en-US" sz="1200" dirty="0"/>
              <a:t>빵</a:t>
            </a:r>
            <a:r>
              <a:rPr lang="en-US" altLang="ko-KR" sz="1200" dirty="0"/>
              <a:t>(</a:t>
            </a:r>
            <a:r>
              <a:rPr lang="ko-KR" altLang="en-US" sz="1200" dirty="0"/>
              <a:t>체크 됨</a:t>
            </a:r>
            <a:r>
              <a:rPr lang="en-US" altLang="ko-KR" sz="1200" dirty="0"/>
              <a:t>)&lt;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&lt;input type="checkbox"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noAction</a:t>
            </a:r>
            <a:r>
              <a:rPr lang="en-US" altLang="ko-KR" sz="1200" b="1" dirty="0"/>
              <a:t>(event)"</a:t>
            </a:r>
            <a:r>
              <a:rPr lang="en-US" altLang="ko-KR" sz="1200" dirty="0"/>
              <a:t>&gt;</a:t>
            </a:r>
            <a:r>
              <a:rPr lang="ko-KR" altLang="en-US" sz="1200" dirty="0"/>
              <a:t>술</a:t>
            </a:r>
            <a:r>
              <a:rPr lang="en-US" altLang="ko-KR" sz="1200" dirty="0"/>
              <a:t>(</a:t>
            </a:r>
            <a:r>
              <a:rPr lang="ko-KR" altLang="en-US" sz="1200" dirty="0"/>
              <a:t>체크 안됨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5508104" y="4403197"/>
            <a:ext cx="3024336" cy="1258051"/>
            <a:chOff x="581025" y="1700808"/>
            <a:chExt cx="7953374" cy="317345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025" y="1700808"/>
              <a:ext cx="4105275" cy="3105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1999" y="1750063"/>
              <a:ext cx="3962400" cy="3124200"/>
            </a:xfrm>
            <a:prstGeom prst="rect">
              <a:avLst/>
            </a:prstGeom>
          </p:spPr>
        </p:pic>
      </p:grpSp>
      <p:sp>
        <p:nvSpPr>
          <p:cNvPr id="5" name="자유형 4"/>
          <p:cNvSpPr/>
          <p:nvPr/>
        </p:nvSpPr>
        <p:spPr>
          <a:xfrm>
            <a:off x="7164288" y="3283024"/>
            <a:ext cx="334284" cy="1193800"/>
          </a:xfrm>
          <a:custGeom>
            <a:avLst/>
            <a:gdLst>
              <a:gd name="connsiteX0" fmla="*/ 0 w 334284"/>
              <a:gd name="connsiteY0" fmla="*/ 0 h 1193800"/>
              <a:gd name="connsiteX1" fmla="*/ 287867 w 334284"/>
              <a:gd name="connsiteY1" fmla="*/ 635000 h 1193800"/>
              <a:gd name="connsiteX2" fmla="*/ 330200 w 334284"/>
              <a:gd name="connsiteY2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84" h="1193800">
                <a:moveTo>
                  <a:pt x="0" y="0"/>
                </a:moveTo>
                <a:cubicBezTo>
                  <a:pt x="116417" y="218016"/>
                  <a:pt x="232834" y="436033"/>
                  <a:pt x="287867" y="635000"/>
                </a:cubicBezTo>
                <a:cubicBezTo>
                  <a:pt x="342900" y="833967"/>
                  <a:pt x="336550" y="1013883"/>
                  <a:pt x="330200" y="11938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15153" y="5791366"/>
            <a:ext cx="1656184" cy="442674"/>
          </a:xfrm>
          <a:prstGeom prst="wedgeRoundRectCallout">
            <a:avLst>
              <a:gd name="adj1" fmla="val 15736"/>
              <a:gd name="adj2" fmla="val -1320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취소 버튼을 누르면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r>
              <a:rPr lang="ko-KR" altLang="en-US" sz="1000" dirty="0" err="1"/>
              <a:t>네이버로</a:t>
            </a:r>
            <a:r>
              <a:rPr lang="ko-KR" altLang="en-US" sz="1000" dirty="0"/>
              <a:t> 이동하지 않음</a:t>
            </a:r>
          </a:p>
        </p:txBody>
      </p:sp>
    </p:spTree>
    <p:extLst>
      <p:ext uri="{BB962C8B-B14F-4D97-AF65-F5344CB8AC3E}">
        <p14:creationId xmlns:p14="http://schemas.microsoft.com/office/powerpoint/2010/main" val="43894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이벤트 흐름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000" dirty="0"/>
              <a:t>이벤트 흐름이란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이벤트가 발생하면 </a:t>
            </a:r>
            <a:r>
              <a:rPr lang="en-US" altLang="ko-KR" sz="1800" dirty="0"/>
              <a:t>window </a:t>
            </a:r>
            <a:r>
              <a:rPr lang="ko-KR" altLang="en-US" sz="1800" dirty="0"/>
              <a:t>객체에 먼저 도달하고</a:t>
            </a:r>
            <a:r>
              <a:rPr lang="en-US" altLang="ko-KR" sz="1800" dirty="0"/>
              <a:t>, DOM </a:t>
            </a:r>
            <a:r>
              <a:rPr lang="ko-KR" altLang="en-US" sz="1800" dirty="0" err="1"/>
              <a:t>트리를</a:t>
            </a:r>
            <a:r>
              <a:rPr lang="ko-KR" altLang="en-US" sz="1800" dirty="0"/>
              <a:t> 따라 이벤트 </a:t>
            </a:r>
            <a:r>
              <a:rPr lang="ko-KR" altLang="en-US" sz="1800" dirty="0" err="1"/>
              <a:t>타겟에</a:t>
            </a:r>
            <a:r>
              <a:rPr lang="ko-KR" altLang="en-US" sz="1800" dirty="0"/>
              <a:t> 도착하고</a:t>
            </a:r>
            <a:r>
              <a:rPr lang="en-US" altLang="ko-KR" sz="1800" dirty="0"/>
              <a:t>, </a:t>
            </a:r>
            <a:r>
              <a:rPr lang="ko-KR" altLang="en-US" sz="1800" dirty="0"/>
              <a:t>다시 반대 방향으로 흘러 </a:t>
            </a:r>
            <a:r>
              <a:rPr lang="en-US" altLang="ko-KR" sz="1800" dirty="0"/>
              <a:t>window </a:t>
            </a:r>
            <a:r>
              <a:rPr lang="ko-KR" altLang="en-US" sz="1800" dirty="0"/>
              <a:t>객체에 도달한 다음 사라지는 과정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이벤트가 흘러가는 과정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캡쳐</a:t>
            </a:r>
            <a:r>
              <a:rPr lang="ko-KR" altLang="en-US" sz="1800" dirty="0"/>
              <a:t> 단계</a:t>
            </a:r>
            <a:r>
              <a:rPr lang="en-US" altLang="ko-KR" sz="1800" dirty="0"/>
              <a:t>(capturing phase) </a:t>
            </a:r>
          </a:p>
          <a:p>
            <a:pPr lvl="2"/>
            <a:r>
              <a:rPr lang="ko-KR" altLang="en-US" sz="1600" dirty="0"/>
              <a:t>이벤트가 </a:t>
            </a:r>
            <a:r>
              <a:rPr lang="en-US" altLang="ko-KR" sz="1600" dirty="0"/>
              <a:t>window </a:t>
            </a:r>
            <a:r>
              <a:rPr lang="ko-KR" altLang="en-US" sz="1600" dirty="0"/>
              <a:t>객체에서 중간의 모든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객체를 거쳐 </a:t>
            </a:r>
            <a:r>
              <a:rPr lang="ko-KR" altLang="en-US" sz="1600" dirty="0" err="1"/>
              <a:t>타겟</a:t>
            </a:r>
            <a:r>
              <a:rPr lang="en-US" altLang="ko-KR" sz="1600" dirty="0"/>
              <a:t> </a:t>
            </a:r>
            <a:r>
              <a:rPr lang="ko-KR" altLang="en-US" sz="1600" dirty="0"/>
              <a:t>객체에 전달되는 과정</a:t>
            </a:r>
            <a:endParaRPr lang="en-US" altLang="ko-KR" sz="1600" dirty="0"/>
          </a:p>
          <a:p>
            <a:pPr lvl="2"/>
            <a:r>
              <a:rPr lang="ko-KR" altLang="en-US" sz="1600" dirty="0"/>
              <a:t>이벤트가 거쳐가는 모든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</a:t>
            </a:r>
            <a:r>
              <a:rPr lang="en-US" altLang="ko-KR" sz="1600" dirty="0"/>
              <a:t>(window</a:t>
            </a:r>
            <a:r>
              <a:rPr lang="ko-KR" altLang="en-US" sz="1600" dirty="0"/>
              <a:t>포함</a:t>
            </a:r>
            <a:r>
              <a:rPr lang="en-US" altLang="ko-KR" sz="1600" dirty="0"/>
              <a:t>)</a:t>
            </a:r>
            <a:r>
              <a:rPr lang="ko-KR" altLang="en-US" sz="1600" dirty="0"/>
              <a:t>의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실행 </a:t>
            </a:r>
            <a:endParaRPr lang="en-US" altLang="ko-KR" sz="1600" dirty="0"/>
          </a:p>
          <a:p>
            <a:pPr lvl="1"/>
            <a:r>
              <a:rPr lang="ko-KR" altLang="en-US" sz="1800" dirty="0"/>
              <a:t>버블 단계</a:t>
            </a:r>
            <a:r>
              <a:rPr lang="en-US" altLang="ko-KR" sz="1800" dirty="0"/>
              <a:t>(bubbling phase) </a:t>
            </a:r>
          </a:p>
          <a:p>
            <a:pPr lvl="2"/>
            <a:r>
              <a:rPr lang="ko-KR" altLang="en-US" sz="1600" dirty="0"/>
              <a:t>이벤트가 </a:t>
            </a:r>
            <a:r>
              <a:rPr lang="ko-KR" altLang="en-US" sz="1600" dirty="0" err="1"/>
              <a:t>타겟에서</a:t>
            </a:r>
            <a:r>
              <a:rPr lang="ko-KR" altLang="en-US" sz="1600" dirty="0"/>
              <a:t> 중간의 모든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객체를 거쳐</a:t>
            </a:r>
            <a:r>
              <a:rPr lang="en-US" altLang="ko-KR" sz="1600" dirty="0"/>
              <a:t> window </a:t>
            </a:r>
            <a:r>
              <a:rPr lang="ko-KR" altLang="en-US" sz="1600" dirty="0"/>
              <a:t>객체에 전달되는 과정 </a:t>
            </a:r>
            <a:endParaRPr lang="en-US" altLang="ko-KR" sz="1600" dirty="0"/>
          </a:p>
          <a:p>
            <a:pPr lvl="2"/>
            <a:r>
              <a:rPr lang="ko-KR" altLang="en-US" sz="1600" dirty="0"/>
              <a:t>이벤트가 거쳐가는 모든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</a:t>
            </a:r>
            <a:r>
              <a:rPr lang="en-US" altLang="ko-KR" sz="1600" dirty="0"/>
              <a:t>(window</a:t>
            </a:r>
            <a:r>
              <a:rPr lang="ko-KR" altLang="en-US" sz="1600" dirty="0"/>
              <a:t>포함</a:t>
            </a:r>
            <a:r>
              <a:rPr lang="en-US" altLang="ko-KR" sz="1600" dirty="0"/>
              <a:t>)</a:t>
            </a:r>
            <a:r>
              <a:rPr lang="ko-KR" altLang="en-US" sz="1600" dirty="0"/>
              <a:t>의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실행 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en-US" altLang="ko-KR" sz="2000" dirty="0"/>
              <a:t>DOM </a:t>
            </a:r>
            <a:r>
              <a:rPr lang="ko-KR" altLang="en-US" sz="2000" dirty="0"/>
              <a:t>객체에는 </a:t>
            </a:r>
            <a:r>
              <a:rPr lang="ko-KR" altLang="en-US" sz="2000" dirty="0" err="1"/>
              <a:t>캡쳐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리스너와</a:t>
            </a:r>
            <a:r>
              <a:rPr lang="ko-KR" altLang="en-US" sz="2000" dirty="0"/>
              <a:t> 버블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두 개 모두 작성할 수 있음</a:t>
            </a:r>
            <a:endParaRPr lang="en-US" altLang="ko-KR" sz="2000" dirty="0"/>
          </a:p>
          <a:p>
            <a:pPr lvl="0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0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2203998"/>
            <a:ext cx="2807893" cy="202755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흐름 사례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샘플 웹 페이지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89796" y="2144177"/>
            <a:ext cx="3888432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rIns="36000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&lt;html&gt;&lt;head&gt;&lt;title&gt;HTML DOM </a:t>
            </a:r>
            <a:r>
              <a:rPr lang="ko-KR" altLang="en-US" sz="1100" dirty="0"/>
              <a:t>트리</a:t>
            </a:r>
            <a:r>
              <a:rPr lang="en-US" altLang="ko-KR" sz="1100" dirty="0"/>
              <a:t>&lt;/title&gt;&lt;/head&gt;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&lt;p style="</a:t>
            </a:r>
            <a:r>
              <a:rPr lang="en-US" altLang="ko-KR" sz="1100" dirty="0" err="1"/>
              <a:t>color:blue</a:t>
            </a:r>
            <a:r>
              <a:rPr lang="en-US" altLang="ko-KR" sz="1100" dirty="0"/>
              <a:t>" &gt;</a:t>
            </a:r>
            <a:r>
              <a:rPr lang="ko-KR" altLang="en-US" sz="1100" dirty="0"/>
              <a:t>이것은 </a:t>
            </a:r>
          </a:p>
          <a:p>
            <a:pPr defTabSz="180000"/>
            <a:r>
              <a:rPr lang="en-US" altLang="ko-KR" sz="1100" dirty="0"/>
              <a:t>    &lt;span style="</a:t>
            </a:r>
            <a:r>
              <a:rPr lang="en-US" altLang="ko-KR" sz="1100" dirty="0" err="1"/>
              <a:t>color:red</a:t>
            </a:r>
            <a:r>
              <a:rPr lang="en-US" altLang="ko-KR" sz="1100" dirty="0"/>
              <a:t>"&gt;</a:t>
            </a:r>
            <a:r>
              <a:rPr lang="ko-KR" altLang="en-US" sz="1100" dirty="0"/>
              <a:t>문장입니다</a:t>
            </a:r>
            <a:r>
              <a:rPr lang="en-US" altLang="ko-KR" sz="1100" dirty="0"/>
              <a:t>.&lt;/span&gt;</a:t>
            </a:r>
          </a:p>
          <a:p>
            <a:pPr defTabSz="180000"/>
            <a:r>
              <a:rPr lang="en-US" altLang="ko-KR" sz="1100" dirty="0"/>
              <a:t>&lt;/p&gt;</a:t>
            </a:r>
          </a:p>
          <a:p>
            <a:pPr defTabSz="180000"/>
            <a:r>
              <a:rPr lang="en-US" altLang="ko-KR" sz="1100" dirty="0"/>
              <a:t>&lt;form&gt;</a:t>
            </a:r>
          </a:p>
          <a:p>
            <a:pPr defTabSz="180000"/>
            <a:r>
              <a:rPr lang="en-US" altLang="ko-KR" sz="1100" dirty="0"/>
              <a:t>    &lt;input type="text"&gt;</a:t>
            </a:r>
          </a:p>
          <a:p>
            <a:pPr defTabSz="180000"/>
            <a:r>
              <a:rPr lang="en-US" altLang="ko-KR" sz="1100" dirty="0"/>
              <a:t>    </a:t>
            </a:r>
            <a:r>
              <a:rPr lang="en-US" altLang="ko-KR" sz="1100" b="1" dirty="0"/>
              <a:t>&lt;input type="button" value="</a:t>
            </a:r>
            <a:r>
              <a:rPr lang="ko-KR" altLang="en-US" sz="1100" b="1" dirty="0"/>
              <a:t>테스트</a:t>
            </a:r>
            <a:r>
              <a:rPr lang="en-US" altLang="ko-KR" sz="1100" b="1" dirty="0"/>
              <a:t>" id="button"&gt;</a:t>
            </a:r>
            <a:endParaRPr lang="ko-KR" altLang="en-US" sz="1100" b="1" dirty="0"/>
          </a:p>
          <a:p>
            <a:pPr defTabSz="180000"/>
            <a:r>
              <a:rPr lang="en-US" altLang="ko-KR" sz="1100" dirty="0"/>
              <a:t>    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&lt;/form&gt;</a:t>
            </a:r>
          </a:p>
          <a:p>
            <a:pPr defTabSz="180000"/>
            <a:r>
              <a:rPr lang="en-US" altLang="ko-KR" sz="1100" dirty="0"/>
              <a:t>&lt;/body&gt;&lt;/html&gt;</a:t>
            </a:r>
          </a:p>
        </p:txBody>
      </p:sp>
      <p:sp>
        <p:nvSpPr>
          <p:cNvPr id="89" name="타원 88"/>
          <p:cNvSpPr/>
          <p:nvPr/>
        </p:nvSpPr>
        <p:spPr>
          <a:xfrm>
            <a:off x="6851444" y="3545060"/>
            <a:ext cx="575056" cy="327309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6300192" y="4293096"/>
            <a:ext cx="1836143" cy="272415"/>
          </a:xfrm>
          <a:prstGeom prst="wedgeRoundRectCallout">
            <a:avLst>
              <a:gd name="adj1" fmla="val 5610"/>
              <a:gd name="adj2" fmla="val -2178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버튼 클릭</a:t>
            </a:r>
            <a:r>
              <a:rPr lang="en-US" altLang="ko-KR" sz="1000" dirty="0"/>
              <a:t>, click </a:t>
            </a:r>
            <a:r>
              <a:rPr lang="ko-KR" altLang="en-US" sz="1000" dirty="0"/>
              <a:t>이벤트 발생</a:t>
            </a:r>
          </a:p>
        </p:txBody>
      </p:sp>
      <p:sp>
        <p:nvSpPr>
          <p:cNvPr id="6" name="자유형 5"/>
          <p:cNvSpPr/>
          <p:nvPr/>
        </p:nvSpPr>
        <p:spPr>
          <a:xfrm>
            <a:off x="3107821" y="3437170"/>
            <a:ext cx="3809513" cy="157756"/>
          </a:xfrm>
          <a:custGeom>
            <a:avLst/>
            <a:gdLst>
              <a:gd name="connsiteX0" fmla="*/ 0 w 3809513"/>
              <a:gd name="connsiteY0" fmla="*/ 113935 h 157756"/>
              <a:gd name="connsiteX1" fmla="*/ 493718 w 3809513"/>
              <a:gd name="connsiteY1" fmla="*/ 0 h 157756"/>
              <a:gd name="connsiteX2" fmla="*/ 2760729 w 3809513"/>
              <a:gd name="connsiteY2" fmla="*/ 40899 h 157756"/>
              <a:gd name="connsiteX3" fmla="*/ 3809513 w 3809513"/>
              <a:gd name="connsiteY3" fmla="*/ 157756 h 1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9513" h="157756">
                <a:moveTo>
                  <a:pt x="0" y="113935"/>
                </a:moveTo>
                <a:cubicBezTo>
                  <a:pt x="16798" y="63054"/>
                  <a:pt x="493718" y="0"/>
                  <a:pt x="493718" y="0"/>
                </a:cubicBezTo>
                <a:lnTo>
                  <a:pt x="2760729" y="40899"/>
                </a:lnTo>
                <a:cubicBezTo>
                  <a:pt x="3313361" y="67192"/>
                  <a:pt x="3561437" y="112474"/>
                  <a:pt x="3809513" y="157756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59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6" name="Rectangle 410"/>
          <p:cNvSpPr>
            <a:spLocks noChangeArrowheads="1"/>
          </p:cNvSpPr>
          <p:nvPr/>
        </p:nvSpPr>
        <p:spPr bwMode="auto">
          <a:xfrm>
            <a:off x="3352428" y="924581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52" name="직선 연결선 51"/>
          <p:cNvCxnSpPr>
            <a:stCxn id="46" idx="2"/>
            <a:endCxn id="53" idx="0"/>
          </p:cNvCxnSpPr>
          <p:nvPr/>
        </p:nvCxnSpPr>
        <p:spPr>
          <a:xfrm>
            <a:off x="3923928" y="1212613"/>
            <a:ext cx="0" cy="35372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11"/>
          <p:cNvSpPr>
            <a:spLocks noChangeArrowheads="1"/>
          </p:cNvSpPr>
          <p:nvPr/>
        </p:nvSpPr>
        <p:spPr bwMode="auto">
          <a:xfrm>
            <a:off x="3352428" y="1566341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54" name="Rectangle 411"/>
          <p:cNvSpPr>
            <a:spLocks noChangeArrowheads="1"/>
          </p:cNvSpPr>
          <p:nvPr/>
        </p:nvSpPr>
        <p:spPr bwMode="auto">
          <a:xfrm>
            <a:off x="3352428" y="2180208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</a:p>
        </p:txBody>
      </p:sp>
      <p:cxnSp>
        <p:nvCxnSpPr>
          <p:cNvPr id="55" name="직선 연결선 54"/>
          <p:cNvCxnSpPr>
            <a:stCxn id="53" idx="2"/>
            <a:endCxn id="54" idx="0"/>
          </p:cNvCxnSpPr>
          <p:nvPr/>
        </p:nvCxnSpPr>
        <p:spPr>
          <a:xfrm>
            <a:off x="3923928" y="1854373"/>
            <a:ext cx="0" cy="32583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11"/>
          <p:cNvSpPr>
            <a:spLocks noChangeArrowheads="1"/>
          </p:cNvSpPr>
          <p:nvPr/>
        </p:nvSpPr>
        <p:spPr bwMode="auto">
          <a:xfrm>
            <a:off x="1864278" y="3529966"/>
            <a:ext cx="770691" cy="324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</a:p>
        </p:txBody>
      </p:sp>
      <p:sp>
        <p:nvSpPr>
          <p:cNvPr id="58" name="Rectangle 411"/>
          <p:cNvSpPr>
            <a:spLocks noChangeArrowheads="1"/>
          </p:cNvSpPr>
          <p:nvPr/>
        </p:nvSpPr>
        <p:spPr bwMode="auto">
          <a:xfrm>
            <a:off x="5258101" y="3529966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</a:p>
        </p:txBody>
      </p:sp>
      <p:sp>
        <p:nvSpPr>
          <p:cNvPr id="60" name="Rectangle 411"/>
          <p:cNvSpPr>
            <a:spLocks noChangeArrowheads="1"/>
          </p:cNvSpPr>
          <p:nvPr/>
        </p:nvSpPr>
        <p:spPr bwMode="auto">
          <a:xfrm>
            <a:off x="1823775" y="4714910"/>
            <a:ext cx="831953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</a:p>
        </p:txBody>
      </p:sp>
      <p:cxnSp>
        <p:nvCxnSpPr>
          <p:cNvPr id="61" name="직선 연결선 60"/>
          <p:cNvCxnSpPr>
            <a:stCxn id="56" idx="2"/>
            <a:endCxn id="60" idx="0"/>
          </p:cNvCxnSpPr>
          <p:nvPr/>
        </p:nvCxnSpPr>
        <p:spPr>
          <a:xfrm flipH="1">
            <a:off x="2239752" y="3854845"/>
            <a:ext cx="9872" cy="86006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411"/>
          <p:cNvSpPr>
            <a:spLocks noChangeArrowheads="1"/>
          </p:cNvSpPr>
          <p:nvPr/>
        </p:nvSpPr>
        <p:spPr bwMode="auto">
          <a:xfrm>
            <a:off x="4328316" y="4714910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</a:p>
        </p:txBody>
      </p:sp>
      <p:sp>
        <p:nvSpPr>
          <p:cNvPr id="69" name="Rectangle 411"/>
          <p:cNvSpPr>
            <a:spLocks noChangeArrowheads="1"/>
          </p:cNvSpPr>
          <p:nvPr/>
        </p:nvSpPr>
        <p:spPr bwMode="auto">
          <a:xfrm>
            <a:off x="6385633" y="4714910"/>
            <a:ext cx="576065" cy="301966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72" name="Rectangle 411"/>
          <p:cNvSpPr>
            <a:spLocks noChangeArrowheads="1"/>
          </p:cNvSpPr>
          <p:nvPr/>
        </p:nvSpPr>
        <p:spPr bwMode="auto">
          <a:xfrm>
            <a:off x="4336020" y="5743653"/>
            <a:ext cx="571317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74" name="Rectangle 411"/>
          <p:cNvSpPr>
            <a:spLocks noChangeArrowheads="1"/>
          </p:cNvSpPr>
          <p:nvPr/>
        </p:nvSpPr>
        <p:spPr bwMode="auto">
          <a:xfrm>
            <a:off x="5640692" y="5739602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76" name="Rectangle 411"/>
          <p:cNvSpPr>
            <a:spLocks noChangeArrowheads="1"/>
          </p:cNvSpPr>
          <p:nvPr/>
        </p:nvSpPr>
        <p:spPr bwMode="auto">
          <a:xfrm>
            <a:off x="6507471" y="5743578"/>
            <a:ext cx="521569" cy="319309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chemeClr val="bg1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80" name="Rectangle 411"/>
          <p:cNvSpPr>
            <a:spLocks noChangeArrowheads="1"/>
          </p:cNvSpPr>
          <p:nvPr/>
        </p:nvSpPr>
        <p:spPr bwMode="auto">
          <a:xfrm>
            <a:off x="7295652" y="5739600"/>
            <a:ext cx="361264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14" name="꺾인 연결선 113"/>
          <p:cNvCxnSpPr>
            <a:stCxn id="54" idx="2"/>
            <a:endCxn id="56" idx="0"/>
          </p:cNvCxnSpPr>
          <p:nvPr/>
        </p:nvCxnSpPr>
        <p:spPr>
          <a:xfrm rot="5400000">
            <a:off x="2568241" y="2174279"/>
            <a:ext cx="1037070" cy="1674304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54" idx="2"/>
            <a:endCxn id="58" idx="0"/>
          </p:cNvCxnSpPr>
          <p:nvPr/>
        </p:nvCxnSpPr>
        <p:spPr>
          <a:xfrm rot="16200000" flipH="1">
            <a:off x="4263775" y="2153049"/>
            <a:ext cx="1037070" cy="171676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58" idx="2"/>
            <a:endCxn id="62" idx="0"/>
          </p:cNvCxnSpPr>
          <p:nvPr/>
        </p:nvCxnSpPr>
        <p:spPr>
          <a:xfrm rot="5400000">
            <a:off x="4695169" y="3769387"/>
            <a:ext cx="860066" cy="1030981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58" idx="2"/>
            <a:endCxn id="69" idx="0"/>
          </p:cNvCxnSpPr>
          <p:nvPr/>
        </p:nvCxnSpPr>
        <p:spPr>
          <a:xfrm rot="16200000" flipH="1">
            <a:off x="5727146" y="3768390"/>
            <a:ext cx="860066" cy="103297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62" idx="2"/>
            <a:endCxn id="72" idx="0"/>
          </p:cNvCxnSpPr>
          <p:nvPr/>
        </p:nvCxnSpPr>
        <p:spPr>
          <a:xfrm>
            <a:off x="4609711" y="5034219"/>
            <a:ext cx="11968" cy="709434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69" idx="2"/>
            <a:endCxn id="74" idx="0"/>
          </p:cNvCxnSpPr>
          <p:nvPr/>
        </p:nvCxnSpPr>
        <p:spPr>
          <a:xfrm rot="5400000">
            <a:off x="5936514" y="5002450"/>
            <a:ext cx="722726" cy="751579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69" idx="2"/>
            <a:endCxn id="76" idx="0"/>
          </p:cNvCxnSpPr>
          <p:nvPr/>
        </p:nvCxnSpPr>
        <p:spPr>
          <a:xfrm rot="16200000" flipH="1">
            <a:off x="6357610" y="5332932"/>
            <a:ext cx="726702" cy="94590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69" idx="2"/>
            <a:endCxn id="80" idx="0"/>
          </p:cNvCxnSpPr>
          <p:nvPr/>
        </p:nvCxnSpPr>
        <p:spPr>
          <a:xfrm rot="16200000" flipH="1">
            <a:off x="6713613" y="4976929"/>
            <a:ext cx="722724" cy="802618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자유형 154"/>
          <p:cNvSpPr/>
          <p:nvPr/>
        </p:nvSpPr>
        <p:spPr>
          <a:xfrm>
            <a:off x="2927356" y="746214"/>
            <a:ext cx="3993248" cy="5320648"/>
          </a:xfrm>
          <a:custGeom>
            <a:avLst/>
            <a:gdLst>
              <a:gd name="connsiteX0" fmla="*/ 0 w 4155210"/>
              <a:gd name="connsiteY0" fmla="*/ 84341 h 4563879"/>
              <a:gd name="connsiteX1" fmla="*/ 365760 w 4155210"/>
              <a:gd name="connsiteY1" fmla="*/ 13221 h 4563879"/>
              <a:gd name="connsiteX2" fmla="*/ 589280 w 4155210"/>
              <a:gd name="connsiteY2" fmla="*/ 135141 h 4563879"/>
              <a:gd name="connsiteX3" fmla="*/ 609600 w 4155210"/>
              <a:gd name="connsiteY3" fmla="*/ 632981 h 4563879"/>
              <a:gd name="connsiteX4" fmla="*/ 568960 w 4155210"/>
              <a:gd name="connsiteY4" fmla="*/ 1069861 h 4563879"/>
              <a:gd name="connsiteX5" fmla="*/ 599440 w 4155210"/>
              <a:gd name="connsiteY5" fmla="*/ 1628661 h 4563879"/>
              <a:gd name="connsiteX6" fmla="*/ 812800 w 4155210"/>
              <a:gd name="connsiteY6" fmla="*/ 2055381 h 4563879"/>
              <a:gd name="connsiteX7" fmla="*/ 2286000 w 4155210"/>
              <a:gd name="connsiteY7" fmla="*/ 2299221 h 4563879"/>
              <a:gd name="connsiteX8" fmla="*/ 2733040 w 4155210"/>
              <a:gd name="connsiteY8" fmla="*/ 3142501 h 4563879"/>
              <a:gd name="connsiteX9" fmla="*/ 3556000 w 4155210"/>
              <a:gd name="connsiteY9" fmla="*/ 3386341 h 4563879"/>
              <a:gd name="connsiteX10" fmla="*/ 3840480 w 4155210"/>
              <a:gd name="connsiteY10" fmla="*/ 4382021 h 4563879"/>
              <a:gd name="connsiteX11" fmla="*/ 4013200 w 4155210"/>
              <a:gd name="connsiteY11" fmla="*/ 4534421 h 4563879"/>
              <a:gd name="connsiteX12" fmla="*/ 4114800 w 4155210"/>
              <a:gd name="connsiteY12" fmla="*/ 4026421 h 4563879"/>
              <a:gd name="connsiteX13" fmla="*/ 4074160 w 4155210"/>
              <a:gd name="connsiteY13" fmla="*/ 3122181 h 4563879"/>
              <a:gd name="connsiteX14" fmla="*/ 3230880 w 4155210"/>
              <a:gd name="connsiteY14" fmla="*/ 2898661 h 4563879"/>
              <a:gd name="connsiteX15" fmla="*/ 2976880 w 4155210"/>
              <a:gd name="connsiteY15" fmla="*/ 2146821 h 4563879"/>
              <a:gd name="connsiteX16" fmla="*/ 1615440 w 4155210"/>
              <a:gd name="connsiteY16" fmla="*/ 1923301 h 4563879"/>
              <a:gd name="connsiteX17" fmla="*/ 1402080 w 4155210"/>
              <a:gd name="connsiteY17" fmla="*/ 267221 h 4563879"/>
              <a:gd name="connsiteX18" fmla="*/ 1778000 w 4155210"/>
              <a:gd name="connsiteY18" fmla="*/ 23381 h 456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55210" h="4563879">
                <a:moveTo>
                  <a:pt x="0" y="84341"/>
                </a:moveTo>
                <a:cubicBezTo>
                  <a:pt x="133773" y="44547"/>
                  <a:pt x="267547" y="4754"/>
                  <a:pt x="365760" y="13221"/>
                </a:cubicBezTo>
                <a:cubicBezTo>
                  <a:pt x="463973" y="21688"/>
                  <a:pt x="548640" y="31848"/>
                  <a:pt x="589280" y="135141"/>
                </a:cubicBezTo>
                <a:cubicBezTo>
                  <a:pt x="629920" y="238434"/>
                  <a:pt x="612987" y="477194"/>
                  <a:pt x="609600" y="632981"/>
                </a:cubicBezTo>
                <a:cubicBezTo>
                  <a:pt x="606213" y="788768"/>
                  <a:pt x="570653" y="903914"/>
                  <a:pt x="568960" y="1069861"/>
                </a:cubicBezTo>
                <a:cubicBezTo>
                  <a:pt x="567267" y="1235808"/>
                  <a:pt x="558800" y="1464408"/>
                  <a:pt x="599440" y="1628661"/>
                </a:cubicBezTo>
                <a:cubicBezTo>
                  <a:pt x="640080" y="1792914"/>
                  <a:pt x="531707" y="1943621"/>
                  <a:pt x="812800" y="2055381"/>
                </a:cubicBezTo>
                <a:cubicBezTo>
                  <a:pt x="1093893" y="2167141"/>
                  <a:pt x="1965960" y="2118034"/>
                  <a:pt x="2286000" y="2299221"/>
                </a:cubicBezTo>
                <a:cubicBezTo>
                  <a:pt x="2606040" y="2480408"/>
                  <a:pt x="2521373" y="2961314"/>
                  <a:pt x="2733040" y="3142501"/>
                </a:cubicBezTo>
                <a:cubicBezTo>
                  <a:pt x="2944707" y="3323688"/>
                  <a:pt x="3371427" y="3179754"/>
                  <a:pt x="3556000" y="3386341"/>
                </a:cubicBezTo>
                <a:cubicBezTo>
                  <a:pt x="3740573" y="3592928"/>
                  <a:pt x="3764280" y="4190674"/>
                  <a:pt x="3840480" y="4382021"/>
                </a:cubicBezTo>
                <a:cubicBezTo>
                  <a:pt x="3916680" y="4573368"/>
                  <a:pt x="3967480" y="4593688"/>
                  <a:pt x="4013200" y="4534421"/>
                </a:cubicBezTo>
                <a:cubicBezTo>
                  <a:pt x="4058920" y="4475154"/>
                  <a:pt x="4104640" y="4261794"/>
                  <a:pt x="4114800" y="4026421"/>
                </a:cubicBezTo>
                <a:cubicBezTo>
                  <a:pt x="4124960" y="3791048"/>
                  <a:pt x="4221480" y="3310141"/>
                  <a:pt x="4074160" y="3122181"/>
                </a:cubicBezTo>
                <a:cubicBezTo>
                  <a:pt x="3926840" y="2934221"/>
                  <a:pt x="3413760" y="3061221"/>
                  <a:pt x="3230880" y="2898661"/>
                </a:cubicBezTo>
                <a:cubicBezTo>
                  <a:pt x="3048000" y="2736101"/>
                  <a:pt x="3246120" y="2309381"/>
                  <a:pt x="2976880" y="2146821"/>
                </a:cubicBezTo>
                <a:cubicBezTo>
                  <a:pt x="2707640" y="1984261"/>
                  <a:pt x="1877907" y="2236568"/>
                  <a:pt x="1615440" y="1923301"/>
                </a:cubicBezTo>
                <a:cubicBezTo>
                  <a:pt x="1352973" y="1610034"/>
                  <a:pt x="1374987" y="583874"/>
                  <a:pt x="1402080" y="267221"/>
                </a:cubicBezTo>
                <a:cubicBezTo>
                  <a:pt x="1429173" y="-49432"/>
                  <a:pt x="1603586" y="-13026"/>
                  <a:pt x="1778000" y="23381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 155"/>
          <p:cNvSpPr/>
          <p:nvPr/>
        </p:nvSpPr>
        <p:spPr>
          <a:xfrm rot="1178354">
            <a:off x="2529793" y="773754"/>
            <a:ext cx="347363" cy="150272"/>
          </a:xfrm>
          <a:custGeom>
            <a:avLst/>
            <a:gdLst>
              <a:gd name="connsiteX0" fmla="*/ 6675 w 220035"/>
              <a:gd name="connsiteY0" fmla="*/ 81280 h 83074"/>
              <a:gd name="connsiteX1" fmla="*/ 220035 w 220035"/>
              <a:gd name="connsiteY1" fmla="*/ 0 h 8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035" h="83074">
                <a:moveTo>
                  <a:pt x="6675" y="81280"/>
                </a:moveTo>
                <a:cubicBezTo>
                  <a:pt x="-44972" y="97366"/>
                  <a:pt x="220035" y="0"/>
                  <a:pt x="220035" y="0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1335132" y="552433"/>
            <a:ext cx="12666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C00000"/>
                </a:solidFill>
              </a:rPr>
              <a:t>버튼 클릭으로</a:t>
            </a:r>
            <a:endParaRPr lang="en-US" altLang="ko-KR" sz="1100" dirty="0">
              <a:solidFill>
                <a:srgbClr val="C00000"/>
              </a:solidFill>
            </a:endParaRPr>
          </a:p>
          <a:p>
            <a:r>
              <a:rPr lang="en-US" altLang="ko-KR" sz="1100" dirty="0">
                <a:solidFill>
                  <a:srgbClr val="C00000"/>
                </a:solidFill>
              </a:rPr>
              <a:t>input </a:t>
            </a:r>
            <a:r>
              <a:rPr lang="ko-KR" altLang="en-US" sz="1100" dirty="0">
                <a:solidFill>
                  <a:srgbClr val="C00000"/>
                </a:solidFill>
              </a:rPr>
              <a:t>객체에</a:t>
            </a:r>
            <a:endParaRPr lang="en-US" altLang="ko-KR" sz="1100" dirty="0">
              <a:solidFill>
                <a:srgbClr val="C00000"/>
              </a:solidFill>
            </a:endParaRPr>
          </a:p>
          <a:p>
            <a:r>
              <a:rPr lang="en-US" altLang="ko-KR" sz="1100" dirty="0">
                <a:solidFill>
                  <a:srgbClr val="C00000"/>
                </a:solidFill>
              </a:rPr>
              <a:t>click </a:t>
            </a:r>
            <a:r>
              <a:rPr lang="ko-KR" altLang="en-US" sz="1100" dirty="0">
                <a:solidFill>
                  <a:srgbClr val="C00000"/>
                </a:solidFill>
              </a:rPr>
              <a:t>이벤트 발생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740941" y="1949375"/>
            <a:ext cx="1308394" cy="476726"/>
          </a:xfrm>
          <a:prstGeom prst="wedgeRoundRectCallout">
            <a:avLst>
              <a:gd name="adj1" fmla="val 82156"/>
              <a:gd name="adj2" fmla="val -449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이벤트 </a:t>
            </a:r>
            <a:r>
              <a:rPr lang="ko-KR" altLang="en-US" sz="1100" dirty="0" err="1"/>
              <a:t>캡쳐</a:t>
            </a:r>
            <a:r>
              <a:rPr lang="ko-KR" altLang="en-US" sz="1100" dirty="0"/>
              <a:t> 단계</a:t>
            </a:r>
            <a:endParaRPr lang="en-US" altLang="ko-KR" sz="1100" dirty="0"/>
          </a:p>
          <a:p>
            <a:pPr algn="ctr"/>
            <a:r>
              <a:rPr lang="en-US" altLang="ko-KR" sz="1100" dirty="0"/>
              <a:t>(event capture)</a:t>
            </a:r>
            <a:endParaRPr lang="ko-KR" alt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082802" y="9220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046303" y="15564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090707" y="21851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994148" y="35299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083309" y="47062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323949" y="548280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947263" y="55133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920604" y="47092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503099" y="21802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061456" y="35182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30867" y="1540587"/>
            <a:ext cx="370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458859" y="892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656888" y="2047752"/>
            <a:ext cx="1308394" cy="476726"/>
          </a:xfrm>
          <a:prstGeom prst="wedgeRoundRectCallout">
            <a:avLst>
              <a:gd name="adj1" fmla="val -51730"/>
              <a:gd name="adj2" fmla="val 943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이벤트 버블 단계</a:t>
            </a:r>
            <a:endParaRPr lang="en-US" altLang="ko-KR" sz="1100" dirty="0"/>
          </a:p>
          <a:p>
            <a:pPr algn="ctr"/>
            <a:r>
              <a:rPr lang="en-US" altLang="ko-KR" sz="1100" dirty="0"/>
              <a:t>(event bubble)</a:t>
            </a:r>
            <a:endParaRPr lang="ko-KR" altLang="en-US" sz="1100" dirty="0"/>
          </a:p>
        </p:txBody>
      </p:sp>
      <p:sp>
        <p:nvSpPr>
          <p:cNvPr id="174" name="TextBox 173"/>
          <p:cNvSpPr txBox="1"/>
          <p:nvPr/>
        </p:nvSpPr>
        <p:spPr>
          <a:xfrm>
            <a:off x="4668479" y="557810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click </a:t>
            </a:r>
            <a:r>
              <a:rPr lang="ko-KR" altLang="en-US" sz="1100" dirty="0">
                <a:solidFill>
                  <a:srgbClr val="C00000"/>
                </a:solidFill>
              </a:rPr>
              <a:t>이벤트 소멸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328708" y="6229906"/>
            <a:ext cx="966944" cy="289441"/>
          </a:xfrm>
          <a:prstGeom prst="wedgeRoundRectCallout">
            <a:avLst>
              <a:gd name="adj1" fmla="val 12808"/>
              <a:gd name="adj2" fmla="val -111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이벤트 </a:t>
            </a:r>
            <a:r>
              <a:rPr lang="ko-KR" altLang="en-US" sz="1100" dirty="0" err="1"/>
              <a:t>타겟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10058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/>
              <a:t>리스너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/>
              <a:t>객체의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/>
              <a:t>리스너를</a:t>
            </a:r>
            <a:r>
              <a:rPr lang="ko-KR" altLang="en-US" dirty="0"/>
              <a:t> 모두 소유 가능</a:t>
            </a:r>
            <a:endParaRPr lang="en-US" altLang="ko-KR" dirty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등록 시</a:t>
            </a:r>
            <a:r>
              <a:rPr lang="en-US" altLang="ko-KR" dirty="0"/>
              <a:t>, </a:t>
            </a:r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리스너인지</a:t>
            </a:r>
            <a:r>
              <a:rPr lang="ko-KR" altLang="en-US" dirty="0"/>
              <a:t> 버블 </a:t>
            </a:r>
            <a:r>
              <a:rPr lang="ko-KR" altLang="en-US" dirty="0" err="1"/>
              <a:t>리스너인지</a:t>
            </a:r>
            <a:r>
              <a:rPr lang="ko-KR" altLang="en-US" dirty="0"/>
              <a:t> 구분</a:t>
            </a:r>
            <a:endParaRPr lang="en-US" altLang="ko-KR" dirty="0"/>
          </a:p>
          <a:p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/>
              <a:t>리스너</a:t>
            </a:r>
            <a:r>
              <a:rPr lang="ko-KR" altLang="en-US" dirty="0"/>
              <a:t> 등록</a:t>
            </a:r>
            <a:endParaRPr lang="en-US" altLang="ko-KR" dirty="0"/>
          </a:p>
          <a:p>
            <a:pPr lvl="1"/>
            <a:r>
              <a:rPr lang="en-US" altLang="ko-KR" dirty="0" err="1"/>
              <a:t>addEventListener</a:t>
            </a:r>
            <a:r>
              <a:rPr lang="en-US" altLang="ko-KR" dirty="0"/>
              <a:t>()</a:t>
            </a:r>
            <a:r>
              <a:rPr lang="ko-KR" altLang="en-US" dirty="0"/>
              <a:t>의 </a:t>
            </a:r>
            <a:r>
              <a:rPr lang="en-US" altLang="ko-KR" dirty="0"/>
              <a:t>3 </a:t>
            </a:r>
            <a:r>
              <a:rPr lang="ko-KR" altLang="en-US" dirty="0"/>
              <a:t>번째 매개 변수 이용</a:t>
            </a:r>
            <a:endParaRPr lang="en-US" altLang="ko-KR" dirty="0"/>
          </a:p>
          <a:p>
            <a:pPr lvl="2"/>
            <a:r>
              <a:rPr lang="en-US" altLang="ko-KR" dirty="0"/>
              <a:t>true</a:t>
            </a:r>
            <a:r>
              <a:rPr lang="ko-KR" altLang="en-US" dirty="0"/>
              <a:t>이면 </a:t>
            </a:r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</a:t>
            </a:r>
            <a:r>
              <a:rPr lang="en-US" altLang="ko-KR" dirty="0"/>
              <a:t>, false</a:t>
            </a:r>
            <a:r>
              <a:rPr lang="ko-KR" altLang="en-US" dirty="0"/>
              <a:t>이면 버블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방법의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등록의 경우</a:t>
            </a:r>
            <a:endParaRPr lang="en-US" altLang="ko-KR" dirty="0"/>
          </a:p>
          <a:p>
            <a:pPr lvl="2"/>
            <a:r>
              <a:rPr lang="ko-KR" altLang="en-US" dirty="0"/>
              <a:t>버블 </a:t>
            </a:r>
            <a:r>
              <a:rPr lang="ko-KR" altLang="en-US" dirty="0" err="1"/>
              <a:t>리스너로</a:t>
            </a:r>
            <a:r>
              <a:rPr lang="ko-KR" altLang="en-US" dirty="0"/>
              <a:t> 자동 등록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3717032"/>
            <a:ext cx="72008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b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("button");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("click",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capFunc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true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캡쳐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단계에서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capFunc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실행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("click",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bubbleFunc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false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버블 단계에서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bubbleFunc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실행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79712" y="5517232"/>
            <a:ext cx="446449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버블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작동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3631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3811128"/>
            <a:ext cx="2520280" cy="237837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9-8 </a:t>
            </a:r>
            <a:r>
              <a:rPr lang="ko-KR" altLang="en-US" dirty="0"/>
              <a:t>이벤트 흐름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8534" y="1331205"/>
            <a:ext cx="5343469" cy="5493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</a:t>
            </a:r>
            <a:r>
              <a:rPr lang="ko-KR" altLang="en-US" sz="900" dirty="0"/>
              <a:t>이벤트 흐름</a:t>
            </a:r>
            <a:r>
              <a:rPr lang="en-US" altLang="ko-KR" sz="900" dirty="0"/>
              <a:t>&lt;/title&gt;&lt;/head&gt;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&lt;p style="</a:t>
            </a:r>
            <a:r>
              <a:rPr lang="en-US" altLang="ko-KR" sz="900" dirty="0" err="1"/>
              <a:t>color:blue</a:t>
            </a:r>
            <a:r>
              <a:rPr lang="en-US" altLang="ko-KR" sz="900" dirty="0"/>
              <a:t>"&gt;</a:t>
            </a:r>
            <a:r>
              <a:rPr lang="ko-KR" altLang="en-US" sz="900" dirty="0"/>
              <a:t>이것은 </a:t>
            </a:r>
          </a:p>
          <a:p>
            <a:pPr defTabSz="180000"/>
            <a:r>
              <a:rPr lang="en-US" altLang="ko-KR" sz="900" dirty="0"/>
              <a:t>	&lt;span style="</a:t>
            </a:r>
            <a:r>
              <a:rPr lang="en-US" altLang="ko-KR" sz="900" dirty="0" err="1"/>
              <a:t>color:red</a:t>
            </a:r>
            <a:r>
              <a:rPr lang="en-US" altLang="ko-KR" sz="900" dirty="0"/>
              <a:t>" id="span"&gt;</a:t>
            </a:r>
            <a:r>
              <a:rPr lang="ko-KR" altLang="en-US" sz="900" dirty="0"/>
              <a:t>문장입니다</a:t>
            </a:r>
            <a:r>
              <a:rPr lang="en-US" altLang="ko-KR" sz="900" dirty="0"/>
              <a:t>.</a:t>
            </a:r>
          </a:p>
          <a:p>
            <a:pPr defTabSz="180000"/>
            <a:r>
              <a:rPr lang="en-US" altLang="ko-KR" sz="900" dirty="0"/>
              <a:t>    &lt;/span&gt;</a:t>
            </a:r>
          </a:p>
          <a:p>
            <a:pPr defTabSz="180000"/>
            <a:r>
              <a:rPr lang="en-US" altLang="ko-KR" sz="900" dirty="0"/>
              <a:t>&lt;/p&gt;</a:t>
            </a:r>
          </a:p>
          <a:p>
            <a:pPr defTabSz="180000"/>
            <a:r>
              <a:rPr lang="en-US" altLang="ko-KR" sz="900" dirty="0"/>
              <a:t>&lt;form&gt;</a:t>
            </a:r>
          </a:p>
          <a:p>
            <a:pPr defTabSz="180000"/>
            <a:r>
              <a:rPr lang="en-US" altLang="ko-KR" sz="900" dirty="0"/>
              <a:t>	&lt;input type="text" name="s"&gt;</a:t>
            </a:r>
          </a:p>
          <a:p>
            <a:pPr defTabSz="180000"/>
            <a:r>
              <a:rPr lang="en-US" altLang="ko-KR" sz="900" dirty="0"/>
              <a:t>	&lt;input type="button" value="</a:t>
            </a:r>
            <a:r>
              <a:rPr lang="ko-KR" altLang="en-US" sz="900" dirty="0"/>
              <a:t>테스트</a:t>
            </a:r>
            <a:r>
              <a:rPr lang="en-US" altLang="ko-KR" sz="900" dirty="0"/>
              <a:t>" id="button"&gt;</a:t>
            </a:r>
          </a:p>
          <a:p>
            <a:pPr defTabSz="180000"/>
            <a:r>
              <a:rPr lang="en-US" altLang="ko-KR" sz="900" dirty="0"/>
              <a:t>	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&lt;/form&gt;</a:t>
            </a:r>
          </a:p>
          <a:p>
            <a:pPr defTabSz="180000"/>
            <a:r>
              <a:rPr lang="en-US" altLang="ko-KR" sz="900" dirty="0"/>
              <a:t>&lt;div id="div" style="</a:t>
            </a:r>
            <a:r>
              <a:rPr lang="en-US" altLang="ko-KR" sz="900" dirty="0" err="1"/>
              <a:t>color:green</a:t>
            </a:r>
            <a:r>
              <a:rPr lang="en-US" altLang="ko-KR" sz="900" dirty="0"/>
              <a:t>"&gt;&lt;/div&gt;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 err="1"/>
              <a:t>var</a:t>
            </a:r>
            <a:r>
              <a:rPr lang="ko-KR" altLang="en-US" sz="900" dirty="0"/>
              <a:t> </a:t>
            </a:r>
            <a:r>
              <a:rPr lang="en-US" altLang="ko-KR" sz="900" dirty="0"/>
              <a:t>div = </a:t>
            </a:r>
            <a:r>
              <a:rPr lang="en-US" altLang="ko-KR" sz="900" dirty="0" err="1"/>
              <a:t>document.getElementById</a:t>
            </a:r>
            <a:r>
              <a:rPr lang="en-US" altLang="ko-KR" sz="900" dirty="0"/>
              <a:t>("div"); // </a:t>
            </a:r>
            <a:r>
              <a:rPr lang="ko-KR" altLang="en-US" sz="900" dirty="0"/>
              <a:t>이벤트 메시지 출력 공간</a:t>
            </a:r>
          </a:p>
          <a:p>
            <a:pPr defTabSz="180000"/>
            <a:r>
              <a:rPr lang="en-US" altLang="ko-KR" sz="900" dirty="0" err="1"/>
              <a:t>var</a:t>
            </a:r>
            <a:r>
              <a:rPr lang="en-US" altLang="ko-KR" sz="900" dirty="0"/>
              <a:t> button = </a:t>
            </a:r>
            <a:r>
              <a:rPr lang="en-US" altLang="ko-KR" sz="900" dirty="0" err="1"/>
              <a:t>document.getElementById</a:t>
            </a:r>
            <a:r>
              <a:rPr lang="en-US" altLang="ko-KR" sz="900" dirty="0"/>
              <a:t>("button");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// body </a:t>
            </a:r>
            <a:r>
              <a:rPr lang="ko-KR" altLang="en-US" sz="900" dirty="0"/>
              <a:t>객체에 </a:t>
            </a:r>
            <a:r>
              <a:rPr lang="ko-KR" altLang="en-US" sz="900" dirty="0" err="1"/>
              <a:t>캡쳐</a:t>
            </a:r>
            <a:r>
              <a:rPr lang="ko-KR" altLang="en-US" sz="900" dirty="0"/>
              <a:t> </a:t>
            </a:r>
            <a:r>
              <a:rPr lang="ko-KR" altLang="en-US" sz="900" dirty="0" err="1"/>
              <a:t>리스너</a:t>
            </a:r>
            <a:r>
              <a:rPr lang="ko-KR" altLang="en-US" sz="900" dirty="0"/>
              <a:t> 등록</a:t>
            </a:r>
          </a:p>
          <a:p>
            <a:pPr defTabSz="180000"/>
            <a:r>
              <a:rPr lang="en-US" altLang="ko-KR" sz="900" b="1" dirty="0" err="1"/>
              <a:t>document.body.addEventListener</a:t>
            </a:r>
            <a:r>
              <a:rPr lang="en-US" altLang="ko-KR" sz="900" b="1" dirty="0"/>
              <a:t>("click", capture, true);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켭쳐</a:t>
            </a:r>
            <a:r>
              <a:rPr lang="ko-KR" altLang="en-US" sz="900" dirty="0"/>
              <a:t> 단계</a:t>
            </a:r>
            <a:r>
              <a:rPr lang="en-US" altLang="ko-KR" sz="900" dirty="0"/>
              <a:t>(1) 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// </a:t>
            </a:r>
            <a:r>
              <a:rPr lang="ko-KR" altLang="en-US" sz="900" dirty="0" err="1"/>
              <a:t>타겟</a:t>
            </a:r>
            <a:r>
              <a:rPr lang="ko-KR" altLang="en-US" sz="900" dirty="0"/>
              <a:t> 객체에 버블 </a:t>
            </a:r>
            <a:r>
              <a:rPr lang="ko-KR" altLang="en-US" sz="900" dirty="0" err="1"/>
              <a:t>리스너</a:t>
            </a:r>
            <a:r>
              <a:rPr lang="ko-KR" altLang="en-US" sz="900" dirty="0"/>
              <a:t> 등록</a:t>
            </a:r>
          </a:p>
          <a:p>
            <a:pPr defTabSz="180000"/>
            <a:r>
              <a:rPr lang="en-US" altLang="ko-KR" sz="900" b="1" dirty="0" err="1"/>
              <a:t>button.addEventListener</a:t>
            </a:r>
            <a:r>
              <a:rPr lang="en-US" altLang="ko-KR" sz="900" b="1" dirty="0"/>
              <a:t>("click", bubble, false); </a:t>
            </a:r>
            <a:r>
              <a:rPr lang="en-US" altLang="ko-KR" sz="900" dirty="0"/>
              <a:t>// </a:t>
            </a:r>
            <a:r>
              <a:rPr lang="ko-KR" altLang="en-US" sz="900" dirty="0"/>
              <a:t>버블 단계</a:t>
            </a:r>
            <a:r>
              <a:rPr lang="en-US" altLang="ko-KR" sz="900" dirty="0"/>
              <a:t>(2)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// body </a:t>
            </a:r>
            <a:r>
              <a:rPr lang="ko-KR" altLang="en-US" sz="900" dirty="0"/>
              <a:t>객체에 버블 </a:t>
            </a:r>
            <a:r>
              <a:rPr lang="ko-KR" altLang="en-US" sz="900" dirty="0" err="1"/>
              <a:t>리스너</a:t>
            </a:r>
            <a:r>
              <a:rPr lang="ko-KR" altLang="en-US" sz="900" dirty="0"/>
              <a:t> 등록</a:t>
            </a:r>
          </a:p>
          <a:p>
            <a:pPr defTabSz="180000"/>
            <a:r>
              <a:rPr lang="en-US" altLang="ko-KR" sz="900" b="1" dirty="0" err="1"/>
              <a:t>document.body.addEventListener</a:t>
            </a:r>
            <a:r>
              <a:rPr lang="en-US" altLang="ko-KR" sz="900" b="1" dirty="0"/>
              <a:t>("click", bubble, false); </a:t>
            </a:r>
            <a:r>
              <a:rPr lang="en-US" altLang="ko-KR" sz="900" dirty="0"/>
              <a:t>// </a:t>
            </a:r>
            <a:r>
              <a:rPr lang="ko-KR" altLang="en-US" sz="900" dirty="0"/>
              <a:t>버블 단계</a:t>
            </a:r>
            <a:r>
              <a:rPr lang="en-US" altLang="ko-KR" sz="900" dirty="0"/>
              <a:t>(3)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function capture(e) { </a:t>
            </a:r>
            <a:r>
              <a:rPr lang="en-US" altLang="ko-KR" sz="900" dirty="0"/>
              <a:t>// e</a:t>
            </a:r>
            <a:r>
              <a:rPr lang="ko-KR" altLang="en-US" sz="900" dirty="0"/>
              <a:t>는 이벤트 객체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var</a:t>
            </a:r>
            <a:r>
              <a:rPr lang="en-US" altLang="ko-KR" sz="900" dirty="0"/>
              <a:t> </a:t>
            </a:r>
            <a:r>
              <a:rPr lang="en-US" altLang="ko-KR" sz="900" dirty="0" err="1"/>
              <a:t>obj</a:t>
            </a:r>
            <a:r>
              <a:rPr lang="en-US" altLang="ko-KR" sz="900" dirty="0"/>
              <a:t> = </a:t>
            </a:r>
            <a:r>
              <a:rPr lang="en-US" altLang="ko-KR" sz="900" b="1" dirty="0" err="1"/>
              <a:t>e.currentTarget</a:t>
            </a:r>
            <a:r>
              <a:rPr lang="en-US" altLang="ko-KR" sz="900" dirty="0"/>
              <a:t>; // </a:t>
            </a:r>
            <a:r>
              <a:rPr lang="ko-KR" altLang="en-US" sz="900" dirty="0"/>
              <a:t>현재 이벤트를 받은  </a:t>
            </a:r>
            <a:r>
              <a:rPr lang="en-US" altLang="ko-KR" sz="900" dirty="0"/>
              <a:t>DOM </a:t>
            </a:r>
            <a:r>
              <a:rPr lang="ko-KR" altLang="en-US" sz="900" dirty="0"/>
              <a:t>객체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var</a:t>
            </a:r>
            <a:r>
              <a:rPr lang="en-US" altLang="ko-KR" sz="900" dirty="0"/>
              <a:t> </a:t>
            </a:r>
            <a:r>
              <a:rPr lang="en-US" altLang="ko-KR" sz="900" dirty="0" err="1"/>
              <a:t>tagName</a:t>
            </a:r>
            <a:r>
              <a:rPr lang="en-US" altLang="ko-KR" sz="900" dirty="0"/>
              <a:t> = </a:t>
            </a:r>
            <a:r>
              <a:rPr lang="en-US" altLang="ko-KR" sz="900" dirty="0" err="1"/>
              <a:t>obj.tagName</a:t>
            </a:r>
            <a:r>
              <a:rPr lang="en-US" altLang="ko-KR" sz="900" dirty="0"/>
              <a:t>; // </a:t>
            </a:r>
            <a:r>
              <a:rPr lang="ko-KR" altLang="en-US" sz="900" dirty="0"/>
              <a:t>태그 이름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div.innerHTML</a:t>
            </a:r>
            <a:r>
              <a:rPr lang="en-US" altLang="ko-KR" sz="900" dirty="0"/>
              <a:t> +=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&gt;capture </a:t>
            </a:r>
            <a:r>
              <a:rPr lang="ko-KR" altLang="en-US" sz="900" dirty="0"/>
              <a:t>단계 </a:t>
            </a:r>
            <a:r>
              <a:rPr lang="en-US" altLang="ko-KR" sz="900" dirty="0"/>
              <a:t>: 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tagName</a:t>
            </a:r>
            <a:r>
              <a:rPr lang="en-US" altLang="ko-KR" sz="900" dirty="0"/>
              <a:t> + " </a:t>
            </a:r>
            <a:r>
              <a:rPr lang="ko-KR" altLang="en-US" sz="900" dirty="0"/>
              <a:t>태그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e.type</a:t>
            </a:r>
            <a:r>
              <a:rPr lang="en-US" altLang="ko-KR" sz="900" dirty="0"/>
              <a:t> + "</a:t>
            </a:r>
            <a:r>
              <a:rPr lang="ko-KR" altLang="en-US" sz="900" dirty="0"/>
              <a:t>이벤트</a:t>
            </a:r>
            <a:r>
              <a:rPr lang="en-US" altLang="ko-KR" sz="900" dirty="0"/>
              <a:t>";</a:t>
            </a:r>
          </a:p>
          <a:p>
            <a:pPr defTabSz="180000"/>
            <a:r>
              <a:rPr lang="en-US" altLang="ko-KR" sz="900" b="1" dirty="0"/>
              <a:t>}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function bubble(e) { </a:t>
            </a:r>
            <a:r>
              <a:rPr lang="en-US" altLang="ko-KR" sz="900" dirty="0"/>
              <a:t>// e</a:t>
            </a:r>
            <a:r>
              <a:rPr lang="ko-KR" altLang="en-US" sz="900" dirty="0"/>
              <a:t>는 이벤트 객체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var</a:t>
            </a:r>
            <a:r>
              <a:rPr lang="en-US" altLang="ko-KR" sz="900" dirty="0"/>
              <a:t> </a:t>
            </a:r>
            <a:r>
              <a:rPr lang="en-US" altLang="ko-KR" sz="900" dirty="0" err="1"/>
              <a:t>obj</a:t>
            </a:r>
            <a:r>
              <a:rPr lang="en-US" altLang="ko-KR" sz="900" dirty="0"/>
              <a:t> = </a:t>
            </a:r>
            <a:r>
              <a:rPr lang="en-US" altLang="ko-KR" sz="900" b="1" dirty="0" err="1"/>
              <a:t>e.currentTarget</a:t>
            </a:r>
            <a:r>
              <a:rPr lang="en-US" altLang="ko-KR" sz="900" dirty="0"/>
              <a:t>; // </a:t>
            </a:r>
            <a:r>
              <a:rPr lang="ko-KR" altLang="en-US" sz="900" dirty="0"/>
              <a:t>현재 이벤트를 받은  </a:t>
            </a:r>
            <a:r>
              <a:rPr lang="en-US" altLang="ko-KR" sz="900" dirty="0"/>
              <a:t>DOM </a:t>
            </a:r>
            <a:r>
              <a:rPr lang="ko-KR" altLang="en-US" sz="900" dirty="0"/>
              <a:t>객체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var</a:t>
            </a:r>
            <a:r>
              <a:rPr lang="en-US" altLang="ko-KR" sz="900" dirty="0"/>
              <a:t> </a:t>
            </a:r>
            <a:r>
              <a:rPr lang="en-US" altLang="ko-KR" sz="900" dirty="0" err="1"/>
              <a:t>tagName</a:t>
            </a:r>
            <a:r>
              <a:rPr lang="en-US" altLang="ko-KR" sz="900" dirty="0"/>
              <a:t> = </a:t>
            </a:r>
            <a:r>
              <a:rPr lang="en-US" altLang="ko-KR" sz="900" dirty="0" err="1"/>
              <a:t>obj.tagName</a:t>
            </a:r>
            <a:r>
              <a:rPr lang="en-US" altLang="ko-KR" sz="900" dirty="0"/>
              <a:t>; // </a:t>
            </a:r>
            <a:r>
              <a:rPr lang="ko-KR" altLang="en-US" sz="900" dirty="0"/>
              <a:t>태그 이름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div.innerHTML</a:t>
            </a:r>
            <a:r>
              <a:rPr lang="en-US" altLang="ko-KR" sz="900" dirty="0"/>
              <a:t> +=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&gt;bubble </a:t>
            </a:r>
            <a:r>
              <a:rPr lang="ko-KR" altLang="en-US" sz="900" dirty="0"/>
              <a:t>단계 </a:t>
            </a:r>
            <a:r>
              <a:rPr lang="en-US" altLang="ko-KR" sz="900" dirty="0"/>
              <a:t>: 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tagName</a:t>
            </a:r>
            <a:r>
              <a:rPr lang="en-US" altLang="ko-KR" sz="900" dirty="0"/>
              <a:t> + " </a:t>
            </a:r>
            <a:r>
              <a:rPr lang="ko-KR" altLang="en-US" sz="900" dirty="0"/>
              <a:t>태그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e.type</a:t>
            </a:r>
            <a:r>
              <a:rPr lang="en-US" altLang="ko-KR" sz="900" dirty="0"/>
              <a:t> + "</a:t>
            </a:r>
            <a:r>
              <a:rPr lang="ko-KR" altLang="en-US" sz="900" dirty="0"/>
              <a:t>이벤트</a:t>
            </a:r>
            <a:r>
              <a:rPr lang="en-US" altLang="ko-KR" sz="900" dirty="0"/>
              <a:t>";</a:t>
            </a:r>
          </a:p>
          <a:p>
            <a:pPr defTabSz="180000"/>
            <a:r>
              <a:rPr lang="en-US" altLang="ko-KR" sz="900" b="1" dirty="0"/>
              <a:t>}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&lt;/body&gt;&lt;/html&gt;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1484784"/>
            <a:ext cx="2501413" cy="2165697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7142471" y="4949104"/>
            <a:ext cx="575056" cy="327309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45792" y="4727767"/>
            <a:ext cx="1199525" cy="442674"/>
          </a:xfrm>
          <a:prstGeom prst="wedgeRoundRectCallout">
            <a:avLst>
              <a:gd name="adj1" fmla="val -61250"/>
              <a:gd name="adj2" fmla="val 43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버튼을 클릭하면</a:t>
            </a:r>
            <a:endParaRPr lang="en-US" altLang="ko-KR" sz="1000" dirty="0"/>
          </a:p>
          <a:p>
            <a:pPr algn="ctr"/>
            <a:r>
              <a:rPr lang="en-US" altLang="ko-KR" sz="1000" dirty="0"/>
              <a:t>click </a:t>
            </a:r>
            <a:r>
              <a:rPr lang="ko-KR" altLang="en-US" sz="1000" dirty="0"/>
              <a:t>이벤트 발생</a:t>
            </a:r>
          </a:p>
        </p:txBody>
      </p:sp>
    </p:spTree>
    <p:extLst>
      <p:ext uri="{BB962C8B-B14F-4D97-AF65-F5344CB8AC3E}">
        <p14:creationId xmlns:p14="http://schemas.microsoft.com/office/powerpoint/2010/main" val="2410735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Rectangle 410"/>
          <p:cNvSpPr>
            <a:spLocks noChangeArrowheads="1"/>
          </p:cNvSpPr>
          <p:nvPr/>
        </p:nvSpPr>
        <p:spPr bwMode="auto">
          <a:xfrm>
            <a:off x="4067944" y="733213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5" name="직선 연결선 4"/>
          <p:cNvCxnSpPr>
            <a:stCxn id="4" idx="2"/>
            <a:endCxn id="6" idx="0"/>
          </p:cNvCxnSpPr>
          <p:nvPr/>
        </p:nvCxnSpPr>
        <p:spPr>
          <a:xfrm>
            <a:off x="4639444" y="1021245"/>
            <a:ext cx="0" cy="35372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11"/>
          <p:cNvSpPr>
            <a:spLocks noChangeArrowheads="1"/>
          </p:cNvSpPr>
          <p:nvPr/>
        </p:nvSpPr>
        <p:spPr bwMode="auto">
          <a:xfrm>
            <a:off x="4067944" y="1374973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7" name="Rectangle 411"/>
          <p:cNvSpPr>
            <a:spLocks noChangeArrowheads="1"/>
          </p:cNvSpPr>
          <p:nvPr/>
        </p:nvSpPr>
        <p:spPr bwMode="auto">
          <a:xfrm>
            <a:off x="4067944" y="1988840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</a:p>
        </p:txBody>
      </p:sp>
      <p:cxnSp>
        <p:nvCxnSpPr>
          <p:cNvPr id="8" name="직선 연결선 7"/>
          <p:cNvCxnSpPr>
            <a:stCxn id="6" idx="2"/>
            <a:endCxn id="7" idx="0"/>
          </p:cNvCxnSpPr>
          <p:nvPr/>
        </p:nvCxnSpPr>
        <p:spPr>
          <a:xfrm>
            <a:off x="4639444" y="1663005"/>
            <a:ext cx="0" cy="32583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11"/>
          <p:cNvSpPr>
            <a:spLocks noChangeArrowheads="1"/>
          </p:cNvSpPr>
          <p:nvPr/>
        </p:nvSpPr>
        <p:spPr bwMode="auto">
          <a:xfrm>
            <a:off x="2472322" y="3360564"/>
            <a:ext cx="770691" cy="324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</a:p>
        </p:txBody>
      </p:sp>
      <p:sp>
        <p:nvSpPr>
          <p:cNvPr id="10" name="Rectangle 411"/>
          <p:cNvSpPr>
            <a:spLocks noChangeArrowheads="1"/>
          </p:cNvSpPr>
          <p:nvPr/>
        </p:nvSpPr>
        <p:spPr bwMode="auto">
          <a:xfrm>
            <a:off x="6064238" y="3360563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</a:p>
        </p:txBody>
      </p:sp>
      <p:sp>
        <p:nvSpPr>
          <p:cNvPr id="11" name="Rectangle 411"/>
          <p:cNvSpPr>
            <a:spLocks noChangeArrowheads="1"/>
          </p:cNvSpPr>
          <p:nvPr/>
        </p:nvSpPr>
        <p:spPr bwMode="auto">
          <a:xfrm>
            <a:off x="2443468" y="4440888"/>
            <a:ext cx="831953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</a:p>
        </p:txBody>
      </p:sp>
      <p:cxnSp>
        <p:nvCxnSpPr>
          <p:cNvPr id="12" name="직선 연결선 11"/>
          <p:cNvCxnSpPr>
            <a:stCxn id="9" idx="2"/>
            <a:endCxn id="11" idx="0"/>
          </p:cNvCxnSpPr>
          <p:nvPr/>
        </p:nvCxnSpPr>
        <p:spPr>
          <a:xfrm>
            <a:off x="2857668" y="3685443"/>
            <a:ext cx="1777" cy="75544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11"/>
          <p:cNvSpPr>
            <a:spLocks noChangeArrowheads="1"/>
          </p:cNvSpPr>
          <p:nvPr/>
        </p:nvSpPr>
        <p:spPr bwMode="auto">
          <a:xfrm>
            <a:off x="5116592" y="4449559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</a:p>
        </p:txBody>
      </p:sp>
      <p:sp>
        <p:nvSpPr>
          <p:cNvPr id="14" name="Rectangle 411"/>
          <p:cNvSpPr>
            <a:spLocks noChangeArrowheads="1"/>
          </p:cNvSpPr>
          <p:nvPr/>
        </p:nvSpPr>
        <p:spPr bwMode="auto">
          <a:xfrm>
            <a:off x="7173909" y="4449559"/>
            <a:ext cx="576065" cy="301966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5" name="Rectangle 411"/>
          <p:cNvSpPr>
            <a:spLocks noChangeArrowheads="1"/>
          </p:cNvSpPr>
          <p:nvPr/>
        </p:nvSpPr>
        <p:spPr bwMode="auto">
          <a:xfrm>
            <a:off x="5127186" y="5530790"/>
            <a:ext cx="571317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6" name="Rectangle 411"/>
          <p:cNvSpPr>
            <a:spLocks noChangeArrowheads="1"/>
          </p:cNvSpPr>
          <p:nvPr/>
        </p:nvSpPr>
        <p:spPr bwMode="auto">
          <a:xfrm>
            <a:off x="6431858" y="5526739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7" name="Rectangle 411"/>
          <p:cNvSpPr>
            <a:spLocks noChangeArrowheads="1"/>
          </p:cNvSpPr>
          <p:nvPr/>
        </p:nvSpPr>
        <p:spPr bwMode="auto">
          <a:xfrm>
            <a:off x="7298637" y="5530715"/>
            <a:ext cx="521569" cy="319309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chemeClr val="bg1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8" name="Rectangle 411"/>
          <p:cNvSpPr>
            <a:spLocks noChangeArrowheads="1"/>
          </p:cNvSpPr>
          <p:nvPr/>
        </p:nvSpPr>
        <p:spPr bwMode="auto">
          <a:xfrm>
            <a:off x="8086818" y="5526737"/>
            <a:ext cx="361264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9" name="꺾인 연결선 18"/>
          <p:cNvCxnSpPr>
            <a:stCxn id="7" idx="2"/>
            <a:endCxn id="9" idx="0"/>
          </p:cNvCxnSpPr>
          <p:nvPr/>
        </p:nvCxnSpPr>
        <p:spPr>
          <a:xfrm rot="5400000">
            <a:off x="3219038" y="1940158"/>
            <a:ext cx="1059036" cy="1781776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7" idx="2"/>
            <a:endCxn id="10" idx="0"/>
          </p:cNvCxnSpPr>
          <p:nvPr/>
        </p:nvCxnSpPr>
        <p:spPr>
          <a:xfrm rot="16200000" flipH="1">
            <a:off x="5013619" y="1927352"/>
            <a:ext cx="1059035" cy="1807385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0" idx="2"/>
            <a:endCxn id="13" idx="0"/>
          </p:cNvCxnSpPr>
          <p:nvPr/>
        </p:nvCxnSpPr>
        <p:spPr>
          <a:xfrm rot="5400000">
            <a:off x="5540349" y="3543079"/>
            <a:ext cx="764118" cy="1048842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0" idx="2"/>
            <a:endCxn id="14" idx="0"/>
          </p:cNvCxnSpPr>
          <p:nvPr/>
        </p:nvCxnSpPr>
        <p:spPr>
          <a:xfrm rot="16200000" flipH="1">
            <a:off x="6572326" y="3559943"/>
            <a:ext cx="764118" cy="101511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2"/>
            <a:endCxn id="15" idx="0"/>
          </p:cNvCxnSpPr>
          <p:nvPr/>
        </p:nvCxnSpPr>
        <p:spPr>
          <a:xfrm>
            <a:off x="5397987" y="4768868"/>
            <a:ext cx="14858" cy="761922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4" idx="2"/>
            <a:endCxn id="16" idx="0"/>
          </p:cNvCxnSpPr>
          <p:nvPr/>
        </p:nvCxnSpPr>
        <p:spPr>
          <a:xfrm rot="5400000">
            <a:off x="6699991" y="4764788"/>
            <a:ext cx="775214" cy="748689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17" idx="0"/>
          </p:cNvCxnSpPr>
          <p:nvPr/>
        </p:nvCxnSpPr>
        <p:spPr>
          <a:xfrm rot="16200000" flipH="1">
            <a:off x="7121087" y="5092380"/>
            <a:ext cx="779190" cy="97480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4" idx="2"/>
            <a:endCxn id="18" idx="0"/>
          </p:cNvCxnSpPr>
          <p:nvPr/>
        </p:nvCxnSpPr>
        <p:spPr>
          <a:xfrm rot="16200000" flipH="1">
            <a:off x="7477090" y="4736377"/>
            <a:ext cx="775212" cy="805508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 26"/>
          <p:cNvSpPr/>
          <p:nvPr/>
        </p:nvSpPr>
        <p:spPr>
          <a:xfrm>
            <a:off x="3563454" y="528384"/>
            <a:ext cx="4185182" cy="5287654"/>
          </a:xfrm>
          <a:custGeom>
            <a:avLst/>
            <a:gdLst>
              <a:gd name="connsiteX0" fmla="*/ 0 w 4155210"/>
              <a:gd name="connsiteY0" fmla="*/ 84341 h 4563879"/>
              <a:gd name="connsiteX1" fmla="*/ 365760 w 4155210"/>
              <a:gd name="connsiteY1" fmla="*/ 13221 h 4563879"/>
              <a:gd name="connsiteX2" fmla="*/ 589280 w 4155210"/>
              <a:gd name="connsiteY2" fmla="*/ 135141 h 4563879"/>
              <a:gd name="connsiteX3" fmla="*/ 609600 w 4155210"/>
              <a:gd name="connsiteY3" fmla="*/ 632981 h 4563879"/>
              <a:gd name="connsiteX4" fmla="*/ 568960 w 4155210"/>
              <a:gd name="connsiteY4" fmla="*/ 1069861 h 4563879"/>
              <a:gd name="connsiteX5" fmla="*/ 599440 w 4155210"/>
              <a:gd name="connsiteY5" fmla="*/ 1628661 h 4563879"/>
              <a:gd name="connsiteX6" fmla="*/ 812800 w 4155210"/>
              <a:gd name="connsiteY6" fmla="*/ 2055381 h 4563879"/>
              <a:gd name="connsiteX7" fmla="*/ 2286000 w 4155210"/>
              <a:gd name="connsiteY7" fmla="*/ 2299221 h 4563879"/>
              <a:gd name="connsiteX8" fmla="*/ 2733040 w 4155210"/>
              <a:gd name="connsiteY8" fmla="*/ 3142501 h 4563879"/>
              <a:gd name="connsiteX9" fmla="*/ 3556000 w 4155210"/>
              <a:gd name="connsiteY9" fmla="*/ 3386341 h 4563879"/>
              <a:gd name="connsiteX10" fmla="*/ 3840480 w 4155210"/>
              <a:gd name="connsiteY10" fmla="*/ 4382021 h 4563879"/>
              <a:gd name="connsiteX11" fmla="*/ 4013200 w 4155210"/>
              <a:gd name="connsiteY11" fmla="*/ 4534421 h 4563879"/>
              <a:gd name="connsiteX12" fmla="*/ 4114800 w 4155210"/>
              <a:gd name="connsiteY12" fmla="*/ 4026421 h 4563879"/>
              <a:gd name="connsiteX13" fmla="*/ 4074160 w 4155210"/>
              <a:gd name="connsiteY13" fmla="*/ 3122181 h 4563879"/>
              <a:gd name="connsiteX14" fmla="*/ 3230880 w 4155210"/>
              <a:gd name="connsiteY14" fmla="*/ 2898661 h 4563879"/>
              <a:gd name="connsiteX15" fmla="*/ 2976880 w 4155210"/>
              <a:gd name="connsiteY15" fmla="*/ 2146821 h 4563879"/>
              <a:gd name="connsiteX16" fmla="*/ 1615440 w 4155210"/>
              <a:gd name="connsiteY16" fmla="*/ 1923301 h 4563879"/>
              <a:gd name="connsiteX17" fmla="*/ 1402080 w 4155210"/>
              <a:gd name="connsiteY17" fmla="*/ 267221 h 4563879"/>
              <a:gd name="connsiteX18" fmla="*/ 1778000 w 4155210"/>
              <a:gd name="connsiteY18" fmla="*/ 23381 h 456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55210" h="4563879">
                <a:moveTo>
                  <a:pt x="0" y="84341"/>
                </a:moveTo>
                <a:cubicBezTo>
                  <a:pt x="133773" y="44547"/>
                  <a:pt x="267547" y="4754"/>
                  <a:pt x="365760" y="13221"/>
                </a:cubicBezTo>
                <a:cubicBezTo>
                  <a:pt x="463973" y="21688"/>
                  <a:pt x="548640" y="31848"/>
                  <a:pt x="589280" y="135141"/>
                </a:cubicBezTo>
                <a:cubicBezTo>
                  <a:pt x="629920" y="238434"/>
                  <a:pt x="612987" y="477194"/>
                  <a:pt x="609600" y="632981"/>
                </a:cubicBezTo>
                <a:cubicBezTo>
                  <a:pt x="606213" y="788768"/>
                  <a:pt x="570653" y="903914"/>
                  <a:pt x="568960" y="1069861"/>
                </a:cubicBezTo>
                <a:cubicBezTo>
                  <a:pt x="567267" y="1235808"/>
                  <a:pt x="558800" y="1464408"/>
                  <a:pt x="599440" y="1628661"/>
                </a:cubicBezTo>
                <a:cubicBezTo>
                  <a:pt x="640080" y="1792914"/>
                  <a:pt x="531707" y="1943621"/>
                  <a:pt x="812800" y="2055381"/>
                </a:cubicBezTo>
                <a:cubicBezTo>
                  <a:pt x="1093893" y="2167141"/>
                  <a:pt x="1965960" y="2118034"/>
                  <a:pt x="2286000" y="2299221"/>
                </a:cubicBezTo>
                <a:cubicBezTo>
                  <a:pt x="2606040" y="2480408"/>
                  <a:pt x="2521373" y="2961314"/>
                  <a:pt x="2733040" y="3142501"/>
                </a:cubicBezTo>
                <a:cubicBezTo>
                  <a:pt x="2944707" y="3323688"/>
                  <a:pt x="3371427" y="3179754"/>
                  <a:pt x="3556000" y="3386341"/>
                </a:cubicBezTo>
                <a:cubicBezTo>
                  <a:pt x="3740573" y="3592928"/>
                  <a:pt x="3764280" y="4190674"/>
                  <a:pt x="3840480" y="4382021"/>
                </a:cubicBezTo>
                <a:cubicBezTo>
                  <a:pt x="3916680" y="4573368"/>
                  <a:pt x="3967480" y="4593688"/>
                  <a:pt x="4013200" y="4534421"/>
                </a:cubicBezTo>
                <a:cubicBezTo>
                  <a:pt x="4058920" y="4475154"/>
                  <a:pt x="4104640" y="4261794"/>
                  <a:pt x="4114800" y="4026421"/>
                </a:cubicBezTo>
                <a:cubicBezTo>
                  <a:pt x="4124960" y="3791048"/>
                  <a:pt x="4221480" y="3310141"/>
                  <a:pt x="4074160" y="3122181"/>
                </a:cubicBezTo>
                <a:cubicBezTo>
                  <a:pt x="3926840" y="2934221"/>
                  <a:pt x="3413760" y="3061221"/>
                  <a:pt x="3230880" y="2898661"/>
                </a:cubicBezTo>
                <a:cubicBezTo>
                  <a:pt x="3048000" y="2736101"/>
                  <a:pt x="3246120" y="2309381"/>
                  <a:pt x="2976880" y="2146821"/>
                </a:cubicBezTo>
                <a:cubicBezTo>
                  <a:pt x="2707640" y="1984261"/>
                  <a:pt x="1877907" y="2236568"/>
                  <a:pt x="1615440" y="1923301"/>
                </a:cubicBezTo>
                <a:cubicBezTo>
                  <a:pt x="1352973" y="1610034"/>
                  <a:pt x="1374987" y="583874"/>
                  <a:pt x="1402080" y="267221"/>
                </a:cubicBezTo>
                <a:cubicBezTo>
                  <a:pt x="1429173" y="-49432"/>
                  <a:pt x="1603586" y="-13026"/>
                  <a:pt x="1778000" y="23381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 rot="1178354">
            <a:off x="3245309" y="582386"/>
            <a:ext cx="347363" cy="150272"/>
          </a:xfrm>
          <a:custGeom>
            <a:avLst/>
            <a:gdLst>
              <a:gd name="connsiteX0" fmla="*/ 6675 w 220035"/>
              <a:gd name="connsiteY0" fmla="*/ 81280 h 83074"/>
              <a:gd name="connsiteX1" fmla="*/ 220035 w 220035"/>
              <a:gd name="connsiteY1" fmla="*/ 0 h 8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035" h="83074">
                <a:moveTo>
                  <a:pt x="6675" y="81280"/>
                </a:moveTo>
                <a:cubicBezTo>
                  <a:pt x="-44972" y="97366"/>
                  <a:pt x="220035" y="0"/>
                  <a:pt x="220035" y="0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50648" y="361065"/>
            <a:ext cx="12666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C00000"/>
                </a:solidFill>
              </a:rPr>
              <a:t>버튼 클릭으로</a:t>
            </a:r>
            <a:endParaRPr lang="en-US" altLang="ko-KR" sz="1100" dirty="0">
              <a:solidFill>
                <a:srgbClr val="C00000"/>
              </a:solidFill>
            </a:endParaRPr>
          </a:p>
          <a:p>
            <a:r>
              <a:rPr lang="en-US" altLang="ko-KR" sz="1100" dirty="0">
                <a:solidFill>
                  <a:srgbClr val="C00000"/>
                </a:solidFill>
              </a:rPr>
              <a:t>input </a:t>
            </a:r>
            <a:r>
              <a:rPr lang="ko-KR" altLang="en-US" sz="1100" dirty="0">
                <a:solidFill>
                  <a:srgbClr val="C00000"/>
                </a:solidFill>
              </a:rPr>
              <a:t>객체에</a:t>
            </a:r>
            <a:endParaRPr lang="en-US" altLang="ko-KR" sz="1100" dirty="0">
              <a:solidFill>
                <a:srgbClr val="C00000"/>
              </a:solidFill>
            </a:endParaRPr>
          </a:p>
          <a:p>
            <a:r>
              <a:rPr lang="en-US" altLang="ko-KR" sz="1100" dirty="0">
                <a:solidFill>
                  <a:srgbClr val="C00000"/>
                </a:solidFill>
              </a:rPr>
              <a:t>click </a:t>
            </a:r>
            <a:r>
              <a:rPr lang="ko-KR" altLang="en-US" sz="1100" dirty="0">
                <a:solidFill>
                  <a:srgbClr val="C00000"/>
                </a:solidFill>
              </a:rPr>
              <a:t>이벤트 발생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44659" y="31380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83664" y="5660114"/>
            <a:ext cx="261238" cy="318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67534" y="30948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83995" y="366442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click </a:t>
            </a:r>
            <a:r>
              <a:rPr lang="ko-KR" altLang="en-US" sz="1100" dirty="0">
                <a:solidFill>
                  <a:srgbClr val="C00000"/>
                </a:solidFill>
              </a:rPr>
              <a:t>이벤트 소멸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51032" y="3285031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capture()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{ ……….. 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80176" y="3473911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787108" y="6000885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bubble()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{ ……….. 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47" idx="2"/>
            <a:endCxn id="46" idx="3"/>
          </p:cNvCxnSpPr>
          <p:nvPr/>
        </p:nvCxnSpPr>
        <p:spPr>
          <a:xfrm flipH="1">
            <a:off x="5782218" y="3501055"/>
            <a:ext cx="29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569739" y="5782718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56" idx="5"/>
            <a:endCxn id="49" idx="1"/>
          </p:cNvCxnSpPr>
          <p:nvPr/>
        </p:nvCxnSpPr>
        <p:spPr>
          <a:xfrm>
            <a:off x="7608763" y="5829056"/>
            <a:ext cx="178345" cy="387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7117682" y="3298974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bubble()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{ ……….. 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667534" y="3487854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61" idx="6"/>
            <a:endCxn id="60" idx="1"/>
          </p:cNvCxnSpPr>
          <p:nvPr/>
        </p:nvCxnSpPr>
        <p:spPr>
          <a:xfrm>
            <a:off x="6713253" y="3514998"/>
            <a:ext cx="4044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346072" y="340758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C00000"/>
                </a:solidFill>
              </a:rPr>
              <a:t>캡쳐</a:t>
            </a:r>
            <a:r>
              <a:rPr lang="ko-KR" altLang="en-US" sz="900" dirty="0">
                <a:solidFill>
                  <a:srgbClr val="C00000"/>
                </a:solidFill>
              </a:rPr>
              <a:t> </a:t>
            </a:r>
            <a:r>
              <a:rPr lang="ko-KR" altLang="en-US" sz="900" dirty="0" err="1">
                <a:solidFill>
                  <a:srgbClr val="C00000"/>
                </a:solidFill>
              </a:rPr>
              <a:t>리스너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801084" y="3385639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C00000"/>
                </a:solidFill>
              </a:rPr>
              <a:t>버블 </a:t>
            </a:r>
            <a:r>
              <a:rPr lang="ko-KR" altLang="en-US" sz="900" dirty="0" err="1">
                <a:solidFill>
                  <a:srgbClr val="C00000"/>
                </a:solidFill>
              </a:rPr>
              <a:t>리스너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586" y="1318090"/>
            <a:ext cx="3052439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예제 </a:t>
            </a:r>
            <a:r>
              <a:rPr lang="en-US" altLang="ko-KR" sz="1200" dirty="0">
                <a:latin typeface="+mj-ea"/>
                <a:ea typeface="+mj-ea"/>
              </a:rPr>
              <a:t>9-8</a:t>
            </a:r>
            <a:r>
              <a:rPr lang="ko-KR" altLang="en-US" sz="1200" dirty="0">
                <a:latin typeface="+mj-ea"/>
                <a:ea typeface="+mj-ea"/>
              </a:rPr>
              <a:t> 웹 페이지의 이벤트 </a:t>
            </a:r>
            <a:r>
              <a:rPr lang="ko-KR" altLang="en-US" sz="1200" dirty="0" err="1">
                <a:latin typeface="+mj-ea"/>
                <a:ea typeface="+mj-ea"/>
              </a:rPr>
              <a:t>리스너</a:t>
            </a:r>
            <a:r>
              <a:rPr lang="ko-KR" altLang="en-US" sz="1200" dirty="0">
                <a:latin typeface="+mj-ea"/>
                <a:ea typeface="+mj-ea"/>
              </a:rPr>
              <a:t> 실행</a:t>
            </a:r>
            <a:endParaRPr lang="en-US" altLang="ko-KR" sz="1200" dirty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1. &lt;body&gt; </a:t>
            </a:r>
            <a:r>
              <a:rPr lang="ko-KR" altLang="en-US" sz="1200" dirty="0">
                <a:latin typeface="+mj-ea"/>
                <a:ea typeface="+mj-ea"/>
              </a:rPr>
              <a:t>태그의 </a:t>
            </a:r>
            <a:r>
              <a:rPr lang="ko-KR" altLang="en-US" sz="1200" dirty="0" err="1">
                <a:latin typeface="+mj-ea"/>
                <a:ea typeface="+mj-ea"/>
              </a:rPr>
              <a:t>캡처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err="1">
                <a:latin typeface="+mj-ea"/>
                <a:ea typeface="+mj-ea"/>
              </a:rPr>
              <a:t>리스너</a:t>
            </a:r>
            <a:r>
              <a:rPr lang="ko-KR" altLang="en-US" sz="1200" dirty="0">
                <a:latin typeface="+mj-ea"/>
                <a:ea typeface="+mj-ea"/>
              </a:rPr>
              <a:t> 실행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</a:rPr>
              <a:t>2. &lt;input&gt; </a:t>
            </a:r>
            <a:r>
              <a:rPr lang="ko-KR" altLang="en-US" sz="1200" dirty="0">
                <a:latin typeface="+mj-ea"/>
              </a:rPr>
              <a:t>태그의 버블 </a:t>
            </a:r>
            <a:r>
              <a:rPr lang="ko-KR" altLang="en-US" sz="1200" dirty="0" err="1">
                <a:latin typeface="+mj-ea"/>
              </a:rPr>
              <a:t>리스너</a:t>
            </a:r>
            <a:r>
              <a:rPr lang="ko-KR" altLang="en-US" sz="1200" dirty="0">
                <a:latin typeface="+mj-ea"/>
              </a:rPr>
              <a:t> 실행</a:t>
            </a:r>
            <a:endParaRPr lang="en-US" altLang="ko-KR" sz="1200" dirty="0">
              <a:latin typeface="+mj-ea"/>
            </a:endParaRPr>
          </a:p>
          <a:p>
            <a:r>
              <a:rPr lang="en-US" altLang="ko-KR" sz="1200" dirty="0">
                <a:latin typeface="+mj-ea"/>
              </a:rPr>
              <a:t>3. &lt;body&gt; </a:t>
            </a:r>
            <a:r>
              <a:rPr lang="ko-KR" altLang="en-US" sz="1200" dirty="0">
                <a:latin typeface="+mj-ea"/>
              </a:rPr>
              <a:t>태그의 버블 </a:t>
            </a:r>
            <a:r>
              <a:rPr lang="ko-KR" altLang="en-US" sz="1200" dirty="0" err="1">
                <a:latin typeface="+mj-ea"/>
              </a:rPr>
              <a:t>리스너</a:t>
            </a:r>
            <a:r>
              <a:rPr lang="ko-KR" altLang="en-US" sz="1200" dirty="0">
                <a:latin typeface="+mj-ea"/>
              </a:rPr>
              <a:t> 실행</a:t>
            </a:r>
            <a:endParaRPr lang="en-US" altLang="ko-KR" sz="1200" dirty="0">
              <a:latin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01223" y="6083289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C00000"/>
                </a:solidFill>
              </a:rPr>
              <a:t>버블 </a:t>
            </a:r>
            <a:r>
              <a:rPr lang="ko-KR" altLang="en-US" sz="900" dirty="0" err="1">
                <a:solidFill>
                  <a:srgbClr val="C00000"/>
                </a:solidFill>
              </a:rPr>
              <a:t>리스너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10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흐름을 중단시킬 수 있는가</a:t>
            </a:r>
            <a:r>
              <a:rPr lang="en-US" altLang="ko-KR" dirty="0"/>
              <a:t>? YES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 err="1"/>
              <a:t>stopPropagation</a:t>
            </a:r>
            <a:r>
              <a:rPr lang="en-US" altLang="ko-KR" dirty="0"/>
              <a:t>()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1"/>
            <a:r>
              <a:rPr lang="en-US" altLang="ko-KR" dirty="0" err="1"/>
              <a:t>event.stopPropagation</a:t>
            </a:r>
            <a:r>
              <a:rPr lang="en-US" altLang="ko-KR" dirty="0"/>
              <a:t>(); // event</a:t>
            </a:r>
            <a:r>
              <a:rPr lang="ko-KR" altLang="en-US" dirty="0"/>
              <a:t>가 이벤트 객체일 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39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마우스 핸들링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마우스 </a:t>
            </a:r>
            <a:r>
              <a:rPr lang="ko-KR" altLang="en-US" dirty="0" smtClean="0"/>
              <a:t>관련 이벤트 </a:t>
            </a:r>
            <a:r>
              <a:rPr lang="ko-KR" altLang="en-US" dirty="0"/>
              <a:t>객체의 </a:t>
            </a:r>
            <a:r>
              <a:rPr lang="ko-KR" altLang="en-US" dirty="0" err="1" smtClean="0"/>
              <a:t>프로퍼티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lvl="1" fontAlgn="base"/>
            <a:r>
              <a:rPr lang="en-US" altLang="ko-KR" dirty="0" err="1" smtClean="0"/>
              <a:t>Onclick</a:t>
            </a:r>
            <a:r>
              <a:rPr lang="ko-KR" altLang="en-US" dirty="0" err="1" smtClean="0"/>
              <a:t>리스너</a:t>
            </a:r>
            <a:endParaRPr lang="ko-KR" altLang="en-US" dirty="0"/>
          </a:p>
          <a:p>
            <a:pPr lvl="2" fontAlgn="base"/>
            <a:r>
              <a:rPr lang="en-US" altLang="ko-KR" dirty="0"/>
              <a:t>HTML </a:t>
            </a:r>
            <a:r>
              <a:rPr lang="ko-KR" altLang="en-US" dirty="0"/>
              <a:t>태그가 클릭될 때</a:t>
            </a:r>
            <a:endParaRPr lang="en-US" altLang="ko-KR" dirty="0"/>
          </a:p>
          <a:p>
            <a:pPr lvl="1" fontAlgn="base"/>
            <a:r>
              <a:rPr lang="en-US" altLang="ko-KR" dirty="0" err="1"/>
              <a:t>ondblclick</a:t>
            </a:r>
            <a:endParaRPr lang="en-US" altLang="ko-KR" dirty="0"/>
          </a:p>
          <a:p>
            <a:pPr lvl="2" fontAlgn="base"/>
            <a:r>
              <a:rPr lang="en-US" altLang="ko-KR" dirty="0"/>
              <a:t>HTML </a:t>
            </a:r>
            <a:r>
              <a:rPr lang="ko-KR" altLang="en-US" dirty="0"/>
              <a:t>태그가 </a:t>
            </a:r>
            <a:r>
              <a:rPr lang="ko-KR" altLang="en-US" dirty="0" err="1"/>
              <a:t>더블클릭될</a:t>
            </a:r>
            <a:r>
              <a:rPr lang="ko-KR" altLang="en-US" dirty="0"/>
              <a:t> 때</a:t>
            </a:r>
          </a:p>
          <a:p>
            <a:r>
              <a:rPr lang="ko-KR" altLang="en-US" dirty="0" smtClean="0"/>
              <a:t>마우스 관련 이벤트 종류 </a:t>
            </a:r>
            <a:r>
              <a:rPr lang="en-US" altLang="ko-KR" dirty="0" err="1" smtClean="0"/>
              <a:t>click,mousedown,mouseup,mousemove,mouseover,mouseout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err="1" smtClean="0"/>
              <a:t>mouseenter,mouseleave,contextmenu,wheel</a:t>
            </a:r>
            <a:r>
              <a:rPr lang="en-US" altLang="ko-KR" dirty="0" smtClean="0"/>
              <a:t> …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043608" y="1700808"/>
            <a:ext cx="5832648" cy="2880320"/>
            <a:chOff x="1038032" y="1988840"/>
            <a:chExt cx="7846556" cy="399435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032" y="3628613"/>
              <a:ext cx="7832408" cy="235458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08" y="1988840"/>
              <a:ext cx="7840980" cy="1720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5381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9-9 </a:t>
            </a:r>
            <a:r>
              <a:rPr lang="en-US" altLang="ko-KR" dirty="0" err="1"/>
              <a:t>onclick</a:t>
            </a:r>
            <a:r>
              <a:rPr lang="en-US" altLang="ko-KR" dirty="0"/>
              <a:t> </a:t>
            </a:r>
            <a:r>
              <a:rPr lang="ko-KR" altLang="en-US" dirty="0" err="1"/>
              <a:t>리스너로</a:t>
            </a:r>
            <a:r>
              <a:rPr lang="ko-KR" altLang="en-US" dirty="0"/>
              <a:t> 계산기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412776"/>
            <a:ext cx="4824536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function calculate()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result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("result");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result.value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eval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exp.value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 &gt;</a:t>
            </a:r>
          </a:p>
          <a:p>
            <a:pPr defTabSz="180000"/>
            <a:r>
              <a:rPr lang="en-US" altLang="ko-KR" sz="1400" dirty="0"/>
              <a:t>&lt;h3&gt;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, </a:t>
            </a:r>
            <a:r>
              <a:rPr lang="ko-KR" altLang="en-US" sz="1400" dirty="0"/>
              <a:t>계산기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ko-KR" altLang="en-US" sz="1400" dirty="0"/>
              <a:t>계산하고자 하는 수식을</a:t>
            </a:r>
          </a:p>
          <a:p>
            <a:pPr defTabSz="180000"/>
            <a:r>
              <a:rPr lang="ko-KR" altLang="en-US" sz="1400" dirty="0"/>
              <a:t>입력하고 계산 버튼을 눌러봐요</a:t>
            </a:r>
            <a:r>
              <a:rPr lang="en-US" altLang="ko-KR" sz="1400" dirty="0"/>
              <a:t>.’</a:t>
            </a:r>
          </a:p>
          <a:p>
            <a:pPr defTabSz="180000"/>
            <a:r>
              <a:rPr lang="en-US" altLang="ko-KR" sz="1400" dirty="0"/>
              <a:t>&lt;p&gt;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ko-KR" altLang="en-US" sz="1400" dirty="0"/>
              <a:t>식 </a:t>
            </a:r>
            <a:r>
              <a:rPr lang="en-US" altLang="ko-KR" sz="1400" dirty="0"/>
              <a:t>&lt;input type="text" id="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" value=""&gt;&lt;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ko-KR" altLang="en-US" sz="1400" dirty="0"/>
              <a:t>값 </a:t>
            </a:r>
            <a:r>
              <a:rPr lang="en-US" altLang="ko-KR" sz="1400" dirty="0"/>
              <a:t>&lt;input type="text" id ="result"&gt; </a:t>
            </a:r>
          </a:p>
          <a:p>
            <a:pPr defTabSz="180000"/>
            <a:r>
              <a:rPr lang="en-US" altLang="ko-KR" sz="1400" dirty="0"/>
              <a:t>&lt;input type="button" value=" </a:t>
            </a:r>
            <a:r>
              <a:rPr lang="ko-KR" altLang="en-US" sz="1400" dirty="0"/>
              <a:t>계산  </a:t>
            </a:r>
            <a:r>
              <a:rPr lang="en-US" altLang="ko-KR" sz="1400" dirty="0"/>
              <a:t>"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onclick</a:t>
            </a:r>
            <a:r>
              <a:rPr lang="en-US" altLang="ko-KR" sz="1400" b="1" dirty="0"/>
              <a:t>="calculate()"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1916832"/>
            <a:ext cx="3004187" cy="32650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78903" y="5445224"/>
            <a:ext cx="3084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eval</a:t>
            </a:r>
            <a:r>
              <a:rPr lang="ko-KR" altLang="en-US"/>
              <a:t>함수는 전역함수로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파라메터로</a:t>
            </a:r>
            <a:r>
              <a:rPr lang="en-US" altLang="ko-KR"/>
              <a:t> </a:t>
            </a:r>
            <a:r>
              <a:rPr lang="ko-KR" altLang="en-US"/>
              <a:t>문자열 수식을 받아 실제 계산값을 반환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parseInt,isNaN</a:t>
            </a:r>
            <a:r>
              <a:rPr lang="ko-KR" altLang="en-US"/>
              <a:t>등 전역 함수</a:t>
            </a:r>
          </a:p>
        </p:txBody>
      </p:sp>
    </p:spTree>
    <p:extLst>
      <p:ext uri="{BB962C8B-B14F-4D97-AF65-F5344CB8AC3E}">
        <p14:creationId xmlns:p14="http://schemas.microsoft.com/office/powerpoint/2010/main" val="41220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개요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endParaRPr lang="en-US" altLang="ko-KR" dirty="0"/>
          </a:p>
          <a:p>
            <a:pPr lvl="1"/>
            <a:r>
              <a:rPr lang="ko-KR" altLang="en-US" dirty="0"/>
              <a:t>마우스 클릭</a:t>
            </a:r>
            <a:r>
              <a:rPr lang="en-US" altLang="ko-KR" dirty="0"/>
              <a:t>, </a:t>
            </a:r>
            <a:r>
              <a:rPr lang="ko-KR" altLang="en-US" dirty="0"/>
              <a:t>키보드 입력</a:t>
            </a:r>
            <a:r>
              <a:rPr lang="en-US" altLang="ko-KR" dirty="0"/>
              <a:t>, </a:t>
            </a:r>
            <a:r>
              <a:rPr lang="ko-KR" altLang="en-US" dirty="0"/>
              <a:t>이미지나 </a:t>
            </a:r>
            <a:r>
              <a:rPr lang="en-US" altLang="ko-KR" dirty="0"/>
              <a:t>HTML </a:t>
            </a:r>
            <a:r>
              <a:rPr lang="ko-KR" altLang="en-US" dirty="0"/>
              <a:t>문서의 로딩</a:t>
            </a:r>
            <a:r>
              <a:rPr lang="en-US" altLang="ko-KR" dirty="0"/>
              <a:t>, </a:t>
            </a:r>
            <a:r>
              <a:rPr lang="ko-KR" altLang="en-US" dirty="0"/>
              <a:t>타이머의 타임아웃 등 사용자의 입력 행위나</a:t>
            </a:r>
            <a:r>
              <a:rPr lang="en-US" altLang="ko-KR" dirty="0"/>
              <a:t> </a:t>
            </a:r>
            <a:r>
              <a:rPr lang="ko-KR" altLang="en-US" dirty="0"/>
              <a:t>문서나 브라우저의 상태 변화를 자바스크립트 코드에게 알리는 통지</a:t>
            </a:r>
            <a:r>
              <a:rPr lang="en-US" altLang="ko-KR" dirty="0"/>
              <a:t>(notification)</a:t>
            </a:r>
            <a:endParaRPr lang="ko-KR" altLang="en-US" dirty="0"/>
          </a:p>
          <a:p>
            <a:r>
              <a:rPr lang="ko-KR" altLang="en-US" dirty="0"/>
              <a:t>이벤트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(listener)</a:t>
            </a:r>
            <a:endParaRPr lang="en-US" altLang="ko-KR" dirty="0"/>
          </a:p>
          <a:p>
            <a:pPr lvl="1"/>
            <a:r>
              <a:rPr lang="ko-KR" altLang="en-US" dirty="0"/>
              <a:t>발생한 이벤트에 대처하기 위해 작성된 자바스크립트 코드</a:t>
            </a:r>
          </a:p>
          <a:p>
            <a:r>
              <a:rPr lang="ko-KR" altLang="en-US" dirty="0"/>
              <a:t>이벤트 종류</a:t>
            </a:r>
            <a:endParaRPr lang="en-US" altLang="ko-KR" dirty="0"/>
          </a:p>
          <a:p>
            <a:pPr lvl="1"/>
            <a:r>
              <a:rPr lang="en-US" altLang="ko-KR" dirty="0"/>
              <a:t>HTML5</a:t>
            </a:r>
            <a:r>
              <a:rPr lang="ko-KR" altLang="en-US" dirty="0"/>
              <a:t>에서 이벤트 종류는 </a:t>
            </a:r>
            <a:r>
              <a:rPr lang="en-US" altLang="ko-KR" dirty="0"/>
              <a:t>70</a:t>
            </a:r>
            <a:r>
              <a:rPr lang="ko-KR" altLang="en-US" dirty="0"/>
              <a:t>여가지</a:t>
            </a:r>
            <a:endParaRPr lang="en-US" altLang="ko-KR" dirty="0"/>
          </a:p>
          <a:p>
            <a:pPr lvl="1"/>
            <a:r>
              <a:rPr lang="ko-KR" altLang="en-US" dirty="0" err="1" smtClean="0"/>
              <a:t>시작태그의</a:t>
            </a:r>
            <a:r>
              <a:rPr lang="ko-KR" altLang="en-US" dirty="0" smtClean="0"/>
              <a:t> 이벤트 </a:t>
            </a:r>
            <a:r>
              <a:rPr lang="ko-KR" altLang="en-US" dirty="0" err="1"/>
              <a:t>리스너</a:t>
            </a:r>
            <a:r>
              <a:rPr lang="en-US" altLang="ko-KR" dirty="0"/>
              <a:t>(</a:t>
            </a:r>
            <a:r>
              <a:rPr lang="ko-KR" altLang="en-US" dirty="0"/>
              <a:t>이벤트처리속성</a:t>
            </a:r>
            <a:r>
              <a:rPr lang="en-US" altLang="ko-KR" dirty="0"/>
              <a:t>)</a:t>
            </a:r>
            <a:r>
              <a:rPr lang="ko-KR" altLang="en-US" dirty="0"/>
              <a:t> 이름은 이벤트 이름 앞에 </a:t>
            </a:r>
            <a:r>
              <a:rPr lang="en-US" altLang="ko-KR" dirty="0"/>
              <a:t>on</a:t>
            </a:r>
            <a:r>
              <a:rPr lang="ko-KR" altLang="en-US" dirty="0"/>
              <a:t>을 덧붙임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onmousedown</a:t>
            </a:r>
            <a:r>
              <a:rPr lang="en-US" altLang="ko-KR" dirty="0"/>
              <a:t> : </a:t>
            </a:r>
            <a:r>
              <a:rPr lang="en-US" altLang="ko-KR" dirty="0" err="1"/>
              <a:t>mousedown</a:t>
            </a:r>
            <a:r>
              <a:rPr lang="en-US" altLang="ko-KR" dirty="0"/>
              <a:t> </a:t>
            </a:r>
            <a:r>
              <a:rPr lang="ko-KR" altLang="en-US" dirty="0"/>
              <a:t>이벤트의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onkeydown</a:t>
            </a:r>
            <a:r>
              <a:rPr lang="en-US" altLang="ko-KR" dirty="0"/>
              <a:t> : </a:t>
            </a:r>
            <a:r>
              <a:rPr lang="en-US" altLang="ko-KR" dirty="0" err="1"/>
              <a:t>keydown</a:t>
            </a:r>
            <a:r>
              <a:rPr lang="en-US" altLang="ko-KR" dirty="0"/>
              <a:t> </a:t>
            </a:r>
            <a:r>
              <a:rPr lang="ko-KR" altLang="en-US" dirty="0"/>
              <a:t>이벤트의 </a:t>
            </a:r>
            <a:r>
              <a:rPr lang="ko-KR" altLang="en-US" dirty="0" err="1"/>
              <a:t>리스너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143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여러 마우스 관련 이벤트 </a:t>
            </a:r>
            <a:r>
              <a:rPr lang="ko-KR" altLang="en-US" sz="2400" dirty="0" err="1"/>
              <a:t>리스너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마우스</a:t>
            </a:r>
            <a:r>
              <a:rPr lang="en-US" altLang="ko-KR" dirty="0"/>
              <a:t> </a:t>
            </a:r>
            <a:r>
              <a:rPr lang="ko-KR" altLang="en-US" dirty="0"/>
              <a:t>관련 이벤트 </a:t>
            </a:r>
            <a:r>
              <a:rPr lang="ko-KR" altLang="en-US" dirty="0" err="1"/>
              <a:t>리스너</a:t>
            </a:r>
            <a:r>
              <a:rPr lang="ko-KR" altLang="en-US" dirty="0"/>
              <a:t> 호출 경우</a:t>
            </a:r>
            <a:endParaRPr lang="en-US" altLang="ko-KR" dirty="0"/>
          </a:p>
          <a:p>
            <a:pPr lvl="2"/>
            <a:r>
              <a:rPr lang="en-US" altLang="ko-KR" dirty="0" err="1"/>
              <a:t>onmousedown</a:t>
            </a:r>
            <a:r>
              <a:rPr lang="en-US" altLang="ko-KR" dirty="0"/>
              <a:t> : </a:t>
            </a:r>
            <a:r>
              <a:rPr lang="ko-KR" altLang="en-US" dirty="0"/>
              <a:t>마우스 버튼을 누르는 순간 </a:t>
            </a:r>
          </a:p>
          <a:p>
            <a:pPr lvl="2"/>
            <a:r>
              <a:rPr lang="en-US" altLang="ko-KR" dirty="0" err="1"/>
              <a:t>onmouseup</a:t>
            </a:r>
            <a:r>
              <a:rPr lang="en-US" altLang="ko-KR" dirty="0"/>
              <a:t> : </a:t>
            </a:r>
            <a:r>
              <a:rPr lang="ko-KR" altLang="en-US" dirty="0"/>
              <a:t>눌러진 버튼이 놓여지는 순간</a:t>
            </a:r>
          </a:p>
          <a:p>
            <a:pPr lvl="2"/>
            <a:r>
              <a:rPr lang="en-US" altLang="ko-KR" dirty="0" err="1"/>
              <a:t>onmouseover</a:t>
            </a:r>
            <a:r>
              <a:rPr lang="en-US" altLang="ko-KR" dirty="0"/>
              <a:t> : </a:t>
            </a:r>
            <a:r>
              <a:rPr lang="ko-KR" altLang="en-US" dirty="0"/>
              <a:t>마우스가 태그 위로 올라오는 순간</a:t>
            </a:r>
            <a:r>
              <a:rPr lang="en-US" altLang="ko-KR" dirty="0"/>
              <a:t>. </a:t>
            </a:r>
            <a:r>
              <a:rPr lang="ko-KR" altLang="en-US" dirty="0"/>
              <a:t>자식 영역 포함</a:t>
            </a:r>
          </a:p>
          <a:p>
            <a:pPr lvl="2"/>
            <a:r>
              <a:rPr lang="en-US" altLang="ko-KR" dirty="0" err="1"/>
              <a:t>onmouseout</a:t>
            </a:r>
            <a:r>
              <a:rPr lang="en-US" altLang="ko-KR" dirty="0"/>
              <a:t> : </a:t>
            </a:r>
            <a:r>
              <a:rPr lang="ko-KR" altLang="en-US" dirty="0"/>
              <a:t>마우스가 태그 에서 나오는 순간</a:t>
            </a:r>
            <a:r>
              <a:rPr lang="en-US" altLang="ko-KR" dirty="0"/>
              <a:t>. </a:t>
            </a:r>
            <a:r>
              <a:rPr lang="ko-KR" altLang="en-US" dirty="0"/>
              <a:t>자식 영역 포함</a:t>
            </a:r>
          </a:p>
          <a:p>
            <a:pPr lvl="2"/>
            <a:r>
              <a:rPr lang="en-US" altLang="ko-KR" dirty="0" err="1"/>
              <a:t>onmouseenter</a:t>
            </a:r>
            <a:r>
              <a:rPr lang="en-US" altLang="ko-KR" dirty="0"/>
              <a:t> : </a:t>
            </a:r>
            <a:r>
              <a:rPr lang="ko-KR" altLang="en-US" dirty="0"/>
              <a:t>마우스가 태그 위로 올라오는 순간</a:t>
            </a:r>
            <a:r>
              <a:rPr lang="en-US" altLang="ko-KR" dirty="0"/>
              <a:t>. </a:t>
            </a:r>
            <a:r>
              <a:rPr lang="ko-KR" altLang="en-US" dirty="0"/>
              <a:t>버블 단계 없음</a:t>
            </a:r>
          </a:p>
          <a:p>
            <a:pPr lvl="2"/>
            <a:r>
              <a:rPr lang="en-US" altLang="ko-KR" dirty="0" err="1"/>
              <a:t>onmouseleave</a:t>
            </a:r>
            <a:r>
              <a:rPr lang="en-US" altLang="ko-KR" dirty="0"/>
              <a:t> : </a:t>
            </a:r>
            <a:r>
              <a:rPr lang="ko-KR" altLang="en-US" dirty="0"/>
              <a:t>마우스가 태그 에서 나오는 순간</a:t>
            </a:r>
            <a:r>
              <a:rPr lang="en-US" altLang="ko-KR" dirty="0"/>
              <a:t>. </a:t>
            </a:r>
            <a:r>
              <a:rPr lang="ko-KR" altLang="en-US" dirty="0"/>
              <a:t>버블 단계 없음</a:t>
            </a:r>
          </a:p>
          <a:p>
            <a:pPr lvl="2"/>
            <a:r>
              <a:rPr lang="en-US" altLang="ko-KR" dirty="0" err="1"/>
              <a:t>onwheel</a:t>
            </a:r>
            <a:r>
              <a:rPr lang="en-US" altLang="ko-KR" dirty="0"/>
              <a:t> : HTML </a:t>
            </a:r>
            <a:r>
              <a:rPr lang="ko-KR" altLang="en-US" dirty="0"/>
              <a:t>태그에 마우스 </a:t>
            </a:r>
            <a:r>
              <a:rPr lang="ko-KR" altLang="en-US" dirty="0" err="1"/>
              <a:t>휠이</a:t>
            </a:r>
            <a:r>
              <a:rPr lang="ko-KR" altLang="en-US" dirty="0"/>
              <a:t> 구르는 동안 계속 호출</a:t>
            </a:r>
          </a:p>
          <a:p>
            <a:pPr lvl="3"/>
            <a:r>
              <a:rPr lang="ko-KR" altLang="en-US" dirty="0"/>
              <a:t>위쪽으로 굴린 경우 </a:t>
            </a:r>
            <a:r>
              <a:rPr lang="en-US" altLang="ko-KR" dirty="0"/>
              <a:t>: </a:t>
            </a:r>
            <a:r>
              <a:rPr lang="en-US" altLang="ko-KR" dirty="0" err="1"/>
              <a:t>wheelDelta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r>
              <a:rPr lang="ko-KR" altLang="en-US" dirty="0"/>
              <a:t> 값 양수</a:t>
            </a:r>
            <a:r>
              <a:rPr lang="en-US" altLang="ko-KR" dirty="0"/>
              <a:t>(120)</a:t>
            </a:r>
          </a:p>
          <a:p>
            <a:pPr lvl="3"/>
            <a:r>
              <a:rPr lang="ko-KR" altLang="en-US" dirty="0"/>
              <a:t>아래쪽으로 굴린 경우 </a:t>
            </a:r>
            <a:r>
              <a:rPr lang="en-US" altLang="ko-KR" dirty="0"/>
              <a:t>: </a:t>
            </a:r>
            <a:r>
              <a:rPr lang="en-US" altLang="ko-KR" dirty="0" err="1"/>
              <a:t>wheelDelta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r>
              <a:rPr lang="ko-KR" altLang="en-US" dirty="0"/>
              <a:t> 값 양수</a:t>
            </a:r>
            <a:r>
              <a:rPr lang="en-US" altLang="ko-KR" dirty="0"/>
              <a:t>(-120)</a:t>
            </a:r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7664" y="4797152"/>
            <a:ext cx="583264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obj.onwheel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 (e) {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e.wheelDelta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&lt; 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아래쪽으로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휠을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굴린 경우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else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위쪽으로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휠을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굴린 경우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9759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9-10 </a:t>
            </a:r>
            <a:r>
              <a:rPr lang="ko-KR" altLang="en-US" dirty="0"/>
              <a:t>마우스 관련 이벤트 </a:t>
            </a:r>
            <a:r>
              <a:rPr lang="ko-KR" altLang="en-US" dirty="0" err="1"/>
              <a:t>리스너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418292"/>
            <a:ext cx="4386033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마우스 관련 </a:t>
            </a:r>
            <a:r>
              <a:rPr lang="ko-KR" altLang="en-US" sz="1200" dirty="0" err="1"/>
              <a:t>리스너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width=1; </a:t>
            </a:r>
            <a:r>
              <a:rPr lang="en-US" altLang="ko-KR" sz="1200" dirty="0"/>
              <a:t>// </a:t>
            </a:r>
            <a:r>
              <a:rPr lang="ko-KR" altLang="en-US" sz="1200" dirty="0"/>
              <a:t>테두리 </a:t>
            </a:r>
            <a:r>
              <a:rPr lang="ko-KR" altLang="en-US" sz="1200" dirty="0" err="1"/>
              <a:t>두깨</a:t>
            </a:r>
            <a:endParaRPr lang="ko-KR" altLang="en-US" sz="1200" dirty="0"/>
          </a:p>
          <a:p>
            <a:pPr defTabSz="180000"/>
            <a:r>
              <a:rPr lang="en-US" altLang="ko-KR" sz="1200" b="1" dirty="0"/>
              <a:t>function down(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obj.style.fontStyle</a:t>
            </a:r>
            <a:r>
              <a:rPr lang="en-US" altLang="ko-KR" sz="1200" dirty="0"/>
              <a:t> = "italic";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up(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obj.style.fontStyle</a:t>
            </a:r>
            <a:r>
              <a:rPr lang="en-US" altLang="ko-KR" sz="1200" dirty="0"/>
              <a:t> = "normal";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over(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obj.style.borderColor</a:t>
            </a:r>
            <a:r>
              <a:rPr lang="en-US" altLang="ko-KR" sz="1200" dirty="0"/>
              <a:t> = "violet";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테두리 폭이 </a:t>
            </a:r>
            <a:r>
              <a:rPr lang="en-US" altLang="ko-KR" sz="1200" dirty="0"/>
              <a:t>0</a:t>
            </a:r>
            <a:r>
              <a:rPr lang="ko-KR" altLang="en-US" sz="1200" dirty="0"/>
              <a:t>일 때 색은 보이지 않는다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function out(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obj.style.borderColor</a:t>
            </a:r>
            <a:r>
              <a:rPr lang="en-US" altLang="ko-KR" sz="1200" dirty="0"/>
              <a:t> = "</a:t>
            </a:r>
            <a:r>
              <a:rPr lang="en-US" altLang="ko-KR" sz="1200" dirty="0" err="1"/>
              <a:t>lightgray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wheel(e, 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 // e</a:t>
            </a:r>
            <a:r>
              <a:rPr lang="ko-KR" altLang="en-US" sz="1200" dirty="0"/>
              <a:t>는 이벤트 객체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e.wheelDelta</a:t>
            </a:r>
            <a:r>
              <a:rPr lang="en-US" altLang="ko-KR" sz="1200" dirty="0"/>
              <a:t> &lt; 0) { // </a:t>
            </a:r>
            <a:r>
              <a:rPr lang="ko-KR" altLang="en-US" sz="1200" dirty="0" err="1"/>
              <a:t>휠을</a:t>
            </a:r>
            <a:r>
              <a:rPr lang="ko-KR" altLang="en-US" sz="1200" dirty="0"/>
              <a:t> 아래로 굴릴 때</a:t>
            </a:r>
          </a:p>
          <a:p>
            <a:pPr defTabSz="180000"/>
            <a:r>
              <a:rPr lang="en-US" altLang="ko-KR" sz="1200" dirty="0"/>
              <a:t>		width--; // </a:t>
            </a:r>
            <a:r>
              <a:rPr lang="ko-KR" altLang="en-US" sz="1200" dirty="0"/>
              <a:t>폭 </a:t>
            </a:r>
            <a:r>
              <a:rPr lang="en-US" altLang="ko-KR" sz="1200" dirty="0"/>
              <a:t>1 </a:t>
            </a:r>
            <a:r>
              <a:rPr lang="ko-KR" altLang="en-US" sz="1200" dirty="0"/>
              <a:t>감소</a:t>
            </a:r>
          </a:p>
          <a:p>
            <a:pPr defTabSz="180000"/>
            <a:r>
              <a:rPr lang="en-US" altLang="ko-KR" sz="1200" dirty="0"/>
              <a:t>		if(width &lt; 0) width = 0; // </a:t>
            </a:r>
            <a:r>
              <a:rPr lang="ko-KR" altLang="en-US" sz="1200" dirty="0"/>
              <a:t>폭이 </a:t>
            </a:r>
            <a:r>
              <a:rPr lang="en-US" altLang="ko-KR" sz="1200" dirty="0"/>
              <a:t>0</a:t>
            </a:r>
            <a:r>
              <a:rPr lang="ko-KR" altLang="en-US" sz="1200" dirty="0"/>
              <a:t>보다 작아지지 않게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else</a:t>
            </a:r>
            <a:r>
              <a:rPr lang="ko-KR" altLang="en-US" sz="1200" dirty="0"/>
              <a:t>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휠을</a:t>
            </a:r>
            <a:r>
              <a:rPr lang="ko-KR" altLang="en-US" sz="1200" dirty="0"/>
              <a:t> 위로 굴릴 때</a:t>
            </a:r>
          </a:p>
          <a:p>
            <a:pPr defTabSz="180000"/>
            <a:r>
              <a:rPr lang="en-US" altLang="ko-KR" sz="1200" dirty="0"/>
              <a:t>		width++; // </a:t>
            </a:r>
            <a:r>
              <a:rPr lang="ko-KR" altLang="en-US" sz="1200" dirty="0"/>
              <a:t>폭 </a:t>
            </a:r>
            <a:r>
              <a:rPr lang="en-US" altLang="ko-KR" sz="1200" dirty="0"/>
              <a:t>1 </a:t>
            </a:r>
            <a:r>
              <a:rPr lang="ko-KR" altLang="en-US" sz="1200" dirty="0"/>
              <a:t>증가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obj.style.borderStyle</a:t>
            </a:r>
            <a:r>
              <a:rPr lang="en-US" altLang="ko-KR" sz="1200" dirty="0"/>
              <a:t> = "ridge";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obj.style.borderWidth</a:t>
            </a:r>
            <a:r>
              <a:rPr lang="en-US" altLang="ko-KR" sz="1200" dirty="0"/>
              <a:t> = width+"</a:t>
            </a:r>
            <a:r>
              <a:rPr lang="en-US" altLang="ko-KR" sz="1200" dirty="0" err="1"/>
              <a:t>px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&lt;/script&gt;&lt;/head&gt;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75168" y="1397868"/>
            <a:ext cx="3672408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&lt;body 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마우스 관련 이벤트 </a:t>
            </a:r>
            <a:r>
              <a:rPr lang="ko-KR" altLang="en-US" sz="1200" dirty="0" err="1"/>
              <a:t>리스너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</a:t>
            </a:r>
            <a:r>
              <a:rPr lang="ko-KR" altLang="en-US" sz="1200" dirty="0"/>
              <a:t>마우스 관련 </a:t>
            </a:r>
          </a:p>
          <a:p>
            <a:pPr defTabSz="180000"/>
            <a:r>
              <a:rPr lang="en-US" altLang="ko-KR" sz="1200" dirty="0"/>
              <a:t>	&lt;span </a:t>
            </a:r>
            <a:r>
              <a:rPr lang="en-US" altLang="ko-KR" sz="1200" b="1" dirty="0" err="1"/>
              <a:t>onmousedown</a:t>
            </a:r>
            <a:r>
              <a:rPr lang="en-US" altLang="ko-KR" sz="1200" b="1" dirty="0"/>
              <a:t>="down(this)"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onmouseup</a:t>
            </a:r>
            <a:r>
              <a:rPr lang="en-US" altLang="ko-KR" sz="1200" b="1" dirty="0"/>
              <a:t>="up(this)"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onmouseover</a:t>
            </a:r>
            <a:r>
              <a:rPr lang="en-US" altLang="ko-KR" sz="1200" b="1" dirty="0"/>
              <a:t>="over(this)"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onmouseout</a:t>
            </a:r>
            <a:r>
              <a:rPr lang="en-US" altLang="ko-KR" sz="1200" b="1" dirty="0"/>
              <a:t>="out(this)"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onwheel</a:t>
            </a:r>
            <a:r>
              <a:rPr lang="en-US" altLang="ko-KR" sz="1200" b="1" dirty="0"/>
              <a:t>="wheel(event, 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이벤트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 </a:t>
            </a:r>
            <a:r>
              <a:rPr lang="en-US" altLang="ko-KR" sz="1200" dirty="0"/>
              <a:t>&lt;/span&gt;</a:t>
            </a:r>
            <a:r>
              <a:rPr lang="ko-KR" altLang="en-US" sz="1200" dirty="0"/>
              <a:t>가 발생합니다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4221088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Wheel</a:t>
            </a:r>
            <a:r>
              <a:rPr lang="ko-KR" altLang="en-US" dirty="0"/>
              <a:t>이벤트는 </a:t>
            </a:r>
            <a:r>
              <a:rPr lang="en-US" altLang="ko-KR" dirty="0"/>
              <a:t>block</a:t>
            </a:r>
            <a:r>
              <a:rPr lang="ko-KR" altLang="en-US" dirty="0" err="1"/>
              <a:t>레벨일시만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동작</a:t>
            </a:r>
          </a:p>
        </p:txBody>
      </p:sp>
    </p:spTree>
    <p:extLst>
      <p:ext uri="{BB962C8B-B14F-4D97-AF65-F5344CB8AC3E}">
        <p14:creationId xmlns:p14="http://schemas.microsoft.com/office/powerpoint/2010/main" val="3606116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092" y="3734180"/>
            <a:ext cx="3451411" cy="2403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84151" y="398866"/>
            <a:ext cx="3451411" cy="240353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84152" y="3721739"/>
            <a:ext cx="3451411" cy="240353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697688" y="2569885"/>
            <a:ext cx="1512168" cy="612934"/>
          </a:xfrm>
          <a:prstGeom prst="wedgeRoundRectCallout">
            <a:avLst>
              <a:gd name="adj1" fmla="val 20306"/>
              <a:gd name="adj2" fmla="val -757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마우스를 위로 굴릴 때 두께가 </a:t>
            </a:r>
            <a:r>
              <a:rPr lang="en-US" altLang="ko-KR" sz="1000" dirty="0"/>
              <a:t>1</a:t>
            </a:r>
            <a:r>
              <a:rPr lang="ko-KR" altLang="en-US" sz="1000" dirty="0"/>
              <a:t>식 두꺼워진다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onwheel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864531" y="2655015"/>
            <a:ext cx="1800200" cy="442674"/>
          </a:xfrm>
          <a:prstGeom prst="wedgeRoundRectCallout">
            <a:avLst>
              <a:gd name="adj1" fmla="val -86855"/>
              <a:gd name="adj2" fmla="val -994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마우스를 텍스트위로 올릴 때 </a:t>
            </a:r>
            <a:r>
              <a:rPr lang="en-US" altLang="ko-KR" sz="1000" dirty="0"/>
              <a:t>violet </a:t>
            </a:r>
            <a:r>
              <a:rPr lang="ko-KR" altLang="en-US" sz="1000" dirty="0"/>
              <a:t>색</a:t>
            </a:r>
            <a:r>
              <a:rPr lang="en-US" altLang="ko-KR" sz="1000" dirty="0"/>
              <a:t>(</a:t>
            </a:r>
            <a:r>
              <a:rPr lang="en-US" altLang="ko-KR" sz="1000" dirty="0" err="1"/>
              <a:t>onmouseover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948264" y="5755505"/>
            <a:ext cx="1656184" cy="442674"/>
          </a:xfrm>
          <a:prstGeom prst="wedgeRoundRectCallout">
            <a:avLst>
              <a:gd name="adj1" fmla="val -77899"/>
              <a:gd name="adj2" fmla="val -534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마우스를 텍스트에서</a:t>
            </a:r>
            <a:r>
              <a:rPr lang="en-US" altLang="ko-KR" sz="1000" dirty="0"/>
              <a:t> </a:t>
            </a:r>
            <a:r>
              <a:rPr lang="ko-KR" altLang="en-US" sz="1000" dirty="0"/>
              <a:t>내릴 때 회색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onmouseout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639877" y="5755565"/>
            <a:ext cx="1652726" cy="442674"/>
          </a:xfrm>
          <a:prstGeom prst="wedgeRoundRectCallout">
            <a:avLst>
              <a:gd name="adj1" fmla="val -72474"/>
              <a:gd name="adj2" fmla="val -752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마우스를 눌렀을 때</a:t>
            </a:r>
            <a:endParaRPr lang="en-US" altLang="ko-KR" sz="1000" dirty="0"/>
          </a:p>
          <a:p>
            <a:r>
              <a:rPr lang="en-US" altLang="ko-KR" sz="1000" dirty="0"/>
              <a:t>Italic</a:t>
            </a:r>
            <a:r>
              <a:rPr lang="ko-KR" altLang="en-US" sz="1000" dirty="0"/>
              <a:t>체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onmousedown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" y="508048"/>
            <a:ext cx="3041052" cy="2293613"/>
          </a:xfrm>
          <a:prstGeom prst="rect">
            <a:avLst/>
          </a:prstGeom>
        </p:spPr>
      </p:pic>
      <p:sp>
        <p:nvSpPr>
          <p:cNvPr id="10" name="모서리가 둥근 사각형 설명선 9"/>
          <p:cNvSpPr/>
          <p:nvPr/>
        </p:nvSpPr>
        <p:spPr>
          <a:xfrm>
            <a:off x="2771131" y="2876352"/>
            <a:ext cx="764361" cy="272415"/>
          </a:xfrm>
          <a:prstGeom prst="wedgeRoundRectCallout">
            <a:avLst>
              <a:gd name="adj1" fmla="val -14068"/>
              <a:gd name="adj2" fmla="val -1185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/>
              <a:t>초기 화면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95252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54888" cy="752128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9-11 </a:t>
            </a:r>
            <a:r>
              <a:rPr lang="en-US" altLang="ko-KR" sz="2400" dirty="0" err="1"/>
              <a:t>onmousemove</a:t>
            </a:r>
            <a:r>
              <a:rPr lang="ko-KR" altLang="en-US" sz="2400" dirty="0"/>
              <a:t>와 마우스 위치 및 버튼정보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버튼 정보는 </a:t>
            </a:r>
            <a:r>
              <a:rPr lang="en-US" altLang="ko-KR" sz="2400" dirty="0"/>
              <a:t>move</a:t>
            </a:r>
            <a:r>
              <a:rPr lang="ko-KR" altLang="en-US" sz="2400" dirty="0"/>
              <a:t>에서는 </a:t>
            </a:r>
            <a:r>
              <a:rPr lang="en-US" altLang="ko-KR" sz="2400" dirty="0"/>
              <a:t>0(left)</a:t>
            </a:r>
            <a:endParaRPr lang="ko-KR" altLang="en-US" sz="2400" dirty="0"/>
          </a:p>
        </p:txBody>
      </p:sp>
      <p:sp>
        <p:nvSpPr>
          <p:cNvPr id="30" name="직사각형 29"/>
          <p:cNvSpPr/>
          <p:nvPr/>
        </p:nvSpPr>
        <p:spPr>
          <a:xfrm>
            <a:off x="1047280" y="1325389"/>
            <a:ext cx="4026652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마우스 이벤트 객체의 </a:t>
            </a:r>
            <a:r>
              <a:rPr lang="ko-KR" altLang="en-US" sz="1000" dirty="0" err="1"/>
              <a:t>프로퍼티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/>
              <a:t>	background : </a:t>
            </a:r>
            <a:r>
              <a:rPr lang="en-US" altLang="ko-KR" sz="1000" dirty="0" err="1"/>
              <a:t>skyblue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width : 250px;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마우스 이벤트 객체의 </a:t>
            </a:r>
            <a:r>
              <a:rPr lang="ko-KR" altLang="en-US" sz="1000" dirty="0" err="1"/>
              <a:t>프로퍼티와</a:t>
            </a:r>
            <a:r>
              <a:rPr lang="ko-KR" altLang="en-US" sz="1000" dirty="0"/>
              <a:t> </a:t>
            </a:r>
            <a:r>
              <a:rPr lang="en-US" altLang="ko-KR" sz="1000" dirty="0" err="1"/>
              <a:t>onmousemove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ko-KR" altLang="en-US" sz="1000" dirty="0"/>
              <a:t>이미지 위에 마우스를 움직일 때 </a:t>
            </a:r>
            <a:endParaRPr lang="en-US" altLang="ko-KR" sz="1000" dirty="0"/>
          </a:p>
          <a:p>
            <a:pPr defTabSz="180000"/>
            <a:r>
              <a:rPr lang="en-US" altLang="ko-KR" sz="1000" dirty="0" err="1"/>
              <a:t>onmousemove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리스너가</a:t>
            </a:r>
            <a:r>
              <a:rPr lang="ko-KR" altLang="en-US" sz="1000" dirty="0"/>
              <a:t> 실행되고</a:t>
            </a:r>
            <a:r>
              <a:rPr lang="en-US" altLang="ko-KR" sz="1000" dirty="0"/>
              <a:t>,  </a:t>
            </a:r>
          </a:p>
          <a:p>
            <a:pPr defTabSz="180000"/>
            <a:r>
              <a:rPr lang="ko-KR" altLang="en-US" sz="1000" dirty="0"/>
              <a:t>마우스의 위치를 보여줍니다</a:t>
            </a:r>
            <a:r>
              <a:rPr lang="en-US" altLang="ko-KR" sz="1000" dirty="0"/>
              <a:t>.&lt;p&gt;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img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="images/beach.png"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 err="1"/>
              <a:t>onmousemove</a:t>
            </a:r>
            <a:r>
              <a:rPr lang="en-US" altLang="ko-KR" sz="1000" b="1" dirty="0"/>
              <a:t>="where(event)"</a:t>
            </a:r>
            <a:r>
              <a:rPr lang="en-US" altLang="ko-KR" sz="1000" dirty="0"/>
              <a:t>&gt;&lt;p&gt;</a:t>
            </a:r>
          </a:p>
          <a:p>
            <a:pPr defTabSz="180000"/>
            <a:r>
              <a:rPr lang="en-US" altLang="ko-KR" sz="1000" dirty="0"/>
              <a:t>&lt;div id="div"&gt;&lt;/div&gt;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dirty="0" err="1"/>
              <a:t>var</a:t>
            </a:r>
            <a:r>
              <a:rPr lang="en-US" altLang="ko-KR" sz="1000" dirty="0"/>
              <a:t> div =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("div");</a:t>
            </a:r>
          </a:p>
          <a:p>
            <a:pPr defTabSz="180000"/>
            <a:r>
              <a:rPr lang="en-US" altLang="ko-KR" sz="1000" b="1" dirty="0"/>
              <a:t>function where(e)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text = "</a:t>
            </a:r>
            <a:r>
              <a:rPr lang="ko-KR" altLang="en-US" sz="1000" dirty="0"/>
              <a:t>버튼</a:t>
            </a:r>
            <a:r>
              <a:rPr lang="en-US" altLang="ko-KR" sz="1000" dirty="0"/>
              <a:t>="</a:t>
            </a:r>
            <a:r>
              <a:rPr lang="ko-KR" altLang="en-US" sz="1000" dirty="0"/>
              <a:t> </a:t>
            </a:r>
            <a:r>
              <a:rPr lang="en-US" altLang="ko-KR" sz="1000" dirty="0"/>
              <a:t>+ </a:t>
            </a:r>
            <a:r>
              <a:rPr lang="en-US" altLang="ko-KR" sz="1000" dirty="0" err="1"/>
              <a:t>e.button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text += "(</a:t>
            </a:r>
            <a:r>
              <a:rPr lang="en-US" altLang="ko-KR" sz="1000" dirty="0" err="1"/>
              <a:t>screenX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screenY</a:t>
            </a:r>
            <a:r>
              <a:rPr lang="en-US" altLang="ko-KR" sz="1000" dirty="0"/>
              <a:t>)=" + </a:t>
            </a:r>
            <a:r>
              <a:rPr lang="en-US" altLang="ko-KR" sz="1000" dirty="0" smtClean="0"/>
              <a:t> //</a:t>
            </a:r>
            <a:r>
              <a:rPr lang="ko-KR" altLang="en-US" sz="1000" dirty="0" err="1" smtClean="0"/>
              <a:t>전체창</a:t>
            </a:r>
            <a:r>
              <a:rPr lang="en-US" altLang="ko-KR" sz="1000" dirty="0" smtClean="0"/>
              <a:t>(full)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 smtClean="0"/>
              <a:t>e.screen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 </a:t>
            </a:r>
            <a:r>
              <a:rPr lang="en-US" altLang="ko-KR" sz="1000" dirty="0" smtClean="0"/>
              <a:t>“,“ </a:t>
            </a:r>
            <a:r>
              <a:rPr lang="en-US" altLang="ko-KR" sz="1000" dirty="0"/>
              <a:t>+ </a:t>
            </a:r>
            <a:r>
              <a:rPr lang="en-US" altLang="ko-KR" sz="1000" dirty="0" err="1" smtClean="0"/>
              <a:t>e.screen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 </a:t>
            </a:r>
            <a:r>
              <a:rPr lang="en-US" altLang="ko-KR" sz="1000" dirty="0" smtClean="0"/>
              <a:t>“&lt;</a:t>
            </a:r>
            <a:r>
              <a:rPr lang="en-US" altLang="ko-KR" sz="1000" dirty="0" err="1"/>
              <a:t>br</a:t>
            </a:r>
            <a:r>
              <a:rPr lang="en-US" altLang="ko-KR" sz="1000" dirty="0" smtClean="0"/>
              <a:t>&gt;”;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text += </a:t>
            </a:r>
            <a:r>
              <a:rPr lang="en-US" altLang="ko-KR" sz="1000" dirty="0" smtClean="0"/>
              <a:t>“(client, client)=“ </a:t>
            </a:r>
            <a:r>
              <a:rPr lang="en-US" altLang="ko-KR" sz="1000" dirty="0"/>
              <a:t>+ </a:t>
            </a:r>
            <a:r>
              <a:rPr lang="en-US" altLang="ko-KR" sz="1000" dirty="0" smtClean="0"/>
              <a:t> //</a:t>
            </a:r>
            <a:r>
              <a:rPr lang="ko-KR" altLang="en-US" sz="1000" dirty="0" err="1" smtClean="0"/>
              <a:t>브라우져</a:t>
            </a:r>
            <a:r>
              <a:rPr lang="ko-KR" altLang="en-US" sz="1000" dirty="0" smtClean="0"/>
              <a:t> 창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e.clientX</a:t>
            </a:r>
            <a:r>
              <a:rPr lang="en-US" altLang="ko-KR" sz="1000" dirty="0"/>
              <a:t> + "," + </a:t>
            </a:r>
            <a:r>
              <a:rPr lang="en-US" altLang="ko-KR" sz="1000" dirty="0" err="1"/>
              <a:t>e.clientY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text += "(</a:t>
            </a:r>
            <a:r>
              <a:rPr lang="en-US" altLang="ko-KR" sz="1000" dirty="0" err="1"/>
              <a:t>offsetX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offsetY</a:t>
            </a:r>
            <a:r>
              <a:rPr lang="en-US" altLang="ko-KR" sz="1000" dirty="0"/>
              <a:t>)=" + </a:t>
            </a:r>
            <a:r>
              <a:rPr lang="en-US" altLang="ko-KR" sz="1000" dirty="0" smtClean="0"/>
              <a:t> //</a:t>
            </a:r>
            <a:r>
              <a:rPr lang="ko-KR" altLang="en-US" sz="1000" dirty="0" smtClean="0"/>
              <a:t>타겟객체에서의 위치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e.offsetX</a:t>
            </a:r>
            <a:r>
              <a:rPr lang="en-US" altLang="ko-KR" sz="1000" dirty="0"/>
              <a:t> + "," + </a:t>
            </a:r>
            <a:r>
              <a:rPr lang="en-US" altLang="ko-KR" sz="1000" dirty="0" err="1"/>
              <a:t>e.offsetY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s-ES" altLang="ko-KR" sz="1000" dirty="0"/>
              <a:t>	text += "(x, y)=" + e.x + "," + e.y + "\n</a:t>
            </a:r>
            <a:r>
              <a:rPr lang="es-ES" altLang="ko-KR" sz="1000" dirty="0" smtClean="0"/>
              <a:t>"; //</a:t>
            </a:r>
            <a:r>
              <a:rPr lang="ko-KR" altLang="en-US" sz="1000" dirty="0" smtClean="0"/>
              <a:t>부모객체내에서의 </a:t>
            </a:r>
            <a:endParaRPr lang="es-E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div.innerHTML</a:t>
            </a:r>
            <a:r>
              <a:rPr lang="en-US" altLang="ko-KR" sz="1000" dirty="0"/>
              <a:t> = text;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076056" y="1340768"/>
            <a:ext cx="3888432" cy="5184576"/>
            <a:chOff x="5220072" y="1412776"/>
            <a:chExt cx="3888432" cy="518457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4001" y="1412776"/>
              <a:ext cx="2971777" cy="5184576"/>
            </a:xfrm>
            <a:prstGeom prst="rect">
              <a:avLst/>
            </a:prstGeom>
          </p:spPr>
        </p:pic>
        <p:cxnSp>
          <p:nvCxnSpPr>
            <p:cNvPr id="5" name="직선 화살표 연결선 4"/>
            <p:cNvCxnSpPr/>
            <p:nvPr/>
          </p:nvCxnSpPr>
          <p:spPr>
            <a:xfrm>
              <a:off x="6397548" y="3356992"/>
              <a:ext cx="0" cy="504057"/>
            </a:xfrm>
            <a:prstGeom prst="straightConnector1">
              <a:avLst/>
            </a:prstGeom>
            <a:ln w="127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5549986" y="3861048"/>
              <a:ext cx="838429" cy="1"/>
            </a:xfrm>
            <a:prstGeom prst="straightConnector1">
              <a:avLst/>
            </a:prstGeom>
            <a:ln w="127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97548" y="3712514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FF00"/>
                  </a:solidFill>
                </a:rPr>
                <a:t>(88, 46)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5469917" y="2087099"/>
              <a:ext cx="0" cy="1810235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220072" y="3849158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202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5468218" y="2096665"/>
              <a:ext cx="97358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338878" y="198035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96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7020272" y="5798950"/>
              <a:ext cx="565945" cy="291066"/>
            </a:xfrm>
            <a:custGeom>
              <a:avLst/>
              <a:gdLst>
                <a:gd name="connsiteX0" fmla="*/ 0 w 465667"/>
                <a:gd name="connsiteY0" fmla="*/ 0 h 381000"/>
                <a:gd name="connsiteX1" fmla="*/ 211667 w 465667"/>
                <a:gd name="connsiteY1" fmla="*/ 84667 h 381000"/>
                <a:gd name="connsiteX2" fmla="*/ 296333 w 465667"/>
                <a:gd name="connsiteY2" fmla="*/ 313267 h 381000"/>
                <a:gd name="connsiteX3" fmla="*/ 465667 w 465667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667" h="381000">
                  <a:moveTo>
                    <a:pt x="0" y="0"/>
                  </a:moveTo>
                  <a:cubicBezTo>
                    <a:pt x="81139" y="16228"/>
                    <a:pt x="162278" y="32456"/>
                    <a:pt x="211667" y="84667"/>
                  </a:cubicBezTo>
                  <a:cubicBezTo>
                    <a:pt x="261056" y="136878"/>
                    <a:pt x="254000" y="263878"/>
                    <a:pt x="296333" y="313267"/>
                  </a:cubicBezTo>
                  <a:cubicBezTo>
                    <a:pt x="338666" y="362656"/>
                    <a:pt x="438856" y="372533"/>
                    <a:pt x="465667" y="3810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6333150" y="6098483"/>
              <a:ext cx="1227667" cy="44383"/>
            </a:xfrm>
            <a:custGeom>
              <a:avLst/>
              <a:gdLst>
                <a:gd name="connsiteX0" fmla="*/ 0 w 1227667"/>
                <a:gd name="connsiteY0" fmla="*/ 33867 h 44383"/>
                <a:gd name="connsiteX1" fmla="*/ 508000 w 1227667"/>
                <a:gd name="connsiteY1" fmla="*/ 42333 h 44383"/>
                <a:gd name="connsiteX2" fmla="*/ 1227667 w 1227667"/>
                <a:gd name="connsiteY2" fmla="*/ 0 h 4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667" h="44383">
                  <a:moveTo>
                    <a:pt x="0" y="33867"/>
                  </a:moveTo>
                  <a:cubicBezTo>
                    <a:pt x="151694" y="40922"/>
                    <a:pt x="303389" y="47977"/>
                    <a:pt x="508000" y="42333"/>
                  </a:cubicBezTo>
                  <a:cubicBezTo>
                    <a:pt x="712611" y="36689"/>
                    <a:pt x="970139" y="18344"/>
                    <a:pt x="1227667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569283" y="5661248"/>
              <a:ext cx="1539221" cy="63657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두 좌표가 같은 이유는  </a:t>
              </a:r>
              <a:r>
                <a:rPr lang="en-US" altLang="ko-KR" sz="1000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img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  <a:r>
                <a:rPr lang="ko-KR" altLang="en-US" sz="1000" dirty="0">
                  <a:solidFill>
                    <a:schemeClr val="tx1"/>
                  </a:solidFill>
                </a:rPr>
                <a:t>객체의 부모가</a:t>
              </a:r>
              <a:r>
                <a:rPr lang="en-US" altLang="ko-KR" sz="1000" dirty="0">
                  <a:solidFill>
                    <a:schemeClr val="tx1"/>
                  </a:solidFill>
                </a:rPr>
                <a:t>&lt;body&gt;</a:t>
              </a:r>
              <a:r>
                <a:rPr lang="ko-KR" altLang="en-US" sz="1000" dirty="0">
                  <a:solidFill>
                    <a:schemeClr val="tx1"/>
                  </a:solidFill>
                </a:rPr>
                <a:t>로서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브라우저 윈도우이기 때문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BD8602B-9BE5-45A3-B674-9780FE8C447F}"/>
              </a:ext>
            </a:extLst>
          </p:cNvPr>
          <p:cNvSpPr txBox="1"/>
          <p:nvPr/>
        </p:nvSpPr>
        <p:spPr>
          <a:xfrm>
            <a:off x="1187624" y="7173416"/>
            <a:ext cx="404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Event.button</a:t>
            </a:r>
            <a:r>
              <a:rPr lang="en-US" altLang="ko-KR" dirty="0"/>
              <a:t> : (0:left,1:middle,2:right)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536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oncontextmenu</a:t>
            </a:r>
            <a:r>
              <a:rPr lang="en-US" altLang="ko-KR" dirty="0"/>
              <a:t>(</a:t>
            </a:r>
            <a:r>
              <a:rPr lang="ko-KR" altLang="en-US" dirty="0"/>
              <a:t>팝업메뉴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태그 위에 마우스 오른쪽 버튼 클릭 </a:t>
            </a:r>
          </a:p>
          <a:p>
            <a:pPr lvl="1"/>
            <a:r>
              <a:rPr lang="ko-KR" altLang="en-US" dirty="0"/>
              <a:t>디폴트로 </a:t>
            </a:r>
            <a:r>
              <a:rPr lang="ko-KR" altLang="en-US" dirty="0" err="1"/>
              <a:t>컨텍스트</a:t>
            </a:r>
            <a:r>
              <a:rPr lang="ko-KR" altLang="en-US" dirty="0"/>
              <a:t> 메뉴</a:t>
            </a:r>
            <a:r>
              <a:rPr lang="en-US" altLang="ko-KR" dirty="0"/>
              <a:t>(context menu)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en-US" altLang="ko-KR" dirty="0" err="1"/>
              <a:t>소스</a:t>
            </a:r>
            <a:r>
              <a:rPr lang="en-US" altLang="ko-KR" dirty="0"/>
              <a:t> </a:t>
            </a:r>
            <a:r>
              <a:rPr lang="en-US" altLang="ko-KR" dirty="0" err="1"/>
              <a:t>보기’나</a:t>
            </a:r>
            <a:r>
              <a:rPr lang="en-US" altLang="ko-KR" dirty="0"/>
              <a:t> ‘</a:t>
            </a:r>
            <a:r>
              <a:rPr lang="en-US" altLang="ko-KR" dirty="0" err="1"/>
              <a:t>이미지</a:t>
            </a:r>
            <a:r>
              <a:rPr lang="en-US" altLang="ko-KR" dirty="0"/>
              <a:t> </a:t>
            </a:r>
            <a:r>
              <a:rPr lang="en-US" altLang="ko-KR" dirty="0" err="1"/>
              <a:t>다운로드</a:t>
            </a:r>
            <a:r>
              <a:rPr lang="en-US" altLang="ko-KR" dirty="0"/>
              <a:t>’ </a:t>
            </a:r>
            <a:r>
              <a:rPr lang="en-US" altLang="ko-KR" dirty="0" err="1"/>
              <a:t>등의</a:t>
            </a:r>
            <a:r>
              <a:rPr lang="en-US" altLang="ko-KR" dirty="0"/>
              <a:t> </a:t>
            </a:r>
            <a:r>
              <a:rPr lang="ko-KR" altLang="en-US" dirty="0"/>
              <a:t>메뉴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oncontextmenu</a:t>
            </a:r>
            <a:r>
              <a:rPr lang="en-US" altLang="ko-KR" dirty="0"/>
              <a:t> </a:t>
            </a:r>
            <a:r>
              <a:rPr lang="ko-KR" altLang="en-US" dirty="0" err="1"/>
              <a:t>리스너가</a:t>
            </a:r>
            <a:r>
              <a:rPr lang="ko-KR" altLang="en-US" dirty="0"/>
              <a:t> 먼저 호출</a:t>
            </a:r>
            <a:endParaRPr lang="en-US" altLang="ko-KR" dirty="0"/>
          </a:p>
          <a:p>
            <a:pPr lvl="2"/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</a:t>
            </a:r>
            <a:r>
              <a:rPr lang="ko-KR" altLang="en-US" dirty="0" err="1"/>
              <a:t>컨텍스트</a:t>
            </a:r>
            <a:r>
              <a:rPr lang="ko-KR" altLang="en-US" dirty="0"/>
              <a:t> 메뉴를 출력하는 디폴트 행동 취소</a:t>
            </a:r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47664" y="3717032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document.oncontextmenu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 () { 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return false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컨텍스트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메뉴 출력 금지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5977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412776"/>
            <a:ext cx="3261987" cy="27533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9-12 </a:t>
            </a:r>
            <a:r>
              <a:rPr lang="en-US" altLang="ko-KR" dirty="0" err="1"/>
              <a:t>oncontextmenu</a:t>
            </a:r>
            <a:r>
              <a:rPr lang="ko-KR" altLang="en-US" dirty="0"/>
              <a:t>로 소스 보기나 이미지 다운로드 금지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30454" y="1412776"/>
            <a:ext cx="4051927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en-US" altLang="ko-KR" sz="1200" dirty="0" err="1"/>
              <a:t>oncontextmenu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hideMenu</a:t>
            </a:r>
            <a:r>
              <a:rPr lang="en-US" altLang="ko-KR" sz="1200" b="1" dirty="0"/>
              <a:t>() {</a:t>
            </a:r>
          </a:p>
          <a:p>
            <a:pPr defTabSz="180000"/>
            <a:r>
              <a:rPr lang="en-US" altLang="ko-KR" sz="1200" dirty="0"/>
              <a:t>	alert("</a:t>
            </a:r>
            <a:r>
              <a:rPr lang="ko-KR" altLang="en-US" sz="1200" dirty="0"/>
              <a:t>오른쪽 클릭</a:t>
            </a:r>
            <a:r>
              <a:rPr lang="en-US" altLang="ko-KR" sz="1200" dirty="0"/>
              <a:t>&lt;</a:t>
            </a:r>
            <a:r>
              <a:rPr lang="ko-KR" altLang="en-US" sz="1200" dirty="0" err="1"/>
              <a:t>컨텍스트</a:t>
            </a:r>
            <a:r>
              <a:rPr lang="ko-KR" altLang="en-US" sz="1200" dirty="0"/>
              <a:t> 메뉴</a:t>
            </a:r>
            <a:r>
              <a:rPr lang="en-US" altLang="ko-KR" sz="1200" dirty="0"/>
              <a:t>&gt;</a:t>
            </a:r>
            <a:r>
              <a:rPr lang="ko-KR" altLang="en-US" sz="1200" dirty="0"/>
              <a:t>금지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b="1" dirty="0"/>
              <a:t>	return false;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 err="1"/>
              <a:t>document.oncontextmenu</a:t>
            </a:r>
            <a:r>
              <a:rPr lang="en-US" altLang="ko-KR" sz="1200" b="1" dirty="0"/>
              <a:t>=</a:t>
            </a:r>
            <a:r>
              <a:rPr lang="en-US" altLang="ko-KR" sz="1200" b="1" dirty="0" err="1"/>
              <a:t>hideMenu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oncontextmenu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컨텍스트</a:t>
            </a:r>
            <a:r>
              <a:rPr lang="ko-KR" altLang="en-US" sz="1200" dirty="0"/>
              <a:t> 메뉴 금지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마우스 오른쪽 클릭은 금지됩니다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아무곳이나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클릭해도 </a:t>
            </a:r>
            <a:r>
              <a:rPr lang="ko-KR" altLang="en-US" sz="1200" dirty="0" err="1"/>
              <a:t>컨텍스트</a:t>
            </a:r>
            <a:r>
              <a:rPr lang="ko-KR" altLang="en-US" sz="1200" dirty="0"/>
              <a:t> 메뉴를 볼 수 없습니다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076056" y="4400342"/>
            <a:ext cx="2803362" cy="1512168"/>
            <a:chOff x="2224087" y="1868573"/>
            <a:chExt cx="6996502" cy="315277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4087" y="1876425"/>
              <a:ext cx="4695825" cy="310515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2664" y="1868573"/>
              <a:ext cx="2447925" cy="31527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00471" y="3081802"/>
            <a:ext cx="1187112" cy="442674"/>
          </a:xfrm>
          <a:prstGeom prst="wedgeRoundRectCallout">
            <a:avLst>
              <a:gd name="adj1" fmla="val -36446"/>
              <a:gd name="adj2" fmla="val 856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아무곳이나</a:t>
            </a:r>
            <a:r>
              <a:rPr lang="ko-KR" altLang="en-US" sz="1000" dirty="0"/>
              <a:t> 마우스 오른쪽  클릭</a:t>
            </a:r>
          </a:p>
        </p:txBody>
      </p:sp>
      <p:sp>
        <p:nvSpPr>
          <p:cNvPr id="12" name="자유형 11"/>
          <p:cNvSpPr/>
          <p:nvPr/>
        </p:nvSpPr>
        <p:spPr>
          <a:xfrm>
            <a:off x="7207241" y="3704496"/>
            <a:ext cx="570246" cy="725714"/>
          </a:xfrm>
          <a:custGeom>
            <a:avLst/>
            <a:gdLst>
              <a:gd name="connsiteX0" fmla="*/ 570246 w 570246"/>
              <a:gd name="connsiteY0" fmla="*/ 0 h 725714"/>
              <a:gd name="connsiteX1" fmla="*/ 483160 w 570246"/>
              <a:gd name="connsiteY1" fmla="*/ 370114 h 725714"/>
              <a:gd name="connsiteX2" fmla="*/ 69503 w 570246"/>
              <a:gd name="connsiteY2" fmla="*/ 478971 h 725714"/>
              <a:gd name="connsiteX3" fmla="*/ 4189 w 570246"/>
              <a:gd name="connsiteY3" fmla="*/ 725714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246" h="725714">
                <a:moveTo>
                  <a:pt x="570246" y="0"/>
                </a:moveTo>
                <a:cubicBezTo>
                  <a:pt x="568431" y="145143"/>
                  <a:pt x="566617" y="290286"/>
                  <a:pt x="483160" y="370114"/>
                </a:cubicBezTo>
                <a:cubicBezTo>
                  <a:pt x="399703" y="449942"/>
                  <a:pt x="149331" y="419704"/>
                  <a:pt x="69503" y="478971"/>
                </a:cubicBezTo>
                <a:cubicBezTo>
                  <a:pt x="-10325" y="538238"/>
                  <a:pt x="-3068" y="631976"/>
                  <a:pt x="4189" y="72571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5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문서의 로딩 완료와 </a:t>
            </a:r>
            <a:r>
              <a:rPr lang="en-US" altLang="ko-KR" dirty="0" err="1"/>
              <a:t>onload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onload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l</a:t>
            </a:r>
            <a:r>
              <a:rPr lang="en-US" altLang="ko-KR" dirty="0" smtClean="0"/>
              <a:t>oad</a:t>
            </a:r>
            <a:r>
              <a:rPr lang="ko-KR" altLang="en-US" dirty="0" smtClean="0"/>
              <a:t>이벤트는 </a:t>
            </a:r>
            <a:r>
              <a:rPr lang="en-US" altLang="ko-KR" dirty="0" smtClean="0"/>
              <a:t>window </a:t>
            </a:r>
            <a:r>
              <a:rPr lang="ko-KR" altLang="en-US" dirty="0"/>
              <a:t>객체에 발생</a:t>
            </a:r>
            <a:endParaRPr lang="en-US" altLang="ko-KR" dirty="0"/>
          </a:p>
          <a:p>
            <a:pPr lvl="2"/>
            <a:r>
              <a:rPr lang="ko-KR" altLang="en-US" dirty="0"/>
              <a:t>웹 페이지의 로딩 </a:t>
            </a:r>
            <a:r>
              <a:rPr lang="ko-KR" altLang="en-US" dirty="0" err="1"/>
              <a:t>완료시</a:t>
            </a:r>
            <a:r>
              <a:rPr lang="en-US" altLang="ko-KR" dirty="0"/>
              <a:t> </a:t>
            </a:r>
            <a:r>
              <a:rPr lang="ko-KR" altLang="en-US" dirty="0"/>
              <a:t>호출되는 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onload</a:t>
            </a:r>
            <a:r>
              <a:rPr lang="en-US" altLang="ko-KR" dirty="0"/>
              <a:t> </a:t>
            </a:r>
            <a:r>
              <a:rPr lang="ko-KR" altLang="en-US" dirty="0" err="1"/>
              <a:t>리스너</a:t>
            </a:r>
            <a:r>
              <a:rPr lang="ko-KR" altLang="en-US" dirty="0"/>
              <a:t> 작성 방법</a:t>
            </a: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1. </a:t>
            </a:r>
            <a:r>
              <a:rPr lang="en-US" altLang="ko-KR" b="1" dirty="0" err="1"/>
              <a:t>window.onload</a:t>
            </a:r>
            <a:r>
              <a:rPr lang="en-US" altLang="ko-KR" dirty="0"/>
              <a:t>="alert('</a:t>
            </a:r>
            <a:r>
              <a:rPr lang="en-US" altLang="ko-KR" dirty="0" err="1"/>
              <a:t>onload</a:t>
            </a:r>
            <a:r>
              <a:rPr lang="en-US" altLang="ko-KR" dirty="0"/>
              <a:t>');"; //script</a:t>
            </a:r>
            <a:r>
              <a:rPr lang="ko-KR" altLang="en-US" dirty="0"/>
              <a:t>코드에 </a:t>
            </a: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2. &lt;</a:t>
            </a:r>
            <a:r>
              <a:rPr lang="en-US" altLang="ko-KR" b="1" dirty="0"/>
              <a:t>body </a:t>
            </a:r>
            <a:r>
              <a:rPr lang="en-US" altLang="ko-KR" b="1" dirty="0" err="1"/>
              <a:t>onload</a:t>
            </a:r>
            <a:r>
              <a:rPr lang="en-US" altLang="ko-KR" dirty="0"/>
              <a:t>="alert('</a:t>
            </a:r>
            <a:r>
              <a:rPr lang="en-US" altLang="ko-KR" dirty="0" err="1"/>
              <a:t>onload</a:t>
            </a:r>
            <a:r>
              <a:rPr lang="en-US" altLang="ko-KR" dirty="0"/>
              <a:t>');"&gt;</a:t>
            </a:r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r>
              <a:rPr lang="ko-KR" altLang="en-US" dirty="0"/>
              <a:t>이 둘은 같은 표현임</a:t>
            </a:r>
            <a:r>
              <a:rPr lang="en-US" altLang="ko-KR" dirty="0"/>
              <a:t>.</a:t>
            </a:r>
          </a:p>
          <a:p>
            <a:pPr marL="685800" lvl="2" indent="0">
              <a:buNone/>
            </a:pPr>
            <a:r>
              <a:rPr lang="en-US" altLang="ko-KR" dirty="0"/>
              <a:t>&lt;body&gt;</a:t>
            </a:r>
            <a:r>
              <a:rPr lang="ko-KR" altLang="en-US" dirty="0"/>
              <a:t>에 </a:t>
            </a:r>
            <a:r>
              <a:rPr lang="en-US" altLang="ko-KR" dirty="0" err="1"/>
              <a:t>onload</a:t>
            </a:r>
            <a:r>
              <a:rPr lang="ko-KR" altLang="en-US" dirty="0"/>
              <a:t>를 붙이면 </a:t>
            </a:r>
            <a:r>
              <a:rPr lang="en-US" altLang="ko-KR" dirty="0"/>
              <a:t>window </a:t>
            </a:r>
            <a:r>
              <a:rPr lang="ko-KR" altLang="en-US" dirty="0"/>
              <a:t>객체에 </a:t>
            </a:r>
            <a:r>
              <a:rPr lang="en-US" altLang="ko-KR" dirty="0"/>
              <a:t>load </a:t>
            </a:r>
            <a:r>
              <a:rPr lang="ko-KR" altLang="en-US" dirty="0"/>
              <a:t>이벤트가 전달됨</a:t>
            </a:r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* </a:t>
            </a:r>
            <a:r>
              <a:rPr lang="en-US" altLang="ko-KR" u="sng" dirty="0" err="1"/>
              <a:t>document.onload</a:t>
            </a:r>
            <a:r>
              <a:rPr lang="ko-KR" altLang="en-US" u="sng" dirty="0"/>
              <a:t>는 최근에 와서 많은 브라우저에서 작동하지 않음</a:t>
            </a:r>
            <a:endParaRPr lang="en-US" altLang="ko-KR" u="sng" dirty="0"/>
          </a:p>
          <a:p>
            <a:pPr marL="685800" lvl="2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89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9-13 </a:t>
            </a:r>
            <a:r>
              <a:rPr lang="en-US" altLang="ko-KR" dirty="0" err="1"/>
              <a:t>onload</a:t>
            </a:r>
            <a:r>
              <a:rPr lang="ko-KR" altLang="en-US" dirty="0"/>
              <a:t>에서 사이트 이전을 알리는 </a:t>
            </a:r>
            <a:r>
              <a:rPr lang="ko-KR" altLang="en-US" dirty="0" err="1"/>
              <a:t>공고창</a:t>
            </a:r>
            <a:r>
              <a:rPr lang="ko-KR" altLang="en-US" dirty="0"/>
              <a:t>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7766" y="1435422"/>
            <a:ext cx="507605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&lt;head&gt;&lt;title&gt;HTML </a:t>
            </a:r>
            <a:r>
              <a:rPr lang="ko-KR" altLang="en-US" sz="1200" dirty="0"/>
              <a:t>문서의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b="1" dirty="0" err="1"/>
              <a:t>onload</a:t>
            </a:r>
            <a:r>
              <a:rPr lang="en-US" altLang="ko-KR" sz="1200" b="1" dirty="0"/>
              <a:t>="alert('</a:t>
            </a:r>
            <a:r>
              <a:rPr lang="ko-KR" altLang="en-US" sz="1200" b="1" dirty="0"/>
              <a:t>이 사이트는 </a:t>
            </a:r>
            <a:r>
              <a:rPr lang="en-US" altLang="ko-KR" sz="1200" b="1" dirty="0"/>
              <a:t>2017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월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일부터 </a:t>
            </a:r>
            <a:r>
              <a:rPr lang="en-US" altLang="ko-KR" sz="1200" b="1" dirty="0"/>
              <a:t>\</a:t>
            </a:r>
          </a:p>
          <a:p>
            <a:pPr defTabSz="180000"/>
            <a:r>
              <a:rPr lang="en-US" altLang="ko-KR" sz="1200" b="1" dirty="0"/>
              <a:t>www.js.co.kr</a:t>
            </a:r>
            <a:r>
              <a:rPr lang="ko-KR" altLang="en-US" sz="1200" b="1" dirty="0"/>
              <a:t>로 옮겨지게 됩니다</a:t>
            </a:r>
            <a:r>
              <a:rPr lang="en-US" altLang="ko-KR" sz="1200" b="1" dirty="0"/>
              <a:t>.')"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&lt;h3&gt;HTML </a:t>
            </a:r>
            <a:r>
              <a:rPr lang="ko-KR" altLang="en-US" sz="1200" dirty="0"/>
              <a:t>문서의 로딩 완료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이 페이지는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리스너의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defTabSz="180000"/>
            <a:r>
              <a:rPr lang="ko-KR" altLang="en-US" sz="1200" dirty="0"/>
              <a:t>사용 예를 보여줍니다</a:t>
            </a:r>
          </a:p>
          <a:p>
            <a:pPr defTabSz="180000"/>
            <a:r>
              <a:rPr lang="ko-KR" altLang="en-US" sz="1200" dirty="0"/>
              <a:t>이 페이지가 출력되고 난 바로 직후</a:t>
            </a:r>
            <a:endParaRPr lang="en-US" altLang="ko-KR" sz="1200" dirty="0"/>
          </a:p>
          <a:p>
            <a:pPr defTabSz="180000"/>
            <a:r>
              <a:rPr lang="en-US" altLang="ko-KR" sz="1200" dirty="0" err="1"/>
              <a:t>onload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리스너를</a:t>
            </a:r>
            <a:r>
              <a:rPr lang="ko-KR" altLang="en-US" sz="1200" dirty="0"/>
              <a:t> 통해 </a:t>
            </a:r>
          </a:p>
          <a:p>
            <a:pPr defTabSz="180000"/>
            <a:r>
              <a:rPr lang="ko-KR" altLang="en-US" sz="1200" dirty="0" err="1"/>
              <a:t>경고창을</a:t>
            </a:r>
            <a:r>
              <a:rPr lang="ko-KR" altLang="en-US" sz="1200" dirty="0"/>
              <a:t> 출력합니다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타원 4"/>
          <p:cNvSpPr/>
          <p:nvPr/>
        </p:nvSpPr>
        <p:spPr>
          <a:xfrm>
            <a:off x="4340292" y="2136784"/>
            <a:ext cx="216024" cy="288032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03848" y="1435422"/>
            <a:ext cx="1404156" cy="442674"/>
          </a:xfrm>
          <a:prstGeom prst="wedgeRoundRectCallout">
            <a:avLst>
              <a:gd name="adj1" fmla="val 33434"/>
              <a:gd name="adj2" fmla="val 1098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\</a:t>
            </a:r>
            <a:r>
              <a:rPr lang="ko-KR" altLang="en-US" sz="1000" dirty="0"/>
              <a:t>는</a:t>
            </a:r>
            <a:r>
              <a:rPr lang="en-US" altLang="ko-KR" sz="1000" dirty="0"/>
              <a:t> </a:t>
            </a:r>
            <a:r>
              <a:rPr lang="ko-KR" altLang="en-US" sz="1000" dirty="0"/>
              <a:t>뒤에 </a:t>
            </a:r>
            <a:r>
              <a:rPr lang="en-US" altLang="ko-KR" sz="1000" dirty="0"/>
              <a:t>&lt;enter&gt; </a:t>
            </a:r>
            <a:r>
              <a:rPr lang="ko-KR" altLang="en-US" sz="1000" dirty="0"/>
              <a:t>키를 무시하게 만듦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1524949"/>
            <a:ext cx="3207817" cy="26832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4395010"/>
            <a:ext cx="4671560" cy="149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17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이미지 로딩 완료와 </a:t>
            </a:r>
            <a:r>
              <a:rPr lang="en-US" altLang="ko-KR" dirty="0" err="1"/>
              <a:t>onload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/>
              <a:t>Image</a:t>
            </a:r>
            <a:r>
              <a:rPr lang="ko-KR" altLang="en-US" sz="2000" dirty="0" smtClean="0"/>
              <a:t> 객체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자바스크립트 </a:t>
            </a:r>
            <a:r>
              <a:rPr lang="ko-KR" altLang="en-US" sz="2000" dirty="0" err="1" smtClean="0"/>
              <a:t>코아</a:t>
            </a:r>
            <a:r>
              <a:rPr lang="ko-KR" altLang="en-US" sz="2000" dirty="0" smtClean="0"/>
              <a:t> 객체</a:t>
            </a:r>
            <a:r>
              <a:rPr lang="en-US" altLang="ko-KR" sz="2000" dirty="0" smtClean="0"/>
              <a:t>,</a:t>
            </a:r>
            <a:r>
              <a:rPr lang="en-US" altLang="ko-KR" sz="2000" dirty="0" err="1" smtClean="0"/>
              <a:t>Math,String,Date,Array,Image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lvl="1"/>
            <a:r>
              <a:rPr lang="en-US" altLang="ko-KR" sz="1800" dirty="0"/>
              <a:t>&lt;</a:t>
            </a:r>
            <a:r>
              <a:rPr lang="en-US" altLang="ko-KR" sz="1800" dirty="0" err="1"/>
              <a:t>img</a:t>
            </a:r>
            <a:r>
              <a:rPr lang="en-US" altLang="ko-KR" sz="1800" dirty="0"/>
              <a:t>&gt; </a:t>
            </a:r>
            <a:r>
              <a:rPr lang="ko-KR" altLang="en-US" sz="1800" dirty="0"/>
              <a:t>태그에 의해 생성되는 </a:t>
            </a:r>
            <a:r>
              <a:rPr lang="en-US" altLang="ko-KR" sz="1800" dirty="0"/>
              <a:t>DOM </a:t>
            </a:r>
            <a:r>
              <a:rPr lang="ko-KR" altLang="en-US" sz="1800" dirty="0" smtClean="0"/>
              <a:t>객체</a:t>
            </a:r>
            <a:endParaRPr lang="en-US" altLang="ko-KR" sz="1800" dirty="0"/>
          </a:p>
          <a:p>
            <a:pPr lvl="1"/>
            <a:r>
              <a:rPr lang="en-US" altLang="ko-KR" sz="1800" dirty="0"/>
              <a:t>new Image(); </a:t>
            </a:r>
            <a:r>
              <a:rPr lang="ko-KR" altLang="en-US" sz="1800" dirty="0"/>
              <a:t>자바스크립트 코드에 의해 생성되는 객체</a:t>
            </a:r>
            <a:endParaRPr lang="en-US" altLang="ko-KR" sz="1800" dirty="0"/>
          </a:p>
          <a:p>
            <a:r>
              <a:rPr lang="en-US" altLang="ko-KR" sz="2000" dirty="0" err="1"/>
              <a:t>onload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1800" dirty="0"/>
              <a:t>이미지의</a:t>
            </a:r>
            <a:r>
              <a:rPr lang="en-US" altLang="ko-KR" sz="1800" dirty="0"/>
              <a:t> </a:t>
            </a:r>
            <a:r>
              <a:rPr lang="ko-KR" altLang="en-US" sz="1800" dirty="0"/>
              <a:t>로딩이 완료되면 </a:t>
            </a:r>
            <a:r>
              <a:rPr lang="en-US" altLang="ko-KR" sz="1800" dirty="0"/>
              <a:t>Image  </a:t>
            </a:r>
            <a:r>
              <a:rPr lang="ko-KR" altLang="en-US" sz="1800" dirty="0"/>
              <a:t>객체에 발생하는 이벤트</a:t>
            </a:r>
          </a:p>
          <a:p>
            <a:endParaRPr lang="en-US" altLang="ko-KR" sz="2000" dirty="0"/>
          </a:p>
          <a:p>
            <a:r>
              <a:rPr lang="ko-KR" altLang="en-US" sz="2000" dirty="0"/>
              <a:t>새로운 이미지를 로딩하는 방법</a:t>
            </a: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4077072"/>
            <a:ext cx="525658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="apple.png" width="..." height="..."&gt;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43608" y="4581128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 		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“banana.png";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5629396"/>
            <a:ext cx="5631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banana.png </a:t>
            </a:r>
            <a:r>
              <a:rPr lang="ko-KR" altLang="en-US" sz="1400" dirty="0"/>
              <a:t>이미지의 로딩이 완료된 </a:t>
            </a:r>
            <a:r>
              <a:rPr lang="en-US" altLang="ko-KR" sz="1400" dirty="0" err="1"/>
              <a:t>myImg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onload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실행 </a:t>
            </a:r>
          </a:p>
        </p:txBody>
      </p:sp>
      <p:sp>
        <p:nvSpPr>
          <p:cNvPr id="8" name="자유형 7"/>
          <p:cNvSpPr/>
          <p:nvPr/>
        </p:nvSpPr>
        <p:spPr>
          <a:xfrm>
            <a:off x="1902566" y="5055682"/>
            <a:ext cx="373341" cy="609600"/>
          </a:xfrm>
          <a:custGeom>
            <a:avLst/>
            <a:gdLst>
              <a:gd name="connsiteX0" fmla="*/ 0 w 373341"/>
              <a:gd name="connsiteY0" fmla="*/ 0 h 609600"/>
              <a:gd name="connsiteX1" fmla="*/ 318052 w 373341"/>
              <a:gd name="connsiteY1" fmla="*/ 234121 h 609600"/>
              <a:gd name="connsiteX2" fmla="*/ 371061 w 373341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41" h="609600">
                <a:moveTo>
                  <a:pt x="0" y="0"/>
                </a:moveTo>
                <a:cubicBezTo>
                  <a:pt x="128104" y="66260"/>
                  <a:pt x="256209" y="132521"/>
                  <a:pt x="318052" y="234121"/>
                </a:cubicBezTo>
                <a:cubicBezTo>
                  <a:pt x="379895" y="335721"/>
                  <a:pt x="375478" y="472660"/>
                  <a:pt x="371061" y="6096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77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로딩시</a:t>
            </a:r>
            <a:r>
              <a:rPr lang="ko-KR" altLang="en-US" dirty="0"/>
              <a:t> 주의할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잘못된 이미지 로딩 코드</a:t>
            </a:r>
            <a:endParaRPr lang="en-US" altLang="ko-KR" dirty="0"/>
          </a:p>
          <a:p>
            <a:pPr lvl="1"/>
            <a:r>
              <a:rPr lang="ko-KR" altLang="en-US" dirty="0"/>
              <a:t>이미지를 로딩하여 이미지 폭을 알아내는 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문제점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 err="1"/>
              <a:t>myImg.src</a:t>
            </a:r>
            <a:r>
              <a:rPr lang="en-US" altLang="ko-KR" dirty="0"/>
              <a:t> = "banana.png"; </a:t>
            </a:r>
            <a:r>
              <a:rPr lang="ko-KR" altLang="en-US" dirty="0"/>
              <a:t>실행 직후 이미지 로딩 완료되지 않음</a:t>
            </a:r>
            <a:endParaRPr lang="en-US" altLang="ko-KR" dirty="0"/>
          </a:p>
          <a:p>
            <a:pPr lvl="2"/>
            <a:r>
              <a:rPr lang="en-US" altLang="ko-KR" dirty="0" err="1"/>
              <a:t>var</a:t>
            </a:r>
            <a:r>
              <a:rPr lang="en-US" altLang="ko-KR" dirty="0"/>
              <a:t> width = </a:t>
            </a:r>
            <a:r>
              <a:rPr lang="en-US" altLang="ko-KR" dirty="0" err="1"/>
              <a:t>myImg.width</a:t>
            </a:r>
            <a:r>
              <a:rPr lang="en-US" altLang="ko-KR" dirty="0"/>
              <a:t>; </a:t>
            </a:r>
            <a:r>
              <a:rPr lang="ko-KR" altLang="en-US" dirty="0"/>
              <a:t>이미지 로딩 완료전이면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myImg.width</a:t>
            </a:r>
            <a:r>
              <a:rPr lang="en-US" altLang="ko-KR" dirty="0"/>
              <a:t>=0</a:t>
            </a:r>
          </a:p>
          <a:p>
            <a:r>
              <a:rPr lang="ko-KR" altLang="en-US" dirty="0"/>
              <a:t>코드 수정</a:t>
            </a:r>
            <a:endParaRPr lang="en-US" altLang="ko-KR" dirty="0"/>
          </a:p>
          <a:p>
            <a:pPr lvl="1"/>
            <a:r>
              <a:rPr lang="en-US" altLang="ko-KR" dirty="0" err="1"/>
              <a:t>onload</a:t>
            </a:r>
            <a:r>
              <a:rPr lang="en-US" altLang="ko-KR" dirty="0"/>
              <a:t> </a:t>
            </a:r>
            <a:r>
              <a:rPr lang="ko-KR" altLang="en-US" dirty="0" err="1"/>
              <a:t>리스너에서</a:t>
            </a:r>
            <a:r>
              <a:rPr lang="ko-KR" altLang="en-US" dirty="0"/>
              <a:t> 이미지 폭을 알아내는 코드 작성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2194989"/>
            <a:ext cx="532859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"banana.png"; 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width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myImg.width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// banana.png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이미지의 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67644" y="5301208"/>
            <a:ext cx="554461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");</a:t>
            </a:r>
            <a:endParaRPr lang="en-US" altLang="ko-KR" sz="1400" b="1" kern="0" dirty="0">
              <a:solidFill>
                <a:srgbClr val="000000"/>
              </a:solidFill>
              <a:latin typeface="+mj-ea"/>
            </a:endParaRP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</a:rPr>
              <a:t>myImg.onload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 = function () { 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이미지 로딩 완료 시 실행</a:t>
            </a:r>
          </a:p>
          <a:p>
            <a:pPr marL="190500" defTabSz="180000" fontAlgn="base" latinLnBrk="0"/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		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 width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</a:rPr>
              <a:t>myImg.width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; 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정확한 이미지 폭 읽기</a:t>
            </a:r>
          </a:p>
          <a:p>
            <a:pPr marL="190500" defTabSz="180000" fontAlgn="base" latinLnBrk="0"/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}</a:t>
            </a:r>
            <a:endParaRPr lang="ko-KR" altLang="en-US" sz="1400" b="1" kern="0" dirty="0">
              <a:solidFill>
                <a:srgbClr val="000000"/>
              </a:solidFill>
              <a:latin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“banana.png"; 	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로딩 지시</a:t>
            </a:r>
          </a:p>
        </p:txBody>
      </p:sp>
    </p:spTree>
    <p:extLst>
      <p:ext uri="{BB962C8B-B14F-4D97-AF65-F5344CB8AC3E}">
        <p14:creationId xmlns:p14="http://schemas.microsoft.com/office/powerpoint/2010/main" val="77154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073" y="911846"/>
            <a:ext cx="5924550" cy="462915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브라우저에 발생하는 다양한 이벤트들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94003" y="2205332"/>
            <a:ext cx="1314501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C00000"/>
                </a:solidFill>
              </a:rPr>
              <a:t>dblclick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마우스 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더블클릭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59729" y="6145637"/>
            <a:ext cx="1371074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keypress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키를 누를 때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1865" y="6145637"/>
            <a:ext cx="1562418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C00000"/>
                </a:solidFill>
              </a:rPr>
              <a:t>keyup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누른 키를 놓을 때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923" y="3754373"/>
            <a:ext cx="1267447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load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이미지의 로딩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완료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8287" y="3478656"/>
            <a:ext cx="1285932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change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라디오버튼 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선택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03936" y="4797620"/>
            <a:ext cx="1181652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resize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윈도우 크기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 변경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490370" y="4111919"/>
            <a:ext cx="651185" cy="8182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flipV="1">
            <a:off x="5147299" y="4557188"/>
            <a:ext cx="826234" cy="1588448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7648885" y="5155164"/>
            <a:ext cx="194547" cy="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 29"/>
          <p:cNvSpPr/>
          <p:nvPr/>
        </p:nvSpPr>
        <p:spPr>
          <a:xfrm flipV="1">
            <a:off x="5890388" y="3677342"/>
            <a:ext cx="1947555" cy="467933"/>
          </a:xfrm>
          <a:custGeom>
            <a:avLst/>
            <a:gdLst>
              <a:gd name="connsiteX0" fmla="*/ 905934 w 905934"/>
              <a:gd name="connsiteY0" fmla="*/ 702733 h 702733"/>
              <a:gd name="connsiteX1" fmla="*/ 211667 w 905934"/>
              <a:gd name="connsiteY1" fmla="*/ 482600 h 702733"/>
              <a:gd name="connsiteX2" fmla="*/ 0 w 905934"/>
              <a:gd name="connsiteY2" fmla="*/ 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934" h="702733">
                <a:moveTo>
                  <a:pt x="905934" y="702733"/>
                </a:moveTo>
                <a:cubicBezTo>
                  <a:pt x="634295" y="651227"/>
                  <a:pt x="362656" y="599722"/>
                  <a:pt x="211667" y="482600"/>
                </a:cubicBezTo>
                <a:cubicBezTo>
                  <a:pt x="60678" y="365478"/>
                  <a:pt x="30339" y="182739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67947" y="6118330"/>
            <a:ext cx="1262405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submit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(submit </a:t>
            </a:r>
            <a:r>
              <a:rPr lang="ko-KR" altLang="en-US" sz="1200" dirty="0">
                <a:solidFill>
                  <a:srgbClr val="C00000"/>
                </a:solidFill>
              </a:rPr>
              <a:t>버튼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 클릭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35" name="직선 화살표 연결선 34"/>
          <p:cNvCxnSpPr>
            <a:stCxn id="34" idx="0"/>
          </p:cNvCxnSpPr>
          <p:nvPr/>
        </p:nvCxnSpPr>
        <p:spPr>
          <a:xfrm flipV="1">
            <a:off x="3099150" y="5212424"/>
            <a:ext cx="127201" cy="90590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3765" y="6103636"/>
            <a:ext cx="1122291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reset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(reset </a:t>
            </a:r>
            <a:r>
              <a:rPr lang="ko-KR" altLang="en-US" sz="1200" dirty="0">
                <a:solidFill>
                  <a:srgbClr val="C00000"/>
                </a:solidFill>
              </a:rPr>
              <a:t>버튼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 클릭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3928088" y="5212424"/>
            <a:ext cx="586824" cy="89121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자유형 44"/>
          <p:cNvSpPr/>
          <p:nvPr/>
        </p:nvSpPr>
        <p:spPr>
          <a:xfrm flipV="1">
            <a:off x="5208667" y="4548813"/>
            <a:ext cx="2528093" cy="1596821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20885" y="6085950"/>
            <a:ext cx="1347981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click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마우스 클릭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54" name="직선 화살표 연결선 53"/>
          <p:cNvCxnSpPr>
            <a:stCxn id="53" idx="0"/>
          </p:cNvCxnSpPr>
          <p:nvPr/>
        </p:nvCxnSpPr>
        <p:spPr>
          <a:xfrm flipV="1">
            <a:off x="1294876" y="5212425"/>
            <a:ext cx="1088036" cy="87352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673" y="2205332"/>
            <a:ext cx="1430457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load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(HTML </a:t>
            </a:r>
            <a:r>
              <a:rPr lang="ko-KR" altLang="en-US" sz="1200" dirty="0">
                <a:solidFill>
                  <a:srgbClr val="C00000"/>
                </a:solidFill>
              </a:rPr>
              <a:t>문서 전체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로딩 완료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1494130" y="2349348"/>
            <a:ext cx="702240" cy="21352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6718899" y="2562877"/>
            <a:ext cx="1075104" cy="118021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176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1484784"/>
            <a:ext cx="3216027" cy="39885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9-14 </a:t>
            </a:r>
            <a:r>
              <a:rPr lang="en-US" altLang="ko-KR" dirty="0" err="1"/>
              <a:t>onload</a:t>
            </a:r>
            <a:r>
              <a:rPr lang="ko-KR" altLang="en-US" dirty="0"/>
              <a:t>로 이미지의 크기 알아내기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40699" y="1412776"/>
            <a:ext cx="4407365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&lt;head&gt;&lt;title&gt;</a:t>
            </a:r>
            <a:r>
              <a:rPr lang="en-US" altLang="ko-KR" sz="1100" dirty="0" err="1"/>
              <a:t>onload</a:t>
            </a:r>
            <a:r>
              <a:rPr lang="ko-KR" altLang="en-US" sz="1100" dirty="0"/>
              <a:t>로 이미지 크기 출력</a:t>
            </a:r>
            <a:r>
              <a:rPr lang="en-US" altLang="ko-KR" sz="1100" dirty="0"/>
              <a:t>&lt;/title&gt;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dirty="0"/>
              <a:t>function </a:t>
            </a:r>
            <a:r>
              <a:rPr lang="en-US" altLang="ko-KR" sz="1100" dirty="0" err="1"/>
              <a:t>changeImage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sel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sel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myImg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img.onload</a:t>
            </a:r>
            <a:r>
              <a:rPr lang="en-US" altLang="ko-KR" sz="1100" b="1" dirty="0"/>
              <a:t> = function () { </a:t>
            </a:r>
            <a:r>
              <a:rPr lang="ko-KR" altLang="en-US" sz="1100" dirty="0"/>
              <a:t> </a:t>
            </a:r>
            <a:r>
              <a:rPr lang="en-US" altLang="ko-KR" sz="1100" dirty="0"/>
              <a:t>// </a:t>
            </a:r>
            <a:r>
              <a:rPr lang="ko-KR" altLang="en-US" sz="1100" dirty="0"/>
              <a:t>이미지 크기 출력</a:t>
            </a:r>
          </a:p>
          <a:p>
            <a:pPr defTabSz="180000"/>
            <a:r>
              <a:rPr lang="en-US" altLang="ko-KR" sz="1100" b="1" dirty="0"/>
              <a:t>		 </a:t>
            </a:r>
            <a:r>
              <a:rPr lang="en-US" altLang="ko-KR" sz="1100" b="1" dirty="0" err="1"/>
              <a:t>var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mySpan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document.getElementById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mySpan</a:t>
            </a:r>
            <a:r>
              <a:rPr lang="en-US" altLang="ko-KR" sz="1100" b="1" dirty="0"/>
              <a:t>");</a:t>
            </a:r>
          </a:p>
          <a:p>
            <a:pPr defTabSz="180000"/>
            <a:r>
              <a:rPr lang="en-US" altLang="ko-KR" sz="1100" b="1" dirty="0"/>
              <a:t>		</a:t>
            </a:r>
            <a:r>
              <a:rPr lang="en-US" altLang="ko-KR" sz="1100" b="1" dirty="0" err="1"/>
              <a:t>mySpan.innerHTML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img.width</a:t>
            </a:r>
            <a:r>
              <a:rPr lang="en-US" altLang="ko-KR" sz="1100" b="1" dirty="0"/>
              <a:t> + "x" + </a:t>
            </a:r>
            <a:r>
              <a:rPr lang="en-US" altLang="ko-KR" sz="1100" b="1" dirty="0" err="1"/>
              <a:t>img.height</a:t>
            </a:r>
            <a:r>
              <a:rPr lang="en-US" altLang="ko-KR" sz="1100" b="1" dirty="0"/>
              <a:t>;</a:t>
            </a:r>
          </a:p>
          <a:p>
            <a:pPr defTabSz="180000"/>
            <a:r>
              <a:rPr lang="en-US" altLang="ko-KR" sz="1100" b="1" dirty="0"/>
              <a:t>	}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index= </a:t>
            </a:r>
            <a:r>
              <a:rPr lang="en-US" altLang="ko-KR" sz="1100" dirty="0" err="1"/>
              <a:t>sel.selectedIndex</a:t>
            </a:r>
            <a:r>
              <a:rPr lang="en-US" altLang="ko-KR" sz="1100" dirty="0"/>
              <a:t>; // </a:t>
            </a:r>
            <a:r>
              <a:rPr lang="ko-KR" altLang="en-US" sz="1100" dirty="0"/>
              <a:t>선택된 옵션 인덱스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img.src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sel.options</a:t>
            </a:r>
            <a:r>
              <a:rPr lang="en-US" altLang="ko-KR" sz="1100" dirty="0"/>
              <a:t>[index].value; // &lt;option&gt;</a:t>
            </a:r>
            <a:r>
              <a:rPr lang="ko-KR" altLang="en-US" sz="1100" dirty="0"/>
              <a:t>의 </a:t>
            </a:r>
            <a:r>
              <a:rPr lang="en-US" altLang="ko-KR" sz="1100" dirty="0"/>
              <a:t>value </a:t>
            </a:r>
            <a:r>
              <a:rPr lang="ko-KR" altLang="en-US" sz="1100" dirty="0"/>
              <a:t>속성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&lt;/head&gt;</a:t>
            </a:r>
          </a:p>
          <a:p>
            <a:pPr defTabSz="180000"/>
            <a:r>
              <a:rPr lang="en-US" altLang="ko-KR" sz="1100" dirty="0"/>
              <a:t>&lt;body </a:t>
            </a:r>
            <a:r>
              <a:rPr lang="en-US" altLang="ko-KR" sz="1100" b="1" dirty="0" err="1"/>
              <a:t>onload</a:t>
            </a:r>
            <a:r>
              <a:rPr lang="en-US" altLang="ko-KR" sz="1100" b="1" dirty="0"/>
              <a:t>="</a:t>
            </a:r>
            <a:r>
              <a:rPr lang="en-US" altLang="ko-KR" sz="1100" b="1" dirty="0" err="1"/>
              <a:t>changeImage</a:t>
            </a:r>
            <a:r>
              <a:rPr lang="en-US" altLang="ko-KR" sz="1100" b="1" dirty="0"/>
              <a:t>()"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&lt;h3&gt;</a:t>
            </a:r>
            <a:r>
              <a:rPr lang="en-US" altLang="ko-KR" sz="1100" dirty="0" err="1"/>
              <a:t>onload</a:t>
            </a:r>
            <a:r>
              <a:rPr lang="ko-KR" altLang="en-US" sz="1100" dirty="0"/>
              <a:t>로 이미지 크기 출력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&lt;form&gt;</a:t>
            </a:r>
          </a:p>
          <a:p>
            <a:pPr defTabSz="180000"/>
            <a:r>
              <a:rPr lang="en-US" altLang="ko-KR" sz="1100" dirty="0"/>
              <a:t>&lt;select id="</a:t>
            </a:r>
            <a:r>
              <a:rPr lang="en-US" altLang="ko-KR" sz="1100" dirty="0" err="1"/>
              <a:t>sel</a:t>
            </a:r>
            <a:r>
              <a:rPr lang="en-US" altLang="ko-KR" sz="1100" dirty="0"/>
              <a:t>" </a:t>
            </a:r>
            <a:r>
              <a:rPr lang="en-US" altLang="ko-KR" sz="1100" b="1" dirty="0" err="1"/>
              <a:t>onchange</a:t>
            </a:r>
            <a:r>
              <a:rPr lang="en-US" altLang="ko-KR" sz="1100" b="1" dirty="0"/>
              <a:t>="</a:t>
            </a:r>
            <a:r>
              <a:rPr lang="en-US" altLang="ko-KR" sz="1100" b="1" dirty="0" err="1"/>
              <a:t>changeImage</a:t>
            </a:r>
            <a:r>
              <a:rPr lang="en-US" altLang="ko-KR" sz="1100" b="1" dirty="0"/>
              <a:t>()"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	&lt;option value="images/apple.png"&gt;</a:t>
            </a:r>
            <a:r>
              <a:rPr lang="ko-KR" altLang="en-US" sz="1100" dirty="0"/>
              <a:t>사과</a:t>
            </a:r>
          </a:p>
          <a:p>
            <a:pPr defTabSz="180000"/>
            <a:r>
              <a:rPr lang="en-US" altLang="ko-KR" sz="1100" dirty="0"/>
              <a:t>	&lt;option value="images/banana.png"&gt;</a:t>
            </a:r>
            <a:r>
              <a:rPr lang="ko-KR" altLang="en-US" sz="1100" dirty="0"/>
              <a:t>바나나</a:t>
            </a:r>
          </a:p>
          <a:p>
            <a:pPr defTabSz="180000"/>
            <a:r>
              <a:rPr lang="en-US" altLang="ko-KR" sz="1100" dirty="0"/>
              <a:t>	&lt;option value="images/mango.png"&gt;</a:t>
            </a:r>
            <a:r>
              <a:rPr lang="ko-KR" altLang="en-US" sz="1100" dirty="0"/>
              <a:t>망고</a:t>
            </a:r>
          </a:p>
          <a:p>
            <a:pPr defTabSz="180000"/>
            <a:r>
              <a:rPr lang="en-US" altLang="ko-KR" sz="1100" dirty="0"/>
              <a:t>&lt;/select&gt;</a:t>
            </a:r>
          </a:p>
          <a:p>
            <a:pPr defTabSz="180000"/>
            <a:r>
              <a:rPr lang="en-US" altLang="ko-KR" sz="1100" dirty="0"/>
              <a:t>&lt;span id="</a:t>
            </a:r>
            <a:r>
              <a:rPr lang="en-US" altLang="ko-KR" sz="1100" dirty="0" err="1"/>
              <a:t>mySpan</a:t>
            </a:r>
            <a:r>
              <a:rPr lang="en-US" altLang="ko-KR" sz="1100" dirty="0"/>
              <a:t>"&gt;</a:t>
            </a:r>
            <a:r>
              <a:rPr lang="ko-KR" altLang="en-US" sz="1100" dirty="0"/>
              <a:t>이미지 크기</a:t>
            </a:r>
            <a:r>
              <a:rPr lang="en-US" altLang="ko-KR" sz="1100" dirty="0"/>
              <a:t>&lt;/span&gt;</a:t>
            </a:r>
          </a:p>
          <a:p>
            <a:pPr defTabSz="180000"/>
            <a:r>
              <a:rPr lang="en-US" altLang="ko-KR" sz="1100" dirty="0"/>
              <a:t>&lt;/form&gt;</a:t>
            </a:r>
          </a:p>
          <a:p>
            <a:pPr defTabSz="180000"/>
            <a:r>
              <a:rPr lang="en-US" altLang="ko-KR" sz="1100" dirty="0"/>
              <a:t>&lt;p&gt;</a:t>
            </a:r>
            <a:r>
              <a:rPr lang="en-US" altLang="ko-KR" sz="1100" b="1" dirty="0"/>
              <a:t>&lt;</a:t>
            </a:r>
            <a:r>
              <a:rPr lang="en-US" altLang="ko-KR" sz="1100" b="1" dirty="0" err="1"/>
              <a:t>img</a:t>
            </a:r>
            <a:r>
              <a:rPr lang="en-US" altLang="ko-KR" sz="1100" b="1" dirty="0"/>
              <a:t> id="</a:t>
            </a:r>
            <a:r>
              <a:rPr lang="en-US" altLang="ko-KR" sz="1100" b="1" dirty="0" err="1"/>
              <a:t>myImg</a:t>
            </a:r>
            <a:r>
              <a:rPr lang="en-US" altLang="ko-KR" sz="1100" b="1" dirty="0"/>
              <a:t>" </a:t>
            </a:r>
            <a:r>
              <a:rPr lang="en-US" altLang="ko-KR" sz="1100" b="1" dirty="0" err="1"/>
              <a:t>src</a:t>
            </a:r>
            <a:r>
              <a:rPr lang="en-US" altLang="ko-KR" sz="1100" b="1" dirty="0"/>
              <a:t>="images/apple.png" alt="."&gt;</a:t>
            </a:r>
            <a:r>
              <a:rPr lang="en-US" altLang="ko-KR" sz="1100" dirty="0"/>
              <a:t>&lt;/p&gt;</a:t>
            </a:r>
          </a:p>
          <a:p>
            <a:pPr defTabSz="180000"/>
            <a:r>
              <a:rPr lang="en-US" altLang="ko-KR" sz="1100" dirty="0"/>
              <a:t>&lt;/body&gt;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049988" y="3429001"/>
            <a:ext cx="1176197" cy="442674"/>
          </a:xfrm>
          <a:prstGeom prst="wedgeRoundRectCallout">
            <a:avLst>
              <a:gd name="adj1" fmla="val -62355"/>
              <a:gd name="adj2" fmla="val -63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banana.png</a:t>
            </a:r>
            <a:r>
              <a:rPr lang="ko-KR" altLang="en-US" sz="1000" dirty="0"/>
              <a:t>의 이미지 크기</a:t>
            </a:r>
          </a:p>
        </p:txBody>
      </p:sp>
    </p:spTree>
    <p:extLst>
      <p:ext uri="{BB962C8B-B14F-4D97-AF65-F5344CB8AC3E}">
        <p14:creationId xmlns:p14="http://schemas.microsoft.com/office/powerpoint/2010/main" val="921844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현행 시스템 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요구사항 분석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파악 절차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 현황을 파악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아키텍쳐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),</a:t>
            </a:r>
            <a:r>
              <a:rPr lang="ko-KR" altLang="en-US" dirty="0" smtClean="0"/>
              <a:t>소프트웨어 구성 현황 파악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하드웨어 및 네트워크 구성 현황을 파악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현행시스템</a:t>
            </a:r>
            <a:r>
              <a:rPr lang="ko-KR" altLang="en-US" dirty="0" smtClean="0"/>
              <a:t> 구성 현황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조직의 주요 업무처리하는 기간 업무와 지원하는 지원업무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고려할 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단위업무를 처리하는 정보시스템의 명칭과 주요 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을 파악하여 조직내의 모든 정보시스템 현황 파악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기능 현황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단위 업무 시스템이 제공하고 있는 기능을 서술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고려 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주요 기능과 하부 기능으로 구분하여 </a:t>
            </a:r>
            <a:r>
              <a:rPr lang="ko-KR" altLang="en-US" dirty="0" err="1" smtClean="0"/>
              <a:t>계층도로</a:t>
            </a:r>
            <a:r>
              <a:rPr lang="ko-KR" altLang="en-US" dirty="0" smtClean="0"/>
              <a:t>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310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현행 시스템 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요구사항 분석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인터페이스 현황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단위 업무 시스템간의 주고 받는 데이터 종류</a:t>
            </a:r>
            <a:r>
              <a:rPr lang="en-US" altLang="ko-KR" dirty="0" smtClean="0"/>
              <a:t>,</a:t>
            </a:r>
            <a:r>
              <a:rPr lang="ko-KR" altLang="en-US" dirty="0" smtClean="0"/>
              <a:t>데이터 형식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프로토콜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주기 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고려 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교환시</a:t>
            </a:r>
            <a:r>
              <a:rPr lang="ko-KR" altLang="en-US" dirty="0" smtClean="0"/>
              <a:t> 형식</a:t>
            </a:r>
            <a:r>
              <a:rPr lang="en-US" altLang="ko-KR" dirty="0" smtClean="0"/>
              <a:t>(XML,JSON,</a:t>
            </a:r>
            <a:r>
              <a:rPr lang="ko-KR" altLang="en-US" dirty="0" smtClean="0"/>
              <a:t>고정 포맷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가변 포맷</a:t>
            </a:r>
            <a:r>
              <a:rPr lang="en-US" altLang="ko-KR" dirty="0" smtClean="0"/>
              <a:t>..),</a:t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통신 규약 </a:t>
            </a:r>
            <a:r>
              <a:rPr lang="en-US" altLang="ko-KR" dirty="0" smtClean="0"/>
              <a:t>: TCP/IP, X25, HTTP…),</a:t>
            </a:r>
            <a:r>
              <a:rPr lang="ko-KR" altLang="en-US" dirty="0" err="1" smtClean="0"/>
              <a:t>연계유형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ko-KR" altLang="en-US" dirty="0" err="1" smtClean="0"/>
              <a:t>현행시스템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아키텍쳐</a:t>
            </a:r>
            <a:r>
              <a:rPr lang="ko-KR" altLang="en-US" dirty="0" smtClean="0"/>
              <a:t> 구성도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단위기간업무를 수행하기 위해 계층별로 사용하고 있는 </a:t>
            </a:r>
            <a:r>
              <a:rPr lang="ko-KR" altLang="en-US" dirty="0" err="1" smtClean="0"/>
              <a:t>기술요소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를 최상위 수준에서 도면으로 표시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고려할 사항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시스템별로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아키텍쳐가</a:t>
            </a:r>
            <a:r>
              <a:rPr lang="ko-KR" altLang="en-US" dirty="0" smtClean="0"/>
              <a:t> 다르면 가장 핵심이 되는 기간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업무를 기준으로 한다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3705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현행 시스템 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요구사항 분석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소프트웨어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단위 업무 시스템간의 주고 받는 데이터 종류</a:t>
            </a:r>
            <a:r>
              <a:rPr lang="en-US" altLang="ko-KR" dirty="0" smtClean="0"/>
              <a:t>,</a:t>
            </a:r>
            <a:r>
              <a:rPr lang="ko-KR" altLang="en-US" dirty="0" smtClean="0"/>
              <a:t>데이터 형식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프로토콜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주기 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고려 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교환시</a:t>
            </a:r>
            <a:r>
              <a:rPr lang="ko-KR" altLang="en-US" dirty="0" smtClean="0"/>
              <a:t> 형식</a:t>
            </a:r>
            <a:r>
              <a:rPr lang="en-US" altLang="ko-KR" dirty="0" smtClean="0"/>
              <a:t>(XML,JSON,</a:t>
            </a:r>
            <a:r>
              <a:rPr lang="ko-KR" altLang="en-US" dirty="0" smtClean="0"/>
              <a:t>고정 포맷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가변 포맷</a:t>
            </a:r>
            <a:r>
              <a:rPr lang="en-US" altLang="ko-KR" dirty="0" smtClean="0"/>
              <a:t>..),</a:t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통신 규약 </a:t>
            </a:r>
            <a:r>
              <a:rPr lang="en-US" altLang="ko-KR" dirty="0" smtClean="0"/>
              <a:t>: TCP/IP, X25, HTTP…),</a:t>
            </a:r>
            <a:r>
              <a:rPr lang="ko-KR" altLang="en-US" dirty="0" err="1" smtClean="0"/>
              <a:t>연계유형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ko-KR" altLang="en-US" dirty="0" err="1" smtClean="0"/>
              <a:t>현행시스템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아키텍쳐</a:t>
            </a:r>
            <a:r>
              <a:rPr lang="ko-KR" altLang="en-US" dirty="0" smtClean="0"/>
              <a:t> 구성도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단위기간업무를 수행하기 위해 계층별로 사용하고 있는 </a:t>
            </a:r>
            <a:r>
              <a:rPr lang="ko-KR" altLang="en-US" dirty="0" err="1" smtClean="0"/>
              <a:t>기술요소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를 최상위 수준에서 도면으로 표시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고려할 사항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시스템별로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아키텍쳐가</a:t>
            </a:r>
            <a:r>
              <a:rPr lang="ko-KR" altLang="en-US" dirty="0" smtClean="0"/>
              <a:t> 다르면 가장 핵심이 되는 기간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업무를 기준으로 한다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9615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new Image()</a:t>
            </a:r>
            <a:r>
              <a:rPr lang="ko-KR" altLang="en-US" dirty="0"/>
              <a:t>로 이미지 로딩과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생성자로 이미지 객체 생성</a:t>
            </a:r>
            <a:endParaRPr lang="en-US" altLang="ko-KR" dirty="0"/>
          </a:p>
          <a:p>
            <a:pPr lvl="1"/>
            <a:r>
              <a:rPr lang="en-US" altLang="ko-KR" dirty="0"/>
              <a:t>new Image()</a:t>
            </a:r>
          </a:p>
          <a:p>
            <a:pPr lvl="2"/>
            <a:r>
              <a:rPr lang="ko-KR" altLang="en-US" dirty="0"/>
              <a:t>이미지 객체가 생겼지만 화면에 출력되지 않음</a:t>
            </a:r>
            <a:endParaRPr lang="en-US" altLang="ko-KR" dirty="0"/>
          </a:p>
          <a:p>
            <a:r>
              <a:rPr lang="en-US" altLang="ko-KR" dirty="0"/>
              <a:t>new Image()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이미지 객체에 이미지 로딩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로딩된 이미지 출력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 </a:t>
            </a:r>
            <a:r>
              <a:rPr lang="ko-KR" altLang="en-US" dirty="0"/>
              <a:t>태그에 할당된 브라우저 공간에 이미지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3068960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bananaImg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new Image(); 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객체 생성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bananaImg.src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"banana.png"; 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로딩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7624" y="5373216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bananaImg.src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 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출력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4941168"/>
            <a:ext cx="525658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="apple.png" width="..." height="..."&gt;</a:t>
            </a:r>
          </a:p>
        </p:txBody>
      </p:sp>
    </p:spTree>
    <p:extLst>
      <p:ext uri="{BB962C8B-B14F-4D97-AF65-F5344CB8AC3E}">
        <p14:creationId xmlns:p14="http://schemas.microsoft.com/office/powerpoint/2010/main" val="3633424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1412776"/>
            <a:ext cx="2682731" cy="48764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9-15 new Image()</a:t>
            </a:r>
            <a:r>
              <a:rPr lang="ko-KR" altLang="en-US" dirty="0"/>
              <a:t>로 이미지 로딩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1159098"/>
            <a:ext cx="4572000" cy="5586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&lt;html&gt;&lt;head&gt;&lt;title&gt;new Image()</a:t>
            </a:r>
            <a:r>
              <a:rPr lang="ko-KR" altLang="en-US" sz="1050" dirty="0"/>
              <a:t>로 이미지 로딩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&lt;script&gt;</a:t>
            </a:r>
          </a:p>
          <a:p>
            <a:pPr defTabSz="180000"/>
            <a:r>
              <a:rPr lang="en-US" altLang="ko-KR" sz="1050" dirty="0"/>
              <a:t>// </a:t>
            </a:r>
            <a:r>
              <a:rPr lang="ko-KR" altLang="en-US" sz="1050" dirty="0"/>
              <a:t>미리 로딩해둘 이미지 이름 배열</a:t>
            </a:r>
            <a:endParaRPr lang="en-US" altLang="ko-KR" sz="1050" dirty="0"/>
          </a:p>
          <a:p>
            <a:pPr defTabSz="180000"/>
            <a:r>
              <a:rPr lang="en-US" altLang="ko-KR" sz="1050" b="1" dirty="0" err="1"/>
              <a:t>var</a:t>
            </a:r>
            <a:r>
              <a:rPr lang="en-US" altLang="ko-KR" sz="1050" b="1" dirty="0"/>
              <a:t> files </a:t>
            </a:r>
            <a:r>
              <a:rPr lang="en-US" altLang="ko-KR" sz="1050" dirty="0"/>
              <a:t>= ["images/penguins.jpg", </a:t>
            </a:r>
          </a:p>
          <a:p>
            <a:pPr defTabSz="180000"/>
            <a:r>
              <a:rPr lang="en-US" altLang="ko-KR" sz="1050" dirty="0"/>
              <a:t>             "images/lighthouse.jpg",</a:t>
            </a:r>
          </a:p>
          <a:p>
            <a:pPr defTabSz="180000"/>
            <a:r>
              <a:rPr lang="en-US" altLang="ko-KR" sz="1050" dirty="0"/>
              <a:t>             "images/Chrysanthemum.jpg",</a:t>
            </a:r>
          </a:p>
          <a:p>
            <a:pPr defTabSz="180000"/>
            <a:r>
              <a:rPr lang="en-US" altLang="ko-KR" sz="1050" dirty="0"/>
              <a:t>             "images/Desert.jpg",</a:t>
            </a:r>
          </a:p>
          <a:p>
            <a:pPr defTabSz="180000"/>
            <a:r>
              <a:rPr lang="en-US" altLang="ko-KR" sz="1050" dirty="0"/>
              <a:t>             "images/Hydrangeas.jpg",</a:t>
            </a:r>
          </a:p>
          <a:p>
            <a:pPr defTabSz="180000"/>
            <a:r>
              <a:rPr lang="en-US" altLang="ko-KR" sz="1050" dirty="0"/>
              <a:t>             "images/Jellyfish.jpg",</a:t>
            </a:r>
          </a:p>
          <a:p>
            <a:pPr defTabSz="180000"/>
            <a:r>
              <a:rPr lang="en-US" altLang="ko-KR" sz="1050" dirty="0"/>
              <a:t>             "images/Koala.jpg",</a:t>
            </a:r>
          </a:p>
          <a:p>
            <a:pPr defTabSz="180000"/>
            <a:r>
              <a:rPr lang="en-US" altLang="ko-KR" sz="1050" dirty="0"/>
              <a:t>             "images/Tulips.jpg"];</a:t>
            </a:r>
          </a:p>
          <a:p>
            <a:pPr defTabSz="180000"/>
            <a:r>
              <a:rPr lang="en-US" altLang="ko-KR" sz="1050" b="1" dirty="0" err="1"/>
              <a:t>var</a:t>
            </a:r>
            <a:r>
              <a:rPr lang="en-US" altLang="ko-KR" sz="1050" b="1" dirty="0"/>
              <a:t> </a:t>
            </a:r>
            <a:r>
              <a:rPr lang="en-US" altLang="ko-KR" sz="1050" b="1" dirty="0" err="1"/>
              <a:t>imgs</a:t>
            </a:r>
            <a:r>
              <a:rPr lang="en-US" altLang="ko-KR" sz="1050" b="1" dirty="0"/>
              <a:t> = new Array();</a:t>
            </a:r>
          </a:p>
          <a:p>
            <a:pPr defTabSz="180000"/>
            <a:r>
              <a:rPr lang="en-US" altLang="ko-KR" sz="1050" b="1" dirty="0"/>
              <a:t>for(</a:t>
            </a:r>
            <a:r>
              <a:rPr lang="en-US" altLang="ko-KR" sz="1050" b="1" dirty="0" err="1"/>
              <a:t>var</a:t>
            </a:r>
            <a:r>
              <a:rPr lang="en-US" altLang="ko-KR" sz="1050" b="1" dirty="0"/>
              <a:t> 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=0; 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&lt;</a:t>
            </a:r>
            <a:r>
              <a:rPr lang="en-US" altLang="ko-KR" sz="1050" b="1" dirty="0" err="1"/>
              <a:t>files.length</a:t>
            </a:r>
            <a:r>
              <a:rPr lang="en-US" altLang="ko-KR" sz="1050" b="1" dirty="0"/>
              <a:t>; 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++) {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imgs</a:t>
            </a:r>
            <a:r>
              <a:rPr lang="en-US" altLang="ko-KR" sz="1050" b="1" dirty="0"/>
              <a:t>[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] = new Image(); </a:t>
            </a:r>
            <a:r>
              <a:rPr lang="en-US" altLang="ko-KR" sz="1050" dirty="0"/>
              <a:t>// </a:t>
            </a:r>
            <a:r>
              <a:rPr lang="ko-KR" altLang="en-US" sz="1050" dirty="0"/>
              <a:t>이미지 객체 생성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imgs</a:t>
            </a:r>
            <a:r>
              <a:rPr lang="en-US" altLang="ko-KR" sz="1050" b="1" dirty="0"/>
              <a:t>[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].</a:t>
            </a:r>
            <a:r>
              <a:rPr lang="en-US" altLang="ko-KR" sz="1050" b="1" dirty="0" err="1"/>
              <a:t>src</a:t>
            </a:r>
            <a:r>
              <a:rPr lang="en-US" altLang="ko-KR" sz="1050" b="1" dirty="0"/>
              <a:t> = files[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];</a:t>
            </a:r>
            <a:r>
              <a:rPr lang="en-US" altLang="ko-KR" sz="1050" dirty="0"/>
              <a:t> // </a:t>
            </a:r>
            <a:r>
              <a:rPr lang="ko-KR" altLang="en-US" sz="1050" dirty="0"/>
              <a:t>이미지 로딩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endParaRPr lang="ko-KR" altLang="en-US" sz="1050" dirty="0"/>
          </a:p>
          <a:p>
            <a:pPr defTabSz="180000"/>
            <a:r>
              <a:rPr lang="en-US" altLang="ko-KR" sz="1050" dirty="0"/>
              <a:t>// </a:t>
            </a:r>
            <a:r>
              <a:rPr lang="ko-KR" altLang="en-US" sz="1050" dirty="0"/>
              <a:t>다음 이미지 출력</a:t>
            </a:r>
          </a:p>
          <a:p>
            <a:pPr defTabSz="180000"/>
            <a:r>
              <a:rPr lang="en-US" altLang="ko-KR" sz="1050" dirty="0" err="1"/>
              <a:t>var</a:t>
            </a:r>
            <a:r>
              <a:rPr lang="en-US" altLang="ko-KR" sz="1050" dirty="0"/>
              <a:t> next = 1;</a:t>
            </a:r>
          </a:p>
          <a:p>
            <a:pPr defTabSz="180000"/>
            <a:r>
              <a:rPr lang="en-US" altLang="ko-KR" sz="1050" b="1" dirty="0"/>
              <a:t>function change(</a:t>
            </a:r>
            <a:r>
              <a:rPr lang="en-US" altLang="ko-KR" sz="1050" b="1" dirty="0" err="1"/>
              <a:t>img</a:t>
            </a:r>
            <a:r>
              <a:rPr lang="en-US" altLang="ko-KR" sz="1050" b="1" dirty="0"/>
              <a:t>) {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img.src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imgs</a:t>
            </a:r>
            <a:r>
              <a:rPr lang="en-US" altLang="ko-KR" sz="1050" dirty="0"/>
              <a:t>[next].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; // </a:t>
            </a:r>
            <a:r>
              <a:rPr lang="ko-KR" altLang="en-US" sz="1050" dirty="0"/>
              <a:t>이미지 변경</a:t>
            </a:r>
          </a:p>
          <a:p>
            <a:pPr defTabSz="180000"/>
            <a:r>
              <a:rPr lang="en-US" altLang="ko-KR" sz="1050" dirty="0"/>
              <a:t>	next++; // </a:t>
            </a:r>
            <a:r>
              <a:rPr lang="ko-KR" altLang="en-US" sz="1050" dirty="0"/>
              <a:t>다음 이미지</a:t>
            </a:r>
          </a:p>
          <a:p>
            <a:pPr defTabSz="180000"/>
            <a:r>
              <a:rPr lang="en-US" altLang="ko-KR" sz="1050" dirty="0"/>
              <a:t>	next %= </a:t>
            </a:r>
            <a:r>
              <a:rPr lang="en-US" altLang="ko-KR" sz="1050" dirty="0" err="1"/>
              <a:t>imgs.length</a:t>
            </a:r>
            <a:r>
              <a:rPr lang="en-US" altLang="ko-KR" sz="1050" dirty="0"/>
              <a:t>; // </a:t>
            </a:r>
            <a:r>
              <a:rPr lang="ko-KR" altLang="en-US" sz="1050" dirty="0"/>
              <a:t>개수를 넘으면 처음으로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&lt;/script&gt;&lt;/head&gt;</a:t>
            </a:r>
          </a:p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&lt;h3&gt;new Image()</a:t>
            </a:r>
            <a:r>
              <a:rPr lang="ko-KR" altLang="en-US" sz="1050" dirty="0"/>
              <a:t>로 이미지 로딩</a:t>
            </a:r>
            <a:r>
              <a:rPr lang="en-US" altLang="ko-KR" sz="1050" dirty="0"/>
              <a:t>&lt;/h3&gt;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ko-KR" altLang="en-US" sz="1050" dirty="0"/>
              <a:t>이미지를 클릭하면 다음 이미지를 보여줍니다</a:t>
            </a:r>
            <a:r>
              <a:rPr lang="en-US" altLang="ko-KR" sz="1050" dirty="0"/>
              <a:t>.&lt;p&gt;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 style="border:20px ridge wheat" </a:t>
            </a:r>
          </a:p>
          <a:p>
            <a:pPr defTabSz="180000"/>
            <a:r>
              <a:rPr lang="en-US" altLang="ko-KR" sz="1050" dirty="0"/>
              <a:t>		 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="images/penguins.jpg" alt="."  width="200" height="200" </a:t>
            </a:r>
          </a:p>
          <a:p>
            <a:pPr defTabSz="180000"/>
            <a:r>
              <a:rPr lang="en-US" altLang="ko-KR" sz="1050" dirty="0"/>
              <a:t> 		 </a:t>
            </a:r>
            <a:r>
              <a:rPr lang="en-US" altLang="ko-KR" sz="1050" b="1" dirty="0" err="1"/>
              <a:t>onclick</a:t>
            </a:r>
            <a:r>
              <a:rPr lang="en-US" altLang="ko-KR" sz="1050" b="1" dirty="0"/>
              <a:t>="change(this)"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&lt;/body&gt;&lt;/html&gt;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6165304"/>
            <a:ext cx="1404156" cy="442674"/>
          </a:xfrm>
          <a:prstGeom prst="wedgeRoundRectCallout">
            <a:avLst>
              <a:gd name="adj1" fmla="val -11427"/>
              <a:gd name="adj2" fmla="val -1518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클릭하면 다음 이미지를 보여준다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88034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onblur</a:t>
            </a:r>
            <a:r>
              <a:rPr lang="ko-KR" altLang="en-US" dirty="0"/>
              <a:t>와 </a:t>
            </a:r>
            <a:r>
              <a:rPr lang="en-US" altLang="ko-KR" dirty="0" err="1"/>
              <a:t>onfocus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포커스</a:t>
            </a:r>
            <a:endParaRPr lang="en-US" altLang="ko-KR" dirty="0"/>
          </a:p>
          <a:p>
            <a:pPr lvl="1"/>
            <a:r>
              <a:rPr lang="ko-KR" altLang="en-US" dirty="0"/>
              <a:t>포커스는 현재 키 입력에 대한 독점권</a:t>
            </a:r>
            <a:r>
              <a:rPr lang="en-US" altLang="ko-KR" dirty="0"/>
              <a:t>(</a:t>
            </a:r>
            <a:r>
              <a:rPr lang="ko-KR" altLang="en-US" dirty="0"/>
              <a:t>입력 대기 상태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브라우저는 포커스를 가지고 있는 </a:t>
            </a:r>
            <a:r>
              <a:rPr lang="en-US" altLang="ko-KR" dirty="0"/>
              <a:t>HTML </a:t>
            </a:r>
            <a:r>
              <a:rPr lang="ko-KR" altLang="en-US" dirty="0"/>
              <a:t>태그 요소에 </a:t>
            </a:r>
            <a:r>
              <a:rPr lang="ko-KR" altLang="en-US" dirty="0" err="1"/>
              <a:t>키입력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공급</a:t>
            </a:r>
            <a:endParaRPr lang="en-US" altLang="ko-KR" dirty="0"/>
          </a:p>
          <a:p>
            <a:r>
              <a:rPr lang="en-US" altLang="ko-KR" dirty="0" err="1"/>
              <a:t>onblur</a:t>
            </a:r>
            <a:endParaRPr lang="en-US" altLang="ko-KR" dirty="0"/>
          </a:p>
          <a:p>
            <a:pPr lvl="1"/>
            <a:r>
              <a:rPr lang="ko-KR" altLang="en-US" dirty="0"/>
              <a:t>포커스를 잃을 때 발생하는 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다른 </a:t>
            </a:r>
            <a:r>
              <a:rPr lang="en-US" altLang="ko-KR" dirty="0"/>
              <a:t>HTML </a:t>
            </a:r>
            <a:r>
              <a:rPr lang="ko-KR" altLang="en-US" dirty="0"/>
              <a:t>요소를 클릭하면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HTML </a:t>
            </a:r>
            <a:r>
              <a:rPr lang="ko-KR" altLang="en-US" dirty="0"/>
              <a:t>요소는 포커스를</a:t>
            </a:r>
            <a:r>
              <a:rPr lang="en-US" altLang="ko-KR" dirty="0"/>
              <a:t> </a:t>
            </a:r>
            <a:r>
              <a:rPr lang="ko-KR" altLang="en-US" dirty="0"/>
              <a:t>잃는다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onfocus</a:t>
            </a:r>
            <a:endParaRPr lang="en-US" altLang="ko-KR" dirty="0"/>
          </a:p>
          <a:p>
            <a:pPr lvl="1"/>
            <a:r>
              <a:rPr lang="ko-KR" altLang="en-US" dirty="0"/>
              <a:t>포커스를 얻을 때 발생하는 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현재 </a:t>
            </a:r>
            <a:r>
              <a:rPr lang="en-US" altLang="ko-KR" dirty="0"/>
              <a:t>HTML </a:t>
            </a:r>
            <a:r>
              <a:rPr lang="ko-KR" altLang="en-US" dirty="0"/>
              <a:t>요소를 클릭하면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HTML </a:t>
            </a:r>
            <a:r>
              <a:rPr lang="ko-KR" altLang="en-US" dirty="0"/>
              <a:t>요소가 포커스를</a:t>
            </a:r>
            <a:r>
              <a:rPr lang="en-US" altLang="ko-KR" dirty="0"/>
              <a:t> </a:t>
            </a:r>
            <a:r>
              <a:rPr lang="ko-KR" altLang="en-US" dirty="0"/>
              <a:t>얻는다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3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3" y="1328462"/>
            <a:ext cx="2847972" cy="35674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9-16 </a:t>
            </a:r>
            <a:r>
              <a:rPr lang="en-US" altLang="ko-KR" dirty="0" err="1"/>
              <a:t>onfocus</a:t>
            </a:r>
            <a:r>
              <a:rPr lang="ko-KR" altLang="en-US" dirty="0"/>
              <a:t>와 </a:t>
            </a:r>
            <a:r>
              <a:rPr lang="en-US" altLang="ko-KR" dirty="0" err="1"/>
              <a:t>onblur</a:t>
            </a:r>
            <a:r>
              <a:rPr lang="en-US" altLang="ko-KR" dirty="0"/>
              <a:t>, </a:t>
            </a:r>
            <a:r>
              <a:rPr lang="ko-KR" altLang="en-US" dirty="0"/>
              <a:t>입력 없이 다른 창으로 갈 수 없음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412776"/>
            <a:ext cx="525658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en-US" altLang="ko-KR" sz="1400" dirty="0" err="1"/>
              <a:t>onfocus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onblur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</a:t>
            </a:r>
            <a:r>
              <a:rPr lang="en-US" altLang="ko-KR" sz="1400" b="1" dirty="0" err="1"/>
              <a:t>checkFilled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obj</a:t>
            </a:r>
            <a:r>
              <a:rPr lang="en-US" altLang="ko-KR" sz="1400" b="1" dirty="0"/>
              <a:t>) {</a:t>
            </a:r>
          </a:p>
          <a:p>
            <a:pPr defTabSz="180000"/>
            <a:r>
              <a:rPr lang="en-US" altLang="ko-KR" sz="1400" b="1" dirty="0"/>
              <a:t>	if(</a:t>
            </a:r>
            <a:r>
              <a:rPr lang="en-US" altLang="ko-KR" sz="1400" b="1" dirty="0" err="1"/>
              <a:t>obj.value</a:t>
            </a:r>
            <a:r>
              <a:rPr lang="en-US" altLang="ko-KR" sz="1400" b="1" dirty="0"/>
              <a:t> == "") {</a:t>
            </a:r>
          </a:p>
          <a:p>
            <a:pPr defTabSz="180000"/>
            <a:r>
              <a:rPr lang="en-US" altLang="ko-KR" sz="1400" dirty="0"/>
              <a:t>		alert("enter name!");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obj.focus</a:t>
            </a:r>
            <a:r>
              <a:rPr lang="en-US" altLang="ko-KR" sz="1400" dirty="0"/>
              <a:t>(); // </a:t>
            </a:r>
            <a:r>
              <a:rPr lang="en-US" altLang="ko-KR" sz="1400" dirty="0" err="1"/>
              <a:t>obj</a:t>
            </a:r>
            <a:r>
              <a:rPr lang="ko-KR" altLang="en-US" sz="1400" dirty="0"/>
              <a:t>에 다시 포커스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 </a:t>
            </a:r>
            <a:r>
              <a:rPr lang="en-US" altLang="ko-KR" sz="1400" dirty="0" err="1"/>
              <a:t>onload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('name').focus();"&gt;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onfocus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onblur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&lt;p&gt;</a:t>
            </a:r>
            <a:r>
              <a:rPr lang="ko-KR" altLang="en-US" sz="1400" dirty="0"/>
              <a:t>이름을 입력하지 않고 다른 창으로</a:t>
            </a:r>
          </a:p>
          <a:p>
            <a:pPr defTabSz="180000"/>
            <a:r>
              <a:rPr lang="ko-KR" altLang="en-US" sz="1400" dirty="0"/>
              <a:t>이동할 수 없습니다</a:t>
            </a:r>
            <a:r>
              <a:rPr lang="en-US" altLang="ko-KR" sz="1400" dirty="0"/>
              <a:t>.&lt;/p&gt;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ko-KR" altLang="en-US" sz="1400" dirty="0"/>
              <a:t>이름 </a:t>
            </a:r>
            <a:r>
              <a:rPr lang="en-US" altLang="ko-KR" sz="1400" dirty="0"/>
              <a:t>&lt;input type="text" id="name" </a:t>
            </a:r>
          </a:p>
          <a:p>
            <a:pPr defTabSz="180000"/>
            <a:r>
              <a:rPr lang="en-US" altLang="ko-KR" sz="1400" dirty="0"/>
              <a:t>					</a:t>
            </a:r>
            <a:r>
              <a:rPr lang="en-US" altLang="ko-KR" sz="1400" b="1" dirty="0" err="1"/>
              <a:t>onblur</a:t>
            </a:r>
            <a:r>
              <a:rPr lang="en-US" altLang="ko-KR" sz="1400" b="1" dirty="0"/>
              <a:t>="</a:t>
            </a:r>
            <a:r>
              <a:rPr lang="en-US" altLang="ko-KR" sz="1400" b="1" dirty="0" err="1"/>
              <a:t>checkFilled</a:t>
            </a:r>
            <a:r>
              <a:rPr lang="en-US" altLang="ko-KR" sz="1400" b="1" dirty="0"/>
              <a:t>(this)"</a:t>
            </a:r>
            <a:r>
              <a:rPr lang="en-US" altLang="ko-KR" sz="1400" dirty="0"/>
              <a:t>&gt;&lt;p&gt;</a:t>
            </a:r>
          </a:p>
          <a:p>
            <a:pPr defTabSz="180000"/>
            <a:r>
              <a:rPr lang="ko-KR" altLang="en-US" sz="1400" dirty="0"/>
              <a:t>학번 </a:t>
            </a:r>
            <a:r>
              <a:rPr lang="en-US" altLang="ko-KR" sz="1400" dirty="0"/>
              <a:t>&lt;input type="text"&gt;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5724128" y="4960275"/>
            <a:ext cx="2801094" cy="1619443"/>
            <a:chOff x="3067050" y="1876425"/>
            <a:chExt cx="5448300" cy="310767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7050" y="1876425"/>
              <a:ext cx="3009900" cy="3105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6950" y="1917052"/>
              <a:ext cx="2438400" cy="3067050"/>
            </a:xfrm>
            <a:prstGeom prst="rect">
              <a:avLst/>
            </a:prstGeom>
          </p:spPr>
        </p:pic>
      </p:grpSp>
      <p:sp>
        <p:nvSpPr>
          <p:cNvPr id="10" name="타원 9"/>
          <p:cNvSpPr/>
          <p:nvPr/>
        </p:nvSpPr>
        <p:spPr>
          <a:xfrm>
            <a:off x="5796136" y="5445224"/>
            <a:ext cx="1080120" cy="360040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31573" y="3969797"/>
            <a:ext cx="1404156" cy="783193"/>
          </a:xfrm>
          <a:prstGeom prst="wedgeRoundRectCallout">
            <a:avLst>
              <a:gd name="adj1" fmla="val -156624"/>
              <a:gd name="adj2" fmla="val -424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이름을 입력하지 않은 상태에서 다른 곳을 클릭하면 아래의 경고 창 출력</a:t>
            </a:r>
          </a:p>
        </p:txBody>
      </p:sp>
    </p:spTree>
    <p:extLst>
      <p:ext uri="{BB962C8B-B14F-4D97-AF65-F5344CB8AC3E}">
        <p14:creationId xmlns:p14="http://schemas.microsoft.com/office/powerpoint/2010/main" val="4291468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라디오버튼과 체크박스</a:t>
            </a:r>
            <a:r>
              <a:rPr lang="en-US" altLang="ko-KR" dirty="0"/>
              <a:t>(click</a:t>
            </a:r>
            <a:r>
              <a:rPr lang="ko-KR" altLang="en-US" dirty="0"/>
              <a:t>이벤트로 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ko-KR" altLang="en-US" dirty="0"/>
              <a:t>라디오버튼 객체</a:t>
            </a:r>
            <a:endParaRPr lang="en-US" altLang="ko-KR" dirty="0"/>
          </a:p>
          <a:p>
            <a:pPr lvl="1"/>
            <a:r>
              <a:rPr lang="en-US" altLang="ko-KR" dirty="0"/>
              <a:t>&lt;input type="radio"&gt;</a:t>
            </a:r>
            <a:r>
              <a:rPr lang="ko-KR" altLang="en-US" dirty="0"/>
              <a:t>로 만들어진 라디오 버튼 </a:t>
            </a:r>
            <a:r>
              <a:rPr lang="en-US" altLang="ko-KR" dirty="0"/>
              <a:t>DOM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라디오 버튼 객체들 알아내기</a:t>
            </a:r>
            <a:r>
              <a:rPr lang="en-US" altLang="ko-KR" dirty="0"/>
              <a:t>(name</a:t>
            </a:r>
            <a:r>
              <a:rPr lang="ko-KR" altLang="en-US" dirty="0"/>
              <a:t>속성으로 찾기</a:t>
            </a:r>
            <a:r>
              <a:rPr lang="en-US" altLang="ko-KR" dirty="0"/>
              <a:t>—</a:t>
            </a:r>
            <a:r>
              <a:rPr lang="ko-KR" altLang="en-US" dirty="0"/>
              <a:t>배열 형태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체크박스 객체</a:t>
            </a:r>
            <a:endParaRPr lang="en-US" altLang="ko-KR" dirty="0"/>
          </a:p>
          <a:p>
            <a:pPr lvl="1"/>
            <a:r>
              <a:rPr lang="en-US" altLang="ko-KR" dirty="0"/>
              <a:t>&lt;input type="checkbox"&gt;</a:t>
            </a:r>
            <a:r>
              <a:rPr lang="ko-KR" altLang="en-US" dirty="0"/>
              <a:t>로 만들어진 체크박스 </a:t>
            </a:r>
            <a:r>
              <a:rPr lang="en-US" altLang="ko-KR" dirty="0"/>
              <a:t>DOM </a:t>
            </a:r>
            <a:r>
              <a:rPr lang="ko-KR" altLang="en-US" dirty="0"/>
              <a:t>객체</a:t>
            </a:r>
          </a:p>
          <a:p>
            <a:endParaRPr lang="en-US" altLang="ko-KR" dirty="0"/>
          </a:p>
          <a:p>
            <a:r>
              <a:rPr lang="ko-KR" altLang="en-US" dirty="0"/>
              <a:t>선택된 버튼은 </a:t>
            </a:r>
            <a:r>
              <a:rPr lang="en-US" altLang="ko-KR" dirty="0"/>
              <a:t>checked=true</a:t>
            </a:r>
            <a:r>
              <a:rPr lang="ko-KR" altLang="en-US" dirty="0"/>
              <a:t>가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r>
              <a:rPr lang="en-US" altLang="ko-KR" dirty="0"/>
              <a:t>r</a:t>
            </a:r>
            <a:r>
              <a:rPr lang="en-US" altLang="ko-KR" dirty="0" smtClean="0"/>
              <a:t>adio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checkbox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onclick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onchange</a:t>
            </a:r>
            <a:r>
              <a:rPr lang="ko-KR" altLang="en-US" dirty="0" smtClean="0"/>
              <a:t>모두 가능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5018" y="2281566"/>
            <a:ext cx="5319838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form&gt;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&lt;input type="radio" name="city" value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seoul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서울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&lt;input type="radio" name="city" 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busan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부산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&lt;input type="radio" name="city" 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chunchen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춘천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&lt;/form&gt;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72359" y="914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10418032" descr="EMB000019b0075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36912"/>
            <a:ext cx="2046334" cy="3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288936" y="4221088"/>
            <a:ext cx="673944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kcity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document.getElementsByName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("city"); 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kcity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[0],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kcity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[1],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kcity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[2]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3888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5799" y="1718366"/>
            <a:ext cx="2864107" cy="23046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9-17 </a:t>
            </a:r>
            <a:r>
              <a:rPr lang="ko-KR" altLang="en-US" dirty="0"/>
              <a:t>선택된 라디오버튼 알아내기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336817"/>
            <a:ext cx="5400601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선택된 라디오버튼 알아내기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findChecked</a:t>
            </a:r>
            <a:r>
              <a:rPr lang="en-US" altLang="ko-KR" sz="1200" b="1" dirty="0"/>
              <a:t>() {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found = null;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kcity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document.getElementsByName</a:t>
            </a:r>
            <a:r>
              <a:rPr lang="en-US" altLang="ko-KR" sz="1200" b="1" dirty="0"/>
              <a:t>("city");</a:t>
            </a:r>
          </a:p>
          <a:p>
            <a:pPr defTabSz="180000"/>
            <a:r>
              <a:rPr lang="en-US" altLang="ko-KR" sz="1200" b="1" dirty="0"/>
              <a:t>	for(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=0;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kcity.length</a:t>
            </a:r>
            <a:r>
              <a:rPr lang="en-US" altLang="ko-KR" sz="1200" b="1" dirty="0"/>
              <a:t>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++) {</a:t>
            </a:r>
          </a:p>
          <a:p>
            <a:pPr defTabSz="180000"/>
            <a:r>
              <a:rPr lang="en-US" altLang="ko-KR" sz="1200" b="1" dirty="0"/>
              <a:t>		if(</a:t>
            </a:r>
            <a:r>
              <a:rPr lang="en-US" altLang="ko-KR" sz="1200" b="1" dirty="0" err="1"/>
              <a:t>kcity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].checked == true) </a:t>
            </a:r>
          </a:p>
          <a:p>
            <a:pPr defTabSz="180000"/>
            <a:r>
              <a:rPr lang="en-US" altLang="ko-KR" sz="1200" b="1" dirty="0"/>
              <a:t>			found = </a:t>
            </a:r>
            <a:r>
              <a:rPr lang="en-US" altLang="ko-KR" sz="1200" b="1" dirty="0" err="1"/>
              <a:t>kcity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b="1" dirty="0"/>
              <a:t>	if(found != null) </a:t>
            </a:r>
          </a:p>
          <a:p>
            <a:pPr defTabSz="180000"/>
            <a:r>
              <a:rPr lang="en-US" altLang="ko-KR" sz="1200" b="1" dirty="0"/>
              <a:t>		alert(</a:t>
            </a:r>
            <a:r>
              <a:rPr lang="en-US" altLang="ko-KR" sz="1200" b="1" dirty="0" err="1"/>
              <a:t>found.value</a:t>
            </a:r>
            <a:r>
              <a:rPr lang="en-US" altLang="ko-KR" sz="1200" b="1" dirty="0"/>
              <a:t> + "</a:t>
            </a:r>
            <a:r>
              <a:rPr lang="ko-KR" altLang="en-US" sz="1200" b="1" dirty="0"/>
              <a:t>이 선택되었음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b="1" dirty="0"/>
              <a:t>	else</a:t>
            </a:r>
            <a:r>
              <a:rPr lang="ko-KR" altLang="en-US" sz="1200" b="1" dirty="0"/>
              <a:t> 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		alert("</a:t>
            </a:r>
            <a:r>
              <a:rPr lang="ko-KR" altLang="en-US" sz="1200" b="1" dirty="0"/>
              <a:t>선택된 것이 없음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버튼을 클릭하면 선택된 라디오 버튼의 </a:t>
            </a:r>
            <a:r>
              <a:rPr lang="en-US" altLang="ko-KR" sz="1200" dirty="0"/>
              <a:t>value</a:t>
            </a:r>
            <a:r>
              <a:rPr lang="ko-KR" altLang="en-US" sz="1200" dirty="0"/>
              <a:t>를 출력합니다</a:t>
            </a:r>
            <a:r>
              <a:rPr lang="en-US" altLang="ko-KR" sz="1200" dirty="0"/>
              <a:t>.&lt;/h3&gt;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/>
              <a:t>	&lt;input type="radio" </a:t>
            </a:r>
            <a:r>
              <a:rPr lang="en-US" altLang="ko-KR" sz="1200" b="1" dirty="0"/>
              <a:t>name="city"</a:t>
            </a:r>
            <a:r>
              <a:rPr lang="en-US" altLang="ko-KR" sz="1200" dirty="0"/>
              <a:t> value="</a:t>
            </a:r>
            <a:r>
              <a:rPr lang="en-US" altLang="ko-KR" sz="1200" dirty="0" err="1"/>
              <a:t>seoul</a:t>
            </a:r>
            <a:r>
              <a:rPr lang="en-US" altLang="ko-KR" sz="1200" dirty="0"/>
              <a:t>" checked&gt;</a:t>
            </a:r>
            <a:r>
              <a:rPr lang="ko-KR" altLang="en-US" sz="1200" dirty="0"/>
              <a:t>서울</a:t>
            </a:r>
          </a:p>
          <a:p>
            <a:pPr defTabSz="180000"/>
            <a:r>
              <a:rPr lang="en-US" altLang="ko-KR" sz="1200" dirty="0"/>
              <a:t>	&lt;input type="radio" </a:t>
            </a:r>
            <a:r>
              <a:rPr lang="en-US" altLang="ko-KR" sz="1200" b="1" dirty="0"/>
              <a:t>name="city"</a:t>
            </a:r>
            <a:r>
              <a:rPr lang="en-US" altLang="ko-KR" sz="1200" dirty="0"/>
              <a:t> value="</a:t>
            </a:r>
            <a:r>
              <a:rPr lang="en-US" altLang="ko-KR" sz="1200" dirty="0" err="1"/>
              <a:t>busan</a:t>
            </a:r>
            <a:r>
              <a:rPr lang="en-US" altLang="ko-KR" sz="1200" dirty="0"/>
              <a:t>"&gt;</a:t>
            </a:r>
            <a:r>
              <a:rPr lang="ko-KR" altLang="en-US" sz="1200" dirty="0"/>
              <a:t>부산</a:t>
            </a:r>
          </a:p>
          <a:p>
            <a:pPr defTabSz="180000"/>
            <a:r>
              <a:rPr lang="en-US" altLang="ko-KR" sz="1200" dirty="0"/>
              <a:t>	&lt;input type="radio" </a:t>
            </a:r>
            <a:r>
              <a:rPr lang="en-US" altLang="ko-KR" sz="1200" b="1" dirty="0"/>
              <a:t>name="city"</a:t>
            </a:r>
            <a:r>
              <a:rPr lang="en-US" altLang="ko-KR" sz="1200" dirty="0"/>
              <a:t> value="</a:t>
            </a:r>
            <a:r>
              <a:rPr lang="en-US" altLang="ko-KR" sz="1200" dirty="0" err="1"/>
              <a:t>chunchen</a:t>
            </a:r>
            <a:r>
              <a:rPr lang="en-US" altLang="ko-KR" sz="1200" dirty="0"/>
              <a:t>"&gt;</a:t>
            </a:r>
            <a:r>
              <a:rPr lang="ko-KR" altLang="en-US" sz="1200" dirty="0"/>
              <a:t>춘천</a:t>
            </a:r>
          </a:p>
          <a:p>
            <a:pPr defTabSz="180000"/>
            <a:r>
              <a:rPr lang="en-US" altLang="ko-KR" sz="1200" dirty="0"/>
              <a:t>	&lt;input type="button" value="find checked"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findChecked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7661160" y="3471570"/>
            <a:ext cx="1012136" cy="415601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084168" y="4085782"/>
            <a:ext cx="2775702" cy="1684565"/>
            <a:chOff x="3043237" y="1865540"/>
            <a:chExt cx="5381625" cy="32480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3237" y="1885950"/>
              <a:ext cx="3057525" cy="30861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0762" y="1865540"/>
              <a:ext cx="2324100" cy="3248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716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가지 방법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 내에 작성 </a:t>
            </a:r>
            <a:r>
              <a:rPr lang="en-US" altLang="ko-KR" dirty="0"/>
              <a:t>&lt;</a:t>
            </a:r>
            <a:r>
              <a:rPr lang="ko-KR" altLang="en-US" dirty="0"/>
              <a:t>태그 </a:t>
            </a:r>
            <a:r>
              <a:rPr lang="en-US" altLang="ko-KR" dirty="0"/>
              <a:t>on</a:t>
            </a:r>
            <a:r>
              <a:rPr lang="ko-KR" altLang="en-US" dirty="0" err="1"/>
              <a:t>이밴트이름</a:t>
            </a:r>
            <a:r>
              <a:rPr lang="ko-KR" altLang="en-US" dirty="0"/>
              <a:t> </a:t>
            </a:r>
            <a:r>
              <a:rPr lang="en-US" altLang="ko-KR" dirty="0"/>
              <a:t>=“</a:t>
            </a:r>
            <a:r>
              <a:rPr lang="en-US" altLang="ko-KR" dirty="0" err="1"/>
              <a:t>js</a:t>
            </a:r>
            <a:r>
              <a:rPr lang="ko-KR" altLang="en-US" dirty="0"/>
              <a:t>코드</a:t>
            </a:r>
            <a:r>
              <a:rPr lang="en-US" altLang="ko-KR" dirty="0"/>
              <a:t>”&gt;</a:t>
            </a:r>
            <a:endParaRPr lang="ko-KR" altLang="en-US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err="1"/>
              <a:t>프로퍼티에</a:t>
            </a:r>
            <a:r>
              <a:rPr lang="ko-KR" altLang="en-US" dirty="0"/>
              <a:t> 작성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 err="1"/>
              <a:t>이벤트프로퍼티는</a:t>
            </a:r>
            <a:r>
              <a:rPr lang="ko-KR" altLang="en-US" dirty="0"/>
              <a:t> </a:t>
            </a:r>
            <a:r>
              <a:rPr lang="ko-KR" altLang="en-US" dirty="0" err="1"/>
              <a:t>이벤트리스너와</a:t>
            </a:r>
            <a:r>
              <a:rPr lang="ko-KR" altLang="en-US" dirty="0"/>
              <a:t> </a:t>
            </a:r>
            <a:r>
              <a:rPr lang="ko-KR" altLang="en-US" dirty="0" smtClean="0"/>
              <a:t>이름 동일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값으로는 함수를 만들어 사용</a:t>
            </a:r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객체의 </a:t>
            </a:r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이용</a:t>
            </a:r>
          </a:p>
          <a:p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태그 내에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속성에 </a:t>
            </a:r>
            <a:r>
              <a:rPr lang="ko-KR" altLang="en-US" dirty="0" err="1"/>
              <a:t>리스너</a:t>
            </a:r>
            <a:r>
              <a:rPr lang="ko-KR" altLang="en-US" dirty="0"/>
              <a:t> 코드 직접 작성</a:t>
            </a:r>
            <a:endParaRPr lang="en-US" altLang="ko-KR" dirty="0"/>
          </a:p>
          <a:p>
            <a:pPr marL="640080" lvl="2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&lt;p&gt;</a:t>
            </a:r>
            <a:r>
              <a:rPr lang="ko-KR" altLang="en-US" dirty="0"/>
              <a:t>태그에 마우스 올리면 </a:t>
            </a:r>
            <a:r>
              <a:rPr lang="en-US" altLang="ko-KR" dirty="0"/>
              <a:t>orchid, </a:t>
            </a:r>
            <a:r>
              <a:rPr lang="ko-KR" altLang="en-US" dirty="0"/>
              <a:t>내리면 흰색으로 배경변경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87624" y="5229200"/>
            <a:ext cx="7719733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='orchid'"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 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onmouseout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='white'"&gt;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마우스 올리면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orchid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색으로 변경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9836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9–18 </a:t>
            </a:r>
            <a:r>
              <a:rPr lang="ko-KR" altLang="en-US" dirty="0"/>
              <a:t>체크박스로 선택한 물품 계산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340768"/>
            <a:ext cx="4752528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선택된 물품 계산하기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sum=0;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cBox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dirty="0" err="1"/>
              <a:t>cBox.checked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		sum +=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cBox.value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else</a:t>
            </a:r>
          </a:p>
          <a:p>
            <a:pPr defTabSz="180000"/>
            <a:r>
              <a:rPr lang="en-US" altLang="ko-KR" sz="1200" dirty="0"/>
              <a:t>		sum -=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cBox.value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sumtext</a:t>
            </a:r>
            <a:r>
              <a:rPr lang="en-US" altLang="ko-KR" sz="1200" dirty="0"/>
              <a:t>").value = sum;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물품을 선택하면 금액이 자동 계산됩니다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&lt;form&gt;="checkbox</a:t>
            </a:r>
          </a:p>
          <a:p>
            <a:pPr defTabSz="180000"/>
            <a:r>
              <a:rPr lang="en-US" altLang="ko-KR" sz="1200" dirty="0"/>
              <a:t>&lt;input type" </a:t>
            </a:r>
            <a:r>
              <a:rPr lang="en-US" altLang="ko-KR" sz="1200" b="1" dirty="0"/>
              <a:t>onclick="</a:t>
            </a:r>
            <a:r>
              <a:rPr lang="en-US" altLang="ko-KR" sz="1200" b="1" dirty="0" err="1" smtClean="0"/>
              <a:t>calc</a:t>
            </a:r>
            <a:r>
              <a:rPr lang="en-US" altLang="ko-KR" sz="1200" b="1" dirty="0" smtClean="0"/>
              <a:t>(this)” </a:t>
            </a:r>
            <a:r>
              <a:rPr lang="en-US" altLang="ko-KR" sz="1200" dirty="0" smtClean="0"/>
              <a:t>name</a:t>
            </a:r>
            <a:r>
              <a:rPr lang="en-US" altLang="ko-KR" sz="1200" dirty="0"/>
              <a:t>="hap" value="10000"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&gt;</a:t>
            </a:r>
            <a:r>
              <a:rPr lang="ko-KR" altLang="en-US" sz="1200" dirty="0"/>
              <a:t>모자 </a:t>
            </a:r>
            <a:r>
              <a:rPr lang="en-US" altLang="ko-KR" sz="1200" dirty="0"/>
              <a:t>1</a:t>
            </a:r>
            <a:r>
              <a:rPr lang="ko-KR" altLang="en-US" sz="1200" dirty="0"/>
              <a:t>만원</a:t>
            </a:r>
          </a:p>
          <a:p>
            <a:pPr defTabSz="180000"/>
            <a:r>
              <a:rPr lang="en-US" altLang="ko-KR" sz="1200" dirty="0"/>
              <a:t>&lt;input type="checkbox" name="</a:t>
            </a:r>
            <a:r>
              <a:rPr lang="en-US" altLang="ko-KR" sz="1200" dirty="0" err="1"/>
              <a:t>shose</a:t>
            </a:r>
            <a:r>
              <a:rPr lang="en-US" altLang="ko-KR" sz="1200" dirty="0"/>
              <a:t>" value="30000"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구두 </a:t>
            </a:r>
            <a:r>
              <a:rPr lang="en-US" altLang="ko-KR" sz="1200" dirty="0"/>
              <a:t>3</a:t>
            </a:r>
            <a:r>
              <a:rPr lang="ko-KR" altLang="en-US" sz="1200" dirty="0"/>
              <a:t>만원</a:t>
            </a:r>
          </a:p>
          <a:p>
            <a:pPr defTabSz="180000"/>
            <a:r>
              <a:rPr lang="en-US" altLang="ko-KR" sz="1200" dirty="0"/>
              <a:t>&lt;input type="checkbox" name="bag" value="80000"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명품가방 </a:t>
            </a:r>
            <a:r>
              <a:rPr lang="en-US" altLang="ko-KR" sz="1200" dirty="0"/>
              <a:t>8</a:t>
            </a:r>
            <a:r>
              <a:rPr lang="ko-KR" altLang="en-US" sz="1200" dirty="0"/>
              <a:t>만원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지불하실 금액 </a:t>
            </a:r>
            <a:r>
              <a:rPr lang="en-US" altLang="ko-KR" sz="1200" dirty="0"/>
              <a:t>&lt;input type="text" id="</a:t>
            </a:r>
            <a:r>
              <a:rPr lang="en-US" altLang="ko-KR" sz="1200" dirty="0" err="1"/>
              <a:t>sumtext</a:t>
            </a:r>
            <a:r>
              <a:rPr lang="en-US" altLang="ko-KR" sz="1200" dirty="0"/>
              <a:t>" value="0" 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1628800"/>
            <a:ext cx="3712277" cy="22286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80112" y="4221088"/>
            <a:ext cx="2973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checkbox</a:t>
            </a:r>
            <a:r>
              <a:rPr lang="en-US" altLang="ko-KR" dirty="0"/>
              <a:t>, radio, button,</a:t>
            </a:r>
          </a:p>
          <a:p>
            <a:r>
              <a:rPr lang="en-US" altLang="ko-KR" dirty="0"/>
              <a:t>&lt;a&gt;</a:t>
            </a:r>
            <a:r>
              <a:rPr lang="ko-KR" altLang="en-US" dirty="0"/>
              <a:t>하이퍼링크</a:t>
            </a:r>
            <a:r>
              <a:rPr lang="en-US" altLang="ko-KR" dirty="0"/>
              <a:t>, </a:t>
            </a:r>
            <a:r>
              <a:rPr lang="en-US" altLang="ko-KR" dirty="0" smtClean="0"/>
              <a:t>type=text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인 </a:t>
            </a:r>
            <a:r>
              <a:rPr lang="en-US" altLang="ko-KR" dirty="0"/>
              <a:t>input</a:t>
            </a:r>
            <a:r>
              <a:rPr lang="ko-KR" altLang="en-US" dirty="0" err="1"/>
              <a:t>엘리먼트는</a:t>
            </a:r>
            <a:r>
              <a:rPr lang="ko-KR" altLang="en-US" dirty="0"/>
              <a:t> </a:t>
            </a:r>
            <a:r>
              <a:rPr lang="en-US" altLang="ko-KR" dirty="0"/>
              <a:t>click</a:t>
            </a:r>
            <a:br>
              <a:rPr lang="en-US" altLang="ko-KR" dirty="0"/>
            </a:br>
            <a:r>
              <a:rPr lang="ko-KR" altLang="en-US" dirty="0"/>
              <a:t>이벤트를 발생시킴</a:t>
            </a:r>
          </a:p>
        </p:txBody>
      </p:sp>
    </p:spTree>
    <p:extLst>
      <p:ext uri="{BB962C8B-B14F-4D97-AF65-F5344CB8AC3E}">
        <p14:creationId xmlns:p14="http://schemas.microsoft.com/office/powerpoint/2010/main" val="3235047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객체와 </a:t>
            </a:r>
            <a:r>
              <a:rPr lang="en-US" altLang="ko-KR" dirty="0" err="1"/>
              <a:t>onchange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dirty="0" smtClean="0"/>
              <a:t>Select </a:t>
            </a:r>
            <a:r>
              <a:rPr lang="en-US" altLang="ko-KR" sz="1800" dirty="0" smtClean="0"/>
              <a:t>DOM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객체는 </a:t>
            </a:r>
            <a:r>
              <a:rPr lang="en-US" altLang="ko-KR" sz="1800" dirty="0"/>
              <a:t>&lt;select&gt; </a:t>
            </a:r>
            <a:r>
              <a:rPr lang="ko-KR" altLang="en-US" sz="1800" dirty="0"/>
              <a:t>태그로</a:t>
            </a:r>
            <a:r>
              <a:rPr lang="en-US" altLang="ko-KR" sz="1800" dirty="0"/>
              <a:t> </a:t>
            </a:r>
            <a:r>
              <a:rPr lang="ko-KR" altLang="en-US" sz="1800" dirty="0"/>
              <a:t>만들어진 </a:t>
            </a:r>
            <a:r>
              <a:rPr lang="ko-KR" altLang="en-US" sz="1800" dirty="0" err="1"/>
              <a:t>콤보박스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드롭다운리스트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600" dirty="0"/>
              <a:t>option </a:t>
            </a:r>
            <a:r>
              <a:rPr lang="ko-KR" altLang="en-US" sz="1600" dirty="0"/>
              <a:t>객체는 </a:t>
            </a:r>
            <a:r>
              <a:rPr lang="en-US" altLang="ko-KR" sz="1600" dirty="0"/>
              <a:t>&lt;option&gt;</a:t>
            </a:r>
            <a:r>
              <a:rPr lang="ko-KR" altLang="en-US" sz="1600" dirty="0"/>
              <a:t>태그로 표현되는 옵션 아이템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선택된 옵션 알아내기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옵션 선택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select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onchange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리스너</a:t>
            </a:r>
            <a:endParaRPr lang="en-US" altLang="ko-KR" sz="1600" dirty="0"/>
          </a:p>
          <a:p>
            <a:pPr lvl="2"/>
            <a:r>
              <a:rPr lang="ko-KR" altLang="en-US" sz="1400" dirty="0"/>
              <a:t>선택된 옵션이 변경되면 </a:t>
            </a:r>
            <a:r>
              <a:rPr lang="en-US" altLang="ko-KR" sz="1400" dirty="0"/>
              <a:t>select </a:t>
            </a:r>
            <a:r>
              <a:rPr lang="ko-KR" altLang="en-US" sz="1400" dirty="0"/>
              <a:t>객체의 </a:t>
            </a:r>
            <a:r>
              <a:rPr lang="en-US" altLang="ko-KR" sz="1400" dirty="0" err="1">
                <a:solidFill>
                  <a:srgbClr val="FF0000"/>
                </a:solidFill>
              </a:rPr>
              <a:t>onchange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호출</a:t>
            </a:r>
          </a:p>
          <a:p>
            <a:pPr lvl="2"/>
            <a:endParaRPr lang="ko-KR" altLang="en-US" sz="1600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1640" y="1996863"/>
            <a:ext cx="5976664" cy="1228719"/>
            <a:chOff x="1331640" y="2130565"/>
            <a:chExt cx="5976664" cy="1228719"/>
          </a:xfrm>
        </p:grpSpPr>
        <p:sp>
          <p:nvSpPr>
            <p:cNvPr id="5" name="직사각형 4"/>
            <p:cNvSpPr/>
            <p:nvPr/>
          </p:nvSpPr>
          <p:spPr>
            <a:xfrm>
              <a:off x="1331640" y="2171861"/>
              <a:ext cx="4572000" cy="1169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&lt;select id="fruits"&gt;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&lt;option value="1"&gt;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딸기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&lt;option value="2" selected&gt;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바나나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&lt;option value="3"&gt;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사과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&lt;/select&gt;</a:t>
              </a:r>
            </a:p>
          </p:txBody>
        </p:sp>
        <p:pic>
          <p:nvPicPr>
            <p:cNvPr id="4097" name="_x210417472" descr="EMB000019b0076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2130565"/>
              <a:ext cx="1080120" cy="122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1331640" y="3661363"/>
            <a:ext cx="597666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("fruits");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index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sel.selectedIndex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index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선택 상태의 옵션 인덱스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4972" y="4544291"/>
            <a:ext cx="676875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sel.selectedIndex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2; 						// 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옵션 “사과” 선택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sel.options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[2].selected = true; 			// 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옵션 “사과” 선택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/>
            </a:r>
            <a:b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select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options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속성은 배열로서 모든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option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태그를 포함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31640" y="5949280"/>
            <a:ext cx="581439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&lt;select id="fruits"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onchange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drawImage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&gt;...&lt;/select&gt;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9841417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9-19 select </a:t>
            </a:r>
            <a:r>
              <a:rPr lang="ko-KR" altLang="en-US" dirty="0"/>
              <a:t>객체에서 선택한 과일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409576"/>
            <a:ext cx="4466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&lt;title&gt;select </a:t>
            </a:r>
            <a:r>
              <a:rPr lang="ko-KR" altLang="en-US" sz="1200" dirty="0"/>
              <a:t>객체에서 선택한 과일출력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drawImage</a:t>
            </a:r>
            <a:r>
              <a:rPr lang="en-US" altLang="ko-KR" sz="1200" b="1" dirty="0"/>
              <a:t>()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("fruits");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fruitimage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img.src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sel.options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sel.selectedIndex</a:t>
            </a:r>
            <a:r>
              <a:rPr lang="en-US" altLang="ko-KR" sz="1200" b="1" dirty="0"/>
              <a:t>].value;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drawImage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&lt;h3&gt;select </a:t>
            </a:r>
            <a:r>
              <a:rPr lang="ko-KR" altLang="en-US" sz="1200" dirty="0"/>
              <a:t>객체에서 선택한 과일 출력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과일을 선택하면 이미지가 출력됩니다</a:t>
            </a:r>
            <a:r>
              <a:rPr lang="en-US" altLang="ko-KR" sz="1200" dirty="0"/>
              <a:t>.&lt;p&gt;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/>
              <a:t>&lt;select id="fruits" </a:t>
            </a:r>
            <a:r>
              <a:rPr lang="en-US" altLang="ko-KR" sz="1200" b="1" dirty="0" err="1"/>
              <a:t>onchange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drawImage</a:t>
            </a:r>
            <a:r>
              <a:rPr lang="en-US" altLang="ko-KR" sz="1200" b="1" dirty="0"/>
              <a:t>()"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&lt;option value="images/strawberry.png"&gt;</a:t>
            </a:r>
            <a:r>
              <a:rPr lang="ko-KR" altLang="en-US" sz="1200" dirty="0"/>
              <a:t>딸기</a:t>
            </a:r>
          </a:p>
          <a:p>
            <a:pPr defTabSz="180000"/>
            <a:r>
              <a:rPr lang="en-US" altLang="ko-KR" sz="1200" dirty="0"/>
              <a:t>	&lt;option value="images/banana.png" selected&gt;</a:t>
            </a:r>
            <a:r>
              <a:rPr lang="ko-KR" altLang="en-US" sz="1200" dirty="0"/>
              <a:t>바나나</a:t>
            </a:r>
          </a:p>
          <a:p>
            <a:pPr defTabSz="180000"/>
            <a:r>
              <a:rPr lang="en-US" altLang="ko-KR" sz="1200" dirty="0"/>
              <a:t>	&lt;option value="images/apple.png"&gt;</a:t>
            </a:r>
            <a:r>
              <a:rPr lang="ko-KR" altLang="en-US" sz="1200" dirty="0"/>
              <a:t>사과</a:t>
            </a:r>
          </a:p>
          <a:p>
            <a:pPr defTabSz="180000"/>
            <a:r>
              <a:rPr lang="en-US" altLang="ko-KR" sz="1200" dirty="0"/>
              <a:t>&lt;/select&gt;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id="</a:t>
            </a:r>
            <a:r>
              <a:rPr lang="en-US" altLang="ko-KR" sz="1200" dirty="0" err="1"/>
              <a:t>fruitimage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="images/banana.gif" alt=""&gt;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1413272"/>
            <a:ext cx="257728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2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키 이벤트</a:t>
            </a:r>
            <a:r>
              <a:rPr lang="en-US" altLang="ko-KR"/>
              <a:t>(</a:t>
            </a:r>
            <a:r>
              <a:rPr lang="ko-KR" altLang="en-US"/>
              <a:t>키보드 관련 이벤트</a:t>
            </a:r>
            <a:r>
              <a:rPr lang="en-US" altLang="ko-KR"/>
              <a:t>)</a:t>
            </a:r>
            <a:r>
              <a:rPr lang="ko-KR" altLang="en-US"/>
              <a:t>리스너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onkeydown</a:t>
            </a:r>
            <a:r>
              <a:rPr lang="en-US" altLang="ko-KR" dirty="0"/>
              <a:t>, </a:t>
            </a:r>
            <a:r>
              <a:rPr lang="en-US" altLang="ko-KR" dirty="0" err="1"/>
              <a:t>onkeypress</a:t>
            </a:r>
            <a:r>
              <a:rPr lang="en-US" altLang="ko-KR" dirty="0"/>
              <a:t>, </a:t>
            </a:r>
            <a:r>
              <a:rPr lang="en-US" altLang="ko-KR" dirty="0" err="1"/>
              <a:t>onkeyup</a:t>
            </a:r>
            <a:endParaRPr lang="en-US" altLang="ko-KR" dirty="0"/>
          </a:p>
          <a:p>
            <a:pPr lvl="1"/>
            <a:r>
              <a:rPr lang="en-US" altLang="ko-KR" dirty="0" err="1"/>
              <a:t>onkeydown</a:t>
            </a:r>
            <a:endParaRPr lang="en-US" altLang="ko-KR" dirty="0"/>
          </a:p>
          <a:p>
            <a:pPr lvl="2"/>
            <a:r>
              <a:rPr lang="ko-KR" altLang="en-US" dirty="0"/>
              <a:t>키가 눌러지는 순간 호출</a:t>
            </a:r>
            <a:r>
              <a:rPr lang="en-US" altLang="ko-KR" dirty="0"/>
              <a:t>. </a:t>
            </a:r>
            <a:r>
              <a:rPr lang="ko-KR" altLang="en-US" dirty="0"/>
              <a:t>모든 키에 대해 작동</a:t>
            </a:r>
          </a:p>
          <a:p>
            <a:pPr lvl="1"/>
            <a:r>
              <a:rPr lang="en-US" altLang="ko-KR" dirty="0" err="1"/>
              <a:t>onkeypress</a:t>
            </a:r>
            <a:endParaRPr lang="en-US" altLang="ko-KR" dirty="0"/>
          </a:p>
          <a:p>
            <a:pPr lvl="2"/>
            <a:r>
              <a:rPr lang="ko-KR" altLang="en-US" dirty="0"/>
              <a:t>문자 키와</a:t>
            </a:r>
            <a:r>
              <a:rPr lang="en-US" altLang="ko-KR" dirty="0"/>
              <a:t> &lt;Enter&gt;, &lt;Space&gt;, &lt;Esc&gt; </a:t>
            </a:r>
            <a:r>
              <a:rPr lang="ko-KR" altLang="en-US" dirty="0"/>
              <a:t>키에 대해서만 눌러지는 순간에 추가 호출</a:t>
            </a:r>
            <a:endParaRPr lang="en-US" altLang="ko-KR" dirty="0"/>
          </a:p>
          <a:p>
            <a:pPr lvl="3"/>
            <a:r>
              <a:rPr lang="ko-KR" altLang="en-US" dirty="0"/>
              <a:t>문자 키가 아닌 경우</a:t>
            </a:r>
            <a:r>
              <a:rPr lang="en-US" altLang="ko-KR" dirty="0"/>
              <a:t>(&lt;F1&gt;, &lt;Shift&gt;, &lt;</a:t>
            </a:r>
            <a:r>
              <a:rPr lang="en-US" altLang="ko-KR" dirty="0" err="1"/>
              <a:t>PgDn</a:t>
            </a:r>
            <a:r>
              <a:rPr lang="en-US" altLang="ko-KR" dirty="0"/>
              <a:t>&gt;, &lt;Del&gt;, &lt;Ins&gt;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호출되지 않음 </a:t>
            </a:r>
          </a:p>
          <a:p>
            <a:pPr lvl="1"/>
            <a:r>
              <a:rPr lang="en-US" altLang="ko-KR" dirty="0" err="1"/>
              <a:t>onkeyup</a:t>
            </a:r>
            <a:endParaRPr lang="en-US" altLang="ko-KR" dirty="0"/>
          </a:p>
          <a:p>
            <a:pPr lvl="2"/>
            <a:r>
              <a:rPr lang="ko-KR" altLang="en-US" dirty="0"/>
              <a:t>눌러진 키가 떼어지는 순간 호출 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211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9-20 </a:t>
            </a:r>
            <a:r>
              <a:rPr lang="ko-KR" altLang="en-US" dirty="0"/>
              <a:t>키 이벤트 </a:t>
            </a:r>
            <a:r>
              <a:rPr lang="ko-KR" altLang="en-US" dirty="0" err="1"/>
              <a:t>리스너와</a:t>
            </a:r>
            <a:r>
              <a:rPr lang="ko-KR" altLang="en-US" dirty="0"/>
              <a:t> 이벤트 객체의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85728" y="1412776"/>
            <a:ext cx="4248472" cy="486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키 이벤트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/>
              <a:t>function </a:t>
            </a:r>
            <a:r>
              <a:rPr lang="en-US" altLang="ko-KR" sz="1000" b="1" dirty="0" err="1"/>
              <a:t>whatKeyDown</a:t>
            </a:r>
            <a:r>
              <a:rPr lang="en-US" altLang="ko-KR" sz="1000" b="1" dirty="0"/>
              <a:t>(e)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= "";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div =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("div");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div.innerHTML</a:t>
            </a:r>
            <a:r>
              <a:rPr lang="en-US" altLang="ko-KR" sz="1000" dirty="0"/>
              <a:t> = ""; // div </a:t>
            </a:r>
            <a:r>
              <a:rPr lang="ko-KR" altLang="en-US" sz="1000" dirty="0"/>
              <a:t>객체 내용을 지운다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b="1" dirty="0"/>
              <a:t>	if(</a:t>
            </a:r>
            <a:r>
              <a:rPr lang="en-US" altLang="ko-KR" sz="1000" b="1" dirty="0" err="1"/>
              <a:t>e.altKey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b="1" dirty="0"/>
              <a:t>		if(</a:t>
            </a:r>
            <a:r>
              <a:rPr lang="en-US" altLang="ko-KR" sz="1000" b="1" dirty="0" err="1"/>
              <a:t>e.altLeft</a:t>
            </a:r>
            <a:r>
              <a:rPr lang="en-US" altLang="ko-KR" sz="1000" b="1" dirty="0"/>
              <a:t>)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</a:t>
            </a:r>
            <a:r>
              <a:rPr lang="ko-KR" altLang="en-US" sz="1000" dirty="0"/>
              <a:t>왼쪽 </a:t>
            </a:r>
            <a:r>
              <a:rPr lang="en-US" altLang="ko-KR" sz="1000" dirty="0"/>
              <a:t>Alt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b="1" dirty="0"/>
              <a:t>		else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</a:t>
            </a:r>
            <a:r>
              <a:rPr lang="ko-KR" altLang="en-US" sz="1000" dirty="0"/>
              <a:t>오른쪽 </a:t>
            </a:r>
            <a:r>
              <a:rPr lang="en-US" altLang="ko-KR" sz="1000" dirty="0"/>
              <a:t>Alt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b="1" dirty="0"/>
              <a:t>	if(</a:t>
            </a:r>
            <a:r>
              <a:rPr lang="en-US" altLang="ko-KR" sz="1000" b="1" dirty="0" err="1"/>
              <a:t>e.shiftKey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b="1" dirty="0"/>
              <a:t>		if(</a:t>
            </a:r>
            <a:r>
              <a:rPr lang="en-US" altLang="ko-KR" sz="1000" b="1" dirty="0" err="1"/>
              <a:t>e.shiftLeft</a:t>
            </a:r>
            <a:r>
              <a:rPr lang="en-US" altLang="ko-KR" sz="1000" b="1" dirty="0"/>
              <a:t>)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</a:t>
            </a:r>
            <a:r>
              <a:rPr lang="ko-KR" altLang="en-US" sz="1000" dirty="0"/>
              <a:t>왼쪽 </a:t>
            </a:r>
            <a:r>
              <a:rPr lang="en-US" altLang="ko-KR" sz="1000" dirty="0"/>
              <a:t>Shift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b="1" dirty="0"/>
              <a:t>		else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</a:t>
            </a:r>
            <a:r>
              <a:rPr lang="ko-KR" altLang="en-US" sz="1000" dirty="0"/>
              <a:t>오른쪽 </a:t>
            </a:r>
            <a:r>
              <a:rPr lang="en-US" altLang="ko-KR" sz="1000" dirty="0"/>
              <a:t>Shift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b="1" dirty="0"/>
              <a:t>	if(</a:t>
            </a:r>
            <a:r>
              <a:rPr lang="en-US" altLang="ko-KR" sz="1000" b="1" dirty="0" err="1"/>
              <a:t>e.ctrlKey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b="1" dirty="0"/>
              <a:t>		if(</a:t>
            </a:r>
            <a:r>
              <a:rPr lang="en-US" altLang="ko-KR" sz="1000" b="1" dirty="0" err="1"/>
              <a:t>e.ctrlLeft</a:t>
            </a:r>
            <a:r>
              <a:rPr lang="en-US" altLang="ko-KR" sz="1000" b="1" dirty="0"/>
              <a:t>)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</a:t>
            </a:r>
            <a:r>
              <a:rPr lang="ko-KR" altLang="en-US" sz="1000" dirty="0"/>
              <a:t>왼쪽 </a:t>
            </a:r>
            <a:r>
              <a:rPr lang="en-US" altLang="ko-KR" sz="1000" dirty="0"/>
              <a:t>Ctrl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b="1" dirty="0"/>
              <a:t>		else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</a:t>
            </a:r>
            <a:r>
              <a:rPr lang="ko-KR" altLang="en-US" sz="1000" dirty="0"/>
              <a:t>오른쪽 </a:t>
            </a:r>
            <a:r>
              <a:rPr lang="en-US" altLang="ko-KR" sz="1000" dirty="0"/>
              <a:t>Ctrl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</a:t>
            </a:r>
            <a:r>
              <a:rPr lang="en-US" altLang="ko-KR" sz="1000" b="1" dirty="0" err="1"/>
              <a:t>String.fromCharCode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e.keyCode</a:t>
            </a:r>
            <a:r>
              <a:rPr lang="en-US" altLang="ko-KR" sz="1000" b="1" dirty="0"/>
              <a:t>) </a:t>
            </a:r>
            <a:r>
              <a:rPr lang="en-US" altLang="ko-KR" sz="1000" dirty="0"/>
              <a:t>+ "</a:t>
            </a:r>
            <a:r>
              <a:rPr lang="ko-KR" altLang="en-US" sz="1000" dirty="0"/>
              <a:t>키가 눌려졌습니다</a:t>
            </a:r>
            <a:r>
              <a:rPr lang="en-US" altLang="ko-KR" sz="1000" dirty="0"/>
              <a:t>."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div.innerHTML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; // div </a:t>
            </a:r>
            <a:r>
              <a:rPr lang="ko-KR" altLang="en-US" sz="1000" dirty="0"/>
              <a:t>객체에 문자열을</a:t>
            </a:r>
            <a:r>
              <a:rPr lang="en-US" altLang="ko-KR" sz="1000" dirty="0"/>
              <a:t> </a:t>
            </a:r>
            <a:r>
              <a:rPr lang="ko-KR" altLang="en-US" sz="1000" dirty="0"/>
              <a:t>출력한다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99992" y="1477910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키 </a:t>
            </a:r>
            <a:r>
              <a:rPr lang="ko-KR" altLang="en-US" sz="1000" dirty="0" err="1"/>
              <a:t>리스너와</a:t>
            </a:r>
            <a:r>
              <a:rPr lang="ko-KR" altLang="en-US" sz="1000" dirty="0"/>
              <a:t> 키 이벤트 객체의 </a:t>
            </a:r>
            <a:r>
              <a:rPr lang="ko-KR" altLang="en-US" sz="1000" dirty="0" err="1"/>
              <a:t>프로퍼티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ko-KR" altLang="en-US" sz="1000" dirty="0"/>
              <a:t>텍스트 창에 키를 눌러 보세요</a:t>
            </a:r>
            <a:r>
              <a:rPr lang="en-US" altLang="ko-KR" sz="1000" dirty="0"/>
              <a:t>. Alt, Shift, Ctrl </a:t>
            </a:r>
            <a:r>
              <a:rPr lang="ko-KR" altLang="en-US" sz="1000" dirty="0"/>
              <a:t>키도 가능합니다</a:t>
            </a:r>
            <a:r>
              <a:rPr lang="en-US" altLang="ko-KR" sz="1000" dirty="0"/>
              <a:t>.&lt;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&lt;input type="text" id="text" </a:t>
            </a:r>
            <a:r>
              <a:rPr lang="en-US" altLang="ko-KR" sz="1000" dirty="0" err="1"/>
              <a:t>onkeydown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whatKeyDown</a:t>
            </a:r>
            <a:r>
              <a:rPr lang="en-US" altLang="ko-KR" sz="1000" dirty="0"/>
              <a:t>(event)"&gt;</a:t>
            </a:r>
          </a:p>
          <a:p>
            <a:pPr defTabSz="180000"/>
            <a:r>
              <a:rPr lang="en-US" altLang="ko-KR" sz="1000" dirty="0"/>
              <a:t>&lt;div id="div" style="</a:t>
            </a:r>
            <a:r>
              <a:rPr lang="en-US" altLang="ko-KR" sz="1000" dirty="0" err="1"/>
              <a:t>background-color:skyblue</a:t>
            </a:r>
            <a:r>
              <a:rPr lang="en-US" altLang="ko-KR" sz="1000" dirty="0"/>
              <a:t>; width:250px; height:50px"&gt;</a:t>
            </a:r>
          </a:p>
          <a:p>
            <a:pPr defTabSz="180000"/>
            <a:r>
              <a:rPr lang="en-US" altLang="ko-KR" sz="1000" dirty="0"/>
              <a:t>&lt;/div&gt;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3140968"/>
            <a:ext cx="244594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92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onreset</a:t>
            </a:r>
            <a:r>
              <a:rPr lang="ko-KR" altLang="en-US" dirty="0"/>
              <a:t>과 </a:t>
            </a:r>
            <a:r>
              <a:rPr lang="en-US" altLang="ko-KR" dirty="0" err="1"/>
              <a:t>onsubmit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onreset</a:t>
            </a:r>
            <a:endParaRPr lang="ko-KR" altLang="en-US" dirty="0"/>
          </a:p>
          <a:p>
            <a:pPr lvl="1"/>
            <a:r>
              <a:rPr lang="en-US" altLang="ko-KR" dirty="0"/>
              <a:t>reset </a:t>
            </a:r>
            <a:r>
              <a:rPr lang="ko-KR" altLang="en-US" dirty="0"/>
              <a:t>버튼</a:t>
            </a:r>
            <a:r>
              <a:rPr lang="en-US" altLang="ko-KR" dirty="0"/>
              <a:t>(&lt;input type="reset"&gt;)</a:t>
            </a:r>
            <a:r>
              <a:rPr lang="ko-KR" altLang="en-US" dirty="0"/>
              <a:t> 클릭 시</a:t>
            </a:r>
            <a:endParaRPr lang="en-US" altLang="ko-KR" dirty="0"/>
          </a:p>
          <a:p>
            <a:pPr lvl="1"/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폼이 초기화되지 않음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onsubmit</a:t>
            </a:r>
            <a:endParaRPr lang="en-US" altLang="ko-KR" dirty="0"/>
          </a:p>
          <a:p>
            <a:pPr lvl="1"/>
            <a:r>
              <a:rPr lang="en-US" altLang="ko-KR" dirty="0"/>
              <a:t>submit(&lt;input type=“submit“ &gt;) </a:t>
            </a:r>
            <a:r>
              <a:rPr lang="ko-KR" altLang="en-US" dirty="0"/>
              <a:t>버튼 클릭 시</a:t>
            </a:r>
            <a:endParaRPr lang="en-US" altLang="ko-KR" dirty="0"/>
          </a:p>
          <a:p>
            <a:pPr lvl="1"/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폼 전송하지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  <a:r>
              <a:rPr lang="en-US" altLang="ko-KR" dirty="0"/>
              <a:t>(form</a:t>
            </a:r>
            <a:r>
              <a:rPr lang="ko-KR" altLang="en-US" dirty="0"/>
              <a:t>태그안에 줌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5085184"/>
            <a:ext cx="52565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&lt;form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onreset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="..."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onsubmit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="..."&gt;</a:t>
            </a:r>
          </a:p>
        </p:txBody>
      </p:sp>
    </p:spTree>
    <p:extLst>
      <p:ext uri="{BB962C8B-B14F-4D97-AF65-F5344CB8AC3E}">
        <p14:creationId xmlns:p14="http://schemas.microsoft.com/office/powerpoint/2010/main" val="8900319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36157-3954-457A-B635-FEE4E3AE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12F43-D242-4630-8C66-51C2958598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()"&gt;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Enter name: </a:t>
            </a:r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="text"&gt;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="submit"&gt;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/>
              <a:t>&lt;form </a:t>
            </a:r>
            <a:r>
              <a:rPr lang="en-US" altLang="ko-KR" dirty="0" err="1"/>
              <a:t>onreset</a:t>
            </a:r>
            <a:r>
              <a:rPr lang="en-US" altLang="ko-KR" dirty="0"/>
              <a:t>="</a:t>
            </a:r>
            <a:r>
              <a:rPr lang="en-US" altLang="ko-KR" dirty="0" err="1"/>
              <a:t>myFunction</a:t>
            </a:r>
            <a:r>
              <a:rPr lang="en-US" altLang="ko-KR" dirty="0"/>
              <a:t>()"&gt;</a:t>
            </a:r>
          </a:p>
          <a:p>
            <a:pPr marL="0" indent="0">
              <a:buNone/>
            </a:pPr>
            <a:r>
              <a:rPr lang="en-US" altLang="ko-KR" dirty="0"/>
              <a:t>  Enter name: &lt;input type="text"&gt;</a:t>
            </a:r>
          </a:p>
          <a:p>
            <a:pPr marL="0" indent="0">
              <a:buNone/>
            </a:pPr>
            <a:r>
              <a:rPr lang="en-US" altLang="ko-KR" dirty="0"/>
              <a:t>  &lt;input type="reset"&gt;</a:t>
            </a:r>
          </a:p>
          <a:p>
            <a:pPr marL="0" indent="0">
              <a:buNone/>
            </a:pPr>
            <a:r>
              <a:rPr lang="en-US" altLang="ko-KR" dirty="0"/>
              <a:t>&lt;/form&gt;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E1729E-A9D1-47A4-BF0F-D34840FA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12723" y="4077072"/>
            <a:ext cx="3163615" cy="2359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9-1 HTML </a:t>
            </a:r>
            <a:r>
              <a:rPr lang="ko-KR" altLang="en-US" dirty="0"/>
              <a:t>태그 내에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484784"/>
            <a:ext cx="49685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&lt;head&gt;&lt;title&gt;HTML </a:t>
            </a:r>
            <a:r>
              <a:rPr lang="ko-KR" altLang="en-US" sz="1400" dirty="0"/>
              <a:t>태그에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작성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&lt;p&gt;HTML </a:t>
            </a:r>
            <a:r>
              <a:rPr lang="ko-KR" altLang="en-US" sz="1400" dirty="0"/>
              <a:t>태그에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작성</a:t>
            </a:r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 </a:t>
            </a:r>
            <a:r>
              <a:rPr lang="en-US" altLang="ko-KR" sz="1400" b="1" dirty="0" err="1"/>
              <a:t>onmouseover</a:t>
            </a:r>
            <a:r>
              <a:rPr lang="en-US" altLang="ko-KR" sz="1400" b="1" dirty="0"/>
              <a:t>="</a:t>
            </a:r>
            <a:r>
              <a:rPr lang="en-US" altLang="ko-KR" sz="1400" b="1" dirty="0" err="1"/>
              <a:t>this.style.backgroundColor</a:t>
            </a:r>
            <a:r>
              <a:rPr lang="en-US" altLang="ko-KR" sz="1400" b="1" dirty="0"/>
              <a:t>='orchid'"</a:t>
            </a:r>
          </a:p>
          <a:p>
            <a:pPr defTabSz="180000"/>
            <a:r>
              <a:rPr lang="en-US" altLang="ko-KR" sz="1400" b="1" dirty="0"/>
              <a:t>     </a:t>
            </a:r>
            <a:r>
              <a:rPr lang="en-US" altLang="ko-KR" sz="1400" b="1" dirty="0" err="1"/>
              <a:t>onmouseout</a:t>
            </a:r>
            <a:r>
              <a:rPr lang="en-US" altLang="ko-KR" sz="1400" b="1" dirty="0"/>
              <a:t>="</a:t>
            </a:r>
            <a:r>
              <a:rPr lang="en-US" altLang="ko-KR" sz="1400" b="1" dirty="0" err="1"/>
              <a:t>this.style.backgroundColor</a:t>
            </a:r>
            <a:r>
              <a:rPr lang="en-US" altLang="ko-KR" sz="1400" b="1" dirty="0"/>
              <a:t>='white'"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마우스 올리면 </a:t>
            </a:r>
            <a:r>
              <a:rPr lang="en-US" altLang="ko-KR" sz="1400" dirty="0"/>
              <a:t>orchid </a:t>
            </a:r>
            <a:r>
              <a:rPr lang="ko-KR" altLang="en-US" sz="1400" dirty="0"/>
              <a:t>색으로 변경</a:t>
            </a:r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917681" y="5805264"/>
            <a:ext cx="1528052" cy="442674"/>
          </a:xfrm>
          <a:prstGeom prst="wedgeRoundRectCallout">
            <a:avLst>
              <a:gd name="adj1" fmla="val 69813"/>
              <a:gd name="adj2" fmla="val 11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이곳에 마우스를 올리면 배경색 변함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99385" y="1484784"/>
            <a:ext cx="3163615" cy="23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0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 dirty="0" smtClean="0"/>
              <a:t>DOM </a:t>
            </a:r>
            <a:r>
              <a:rPr lang="ko-KR" altLang="en-US" dirty="0" smtClean="0"/>
              <a:t>객체의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r>
              <a:rPr lang="ko-KR" altLang="en-US" dirty="0" err="1"/>
              <a:t>프로퍼티에</a:t>
            </a:r>
            <a:r>
              <a:rPr lang="ko-KR" altLang="en-US" dirty="0"/>
              <a:t> 작성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/>
              <a:t>객체의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err="1"/>
              <a:t>프로퍼티에</a:t>
            </a:r>
            <a:r>
              <a:rPr lang="ko-KR" altLang="en-US" dirty="0"/>
              <a:t>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코드 작성</a:t>
            </a:r>
            <a:r>
              <a:rPr lang="en-US" altLang="ko-KR" dirty="0"/>
              <a:t>(</a:t>
            </a:r>
            <a:r>
              <a:rPr lang="ko-KR" altLang="en-US" sz="1400" dirty="0" err="1"/>
              <a:t>이벤트리스너프로퍼티이름은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시작태그의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이벤트리스너속성이름과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동일</a:t>
            </a:r>
            <a:r>
              <a:rPr lang="en-US" altLang="ko-KR" sz="1400" dirty="0"/>
              <a:t>)</a:t>
            </a:r>
          </a:p>
          <a:p>
            <a:pPr marL="32004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47664" y="2276872"/>
            <a:ext cx="66247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id=“p”&gt;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마우스 올리면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orchid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색으로 변경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47664" y="2780928"/>
            <a:ext cx="66247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over() {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사용할 함수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64472" y="3715871"/>
            <a:ext cx="660792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("p"); </a:t>
            </a: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over;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over()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함수 등록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564472" y="4365104"/>
            <a:ext cx="660792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strike="sngStrike" kern="0" dirty="0">
                <a:solidFill>
                  <a:srgbClr val="000000"/>
                </a:solidFill>
                <a:latin typeface="+mj-ea"/>
                <a:ea typeface="+mj-ea"/>
              </a:rPr>
              <a:t>over()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잘못된 코드 </a:t>
            </a:r>
          </a:p>
        </p:txBody>
      </p:sp>
    </p:spTree>
    <p:extLst>
      <p:ext uri="{BB962C8B-B14F-4D97-AF65-F5344CB8AC3E}">
        <p14:creationId xmlns:p14="http://schemas.microsoft.com/office/powerpoint/2010/main" val="319720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6183" y="3907077"/>
            <a:ext cx="2460936" cy="19564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9-2 DOM </a:t>
            </a:r>
            <a:r>
              <a:rPr lang="ko-KR" altLang="en-US" dirty="0"/>
              <a:t>객체의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err="1"/>
              <a:t>프로퍼티에</a:t>
            </a:r>
            <a:r>
              <a:rPr lang="ko-KR" altLang="en-US" dirty="0"/>
              <a:t> </a:t>
            </a:r>
            <a:r>
              <a:rPr lang="ko-KR" altLang="en-US" dirty="0" err="1"/>
              <a:t>리스너</a:t>
            </a:r>
            <a:r>
              <a:rPr lang="ko-KR" altLang="en-US" dirty="0"/>
              <a:t> 등록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570205"/>
            <a:ext cx="5112568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&lt;title&gt;DOM </a:t>
            </a:r>
            <a:r>
              <a:rPr lang="ko-KR" altLang="en-US" sz="1200" dirty="0"/>
              <a:t>객체의 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프로퍼티에</a:t>
            </a:r>
            <a:r>
              <a:rPr lang="ko-KR" altLang="en-US" sz="1200" dirty="0"/>
              <a:t> 함수 등록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p;</a:t>
            </a:r>
          </a:p>
          <a:p>
            <a:pPr defTabSz="180000"/>
            <a:r>
              <a:rPr lang="en-US" altLang="ko-KR" sz="1200" b="1" dirty="0"/>
              <a:t>function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() { </a:t>
            </a:r>
            <a:r>
              <a:rPr lang="en-US" altLang="ko-KR" sz="1200" dirty="0"/>
              <a:t>// </a:t>
            </a:r>
            <a:r>
              <a:rPr lang="ko-KR" altLang="en-US" sz="1200" dirty="0"/>
              <a:t>문서가 완전히 </a:t>
            </a:r>
            <a:r>
              <a:rPr lang="ko-KR" altLang="en-US" sz="1200" dirty="0" err="1"/>
              <a:t>로드되었을</a:t>
            </a:r>
            <a:r>
              <a:rPr lang="ko-KR" altLang="en-US" sz="1200" dirty="0"/>
              <a:t> 때 호출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p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C00000"/>
                </a:solidFill>
              </a:rPr>
              <a:t>p.onmouseover</a:t>
            </a:r>
            <a:r>
              <a:rPr lang="en-US" altLang="ko-KR" sz="1200" b="1" dirty="0">
                <a:solidFill>
                  <a:srgbClr val="C00000"/>
                </a:solidFill>
              </a:rPr>
              <a:t> = over; </a:t>
            </a:r>
            <a:r>
              <a:rPr lang="en-US" altLang="ko-KR" sz="1200" dirty="0"/>
              <a:t>// over()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onmouseover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리스너로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C00000"/>
                </a:solidFill>
              </a:rPr>
              <a:t>p.onmouseout</a:t>
            </a:r>
            <a:r>
              <a:rPr lang="en-US" altLang="ko-KR" sz="1200" b="1" dirty="0">
                <a:solidFill>
                  <a:srgbClr val="C00000"/>
                </a:solidFill>
              </a:rPr>
              <a:t> = out; </a:t>
            </a:r>
            <a:r>
              <a:rPr lang="en-US" altLang="ko-KR" sz="1200" dirty="0"/>
              <a:t>// out()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onmouseout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리스너로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over()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out()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="white";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&lt;h3&gt;DOM </a:t>
            </a:r>
            <a:r>
              <a:rPr lang="ko-KR" altLang="en-US" sz="1200" dirty="0"/>
              <a:t>객체의 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프로퍼티에</a:t>
            </a:r>
            <a:r>
              <a:rPr lang="ko-KR" altLang="en-US" sz="1200" dirty="0"/>
              <a:t> 함수 등록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</a:t>
            </a:r>
            <a:r>
              <a:rPr lang="en-US" altLang="ko-KR" sz="1200" b="1" dirty="0"/>
              <a:t>id="p"</a:t>
            </a:r>
            <a:r>
              <a:rPr lang="en-US" altLang="ko-KR" sz="1200" dirty="0"/>
              <a:t>&gt;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600140" y="5716594"/>
            <a:ext cx="1528052" cy="442674"/>
          </a:xfrm>
          <a:prstGeom prst="wedgeRoundRectCallout">
            <a:avLst>
              <a:gd name="adj1" fmla="val -74189"/>
              <a:gd name="adj2" fmla="val -612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이곳에 마우스를 올리면 배경색 변함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1700808"/>
            <a:ext cx="2460936" cy="195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6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객체의 </a:t>
            </a:r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640080" lvl="2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5656" y="4941168"/>
            <a:ext cx="66967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over);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over()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0783" y="1955354"/>
            <a:ext cx="7835265" cy="23031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5589240"/>
            <a:ext cx="4245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r>
              <a:rPr lang="ko-KR" altLang="en-US" dirty="0"/>
              <a:t>는  </a:t>
            </a:r>
            <a:r>
              <a:rPr lang="en-US" altLang="ko-KR" dirty="0"/>
              <a:t>capture, false</a:t>
            </a:r>
            <a:r>
              <a:rPr lang="ko-KR" altLang="en-US" dirty="0"/>
              <a:t>는 </a:t>
            </a:r>
            <a:r>
              <a:rPr lang="ko-KR" altLang="en-US" dirty="0" err="1"/>
              <a:t>버블링</a:t>
            </a:r>
            <a:r>
              <a:rPr lang="en-US" altLang="ko-KR" dirty="0"/>
              <a:t>(</a:t>
            </a:r>
            <a:r>
              <a:rPr lang="ko-KR" altLang="en-US" dirty="0"/>
              <a:t>디폴트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버블링은</a:t>
            </a:r>
            <a:r>
              <a:rPr lang="ko-KR" altLang="en-US" dirty="0"/>
              <a:t> 하위에서 상위로 전달</a:t>
            </a:r>
          </a:p>
        </p:txBody>
      </p:sp>
    </p:spTree>
    <p:extLst>
      <p:ext uri="{BB962C8B-B14F-4D97-AF65-F5344CB8AC3E}">
        <p14:creationId xmlns:p14="http://schemas.microsoft.com/office/powerpoint/2010/main" val="1231809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21237</TotalTime>
  <Words>3239</Words>
  <Application>Microsoft Office PowerPoint</Application>
  <PresentationFormat>화면 슬라이드 쇼(4:3)</PresentationFormat>
  <Paragraphs>1172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6" baseType="lpstr">
      <vt:lpstr>HY나무L</vt:lpstr>
      <vt:lpstr>HY헤드라인M</vt:lpstr>
      <vt:lpstr>돋움</vt:lpstr>
      <vt:lpstr>맑은 고딕</vt:lpstr>
      <vt:lpstr>휴먼편지체</vt:lpstr>
      <vt:lpstr>Consolas</vt:lpstr>
      <vt:lpstr>Helvetica</vt:lpstr>
      <vt:lpstr>Wingdings</vt:lpstr>
      <vt:lpstr>Wingdings 2</vt:lpstr>
      <vt:lpstr>가을</vt:lpstr>
      <vt:lpstr>Event 기초 및 활용</vt:lpstr>
      <vt:lpstr>강의 목표</vt:lpstr>
      <vt:lpstr>이벤트 개요</vt:lpstr>
      <vt:lpstr>브라우저에 발생하는 다양한 이벤트들</vt:lpstr>
      <vt:lpstr>이벤트 리스너 만들기</vt:lpstr>
      <vt:lpstr>예제 9-1 HTML 태그 내에 이벤트 리스너 작성</vt:lpstr>
      <vt:lpstr>DOM 객체의 이벤트 리스너 프로퍼티에 작성</vt:lpstr>
      <vt:lpstr>예제 9-2 DOM 객체의 이벤트 리스너 프로퍼티에 리스너 등록</vt:lpstr>
      <vt:lpstr>DOM 객체의 addEventListener() 메소드 활용</vt:lpstr>
      <vt:lpstr>예제 9–3 addEventListener() 사용</vt:lpstr>
      <vt:lpstr>익명 함수로 이벤트 리스너 작성</vt:lpstr>
      <vt:lpstr>예제 9-4 익명 함수로 이벤트 리스너 작성</vt:lpstr>
      <vt:lpstr>이벤트 리스너 작성 방법 4 가지 비교</vt:lpstr>
      <vt:lpstr>이벤트 객체(객체명이 event,이벤트 발생시 생김)</vt:lpstr>
      <vt:lpstr>이벤트 객체(event) 전달받기</vt:lpstr>
      <vt:lpstr>예제 9-5 이벤트 리스너에서 이벤트 객체 전달 받기</vt:lpstr>
      <vt:lpstr>이벤트 객체(event)에 들어 있는 정보</vt:lpstr>
      <vt:lpstr>예제 9-6 이벤트 객체의 프로퍼티 출력</vt:lpstr>
      <vt:lpstr>이벤트의 디폴트 행동 취소, preventDefault()</vt:lpstr>
      <vt:lpstr>예제 9-7 이벤트의 디폴트 행동 취소</vt:lpstr>
      <vt:lpstr>이벤트 흐름</vt:lpstr>
      <vt:lpstr>이벤트 흐름 사례</vt:lpstr>
      <vt:lpstr>PowerPoint 프레젠테이션</vt:lpstr>
      <vt:lpstr>캡쳐 리스너와 버블 리스너</vt:lpstr>
      <vt:lpstr>예제 9-8 이벤트 흐름</vt:lpstr>
      <vt:lpstr>PowerPoint 프레젠테이션</vt:lpstr>
      <vt:lpstr>이벤트 흐름을 중단시킬 수 있는가? YES</vt:lpstr>
      <vt:lpstr>마우스 핸들링</vt:lpstr>
      <vt:lpstr>예제 9-9 onclick 리스너로 계산기 만들기</vt:lpstr>
      <vt:lpstr>여러 마우스 관련 이벤트 리스너</vt:lpstr>
      <vt:lpstr>예제 9-10 마우스 관련 이벤트 리스너</vt:lpstr>
      <vt:lpstr>PowerPoint 프레젠테이션</vt:lpstr>
      <vt:lpstr>예제 9-11 onmousemove와 마우스 위치 및 버튼정보 (버튼 정보는 move에서는 0(left)</vt:lpstr>
      <vt:lpstr>oncontextmenu(팝업메뉴)</vt:lpstr>
      <vt:lpstr>예제 9-12 oncontextmenu로 소스 보기나 이미지 다운로드 금지</vt:lpstr>
      <vt:lpstr>문서의 로딩 완료와 onload</vt:lpstr>
      <vt:lpstr>예제 9-13 onload에서 사이트 이전을 알리는 공고창 출력</vt:lpstr>
      <vt:lpstr>이미지 로딩 완료와 onload</vt:lpstr>
      <vt:lpstr>이미지 로딩시 주의할 점</vt:lpstr>
      <vt:lpstr>예제 9-14 onload로 이미지의 크기 알아내기</vt:lpstr>
      <vt:lpstr>현행 시스템 분석(요구사항 분석)</vt:lpstr>
      <vt:lpstr>현행 시스템 분석(요구사항 분석)</vt:lpstr>
      <vt:lpstr>현행 시스템 분석(요구사항 분석)</vt:lpstr>
      <vt:lpstr>new Image()로 이미지 로딩과 출력</vt:lpstr>
      <vt:lpstr>예제 9-15 new Image()로 이미지 로딩</vt:lpstr>
      <vt:lpstr>onblur와 onfocus</vt:lpstr>
      <vt:lpstr>예제 9-16 onfocus와 onblur, 입력 없이 다른 창으로 갈 수 없음</vt:lpstr>
      <vt:lpstr>라디오버튼과 체크박스(click이벤트로 처리)</vt:lpstr>
      <vt:lpstr>예제 9-17 선택된 라디오버튼 알아내기</vt:lpstr>
      <vt:lpstr>예제 9–18 체크박스로 선택한 물품 계산</vt:lpstr>
      <vt:lpstr>select 객체와 onchange</vt:lpstr>
      <vt:lpstr>예제 9-19 select 객체에서 선택한 과일 출력</vt:lpstr>
      <vt:lpstr>키 이벤트(키보드 관련 이벤트)리스너</vt:lpstr>
      <vt:lpstr>예제 9-20 키 이벤트 리스너와 이벤트 객체의 프로퍼티</vt:lpstr>
      <vt:lpstr>onreset과 onsubmit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Admin</cp:lastModifiedBy>
  <cp:revision>608</cp:revision>
  <dcterms:created xsi:type="dcterms:W3CDTF">2011-08-27T14:53:28Z</dcterms:created>
  <dcterms:modified xsi:type="dcterms:W3CDTF">2022-12-14T10:00:40Z</dcterms:modified>
</cp:coreProperties>
</file>