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5"/>
  </p:notesMasterIdLst>
  <p:sldIdLst>
    <p:sldId id="379" r:id="rId2"/>
    <p:sldId id="306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73" r:id="rId16"/>
    <p:sldId id="374" r:id="rId17"/>
    <p:sldId id="335" r:id="rId18"/>
    <p:sldId id="375" r:id="rId19"/>
    <p:sldId id="336" r:id="rId20"/>
    <p:sldId id="380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76" r:id="rId39"/>
    <p:sldId id="377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72" r:id="rId52"/>
    <p:sldId id="366" r:id="rId53"/>
    <p:sldId id="381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79"/>
            <p14:sldId id="306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73"/>
            <p14:sldId id="374"/>
            <p14:sldId id="335"/>
            <p14:sldId id="375"/>
            <p14:sldId id="336"/>
            <p14:sldId id="380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76"/>
            <p14:sldId id="37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72"/>
            <p14:sldId id="366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FB4FF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50" autoAdjust="0"/>
    <p:restoredTop sz="96935" autoAdjust="0"/>
  </p:normalViewPr>
  <p:slideViewPr>
    <p:cSldViewPr>
      <p:cViewPr varScale="1">
        <p:scale>
          <a:sx n="115" d="100"/>
          <a:sy n="115" d="100"/>
        </p:scale>
        <p:origin x="21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CSS3 </a:t>
            </a:r>
            <a:r>
              <a:rPr lang="ko-KR" altLang="en-US" b="1"/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박스의 배치 </a:t>
            </a:r>
            <a:r>
              <a:rPr lang="en-US" altLang="ko-KR" dirty="0"/>
              <a:t>: position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normal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페이지에 나타난 </a:t>
            </a:r>
            <a:r>
              <a:rPr lang="ko-KR" altLang="en-US" dirty="0" err="1" smtClean="0"/>
              <a:t>순서대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태그 배치</a:t>
            </a:r>
            <a:endParaRPr lang="en-US" altLang="ko-KR" dirty="0"/>
          </a:p>
          <a:p>
            <a:pPr lvl="1"/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이용하여 </a:t>
            </a:r>
            <a:r>
              <a:rPr lang="en-US" altLang="ko-KR" dirty="0"/>
              <a:t>normal flow </a:t>
            </a:r>
            <a:r>
              <a:rPr lang="ko-KR" altLang="en-US" dirty="0"/>
              <a:t>무시 가능</a:t>
            </a:r>
            <a:endParaRPr lang="en-US" altLang="ko-KR" dirty="0"/>
          </a:p>
          <a:p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이용한 배치 방법</a:t>
            </a:r>
            <a:endParaRPr lang="en-US" altLang="ko-KR" dirty="0"/>
          </a:p>
          <a:p>
            <a:pPr lvl="1"/>
            <a:r>
              <a:rPr lang="ko-KR" altLang="en-US" dirty="0"/>
              <a:t>정적 배치 </a:t>
            </a:r>
            <a:r>
              <a:rPr lang="en-US" altLang="ko-KR" dirty="0"/>
              <a:t>- position : static(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상대 배치 </a:t>
            </a:r>
            <a:r>
              <a:rPr lang="en-US" altLang="ko-KR" dirty="0"/>
              <a:t>- position : relative</a:t>
            </a:r>
          </a:p>
          <a:p>
            <a:pPr lvl="1"/>
            <a:r>
              <a:rPr lang="ko-KR" altLang="en-US" dirty="0"/>
              <a:t>절대 배치 </a:t>
            </a:r>
            <a:r>
              <a:rPr lang="en-US" altLang="ko-KR" dirty="0"/>
              <a:t>- position : absolute</a:t>
            </a:r>
          </a:p>
          <a:p>
            <a:pPr lvl="1"/>
            <a:r>
              <a:rPr lang="ko-KR" altLang="en-US" dirty="0"/>
              <a:t>고정 배치 </a:t>
            </a:r>
            <a:r>
              <a:rPr lang="en-US" altLang="ko-KR" dirty="0"/>
              <a:t>- position : fixed,</a:t>
            </a:r>
            <a:r>
              <a:rPr lang="ko-KR" altLang="en-US" dirty="0"/>
              <a:t> </a:t>
            </a:r>
            <a:r>
              <a:rPr lang="en-US" altLang="ko-KR" dirty="0"/>
              <a:t>sticky</a:t>
            </a:r>
          </a:p>
          <a:p>
            <a:pPr lvl="1"/>
            <a:r>
              <a:rPr lang="ko-KR" altLang="en-US" dirty="0"/>
              <a:t>유동 배치 </a:t>
            </a:r>
            <a:r>
              <a:rPr lang="en-US" altLang="ko-KR" dirty="0"/>
              <a:t>- float : left </a:t>
            </a:r>
            <a:r>
              <a:rPr lang="ko-KR" altLang="en-US" dirty="0"/>
              <a:t>혹은 </a:t>
            </a:r>
            <a:r>
              <a:rPr lang="en-US" altLang="ko-KR" dirty="0"/>
              <a:t>float : right </a:t>
            </a:r>
          </a:p>
          <a:p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사용할 때</a:t>
            </a:r>
            <a:r>
              <a:rPr lang="en-US" altLang="ko-KR" dirty="0"/>
              <a:t>, </a:t>
            </a:r>
            <a:r>
              <a:rPr lang="ko-KR" altLang="en-US" dirty="0"/>
              <a:t>태그의 위치와</a:t>
            </a:r>
            <a:r>
              <a:rPr lang="en-US" altLang="ko-KR" dirty="0"/>
              <a:t> </a:t>
            </a:r>
            <a:r>
              <a:rPr lang="ko-KR" altLang="en-US" dirty="0"/>
              <a:t>크기</a:t>
            </a:r>
          </a:p>
          <a:p>
            <a:pPr lvl="1"/>
            <a:r>
              <a:rPr lang="en-US" altLang="ko-KR" dirty="0"/>
              <a:t>top, bottom, left, right, width, height </a:t>
            </a:r>
            <a:r>
              <a:rPr lang="ko-KR" altLang="en-US" dirty="0" err="1"/>
              <a:t>프로퍼티로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ko-KR" altLang="en-US" dirty="0"/>
              <a:t>이들 </a:t>
            </a:r>
            <a:r>
              <a:rPr lang="ko-KR" altLang="en-US" dirty="0" err="1"/>
              <a:t>프로퍼티는</a:t>
            </a:r>
            <a:r>
              <a:rPr lang="ko-KR" altLang="en-US" dirty="0"/>
              <a:t> 배치 방법에 따라 다르게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상대 배치</a:t>
            </a:r>
            <a:r>
              <a:rPr lang="en-US" altLang="ko-KR" dirty="0"/>
              <a:t>, position : relative</a:t>
            </a:r>
            <a:endParaRPr lang="ko-KR" altLang="en-US" dirty="0"/>
          </a:p>
        </p:txBody>
      </p:sp>
      <p:sp>
        <p:nvSpPr>
          <p:cNvPr id="23" name="내용 개체 틀 2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normal flow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b="1" dirty="0"/>
              <a:t>기본 위치</a:t>
            </a:r>
            <a:r>
              <a:rPr lang="en-US" altLang="ko-KR" dirty="0"/>
              <a:t>’</a:t>
            </a:r>
            <a:r>
              <a:rPr lang="ko-KR" altLang="en-US" dirty="0"/>
              <a:t>에서 </a:t>
            </a:r>
            <a:r>
              <a:rPr lang="en-US" altLang="ko-KR" dirty="0"/>
              <a:t>left, top, bottom, right </a:t>
            </a:r>
            <a:r>
              <a:rPr lang="ko-KR" altLang="en-US" dirty="0" err="1"/>
              <a:t>프로퍼티의</a:t>
            </a:r>
            <a:r>
              <a:rPr lang="ko-KR" altLang="en-US" dirty="0"/>
              <a:t> 값만큼 이동한 </a:t>
            </a:r>
            <a:r>
              <a:rPr lang="en-US" altLang="ko-KR" dirty="0"/>
              <a:t>‘</a:t>
            </a:r>
            <a:r>
              <a:rPr lang="ko-KR" altLang="en-US" b="1" dirty="0"/>
              <a:t>상대 위치</a:t>
            </a:r>
            <a:r>
              <a:rPr lang="en-US" altLang="ko-KR" dirty="0"/>
              <a:t>’</a:t>
            </a:r>
            <a:r>
              <a:rPr lang="ko-KR" altLang="en-US" dirty="0"/>
              <a:t>에 배치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34468"/>
            <a:ext cx="5657931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587284" y="4654872"/>
            <a:ext cx="24405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83321" y="4531967"/>
            <a:ext cx="79454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87284" y="4475537"/>
            <a:ext cx="0" cy="280173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587284" y="3639503"/>
            <a:ext cx="720781" cy="787104"/>
            <a:chOff x="5117790" y="3341090"/>
            <a:chExt cx="453922" cy="44795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117790" y="3341090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117790" y="3349041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117790" y="3789040"/>
              <a:ext cx="1911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71712" y="3349041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 rot="10800000">
            <a:off x="5369420" y="3601006"/>
            <a:ext cx="739130" cy="809891"/>
            <a:chOff x="7258918" y="5085184"/>
            <a:chExt cx="453924" cy="45265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7258920" y="5085184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258920" y="5093135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H="1" flipV="1">
              <a:off x="7258918" y="5533134"/>
              <a:ext cx="168231" cy="47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712842" y="5093135"/>
              <a:ext cx="0" cy="1678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072630" y="3243967"/>
            <a:ext cx="893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right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295031" y="4095538"/>
            <a:ext cx="0" cy="31065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34930" y="4410898"/>
            <a:ext cx="1344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092752" y="3238783"/>
            <a:ext cx="0" cy="3278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857147" y="3403566"/>
            <a:ext cx="24405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5380" y="4380287"/>
            <a:ext cx="724424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>
                <a:solidFill>
                  <a:srgbClr val="FFFF00"/>
                </a:solidFill>
              </a:rPr>
              <a:t>상대 위치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92701" y="3647509"/>
            <a:ext cx="68156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/>
              <a:t>기본 위치</a:t>
            </a:r>
          </a:p>
        </p:txBody>
      </p:sp>
      <p:sp>
        <p:nvSpPr>
          <p:cNvPr id="74" name="모서리가 둥근 사각형 설명선 73"/>
          <p:cNvSpPr/>
          <p:nvPr/>
        </p:nvSpPr>
        <p:spPr>
          <a:xfrm>
            <a:off x="2636049" y="4906676"/>
            <a:ext cx="1438812" cy="629960"/>
          </a:xfrm>
          <a:prstGeom prst="wedgeRoundRectCallout">
            <a:avLst>
              <a:gd name="adj1" fmla="val -9724"/>
              <a:gd name="adj2" fmla="val -705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position : relative;</a:t>
            </a:r>
          </a:p>
          <a:p>
            <a:r>
              <a:rPr lang="en-US" altLang="ko-KR" sz="1000" dirty="0"/>
              <a:t>left : 20px; </a:t>
            </a:r>
          </a:p>
          <a:p>
            <a:r>
              <a:rPr lang="en-US" altLang="ko-KR" sz="1000" dirty="0"/>
              <a:t>top : 20px;</a:t>
            </a:r>
            <a:endParaRPr lang="ko-KR" altLang="en-US" sz="1000" dirty="0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4445112" y="2432777"/>
            <a:ext cx="1438812" cy="612934"/>
          </a:xfrm>
          <a:prstGeom prst="wedgeRoundRectCallout">
            <a:avLst>
              <a:gd name="adj1" fmla="val 3451"/>
              <a:gd name="adj2" fmla="val 753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position : relative;</a:t>
            </a:r>
          </a:p>
          <a:p>
            <a:r>
              <a:rPr lang="en-US" altLang="ko-KR" sz="1000" dirty="0"/>
              <a:t>right : 20px; </a:t>
            </a:r>
          </a:p>
          <a:p>
            <a:r>
              <a:rPr lang="en-US" altLang="ko-KR" sz="1000" dirty="0"/>
              <a:t>bottom : 20px;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87142" y="3645576"/>
            <a:ext cx="0" cy="24888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98541" y="3367078"/>
            <a:ext cx="9089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top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157084" y="3636051"/>
            <a:ext cx="30478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839439" y="4402620"/>
            <a:ext cx="104448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bottom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35927" y="4186596"/>
            <a:ext cx="68156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/>
              <a:t>기본 위치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073247" y="3699099"/>
            <a:ext cx="724424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>
                <a:solidFill>
                  <a:srgbClr val="FFFF00"/>
                </a:solidFill>
              </a:rPr>
              <a:t>상대 위치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7020272" y="5134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02752304" descr="EMB0000279007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60524"/>
            <a:ext cx="2139628" cy="137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8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직사각형 2057"/>
          <p:cNvSpPr/>
          <p:nvPr/>
        </p:nvSpPr>
        <p:spPr>
          <a:xfrm>
            <a:off x="827584" y="1909276"/>
            <a:ext cx="33556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</a:t>
            </a:r>
          </a:p>
          <a:p>
            <a:pPr defTabSz="180000"/>
            <a:r>
              <a:rPr lang="en-US" altLang="ko-KR" sz="1100" dirty="0"/>
              <a:t>&lt;title&gt;relative </a:t>
            </a:r>
            <a:r>
              <a:rPr lang="ko-KR" altLang="en-US" sz="1100" dirty="0"/>
              <a:t>배치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&lt;style&gt;</a:t>
            </a:r>
          </a:p>
          <a:p>
            <a:pPr defTabSz="180000"/>
            <a:r>
              <a:rPr lang="en-US" altLang="ko-KR" sz="1100" b="1" dirty="0"/>
              <a:t>div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display : inline-block;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height : 50px;</a:t>
            </a:r>
          </a:p>
          <a:p>
            <a:pPr defTabSz="180000"/>
            <a:r>
              <a:rPr lang="en-US" altLang="ko-KR" sz="1100" b="1" dirty="0"/>
              <a:t>	width : 50px;</a:t>
            </a:r>
          </a:p>
          <a:p>
            <a:pPr defTabSz="180000"/>
            <a:r>
              <a:rPr lang="en-US" altLang="ko-KR" sz="1100" dirty="0"/>
              <a:t>	border : 1px solid </a:t>
            </a:r>
            <a:r>
              <a:rPr lang="en-US" altLang="ko-KR" sz="1100" dirty="0" err="1"/>
              <a:t>lightgray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text-align : center;</a:t>
            </a:r>
          </a:p>
          <a:p>
            <a:pPr defTabSz="180000"/>
            <a:r>
              <a:rPr lang="en-US" altLang="ko-KR" sz="1100" dirty="0"/>
              <a:t>	color : white;</a:t>
            </a:r>
          </a:p>
          <a:p>
            <a:pPr defTabSz="180000"/>
            <a:r>
              <a:rPr lang="en-US" altLang="ko-KR" sz="1100" dirty="0"/>
              <a:t>	background : red;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b="1" dirty="0"/>
              <a:t>#</a:t>
            </a:r>
            <a:r>
              <a:rPr lang="en-US" altLang="ko-KR" sz="1100" b="1" dirty="0" err="1"/>
              <a:t>down:hover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position : relative;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left : 20px; </a:t>
            </a:r>
          </a:p>
          <a:p>
            <a:pPr defTabSz="180000"/>
            <a:r>
              <a:rPr lang="en-US" altLang="ko-KR" sz="1100" b="1" dirty="0"/>
              <a:t>	top : 20px;</a:t>
            </a:r>
            <a:r>
              <a:rPr lang="en-US" altLang="ko-KR" sz="1100" dirty="0"/>
              <a:t>    </a:t>
            </a:r>
          </a:p>
          <a:p>
            <a:pPr defTabSz="180000"/>
            <a:r>
              <a:rPr lang="en-US" altLang="ko-KR" sz="1100" dirty="0"/>
              <a:t>	background 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b="1" dirty="0"/>
              <a:t>#</a:t>
            </a:r>
            <a:r>
              <a:rPr lang="en-US" altLang="ko-KR" sz="1100" b="1" dirty="0" err="1"/>
              <a:t>up:hover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position : relative;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right : 20px; </a:t>
            </a:r>
          </a:p>
          <a:p>
            <a:pPr defTabSz="180000"/>
            <a:r>
              <a:rPr lang="en-US" altLang="ko-KR" sz="1100" b="1" dirty="0"/>
              <a:t>	bottom : 20px;</a:t>
            </a:r>
          </a:p>
          <a:p>
            <a:pPr defTabSz="180000"/>
            <a:r>
              <a:rPr lang="en-US" altLang="ko-KR" sz="1100" dirty="0"/>
              <a:t>	background 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&lt;/style&gt;</a:t>
            </a:r>
          </a:p>
          <a:p>
            <a:pPr defTabSz="180000"/>
            <a:r>
              <a:rPr lang="en-US" altLang="ko-KR" sz="1100" dirty="0"/>
              <a:t>&lt;/head&gt;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5-2 position : relative </a:t>
            </a:r>
            <a:r>
              <a:rPr lang="ko-KR" altLang="en-US" dirty="0"/>
              <a:t>상대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30220" y="1908125"/>
            <a:ext cx="2920291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</a:t>
            </a:r>
            <a:r>
              <a:rPr lang="ko-KR" altLang="en-US" sz="1100" dirty="0"/>
              <a:t>상대 배치</a:t>
            </a:r>
            <a:r>
              <a:rPr lang="en-US" altLang="ko-KR" sz="1100" dirty="0"/>
              <a:t>, relative&lt;/h3&gt;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	&lt;div&gt;T&lt;/div&gt;</a:t>
            </a:r>
          </a:p>
          <a:p>
            <a:pPr defTabSz="180000"/>
            <a:r>
              <a:rPr lang="en-US" altLang="ko-KR" sz="1100" dirty="0"/>
              <a:t>	&lt;div id="down"&gt;h&lt;/div&gt;</a:t>
            </a:r>
          </a:p>
          <a:p>
            <a:pPr defTabSz="180000"/>
            <a:r>
              <a:rPr lang="en-US" altLang="ko-KR" sz="1100" dirty="0"/>
              <a:t>	&lt;div &gt;a&lt;/div&gt;</a:t>
            </a:r>
          </a:p>
          <a:p>
            <a:pPr defTabSz="180000"/>
            <a:r>
              <a:rPr lang="en-US" altLang="ko-KR" sz="1100" dirty="0"/>
              <a:t>	&lt;div&gt;n&lt;/div&gt;</a:t>
            </a:r>
          </a:p>
          <a:p>
            <a:pPr defTabSz="180000"/>
            <a:r>
              <a:rPr lang="en-US" altLang="ko-KR" sz="1100" dirty="0"/>
              <a:t>	&lt;div id="up"&gt;k&lt;/div&gt;</a:t>
            </a:r>
          </a:p>
          <a:p>
            <a:pPr defTabSz="180000"/>
            <a:r>
              <a:rPr lang="en-US" altLang="ko-KR" sz="1100" dirty="0"/>
              <a:t>	&lt;div&gt;s&lt;/div&gt;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2354399" y="3998659"/>
            <a:ext cx="1345468" cy="442674"/>
          </a:xfrm>
          <a:prstGeom prst="wedgeRoundRectCallout">
            <a:avLst>
              <a:gd name="adj1" fmla="val -81966"/>
              <a:gd name="adj2" fmla="val 458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 </a:t>
            </a:r>
            <a:r>
              <a:rPr lang="ko-KR" altLang="en-US" sz="1000" dirty="0"/>
              <a:t> 블록에 마우스를</a:t>
            </a:r>
            <a:endParaRPr lang="en-US" altLang="ko-KR" sz="1000" dirty="0"/>
          </a:p>
          <a:p>
            <a:r>
              <a:rPr lang="ko-KR" altLang="en-US" sz="1000" dirty="0"/>
              <a:t>올리면 </a:t>
            </a:r>
            <a:r>
              <a:rPr lang="ko-KR" altLang="en-US" sz="1000" dirty="0" err="1"/>
              <a:t>상대배치함</a:t>
            </a:r>
            <a:endParaRPr lang="ko-KR" altLang="en-US" sz="10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437917" y="5148676"/>
            <a:ext cx="1345468" cy="442674"/>
          </a:xfrm>
          <a:prstGeom prst="wedgeRoundRectCallout">
            <a:avLst>
              <a:gd name="adj1" fmla="val -109619"/>
              <a:gd name="adj2" fmla="val 144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 </a:t>
            </a:r>
            <a:r>
              <a:rPr lang="ko-KR" altLang="en-US" sz="1000" dirty="0"/>
              <a:t> 블록에 마우스를</a:t>
            </a:r>
            <a:endParaRPr lang="en-US" altLang="ko-KR" sz="1000" dirty="0"/>
          </a:p>
          <a:p>
            <a:r>
              <a:rPr lang="ko-KR" altLang="en-US" sz="1000" dirty="0"/>
              <a:t>올리면 </a:t>
            </a:r>
            <a:r>
              <a:rPr lang="ko-KR" altLang="en-US" sz="1000" dirty="0" err="1"/>
              <a:t>상대배치함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38572" y="1281336"/>
            <a:ext cx="8295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이 예제는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5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&lt;div&gt;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중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h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k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글자를 가진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&lt;div&gt;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에 마우스를 올리면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20px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씩 상대 배치시키는 사례를 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0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5-2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346" y="1556792"/>
            <a:ext cx="3828379" cy="267635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567328"/>
            <a:ext cx="3835403" cy="2655280"/>
          </a:xfrm>
          <a:prstGeom prst="rect">
            <a:avLst/>
          </a:prstGeom>
        </p:spPr>
      </p:pic>
      <p:cxnSp>
        <p:nvCxnSpPr>
          <p:cNvPr id="36" name="직선 화살표 연결선 35"/>
          <p:cNvCxnSpPr/>
          <p:nvPr/>
        </p:nvCxnSpPr>
        <p:spPr>
          <a:xfrm>
            <a:off x="5246393" y="3869798"/>
            <a:ext cx="176217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73989" y="3943782"/>
            <a:ext cx="76655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253596" y="3745487"/>
            <a:ext cx="0" cy="2297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5245645" y="3225527"/>
            <a:ext cx="453922" cy="479676"/>
            <a:chOff x="5117790" y="3341090"/>
            <a:chExt cx="453922" cy="447950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117790" y="3341090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117790" y="3349041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117790" y="3789040"/>
              <a:ext cx="1911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571712" y="3349041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 rot="10800000">
            <a:off x="7041233" y="3220635"/>
            <a:ext cx="453922" cy="488435"/>
            <a:chOff x="7258920" y="5085184"/>
            <a:chExt cx="453922" cy="44795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7258920" y="5085184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258920" y="5093135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258920" y="5533134"/>
              <a:ext cx="1911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7712842" y="5093135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997575" y="2697162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right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7156135" y="3507142"/>
            <a:ext cx="0" cy="20858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46492" y="3716986"/>
            <a:ext cx="10134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bottom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7062601" y="3716986"/>
            <a:ext cx="24207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506707" y="2946872"/>
            <a:ext cx="0" cy="2297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7329512" y="2986439"/>
            <a:ext cx="176217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사각형 설명선 55"/>
          <p:cNvSpPr/>
          <p:nvPr/>
        </p:nvSpPr>
        <p:spPr>
          <a:xfrm>
            <a:off x="5199128" y="4302096"/>
            <a:ext cx="1788884" cy="272415"/>
          </a:xfrm>
          <a:prstGeom prst="wedgeRoundRectCallout">
            <a:avLst>
              <a:gd name="adj1" fmla="val -11193"/>
              <a:gd name="adj2" fmla="val -1892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상대 배치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position:relative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1680" y="430917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초기 상태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76056" y="4838975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</a:t>
            </a:r>
            <a:r>
              <a:rPr lang="ko-KR" altLang="en-US" sz="1400" dirty="0"/>
              <a:t>와 </a:t>
            </a:r>
            <a:r>
              <a:rPr lang="en-US" altLang="ko-KR" sz="1400" dirty="0"/>
              <a:t>k </a:t>
            </a:r>
            <a:r>
              <a:rPr lang="ko-KR" altLang="en-US" sz="1400" dirty="0"/>
              <a:t>블록에 </a:t>
            </a:r>
            <a:r>
              <a:rPr lang="ko-KR" altLang="en-US" sz="1400" b="1" dirty="0"/>
              <a:t>마우스를 올린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상대 배치에 따라 위치가 변함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5739325" y="3212976"/>
            <a:ext cx="0" cy="22625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0724" y="2950168"/>
            <a:ext cx="9089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top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509267" y="3219141"/>
            <a:ext cx="30478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9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606" y="1412776"/>
            <a:ext cx="2232146" cy="37124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5-3 </a:t>
            </a:r>
            <a:r>
              <a:rPr lang="en-US" altLang="ko-KR" dirty="0" err="1"/>
              <a:t>position:absolute</a:t>
            </a:r>
            <a:r>
              <a:rPr lang="ko-KR" altLang="en-US" dirty="0"/>
              <a:t> 절대 배치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0" y="1159098"/>
            <a:ext cx="4353787" cy="5586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</a:p>
          <a:p>
            <a:pPr defTabSz="180000"/>
            <a:r>
              <a:rPr lang="en-US" altLang="ko-KR" sz="1050" dirty="0"/>
              <a:t>&lt;title&gt;</a:t>
            </a:r>
            <a:r>
              <a:rPr lang="ko-KR" altLang="en-US" sz="1050" dirty="0"/>
              <a:t>절대 배치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dirty="0"/>
              <a:t>div {</a:t>
            </a:r>
          </a:p>
          <a:p>
            <a:pPr defTabSz="180000"/>
            <a:r>
              <a:rPr lang="en-US" altLang="ko-KR" sz="1050" dirty="0"/>
              <a:t>	display : inline-block;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/>
              <a:t>position : absolute; </a:t>
            </a:r>
            <a:r>
              <a:rPr lang="en-US" altLang="ko-KR" sz="1050" dirty="0"/>
              <a:t>/* </a:t>
            </a:r>
            <a:r>
              <a:rPr lang="ko-KR" altLang="en-US" sz="1050" dirty="0"/>
              <a:t>절대 배치 *</a:t>
            </a:r>
            <a:r>
              <a:rPr lang="en-US" altLang="ko-KR" sz="1050" dirty="0"/>
              <a:t>/</a:t>
            </a:r>
            <a:endParaRPr lang="en-US" altLang="ko-KR" sz="1050" b="1" dirty="0"/>
          </a:p>
          <a:p>
            <a:pPr defTabSz="180000"/>
            <a:r>
              <a:rPr lang="en-US" altLang="ko-KR" sz="1050" dirty="0"/>
              <a:t>	border : 1px solid </a:t>
            </a:r>
            <a:r>
              <a:rPr lang="en-US" altLang="ko-KR" sz="1050" dirty="0" err="1"/>
              <a:t>lightgray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div &gt; p {</a:t>
            </a:r>
          </a:p>
          <a:p>
            <a:pPr defTabSz="180000"/>
            <a:r>
              <a:rPr lang="en-US" altLang="ko-KR" sz="1050" dirty="0"/>
              <a:t>	display : inline-block; /* div</a:t>
            </a:r>
            <a:r>
              <a:rPr lang="ko-KR" altLang="en-US" sz="1050" dirty="0"/>
              <a:t>의 자식 </a:t>
            </a:r>
            <a:r>
              <a:rPr lang="en-US" altLang="ko-KR" sz="1050" dirty="0"/>
              <a:t>p */</a:t>
            </a:r>
          </a:p>
          <a:p>
            <a:pPr defTabSz="180000"/>
            <a:r>
              <a:rPr lang="en-US" altLang="ko-KR" sz="1050" dirty="0"/>
              <a:t>   </a:t>
            </a:r>
            <a:r>
              <a:rPr lang="en-US" altLang="ko-KR" sz="1050" b="1" dirty="0"/>
              <a:t>position : absolute; </a:t>
            </a:r>
            <a:r>
              <a:rPr lang="en-US" altLang="ko-KR" sz="1050" dirty="0"/>
              <a:t>/* </a:t>
            </a:r>
            <a:r>
              <a:rPr lang="ko-KR" altLang="en-US" sz="1050" dirty="0"/>
              <a:t>절대 배치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height : 20px;</a:t>
            </a:r>
          </a:p>
          <a:p>
            <a:pPr defTabSz="180000"/>
            <a:r>
              <a:rPr lang="en-US" altLang="ko-KR" sz="1050" dirty="0"/>
              <a:t>	width : 15px;</a:t>
            </a:r>
          </a:p>
          <a:p>
            <a:pPr defTabSz="180000"/>
            <a:r>
              <a:rPr lang="en-US" altLang="ko-KR" sz="1050" dirty="0"/>
              <a:t>	background : </a:t>
            </a:r>
            <a:r>
              <a:rPr lang="en-US" altLang="ko-KR" sz="1050" dirty="0" err="1"/>
              <a:t>lightgray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&lt;/style&gt;</a:t>
            </a:r>
          </a:p>
          <a:p>
            <a:pPr defTabSz="180000"/>
            <a:r>
              <a:rPr lang="en-US" altLang="ko-KR" sz="1050" dirty="0"/>
              <a:t>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&lt;h3&gt;Merry Christmas!&lt;/h3&gt;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&lt;p&gt;</a:t>
            </a:r>
            <a:r>
              <a:rPr lang="ko-KR" altLang="en-US" sz="1050" dirty="0"/>
              <a:t>예수님이 탄생하셨습니다</a:t>
            </a:r>
            <a:r>
              <a:rPr lang="en-US" altLang="ko-KR" sz="1050" dirty="0"/>
              <a:t>.&lt;/p&gt;</a:t>
            </a:r>
          </a:p>
          <a:p>
            <a:pPr defTabSz="180000"/>
            <a:r>
              <a:rPr lang="en-US" altLang="ko-KR" sz="1050" dirty="0"/>
              <a:t>&lt;div&gt;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="media/christmastree.png" </a:t>
            </a:r>
          </a:p>
          <a:p>
            <a:pPr defTabSz="180000"/>
            <a:r>
              <a:rPr lang="en-US" altLang="ko-KR" sz="1050" dirty="0"/>
              <a:t>			width="200" height="200" alt="</a:t>
            </a:r>
            <a:r>
              <a:rPr lang="ko-KR" altLang="en-US" sz="1050" dirty="0"/>
              <a:t>크리스마스 트리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left:50px; top:30px</a:t>
            </a:r>
            <a:r>
              <a:rPr lang="en-US" altLang="ko-KR" sz="1050" dirty="0"/>
              <a:t>"&gt;M&lt;/p&gt;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left:100px; top:0px</a:t>
            </a:r>
            <a:r>
              <a:rPr lang="en-US" altLang="ko-KR" sz="1050" dirty="0"/>
              <a:t>"&gt;E&lt;/p&gt;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left:100px; top:80px</a:t>
            </a:r>
            <a:r>
              <a:rPr lang="en-US" altLang="ko-KR" sz="1050" dirty="0"/>
              <a:t>"&gt;R&lt;/p&gt;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left:150px; top:110px</a:t>
            </a:r>
            <a:r>
              <a:rPr lang="en-US" altLang="ko-KR" sz="1050" dirty="0"/>
              <a:t>"&gt;R&lt;/p&gt;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left:30px; top:130px</a:t>
            </a:r>
            <a:r>
              <a:rPr lang="en-US" altLang="ko-KR" sz="1050" dirty="0"/>
              <a:t>"&gt;Y&lt;/p&gt;</a:t>
            </a:r>
          </a:p>
          <a:p>
            <a:pPr defTabSz="180000"/>
            <a:r>
              <a:rPr lang="en-US" altLang="ko-KR" sz="1050" dirty="0"/>
              <a:t>&lt;/div&gt;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08161" y="3623638"/>
            <a:ext cx="393217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325" y="3633771"/>
            <a:ext cx="721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left: 50px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607609" y="3231953"/>
            <a:ext cx="0" cy="33204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40361" y="2999745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top: 30px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1672" y="4074699"/>
            <a:ext cx="2232147" cy="2637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157" y="5774857"/>
            <a:ext cx="1691798" cy="612934"/>
          </a:xfrm>
          <a:prstGeom prst="wedgeRoundRectCallout">
            <a:avLst>
              <a:gd name="adj1" fmla="val 61938"/>
              <a:gd name="adj2" fmla="val 32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브라우저 크기가</a:t>
            </a:r>
            <a:r>
              <a:rPr lang="en-US" altLang="ko-KR" dirty="0"/>
              <a:t> </a:t>
            </a:r>
            <a:r>
              <a:rPr lang="ko-KR" altLang="en-US" dirty="0"/>
              <a:t>변해도</a:t>
            </a:r>
            <a:endParaRPr lang="en-US" altLang="ko-KR" dirty="0"/>
          </a:p>
          <a:p>
            <a:r>
              <a:rPr lang="ko-KR" altLang="en-US" dirty="0"/>
              <a:t>절대 배치된 태그 위치는</a:t>
            </a:r>
            <a:endParaRPr lang="en-US" altLang="ko-KR" dirty="0"/>
          </a:p>
          <a:p>
            <a:r>
              <a:rPr lang="ko-KR" altLang="en-US" dirty="0"/>
              <a:t>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3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 : absolute</a:t>
            </a:r>
            <a:r>
              <a:rPr lang="ko-KR" altLang="en-US" dirty="0"/>
              <a:t>는 </a:t>
            </a:r>
            <a:r>
              <a:rPr lang="en-US" altLang="ko-KR" dirty="0" err="1"/>
              <a:t>position:relative</a:t>
            </a:r>
            <a:r>
              <a:rPr lang="en-US" altLang="ko-KR" dirty="0"/>
              <a:t>,</a:t>
            </a:r>
            <a:r>
              <a:rPr lang="ko-KR" altLang="en-US" dirty="0"/>
              <a:t>나 </a:t>
            </a:r>
            <a:r>
              <a:rPr lang="en-US" altLang="ko-KR" dirty="0"/>
              <a:t>absolute</a:t>
            </a:r>
            <a:r>
              <a:rPr lang="ko-KR" altLang="en-US" dirty="0"/>
              <a:t>로 된 </a:t>
            </a:r>
            <a:r>
              <a:rPr lang="ko-KR" altLang="en-US" dirty="0" smtClean="0"/>
              <a:t>조상  </a:t>
            </a:r>
            <a:r>
              <a:rPr lang="ko-KR" altLang="en-US" dirty="0" err="1" smtClean="0"/>
              <a:t>엘리먼트중</a:t>
            </a:r>
            <a:r>
              <a:rPr lang="ko-KR" altLang="en-US" dirty="0" smtClean="0"/>
              <a:t> 가장 가까운 조상을 기준으로 </a:t>
            </a:r>
            <a:r>
              <a:rPr lang="ko-KR" altLang="en-US" dirty="0"/>
              <a:t>하여 위치를 지정함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position:relative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absilute</a:t>
            </a:r>
            <a:r>
              <a:rPr lang="ko-KR" altLang="en-US" dirty="0" smtClean="0"/>
              <a:t>로 </a:t>
            </a:r>
            <a:r>
              <a:rPr lang="ko-KR" altLang="en-US" dirty="0"/>
              <a:t>된 </a:t>
            </a:r>
            <a:r>
              <a:rPr lang="ko-KR" altLang="en-US" dirty="0" smtClean="0"/>
              <a:t>조상 </a:t>
            </a:r>
            <a:r>
              <a:rPr lang="ko-KR" altLang="en-US" dirty="0" err="1"/>
              <a:t>엘리먼트가</a:t>
            </a:r>
            <a:r>
              <a:rPr lang="ko-KR" altLang="en-US" dirty="0"/>
              <a:t> 없는 경우 </a:t>
            </a:r>
            <a:r>
              <a:rPr lang="en-US" altLang="ko-KR" dirty="0"/>
              <a:t>body</a:t>
            </a:r>
            <a:r>
              <a:rPr lang="ko-KR" altLang="en-US" dirty="0"/>
              <a:t>를 부모로 생각하고 처리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20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 : fixed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667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Position : fixed</a:t>
            </a:r>
            <a:r>
              <a:rPr lang="ko-KR" altLang="en-US"/>
              <a:t>는 </a:t>
            </a:r>
            <a:r>
              <a:rPr lang="ko-KR" altLang="en-US" smtClean="0"/>
              <a:t>보는자의 관점</a:t>
            </a:r>
            <a:r>
              <a:rPr lang="en-US" altLang="ko-KR" smtClean="0"/>
              <a:t>(view-port)</a:t>
            </a:r>
            <a:r>
              <a:rPr lang="ko-KR" altLang="en-US" smtClean="0"/>
              <a:t>으로 </a:t>
            </a:r>
            <a:r>
              <a:rPr lang="ko-KR" altLang="en-US" dirty="0"/>
              <a:t>고정 되는 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즉 화면이 스크롤 되더라도 위치가 변하지 않음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부모 요소와 관계없이 브라우저의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viewport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기준으로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좌표프로퍼티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(top, bottom, left, right)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사용하여 위치를 이동시킵니다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34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533" y="1558582"/>
            <a:ext cx="350232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고정 배치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#fixed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position : fixed;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bottom : 10px; </a:t>
            </a:r>
          </a:p>
          <a:p>
            <a:pPr defTabSz="180000"/>
            <a:r>
              <a:rPr lang="en-US" altLang="ko-KR" sz="1200" b="1" dirty="0"/>
              <a:t>	right : 10px;</a:t>
            </a:r>
          </a:p>
          <a:p>
            <a:pPr defTabSz="180000"/>
            <a:r>
              <a:rPr lang="en-US" altLang="ko-KR" sz="1200" dirty="0"/>
              <a:t>	width : 100px; </a:t>
            </a:r>
          </a:p>
          <a:p>
            <a:pPr defTabSz="180000"/>
            <a:r>
              <a:rPr lang="en-US" altLang="ko-KR" sz="1200" dirty="0"/>
              <a:t>	padding : 5px;</a:t>
            </a:r>
          </a:p>
          <a:p>
            <a:pPr defTabSz="180000"/>
            <a:r>
              <a:rPr lang="en-US" altLang="ko-KR" sz="1200" dirty="0"/>
              <a:t>	background : red;</a:t>
            </a:r>
          </a:p>
          <a:p>
            <a:pPr defTabSz="180000"/>
            <a:r>
              <a:rPr lang="en-US" altLang="ko-KR" sz="1200" dirty="0"/>
              <a:t>	color : white;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&lt;h3&gt;Merry Christmas!&lt;/h3&gt;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="media/christmastree.png" </a:t>
            </a:r>
          </a:p>
          <a:p>
            <a:pPr defTabSz="180000"/>
            <a:r>
              <a:rPr lang="en-US" altLang="ko-KR" sz="1200" dirty="0"/>
              <a:t>		width="300" height="300" </a:t>
            </a:r>
          </a:p>
          <a:p>
            <a:pPr defTabSz="180000"/>
            <a:r>
              <a:rPr lang="en-US" altLang="ko-KR" sz="1200" dirty="0"/>
              <a:t>		alt="</a:t>
            </a:r>
            <a:r>
              <a:rPr lang="ko-KR" altLang="en-US" sz="1200" dirty="0"/>
              <a:t>크리스마스 트리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b="1" dirty="0"/>
              <a:t>&lt;div id="fixed"&gt;</a:t>
            </a:r>
            <a:r>
              <a:rPr lang="ko-KR" altLang="en-US" sz="1200" b="1" dirty="0"/>
              <a:t>예수님이 탄생하셨습니다</a:t>
            </a:r>
            <a:r>
              <a:rPr lang="en-US" altLang="ko-KR" sz="1200" b="1" dirty="0"/>
              <a:t>.</a:t>
            </a:r>
          </a:p>
          <a:p>
            <a:pPr defTabSz="180000"/>
            <a:r>
              <a:rPr lang="en-US" altLang="ko-KR" sz="1200" b="1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1092" y="1658029"/>
            <a:ext cx="2185719" cy="43254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5-4 position : fixed</a:t>
            </a:r>
            <a:r>
              <a:rPr lang="ko-KR" altLang="en-US" dirty="0"/>
              <a:t>로 브라우저 하단 오른쪽에 고정 배치</a:t>
            </a:r>
            <a:r>
              <a:rPr lang="en-US" altLang="ko-KR" dirty="0"/>
              <a:t>(</a:t>
            </a:r>
            <a:r>
              <a:rPr lang="ko-KR" altLang="en-US" dirty="0" err="1"/>
              <a:t>브라우져를</a:t>
            </a:r>
            <a:r>
              <a:rPr lang="ko-KR" altLang="en-US" dirty="0"/>
              <a:t> 기준으로 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380436" y="5517232"/>
            <a:ext cx="246836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599201" y="5389523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right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6114583" y="5733428"/>
            <a:ext cx="0" cy="27953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76108" y="5924228"/>
            <a:ext cx="10134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bottom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34621" y="1492900"/>
            <a:ext cx="3295660" cy="1940518"/>
            <a:chOff x="5834621" y="1492900"/>
            <a:chExt cx="3295660" cy="194051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4621" y="1492900"/>
              <a:ext cx="2808499" cy="194051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853161" y="2157637"/>
              <a:ext cx="1277120" cy="442674"/>
            </a:xfrm>
            <a:prstGeom prst="wedgeRoundRectCallout">
              <a:avLst>
                <a:gd name="adj1" fmla="val -36849"/>
                <a:gd name="adj2" fmla="val 11504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"/>
              </a:lvl1pPr>
            </a:lstStyle>
            <a:p>
              <a:r>
                <a:rPr lang="ko-KR" altLang="en-US" dirty="0"/>
                <a:t>브라우저의</a:t>
              </a:r>
              <a:endParaRPr lang="en-US" altLang="ko-KR" dirty="0"/>
            </a:p>
            <a:p>
              <a:r>
                <a:rPr lang="ko-KR" altLang="en-US" dirty="0"/>
                <a:t>하단에 항상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55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 : sticky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Position : sticky</a:t>
            </a:r>
            <a:r>
              <a:rPr lang="ko-KR" altLang="en-US" dirty="0"/>
              <a:t>는 </a:t>
            </a:r>
            <a:r>
              <a:rPr lang="ko-KR" altLang="en-US" dirty="0" smtClean="0"/>
              <a:t>사용자내용의  </a:t>
            </a:r>
            <a:r>
              <a:rPr lang="ko-KR" altLang="en-US" dirty="0"/>
              <a:t>스크롤 위치에 기반하여 위치 정함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즉 스크롤을 따라 </a:t>
            </a:r>
            <a:r>
              <a:rPr lang="ko-KR" altLang="en-US" dirty="0" err="1"/>
              <a:t>접착된거</a:t>
            </a:r>
            <a:r>
              <a:rPr lang="ko-KR" altLang="en-US" dirty="0"/>
              <a:t> 처럼 따라 올라 가나 더 이상 </a:t>
            </a:r>
            <a:r>
              <a:rPr lang="ko-KR" altLang="en-US" dirty="0" err="1"/>
              <a:t>갈데가</a:t>
            </a:r>
            <a:r>
              <a:rPr lang="ko-KR" altLang="en-US" dirty="0"/>
              <a:t> 없으면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그자리에</a:t>
            </a:r>
            <a:r>
              <a:rPr lang="ko-KR" altLang="en-US" dirty="0"/>
              <a:t> </a:t>
            </a:r>
            <a:r>
              <a:rPr lang="ko-KR" altLang="en-US" dirty="0" smtClean="0"/>
              <a:t>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4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152" y="1340768"/>
            <a:ext cx="3699505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&lt;head&gt;&lt;title&gt;float </a:t>
            </a:r>
            <a:r>
              <a:rPr lang="ko-KR" altLang="en-US" sz="1200" dirty="0"/>
              <a:t>배치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#float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float : right;</a:t>
            </a:r>
          </a:p>
          <a:p>
            <a:pPr defTabSz="180000"/>
            <a:r>
              <a:rPr lang="en-US" altLang="ko-KR" sz="1200" dirty="0"/>
              <a:t>	border : 1px dotted black;</a:t>
            </a:r>
          </a:p>
          <a:p>
            <a:pPr defTabSz="180000"/>
            <a:r>
              <a:rPr lang="en-US" altLang="ko-KR" sz="1200" dirty="0"/>
              <a:t>	width : 8em;</a:t>
            </a:r>
          </a:p>
          <a:p>
            <a:pPr defTabSz="180000"/>
            <a:r>
              <a:rPr lang="en-US" altLang="ko-KR" sz="1200" dirty="0"/>
              <a:t>	padding : 0.25em;</a:t>
            </a:r>
          </a:p>
          <a:p>
            <a:pPr defTabSz="180000"/>
            <a:r>
              <a:rPr lang="en-US" altLang="ko-KR" sz="1200" dirty="0"/>
              <a:t>	margin : 1em;</a:t>
            </a:r>
          </a:p>
          <a:p>
            <a:pPr defTabSz="180000"/>
            <a:r>
              <a:rPr lang="en-US" altLang="ko-KR" sz="1200" b="1" dirty="0"/>
              <a:t>}</a:t>
            </a:r>
            <a:r>
              <a:rPr lang="en-US" altLang="ko-KR" sz="1200" dirty="0"/>
              <a:t> 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학기말 공지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en-US" altLang="ko-KR" sz="1200" b="1" dirty="0"/>
              <a:t>&lt;p id="float"&gt;</a:t>
            </a:r>
          </a:p>
          <a:p>
            <a:pPr defTabSz="180000"/>
            <a:r>
              <a:rPr lang="en-US" altLang="ko-KR" sz="1200" dirty="0"/>
              <a:t>	24</a:t>
            </a:r>
            <a:r>
              <a:rPr lang="ko-KR" altLang="en-US" sz="1200" dirty="0"/>
              <a:t>일은 피아니스트 조성진의 크리스마스 특별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연주가 있습니다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이제 곧 겨울 방학이 시작됩니다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학기 중 못다한</a:t>
            </a:r>
          </a:p>
          <a:p>
            <a:pPr defTabSz="180000"/>
            <a:r>
              <a:rPr lang="en-US" altLang="ko-KR" sz="1200" dirty="0"/>
              <a:t>	Java, C++ </a:t>
            </a:r>
            <a:r>
              <a:rPr lang="ko-KR" altLang="en-US" sz="1200" dirty="0"/>
              <a:t>프로그래밍 열심히 하기 바랍니다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인턴을 준비하는 학생들은 프로젝트 개발에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더욱 힘쓰세요</a:t>
            </a:r>
            <a:r>
              <a:rPr lang="en-US" altLang="ko-KR" sz="1200" dirty="0"/>
              <a:t>. </a:t>
            </a:r>
            <a:r>
              <a:rPr lang="ko-KR" altLang="en-US" sz="1200" dirty="0"/>
              <a:t>그럼 다음 학기에 만나요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0994" y="1407518"/>
            <a:ext cx="3416590" cy="266955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63198" y="2367867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</a:rPr>
              <a:t>width : 8em</a:t>
            </a:r>
          </a:p>
          <a:p>
            <a:pPr algn="ctr"/>
            <a:r>
              <a:rPr lang="en-US" altLang="ko-KR" sz="1000" dirty="0">
                <a:solidFill>
                  <a:srgbClr val="C00000"/>
                </a:solidFill>
              </a:rPr>
              <a:t>(8</a:t>
            </a:r>
            <a:r>
              <a:rPr lang="ko-KR" altLang="en-US" sz="1000" dirty="0">
                <a:solidFill>
                  <a:srgbClr val="C00000"/>
                </a:solidFill>
              </a:rPr>
              <a:t>개의 글자 크기</a:t>
            </a:r>
            <a:r>
              <a:rPr lang="en-US" altLang="ko-KR" sz="1000" dirty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 rot="5400000" flipH="1">
            <a:off x="7155310" y="2288635"/>
            <a:ext cx="207127" cy="958682"/>
          </a:xfrm>
          <a:prstGeom prst="rightBrace">
            <a:avLst>
              <a:gd name="adj1" fmla="val 384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8365" y="3451542"/>
            <a:ext cx="2125756" cy="32847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5-5 float : right</a:t>
            </a:r>
            <a:r>
              <a:rPr lang="ko-KR" altLang="en-US" dirty="0"/>
              <a:t>로 브라우저의 오른편에 항상 배치</a:t>
            </a:r>
            <a:r>
              <a:rPr lang="en-US" altLang="ko-KR" dirty="0"/>
              <a:t>(</a:t>
            </a:r>
            <a:r>
              <a:rPr lang="ko-KR" altLang="en-US" dirty="0"/>
              <a:t>일렬배치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36732" y="5383657"/>
            <a:ext cx="84983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</a:t>
            </a:r>
            <a:r>
              <a:rPr lang="en-US" altLang="ko-KR" sz="1000" dirty="0"/>
              <a:t> </a:t>
            </a:r>
            <a:r>
              <a:rPr lang="ko-KR" altLang="en-US" sz="1000" dirty="0"/>
              <a:t>블록은 </a:t>
            </a:r>
            <a:endParaRPr lang="en-US" altLang="ko-KR" sz="1000" dirty="0"/>
          </a:p>
          <a:p>
            <a:r>
              <a:rPr lang="ko-KR" altLang="en-US" sz="1000" dirty="0"/>
              <a:t>브라우저</a:t>
            </a:r>
            <a:endParaRPr lang="en-US" altLang="ko-KR" sz="1000" dirty="0"/>
          </a:p>
          <a:p>
            <a:r>
              <a:rPr lang="ko-KR" altLang="en-US" sz="1000" dirty="0"/>
              <a:t>오른쪽에 </a:t>
            </a:r>
            <a:endParaRPr lang="en-US" altLang="ko-KR" sz="1000" dirty="0"/>
          </a:p>
          <a:p>
            <a:r>
              <a:rPr lang="ko-KR" altLang="en-US" sz="1000" dirty="0"/>
              <a:t>항상 출력</a:t>
            </a:r>
          </a:p>
        </p:txBody>
      </p:sp>
      <p:sp>
        <p:nvSpPr>
          <p:cNvPr id="8" name="자유형 7"/>
          <p:cNvSpPr/>
          <p:nvPr/>
        </p:nvSpPr>
        <p:spPr>
          <a:xfrm>
            <a:off x="7527294" y="4985043"/>
            <a:ext cx="720080" cy="352985"/>
          </a:xfrm>
          <a:custGeom>
            <a:avLst/>
            <a:gdLst>
              <a:gd name="connsiteX0" fmla="*/ 276225 w 276225"/>
              <a:gd name="connsiteY0" fmla="*/ 714910 h 714910"/>
              <a:gd name="connsiteX1" fmla="*/ 209550 w 276225"/>
              <a:gd name="connsiteY1" fmla="*/ 105310 h 714910"/>
              <a:gd name="connsiteX2" fmla="*/ 0 w 276225"/>
              <a:gd name="connsiteY2" fmla="*/ 535 h 7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5" h="714910">
                <a:moveTo>
                  <a:pt x="276225" y="714910"/>
                </a:moveTo>
                <a:cubicBezTo>
                  <a:pt x="265906" y="469641"/>
                  <a:pt x="255587" y="224372"/>
                  <a:pt x="209550" y="105310"/>
                </a:cubicBezTo>
                <a:cubicBezTo>
                  <a:pt x="163513" y="-13752"/>
                  <a:pt x="0" y="535"/>
                  <a:pt x="0" y="53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태그가 출력되는 위치를 조절할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리스트를 예쁘게 꾸밀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표를 예쁘게 꾸밀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폼을 꾸미고 사용자의 입력에 반응하게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애니메이션</a:t>
            </a:r>
            <a:r>
              <a:rPr lang="en-US" altLang="ko-KR" dirty="0"/>
              <a:t>, </a:t>
            </a:r>
            <a:r>
              <a:rPr lang="ko-KR" altLang="en-US" dirty="0"/>
              <a:t>전환</a:t>
            </a:r>
            <a:r>
              <a:rPr lang="en-US" altLang="ko-KR" dirty="0"/>
              <a:t>(transition), </a:t>
            </a:r>
            <a:r>
              <a:rPr lang="ko-KR" altLang="en-US" dirty="0"/>
              <a:t>변환</a:t>
            </a:r>
            <a:r>
              <a:rPr lang="en-US" altLang="ko-KR" dirty="0"/>
              <a:t>(transform)</a:t>
            </a:r>
            <a:r>
              <a:rPr lang="ko-KR" altLang="en-US" dirty="0"/>
              <a:t> 효과를 만들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C4958-346A-4D51-A795-ADBF6235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z-index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57EEE3-37FF-4098-ADB5-3DB7B3BE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50576-AE70-4161-94E9-97C5D871E23A}"/>
              </a:ext>
            </a:extLst>
          </p:cNvPr>
          <p:cNvSpPr txBox="1"/>
          <p:nvPr/>
        </p:nvSpPr>
        <p:spPr>
          <a:xfrm>
            <a:off x="827584" y="1700808"/>
            <a:ext cx="70855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Z-index</a:t>
            </a:r>
            <a:r>
              <a:rPr lang="ko-KR" altLang="en-US" dirty="0"/>
              <a:t>는 값이 음수이면 전경 밑으로 배경처럼 사용되고 양수이면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전경처럼 동작하여 밑의 내용이 보이지 않음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&lt;style&gt;</a:t>
            </a:r>
          </a:p>
          <a:p>
            <a:r>
              <a:rPr lang="en-US" altLang="ko-KR" dirty="0" err="1"/>
              <a:t>img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position: absolute;</a:t>
            </a:r>
          </a:p>
          <a:p>
            <a:r>
              <a:rPr lang="en-US" altLang="ko-KR" dirty="0"/>
              <a:t>  left: 0px;</a:t>
            </a:r>
          </a:p>
          <a:p>
            <a:r>
              <a:rPr lang="en-US" altLang="ko-KR" dirty="0"/>
              <a:t>  top: 0px;</a:t>
            </a:r>
          </a:p>
          <a:p>
            <a:r>
              <a:rPr lang="en-US" altLang="ko-KR" dirty="0"/>
              <a:t>  z-index: -1;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  <a:r>
              <a:rPr lang="ko-KR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5241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0985" y="1377876"/>
            <a:ext cx="2619158" cy="38513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14900" y="1628800"/>
            <a:ext cx="4032448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div { position : absolute; }</a:t>
            </a:r>
          </a:p>
          <a:p>
            <a:pPr defTabSz="180000"/>
            <a:r>
              <a:rPr lang="en-US" altLang="ko-KR" sz="1200" dirty="0" err="1"/>
              <a:t>img</a:t>
            </a:r>
            <a:r>
              <a:rPr lang="en-US" altLang="ko-KR" sz="1200" dirty="0"/>
              <a:t> { </a:t>
            </a:r>
            <a:r>
              <a:rPr lang="en-US" altLang="ko-KR" sz="1200" b="1" dirty="0"/>
              <a:t>position : absolute;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</a:t>
            </a:r>
            <a:r>
              <a:rPr lang="en-US" altLang="ko-KR" sz="1200" dirty="0" err="1"/>
              <a:t>spadeA</a:t>
            </a:r>
            <a:r>
              <a:rPr lang="en-US" altLang="ko-KR" sz="1200" dirty="0"/>
              <a:t> { </a:t>
            </a:r>
            <a:r>
              <a:rPr lang="en-US" altLang="ko-KR" sz="1200" b="1" dirty="0"/>
              <a:t>z-index : -3</a:t>
            </a:r>
            <a:r>
              <a:rPr lang="en-US" altLang="ko-KR" sz="1200" dirty="0"/>
              <a:t>; left : 10px; top : 20px; }</a:t>
            </a:r>
          </a:p>
          <a:p>
            <a:pPr defTabSz="180000"/>
            <a:r>
              <a:rPr lang="en-US" altLang="ko-KR" sz="1200" dirty="0"/>
              <a:t>#spade2 { </a:t>
            </a:r>
            <a:r>
              <a:rPr lang="en-US" altLang="ko-KR" sz="1200" b="1" dirty="0"/>
              <a:t>z-index : 2</a:t>
            </a:r>
            <a:r>
              <a:rPr lang="en-US" altLang="ko-KR" sz="1200" dirty="0"/>
              <a:t>; left : 40px; top : 30px; }</a:t>
            </a:r>
          </a:p>
          <a:p>
            <a:pPr defTabSz="180000"/>
            <a:r>
              <a:rPr lang="en-US" altLang="ko-KR" sz="1200" dirty="0"/>
              <a:t>#spade3 { </a:t>
            </a:r>
            <a:r>
              <a:rPr lang="en-US" altLang="ko-KR" sz="1200" b="1" dirty="0"/>
              <a:t>z-index : 3</a:t>
            </a:r>
            <a:r>
              <a:rPr lang="en-US" altLang="ko-KR" sz="1200" dirty="0"/>
              <a:t>; left : 80px; top : 40px; }</a:t>
            </a:r>
          </a:p>
          <a:p>
            <a:pPr defTabSz="180000"/>
            <a:r>
              <a:rPr lang="en-US" altLang="ko-KR" sz="1200" dirty="0"/>
              <a:t>#spade7 { </a:t>
            </a:r>
            <a:r>
              <a:rPr lang="en-US" altLang="ko-KR" sz="1200" b="1" dirty="0"/>
              <a:t>z-index : 7</a:t>
            </a:r>
            <a:r>
              <a:rPr lang="en-US" altLang="ko-KR" sz="1200" dirty="0"/>
              <a:t>; left : 120px; top : 50px; 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pl-PL" altLang="ko-KR" sz="1200" b="1" dirty="0"/>
              <a:t>&lt;img</a:t>
            </a:r>
            <a:r>
              <a:rPr lang="pl-PL" altLang="ko-KR" sz="1200" dirty="0"/>
              <a:t> </a:t>
            </a:r>
            <a:r>
              <a:rPr lang="pl-PL" altLang="ko-KR" sz="1200" b="1" dirty="0"/>
              <a:t>id="spadeA" </a:t>
            </a:r>
            <a:r>
              <a:rPr lang="pl-PL" altLang="ko-KR" sz="1200" dirty="0"/>
              <a:t>src="media/spade-A.png"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A"&gt;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id="spade2"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="media/spade-2.png"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2"&gt;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id="spade3"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="media/spade-3.png"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3"&gt;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id="spade7"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="media/spade-7.png"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7"&gt;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5-6 z-index</a:t>
            </a:r>
            <a:r>
              <a:rPr lang="ko-KR" altLang="en-US" dirty="0"/>
              <a:t>로 카드 쌓기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97951" y="5863009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-3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5644" y="5587209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2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5267" y="5047225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7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7266008" y="4742952"/>
            <a:ext cx="75878" cy="304273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H="1">
            <a:off x="5676003" y="4387001"/>
            <a:ext cx="293860" cy="1513287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H="1">
            <a:off x="6096850" y="4583529"/>
            <a:ext cx="355543" cy="1034924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20564" y="5351498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 flipH="1">
            <a:off x="6475499" y="4613432"/>
            <a:ext cx="365563" cy="782800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8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1781" y="1628800"/>
            <a:ext cx="4319874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&lt;head&gt;&lt;title&gt;visibility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span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visibility : hidden;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다음 빈 곳에 숨은 단어</a:t>
            </a:r>
            <a:r>
              <a:rPr lang="en-US" altLang="ko-KR" sz="1200" dirty="0"/>
              <a:t>?&lt;/h3&gt;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&lt;li&gt;I (</a:t>
            </a:r>
            <a:r>
              <a:rPr lang="en-US" altLang="ko-KR" sz="1200" b="1" dirty="0"/>
              <a:t>&lt;span&gt;love&lt;/span&gt;</a:t>
            </a:r>
            <a:r>
              <a:rPr lang="en-US" altLang="ko-KR" sz="1200" dirty="0"/>
              <a:t>) you.	</a:t>
            </a:r>
          </a:p>
          <a:p>
            <a:pPr defTabSz="180000"/>
            <a:r>
              <a:rPr lang="en-US" altLang="ko-KR" sz="1200" dirty="0"/>
              <a:t>	&lt;li&gt;CSS is Cascading (</a:t>
            </a:r>
            <a:r>
              <a:rPr lang="en-US" altLang="ko-KR" sz="1200" b="1" dirty="0"/>
              <a:t>&lt;span&gt;Style&lt;/span&gt;</a:t>
            </a:r>
            <a:r>
              <a:rPr lang="en-US" altLang="ko-KR" sz="1200" dirty="0"/>
              <a:t>) Sheet.</a:t>
            </a:r>
          </a:p>
          <a:p>
            <a:pPr defTabSz="180000"/>
            <a:r>
              <a:rPr lang="en-US" altLang="ko-KR" sz="1200" dirty="0"/>
              <a:t>	&lt;li&gt;</a:t>
            </a:r>
            <a:r>
              <a:rPr lang="ko-KR" altLang="en-US" sz="1200" dirty="0"/>
              <a:t>응답하라 </a:t>
            </a:r>
            <a:r>
              <a:rPr lang="en-US" altLang="ko-KR" sz="1200" dirty="0"/>
              <a:t>(</a:t>
            </a:r>
            <a:r>
              <a:rPr lang="en-US" altLang="ko-KR" sz="1200" b="1" dirty="0"/>
              <a:t>&lt;span&gt;1988&lt;/span&gt;</a:t>
            </a:r>
            <a:r>
              <a:rPr lang="en-US" altLang="ko-KR" sz="1200" dirty="0"/>
              <a:t>).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5-7 visibility</a:t>
            </a:r>
            <a:r>
              <a:rPr lang="ko-KR" altLang="en-US" dirty="0"/>
              <a:t>로 텍스트 숨기기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hidden,visible</a:t>
            </a:r>
            <a:r>
              <a:rPr lang="en-US" altLang="ko-KR" dirty="0"/>
              <a:t>, collapse)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621" y="1839836"/>
            <a:ext cx="2772147" cy="2386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0293" y="4397042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</a:rPr>
              <a:t>공간은 차지하지만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ko-KR" altLang="en-US" sz="1000" dirty="0">
                <a:solidFill>
                  <a:srgbClr val="C00000"/>
                </a:solidFill>
              </a:rPr>
              <a:t>텍스트는 보이지 않음</a:t>
            </a:r>
            <a:endParaRPr lang="en-US" altLang="ko-KR" sz="1000" dirty="0">
              <a:solidFill>
                <a:srgbClr val="C00000"/>
              </a:solidFill>
            </a:endParaRPr>
          </a:p>
          <a:p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 err="1">
                <a:solidFill>
                  <a:srgbClr val="C00000"/>
                </a:solidFill>
              </a:rPr>
              <a:t>Display:none</a:t>
            </a:r>
            <a:r>
              <a:rPr lang="ko-KR" altLang="en-US" sz="1000" dirty="0">
                <a:solidFill>
                  <a:srgbClr val="C00000"/>
                </a:solidFill>
              </a:rPr>
              <a:t>은 공간도 사라짐</a:t>
            </a:r>
          </a:p>
        </p:txBody>
      </p:sp>
      <p:sp>
        <p:nvSpPr>
          <p:cNvPr id="10" name="자유형 9"/>
          <p:cNvSpPr/>
          <p:nvPr/>
        </p:nvSpPr>
        <p:spPr>
          <a:xfrm>
            <a:off x="3312021" y="3789040"/>
            <a:ext cx="2520280" cy="1041974"/>
          </a:xfrm>
          <a:custGeom>
            <a:avLst/>
            <a:gdLst>
              <a:gd name="connsiteX0" fmla="*/ 0 w 2584174"/>
              <a:gd name="connsiteY0" fmla="*/ 954157 h 1157958"/>
              <a:gd name="connsiteX1" fmla="*/ 485030 w 2584174"/>
              <a:gd name="connsiteY1" fmla="*/ 1152939 h 1157958"/>
              <a:gd name="connsiteX2" fmla="*/ 2313830 w 2584174"/>
              <a:gd name="connsiteY2" fmla="*/ 993913 h 1157958"/>
              <a:gd name="connsiteX3" fmla="*/ 2584174 w 2584174"/>
              <a:gd name="connsiteY3" fmla="*/ 0 h 11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174" h="1157958">
                <a:moveTo>
                  <a:pt x="0" y="954157"/>
                </a:moveTo>
                <a:cubicBezTo>
                  <a:pt x="49696" y="1050235"/>
                  <a:pt x="99392" y="1146313"/>
                  <a:pt x="485030" y="1152939"/>
                </a:cubicBezTo>
                <a:cubicBezTo>
                  <a:pt x="870668" y="1159565"/>
                  <a:pt x="1963973" y="1186069"/>
                  <a:pt x="2313830" y="993913"/>
                </a:cubicBezTo>
                <a:cubicBezTo>
                  <a:pt x="2663687" y="801757"/>
                  <a:pt x="2524539" y="129871"/>
                  <a:pt x="2584174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51981" y="4414810"/>
            <a:ext cx="432048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45038" y="4199004"/>
            <a:ext cx="1197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>
                <a:solidFill>
                  <a:srgbClr val="C00000"/>
                </a:solidFill>
              </a:rPr>
              <a:t>visibility : hidden;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1781" y="5877272"/>
            <a:ext cx="7313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border-collapse: </a:t>
            </a:r>
            <a:r>
              <a:rPr lang="en-US" altLang="ko-KR" dirty="0" smtClean="0"/>
              <a:t>collapse;</a:t>
            </a:r>
            <a:r>
              <a:rPr lang="ko-KR" altLang="en-US" dirty="0" smtClean="0"/>
              <a:t> 테이블의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보이지 않게 하는데 사용</a:t>
            </a:r>
            <a:endParaRPr lang="en-US" altLang="ko-KR" dirty="0" smtClean="0"/>
          </a:p>
          <a:p>
            <a:r>
              <a:rPr lang="en-US" altLang="ko-KR" dirty="0" smtClean="0"/>
              <a:t>Default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visible</a:t>
            </a:r>
            <a:br>
              <a:rPr lang="en-US" altLang="ko-KR" dirty="0" smtClean="0"/>
            </a:br>
            <a:r>
              <a:rPr lang="en-US" altLang="ko-KR" dirty="0" err="1" smtClean="0"/>
              <a:t>display:none</a:t>
            </a:r>
            <a:r>
              <a:rPr lang="ko-KR" altLang="en-US" dirty="0" smtClean="0"/>
              <a:t>은 공간도 제거하나 </a:t>
            </a:r>
            <a:r>
              <a:rPr lang="en-US" altLang="ko-KR" dirty="0" smtClean="0"/>
              <a:t>hidden</a:t>
            </a:r>
            <a:r>
              <a:rPr lang="ko-KR" altLang="en-US" dirty="0" smtClean="0"/>
              <a:t>은 공간은 차지하고 있음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08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3329" y="1938471"/>
            <a:ext cx="2489179" cy="39281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5-8 overflow </a:t>
            </a:r>
            <a:r>
              <a:rPr lang="ko-KR" altLang="en-US" dirty="0"/>
              <a:t>프로퍼티 활용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overflow:auto</a:t>
            </a:r>
            <a:r>
              <a:rPr lang="ko-KR" altLang="en-US" dirty="0"/>
              <a:t>는 </a:t>
            </a:r>
            <a:r>
              <a:rPr lang="en-US" altLang="ko-KR" dirty="0"/>
              <a:t>scroll</a:t>
            </a:r>
            <a:r>
              <a:rPr lang="ko-KR" altLang="en-US" dirty="0"/>
              <a:t>이 필요시만 스크롤 </a:t>
            </a:r>
            <a:r>
              <a:rPr lang="ko-KR" altLang="en-US" dirty="0" err="1"/>
              <a:t>만듬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484784"/>
            <a:ext cx="457200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&lt;title&gt;overflow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p {</a:t>
            </a:r>
          </a:p>
          <a:p>
            <a:pPr defTabSz="180000"/>
            <a:r>
              <a:rPr lang="en-US" altLang="ko-KR" sz="1200" dirty="0">
                <a:latin typeface="+mj-lt"/>
              </a:rPr>
              <a:t>	width : 15em;</a:t>
            </a:r>
          </a:p>
          <a:p>
            <a:pPr defTabSz="180000"/>
            <a:r>
              <a:rPr lang="en-US" altLang="ko-KR" sz="1200" dirty="0">
                <a:latin typeface="+mj-lt"/>
              </a:rPr>
              <a:t>	height : 3em;</a:t>
            </a:r>
          </a:p>
          <a:p>
            <a:pPr defTabSz="180000"/>
            <a:r>
              <a:rPr lang="en-US" altLang="ko-KR" sz="1200" dirty="0">
                <a:latin typeface="+mj-lt"/>
              </a:rPr>
              <a:t>	border : 1px solid </a:t>
            </a:r>
            <a:r>
              <a:rPr lang="en-US" altLang="ko-KR" sz="1200" dirty="0" err="1">
                <a:latin typeface="+mj-lt"/>
              </a:rPr>
              <a:t>lightgray</a:t>
            </a:r>
            <a:r>
              <a:rPr lang="en-US" altLang="ko-KR" sz="1200" dirty="0">
                <a:latin typeface="+mj-lt"/>
              </a:rPr>
              <a:t>;</a:t>
            </a:r>
          </a:p>
          <a:p>
            <a:pPr defTabSz="180000"/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.hidden { </a:t>
            </a:r>
            <a:r>
              <a:rPr lang="en-US" altLang="ko-KR" sz="1200" b="1" dirty="0">
                <a:latin typeface="+mj-lt"/>
              </a:rPr>
              <a:t>overflow : hidden;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.visible { </a:t>
            </a:r>
            <a:r>
              <a:rPr lang="en-US" altLang="ko-KR" sz="1200" b="1" dirty="0">
                <a:latin typeface="+mj-lt"/>
              </a:rPr>
              <a:t>overflow : visible;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.scroll { </a:t>
            </a:r>
            <a:r>
              <a:rPr lang="en-US" altLang="ko-KR" sz="1200" b="1" dirty="0">
                <a:latin typeface="+mj-lt"/>
              </a:rPr>
              <a:t>overflow : scroll;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&lt;/style&gt;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&lt;h3&gt;overflow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</a:t>
            </a:r>
            <a:r>
              <a:rPr lang="en-US" altLang="ko-KR" sz="1200" dirty="0" err="1">
                <a:latin typeface="+mj-lt"/>
              </a:rPr>
              <a:t>hr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class="hidden"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hidden </a:t>
            </a:r>
            <a:r>
              <a:rPr lang="ko-KR" altLang="en-US" sz="1200" dirty="0">
                <a:latin typeface="+mj-lt"/>
              </a:rPr>
              <a:t>값을 적용하면 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박스를 넘어가는 내용이 잘려 보이지 않습니다</a:t>
            </a:r>
            <a:r>
              <a:rPr lang="en-US" altLang="ko-KR" sz="1200" dirty="0">
                <a:latin typeface="+mj-lt"/>
              </a:rPr>
              <a:t>.&lt;/p&gt;&lt;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class="visible"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visible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콘텐트가 박스를 넘어가서도 출력됩니다</a:t>
            </a:r>
            <a:r>
              <a:rPr lang="en-US" altLang="ko-KR" sz="1200" dirty="0">
                <a:latin typeface="+mj-lt"/>
              </a:rPr>
              <a:t>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class="scroll"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scroll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박스에 </a:t>
            </a:r>
            <a:r>
              <a:rPr lang="ko-KR" altLang="en-US" sz="1200" dirty="0" err="1">
                <a:latin typeface="+mj-lt"/>
              </a:rPr>
              <a:t>스크롤바를</a:t>
            </a:r>
            <a:r>
              <a:rPr lang="ko-KR" altLang="en-US" sz="1200" dirty="0">
                <a:latin typeface="+mj-lt"/>
              </a:rPr>
              <a:t> 붙여 출력합니다</a:t>
            </a:r>
            <a:r>
              <a:rPr lang="en-US" altLang="ko-KR" sz="12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&lt;/html&gt;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0959" y="3212976"/>
            <a:ext cx="1283024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hidden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380959" y="4128294"/>
            <a:ext cx="1232370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visible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726152"/>
            <a:ext cx="1171911" cy="280928"/>
          </a:xfrm>
          <a:prstGeom prst="wedgeRoundRectCallout">
            <a:avLst>
              <a:gd name="adj1" fmla="val 47923"/>
              <a:gd name="adj2" fmla="val -169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scroll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D04D6-46AB-457C-96BD-B031B04F251E}"/>
              </a:ext>
            </a:extLst>
          </p:cNvPr>
          <p:cNvSpPr txBox="1"/>
          <p:nvPr/>
        </p:nvSpPr>
        <p:spPr>
          <a:xfrm>
            <a:off x="5580336" y="6108391"/>
            <a:ext cx="5256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text-overflow: ellipsis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벗어난 부분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1930" y="568840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무조건</a:t>
            </a:r>
            <a:r>
              <a:rPr lang="en-US" altLang="ko-KR" smtClean="0"/>
              <a:t> </a:t>
            </a:r>
            <a:r>
              <a:rPr lang="ko-KR" altLang="en-US" smtClean="0"/>
              <a:t>스크롤 만듬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2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리스트</a:t>
            </a:r>
            <a:r>
              <a:rPr lang="en-US" altLang="ko-KR" dirty="0"/>
              <a:t>(</a:t>
            </a:r>
            <a:r>
              <a:rPr lang="en-US" altLang="ko-KR" dirty="0" err="1"/>
              <a:t>ul,ol</a:t>
            </a:r>
            <a:r>
              <a:rPr lang="en-US" altLang="ko-KR" dirty="0"/>
              <a:t>)</a:t>
            </a:r>
            <a:r>
              <a:rPr lang="ko-KR" altLang="en-US" dirty="0"/>
              <a:t> 꾸미기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리스트의 모양을 꾸미는 </a:t>
            </a:r>
            <a:r>
              <a:rPr lang="en-US" altLang="ko-KR" dirty="0"/>
              <a:t>CSS3 </a:t>
            </a:r>
            <a:r>
              <a:rPr lang="ko-KR" altLang="en-US" dirty="0" err="1"/>
              <a:t>프로퍼티들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229816"/>
            <a:ext cx="7507355" cy="16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019272"/>
            <a:ext cx="2520478" cy="25536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리스트</a:t>
            </a:r>
            <a:r>
              <a:rPr lang="en-US" altLang="ko-KR" dirty="0"/>
              <a:t> </a:t>
            </a:r>
            <a:r>
              <a:rPr lang="en-US" altLang="ko-KR" dirty="0" err="1"/>
              <a:t>꾸미기에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HTML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리스트 꾸미기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커피 메뉴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/>
              <a:t>	&lt;li&gt;Espresso&lt;/li&gt;</a:t>
            </a:r>
          </a:p>
          <a:p>
            <a:pPr defTabSz="180000"/>
            <a:r>
              <a:rPr lang="en-US" altLang="ko-KR" sz="1400" b="1" dirty="0"/>
              <a:t>	&lt;li&gt;Cappuccino&lt;/li&gt;</a:t>
            </a:r>
          </a:p>
          <a:p>
            <a:pPr defTabSz="180000"/>
            <a:r>
              <a:rPr lang="en-US" altLang="ko-KR" sz="1400" b="1" dirty="0"/>
              <a:t>	&lt;li&gt;Cafe Latte&lt;/li&gt;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340235" y="4063584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448246" y="4273486"/>
            <a:ext cx="108012" cy="504056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4747231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</a:t>
            </a:r>
            <a:r>
              <a:rPr lang="ko-KR" altLang="en-US" sz="1000" dirty="0" err="1"/>
              <a:t>마커</a:t>
            </a:r>
            <a:r>
              <a:rPr lang="en-US" altLang="ko-KR" sz="1000" dirty="0"/>
              <a:t>(marker)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471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0976" y="2289743"/>
            <a:ext cx="2396588" cy="26677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리스트와 아이템에 배경색 입히기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655840" y="4454949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58" idx="3"/>
            <a:endCxn id="39" idx="2"/>
          </p:cNvCxnSpPr>
          <p:nvPr/>
        </p:nvCxnSpPr>
        <p:spPr>
          <a:xfrm flipV="1">
            <a:off x="4192499" y="4559900"/>
            <a:ext cx="463341" cy="84259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42918" y="5082007"/>
            <a:ext cx="45823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50975" y="5148760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padding-left : 50px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87921" y="3599810"/>
            <a:ext cx="96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padding-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top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6642" y="4162863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margin-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bottom :  5px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38851" y="5167501"/>
            <a:ext cx="138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padding-right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87624" y="2337433"/>
            <a:ext cx="2955693" cy="2031325"/>
          </a:xfrm>
          <a:prstGeom prst="roundRect">
            <a:avLst>
              <a:gd name="adj" fmla="val 3271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background : goldenrod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padding 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{ </a:t>
            </a:r>
            <a:r>
              <a:rPr lang="en-US" altLang="ko-KR" sz="1400" dirty="0"/>
              <a:t>/* </a:t>
            </a:r>
            <a:r>
              <a:rPr lang="en-US" altLang="ko-KR" sz="1400" dirty="0" err="1"/>
              <a:t>ul</a:t>
            </a:r>
            <a:r>
              <a:rPr lang="ko-KR" altLang="en-US" sz="1400" dirty="0"/>
              <a:t>의 자손 </a:t>
            </a:r>
            <a:r>
              <a:rPr lang="en-US" altLang="ko-KR" sz="1400" dirty="0"/>
              <a:t>li */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background : </a:t>
            </a:r>
            <a:r>
              <a:rPr lang="en-US" altLang="ko-KR" sz="1400" b="1" dirty="0" err="1">
                <a:solidFill>
                  <a:srgbClr val="C00000"/>
                </a:solidFill>
              </a:rPr>
              <a:t>greenyellow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margin-bottom : 5px;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66727" y="2060848"/>
            <a:ext cx="982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69769" y="4521048"/>
            <a:ext cx="1622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마커</a:t>
            </a:r>
            <a:r>
              <a:rPr lang="en-US" altLang="ko-KR" sz="1000" dirty="0"/>
              <a:t>(</a:t>
            </a:r>
            <a:r>
              <a:rPr lang="ko-KR" altLang="en-US" sz="1000" dirty="0"/>
              <a:t>아이템바깥에 있음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5895545" y="3219878"/>
            <a:ext cx="836694" cy="216024"/>
          </a:xfrm>
          <a:prstGeom prst="wedgeRoundRectCallout">
            <a:avLst>
              <a:gd name="adj1" fmla="val 3884"/>
              <a:gd name="adj2" fmla="val 2391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ul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영역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442918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905728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442932" y="5082007"/>
            <a:ext cx="20085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643787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725662" y="4721967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32240" y="5082007"/>
            <a:ext cx="20085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588224" y="4389519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88224" y="4435215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941449" y="4244618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948264" y="4442567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78698" y="3836060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578698" y="3927802"/>
            <a:ext cx="42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931923" y="3684581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938738" y="3921998"/>
            <a:ext cx="0" cy="141635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사각형 설명선 56"/>
          <p:cNvSpPr/>
          <p:nvPr/>
        </p:nvSpPr>
        <p:spPr>
          <a:xfrm>
            <a:off x="5364088" y="3524461"/>
            <a:ext cx="836694" cy="216024"/>
          </a:xfrm>
          <a:prstGeom prst="wedgeRoundRectCallout">
            <a:avLst>
              <a:gd name="adj1" fmla="val -8696"/>
              <a:gd name="adj2" fmla="val 176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&lt;li&gt; </a:t>
            </a:r>
            <a:r>
              <a:rPr lang="ko-KR" altLang="en-US" sz="1000" dirty="0">
                <a:solidFill>
                  <a:schemeClr val="tx1"/>
                </a:solidFill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78442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마커의 위치</a:t>
            </a:r>
            <a:r>
              <a:rPr lang="en-US" altLang="ko-KR" dirty="0"/>
              <a:t>, list-style-position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403648" y="2420888"/>
            <a:ext cx="5820039" cy="3212882"/>
            <a:chOff x="1499579" y="2924944"/>
            <a:chExt cx="5820039" cy="321288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8024" y="2996952"/>
              <a:ext cx="2531594" cy="2818064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499579" y="3181127"/>
              <a:ext cx="2952328" cy="2724150"/>
            </a:xfrm>
            <a:prstGeom prst="roundRect">
              <a:avLst>
                <a:gd name="adj" fmla="val 2665"/>
              </a:avLst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 err="1"/>
                <a:t>ul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background : goldenrod;</a:t>
              </a:r>
            </a:p>
            <a:p>
              <a:pPr defTabSz="180000"/>
              <a:r>
                <a:rPr lang="en-US" altLang="ko-KR" sz="1400" dirty="0"/>
                <a:t>	padding : 10px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50px;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list-style-position : inside</a:t>
              </a:r>
              <a:r>
                <a:rPr lang="en-US" altLang="ko-KR" sz="1400" b="1" i="1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endParaRPr lang="en-US" altLang="ko-KR" sz="1400" dirty="0"/>
            </a:p>
            <a:p>
              <a:pPr defTabSz="180000"/>
              <a:r>
                <a:rPr lang="en-US" altLang="ko-KR" sz="1400" b="1" dirty="0" err="1"/>
                <a:t>ul</a:t>
              </a:r>
              <a:r>
                <a:rPr lang="en-US" altLang="ko-KR" sz="1400" b="1" dirty="0"/>
                <a:t> li {</a:t>
              </a:r>
            </a:p>
            <a:p>
              <a:pPr defTabSz="180000"/>
              <a:r>
                <a:rPr lang="en-US" altLang="ko-KR" sz="1400" b="1" dirty="0"/>
                <a:t>	</a:t>
              </a:r>
              <a:r>
                <a:rPr lang="en-US" altLang="ko-KR" sz="1400" dirty="0"/>
                <a:t>background : </a:t>
              </a:r>
              <a:r>
                <a:rPr lang="en-US" altLang="ko-KR" sz="1400" dirty="0" err="1"/>
                <a:t>greenyellow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	margin-bottom : 5px;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1947" y="5891605"/>
              <a:ext cx="2304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마커가</a:t>
              </a:r>
              <a:r>
                <a:rPr lang="ko-KR" altLang="en-US" sz="1000" dirty="0"/>
                <a:t> 아이템 영역의 안쪽에 배치됨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5293139" y="4743402"/>
              <a:ext cx="216023" cy="20990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2758" y="2924944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7" name="자유형 6"/>
            <p:cNvSpPr/>
            <p:nvPr/>
          </p:nvSpPr>
          <p:spPr>
            <a:xfrm>
              <a:off x="4019859" y="4005065"/>
              <a:ext cx="1285020" cy="850950"/>
            </a:xfrm>
            <a:custGeom>
              <a:avLst/>
              <a:gdLst>
                <a:gd name="connsiteX0" fmla="*/ 0 w 1395663"/>
                <a:gd name="connsiteY0" fmla="*/ 0 h 664251"/>
                <a:gd name="connsiteX1" fmla="*/ 657726 w 1395663"/>
                <a:gd name="connsiteY1" fmla="*/ 156410 h 664251"/>
                <a:gd name="connsiteX2" fmla="*/ 830179 w 1395663"/>
                <a:gd name="connsiteY2" fmla="*/ 613610 h 664251"/>
                <a:gd name="connsiteX3" fmla="*/ 1395663 w 1395663"/>
                <a:gd name="connsiteY3" fmla="*/ 657726 h 66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663" h="664251">
                  <a:moveTo>
                    <a:pt x="0" y="0"/>
                  </a:moveTo>
                  <a:cubicBezTo>
                    <a:pt x="259681" y="27071"/>
                    <a:pt x="519363" y="54142"/>
                    <a:pt x="657726" y="156410"/>
                  </a:cubicBezTo>
                  <a:cubicBezTo>
                    <a:pt x="796089" y="258678"/>
                    <a:pt x="707190" y="530057"/>
                    <a:pt x="830179" y="613610"/>
                  </a:cubicBezTo>
                  <a:cubicBezTo>
                    <a:pt x="953168" y="697163"/>
                    <a:pt x="1301416" y="650373"/>
                    <a:pt x="1395663" y="65772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546965"/>
            <a:ext cx="8127067" cy="4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60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마커</a:t>
            </a:r>
            <a:r>
              <a:rPr lang="ko-KR" altLang="en-US" dirty="0"/>
              <a:t> 종류</a:t>
            </a:r>
            <a:r>
              <a:rPr lang="en-US" altLang="ko-KR" dirty="0"/>
              <a:t>, list-style-type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43608" y="2636912"/>
            <a:ext cx="6938200" cy="3002434"/>
            <a:chOff x="827584" y="1855693"/>
            <a:chExt cx="6938200" cy="3002434"/>
          </a:xfrm>
        </p:grpSpPr>
        <p:sp>
          <p:nvSpPr>
            <p:cNvPr id="4" name="직사각형 3"/>
            <p:cNvSpPr/>
            <p:nvPr/>
          </p:nvSpPr>
          <p:spPr>
            <a:xfrm>
              <a:off x="899592" y="3098706"/>
              <a:ext cx="1842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(a) list-style-type : circle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854" y="3098706"/>
              <a:ext cx="19638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(b) list-style-type : square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1068" y="4565159"/>
              <a:ext cx="20047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(f) list-style-type : decimal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7584" y="4581128"/>
              <a:ext cx="24134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(d) list-style-type : upper-roman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11846" y="4581128"/>
              <a:ext cx="2302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(e) list-style-type : lower-alpha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33076" y="3108568"/>
              <a:ext cx="18330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(c) list-style-type : none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178" y="3414712"/>
              <a:ext cx="20097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65218"/>
              <a:ext cx="203835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855693"/>
              <a:ext cx="20002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879843"/>
              <a:ext cx="202882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79" y="3401229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338" y="3382322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9811" y="1600207"/>
            <a:ext cx="8168020" cy="7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68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636912"/>
            <a:ext cx="2356272" cy="27469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마커</a:t>
            </a:r>
            <a:r>
              <a:rPr lang="en-US" altLang="ko-KR" dirty="0"/>
              <a:t>, list-style-image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list-style-image</a:t>
            </a:r>
          </a:p>
          <a:p>
            <a:pPr lvl="1"/>
            <a:r>
              <a:rPr lang="ko-KR" altLang="en-US" dirty="0"/>
              <a:t>사용자가 이미지 </a:t>
            </a:r>
            <a:r>
              <a:rPr lang="ko-KR" altLang="en-US" dirty="0" err="1"/>
              <a:t>마커</a:t>
            </a:r>
            <a:r>
              <a:rPr lang="ko-KR" altLang="en-US" dirty="0"/>
              <a:t> 작성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99891" y="2792321"/>
            <a:ext cx="4073401" cy="2724150"/>
          </a:xfrm>
          <a:prstGeom prst="roundRect">
            <a:avLst>
              <a:gd name="adj" fmla="val 2090"/>
            </a:avLst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background : goldenrod;</a:t>
            </a:r>
          </a:p>
          <a:p>
            <a:pPr defTabSz="180000"/>
            <a:r>
              <a:rPr lang="en-US" altLang="ko-KR" sz="1400" dirty="0"/>
              <a:t>	padding 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list-style-image : </a:t>
            </a:r>
            <a:r>
              <a:rPr lang="en-US" altLang="ko-KR" sz="1400" b="1" dirty="0" err="1">
                <a:solidFill>
                  <a:srgbClr val="C00000"/>
                </a:solidFill>
              </a:rPr>
              <a:t>url</a:t>
            </a:r>
            <a:r>
              <a:rPr lang="en-US" altLang="ko-KR" sz="1400" b="1" dirty="0">
                <a:solidFill>
                  <a:srgbClr val="C00000"/>
                </a:solidFill>
              </a:rPr>
              <a:t>("media/marker.png");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background : </a:t>
            </a:r>
            <a:r>
              <a:rPr lang="en-US" altLang="ko-KR" sz="1400" dirty="0" err="1"/>
              <a:t>greenyellow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margin-bottom : 5px;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132" y="5430721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아이템에 동일한 이미지 마크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7210" y="2493347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4" name="자유형 3"/>
          <p:cNvSpPr/>
          <p:nvPr/>
        </p:nvSpPr>
        <p:spPr>
          <a:xfrm>
            <a:off x="4872299" y="3717483"/>
            <a:ext cx="1080120" cy="1080119"/>
          </a:xfrm>
          <a:custGeom>
            <a:avLst/>
            <a:gdLst>
              <a:gd name="connsiteX0" fmla="*/ 0 w 1276350"/>
              <a:gd name="connsiteY0" fmla="*/ 0 h 276429"/>
              <a:gd name="connsiteX1" fmla="*/ 314325 w 1276350"/>
              <a:gd name="connsiteY1" fmla="*/ 257175 h 276429"/>
              <a:gd name="connsiteX2" fmla="*/ 1276350 w 1276350"/>
              <a:gd name="connsiteY2" fmla="*/ 238125 h 2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50" h="276429">
                <a:moveTo>
                  <a:pt x="0" y="0"/>
                </a:moveTo>
                <a:cubicBezTo>
                  <a:pt x="50800" y="108744"/>
                  <a:pt x="101600" y="217488"/>
                  <a:pt x="314325" y="257175"/>
                </a:cubicBezTo>
                <a:cubicBezTo>
                  <a:pt x="527050" y="296862"/>
                  <a:pt x="901700" y="267493"/>
                  <a:pt x="1276350" y="23812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endParaRPr lang="en-US" altLang="ko-KR" dirty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태그가 출력되는 위치 지정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태그는 웹 페이지에 작성된 순서와 달리 배치 가능</a:t>
            </a:r>
            <a:endParaRPr lang="en-US" altLang="ko-KR" dirty="0"/>
          </a:p>
          <a:p>
            <a:pPr lvl="1"/>
            <a:r>
              <a:rPr lang="ko-KR" altLang="en-US" dirty="0"/>
              <a:t>배치 기능의 </a:t>
            </a:r>
            <a:r>
              <a:rPr lang="en-US" altLang="ko-KR" dirty="0"/>
              <a:t>CSS3 </a:t>
            </a:r>
            <a:r>
              <a:rPr lang="ko-KR" altLang="en-US" dirty="0" err="1"/>
              <a:t>프로퍼티들</a:t>
            </a:r>
            <a:endParaRPr lang="ko-KR" altLang="en-US" dirty="0"/>
          </a:p>
          <a:p>
            <a:pPr lvl="2"/>
            <a:r>
              <a:rPr lang="en-US" altLang="ko-KR" dirty="0"/>
              <a:t>display</a:t>
            </a:r>
          </a:p>
          <a:p>
            <a:pPr lvl="2"/>
            <a:r>
              <a:rPr lang="en-US" altLang="ko-KR" dirty="0"/>
              <a:t>position</a:t>
            </a:r>
          </a:p>
          <a:p>
            <a:pPr lvl="2"/>
            <a:r>
              <a:rPr lang="en-US" altLang="ko-KR" dirty="0"/>
              <a:t>left, right, top, bottom</a:t>
            </a:r>
          </a:p>
          <a:p>
            <a:pPr lvl="2"/>
            <a:r>
              <a:rPr lang="en-US" altLang="ko-KR" dirty="0"/>
              <a:t>float</a:t>
            </a:r>
          </a:p>
          <a:p>
            <a:pPr lvl="2"/>
            <a:r>
              <a:rPr lang="en-US" altLang="ko-KR" dirty="0"/>
              <a:t>z-index</a:t>
            </a:r>
          </a:p>
          <a:p>
            <a:pPr lvl="2"/>
            <a:r>
              <a:rPr lang="en-US" altLang="ko-KR" dirty="0"/>
              <a:t>Visibility</a:t>
            </a:r>
          </a:p>
          <a:p>
            <a:pPr lvl="2"/>
            <a:r>
              <a:rPr lang="en-US" altLang="ko-KR" dirty="0"/>
              <a:t>overflow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1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5-9 CSS3 </a:t>
            </a:r>
            <a:r>
              <a:rPr lang="ko-KR" altLang="en-US" dirty="0"/>
              <a:t>스타일을 응용하여 리스트로 메뉴 만들기</a:t>
            </a:r>
            <a:r>
              <a:rPr lang="en-US" altLang="ko-KR" dirty="0"/>
              <a:t>(li</a:t>
            </a:r>
            <a:r>
              <a:rPr lang="ko-KR" altLang="en-US" dirty="0"/>
              <a:t>를 수평배치</a:t>
            </a:r>
            <a:r>
              <a:rPr lang="en-US" altLang="ko-KR" dirty="0"/>
              <a:t>,</a:t>
            </a:r>
            <a:r>
              <a:rPr lang="ko-KR" altLang="en-US" dirty="0" err="1"/>
              <a:t>마커</a:t>
            </a:r>
            <a:r>
              <a:rPr lang="ko-KR" altLang="en-US" dirty="0"/>
              <a:t> 없애고 링크텍스트 밑줄제거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9372" y="1455452"/>
            <a:ext cx="4572000" cy="4131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&lt;head&gt;&lt;title&gt;</a:t>
            </a:r>
            <a:r>
              <a:rPr lang="ko-KR" altLang="en-US" sz="1050" dirty="0"/>
              <a:t>리스트로 메뉴 만들기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b="1" dirty="0"/>
              <a:t>#</a:t>
            </a:r>
            <a:r>
              <a:rPr lang="en-US" altLang="ko-KR" sz="1050" b="1" dirty="0" err="1"/>
              <a:t>menubar</a:t>
            </a:r>
            <a:r>
              <a:rPr lang="en-US" altLang="ko-KR" sz="1050" b="1" dirty="0"/>
              <a:t>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background : olive;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{ </a:t>
            </a:r>
            <a:r>
              <a:rPr lang="en-US" altLang="ko-KR" sz="1050" dirty="0"/>
              <a:t>/* </a:t>
            </a:r>
            <a:r>
              <a:rPr lang="ko-KR" altLang="en-US" sz="1050" dirty="0"/>
              <a:t>여백과 </a:t>
            </a:r>
            <a:r>
              <a:rPr lang="ko-KR" altLang="en-US" sz="1050" dirty="0" err="1"/>
              <a:t>패딩</a:t>
            </a:r>
            <a:r>
              <a:rPr lang="ko-KR" altLang="en-US" sz="1050" dirty="0"/>
              <a:t> 모두 </a:t>
            </a:r>
            <a:r>
              <a:rPr lang="en-US" altLang="ko-KR" sz="1050" dirty="0"/>
              <a:t>0</a:t>
            </a:r>
            <a:r>
              <a:rPr lang="ko-KR" altLang="en-US" sz="1050" dirty="0"/>
              <a:t>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margin : 0;</a:t>
            </a:r>
          </a:p>
          <a:p>
            <a:pPr defTabSz="180000"/>
            <a:r>
              <a:rPr lang="en-US" altLang="ko-KR" sz="1050" dirty="0"/>
              <a:t>	padding : 0;</a:t>
            </a:r>
          </a:p>
          <a:p>
            <a:pPr defTabSz="180000"/>
            <a:r>
              <a:rPr lang="en-US" altLang="ko-KR" sz="1050" dirty="0"/>
              <a:t>	width</a:t>
            </a:r>
            <a:r>
              <a:rPr lang="ko-KR" altLang="en-US" sz="1050" dirty="0"/>
              <a:t> </a:t>
            </a:r>
            <a:r>
              <a:rPr lang="en-US" altLang="ko-KR" sz="1050" dirty="0"/>
              <a:t>: 567px;  /* </a:t>
            </a:r>
            <a:r>
              <a:rPr lang="ko-KR" altLang="en-US" sz="1050" dirty="0"/>
              <a:t>모든 아이템</a:t>
            </a:r>
            <a:r>
              <a:rPr lang="en-US" altLang="ko-KR" sz="1050" dirty="0"/>
              <a:t>(&lt;li&gt;)</a:t>
            </a:r>
            <a:r>
              <a:rPr lang="ko-KR" altLang="en-US" sz="1050" dirty="0"/>
              <a:t>을 한 줄에 품을 수 있는 폭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{</a:t>
            </a:r>
          </a:p>
          <a:p>
            <a:pPr defTabSz="180000"/>
            <a:r>
              <a:rPr lang="en-US" altLang="ko-KR" sz="1050" dirty="0"/>
              <a:t>	display</a:t>
            </a:r>
            <a:r>
              <a:rPr lang="ko-KR" altLang="en-US" sz="1050" dirty="0"/>
              <a:t> </a:t>
            </a:r>
            <a:r>
              <a:rPr lang="en-US" altLang="ko-KR" sz="1050" dirty="0"/>
              <a:t>: inline;	 /* </a:t>
            </a:r>
            <a:r>
              <a:rPr lang="ko-KR" altLang="en-US" sz="1050" dirty="0"/>
              <a:t>새 줄로 넘어가지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list-style-type : none; 	/* </a:t>
            </a:r>
            <a:r>
              <a:rPr lang="ko-KR" altLang="en-US" sz="1050" dirty="0" err="1"/>
              <a:t>마커</a:t>
            </a:r>
            <a:r>
              <a:rPr lang="ko-KR" altLang="en-US" sz="1050" dirty="0"/>
              <a:t> 삭제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padding : 0px 15px;	 /* top=bottom=0, left=right=15px */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 {</a:t>
            </a:r>
          </a:p>
          <a:p>
            <a:pPr defTabSz="180000"/>
            <a:r>
              <a:rPr lang="en-US" altLang="ko-KR" sz="1050" dirty="0"/>
              <a:t>	color : white;</a:t>
            </a:r>
          </a:p>
          <a:p>
            <a:pPr defTabSz="180000"/>
            <a:r>
              <a:rPr lang="en-US" altLang="ko-KR" sz="1050" dirty="0"/>
              <a:t>	text-decoration : none; /* </a:t>
            </a:r>
            <a:r>
              <a:rPr lang="ko-KR" altLang="en-US" sz="1050" dirty="0"/>
              <a:t>링크 보이지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a:hover {</a:t>
            </a:r>
          </a:p>
          <a:p>
            <a:pPr defTabSz="180000"/>
            <a:r>
              <a:rPr lang="en-US" altLang="ko-KR" sz="1050" dirty="0"/>
              <a:t>	color</a:t>
            </a:r>
            <a:r>
              <a:rPr lang="ko-KR" altLang="en-US" sz="1050" dirty="0"/>
              <a:t> </a:t>
            </a:r>
            <a:r>
              <a:rPr lang="en-US" altLang="ko-KR" sz="1050" dirty="0"/>
              <a:t>: violet;  /* </a:t>
            </a:r>
            <a:r>
              <a:rPr lang="ko-KR" altLang="en-US" sz="1050" dirty="0"/>
              <a:t>마우스 올라 갈 때 색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&lt;/style&gt;&lt;/head&gt;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84386" y="3712964"/>
            <a:ext cx="2534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 곳에 연결할 페이지 주소를 주면 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899231" y="4228402"/>
            <a:ext cx="4671045" cy="2399151"/>
            <a:chOff x="3899231" y="4228402"/>
            <a:chExt cx="4671045" cy="239915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9231" y="4228402"/>
              <a:ext cx="4671045" cy="18027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3280" y="5091682"/>
              <a:ext cx="244686" cy="352108"/>
            </a:xfrm>
            <a:prstGeom prst="rect">
              <a:avLst/>
            </a:prstGeom>
          </p:spPr>
        </p:pic>
        <p:sp>
          <p:nvSpPr>
            <p:cNvPr id="6" name="자유형 5"/>
            <p:cNvSpPr/>
            <p:nvPr/>
          </p:nvSpPr>
          <p:spPr>
            <a:xfrm flipH="1" flipV="1">
              <a:off x="5436096" y="5350122"/>
              <a:ext cx="439664" cy="1020088"/>
            </a:xfrm>
            <a:custGeom>
              <a:avLst/>
              <a:gdLst>
                <a:gd name="connsiteX0" fmla="*/ 0 w 428625"/>
                <a:gd name="connsiteY0" fmla="*/ 0 h 728782"/>
                <a:gd name="connsiteX1" fmla="*/ 142875 w 428625"/>
                <a:gd name="connsiteY1" fmla="*/ 133350 h 728782"/>
                <a:gd name="connsiteX2" fmla="*/ 171450 w 428625"/>
                <a:gd name="connsiteY2" fmla="*/ 657225 h 728782"/>
                <a:gd name="connsiteX3" fmla="*/ 428625 w 428625"/>
                <a:gd name="connsiteY3" fmla="*/ 723900 h 72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5" h="728782">
                  <a:moveTo>
                    <a:pt x="0" y="0"/>
                  </a:moveTo>
                  <a:cubicBezTo>
                    <a:pt x="57150" y="11906"/>
                    <a:pt x="114300" y="23813"/>
                    <a:pt x="142875" y="133350"/>
                  </a:cubicBezTo>
                  <a:cubicBezTo>
                    <a:pt x="171450" y="242887"/>
                    <a:pt x="123825" y="558800"/>
                    <a:pt x="171450" y="657225"/>
                  </a:cubicBezTo>
                  <a:cubicBezTo>
                    <a:pt x="219075" y="755650"/>
                    <a:pt x="428625" y="723900"/>
                    <a:pt x="428625" y="7239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92080" y="6381332"/>
              <a:ext cx="2634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C00000"/>
                  </a:solidFill>
                </a:rPr>
                <a:t>메뉴 아이템에 마우스 올리면 글자 색 변경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357103" y="1441956"/>
            <a:ext cx="327812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it-IT" altLang="ko-KR" sz="1050" dirty="0"/>
              <a:t>		&lt;li&gt;&lt;a href="#"&gt;Home&lt;/a&gt;&lt;/li&gt;</a:t>
            </a:r>
          </a:p>
          <a:p>
            <a:pPr defTabSz="180000"/>
            <a:r>
              <a:rPr lang="it-IT" altLang="ko-KR" sz="1050" dirty="0"/>
              <a:t>		&lt;li&gt;&lt;a href="#"&gt;Espresso&lt;/a&gt;&lt;/li&gt;</a:t>
            </a:r>
          </a:p>
          <a:p>
            <a:pPr defTabSz="180000"/>
            <a:r>
              <a:rPr lang="it-IT" altLang="ko-KR" sz="1050" dirty="0"/>
              <a:t>		&lt;li&gt;&lt;a href="#"&gt;Cappuccino&lt;/a&gt;&lt;/li&gt;</a:t>
            </a:r>
          </a:p>
          <a:p>
            <a:pPr defTabSz="180000"/>
            <a:r>
              <a:rPr lang="it-IT" altLang="ko-KR" sz="1050" dirty="0"/>
              <a:t>		&lt;li&gt;&lt;a href="#"&gt;Cafe Latte&lt;/a&gt;&lt;/li&gt;</a:t>
            </a:r>
          </a:p>
          <a:p>
            <a:pPr defTabSz="180000"/>
            <a:r>
              <a:rPr lang="it-IT" altLang="ko-KR" sz="1050" dirty="0"/>
              <a:t>		&lt;li&gt;&lt;a href="#"&gt;F.A.Q&lt;/a&gt;&lt;/li&gt;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5" name="타원 4"/>
          <p:cNvSpPr/>
          <p:nvPr/>
        </p:nvSpPr>
        <p:spPr>
          <a:xfrm>
            <a:off x="6548502" y="2563450"/>
            <a:ext cx="288032" cy="2675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6676473" y="2792583"/>
            <a:ext cx="72008" cy="920380"/>
          </a:xfrm>
          <a:custGeom>
            <a:avLst/>
            <a:gdLst>
              <a:gd name="connsiteX0" fmla="*/ 0 w 3095625"/>
              <a:gd name="connsiteY0" fmla="*/ 1365936 h 1365936"/>
              <a:gd name="connsiteX1" fmla="*/ 876300 w 3095625"/>
              <a:gd name="connsiteY1" fmla="*/ 1023036 h 1365936"/>
              <a:gd name="connsiteX2" fmla="*/ 2076450 w 3095625"/>
              <a:gd name="connsiteY2" fmla="*/ 156261 h 1365936"/>
              <a:gd name="connsiteX3" fmla="*/ 3095625 w 3095625"/>
              <a:gd name="connsiteY3" fmla="*/ 3861 h 13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1365936">
                <a:moveTo>
                  <a:pt x="0" y="1365936"/>
                </a:moveTo>
                <a:cubicBezTo>
                  <a:pt x="265112" y="1295292"/>
                  <a:pt x="530225" y="1224648"/>
                  <a:pt x="876300" y="1023036"/>
                </a:cubicBezTo>
                <a:cubicBezTo>
                  <a:pt x="1222375" y="821424"/>
                  <a:pt x="1706563" y="326123"/>
                  <a:pt x="2076450" y="156261"/>
                </a:cubicBezTo>
                <a:cubicBezTo>
                  <a:pt x="2446338" y="-13602"/>
                  <a:pt x="2770981" y="-4871"/>
                  <a:pt x="3095625" y="3861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65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8660" y="2492896"/>
            <a:ext cx="2457822" cy="28653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로 표</a:t>
            </a:r>
            <a:r>
              <a:rPr lang="en-US" altLang="ko-KR" dirty="0"/>
              <a:t>(table)</a:t>
            </a:r>
            <a:r>
              <a:rPr lang="ko-KR" altLang="en-US" dirty="0"/>
              <a:t> 꾸미기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표 꾸미기를 설명할 기본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916832"/>
            <a:ext cx="4752528" cy="4392692"/>
          </a:xfrm>
          <a:prstGeom prst="roundRect">
            <a:avLst>
              <a:gd name="adj" fmla="val 963"/>
            </a:avLst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기본 구조를 가진 표 만들기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&lt;h3&gt;1</a:t>
            </a:r>
            <a:r>
              <a:rPr lang="ko-KR" altLang="en-US" sz="1200" dirty="0"/>
              <a:t>학기 성적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&lt;table&gt; 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thead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이름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&gt;HTML&lt;/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&gt;CSS&lt;/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&lt;/</a:t>
            </a:r>
            <a:r>
              <a:rPr lang="en-US" altLang="ko-KR" sz="1200" dirty="0" err="1"/>
              <a:t>thead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tfoot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합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&gt;175&lt;/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&gt;169&lt;/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&lt;/</a:t>
            </a:r>
            <a:r>
              <a:rPr lang="en-US" altLang="ko-KR" sz="1200" dirty="0" err="1"/>
              <a:t>tfoot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tbody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황기태</a:t>
            </a:r>
            <a:r>
              <a:rPr lang="en-US" altLang="ko-KR" sz="1200" dirty="0"/>
              <a:t>&lt;/td&gt;&lt;td&gt;80&lt;/td&gt;&lt;td&gt;70&lt;/td&gt;&lt;/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이재문</a:t>
            </a:r>
            <a:r>
              <a:rPr lang="en-US" altLang="ko-KR" sz="1200" dirty="0"/>
              <a:t>&lt;/td&gt;&lt;td&gt;95&lt;/td&gt;&lt;td&gt;99&lt;/td&gt;&lt;/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tbody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&lt;/table&gt; 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28731" y="3048788"/>
            <a:ext cx="4536504" cy="2222934"/>
          </a:xfrm>
          <a:prstGeom prst="roundRect">
            <a:avLst>
              <a:gd name="adj" fmla="val 1434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bIns="0" rtlCol="0" anchor="t" anchorCtr="0"/>
          <a:lstStyle/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&lt;table&gt;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&gt;HTML&lt;/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&gt;CSS&lt;/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tfoot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합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&gt;175&lt;/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&gt;169&lt;/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</a:t>
            </a:r>
            <a:r>
              <a:rPr lang="en-US" altLang="ko-KR" sz="1200" dirty="0" err="1">
                <a:solidFill>
                  <a:schemeClr val="tx1"/>
                </a:solidFill>
              </a:rPr>
              <a:t>tfoot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&gt;&lt;td&gt;</a:t>
            </a:r>
            <a:r>
              <a:rPr lang="ko-KR" altLang="en-US" sz="1200" dirty="0">
                <a:solidFill>
                  <a:schemeClr val="tx1"/>
                </a:solidFill>
              </a:rPr>
              <a:t>황기태</a:t>
            </a:r>
            <a:r>
              <a:rPr lang="en-US" altLang="ko-KR" sz="1200" dirty="0">
                <a:solidFill>
                  <a:schemeClr val="tx1"/>
                </a:solidFill>
              </a:rPr>
              <a:t>&lt;/td&gt;&lt;td&gt;80&lt;/td&gt;&lt;td&gt;70&lt;/td&gt;&lt;/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&gt;&lt;td&gt;</a:t>
            </a:r>
            <a:r>
              <a:rPr lang="ko-KR" altLang="en-US" sz="1200" dirty="0">
                <a:solidFill>
                  <a:schemeClr val="tx1"/>
                </a:solidFill>
              </a:rPr>
              <a:t>이재문</a:t>
            </a:r>
            <a:r>
              <a:rPr lang="en-US" altLang="ko-KR" sz="1200" dirty="0">
                <a:solidFill>
                  <a:schemeClr val="tx1"/>
                </a:solidFill>
              </a:rPr>
              <a:t>&lt;/td&gt;&lt;td&gt;95&lt;/td&gt;&lt;td&gt;99&lt;/td&gt;&lt;/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&lt;/table&gt; 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65235" y="4509120"/>
            <a:ext cx="3749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42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 테두리 제어</a:t>
            </a:r>
            <a:r>
              <a:rPr lang="en-US" altLang="ko-KR" dirty="0"/>
              <a:t>, border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border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표 테두리 단축형</a:t>
            </a:r>
            <a:endParaRPr lang="en-US" altLang="ko-KR" dirty="0"/>
          </a:p>
          <a:p>
            <a:pPr lvl="1"/>
            <a:r>
              <a:rPr lang="en-US" altLang="ko-KR" dirty="0"/>
              <a:t>border-collapse : collapse; /* </a:t>
            </a:r>
            <a:r>
              <a:rPr lang="ko-KR" altLang="en-US" dirty="0"/>
              <a:t>중복된 테두리 합치기 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75656" y="2276872"/>
            <a:ext cx="5719744" cy="4030483"/>
            <a:chOff x="1229634" y="1844824"/>
            <a:chExt cx="5719744" cy="403048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297657"/>
              <a:ext cx="1940503" cy="152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763688" y="2348880"/>
              <a:ext cx="2808311" cy="1384995"/>
            </a:xfrm>
            <a:prstGeom prst="roundRect">
              <a:avLst>
                <a:gd name="adj" fmla="val 3854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 : 1px solid blue;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border : 1px dotted green;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595449" y="2203298"/>
              <a:ext cx="302150" cy="461176"/>
            </a:xfrm>
            <a:custGeom>
              <a:avLst/>
              <a:gdLst>
                <a:gd name="connsiteX0" fmla="*/ 0 w 302150"/>
                <a:gd name="connsiteY0" fmla="*/ 0 h 461176"/>
                <a:gd name="connsiteX1" fmla="*/ 246491 w 302150"/>
                <a:gd name="connsiteY1" fmla="*/ 198783 h 461176"/>
                <a:gd name="connsiteX2" fmla="*/ 302150 w 302150"/>
                <a:gd name="connsiteY2" fmla="*/ 461176 h 46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150" h="461176">
                  <a:moveTo>
                    <a:pt x="0" y="0"/>
                  </a:moveTo>
                  <a:cubicBezTo>
                    <a:pt x="98066" y="60960"/>
                    <a:pt x="196133" y="121920"/>
                    <a:pt x="246491" y="198783"/>
                  </a:cubicBezTo>
                  <a:cubicBezTo>
                    <a:pt x="296849" y="275646"/>
                    <a:pt x="299499" y="368411"/>
                    <a:pt x="302150" y="46117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3263359" y="2262325"/>
              <a:ext cx="55659" cy="405516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668876" y="2230519"/>
              <a:ext cx="198782" cy="437322"/>
            </a:xfrm>
            <a:custGeom>
              <a:avLst/>
              <a:gdLst>
                <a:gd name="connsiteX0" fmla="*/ 0 w 198782"/>
                <a:gd name="connsiteY0" fmla="*/ 437322 h 437322"/>
                <a:gd name="connsiteX1" fmla="*/ 55659 w 198782"/>
                <a:gd name="connsiteY1" fmla="*/ 151075 h 437322"/>
                <a:gd name="connsiteX2" fmla="*/ 198782 w 198782"/>
                <a:gd name="connsiteY2" fmla="*/ 0 h 43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782" h="437322">
                  <a:moveTo>
                    <a:pt x="0" y="437322"/>
                  </a:moveTo>
                  <a:cubicBezTo>
                    <a:pt x="11264" y="330642"/>
                    <a:pt x="22529" y="223962"/>
                    <a:pt x="55659" y="151075"/>
                  </a:cubicBezTo>
                  <a:cubicBezTo>
                    <a:pt x="88789" y="78188"/>
                    <a:pt x="143785" y="39094"/>
                    <a:pt x="19878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1720" y="1844824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테두리 두께</a:t>
              </a:r>
              <a:endParaRPr lang="en-US" altLang="ko-KR" sz="1000" dirty="0"/>
            </a:p>
            <a:p>
              <a:r>
                <a:rPr lang="en-US" altLang="ko-KR" sz="1000" dirty="0"/>
                <a:t>1 </a:t>
              </a:r>
              <a:r>
                <a:rPr lang="ko-KR" altLang="en-US" sz="1000" dirty="0"/>
                <a:t>픽셀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70615" y="198429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실선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8267" y="193884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파란색</a:t>
              </a: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3303996" y="3470951"/>
              <a:ext cx="192744" cy="360651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9136" y="379902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점선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074192" y="2492896"/>
              <a:ext cx="929856" cy="229566"/>
            </a:xfrm>
            <a:custGeom>
              <a:avLst/>
              <a:gdLst>
                <a:gd name="connsiteX0" fmla="*/ 0 w 1097280"/>
                <a:gd name="connsiteY0" fmla="*/ 328519 h 356828"/>
                <a:gd name="connsiteX1" fmla="*/ 739471 w 1097280"/>
                <a:gd name="connsiteY1" fmla="*/ 328519 h 356828"/>
                <a:gd name="connsiteX2" fmla="*/ 882594 w 1097280"/>
                <a:gd name="connsiteY2" fmla="*/ 34321 h 356828"/>
                <a:gd name="connsiteX3" fmla="*/ 1097280 w 1097280"/>
                <a:gd name="connsiteY3" fmla="*/ 2516 h 35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280" h="356828">
                  <a:moveTo>
                    <a:pt x="0" y="328519"/>
                  </a:moveTo>
                  <a:cubicBezTo>
                    <a:pt x="296186" y="353035"/>
                    <a:pt x="592372" y="377552"/>
                    <a:pt x="739471" y="328519"/>
                  </a:cubicBezTo>
                  <a:cubicBezTo>
                    <a:pt x="886570" y="279486"/>
                    <a:pt x="822959" y="88655"/>
                    <a:pt x="882594" y="34321"/>
                  </a:cubicBezTo>
                  <a:cubicBezTo>
                    <a:pt x="942229" y="-20013"/>
                    <a:pt x="1065475" y="7817"/>
                    <a:pt x="1097280" y="251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4283968" y="3347947"/>
              <a:ext cx="771276" cy="39756"/>
            </a:xfrm>
            <a:custGeom>
              <a:avLst/>
              <a:gdLst>
                <a:gd name="connsiteX0" fmla="*/ 0 w 771276"/>
                <a:gd name="connsiteY0" fmla="*/ 39756 h 39756"/>
                <a:gd name="connsiteX1" fmla="*/ 771276 w 771276"/>
                <a:gd name="connsiteY1" fmla="*/ 0 h 3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276" h="39756">
                  <a:moveTo>
                    <a:pt x="0" y="39756"/>
                  </a:moveTo>
                  <a:lnTo>
                    <a:pt x="771276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115" y="4212950"/>
              <a:ext cx="1860843" cy="1448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1763687" y="4259391"/>
              <a:ext cx="2808312" cy="1615916"/>
            </a:xfrm>
            <a:prstGeom prst="roundRect">
              <a:avLst>
                <a:gd name="adj" fmla="val 3175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/>
                <a:t>	border : 1px solid blue;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border-collapse : collapse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 </a:t>
              </a:r>
              <a:r>
                <a:rPr lang="en-US" altLang="ko-KR" sz="1400" dirty="0" err="1"/>
                <a:t>th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border : 1px dotted green;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4074193" y="4508805"/>
              <a:ext cx="929856" cy="213191"/>
            </a:xfrm>
            <a:custGeom>
              <a:avLst/>
              <a:gdLst>
                <a:gd name="connsiteX0" fmla="*/ 0 w 866692"/>
                <a:gd name="connsiteY0" fmla="*/ 171987 h 171987"/>
                <a:gd name="connsiteX1" fmla="*/ 437322 w 866692"/>
                <a:gd name="connsiteY1" fmla="*/ 20913 h 171987"/>
                <a:gd name="connsiteX2" fmla="*/ 866692 w 866692"/>
                <a:gd name="connsiteY2" fmla="*/ 5010 h 17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692" h="171987">
                  <a:moveTo>
                    <a:pt x="0" y="171987"/>
                  </a:moveTo>
                  <a:cubicBezTo>
                    <a:pt x="146436" y="110364"/>
                    <a:pt x="292873" y="48742"/>
                    <a:pt x="437322" y="20913"/>
                  </a:cubicBezTo>
                  <a:cubicBezTo>
                    <a:pt x="581771" y="-6917"/>
                    <a:pt x="724231" y="-954"/>
                    <a:pt x="866692" y="501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5203" y="5596877"/>
              <a:ext cx="2094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표와 셀의 테두리를 합친 결과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1787107" y="3017939"/>
              <a:ext cx="580843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 flipH="1" flipV="1">
              <a:off x="1715099" y="3148776"/>
              <a:ext cx="72008" cy="675303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9634" y="3782325"/>
              <a:ext cx="1588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모든</a:t>
              </a:r>
              <a:r>
                <a:rPr lang="en-US" altLang="ko-KR" sz="1000" dirty="0"/>
                <a:t> &lt;td&gt;, &lt;</a:t>
              </a:r>
              <a:r>
                <a:rPr lang="en-US" altLang="ko-KR" sz="1000" dirty="0" err="1"/>
                <a:t>th</a:t>
              </a:r>
              <a:r>
                <a:rPr lang="en-US" altLang="ko-KR" sz="1000" dirty="0"/>
                <a:t>&gt;</a:t>
              </a:r>
              <a:r>
                <a:rPr lang="ko-KR" altLang="en-US" sz="1000" dirty="0"/>
                <a:t>에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445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셀 크기 제어</a:t>
            </a:r>
            <a:r>
              <a:rPr lang="en-US" altLang="ko-KR" dirty="0"/>
              <a:t>, width height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57284" y="1484784"/>
            <a:ext cx="5972261" cy="4588352"/>
            <a:chOff x="1457284" y="1484784"/>
            <a:chExt cx="5972261" cy="458835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7822" y="1819422"/>
              <a:ext cx="3381723" cy="159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475657" y="1711050"/>
              <a:ext cx="1717020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>
                  <a:cs typeface="Arial" panose="020B0604020202020204" pitchFamily="34" charset="0"/>
                </a:rPr>
                <a:t>th</a:t>
              </a:r>
              <a:r>
                <a:rPr lang="en-US" altLang="ko-KR" sz="1400" b="1" dirty="0">
                  <a:cs typeface="Arial" panose="020B0604020202020204" pitchFamily="34" charset="0"/>
                </a:rPr>
                <a:t> {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height : 40px;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width : 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  <a:p>
              <a:pPr defTabSz="180000"/>
              <a:r>
                <a:rPr lang="en-US" altLang="ko-KR" sz="1400" b="1" dirty="0">
                  <a:cs typeface="Arial" panose="020B0604020202020204" pitchFamily="34" charset="0"/>
                </a:rPr>
                <a:t>td {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height : 20px;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width : 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79912" y="189143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79912" y="2323478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74262" y="1891430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9872" y="1963438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779912" y="26274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789873" y="2859787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869282" y="2627412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419872" y="261171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4115244" y="1603398"/>
              <a:ext cx="0" cy="23249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5123356" y="1603398"/>
              <a:ext cx="0" cy="21602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115244" y="1711410"/>
              <a:ext cx="1008112" cy="0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31268" y="1484784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65472" y="2087739"/>
              <a:ext cx="741054" cy="4619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2820637" y="2747696"/>
              <a:ext cx="677937" cy="247401"/>
            </a:xfrm>
            <a:custGeom>
              <a:avLst/>
              <a:gdLst>
                <a:gd name="connsiteX0" fmla="*/ 0 w 612251"/>
                <a:gd name="connsiteY0" fmla="*/ 143124 h 143124"/>
                <a:gd name="connsiteX1" fmla="*/ 341907 w 612251"/>
                <a:gd name="connsiteY1" fmla="*/ 119270 h 143124"/>
                <a:gd name="connsiteX2" fmla="*/ 612251 w 612251"/>
                <a:gd name="connsiteY2" fmla="*/ 0 h 14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251" h="143124">
                  <a:moveTo>
                    <a:pt x="0" y="143124"/>
                  </a:moveTo>
                  <a:cubicBezTo>
                    <a:pt x="119932" y="143124"/>
                    <a:pt x="239865" y="143124"/>
                    <a:pt x="341907" y="119270"/>
                  </a:cubicBezTo>
                  <a:cubicBezTo>
                    <a:pt x="443949" y="95416"/>
                    <a:pt x="528100" y="47708"/>
                    <a:pt x="61225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728" y="4357846"/>
              <a:ext cx="3375777" cy="143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1475657" y="4257254"/>
              <a:ext cx="1732714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/>
                <a:t>thead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height : 40px;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height : 20px;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1763688" y="5157192"/>
              <a:ext cx="263032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844520" y="5471385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844520" y="57037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3933890" y="5471385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484480" y="5455685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3" name="모서리가 둥근 사각형 설명선 52"/>
            <p:cNvSpPr/>
            <p:nvPr/>
          </p:nvSpPr>
          <p:spPr>
            <a:xfrm>
              <a:off x="1763688" y="3914076"/>
              <a:ext cx="1582310" cy="238430"/>
            </a:xfrm>
            <a:prstGeom prst="wedgeRoundRectCallout">
              <a:avLst>
                <a:gd name="adj1" fmla="val -43446"/>
                <a:gd name="adj2" fmla="val 112190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thead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의 자손</a:t>
              </a:r>
              <a:r>
                <a:rPr lang="en-US" altLang="ko-KR" sz="1000" dirty="0">
                  <a:solidFill>
                    <a:schemeClr val="tx1"/>
                  </a:solidFill>
                </a:rPr>
                <a:t>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79912" y="2924944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79912" y="335699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874262" y="2924944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419872" y="299695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820638" y="4657201"/>
              <a:ext cx="726776" cy="45719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flipV="1">
              <a:off x="2858040" y="5505637"/>
              <a:ext cx="689374" cy="8360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841142" y="44371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841142" y="48691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35492" y="4437112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91880" y="4509120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5473" y="2150317"/>
              <a:ext cx="732924" cy="952112"/>
            </a:xfrm>
            <a:custGeom>
              <a:avLst/>
              <a:gdLst>
                <a:gd name="connsiteX0" fmla="*/ 0 w 681717"/>
                <a:gd name="connsiteY0" fmla="*/ 0 h 951140"/>
                <a:gd name="connsiteX1" fmla="*/ 265339 w 681717"/>
                <a:gd name="connsiteY1" fmla="*/ 212272 h 951140"/>
                <a:gd name="connsiteX2" fmla="*/ 526596 w 681717"/>
                <a:gd name="connsiteY2" fmla="*/ 857250 h 951140"/>
                <a:gd name="connsiteX3" fmla="*/ 681717 w 681717"/>
                <a:gd name="connsiteY3" fmla="*/ 951140 h 95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717" h="951140">
                  <a:moveTo>
                    <a:pt x="0" y="0"/>
                  </a:moveTo>
                  <a:cubicBezTo>
                    <a:pt x="88786" y="34698"/>
                    <a:pt x="177573" y="69397"/>
                    <a:pt x="265339" y="212272"/>
                  </a:cubicBezTo>
                  <a:cubicBezTo>
                    <a:pt x="353105" y="355147"/>
                    <a:pt x="457200" y="734105"/>
                    <a:pt x="526596" y="857250"/>
                  </a:cubicBezTo>
                  <a:cubicBezTo>
                    <a:pt x="595992" y="980395"/>
                    <a:pt x="649740" y="938213"/>
                    <a:pt x="681717" y="95114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457284" y="4317185"/>
              <a:ext cx="794985" cy="204659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1841249" y="4080173"/>
              <a:ext cx="199775" cy="237012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294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셀 여백 및 정렬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여백</a:t>
            </a:r>
            <a:endParaRPr lang="en-US" altLang="ko-KR" dirty="0"/>
          </a:p>
          <a:p>
            <a:r>
              <a:rPr lang="en-US" altLang="ko-KR" dirty="0"/>
              <a:t>text-align :  </a:t>
            </a:r>
            <a:r>
              <a:rPr lang="ko-KR" altLang="en-US" dirty="0" err="1" smtClean="0"/>
              <a:t>수평정렬</a:t>
            </a:r>
            <a:r>
              <a:rPr lang="en-US" altLang="ko-KR" dirty="0"/>
              <a:t>(left, center, right)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15616" y="2492896"/>
            <a:ext cx="6196956" cy="2166999"/>
            <a:chOff x="1187624" y="1844824"/>
            <a:chExt cx="6196956" cy="216699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844824"/>
              <a:ext cx="3892700" cy="197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187624" y="2195541"/>
              <a:ext cx="1805914" cy="1384995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height : 20px; 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padding : 10px;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text-align : right;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en-US" altLang="ko-KR" sz="1400" dirty="0"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9992" y="3765602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셀 모두 오른쪽 정렬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4151379" y="2387702"/>
              <a:ext cx="0" cy="144016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640971" y="2621178"/>
              <a:ext cx="1519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3563888" y="2621178"/>
              <a:ext cx="1524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51379" y="2679983"/>
              <a:ext cx="0" cy="135632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>
              <a:off x="2771798" y="3251798"/>
              <a:ext cx="1836019" cy="743287"/>
            </a:xfrm>
            <a:custGeom>
              <a:avLst/>
              <a:gdLst>
                <a:gd name="connsiteX0" fmla="*/ 0 w 1981200"/>
                <a:gd name="connsiteY0" fmla="*/ 0 h 743287"/>
                <a:gd name="connsiteX1" fmla="*/ 352425 w 1981200"/>
                <a:gd name="connsiteY1" fmla="*/ 638175 h 743287"/>
                <a:gd name="connsiteX2" fmla="*/ 1704975 w 1981200"/>
                <a:gd name="connsiteY2" fmla="*/ 714375 h 743287"/>
                <a:gd name="connsiteX3" fmla="*/ 1981200 w 1981200"/>
                <a:gd name="connsiteY3" fmla="*/ 342900 h 74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200" h="743287">
                  <a:moveTo>
                    <a:pt x="0" y="0"/>
                  </a:moveTo>
                  <a:cubicBezTo>
                    <a:pt x="34131" y="259556"/>
                    <a:pt x="68262" y="519112"/>
                    <a:pt x="352425" y="638175"/>
                  </a:cubicBezTo>
                  <a:cubicBezTo>
                    <a:pt x="636588" y="757238"/>
                    <a:pt x="1433513" y="763588"/>
                    <a:pt x="1704975" y="714375"/>
                  </a:cubicBezTo>
                  <a:cubicBezTo>
                    <a:pt x="1976438" y="665163"/>
                    <a:pt x="1978819" y="504031"/>
                    <a:pt x="1981200" y="3429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16288" y="2550768"/>
              <a:ext cx="924683" cy="129215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8300" y="2264591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</a:t>
              </a:r>
              <a:r>
                <a:rPr lang="ko-KR" altLang="en-US" sz="1000" dirty="0">
                  <a:solidFill>
                    <a:srgbClr val="C00000"/>
                  </a:solidFill>
                </a:rPr>
                <a:t>픽셀 </a:t>
              </a:r>
              <a:r>
                <a:rPr lang="ko-KR" altLang="en-US" sz="1000" dirty="0" err="1">
                  <a:solidFill>
                    <a:srgbClr val="C00000"/>
                  </a:solidFill>
                </a:rPr>
                <a:t>패딩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822561" y="2602408"/>
              <a:ext cx="669471" cy="416378"/>
            </a:xfrm>
            <a:custGeom>
              <a:avLst/>
              <a:gdLst>
                <a:gd name="connsiteX0" fmla="*/ 0 w 669471"/>
                <a:gd name="connsiteY0" fmla="*/ 416378 h 416378"/>
                <a:gd name="connsiteX1" fmla="*/ 351064 w 669471"/>
                <a:gd name="connsiteY1" fmla="*/ 346982 h 416378"/>
                <a:gd name="connsiteX2" fmla="*/ 449036 w 669471"/>
                <a:gd name="connsiteY2" fmla="*/ 81643 h 416378"/>
                <a:gd name="connsiteX3" fmla="*/ 669471 w 669471"/>
                <a:gd name="connsiteY3" fmla="*/ 0 h 4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471" h="416378">
                  <a:moveTo>
                    <a:pt x="0" y="416378"/>
                  </a:moveTo>
                  <a:cubicBezTo>
                    <a:pt x="138112" y="409574"/>
                    <a:pt x="276225" y="402771"/>
                    <a:pt x="351064" y="346982"/>
                  </a:cubicBezTo>
                  <a:cubicBezTo>
                    <a:pt x="425903" y="291193"/>
                    <a:pt x="395968" y="139473"/>
                    <a:pt x="449036" y="81643"/>
                  </a:cubicBezTo>
                  <a:cubicBezTo>
                    <a:pt x="502104" y="23813"/>
                    <a:pt x="585787" y="11906"/>
                    <a:pt x="66947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117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배경색과 테두리 효과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55576" y="1700808"/>
            <a:ext cx="7745577" cy="3539430"/>
            <a:chOff x="755576" y="1700808"/>
            <a:chExt cx="7745577" cy="353943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55576" y="1700808"/>
              <a:ext cx="3500014" cy="3539430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/>
                <a:t>table { /* </a:t>
              </a:r>
              <a:r>
                <a:rPr lang="ko-KR" altLang="en-US" sz="1400" dirty="0"/>
                <a:t>이중 테두리 제거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border-collapse : collapse;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th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/* </a:t>
              </a:r>
              <a:r>
                <a:rPr lang="ko-KR" altLang="en-US" sz="1400" dirty="0"/>
                <a:t>모든 셀에 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text-align : left;</a:t>
              </a:r>
            </a:p>
            <a:p>
              <a:pPr defTabSz="180000"/>
              <a:r>
                <a:rPr lang="en-US" altLang="ko-KR" sz="1400" dirty="0"/>
                <a:t>	padding : 10px;</a:t>
              </a:r>
            </a:p>
            <a:p>
              <a:pPr defTabSz="180000"/>
              <a:r>
                <a:rPr lang="en-US" altLang="ko-KR" sz="1400" dirty="0"/>
                <a:t>	height : 20px;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err="1"/>
                <a:t>thead</a:t>
              </a:r>
              <a:r>
                <a:rPr lang="en-US" altLang="ko-KR" sz="1400" b="1" dirty="0"/>
                <a:t> { </a:t>
              </a:r>
              <a:r>
                <a:rPr lang="en-US" altLang="ko-KR" sz="1400" dirty="0"/>
                <a:t>/* &lt;</a:t>
              </a:r>
              <a:r>
                <a:rPr lang="en-US" altLang="ko-KR" sz="1400" dirty="0" err="1"/>
                <a:t>thead</a:t>
              </a:r>
              <a:r>
                <a:rPr lang="en-US" altLang="ko-KR" sz="1400" dirty="0"/>
                <a:t>&gt;</a:t>
              </a:r>
              <a:r>
                <a:rPr lang="ko-KR" altLang="en-US" sz="1400" dirty="0"/>
                <a:t>의 모든 셀 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background : </a:t>
              </a:r>
              <a:r>
                <a:rPr lang="en-US" altLang="ko-KR" sz="1400" b="1" dirty="0" err="1"/>
                <a:t>darkgray</a:t>
              </a:r>
              <a:r>
                <a:rPr lang="en-US" altLang="ko-KR" sz="1400" b="1" dirty="0"/>
                <a:t>;</a:t>
              </a:r>
            </a:p>
            <a:p>
              <a:pPr defTabSz="180000"/>
              <a:r>
                <a:rPr lang="en-US" altLang="ko-KR" sz="1400" b="1" dirty="0"/>
                <a:t>	color : yellow;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</a:t>
              </a:r>
              <a:r>
                <a:rPr lang="ko-KR" altLang="en-US" sz="1400" b="1" dirty="0"/>
                <a:t> </a:t>
              </a:r>
              <a:r>
                <a:rPr lang="en-US" altLang="ko-KR" sz="1400" b="1" dirty="0" err="1"/>
                <a:t>tfoot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{ </a:t>
              </a:r>
              <a:r>
                <a:rPr lang="en-US" altLang="ko-KR" sz="1400" dirty="0"/>
                <a:t>/* </a:t>
              </a:r>
              <a:r>
                <a:rPr lang="ko-KR" altLang="en-US" sz="1400" dirty="0"/>
                <a:t>아래쪽 테두리만 회색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border-bottom : 1px solid gray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062" y="3140968"/>
              <a:ext cx="3905091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오른쪽 중괄호 7"/>
            <p:cNvSpPr/>
            <p:nvPr/>
          </p:nvSpPr>
          <p:spPr>
            <a:xfrm>
              <a:off x="3044011" y="3996146"/>
              <a:ext cx="216024" cy="288032"/>
            </a:xfrm>
            <a:prstGeom prst="rightBrace">
              <a:avLst>
                <a:gd name="adj1" fmla="val 2500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260035" y="3356992"/>
              <a:ext cx="1478942" cy="792088"/>
            </a:xfrm>
            <a:custGeom>
              <a:avLst/>
              <a:gdLst>
                <a:gd name="connsiteX0" fmla="*/ 0 w 1478942"/>
                <a:gd name="connsiteY0" fmla="*/ 731520 h 742507"/>
                <a:gd name="connsiteX1" fmla="*/ 691763 w 1478942"/>
                <a:gd name="connsiteY1" fmla="*/ 659958 h 742507"/>
                <a:gd name="connsiteX2" fmla="*/ 1057523 w 1478942"/>
                <a:gd name="connsiteY2" fmla="*/ 119269 h 742507"/>
                <a:gd name="connsiteX3" fmla="*/ 1478942 w 1478942"/>
                <a:gd name="connsiteY3" fmla="*/ 0 h 7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942" h="742507">
                  <a:moveTo>
                    <a:pt x="0" y="731520"/>
                  </a:moveTo>
                  <a:cubicBezTo>
                    <a:pt x="257754" y="746760"/>
                    <a:pt x="515509" y="762000"/>
                    <a:pt x="691763" y="659958"/>
                  </a:cubicBezTo>
                  <a:cubicBezTo>
                    <a:pt x="868017" y="557916"/>
                    <a:pt x="926327" y="229262"/>
                    <a:pt x="1057523" y="119269"/>
                  </a:cubicBezTo>
                  <a:cubicBezTo>
                    <a:pt x="1188719" y="9276"/>
                    <a:pt x="1415332" y="31805"/>
                    <a:pt x="147894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707902" y="4077072"/>
              <a:ext cx="888161" cy="847854"/>
              <a:chOff x="3729162" y="3986771"/>
              <a:chExt cx="842839" cy="763282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3729162" y="4686442"/>
                <a:ext cx="842839" cy="63611"/>
              </a:xfrm>
              <a:custGeom>
                <a:avLst/>
                <a:gdLst>
                  <a:gd name="connsiteX0" fmla="*/ 0 w 874643"/>
                  <a:gd name="connsiteY0" fmla="*/ 0 h 63611"/>
                  <a:gd name="connsiteX1" fmla="*/ 874643 w 874643"/>
                  <a:gd name="connsiteY1" fmla="*/ 63611 h 6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643" h="63611">
                    <a:moveTo>
                      <a:pt x="0" y="0"/>
                    </a:moveTo>
                    <a:cubicBezTo>
                      <a:pt x="368410" y="30480"/>
                      <a:pt x="736821" y="60961"/>
                      <a:pt x="874643" y="63611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4055165" y="4365104"/>
                <a:ext cx="516835" cy="351011"/>
              </a:xfrm>
              <a:custGeom>
                <a:avLst/>
                <a:gdLst>
                  <a:gd name="connsiteX0" fmla="*/ 0 w 556592"/>
                  <a:gd name="connsiteY0" fmla="*/ 286247 h 292066"/>
                  <a:gd name="connsiteX1" fmla="*/ 254442 w 556592"/>
                  <a:gd name="connsiteY1" fmla="*/ 262393 h 292066"/>
                  <a:gd name="connsiteX2" fmla="*/ 389614 w 556592"/>
                  <a:gd name="connsiteY2" fmla="*/ 55659 h 292066"/>
                  <a:gd name="connsiteX3" fmla="*/ 556592 w 556592"/>
                  <a:gd name="connsiteY3" fmla="*/ 0 h 29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592" h="292066">
                    <a:moveTo>
                      <a:pt x="0" y="286247"/>
                    </a:moveTo>
                    <a:cubicBezTo>
                      <a:pt x="94753" y="293535"/>
                      <a:pt x="189506" y="300824"/>
                      <a:pt x="254442" y="262393"/>
                    </a:cubicBezTo>
                    <a:cubicBezTo>
                      <a:pt x="319378" y="223962"/>
                      <a:pt x="339256" y="99391"/>
                      <a:pt x="389614" y="55659"/>
                    </a:cubicBezTo>
                    <a:cubicBezTo>
                      <a:pt x="439972" y="11927"/>
                      <a:pt x="528762" y="13252"/>
                      <a:pt x="556592" y="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3864335" y="3986771"/>
                <a:ext cx="707666" cy="724117"/>
              </a:xfrm>
              <a:custGeom>
                <a:avLst/>
                <a:gdLst>
                  <a:gd name="connsiteX0" fmla="*/ 0 w 811033"/>
                  <a:gd name="connsiteY0" fmla="*/ 795436 h 803980"/>
                  <a:gd name="connsiteX1" fmla="*/ 310101 w 811033"/>
                  <a:gd name="connsiteY1" fmla="*/ 779533 h 803980"/>
                  <a:gd name="connsiteX2" fmla="*/ 469127 w 811033"/>
                  <a:gd name="connsiteY2" fmla="*/ 588702 h 803980"/>
                  <a:gd name="connsiteX3" fmla="*/ 620202 w 811033"/>
                  <a:gd name="connsiteY3" fmla="*/ 95721 h 803980"/>
                  <a:gd name="connsiteX4" fmla="*/ 811033 w 811033"/>
                  <a:gd name="connsiteY4" fmla="*/ 305 h 80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033" h="803980">
                    <a:moveTo>
                      <a:pt x="0" y="795436"/>
                    </a:moveTo>
                    <a:cubicBezTo>
                      <a:pt x="115956" y="804712"/>
                      <a:pt x="231913" y="813989"/>
                      <a:pt x="310101" y="779533"/>
                    </a:cubicBezTo>
                    <a:cubicBezTo>
                      <a:pt x="388289" y="745077"/>
                      <a:pt x="417444" y="702671"/>
                      <a:pt x="469127" y="588702"/>
                    </a:cubicBezTo>
                    <a:cubicBezTo>
                      <a:pt x="520811" y="474733"/>
                      <a:pt x="563218" y="193787"/>
                      <a:pt x="620202" y="95721"/>
                    </a:cubicBezTo>
                    <a:cubicBezTo>
                      <a:pt x="677186" y="-2345"/>
                      <a:pt x="744109" y="-1020"/>
                      <a:pt x="811033" y="305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205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줄무늬 만들기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503344" y="1302512"/>
            <a:ext cx="8153400" cy="3566046"/>
          </a:xfrm>
        </p:spPr>
        <p:txBody>
          <a:bodyPr/>
          <a:lstStyle/>
          <a:p>
            <a:r>
              <a:rPr lang="ko-KR" altLang="en-US" dirty="0"/>
              <a:t>짝수 번째 행</a:t>
            </a:r>
            <a:r>
              <a:rPr lang="en-US" altLang="ko-KR" dirty="0"/>
              <a:t>(&lt;</a:t>
            </a:r>
            <a:r>
              <a:rPr lang="en-US" altLang="ko-KR" dirty="0" err="1"/>
              <a:t>tr</a:t>
            </a:r>
            <a:r>
              <a:rPr lang="en-US" altLang="ko-KR" dirty="0"/>
              <a:t>&gt;)</a:t>
            </a:r>
            <a:r>
              <a:rPr lang="ko-KR" altLang="en-US" dirty="0"/>
              <a:t>의 배경색을 </a:t>
            </a:r>
            <a:r>
              <a:rPr lang="en-US" altLang="ko-KR" dirty="0" err="1"/>
              <a:t>aliceblue</a:t>
            </a:r>
            <a:r>
              <a:rPr lang="en-US" altLang="ko-KR" dirty="0"/>
              <a:t> </a:t>
            </a:r>
            <a:r>
              <a:rPr lang="ko-KR" altLang="en-US" dirty="0"/>
              <a:t>색으로 지정</a:t>
            </a:r>
          </a:p>
          <a:p>
            <a:r>
              <a:rPr lang="ko-KR" altLang="en-US" dirty="0"/>
              <a:t>짝수는 </a:t>
            </a:r>
            <a:r>
              <a:rPr lang="en-US" altLang="ko-KR" dirty="0"/>
              <a:t>even,</a:t>
            </a:r>
            <a:r>
              <a:rPr lang="ko-KR" altLang="en-US" dirty="0"/>
              <a:t>홀수는 </a:t>
            </a:r>
            <a:r>
              <a:rPr lang="en-US" altLang="ko-KR" dirty="0"/>
              <a:t>odd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41617" y="2348880"/>
            <a:ext cx="8113775" cy="2162040"/>
            <a:chOff x="395537" y="2203064"/>
            <a:chExt cx="8113775" cy="2162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39552" y="2420888"/>
              <a:ext cx="4176464" cy="1600438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 err="1"/>
                <a:t>thead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tfoot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background : </a:t>
              </a:r>
              <a:r>
                <a:rPr lang="en-US" altLang="ko-KR" sz="1400" dirty="0" err="1"/>
                <a:t>darkgray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	color : yellow;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err="1"/>
                <a:t>tbody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tr:nth-child</a:t>
              </a:r>
              <a:r>
                <a:rPr lang="en-US" altLang="ko-KR" sz="1400" b="1" dirty="0"/>
                <a:t>(even) { </a:t>
              </a:r>
              <a:r>
                <a:rPr lang="en-US" altLang="ko-KR" sz="1400" dirty="0"/>
                <a:t>/* </a:t>
              </a:r>
              <a:r>
                <a:rPr lang="ko-KR" altLang="en-US" sz="1400" dirty="0"/>
                <a:t>짝수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tr</a:t>
              </a:r>
              <a:r>
                <a:rPr lang="en-US" altLang="ko-KR" sz="1400" dirty="0"/>
                <a:t>&gt;</a:t>
              </a:r>
              <a:r>
                <a:rPr lang="ko-KR" altLang="en-US" sz="1400" dirty="0"/>
                <a:t>에 적용*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background : </a:t>
              </a:r>
              <a:r>
                <a:rPr lang="en-US" altLang="ko-KR" sz="1400" dirty="0" err="1"/>
                <a:t>aliceblue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614" y="2203064"/>
              <a:ext cx="3527698" cy="204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자유형 5"/>
            <p:cNvSpPr/>
            <p:nvPr/>
          </p:nvSpPr>
          <p:spPr>
            <a:xfrm>
              <a:off x="2339752" y="2939719"/>
              <a:ext cx="2545067" cy="417273"/>
            </a:xfrm>
            <a:custGeom>
              <a:avLst/>
              <a:gdLst>
                <a:gd name="connsiteX0" fmla="*/ 0 w 2210463"/>
                <a:gd name="connsiteY0" fmla="*/ 357809 h 357809"/>
                <a:gd name="connsiteX1" fmla="*/ 405516 w 2210463"/>
                <a:gd name="connsiteY1" fmla="*/ 87465 h 357809"/>
                <a:gd name="connsiteX2" fmla="*/ 2210463 w 2210463"/>
                <a:gd name="connsiteY2" fmla="*/ 0 h 35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463" h="357809">
                  <a:moveTo>
                    <a:pt x="0" y="357809"/>
                  </a:moveTo>
                  <a:cubicBezTo>
                    <a:pt x="18553" y="252454"/>
                    <a:pt x="37106" y="147100"/>
                    <a:pt x="405516" y="87465"/>
                  </a:cubicBezTo>
                  <a:cubicBezTo>
                    <a:pt x="773926" y="27830"/>
                    <a:pt x="1783743" y="26504"/>
                    <a:pt x="2210463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4788024" y="2579680"/>
              <a:ext cx="193590" cy="1296144"/>
            </a:xfrm>
            <a:prstGeom prst="leftBrace">
              <a:avLst>
                <a:gd name="adj1" fmla="val 30417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683568" y="4077072"/>
              <a:ext cx="1584176" cy="288032"/>
            </a:xfrm>
            <a:prstGeom prst="wedgeRoundRectCallout">
              <a:avLst>
                <a:gd name="adj1" fmla="val -49756"/>
                <a:gd name="adj2" fmla="val 6093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tbody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의 자손 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395537" y="3421994"/>
              <a:ext cx="432048" cy="826312"/>
            </a:xfrm>
            <a:custGeom>
              <a:avLst/>
              <a:gdLst>
                <a:gd name="connsiteX0" fmla="*/ 152567 w 438814"/>
                <a:gd name="connsiteY0" fmla="*/ 0 h 646762"/>
                <a:gd name="connsiteX1" fmla="*/ 17395 w 438814"/>
                <a:gd name="connsiteY1" fmla="*/ 135173 h 646762"/>
                <a:gd name="connsiteX2" fmla="*/ 25347 w 438814"/>
                <a:gd name="connsiteY2" fmla="*/ 500933 h 646762"/>
                <a:gd name="connsiteX3" fmla="*/ 232080 w 438814"/>
                <a:gd name="connsiteY3" fmla="*/ 636105 h 646762"/>
                <a:gd name="connsiteX4" fmla="*/ 438814 w 438814"/>
                <a:gd name="connsiteY4" fmla="*/ 628153 h 6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814" h="646762">
                  <a:moveTo>
                    <a:pt x="152567" y="0"/>
                  </a:moveTo>
                  <a:cubicBezTo>
                    <a:pt x="95582" y="25842"/>
                    <a:pt x="38598" y="51684"/>
                    <a:pt x="17395" y="135173"/>
                  </a:cubicBezTo>
                  <a:cubicBezTo>
                    <a:pt x="-3808" y="218662"/>
                    <a:pt x="-10434" y="417444"/>
                    <a:pt x="25347" y="500933"/>
                  </a:cubicBezTo>
                  <a:cubicBezTo>
                    <a:pt x="61128" y="584422"/>
                    <a:pt x="163169" y="614902"/>
                    <a:pt x="232080" y="636105"/>
                  </a:cubicBezTo>
                  <a:cubicBezTo>
                    <a:pt x="300991" y="657308"/>
                    <a:pt x="369902" y="642730"/>
                    <a:pt x="438814" y="628153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98D7C06-91D7-44DF-9F39-47B9F5CB02EB}"/>
              </a:ext>
            </a:extLst>
          </p:cNvPr>
          <p:cNvSpPr txBox="1"/>
          <p:nvPr/>
        </p:nvSpPr>
        <p:spPr>
          <a:xfrm>
            <a:off x="829648" y="5445224"/>
            <a:ext cx="7467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:nth-child(even </a:t>
            </a:r>
            <a:r>
              <a:rPr lang="ko-KR" altLang="en-US" dirty="0"/>
              <a:t>또는 </a:t>
            </a:r>
            <a:r>
              <a:rPr lang="en-US" altLang="ko-KR" dirty="0"/>
              <a:t>odd)</a:t>
            </a:r>
            <a:r>
              <a:rPr lang="ko-KR" altLang="en-US" dirty="0"/>
              <a:t>는 가상클래스로 짝수</a:t>
            </a:r>
            <a:r>
              <a:rPr lang="en-US" altLang="ko-KR" dirty="0"/>
              <a:t>(</a:t>
            </a:r>
            <a:r>
              <a:rPr lang="ko-KR" altLang="en-US" dirty="0"/>
              <a:t>홀수</a:t>
            </a:r>
            <a:r>
              <a:rPr lang="en-US" altLang="ko-KR" dirty="0"/>
              <a:t>)</a:t>
            </a:r>
            <a:r>
              <a:rPr lang="ko-KR" altLang="en-US" dirty="0"/>
              <a:t>번째 </a:t>
            </a:r>
            <a:r>
              <a:rPr lang="ko-KR" altLang="en-US" dirty="0" err="1"/>
              <a:t>엘리먼트를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1556758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86536" y="1343233"/>
            <a:ext cx="41764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</a:t>
            </a:r>
            <a:r>
              <a:rPr lang="ko-KR" altLang="en-US" sz="1050" dirty="0"/>
              <a:t>합</a:t>
            </a:r>
            <a:r>
              <a:rPr lang="en-US" altLang="ko-KR" sz="1050" dirty="0"/>
              <a:t>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&gt;310&lt;/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&gt;249&lt;/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황기태</a:t>
            </a:r>
            <a:r>
              <a:rPr lang="en-US" altLang="ko-KR" sz="1050" dirty="0"/>
              <a:t>&lt;/td&gt;&lt;td&gt;80&lt;/td&gt;&lt;td&gt;70&lt;/td&gt;&lt;/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이재문</a:t>
            </a:r>
            <a:r>
              <a:rPr lang="en-US" altLang="ko-KR" sz="1050" dirty="0"/>
              <a:t>&lt;/td&gt;&lt;td&gt;95&lt;/td&gt;&lt;td&gt;99&lt;/td&gt;&lt;/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이병은</a:t>
            </a:r>
            <a:r>
              <a:rPr lang="en-US" altLang="ko-KR" sz="1050" dirty="0"/>
              <a:t>&lt;/td&gt;&lt;td&gt;85&lt;/td&gt;&lt;td&gt;90&lt;/td&gt;&lt;/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김남윤</a:t>
            </a:r>
            <a:r>
              <a:rPr lang="en-US" altLang="ko-KR" sz="1050" dirty="0"/>
              <a:t>&lt;/td&gt;&lt;td&gt;50&lt;/td&gt;&lt;td&gt;40&lt;/td&gt;&lt;/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&lt;/table&gt; 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9922" y="3212976"/>
            <a:ext cx="3143078" cy="33733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5-10 </a:t>
            </a:r>
            <a:r>
              <a:rPr lang="ko-KR" altLang="en-US" dirty="0"/>
              <a:t>마우스가 올라오면 행의 배경색이 변하는 표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730" y="1359883"/>
            <a:ext cx="4104456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표 응용 </a:t>
            </a:r>
            <a:r>
              <a:rPr lang="en-US" altLang="ko-KR" sz="1000" dirty="0"/>
              <a:t>1&lt;/title&gt;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table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이중 테두리 제거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border-collapse : collapse;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td,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th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text-align : left;</a:t>
            </a:r>
          </a:p>
          <a:p>
            <a:pPr defTabSz="180000"/>
            <a:r>
              <a:rPr lang="en-US" altLang="ko-KR" sz="1000" dirty="0"/>
              <a:t>	padding : 5px;</a:t>
            </a:r>
          </a:p>
          <a:p>
            <a:pPr defTabSz="180000"/>
            <a:r>
              <a:rPr lang="en-US" altLang="ko-KR" sz="1000" dirty="0"/>
              <a:t>	height : 15px; 	</a:t>
            </a:r>
          </a:p>
          <a:p>
            <a:pPr defTabSz="180000"/>
            <a:r>
              <a:rPr lang="en-US" altLang="ko-KR" sz="1000" dirty="0"/>
              <a:t>	width : 100px;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thead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tfoot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  <a:r>
              <a:rPr lang="ko-KR" altLang="en-US" sz="1000" dirty="0"/>
              <a:t>의 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darkgray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color : yellow;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tr:nth-child</a:t>
            </a:r>
            <a:r>
              <a:rPr lang="en-US" altLang="ko-KR" sz="1000" b="1" dirty="0"/>
              <a:t>(even) { </a:t>
            </a:r>
            <a:r>
              <a:rPr lang="en-US" altLang="ko-KR" sz="1000" dirty="0"/>
              <a:t>/* </a:t>
            </a:r>
            <a:r>
              <a:rPr lang="ko-KR" altLang="en-US" sz="1000" dirty="0"/>
              <a:t>짝수 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  <a:r>
              <a:rPr lang="ko-KR" altLang="en-US" sz="1000" dirty="0"/>
              <a:t>에 적용*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tr:hover</a:t>
            </a:r>
            <a:r>
              <a:rPr lang="en-US" altLang="ko-KR" sz="1000" b="1" dirty="0"/>
              <a:t> {</a:t>
            </a:r>
          </a:p>
          <a:p>
            <a:pPr defTabSz="180000"/>
            <a:r>
              <a:rPr lang="en-US" altLang="ko-KR" sz="1000" dirty="0"/>
              <a:t>	background : pink;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&lt;h3&gt;2017</a:t>
            </a:r>
            <a:r>
              <a:rPr lang="ko-KR" altLang="en-US" sz="1000" dirty="0"/>
              <a:t>년 </a:t>
            </a:r>
            <a:r>
              <a:rPr lang="en-US" altLang="ko-KR" sz="1000" dirty="0"/>
              <a:t>1</a:t>
            </a:r>
            <a:r>
              <a:rPr lang="ko-KR" altLang="en-US" sz="1000" dirty="0"/>
              <a:t>학기 성적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&lt;table&gt;</a:t>
            </a:r>
          </a:p>
          <a:p>
            <a:pPr defTabSz="180000"/>
            <a:r>
              <a:rPr lang="en-US" altLang="ko-KR" sz="1000" dirty="0"/>
              <a:t>	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	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이름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&gt;HTML&lt;/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&gt;CSS&lt;/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&lt;/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283968" y="5301208"/>
            <a:ext cx="1224135" cy="576064"/>
          </a:xfrm>
          <a:prstGeom prst="wedgeRoundRectCallout">
            <a:avLst>
              <a:gd name="adj1" fmla="val 67505"/>
              <a:gd name="adj2" fmla="val -451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마우스가 올라오면 배경색이 </a:t>
            </a:r>
            <a:r>
              <a:rPr lang="en-US" altLang="ko-KR" sz="1000" dirty="0">
                <a:solidFill>
                  <a:schemeClr val="tx1"/>
                </a:solidFill>
              </a:rPr>
              <a:t>pink</a:t>
            </a:r>
            <a:r>
              <a:rPr lang="ko-KR" altLang="en-US" sz="1000" dirty="0">
                <a:solidFill>
                  <a:schemeClr val="tx1"/>
                </a:solidFill>
              </a:rPr>
              <a:t>으로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변함</a:t>
            </a:r>
          </a:p>
        </p:txBody>
      </p:sp>
    </p:spTree>
    <p:extLst>
      <p:ext uri="{BB962C8B-B14F-4D97-AF65-F5344CB8AC3E}">
        <p14:creationId xmlns:p14="http://schemas.microsoft.com/office/powerpoint/2010/main" val="740006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칸 병합 </a:t>
            </a:r>
            <a:r>
              <a:rPr lang="en-US" altLang="ko-KR" dirty="0"/>
              <a:t>: </a:t>
            </a:r>
            <a:r>
              <a:rPr lang="en-US" altLang="ko-KR" dirty="0" err="1"/>
              <a:t>colspan</a:t>
            </a:r>
            <a:r>
              <a:rPr lang="ko-KR" altLang="en-US" dirty="0"/>
              <a:t>속성 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5865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칸</a:t>
            </a:r>
            <a:r>
              <a:rPr lang="en-US" altLang="ko-KR" dirty="0"/>
              <a:t>(column)</a:t>
            </a:r>
            <a:r>
              <a:rPr lang="ko-KR" altLang="en-US" dirty="0"/>
              <a:t>을 합치려면  </a:t>
            </a:r>
            <a:r>
              <a:rPr lang="en-US" altLang="ko-KR" dirty="0" err="1"/>
              <a:t>colspan</a:t>
            </a:r>
            <a:r>
              <a:rPr lang="ko-KR" altLang="en-US" dirty="0"/>
              <a:t>속성을 사용함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&lt;tr&gt;</a:t>
            </a:r>
            <a:br>
              <a:rPr lang="en-US" altLang="ko-KR" dirty="0"/>
            </a:br>
            <a:r>
              <a:rPr lang="en-US" altLang="ko-KR" dirty="0"/>
              <a:t>    &lt;</a:t>
            </a:r>
            <a:r>
              <a:rPr lang="en-US" altLang="ko-KR" dirty="0" err="1"/>
              <a:t>th</a:t>
            </a:r>
            <a:r>
              <a:rPr lang="en-US" altLang="ko-KR" dirty="0"/>
              <a:t>&gt;Name&lt;/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점수 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  &lt;</a:t>
            </a:r>
            <a:r>
              <a:rPr lang="en-US" altLang="ko-KR" dirty="0" err="1"/>
              <a:t>th</a:t>
            </a:r>
            <a:r>
              <a:rPr lang="en-US" altLang="ko-KR" dirty="0"/>
              <a:t> </a:t>
            </a:r>
            <a:r>
              <a:rPr lang="en-US" altLang="ko-KR" dirty="0" err="1"/>
              <a:t>colspan</a:t>
            </a:r>
            <a:r>
              <a:rPr lang="en-US" altLang="ko-KR" dirty="0"/>
              <a:t>="2"&gt;Telephone&lt;/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점수 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&lt;/tr&gt;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병합 시작 셀에 병합할 </a:t>
            </a:r>
            <a:r>
              <a:rPr lang="ko-KR" altLang="en-US" dirty="0" err="1"/>
              <a:t>칸의개수를</a:t>
            </a:r>
            <a:r>
              <a:rPr lang="ko-KR" altLang="en-US" dirty="0"/>
              <a:t> </a:t>
            </a:r>
            <a:r>
              <a:rPr lang="en-US" altLang="ko-KR" dirty="0" err="1"/>
              <a:t>colspan</a:t>
            </a:r>
            <a:r>
              <a:rPr lang="ko-KR" altLang="en-US" dirty="0"/>
              <a:t>에 넣어줌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A9F9094-3289-4826-814F-716DF3DD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39008"/>
              </p:ext>
            </p:extLst>
          </p:nvPr>
        </p:nvGraphicFramePr>
        <p:xfrm>
          <a:off x="827584" y="4193768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384606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99467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385983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620820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57828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2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90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3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088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 병합 </a:t>
            </a:r>
            <a:r>
              <a:rPr lang="en-US" altLang="ko-KR" dirty="0"/>
              <a:t>: </a:t>
            </a:r>
            <a:r>
              <a:rPr lang="en-US" altLang="ko-KR" dirty="0" err="1"/>
              <a:t>rowspan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줄을 병합하려면 </a:t>
            </a:r>
            <a:r>
              <a:rPr lang="en-US" altLang="ko-KR" dirty="0" err="1"/>
              <a:t>rowspan</a:t>
            </a:r>
            <a:r>
              <a:rPr lang="ko-KR" altLang="en-US" dirty="0"/>
              <a:t>속성을 사용함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  &lt;</a:t>
            </a:r>
            <a:r>
              <a:rPr lang="en-US" altLang="ko-KR" dirty="0" err="1"/>
              <a:t>th</a:t>
            </a:r>
            <a:r>
              <a:rPr lang="en-US" altLang="ko-KR" dirty="0"/>
              <a:t> </a:t>
            </a:r>
            <a:r>
              <a:rPr lang="en-US" altLang="ko-KR" dirty="0" err="1"/>
              <a:t>rowspan</a:t>
            </a:r>
            <a:r>
              <a:rPr lang="en-US" altLang="ko-KR" dirty="0"/>
              <a:t>="2"&gt;Telephone:&lt;/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  &lt;td&gt;55577854&lt;/td&gt;</a:t>
            </a:r>
            <a:br>
              <a:rPr lang="en-US" altLang="ko-KR" dirty="0"/>
            </a:br>
            <a:r>
              <a:rPr lang="en-US" altLang="ko-KR" dirty="0"/>
              <a:t>  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  &lt;td&gt;55577855&lt;/td&gt;</a:t>
            </a:r>
            <a:br>
              <a:rPr lang="en-US" altLang="ko-KR" dirty="0"/>
            </a:br>
            <a:r>
              <a:rPr lang="en-US" altLang="ko-KR" dirty="0"/>
              <a:t>  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병합을 시작하는 줄의 셀</a:t>
            </a:r>
            <a:r>
              <a:rPr lang="en-US" altLang="ko-KR" dirty="0"/>
              <a:t>(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 err="1"/>
              <a:t>rowspan</a:t>
            </a:r>
            <a:r>
              <a:rPr lang="en-US" altLang="ko-KR" dirty="0"/>
              <a:t>=</a:t>
            </a:r>
            <a:r>
              <a:rPr lang="ko-KR" altLang="en-US" dirty="0"/>
              <a:t>병합칸수를 넣어줌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AF14489-DA74-48D6-BE1A-963DF4A60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96399"/>
              </p:ext>
            </p:extLst>
          </p:nvPr>
        </p:nvGraphicFramePr>
        <p:xfrm>
          <a:off x="1043608" y="5013176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79340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6205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418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636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62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3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1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2369" y="2636912"/>
            <a:ext cx="1880543" cy="18755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2369" y="4653136"/>
            <a:ext cx="1886819" cy="188185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 박스와 </a:t>
            </a:r>
            <a:r>
              <a:rPr lang="ko-KR" altLang="en-US" dirty="0" err="1"/>
              <a:t>인라인</a:t>
            </a:r>
            <a:r>
              <a:rPr lang="ko-KR" altLang="en-US" dirty="0"/>
              <a:t> 박스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태그는 </a:t>
            </a:r>
            <a:r>
              <a:rPr lang="ko-KR" altLang="en-US" dirty="0" err="1"/>
              <a:t>인라인</a:t>
            </a:r>
            <a:r>
              <a:rPr lang="ko-KR" altLang="en-US" dirty="0"/>
              <a:t> 태그와 블록 태그로 나뉨</a:t>
            </a:r>
            <a:endParaRPr lang="en-US" altLang="ko-KR" dirty="0"/>
          </a:p>
          <a:p>
            <a:pPr lvl="2"/>
            <a:r>
              <a:rPr lang="ko-KR" altLang="en-US" dirty="0" err="1"/>
              <a:t>인라인</a:t>
            </a:r>
            <a:r>
              <a:rPr lang="ko-KR" altLang="en-US" dirty="0"/>
              <a:t> 태그는 </a:t>
            </a:r>
            <a:r>
              <a:rPr lang="ko-KR" altLang="en-US" dirty="0" err="1"/>
              <a:t>인라인</a:t>
            </a:r>
            <a:r>
              <a:rPr lang="ko-KR" altLang="en-US" dirty="0"/>
              <a:t> 박스</a:t>
            </a:r>
            <a:r>
              <a:rPr lang="en-US" altLang="ko-KR" dirty="0"/>
              <a:t>, </a:t>
            </a:r>
            <a:r>
              <a:rPr lang="ko-KR" altLang="en-US" dirty="0"/>
              <a:t>블록 태그는 블록 박스로 출력</a:t>
            </a:r>
            <a:endParaRPr lang="en-US" altLang="ko-KR" dirty="0"/>
          </a:p>
          <a:p>
            <a:pPr lvl="1"/>
            <a:r>
              <a:rPr lang="ko-KR" altLang="en-US" dirty="0"/>
              <a:t>블록 박스와 </a:t>
            </a:r>
            <a:r>
              <a:rPr lang="ko-KR" altLang="en-US" dirty="0" err="1"/>
              <a:t>인라인</a:t>
            </a:r>
            <a:r>
              <a:rPr lang="ko-KR" altLang="en-US" dirty="0"/>
              <a:t> 박스의 디폴트 출력 모양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85833" y="5810358"/>
            <a:ext cx="5420170" cy="665083"/>
          </a:xfrm>
          <a:prstGeom prst="roundRect">
            <a:avLst>
              <a:gd name="adj" fmla="val 618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85833" y="3726645"/>
            <a:ext cx="1440160" cy="671334"/>
          </a:xfrm>
          <a:prstGeom prst="roundRect">
            <a:avLst>
              <a:gd name="adj" fmla="val 7206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&lt;div&gt;DIV&lt;/div&gt;</a:t>
            </a:r>
          </a:p>
          <a:p>
            <a:r>
              <a:rPr lang="en-US" altLang="ko-KR" sz="1200" dirty="0"/>
              <a:t>&lt;div&gt;DIV&lt;/div&gt;</a:t>
            </a:r>
          </a:p>
          <a:p>
            <a:r>
              <a:rPr lang="en-US" altLang="ko-KR" sz="1200" dirty="0"/>
              <a:t>&lt;div&gt;DIV&lt;/div&gt;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25700" y="3043523"/>
            <a:ext cx="2231176" cy="442674"/>
          </a:xfrm>
          <a:prstGeom prst="wedgeRoundRectCallout">
            <a:avLst>
              <a:gd name="adj1" fmla="val -58832"/>
              <a:gd name="adj2" fmla="val 1452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블록 박스는 새 라인에서 시작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왼쪽에서 오른쪽 끝까지 통째 점유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1061" y="5209481"/>
            <a:ext cx="2085815" cy="442674"/>
          </a:xfrm>
          <a:prstGeom prst="wedgeRoundRectCallout">
            <a:avLst>
              <a:gd name="adj1" fmla="val -97147"/>
              <a:gd name="adj2" fmla="val 931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인라인</a:t>
            </a:r>
            <a:r>
              <a:rPr lang="ko-KR" altLang="en-US" sz="1000" dirty="0"/>
              <a:t> 박스는 블록 안에 배치</a:t>
            </a:r>
            <a:endParaRPr lang="en-US" altLang="ko-KR" sz="1000" dirty="0"/>
          </a:p>
          <a:p>
            <a:r>
              <a:rPr lang="ko-KR" altLang="en-US" sz="1000" dirty="0"/>
              <a:t>옆에 다른 태그 배치 가능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3308" y="2636912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박스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504" y="470339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인라인</a:t>
            </a:r>
            <a:r>
              <a:rPr lang="ko-KR" altLang="en-US" sz="1400" dirty="0">
                <a:solidFill>
                  <a:srgbClr val="FF0000"/>
                </a:solidFill>
              </a:rPr>
              <a:t> 박스</a:t>
            </a:r>
          </a:p>
        </p:txBody>
      </p:sp>
    </p:spTree>
    <p:extLst>
      <p:ext uri="{BB962C8B-B14F-4D97-AF65-F5344CB8AC3E}">
        <p14:creationId xmlns:p14="http://schemas.microsoft.com/office/powerpoint/2010/main" val="3630288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폼</a:t>
            </a:r>
            <a:r>
              <a:rPr lang="en-US" altLang="ko-KR" dirty="0"/>
              <a:t>(form)</a:t>
            </a:r>
            <a:r>
              <a:rPr lang="ko-KR" altLang="en-US" dirty="0"/>
              <a:t> 꾸미기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input[type=text]</a:t>
            </a:r>
            <a:r>
              <a:rPr lang="ko-KR" altLang="en-US" dirty="0"/>
              <a:t>로 폼 요소의 글자 색 지정</a:t>
            </a:r>
            <a:r>
              <a:rPr lang="en-US" altLang="ko-KR" dirty="0"/>
              <a:t>(</a:t>
            </a:r>
            <a:r>
              <a:rPr lang="ko-KR" altLang="en-US" dirty="0" err="1"/>
              <a:t>속성셀렉터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input[type=text]</a:t>
            </a:r>
            <a:r>
              <a:rPr lang="ko-KR" altLang="en-US" dirty="0"/>
              <a:t>로 폼 요소의 테두리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9001769" y="3340431"/>
            <a:ext cx="167084" cy="28287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31640" y="1772816"/>
            <a:ext cx="6388379" cy="1871935"/>
            <a:chOff x="1331640" y="1772816"/>
            <a:chExt cx="6388379" cy="187193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31640" y="2967166"/>
              <a:ext cx="3741490" cy="677585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&lt;label&gt;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 : &lt;</a:t>
              </a:r>
              <a:r>
                <a:rPr lang="en-US" altLang="ko-KR" sz="1200" b="1" dirty="0"/>
                <a:t>input type="text" </a:t>
              </a:r>
              <a:r>
                <a:rPr lang="en-US" altLang="ko-KR" sz="1200" dirty="0"/>
                <a:t>placeholder="Elvis"&gt;</a:t>
              </a:r>
            </a:p>
            <a:p>
              <a:pPr defTabSz="180000"/>
              <a:r>
                <a:rPr lang="en-US" altLang="ko-KR" sz="1200" dirty="0"/>
                <a:t>&lt;/label&gt;</a:t>
              </a:r>
              <a:endParaRPr lang="ko-KR" altLang="en-US" sz="12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31640" y="2049815"/>
              <a:ext cx="3741490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dirty="0"/>
                <a:t> { </a:t>
              </a:r>
            </a:p>
            <a:p>
              <a:pPr defTabSz="180000"/>
              <a:r>
                <a:rPr lang="en-US" altLang="ko-KR" sz="1200" b="1" dirty="0">
                  <a:solidFill>
                    <a:srgbClr val="C00000"/>
                  </a:solidFill>
                </a:rPr>
                <a:t>	color : red;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60306" y="1772816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5509" y="2724417"/>
              <a:ext cx="9076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코드</a:t>
              </a:r>
              <a:r>
                <a:rPr lang="en-US" altLang="ko-KR" sz="1050" dirty="0">
                  <a:solidFill>
                    <a:srgbClr val="C00000"/>
                  </a:solidFill>
                </a:rPr>
                <a:t> 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178" y="3053915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5822144" y="2552940"/>
              <a:ext cx="1526307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입력되는 글자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색 </a:t>
              </a:r>
              <a:r>
                <a:rPr lang="en-US" altLang="ko-KR" sz="1000" dirty="0">
                  <a:solidFill>
                    <a:schemeClr val="tx1"/>
                  </a:solidFill>
                </a:rPr>
                <a:t>red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6459918" y="2862780"/>
              <a:ext cx="125380" cy="349923"/>
            </a:xfrm>
            <a:custGeom>
              <a:avLst/>
              <a:gdLst>
                <a:gd name="connsiteX0" fmla="*/ 228600 w 228600"/>
                <a:gd name="connsiteY0" fmla="*/ 0 h 269421"/>
                <a:gd name="connsiteX1" fmla="*/ 187778 w 228600"/>
                <a:gd name="connsiteY1" fmla="*/ 216353 h 269421"/>
                <a:gd name="connsiteX2" fmla="*/ 0 w 228600"/>
                <a:gd name="connsiteY2" fmla="*/ 269421 h 26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69421">
                  <a:moveTo>
                    <a:pt x="228600" y="0"/>
                  </a:moveTo>
                  <a:cubicBezTo>
                    <a:pt x="227239" y="85725"/>
                    <a:pt x="225878" y="171450"/>
                    <a:pt x="187778" y="216353"/>
                  </a:cubicBezTo>
                  <a:cubicBezTo>
                    <a:pt x="149678" y="261256"/>
                    <a:pt x="74839" y="265338"/>
                    <a:pt x="0" y="269421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2366" y="2204591"/>
              <a:ext cx="448166" cy="1025582"/>
            </a:xfrm>
            <a:custGeom>
              <a:avLst/>
              <a:gdLst>
                <a:gd name="connsiteX0" fmla="*/ 0 w 457200"/>
                <a:gd name="connsiteY0" fmla="*/ 0 h 1143000"/>
                <a:gd name="connsiteX1" fmla="*/ 375557 w 457200"/>
                <a:gd name="connsiteY1" fmla="*/ 265339 h 1143000"/>
                <a:gd name="connsiteX2" fmla="*/ 457200 w 457200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143000">
                  <a:moveTo>
                    <a:pt x="0" y="0"/>
                  </a:moveTo>
                  <a:cubicBezTo>
                    <a:pt x="149678" y="37419"/>
                    <a:pt x="299357" y="74839"/>
                    <a:pt x="375557" y="265339"/>
                  </a:cubicBezTo>
                  <a:cubicBezTo>
                    <a:pt x="451757" y="455839"/>
                    <a:pt x="454478" y="799419"/>
                    <a:pt x="457200" y="1143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5178" y="4738778"/>
            <a:ext cx="2374290" cy="511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1325490" y="5751588"/>
            <a:ext cx="3741490" cy="677585"/>
          </a:xfrm>
          <a:prstGeom prst="roundRect">
            <a:avLst>
              <a:gd name="adj" fmla="val 837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&lt;label&gt;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이름</a:t>
            </a:r>
            <a:r>
              <a:rPr lang="en-US" altLang="ko-KR" sz="1200" dirty="0"/>
              <a:t> : &lt;input type="text" placeholder="Elvis"&gt;</a:t>
            </a:r>
          </a:p>
          <a:p>
            <a:pPr defTabSz="180000"/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25490" y="4679534"/>
            <a:ext cx="3741490" cy="847070"/>
          </a:xfrm>
          <a:prstGeom prst="roundRect">
            <a:avLst>
              <a:gd name="adj" fmla="val 467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input[type=text]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border : 2px solid </a:t>
            </a:r>
            <a:r>
              <a:rPr lang="en-US" altLang="ko-KR" sz="1200" b="1" dirty="0" err="1"/>
              <a:t>skyblue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	border-radius : 5px;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54156" y="4402535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9359" y="5512138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  <a:r>
              <a:rPr lang="en-US" altLang="ko-KR" sz="1050" dirty="0">
                <a:solidFill>
                  <a:srgbClr val="C00000"/>
                </a:solidFill>
              </a:rPr>
              <a:t> 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93712" y="5470336"/>
            <a:ext cx="1526307" cy="357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2px </a:t>
            </a:r>
            <a:r>
              <a:rPr lang="ko-KR" altLang="en-US" sz="1000" dirty="0">
                <a:solidFill>
                  <a:schemeClr val="tx1"/>
                </a:solidFill>
              </a:rPr>
              <a:t>두께의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둥근 모서리 테두리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 flipV="1">
            <a:off x="6804248" y="5013176"/>
            <a:ext cx="72008" cy="432048"/>
          </a:xfrm>
          <a:custGeom>
            <a:avLst/>
            <a:gdLst>
              <a:gd name="connsiteX0" fmla="*/ 228600 w 228600"/>
              <a:gd name="connsiteY0" fmla="*/ 0 h 269421"/>
              <a:gd name="connsiteX1" fmla="*/ 187778 w 228600"/>
              <a:gd name="connsiteY1" fmla="*/ 216353 h 269421"/>
              <a:gd name="connsiteX2" fmla="*/ 0 w 228600"/>
              <a:gd name="connsiteY2" fmla="*/ 269421 h 26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9421">
                <a:moveTo>
                  <a:pt x="228600" y="0"/>
                </a:moveTo>
                <a:cubicBezTo>
                  <a:pt x="227239" y="85725"/>
                  <a:pt x="225878" y="171450"/>
                  <a:pt x="187778" y="216353"/>
                </a:cubicBezTo>
                <a:cubicBezTo>
                  <a:pt x="149678" y="261256"/>
                  <a:pt x="74839" y="265338"/>
                  <a:pt x="0" y="269421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53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폼 꾸미기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폼</a:t>
            </a:r>
            <a:r>
              <a:rPr lang="en-US" altLang="ko-KR" dirty="0"/>
              <a:t> </a:t>
            </a:r>
            <a:r>
              <a:rPr lang="ko-KR" altLang="en-US" dirty="0"/>
              <a:t>요소에 마우스 처리</a:t>
            </a:r>
            <a:endParaRPr lang="en-US" altLang="ko-KR" dirty="0"/>
          </a:p>
          <a:p>
            <a:pPr lvl="2"/>
            <a:r>
              <a:rPr lang="ko-KR" altLang="en-US" dirty="0"/>
              <a:t>마우스가 올라올 때</a:t>
            </a:r>
            <a:r>
              <a:rPr lang="en-US" altLang="ko-KR" dirty="0"/>
              <a:t>, </a:t>
            </a:r>
            <a:r>
              <a:rPr lang="en-US" altLang="ko-KR" b="1" dirty="0"/>
              <a:t>:hover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포커스를 받을 때</a:t>
            </a:r>
            <a:r>
              <a:rPr lang="en-US" altLang="ko-KR" dirty="0"/>
              <a:t>, </a:t>
            </a:r>
            <a:r>
              <a:rPr lang="en-US" altLang="ko-KR" b="1" dirty="0"/>
              <a:t>:focus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502538" y="4601726"/>
            <a:ext cx="6381830" cy="1842210"/>
            <a:chOff x="998482" y="4172569"/>
            <a:chExt cx="6381830" cy="18422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98482" y="4452530"/>
              <a:ext cx="2997454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:focus </a:t>
              </a:r>
              <a:r>
                <a:rPr lang="en-US" altLang="ko-KR" sz="1200" dirty="0"/>
                <a:t>{ 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font-size : 120%; 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6787" y="4172569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10" y="434553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41" y="514010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아래쪽 화살표 12"/>
            <p:cNvSpPr/>
            <p:nvPr/>
          </p:nvSpPr>
          <p:spPr>
            <a:xfrm>
              <a:off x="5719961" y="4838177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60032" y="5657153"/>
              <a:ext cx="2160240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 클릭 시 포커스가 주어지며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글자 크기가 </a:t>
              </a:r>
              <a:r>
                <a:rPr lang="en-US" altLang="ko-KR" sz="1000" dirty="0">
                  <a:solidFill>
                    <a:schemeClr val="tx1"/>
                  </a:solidFill>
                </a:rPr>
                <a:t>120%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 증가</a:t>
              </a:r>
            </a:p>
          </p:txBody>
        </p:sp>
        <p:sp>
          <p:nvSpPr>
            <p:cNvPr id="4" name="자유형 3"/>
            <p:cNvSpPr/>
            <p:nvPr/>
          </p:nvSpPr>
          <p:spPr>
            <a:xfrm>
              <a:off x="2505819" y="4788931"/>
              <a:ext cx="2584698" cy="455687"/>
            </a:xfrm>
            <a:custGeom>
              <a:avLst/>
              <a:gdLst>
                <a:gd name="connsiteX0" fmla="*/ 0 w 2288627"/>
                <a:gd name="connsiteY0" fmla="*/ 0 h 504825"/>
                <a:gd name="connsiteX1" fmla="*/ 1962150 w 2288627"/>
                <a:gd name="connsiteY1" fmla="*/ 171450 h 504825"/>
                <a:gd name="connsiteX2" fmla="*/ 2266950 w 2288627"/>
                <a:gd name="connsiteY2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8627" h="504825">
                  <a:moveTo>
                    <a:pt x="0" y="0"/>
                  </a:moveTo>
                  <a:cubicBezTo>
                    <a:pt x="792162" y="43656"/>
                    <a:pt x="1584325" y="87313"/>
                    <a:pt x="1962150" y="171450"/>
                  </a:cubicBezTo>
                  <a:cubicBezTo>
                    <a:pt x="2339975" y="255587"/>
                    <a:pt x="2303462" y="380206"/>
                    <a:pt x="2266950" y="5048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502538" y="2058406"/>
            <a:ext cx="6714916" cy="1889799"/>
            <a:chOff x="926127" y="4493792"/>
            <a:chExt cx="6714916" cy="188979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26127" y="4770791"/>
              <a:ext cx="2942164" cy="1223546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input[type=text] { </a:t>
              </a:r>
            </a:p>
            <a:p>
              <a:pPr defTabSz="180000"/>
              <a:r>
                <a:rPr lang="en-US" altLang="ko-KR" sz="1200" dirty="0"/>
                <a:t>	color : red;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:hover</a:t>
              </a:r>
              <a:r>
                <a:rPr lang="en-US" altLang="ko-KR" sz="1200" dirty="0">
                  <a:solidFill>
                    <a:srgbClr val="C00000"/>
                  </a:solidFill>
                </a:rPr>
                <a:t> </a:t>
              </a:r>
              <a:r>
                <a:rPr lang="en-US" altLang="ko-KR" sz="1200" dirty="0"/>
                <a:t>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background : </a:t>
              </a:r>
              <a:r>
                <a:rPr lang="en-US" altLang="ko-KR" sz="1200" b="1" dirty="0" err="1">
                  <a:solidFill>
                    <a:srgbClr val="C00000"/>
                  </a:solidFill>
                </a:rPr>
                <a:t>aliceblue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; 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94" y="4642681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004195" y="4493792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5611658" y="5163022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455" y="5477527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4616707" y="6025965"/>
              <a:ext cx="3024336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마우스가 올라오면 입력 창이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aliceblue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 변경</a:t>
              </a: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943225" y="5657850"/>
              <a:ext cx="3076575" cy="305507"/>
            </a:xfrm>
            <a:custGeom>
              <a:avLst/>
              <a:gdLst>
                <a:gd name="connsiteX0" fmla="*/ 0 w 3076575"/>
                <a:gd name="connsiteY0" fmla="*/ 0 h 305507"/>
                <a:gd name="connsiteX1" fmla="*/ 1323975 w 3076575"/>
                <a:gd name="connsiteY1" fmla="*/ 104775 h 305507"/>
                <a:gd name="connsiteX2" fmla="*/ 2790825 w 3076575"/>
                <a:gd name="connsiteY2" fmla="*/ 304800 h 305507"/>
                <a:gd name="connsiteX3" fmla="*/ 3076575 w 3076575"/>
                <a:gd name="connsiteY3" fmla="*/ 28575 h 3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6575" h="305507">
                  <a:moveTo>
                    <a:pt x="0" y="0"/>
                  </a:moveTo>
                  <a:cubicBezTo>
                    <a:pt x="429419" y="26987"/>
                    <a:pt x="858838" y="53975"/>
                    <a:pt x="1323975" y="104775"/>
                  </a:cubicBezTo>
                  <a:cubicBezTo>
                    <a:pt x="1789112" y="155575"/>
                    <a:pt x="2498725" y="317500"/>
                    <a:pt x="2790825" y="304800"/>
                  </a:cubicBezTo>
                  <a:cubicBezTo>
                    <a:pt x="3082925" y="292100"/>
                    <a:pt x="3025775" y="155575"/>
                    <a:pt x="3076575" y="2857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700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412776"/>
            <a:ext cx="5328592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폼 스타일 주기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input[type=text] { </a:t>
            </a:r>
            <a:r>
              <a:rPr lang="en-US" altLang="ko-KR" sz="1000" dirty="0"/>
              <a:t>/* text </a:t>
            </a:r>
            <a:r>
              <a:rPr lang="ko-KR" altLang="en-US" sz="1000" dirty="0"/>
              <a:t>창에만 적용 *</a:t>
            </a:r>
            <a:r>
              <a:rPr lang="en-US" altLang="ko-KR" sz="1000" dirty="0"/>
              <a:t>/</a:t>
            </a:r>
            <a:endParaRPr lang="en-US" altLang="ko-KR" sz="1000" b="1" dirty="0"/>
          </a:p>
          <a:p>
            <a:pPr defTabSz="180000"/>
            <a:r>
              <a:rPr lang="en-US" altLang="ko-KR" sz="1000" dirty="0"/>
              <a:t>	color : red;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input:hover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textarea:hover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</a:t>
            </a:r>
            <a:r>
              <a:rPr lang="ko-KR" altLang="en-US" sz="1000" dirty="0"/>
              <a:t>마우스 올라 올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input[type=text]:focus, input[type=email]:focus { </a:t>
            </a:r>
            <a:r>
              <a:rPr lang="en-US" altLang="ko-KR" sz="1000" dirty="0"/>
              <a:t>/* </a:t>
            </a:r>
            <a:r>
              <a:rPr lang="ko-KR" altLang="en-US" sz="1000" dirty="0"/>
              <a:t>포커스 받을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font-size : 120%;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{</a:t>
            </a:r>
          </a:p>
          <a:p>
            <a:pPr defTabSz="180000"/>
            <a:r>
              <a:rPr lang="en-US" altLang="ko-KR" sz="1000" dirty="0"/>
              <a:t>	display : block; /* </a:t>
            </a:r>
            <a:r>
              <a:rPr lang="ko-KR" altLang="en-US" sz="1000" dirty="0"/>
              <a:t>새 라인에서 시작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padding 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span {</a:t>
            </a:r>
          </a:p>
          <a:p>
            <a:pPr defTabSz="180000"/>
            <a:r>
              <a:rPr lang="en-US" altLang="ko-KR" sz="1000" dirty="0"/>
              <a:t>	float : left;</a:t>
            </a:r>
          </a:p>
          <a:p>
            <a:pPr defTabSz="180000"/>
            <a:r>
              <a:rPr lang="en-US" altLang="ko-KR" sz="1000" dirty="0"/>
              <a:t>	width : 90px;</a:t>
            </a:r>
          </a:p>
          <a:p>
            <a:pPr defTabSz="180000"/>
            <a:r>
              <a:rPr lang="en-US" altLang="ko-KR" sz="1000" dirty="0"/>
              <a:t>	text-align : right;</a:t>
            </a:r>
          </a:p>
          <a:p>
            <a:pPr defTabSz="180000"/>
            <a:r>
              <a:rPr lang="en-US" altLang="ko-KR" sz="1000" dirty="0"/>
              <a:t>	padding 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&lt;h3&gt;CONTACT US&lt;/h3&gt;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&lt;form&gt;</a:t>
            </a:r>
          </a:p>
          <a:p>
            <a:pPr defTabSz="180000"/>
            <a:r>
              <a:rPr lang="en-US" altLang="ko-KR" sz="1000" dirty="0"/>
              <a:t>	&lt;label&gt;</a:t>
            </a:r>
          </a:p>
          <a:p>
            <a:pPr defTabSz="180000"/>
            <a:r>
              <a:rPr lang="en-US" altLang="ko-KR" sz="1000" dirty="0"/>
              <a:t>		&lt;span&gt;Name&lt;/span&gt;&lt;input type="text" placeholder="Elvis"&gt;&lt;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&lt;/label&gt;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49511" y="1496817"/>
            <a:ext cx="5760640" cy="1869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&lt;span&gt;Email&lt;/span&gt;&lt;input type="email" placeholder="elvis@graceland.com"&gt;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&lt;span&gt;Comment&lt;/span&gt;&lt;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 placeholder="</a:t>
            </a:r>
            <a:r>
              <a:rPr lang="ko-KR" altLang="en-US" sz="1050" dirty="0"/>
              <a:t>메시지를 남겨주세요</a:t>
            </a:r>
            <a:r>
              <a:rPr lang="en-US" altLang="ko-KR" sz="1050" dirty="0"/>
              <a:t>"&gt;&lt;/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&lt;span&gt;&lt;/span&gt;&lt;input type="submit" value="submit"&gt;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&lt;/form&gt;</a:t>
            </a:r>
          </a:p>
          <a:p>
            <a:pPr defTabSz="180000"/>
            <a:r>
              <a:rPr lang="en-US" altLang="ko-KR" sz="1050" dirty="0"/>
              <a:t>&lt;/body&gt;&lt;/html&gt;</a:t>
            </a:r>
            <a:endParaRPr lang="ko-KR" altLang="en-US" sz="105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677806"/>
            <a:ext cx="3288414" cy="28746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5-11 </a:t>
            </a:r>
            <a:r>
              <a:rPr lang="ko-KR" altLang="en-US" dirty="0"/>
              <a:t>스타일로 폼 꾸미기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568620" y="5371795"/>
            <a:ext cx="1497632" cy="608782"/>
          </a:xfrm>
          <a:prstGeom prst="wedgeRoundRectCallout">
            <a:avLst>
              <a:gd name="adj1" fmla="val -42133"/>
              <a:gd name="adj2" fmla="val -816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마우스가 올라가면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배경색이 </a:t>
            </a:r>
            <a:r>
              <a:rPr lang="en-US" altLang="ko-KR" sz="1000" dirty="0" err="1">
                <a:solidFill>
                  <a:schemeClr val="tx1"/>
                </a:solidFill>
              </a:rPr>
              <a:t>aliceblue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 바뀜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43450" y="4507698"/>
            <a:ext cx="1761274" cy="410013"/>
          </a:xfrm>
          <a:prstGeom prst="wedgeRoundRectCallout">
            <a:avLst>
              <a:gd name="adj1" fmla="val -48854"/>
              <a:gd name="adj2" fmla="val 895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포커스를 받으면 글자 크기는 </a:t>
            </a:r>
            <a:r>
              <a:rPr lang="en-US" altLang="ko-KR" sz="1000" dirty="0">
                <a:solidFill>
                  <a:schemeClr val="tx1"/>
                </a:solidFill>
              </a:rPr>
              <a:t>120%</a:t>
            </a:r>
            <a:r>
              <a:rPr lang="ko-KR" altLang="en-US" sz="1000" dirty="0">
                <a:solidFill>
                  <a:schemeClr val="tx1"/>
                </a:solidFill>
              </a:rPr>
              <a:t> 커짐</a:t>
            </a:r>
          </a:p>
        </p:txBody>
      </p:sp>
    </p:spTree>
    <p:extLst>
      <p:ext uri="{BB962C8B-B14F-4D97-AF65-F5344CB8AC3E}">
        <p14:creationId xmlns:p14="http://schemas.microsoft.com/office/powerpoint/2010/main" val="1267578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스타일로 태그에 동적 변화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로만 </a:t>
            </a:r>
            <a:r>
              <a:rPr lang="en-US" altLang="ko-KR" dirty="0"/>
              <a:t>HTML </a:t>
            </a:r>
            <a:r>
              <a:rPr lang="ko-KR" altLang="en-US" dirty="0"/>
              <a:t>태그 모양의 동적 변화 가능</a:t>
            </a:r>
            <a:endParaRPr lang="en-US" altLang="ko-KR" dirty="0"/>
          </a:p>
          <a:p>
            <a:pPr lvl="1"/>
            <a:r>
              <a:rPr lang="ko-KR" altLang="en-US" dirty="0"/>
              <a:t>자바스크립트로</a:t>
            </a:r>
            <a:r>
              <a:rPr lang="en-US" altLang="ko-KR" dirty="0"/>
              <a:t> </a:t>
            </a:r>
            <a:r>
              <a:rPr lang="ko-KR" altLang="en-US" dirty="0"/>
              <a:t>구현하던 것을 </a:t>
            </a:r>
            <a:r>
              <a:rPr lang="en-US" altLang="ko-KR" dirty="0"/>
              <a:t>CSS3</a:t>
            </a:r>
            <a:r>
              <a:rPr lang="ko-KR" altLang="en-US" dirty="0"/>
              <a:t>로 작성 가능</a:t>
            </a: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가지 기법 지원</a:t>
            </a:r>
            <a:endParaRPr lang="en-US" altLang="ko-KR" dirty="0"/>
          </a:p>
          <a:p>
            <a:pPr lvl="2"/>
            <a:r>
              <a:rPr lang="ko-KR" altLang="en-US" dirty="0"/>
              <a:t>애니메이션</a:t>
            </a:r>
            <a:r>
              <a:rPr lang="en-US" altLang="ko-KR" dirty="0"/>
              <a:t>(animation) </a:t>
            </a:r>
          </a:p>
          <a:p>
            <a:pPr lvl="2"/>
            <a:r>
              <a:rPr lang="ko-KR" altLang="en-US" dirty="0"/>
              <a:t>전환</a:t>
            </a:r>
            <a:r>
              <a:rPr lang="en-US" altLang="ko-KR" dirty="0"/>
              <a:t>(transition) : </a:t>
            </a:r>
            <a:r>
              <a:rPr lang="ko-KR" altLang="en-US" dirty="0"/>
              <a:t>속성의 값을 변환</a:t>
            </a:r>
            <a:r>
              <a:rPr lang="en-US" altLang="ko-KR" dirty="0"/>
              <a:t>(</a:t>
            </a:r>
            <a:r>
              <a:rPr lang="ko-KR" altLang="en-US" dirty="0"/>
              <a:t>증감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변환</a:t>
            </a:r>
            <a:r>
              <a:rPr lang="en-US" altLang="ko-KR" dirty="0"/>
              <a:t>(transform) : </a:t>
            </a:r>
            <a:r>
              <a:rPr lang="ko-KR" altLang="en-US" dirty="0"/>
              <a:t>이동</a:t>
            </a:r>
            <a:r>
              <a:rPr lang="en-US" altLang="ko-KR" dirty="0"/>
              <a:t>,</a:t>
            </a:r>
            <a:r>
              <a:rPr lang="ko-KR" altLang="en-US" dirty="0"/>
              <a:t>회전 모양 바꾸기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20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애니메이션 만들기</a:t>
            </a:r>
            <a:r>
              <a:rPr lang="en-US" altLang="ko-KR" dirty="0"/>
              <a:t>(</a:t>
            </a:r>
            <a:r>
              <a:rPr lang="en-US" altLang="ko-KR" sz="3200" b="1" u="sng" dirty="0"/>
              <a:t>@keyframes)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sz="1800" dirty="0"/>
              <a:t>HTML </a:t>
            </a:r>
            <a:r>
              <a:rPr lang="ko-KR" altLang="en-US" sz="1800" dirty="0" err="1"/>
              <a:t>태그엘리먼트의</a:t>
            </a:r>
            <a:r>
              <a:rPr lang="ko-KR" altLang="en-US" sz="1800" dirty="0"/>
              <a:t> 모양 변화를 시간 단위로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애니메이션 코딩 작업</a:t>
            </a:r>
            <a:endParaRPr lang="en-US" altLang="ko-KR" sz="1800" dirty="0"/>
          </a:p>
          <a:p>
            <a:pPr marL="685800" lvl="2" indent="0">
              <a:buNone/>
            </a:pPr>
            <a:r>
              <a:rPr lang="en-US" altLang="ko-KR" sz="1600" b="1" u="sng" dirty="0"/>
              <a:t>1. @keyframes rule</a:t>
            </a:r>
            <a:r>
              <a:rPr lang="ko-KR" altLang="en-US" sz="1600" b="1" u="sng" dirty="0"/>
              <a:t>로 </a:t>
            </a:r>
            <a:r>
              <a:rPr lang="en-US" altLang="ko-KR" sz="1600" b="1" u="sng" dirty="0"/>
              <a:t>HTML </a:t>
            </a:r>
            <a:r>
              <a:rPr lang="ko-KR" altLang="en-US" sz="1600" b="1" u="sng" dirty="0"/>
              <a:t>태그의 </a:t>
            </a:r>
            <a:r>
              <a:rPr lang="ko-KR" altLang="en-US" sz="1600" b="1" u="sng" dirty="0" err="1"/>
              <a:t>시간별</a:t>
            </a:r>
            <a:r>
              <a:rPr lang="ko-KR" altLang="en-US" sz="1600" b="1" u="sng" dirty="0"/>
              <a:t> 모양 변화 만들기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b="1" u="sng" dirty="0"/>
              <a:t>2. </a:t>
            </a:r>
            <a:r>
              <a:rPr lang="ko-KR" altLang="en-US" sz="1600" b="1" u="sng" dirty="0"/>
              <a:t>애니메이션 스타일 시트 </a:t>
            </a:r>
            <a:r>
              <a:rPr lang="ko-KR" altLang="en-US" sz="1600" b="1" u="sng" dirty="0" smtClean="0"/>
              <a:t>작성</a:t>
            </a:r>
            <a:r>
              <a:rPr lang="en-US" altLang="ko-KR" sz="1600" b="1" u="sng" dirty="0" smtClean="0"/>
              <a:t>(property</a:t>
            </a:r>
            <a:r>
              <a:rPr lang="ko-KR" altLang="en-US" sz="1600" b="1" u="sng" dirty="0" smtClean="0"/>
              <a:t>들</a:t>
            </a:r>
            <a:r>
              <a:rPr lang="en-US" altLang="ko-KR" sz="1600" b="1" u="sng" dirty="0" smtClean="0"/>
              <a:t>)</a:t>
            </a:r>
            <a:endParaRPr lang="ko-KR" altLang="en-US" sz="1600" b="1" u="sng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06142" y="5802649"/>
            <a:ext cx="5873988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span {</a:t>
            </a:r>
          </a:p>
          <a:p>
            <a:pPr defTabSz="180000"/>
            <a:r>
              <a:rPr lang="en-US" altLang="ko-KR" sz="1000" dirty="0"/>
              <a:t>	animation-name : </a:t>
            </a:r>
            <a:r>
              <a:rPr lang="en-US" altLang="ko-KR" sz="1000" dirty="0" err="1"/>
              <a:t>textColorAnimation</a:t>
            </a:r>
            <a:r>
              <a:rPr lang="en-US" altLang="ko-KR" sz="1000" dirty="0"/>
              <a:t>; 	/* </a:t>
            </a:r>
            <a:r>
              <a:rPr lang="ko-KR" altLang="en-US" sz="1000" dirty="0"/>
              <a:t>애니메이션 코드 이름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animation-duration : 5s; 							/* </a:t>
            </a:r>
            <a:r>
              <a:rPr lang="ko-KR" altLang="en-US" sz="1000" dirty="0"/>
              <a:t>애니메이션 </a:t>
            </a:r>
            <a:r>
              <a:rPr lang="en-US" altLang="ko-KR" sz="1000" dirty="0"/>
              <a:t>1</a:t>
            </a:r>
            <a:r>
              <a:rPr lang="ko-KR" altLang="en-US" sz="1000" dirty="0"/>
              <a:t>회 시간은 </a:t>
            </a:r>
            <a:r>
              <a:rPr lang="en-US" altLang="ko-KR" sz="1000" dirty="0"/>
              <a:t>5</a:t>
            </a:r>
            <a:r>
              <a:rPr lang="ko-KR" altLang="en-US" sz="1000" dirty="0"/>
              <a:t>초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animation-iteration-count : infinite; 			/* </a:t>
            </a:r>
            <a:r>
              <a:rPr lang="ko-KR" altLang="en-US" sz="1000" dirty="0"/>
              <a:t>무한 반복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634665" y="3498393"/>
            <a:ext cx="5845465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@</a:t>
            </a:r>
            <a:r>
              <a:rPr lang="en-US" altLang="ko-KR" sz="1000" dirty="0" err="1"/>
              <a:t>keyframes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textColorAnimation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0% { color : blue; } /* </a:t>
            </a:r>
            <a:r>
              <a:rPr lang="ko-KR" altLang="en-US" sz="1000" dirty="0"/>
              <a:t>시작 시</a:t>
            </a:r>
            <a:r>
              <a:rPr lang="en-US" altLang="ko-KR" sz="1000" dirty="0"/>
              <a:t>. 0% </a:t>
            </a:r>
            <a:r>
              <a:rPr lang="ko-KR" altLang="en-US" sz="1000" dirty="0"/>
              <a:t>대신 </a:t>
            </a:r>
            <a:r>
              <a:rPr lang="en-US" altLang="ko-KR" sz="1000" dirty="0"/>
              <a:t>from</a:t>
            </a:r>
            <a:r>
              <a:rPr lang="ko-KR" altLang="en-US" sz="1000" dirty="0"/>
              <a:t> 사용 가능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30% { color : green; } /* 30% </a:t>
            </a:r>
            <a:r>
              <a:rPr lang="ko-KR" altLang="en-US" sz="1000" dirty="0"/>
              <a:t>경과 시까지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100% { color : red; } /* </a:t>
            </a:r>
            <a:r>
              <a:rPr lang="ko-KR" altLang="en-US" sz="1000" dirty="0"/>
              <a:t>끝까지</a:t>
            </a:r>
            <a:r>
              <a:rPr lang="en-US" altLang="ko-KR" sz="1000" dirty="0"/>
              <a:t>. 100% </a:t>
            </a:r>
            <a:r>
              <a:rPr lang="ko-KR" altLang="en-US" sz="1000" dirty="0"/>
              <a:t>대신 </a:t>
            </a:r>
            <a:r>
              <a:rPr lang="en-US" altLang="ko-KR" sz="1000" dirty="0"/>
              <a:t>to </a:t>
            </a:r>
            <a:r>
              <a:rPr lang="ko-KR" altLang="en-US" sz="1000" dirty="0"/>
              <a:t>사용 가능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6142" y="2361899"/>
            <a:ext cx="5873988" cy="10644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6142" y="4859992"/>
            <a:ext cx="5873988" cy="8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7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 </a:t>
            </a:r>
            <a:r>
              <a:rPr lang="ko-KR" altLang="en-US" dirty="0"/>
              <a:t>애니메이션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5090402"/>
            <a:ext cx="3294509" cy="677585"/>
          </a:xfrm>
          <a:prstGeom prst="roundRect">
            <a:avLst>
              <a:gd name="adj" fmla="val 837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&lt;p&gt;</a:t>
            </a:r>
            <a:r>
              <a:rPr lang="en-US" altLang="ko-KR" sz="1200" b="1" dirty="0"/>
              <a:t>&lt;span&gt;span&lt;/span&gt;</a:t>
            </a:r>
            <a:r>
              <a:rPr lang="ko-KR" altLang="en-US" sz="1200" dirty="0"/>
              <a:t>텍스트를 </a:t>
            </a:r>
            <a:r>
              <a:rPr lang="en-US" altLang="ko-KR" sz="1200" dirty="0"/>
              <a:t>5</a:t>
            </a:r>
            <a:r>
              <a:rPr lang="ko-KR" altLang="en-US" sz="1200" dirty="0"/>
              <a:t>초에 </a:t>
            </a:r>
            <a:r>
              <a:rPr lang="en-US" altLang="ko-KR" sz="1200" dirty="0"/>
              <a:t>blue, green, red</a:t>
            </a:r>
            <a:r>
              <a:rPr lang="ko-KR" altLang="en-US" sz="1200" dirty="0"/>
              <a:t>로 무한 반복합니다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&lt;/p&gt;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2320" y="2753871"/>
            <a:ext cx="3293790" cy="1976497"/>
          </a:xfrm>
          <a:prstGeom prst="roundRect">
            <a:avLst>
              <a:gd name="adj" fmla="val 467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@</a:t>
            </a:r>
            <a:r>
              <a:rPr lang="en-US" altLang="ko-KR" sz="1200" dirty="0" err="1"/>
              <a:t>keyframes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textColorAnimation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0% { color : blue; 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30% { color : green; }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100% { color : red; 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span {</a:t>
            </a:r>
          </a:p>
          <a:p>
            <a:pPr defTabSz="180000" fontAlgn="base" latinLnBrk="0"/>
            <a:r>
              <a:rPr lang="en-US" altLang="ko-KR" sz="1200" dirty="0"/>
              <a:t>	animation-name : </a:t>
            </a:r>
            <a:r>
              <a:rPr lang="en-US" altLang="ko-KR" sz="1200" b="1" dirty="0" err="1"/>
              <a:t>textColorAnimation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animation-duration : 5s;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animation-iteration-count : infinite;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19872" y="249289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53482" y="4847066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030827" y="2973367"/>
            <a:ext cx="4226015" cy="2534453"/>
            <a:chOff x="4030827" y="2973367"/>
            <a:chExt cx="4226015" cy="2534453"/>
          </a:xfrm>
        </p:grpSpPr>
        <p:sp>
          <p:nvSpPr>
            <p:cNvPr id="10" name="자유형 9"/>
            <p:cNvSpPr/>
            <p:nvPr/>
          </p:nvSpPr>
          <p:spPr>
            <a:xfrm rot="2476854">
              <a:off x="4030827" y="3794885"/>
              <a:ext cx="3193299" cy="917575"/>
            </a:xfrm>
            <a:custGeom>
              <a:avLst/>
              <a:gdLst>
                <a:gd name="connsiteX0" fmla="*/ 3996813 w 4432857"/>
                <a:gd name="connsiteY0" fmla="*/ 323850 h 773471"/>
                <a:gd name="connsiteX1" fmla="*/ 4101588 w 4432857"/>
                <a:gd name="connsiteY1" fmla="*/ 771525 h 773471"/>
                <a:gd name="connsiteX2" fmla="*/ 320163 w 4432857"/>
                <a:gd name="connsiteY2" fmla="*/ 466725 h 773471"/>
                <a:gd name="connsiteX3" fmla="*/ 463038 w 4432857"/>
                <a:gd name="connsiteY3" fmla="*/ 0 h 77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857" h="773471">
                  <a:moveTo>
                    <a:pt x="3996813" y="323850"/>
                  </a:moveTo>
                  <a:cubicBezTo>
                    <a:pt x="4355588" y="535781"/>
                    <a:pt x="4714363" y="747713"/>
                    <a:pt x="4101588" y="771525"/>
                  </a:cubicBezTo>
                  <a:cubicBezTo>
                    <a:pt x="3488813" y="795338"/>
                    <a:pt x="926588" y="595313"/>
                    <a:pt x="320163" y="466725"/>
                  </a:cubicBezTo>
                  <a:cubicBezTo>
                    <a:pt x="-286262" y="338138"/>
                    <a:pt x="88388" y="169069"/>
                    <a:pt x="463038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4141" y="526159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C00000"/>
                  </a:solidFill>
                </a:rPr>
                <a:t>무한 반복</a:t>
              </a:r>
            </a:p>
          </p:txBody>
        </p:sp>
        <p:cxnSp>
          <p:nvCxnSpPr>
            <p:cNvPr id="7" name="직선 화살표 연결선 6"/>
            <p:cNvCxnSpPr>
              <a:stCxn id="30" idx="3"/>
              <a:endCxn id="32" idx="0"/>
            </p:cNvCxnSpPr>
            <p:nvPr/>
          </p:nvCxnSpPr>
          <p:spPr>
            <a:xfrm>
              <a:off x="6880819" y="3096478"/>
              <a:ext cx="1124191" cy="1229497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827402">
              <a:off x="7245122" y="3551412"/>
              <a:ext cx="750814" cy="256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5</a:t>
              </a:r>
              <a:r>
                <a:rPr lang="ko-KR" altLang="en-US" sz="1000" dirty="0">
                  <a:solidFill>
                    <a:srgbClr val="C00000"/>
                  </a:solidFill>
                </a:rPr>
                <a:t>초 경과</a:t>
              </a:r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681" y="3133629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420" y="3328977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114" y="3534178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807" y="3766677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398" y="4027314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9602" y="4343111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518219" y="2973367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45468" y="3506040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30%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53178" y="4325975"/>
              <a:ext cx="5036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27584" y="1547199"/>
            <a:ext cx="709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초를 주기로 </a:t>
            </a:r>
            <a:r>
              <a:rPr lang="en-US" altLang="ko-KR" dirty="0"/>
              <a:t>&lt;span&gt; </a:t>
            </a:r>
            <a:r>
              <a:rPr lang="ko-KR" altLang="en-US" dirty="0"/>
              <a:t>태그의 </a:t>
            </a:r>
            <a:r>
              <a:rPr lang="ko-KR" altLang="en-US" dirty="0" err="1"/>
              <a:t>글자색을</a:t>
            </a:r>
            <a:r>
              <a:rPr lang="ko-KR" altLang="en-US" dirty="0"/>
              <a:t> 파란색</a:t>
            </a:r>
            <a:r>
              <a:rPr lang="en-US" altLang="ko-KR" dirty="0"/>
              <a:t>, </a:t>
            </a:r>
            <a:r>
              <a:rPr lang="ko-KR" altLang="en-US" dirty="0"/>
              <a:t>초록색</a:t>
            </a:r>
            <a:r>
              <a:rPr lang="en-US" altLang="ko-KR" dirty="0"/>
              <a:t>, </a:t>
            </a:r>
            <a:r>
              <a:rPr lang="ko-KR" altLang="en-US" dirty="0"/>
              <a:t>빨간색으로 바꾸는 애니메이션</a:t>
            </a:r>
            <a:r>
              <a:rPr lang="en-US" altLang="ko-KR" dirty="0"/>
              <a:t>. </a:t>
            </a:r>
            <a:r>
              <a:rPr lang="ko-KR" altLang="en-US" dirty="0"/>
              <a:t>무한 반복</a:t>
            </a:r>
          </a:p>
        </p:txBody>
      </p:sp>
    </p:spTree>
    <p:extLst>
      <p:ext uri="{BB962C8B-B14F-4D97-AF65-F5344CB8AC3E}">
        <p14:creationId xmlns:p14="http://schemas.microsoft.com/office/powerpoint/2010/main" val="2511779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5-12 </a:t>
            </a:r>
            <a:r>
              <a:rPr lang="ko-KR" altLang="en-US" dirty="0"/>
              <a:t>애니메이션 만들기 연습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03648" y="1636909"/>
            <a:ext cx="6552728" cy="2168240"/>
            <a:chOff x="1130152" y="1116744"/>
            <a:chExt cx="6552728" cy="2168240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65587" y="651954"/>
              <a:ext cx="494253" cy="40953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130152" y="1116744"/>
              <a:ext cx="6552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꽝</a:t>
              </a:r>
              <a:r>
                <a:rPr lang="en-US" altLang="ko-KR" sz="1200" dirty="0"/>
                <a:t>!’ </a:t>
              </a:r>
              <a:r>
                <a:rPr lang="ko-KR" altLang="en-US" sz="1200" dirty="0"/>
                <a:t>글자의 크기를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초에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걸쳐 </a:t>
              </a:r>
              <a:r>
                <a:rPr lang="en-US" altLang="ko-KR" sz="1200" dirty="0"/>
                <a:t>500%</a:t>
              </a:r>
              <a:r>
                <a:rPr lang="ko-KR" altLang="en-US" sz="1200" dirty="0"/>
                <a:t>에서 </a:t>
              </a:r>
              <a:r>
                <a:rPr lang="en-US" altLang="ko-KR" sz="1200" dirty="0"/>
                <a:t>100%</a:t>
              </a:r>
              <a:r>
                <a:rPr lang="ko-KR" altLang="en-US" sz="1200" dirty="0"/>
                <a:t>로 서서히 축소되는 애니메이션을 작성하라</a:t>
              </a:r>
              <a:r>
                <a:rPr lang="en-US" altLang="ko-KR" sz="1200" dirty="0"/>
                <a:t>.</a:t>
              </a:r>
            </a:p>
            <a:p>
              <a:r>
                <a:rPr lang="ko-KR" altLang="en-US" sz="1200" dirty="0"/>
                <a:t>애니메이션은 무한 반복한다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475656" y="1700808"/>
              <a:ext cx="5112568" cy="1584176"/>
              <a:chOff x="1710228" y="3212976"/>
              <a:chExt cx="5112568" cy="158417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131386" y="3577723"/>
                <a:ext cx="8341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0%(from)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131386" y="3720418"/>
                <a:ext cx="998991" cy="1037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4600" b="1" dirty="0"/>
                  <a:t>꽝</a:t>
                </a:r>
                <a:r>
                  <a:rPr lang="en-US" altLang="ko-KR" sz="4600" b="1" dirty="0"/>
                  <a:t>!</a:t>
                </a:r>
                <a:endParaRPr lang="ko-KR" altLang="en-US" sz="4600" b="1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742648" y="3429842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solidFill>
                      <a:srgbClr val="C00000"/>
                    </a:solidFill>
                  </a:rPr>
                  <a:t>시간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720822" y="4046901"/>
                <a:ext cx="3882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/>
                  <a:t>꽝</a:t>
                </a:r>
                <a:r>
                  <a:rPr lang="en-US" altLang="ko-KR" sz="1200" b="1" dirty="0"/>
                  <a:t>!</a:t>
                </a:r>
                <a:endParaRPr lang="ko-KR" altLang="en-US" sz="12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29102" y="3586659"/>
                <a:ext cx="7024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100%(to)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10228" y="3212976"/>
                <a:ext cx="5112568" cy="15841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93894" y="4498213"/>
                <a:ext cx="11630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C00CC"/>
                    </a:solidFill>
                  </a:rPr>
                  <a:t>font-size</a:t>
                </a:r>
                <a:r>
                  <a:rPr lang="en-US" altLang="ko-KR" sz="1000" dirty="0"/>
                  <a:t> : </a:t>
                </a:r>
                <a:r>
                  <a:rPr lang="en-US" altLang="ko-KR" sz="1000" dirty="0">
                    <a:solidFill>
                      <a:srgbClr val="00B0F0"/>
                    </a:solidFill>
                  </a:rPr>
                  <a:t>500%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344911" y="4442319"/>
                <a:ext cx="12168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C00CC"/>
                    </a:solidFill>
                  </a:rPr>
                  <a:t>font-size</a:t>
                </a:r>
                <a:r>
                  <a:rPr lang="en-US" altLang="ko-KR" sz="1000" dirty="0"/>
                  <a:t> : </a:t>
                </a:r>
                <a:r>
                  <a:rPr lang="en-US" altLang="ko-KR" sz="1000" dirty="0">
                    <a:solidFill>
                      <a:srgbClr val="00B0F0"/>
                    </a:solidFill>
                  </a:rPr>
                  <a:t>100%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4" name="직선 화살표 연결선 33"/>
              <p:cNvCxnSpPr/>
              <p:nvPr/>
            </p:nvCxnSpPr>
            <p:spPr>
              <a:xfrm>
                <a:off x="2237481" y="3559872"/>
                <a:ext cx="3846687" cy="0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399365" y="3288078"/>
                <a:ext cx="6848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3</a:t>
                </a:r>
                <a:r>
                  <a:rPr lang="ko-KR" altLang="en-US" sz="1000" dirty="0">
                    <a:solidFill>
                      <a:srgbClr val="C00000"/>
                    </a:solidFill>
                  </a:rPr>
                  <a:t>초 경과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76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71700" y="1550343"/>
            <a:ext cx="36724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애니메이션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@</a:t>
            </a:r>
            <a:r>
              <a:rPr lang="en-US" altLang="ko-KR" sz="1200" b="1" dirty="0" err="1"/>
              <a:t>keyframes</a:t>
            </a:r>
            <a:r>
              <a:rPr lang="en-US" altLang="ko-KR" sz="1200" b="1" dirty="0"/>
              <a:t> bomb {</a:t>
            </a:r>
          </a:p>
          <a:p>
            <a:pPr defTabSz="180000"/>
            <a:r>
              <a:rPr lang="en-US" altLang="ko-KR" sz="1200" dirty="0"/>
              <a:t>	from {  </a:t>
            </a:r>
            <a:r>
              <a:rPr lang="en-US" altLang="ko-KR" sz="1200" b="1" dirty="0"/>
              <a:t>font-size </a:t>
            </a:r>
            <a:r>
              <a:rPr lang="en-US" altLang="ko-KR" sz="1200" dirty="0"/>
              <a:t>: 500%;}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dirty="0"/>
              <a:t>to {</a:t>
            </a:r>
            <a:r>
              <a:rPr lang="en-US" altLang="ko-KR" sz="1200" b="1" dirty="0"/>
              <a:t> font-size </a:t>
            </a:r>
            <a:r>
              <a:rPr lang="en-US" altLang="ko-KR" sz="1200" dirty="0"/>
              <a:t>: 100%;}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h3 {</a:t>
            </a:r>
          </a:p>
          <a:p>
            <a:pPr defTabSz="180000"/>
            <a:r>
              <a:rPr lang="en-US" altLang="ko-KR" sz="1200" dirty="0"/>
              <a:t>	animation-name : </a:t>
            </a:r>
            <a:r>
              <a:rPr lang="en-US" altLang="ko-KR" sz="1200" b="1" dirty="0"/>
              <a:t>bomb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animation-duration : 3s;</a:t>
            </a:r>
          </a:p>
          <a:p>
            <a:pPr defTabSz="180000"/>
            <a:r>
              <a:rPr lang="en-US" altLang="ko-KR" sz="1200" dirty="0"/>
              <a:t>	animation-iteration-count : infinite;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b="1" dirty="0"/>
              <a:t>&lt;h3&gt;</a:t>
            </a:r>
            <a:r>
              <a:rPr lang="ko-KR" altLang="en-US" sz="1200" b="1" dirty="0"/>
              <a:t>꽝</a:t>
            </a:r>
            <a:r>
              <a:rPr lang="en-US" altLang="ko-KR" sz="1200" b="1" dirty="0"/>
              <a:t>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꽝</a:t>
            </a:r>
            <a:r>
              <a:rPr lang="en-US" altLang="ko-KR" sz="1200" dirty="0"/>
              <a:t>! </a:t>
            </a:r>
            <a:r>
              <a:rPr lang="ko-KR" altLang="en-US" sz="1200" dirty="0"/>
              <a:t>글자가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초동안</a:t>
            </a:r>
            <a:r>
              <a:rPr lang="ko-KR" altLang="en-US" sz="1200" dirty="0"/>
              <a:t> </a:t>
            </a:r>
            <a:r>
              <a:rPr lang="en-US" altLang="ko-KR" sz="1200" dirty="0"/>
              <a:t>500%</a:t>
            </a:r>
            <a:r>
              <a:rPr lang="ko-KR" altLang="en-US" sz="1200" dirty="0"/>
              <a:t>에서 시작하여 </a:t>
            </a:r>
          </a:p>
          <a:p>
            <a:pPr defTabSz="180000"/>
            <a:r>
              <a:rPr lang="en-US" altLang="ko-KR" sz="1200" dirty="0"/>
              <a:t>100%</a:t>
            </a:r>
            <a:r>
              <a:rPr lang="ko-KR" altLang="en-US" sz="1200" dirty="0"/>
              <a:t>로 바뀌는 애니메이션입니다</a:t>
            </a:r>
            <a:r>
              <a:rPr lang="en-US" altLang="ko-KR" sz="1200" dirty="0"/>
              <a:t>. </a:t>
            </a:r>
          </a:p>
          <a:p>
            <a:pPr defTabSz="180000"/>
            <a:r>
              <a:rPr lang="ko-KR" altLang="en-US" sz="1200" dirty="0"/>
              <a:t>무한 반복합니다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1789" y="1698228"/>
            <a:ext cx="2600326" cy="288547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5-12 </a:t>
            </a:r>
            <a:r>
              <a:rPr lang="ko-KR" altLang="en-US" dirty="0"/>
              <a:t>애니메이션 만들기 연습 정답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5576" y="2567583"/>
            <a:ext cx="1034912" cy="638473"/>
          </a:xfrm>
          <a:prstGeom prst="wedgeRoundRectCallout">
            <a:avLst>
              <a:gd name="adj1" fmla="val 67650"/>
              <a:gd name="adj2" fmla="val -187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50" dirty="0"/>
              <a:t>from</a:t>
            </a:r>
            <a:r>
              <a:rPr lang="ko-KR" altLang="en-US" sz="1050" dirty="0"/>
              <a:t>은 </a:t>
            </a:r>
            <a:r>
              <a:rPr lang="en-US" altLang="ko-KR" sz="1050" dirty="0"/>
              <a:t>0%</a:t>
            </a:r>
            <a:r>
              <a:rPr lang="ko-KR" altLang="en-US" sz="1050" dirty="0"/>
              <a:t>로</a:t>
            </a:r>
            <a:endParaRPr lang="en-US" altLang="ko-KR" sz="1050" dirty="0"/>
          </a:p>
          <a:p>
            <a:r>
              <a:rPr lang="en-US" altLang="ko-KR" sz="1050" dirty="0"/>
              <a:t>to</a:t>
            </a:r>
            <a:r>
              <a:rPr lang="ko-KR" altLang="en-US" sz="1050" dirty="0"/>
              <a:t>는 </a:t>
            </a:r>
            <a:r>
              <a:rPr lang="en-US" altLang="ko-KR" sz="1050" dirty="0"/>
              <a:t>100%</a:t>
            </a:r>
            <a:r>
              <a:rPr lang="ko-KR" altLang="en-US" sz="1050" dirty="0"/>
              <a:t>로</a:t>
            </a:r>
            <a:endParaRPr lang="en-US" altLang="ko-KR" sz="1050" dirty="0"/>
          </a:p>
          <a:p>
            <a:r>
              <a:rPr lang="ko-KR" altLang="en-US" sz="1050" dirty="0"/>
              <a:t>수정 가능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68144" y="3140968"/>
            <a:ext cx="2335828" cy="459700"/>
          </a:xfrm>
          <a:prstGeom prst="wedgeRoundRectCallout">
            <a:avLst>
              <a:gd name="adj1" fmla="val -63556"/>
              <a:gd name="adj2" fmla="val -589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50" dirty="0"/>
              <a:t>500%</a:t>
            </a:r>
            <a:r>
              <a:rPr lang="ko-KR" altLang="en-US" sz="1050" dirty="0"/>
              <a:t>의</a:t>
            </a:r>
            <a:r>
              <a:rPr lang="en-US" altLang="ko-KR" sz="1050" dirty="0"/>
              <a:t> </a:t>
            </a:r>
            <a:r>
              <a:rPr lang="ko-KR" altLang="en-US" sz="1050" dirty="0"/>
              <a:t>크기로 시작하여 </a:t>
            </a:r>
            <a:r>
              <a:rPr lang="en-US" altLang="ko-KR" sz="1050" dirty="0"/>
              <a:t>3</a:t>
            </a:r>
            <a:r>
              <a:rPr lang="ko-KR" altLang="en-US" sz="1050" dirty="0"/>
              <a:t>초 내에 </a:t>
            </a:r>
            <a:endParaRPr lang="en-US" altLang="ko-KR" sz="1050" dirty="0"/>
          </a:p>
          <a:p>
            <a:r>
              <a:rPr lang="en-US" altLang="ko-KR" sz="1050" dirty="0"/>
              <a:t>100%</a:t>
            </a:r>
            <a:r>
              <a:rPr lang="ko-KR" altLang="en-US" sz="1050" dirty="0"/>
              <a:t>로 줄어드는 애니메이션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24675" y="4293096"/>
            <a:ext cx="1209422" cy="459700"/>
          </a:xfrm>
          <a:prstGeom prst="wedgeRoundRectCallout">
            <a:avLst>
              <a:gd name="adj1" fmla="val 67650"/>
              <a:gd name="adj2" fmla="val -187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050" dirty="0"/>
              <a:t>이 태그에 </a:t>
            </a:r>
            <a:endParaRPr lang="en-US" altLang="ko-KR" sz="1050" dirty="0"/>
          </a:p>
          <a:p>
            <a:r>
              <a:rPr lang="ko-KR" altLang="en-US" sz="1050" dirty="0"/>
              <a:t>애니메이션 작동</a:t>
            </a:r>
          </a:p>
        </p:txBody>
      </p:sp>
    </p:spTree>
    <p:extLst>
      <p:ext uri="{BB962C8B-B14F-4D97-AF65-F5344CB8AC3E}">
        <p14:creationId xmlns:p14="http://schemas.microsoft.com/office/powerpoint/2010/main" val="1097236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전환</a:t>
            </a:r>
            <a:r>
              <a:rPr lang="en-US" altLang="ko-KR" dirty="0"/>
              <a:t>(transition)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전환이란</a:t>
            </a:r>
            <a:r>
              <a:rPr lang="en-US" altLang="ko-KR" dirty="0"/>
              <a:t>?</a:t>
            </a:r>
          </a:p>
          <a:p>
            <a:pPr lvl="1" fontAlgn="base"/>
            <a:r>
              <a:rPr lang="en-US" altLang="ko-KR" dirty="0"/>
              <a:t>HTML </a:t>
            </a:r>
            <a:r>
              <a:rPr lang="ko-KR" altLang="en-US" dirty="0"/>
              <a:t>태그에 적용된 </a:t>
            </a:r>
            <a:r>
              <a:rPr lang="en-US" altLang="ko-KR" dirty="0"/>
              <a:t>CSS3 </a:t>
            </a:r>
            <a:r>
              <a:rPr lang="ko-KR" altLang="en-US" dirty="0" err="1"/>
              <a:t>프로퍼티</a:t>
            </a:r>
            <a:r>
              <a:rPr lang="ko-KR" altLang="en-US" dirty="0"/>
              <a:t> 값의 변화를 서서히 진행시켜 애니메이션 효과 생성</a:t>
            </a:r>
            <a:endParaRPr lang="en-US" altLang="ko-KR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태그의 색이나 모양</a:t>
            </a:r>
            <a:r>
              <a:rPr lang="en-US" altLang="ko-KR" dirty="0"/>
              <a:t>, </a:t>
            </a:r>
            <a:r>
              <a:rPr lang="ko-KR" altLang="en-US" dirty="0"/>
              <a:t>위치 등이 서서히 변하는 효과</a:t>
            </a:r>
            <a:endParaRPr lang="en-US" altLang="ko-KR" dirty="0"/>
          </a:p>
          <a:p>
            <a:pPr marL="754380" lvl="1" indent="-342900" fontAlgn="base"/>
            <a:r>
              <a:rPr lang="ko-KR" altLang="en-US" dirty="0"/>
              <a:t>전환 설정 </a:t>
            </a:r>
            <a:r>
              <a:rPr lang="en-US" altLang="ko-KR" dirty="0"/>
              <a:t>: transition </a:t>
            </a:r>
            <a:r>
              <a:rPr lang="ko-KR" altLang="en-US" dirty="0"/>
              <a:t>프로퍼티를</a:t>
            </a:r>
            <a:r>
              <a:rPr lang="en-US" altLang="ko-KR" dirty="0"/>
              <a:t> </a:t>
            </a:r>
            <a:r>
              <a:rPr lang="en-US" altLang="ko-KR" dirty="0" err="1"/>
              <a:t>tansition</a:t>
            </a:r>
            <a:r>
              <a:rPr lang="ko-KR" altLang="en-US" dirty="0"/>
              <a:t>효과를 줄 </a:t>
            </a:r>
            <a:r>
              <a:rPr lang="ko-KR" altLang="en-US" dirty="0" err="1"/>
              <a:t>셀렉터에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 err="1"/>
              <a:t>속성명</a:t>
            </a:r>
            <a:r>
              <a:rPr lang="en-US" altLang="ko-KR" dirty="0"/>
              <a:t> </a:t>
            </a:r>
            <a:r>
              <a:rPr lang="ko-KR" altLang="en-US" dirty="0"/>
              <a:t>주기</a:t>
            </a:r>
            <a:r>
              <a:rPr lang="en-US" altLang="ko-KR" dirty="0"/>
              <a:t>) –</a:t>
            </a:r>
            <a:r>
              <a:rPr lang="ko-KR" altLang="en-US" dirty="0"/>
              <a:t>복귀시는 역으로 진행</a:t>
            </a:r>
            <a:endParaRPr lang="en-US" altLang="ko-KR" dirty="0"/>
          </a:p>
          <a:p>
            <a:pPr marL="685800" lvl="2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339752" y="3429000"/>
            <a:ext cx="6027314" cy="2410643"/>
            <a:chOff x="1345250" y="3795912"/>
            <a:chExt cx="6027314" cy="2410643"/>
          </a:xfrm>
        </p:grpSpPr>
        <p:sp>
          <p:nvSpPr>
            <p:cNvPr id="6" name="자유형 5"/>
            <p:cNvSpPr/>
            <p:nvPr/>
          </p:nvSpPr>
          <p:spPr>
            <a:xfrm>
              <a:off x="5294232" y="4932381"/>
              <a:ext cx="1026661" cy="610494"/>
            </a:xfrm>
            <a:custGeom>
              <a:avLst/>
              <a:gdLst>
                <a:gd name="connsiteX0" fmla="*/ 29950 w 1363450"/>
                <a:gd name="connsiteY0" fmla="*/ 457876 h 752696"/>
                <a:gd name="connsiteX1" fmla="*/ 306175 w 1363450"/>
                <a:gd name="connsiteY1" fmla="*/ 448351 h 752696"/>
                <a:gd name="connsiteX2" fmla="*/ 382375 w 1363450"/>
                <a:gd name="connsiteY2" fmla="*/ 429301 h 752696"/>
                <a:gd name="connsiteX3" fmla="*/ 572875 w 1363450"/>
                <a:gd name="connsiteY3" fmla="*/ 410251 h 752696"/>
                <a:gd name="connsiteX4" fmla="*/ 649075 w 1363450"/>
                <a:gd name="connsiteY4" fmla="*/ 391201 h 752696"/>
                <a:gd name="connsiteX5" fmla="*/ 706225 w 1363450"/>
                <a:gd name="connsiteY5" fmla="*/ 372151 h 752696"/>
                <a:gd name="connsiteX6" fmla="*/ 734800 w 1363450"/>
                <a:gd name="connsiteY6" fmla="*/ 362626 h 752696"/>
                <a:gd name="connsiteX7" fmla="*/ 763375 w 1363450"/>
                <a:gd name="connsiteY7" fmla="*/ 353101 h 752696"/>
                <a:gd name="connsiteX8" fmla="*/ 820525 w 1363450"/>
                <a:gd name="connsiteY8" fmla="*/ 315001 h 752696"/>
                <a:gd name="connsiteX9" fmla="*/ 849100 w 1363450"/>
                <a:gd name="connsiteY9" fmla="*/ 286426 h 752696"/>
                <a:gd name="connsiteX10" fmla="*/ 877675 w 1363450"/>
                <a:gd name="connsiteY10" fmla="*/ 267376 h 752696"/>
                <a:gd name="connsiteX11" fmla="*/ 906250 w 1363450"/>
                <a:gd name="connsiteY11" fmla="*/ 238801 h 752696"/>
                <a:gd name="connsiteX12" fmla="*/ 944350 w 1363450"/>
                <a:gd name="connsiteY12" fmla="*/ 181651 h 752696"/>
                <a:gd name="connsiteX13" fmla="*/ 953875 w 1363450"/>
                <a:gd name="connsiteY13" fmla="*/ 143551 h 752696"/>
                <a:gd name="connsiteX14" fmla="*/ 972925 w 1363450"/>
                <a:gd name="connsiteY14" fmla="*/ 114976 h 752696"/>
                <a:gd name="connsiteX15" fmla="*/ 982450 w 1363450"/>
                <a:gd name="connsiteY15" fmla="*/ 86401 h 752696"/>
                <a:gd name="connsiteX16" fmla="*/ 972925 w 1363450"/>
                <a:gd name="connsiteY16" fmla="*/ 57826 h 752696"/>
                <a:gd name="connsiteX17" fmla="*/ 915775 w 1363450"/>
                <a:gd name="connsiteY17" fmla="*/ 676 h 752696"/>
                <a:gd name="connsiteX18" fmla="*/ 953875 w 1363450"/>
                <a:gd name="connsiteY18" fmla="*/ 10201 h 752696"/>
                <a:gd name="connsiteX19" fmla="*/ 1011025 w 1363450"/>
                <a:gd name="connsiteY19" fmla="*/ 29251 h 752696"/>
                <a:gd name="connsiteX20" fmla="*/ 1049125 w 1363450"/>
                <a:gd name="connsiteY20" fmla="*/ 38776 h 752696"/>
                <a:gd name="connsiteX21" fmla="*/ 1106275 w 1363450"/>
                <a:gd name="connsiteY21" fmla="*/ 57826 h 752696"/>
                <a:gd name="connsiteX22" fmla="*/ 1163425 w 1363450"/>
                <a:gd name="connsiteY22" fmla="*/ 86401 h 752696"/>
                <a:gd name="connsiteX23" fmla="*/ 1192000 w 1363450"/>
                <a:gd name="connsiteY23" fmla="*/ 105451 h 752696"/>
                <a:gd name="connsiteX24" fmla="*/ 1249150 w 1363450"/>
                <a:gd name="connsiteY24" fmla="*/ 124501 h 752696"/>
                <a:gd name="connsiteX25" fmla="*/ 1306300 w 1363450"/>
                <a:gd name="connsiteY25" fmla="*/ 143551 h 752696"/>
                <a:gd name="connsiteX26" fmla="*/ 1334875 w 1363450"/>
                <a:gd name="connsiteY26" fmla="*/ 153076 h 752696"/>
                <a:gd name="connsiteX27" fmla="*/ 1363450 w 1363450"/>
                <a:gd name="connsiteY27" fmla="*/ 162601 h 752696"/>
                <a:gd name="connsiteX28" fmla="*/ 1344400 w 1363450"/>
                <a:gd name="connsiteY28" fmla="*/ 229276 h 752696"/>
                <a:gd name="connsiteX29" fmla="*/ 1315825 w 1363450"/>
                <a:gd name="connsiteY29" fmla="*/ 315001 h 752696"/>
                <a:gd name="connsiteX30" fmla="*/ 1296775 w 1363450"/>
                <a:gd name="connsiteY30" fmla="*/ 372151 h 752696"/>
                <a:gd name="connsiteX31" fmla="*/ 1287250 w 1363450"/>
                <a:gd name="connsiteY31" fmla="*/ 400726 h 752696"/>
                <a:gd name="connsiteX32" fmla="*/ 1268200 w 1363450"/>
                <a:gd name="connsiteY32" fmla="*/ 429301 h 752696"/>
                <a:gd name="connsiteX33" fmla="*/ 1239625 w 1363450"/>
                <a:gd name="connsiteY33" fmla="*/ 553126 h 752696"/>
                <a:gd name="connsiteX34" fmla="*/ 1230100 w 1363450"/>
                <a:gd name="connsiteY34" fmla="*/ 581701 h 752696"/>
                <a:gd name="connsiteX35" fmla="*/ 1211050 w 1363450"/>
                <a:gd name="connsiteY35" fmla="*/ 591226 h 752696"/>
                <a:gd name="connsiteX36" fmla="*/ 1201525 w 1363450"/>
                <a:gd name="connsiteY36" fmla="*/ 629326 h 752696"/>
                <a:gd name="connsiteX37" fmla="*/ 1182475 w 1363450"/>
                <a:gd name="connsiteY37" fmla="*/ 686476 h 752696"/>
                <a:gd name="connsiteX38" fmla="*/ 1163425 w 1363450"/>
                <a:gd name="connsiteY38" fmla="*/ 629326 h 752696"/>
                <a:gd name="connsiteX39" fmla="*/ 1144375 w 1363450"/>
                <a:gd name="connsiteY39" fmla="*/ 600751 h 752696"/>
                <a:gd name="connsiteX40" fmla="*/ 1087225 w 1363450"/>
                <a:gd name="connsiteY40" fmla="*/ 581701 h 752696"/>
                <a:gd name="connsiteX41" fmla="*/ 1039600 w 1363450"/>
                <a:gd name="connsiteY41" fmla="*/ 572176 h 752696"/>
                <a:gd name="connsiteX42" fmla="*/ 953875 w 1363450"/>
                <a:gd name="connsiteY42" fmla="*/ 562651 h 752696"/>
                <a:gd name="connsiteX43" fmla="*/ 887200 w 1363450"/>
                <a:gd name="connsiteY43" fmla="*/ 553126 h 752696"/>
                <a:gd name="connsiteX44" fmla="*/ 430000 w 1363450"/>
                <a:gd name="connsiteY44" fmla="*/ 562651 h 752696"/>
                <a:gd name="connsiteX45" fmla="*/ 115675 w 1363450"/>
                <a:gd name="connsiteY45" fmla="*/ 572176 h 752696"/>
                <a:gd name="connsiteX46" fmla="*/ 20425 w 1363450"/>
                <a:gd name="connsiteY46" fmla="*/ 553126 h 752696"/>
                <a:gd name="connsiteX47" fmla="*/ 29950 w 1363450"/>
                <a:gd name="connsiteY47" fmla="*/ 457876 h 75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63450" h="752696">
                  <a:moveTo>
                    <a:pt x="29950" y="457876"/>
                  </a:moveTo>
                  <a:cubicBezTo>
                    <a:pt x="77575" y="440413"/>
                    <a:pt x="214204" y="453761"/>
                    <a:pt x="306175" y="448351"/>
                  </a:cubicBezTo>
                  <a:cubicBezTo>
                    <a:pt x="384947" y="443717"/>
                    <a:pt x="325231" y="439691"/>
                    <a:pt x="382375" y="429301"/>
                  </a:cubicBezTo>
                  <a:cubicBezTo>
                    <a:pt x="430664" y="420521"/>
                    <a:pt x="531415" y="413706"/>
                    <a:pt x="572875" y="410251"/>
                  </a:cubicBezTo>
                  <a:cubicBezTo>
                    <a:pt x="659578" y="381350"/>
                    <a:pt x="522640" y="425683"/>
                    <a:pt x="649075" y="391201"/>
                  </a:cubicBezTo>
                  <a:cubicBezTo>
                    <a:pt x="668448" y="385917"/>
                    <a:pt x="687175" y="378501"/>
                    <a:pt x="706225" y="372151"/>
                  </a:cubicBezTo>
                  <a:lnTo>
                    <a:pt x="734800" y="362626"/>
                  </a:lnTo>
                  <a:lnTo>
                    <a:pt x="763375" y="353101"/>
                  </a:lnTo>
                  <a:cubicBezTo>
                    <a:pt x="854532" y="261944"/>
                    <a:pt x="737817" y="370140"/>
                    <a:pt x="820525" y="315001"/>
                  </a:cubicBezTo>
                  <a:cubicBezTo>
                    <a:pt x="831733" y="307529"/>
                    <a:pt x="838752" y="295050"/>
                    <a:pt x="849100" y="286426"/>
                  </a:cubicBezTo>
                  <a:cubicBezTo>
                    <a:pt x="857894" y="279097"/>
                    <a:pt x="868881" y="274705"/>
                    <a:pt x="877675" y="267376"/>
                  </a:cubicBezTo>
                  <a:cubicBezTo>
                    <a:pt x="888023" y="258752"/>
                    <a:pt x="897980" y="249434"/>
                    <a:pt x="906250" y="238801"/>
                  </a:cubicBezTo>
                  <a:cubicBezTo>
                    <a:pt x="920306" y="220729"/>
                    <a:pt x="944350" y="181651"/>
                    <a:pt x="944350" y="181651"/>
                  </a:cubicBezTo>
                  <a:cubicBezTo>
                    <a:pt x="947525" y="168951"/>
                    <a:pt x="948718" y="155583"/>
                    <a:pt x="953875" y="143551"/>
                  </a:cubicBezTo>
                  <a:cubicBezTo>
                    <a:pt x="958384" y="133029"/>
                    <a:pt x="967805" y="125215"/>
                    <a:pt x="972925" y="114976"/>
                  </a:cubicBezTo>
                  <a:cubicBezTo>
                    <a:pt x="977415" y="105996"/>
                    <a:pt x="979275" y="95926"/>
                    <a:pt x="982450" y="86401"/>
                  </a:cubicBezTo>
                  <a:cubicBezTo>
                    <a:pt x="979275" y="76876"/>
                    <a:pt x="979089" y="65751"/>
                    <a:pt x="972925" y="57826"/>
                  </a:cubicBezTo>
                  <a:cubicBezTo>
                    <a:pt x="956385" y="36560"/>
                    <a:pt x="889639" y="-5858"/>
                    <a:pt x="915775" y="676"/>
                  </a:cubicBezTo>
                  <a:cubicBezTo>
                    <a:pt x="928475" y="3851"/>
                    <a:pt x="941336" y="6439"/>
                    <a:pt x="953875" y="10201"/>
                  </a:cubicBezTo>
                  <a:cubicBezTo>
                    <a:pt x="973109" y="15971"/>
                    <a:pt x="991544" y="24381"/>
                    <a:pt x="1011025" y="29251"/>
                  </a:cubicBezTo>
                  <a:cubicBezTo>
                    <a:pt x="1023725" y="32426"/>
                    <a:pt x="1036586" y="35014"/>
                    <a:pt x="1049125" y="38776"/>
                  </a:cubicBezTo>
                  <a:cubicBezTo>
                    <a:pt x="1068359" y="44546"/>
                    <a:pt x="1089567" y="46687"/>
                    <a:pt x="1106275" y="57826"/>
                  </a:cubicBezTo>
                  <a:cubicBezTo>
                    <a:pt x="1188167" y="112421"/>
                    <a:pt x="1084555" y="46966"/>
                    <a:pt x="1163425" y="86401"/>
                  </a:cubicBezTo>
                  <a:cubicBezTo>
                    <a:pt x="1173664" y="91521"/>
                    <a:pt x="1181539" y="100802"/>
                    <a:pt x="1192000" y="105451"/>
                  </a:cubicBezTo>
                  <a:cubicBezTo>
                    <a:pt x="1210350" y="113606"/>
                    <a:pt x="1230100" y="118151"/>
                    <a:pt x="1249150" y="124501"/>
                  </a:cubicBezTo>
                  <a:lnTo>
                    <a:pt x="1306300" y="143551"/>
                  </a:lnTo>
                  <a:lnTo>
                    <a:pt x="1334875" y="153076"/>
                  </a:lnTo>
                  <a:lnTo>
                    <a:pt x="1363450" y="162601"/>
                  </a:lnTo>
                  <a:cubicBezTo>
                    <a:pt x="1331439" y="258633"/>
                    <a:pt x="1380280" y="109675"/>
                    <a:pt x="1344400" y="229276"/>
                  </a:cubicBezTo>
                  <a:lnTo>
                    <a:pt x="1315825" y="315001"/>
                  </a:lnTo>
                  <a:lnTo>
                    <a:pt x="1296775" y="372151"/>
                  </a:lnTo>
                  <a:cubicBezTo>
                    <a:pt x="1293600" y="381676"/>
                    <a:pt x="1292819" y="392372"/>
                    <a:pt x="1287250" y="400726"/>
                  </a:cubicBezTo>
                  <a:lnTo>
                    <a:pt x="1268200" y="429301"/>
                  </a:lnTo>
                  <a:cubicBezTo>
                    <a:pt x="1255835" y="515855"/>
                    <a:pt x="1265775" y="474677"/>
                    <a:pt x="1239625" y="553126"/>
                  </a:cubicBezTo>
                  <a:lnTo>
                    <a:pt x="1230100" y="581701"/>
                  </a:lnTo>
                  <a:cubicBezTo>
                    <a:pt x="1211629" y="895704"/>
                    <a:pt x="1229555" y="702258"/>
                    <a:pt x="1211050" y="591226"/>
                  </a:cubicBezTo>
                  <a:cubicBezTo>
                    <a:pt x="1208898" y="578313"/>
                    <a:pt x="1204700" y="616626"/>
                    <a:pt x="1201525" y="629326"/>
                  </a:cubicBezTo>
                  <a:cubicBezTo>
                    <a:pt x="1175481" y="551195"/>
                    <a:pt x="1214376" y="654575"/>
                    <a:pt x="1182475" y="686476"/>
                  </a:cubicBezTo>
                  <a:cubicBezTo>
                    <a:pt x="1168276" y="700675"/>
                    <a:pt x="1174564" y="646034"/>
                    <a:pt x="1163425" y="629326"/>
                  </a:cubicBezTo>
                  <a:cubicBezTo>
                    <a:pt x="1157075" y="619801"/>
                    <a:pt x="1154083" y="606818"/>
                    <a:pt x="1144375" y="600751"/>
                  </a:cubicBezTo>
                  <a:cubicBezTo>
                    <a:pt x="1127347" y="590108"/>
                    <a:pt x="1106916" y="585639"/>
                    <a:pt x="1087225" y="581701"/>
                  </a:cubicBezTo>
                  <a:cubicBezTo>
                    <a:pt x="1071350" y="578526"/>
                    <a:pt x="1055627" y="574466"/>
                    <a:pt x="1039600" y="572176"/>
                  </a:cubicBezTo>
                  <a:cubicBezTo>
                    <a:pt x="1011138" y="568110"/>
                    <a:pt x="982404" y="566217"/>
                    <a:pt x="953875" y="562651"/>
                  </a:cubicBezTo>
                  <a:cubicBezTo>
                    <a:pt x="931598" y="559866"/>
                    <a:pt x="909425" y="556301"/>
                    <a:pt x="887200" y="553126"/>
                  </a:cubicBezTo>
                  <a:lnTo>
                    <a:pt x="430000" y="562651"/>
                  </a:lnTo>
                  <a:cubicBezTo>
                    <a:pt x="325209" y="565238"/>
                    <a:pt x="220470" y="574613"/>
                    <a:pt x="115675" y="572176"/>
                  </a:cubicBezTo>
                  <a:cubicBezTo>
                    <a:pt x="83305" y="571423"/>
                    <a:pt x="42205" y="577084"/>
                    <a:pt x="20425" y="553126"/>
                  </a:cubicBezTo>
                  <a:cubicBezTo>
                    <a:pt x="1203" y="531982"/>
                    <a:pt x="-17675" y="475339"/>
                    <a:pt x="29950" y="4578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61865" y="5066768"/>
              <a:ext cx="421910" cy="364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noAutofit/>
            </a:bodyPr>
            <a:lstStyle/>
            <a:p>
              <a:r>
                <a:rPr lang="ko-KR" altLang="en-US" sz="1400" b="1" dirty="0"/>
                <a:t>꽝</a:t>
              </a:r>
              <a:r>
                <a:rPr lang="en-US" altLang="ko-KR" sz="1400" b="1" dirty="0"/>
                <a:t>!</a:t>
              </a:r>
              <a:endParaRPr lang="ko-KR" altLang="en-US" sz="1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64329" y="4299475"/>
              <a:ext cx="808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500%</a:t>
              </a:r>
              <a:r>
                <a:rPr lang="en-US" altLang="ko-KR" dirty="0"/>
                <a:t>;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20790195">
              <a:off x="4921112" y="4646294"/>
              <a:ext cx="18584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C00CC"/>
                  </a:solidFill>
                </a:rPr>
                <a:t>5</a:t>
              </a:r>
              <a:r>
                <a:rPr lang="ko-KR" altLang="en-US" sz="1000" dirty="0">
                  <a:solidFill>
                    <a:srgbClr val="CC00CC"/>
                  </a:solidFill>
                </a:rPr>
                <a:t>초 동안 서서히 글자 확대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45250" y="5916162"/>
              <a:ext cx="3294509" cy="290393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</a:t>
              </a:r>
              <a:r>
                <a:rPr lang="en-US" altLang="ko-KR" sz="1200" b="1" dirty="0"/>
                <a:t>span</a:t>
              </a:r>
              <a:r>
                <a:rPr lang="en-US" altLang="ko-KR" sz="1200" dirty="0"/>
                <a:t>&gt;</a:t>
              </a:r>
              <a:r>
                <a:rPr lang="ko-KR" altLang="en-US" sz="1200" dirty="0"/>
                <a:t>꽝</a:t>
              </a:r>
              <a:r>
                <a:rPr lang="en-US" altLang="ko-KR" sz="1200" dirty="0"/>
                <a:t>!</a:t>
              </a:r>
              <a:r>
                <a:rPr lang="en-US" altLang="ko-KR" sz="1200" b="1" dirty="0"/>
                <a:t>&lt;/span&gt;</a:t>
              </a:r>
              <a:endParaRPr lang="ko-KR" altLang="en-US" sz="12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379902" y="4179998"/>
              <a:ext cx="3293790" cy="1223546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b="1" dirty="0"/>
                <a:t>span</a:t>
              </a:r>
              <a:r>
                <a:rPr lang="en-US" altLang="ko-KR" sz="1200" dirty="0"/>
                <a:t> {</a:t>
              </a:r>
            </a:p>
            <a:p>
              <a:pPr defTabSz="180000" fontAlgn="base" latinLnBrk="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transition : font-size 5s</a:t>
              </a:r>
              <a:r>
                <a:rPr lang="en-US" altLang="ko-KR" sz="1200" dirty="0"/>
                <a:t>;</a:t>
              </a:r>
            </a:p>
            <a:p>
              <a:pPr defTabSz="180000" fontAlgn="base" latinLnBrk="0"/>
              <a:r>
                <a:rPr lang="en-US" altLang="ko-KR" sz="1200" dirty="0"/>
                <a:t>} 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b="1" dirty="0" err="1"/>
                <a:t>span:hover</a:t>
              </a:r>
              <a:r>
                <a:rPr lang="en-US" altLang="ko-KR" sz="1200" dirty="0"/>
                <a:t> {</a:t>
              </a:r>
            </a:p>
            <a:p>
              <a:pPr defTabSz="180000" fontAlgn="base" latinLnBrk="0"/>
              <a:r>
                <a:rPr lang="en-US" altLang="ko-KR" sz="1200" b="1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font-size : 500%;</a:t>
              </a:r>
            </a:p>
            <a:p>
              <a:pPr defTabSz="180000" fontAlgn="base" latinLnBrk="0"/>
              <a:r>
                <a:rPr lang="en-US" altLang="ko-KR" sz="1200" dirty="0"/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0477" y="3919023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60155" y="5672826"/>
              <a:ext cx="859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코드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93322" y="3795912"/>
              <a:ext cx="9989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전환 </a:t>
              </a:r>
              <a:r>
                <a:rPr lang="ko-KR" altLang="en-US" sz="1000" dirty="0" err="1"/>
                <a:t>프로퍼티</a:t>
              </a:r>
              <a:endParaRPr lang="ko-KR" altLang="en-US" sz="1000" dirty="0"/>
            </a:p>
          </p:txBody>
        </p:sp>
        <p:cxnSp>
          <p:nvCxnSpPr>
            <p:cNvPr id="15" name="직선 화살표 연결선 14"/>
            <p:cNvCxnSpPr>
              <a:stCxn id="14" idx="2"/>
            </p:cNvCxnSpPr>
            <p:nvPr/>
          </p:nvCxnSpPr>
          <p:spPr>
            <a:xfrm>
              <a:off x="2492818" y="4042133"/>
              <a:ext cx="331497" cy="43204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7" idx="2"/>
            </p:cNvCxnSpPr>
            <p:nvPr/>
          </p:nvCxnSpPr>
          <p:spPr>
            <a:xfrm flipH="1">
              <a:off x="3270594" y="4057522"/>
              <a:ext cx="136584" cy="41665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035922" y="3811301"/>
              <a:ext cx="7425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전환 시간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5661248"/>
              <a:ext cx="2332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마우스가 글자 위에 올라오면 현재 크기에서 </a:t>
              </a:r>
              <a:r>
                <a:rPr lang="en-US" altLang="ko-KR" sz="1000" dirty="0"/>
                <a:t>500% </a:t>
              </a:r>
              <a:r>
                <a:rPr lang="ko-KR" altLang="en-US" sz="1000" dirty="0"/>
                <a:t>크기로 전환 진행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70011" y="4773032"/>
              <a:ext cx="998991" cy="817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noAutofit/>
            </a:bodyPr>
            <a:lstStyle/>
            <a:p>
              <a:r>
                <a:rPr lang="ko-KR" altLang="en-US" sz="4600" b="1" dirty="0"/>
                <a:t>꽝</a:t>
              </a:r>
              <a:r>
                <a:rPr lang="en-US" altLang="ko-KR" sz="4600" b="1" dirty="0"/>
                <a:t>!</a:t>
              </a:r>
              <a:endParaRPr lang="ko-KR" altLang="en-US" sz="46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5187" y="4622600"/>
            <a:ext cx="1732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&lt;span&gt; </a:t>
            </a:r>
            <a:r>
              <a:rPr lang="ko-KR" altLang="en-US" sz="1000" dirty="0">
                <a:solidFill>
                  <a:srgbClr val="0070C0"/>
                </a:solidFill>
              </a:rPr>
              <a:t>태그에 마우스를 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ko-KR" altLang="en-US" sz="1000" dirty="0">
                <a:solidFill>
                  <a:srgbClr val="0070C0"/>
                </a:solidFill>
              </a:rPr>
              <a:t>올리면 글자 크기를 </a:t>
            </a:r>
            <a:r>
              <a:rPr lang="en-US" altLang="ko-KR" sz="1000" dirty="0">
                <a:solidFill>
                  <a:srgbClr val="0070C0"/>
                </a:solidFill>
              </a:rPr>
              <a:t>500%</a:t>
            </a:r>
          </a:p>
          <a:p>
            <a:r>
              <a:rPr lang="ko-KR" altLang="en-US" sz="1000" dirty="0">
                <a:solidFill>
                  <a:srgbClr val="0070C0"/>
                </a:solidFill>
              </a:rPr>
              <a:t>확대 </a:t>
            </a:r>
            <a:r>
              <a:rPr lang="en-US" altLang="ko-KR" sz="1000" dirty="0">
                <a:solidFill>
                  <a:srgbClr val="0070C0"/>
                </a:solidFill>
              </a:rPr>
              <a:t>-&gt; </a:t>
            </a:r>
            <a:r>
              <a:rPr lang="ko-KR" altLang="en-US" sz="1000" dirty="0">
                <a:solidFill>
                  <a:srgbClr val="0070C0"/>
                </a:solidFill>
              </a:rPr>
              <a:t> 전환 효과시작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051720" y="4699856"/>
            <a:ext cx="576064" cy="170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0791" y="3559389"/>
            <a:ext cx="1732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&lt;span&gt; </a:t>
            </a:r>
            <a:r>
              <a:rPr lang="ko-KR" altLang="en-US" sz="1000" dirty="0">
                <a:solidFill>
                  <a:srgbClr val="0070C0"/>
                </a:solidFill>
              </a:rPr>
              <a:t>태그의 글자 </a:t>
            </a:r>
            <a:r>
              <a:rPr lang="ko-KR" altLang="en-US" sz="1000" dirty="0" err="1">
                <a:solidFill>
                  <a:srgbClr val="0070C0"/>
                </a:solidFill>
              </a:rPr>
              <a:t>크기가에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rgbClr val="0070C0"/>
                </a:solidFill>
              </a:rPr>
              <a:t>변화가 일어나면</a:t>
            </a:r>
            <a:r>
              <a:rPr lang="en-US" altLang="ko-KR" sz="1000" dirty="0">
                <a:solidFill>
                  <a:srgbClr val="0070C0"/>
                </a:solidFill>
              </a:rPr>
              <a:t>, 5</a:t>
            </a:r>
            <a:r>
              <a:rPr lang="ko-KR" altLang="en-US" sz="1000" dirty="0">
                <a:solidFill>
                  <a:srgbClr val="0070C0"/>
                </a:solidFill>
              </a:rPr>
              <a:t>초에 걸쳐 서서히 변화가 진행되도록 전환 지시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051720" y="4018258"/>
            <a:ext cx="532836" cy="139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27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7731" y="1556792"/>
            <a:ext cx="2673846" cy="27864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5-13 font-size</a:t>
            </a:r>
            <a:r>
              <a:rPr lang="ko-KR" altLang="en-US" dirty="0"/>
              <a:t>에 대한 전환 효과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1556792"/>
            <a:ext cx="36004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전환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&lt;style&gt;</a:t>
            </a:r>
          </a:p>
          <a:p>
            <a:pPr defTabSz="180000"/>
            <a:r>
              <a:rPr lang="en-US" altLang="ko-KR" sz="1400" b="1" dirty="0"/>
              <a:t>span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transition : font-size 5s;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 err="1"/>
              <a:t>span:hover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font-size : 500%;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&lt;/style&gt;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&lt;h3&gt;font-size</a:t>
            </a:r>
            <a:r>
              <a:rPr lang="ko-KR" altLang="en-US" sz="1400" dirty="0"/>
              <a:t>에 대한 전환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en-US" altLang="ko-KR" sz="1400" b="1" dirty="0"/>
              <a:t>&lt;span&gt;</a:t>
            </a:r>
            <a:r>
              <a:rPr lang="ko-KR" altLang="en-US" sz="1400" b="1" dirty="0"/>
              <a:t>꽝</a:t>
            </a:r>
            <a:r>
              <a:rPr lang="en-US" altLang="ko-KR" sz="1400" b="1" dirty="0"/>
              <a:t>!&lt;/span&gt;</a:t>
            </a:r>
            <a:r>
              <a:rPr lang="en-US" altLang="ko-KR" sz="1400" dirty="0"/>
              <a:t> </a:t>
            </a:r>
            <a:r>
              <a:rPr lang="ko-KR" altLang="en-US" sz="1400" dirty="0"/>
              <a:t>글자에</a:t>
            </a:r>
          </a:p>
          <a:p>
            <a:pPr defTabSz="180000"/>
            <a:r>
              <a:rPr lang="ko-KR" altLang="en-US" sz="1400" dirty="0"/>
              <a:t> 마우스를 올려보세요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327843" y="3757895"/>
            <a:ext cx="2448272" cy="442674"/>
          </a:xfrm>
          <a:prstGeom prst="wedgeRoundRectCallout">
            <a:avLst>
              <a:gd name="adj1" fmla="val -48816"/>
              <a:gd name="adj2" fmla="val -1015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/>
              <a:t>&lt;span&gt;</a:t>
            </a:r>
            <a:r>
              <a:rPr lang="ko-KR" altLang="en-US" sz="1000" dirty="0"/>
              <a:t>에 마우스를 올리면 </a:t>
            </a:r>
            <a:r>
              <a:rPr lang="en-US" altLang="ko-KR" sz="1000" dirty="0"/>
              <a:t>5</a:t>
            </a:r>
            <a:r>
              <a:rPr lang="ko-KR" altLang="en-US" sz="1000" dirty="0"/>
              <a:t>초</a:t>
            </a:r>
            <a:r>
              <a:rPr lang="en-US" altLang="ko-KR" sz="1000" dirty="0"/>
              <a:t> </a:t>
            </a:r>
            <a:r>
              <a:rPr lang="ko-KR" altLang="en-US" sz="1000" dirty="0"/>
              <a:t>동안</a:t>
            </a:r>
            <a:r>
              <a:rPr lang="en-US" altLang="ko-KR" sz="1000" dirty="0"/>
              <a:t> </a:t>
            </a:r>
            <a:r>
              <a:rPr lang="ko-KR" altLang="en-US" sz="1000" dirty="0"/>
              <a:t>점진적으로 글자를 </a:t>
            </a:r>
            <a:r>
              <a:rPr lang="en-US" altLang="ko-KR" sz="1000" dirty="0"/>
              <a:t>500%</a:t>
            </a:r>
            <a:r>
              <a:rPr lang="ko-KR" altLang="en-US" sz="1000" dirty="0"/>
              <a:t> 확대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6" name="자유형 5"/>
          <p:cNvSpPr/>
          <p:nvPr/>
        </p:nvSpPr>
        <p:spPr>
          <a:xfrm>
            <a:off x="4317542" y="3649673"/>
            <a:ext cx="542490" cy="111144"/>
          </a:xfrm>
          <a:custGeom>
            <a:avLst/>
            <a:gdLst>
              <a:gd name="connsiteX0" fmla="*/ 0 w 364899"/>
              <a:gd name="connsiteY0" fmla="*/ 600081 h 609606"/>
              <a:gd name="connsiteX1" fmla="*/ 361950 w 364899"/>
              <a:gd name="connsiteY1" fmla="*/ 6 h 609606"/>
              <a:gd name="connsiteX2" fmla="*/ 180975 w 364899"/>
              <a:gd name="connsiteY2" fmla="*/ 609606 h 60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99" h="609606">
                <a:moveTo>
                  <a:pt x="0" y="600081"/>
                </a:moveTo>
                <a:cubicBezTo>
                  <a:pt x="165894" y="299250"/>
                  <a:pt x="331788" y="-1581"/>
                  <a:pt x="361950" y="6"/>
                </a:cubicBezTo>
                <a:cubicBezTo>
                  <a:pt x="392112" y="1593"/>
                  <a:pt x="180975" y="609606"/>
                  <a:pt x="180975" y="609606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9" name="제목 2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ko-KR" altLang="en-US" dirty="0"/>
              <a:t>박스의 유형 제어 </a:t>
            </a:r>
            <a:r>
              <a:rPr lang="en-US" altLang="ko-KR" dirty="0"/>
              <a:t>: display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8223" y="1178110"/>
            <a:ext cx="6638393" cy="25389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962360"/>
            <a:ext cx="6921402" cy="24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8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9071920" cy="68012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변환</a:t>
            </a:r>
            <a:r>
              <a:rPr lang="en-US" altLang="ko-KR" sz="2400" dirty="0"/>
              <a:t>(transform</a:t>
            </a:r>
            <a:r>
              <a:rPr lang="en-US" altLang="ko-KR" sz="2400" dirty="0" smtClean="0"/>
              <a:t>) :</a:t>
            </a:r>
            <a:r>
              <a:rPr lang="ko-KR" altLang="en-US" sz="2400" dirty="0" smtClean="0"/>
              <a:t>속성은</a:t>
            </a:r>
            <a:r>
              <a:rPr lang="en-US" altLang="ko-KR" sz="2400" dirty="0" smtClean="0"/>
              <a:t> transform  </a:t>
            </a:r>
            <a:r>
              <a:rPr lang="ko-KR" altLang="en-US" sz="2400" dirty="0" smtClean="0"/>
              <a:t>값은 </a:t>
            </a:r>
            <a:r>
              <a:rPr lang="ko-KR" altLang="en-US" sz="2400" dirty="0" err="1" smtClean="0"/>
              <a:t>함수형식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텍스트나 이미지를 회전</a:t>
            </a:r>
            <a:r>
              <a:rPr lang="en-US" altLang="ko-KR" dirty="0"/>
              <a:t>,</a:t>
            </a:r>
            <a:r>
              <a:rPr lang="ko-KR" altLang="en-US" dirty="0"/>
              <a:t> 확대 축소</a:t>
            </a:r>
            <a:r>
              <a:rPr lang="en-US" altLang="ko-KR" dirty="0"/>
              <a:t>,</a:t>
            </a:r>
            <a:r>
              <a:rPr lang="ko-KR" altLang="en-US" dirty="0"/>
              <a:t>이동과 다양한 기하학적인 모양으로 출력</a:t>
            </a:r>
            <a:endParaRPr lang="en-US" altLang="ko-KR" dirty="0"/>
          </a:p>
          <a:p>
            <a:pPr lvl="1" fontAlgn="base"/>
            <a:r>
              <a:rPr lang="ko-KR" altLang="en-US" dirty="0"/>
              <a:t>회전 각도의 단위는 </a:t>
            </a:r>
            <a:r>
              <a:rPr lang="en-US" altLang="ko-KR" dirty="0" err="1"/>
              <a:t>deg</a:t>
            </a:r>
            <a:r>
              <a:rPr lang="ko-KR" altLang="en-US" dirty="0"/>
              <a:t>이며 시계방향의 회전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612" y="2780928"/>
            <a:ext cx="7768093" cy="2476500"/>
            <a:chOff x="688678" y="3429000"/>
            <a:chExt cx="7768093" cy="247650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46" y="3429000"/>
              <a:ext cx="7743825" cy="247650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자유형 6"/>
            <p:cNvSpPr/>
            <p:nvPr/>
          </p:nvSpPr>
          <p:spPr>
            <a:xfrm>
              <a:off x="824213" y="4005064"/>
              <a:ext cx="123591" cy="209550"/>
            </a:xfrm>
            <a:custGeom>
              <a:avLst/>
              <a:gdLst>
                <a:gd name="connsiteX0" fmla="*/ 0 w 123825"/>
                <a:gd name="connsiteY0" fmla="*/ 209550 h 209550"/>
                <a:gd name="connsiteX1" fmla="*/ 47625 w 123825"/>
                <a:gd name="connsiteY1" fmla="*/ 66675 h 209550"/>
                <a:gd name="connsiteX2" fmla="*/ 123825 w 123825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0" y="209550"/>
                  </a:moveTo>
                  <a:cubicBezTo>
                    <a:pt x="13493" y="155575"/>
                    <a:pt x="26987" y="101600"/>
                    <a:pt x="47625" y="66675"/>
                  </a:cubicBezTo>
                  <a:cubicBezTo>
                    <a:pt x="68263" y="31750"/>
                    <a:pt x="123825" y="0"/>
                    <a:pt x="123825" y="0"/>
                  </a:cubicBezTo>
                </a:path>
              </a:pathLst>
            </a:cu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8678" y="3767465"/>
              <a:ext cx="39466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altLang="ko-KR" sz="1050" baseline="30000" dirty="0">
                  <a:solidFill>
                    <a:schemeClr val="accent2">
                      <a:lumMod val="75000"/>
                    </a:schemeClr>
                  </a:solidFill>
                </a:rPr>
                <a:t>o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652653" y="3582541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52653" y="4437112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941616" y="3544441"/>
              <a:ext cx="0" cy="53682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41616" y="4437112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725592" y="4524375"/>
              <a:ext cx="0" cy="20763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790581" y="4052689"/>
              <a:ext cx="1527299" cy="3558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14" idx="0"/>
            </p:cNvCxnSpPr>
            <p:nvPr/>
          </p:nvCxnSpPr>
          <p:spPr>
            <a:xfrm flipH="1">
              <a:off x="4554230" y="4052689"/>
              <a:ext cx="1" cy="960487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54230" y="4601209"/>
              <a:ext cx="54854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100px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3157640" y="3717032"/>
              <a:ext cx="0" cy="23759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27076" y="3787284"/>
              <a:ext cx="44114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-20</a:t>
              </a:r>
              <a:r>
                <a:rPr lang="en-US" altLang="ko-KR" sz="1050" baseline="30000" dirty="0">
                  <a:solidFill>
                    <a:schemeClr val="accent2">
                      <a:lumMod val="75000"/>
                    </a:schemeClr>
                  </a:solidFill>
                </a:rPr>
                <a:t>o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flipH="1">
              <a:off x="3627076" y="3989263"/>
              <a:ext cx="113754" cy="209550"/>
            </a:xfrm>
            <a:custGeom>
              <a:avLst/>
              <a:gdLst>
                <a:gd name="connsiteX0" fmla="*/ 0 w 123825"/>
                <a:gd name="connsiteY0" fmla="*/ 209550 h 209550"/>
                <a:gd name="connsiteX1" fmla="*/ 47625 w 123825"/>
                <a:gd name="connsiteY1" fmla="*/ 66675 h 209550"/>
                <a:gd name="connsiteX2" fmla="*/ 123825 w 123825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0" y="209550"/>
                  </a:moveTo>
                  <a:cubicBezTo>
                    <a:pt x="13493" y="155575"/>
                    <a:pt x="26987" y="101600"/>
                    <a:pt x="47625" y="66675"/>
                  </a:cubicBezTo>
                  <a:cubicBezTo>
                    <a:pt x="68263" y="31750"/>
                    <a:pt x="123825" y="0"/>
                    <a:pt x="123825" y="0"/>
                  </a:cubicBezTo>
                </a:path>
              </a:pathLst>
            </a:cu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6431" y="509070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회전</a:t>
              </a:r>
              <a:endParaRPr lang="en-US" altLang="ko-KR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8450" y="509069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기울임</a:t>
              </a:r>
              <a:endParaRPr lang="en-US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4634" y="53821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이동</a:t>
              </a:r>
              <a:endParaRPr lang="en-US" altLang="ko-KR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8000" y="4494473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확대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축소</a:t>
              </a:r>
              <a:endParaRPr lang="en-US" altLang="ko-KR" sz="1200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5461896" y="3988231"/>
              <a:ext cx="0" cy="23759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17879" y="3544441"/>
              <a:ext cx="710451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축으로</a:t>
              </a:r>
              <a:endParaRPr lang="en-US" altLang="ko-KR" sz="105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배 확대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5461896" y="3969698"/>
              <a:ext cx="2664296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853693" y="3572733"/>
              <a:ext cx="710451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축으로</a:t>
              </a:r>
              <a:endParaRPr lang="en-US" altLang="ko-KR" sz="105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배 확대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6818" y="5378941"/>
            <a:ext cx="179636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rotate(20deg);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953916" y="6008990"/>
            <a:ext cx="216024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skew(0deg, -20deg);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3804899" y="5394331"/>
            <a:ext cx="201622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</a:t>
            </a:r>
            <a:r>
              <a:rPr lang="en-US" altLang="ko-KR" sz="1000" dirty="0" err="1"/>
              <a:t>translateY</a:t>
            </a:r>
            <a:r>
              <a:rPr lang="en-US" altLang="ko-KR" sz="1000" dirty="0"/>
              <a:t>(100px);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6274118" y="5380287"/>
            <a:ext cx="153954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scale(3,1);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6782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transform</a:t>
            </a:r>
            <a:r>
              <a:rPr lang="ko-KR" altLang="en-US" dirty="0"/>
              <a:t>에 사용 가능한 </a:t>
            </a:r>
            <a:r>
              <a:rPr lang="en-US" altLang="ko-KR" dirty="0"/>
              <a:t>2</a:t>
            </a:r>
            <a:r>
              <a:rPr lang="ko-KR" altLang="en-US" dirty="0"/>
              <a:t>차원 변환 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(css3</a:t>
            </a:r>
            <a:r>
              <a:rPr lang="ko-KR" altLang="en-US" dirty="0"/>
              <a:t>에서는 속성값으로 함수를 사용할 </a:t>
            </a:r>
            <a:r>
              <a:rPr lang="ko-KR" altLang="en-US" dirty="0" err="1"/>
              <a:t>수있음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314" y="1700808"/>
            <a:ext cx="738463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05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5328" y="1119237"/>
            <a:ext cx="4536529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&lt;head&gt;&lt;title&gt;</a:t>
            </a:r>
            <a:r>
              <a:rPr lang="ko-KR" altLang="en-US" sz="900" dirty="0"/>
              <a:t>다양한 변환 사례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&lt;style&gt;</a:t>
            </a:r>
          </a:p>
          <a:p>
            <a:pPr defTabSz="180000"/>
            <a:r>
              <a:rPr lang="en-US" altLang="ko-KR" sz="900" b="1" dirty="0"/>
              <a:t>div {</a:t>
            </a:r>
          </a:p>
          <a:p>
            <a:pPr defTabSz="180000"/>
            <a:r>
              <a:rPr lang="en-US" altLang="ko-KR" sz="900" dirty="0"/>
              <a:t>	display : inline-block;</a:t>
            </a:r>
          </a:p>
          <a:p>
            <a:pPr defTabSz="180000"/>
            <a:r>
              <a:rPr lang="en-US" altLang="ko-KR" sz="900" dirty="0"/>
              <a:t>	padding : 5px;</a:t>
            </a:r>
          </a:p>
          <a:p>
            <a:pPr defTabSz="180000"/>
            <a:r>
              <a:rPr lang="en-US" altLang="ko-KR" sz="900" dirty="0"/>
              <a:t>	color : white;</a:t>
            </a:r>
          </a:p>
          <a:p>
            <a:pPr defTabSz="180000"/>
            <a:r>
              <a:rPr lang="en-US" altLang="ko-KR" sz="900" dirty="0"/>
              <a:t>	background : </a:t>
            </a:r>
            <a:r>
              <a:rPr lang="en-US" altLang="ko-KR" sz="900" dirty="0" err="1"/>
              <a:t>olivedrab</a:t>
            </a:r>
            <a:r>
              <a:rPr lang="en-US" altLang="ko-KR" sz="900" dirty="0"/>
              <a:t>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div#rotate</a:t>
            </a:r>
            <a:r>
              <a:rPr lang="en-US" altLang="ko-KR" sz="900" b="1" dirty="0"/>
              <a:t> { transform : rotate(20deg); }</a:t>
            </a:r>
          </a:p>
          <a:p>
            <a:pPr defTabSz="180000"/>
            <a:r>
              <a:rPr lang="en-US" altLang="ko-KR" sz="900" b="1" dirty="0" err="1"/>
              <a:t>div#skew</a:t>
            </a:r>
            <a:r>
              <a:rPr lang="en-US" altLang="ko-KR" sz="900" b="1" dirty="0"/>
              <a:t> { transform : skew(0deg,-20deg); }</a:t>
            </a:r>
          </a:p>
          <a:p>
            <a:pPr defTabSz="180000"/>
            <a:r>
              <a:rPr lang="en-US" altLang="ko-KR" sz="900" b="1" dirty="0" err="1"/>
              <a:t>div#translate</a:t>
            </a:r>
            <a:r>
              <a:rPr lang="en-US" altLang="ko-KR" sz="900" b="1" dirty="0"/>
              <a:t> { transform : </a:t>
            </a:r>
            <a:r>
              <a:rPr lang="en-US" altLang="ko-KR" sz="900" b="1" dirty="0" err="1"/>
              <a:t>translateY</a:t>
            </a:r>
            <a:r>
              <a:rPr lang="en-US" altLang="ko-KR" sz="900" b="1" dirty="0"/>
              <a:t>(100px); }</a:t>
            </a:r>
          </a:p>
          <a:p>
            <a:pPr defTabSz="180000"/>
            <a:r>
              <a:rPr lang="en-US" altLang="ko-KR" sz="900" b="1" dirty="0" err="1"/>
              <a:t>div#scale</a:t>
            </a:r>
            <a:r>
              <a:rPr lang="en-US" altLang="ko-KR" sz="900" b="1" dirty="0"/>
              <a:t> { transform : scale(3,1); 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마우스 올릴 때 추가 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div#rotate:hover</a:t>
            </a:r>
            <a:r>
              <a:rPr lang="en-US" altLang="ko-KR" sz="900" b="1" dirty="0"/>
              <a:t> { transform : rotate(80deg);}</a:t>
            </a:r>
          </a:p>
          <a:p>
            <a:pPr defTabSz="180000"/>
            <a:r>
              <a:rPr lang="en-US" altLang="ko-KR" sz="900" b="1" dirty="0" err="1"/>
              <a:t>div#skew:hover</a:t>
            </a:r>
            <a:r>
              <a:rPr lang="en-US" altLang="ko-KR" sz="900" b="1" dirty="0"/>
              <a:t> { transform : skew(0deg, -60deg); }</a:t>
            </a:r>
          </a:p>
          <a:p>
            <a:pPr defTabSz="180000"/>
            <a:r>
              <a:rPr lang="en-US" altLang="ko-KR" sz="900" b="1" dirty="0" err="1"/>
              <a:t>div#translate:hover</a:t>
            </a:r>
            <a:r>
              <a:rPr lang="en-US" altLang="ko-KR" sz="900" b="1" dirty="0"/>
              <a:t> { transform : translate(50px, 100px); }</a:t>
            </a:r>
          </a:p>
          <a:p>
            <a:pPr defTabSz="180000"/>
            <a:r>
              <a:rPr lang="en-US" altLang="ko-KR" sz="900" b="1" dirty="0" err="1"/>
              <a:t>div#scale:hover</a:t>
            </a:r>
            <a:r>
              <a:rPr lang="en-US" altLang="ko-KR" sz="900" b="1" dirty="0"/>
              <a:t> { transform : scale(4,2); 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마우스 누를 때 추가 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div#scale:active</a:t>
            </a:r>
            <a:r>
              <a:rPr lang="en-US" altLang="ko-KR" sz="900" b="1" dirty="0"/>
              <a:t> { transform : scale(1,5); }</a:t>
            </a:r>
          </a:p>
          <a:p>
            <a:pPr defTabSz="180000"/>
            <a:r>
              <a:rPr lang="en-US" altLang="ko-KR" sz="900" dirty="0"/>
              <a:t>&lt;/style&gt;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/>
              <a:t>다양한 </a:t>
            </a:r>
            <a:r>
              <a:rPr lang="en-US" altLang="ko-KR" sz="900" dirty="0"/>
              <a:t>Transform&lt;/h3&gt;</a:t>
            </a:r>
          </a:p>
          <a:p>
            <a:pPr defTabSz="180000"/>
            <a:r>
              <a:rPr lang="ko-KR" altLang="en-US" sz="900" dirty="0"/>
              <a:t>아래는 회전</a:t>
            </a:r>
            <a:r>
              <a:rPr lang="en-US" altLang="ko-KR" sz="900" dirty="0"/>
              <a:t>(rotate), </a:t>
            </a:r>
            <a:r>
              <a:rPr lang="ko-KR" altLang="en-US" sz="900" dirty="0"/>
              <a:t>기울임</a:t>
            </a:r>
            <a:r>
              <a:rPr lang="en-US" altLang="ko-KR" sz="900" dirty="0"/>
              <a:t>(skew), </a:t>
            </a:r>
            <a:r>
              <a:rPr lang="ko-KR" altLang="en-US" sz="900" dirty="0"/>
              <a:t>이동</a:t>
            </a:r>
            <a:r>
              <a:rPr lang="en-US" altLang="ko-KR" sz="900" dirty="0"/>
              <a:t>(translate),</a:t>
            </a:r>
          </a:p>
          <a:p>
            <a:pPr defTabSz="180000"/>
            <a:r>
              <a:rPr lang="ko-KR" altLang="en-US" sz="900" dirty="0"/>
              <a:t>확대</a:t>
            </a:r>
            <a:r>
              <a:rPr lang="en-US" altLang="ko-KR" sz="900" dirty="0"/>
              <a:t>/</a:t>
            </a:r>
            <a:r>
              <a:rPr lang="ko-KR" altLang="en-US" sz="900" dirty="0"/>
              <a:t>축소</a:t>
            </a:r>
            <a:r>
              <a:rPr lang="en-US" altLang="ko-KR" sz="900" dirty="0"/>
              <a:t>(scale)</a:t>
            </a:r>
            <a:r>
              <a:rPr lang="ko-KR" altLang="en-US" sz="900" dirty="0"/>
              <a:t>가 적용된 사례이다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ko-KR" altLang="en-US" sz="900" dirty="0"/>
              <a:t>또한 마우스를 올리면 추가적 변환이 일어난다</a:t>
            </a:r>
            <a:r>
              <a:rPr lang="en-US" altLang="ko-KR" sz="900" dirty="0"/>
              <a:t>. 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&lt;div id="rotate"&gt;rotate 20 </a:t>
            </a:r>
            <a:r>
              <a:rPr lang="en-US" altLang="ko-KR" sz="900" dirty="0" err="1"/>
              <a:t>deg</a:t>
            </a:r>
            <a:r>
              <a:rPr lang="en-US" altLang="ko-KR" sz="900" dirty="0"/>
              <a:t>&lt;/div&gt;</a:t>
            </a:r>
          </a:p>
          <a:p>
            <a:pPr defTabSz="180000"/>
            <a:r>
              <a:rPr lang="nn-NO" altLang="ko-KR" sz="900" dirty="0"/>
              <a:t>&lt;div id="skew"&gt;skew(0,-20deg)&lt;/div&gt;</a:t>
            </a:r>
          </a:p>
          <a:p>
            <a:pPr defTabSz="180000"/>
            <a:r>
              <a:rPr lang="en-US" altLang="ko-KR" sz="900" dirty="0"/>
              <a:t>&lt;div id="translate"&gt;</a:t>
            </a:r>
            <a:r>
              <a:rPr lang="en-US" altLang="ko-KR" sz="900" dirty="0" err="1"/>
              <a:t>translateY</a:t>
            </a:r>
            <a:r>
              <a:rPr lang="en-US" altLang="ko-KR" sz="900" dirty="0"/>
              <a:t>(100px)&lt;/div&gt;</a:t>
            </a:r>
          </a:p>
          <a:p>
            <a:pPr defTabSz="180000"/>
            <a:r>
              <a:rPr lang="it-IT" altLang="ko-KR" sz="900" dirty="0"/>
              <a:t>&lt;div id="scale"&gt;scale(3,1)&lt;/div&gt;</a:t>
            </a:r>
          </a:p>
          <a:p>
            <a:pPr defTabSz="180000"/>
            <a:r>
              <a:rPr lang="en-US" altLang="ko-KR" sz="900" dirty="0"/>
              <a:t>&lt;/body&gt;</a:t>
            </a:r>
          </a:p>
          <a:p>
            <a:pPr defTabSz="180000"/>
            <a:r>
              <a:rPr lang="en-US" altLang="ko-KR" sz="900" dirty="0"/>
              <a:t>&lt;/html&gt;</a:t>
            </a:r>
            <a:endParaRPr lang="ko-KR" altLang="en-US" sz="9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8263" y="3513506"/>
            <a:ext cx="4384648" cy="28374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05000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5-14 </a:t>
            </a:r>
            <a:r>
              <a:rPr lang="ko-KR" altLang="en-US" dirty="0"/>
              <a:t>다양한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변환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74893" y="29996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초기화면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796136" y="6360359"/>
            <a:ext cx="1296144" cy="272415"/>
          </a:xfrm>
          <a:prstGeom prst="wedgeRoundRectCallout">
            <a:avLst>
              <a:gd name="adj1" fmla="val -62378"/>
              <a:gd name="adj2" fmla="val -2355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/>
              <a:t>마우스를 올릴 때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8822" y="452336"/>
            <a:ext cx="4384648" cy="28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55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34EC8-96C6-46E1-9A52-9DB21BE4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참조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EA235C-6F59-4801-BD2B-382173F9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C921D-4D05-4101-9F03-B2C347A58F1C}"/>
              </a:ext>
            </a:extLst>
          </p:cNvPr>
          <p:cNvSpPr txBox="1"/>
          <p:nvPr/>
        </p:nvSpPr>
        <p:spPr>
          <a:xfrm>
            <a:off x="827584" y="177281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css/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/>
              <a:t>를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3153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0220" y="2195665"/>
            <a:ext cx="2485051" cy="270166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2648" y="281399"/>
            <a:ext cx="8153400" cy="680120"/>
          </a:xfrm>
        </p:spPr>
        <p:txBody>
          <a:bodyPr/>
          <a:lstStyle/>
          <a:p>
            <a:r>
              <a:rPr lang="en-US" altLang="ko-KR" dirty="0"/>
              <a:t>display :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&lt;span&gt;</a:t>
            </a:r>
            <a:r>
              <a:rPr lang="ko-KR" altLang="en-US" dirty="0"/>
              <a:t>을 블록 박스로 수정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943036"/>
            <a:ext cx="3240360" cy="954295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&lt;div&gt;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&lt;span&gt;</a:t>
            </a:r>
            <a:r>
              <a:rPr lang="en-US" altLang="ko-KR" sz="1400" dirty="0"/>
              <a:t>block span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과</a:t>
            </a:r>
            <a:r>
              <a:rPr lang="en-US" altLang="ko-KR" sz="1400" dirty="0"/>
              <a:t>	</a:t>
            </a:r>
            <a:r>
              <a:rPr lang="en-US" altLang="ko-KR" sz="1400" b="1" dirty="0"/>
              <a:t>&lt;span&gt;</a:t>
            </a:r>
            <a:r>
              <a:rPr lang="en-US" altLang="ko-KR" sz="1400" dirty="0"/>
              <a:t>block span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624" y="2379077"/>
            <a:ext cx="3240360" cy="1184710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b="1" dirty="0"/>
              <a:t>span</a:t>
            </a:r>
            <a:r>
              <a:rPr lang="en-US" altLang="ko-KR" sz="1400" dirty="0"/>
              <a:t> { </a:t>
            </a:r>
          </a:p>
          <a:p>
            <a:pPr defTabSz="180000"/>
            <a:r>
              <a:rPr lang="en-US" altLang="ko-KR" sz="1400" b="1" dirty="0"/>
              <a:t>	display : block;</a:t>
            </a:r>
          </a:p>
          <a:p>
            <a:pPr defTabSz="180000"/>
            <a:r>
              <a:rPr lang="en-US" altLang="ko-KR" sz="1400" dirty="0"/>
              <a:t>	width : 100px;</a:t>
            </a:r>
          </a:p>
          <a:p>
            <a:pPr defTabSz="180000"/>
            <a:r>
              <a:rPr lang="en-US" altLang="ko-KR" sz="1400" dirty="0"/>
              <a:t>	height : 60px;</a:t>
            </a:r>
          </a:p>
          <a:p>
            <a:r>
              <a:rPr lang="en-US" altLang="ko-KR" sz="1400" b="1" dirty="0"/>
              <a:t> }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69736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4298" y="3693951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8434" y="5236088"/>
            <a:ext cx="2366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&lt;span&gt;</a:t>
            </a:r>
            <a:r>
              <a:rPr lang="ko-KR" altLang="en-US" sz="1000" dirty="0">
                <a:solidFill>
                  <a:srgbClr val="C00000"/>
                </a:solidFill>
              </a:rPr>
              <a:t>을 </a:t>
            </a:r>
            <a:r>
              <a:rPr lang="en-US" altLang="ko-KR" sz="1000" dirty="0">
                <a:solidFill>
                  <a:srgbClr val="C00000"/>
                </a:solidFill>
              </a:rPr>
              <a:t>block</a:t>
            </a:r>
            <a:r>
              <a:rPr lang="ko-KR" altLang="en-US" sz="1000" dirty="0">
                <a:solidFill>
                  <a:srgbClr val="C00000"/>
                </a:solidFill>
              </a:rPr>
              <a:t> 박스로</a:t>
            </a:r>
            <a:r>
              <a:rPr lang="en-US" altLang="ko-KR" sz="1000" dirty="0">
                <a:solidFill>
                  <a:srgbClr val="C00000"/>
                </a:solidFill>
              </a:rPr>
              <a:t> </a:t>
            </a:r>
            <a:r>
              <a:rPr lang="ko-KR" altLang="en-US" sz="1000" dirty="0">
                <a:solidFill>
                  <a:srgbClr val="C00000"/>
                </a:solidFill>
              </a:rPr>
              <a:t>지정하고</a:t>
            </a:r>
            <a:r>
              <a:rPr lang="en-US" altLang="ko-KR" sz="1000" dirty="0">
                <a:solidFill>
                  <a:srgbClr val="C00000"/>
                </a:solidFill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</a:rPr>
              <a:t>폭과 높이를 각각 </a:t>
            </a:r>
            <a:r>
              <a:rPr lang="en-US" altLang="ko-KR" sz="1000" dirty="0">
                <a:solidFill>
                  <a:srgbClr val="C00000"/>
                </a:solidFill>
              </a:rPr>
              <a:t>100px, 60px</a:t>
            </a:r>
            <a:r>
              <a:rPr lang="ko-KR" altLang="en-US" sz="1000" dirty="0">
                <a:solidFill>
                  <a:srgbClr val="C00000"/>
                </a:solidFill>
              </a:rPr>
              <a:t>로 지정한 사례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  </a:t>
            </a:r>
            <a:r>
              <a:rPr lang="ko-KR" altLang="en-US" sz="1000" dirty="0">
                <a:solidFill>
                  <a:srgbClr val="C00000"/>
                </a:solidFill>
              </a:rPr>
              <a:t>한 줄을 독점적으로 차지하여 옆에 다른 태그 배치되지 않음</a:t>
            </a:r>
          </a:p>
        </p:txBody>
      </p:sp>
      <p:sp>
        <p:nvSpPr>
          <p:cNvPr id="6" name="자유형 5"/>
          <p:cNvSpPr/>
          <p:nvPr/>
        </p:nvSpPr>
        <p:spPr>
          <a:xfrm>
            <a:off x="2940243" y="2766021"/>
            <a:ext cx="1728191" cy="1043987"/>
          </a:xfrm>
          <a:custGeom>
            <a:avLst/>
            <a:gdLst>
              <a:gd name="connsiteX0" fmla="*/ 0 w 1720515"/>
              <a:gd name="connsiteY0" fmla="*/ 0 h 855284"/>
              <a:gd name="connsiteX1" fmla="*/ 978568 w 1720515"/>
              <a:gd name="connsiteY1" fmla="*/ 136358 h 855284"/>
              <a:gd name="connsiteX2" fmla="*/ 1311442 w 1720515"/>
              <a:gd name="connsiteY2" fmla="*/ 749968 h 855284"/>
              <a:gd name="connsiteX3" fmla="*/ 1720515 w 1720515"/>
              <a:gd name="connsiteY3" fmla="*/ 850231 h 85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515" h="855284">
                <a:moveTo>
                  <a:pt x="0" y="0"/>
                </a:moveTo>
                <a:cubicBezTo>
                  <a:pt x="379997" y="5681"/>
                  <a:pt x="759994" y="11363"/>
                  <a:pt x="978568" y="136358"/>
                </a:cubicBezTo>
                <a:cubicBezTo>
                  <a:pt x="1197142" y="261353"/>
                  <a:pt x="1187784" y="630989"/>
                  <a:pt x="1311442" y="749968"/>
                </a:cubicBezTo>
                <a:cubicBezTo>
                  <a:pt x="1435100" y="868947"/>
                  <a:pt x="1577807" y="859589"/>
                  <a:pt x="1720515" y="850231"/>
                </a:cubicBezTo>
              </a:path>
            </a:pathLst>
          </a:custGeom>
          <a:noFill/>
          <a:ln w="63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98994" y="3735595"/>
            <a:ext cx="684026" cy="272415"/>
          </a:xfrm>
          <a:prstGeom prst="wedgeRoundRectCallout">
            <a:avLst>
              <a:gd name="adj1" fmla="val -106088"/>
              <a:gd name="adj2" fmla="val 22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100x60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799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350648"/>
            <a:ext cx="3129586" cy="23306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display : inline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57386" y="3531205"/>
            <a:ext cx="3132872" cy="1180862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&lt;div style="background : orange"&gt;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2379077"/>
            <a:ext cx="3146650" cy="745808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div </a:t>
            </a:r>
            <a:r>
              <a:rPr lang="en-US" altLang="ko-KR" sz="1400" dirty="0" err="1"/>
              <a:t>div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display : inline;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42811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5147" y="3243173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7984" y="4725144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&lt;div&gt;</a:t>
            </a:r>
            <a:r>
              <a:rPr lang="ko-KR" altLang="en-US" sz="1000" dirty="0">
                <a:solidFill>
                  <a:srgbClr val="C00000"/>
                </a:solidFill>
              </a:rPr>
              <a:t>가 </a:t>
            </a:r>
            <a:r>
              <a:rPr lang="en-US" altLang="ko-KR" sz="1000" dirty="0">
                <a:solidFill>
                  <a:srgbClr val="C00000"/>
                </a:solidFill>
              </a:rPr>
              <a:t>inline</a:t>
            </a:r>
            <a:r>
              <a:rPr lang="ko-KR" altLang="en-US" sz="1000" dirty="0">
                <a:solidFill>
                  <a:srgbClr val="C00000"/>
                </a:solidFill>
              </a:rPr>
              <a:t>박스로 지정됨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  inline </a:t>
            </a:r>
            <a:r>
              <a:rPr lang="ko-KR" altLang="en-US" sz="1000" dirty="0">
                <a:solidFill>
                  <a:srgbClr val="C00000"/>
                </a:solidFill>
              </a:rPr>
              <a:t>박스는 라인 안에 다른 요소들과 함께 배치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sz="1000" dirty="0">
                <a:solidFill>
                  <a:srgbClr val="C00000"/>
                </a:solidFill>
              </a:rPr>
              <a:t>  공간이 좁으면 남은 부분이 다음 라인으로 넘어감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1418" y="4365104"/>
            <a:ext cx="1744083" cy="272415"/>
          </a:xfrm>
          <a:prstGeom prst="wedgeRoundRectCallout">
            <a:avLst>
              <a:gd name="adj1" fmla="val -25145"/>
              <a:gd name="adj2" fmla="val -978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오렌지 바탕은 바깥 </a:t>
            </a:r>
            <a:r>
              <a:rPr lang="en-US" altLang="ko-KR" sz="1000" dirty="0"/>
              <a:t>&lt;div&gt;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373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8146" y="2360766"/>
            <a:ext cx="2977505" cy="26194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display : inline-block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블록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15616" y="4220609"/>
            <a:ext cx="3154479" cy="1180862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&lt;div style="background : orange"&gt;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15616" y="2379077"/>
            <a:ext cx="3168352" cy="1615916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div </a:t>
            </a:r>
            <a:r>
              <a:rPr lang="en-US" altLang="ko-KR" sz="1400" dirty="0" err="1"/>
              <a:t>div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display : inline-block;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border : 2px dotted </a:t>
            </a:r>
            <a:r>
              <a:rPr lang="en-US" altLang="ko-KR" sz="1400" dirty="0" err="1"/>
              <a:t>orangered</a:t>
            </a:r>
            <a:r>
              <a:rPr lang="en-US" altLang="ko-KR" sz="1400" dirty="0"/>
              <a:t> ;</a:t>
            </a:r>
          </a:p>
          <a:p>
            <a:pPr defTabSz="180000"/>
            <a:r>
              <a:rPr lang="en-US" altLang="ko-KR" sz="1400" dirty="0"/>
              <a:t>	background : </a:t>
            </a:r>
            <a:r>
              <a:rPr lang="en-US" altLang="ko-KR" sz="1400" dirty="0" err="1"/>
              <a:t>powderblue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 : 10px;</a:t>
            </a:r>
          </a:p>
          <a:p>
            <a:pPr defTabSz="180000"/>
            <a:r>
              <a:rPr lang="en-US" altLang="ko-KR" sz="1400" dirty="0"/>
              <a:t>	width : 60px; height : 80px;</a:t>
            </a:r>
            <a:endParaRPr lang="en-US" altLang="ko-KR" sz="1400" b="1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14819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10564" y="3966693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20" name="자유형 19"/>
          <p:cNvSpPr/>
          <p:nvPr/>
        </p:nvSpPr>
        <p:spPr>
          <a:xfrm>
            <a:off x="6669945" y="3592231"/>
            <a:ext cx="504056" cy="300347"/>
          </a:xfrm>
          <a:custGeom>
            <a:avLst/>
            <a:gdLst>
              <a:gd name="connsiteX0" fmla="*/ 0 w 361950"/>
              <a:gd name="connsiteY0" fmla="*/ 247650 h 257885"/>
              <a:gd name="connsiteX1" fmla="*/ 285750 w 361950"/>
              <a:gd name="connsiteY1" fmla="*/ 228600 h 257885"/>
              <a:gd name="connsiteX2" fmla="*/ 361950 w 361950"/>
              <a:gd name="connsiteY2" fmla="*/ 0 h 25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257885">
                <a:moveTo>
                  <a:pt x="0" y="247650"/>
                </a:moveTo>
                <a:cubicBezTo>
                  <a:pt x="112712" y="258762"/>
                  <a:pt x="225425" y="269875"/>
                  <a:pt x="285750" y="228600"/>
                </a:cubicBezTo>
                <a:cubicBezTo>
                  <a:pt x="346075" y="187325"/>
                  <a:pt x="354012" y="93662"/>
                  <a:pt x="36195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22392" y="3346010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margin : 10px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3779" y="4980217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inline-block </a:t>
            </a:r>
            <a:r>
              <a:rPr lang="ko-KR" altLang="en-US" sz="1000" dirty="0">
                <a:solidFill>
                  <a:srgbClr val="C00000"/>
                </a:solidFill>
              </a:rPr>
              <a:t>박스는 라인 안에 다른 요소들과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ko-KR" altLang="en-US" sz="1000" dirty="0">
                <a:solidFill>
                  <a:srgbClr val="C00000"/>
                </a:solidFill>
              </a:rPr>
              <a:t>  함께 배치</a:t>
            </a:r>
            <a:r>
              <a:rPr lang="en-US" altLang="ko-KR" sz="1000" dirty="0">
                <a:solidFill>
                  <a:srgbClr val="C00000"/>
                </a:solidFill>
              </a:rPr>
              <a:t>.  </a:t>
            </a:r>
            <a:r>
              <a:rPr lang="ko-KR" altLang="en-US" sz="1000" dirty="0">
                <a:solidFill>
                  <a:srgbClr val="C00000"/>
                </a:solidFill>
              </a:rPr>
              <a:t>동시에 </a:t>
            </a:r>
            <a:r>
              <a:rPr lang="en-US" altLang="ko-KR" sz="1000" dirty="0">
                <a:solidFill>
                  <a:srgbClr val="C00000"/>
                </a:solidFill>
              </a:rPr>
              <a:t>width, height, margin </a:t>
            </a:r>
            <a:r>
              <a:rPr lang="ko-KR" altLang="en-US" sz="1000" dirty="0">
                <a:solidFill>
                  <a:srgbClr val="C00000"/>
                </a:solidFill>
              </a:rPr>
              <a:t>으로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>
                <a:solidFill>
                  <a:srgbClr val="C00000"/>
                </a:solidFill>
              </a:rPr>
              <a:t>  </a:t>
            </a:r>
            <a:r>
              <a:rPr lang="ko-KR" altLang="en-US" sz="1000" dirty="0">
                <a:solidFill>
                  <a:srgbClr val="C00000"/>
                </a:solidFill>
              </a:rPr>
              <a:t>크기 조절 가능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2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8863" y="2348879"/>
            <a:ext cx="2569943" cy="38639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예제 </a:t>
            </a:r>
            <a:r>
              <a:rPr lang="en-US" altLang="ko-KR" dirty="0"/>
              <a:t>5–1 display </a:t>
            </a:r>
            <a:r>
              <a:rPr lang="ko-KR" altLang="en-US" dirty="0" err="1"/>
              <a:t>프로퍼티로</a:t>
            </a:r>
            <a:r>
              <a:rPr lang="ko-KR" altLang="en-US" dirty="0"/>
              <a:t> 박스 유형 설정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484784"/>
            <a:ext cx="4192910" cy="504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&lt;html&gt;&lt;head&gt;&lt;title&gt;display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div {</a:t>
            </a:r>
          </a:p>
          <a:p>
            <a:pPr defTabSz="180000"/>
            <a:r>
              <a:rPr lang="en-US" altLang="ko-KR" sz="1200" dirty="0"/>
              <a:t>	border : 2px solid </a:t>
            </a:r>
            <a:r>
              <a:rPr lang="en-US" altLang="ko-KR" sz="1200" dirty="0" err="1"/>
              <a:t>yellowgreen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color : blue;</a:t>
            </a:r>
          </a:p>
          <a:p>
            <a:pPr defTabSz="180000"/>
            <a:r>
              <a:rPr lang="en-US" altLang="ko-KR" sz="1200" dirty="0"/>
              <a:t>	background 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span {</a:t>
            </a:r>
          </a:p>
          <a:p>
            <a:pPr defTabSz="180000"/>
            <a:r>
              <a:rPr lang="en-US" altLang="ko-KR" sz="1200" dirty="0"/>
              <a:t>	border : 3px dotted red;</a:t>
            </a:r>
          </a:p>
          <a:p>
            <a:pPr defTabSz="180000"/>
            <a:r>
              <a:rPr lang="en-US" altLang="ko-KR" sz="1200" dirty="0"/>
              <a:t>	background : yellow;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/>
              <a:t>인라인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인라인</a:t>
            </a:r>
            <a:r>
              <a:rPr lang="ko-KR" altLang="en-US" sz="1200" dirty="0"/>
              <a:t> 블록</a:t>
            </a:r>
            <a:r>
              <a:rPr lang="en-US" altLang="ko-KR" sz="1200" dirty="0"/>
              <a:t>, </a:t>
            </a:r>
            <a:r>
              <a:rPr lang="ko-KR" altLang="en-US" sz="1200" dirty="0"/>
              <a:t>블록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display:none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div(none)&lt;/div&gt;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div(inline)&lt;/div&gt;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display:inline-block</a:t>
            </a:r>
            <a:r>
              <a:rPr lang="en-US" altLang="ko-KR" sz="1200" b="1" dirty="0"/>
              <a:t>; height:50px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div(inline-block)&lt;/div&gt;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&lt;div&gt;div&lt;span style="</a:t>
            </a:r>
            <a:r>
              <a:rPr lang="en-US" altLang="ko-KR" sz="1200" b="1" dirty="0" err="1"/>
              <a:t>display:block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				span(block)&lt;/span&gt;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0427" y="3284983"/>
            <a:ext cx="1744083" cy="442674"/>
          </a:xfrm>
          <a:prstGeom prst="wedgeRoundRectCallout">
            <a:avLst>
              <a:gd name="adj1" fmla="val 79712"/>
              <a:gd name="adj2" fmla="val 69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display:none</a:t>
            </a:r>
            <a:r>
              <a:rPr lang="ko-KR" altLang="en-US" sz="1000" dirty="0"/>
              <a:t>으로 지정되어 텍스트가 보이지 않음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0810" y="5013175"/>
            <a:ext cx="1042349" cy="272415"/>
          </a:xfrm>
          <a:prstGeom prst="wedgeRoundRectCallout">
            <a:avLst>
              <a:gd name="adj1" fmla="val -60770"/>
              <a:gd name="adj2" fmla="val -837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height</a:t>
            </a:r>
            <a:r>
              <a:rPr lang="ko-KR" altLang="en-US" sz="1000" dirty="0"/>
              <a:t> </a:t>
            </a:r>
            <a:r>
              <a:rPr lang="en-US" altLang="ko-KR" sz="1000" dirty="0"/>
              <a:t>: 50px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679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15541</TotalTime>
  <Words>2359</Words>
  <Application>Microsoft Office PowerPoint</Application>
  <PresentationFormat>화면 슬라이드 쇼(4:3)</PresentationFormat>
  <Paragraphs>1056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4" baseType="lpstr">
      <vt:lpstr>-apple-system</vt:lpstr>
      <vt:lpstr>HY나무L</vt:lpstr>
      <vt:lpstr>HY헤드라인M</vt:lpstr>
      <vt:lpstr>SourceCodePro-Regular</vt:lpstr>
      <vt:lpstr>YDVYGOStd11</vt:lpstr>
      <vt:lpstr>맑은 고딕</vt:lpstr>
      <vt:lpstr>휴먼편지체</vt:lpstr>
      <vt:lpstr>Arial</vt:lpstr>
      <vt:lpstr>Wingdings</vt:lpstr>
      <vt:lpstr>Wingdings 2</vt:lpstr>
      <vt:lpstr>가을</vt:lpstr>
      <vt:lpstr>CSS3 고급 활용</vt:lpstr>
      <vt:lpstr>강의 목표</vt:lpstr>
      <vt:lpstr>배치</vt:lpstr>
      <vt:lpstr>블록 박스와 인라인 박스</vt:lpstr>
      <vt:lpstr>PowerPoint 프레젠테이션</vt:lpstr>
      <vt:lpstr>display : block</vt:lpstr>
      <vt:lpstr>display : inline</vt:lpstr>
      <vt:lpstr>display : inline-block</vt:lpstr>
      <vt:lpstr> 예제 5–1 display 프로퍼티로 박스 유형 설정 </vt:lpstr>
      <vt:lpstr>박스의 배치 : position</vt:lpstr>
      <vt:lpstr>상대 배치, position : relative</vt:lpstr>
      <vt:lpstr>예제 5-2 position : relative 상대 배치</vt:lpstr>
      <vt:lpstr>예제 5-2 실행 결과</vt:lpstr>
      <vt:lpstr>예제 5-3 position:absolute 절대 배치 </vt:lpstr>
      <vt:lpstr>PowerPoint 프레젠테이션</vt:lpstr>
      <vt:lpstr>Position : fixed</vt:lpstr>
      <vt:lpstr>예제 5-4 position : fixed로 브라우저 하단 오른쪽에 고정 배치(브라우져를 기준으로 고정)</vt:lpstr>
      <vt:lpstr>Position : sticky</vt:lpstr>
      <vt:lpstr>예제 5-5 float : right로 브라우저의 오른편에 항상 배치(일렬배치 가능)</vt:lpstr>
      <vt:lpstr>z-index</vt:lpstr>
      <vt:lpstr>예제 5-6 z-index로 카드 쌓기</vt:lpstr>
      <vt:lpstr>예제 5-7 visibility로 텍스트 숨기기 (hidden,visible, collapse)</vt:lpstr>
      <vt:lpstr>예제 5-8 overflow 프로퍼티 활용 (overflow:auto는 scroll이 필요시만 스크롤 만듬)</vt:lpstr>
      <vt:lpstr>CSS3로 리스트(ul,ol) 꾸미기</vt:lpstr>
      <vt:lpstr>리스트 꾸미기에 사용할 HTML 페이지</vt:lpstr>
      <vt:lpstr>리스트와 아이템에 배경색 입히기</vt:lpstr>
      <vt:lpstr>마커의 위치, list-style-position</vt:lpstr>
      <vt:lpstr>마커 종류, list-style-type</vt:lpstr>
      <vt:lpstr>이미지 마커, list-style-image</vt:lpstr>
      <vt:lpstr>예제 5-9 CSS3 스타일을 응용하여 리스트로 메뉴 만들기(li를 수평배치,마커 없애고 링크텍스트 밑줄제거)</vt:lpstr>
      <vt:lpstr>CSS3로 표(table) 꾸미기</vt:lpstr>
      <vt:lpstr>표 테두리 제어, border</vt:lpstr>
      <vt:lpstr>셀 크기 제어, width height</vt:lpstr>
      <vt:lpstr>셀 여백 및 정렬</vt:lpstr>
      <vt:lpstr>배경색과 테두리 효과</vt:lpstr>
      <vt:lpstr>줄무늬 만들기</vt:lpstr>
      <vt:lpstr>예제 5-10 마우스가 올라오면 행의 배경색이 변하는 표 만들기</vt:lpstr>
      <vt:lpstr>칸 병합 : colspan속성 사용</vt:lpstr>
      <vt:lpstr>줄 병합 : rowspan</vt:lpstr>
      <vt:lpstr>폼(form) 꾸미기</vt:lpstr>
      <vt:lpstr>폼 꾸미기</vt:lpstr>
      <vt:lpstr>예제 5-11 스타일로 폼 꾸미기</vt:lpstr>
      <vt:lpstr>CSS3 스타일로 태그에 동적 변화 만들기</vt:lpstr>
      <vt:lpstr>CSS3로 애니메이션 만들기(@keyframes)</vt:lpstr>
      <vt:lpstr>CSS3 애니메이션 사례</vt:lpstr>
      <vt:lpstr>예제 5-12 애니메이션 만들기 연습 </vt:lpstr>
      <vt:lpstr>예제 5-12 애니메이션 만들기 연습 정답 </vt:lpstr>
      <vt:lpstr>전환(transition)</vt:lpstr>
      <vt:lpstr>예제 5-13 font-size에 대한 전환 효과 만들기</vt:lpstr>
      <vt:lpstr>변환(transform) :속성은 transform  값은 함수형식</vt:lpstr>
      <vt:lpstr>transform에 사용 가능한 2차원 변환  함수 (css3에서는 속성값으로 함수를 사용할 수있음)</vt:lpstr>
      <vt:lpstr>예제 5-14 다양한  변환 사례</vt:lpstr>
      <vt:lpstr>추가 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</cp:lastModifiedBy>
  <cp:revision>545</cp:revision>
  <dcterms:created xsi:type="dcterms:W3CDTF">2011-08-27T14:53:28Z</dcterms:created>
  <dcterms:modified xsi:type="dcterms:W3CDTF">2022-12-05T06:41:41Z</dcterms:modified>
</cp:coreProperties>
</file>