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3" r:id="rId6"/>
    <p:sldId id="264" r:id="rId7"/>
    <p:sldId id="266" r:id="rId8"/>
    <p:sldId id="265" r:id="rId9"/>
    <p:sldId id="258" r:id="rId10"/>
    <p:sldId id="262" r:id="rId11"/>
    <p:sldId id="267" r:id="rId12"/>
    <p:sldId id="270" r:id="rId13"/>
    <p:sldId id="268" r:id="rId14"/>
    <p:sldId id="269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4664" y="2326696"/>
            <a:ext cx="6174059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5815" y="4825806"/>
            <a:ext cx="617405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3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8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7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319346" y="6356350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8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0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2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AF5D-924C-4665-BEDD-B40DD7510A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300760" y="6356346"/>
            <a:ext cx="5553308" cy="365125"/>
          </a:xfrm>
          <a:prstGeom prst="rect">
            <a:avLst/>
          </a:prstGeom>
        </p:spPr>
        <p:txBody>
          <a:bodyPr vert="horz" lIns="91440" tIns="91440" rIns="91440" bIns="45720" rtlCol="0" anchor="t" anchorCtr="1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Copyright (c) 2006-2021 Edgewood Solutions, LLC All rights reserved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53AF5D-924C-4665-BEDD-B40DD7510A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6626/sql-server-agent-data-mart-incremental-load/" TargetMode="External"/><Relationship Id="rId2" Type="http://schemas.openxmlformats.org/officeDocument/2006/relationships/hyperlink" Target="https://www.mssqltips.com/sqlservertip/6598/sql-server-agent-monitoring-with-power-b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mballgroup.com/data-warehouse-business-intelligence-resources/kimball-techniques/dimensional-modeling-techniques/periodic-snapshot-fact-table/" TargetMode="External"/><Relationship Id="rId2" Type="http://schemas.openxmlformats.org/officeDocument/2006/relationships/hyperlink" Target="https://www.kimballgroup.com/data-warehouse-business-intelligence-resources/kimball-techniques/dimensional-modeling-techniqu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2578/setup-sql-server-database-mail-to-use-a-gmail-hotmail-or-outlook-account/" TargetMode="External"/><Relationship Id="rId2" Type="http://schemas.openxmlformats.org/officeDocument/2006/relationships/hyperlink" Target="https://www.mssqltips.com/sqlservertip/1100/setting-up-database-mail-for-sql-serv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ystem-tables/dbo-sysjobsteps-transact-sql" TargetMode="External"/><Relationship Id="rId2" Type="http://schemas.openxmlformats.org/officeDocument/2006/relationships/hyperlink" Target="https://docs.microsoft.com/en-us/sql/relational-databases/system-tables/dbo-sysjobs-transact-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system-tables/dbo-sysjobactivity-transact-sql" TargetMode="External"/><Relationship Id="rId5" Type="http://schemas.openxmlformats.org/officeDocument/2006/relationships/hyperlink" Target="https://docs.microsoft.com/en-us/sql/relational-databases/system-tables/dbo-syssessions-transact-sql" TargetMode="External"/><Relationship Id="rId4" Type="http://schemas.openxmlformats.org/officeDocument/2006/relationships/hyperlink" Target="https://docs.microsoft.com/en-us/sql/relational-databases/system-tables/dbo-sysjobhistory-transact-sq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Intelligently Monitor SQL Server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Raymond Barley</a:t>
            </a:r>
          </a:p>
          <a:p>
            <a:r>
              <a:rPr lang="en-US" dirty="0"/>
              <a:t>Business Intelligence Architect</a:t>
            </a:r>
          </a:p>
          <a:p>
            <a:r>
              <a:rPr lang="en-US" dirty="0"/>
              <a:t>raymondbarley@itresourcepartners.com</a:t>
            </a:r>
          </a:p>
        </p:txBody>
      </p:sp>
    </p:spTree>
    <p:extLst>
      <p:ext uri="{BB962C8B-B14F-4D97-AF65-F5344CB8AC3E}">
        <p14:creationId xmlns:p14="http://schemas.microsoft.com/office/powerpoint/2010/main" val="313520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19A5-10BB-4AFE-B3AB-19AA0D83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57C9-9218-4D70-9625-C04E78F2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new tool in the toolbox</a:t>
            </a:r>
          </a:p>
          <a:p>
            <a:r>
              <a:rPr lang="en-US" dirty="0"/>
              <a:t>Power BI Desktop makes it relatively easy to develop simple reports</a:t>
            </a:r>
          </a:p>
          <a:p>
            <a:r>
              <a:rPr lang="en-US" dirty="0"/>
              <a:t>Works with many data sources</a:t>
            </a:r>
          </a:p>
          <a:p>
            <a:r>
              <a:rPr lang="en-US" dirty="0"/>
              <a:t>Works with SQL Server extremely well</a:t>
            </a:r>
          </a:p>
          <a:p>
            <a:r>
              <a:rPr lang="en-US" dirty="0"/>
              <a:t>Deploy on-premise to Power BI Report Server</a:t>
            </a:r>
          </a:p>
          <a:p>
            <a:r>
              <a:rPr lang="en-US" dirty="0"/>
              <a:t>Deploy to cloud with Power BI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5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0640-FB2C-446F-8BE9-666BC60D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189C-D25D-4C2A-9B86-F9D39AEC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SQL Agent data available in SQL Server Management Studio</a:t>
            </a:r>
          </a:p>
          <a:p>
            <a:r>
              <a:rPr lang="en-US" dirty="0"/>
              <a:t>Review stored procedure that extracts and loads SQL Agent data for jobs currently running</a:t>
            </a:r>
          </a:p>
          <a:p>
            <a:r>
              <a:rPr lang="en-US" dirty="0"/>
              <a:t>View Power BI report showing the details on SQL Agent jobs currently running</a:t>
            </a:r>
          </a:p>
        </p:txBody>
      </p:sp>
    </p:spTree>
    <p:extLst>
      <p:ext uri="{BB962C8B-B14F-4D97-AF65-F5344CB8AC3E}">
        <p14:creationId xmlns:p14="http://schemas.microsoft.com/office/powerpoint/2010/main" val="122324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04B5-F71B-4742-BF1B-FD731A49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5660-2F61-4C3D-9839-4EE5B20F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SQL Server Agent Job Activity with Power BI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https://www.mssqltips.com/sqlservertip/6598/sql-server-agent-monitoring-with-power-bi/</a:t>
            </a:r>
            <a:endParaRPr lang="en-US" dirty="0"/>
          </a:p>
          <a:p>
            <a:r>
              <a:rPr lang="en-US" dirty="0"/>
              <a:t>Build an Incremental ETL Process for a SQL Server Agent Data Mart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https://www.mssqltips.com/sqlservertip/6626/sql-server-agent-data-mart-incremental-load/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F7AE-5B9B-41CD-804F-1B70DA04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5DCA-71C1-4076-8C53-E65DE042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Kimball Dimensional Modeling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https://www.kimballgroup.com/data-warehouse-business-intelligence-resources/kimball-techniques/dimensional-modeling-techniques/</a:t>
            </a:r>
            <a:endParaRPr lang="en-US" dirty="0"/>
          </a:p>
          <a:p>
            <a:r>
              <a:rPr lang="en-US" dirty="0"/>
              <a:t>Periodic Snapshot Fact Table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https://www.kimballgroup.com/data-warehouse-business-intelligence-resources/kimball-techniques/dimensional-modeling-techniques/periodic-snapshot-fact-table/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3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CC28-05D5-40A5-B626-E7CCEAFB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4925-EFA6-47B4-A94E-A0576509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dbmail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https://www.mssqltips.com/sqlservertip/1100/setting-up-database-mail-for-sql-server/</a:t>
            </a:r>
            <a:endParaRPr lang="en-US" dirty="0"/>
          </a:p>
          <a:p>
            <a:r>
              <a:rPr lang="en-US" dirty="0"/>
              <a:t>Setup dbmail to use free email accounts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https://www.mssqltips.com/sqlservertip/2578/setup-sql-server-database-mail-to-use-a-gmail-hotmail-or-outlook-account/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63919-5A06-4C45-AECE-18B38553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D352FC-0B17-4B34-B46C-E856E05A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Scenario</a:t>
            </a:r>
          </a:p>
          <a:p>
            <a:r>
              <a:rPr lang="en-US" dirty="0"/>
              <a:t>SQL Server Agent Tables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Demo and </a:t>
            </a:r>
            <a:r>
              <a:rPr lang="en-US"/>
              <a:t>Code Review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6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846D-2D4D-4967-959F-FB4FAD93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CFD9-A530-4C9A-8BBF-58839608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Agent jobs provide critical data for reports and dashboards</a:t>
            </a:r>
          </a:p>
          <a:p>
            <a:r>
              <a:rPr lang="en-US" dirty="0"/>
              <a:t>Reports and dashboards need to be available by specific times</a:t>
            </a:r>
          </a:p>
          <a:p>
            <a:r>
              <a:rPr lang="en-US" dirty="0"/>
              <a:t>Source data may be available later than required</a:t>
            </a:r>
          </a:p>
          <a:p>
            <a:r>
              <a:rPr lang="en-US" dirty="0"/>
              <a:t>Job failures cause data to be available later than required</a:t>
            </a:r>
          </a:p>
          <a:p>
            <a:r>
              <a:rPr lang="en-US" dirty="0"/>
              <a:t>We need to know when reports and dashboards will be available</a:t>
            </a:r>
          </a:p>
          <a:p>
            <a:r>
              <a:rPr lang="en-US" b="1" dirty="0"/>
              <a:t>Build a SQL Agent job to collect data and a Power BI report to tell us when a currently running SQL AGENT job will be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776B-639F-4455-A4D3-3D52176F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F5CD-12A6-4E58-8CC0-5F793803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</a:t>
            </a:r>
            <a:r>
              <a:rPr lang="en-US" dirty="0" err="1"/>
              <a:t>MonitorActiveJobs</a:t>
            </a:r>
            <a:r>
              <a:rPr lang="en-US" dirty="0"/>
              <a:t> Power BI report</a:t>
            </a:r>
          </a:p>
        </p:txBody>
      </p:sp>
    </p:spTree>
    <p:extLst>
      <p:ext uri="{BB962C8B-B14F-4D97-AF65-F5344CB8AC3E}">
        <p14:creationId xmlns:p14="http://schemas.microsoft.com/office/powerpoint/2010/main" val="4576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224A-BA9F-403D-A5F9-392D8CB7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8140" cy="1325563"/>
          </a:xfrm>
        </p:spPr>
        <p:txBody>
          <a:bodyPr/>
          <a:lstStyle/>
          <a:p>
            <a:r>
              <a:rPr lang="en-US" dirty="0"/>
              <a:t>SQL Server Agent Tables Used (msdb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5551-1A94-4044-B577-D0196BAD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sysjobs - one row for each SQL Agent job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sysjobsteps - one row for each step in a job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sysjobhistory - one row for each job and job step execution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syssessions - 1 row each time SQL Agent service starts (session_id)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sysjobactivity - one row for each job and session_id combination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C9D8-61AE-4504-9831-782BEB51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905"/>
          </a:xfrm>
        </p:spPr>
        <p:txBody>
          <a:bodyPr/>
          <a:lstStyle/>
          <a:p>
            <a:r>
              <a:rPr lang="en-US" dirty="0"/>
              <a:t>msdb Database Tables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6A657-8A56-4094-8DB7-A00D1512F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84" y="1516275"/>
            <a:ext cx="5208895" cy="4038364"/>
          </a:xfrm>
        </p:spPr>
      </p:pic>
    </p:spTree>
    <p:extLst>
      <p:ext uri="{BB962C8B-B14F-4D97-AF65-F5344CB8AC3E}">
        <p14:creationId xmlns:p14="http://schemas.microsoft.com/office/powerpoint/2010/main" val="208555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8329-3FD1-475F-8F23-66D308D7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msdb.dbo.sysjobhistory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724F-7DF9-44D6-8752-4A7E1A85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table contains the history for jobs and job steps</a:t>
            </a:r>
          </a:p>
          <a:p>
            <a:r>
              <a:rPr lang="en-US" dirty="0"/>
              <a:t>step_id is 0 for a job outcome else it matches the step_id for a row in the msdb.dbo.sysjobsteps table</a:t>
            </a:r>
          </a:p>
          <a:p>
            <a:r>
              <a:rPr lang="en-US" dirty="0"/>
              <a:t>run_date is an INT formatted as YYYYMMDD; it is the date that the job started running</a:t>
            </a:r>
          </a:p>
          <a:p>
            <a:r>
              <a:rPr lang="en-US" dirty="0"/>
              <a:t>run_time is an INT formatted as HHMMSS; it is the time that the job started running</a:t>
            </a:r>
          </a:p>
          <a:p>
            <a:r>
              <a:rPr lang="en-US" dirty="0"/>
              <a:t>run_duration is an INT formatted as HHMMSS; it is the number of hours, minutes and seconds that the job or job step executed</a:t>
            </a:r>
          </a:p>
          <a:p>
            <a:r>
              <a:rPr lang="en-US" dirty="0"/>
              <a:t>Code samples will show how to convert these to a DATETIME or INT that is the number of seconds a job or job step ran</a:t>
            </a:r>
          </a:p>
        </p:txBody>
      </p:sp>
    </p:spTree>
    <p:extLst>
      <p:ext uri="{BB962C8B-B14F-4D97-AF65-F5344CB8AC3E}">
        <p14:creationId xmlns:p14="http://schemas.microsoft.com/office/powerpoint/2010/main" val="325682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D4AD-6A4D-404E-B9DE-03BFFD8E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7415-3EF0-4AD0-808D-41C9425E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by Ralph Kimball in 1996</a:t>
            </a:r>
          </a:p>
          <a:p>
            <a:r>
              <a:rPr lang="en-US" dirty="0"/>
              <a:t>Fact tables, Dimension tables, Star schema</a:t>
            </a:r>
          </a:p>
          <a:p>
            <a:r>
              <a:rPr lang="en-US" dirty="0"/>
              <a:t>Snapshot used in this presentation is the Periodic Snapshot Fact Table</a:t>
            </a:r>
          </a:p>
          <a:p>
            <a:r>
              <a:rPr lang="en-US" dirty="0"/>
              <a:t>Represents the data at a specific point in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4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9C2F-AB02-4BE3-B30A-47ABEFED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57059-BCED-4165-8631-9F96B30FC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218" y="1644188"/>
            <a:ext cx="4796161" cy="39227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4EB19-0DC8-4D42-835A-A387C52D46F2}"/>
              </a:ext>
            </a:extLst>
          </p:cNvPr>
          <p:cNvSpPr txBox="1"/>
          <p:nvPr/>
        </p:nvSpPr>
        <p:spPr>
          <a:xfrm>
            <a:off x="1006764" y="1685132"/>
            <a:ext cx="5767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ActiveJobsSnapshot – 1 row each time job runs; used in Slicer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Jobs – SQL Agent jobs currently running at the time of the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Jobs – List of SQL Agent jobs that have ever been running at the time of a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ActiveJobHistory –history of successful job executions for the jobs in the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ActiveJobStepHistory – history of successful job step executions for the jobs in the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ExcludeJobs – jobs to exclude; e.g. job that captures the data for the current snapshot</a:t>
            </a:r>
          </a:p>
        </p:txBody>
      </p:sp>
    </p:spTree>
    <p:extLst>
      <p:ext uri="{BB962C8B-B14F-4D97-AF65-F5344CB8AC3E}">
        <p14:creationId xmlns:p14="http://schemas.microsoft.com/office/powerpoint/2010/main" val="2267004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C0DB10F-C238-4C7A-82A7-2D00338A6B63}" vid="{731072A3-E448-40C9-AB69-AE07FD3F0C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mssql2014_template4</Template>
  <TotalTime>810</TotalTime>
  <Words>653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Intelligently Monitor SQL Server Agent</vt:lpstr>
      <vt:lpstr>Agenda</vt:lpstr>
      <vt:lpstr>Problem Scenario</vt:lpstr>
      <vt:lpstr>Demo</vt:lpstr>
      <vt:lpstr>SQL Server Agent Tables Used (msdb database)</vt:lpstr>
      <vt:lpstr>msdb Database Tables Used</vt:lpstr>
      <vt:lpstr>Notes on msdb.dbo.sysjobhistory Columns</vt:lpstr>
      <vt:lpstr>Dimensional Modeling </vt:lpstr>
      <vt:lpstr>Data Model</vt:lpstr>
      <vt:lpstr>Power BI</vt:lpstr>
      <vt:lpstr>Demo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JeremyK</dc:creator>
  <cp:lastModifiedBy>RAYMOND BARLEY</cp:lastModifiedBy>
  <cp:revision>55</cp:revision>
  <dcterms:created xsi:type="dcterms:W3CDTF">2014-08-04T22:04:29Z</dcterms:created>
  <dcterms:modified xsi:type="dcterms:W3CDTF">2021-03-24T13:17:58Z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CED9BDE6-FC3F-4F89-94EC-028079E84071</vt:lpwstr>
  </property>
  <property fmtid="{D5CDD505-2E9C-101B-9397-08002B2CF9AE}" pid="3" name="ArticulatePath">
    <vt:lpwstr>Presentation2</vt:lpwstr>
  </property>
</Properties>
</file>