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1"/>
  </p:sldMasterIdLst>
  <p:notesMasterIdLst>
    <p:notesMasterId r:id="rId20"/>
  </p:notesMasterIdLst>
  <p:sldIdLst>
    <p:sldId id="256" r:id="rId2"/>
    <p:sldId id="273" r:id="rId3"/>
    <p:sldId id="277" r:id="rId4"/>
    <p:sldId id="266" r:id="rId5"/>
    <p:sldId id="278" r:id="rId6"/>
    <p:sldId id="268" r:id="rId7"/>
    <p:sldId id="270" r:id="rId8"/>
    <p:sldId id="280" r:id="rId9"/>
    <p:sldId id="282" r:id="rId10"/>
    <p:sldId id="281" r:id="rId11"/>
    <p:sldId id="271" r:id="rId12"/>
    <p:sldId id="283" r:id="rId13"/>
    <p:sldId id="284" r:id="rId14"/>
    <p:sldId id="287" r:id="rId15"/>
    <p:sldId id="286" r:id="rId16"/>
    <p:sldId id="285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90379" autoAdjust="0"/>
  </p:normalViewPr>
  <p:slideViewPr>
    <p:cSldViewPr>
      <p:cViewPr varScale="1">
        <p:scale>
          <a:sx n="101" d="100"/>
          <a:sy n="101" d="100"/>
        </p:scale>
        <p:origin x="85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C5778-8059-40C4-B016-C8E582E3DD7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A6160-8493-4A6D-BDD0-F1EC5F04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3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6160-8493-4A6D-BDD0-F1EC5F047F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68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and saving variables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6160-8493-4A6D-BDD0-F1EC5F047F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86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and saving variables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6160-8493-4A6D-BDD0-F1EC5F047F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5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and saving variables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6160-8493-4A6D-BDD0-F1EC5F047F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20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and saving variables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6160-8493-4A6D-BDD0-F1EC5F047F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0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and saving variables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6160-8493-4A6D-BDD0-F1EC5F047F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26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6160-8493-4A6D-BDD0-F1EC5F047F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56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6160-8493-4A6D-BDD0-F1EC5F047F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48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6160-8493-4A6D-BDD0-F1EC5F047F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69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6160-8493-4A6D-BDD0-F1EC5F047F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5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6160-8493-4A6D-BDD0-F1EC5F047F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44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6160-8493-4A6D-BDD0-F1EC5F047F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2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6160-8493-4A6D-BDD0-F1EC5F047F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54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and saving variables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6160-8493-4A6D-BDD0-F1EC5F047F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15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F0149A0-359E-4A08-ADF1-7C60BEED77D2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731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7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3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2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F0149A0-359E-4A08-ADF1-7C60BEED77D2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90222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842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88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7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9A0-359E-4A08-ADF1-7C60BEED77D2}" type="datetimeFigureOut">
              <a:rPr lang="en-US" smtClean="0"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0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0F0149A0-359E-4A08-ADF1-7C60BEED77D2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35245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0F0149A0-359E-4A08-ADF1-7C60BEED77D2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54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0149A0-359E-4A08-ADF1-7C60BEED77D2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EF5187E-0917-4390-8B8A-AF179253FE1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1240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clibrary.org/lynd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  <a:br>
              <a:rPr lang="en-US" dirty="0"/>
            </a:br>
            <a:r>
              <a:rPr lang="en-US" dirty="0"/>
              <a:t>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4038600"/>
            <a:ext cx="6034030" cy="742279"/>
          </a:xfrm>
        </p:spPr>
        <p:txBody>
          <a:bodyPr>
            <a:normAutofit fontScale="77500" lnSpcReduction="20000"/>
          </a:bodyPr>
          <a:lstStyle/>
          <a:p>
            <a:endParaRPr lang="en-US" sz="2800" dirty="0"/>
          </a:p>
          <a:p>
            <a:r>
              <a:rPr lang="en-US" sz="2800" dirty="0" err="1"/>
              <a:t>ConDITIONALS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124200" y="635033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Women Who Code DC</a:t>
            </a:r>
          </a:p>
        </p:txBody>
      </p:sp>
    </p:spTree>
    <p:extLst>
      <p:ext uri="{BB962C8B-B14F-4D97-AF65-F5344CB8AC3E}">
        <p14:creationId xmlns:p14="http://schemas.microsoft.com/office/powerpoint/2010/main" val="2024812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543800" cy="914400"/>
          </a:xfrm>
        </p:spPr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1371600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Python reads line by line. What if we had several things to check?</a:t>
            </a:r>
          </a:p>
          <a:p>
            <a:r>
              <a:rPr lang="en-US" sz="2400" dirty="0"/>
              <a:t>What would be the more efficient code?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05800" y="612345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119" y="2835881"/>
            <a:ext cx="6322540" cy="402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4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337" y="228600"/>
            <a:ext cx="7543800" cy="914400"/>
          </a:xfrm>
        </p:spPr>
        <p:txBody>
          <a:bodyPr/>
          <a:lstStyle/>
          <a:p>
            <a:r>
              <a:rPr lang="en-US" dirty="0"/>
              <a:t>Now Let’s Create a PBJ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371600"/>
            <a:ext cx="7952874" cy="4981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56032" defTabSz="9144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"/>
              <a:defRPr sz="2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85800" indent="-228600" defTabSz="6858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 defTabSz="6858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 defTabSz="6858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 defTabSz="6858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514600" indent="-228600" defTabSz="6858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  <a:lvl7pPr marL="2971800" indent="-228600" defTabSz="6858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7pPr>
            <a:lvl8pPr marL="3429000" indent="-228600" defTabSz="6858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8pPr>
            <a:lvl9pPr marL="3886200" indent="-228600" defTabSz="6858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9pPr>
          </a:lstStyle>
          <a:p>
            <a:r>
              <a:rPr lang="en-US" dirty="0"/>
              <a:t>How can we write which ingredient we are missing?</a:t>
            </a:r>
          </a:p>
          <a:p>
            <a:r>
              <a:rPr lang="en-US" dirty="0"/>
              <a:t>Doesn't</a:t>
            </a:r>
            <a:r>
              <a:rPr lang="uk-UA" dirty="0"/>
              <a:t>’</a:t>
            </a:r>
            <a:r>
              <a:rPr lang="en-US" dirty="0"/>
              <a:t>t this seem cumbersome and inefficient?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37" y="2288964"/>
            <a:ext cx="63627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67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336" y="228600"/>
            <a:ext cx="7872663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Introducing the </a:t>
            </a:r>
            <a:r>
              <a:rPr lang="en-US"/>
              <a:t>while loop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04274"/>
            <a:ext cx="6070130" cy="585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42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>
            <a:extLst>
              <a:ext uri="{FF2B5EF4-FFF2-40B4-BE49-F238E27FC236}">
                <a16:creationId xmlns:a16="http://schemas.microsoft.com/office/drawing/2014/main" id="{BA15FC70-5D44-4EDC-917B-7183FDE6EE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67762" y="630936"/>
            <a:ext cx="3926681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 title="left edge border">
            <a:extLst>
              <a:ext uri="{FF2B5EF4-FFF2-40B4-BE49-F238E27FC236}">
                <a16:creationId xmlns:a16="http://schemas.microsoft.com/office/drawing/2014/main" id="{E0FDFFBE-5ED1-4C3A-BECC-06257E024B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352F61-0C8B-4FCD-B42D-4723276084A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2" title="right scallop background shape">
            <a:extLst>
              <a:ext uri="{FF2B5EF4-FFF2-40B4-BE49-F238E27FC236}">
                <a16:creationId xmlns:a16="http://schemas.microsoft.com/office/drawing/2014/main" id="{F28B6E25-9A48-4CF7-BF86-3D7DD1C783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5182108" y="0"/>
            <a:ext cx="396188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3555F092-2F25-437B-A97A-2D67B337B1A4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14107" y="6367419"/>
            <a:ext cx="1747292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7" y="762000"/>
            <a:ext cx="3749802" cy="46565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5400" spc="800" dirty="0"/>
              <a:t>Tip use CTRL + C to kill a program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8566" y="600768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media.giphy.com</a:t>
            </a:r>
            <a:r>
              <a:rPr lang="en-US" dirty="0"/>
              <a:t>/media/3u1bKI2ve3G3S/</a:t>
            </a:r>
            <a:r>
              <a:rPr lang="en-US" dirty="0" err="1"/>
              <a:t>giphy.gif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999" y="277175"/>
            <a:ext cx="5250796" cy="540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33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336" y="228600"/>
            <a:ext cx="7872663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The WHILE LOOP for PBJ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371600"/>
            <a:ext cx="7456277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8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336" y="228600"/>
            <a:ext cx="7872663" cy="914400"/>
          </a:xfrm>
        </p:spPr>
        <p:txBody>
          <a:bodyPr>
            <a:normAutofit/>
          </a:bodyPr>
          <a:lstStyle/>
          <a:p>
            <a:r>
              <a:rPr lang="en-US" dirty="0"/>
              <a:t>Even More Advanced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600200"/>
            <a:ext cx="6477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This is for you to read at home. Using while loops with a min function and a format method</a:t>
            </a:r>
          </a:p>
          <a:p>
            <a:endParaRPr lang="en-US" sz="2800" dirty="0"/>
          </a:p>
          <a:p>
            <a:r>
              <a:rPr lang="en-US" sz="2800" dirty="0"/>
              <a:t>https://</a:t>
            </a:r>
            <a:r>
              <a:rPr lang="en-US" sz="2800" dirty="0" err="1"/>
              <a:t>medium.com</a:t>
            </a:r>
            <a:r>
              <a:rPr lang="en-US" sz="2800" dirty="0"/>
              <a:t>/@</a:t>
            </a:r>
            <a:r>
              <a:rPr lang="en-US" sz="2800" dirty="0" err="1"/>
              <a:t>itrypython</a:t>
            </a:r>
            <a:r>
              <a:rPr lang="en-US" sz="2800" dirty="0"/>
              <a:t>/how-i-made-a-pbj-sandwich-with-python-99cb3b0a4923</a:t>
            </a:r>
          </a:p>
        </p:txBody>
      </p:sp>
    </p:spTree>
    <p:extLst>
      <p:ext uri="{BB962C8B-B14F-4D97-AF65-F5344CB8AC3E}">
        <p14:creationId xmlns:p14="http://schemas.microsoft.com/office/powerpoint/2010/main" val="995571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336" y="228600"/>
            <a:ext cx="7872663" cy="91440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4478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91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D30C-4DCC-4C51-B36C-97762C4C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Training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662960C-AE07-4DC6-B4A5-87DA961B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2286002"/>
            <a:ext cx="2947442" cy="3593591"/>
          </a:xfrm>
        </p:spPr>
        <p:txBody>
          <a:bodyPr rtlCol="0">
            <a:normAutofit/>
          </a:bodyPr>
          <a:lstStyle/>
          <a:p>
            <a:pPr marL="18288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dirty="0">
                <a:solidFill>
                  <a:schemeClr val="tx1"/>
                </a:solidFill>
              </a:rPr>
              <a:t>In Person: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</a:rPr>
              <a:t>WWCDC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</a:rPr>
              <a:t>Hear Me Code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662960C-AE07-4DC6-B4A5-87DA961B7945}"/>
              </a:ext>
            </a:extLst>
          </p:cNvPr>
          <p:cNvSpPr txBox="1">
            <a:spLocks/>
          </p:cNvSpPr>
          <p:nvPr/>
        </p:nvSpPr>
        <p:spPr>
          <a:xfrm>
            <a:off x="4419600" y="2311402"/>
            <a:ext cx="29474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None/>
              <a:defRPr/>
            </a:pPr>
            <a:r>
              <a:rPr lang="en-US" sz="3600" dirty="0">
                <a:solidFill>
                  <a:schemeClr val="tx1"/>
                </a:solidFill>
              </a:rPr>
              <a:t>ONLINE</a:t>
            </a:r>
          </a:p>
          <a:p>
            <a:pPr marL="274320" indent="-256032">
              <a:defRPr/>
            </a:pPr>
            <a:r>
              <a:rPr lang="en-US" sz="3600" dirty="0">
                <a:solidFill>
                  <a:schemeClr val="tx1"/>
                </a:solidFill>
              </a:rPr>
              <a:t>Coursera</a:t>
            </a:r>
          </a:p>
          <a:p>
            <a:pPr marL="274320" indent="-256032">
              <a:defRPr/>
            </a:pPr>
            <a:r>
              <a:rPr lang="en-US" sz="3600" dirty="0" err="1">
                <a:solidFill>
                  <a:schemeClr val="tx1"/>
                </a:solidFill>
              </a:rPr>
              <a:t>HackerRank</a:t>
            </a:r>
            <a:endParaRPr lang="en-US" sz="3600" dirty="0">
              <a:solidFill>
                <a:schemeClr val="tx1"/>
              </a:solidFill>
            </a:endParaRPr>
          </a:p>
          <a:p>
            <a:pPr marL="274320" indent="-256032">
              <a:defRPr/>
            </a:pPr>
            <a:r>
              <a:rPr lang="en-US" sz="3600" dirty="0" err="1">
                <a:solidFill>
                  <a:schemeClr val="tx1"/>
                </a:solidFill>
              </a:rPr>
              <a:t>StackOverflow</a:t>
            </a:r>
            <a:endParaRPr lang="en-US" sz="3600" dirty="0">
              <a:solidFill>
                <a:schemeClr val="tx1"/>
              </a:solidFill>
            </a:endParaRPr>
          </a:p>
          <a:p>
            <a:pPr marL="274320" indent="-256032">
              <a:defRPr/>
            </a:pPr>
            <a:r>
              <a:rPr lang="en-US" sz="3600" dirty="0">
                <a:solidFill>
                  <a:schemeClr val="tx1"/>
                </a:solidFill>
              </a:rPr>
              <a:t>Slack</a:t>
            </a:r>
          </a:p>
          <a:p>
            <a:pPr marL="274320" indent="-256032">
              <a:defRPr/>
            </a:pPr>
            <a:r>
              <a:rPr lang="en-US" sz="3600" dirty="0" err="1">
                <a:solidFill>
                  <a:schemeClr val="tx1"/>
                </a:solidFill>
              </a:rPr>
              <a:t>CodeCombat</a:t>
            </a:r>
            <a:endParaRPr lang="en-US" sz="3600" dirty="0">
              <a:solidFill>
                <a:schemeClr val="tx1"/>
              </a:solidFill>
            </a:endParaRPr>
          </a:p>
          <a:p>
            <a:pPr marL="274320" indent="-256032">
              <a:defRPr/>
            </a:pPr>
            <a:r>
              <a:rPr lang="en-US" sz="3600" dirty="0">
                <a:solidFill>
                  <a:schemeClr val="tx1"/>
                </a:solidFill>
              </a:rPr>
              <a:t>GitHub</a:t>
            </a:r>
          </a:p>
          <a:p>
            <a:pPr marL="274320" indent="-256032">
              <a:defRPr/>
            </a:pPr>
            <a:r>
              <a:rPr lang="en-US" sz="3600" dirty="0" err="1">
                <a:solidFill>
                  <a:schemeClr val="tx1"/>
                </a:solidFill>
              </a:rPr>
              <a:t>Kaggle</a:t>
            </a:r>
            <a:endParaRPr lang="en-US" sz="3600" dirty="0">
              <a:solidFill>
                <a:schemeClr val="tx1"/>
              </a:solidFill>
            </a:endParaRPr>
          </a:p>
          <a:p>
            <a:pPr marL="274320" indent="-256032">
              <a:defRPr/>
            </a:pPr>
            <a:r>
              <a:rPr lang="en-US" sz="3600" dirty="0">
                <a:solidFill>
                  <a:schemeClr val="tx1"/>
                </a:solidFill>
              </a:rPr>
              <a:t>EDX by </a:t>
            </a:r>
            <a:r>
              <a:rPr lang="en-US" sz="3600" dirty="0" err="1">
                <a:solidFill>
                  <a:schemeClr val="tx1"/>
                </a:solidFill>
              </a:rPr>
              <a:t>microsoft</a:t>
            </a:r>
            <a:endParaRPr lang="en-US" sz="3600" dirty="0">
              <a:solidFill>
                <a:schemeClr val="tx1"/>
              </a:solidFill>
            </a:endParaRPr>
          </a:p>
          <a:p>
            <a:pPr marL="274320" indent="-256032">
              <a:defRPr/>
            </a:pPr>
            <a:r>
              <a:rPr lang="en-US" sz="3600" dirty="0">
                <a:solidFill>
                  <a:schemeClr val="tx1"/>
                </a:solidFill>
              </a:rPr>
              <a:t>How to Think Like a Computer Scientist - PDF</a:t>
            </a:r>
          </a:p>
          <a:p>
            <a:pPr marL="274320" indent="-256032">
              <a:defRPr/>
            </a:pPr>
            <a:r>
              <a:rPr lang="en-US" sz="3600" dirty="0">
                <a:solidFill>
                  <a:schemeClr val="tx1"/>
                </a:solidFill>
              </a:rPr>
              <a:t>Learn Python the Hard Way</a:t>
            </a:r>
          </a:p>
          <a:p>
            <a:pPr marL="274320" indent="-256032">
              <a:defRPr/>
            </a:pPr>
            <a:r>
              <a:rPr lang="en-US" sz="3600" dirty="0">
                <a:solidFill>
                  <a:schemeClr val="tx1"/>
                </a:solidFill>
              </a:rPr>
              <a:t>Data Camp</a:t>
            </a:r>
          </a:p>
          <a:p>
            <a:pPr marL="18288" indent="0">
              <a:buFont typeface="Corbel" panose="020B0503020204020204" pitchFamily="34" charset="0"/>
              <a:buNone/>
              <a:defRPr/>
            </a:pPr>
            <a:endParaRPr lang="en-US" sz="3600" dirty="0">
              <a:solidFill>
                <a:schemeClr val="tx1"/>
              </a:solidFill>
            </a:endParaRPr>
          </a:p>
          <a:p>
            <a:pPr marL="274320" indent="-256032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901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5696-6BAD-421F-BDE5-7E600451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Lynda.com via DC library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D61044-1CB1-4306-AC39-A97A39577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447800"/>
            <a:ext cx="7633742" cy="443179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>
                <a:hlinkClick r:id="rId2"/>
              </a:rPr>
              <a:t>http://www.dclibrary.org/lynda</a:t>
            </a:r>
            <a:endParaRPr lang="en-US" altLang="en-US"/>
          </a:p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Who can get a library card for free?</a:t>
            </a:r>
          </a:p>
          <a:p>
            <a:r>
              <a:rPr lang="en-US" altLang="en-US" b="1">
                <a:solidFill>
                  <a:schemeClr val="tx1"/>
                </a:solidFill>
              </a:rPr>
              <a:t>Maryland</a:t>
            </a:r>
          </a:p>
          <a:p>
            <a:r>
              <a:rPr lang="en-US" altLang="en-US">
                <a:solidFill>
                  <a:schemeClr val="tx1"/>
                </a:solidFill>
              </a:rPr>
              <a:t>Montgomery, Prince George's</a:t>
            </a:r>
          </a:p>
          <a:p>
            <a:r>
              <a:rPr lang="en-US" altLang="en-US" b="1">
                <a:solidFill>
                  <a:schemeClr val="tx1"/>
                </a:solidFill>
              </a:rPr>
              <a:t>Virginia</a:t>
            </a:r>
          </a:p>
          <a:p>
            <a:r>
              <a:rPr lang="en-US" altLang="en-US">
                <a:solidFill>
                  <a:schemeClr val="tx1"/>
                </a:solidFill>
              </a:rPr>
              <a:t>Fairfax, Loudoun, Arlington, Prince William, Falls Church, Alexandria, Frederick</a:t>
            </a:r>
          </a:p>
          <a:p>
            <a:r>
              <a:rPr lang="en-US" altLang="en-US">
                <a:solidFill>
                  <a:schemeClr val="tx1"/>
                </a:solidFill>
              </a:rPr>
              <a:t>Non-residents - $20 a year</a:t>
            </a:r>
          </a:p>
          <a:p>
            <a:r>
              <a:rPr lang="en-US" altLang="en-US">
                <a:solidFill>
                  <a:schemeClr val="tx1"/>
                </a:solidFill>
              </a:rPr>
              <a:t>19 Python courses and 600+ video tutorials complete with data files to do lessons.</a:t>
            </a:r>
          </a:p>
          <a:p>
            <a:endParaRPr lang="en-US" altLang="en-US"/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421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4112DE-1DD7-4475-A5A2-80DF05BF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8153400" cy="9144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92D050"/>
                </a:solidFill>
              </a:rPr>
              <a:t>We are Women Who Code!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8072D6-277D-4E00-86A2-84948F80E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441" y="1905000"/>
            <a:ext cx="8305800" cy="4419600"/>
          </a:xfrm>
        </p:spPr>
        <p:txBody>
          <a:bodyPr/>
          <a:lstStyle/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Women Who Code (</a:t>
            </a:r>
            <a:r>
              <a:rPr lang="en-US" dirty="0" err="1">
                <a:solidFill>
                  <a:schemeClr val="tx1"/>
                </a:solidFill>
              </a:rPr>
              <a:t>WWCode</a:t>
            </a:r>
            <a:r>
              <a:rPr lang="en-US" dirty="0">
                <a:solidFill>
                  <a:schemeClr val="tx1"/>
                </a:solidFill>
              </a:rPr>
              <a:t>) is global non-profit dedicated to inspiring women to excel in technology careers. We work to support this generation in being and becoming leaders and role models in the tech industry.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We are the DC Chapter!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Volunteer / Donate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Visit our Meetup site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Python Beginners: 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Wednesday of the Month; Python Lab Night: 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Wednesday of the month</a:t>
            </a:r>
          </a:p>
        </p:txBody>
      </p:sp>
    </p:spTree>
    <p:extLst>
      <p:ext uri="{BB962C8B-B14F-4D97-AF65-F5344CB8AC3E}">
        <p14:creationId xmlns:p14="http://schemas.microsoft.com/office/powerpoint/2010/main" val="36025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4112DE-1DD7-4475-A5A2-80DF05BF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41" y="685800"/>
            <a:ext cx="8153400" cy="9144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92D050"/>
                </a:solidFill>
              </a:rPr>
              <a:t>After this You will KNOW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8072D6-277D-4E00-86A2-84948F80E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441" y="1905000"/>
            <a:ext cx="7882359" cy="4419600"/>
          </a:xfrm>
        </p:spPr>
        <p:txBody>
          <a:bodyPr/>
          <a:lstStyle/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Review of  Variables and the print command (if needed)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How Conditionals work (if and else statements)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How to cut down your code with the while loop</a:t>
            </a:r>
          </a:p>
        </p:txBody>
      </p:sp>
    </p:spTree>
    <p:extLst>
      <p:ext uri="{BB962C8B-B14F-4D97-AF65-F5344CB8AC3E}">
        <p14:creationId xmlns:p14="http://schemas.microsoft.com/office/powerpoint/2010/main" val="59596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302747"/>
            <a:ext cx="7543800" cy="914400"/>
          </a:xfrm>
        </p:spPr>
        <p:txBody>
          <a:bodyPr/>
          <a:lstStyle/>
          <a:p>
            <a:r>
              <a:rPr lang="en-US" dirty="0"/>
              <a:t>Variables &amp; Data Types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990600" y="1217147"/>
            <a:ext cx="7924800" cy="5412253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Variables are containers for information </a:t>
            </a:r>
          </a:p>
          <a:p>
            <a:r>
              <a:rPr lang="en-US" dirty="0"/>
              <a:t>X = ‘information’</a:t>
            </a:r>
          </a:p>
          <a:p>
            <a:pPr lvl="1"/>
            <a:r>
              <a:rPr lang="en-US" dirty="0"/>
              <a:t>Notice you name your variable something then use the operator = to tell it to store the information that comes after</a:t>
            </a:r>
          </a:p>
          <a:p>
            <a:endParaRPr lang="en-US" dirty="0"/>
          </a:p>
          <a:p>
            <a:r>
              <a:rPr lang="en-US" dirty="0"/>
              <a:t>You can store</a:t>
            </a:r>
          </a:p>
          <a:p>
            <a:pPr lvl="1"/>
            <a:r>
              <a:rPr lang="en-US" dirty="0"/>
              <a:t> Text in the form of a string (data type)</a:t>
            </a:r>
          </a:p>
          <a:p>
            <a:pPr lvl="1"/>
            <a:r>
              <a:rPr lang="en-US" dirty="0"/>
              <a:t>Numbers in the form of an integer (data type) or float (data type)</a:t>
            </a:r>
          </a:p>
          <a:p>
            <a:endParaRPr lang="en-US" dirty="0"/>
          </a:p>
          <a:p>
            <a:r>
              <a:rPr lang="en-US" dirty="0"/>
              <a:t>bread = 2</a:t>
            </a:r>
          </a:p>
          <a:p>
            <a:r>
              <a:rPr lang="en-US" dirty="0" err="1"/>
              <a:t>bread_string</a:t>
            </a:r>
            <a:r>
              <a:rPr lang="en-US" dirty="0"/>
              <a:t> = ‘Two slices’</a:t>
            </a:r>
          </a:p>
          <a:p>
            <a:endParaRPr lang="en-US" dirty="0"/>
          </a:p>
          <a:p>
            <a:r>
              <a:rPr lang="en-US" dirty="0"/>
              <a:t>Notice the second bread variable is a string variable type because of the quotation ‘ ‘ marks</a:t>
            </a:r>
          </a:p>
          <a:p>
            <a:endParaRPr lang="en-US" dirty="0"/>
          </a:p>
          <a:p>
            <a:endParaRPr lang="en-US" dirty="0"/>
          </a:p>
          <a:p>
            <a:pPr marL="18288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29600" y="612345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4139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76300" y="25400"/>
            <a:ext cx="7543800" cy="914400"/>
          </a:xfrm>
        </p:spPr>
        <p:txBody>
          <a:bodyPr/>
          <a:lstStyle/>
          <a:p>
            <a:r>
              <a:rPr lang="en-US" dirty="0"/>
              <a:t>Print command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1700" y="844034"/>
            <a:ext cx="7162800" cy="5937766"/>
          </a:xfrm>
        </p:spPr>
        <p:txBody>
          <a:bodyPr>
            <a:normAutofit lnSpcReduction="10000"/>
          </a:bodyPr>
          <a:lstStyle/>
          <a:p>
            <a:pPr marL="274320" indent="-256032" defTabSz="914400">
              <a:spcBef>
                <a:spcPct val="20000"/>
              </a:spcBef>
              <a:buSzPct val="60000"/>
              <a:buFont typeface="Wingdings" pitchFamily="2" charset="2"/>
              <a:buChar char=""/>
            </a:pPr>
            <a:r>
              <a:rPr 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command to show some information to the screen </a:t>
            </a:r>
          </a:p>
          <a:p>
            <a:pPr marL="274320" indent="-256032" defTabSz="914400">
              <a:spcBef>
                <a:spcPct val="20000"/>
              </a:spcBef>
              <a:buSzPct val="60000"/>
              <a:buFont typeface="Wingdings" pitchFamily="2" charset="2"/>
              <a:buChar char=""/>
            </a:pPr>
            <a:endParaRPr lang="en-US" sz="2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8288" indent="0" defTabSz="914400">
              <a:spcBef>
                <a:spcPct val="20000"/>
              </a:spcBef>
              <a:buSzPct val="60000"/>
              <a:buNone/>
            </a:pPr>
            <a:r>
              <a:rPr 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bread = 2</a:t>
            </a:r>
          </a:p>
          <a:p>
            <a:pPr marL="18288" indent="0" defTabSz="914400">
              <a:spcBef>
                <a:spcPct val="20000"/>
              </a:spcBef>
              <a:buSzPct val="60000"/>
              <a:buNone/>
            </a:pPr>
            <a:r>
              <a:rPr lang="en-US" sz="2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bread_string</a:t>
            </a:r>
            <a:r>
              <a:rPr 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‘Two slices’</a:t>
            </a:r>
          </a:p>
          <a:p>
            <a:pPr marL="18288" indent="0" defTabSz="914400">
              <a:spcBef>
                <a:spcPct val="20000"/>
              </a:spcBef>
              <a:buSzPct val="60000"/>
              <a:buNone/>
            </a:pPr>
            <a:r>
              <a:rPr 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2.7 print bread </a:t>
            </a:r>
          </a:p>
          <a:p>
            <a:pPr marL="18288" indent="0" defTabSz="914400">
              <a:spcBef>
                <a:spcPct val="20000"/>
              </a:spcBef>
              <a:buSzPct val="60000"/>
              <a:buNone/>
            </a:pPr>
            <a:r>
              <a:rPr 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3 print(bread)</a:t>
            </a:r>
          </a:p>
          <a:p>
            <a:pPr marL="18288" indent="0" defTabSz="914400">
              <a:spcBef>
                <a:spcPct val="20000"/>
              </a:spcBef>
              <a:buSzPct val="60000"/>
              <a:buNone/>
            </a:pPr>
            <a:endParaRPr lang="en-US" sz="2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8288" indent="0" defTabSz="914400">
              <a:spcBef>
                <a:spcPct val="20000"/>
              </a:spcBef>
              <a:buSzPct val="60000"/>
              <a:buNone/>
            </a:pPr>
            <a:r>
              <a:rPr 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2.7 print type(bread)</a:t>
            </a:r>
          </a:p>
          <a:p>
            <a:pPr marL="18288" indent="0" defTabSz="914400">
              <a:spcBef>
                <a:spcPct val="20000"/>
              </a:spcBef>
              <a:buSzPct val="60000"/>
              <a:buNone/>
            </a:pPr>
            <a:r>
              <a:rPr 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3 print(type(bread))</a:t>
            </a:r>
          </a:p>
          <a:p>
            <a:pPr marL="274320" indent="-256032" defTabSz="914400">
              <a:spcBef>
                <a:spcPct val="20000"/>
              </a:spcBef>
              <a:buSzPct val="60000"/>
              <a:buFont typeface="Wingdings" pitchFamily="2" charset="2"/>
              <a:buChar char=""/>
            </a:pPr>
            <a:endParaRPr lang="en-US" sz="2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8288" indent="0" defTabSz="914400">
              <a:spcBef>
                <a:spcPct val="20000"/>
              </a:spcBef>
              <a:buSzPct val="60000"/>
              <a:buNone/>
            </a:pPr>
            <a:r>
              <a:rPr lang="en-US" sz="2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 do the same for </a:t>
            </a:r>
            <a:r>
              <a:rPr lang="en-US" sz="21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bread_string</a:t>
            </a:r>
            <a:endParaRPr lang="en-US" sz="2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9600" y="612345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6405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76300" y="25400"/>
            <a:ext cx="7543800" cy="914400"/>
          </a:xfrm>
        </p:spPr>
        <p:txBody>
          <a:bodyPr/>
          <a:lstStyle/>
          <a:p>
            <a:r>
              <a:rPr lang="en-US" dirty="0"/>
              <a:t>Print command CONT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1700" y="844034"/>
            <a:ext cx="7162800" cy="5937766"/>
          </a:xfrm>
        </p:spPr>
        <p:txBody>
          <a:bodyPr>
            <a:normAutofit fontScale="85000" lnSpcReduction="20000"/>
          </a:bodyPr>
          <a:lstStyle/>
          <a:p>
            <a:pPr marL="274320" indent="-256032" defTabSz="914400">
              <a:spcBef>
                <a:spcPct val="20000"/>
              </a:spcBef>
              <a:buSzPct val="60000"/>
              <a:buFont typeface="Wingdings" pitchFamily="2" charset="2"/>
              <a:buChar char=""/>
            </a:pPr>
            <a:endParaRPr lang="en-US" sz="2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4320" indent="-256032" defTabSz="914400">
              <a:spcBef>
                <a:spcPct val="20000"/>
              </a:spcBef>
              <a:buSzPct val="60000"/>
              <a:buFont typeface="Wingdings" pitchFamily="2" charset="2"/>
              <a:buChar char=""/>
            </a:pPr>
            <a:r>
              <a:rPr 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Lets try to convert the first bread variable to string</a:t>
            </a:r>
          </a:p>
          <a:p>
            <a:pPr marL="18288" indent="0" defTabSz="914400">
              <a:spcBef>
                <a:spcPct val="20000"/>
              </a:spcBef>
              <a:buSzPct val="60000"/>
              <a:buNone/>
            </a:pPr>
            <a:r>
              <a:rPr lang="en-US" sz="2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bread_st</a:t>
            </a:r>
            <a:r>
              <a:rPr 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2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(bread)</a:t>
            </a:r>
          </a:p>
          <a:p>
            <a:pPr marL="274320" indent="-256032" defTabSz="914400">
              <a:spcBef>
                <a:spcPct val="20000"/>
              </a:spcBef>
              <a:buSzPct val="60000"/>
              <a:buFont typeface="Wingdings" pitchFamily="2" charset="2"/>
              <a:buChar char=""/>
            </a:pPr>
            <a:endParaRPr lang="en-US" sz="2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4320" indent="-256032" defTabSz="914400">
              <a:spcBef>
                <a:spcPct val="20000"/>
              </a:spcBef>
              <a:buSzPct val="60000"/>
              <a:buFont typeface="Wingdings" pitchFamily="2" charset="2"/>
              <a:buChar char=""/>
            </a:pPr>
            <a:r>
              <a:rPr 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happens if we try to convert the second bread variable back to an integer?</a:t>
            </a:r>
          </a:p>
          <a:p>
            <a:pPr marL="18288" indent="0" defTabSz="914400">
              <a:spcBef>
                <a:spcPct val="20000"/>
              </a:spcBef>
              <a:buSzPct val="60000"/>
              <a:buNone/>
            </a:pPr>
            <a:r>
              <a:rPr lang="en-US" sz="2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bread_int</a:t>
            </a:r>
            <a:r>
              <a:rPr 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2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bread_string</a:t>
            </a:r>
            <a:r>
              <a:rPr 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18288" indent="0" defTabSz="914400">
              <a:spcBef>
                <a:spcPct val="20000"/>
              </a:spcBef>
              <a:buSzPct val="60000"/>
              <a:buNone/>
            </a:pPr>
            <a:r>
              <a:rPr 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</a:p>
          <a:p>
            <a:pPr marL="18288" indent="0" defTabSz="914400">
              <a:spcBef>
                <a:spcPct val="20000"/>
              </a:spcBef>
              <a:buSzPct val="60000"/>
              <a:buNone/>
            </a:pPr>
            <a:r>
              <a:rPr lang="en-US" sz="2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bread_int</a:t>
            </a:r>
            <a:r>
              <a:rPr 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2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bread_st</a:t>
            </a:r>
            <a:r>
              <a:rPr 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274320" indent="-256032" defTabSz="914400">
              <a:spcBef>
                <a:spcPct val="20000"/>
              </a:spcBef>
              <a:buSzPct val="60000"/>
              <a:buFont typeface="Wingdings" pitchFamily="2" charset="2"/>
              <a:buChar char=""/>
            </a:pPr>
            <a:endParaRPr lang="en-US" sz="2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4320" indent="-256032" defTabSz="914400">
              <a:spcBef>
                <a:spcPct val="20000"/>
              </a:spcBef>
              <a:buSzPct val="60000"/>
              <a:buFont typeface="Wingdings" pitchFamily="2" charset="2"/>
              <a:buChar char=""/>
            </a:pPr>
            <a:r>
              <a:rPr 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you see a difference between </a:t>
            </a:r>
            <a:r>
              <a:rPr lang="en-US" sz="2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bread_st</a:t>
            </a:r>
            <a:r>
              <a:rPr 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bread_int</a:t>
            </a:r>
            <a:r>
              <a:rPr 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Try printing them out and their data types.</a:t>
            </a:r>
          </a:p>
          <a:p>
            <a:pPr marL="731520" lvl="1" indent="-256032" defTabSz="914400">
              <a:spcBef>
                <a:spcPct val="20000"/>
              </a:spcBef>
              <a:buSzPct val="60000"/>
              <a:buFont typeface="Wingdings" pitchFamily="2" charset="2"/>
              <a:buChar char=""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print type(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variablename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for 2.7</a:t>
            </a:r>
          </a:p>
          <a:p>
            <a:pPr marL="731520" lvl="1" indent="-256032" defTabSz="914400">
              <a:spcBef>
                <a:spcPct val="20000"/>
              </a:spcBef>
              <a:buSzPct val="60000"/>
              <a:buFont typeface="Wingdings" pitchFamily="2" charset="2"/>
              <a:buChar char=""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print(type(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variablename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 for Python 3</a:t>
            </a:r>
          </a:p>
          <a:p>
            <a:pPr marL="18288" indent="0" defTabSz="914400">
              <a:spcBef>
                <a:spcPct val="20000"/>
              </a:spcBef>
              <a:buSzPct val="60000"/>
              <a:buNone/>
            </a:pPr>
            <a:endParaRPr lang="en-US" sz="2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8288" indent="0" defTabSz="914400">
              <a:spcBef>
                <a:spcPct val="20000"/>
              </a:spcBef>
              <a:buSzPct val="60000"/>
              <a:buNone/>
            </a:pPr>
            <a:r>
              <a:rPr lang="en-US" sz="2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Remember in Python 3 you have to put the print statements in a parentheses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612345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3186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543800" cy="914400"/>
          </a:xfrm>
        </p:spPr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447800"/>
            <a:ext cx="6705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They are IF AND ELSE statements that are used to diagnose True or False.</a:t>
            </a:r>
          </a:p>
          <a:p>
            <a:endParaRPr lang="en-US" sz="2800" dirty="0"/>
          </a:p>
          <a:p>
            <a:r>
              <a:rPr lang="en-US" sz="2800" dirty="0"/>
              <a:t>You use the following operators:</a:t>
            </a:r>
          </a:p>
          <a:p>
            <a:endParaRPr lang="en-US" sz="2800" dirty="0"/>
          </a:p>
          <a:p>
            <a:r>
              <a:rPr lang="en-US" sz="2800" dirty="0"/>
              <a:t>== equal </a:t>
            </a:r>
            <a:r>
              <a:rPr lang="en-US" sz="2800" dirty="0" err="1"/>
              <a:t>eg</a:t>
            </a:r>
            <a:r>
              <a:rPr lang="en-US" sz="2800" dirty="0"/>
              <a:t>: bread == 2</a:t>
            </a:r>
          </a:p>
          <a:p>
            <a:r>
              <a:rPr lang="en-US" sz="2800" dirty="0"/>
              <a:t>&gt;= greater than or equal to</a:t>
            </a:r>
          </a:p>
          <a:p>
            <a:r>
              <a:rPr lang="en-US" sz="2800" dirty="0"/>
              <a:t>&lt;= less than or equal to</a:t>
            </a:r>
          </a:p>
          <a:p>
            <a:r>
              <a:rPr lang="en-US" sz="2800" dirty="0"/>
              <a:t>!= does not equal 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05800" y="612345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3150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543800" cy="914400"/>
          </a:xfrm>
        </p:spPr>
        <p:txBody>
          <a:bodyPr/>
          <a:lstStyle/>
          <a:p>
            <a:r>
              <a:rPr lang="en-US" dirty="0"/>
              <a:t>CONDITIONALS CONT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31527"/>
            <a:ext cx="198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Needs 3 things:</a:t>
            </a:r>
          </a:p>
          <a:p>
            <a:pPr marL="342900" indent="-342900">
              <a:buAutoNum type="arabicPeriod"/>
            </a:pPr>
            <a:r>
              <a:rPr lang="en-US" dirty="0"/>
              <a:t>Colon</a:t>
            </a:r>
          </a:p>
          <a:p>
            <a:pPr marL="342900" indent="-342900">
              <a:buAutoNum type="arabicPeriod"/>
            </a:pPr>
            <a:r>
              <a:rPr lang="en-US" dirty="0"/>
              <a:t>Indents </a:t>
            </a:r>
          </a:p>
          <a:p>
            <a:pPr marL="342900" indent="-342900">
              <a:buAutoNum type="arabicPeriod"/>
            </a:pPr>
            <a:r>
              <a:rPr lang="en-US" dirty="0"/>
              <a:t>Comparison (can use operators)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Optional:</a:t>
            </a:r>
          </a:p>
          <a:p>
            <a:pPr marL="342900" indent="-342900">
              <a:buAutoNum type="arabicPeriod"/>
            </a:pPr>
            <a:r>
              <a:rPr lang="en-US" dirty="0"/>
              <a:t>ELIF statements</a:t>
            </a:r>
          </a:p>
          <a:p>
            <a:pPr marL="342900" indent="-342900">
              <a:buAutoNum type="arabicPeriod"/>
            </a:pPr>
            <a:r>
              <a:rPr lang="en-US" dirty="0"/>
              <a:t>Else statements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05800" y="612345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523" y="1667690"/>
            <a:ext cx="5384238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2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543800" cy="914400"/>
          </a:xfrm>
        </p:spPr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447800"/>
            <a:ext cx="6705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AND ELSE statements are used to compare things. True or False?</a:t>
            </a:r>
          </a:p>
          <a:p>
            <a:r>
              <a:rPr lang="en-US" sz="2800" dirty="0"/>
              <a:t>What is the expected output?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05800" y="612345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32" y="3105918"/>
            <a:ext cx="624575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4376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12443</TotalTime>
  <Words>733</Words>
  <Application>Microsoft Macintosh PowerPoint</Application>
  <PresentationFormat>On-screen Show (4:3)</PresentationFormat>
  <Paragraphs>144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Corbel</vt:lpstr>
      <vt:lpstr>Gill Sans MT</vt:lpstr>
      <vt:lpstr>Impact</vt:lpstr>
      <vt:lpstr>Wingdings</vt:lpstr>
      <vt:lpstr>Badge</vt:lpstr>
      <vt:lpstr>Python LAB</vt:lpstr>
      <vt:lpstr>We are Women Who Code!</vt:lpstr>
      <vt:lpstr>After this You will KNOW</vt:lpstr>
      <vt:lpstr>Variables &amp; Data Types</vt:lpstr>
      <vt:lpstr>Print command</vt:lpstr>
      <vt:lpstr>Print command CONT…</vt:lpstr>
      <vt:lpstr>CONDITIONALS</vt:lpstr>
      <vt:lpstr>CONDITIONALS CONT</vt:lpstr>
      <vt:lpstr>CONDITIONALS</vt:lpstr>
      <vt:lpstr>CONDITIONALS</vt:lpstr>
      <vt:lpstr>Now Let’s Create a PBJ</vt:lpstr>
      <vt:lpstr>Introducing the while loop</vt:lpstr>
      <vt:lpstr>Tip use CTRL + C to kill a program</vt:lpstr>
      <vt:lpstr>Using The WHILE LOOP for PBJ</vt:lpstr>
      <vt:lpstr>Even More Advanced</vt:lpstr>
      <vt:lpstr>THANK YOU</vt:lpstr>
      <vt:lpstr>Python Training  Resources</vt:lpstr>
      <vt:lpstr>Lynda.com via DC library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Violet</dc:creator>
  <cp:lastModifiedBy>Monica Puerto</cp:lastModifiedBy>
  <cp:revision>133</cp:revision>
  <dcterms:created xsi:type="dcterms:W3CDTF">2015-10-07T01:12:52Z</dcterms:created>
  <dcterms:modified xsi:type="dcterms:W3CDTF">2018-04-25T20:39:51Z</dcterms:modified>
</cp:coreProperties>
</file>