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36"/>
  </p:handoutMasterIdLst>
  <p:sldIdLst>
    <p:sldId id="603" r:id="rId3"/>
    <p:sldId id="604" r:id="rId5"/>
    <p:sldId id="605" r:id="rId6"/>
    <p:sldId id="606" r:id="rId7"/>
    <p:sldId id="266" r:id="rId8"/>
    <p:sldId id="267" r:id="rId9"/>
    <p:sldId id="562" r:id="rId10"/>
    <p:sldId id="563" r:id="rId11"/>
    <p:sldId id="565" r:id="rId12"/>
    <p:sldId id="566" r:id="rId13"/>
    <p:sldId id="567" r:id="rId14"/>
    <p:sldId id="568" r:id="rId15"/>
    <p:sldId id="569" r:id="rId16"/>
    <p:sldId id="570" r:id="rId17"/>
    <p:sldId id="571" r:id="rId18"/>
    <p:sldId id="572" r:id="rId19"/>
    <p:sldId id="573" r:id="rId20"/>
    <p:sldId id="574" r:id="rId21"/>
    <p:sldId id="575" r:id="rId22"/>
    <p:sldId id="335" r:id="rId23"/>
    <p:sldId id="336" r:id="rId24"/>
    <p:sldId id="334" r:id="rId25"/>
    <p:sldId id="576" r:id="rId26"/>
    <p:sldId id="577" r:id="rId27"/>
    <p:sldId id="578" r:id="rId28"/>
    <p:sldId id="579" r:id="rId29"/>
    <p:sldId id="332" r:id="rId30"/>
    <p:sldId id="405" r:id="rId31"/>
    <p:sldId id="406" r:id="rId32"/>
    <p:sldId id="407" r:id="rId33"/>
    <p:sldId id="408" r:id="rId34"/>
    <p:sldId id="409" r:id="rId35"/>
    <p:sldId id="410" r:id="rId36"/>
    <p:sldId id="411" r:id="rId37"/>
    <p:sldId id="385" r:id="rId38"/>
    <p:sldId id="412" r:id="rId39"/>
    <p:sldId id="386" r:id="rId40"/>
    <p:sldId id="413" r:id="rId41"/>
    <p:sldId id="414" r:id="rId42"/>
    <p:sldId id="415" r:id="rId43"/>
    <p:sldId id="416" r:id="rId44"/>
    <p:sldId id="417" r:id="rId45"/>
    <p:sldId id="418" r:id="rId46"/>
    <p:sldId id="419" r:id="rId47"/>
    <p:sldId id="420" r:id="rId48"/>
    <p:sldId id="422" r:id="rId49"/>
    <p:sldId id="423" r:id="rId50"/>
    <p:sldId id="436" r:id="rId51"/>
    <p:sldId id="437" r:id="rId52"/>
    <p:sldId id="438" r:id="rId53"/>
    <p:sldId id="439" r:id="rId54"/>
    <p:sldId id="440" r:id="rId55"/>
    <p:sldId id="441" r:id="rId56"/>
    <p:sldId id="442" r:id="rId57"/>
    <p:sldId id="443" r:id="rId58"/>
    <p:sldId id="444" r:id="rId59"/>
    <p:sldId id="445" r:id="rId60"/>
    <p:sldId id="446" r:id="rId61"/>
    <p:sldId id="447" r:id="rId62"/>
    <p:sldId id="448" r:id="rId63"/>
    <p:sldId id="449" r:id="rId64"/>
    <p:sldId id="450" r:id="rId65"/>
    <p:sldId id="451" r:id="rId66"/>
    <p:sldId id="452" r:id="rId67"/>
    <p:sldId id="424" r:id="rId68"/>
    <p:sldId id="425" r:id="rId69"/>
    <p:sldId id="283" r:id="rId70"/>
    <p:sldId id="286" r:id="rId71"/>
    <p:sldId id="293" r:id="rId72"/>
    <p:sldId id="428" r:id="rId73"/>
    <p:sldId id="429" r:id="rId74"/>
    <p:sldId id="430" r:id="rId75"/>
    <p:sldId id="431" r:id="rId76"/>
    <p:sldId id="432" r:id="rId77"/>
    <p:sldId id="453" r:id="rId78"/>
    <p:sldId id="454" r:id="rId79"/>
    <p:sldId id="455" r:id="rId80"/>
    <p:sldId id="456" r:id="rId81"/>
    <p:sldId id="457" r:id="rId82"/>
    <p:sldId id="458" r:id="rId83"/>
    <p:sldId id="459" r:id="rId84"/>
    <p:sldId id="460" r:id="rId85"/>
    <p:sldId id="461" r:id="rId86"/>
    <p:sldId id="462" r:id="rId87"/>
    <p:sldId id="463" r:id="rId88"/>
    <p:sldId id="464" r:id="rId89"/>
    <p:sldId id="465" r:id="rId90"/>
    <p:sldId id="466" r:id="rId91"/>
    <p:sldId id="467" r:id="rId92"/>
    <p:sldId id="468" r:id="rId93"/>
    <p:sldId id="469" r:id="rId94"/>
    <p:sldId id="470" r:id="rId95"/>
    <p:sldId id="471" r:id="rId96"/>
    <p:sldId id="472" r:id="rId97"/>
    <p:sldId id="473" r:id="rId98"/>
    <p:sldId id="474" r:id="rId99"/>
    <p:sldId id="475" r:id="rId100"/>
    <p:sldId id="476" r:id="rId101"/>
    <p:sldId id="477" r:id="rId102"/>
    <p:sldId id="478" r:id="rId103"/>
    <p:sldId id="479" r:id="rId104"/>
    <p:sldId id="480" r:id="rId105"/>
    <p:sldId id="481" r:id="rId106"/>
    <p:sldId id="482" r:id="rId107"/>
    <p:sldId id="483" r:id="rId108"/>
    <p:sldId id="484" r:id="rId109"/>
    <p:sldId id="485" r:id="rId110"/>
    <p:sldId id="486" r:id="rId111"/>
    <p:sldId id="487" r:id="rId112"/>
    <p:sldId id="488" r:id="rId113"/>
    <p:sldId id="489" r:id="rId114"/>
    <p:sldId id="490" r:id="rId115"/>
    <p:sldId id="491" r:id="rId116"/>
    <p:sldId id="492" r:id="rId117"/>
    <p:sldId id="493" r:id="rId118"/>
    <p:sldId id="494" r:id="rId119"/>
    <p:sldId id="495" r:id="rId120"/>
    <p:sldId id="496" r:id="rId121"/>
    <p:sldId id="497" r:id="rId122"/>
    <p:sldId id="498" r:id="rId123"/>
    <p:sldId id="387" r:id="rId124"/>
    <p:sldId id="388" r:id="rId125"/>
    <p:sldId id="389" r:id="rId126"/>
    <p:sldId id="390" r:id="rId127"/>
    <p:sldId id="391" r:id="rId128"/>
    <p:sldId id="392" r:id="rId129"/>
    <p:sldId id="393" r:id="rId130"/>
    <p:sldId id="394" r:id="rId131"/>
    <p:sldId id="395" r:id="rId132"/>
    <p:sldId id="396" r:id="rId133"/>
    <p:sldId id="397" r:id="rId134"/>
    <p:sldId id="398" r:id="rId135"/>
    <p:sldId id="399" r:id="rId136"/>
    <p:sldId id="400" r:id="rId137"/>
    <p:sldId id="401" r:id="rId138"/>
    <p:sldId id="402" r:id="rId139"/>
    <p:sldId id="403" r:id="rId140"/>
    <p:sldId id="404" r:id="rId141"/>
    <p:sldId id="580" r:id="rId142"/>
    <p:sldId id="258" r:id="rId143"/>
    <p:sldId id="259" r:id="rId144"/>
    <p:sldId id="260" r:id="rId145"/>
    <p:sldId id="261" r:id="rId146"/>
    <p:sldId id="262" r:id="rId147"/>
    <p:sldId id="263" r:id="rId148"/>
    <p:sldId id="581" r:id="rId149"/>
    <p:sldId id="265" r:id="rId150"/>
    <p:sldId id="582" r:id="rId151"/>
    <p:sldId id="583" r:id="rId152"/>
    <p:sldId id="268" r:id="rId153"/>
    <p:sldId id="269" r:id="rId154"/>
    <p:sldId id="270" r:id="rId155"/>
    <p:sldId id="271" r:id="rId156"/>
    <p:sldId id="272" r:id="rId157"/>
    <p:sldId id="273" r:id="rId158"/>
    <p:sldId id="274" r:id="rId159"/>
    <p:sldId id="275" r:id="rId160"/>
    <p:sldId id="276" r:id="rId161"/>
    <p:sldId id="277" r:id="rId162"/>
    <p:sldId id="278" r:id="rId163"/>
    <p:sldId id="279" r:id="rId164"/>
    <p:sldId id="280" r:id="rId165"/>
    <p:sldId id="281" r:id="rId166"/>
    <p:sldId id="282" r:id="rId167"/>
    <p:sldId id="584" r:id="rId168"/>
    <p:sldId id="284" r:id="rId169"/>
    <p:sldId id="285" r:id="rId170"/>
    <p:sldId id="585" r:id="rId171"/>
    <p:sldId id="287" r:id="rId172"/>
    <p:sldId id="288" r:id="rId173"/>
    <p:sldId id="289" r:id="rId174"/>
    <p:sldId id="290" r:id="rId175"/>
    <p:sldId id="291" r:id="rId176"/>
    <p:sldId id="292" r:id="rId177"/>
    <p:sldId id="586" r:id="rId178"/>
    <p:sldId id="294" r:id="rId179"/>
    <p:sldId id="295" r:id="rId180"/>
    <p:sldId id="296" r:id="rId181"/>
    <p:sldId id="297" r:id="rId182"/>
    <p:sldId id="298" r:id="rId183"/>
    <p:sldId id="299" r:id="rId184"/>
    <p:sldId id="300" r:id="rId185"/>
    <p:sldId id="301" r:id="rId186"/>
    <p:sldId id="302" r:id="rId187"/>
    <p:sldId id="303" r:id="rId188"/>
    <p:sldId id="304" r:id="rId189"/>
    <p:sldId id="305" r:id="rId190"/>
    <p:sldId id="306" r:id="rId191"/>
    <p:sldId id="307" r:id="rId192"/>
    <p:sldId id="308" r:id="rId193"/>
    <p:sldId id="309" r:id="rId194"/>
    <p:sldId id="310" r:id="rId195"/>
    <p:sldId id="311" r:id="rId196"/>
    <p:sldId id="312" r:id="rId197"/>
    <p:sldId id="313" r:id="rId198"/>
    <p:sldId id="314" r:id="rId199"/>
    <p:sldId id="315" r:id="rId200"/>
    <p:sldId id="316" r:id="rId201"/>
    <p:sldId id="317" r:id="rId202"/>
    <p:sldId id="318" r:id="rId203"/>
    <p:sldId id="319" r:id="rId204"/>
    <p:sldId id="320" r:id="rId205"/>
    <p:sldId id="321" r:id="rId206"/>
    <p:sldId id="322" r:id="rId207"/>
    <p:sldId id="323" r:id="rId208"/>
    <p:sldId id="324" r:id="rId209"/>
    <p:sldId id="325" r:id="rId210"/>
    <p:sldId id="326" r:id="rId211"/>
    <p:sldId id="327" r:id="rId212"/>
    <p:sldId id="344" r:id="rId213"/>
    <p:sldId id="345" r:id="rId214"/>
    <p:sldId id="346" r:id="rId215"/>
    <p:sldId id="347" r:id="rId216"/>
    <p:sldId id="328" r:id="rId217"/>
    <p:sldId id="329" r:id="rId218"/>
    <p:sldId id="330" r:id="rId219"/>
    <p:sldId id="331" r:id="rId220"/>
    <p:sldId id="587" r:id="rId221"/>
    <p:sldId id="333" r:id="rId222"/>
    <p:sldId id="588" r:id="rId223"/>
    <p:sldId id="589" r:id="rId224"/>
    <p:sldId id="590" r:id="rId225"/>
    <p:sldId id="337" r:id="rId226"/>
    <p:sldId id="338" r:id="rId227"/>
    <p:sldId id="339" r:id="rId228"/>
    <p:sldId id="340" r:id="rId229"/>
    <p:sldId id="341" r:id="rId230"/>
    <p:sldId id="342" r:id="rId231"/>
    <p:sldId id="343" r:id="rId232"/>
    <p:sldId id="348" r:id="rId233"/>
    <p:sldId id="349" r:id="rId234"/>
    <p:sldId id="350" r:id="rId2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F0000"/>
    <a:srgbClr val="0000FF"/>
    <a:srgbClr val="EF1141"/>
    <a:srgbClr val="A31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46" autoAdjust="0"/>
    <p:restoredTop sz="93690" autoAdjust="0"/>
  </p:normalViewPr>
  <p:slideViewPr>
    <p:cSldViewPr snapToGrid="0">
      <p:cViewPr varScale="1">
        <p:scale>
          <a:sx n="106" d="100"/>
          <a:sy n="106" d="100"/>
        </p:scale>
        <p:origin x="348" y="108"/>
      </p:cViewPr>
      <p:guideLst>
        <p:guide orient="horz" pos="2181"/>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6072"/>
    </p:cViewPr>
  </p:sorterViewPr>
  <p:notesViewPr>
    <p:cSldViewPr snapToGrid="0">
      <p:cViewPr varScale="1">
        <p:scale>
          <a:sx n="50" d="100"/>
          <a:sy n="50" d="100"/>
        </p:scale>
        <p:origin x="2708" y="24"/>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9" Type="http://schemas.openxmlformats.org/officeDocument/2006/relationships/tableStyles" Target="tableStyles.xml"/><Relationship Id="rId238" Type="http://schemas.openxmlformats.org/officeDocument/2006/relationships/viewProps" Target="viewProps.xml"/><Relationship Id="rId237" Type="http://schemas.openxmlformats.org/officeDocument/2006/relationships/presProps" Target="presProps.xml"/><Relationship Id="rId236" Type="http://schemas.openxmlformats.org/officeDocument/2006/relationships/handoutMaster" Target="handoutMasters/handoutMaster1.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F94D71-E482-4491-955B-A4E2315674C8}"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D41F59-DD4E-4381-B312-43EBCC5A39DD}" type="slidenum">
              <a:rPr lang="en-IN" smtClean="0"/>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11028-0D5F-49A4-AD52-7E63317FA96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40383-098B-40A0-88D4-542F69EF9466}" type="slidenum">
              <a:rPr lang="en-IN" smtClean="0"/>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940383-098B-40A0-88D4-542F69EF9466}" type="slidenum">
              <a:rPr lang="en-IN" smtClean="0"/>
            </a:fld>
            <a:endParaRPr lang="en-IN"/>
          </a:p>
        </p:txBody>
      </p:sp>
      <p:sp>
        <p:nvSpPr>
          <p:cNvPr id="5" name="Footer Placeholder 4"/>
          <p:cNvSpPr>
            <a:spLocks noGrp="1"/>
          </p:cNvSpPr>
          <p:nvPr>
            <p:ph type="ftr" sz="quarter" idx="4"/>
          </p:nvPr>
        </p:nvSpPr>
        <p:spPr/>
        <p:txBody>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8D16F37-6CE3-4EA3-92D1-035689CFCE7C}" type="slidenum">
              <a:rPr lang="en-US"/>
            </a:fld>
            <a:endParaRPr lang="en-US"/>
          </a:p>
        </p:txBody>
      </p:sp>
      <p:sp>
        <p:nvSpPr>
          <p:cNvPr id="26627" name="Rectangle 2"/>
          <p:cNvSpPr>
            <a:spLocks noGrp="1" noRot="1" noChangeAspect="1" noChangeArrowheads="1" noTextEdit="1"/>
          </p:cNvSpPr>
          <p:nvPr>
            <p:ph type="sldImg"/>
          </p:nvPr>
        </p:nvSpPr>
        <p:spPr>
          <a:solidFill>
            <a:srgbClr val="FFFFFF"/>
          </a:solidFill>
        </p:spPr>
      </p:sp>
      <p:sp>
        <p:nvSpPr>
          <p:cNvPr id="2662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CBFC3C9-C383-4D56-8A31-65C6F28B7974}" type="slidenum">
              <a:rPr lang="en-US"/>
            </a:fld>
            <a:endParaRPr lang="en-US"/>
          </a:p>
        </p:txBody>
      </p:sp>
      <p:sp>
        <p:nvSpPr>
          <p:cNvPr id="27651" name="Rectangle 2"/>
          <p:cNvSpPr>
            <a:spLocks noGrp="1" noRot="1" noChangeAspect="1" noChangeArrowheads="1" noTextEdit="1"/>
          </p:cNvSpPr>
          <p:nvPr>
            <p:ph type="sldImg"/>
          </p:nvPr>
        </p:nvSpPr>
        <p:spPr>
          <a:solidFill>
            <a:srgbClr val="FFFFFF"/>
          </a:solidFill>
        </p:spPr>
      </p:sp>
      <p:sp>
        <p:nvSpPr>
          <p:cNvPr id="2765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F8A1774-8B27-407B-86AE-B324DF52B3E8}" type="slidenum">
              <a:rPr lang="en-US"/>
            </a:fld>
            <a:endParaRPr lang="en-US"/>
          </a:p>
        </p:txBody>
      </p:sp>
      <p:sp>
        <p:nvSpPr>
          <p:cNvPr id="28675" name="Rectangle 2"/>
          <p:cNvSpPr>
            <a:spLocks noGrp="1" noRot="1" noChangeAspect="1" noChangeArrowheads="1" noTextEdit="1"/>
          </p:cNvSpPr>
          <p:nvPr>
            <p:ph type="sldImg"/>
          </p:nvPr>
        </p:nvSpPr>
        <p:spPr>
          <a:solidFill>
            <a:srgbClr val="FFFFFF"/>
          </a:solidFill>
        </p:spPr>
      </p:sp>
      <p:sp>
        <p:nvSpPr>
          <p:cNvPr id="2867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F9FB48D-62B7-4C9A-9E92-EB1E7BFA54A4}" type="slidenum">
              <a:rPr lang="en-US"/>
            </a:fld>
            <a:endParaRPr lang="en-US"/>
          </a:p>
        </p:txBody>
      </p:sp>
      <p:sp>
        <p:nvSpPr>
          <p:cNvPr id="29699" name="Rectangle 2"/>
          <p:cNvSpPr>
            <a:spLocks noGrp="1" noRot="1" noChangeAspect="1" noChangeArrowheads="1" noTextEdit="1"/>
          </p:cNvSpPr>
          <p:nvPr>
            <p:ph type="sldImg"/>
          </p:nvPr>
        </p:nvSpPr>
        <p:spPr>
          <a:solidFill>
            <a:srgbClr val="FFFFFF"/>
          </a:solidFill>
        </p:spPr>
      </p:sp>
      <p:sp>
        <p:nvSpPr>
          <p:cNvPr id="2970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DFED6F7-98C6-4F4C-8965-29ADC743FE66}" type="slidenum">
              <a:rPr lang="en-US"/>
            </a:fld>
            <a:endParaRPr lang="en-US"/>
          </a:p>
        </p:txBody>
      </p:sp>
      <p:sp>
        <p:nvSpPr>
          <p:cNvPr id="30723" name="Rectangle 2"/>
          <p:cNvSpPr>
            <a:spLocks noGrp="1" noRot="1" noChangeAspect="1" noChangeArrowheads="1" noTextEdit="1"/>
          </p:cNvSpPr>
          <p:nvPr>
            <p:ph type="sldImg"/>
          </p:nvPr>
        </p:nvSpPr>
        <p:spPr>
          <a:solidFill>
            <a:srgbClr val="FFFFFF"/>
          </a:solidFill>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A1390728-1409-4F97-80BE-6BCCD0ADE185}" type="slidenum">
              <a:rPr lang="en-US"/>
            </a:fld>
            <a:endParaRPr lang="en-US"/>
          </a:p>
        </p:txBody>
      </p:sp>
      <p:sp>
        <p:nvSpPr>
          <p:cNvPr id="31747" name="Rectangle 2"/>
          <p:cNvSpPr>
            <a:spLocks noGrp="1" noRot="1" noChangeAspect="1" noChangeArrowheads="1" noTextEdit="1"/>
          </p:cNvSpPr>
          <p:nvPr>
            <p:ph type="sldImg"/>
          </p:nvPr>
        </p:nvSpPr>
        <p:spPr>
          <a:solidFill>
            <a:srgbClr val="FFFFFF"/>
          </a:solidFill>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A60FA0A-3C47-46C5-B56B-452BA92970B1}" type="slidenum">
              <a:rPr lang="en-US"/>
            </a:fld>
            <a:endParaRPr lang="en-US"/>
          </a:p>
        </p:txBody>
      </p:sp>
      <p:sp>
        <p:nvSpPr>
          <p:cNvPr id="32771" name="Rectangle 2"/>
          <p:cNvSpPr>
            <a:spLocks noGrp="1" noRot="1" noChangeAspect="1" noChangeArrowheads="1" noTextEdit="1"/>
          </p:cNvSpPr>
          <p:nvPr>
            <p:ph type="sldImg"/>
          </p:nvPr>
        </p:nvSpPr>
        <p:spPr>
          <a:solidFill>
            <a:srgbClr val="FFFFFF"/>
          </a:solidFill>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9C51CB7-D2D2-4D1B-B98C-F9BE52AF1EF7}" type="slidenum">
              <a:rPr lang="en-US"/>
            </a:fld>
            <a:endParaRPr lang="en-US"/>
          </a:p>
        </p:txBody>
      </p:sp>
      <p:sp>
        <p:nvSpPr>
          <p:cNvPr id="33795" name="Rectangle 2"/>
          <p:cNvSpPr>
            <a:spLocks noGrp="1" noRot="1" noChangeAspect="1" noChangeArrowheads="1" noTextEdit="1"/>
          </p:cNvSpPr>
          <p:nvPr>
            <p:ph type="sldImg"/>
          </p:nvPr>
        </p:nvSpPr>
        <p:spPr>
          <a:solidFill>
            <a:srgbClr val="FFFFFF"/>
          </a:solidFill>
        </p:spPr>
      </p:sp>
      <p:sp>
        <p:nvSpPr>
          <p:cNvPr id="3379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830BA85-BBC2-458A-A53E-7A7328AA16B5}" type="slidenum">
              <a:rPr lang="en-US"/>
            </a:fld>
            <a:endParaRPr lang="en-US"/>
          </a:p>
        </p:txBody>
      </p:sp>
      <p:sp>
        <p:nvSpPr>
          <p:cNvPr id="34819" name="Rectangle 2"/>
          <p:cNvSpPr>
            <a:spLocks noGrp="1" noRot="1" noChangeAspect="1" noChangeArrowheads="1" noTextEdit="1"/>
          </p:cNvSpPr>
          <p:nvPr>
            <p:ph type="sldImg"/>
          </p:nvPr>
        </p:nvSpPr>
        <p:spPr>
          <a:solidFill>
            <a:srgbClr val="FFFFFF"/>
          </a:solidFill>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768C0D3-FAAC-412E-8691-8C6F2DC9FA25}" type="slidenum">
              <a:rPr lang="en-US"/>
            </a:fld>
            <a:endParaRPr lang="en-US"/>
          </a:p>
        </p:txBody>
      </p:sp>
      <p:sp>
        <p:nvSpPr>
          <p:cNvPr id="35843" name="Rectangle 2"/>
          <p:cNvSpPr>
            <a:spLocks noGrp="1" noRot="1" noChangeAspect="1" noChangeArrowheads="1" noTextEdit="1"/>
          </p:cNvSpPr>
          <p:nvPr>
            <p:ph type="sldImg"/>
          </p:nvPr>
        </p:nvSpPr>
        <p:spPr>
          <a:solidFill>
            <a:srgbClr val="FFFFFF"/>
          </a:solidFill>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D99A9B8-F779-49CD-A076-1DD80D48C8E9}" type="slidenum">
              <a:rPr lang="en-US"/>
            </a:fld>
            <a:endParaRPr lang="en-US"/>
          </a:p>
        </p:txBody>
      </p:sp>
      <p:sp>
        <p:nvSpPr>
          <p:cNvPr id="36867" name="Rectangle 2"/>
          <p:cNvSpPr>
            <a:spLocks noGrp="1" noRot="1" noChangeAspect="1" noChangeArrowheads="1" noTextEdit="1"/>
          </p:cNvSpPr>
          <p:nvPr>
            <p:ph type="sldImg"/>
          </p:nvPr>
        </p:nvSpPr>
        <p:spPr>
          <a:solidFill>
            <a:srgbClr val="FFFFFF"/>
          </a:solidFill>
        </p:spPr>
      </p:sp>
      <p:sp>
        <p:nvSpPr>
          <p:cNvPr id="3686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94BDE43-0351-42CC-B5BC-A52A78CE54B7}" type="slidenum">
              <a:rPr lang="en-US"/>
            </a:fld>
            <a:endParaRPr lang="en-US"/>
          </a:p>
        </p:txBody>
      </p:sp>
      <p:sp>
        <p:nvSpPr>
          <p:cNvPr id="37891" name="Rectangle 2"/>
          <p:cNvSpPr>
            <a:spLocks noGrp="1" noRot="1" noChangeAspect="1" noChangeArrowheads="1" noTextEdit="1"/>
          </p:cNvSpPr>
          <p:nvPr>
            <p:ph type="sldImg"/>
          </p:nvPr>
        </p:nvSpPr>
        <p:spPr>
          <a:solidFill>
            <a:srgbClr val="FFFFFF"/>
          </a:solidFill>
        </p:spPr>
      </p:sp>
      <p:sp>
        <p:nvSpPr>
          <p:cNvPr id="3789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178DA58-4A48-4E47-B199-854192B03B3D}" type="slidenum">
              <a:rPr lang="en-US"/>
            </a:fld>
            <a:endParaRPr lang="en-US"/>
          </a:p>
        </p:txBody>
      </p:sp>
      <p:sp>
        <p:nvSpPr>
          <p:cNvPr id="38915" name="Rectangle 2"/>
          <p:cNvSpPr>
            <a:spLocks noGrp="1" noRot="1" noChangeAspect="1" noChangeArrowheads="1" noTextEdit="1"/>
          </p:cNvSpPr>
          <p:nvPr>
            <p:ph type="sldImg"/>
          </p:nvPr>
        </p:nvSpPr>
        <p:spPr>
          <a:solidFill>
            <a:srgbClr val="FFFFFF"/>
          </a:solidFill>
        </p:spPr>
      </p:sp>
      <p:sp>
        <p:nvSpPr>
          <p:cNvPr id="3891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F645112-52D0-45D4-9738-FEF589EA92E5}" type="slidenum">
              <a:rPr lang="en-US"/>
            </a:fld>
            <a:endParaRPr lang="en-US"/>
          </a:p>
        </p:txBody>
      </p:sp>
      <p:sp>
        <p:nvSpPr>
          <p:cNvPr id="39939" name="Rectangle 2"/>
          <p:cNvSpPr>
            <a:spLocks noGrp="1" noRot="1" noChangeAspect="1" noChangeArrowheads="1" noTextEdit="1"/>
          </p:cNvSpPr>
          <p:nvPr>
            <p:ph type="sldImg"/>
          </p:nvPr>
        </p:nvSpPr>
        <p:spPr>
          <a:solidFill>
            <a:srgbClr val="FFFFFF"/>
          </a:solidFill>
        </p:spPr>
      </p:sp>
      <p:sp>
        <p:nvSpPr>
          <p:cNvPr id="3994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17AF436-906A-454F-A376-9E401569A30B}" type="slidenum">
              <a:rPr lang="en-US"/>
            </a:fld>
            <a:endParaRPr lang="en-US"/>
          </a:p>
        </p:txBody>
      </p:sp>
      <p:sp>
        <p:nvSpPr>
          <p:cNvPr id="41987" name="Rectangle 2"/>
          <p:cNvSpPr>
            <a:spLocks noGrp="1" noRot="1" noChangeAspect="1" noChangeArrowheads="1" noTextEdit="1"/>
          </p:cNvSpPr>
          <p:nvPr>
            <p:ph type="sldImg"/>
          </p:nvPr>
        </p:nvSpPr>
        <p:spPr>
          <a:solidFill>
            <a:srgbClr val="FFFFFF"/>
          </a:solidFill>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0DD4117-FE22-4D90-9D16-DE1EF97F0169}" type="slidenum">
              <a:rPr lang="en-US"/>
            </a:fld>
            <a:endParaRPr lang="en-US"/>
          </a:p>
        </p:txBody>
      </p:sp>
      <p:sp>
        <p:nvSpPr>
          <p:cNvPr id="43011" name="Rectangle 2"/>
          <p:cNvSpPr>
            <a:spLocks noGrp="1" noRot="1" noChangeAspect="1" noChangeArrowheads="1" noTextEdit="1"/>
          </p:cNvSpPr>
          <p:nvPr>
            <p:ph type="sldImg"/>
          </p:nvPr>
        </p:nvSpPr>
        <p:spPr>
          <a:solidFill>
            <a:srgbClr val="FFFFFF"/>
          </a:solidFill>
        </p:spPr>
      </p:sp>
      <p:sp>
        <p:nvSpPr>
          <p:cNvPr id="4301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C3CC45C-8953-49F5-8D39-4F5E4D866D2C}" type="slidenum">
              <a:rPr lang="en-US"/>
            </a:fld>
            <a:endParaRPr lang="en-US"/>
          </a:p>
        </p:txBody>
      </p:sp>
      <p:sp>
        <p:nvSpPr>
          <p:cNvPr id="44035" name="Rectangle 2"/>
          <p:cNvSpPr>
            <a:spLocks noGrp="1" noRot="1" noChangeAspect="1" noChangeArrowheads="1" noTextEdit="1"/>
          </p:cNvSpPr>
          <p:nvPr>
            <p:ph type="sldImg"/>
          </p:nvPr>
        </p:nvSpPr>
        <p:spPr>
          <a:solidFill>
            <a:srgbClr val="FFFFFF"/>
          </a:solidFill>
        </p:spPr>
      </p:sp>
      <p:sp>
        <p:nvSpPr>
          <p:cNvPr id="4403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BD09F4B-957F-4AB6-A5A1-E10C10363540}" type="slidenum">
              <a:rPr lang="en-US"/>
            </a:fld>
            <a:endParaRPr lang="en-US"/>
          </a:p>
        </p:txBody>
      </p:sp>
      <p:sp>
        <p:nvSpPr>
          <p:cNvPr id="45059" name="Rectangle 2"/>
          <p:cNvSpPr>
            <a:spLocks noGrp="1" noRot="1" noChangeAspect="1" noChangeArrowheads="1" noTextEdit="1"/>
          </p:cNvSpPr>
          <p:nvPr>
            <p:ph type="sldImg"/>
          </p:nvPr>
        </p:nvSpPr>
        <p:spPr>
          <a:solidFill>
            <a:srgbClr val="FFFFFF"/>
          </a:solidFill>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ln>
        </p:spPr>
      </p:sp>
      <p:sp>
        <p:nvSpPr>
          <p:cNvPr id="7577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75780" name="Slide Number Placeholder 3"/>
          <p:cNvSpPr>
            <a:spLocks noGrp="1"/>
          </p:cNvSpPr>
          <p:nvPr>
            <p:ph type="sldNum" sz="quarter" idx="5"/>
          </p:nvPr>
        </p:nvSpPr>
        <p:spPr bwMode="auto">
          <a:noFill/>
          <a:ln>
            <a:miter lim="800000"/>
          </a:ln>
        </p:spPr>
        <p:txBody>
          <a:bodyPr wrap="square" numCol="1" anchorCtr="0" compatLnSpc="1"/>
          <a:lstStyle/>
          <a:p>
            <a:fld id="{A24E9CD4-8FE0-4DF7-B038-7A2EA0ED7894}" type="slidenum">
              <a:rPr lang="en-US" smtClean="0"/>
            </a:fld>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ln>
        </p:spPr>
      </p:sp>
      <p:sp>
        <p:nvSpPr>
          <p:cNvPr id="78851"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78852" name="Slide Number Placeholder 3"/>
          <p:cNvSpPr>
            <a:spLocks noGrp="1"/>
          </p:cNvSpPr>
          <p:nvPr>
            <p:ph type="sldNum" sz="quarter" idx="5"/>
          </p:nvPr>
        </p:nvSpPr>
        <p:spPr bwMode="auto">
          <a:noFill/>
          <a:ln>
            <a:miter lim="800000"/>
          </a:ln>
        </p:spPr>
        <p:txBody>
          <a:bodyPr wrap="square" numCol="1" anchorCtr="0" compatLnSpc="1"/>
          <a:lstStyle/>
          <a:p>
            <a:fld id="{DE0916DB-1E79-4488-AC2B-68B189636C85}" type="slidenum">
              <a:rPr lang="en-US" smtClean="0"/>
            </a:fld>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5FC74613-7431-404C-ABA6-ED3568E1B935}" type="slidenum">
              <a:rPr lang="en-US"/>
            </a:fld>
            <a:endParaRPr lang="en-US"/>
          </a:p>
        </p:txBody>
      </p:sp>
      <p:sp>
        <p:nvSpPr>
          <p:cNvPr id="124931" name="Rectangle 2"/>
          <p:cNvSpPr>
            <a:spLocks noGrp="1" noRot="1" noChangeAspect="1" noChangeArrowheads="1" noTextEdit="1"/>
          </p:cNvSpPr>
          <p:nvPr>
            <p:ph type="sldImg"/>
          </p:nvPr>
        </p:nvSpPr>
        <p:spPr>
          <a:xfrm>
            <a:off x="393700" y="692150"/>
            <a:ext cx="6070600" cy="3416300"/>
          </a:xfrm>
        </p:spPr>
      </p:sp>
      <p:sp>
        <p:nvSpPr>
          <p:cNvPr id="124932" name="Rectangle 3"/>
          <p:cNvSpPr>
            <a:spLocks noGrp="1" noChangeArrowheads="1"/>
          </p:cNvSpPr>
          <p:nvPr>
            <p:ph type="body" idx="1"/>
          </p:nvPr>
        </p:nvSpPr>
        <p:spPr>
          <a:xfrm>
            <a:off x="913805" y="4343704"/>
            <a:ext cx="5030391" cy="4113892"/>
          </a:xfrm>
          <a:noFill/>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D21DB4-6CD3-4BA9-A19D-7813D7E9B551}" type="slidenum">
              <a:rPr lang="en-US" smtClean="0"/>
            </a:fld>
            <a:endParaRPr lang="en-US"/>
          </a:p>
        </p:txBody>
      </p:sp>
      <p:sp>
        <p:nvSpPr>
          <p:cNvPr id="5" name="Footer Placeholder 4"/>
          <p:cNvSpPr>
            <a:spLocks noGrp="1"/>
          </p:cNvSpPr>
          <p:nvPr>
            <p:ph type="ftr" sz="quarter" idx="4"/>
          </p:nvPr>
        </p:nvSpPr>
        <p:spPr/>
        <p:txBody>
          <a:bodyPr/>
          <a:lstStyle/>
          <a:p>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ln>
        </p:spPr>
      </p:sp>
      <p:sp>
        <p:nvSpPr>
          <p:cNvPr id="58371"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58372" name="Slide Number Placeholder 3"/>
          <p:cNvSpPr>
            <a:spLocks noGrp="1"/>
          </p:cNvSpPr>
          <p:nvPr>
            <p:ph type="sldNum" sz="quarter" idx="5"/>
          </p:nvPr>
        </p:nvSpPr>
        <p:spPr bwMode="auto">
          <a:noFill/>
          <a:ln>
            <a:miter lim="800000"/>
          </a:ln>
        </p:spPr>
        <p:txBody>
          <a:bodyPr wrap="square" numCol="1" anchorCtr="0" compatLnSpc="1"/>
          <a:lstStyle/>
          <a:p>
            <a:fld id="{8EB7010C-33B0-4B9F-BAF1-23E872497347}" type="slidenum">
              <a:rPr lang="en-US" smtClean="0"/>
            </a:fld>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ln>
        </p:spPr>
      </p:sp>
      <p:sp>
        <p:nvSpPr>
          <p:cNvPr id="5939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59396" name="Slide Number Placeholder 3"/>
          <p:cNvSpPr>
            <a:spLocks noGrp="1"/>
          </p:cNvSpPr>
          <p:nvPr>
            <p:ph type="sldNum" sz="quarter" idx="5"/>
          </p:nvPr>
        </p:nvSpPr>
        <p:spPr bwMode="auto">
          <a:noFill/>
          <a:ln>
            <a:miter lim="800000"/>
          </a:ln>
        </p:spPr>
        <p:txBody>
          <a:bodyPr wrap="square" numCol="1" anchorCtr="0" compatLnSpc="1"/>
          <a:lstStyle/>
          <a:p>
            <a:fld id="{B7BB0BF9-E573-438C-941A-2F44C180B264}" type="slidenum">
              <a:rPr lang="en-US" smtClean="0"/>
            </a:fld>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ln>
        </p:spPr>
      </p:sp>
      <p:sp>
        <p:nvSpPr>
          <p:cNvPr id="77827" name="Notes Placeholder 2"/>
          <p:cNvSpPr>
            <a:spLocks noGrp="1"/>
          </p:cNvSpPr>
          <p:nvPr>
            <p:ph type="body" idx="1"/>
          </p:nvPr>
        </p:nvSpPr>
        <p:spPr bwMode="auto">
          <a:noFill/>
        </p:spPr>
        <p:txBody>
          <a:bodyPr wrap="square" numCol="1" anchor="t" anchorCtr="0" compatLnSpc="1"/>
          <a:lstStyle/>
          <a:p>
            <a:pPr eaLnBrk="1" hangingPunct="1"/>
            <a:endParaRPr lang="en-US"/>
          </a:p>
        </p:txBody>
      </p:sp>
      <p:sp>
        <p:nvSpPr>
          <p:cNvPr id="77828" name="Slide Number Placeholder 3"/>
          <p:cNvSpPr>
            <a:spLocks noGrp="1"/>
          </p:cNvSpPr>
          <p:nvPr>
            <p:ph type="sldNum" sz="quarter" idx="5"/>
          </p:nvPr>
        </p:nvSpPr>
        <p:spPr bwMode="auto">
          <a:noFill/>
          <a:ln>
            <a:miter lim="800000"/>
          </a:ln>
        </p:spPr>
        <p:txBody>
          <a:bodyPr wrap="square" numCol="1" anchorCtr="0" compatLnSpc="1"/>
          <a:lstStyle/>
          <a:p>
            <a:fld id="{9F13EAC1-0825-44EF-8C11-1CBE7EC6DDAE}" type="slidenum">
              <a:rPr lang="en-US" smtClean="0"/>
            </a:fld>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ln>
        </p:spPr>
      </p:sp>
      <p:sp>
        <p:nvSpPr>
          <p:cNvPr id="78851" name="Notes Placeholder 2"/>
          <p:cNvSpPr>
            <a:spLocks noGrp="1"/>
          </p:cNvSpPr>
          <p:nvPr>
            <p:ph type="body" idx="1"/>
          </p:nvPr>
        </p:nvSpPr>
        <p:spPr bwMode="auto">
          <a:noFill/>
        </p:spPr>
        <p:txBody>
          <a:bodyPr wrap="square" numCol="1" anchor="t" anchorCtr="0" compatLnSpc="1"/>
          <a:lstStyle/>
          <a:p>
            <a:pPr eaLnBrk="1" hangingPunct="1"/>
            <a:endParaRPr lang="en-US"/>
          </a:p>
        </p:txBody>
      </p:sp>
      <p:sp>
        <p:nvSpPr>
          <p:cNvPr id="78852" name="Slide Number Placeholder 3"/>
          <p:cNvSpPr>
            <a:spLocks noGrp="1"/>
          </p:cNvSpPr>
          <p:nvPr>
            <p:ph type="sldNum" sz="quarter" idx="5"/>
          </p:nvPr>
        </p:nvSpPr>
        <p:spPr bwMode="auto">
          <a:noFill/>
          <a:ln>
            <a:miter lim="800000"/>
          </a:ln>
        </p:spPr>
        <p:txBody>
          <a:bodyPr wrap="square" numCol="1" anchorCtr="0" compatLnSpc="1"/>
          <a:lstStyle/>
          <a:p>
            <a:fld id="{6032BEE4-D985-4811-BFF0-A26B0CB0D508}" type="slidenum">
              <a:rPr lang="en-US" smtClean="0"/>
            </a:fld>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3F0A60D-D7A7-4B48-9B45-08A10672F5E3}" type="slidenum">
              <a:rPr lang="en-US"/>
            </a:fld>
            <a:endParaRPr lang="en-US"/>
          </a:p>
        </p:txBody>
      </p:sp>
      <p:sp>
        <p:nvSpPr>
          <p:cNvPr id="24579" name="Rectangle 2"/>
          <p:cNvSpPr>
            <a:spLocks noGrp="1" noRot="1" noChangeAspect="1" noChangeArrowheads="1" noTextEdit="1"/>
          </p:cNvSpPr>
          <p:nvPr>
            <p:ph type="sldImg"/>
          </p:nvPr>
        </p:nvSpPr>
        <p:spPr>
          <a:solidFill>
            <a:srgbClr val="FFFFFF"/>
          </a:solidFill>
        </p:spPr>
      </p:sp>
      <p:sp>
        <p:nvSpPr>
          <p:cNvPr id="2458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5AC5352-9F38-4044-A2EF-A90F0FD43283}" type="slidenum">
              <a:rPr lang="en-US"/>
            </a:fld>
            <a:endParaRPr lang="en-US"/>
          </a:p>
        </p:txBody>
      </p:sp>
      <p:sp>
        <p:nvSpPr>
          <p:cNvPr id="25603" name="Rectangle 2"/>
          <p:cNvSpPr>
            <a:spLocks noGrp="1" noRot="1" noChangeAspect="1" noChangeArrowheads="1" noTextEdit="1"/>
          </p:cNvSpPr>
          <p:nvPr>
            <p:ph type="sldImg"/>
          </p:nvPr>
        </p:nvSpPr>
        <p:spPr>
          <a:solidFill>
            <a:srgbClr val="FFFFFF"/>
          </a:solidFill>
        </p:spPr>
      </p:sp>
      <p:sp>
        <p:nvSpPr>
          <p:cNvPr id="2560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p:cNvSpPr>
            <a:spLocks noGrp="1"/>
          </p:cNvSpPr>
          <p:nvPr>
            <p:ph type="ftr" sz="quarter" idx="4"/>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48B066C-C9F7-45A8-AD6E-57E3107EEA24}" type="datetime1">
              <a:rPr lang="en-US" smtClean="0"/>
            </a:fld>
            <a:endParaRPr lang="en-IN"/>
          </a:p>
        </p:txBody>
      </p:sp>
      <p:sp>
        <p:nvSpPr>
          <p:cNvPr id="5" name="Footer Placeholder 4"/>
          <p:cNvSpPr>
            <a:spLocks noGrp="1"/>
          </p:cNvSpPr>
          <p:nvPr>
            <p:ph type="ftr" sz="quarter" idx="11"/>
          </p:nvPr>
        </p:nvSpPr>
        <p:spPr/>
        <p:txBody>
          <a:bodyPr/>
          <a:lstStyle/>
          <a:p>
            <a:r>
              <a:rPr lang="en-IN"/>
              <a:t>Dr.P.Rama,  Assistant Professor / SRM CTECH</a:t>
            </a:r>
            <a:endParaRPr lang="en-IN"/>
          </a:p>
        </p:txBody>
      </p:sp>
      <p:sp>
        <p:nvSpPr>
          <p:cNvPr id="6" name="Slide Number Placeholder 5"/>
          <p:cNvSpPr>
            <a:spLocks noGrp="1"/>
          </p:cNvSpPr>
          <p:nvPr>
            <p:ph type="sldNum" sz="quarter" idx="12"/>
          </p:nvPr>
        </p:nvSpPr>
        <p:spPr/>
        <p:txBody>
          <a:bodyPr/>
          <a:lstStyle/>
          <a:p>
            <a:fld id="{AD7ED525-5088-40CF-8CE0-E4296ADF624B}" type="slidenum">
              <a:rPr lang="en-IN" smtClean="0"/>
            </a:fld>
            <a:endParaRPr lang="en-IN"/>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E53D876-90DE-4594-A657-F9698A8F30F7}" type="datetime1">
              <a:rPr lang="en-US" smtClean="0"/>
            </a:fld>
            <a:endParaRPr lang="en-IN"/>
          </a:p>
        </p:txBody>
      </p:sp>
      <p:sp>
        <p:nvSpPr>
          <p:cNvPr id="5" name="Footer Placeholder 4"/>
          <p:cNvSpPr>
            <a:spLocks noGrp="1"/>
          </p:cNvSpPr>
          <p:nvPr>
            <p:ph type="ftr" sz="quarter" idx="11"/>
          </p:nvPr>
        </p:nvSpPr>
        <p:spPr/>
        <p:txBody>
          <a:bodyPr/>
          <a:lstStyle/>
          <a:p>
            <a:r>
              <a:rPr lang="en-IN"/>
              <a:t>Dr.P.Rama,  Assistant Professor / SRM CTECH</a:t>
            </a:r>
            <a:endParaRPr lang="en-IN"/>
          </a:p>
        </p:txBody>
      </p:sp>
      <p:sp>
        <p:nvSpPr>
          <p:cNvPr id="6" name="Slide Number Placeholder 5"/>
          <p:cNvSpPr>
            <a:spLocks noGrp="1"/>
          </p:cNvSpPr>
          <p:nvPr>
            <p:ph type="sldNum" sz="quarter" idx="12"/>
          </p:nvPr>
        </p:nvSpPr>
        <p:spPr/>
        <p:txBody>
          <a:bodyPr/>
          <a:lstStyle/>
          <a:p>
            <a:fld id="{AD7ED525-5088-40CF-8CE0-E4296ADF624B}" type="slidenum">
              <a:rPr lang="en-IN" smtClean="0"/>
            </a:fld>
            <a:endParaRPr lang="en-I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A20F5B-5A45-4198-85FA-8B4828127E5A}" type="datetime1">
              <a:rPr lang="en-US" smtClean="0"/>
            </a:fld>
            <a:endParaRPr lang="en-IN"/>
          </a:p>
        </p:txBody>
      </p:sp>
      <p:sp>
        <p:nvSpPr>
          <p:cNvPr id="5" name="Footer Placeholder 4"/>
          <p:cNvSpPr>
            <a:spLocks noGrp="1"/>
          </p:cNvSpPr>
          <p:nvPr>
            <p:ph type="ftr" sz="quarter" idx="11"/>
          </p:nvPr>
        </p:nvSpPr>
        <p:spPr/>
        <p:txBody>
          <a:bodyPr/>
          <a:lstStyle/>
          <a:p>
            <a:r>
              <a:rPr lang="en-IN"/>
              <a:t>Dr.P.Rama,  Assistant Professor / SRM CTECH</a:t>
            </a:r>
            <a:endParaRPr lang="en-IN"/>
          </a:p>
        </p:txBody>
      </p:sp>
      <p:sp>
        <p:nvSpPr>
          <p:cNvPr id="6" name="Slide Number Placeholder 5"/>
          <p:cNvSpPr>
            <a:spLocks noGrp="1"/>
          </p:cNvSpPr>
          <p:nvPr>
            <p:ph type="sldNum" sz="quarter" idx="12"/>
          </p:nvPr>
        </p:nvSpPr>
        <p:spPr/>
        <p:txBody>
          <a:bodyPr/>
          <a:lstStyle/>
          <a:p>
            <a:fld id="{AD7ED525-5088-40CF-8CE0-E4296ADF624B}" type="slidenum">
              <a:rPr lang="en-IN" smtClean="0"/>
            </a:fld>
            <a:endParaRPr lang="en-IN"/>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D1ADF2-558B-4C6D-97C5-6CBBA99CA23D}" type="datetime1">
              <a:rPr lang="en-US" smtClean="0"/>
            </a:fld>
            <a:endParaRPr lang="en-US"/>
          </a:p>
        </p:txBody>
      </p:sp>
      <p:sp>
        <p:nvSpPr>
          <p:cNvPr id="5" name="Footer Placeholder 4"/>
          <p:cNvSpPr>
            <a:spLocks noGrp="1"/>
          </p:cNvSpPr>
          <p:nvPr>
            <p:ph type="ftr" sz="quarter" idx="11"/>
          </p:nvPr>
        </p:nvSpPr>
        <p:spPr/>
        <p:txBody>
          <a:bodyPr/>
          <a:lstStyle/>
          <a:p>
            <a:r>
              <a:rPr lang="en-US"/>
              <a:t>Dr.P.Rama,  Assistant Professor / SRM CTECH</a:t>
            </a:r>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p:transition spd="med">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2425"/>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12298"/>
            <a:ext cx="963251" cy="960203"/>
          </a:xfrm>
          <a:prstGeom prst="rect">
            <a:avLst/>
          </a:prstGeom>
        </p:spPr>
      </p:pic>
      <p:sp>
        <p:nvSpPr>
          <p:cNvPr id="10" name="Slide Number Placeholder 9"/>
          <p:cNvSpPr>
            <a:spLocks noGrp="1"/>
          </p:cNvSpPr>
          <p:nvPr>
            <p:ph type="sldNum" sz="quarter" idx="12"/>
          </p:nvPr>
        </p:nvSpPr>
        <p:spPr>
          <a:xfrm>
            <a:off x="8153400" y="64833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fld>
            <a:endParaRPr lang="en-IN"/>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0" y="6356350"/>
            <a:ext cx="3469888" cy="501650"/>
          </a:xfrm>
        </p:spPr>
        <p:txBody>
          <a:bodyPr/>
          <a:lstStyle>
            <a:lvl1pPr>
              <a:defRPr b="1"/>
            </a:lvl1pPr>
          </a:lstStyle>
          <a:p>
            <a:fld id="{9B720D4E-F59D-4693-A5FB-C5AC700A83D0}" type="datetime1">
              <a:rPr lang="en-US" smtClean="0"/>
            </a:fld>
            <a:endParaRPr lang="en-IN" dirty="0"/>
          </a:p>
        </p:txBody>
      </p:sp>
      <p:sp>
        <p:nvSpPr>
          <p:cNvPr id="5" name="Footer Placeholder 4"/>
          <p:cNvSpPr>
            <a:spLocks noGrp="1"/>
          </p:cNvSpPr>
          <p:nvPr>
            <p:ph type="ftr" sz="quarter" idx="11"/>
          </p:nvPr>
        </p:nvSpPr>
        <p:spPr>
          <a:xfrm>
            <a:off x="3469888" y="6356350"/>
            <a:ext cx="5140712" cy="501650"/>
          </a:xfrm>
        </p:spPr>
        <p:txBody>
          <a:bodyPr/>
          <a:lstStyle>
            <a:lvl1pPr>
              <a:defRPr b="1"/>
            </a:lvl1pPr>
          </a:lstStyle>
          <a:p>
            <a:r>
              <a:rPr lang="en-IN"/>
              <a:t>Dr.P.Rama,  Assistant Professor / SRM CTECH</a:t>
            </a:r>
            <a:endParaRPr lang="en-IN"/>
          </a:p>
        </p:txBody>
      </p:sp>
      <p:sp>
        <p:nvSpPr>
          <p:cNvPr id="6" name="Slide Number Placeholder 5"/>
          <p:cNvSpPr>
            <a:spLocks noGrp="1"/>
          </p:cNvSpPr>
          <p:nvPr>
            <p:ph type="sldNum" sz="quarter" idx="12"/>
          </p:nvPr>
        </p:nvSpPr>
        <p:spPr>
          <a:xfrm>
            <a:off x="8610600" y="6356350"/>
            <a:ext cx="3581400" cy="501650"/>
          </a:xfrm>
        </p:spPr>
        <p:txBody>
          <a:bodyPr/>
          <a:lstStyle>
            <a:lvl1pPr>
              <a:defRPr b="1"/>
            </a:lvl1pPr>
          </a:lstStyle>
          <a:p>
            <a:fld id="{AD7ED525-5088-40CF-8CE0-E4296ADF624B}" type="slidenum">
              <a:rPr lang="en-IN" smtClean="0"/>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31549"/>
            <a:ext cx="963251" cy="960203"/>
          </a:xfrm>
          <a:prstGeom prst="rect">
            <a:avLst/>
          </a:prstGeom>
        </p:spPr>
      </p:pic>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0" y="6356350"/>
            <a:ext cx="3581400" cy="501650"/>
          </a:xfrm>
        </p:spPr>
        <p:txBody>
          <a:bodyPr/>
          <a:lstStyle/>
          <a:p>
            <a:fld id="{5FD69914-42C1-40F6-8E6B-E3EB5DC04DE0}" type="datetime1">
              <a:rPr lang="en-US" smtClean="0"/>
            </a:fld>
            <a:endParaRPr lang="en-IN"/>
          </a:p>
        </p:txBody>
      </p:sp>
      <p:sp>
        <p:nvSpPr>
          <p:cNvPr id="6" name="Footer Placeholder 5"/>
          <p:cNvSpPr>
            <a:spLocks noGrp="1"/>
          </p:cNvSpPr>
          <p:nvPr>
            <p:ph type="ftr" sz="quarter" idx="11"/>
          </p:nvPr>
        </p:nvSpPr>
        <p:spPr>
          <a:xfrm>
            <a:off x="3581400" y="6356350"/>
            <a:ext cx="5029200" cy="501650"/>
          </a:xfrm>
        </p:spPr>
        <p:txBody>
          <a:bodyPr/>
          <a:lstStyle/>
          <a:p>
            <a:r>
              <a:rPr lang="en-IN"/>
              <a:t>Dr.P.Rama,  Assistant Professor / SRM CTECH</a:t>
            </a:r>
            <a:endParaRPr lang="en-IN"/>
          </a:p>
        </p:txBody>
      </p:sp>
      <p:sp>
        <p:nvSpPr>
          <p:cNvPr id="7" name="Slide Number Placeholder 6"/>
          <p:cNvSpPr>
            <a:spLocks noGrp="1"/>
          </p:cNvSpPr>
          <p:nvPr>
            <p:ph type="sldNum" sz="quarter" idx="12"/>
          </p:nvPr>
        </p:nvSpPr>
        <p:spPr>
          <a:xfrm>
            <a:off x="8610600" y="6356350"/>
            <a:ext cx="3543300" cy="501650"/>
          </a:xfrm>
        </p:spPr>
        <p:txBody>
          <a:bodyPr/>
          <a:lstStyle/>
          <a:p>
            <a:fld id="{AD7ED525-5088-40CF-8CE0-E4296ADF624B}" type="slidenum">
              <a:rPr lang="en-IN" smtClean="0"/>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31549"/>
            <a:ext cx="963251" cy="960203"/>
          </a:xfrm>
          <a:prstGeom prst="rect">
            <a:avLst/>
          </a:prstGeom>
        </p:spPr>
      </p:pic>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6356AA3-771D-4B2B-B60C-94F7AD1F05A8}" type="datetime1">
              <a:rPr lang="en-US" smtClean="0"/>
            </a:fld>
            <a:endParaRPr lang="en-IN"/>
          </a:p>
        </p:txBody>
      </p:sp>
      <p:sp>
        <p:nvSpPr>
          <p:cNvPr id="8" name="Footer Placeholder 7"/>
          <p:cNvSpPr>
            <a:spLocks noGrp="1"/>
          </p:cNvSpPr>
          <p:nvPr>
            <p:ph type="ftr" sz="quarter" idx="11"/>
          </p:nvPr>
        </p:nvSpPr>
        <p:spPr/>
        <p:txBody>
          <a:bodyPr/>
          <a:lstStyle/>
          <a:p>
            <a:r>
              <a:rPr lang="en-IN"/>
              <a:t>Dr.P.Rama,  Assistant Professor / SRM CTECH</a:t>
            </a:r>
            <a:endParaRPr lang="en-IN"/>
          </a:p>
        </p:txBody>
      </p:sp>
      <p:sp>
        <p:nvSpPr>
          <p:cNvPr id="9" name="Slide Number Placeholder 8"/>
          <p:cNvSpPr>
            <a:spLocks noGrp="1"/>
          </p:cNvSpPr>
          <p:nvPr>
            <p:ph type="sldNum" sz="quarter" idx="12"/>
          </p:nvPr>
        </p:nvSpPr>
        <p:spPr/>
        <p:txBody>
          <a:bodyPr/>
          <a:lstStyle/>
          <a:p>
            <a:fld id="{AD7ED525-5088-40CF-8CE0-E4296ADF624B}" type="slidenum">
              <a:rPr lang="en-IN" smtClean="0"/>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31549"/>
            <a:ext cx="963251" cy="960203"/>
          </a:xfrm>
          <a:prstGeom prst="rect">
            <a:avLst/>
          </a:prstGeom>
        </p:spPr>
      </p:pic>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DF802F-2362-4F40-8414-156636DB32A7}" type="datetime1">
              <a:rPr lang="en-US" smtClean="0"/>
            </a:fld>
            <a:endParaRPr lang="en-IN"/>
          </a:p>
        </p:txBody>
      </p:sp>
      <p:sp>
        <p:nvSpPr>
          <p:cNvPr id="4" name="Footer Placeholder 3"/>
          <p:cNvSpPr>
            <a:spLocks noGrp="1"/>
          </p:cNvSpPr>
          <p:nvPr>
            <p:ph type="ftr" sz="quarter" idx="11"/>
          </p:nvPr>
        </p:nvSpPr>
        <p:spPr/>
        <p:txBody>
          <a:bodyPr/>
          <a:lstStyle/>
          <a:p>
            <a:r>
              <a:rPr lang="en-IN"/>
              <a:t>Dr.P.Rama,  Assistant Professor / SRM CTECH</a:t>
            </a:r>
            <a:endParaRPr lang="en-IN"/>
          </a:p>
        </p:txBody>
      </p:sp>
      <p:sp>
        <p:nvSpPr>
          <p:cNvPr id="5" name="Slide Number Placeholder 4"/>
          <p:cNvSpPr>
            <a:spLocks noGrp="1"/>
          </p:cNvSpPr>
          <p:nvPr>
            <p:ph type="sldNum" sz="quarter" idx="12"/>
          </p:nvPr>
        </p:nvSpPr>
        <p:spPr/>
        <p:txBody>
          <a:bodyPr/>
          <a:lstStyle/>
          <a:p>
            <a:fld id="{AD7ED525-5088-40CF-8CE0-E4296ADF624B}" type="slidenum">
              <a:rPr lang="en-IN" smtClean="0"/>
            </a:fld>
            <a:endParaRPr lang="en-IN"/>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74175-189D-4FE7-9564-D31C3E06BA12}" type="datetime1">
              <a:rPr lang="en-US" smtClean="0"/>
            </a:fld>
            <a:endParaRPr lang="en-IN"/>
          </a:p>
        </p:txBody>
      </p:sp>
      <p:sp>
        <p:nvSpPr>
          <p:cNvPr id="3" name="Footer Placeholder 2"/>
          <p:cNvSpPr>
            <a:spLocks noGrp="1"/>
          </p:cNvSpPr>
          <p:nvPr>
            <p:ph type="ftr" sz="quarter" idx="11"/>
          </p:nvPr>
        </p:nvSpPr>
        <p:spPr/>
        <p:txBody>
          <a:bodyPr/>
          <a:lstStyle/>
          <a:p>
            <a:r>
              <a:rPr lang="en-IN"/>
              <a:t>Dr.P.Rama,  Assistant Professor / SRM CTECH</a:t>
            </a:r>
            <a:endParaRPr lang="en-IN"/>
          </a:p>
        </p:txBody>
      </p:sp>
      <p:sp>
        <p:nvSpPr>
          <p:cNvPr id="4" name="Slide Number Placeholder 3"/>
          <p:cNvSpPr>
            <a:spLocks noGrp="1"/>
          </p:cNvSpPr>
          <p:nvPr>
            <p:ph type="sldNum" sz="quarter" idx="12"/>
          </p:nvPr>
        </p:nvSpPr>
        <p:spPr/>
        <p:txBody>
          <a:bodyPr/>
          <a:lstStyle/>
          <a:p>
            <a:fld id="{AD7ED525-5088-40CF-8CE0-E4296ADF624B}" type="slidenum">
              <a:rPr lang="en-IN" smtClean="0"/>
            </a:fld>
            <a:endParaRPr lang="en-IN"/>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83E8D4E-8C67-4020-836B-F43D210317E8}" type="datetime1">
              <a:rPr lang="en-US" smtClean="0"/>
            </a:fld>
            <a:endParaRPr lang="en-IN"/>
          </a:p>
        </p:txBody>
      </p:sp>
      <p:sp>
        <p:nvSpPr>
          <p:cNvPr id="6" name="Footer Placeholder 5"/>
          <p:cNvSpPr>
            <a:spLocks noGrp="1"/>
          </p:cNvSpPr>
          <p:nvPr>
            <p:ph type="ftr" sz="quarter" idx="11"/>
          </p:nvPr>
        </p:nvSpPr>
        <p:spPr/>
        <p:txBody>
          <a:bodyPr/>
          <a:lstStyle/>
          <a:p>
            <a:r>
              <a:rPr lang="en-IN"/>
              <a:t>Dr.P.Rama,  Assistant Professor / SRM CTECH</a:t>
            </a:r>
            <a:endParaRPr lang="en-IN"/>
          </a:p>
        </p:txBody>
      </p:sp>
      <p:sp>
        <p:nvSpPr>
          <p:cNvPr id="7" name="Slide Number Placeholder 6"/>
          <p:cNvSpPr>
            <a:spLocks noGrp="1"/>
          </p:cNvSpPr>
          <p:nvPr>
            <p:ph type="sldNum" sz="quarter" idx="12"/>
          </p:nvPr>
        </p:nvSpPr>
        <p:spPr/>
        <p:txBody>
          <a:bodyPr/>
          <a:lstStyle/>
          <a:p>
            <a:fld id="{AD7ED525-5088-40CF-8CE0-E4296ADF624B}" type="slidenum">
              <a:rPr lang="en-IN" smtClean="0"/>
            </a:fld>
            <a:endParaRPr lang="en-I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2B5C6E-D929-4AC2-A389-75CB77E3E473}" type="datetime1">
              <a:rPr lang="en-US" smtClean="0"/>
            </a:fld>
            <a:endParaRPr lang="en-IN"/>
          </a:p>
        </p:txBody>
      </p:sp>
      <p:sp>
        <p:nvSpPr>
          <p:cNvPr id="6" name="Footer Placeholder 5"/>
          <p:cNvSpPr>
            <a:spLocks noGrp="1"/>
          </p:cNvSpPr>
          <p:nvPr>
            <p:ph type="ftr" sz="quarter" idx="11"/>
          </p:nvPr>
        </p:nvSpPr>
        <p:spPr/>
        <p:txBody>
          <a:bodyPr/>
          <a:lstStyle/>
          <a:p>
            <a:r>
              <a:rPr lang="en-IN"/>
              <a:t>Dr.P.Rama,  Assistant Professor / SRM CTECH</a:t>
            </a:r>
            <a:endParaRPr lang="en-IN"/>
          </a:p>
        </p:txBody>
      </p:sp>
      <p:sp>
        <p:nvSpPr>
          <p:cNvPr id="7" name="Slide Number Placeholder 6"/>
          <p:cNvSpPr>
            <a:spLocks noGrp="1"/>
          </p:cNvSpPr>
          <p:nvPr>
            <p:ph type="sldNum" sz="quarter" idx="12"/>
          </p:nvPr>
        </p:nvSpPr>
        <p:spPr/>
        <p:txBody>
          <a:bodyPr/>
          <a:lstStyle/>
          <a:p>
            <a:fld id="{AD7ED525-5088-40CF-8CE0-E4296ADF624B}" type="slidenum">
              <a:rPr lang="en-IN" smtClean="0"/>
            </a:fld>
            <a:endParaRPr lang="en-IN"/>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a:solidFill>
            <a:schemeClr val="accent1"/>
          </a:solidFill>
        </p:spPr>
        <p:txBody>
          <a:bodyPr vert="horz" lIns="91440" tIns="45720" rIns="91440" bIns="45720" rtlCol="0" anchor="ctr"/>
          <a:lstStyle>
            <a:lvl1pPr algn="l">
              <a:defRPr sz="1200">
                <a:solidFill>
                  <a:schemeClr val="bg1"/>
                </a:solidFill>
              </a:defRPr>
            </a:lvl1pPr>
          </a:lstStyle>
          <a:p>
            <a:fld id="{C5A94F1B-10DB-4A89-9943-ED9BA472B85D}" type="datetime1">
              <a:rPr lang="en-US"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a:solidFill>
            <a:schemeClr val="accent1"/>
          </a:solidFill>
        </p:spPr>
        <p:txBody>
          <a:bodyPr vert="horz" lIns="91440" tIns="45720" rIns="91440" bIns="45720" rtlCol="0" anchor="ctr"/>
          <a:lstStyle>
            <a:lvl1pPr algn="ctr">
              <a:defRPr sz="1200">
                <a:solidFill>
                  <a:schemeClr val="bg1"/>
                </a:solidFill>
              </a:defRPr>
            </a:lvl1pPr>
          </a:lstStyle>
          <a:p>
            <a:r>
              <a:rPr lang="en-IN"/>
              <a:t>Dr.P.Rama,  Assistant Professor / SRM CTECH</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a:solidFill>
            <a:schemeClr val="accent1"/>
          </a:solidFill>
        </p:spPr>
        <p:txBody>
          <a:bodyPr vert="horz" lIns="91440" tIns="45720" rIns="91440" bIns="45720" rtlCol="0" anchor="ctr"/>
          <a:lstStyle>
            <a:lvl1pPr algn="r">
              <a:defRPr sz="1200">
                <a:solidFill>
                  <a:schemeClr val="bg1"/>
                </a:solidFill>
              </a:defRPr>
            </a:lvl1pPr>
          </a:lstStyle>
          <a:p>
            <a:fld id="{AD7ED525-5088-40CF-8CE0-E4296ADF624B}" type="slidenum">
              <a:rPr lang="en-IN" smtClean="0"/>
            </a:fld>
            <a:endParaRPr lang="en-IN"/>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190649" y="12298"/>
            <a:ext cx="963251" cy="96020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jpe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jpe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3.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67936" y="1287887"/>
            <a:ext cx="5114489" cy="2783599"/>
          </a:xfrm>
        </p:spPr>
        <p:txBody>
          <a:bodyPr>
            <a:normAutofit/>
          </a:bodyPr>
          <a:lstStyle/>
          <a:p>
            <a:pPr algn="ctr"/>
            <a:r>
              <a:rPr lang="en-IN" sz="2800" dirty="0">
                <a:solidFill>
                  <a:srgbClr val="FF0000"/>
                </a:solidFill>
                <a:latin typeface="Copperplate Gothic Light" panose="020E0507020206020404" pitchFamily="34" charset="0"/>
              </a:rPr>
              <a:t>21CSC203P</a:t>
            </a:r>
            <a:r>
              <a:rPr lang="en-US" sz="2800" dirty="0">
                <a:solidFill>
                  <a:srgbClr val="FF0000"/>
                </a:solidFill>
                <a:latin typeface="Copperplate Gothic Light" panose="020E0507020206020404" pitchFamily="34" charset="0"/>
              </a:rPr>
              <a:t> -</a:t>
            </a:r>
            <a:r>
              <a:rPr lang="en-IN" sz="2800" dirty="0">
                <a:solidFill>
                  <a:srgbClr val="FF0000"/>
                </a:solidFill>
                <a:latin typeface="Copperplate Gothic Light" panose="020E0507020206020404" pitchFamily="34" charset="0"/>
              </a:rPr>
              <a:t>Advanced Programming Practice</a:t>
            </a:r>
            <a:br>
              <a:rPr lang="en-IN" sz="2800" dirty="0">
                <a:solidFill>
                  <a:srgbClr val="FF0000"/>
                </a:solidFill>
                <a:latin typeface="Copperplate Gothic Light" panose="020E0507020206020404" pitchFamily="34" charset="0"/>
              </a:rPr>
            </a:br>
            <a:br>
              <a:rPr lang="en-IN" sz="2800" dirty="0">
                <a:solidFill>
                  <a:srgbClr val="FF0000"/>
                </a:solidFill>
                <a:latin typeface="Copperplate Gothic Light" panose="020E0507020206020404" pitchFamily="34" charset="0"/>
              </a:rPr>
            </a:br>
            <a:br>
              <a:rPr lang="en-IN" sz="2800" dirty="0">
                <a:solidFill>
                  <a:srgbClr val="FF0000"/>
                </a:solidFill>
                <a:latin typeface="Copperplate Gothic Light" panose="020E0507020206020404" pitchFamily="34" charset="0"/>
              </a:rPr>
            </a:br>
            <a:r>
              <a:rPr lang="en-IN" sz="2800" dirty="0">
                <a:solidFill>
                  <a:srgbClr val="FF0000"/>
                </a:solidFill>
                <a:latin typeface="Copperplate Gothic Light" panose="020E0507020206020404" pitchFamily="34" charset="0"/>
              </a:rPr>
              <a:t>Unit II</a:t>
            </a:r>
            <a:endParaRPr lang="en-IN" sz="2800" dirty="0">
              <a:solidFill>
                <a:srgbClr val="FF0000"/>
              </a:solidFill>
              <a:latin typeface="Copperplate Gothic Light" panose="020E0507020206020404" pitchFamily="34" charset="0"/>
            </a:endParaRPr>
          </a:p>
        </p:txBody>
      </p:sp>
      <p:sp>
        <p:nvSpPr>
          <p:cNvPr id="6" name="Date Placeholder 5"/>
          <p:cNvSpPr>
            <a:spLocks noGrp="1"/>
          </p:cNvSpPr>
          <p:nvPr>
            <p:ph type="dt" sz="half" idx="4294967295"/>
          </p:nvPr>
        </p:nvSpPr>
        <p:spPr>
          <a:xfrm>
            <a:off x="0" y="6483349"/>
            <a:ext cx="3892990" cy="365125"/>
          </a:xfrm>
        </p:spPr>
        <p:style>
          <a:lnRef idx="1">
            <a:schemeClr val="accent1"/>
          </a:lnRef>
          <a:fillRef idx="2">
            <a:schemeClr val="accent1"/>
          </a:fillRef>
          <a:effectRef idx="1">
            <a:schemeClr val="accent1"/>
          </a:effectRef>
          <a:fontRef idx="minor">
            <a:schemeClr val="dk1"/>
          </a:fontRef>
        </p:style>
        <p:txBody>
          <a:bodyPr/>
          <a:lstStyle/>
          <a:p>
            <a:fld id="{FAE4F87E-2ACB-45B7-A04D-26AFFE8C41CD}" type="datetime1">
              <a:rPr lang="en-US"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pic>
        <p:nvPicPr>
          <p:cNvPr id="9" name="Picture 8"/>
          <p:cNvPicPr>
            <a:picLocks noChangeAspect="1"/>
          </p:cNvPicPr>
          <p:nvPr/>
        </p:nvPicPr>
        <p:blipFill rotWithShape="1">
          <a:blip r:embed="rId1">
            <a:extLst>
              <a:ext uri="{28A0092B-C50C-407E-A947-70E740481C1C}">
                <a14:useLocalDpi xmlns:a14="http://schemas.microsoft.com/office/drawing/2010/main" val="0"/>
              </a:ext>
            </a:extLst>
          </a:blip>
          <a:srcRect t="3392"/>
          <a:stretch>
            <a:fillRect/>
          </a:stretch>
        </p:blipFill>
        <p:spPr>
          <a:xfrm>
            <a:off x="0" y="0"/>
            <a:ext cx="4916032" cy="6483348"/>
          </a:xfrm>
          <a:prstGeom prst="rect">
            <a:avLst/>
          </a:prstGeom>
        </p:spPr>
      </p:pic>
      <p:sp>
        <p:nvSpPr>
          <p:cNvPr id="3" name="Content Placeholder 2"/>
          <p:cNvSpPr>
            <a:spLocks noGrp="1"/>
          </p:cNvSpPr>
          <p:nvPr>
            <p:ph idx="1"/>
          </p:nvPr>
        </p:nvSpPr>
        <p:spPr>
          <a:xfrm>
            <a:off x="4639186" y="1287887"/>
            <a:ext cx="6108032" cy="4351338"/>
          </a:xfrm>
        </p:spPr>
        <p:txBody>
          <a:bodyPr/>
          <a:lstStyle/>
          <a:p>
            <a:endParaRPr lang="en-IN" dirty="0"/>
          </a:p>
          <a:p>
            <a:endParaRPr lang="en-IN" dirty="0"/>
          </a:p>
          <a:p>
            <a:endParaRPr lang="en-IN" dirty="0"/>
          </a:p>
          <a:p>
            <a:pPr lvl="8"/>
            <a:endParaRPr lang="en-IN" dirty="0"/>
          </a:p>
        </p:txBody>
      </p:sp>
      <p:sp>
        <p:nvSpPr>
          <p:cNvPr id="2" name="Footer Placeholder 1"/>
          <p:cNvSpPr>
            <a:spLocks noGrp="1"/>
          </p:cNvSpPr>
          <p:nvPr>
            <p:ph type="ftr" sz="quarter" idx="4294967295"/>
          </p:nvPr>
        </p:nvSpPr>
        <p:spPr>
          <a:xfrm>
            <a:off x="4052936" y="6483348"/>
            <a:ext cx="3892990" cy="365125"/>
          </a:xfrm>
          <a:solidFill>
            <a:schemeClr val="accent2"/>
          </a:solidFill>
        </p:spPr>
        <p:txBody>
          <a:bodyPr/>
          <a:lstStyle/>
          <a:p>
            <a:r>
              <a:rPr lang="en-IN">
                <a:solidFill>
                  <a:schemeClr val="tx1"/>
                </a:solidFill>
              </a:rPr>
              <a:t>Dr.P.Rama,  Assistant Professor / SRM CTECH</a:t>
            </a:r>
            <a:endParaRPr lang="en-IN" dirty="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a:xfrm>
            <a:off x="838200" y="1481593"/>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Real world objects are things that have:</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1) state</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2) behavior</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Example: your dog:</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state – name, color, breed, sits?, barks?, wages tail?, runs?</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behavior – sitting, barking, waging tail, running</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A software object is a bundle of variables (state) and methods (operations).</a:t>
            </a:r>
            <a:endParaRPr lang="en-US" sz="2000" dirty="0">
              <a:latin typeface="Times New Roman" panose="02020603050405020304" pitchFamily="18" charset="0"/>
              <a:cs typeface="Times New Roman" panose="02020603050405020304" pitchFamily="18" charset="0"/>
            </a:endParaRPr>
          </a:p>
        </p:txBody>
      </p:sp>
      <p:sp>
        <p:nvSpPr>
          <p:cNvPr id="48130"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What is an Object?</a:t>
            </a:r>
            <a:endParaRPr sz="3400" dirty="0">
              <a:solidFill>
                <a:srgbClr val="FF0000"/>
              </a:solidFill>
              <a:latin typeface="Copperplate Gothic Light" panose="020E0507020206020404" pitchFamily="34" charset="0"/>
              <a:ea typeface="+mn-ea"/>
              <a:cs typeface="Arial" panose="020B0604020202020204" pitchFamily="34" charset="0"/>
            </a:endParaRPr>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while Statement</a:t>
            </a:r>
            <a:endParaRPr lang="en-US" sz="3400" dirty="0">
              <a:solidFill>
                <a:srgbClr val="FF0000"/>
              </a:solidFill>
              <a:latin typeface="Copperplate Gothic Light" panose="020E0507020206020404" pitchFamily="34" charset="0"/>
            </a:endParaRPr>
          </a:p>
        </p:txBody>
      </p:sp>
      <p:sp>
        <p:nvSpPr>
          <p:cNvPr id="66563" name="Rectangle 3"/>
          <p:cNvSpPr>
            <a:spLocks noGrp="1" noChangeArrowheads="1"/>
          </p:cNvSpPr>
          <p:nvPr>
            <p:ph idx="1"/>
          </p:nvPr>
        </p:nvSpPr>
        <p:spPr>
          <a:xfrm>
            <a:off x="915751" y="1981201"/>
            <a:ext cx="10360501" cy="3661002"/>
          </a:xfrm>
        </p:spPr>
        <p:txBody>
          <a:bodyPr>
            <a:spAutoFit/>
          </a:bodyPr>
          <a:lstStyle/>
          <a:p>
            <a:pPr>
              <a:lnSpc>
                <a:spcPct val="90000"/>
              </a:lnSpc>
            </a:pPr>
            <a:r>
              <a:rPr lang="en-US" dirty="0">
                <a:latin typeface="Times New Roman" panose="02020603050405020304" pitchFamily="18" charset="0"/>
                <a:cs typeface="Times New Roman" panose="02020603050405020304" pitchFamily="18" charset="0"/>
              </a:rPr>
              <a:t>also called a while loop</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a controlling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True -&gt; repeats the statements in the loop body</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False -&gt; stops the loop</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Initially false (the very first time) </a:t>
            </a:r>
            <a:endParaRPr lang="en-US" dirty="0">
              <a:latin typeface="Times New Roman" panose="02020603050405020304" pitchFamily="18" charset="0"/>
              <a:cs typeface="Times New Roman" panose="02020603050405020304" pitchFamily="18" charset="0"/>
            </a:endParaRPr>
          </a:p>
          <a:p>
            <a:pPr lvl="2">
              <a:lnSpc>
                <a:spcPct val="90000"/>
              </a:lnSpc>
            </a:pPr>
            <a:r>
              <a:rPr lang="en-US" dirty="0">
                <a:latin typeface="Times New Roman" panose="02020603050405020304" pitchFamily="18" charset="0"/>
                <a:cs typeface="Times New Roman" panose="02020603050405020304" pitchFamily="18" charset="0"/>
              </a:rPr>
              <a:t> loop body will not even execute once</a:t>
            </a:r>
            <a:endParaRPr lang="en-US" dirty="0">
              <a:latin typeface="Times New Roman" panose="02020603050405020304" pitchFamily="18" charset="0"/>
              <a:cs typeface="Times New Roman" panose="02020603050405020304" pitchFamily="18" charset="0"/>
            </a:endParaRPr>
          </a:p>
          <a:p>
            <a:pPr lvl="2">
              <a:lnSpc>
                <a:spcPct val="90000"/>
              </a:lnSpc>
            </a:pPr>
            <a:endParaRPr lang="en-US" dirty="0">
              <a:latin typeface="Arial" panose="020B0604020202020204" pitchFamily="34" charset="0"/>
            </a:endParaRPr>
          </a:p>
          <a:p>
            <a:pPr lvl="1">
              <a:lnSpc>
                <a:spcPct val="90000"/>
              </a:lnSpc>
            </a:pPr>
            <a:endParaRPr lang="en-US" dirty="0">
              <a:latin typeface="Arial" panose="020B0604020202020204" pitchFamily="34" charset="0"/>
            </a:endParaRPr>
          </a:p>
          <a:p>
            <a:pPr lvl="1">
              <a:lnSpc>
                <a:spcPct val="90000"/>
              </a:lnSpc>
            </a:pPr>
            <a:endParaRPr lang="en-US" dirty="0">
              <a:latin typeface="Arial" panose="020B0604020202020204" pitchFamily="34"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915751" y="1981201"/>
            <a:ext cx="10360501" cy="3557897"/>
          </a:xfrm>
        </p:spPr>
        <p:txBody>
          <a:bodyPr>
            <a:spAutoFit/>
          </a:bodyPr>
          <a:lstStyle/>
          <a:p>
            <a:r>
              <a:rPr lang="en-US" dirty="0">
                <a:latin typeface="Times New Roman" panose="02020603050405020304" pitchFamily="18" charset="0"/>
                <a:cs typeface="Times New Roman" panose="02020603050405020304" pitchFamily="18" charset="0"/>
              </a:rPr>
              <a:t>syntax</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a:t>
            </a:r>
            <a:endParaRPr lang="en-US" sz="2000" i="1"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or</a:t>
            </a:r>
            <a:endParaRPr lang="en-US" sz="2000" i="1"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First_Statement</a:t>
            </a:r>
            <a:endParaRPr lang="en-US" sz="2000" i="1"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Second_Statement</a:t>
            </a:r>
            <a:endParaRPr lang="en-US" sz="2000" i="1"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		…</a:t>
            </a:r>
            <a:endParaRPr lang="en-US" sz="2000" i="1"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10" name="Rectangle 2"/>
          <p:cNvSpPr>
            <a:spLocks noGrp="1" noChangeArrowheads="1"/>
          </p:cNvSpPr>
          <p:nvPr>
            <p:ph type="title"/>
          </p:nvPr>
        </p:nvSpPr>
        <p:spPr>
          <a:xfrm>
            <a:off x="915751" y="645540"/>
            <a:ext cx="10360501" cy="574453"/>
          </a:xfrm>
        </p:spPr>
        <p:txBody>
          <a:bodyPr>
            <a:spAutoFit/>
          </a:bodyPr>
          <a:lstStyle/>
          <a:p>
            <a:pPr algn="ctr"/>
            <a:r>
              <a:rPr lang="en-US" sz="3400" dirty="0">
                <a:solidFill>
                  <a:srgbClr val="FF0000"/>
                </a:solidFill>
                <a:latin typeface="Copperplate Gothic Light" panose="020E0507020206020404" pitchFamily="34" charset="0"/>
              </a:rPr>
              <a:t>while Statement, cont.</a:t>
            </a:r>
            <a:endParaRPr lang="en-US" sz="3400" dirty="0">
              <a:solidFill>
                <a:srgbClr val="FF0000"/>
              </a:solidFill>
              <a:latin typeface="Copperplate Gothic Light" panose="020E0507020206020404" pitchFamily="34" charset="0"/>
            </a:endParaRPr>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4" descr="figp159"/>
          <p:cNvPicPr>
            <a:picLocks noChangeAspect="1" noChangeArrowheads="1"/>
          </p:cNvPicPr>
          <p:nvPr/>
        </p:nvPicPr>
        <p:blipFill>
          <a:blip r:embed="rId1"/>
          <a:srcRect/>
          <a:stretch>
            <a:fillRect/>
          </a:stretch>
        </p:blipFill>
        <p:spPr bwMode="auto">
          <a:xfrm>
            <a:off x="4166104" y="1447800"/>
            <a:ext cx="3764570" cy="4584700"/>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10" name="Rectangle 2"/>
          <p:cNvSpPr txBox="1">
            <a:spLocks noChangeArrowheads="1"/>
          </p:cNvSpPr>
          <p:nvPr/>
        </p:nvSpPr>
        <p:spPr>
          <a:xfrm>
            <a:off x="915751" y="645540"/>
            <a:ext cx="10360501" cy="574453"/>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a:solidFill>
                  <a:srgbClr val="FF0000"/>
                </a:solidFill>
                <a:latin typeface="Copperplate Gothic Light" panose="020E0507020206020404" pitchFamily="34" charset="0"/>
              </a:rPr>
              <a:t>while Statement, cont.</a:t>
            </a:r>
            <a:endParaRPr lang="en-US" sz="3400" dirty="0">
              <a:solidFill>
                <a:srgbClr val="FF0000"/>
              </a:solidFill>
              <a:latin typeface="Copperplate Gothic Light" panose="020E0507020206020404" pitchFamily="34" charset="0"/>
            </a:endParaRPr>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15751" y="645540"/>
            <a:ext cx="10360501" cy="574453"/>
          </a:xfrm>
        </p:spPr>
        <p:txBody>
          <a:bodyPr>
            <a:spAutoFit/>
          </a:bodyPr>
          <a:lstStyle/>
          <a:p>
            <a:pPr algn="ctr"/>
            <a:r>
              <a:rPr lang="en-US" sz="3400" dirty="0">
                <a:solidFill>
                  <a:srgbClr val="FF0000"/>
                </a:solidFill>
                <a:latin typeface="Copperplate Gothic Light" panose="020E0507020206020404" pitchFamily="34" charset="0"/>
              </a:rPr>
              <a:t>while Statement, cont.</a:t>
            </a:r>
            <a:endParaRPr lang="en-US" sz="3400" dirty="0">
              <a:solidFill>
                <a:srgbClr val="FF0000"/>
              </a:solidFill>
              <a:latin typeface="Copperplate Gothic Light" panose="020E0507020206020404" pitchFamily="34" charset="0"/>
            </a:endParaRPr>
          </a:p>
        </p:txBody>
      </p:sp>
      <p:sp>
        <p:nvSpPr>
          <p:cNvPr id="69635" name="Rectangle 3"/>
          <p:cNvSpPr>
            <a:spLocks noGrp="1" noChangeArrowheads="1"/>
          </p:cNvSpPr>
          <p:nvPr>
            <p:ph idx="1"/>
          </p:nvPr>
        </p:nvSpPr>
        <p:spPr>
          <a:xfrm>
            <a:off x="915751" y="1462089"/>
            <a:ext cx="10360501" cy="480131"/>
          </a:xfrm>
        </p:spPr>
        <p:txBody>
          <a:bodyPr>
            <a:spAutoFit/>
          </a:bodyPr>
          <a:lstStyle/>
          <a:p>
            <a:pPr>
              <a:spcBef>
                <a:spcPct val="0"/>
              </a:spcBef>
            </a:pPr>
            <a:r>
              <a:rPr lang="en-US" sz="2000" dirty="0">
                <a:latin typeface="Courier New" panose="02070309020205020404" pitchFamily="49" charset="0"/>
              </a:rPr>
              <a:t>class </a:t>
            </a:r>
            <a:r>
              <a:rPr lang="en-US" sz="2000" dirty="0" err="1">
                <a:latin typeface="Courier New" panose="02070309020205020404" pitchFamily="49" charset="0"/>
              </a:rPr>
              <a:t>WhileDemo</a:t>
            </a:r>
            <a:r>
              <a:rPr lang="en-US" dirty="0">
                <a:latin typeface="Arial" panose="020B0604020202020204" pitchFamily="34" charset="0"/>
              </a:rPr>
              <a:t> </a:t>
            </a:r>
            <a:endParaRPr lang="en-US" dirty="0">
              <a:latin typeface="Arial" panose="020B0604020202020204" pitchFamily="34" charset="0"/>
            </a:endParaRPr>
          </a:p>
        </p:txBody>
      </p:sp>
      <p:pic>
        <p:nvPicPr>
          <p:cNvPr id="69636" name="Picture 4" descr="figp156"/>
          <p:cNvPicPr>
            <a:picLocks noChangeAspect="1" noChangeArrowheads="1"/>
          </p:cNvPicPr>
          <p:nvPr/>
        </p:nvPicPr>
        <p:blipFill>
          <a:blip r:embed="rId1"/>
          <a:srcRect/>
          <a:stretch>
            <a:fillRect/>
          </a:stretch>
        </p:blipFill>
        <p:spPr bwMode="auto">
          <a:xfrm>
            <a:off x="1645810" y="2195514"/>
            <a:ext cx="8919426" cy="3900487"/>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do-while Statement</a:t>
            </a:r>
            <a:endParaRPr lang="en-US" sz="3400" dirty="0">
              <a:solidFill>
                <a:srgbClr val="FF0000"/>
              </a:solidFill>
              <a:latin typeface="Copperplate Gothic Light" panose="020E0507020206020404" pitchFamily="34" charset="0"/>
            </a:endParaRPr>
          </a:p>
        </p:txBody>
      </p:sp>
      <p:sp>
        <p:nvSpPr>
          <p:cNvPr id="70659" name="Rectangle 3"/>
          <p:cNvSpPr>
            <a:spLocks noGrp="1" noChangeArrowheads="1"/>
          </p:cNvSpPr>
          <p:nvPr>
            <p:ph idx="1"/>
          </p:nvPr>
        </p:nvSpPr>
        <p:spPr>
          <a:xfrm>
            <a:off x="915751" y="1981200"/>
            <a:ext cx="10360501" cy="3328604"/>
          </a:xfrm>
        </p:spPr>
        <p:txBody>
          <a:bodyPr>
            <a:spAutoFit/>
          </a:bodyPr>
          <a:lstStyle/>
          <a:p>
            <a:r>
              <a:rPr lang="en-US" dirty="0">
                <a:latin typeface="Times New Roman" panose="02020603050405020304" pitchFamily="18" charset="0"/>
                <a:cs typeface="Times New Roman" panose="02020603050405020304" pitchFamily="18" charset="0"/>
              </a:rPr>
              <a:t>also called a </a:t>
            </a:r>
            <a:r>
              <a:rPr lang="en-US" sz="2000" dirty="0">
                <a:latin typeface="Times New Roman" panose="02020603050405020304" pitchFamily="18" charset="0"/>
                <a:cs typeface="Times New Roman" panose="02020603050405020304" pitchFamily="18" charset="0"/>
              </a:rPr>
              <a:t>do-while</a:t>
            </a:r>
            <a:r>
              <a:rPr lang="en-US" dirty="0">
                <a:latin typeface="Times New Roman" panose="02020603050405020304" pitchFamily="18" charset="0"/>
                <a:cs typeface="Times New Roman" panose="02020603050405020304" pitchFamily="18" charset="0"/>
              </a:rPr>
              <a:t> loop (repeat-until loop)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similar to a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except that the loop body is executed </a:t>
            </a:r>
            <a:r>
              <a:rPr lang="en-US" dirty="0">
                <a:solidFill>
                  <a:srgbClr val="FF3300"/>
                </a:solidFill>
                <a:latin typeface="Times New Roman" panose="02020603050405020304" pitchFamily="18" charset="0"/>
                <a:cs typeface="Times New Roman" panose="02020603050405020304" pitchFamily="18" charset="0"/>
              </a:rPr>
              <a:t>at least once</a:t>
            </a:r>
            <a:endParaRPr lang="en-US" dirty="0">
              <a:solidFill>
                <a:srgbClr val="FF33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syntax</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do</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r>
              <a:rPr lang="en-US" sz="2000" dirty="0">
                <a:solidFill>
                  <a:srgbClr val="FF3300"/>
                </a:solidFill>
                <a:latin typeface="Times New Roman" panose="02020603050405020304" pitchFamily="18" charset="0"/>
                <a:cs typeface="Times New Roman" panose="02020603050405020304" pitchFamily="18" charset="0"/>
              </a:rPr>
              <a:t>;</a:t>
            </a:r>
            <a:endParaRPr lang="en-US" sz="2000" dirty="0">
              <a:solidFill>
                <a:srgbClr val="FF3300"/>
              </a:solidFill>
              <a:latin typeface="Times New Roman" panose="02020603050405020304" pitchFamily="18" charset="0"/>
              <a:cs typeface="Times New Roman" panose="02020603050405020304" pitchFamily="18" charset="0"/>
            </a:endParaRPr>
          </a:p>
          <a:p>
            <a:pPr lvl="1"/>
            <a:r>
              <a:rPr lang="en-US" b="1" dirty="0">
                <a:solidFill>
                  <a:srgbClr val="FF3300"/>
                </a:solidFill>
                <a:latin typeface="Times New Roman" panose="02020603050405020304" pitchFamily="18" charset="0"/>
                <a:cs typeface="Times New Roman" panose="02020603050405020304" pitchFamily="18" charset="0"/>
              </a:rPr>
              <a:t>don’t forget the semicolon at the end</a:t>
            </a:r>
            <a:r>
              <a:rPr lang="en-US" dirty="0">
                <a:solidFill>
                  <a:srgbClr val="FF3300"/>
                </a:solidFill>
                <a:latin typeface="Times New Roman" panose="02020603050405020304" pitchFamily="18" charset="0"/>
                <a:cs typeface="Times New Roman" panose="02020603050405020304" pitchFamily="18" charset="0"/>
              </a:rPr>
              <a:t>!</a:t>
            </a:r>
            <a:endParaRPr lang="en-US" dirty="0">
              <a:solidFill>
                <a:srgbClr val="FF3300"/>
              </a:solidFill>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do-while Statement, cont.</a:t>
            </a:r>
            <a:endParaRPr lang="en-US" sz="3400" dirty="0">
              <a:solidFill>
                <a:srgbClr val="FF0000"/>
              </a:solidFill>
              <a:latin typeface="Copperplate Gothic Light" panose="020E0507020206020404" pitchFamily="34" charset="0"/>
            </a:endParaRPr>
          </a:p>
        </p:txBody>
      </p:sp>
      <p:sp>
        <p:nvSpPr>
          <p:cNvPr id="71683" name="Rectangle 3"/>
          <p:cNvSpPr>
            <a:spLocks noGrp="1" noChangeArrowheads="1"/>
          </p:cNvSpPr>
          <p:nvPr>
            <p:ph idx="1"/>
          </p:nvPr>
        </p:nvSpPr>
        <p:spPr>
          <a:xfrm>
            <a:off x="1219202" y="1828801"/>
            <a:ext cx="9753600" cy="3589701"/>
          </a:xfrm>
        </p:spPr>
        <p:txBody>
          <a:bodyPr>
            <a:spAutoFit/>
          </a:bodyPr>
          <a:lstStyle/>
          <a:p>
            <a:r>
              <a:rPr lang="en-US" dirty="0">
                <a:latin typeface="Times New Roman" panose="02020603050405020304" pitchFamily="18" charset="0"/>
                <a:cs typeface="Times New Roman" panose="02020603050405020304" pitchFamily="18" charset="0"/>
              </a:rPr>
              <a:t>First, the loop body is executed.</a:t>
            </a:r>
            <a:endParaRPr lang="en-US" dirty="0">
              <a:latin typeface="Times New Roman" panose="02020603050405020304" pitchFamily="18" charset="0"/>
              <a:cs typeface="Times New Roman" panose="02020603050405020304" pitchFamily="18" charset="0"/>
            </a:endParaRPr>
          </a:p>
          <a:p>
            <a:pPr>
              <a:lnSpc>
                <a:spcPct val="80000"/>
              </a:lnSpc>
            </a:pPr>
            <a:r>
              <a:rPr lang="en-US" dirty="0">
                <a:latin typeface="Times New Roman" panose="02020603050405020304" pitchFamily="18" charset="0"/>
                <a:cs typeface="Times New Roman" panose="02020603050405020304" pitchFamily="18" charset="0"/>
              </a:rPr>
              <a:t>Then the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 is checked.</a:t>
            </a:r>
            <a:endParaRPr lang="en-US" dirty="0">
              <a:latin typeface="Times New Roman" panose="02020603050405020304" pitchFamily="18" charset="0"/>
              <a:cs typeface="Times New Roman" panose="02020603050405020304" pitchFamily="18" charset="0"/>
            </a:endParaRPr>
          </a:p>
          <a:p>
            <a:pPr lvl="1">
              <a:lnSpc>
                <a:spcPct val="80000"/>
              </a:lnSpc>
            </a:pPr>
            <a:r>
              <a:rPr lang="en-US" dirty="0">
                <a:latin typeface="Times New Roman" panose="02020603050405020304" pitchFamily="18" charset="0"/>
                <a:cs typeface="Times New Roman" panose="02020603050405020304" pitchFamily="18" charset="0"/>
              </a:rPr>
              <a:t>As long as it is true, the loop is executed again.</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If it is false, the loop exits.</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equivalent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endParaRPr lang="en-US"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Statement(s)_S1</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Boolean_Condition</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Statement(s)_S1</a:t>
            </a:r>
            <a:endParaRPr lang="en-US" sz="2000" dirty="0">
              <a:latin typeface="Times New Roman" panose="02020603050405020304" pitchFamily="18" charset="0"/>
              <a:cs typeface="Times New Roman" panose="02020603050405020304" pitchFamily="18" charset="0"/>
            </a:endParaRPr>
          </a:p>
          <a:p>
            <a:pPr lvl="1"/>
            <a:endParaRPr lang="en-US" sz="2000"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do-while Statement, cont.</a:t>
            </a:r>
            <a:endParaRPr lang="en-US" sz="3400" dirty="0">
              <a:solidFill>
                <a:srgbClr val="FF0000"/>
              </a:solidFill>
              <a:latin typeface="Copperplate Gothic Light" panose="020E0507020206020404" pitchFamily="34" charset="0"/>
            </a:endParaRPr>
          </a:p>
        </p:txBody>
      </p:sp>
      <p:pic>
        <p:nvPicPr>
          <p:cNvPr id="72707" name="Picture 6" descr="figp163"/>
          <p:cNvPicPr>
            <a:picLocks noChangeAspect="1" noChangeArrowheads="1"/>
          </p:cNvPicPr>
          <p:nvPr/>
        </p:nvPicPr>
        <p:blipFill>
          <a:blip r:embed="rId1"/>
          <a:srcRect/>
          <a:stretch>
            <a:fillRect/>
          </a:stretch>
        </p:blipFill>
        <p:spPr bwMode="auto">
          <a:xfrm>
            <a:off x="4159756" y="1981200"/>
            <a:ext cx="3764569" cy="4095750"/>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12604" y="782193"/>
            <a:ext cx="10969943" cy="537070"/>
          </a:xfrm>
        </p:spPr>
        <p:txBody>
          <a:bodyPr>
            <a:spAutoFit/>
          </a:bodyPr>
          <a:lstStyle/>
          <a:p>
            <a:pPr algn="ctr">
              <a:lnSpc>
                <a:spcPct val="85000"/>
              </a:lnSpc>
            </a:pPr>
            <a:r>
              <a:rPr lang="en-US" sz="3400" dirty="0">
                <a:solidFill>
                  <a:srgbClr val="FF0000"/>
                </a:solidFill>
                <a:latin typeface="Copperplate Gothic Light" panose="020E0507020206020404" pitchFamily="34" charset="0"/>
              </a:rPr>
              <a:t>do-while</a:t>
            </a:r>
            <a:r>
              <a:rPr lang="en-US" sz="3400" dirty="0">
                <a:latin typeface="Copperplate Gothic Light" panose="020E0507020206020404" pitchFamily="34" charset="0"/>
              </a:rPr>
              <a:t> </a:t>
            </a:r>
            <a:r>
              <a:rPr lang="en-US" sz="3400" dirty="0">
                <a:solidFill>
                  <a:srgbClr val="FF0000"/>
                </a:solidFill>
                <a:latin typeface="Copperplate Gothic Light" panose="020E0507020206020404" pitchFamily="34" charset="0"/>
              </a:rPr>
              <a:t>Statement, cont.</a:t>
            </a:r>
            <a:endParaRPr lang="en-US" sz="3400" dirty="0">
              <a:solidFill>
                <a:srgbClr val="FF0000"/>
              </a:solidFill>
              <a:latin typeface="Copperplate Gothic Light" panose="020E0507020206020404" pitchFamily="34" charset="0"/>
            </a:endParaRPr>
          </a:p>
        </p:txBody>
      </p:sp>
      <p:sp>
        <p:nvSpPr>
          <p:cNvPr id="73731" name="Rectangle 3"/>
          <p:cNvSpPr>
            <a:spLocks noGrp="1" noChangeArrowheads="1"/>
          </p:cNvSpPr>
          <p:nvPr>
            <p:ph idx="1"/>
          </p:nvPr>
        </p:nvSpPr>
        <p:spPr>
          <a:xfrm>
            <a:off x="915751" y="1600202"/>
            <a:ext cx="10360501" cy="480131"/>
          </a:xfrm>
        </p:spPr>
        <p:txBody>
          <a:bodyPr>
            <a:spAutoFit/>
          </a:bodyPr>
          <a:lstStyle/>
          <a:p>
            <a:r>
              <a:rPr lang="en-US" sz="2000" dirty="0">
                <a:latin typeface="Courier New" panose="02070309020205020404" pitchFamily="49" charset="0"/>
              </a:rPr>
              <a:t>class </a:t>
            </a:r>
            <a:r>
              <a:rPr lang="en-US" sz="2000" dirty="0" err="1">
                <a:latin typeface="Courier New" panose="02070309020205020404" pitchFamily="49" charset="0"/>
              </a:rPr>
              <a:t>DoWhileDemo</a:t>
            </a:r>
            <a:r>
              <a:rPr lang="en-US" dirty="0">
                <a:latin typeface="Arial" panose="020B0604020202020204" pitchFamily="34" charset="0"/>
              </a:rPr>
              <a:t> </a:t>
            </a:r>
            <a:endParaRPr lang="en-US" dirty="0">
              <a:latin typeface="Arial" panose="020B0604020202020204" pitchFamily="34" charset="0"/>
            </a:endParaRPr>
          </a:p>
        </p:txBody>
      </p:sp>
      <p:pic>
        <p:nvPicPr>
          <p:cNvPr id="73732" name="Picture 6" descr="figp161"/>
          <p:cNvPicPr>
            <a:picLocks noChangeAspect="1" noChangeArrowheads="1"/>
          </p:cNvPicPr>
          <p:nvPr/>
        </p:nvPicPr>
        <p:blipFill>
          <a:blip r:embed="rId1"/>
          <a:srcRect/>
          <a:stretch>
            <a:fillRect/>
          </a:stretch>
        </p:blipFill>
        <p:spPr bwMode="auto">
          <a:xfrm>
            <a:off x="1347437" y="2362200"/>
            <a:ext cx="9522520" cy="3689350"/>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15751" y="548240"/>
            <a:ext cx="10360501" cy="1034129"/>
          </a:xfrm>
        </p:spPr>
        <p:txBody>
          <a:bodyPr>
            <a:spAutoFit/>
          </a:bodyPr>
          <a:lstStyle/>
          <a:p>
            <a:r>
              <a:rPr lang="en-US" sz="3400" dirty="0">
                <a:solidFill>
                  <a:srgbClr val="FF0000"/>
                </a:solidFill>
                <a:latin typeface="Copperplate Gothic Light" panose="020E0507020206020404" pitchFamily="34" charset="0"/>
              </a:rPr>
              <a:t>Programming Example: </a:t>
            </a:r>
            <a:br>
              <a:rPr lang="en-US" sz="3400" dirty="0">
                <a:solidFill>
                  <a:srgbClr val="FF0000"/>
                </a:solidFill>
                <a:latin typeface="Copperplate Gothic Light" panose="020E0507020206020404" pitchFamily="34" charset="0"/>
              </a:rPr>
            </a:br>
            <a:r>
              <a:rPr lang="en-US" sz="3400" dirty="0">
                <a:solidFill>
                  <a:srgbClr val="FF0000"/>
                </a:solidFill>
                <a:latin typeface="Copperplate Gothic Light" panose="020E0507020206020404" pitchFamily="34" charset="0"/>
              </a:rPr>
              <a:t>Bug Infestation</a:t>
            </a:r>
            <a:endParaRPr lang="en-US" sz="3400" dirty="0">
              <a:solidFill>
                <a:srgbClr val="FF0000"/>
              </a:solidFill>
              <a:latin typeface="Copperplate Gothic Light" panose="020E0507020206020404" pitchFamily="34" charset="0"/>
            </a:endParaRPr>
          </a:p>
        </p:txBody>
      </p:sp>
      <p:sp>
        <p:nvSpPr>
          <p:cNvPr id="74755" name="Rectangle 3"/>
          <p:cNvSpPr>
            <a:spLocks noGrp="1" noChangeArrowheads="1"/>
          </p:cNvSpPr>
          <p:nvPr>
            <p:ph idx="1"/>
          </p:nvPr>
        </p:nvSpPr>
        <p:spPr>
          <a:xfrm>
            <a:off x="915751" y="1905000"/>
            <a:ext cx="10360501" cy="3227550"/>
          </a:xfrm>
        </p:spPr>
        <p:txBody>
          <a:bodyPr>
            <a:spAutoFit/>
          </a:bodyPr>
          <a:lstStyle/>
          <a:p>
            <a:r>
              <a:rPr lang="en-US" dirty="0">
                <a:latin typeface="Times New Roman" panose="02020603050405020304" pitchFamily="18" charset="0"/>
                <a:cs typeface="Times New Roman" panose="02020603050405020304" pitchFamily="18" charset="0"/>
              </a:rPr>
              <a:t>given</a:t>
            </a:r>
            <a:endParaRPr lang="en-US" dirty="0">
              <a:latin typeface="Times New Roman" panose="02020603050405020304" pitchFamily="18" charset="0"/>
              <a:cs typeface="Times New Roman" panose="02020603050405020304" pitchFamily="18" charset="0"/>
            </a:endParaRPr>
          </a:p>
          <a:p>
            <a:pPr lvl="1">
              <a:lnSpc>
                <a:spcPct val="80000"/>
              </a:lnSpc>
            </a:pPr>
            <a:r>
              <a:rPr lang="en-US" dirty="0">
                <a:latin typeface="Times New Roman" panose="02020603050405020304" pitchFamily="18" charset="0"/>
                <a:cs typeface="Times New Roman" panose="02020603050405020304" pitchFamily="18" charset="0"/>
              </a:rPr>
              <a:t>volume of a roach: 0.0002 cubic feet</a:t>
            </a:r>
            <a:endParaRPr lang="en-US" dirty="0">
              <a:latin typeface="Times New Roman" panose="02020603050405020304" pitchFamily="18" charset="0"/>
              <a:cs typeface="Times New Roman" panose="02020603050405020304" pitchFamily="18" charset="0"/>
            </a:endParaRPr>
          </a:p>
          <a:p>
            <a:pPr lvl="1">
              <a:lnSpc>
                <a:spcPct val="80000"/>
              </a:lnSpc>
            </a:pPr>
            <a:r>
              <a:rPr lang="en-US" dirty="0">
                <a:latin typeface="Times New Roman" panose="02020603050405020304" pitchFamily="18" charset="0"/>
                <a:cs typeface="Times New Roman" panose="02020603050405020304" pitchFamily="18" charset="0"/>
              </a:rPr>
              <a:t>starting roach population</a:t>
            </a:r>
            <a:endParaRPr lang="en-US" dirty="0">
              <a:latin typeface="Times New Roman" panose="02020603050405020304" pitchFamily="18" charset="0"/>
              <a:cs typeface="Times New Roman" panose="02020603050405020304" pitchFamily="18" charset="0"/>
            </a:endParaRPr>
          </a:p>
          <a:p>
            <a:pPr lvl="1">
              <a:lnSpc>
                <a:spcPct val="80000"/>
              </a:lnSpc>
            </a:pPr>
            <a:r>
              <a:rPr lang="en-US" dirty="0">
                <a:latin typeface="Times New Roman" panose="02020603050405020304" pitchFamily="18" charset="0"/>
                <a:cs typeface="Times New Roman" panose="02020603050405020304" pitchFamily="18" charset="0"/>
              </a:rPr>
              <a:t>rate of increase: 95%/week</a:t>
            </a:r>
            <a:endParaRPr lang="en-US" dirty="0">
              <a:latin typeface="Times New Roman" panose="02020603050405020304" pitchFamily="18" charset="0"/>
              <a:cs typeface="Times New Roman" panose="02020603050405020304" pitchFamily="18" charset="0"/>
            </a:endParaRPr>
          </a:p>
          <a:p>
            <a:pPr lvl="1">
              <a:lnSpc>
                <a:spcPct val="80000"/>
              </a:lnSpc>
            </a:pPr>
            <a:r>
              <a:rPr lang="en-US" dirty="0">
                <a:latin typeface="Times New Roman" panose="02020603050405020304" pitchFamily="18" charset="0"/>
                <a:cs typeface="Times New Roman" panose="02020603050405020304" pitchFamily="18" charset="0"/>
              </a:rPr>
              <a:t>volume of a house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find</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number of weeks to exceed the capacity of the house</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number and volume of roaches</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15751" y="548240"/>
            <a:ext cx="10360501" cy="1034129"/>
          </a:xfrm>
        </p:spPr>
        <p:txBody>
          <a:bodyPr>
            <a:spAutoFit/>
          </a:bodyPr>
          <a:lstStyle/>
          <a:p>
            <a:pPr algn="ctr"/>
            <a:r>
              <a:rPr lang="en-US" sz="3400" dirty="0">
                <a:solidFill>
                  <a:srgbClr val="FF0000"/>
                </a:solidFill>
                <a:latin typeface="Copperplate Gothic Light" panose="020E0507020206020404" pitchFamily="34" charset="0"/>
              </a:rPr>
              <a:t>Programming Example: Bug Infestation, cont.</a:t>
            </a:r>
            <a:endParaRPr lang="en-US" sz="3400" dirty="0">
              <a:solidFill>
                <a:srgbClr val="FF0000"/>
              </a:solidFill>
              <a:latin typeface="Copperplate Gothic Light" panose="020E0507020206020404" pitchFamily="34" charset="0"/>
            </a:endParaRPr>
          </a:p>
        </p:txBody>
      </p:sp>
      <p:sp>
        <p:nvSpPr>
          <p:cNvPr id="75779" name="Rectangle 3"/>
          <p:cNvSpPr>
            <a:spLocks noGrp="1" noChangeArrowheads="1"/>
          </p:cNvSpPr>
          <p:nvPr>
            <p:ph idx="1"/>
          </p:nvPr>
        </p:nvSpPr>
        <p:spPr>
          <a:xfrm>
            <a:off x="915751" y="1981202"/>
            <a:ext cx="10360501" cy="480131"/>
          </a:xfrm>
        </p:spPr>
        <p:txBody>
          <a:bodyPr>
            <a:spAutoFit/>
          </a:bodyPr>
          <a:lstStyle/>
          <a:p>
            <a:r>
              <a:rPr lang="en-US" sz="2000" dirty="0">
                <a:latin typeface="Courier New" panose="02070309020205020404" pitchFamily="49" charset="0"/>
              </a:rPr>
              <a:t>class </a:t>
            </a:r>
            <a:r>
              <a:rPr lang="en-US" sz="2000" dirty="0" err="1">
                <a:latin typeface="Courier New" panose="02070309020205020404" pitchFamily="49" charset="0"/>
              </a:rPr>
              <a:t>BugTrouble</a:t>
            </a:r>
            <a:r>
              <a:rPr lang="en-US" dirty="0">
                <a:latin typeface="Arial" panose="020B0604020202020204" pitchFamily="34" charset="0"/>
              </a:rPr>
              <a:t> </a:t>
            </a:r>
            <a:endParaRPr lang="en-US" dirty="0">
              <a:latin typeface="Arial" panose="020B0604020202020204" pitchFamily="34" charset="0"/>
            </a:endParaRPr>
          </a:p>
        </p:txBody>
      </p:sp>
      <p:pic>
        <p:nvPicPr>
          <p:cNvPr id="75780" name="Picture 5" descr="figp165"/>
          <p:cNvPicPr>
            <a:picLocks noChangeAspect="1" noChangeArrowheads="1"/>
          </p:cNvPicPr>
          <p:nvPr/>
        </p:nvPicPr>
        <p:blipFill>
          <a:blip r:embed="rId1"/>
          <a:srcRect/>
          <a:stretch>
            <a:fillRect/>
          </a:stretch>
        </p:blipFill>
        <p:spPr bwMode="auto">
          <a:xfrm>
            <a:off x="1626765" y="2676527"/>
            <a:ext cx="8889802" cy="3419475"/>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a:xfrm>
            <a:off x="838200" y="1472540"/>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class is a blueprint that defines the variables and methods common to all objects of a certain kind.</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Example: ‘your dog’ is a object of the class Dog.</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An object holds values for the variables defines in the class.</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An object is called an instance of the Class</a:t>
            </a:r>
            <a:endParaRPr lang="en-US" sz="2000" dirty="0">
              <a:latin typeface="Times New Roman" panose="02020603050405020304" pitchFamily="18" charset="0"/>
              <a:cs typeface="Times New Roman" panose="02020603050405020304" pitchFamily="18" charset="0"/>
            </a:endParaRPr>
          </a:p>
        </p:txBody>
      </p:sp>
      <p:sp>
        <p:nvSpPr>
          <p:cNvPr id="56322"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What is a Class?</a:t>
            </a:r>
            <a:endParaRPr sz="3400" dirty="0">
              <a:solidFill>
                <a:srgbClr val="FF0000"/>
              </a:solidFill>
              <a:latin typeface="Copperplate Gothic Light" panose="020E0507020206020404" pitchFamily="34" charset="0"/>
              <a:ea typeface="+mn-ea"/>
              <a:cs typeface="Arial" panose="020B0604020202020204" pitchFamily="34" charset="0"/>
            </a:endParaRPr>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917102" y="841651"/>
            <a:ext cx="10360501" cy="563231"/>
          </a:xfrm>
        </p:spPr>
        <p:txBody>
          <a:bodyPr>
            <a:spAutoFit/>
          </a:bodyPr>
          <a:lstStyle/>
          <a:p>
            <a:pPr algn="ctr"/>
            <a:r>
              <a:rPr lang="en-US" sz="3400" dirty="0">
                <a:solidFill>
                  <a:srgbClr val="FF0000"/>
                </a:solidFill>
                <a:latin typeface="Copperplate Gothic Light" panose="020E0507020206020404" pitchFamily="34" charset="0"/>
              </a:rPr>
              <a:t>Infinite Loops</a:t>
            </a:r>
            <a:endParaRPr lang="en-US" sz="3400" dirty="0">
              <a:solidFill>
                <a:srgbClr val="FF0000"/>
              </a:solidFill>
              <a:latin typeface="Copperplate Gothic Light" panose="020E0507020206020404" pitchFamily="34" charset="0"/>
            </a:endParaRPr>
          </a:p>
        </p:txBody>
      </p:sp>
      <p:sp>
        <p:nvSpPr>
          <p:cNvPr id="76803" name="Rectangle 3"/>
          <p:cNvSpPr>
            <a:spLocks noGrp="1" noChangeArrowheads="1"/>
          </p:cNvSpPr>
          <p:nvPr>
            <p:ph idx="1"/>
          </p:nvPr>
        </p:nvSpPr>
        <p:spPr>
          <a:xfrm>
            <a:off x="915751" y="1905001"/>
            <a:ext cx="10360501" cy="2693045"/>
          </a:xfrm>
        </p:spPr>
        <p:txBody>
          <a:bodyPr>
            <a:spAutoFit/>
          </a:bodyPr>
          <a:lstStyle/>
          <a:p>
            <a:r>
              <a:rPr lang="en-US" dirty="0">
                <a:latin typeface="Times New Roman" panose="02020603050405020304" pitchFamily="18" charset="0"/>
                <a:cs typeface="Times New Roman" panose="02020603050405020304" pitchFamily="18" charset="0"/>
              </a:rPr>
              <a:t>A loop which repeats without ever ending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controlling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 (condition to continue) </a:t>
            </a:r>
            <a:endParaRPr lang="en-US" dirty="0">
              <a:latin typeface="Times New Roman" panose="02020603050405020304" pitchFamily="18" charset="0"/>
              <a:cs typeface="Times New Roman" panose="02020603050405020304" pitchFamily="18" charset="0"/>
            </a:endParaRPr>
          </a:p>
          <a:p>
            <a:pPr lvl="1"/>
            <a:r>
              <a:rPr lang="en-US" dirty="0">
                <a:solidFill>
                  <a:srgbClr val="FF3300"/>
                </a:solidFill>
                <a:latin typeface="Times New Roman" panose="02020603050405020304" pitchFamily="18" charset="0"/>
                <a:cs typeface="Times New Roman" panose="02020603050405020304" pitchFamily="18" charset="0"/>
              </a:rPr>
              <a:t>never</a:t>
            </a:r>
            <a:r>
              <a:rPr lang="en-US" dirty="0">
                <a:latin typeface="Times New Roman" panose="02020603050405020304" pitchFamily="18" charset="0"/>
                <a:cs typeface="Times New Roman" panose="02020603050405020304" pitchFamily="18" charset="0"/>
              </a:rPr>
              <a:t> becomes false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a:t>
            </a:r>
            <a:r>
              <a:rPr lang="en-US" dirty="0">
                <a:solidFill>
                  <a:srgbClr val="FF3300"/>
                </a:solidFill>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 growth rate in the preceding problem causes </a:t>
            </a:r>
            <a:r>
              <a:rPr lang="en-US" sz="2000" dirty="0" err="1">
                <a:latin typeface="Times New Roman" panose="02020603050405020304" pitchFamily="18" charset="0"/>
                <a:cs typeface="Times New Roman" panose="02020603050405020304" pitchFamily="18" charset="0"/>
              </a:rPr>
              <a:t>totalBugVolume</a:t>
            </a:r>
            <a:r>
              <a:rPr lang="en-US" dirty="0">
                <a:latin typeface="Times New Roman" panose="02020603050405020304" pitchFamily="18" charset="0"/>
                <a:cs typeface="Times New Roman" panose="02020603050405020304" pitchFamily="18" charset="0"/>
              </a:rPr>
              <a:t> always to be less than </a:t>
            </a:r>
            <a:r>
              <a:rPr lang="en-US" sz="2000" dirty="0" err="1">
                <a:latin typeface="Times New Roman" panose="02020603050405020304" pitchFamily="18" charset="0"/>
                <a:cs typeface="Times New Roman" panose="02020603050405020304" pitchFamily="18" charset="0"/>
              </a:rPr>
              <a:t>houseVolume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the loop never ends.</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for Statement</a:t>
            </a:r>
            <a:endParaRPr lang="en-US" sz="3400" dirty="0">
              <a:solidFill>
                <a:srgbClr val="FF0000"/>
              </a:solidFill>
              <a:latin typeface="Copperplate Gothic Light" panose="020E0507020206020404" pitchFamily="34" charset="0"/>
            </a:endParaRPr>
          </a:p>
        </p:txBody>
      </p:sp>
      <p:sp>
        <p:nvSpPr>
          <p:cNvPr id="77827" name="Rectangle 3"/>
          <p:cNvSpPr>
            <a:spLocks noGrp="1" noChangeArrowheads="1"/>
          </p:cNvSpPr>
          <p:nvPr>
            <p:ph idx="1"/>
          </p:nvPr>
        </p:nvSpPr>
        <p:spPr>
          <a:xfrm>
            <a:off x="915751" y="1981200"/>
            <a:ext cx="10360501" cy="2019527"/>
          </a:xfrm>
        </p:spPr>
        <p:txBody>
          <a:bodyPr>
            <a:spAutoFit/>
          </a:bodyPr>
          <a:lstStyle/>
          <a:p>
            <a:r>
              <a:rPr lang="en-US"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statement executes the body of a loop a fixed number of times.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for (count = 1; count &lt; 3; count++)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(count);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(“Done”);</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for Statement, cont.</a:t>
            </a:r>
            <a:endParaRPr lang="en-US" sz="3400" dirty="0">
              <a:solidFill>
                <a:srgbClr val="FF0000"/>
              </a:solidFill>
              <a:latin typeface="Copperplate Gothic Light" panose="020E0507020206020404" pitchFamily="34" charset="0"/>
            </a:endParaRPr>
          </a:p>
        </p:txBody>
      </p:sp>
      <p:sp>
        <p:nvSpPr>
          <p:cNvPr id="78851" name="Rectangle 3"/>
          <p:cNvSpPr>
            <a:spLocks noGrp="1" noChangeArrowheads="1"/>
          </p:cNvSpPr>
          <p:nvPr>
            <p:ph idx="1"/>
          </p:nvPr>
        </p:nvSpPr>
        <p:spPr>
          <a:xfrm>
            <a:off x="915751" y="1616076"/>
            <a:ext cx="10360501" cy="3725122"/>
          </a:xfrm>
        </p:spPr>
        <p:txBody>
          <a:bodyPr>
            <a:spAutoFit/>
          </a:bodyPr>
          <a:lstStyle/>
          <a:p>
            <a:pPr>
              <a:lnSpc>
                <a:spcPct val="90000"/>
              </a:lnSpc>
            </a:pPr>
            <a:r>
              <a:rPr lang="en-US" dirty="0">
                <a:latin typeface="Times New Roman" panose="02020603050405020304" pitchFamily="18" charset="0"/>
                <a:cs typeface="Times New Roman" panose="02020603050405020304" pitchFamily="18" charset="0"/>
              </a:rPr>
              <a:t>syntax</a:t>
            </a:r>
            <a:endParaRPr lang="en-US"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for (</a:t>
            </a:r>
            <a:r>
              <a:rPr lang="en-US" sz="2000" i="1" dirty="0">
                <a:latin typeface="Times New Roman" panose="02020603050405020304" pitchFamily="18" charset="0"/>
                <a:cs typeface="Times New Roman" panose="02020603050405020304" pitchFamily="18" charset="0"/>
              </a:rPr>
              <a:t>Initialization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Condition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Update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a:t>
            </a:r>
            <a:endParaRPr lang="en-US" sz="2000" i="1" dirty="0">
              <a:latin typeface="Times New Roman" panose="02020603050405020304" pitchFamily="18" charset="0"/>
              <a:cs typeface="Times New Roman" panose="02020603050405020304" pitchFamily="18" charset="0"/>
            </a:endParaRPr>
          </a:p>
          <a:p>
            <a:pPr lvl="1">
              <a:lnSpc>
                <a:spcPct val="90000"/>
              </a:lnSpc>
            </a:pPr>
            <a:r>
              <a:rPr lang="en-US" sz="2000" i="1" dirty="0" err="1">
                <a:latin typeface="Times New Roman" panose="02020603050405020304" pitchFamily="18" charset="0"/>
                <a:cs typeface="Times New Roman" panose="02020603050405020304" pitchFamily="18" charset="0"/>
              </a:rPr>
              <a:t>Body_Statement</a:t>
            </a:r>
            <a:r>
              <a:rPr lang="en-US" sz="2000"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lnSpc>
                <a:spcPct val="90000"/>
              </a:lnSpc>
            </a:pPr>
            <a:r>
              <a:rPr lang="en-US" dirty="0">
                <a:latin typeface="Times New Roman" panose="02020603050405020304" pitchFamily="18" charset="0"/>
                <a:cs typeface="Times New Roman" panose="02020603050405020304" pitchFamily="18" charset="0"/>
              </a:rPr>
              <a:t>a simple statement or </a:t>
            </a:r>
            <a:endParaRPr lang="en-US" dirty="0">
              <a:latin typeface="Times New Roman" panose="02020603050405020304" pitchFamily="18" charset="0"/>
              <a:cs typeface="Times New Roman" panose="02020603050405020304" pitchFamily="18" charset="0"/>
            </a:endParaRPr>
          </a:p>
          <a:p>
            <a:pPr lvl="2">
              <a:lnSpc>
                <a:spcPct val="90000"/>
              </a:lnSpc>
            </a:pPr>
            <a:r>
              <a:rPr lang="en-US" dirty="0">
                <a:latin typeface="Times New Roman" panose="02020603050405020304" pitchFamily="18" charset="0"/>
                <a:cs typeface="Times New Roman" panose="02020603050405020304" pitchFamily="18" charset="0"/>
              </a:rPr>
              <a:t>a compound statement in </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corresponding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endParaRPr lang="en-US" dirty="0">
              <a:latin typeface="Times New Roman" panose="02020603050405020304" pitchFamily="18" charset="0"/>
              <a:cs typeface="Times New Roman" panose="02020603050405020304" pitchFamily="18" charset="0"/>
            </a:endParaRPr>
          </a:p>
          <a:p>
            <a:pPr lvl="1">
              <a:lnSpc>
                <a:spcPct val="90000"/>
              </a:lnSpc>
              <a:buFontTx/>
              <a:buNone/>
            </a:pPr>
            <a:r>
              <a:rPr lang="en-US" sz="2000" i="1" dirty="0">
                <a:latin typeface="Times New Roman" panose="02020603050405020304" pitchFamily="18" charset="0"/>
                <a:cs typeface="Times New Roman" panose="02020603050405020304" pitchFamily="18" charset="0"/>
              </a:rPr>
              <a:t>Initialization</a:t>
            </a:r>
            <a:endParaRPr lang="en-US" sz="2000" i="1"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while</a:t>
            </a:r>
            <a:r>
              <a:rPr lang="en-US" sz="2000" i="1" dirty="0">
                <a:latin typeface="Times New Roman" panose="02020603050405020304" pitchFamily="18" charset="0"/>
                <a:cs typeface="Times New Roman" panose="02020603050405020304" pitchFamily="18" charset="0"/>
              </a:rPr>
              <a:t> (Condition)</a:t>
            </a:r>
            <a:endParaRPr lang="en-US" sz="2000" i="1" dirty="0">
              <a:latin typeface="Times New Roman" panose="02020603050405020304" pitchFamily="18" charset="0"/>
              <a:cs typeface="Times New Roman" panose="02020603050405020304" pitchFamily="18" charset="0"/>
            </a:endParaRPr>
          </a:p>
          <a:p>
            <a:pPr lvl="1">
              <a:lnSpc>
                <a:spcPct val="90000"/>
              </a:lnSpc>
              <a:buFontTx/>
              <a:buNone/>
            </a:pP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Body_Statement_Including_Update</a:t>
            </a:r>
            <a:endParaRPr lang="en-US" sz="2000" i="1"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15751" y="422192"/>
            <a:ext cx="10360501" cy="716350"/>
          </a:xfrm>
        </p:spPr>
        <p:txBody>
          <a:bodyPr>
            <a:spAutoFit/>
          </a:bodyPr>
          <a:lstStyle/>
          <a:p>
            <a:r>
              <a:rPr lang="en-US" dirty="0">
                <a:solidFill>
                  <a:srgbClr val="FF0000"/>
                </a:solidFill>
                <a:latin typeface="Copperplate Gothic Light" panose="020E0507020206020404" pitchFamily="34" charset="0"/>
              </a:rPr>
              <a:t>for Statement, cont.</a:t>
            </a:r>
            <a:endParaRPr lang="en-US" dirty="0">
              <a:solidFill>
                <a:srgbClr val="FF0000"/>
              </a:solidFill>
              <a:latin typeface="Copperplate Gothic Light" panose="020E0507020206020404" pitchFamily="34" charset="0"/>
            </a:endParaRPr>
          </a:p>
        </p:txBody>
      </p:sp>
      <p:pic>
        <p:nvPicPr>
          <p:cNvPr id="79875" name="Picture 6" descr="figp170"/>
          <p:cNvPicPr>
            <a:picLocks noChangeAspect="1" noChangeArrowheads="1"/>
          </p:cNvPicPr>
          <p:nvPr/>
        </p:nvPicPr>
        <p:blipFill>
          <a:blip r:embed="rId1"/>
          <a:srcRect/>
          <a:stretch>
            <a:fillRect/>
          </a:stretch>
        </p:blipFill>
        <p:spPr bwMode="auto">
          <a:xfrm>
            <a:off x="3432546" y="1272422"/>
            <a:ext cx="4608668" cy="5077045"/>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15751" y="574951"/>
            <a:ext cx="10360501" cy="563231"/>
          </a:xfrm>
        </p:spPr>
        <p:txBody>
          <a:bodyPr>
            <a:spAutoFit/>
          </a:bodyPr>
          <a:lstStyle/>
          <a:p>
            <a:pPr algn="ctr"/>
            <a:r>
              <a:rPr lang="en-US" sz="3400" dirty="0">
                <a:solidFill>
                  <a:srgbClr val="FF0000"/>
                </a:solidFill>
                <a:latin typeface="Copperplate Gothic Light" panose="020E0507020206020404" pitchFamily="34" charset="0"/>
              </a:rPr>
              <a:t>for Statement, cont.</a:t>
            </a:r>
            <a:endParaRPr lang="en-US" sz="3400" dirty="0">
              <a:solidFill>
                <a:srgbClr val="FF0000"/>
              </a:solidFill>
              <a:latin typeface="Copperplate Gothic Light" panose="020E0507020206020404" pitchFamily="34" charset="0"/>
            </a:endParaRPr>
          </a:p>
        </p:txBody>
      </p:sp>
      <p:sp>
        <p:nvSpPr>
          <p:cNvPr id="80899" name="Rectangle 3"/>
          <p:cNvSpPr>
            <a:spLocks noGrp="1" noChangeArrowheads="1"/>
          </p:cNvSpPr>
          <p:nvPr>
            <p:ph idx="1"/>
          </p:nvPr>
        </p:nvSpPr>
        <p:spPr>
          <a:xfrm>
            <a:off x="915751" y="1447802"/>
            <a:ext cx="10360501" cy="375937"/>
          </a:xfrm>
        </p:spPr>
        <p:txBody>
          <a:bodyPr>
            <a:spAutoFit/>
          </a:bodyPr>
          <a:lstStyle/>
          <a:p>
            <a:r>
              <a:rPr lang="en-US" sz="2000" dirty="0">
                <a:latin typeface="Courier New" panose="02070309020205020404" pitchFamily="49" charset="0"/>
              </a:rPr>
              <a:t>class </a:t>
            </a:r>
            <a:r>
              <a:rPr lang="en-US" sz="2000" dirty="0" err="1">
                <a:latin typeface="Courier New" panose="02070309020205020404" pitchFamily="49" charset="0"/>
              </a:rPr>
              <a:t>ForDemo</a:t>
            </a:r>
            <a:endParaRPr lang="en-US" dirty="0">
              <a:latin typeface="Arial" panose="020B0604020202020204" pitchFamily="34" charset="0"/>
            </a:endParaRPr>
          </a:p>
        </p:txBody>
      </p:sp>
      <p:pic>
        <p:nvPicPr>
          <p:cNvPr id="80900" name="Picture 4" descr="figp169"/>
          <p:cNvPicPr>
            <a:picLocks noChangeAspect="1" noChangeArrowheads="1"/>
          </p:cNvPicPr>
          <p:nvPr/>
        </p:nvPicPr>
        <p:blipFill>
          <a:blip r:embed="rId1"/>
          <a:srcRect/>
          <a:stretch>
            <a:fillRect/>
          </a:stretch>
        </p:blipFill>
        <p:spPr bwMode="auto">
          <a:xfrm>
            <a:off x="3861384" y="2133601"/>
            <a:ext cx="4418449" cy="3908425"/>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Multiple Initialization, etc.</a:t>
            </a:r>
            <a:endParaRPr lang="en-US" sz="3400" dirty="0">
              <a:solidFill>
                <a:srgbClr val="FF0000"/>
              </a:solidFill>
              <a:latin typeface="Copperplate Gothic Light" panose="020E0507020206020404" pitchFamily="34" charset="0"/>
            </a:endParaRPr>
          </a:p>
        </p:txBody>
      </p:sp>
      <p:sp>
        <p:nvSpPr>
          <p:cNvPr id="81923" name="Rectangle 3"/>
          <p:cNvSpPr>
            <a:spLocks noGrp="1" noChangeArrowheads="1"/>
          </p:cNvSpPr>
          <p:nvPr>
            <p:ph idx="1"/>
          </p:nvPr>
        </p:nvSpPr>
        <p:spPr>
          <a:xfrm>
            <a:off x="915751" y="1981202"/>
            <a:ext cx="10360501" cy="3439403"/>
          </a:xfrm>
        </p:spPr>
        <p:txBody>
          <a:bodyPr>
            <a:spAutoFit/>
          </a:bodyPr>
          <a:lstStyle/>
          <a:p>
            <a:r>
              <a:rPr lang="en-US"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for (n = 1, p = 1; n &lt; 10; n++)</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p = p * n</a:t>
            </a:r>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Only one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 is allowed, but it can consist of </a:t>
            </a:r>
            <a:r>
              <a:rPr lang="en-US" sz="2000" dirty="0">
                <a:latin typeface="Times New Roman" panose="02020603050405020304" pitchFamily="18" charset="0"/>
                <a:cs typeface="Times New Roman" panose="02020603050405020304" pitchFamily="18" charset="0"/>
              </a:rPr>
              <a:t>&amp;&amp;</a:t>
            </a:r>
            <a:r>
              <a:rPr lang="en-US" dirty="0">
                <a:latin typeface="Times New Roman" panose="02020603050405020304" pitchFamily="18" charset="0"/>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 and </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Multiple update actions are allowed, too.</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for (n = 1, p = 100; n &lt; p; n++, p -= n)</a:t>
            </a:r>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rarely used</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Choosing a Loop Statement</a:t>
            </a:r>
            <a:endParaRPr lang="en-US" sz="3400" dirty="0">
              <a:solidFill>
                <a:srgbClr val="FF0000"/>
              </a:solidFill>
              <a:latin typeface="Copperplate Gothic Light" panose="020E0507020206020404" pitchFamily="34" charset="0"/>
            </a:endParaRPr>
          </a:p>
        </p:txBody>
      </p:sp>
      <p:sp>
        <p:nvSpPr>
          <p:cNvPr id="82947" name="Rectangle 3"/>
          <p:cNvSpPr>
            <a:spLocks noGrp="1" noChangeArrowheads="1"/>
          </p:cNvSpPr>
          <p:nvPr>
            <p:ph idx="1"/>
          </p:nvPr>
        </p:nvSpPr>
        <p:spPr>
          <a:xfrm>
            <a:off x="915751" y="1981201"/>
            <a:ext cx="10360501" cy="2305246"/>
          </a:xfrm>
        </p:spPr>
        <p:txBody>
          <a:bodyPr>
            <a:spAutoFit/>
          </a:bodyPr>
          <a:lstStyle/>
          <a:p>
            <a:r>
              <a:rPr lang="en-US" dirty="0">
                <a:latin typeface="Times New Roman" panose="02020603050405020304" pitchFamily="18" charset="0"/>
                <a:cs typeface="Times New Roman" panose="02020603050405020304" pitchFamily="18" charset="0"/>
              </a:rPr>
              <a:t>If you know how many times the loop will be iterated, use a </a:t>
            </a:r>
            <a:r>
              <a:rPr lang="en-US" sz="2000"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loop.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you don’t know how many times the loop will be iterated, but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it could be zero, use a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loop</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it will be at least once, use a </a:t>
            </a:r>
            <a:r>
              <a:rPr lang="en-US" sz="2000" dirty="0">
                <a:latin typeface="Times New Roman" panose="02020603050405020304" pitchFamily="18" charset="0"/>
                <a:cs typeface="Times New Roman" panose="02020603050405020304" pitchFamily="18" charset="0"/>
              </a:rPr>
              <a:t>do-while</a:t>
            </a:r>
            <a:r>
              <a:rPr lang="en-US" dirty="0">
                <a:latin typeface="Times New Roman" panose="02020603050405020304" pitchFamily="18" charset="0"/>
                <a:cs typeface="Times New Roman" panose="02020603050405020304" pitchFamily="18" charset="0"/>
              </a:rPr>
              <a:t> loop.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Generally, a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loop is a safe choice.</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Summary of loop statements</a:t>
            </a:r>
            <a:endParaRPr lang="en-US" sz="3400" dirty="0">
              <a:solidFill>
                <a:srgbClr val="FF0000"/>
              </a:solidFill>
              <a:latin typeface="Copperplate Gothic Light" panose="020E0507020206020404" pitchFamily="34" charset="0"/>
            </a:endParaRPr>
          </a:p>
        </p:txBody>
      </p:sp>
      <p:sp>
        <p:nvSpPr>
          <p:cNvPr id="83971"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while loop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do-while loop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loop</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5751" y="548240"/>
            <a:ext cx="10360501" cy="1034129"/>
          </a:xfrm>
        </p:spPr>
        <p:txBody>
          <a:bodyPr>
            <a:spAutoFit/>
          </a:bodyPr>
          <a:lstStyle/>
          <a:p>
            <a:r>
              <a:rPr lang="en-US" sz="3400" dirty="0">
                <a:solidFill>
                  <a:srgbClr val="FF0000"/>
                </a:solidFill>
                <a:latin typeface="Copperplate Gothic Light" panose="020E0507020206020404" pitchFamily="34" charset="0"/>
              </a:rPr>
              <a:t>break Statement in Loops: </a:t>
            </a:r>
            <a:r>
              <a:rPr lang="en-US" sz="3400" dirty="0">
                <a:solidFill>
                  <a:srgbClr val="FF3300"/>
                </a:solidFill>
                <a:latin typeface="Copperplate Gothic Light" panose="020E0507020206020404" pitchFamily="34" charset="0"/>
              </a:rPr>
              <a:t>NOT recommended</a:t>
            </a:r>
            <a:endParaRPr lang="en-US" sz="3400" dirty="0">
              <a:solidFill>
                <a:srgbClr val="FF3300"/>
              </a:solidFill>
              <a:latin typeface="Copperplate Gothic Light" panose="020E0507020206020404" pitchFamily="34" charset="0"/>
            </a:endParaRPr>
          </a:p>
        </p:txBody>
      </p:sp>
      <p:sp>
        <p:nvSpPr>
          <p:cNvPr id="84995" name="Rectangle 3"/>
          <p:cNvSpPr>
            <a:spLocks noGrp="1" noChangeArrowheads="1"/>
          </p:cNvSpPr>
          <p:nvPr>
            <p:ph idx="1"/>
          </p:nvPr>
        </p:nvSpPr>
        <p:spPr>
          <a:xfrm>
            <a:off x="915751" y="1905002"/>
            <a:ext cx="10360501" cy="3200363"/>
          </a:xfrm>
        </p:spPr>
        <p:txBody>
          <a:bodyPr>
            <a:spAutoFit/>
          </a:bodyPr>
          <a:lstStyle/>
          <a:p>
            <a:r>
              <a:rPr lang="en-US" sz="2400" dirty="0">
                <a:latin typeface="Times New Roman" panose="02020603050405020304" pitchFamily="18" charset="0"/>
                <a:cs typeface="Times New Roman" panose="02020603050405020304" pitchFamily="18" charset="0"/>
              </a:rPr>
              <a:t>A break statement can be used to end a loop immediately.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break statement ends only the </a:t>
            </a:r>
            <a:r>
              <a:rPr lang="en-US" sz="2400" b="1" dirty="0">
                <a:latin typeface="Times New Roman" panose="02020603050405020304" pitchFamily="18" charset="0"/>
                <a:cs typeface="Times New Roman" panose="02020603050405020304" pitchFamily="18" charset="0"/>
              </a:rPr>
              <a:t>innermost</a:t>
            </a:r>
            <a:r>
              <a:rPr lang="en-US" sz="2400" dirty="0">
                <a:latin typeface="Times New Roman" panose="02020603050405020304" pitchFamily="18" charset="0"/>
                <a:cs typeface="Times New Roman" panose="02020603050405020304" pitchFamily="18" charset="0"/>
              </a:rPr>
              <a:t> loop that contains the break statement.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break statements make loops </a:t>
            </a:r>
            <a:r>
              <a:rPr lang="en-US" sz="2400" b="1" dirty="0">
                <a:latin typeface="Times New Roman" panose="02020603050405020304" pitchFamily="18" charset="0"/>
                <a:cs typeface="Times New Roman" panose="02020603050405020304" pitchFamily="18" charset="0"/>
              </a:rPr>
              <a:t>more difficult</a:t>
            </a:r>
            <a:r>
              <a:rPr lang="en-US" sz="2400" dirty="0">
                <a:latin typeface="Times New Roman" panose="02020603050405020304" pitchFamily="18" charset="0"/>
                <a:cs typeface="Times New Roman" panose="02020603050405020304" pitchFamily="18" charset="0"/>
              </a:rPr>
              <a:t> to understand:</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Loop could end at different places (</a:t>
            </a:r>
            <a:r>
              <a:rPr lang="en-US" dirty="0">
                <a:solidFill>
                  <a:srgbClr val="FF3300"/>
                </a:solidFill>
                <a:latin typeface="Times New Roman" panose="02020603050405020304" pitchFamily="18" charset="0"/>
                <a:cs typeface="Times New Roman" panose="02020603050405020304" pitchFamily="18" charset="0"/>
              </a:rPr>
              <a:t>multiple possible exit points</a:t>
            </a:r>
            <a:r>
              <a:rPr lang="en-US" dirty="0">
                <a:latin typeface="Times New Roman" panose="02020603050405020304" pitchFamily="18" charset="0"/>
                <a:cs typeface="Times New Roman" panose="02020603050405020304" pitchFamily="18" charset="0"/>
              </a:rPr>
              <a:t>), harder to know where.</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Always try to end a loop at only one place--makes debugging easier (</a:t>
            </a:r>
            <a:r>
              <a:rPr lang="en-US" sz="2400" dirty="0">
                <a:solidFill>
                  <a:schemeClr val="accent1"/>
                </a:solidFill>
                <a:latin typeface="Times New Roman" panose="02020603050405020304" pitchFamily="18" charset="0"/>
                <a:cs typeface="Times New Roman" panose="02020603050405020304" pitchFamily="18" charset="0"/>
              </a:rPr>
              <a:t>only one possible exit point</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algn="ctr"/>
            <a:r>
              <a:rPr lang="en-US" sz="3400" dirty="0">
                <a:solidFill>
                  <a:srgbClr val="FF3300"/>
                </a:solidFill>
                <a:latin typeface="Copperplate Gothic Light" panose="020E0507020206020404" pitchFamily="34" charset="0"/>
              </a:rPr>
              <a:t>Misuse</a:t>
            </a:r>
            <a:r>
              <a:rPr lang="en-US" sz="3400" dirty="0">
                <a:latin typeface="Copperplate Gothic Light" panose="020E0507020206020404" pitchFamily="34" charset="0"/>
              </a:rPr>
              <a:t> </a:t>
            </a:r>
            <a:r>
              <a:rPr lang="en-US" sz="3400" dirty="0">
                <a:solidFill>
                  <a:srgbClr val="FF0000"/>
                </a:solidFill>
                <a:latin typeface="Copperplate Gothic Light" panose="020E0507020206020404" pitchFamily="34" charset="0"/>
              </a:rPr>
              <a:t>of break Statements in loops</a:t>
            </a:r>
            <a:endParaRPr lang="en-US" sz="3400" dirty="0">
              <a:solidFill>
                <a:srgbClr val="FF0000"/>
              </a:solidFill>
              <a:latin typeface="Copperplate Gothic Light" panose="020E0507020206020404" pitchFamily="34" charset="0"/>
            </a:endParaRPr>
          </a:p>
        </p:txBody>
      </p:sp>
      <p:sp>
        <p:nvSpPr>
          <p:cNvPr id="86019"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“Because of the complications they introduce, break statements in loops </a:t>
            </a:r>
            <a:r>
              <a:rPr lang="en-US" dirty="0">
                <a:solidFill>
                  <a:srgbClr val="FF3300"/>
                </a:solidFill>
                <a:latin typeface="Times New Roman" panose="02020603050405020304" pitchFamily="18" charset="0"/>
                <a:cs typeface="Times New Roman" panose="02020603050405020304" pitchFamily="18" charset="0"/>
              </a:rPr>
              <a:t>should be avoided</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authorities contend that a break statement should never be used to end a loop,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but virtually all programming authorities agree that they should be used </a:t>
            </a:r>
            <a:r>
              <a:rPr lang="en-US" dirty="0">
                <a:solidFill>
                  <a:srgbClr val="FF3300"/>
                </a:solidFill>
                <a:latin typeface="Times New Roman" panose="02020603050405020304" pitchFamily="18" charset="0"/>
                <a:cs typeface="Times New Roman" panose="02020603050405020304" pitchFamily="18" charset="0"/>
              </a:rPr>
              <a:t>at most sparingly.</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838200" y="1508753"/>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variable is declared to refer to the objects of type/class String:</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String s;</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The value of s is null; it does not yet refer to any object.</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A new String object is created in memory with initial “</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 value:</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String s = new String(“</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Now s contains the address of this new object.</a:t>
            </a:r>
            <a:endParaRPr lang="en-US" sz="2000" dirty="0">
              <a:latin typeface="Times New Roman" panose="02020603050405020304" pitchFamily="18" charset="0"/>
              <a:cs typeface="Times New Roman" panose="02020603050405020304" pitchFamily="18" charset="0"/>
            </a:endParaRPr>
          </a:p>
        </p:txBody>
      </p:sp>
      <p:sp>
        <p:nvSpPr>
          <p:cNvPr id="57346"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Object Creation</a:t>
            </a: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exit Method</a:t>
            </a:r>
            <a:endParaRPr lang="en-US" sz="3400" dirty="0">
              <a:solidFill>
                <a:srgbClr val="FF0000"/>
              </a:solidFill>
              <a:latin typeface="Copperplate Gothic Light" panose="020E0507020206020404" pitchFamily="34" charset="0"/>
            </a:endParaRPr>
          </a:p>
        </p:txBody>
      </p:sp>
      <p:sp>
        <p:nvSpPr>
          <p:cNvPr id="87043" name="Rectangle 3"/>
          <p:cNvSpPr>
            <a:spLocks noGrp="1" noChangeArrowheads="1"/>
          </p:cNvSpPr>
          <p:nvPr>
            <p:ph idx="1"/>
          </p:nvPr>
        </p:nvSpPr>
        <p:spPr>
          <a:xfrm>
            <a:off x="915751" y="1828801"/>
            <a:ext cx="10360501" cy="3954416"/>
          </a:xfrm>
        </p:spPr>
        <p:txBody>
          <a:bodyPr>
            <a:spAutoFit/>
          </a:bodyPr>
          <a:lstStyle/>
          <a:p>
            <a:r>
              <a:rPr lang="en-US" dirty="0">
                <a:latin typeface="Times New Roman" panose="02020603050405020304" pitchFamily="18" charset="0"/>
                <a:cs typeface="Times New Roman" panose="02020603050405020304" pitchFamily="18" charset="0"/>
              </a:rPr>
              <a:t>Sometimes a situation arises that makes continuing the program pointless.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program can be terminated normally by</a:t>
            </a:r>
            <a:endParaRPr lang="en-US" dirty="0">
              <a:latin typeface="Times New Roman" panose="02020603050405020304" pitchFamily="18" charset="0"/>
              <a:cs typeface="Times New Roman" panose="02020603050405020304" pitchFamily="18" charset="0"/>
            </a:endParaRPr>
          </a:p>
          <a:p>
            <a:pPr lvl="1">
              <a:buFontTx/>
              <a:buNone/>
            </a:pPr>
            <a:r>
              <a:rPr lang="en-US" sz="2000" dirty="0" err="1">
                <a:latin typeface="Times New Roman" panose="02020603050405020304" pitchFamily="18" charset="0"/>
                <a:cs typeface="Times New Roman" panose="02020603050405020304" pitchFamily="18" charset="0"/>
              </a:rPr>
              <a:t>System.exit</a:t>
            </a:r>
            <a:r>
              <a:rPr lang="en-US"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numberOfWinners</a:t>
            </a:r>
            <a:r>
              <a:rPr lang="en-US" sz="2000" dirty="0">
                <a:latin typeface="Times New Roman" panose="02020603050405020304" pitchFamily="18" charset="0"/>
                <a:cs typeface="Times New Roman" panose="02020603050405020304" pitchFamily="18" charset="0"/>
              </a:rPr>
              <a:t> == 0)</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 by 0”);</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System.exit</a:t>
            </a:r>
            <a:r>
              <a:rPr lang="en-US"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85320" y="2098895"/>
            <a:ext cx="10360501" cy="1143000"/>
          </a:xfrm>
        </p:spPr>
        <p:txBody>
          <a:bodyPr>
            <a:normAutofit/>
          </a:bodyPr>
          <a:lstStyle/>
          <a:p>
            <a:r>
              <a:rPr lang="en-US" sz="3400" dirty="0">
                <a:solidFill>
                  <a:srgbClr val="FF0000"/>
                </a:solidFill>
                <a:latin typeface="Copperplate Gothic Light" panose="020E0507020206020404" pitchFamily="34" charset="0"/>
              </a:rPr>
              <a:t>Arrays in JAVA</a:t>
            </a:r>
            <a:endParaRPr lang="en-US" sz="3400" dirty="0">
              <a:solidFill>
                <a:srgbClr val="FF0000"/>
              </a:solidFill>
              <a:latin typeface="Copperplate Gothic Light" panose="020E0507020206020404"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Declaring an Array Variable</a:t>
            </a:r>
            <a:endParaRPr lang="en-US" sz="3400" dirty="0">
              <a:solidFill>
                <a:srgbClr val="FF0000"/>
              </a:solidFill>
              <a:latin typeface="Copperplate Gothic Light" panose="020E0507020206020404" pitchFamily="34" charset="0"/>
            </a:endParaRPr>
          </a:p>
        </p:txBody>
      </p:sp>
      <p:sp>
        <p:nvSpPr>
          <p:cNvPr id="307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Do not have to create an array while declaring array variable</a:t>
            </a:r>
            <a:endParaRPr lang="en-US" dirty="0">
              <a:latin typeface="Times New Roman" panose="02020603050405020304" pitchFamily="18" charset="0"/>
              <a:cs typeface="Times New Roman" panose="02020603050405020304" pitchFamily="18" charset="0"/>
            </a:endParaRPr>
          </a:p>
          <a:p>
            <a:pPr lvl="1"/>
            <a:r>
              <a:rPr lang="en-US" i="1" dirty="0">
                <a:latin typeface="Times New Roman" panose="02020603050405020304" pitchFamily="18" charset="0"/>
                <a:cs typeface="Times New Roman" panose="02020603050405020304" pitchFamily="18" charset="0"/>
              </a:rPr>
              <a:t>&lt;data type&gt;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variable_name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 prime;</a:t>
            </a:r>
            <a:endParaRPr lang="en-US" dirty="0">
              <a:latin typeface="Times New Roman" panose="02020603050405020304" pitchFamily="18" charset="0"/>
              <a:cs typeface="Times New Roman" panose="02020603050405020304" pitchFamily="18" charset="0"/>
            </a:endParaRPr>
          </a:p>
          <a:p>
            <a:pPr lvl="1"/>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prime[];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Both syntaxes are equivalent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memory allocation at this point</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Defining an Array</a:t>
            </a:r>
            <a:endParaRPr lang="en-US" sz="3400" dirty="0">
              <a:solidFill>
                <a:srgbClr val="FF0000"/>
              </a:solidFill>
              <a:latin typeface="Copperplate Gothic Light" panose="020E0507020206020404" pitchFamily="34" charset="0"/>
            </a:endParaRPr>
          </a:p>
        </p:txBody>
      </p:sp>
      <p:sp>
        <p:nvSpPr>
          <p:cNvPr id="4099" name="Rectangle 3"/>
          <p:cNvSpPr>
            <a:spLocks noGrp="1" noChangeArrowheads="1"/>
          </p:cNvSpPr>
          <p:nvPr>
            <p:ph idx="1"/>
          </p:nvPr>
        </p:nvSpPr>
        <p:spPr/>
        <p:txBody>
          <a:bodyPr/>
          <a:lstStyle/>
          <a:p>
            <a:pPr>
              <a:lnSpc>
                <a:spcPct val="90000"/>
              </a:lnSpc>
            </a:pPr>
            <a:r>
              <a:rPr lang="en-US" dirty="0">
                <a:latin typeface="Times New Roman" panose="02020603050405020304" pitchFamily="18" charset="0"/>
                <a:cs typeface="Times New Roman" panose="02020603050405020304" pitchFamily="18" charset="0"/>
              </a:rPr>
              <a:t>Define an array as follows:</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err="1">
                <a:latin typeface="Times New Roman" panose="02020603050405020304" pitchFamily="18" charset="0"/>
                <a:cs typeface="Times New Roman" panose="02020603050405020304" pitchFamily="18" charset="0"/>
              </a:rPr>
              <a:t>variable_name</a:t>
            </a:r>
            <a:r>
              <a:rPr lang="en-US" dirty="0">
                <a:latin typeface="Times New Roman" panose="02020603050405020304" pitchFamily="18" charset="0"/>
                <a:cs typeface="Times New Roman" panose="02020603050405020304" pitchFamily="18" charset="0"/>
              </a:rPr>
              <a:t>=new  </a:t>
            </a:r>
            <a:r>
              <a:rPr lang="en-US" i="1" dirty="0">
                <a:latin typeface="Times New Roman" panose="02020603050405020304" pitchFamily="18" charset="0"/>
                <a:cs typeface="Times New Roman" panose="02020603050405020304" pitchFamily="18" charset="0"/>
              </a:rPr>
              <a:t>&lt;data type&gt;</a:t>
            </a:r>
            <a:r>
              <a:rPr lang="en-US" dirty="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primes=new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Declaring and defining in the same statement:</a:t>
            </a:r>
            <a:endParaRPr lang="en-US" dirty="0">
              <a:latin typeface="Times New Roman" panose="02020603050405020304" pitchFamily="18" charset="0"/>
              <a:cs typeface="Times New Roman" panose="02020603050405020304" pitchFamily="18" charset="0"/>
            </a:endParaRPr>
          </a:p>
          <a:p>
            <a:pPr lvl="1">
              <a:lnSpc>
                <a:spcPct val="90000"/>
              </a:lnSpc>
            </a:pPr>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primes=new </a:t>
            </a:r>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In JAVA,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is of 4 bytes, total space=4*10=40 bytes</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Graphical Representation</a:t>
            </a:r>
            <a:endParaRPr lang="en-US" sz="3400" dirty="0">
              <a:solidFill>
                <a:srgbClr val="FF0000"/>
              </a:solidFill>
              <a:latin typeface="Copperplate Gothic Light" panose="020E0507020206020404" pitchFamily="34" charset="0"/>
            </a:endParaRPr>
          </a:p>
        </p:txBody>
      </p:sp>
      <p:graphicFrame>
        <p:nvGraphicFramePr>
          <p:cNvPr id="43061" name="Group 53"/>
          <p:cNvGraphicFramePr>
            <a:graphicFrameLocks noGrp="1"/>
          </p:cNvGraphicFramePr>
          <p:nvPr/>
        </p:nvGraphicFramePr>
        <p:xfrm>
          <a:off x="1728338" y="2895600"/>
          <a:ext cx="8735322" cy="1036320"/>
        </p:xfrm>
        <a:graphic>
          <a:graphicData uri="http://schemas.openxmlformats.org/drawingml/2006/table">
            <a:tbl>
              <a:tblPr/>
              <a:tblGrid>
                <a:gridCol w="812588"/>
                <a:gridCol w="812588"/>
                <a:gridCol w="812588"/>
                <a:gridCol w="812588"/>
                <a:gridCol w="812588"/>
                <a:gridCol w="812588"/>
                <a:gridCol w="812588"/>
                <a:gridCol w="812588"/>
                <a:gridCol w="1117309"/>
                <a:gridCol w="1117309"/>
              </a:tblGrid>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0</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3</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4</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5</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6</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7</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8</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11</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11</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90</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101</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49" name="Text Box 41"/>
          <p:cNvSpPr txBox="1">
            <a:spLocks noChangeArrowheads="1"/>
          </p:cNvSpPr>
          <p:nvPr/>
        </p:nvSpPr>
        <p:spPr bwMode="auto">
          <a:xfrm>
            <a:off x="306310" y="1752600"/>
            <a:ext cx="739305" cy="369332"/>
          </a:xfrm>
          <a:prstGeom prst="rect">
            <a:avLst/>
          </a:prstGeom>
          <a:noFill/>
          <a:ln w="9525">
            <a:noFill/>
            <a:miter lim="800000"/>
          </a:ln>
          <a:effectLst/>
        </p:spPr>
        <p:txBody>
          <a:bodyPr wrap="none">
            <a:spAutoFit/>
          </a:bodyPr>
          <a:lstStyle/>
          <a:p>
            <a:r>
              <a:rPr lang="en-US"/>
              <a:t>prime</a:t>
            </a:r>
            <a:endParaRPr lang="en-US"/>
          </a:p>
        </p:txBody>
      </p:sp>
      <p:sp>
        <p:nvSpPr>
          <p:cNvPr id="43050" name="Text Box 42"/>
          <p:cNvSpPr txBox="1">
            <a:spLocks noChangeArrowheads="1"/>
          </p:cNvSpPr>
          <p:nvPr/>
        </p:nvSpPr>
        <p:spPr bwMode="auto">
          <a:xfrm>
            <a:off x="10544075" y="1489075"/>
            <a:ext cx="697370" cy="369332"/>
          </a:xfrm>
          <a:prstGeom prst="rect">
            <a:avLst/>
          </a:prstGeom>
          <a:noFill/>
          <a:ln w="9525">
            <a:noFill/>
            <a:miter lim="800000"/>
          </a:ln>
          <a:effectLst/>
        </p:spPr>
        <p:txBody>
          <a:bodyPr wrap="none">
            <a:spAutoFit/>
          </a:bodyPr>
          <a:lstStyle/>
          <a:p>
            <a:r>
              <a:rPr lang="en-US"/>
              <a:t>Index</a:t>
            </a:r>
            <a:endParaRPr lang="en-US"/>
          </a:p>
        </p:txBody>
      </p:sp>
      <p:sp>
        <p:nvSpPr>
          <p:cNvPr id="43051" name="Text Box 43"/>
          <p:cNvSpPr txBox="1">
            <a:spLocks noChangeArrowheads="1"/>
          </p:cNvSpPr>
          <p:nvPr/>
        </p:nvSpPr>
        <p:spPr bwMode="auto">
          <a:xfrm>
            <a:off x="10239356" y="4460875"/>
            <a:ext cx="686213" cy="369332"/>
          </a:xfrm>
          <a:prstGeom prst="rect">
            <a:avLst/>
          </a:prstGeom>
          <a:noFill/>
          <a:ln w="9525">
            <a:noFill/>
            <a:miter lim="800000"/>
          </a:ln>
          <a:effectLst/>
        </p:spPr>
        <p:txBody>
          <a:bodyPr wrap="none">
            <a:spAutoFit/>
          </a:bodyPr>
          <a:lstStyle/>
          <a:p>
            <a:r>
              <a:rPr lang="en-US"/>
              <a:t>value</a:t>
            </a:r>
            <a:endParaRPr lang="en-US"/>
          </a:p>
        </p:txBody>
      </p:sp>
      <p:sp>
        <p:nvSpPr>
          <p:cNvPr id="43053" name="Line 45"/>
          <p:cNvSpPr>
            <a:spLocks noChangeShapeType="1"/>
          </p:cNvSpPr>
          <p:nvPr/>
        </p:nvSpPr>
        <p:spPr bwMode="auto">
          <a:xfrm>
            <a:off x="611029" y="2209800"/>
            <a:ext cx="0" cy="1066800"/>
          </a:xfrm>
          <a:prstGeom prst="line">
            <a:avLst/>
          </a:prstGeom>
          <a:noFill/>
          <a:ln w="9525">
            <a:solidFill>
              <a:schemeClr val="tx1"/>
            </a:solidFill>
            <a:round/>
          </a:ln>
          <a:effectLst/>
        </p:spPr>
        <p:txBody>
          <a:bodyPr/>
          <a:lstStyle/>
          <a:p>
            <a:endParaRPr lang="en-US"/>
          </a:p>
        </p:txBody>
      </p:sp>
      <p:sp>
        <p:nvSpPr>
          <p:cNvPr id="43054" name="Line 46"/>
          <p:cNvSpPr>
            <a:spLocks noChangeShapeType="1"/>
          </p:cNvSpPr>
          <p:nvPr/>
        </p:nvSpPr>
        <p:spPr bwMode="auto">
          <a:xfrm>
            <a:off x="611030" y="3276600"/>
            <a:ext cx="1117309" cy="0"/>
          </a:xfrm>
          <a:prstGeom prst="line">
            <a:avLst/>
          </a:prstGeom>
          <a:noFill/>
          <a:ln w="9525">
            <a:solidFill>
              <a:schemeClr val="tx1"/>
            </a:solidFill>
            <a:round/>
            <a:tailEnd type="triangle" w="med" len="med"/>
          </a:ln>
          <a:effectLst/>
        </p:spPr>
        <p:txBody>
          <a:bodyPr/>
          <a:lstStyle/>
          <a:p>
            <a:endParaRPr lang="en-US"/>
          </a:p>
        </p:txBody>
      </p:sp>
      <p:sp>
        <p:nvSpPr>
          <p:cNvPr id="43055" name="Line 47"/>
          <p:cNvSpPr>
            <a:spLocks noChangeShapeType="1"/>
          </p:cNvSpPr>
          <p:nvPr/>
        </p:nvSpPr>
        <p:spPr bwMode="auto">
          <a:xfrm flipH="1">
            <a:off x="9854223" y="1828800"/>
            <a:ext cx="1117309" cy="1219200"/>
          </a:xfrm>
          <a:prstGeom prst="line">
            <a:avLst/>
          </a:prstGeom>
          <a:noFill/>
          <a:ln w="9525">
            <a:solidFill>
              <a:schemeClr val="tx1"/>
            </a:solidFill>
            <a:round/>
            <a:tailEnd type="triangle" w="med" len="med"/>
          </a:ln>
          <a:effectLst/>
        </p:spPr>
        <p:txBody>
          <a:bodyPr/>
          <a:lstStyle/>
          <a:p>
            <a:endParaRPr lang="en-US"/>
          </a:p>
        </p:txBody>
      </p:sp>
      <p:sp>
        <p:nvSpPr>
          <p:cNvPr id="43056" name="Line 48"/>
          <p:cNvSpPr>
            <a:spLocks noChangeShapeType="1"/>
          </p:cNvSpPr>
          <p:nvPr/>
        </p:nvSpPr>
        <p:spPr bwMode="auto">
          <a:xfrm flipH="1" flipV="1">
            <a:off x="8533766" y="3733800"/>
            <a:ext cx="1726750" cy="990600"/>
          </a:xfrm>
          <a:prstGeom prst="line">
            <a:avLst/>
          </a:prstGeom>
          <a:noFill/>
          <a:ln w="9525">
            <a:solidFill>
              <a:schemeClr val="tx1"/>
            </a:solidFill>
            <a:round/>
            <a:tailEnd type="triangle" w="med" len="med"/>
          </a:ln>
          <a:effectLst/>
        </p:spPr>
        <p:txBody>
          <a:bodyPr/>
          <a:lstStyle/>
          <a:p>
            <a:endParaRPr lang="en-US"/>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What happens if …</a:t>
            </a:r>
            <a:endParaRPr lang="en-US" sz="3400" dirty="0">
              <a:solidFill>
                <a:srgbClr val="FF0000"/>
              </a:solidFill>
              <a:latin typeface="Copperplate Gothic Light" panose="020E0507020206020404" pitchFamily="34" charset="0"/>
            </a:endParaRPr>
          </a:p>
        </p:txBody>
      </p:sp>
      <p:sp>
        <p:nvSpPr>
          <p:cNvPr id="19459" name="Rectangle 3"/>
          <p:cNvSpPr>
            <a:spLocks noGrp="1" noChangeArrowheads="1"/>
          </p:cNvSpPr>
          <p:nvPr>
            <p:ph idx="1"/>
          </p:nvPr>
        </p:nvSpPr>
        <p:spPr/>
        <p:txBody>
          <a:bodyPr/>
          <a:lstStyle/>
          <a:p>
            <a:pPr>
              <a:lnSpc>
                <a:spcPct val="90000"/>
              </a:lnSpc>
            </a:pPr>
            <a:r>
              <a:rPr lang="en-US" dirty="0">
                <a:latin typeface="Times New Roman" panose="02020603050405020304" pitchFamily="18" charset="0"/>
                <a:cs typeface="Times New Roman" panose="02020603050405020304" pitchFamily="18" charset="0"/>
              </a:rPr>
              <a:t>We define </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int[] prime=new long[20];</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	MorePrimes.java:5: incompatible types</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	found: long[]</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	required: int[]</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	int[] primes = new long[20];    </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The right hand side defines an array, and thus the array variable should refer to the same type of array</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sz="3400" dirty="0">
                <a:solidFill>
                  <a:srgbClr val="FF0000"/>
                </a:solidFill>
                <a:latin typeface="Copperplate Gothic Light" panose="020E0507020206020404" pitchFamily="34" charset="0"/>
              </a:rPr>
              <a:t>Array Size through Input</a:t>
            </a:r>
            <a:endParaRPr lang="en-US" sz="3400" dirty="0">
              <a:solidFill>
                <a:srgbClr val="FF0000"/>
              </a:solidFill>
              <a:latin typeface="Copperplate Gothic Light" panose="020E0507020206020404" pitchFamily="34" charset="0"/>
            </a:endParaRPr>
          </a:p>
        </p:txBody>
      </p:sp>
      <p:sp>
        <p:nvSpPr>
          <p:cNvPr id="34819" name="Rectangle 3"/>
          <p:cNvSpPr>
            <a:spLocks noGrp="1" noChangeArrowheads="1"/>
          </p:cNvSpPr>
          <p:nvPr>
            <p:ph idx="1"/>
          </p:nvPr>
        </p:nvSpPr>
        <p:spPr>
          <a:xfrm>
            <a:off x="1219202" y="1828800"/>
            <a:ext cx="10591798" cy="4343400"/>
          </a:xfrm>
        </p:spPr>
        <p:txBody>
          <a:bodyPr>
            <a:noAutofit/>
          </a:bodyPr>
          <a:lstStyle/>
          <a:p>
            <a:pPr>
              <a:spcBef>
                <a:spcPts val="0"/>
              </a:spcBef>
              <a:buNone/>
            </a:pP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err="1">
                <a:latin typeface="Times New Roman" panose="02020603050405020304" pitchFamily="18" charset="0"/>
                <a:cs typeface="Times New Roman" panose="02020603050405020304" pitchFamily="18" charset="0"/>
              </a:rPr>
              <a:t>BufferedReader</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stdin</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BufferedReader</a:t>
            </a:r>
            <a:r>
              <a:rPr lang="en-US" sz="2000" dirty="0">
                <a:latin typeface="Times New Roman" panose="02020603050405020304" pitchFamily="18" charset="0"/>
                <a:cs typeface="Times New Roman" panose="02020603050405020304" pitchFamily="18" charset="0"/>
              </a:rPr>
              <a:t> (new </a:t>
            </a:r>
            <a:r>
              <a:rPr lang="en-US" sz="2000" dirty="0" err="1">
                <a:latin typeface="Times New Roman" panose="02020603050405020304" pitchFamily="18" charset="0"/>
                <a:cs typeface="Times New Roman" panose="02020603050405020304" pitchFamily="18" charset="0"/>
              </a:rPr>
              <a:t>InputStreamReader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System.in</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a:latin typeface="Times New Roman" panose="02020603050405020304" pitchFamily="18" charset="0"/>
                <a:cs typeface="Times New Roman" panose="02020603050405020304" pitchFamily="18" charset="0"/>
              </a:rPr>
              <a:t>String </a:t>
            </a: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    </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("Enter a Size for Array:");</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stdin.readLine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a:latin typeface="Times New Roman" panose="02020603050405020304" pitchFamily="18" charset="0"/>
                <a:cs typeface="Times New Roman" panose="02020603050405020304" pitchFamily="18" charset="0"/>
              </a:rPr>
              <a:t>num    = </a:t>
            </a:r>
            <a:r>
              <a:rPr lang="en-US" sz="2000" dirty="0" err="1">
                <a:latin typeface="Times New Roman" panose="02020603050405020304" pitchFamily="18" charset="0"/>
                <a:cs typeface="Times New Roman" panose="02020603050405020304" pitchFamily="18" charset="0"/>
              </a:rPr>
              <a:t>Integer.parseInt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 ); // convert </a:t>
            </a: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 to </a:t>
            </a:r>
            <a:r>
              <a:rPr lang="en-US" sz="2000" dirty="0" err="1">
                <a:latin typeface="Times New Roman" panose="02020603050405020304" pitchFamily="18" charset="0"/>
                <a:cs typeface="Times New Roman" panose="02020603050405020304" pitchFamily="18" charset="0"/>
              </a:rPr>
              <a:t>int</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a:latin typeface="Times New Roman" panose="02020603050405020304" pitchFamily="18" charset="0"/>
                <a:cs typeface="Times New Roman" panose="02020603050405020304" pitchFamily="18" charset="0"/>
              </a:rPr>
              <a:t>long[] primes = new long[num];    </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(“Array Length=”+</a:t>
            </a:r>
            <a:r>
              <a:rPr lang="en-US" sz="2000" dirty="0" err="1">
                <a:latin typeface="Times New Roman" panose="02020603050405020304" pitchFamily="18" charset="0"/>
                <a:cs typeface="Times New Roman" panose="02020603050405020304" pitchFamily="18" charset="0"/>
              </a:rPr>
              <a:t>primes.length</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spcBef>
                <a:spcPts val="0"/>
              </a:spcBef>
              <a:buNone/>
            </a:pPr>
            <a:r>
              <a:rPr lang="en-US" sz="2000" b="1" dirty="0">
                <a:latin typeface="Times New Roman" panose="02020603050405020304" pitchFamily="18" charset="0"/>
                <a:cs typeface="Times New Roman" panose="02020603050405020304" pitchFamily="18" charset="0"/>
              </a:rPr>
              <a:t>SAMPLE RUN:</a:t>
            </a:r>
            <a:endParaRPr lang="en-US" sz="2000" b="1" dirty="0">
              <a:latin typeface="Times New Roman" panose="02020603050405020304" pitchFamily="18" charset="0"/>
              <a:cs typeface="Times New Roman" panose="02020603050405020304" pitchFamily="18" charset="0"/>
            </a:endParaRPr>
          </a:p>
          <a:p>
            <a:pPr>
              <a:spcBef>
                <a:spcPts val="0"/>
              </a:spcBef>
              <a:buNone/>
            </a:pPr>
            <a:r>
              <a:rPr lang="en-US" sz="2000" dirty="0">
                <a:latin typeface="Times New Roman" panose="02020603050405020304" pitchFamily="18" charset="0"/>
                <a:cs typeface="Times New Roman" panose="02020603050405020304" pitchFamily="18" charset="0"/>
              </a:rPr>
              <a:t>Enter a Size for Array:</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a:latin typeface="Times New Roman" panose="02020603050405020304" pitchFamily="18" charset="0"/>
                <a:cs typeface="Times New Roman" panose="02020603050405020304" pitchFamily="18" charset="0"/>
              </a:rPr>
              <a:t>Array Length=4</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Default Initialization</a:t>
            </a:r>
            <a:endParaRPr lang="en-US" sz="3400" dirty="0">
              <a:solidFill>
                <a:srgbClr val="FF0000"/>
              </a:solidFill>
              <a:latin typeface="Copperplate Gothic Light" panose="020E0507020206020404" pitchFamily="34" charset="0"/>
            </a:endParaRPr>
          </a:p>
        </p:txBody>
      </p:sp>
      <p:sp>
        <p:nvSpPr>
          <p:cNvPr id="5123"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When array is created, array elements are initialized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Numeric values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double, etc.) to 0</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Boolean values to false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Class types to null</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Accessing Array Elements</a:t>
            </a:r>
            <a:endParaRPr lang="en-US" sz="3400" dirty="0">
              <a:solidFill>
                <a:srgbClr val="FF0000"/>
              </a:solidFill>
              <a:latin typeface="Copperplate Gothic Light" panose="020E0507020206020404" pitchFamily="34" charset="0"/>
            </a:endParaRPr>
          </a:p>
        </p:txBody>
      </p:sp>
      <p:sp>
        <p:nvSpPr>
          <p:cNvPr id="7171" name="Rectangle 3"/>
          <p:cNvSpPr>
            <a:spLocks noGrp="1" noChangeArrowheads="1"/>
          </p:cNvSpPr>
          <p:nvPr>
            <p:ph idx="1"/>
          </p:nvPr>
        </p:nvSpPr>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Index of an array is defined as</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Positive int, byte or short values</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Expression that results into these types</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Any other types used for index will give error </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long, double, etc.</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Incase Expression results in long, then type cast to int</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Indexing starts from 0 and ends at N-1</a:t>
            </a:r>
            <a:endParaRPr lang="en-US" dirty="0">
              <a:latin typeface="Times New Roman" panose="02020603050405020304" pitchFamily="18" charset="0"/>
              <a:cs typeface="Times New Roman" panose="02020603050405020304" pitchFamily="18" charset="0"/>
            </a:endParaRPr>
          </a:p>
          <a:p>
            <a:pPr lvl="1">
              <a:lnSpc>
                <a:spcPct val="90000"/>
              </a:lnSpc>
              <a:buFontTx/>
              <a:buNone/>
            </a:pPr>
            <a:r>
              <a:rPr lang="en-US" dirty="0">
                <a:latin typeface="Times New Roman" panose="02020603050405020304" pitchFamily="18" charset="0"/>
                <a:cs typeface="Times New Roman" panose="02020603050405020304" pitchFamily="18" charset="0"/>
              </a:rPr>
              <a:t>primes[2]=0;</a:t>
            </a:r>
            <a:endParaRPr lang="en-US" dirty="0">
              <a:latin typeface="Times New Roman" panose="02020603050405020304" pitchFamily="18" charset="0"/>
              <a:cs typeface="Times New Roman" panose="02020603050405020304" pitchFamily="18" charset="0"/>
            </a:endParaRPr>
          </a:p>
          <a:p>
            <a:pPr lvl="1">
              <a:lnSpc>
                <a:spcPct val="90000"/>
              </a:lnSpc>
              <a:buFontTx/>
              <a:buNone/>
            </a:pPr>
            <a:r>
              <a:rPr lang="en-US" dirty="0">
                <a:latin typeface="Times New Roman" panose="02020603050405020304" pitchFamily="18" charset="0"/>
                <a:cs typeface="Times New Roman" panose="02020603050405020304" pitchFamily="18" charset="0"/>
              </a:rPr>
              <a:t>int k = primes[2];</a:t>
            </a:r>
            <a:endParaRPr lang="en-US" dirty="0">
              <a:latin typeface="Times New Roman" panose="02020603050405020304" pitchFamily="18" charset="0"/>
              <a:cs typeface="Times New Roman" panose="02020603050405020304" pitchFamily="18" charset="0"/>
            </a:endParaRPr>
          </a:p>
          <a:p>
            <a:pPr lvl="1">
              <a:lnSpc>
                <a:spcPct val="90000"/>
              </a:lnSpc>
              <a:buFontTx/>
              <a:buNone/>
            </a:pPr>
            <a:r>
              <a:rPr lang="en-US" dirty="0"/>
              <a:t>…</a:t>
            </a:r>
            <a:endParaRPr lang="en-US" dirty="0"/>
          </a:p>
          <a:p>
            <a:pPr>
              <a:lnSpc>
                <a:spcPct val="90000"/>
              </a:lnSpc>
            </a:pPr>
            <a:endParaRPr lang="en-US" dirty="0"/>
          </a:p>
          <a:p>
            <a:pPr>
              <a:lnSpc>
                <a:spcPct val="90000"/>
              </a:lnSpc>
            </a:pPr>
            <a:endParaRPr lang="en-US"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Validating Indexes</a:t>
            </a:r>
            <a:endParaRPr lang="en-US" sz="3400" dirty="0">
              <a:solidFill>
                <a:srgbClr val="FF0000"/>
              </a:solidFill>
              <a:latin typeface="Copperplate Gothic Light" panose="020E0507020206020404" pitchFamily="34" charset="0"/>
            </a:endParaRPr>
          </a:p>
        </p:txBody>
      </p:sp>
      <p:sp>
        <p:nvSpPr>
          <p:cNvPr id="819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JAVA checks whether the index values are valid at runtime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If index is negative or greater than the size of the array then an </a:t>
            </a:r>
            <a:r>
              <a:rPr lang="en-US" dirty="0" err="1">
                <a:latin typeface="Times New Roman" panose="02020603050405020304" pitchFamily="18" charset="0"/>
                <a:cs typeface="Times New Roman" panose="02020603050405020304" pitchFamily="18" charset="0"/>
              </a:rPr>
              <a:t>IndexOutOfBoundException</a:t>
            </a:r>
            <a:r>
              <a:rPr lang="en-US" dirty="0">
                <a:latin typeface="Times New Roman" panose="02020603050405020304" pitchFamily="18" charset="0"/>
                <a:cs typeface="Times New Roman" panose="02020603050405020304" pitchFamily="18" charset="0"/>
              </a:rPr>
              <a:t> will be thrown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Program will normally be terminated unless handled in the try {} catch {}</a:t>
            </a:r>
            <a:endParaRPr lang="en-US" dirty="0">
              <a:latin typeface="Times New Roman" panose="02020603050405020304" pitchFamily="18" charset="0"/>
              <a:cs typeface="Times New Roman" panose="02020603050405020304" pitchFamily="18" charset="0"/>
            </a:endParaRPr>
          </a:p>
          <a:p>
            <a:endParaRPr lang="en-US"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a:xfrm>
            <a:off x="838200" y="1463486"/>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program accumulates memory through its execution.</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Two mechanism to free memory that is no longer need by the program:</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1) manual – done in C/C++</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2) automatic – done in Java</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In Java, when an object is no longer accessible through any variable, it is eventually removed from the memory by the garbage collector.</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Garbage collector is parts of the Java Run-Time Environment.</a:t>
            </a:r>
            <a:endParaRPr lang="en-US" sz="2000" dirty="0">
              <a:latin typeface="Times New Roman" panose="02020603050405020304" pitchFamily="18" charset="0"/>
              <a:cs typeface="Times New Roman" panose="02020603050405020304" pitchFamily="18" charset="0"/>
            </a:endParaRPr>
          </a:p>
        </p:txBody>
      </p:sp>
      <p:sp>
        <p:nvSpPr>
          <p:cNvPr id="58370"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Object Destruction</a:t>
            </a: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What happens if …</a:t>
            </a:r>
            <a:endParaRPr lang="en-US" sz="3400" dirty="0">
              <a:solidFill>
                <a:srgbClr val="FF0000"/>
              </a:solidFill>
              <a:latin typeface="Copperplate Gothic Light" panose="020E0507020206020404" pitchFamily="34" charset="0"/>
            </a:endParaRPr>
          </a:p>
        </p:txBody>
      </p:sp>
      <p:sp>
        <p:nvSpPr>
          <p:cNvPr id="21507" name="Rectangle 3"/>
          <p:cNvSpPr>
            <a:spLocks noGrp="1" noChangeArrowheads="1"/>
          </p:cNvSpPr>
          <p:nvPr>
            <p:ph idx="1"/>
          </p:nvPr>
        </p:nvSpPr>
        <p:spPr/>
        <p:txBody>
          <a:bodyPr/>
          <a:lstStyle/>
          <a:p>
            <a:pPr>
              <a:buFontTx/>
              <a:buNone/>
            </a:pPr>
            <a:endParaRPr lang="en-US" sz="1800" dirty="0"/>
          </a:p>
          <a:p>
            <a:pPr>
              <a:buFontTx/>
              <a:buNone/>
            </a:pPr>
            <a:r>
              <a:rPr lang="en-US" sz="1800" dirty="0">
                <a:latin typeface="Times New Roman" panose="02020603050405020304" pitchFamily="18" charset="0"/>
                <a:cs typeface="Times New Roman" panose="02020603050405020304" pitchFamily="18" charset="0"/>
              </a:rPr>
              <a:t>long[] primes = new long[20];    </a:t>
            </a:r>
            <a:endParaRPr lang="en-US" sz="1800" dirty="0">
              <a:latin typeface="Times New Roman" panose="02020603050405020304" pitchFamily="18" charset="0"/>
              <a:cs typeface="Times New Roman" panose="02020603050405020304" pitchFamily="18" charset="0"/>
            </a:endParaRPr>
          </a:p>
          <a:p>
            <a:pPr>
              <a:buFontTx/>
              <a:buNone/>
            </a:pPr>
            <a:r>
              <a:rPr lang="en-US" sz="1800" dirty="0">
                <a:latin typeface="Times New Roman" panose="02020603050405020304" pitchFamily="18" charset="0"/>
                <a:cs typeface="Times New Roman" panose="02020603050405020304" pitchFamily="18" charset="0"/>
              </a:rPr>
              <a:t>primes[25]=33;</a:t>
            </a:r>
            <a:endParaRPr lang="en-US" sz="1800" dirty="0">
              <a:latin typeface="Times New Roman" panose="02020603050405020304" pitchFamily="18" charset="0"/>
              <a:cs typeface="Times New Roman" panose="02020603050405020304" pitchFamily="18" charset="0"/>
            </a:endParaRPr>
          </a:p>
          <a:p>
            <a:pPr>
              <a:buFontTx/>
              <a:buNone/>
            </a:pP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Tx/>
              <a:buNone/>
            </a:pPr>
            <a:r>
              <a:rPr lang="en-US" sz="1800" i="1" dirty="0">
                <a:latin typeface="Times New Roman" panose="02020603050405020304" pitchFamily="18" charset="0"/>
                <a:cs typeface="Times New Roman" panose="02020603050405020304" pitchFamily="18" charset="0"/>
              </a:rPr>
              <a:t>Runtime Error:</a:t>
            </a:r>
            <a:endParaRPr lang="en-US" sz="1800" i="1" dirty="0">
              <a:latin typeface="Times New Roman" panose="02020603050405020304" pitchFamily="18" charset="0"/>
              <a:cs typeface="Times New Roman" panose="02020603050405020304" pitchFamily="18" charset="0"/>
            </a:endParaRPr>
          </a:p>
          <a:p>
            <a:pPr>
              <a:buFontTx/>
              <a:buNone/>
            </a:pPr>
            <a:r>
              <a:rPr lang="en-US" sz="1800" dirty="0">
                <a:latin typeface="Times New Roman" panose="02020603050405020304" pitchFamily="18" charset="0"/>
                <a:cs typeface="Times New Roman" panose="02020603050405020304" pitchFamily="18" charset="0"/>
              </a:rPr>
              <a:t>Exception in thread “main” </a:t>
            </a:r>
            <a:r>
              <a:rPr lang="en-US" sz="1800" dirty="0" err="1">
                <a:latin typeface="Times New Roman" panose="02020603050405020304" pitchFamily="18" charset="0"/>
                <a:cs typeface="Times New Roman" panose="02020603050405020304" pitchFamily="18" charset="0"/>
              </a:rPr>
              <a:t>java.lang.ArrayIndexOutOfBoundsException</a:t>
            </a:r>
            <a:r>
              <a:rPr lang="en-US" sz="1800" dirty="0">
                <a:latin typeface="Times New Roman" panose="02020603050405020304" pitchFamily="18" charset="0"/>
                <a:cs typeface="Times New Roman" panose="02020603050405020304" pitchFamily="18" charset="0"/>
              </a:rPr>
              <a:t>: 25</a:t>
            </a:r>
            <a:endParaRPr lang="en-US" sz="1800" dirty="0">
              <a:latin typeface="Times New Roman" panose="02020603050405020304" pitchFamily="18" charset="0"/>
              <a:cs typeface="Times New Roman" panose="02020603050405020304" pitchFamily="18" charset="0"/>
            </a:endParaRPr>
          </a:p>
          <a:p>
            <a:pPr>
              <a:buFontTx/>
              <a:buNone/>
            </a:pPr>
            <a:r>
              <a:rPr lang="en-US" sz="1800" dirty="0">
                <a:latin typeface="Times New Roman" panose="02020603050405020304" pitchFamily="18" charset="0"/>
                <a:cs typeface="Times New Roman" panose="02020603050405020304" pitchFamily="18" charset="0"/>
              </a:rPr>
              <a:t>at </a:t>
            </a:r>
            <a:r>
              <a:rPr lang="en-US" sz="1800" dirty="0" err="1">
                <a:latin typeface="Times New Roman" panose="02020603050405020304" pitchFamily="18" charset="0"/>
                <a:cs typeface="Times New Roman" panose="02020603050405020304" pitchFamily="18" charset="0"/>
              </a:rPr>
              <a:t>MorePrimes.main</a:t>
            </a:r>
            <a:r>
              <a:rPr lang="en-US" sz="1800" dirty="0">
                <a:latin typeface="Times New Roman" panose="02020603050405020304" pitchFamily="18" charset="0"/>
                <a:cs typeface="Times New Roman" panose="02020603050405020304" pitchFamily="18" charset="0"/>
              </a:rPr>
              <a:t>(MorePrimes.java:6)</a:t>
            </a:r>
            <a:endParaRPr lang="en-US" sz="18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Reusing Array Variables</a:t>
            </a:r>
            <a:endParaRPr lang="en-US" sz="3400" dirty="0">
              <a:solidFill>
                <a:srgbClr val="FF0000"/>
              </a:solidFill>
              <a:latin typeface="Copperplate Gothic Light" panose="020E0507020206020404" pitchFamily="34" charset="0"/>
            </a:endParaRPr>
          </a:p>
        </p:txBody>
      </p:sp>
      <p:sp>
        <p:nvSpPr>
          <p:cNvPr id="9219"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Array variable is separate from array itself</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Like a variable can refer to different values at different points in the program</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Use array variables to access different arrays</a:t>
            </a:r>
            <a:endParaRPr lang="en-US" dirty="0">
              <a:latin typeface="Times New Roman" panose="02020603050405020304" pitchFamily="18" charset="0"/>
              <a:cs typeface="Times New Roman" panose="02020603050405020304" pitchFamily="18" charset="0"/>
            </a:endParaRPr>
          </a:p>
          <a:p>
            <a:pPr lvl="1">
              <a:buFontTx/>
              <a:buNone/>
            </a:pPr>
            <a:r>
              <a:rPr lang="en-US" dirty="0">
                <a:latin typeface="Times New Roman" panose="02020603050405020304" pitchFamily="18" charset="0"/>
                <a:cs typeface="Times New Roman" panose="02020603050405020304" pitchFamily="18" charset="0"/>
              </a:rPr>
              <a:t>	int[] primes=new int[10];</a:t>
            </a:r>
            <a:endParaRPr lang="en-US" dirty="0">
              <a:latin typeface="Times New Roman" panose="02020603050405020304" pitchFamily="18" charset="0"/>
              <a:cs typeface="Times New Roman" panose="02020603050405020304" pitchFamily="18" charset="0"/>
            </a:endParaRPr>
          </a:p>
          <a:p>
            <a:pPr lvl="1">
              <a:buFontTx/>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buFontTx/>
              <a:buNone/>
            </a:pPr>
            <a:r>
              <a:rPr lang="en-US" dirty="0">
                <a:latin typeface="Times New Roman" panose="02020603050405020304" pitchFamily="18" charset="0"/>
                <a:cs typeface="Times New Roman" panose="02020603050405020304" pitchFamily="18" charset="0"/>
              </a:rPr>
              <a:t>	primes=new int[50];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Previous array will be discarded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Cannot alter the type of array</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Demonstration</a:t>
            </a:r>
            <a:endParaRPr lang="en-US" sz="3400" dirty="0">
              <a:solidFill>
                <a:srgbClr val="FF0000"/>
              </a:solidFill>
              <a:latin typeface="Copperplate Gothic Light" panose="020E0507020206020404" pitchFamily="34" charset="0"/>
            </a:endParaRPr>
          </a:p>
        </p:txBody>
      </p:sp>
      <p:sp>
        <p:nvSpPr>
          <p:cNvPr id="22531" name="Rectangle 3"/>
          <p:cNvSpPr>
            <a:spLocks noGrp="1" noChangeArrowheads="1"/>
          </p:cNvSpPr>
          <p:nvPr>
            <p:ph idx="1"/>
          </p:nvPr>
        </p:nvSpPr>
        <p:spPr/>
        <p:txBody>
          <a:bodyPr/>
          <a:lstStyle/>
          <a:p>
            <a:pPr>
              <a:buFontTx/>
              <a:buNone/>
            </a:pPr>
            <a:r>
              <a:rPr lang="en-US" dirty="0">
                <a:latin typeface="Times New Roman" panose="02020603050405020304" pitchFamily="18" charset="0"/>
                <a:cs typeface="Times New Roman" panose="02020603050405020304" pitchFamily="18" charset="0"/>
              </a:rPr>
              <a:t>long[] primes = new long[20];    </a:t>
            </a:r>
            <a:endParaRPr lang="en-US" dirty="0">
              <a:latin typeface="Times New Roman" panose="02020603050405020304" pitchFamily="18" charset="0"/>
              <a:cs typeface="Times New Roman" panose="02020603050405020304" pitchFamily="18" charset="0"/>
            </a:endParaRPr>
          </a:p>
          <a:p>
            <a:pPr>
              <a:buFontTx/>
              <a:buNone/>
            </a:pPr>
            <a:r>
              <a:rPr lang="en-US" dirty="0">
                <a:latin typeface="Times New Roman" panose="02020603050405020304" pitchFamily="18" charset="0"/>
                <a:cs typeface="Times New Roman" panose="02020603050405020304" pitchFamily="18" charset="0"/>
              </a:rPr>
              <a:t>primes[0] = 2;                   </a:t>
            </a:r>
            <a:endParaRPr lang="en-US" dirty="0">
              <a:latin typeface="Times New Roman" panose="02020603050405020304" pitchFamily="18" charset="0"/>
              <a:cs typeface="Times New Roman" panose="02020603050405020304" pitchFamily="18" charset="0"/>
            </a:endParaRPr>
          </a:p>
          <a:p>
            <a:pPr>
              <a:buFontTx/>
              <a:buNone/>
            </a:pPr>
            <a:r>
              <a:rPr lang="en-US" dirty="0">
                <a:latin typeface="Times New Roman" panose="02020603050405020304" pitchFamily="18" charset="0"/>
                <a:cs typeface="Times New Roman" panose="02020603050405020304" pitchFamily="18" charset="0"/>
              </a:rPr>
              <a:t>primes[1] = 3;                   </a:t>
            </a:r>
            <a:endParaRPr lang="en-US" dirty="0">
              <a:latin typeface="Times New Roman" panose="02020603050405020304" pitchFamily="18" charset="0"/>
              <a:cs typeface="Times New Roman" panose="02020603050405020304" pitchFamily="18" charset="0"/>
            </a:endParaRPr>
          </a:p>
          <a:p>
            <a:pPr>
              <a:buFontTx/>
              <a:buNone/>
            </a:pPr>
            <a:r>
              <a:rPr lang="en-US" dirty="0">
                <a:latin typeface="Times New Roman" panose="02020603050405020304" pitchFamily="18" charset="0"/>
                <a:cs typeface="Times New Roman" panose="02020603050405020304" pitchFamily="18" charset="0"/>
              </a:rPr>
              <a:t>long[] primes2=primes;</a:t>
            </a:r>
            <a:endParaRPr lang="en-US" dirty="0">
              <a:latin typeface="Times New Roman" panose="02020603050405020304" pitchFamily="18" charset="0"/>
              <a:cs typeface="Times New Roman" panose="02020603050405020304" pitchFamily="18" charset="0"/>
            </a:endParaRPr>
          </a:p>
          <a:p>
            <a:pPr>
              <a:buFontTx/>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(primes2[0]);</a:t>
            </a:r>
            <a:endParaRPr lang="en-US" dirty="0">
              <a:latin typeface="Times New Roman" panose="02020603050405020304" pitchFamily="18" charset="0"/>
              <a:cs typeface="Times New Roman" panose="02020603050405020304" pitchFamily="18" charset="0"/>
            </a:endParaRPr>
          </a:p>
          <a:p>
            <a:pPr>
              <a:buFontTx/>
              <a:buNone/>
            </a:pPr>
            <a:r>
              <a:rPr lang="en-US" dirty="0">
                <a:latin typeface="Times New Roman" panose="02020603050405020304" pitchFamily="18" charset="0"/>
                <a:cs typeface="Times New Roman" panose="02020603050405020304" pitchFamily="18" charset="0"/>
              </a:rPr>
              <a:t>primes2[0]=5;</a:t>
            </a:r>
            <a:endParaRPr lang="en-US" dirty="0">
              <a:latin typeface="Times New Roman" panose="02020603050405020304" pitchFamily="18" charset="0"/>
              <a:cs typeface="Times New Roman" panose="02020603050405020304" pitchFamily="18" charset="0"/>
            </a:endParaRPr>
          </a:p>
          <a:p>
            <a:pPr>
              <a:buFontTx/>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(primes[0]);</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Output</a:t>
            </a:r>
            <a:endParaRPr lang="en-US" sz="3400" dirty="0">
              <a:solidFill>
                <a:srgbClr val="FF0000"/>
              </a:solidFill>
              <a:latin typeface="Copperplate Gothic Light" panose="020E0507020206020404" pitchFamily="34" charset="0"/>
            </a:endParaRPr>
          </a:p>
        </p:txBody>
      </p:sp>
      <p:sp>
        <p:nvSpPr>
          <p:cNvPr id="23555" name="Rectangle 3"/>
          <p:cNvSpPr>
            <a:spLocks noGrp="1" noChangeArrowheads="1"/>
          </p:cNvSpPr>
          <p:nvPr>
            <p:ph idx="1"/>
          </p:nvPr>
        </p:nvSpPr>
        <p:spPr/>
        <p:txBody>
          <a:bodyPr/>
          <a:lstStyle/>
          <a:p>
            <a:pPr>
              <a:buFontTx/>
              <a:buNone/>
            </a:pPr>
            <a:r>
              <a:rPr lang="en-US" dirty="0"/>
              <a:t>2</a:t>
            </a:r>
            <a:endParaRPr lang="en-US" dirty="0"/>
          </a:p>
          <a:p>
            <a:pPr>
              <a:buFontTx/>
              <a:buNone/>
            </a:pPr>
            <a:r>
              <a:rPr lang="en-US" dirty="0"/>
              <a:t>5</a:t>
            </a:r>
            <a:endParaRPr lang="en-US"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Array Length</a:t>
            </a:r>
            <a:endParaRPr lang="en-US" sz="3400" dirty="0">
              <a:solidFill>
                <a:srgbClr val="FF0000"/>
              </a:solidFill>
              <a:latin typeface="Copperplate Gothic Light" panose="020E0507020206020404" pitchFamily="34" charset="0"/>
            </a:endParaRPr>
          </a:p>
        </p:txBody>
      </p:sp>
      <p:sp>
        <p:nvSpPr>
          <p:cNvPr id="12291" name="Rectangle 3"/>
          <p:cNvSpPr>
            <a:spLocks noGrp="1" noChangeArrowheads="1"/>
          </p:cNvSpPr>
          <p:nvPr>
            <p:ph idx="1"/>
          </p:nvPr>
        </p:nvSpPr>
        <p:spPr/>
        <p:txBody>
          <a:bodyPr/>
          <a:lstStyle/>
          <a:p>
            <a:pPr>
              <a:lnSpc>
                <a:spcPct val="90000"/>
              </a:lnSpc>
            </a:pPr>
            <a:r>
              <a:rPr lang="en-US" dirty="0">
                <a:latin typeface="Times New Roman" panose="02020603050405020304" pitchFamily="18" charset="0"/>
                <a:cs typeface="Times New Roman" panose="02020603050405020304" pitchFamily="18" charset="0"/>
              </a:rPr>
              <a:t>Refer to array length using </a:t>
            </a:r>
            <a:r>
              <a:rPr lang="en-US" i="1" dirty="0">
                <a:latin typeface="Times New Roman" panose="02020603050405020304" pitchFamily="18" charset="0"/>
                <a:cs typeface="Times New Roman" panose="02020603050405020304" pitchFamily="18" charset="0"/>
              </a:rPr>
              <a:t>length</a:t>
            </a:r>
            <a:endParaRPr lang="en-US" i="1"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A data member of array object</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err="1">
                <a:latin typeface="Times New Roman" panose="02020603050405020304" pitchFamily="18" charset="0"/>
                <a:cs typeface="Times New Roman" panose="02020603050405020304" pitchFamily="18" charset="0"/>
              </a:rPr>
              <a:t>array_variable_name.length</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for(int k=0; k&lt;</a:t>
            </a:r>
            <a:r>
              <a:rPr lang="en-US" dirty="0" err="1">
                <a:latin typeface="Times New Roman" panose="02020603050405020304" pitchFamily="18" charset="0"/>
                <a:cs typeface="Times New Roman" panose="02020603050405020304" pitchFamily="18" charset="0"/>
              </a:rPr>
              <a:t>primes.length;k</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Sample Code:</a:t>
            </a:r>
            <a:endParaRPr lang="en-US" dirty="0">
              <a:latin typeface="Times New Roman" panose="02020603050405020304" pitchFamily="18" charset="0"/>
              <a:cs typeface="Times New Roman" panose="02020603050405020304" pitchFamily="18" charset="0"/>
            </a:endParaRPr>
          </a:p>
          <a:p>
            <a:pPr lvl="1">
              <a:lnSpc>
                <a:spcPct val="90000"/>
              </a:lnSpc>
              <a:buFontTx/>
              <a:buNone/>
            </a:pPr>
            <a:r>
              <a:rPr lang="en-US" sz="1600" dirty="0">
                <a:latin typeface="Times New Roman" panose="02020603050405020304" pitchFamily="18" charset="0"/>
                <a:cs typeface="Times New Roman" panose="02020603050405020304" pitchFamily="18" charset="0"/>
              </a:rPr>
              <a:t>long[] primes = new long[20];    </a:t>
            </a:r>
            <a:endParaRPr lang="en-US" sz="1600" dirty="0">
              <a:latin typeface="Times New Roman" panose="02020603050405020304" pitchFamily="18" charset="0"/>
              <a:cs typeface="Times New Roman" panose="02020603050405020304" pitchFamily="18" charset="0"/>
            </a:endParaRPr>
          </a:p>
          <a:p>
            <a:pPr lvl="1">
              <a:lnSpc>
                <a:spcPct val="90000"/>
              </a:lnSpc>
              <a:buFontTx/>
              <a:buNone/>
            </a:pPr>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primes.length</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Output: 20</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Sample Program</a:t>
            </a:r>
            <a:endParaRPr lang="en-US" sz="3400" dirty="0">
              <a:solidFill>
                <a:srgbClr val="FF0000"/>
              </a:solidFill>
              <a:latin typeface="Copperplate Gothic Light" panose="020E0507020206020404" pitchFamily="34" charset="0"/>
            </a:endParaRPr>
          </a:p>
        </p:txBody>
      </p:sp>
      <p:sp>
        <p:nvSpPr>
          <p:cNvPr id="35843" name="Rectangle 3"/>
          <p:cNvSpPr>
            <a:spLocks noGrp="1" noChangeArrowheads="1"/>
          </p:cNvSpPr>
          <p:nvPr>
            <p:ph idx="1"/>
          </p:nvPr>
        </p:nvSpPr>
        <p:spPr/>
        <p:txBody>
          <a:bodyPr>
            <a:normAutofit/>
          </a:bodyPr>
          <a:lstStyle/>
          <a:p>
            <a:pPr>
              <a:buFontTx/>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MinAlgorithm</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buFontTx/>
              <a:buNone/>
            </a:pP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buFontTx/>
              <a:buNone/>
            </a:pPr>
            <a:r>
              <a:rPr lang="en-US" sz="1800" dirty="0">
                <a:latin typeface="Times New Roman" panose="02020603050405020304" pitchFamily="18" charset="0"/>
                <a:cs typeface="Times New Roman" panose="02020603050405020304" pitchFamily="18" charset="0"/>
              </a:rPr>
              <a:t>	public static void main ( String[] </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 ) </a:t>
            </a:r>
            <a:endParaRPr lang="en-US" sz="1800" dirty="0">
              <a:latin typeface="Times New Roman" panose="02020603050405020304" pitchFamily="18" charset="0"/>
              <a:cs typeface="Times New Roman" panose="02020603050405020304" pitchFamily="18" charset="0"/>
            </a:endParaRPr>
          </a:p>
          <a:p>
            <a:pPr>
              <a:buFontTx/>
              <a:buNone/>
            </a:pPr>
            <a:r>
              <a:rPr lang="en-US" sz="1800" dirty="0">
                <a:latin typeface="Times New Roman" panose="02020603050405020304" pitchFamily="18" charset="0"/>
                <a:cs typeface="Times New Roman" panose="02020603050405020304" pitchFamily="18" charset="0"/>
              </a:rPr>
              <a:t>	{ </a:t>
            </a:r>
            <a:endParaRPr lang="en-US" sz="1800" dirty="0">
              <a:latin typeface="Times New Roman" panose="02020603050405020304" pitchFamily="18" charset="0"/>
              <a:cs typeface="Times New Roman" panose="02020603050405020304" pitchFamily="18" charset="0"/>
            </a:endParaRPr>
          </a:p>
          <a:p>
            <a:pPr lvl="1">
              <a:buFontTx/>
              <a:buNone/>
            </a:pPr>
            <a:r>
              <a:rPr lang="en-US" sz="1600" dirty="0">
                <a:latin typeface="Times New Roman" panose="02020603050405020304" pitchFamily="18" charset="0"/>
                <a:cs typeface="Times New Roman" panose="02020603050405020304" pitchFamily="18" charset="0"/>
              </a:rPr>
              <a:t>	int[] array = { -20, 19, 1, 5, -1, 27, 19, 5 } ; </a:t>
            </a:r>
            <a:endParaRPr lang="en-US" sz="1600" dirty="0">
              <a:latin typeface="Times New Roman" panose="02020603050405020304" pitchFamily="18" charset="0"/>
              <a:cs typeface="Times New Roman" panose="02020603050405020304" pitchFamily="18" charset="0"/>
            </a:endParaRPr>
          </a:p>
          <a:p>
            <a:pPr lvl="1">
              <a:buFontTx/>
              <a:buNone/>
            </a:pPr>
            <a:r>
              <a:rPr lang="en-US" sz="1600" dirty="0">
                <a:latin typeface="Times New Roman" panose="02020603050405020304" pitchFamily="18" charset="0"/>
                <a:cs typeface="Times New Roman" panose="02020603050405020304" pitchFamily="18" charset="0"/>
              </a:rPr>
              <a:t>	int min=array[0]; // initialize the current minimum 	</a:t>
            </a:r>
            <a:endParaRPr lang="en-US" sz="1600" dirty="0">
              <a:latin typeface="Times New Roman" panose="02020603050405020304" pitchFamily="18" charset="0"/>
              <a:cs typeface="Times New Roman" panose="02020603050405020304" pitchFamily="18" charset="0"/>
            </a:endParaRPr>
          </a:p>
          <a:p>
            <a:pPr lvl="1">
              <a:buFontTx/>
              <a:buNone/>
            </a:pPr>
            <a:r>
              <a:rPr lang="en-US" sz="1600" dirty="0">
                <a:latin typeface="Times New Roman" panose="02020603050405020304" pitchFamily="18" charset="0"/>
                <a:cs typeface="Times New Roman" panose="02020603050405020304" pitchFamily="18" charset="0"/>
              </a:rPr>
              <a:t>	for ( int index=0; index &lt; </a:t>
            </a:r>
            <a:r>
              <a:rPr lang="en-US" sz="1600" dirty="0" err="1">
                <a:latin typeface="Times New Roman" panose="02020603050405020304" pitchFamily="18" charset="0"/>
                <a:cs typeface="Times New Roman" panose="02020603050405020304" pitchFamily="18" charset="0"/>
              </a:rPr>
              <a:t>array.length</a:t>
            </a:r>
            <a:r>
              <a:rPr lang="en-US" sz="1600" dirty="0">
                <a:latin typeface="Times New Roman" panose="02020603050405020304" pitchFamily="18" charset="0"/>
                <a:cs typeface="Times New Roman" panose="02020603050405020304" pitchFamily="18" charset="0"/>
              </a:rPr>
              <a:t>; index++ )  </a:t>
            </a:r>
            <a:endParaRPr lang="en-US" sz="1600" dirty="0">
              <a:latin typeface="Times New Roman" panose="02020603050405020304" pitchFamily="18" charset="0"/>
              <a:cs typeface="Times New Roman" panose="02020603050405020304" pitchFamily="18" charset="0"/>
            </a:endParaRPr>
          </a:p>
          <a:p>
            <a:pPr lvl="1">
              <a:buFontTx/>
              <a:buNone/>
            </a:pPr>
            <a:r>
              <a:rPr lang="en-US" sz="1600" dirty="0">
                <a:latin typeface="Times New Roman" panose="02020603050405020304" pitchFamily="18" charset="0"/>
                <a:cs typeface="Times New Roman" panose="02020603050405020304" pitchFamily="18" charset="0"/>
              </a:rPr>
              <a:t>		if ( array[ index ] &lt; min ) </a:t>
            </a:r>
            <a:endParaRPr lang="en-US" sz="1600" dirty="0">
              <a:latin typeface="Times New Roman" panose="02020603050405020304" pitchFamily="18" charset="0"/>
              <a:cs typeface="Times New Roman" panose="02020603050405020304" pitchFamily="18" charset="0"/>
            </a:endParaRPr>
          </a:p>
          <a:p>
            <a:pPr lvl="1">
              <a:buFontTx/>
              <a:buNone/>
            </a:pPr>
            <a:r>
              <a:rPr lang="en-US" sz="1600" dirty="0">
                <a:latin typeface="Times New Roman" panose="02020603050405020304" pitchFamily="18" charset="0"/>
                <a:cs typeface="Times New Roman" panose="02020603050405020304" pitchFamily="18" charset="0"/>
              </a:rPr>
              <a:t>			min = array[ index ] ; </a:t>
            </a:r>
            <a:endParaRPr lang="en-US" sz="1600" dirty="0">
              <a:latin typeface="Times New Roman" panose="02020603050405020304" pitchFamily="18" charset="0"/>
              <a:cs typeface="Times New Roman" panose="02020603050405020304" pitchFamily="18" charset="0"/>
            </a:endParaRPr>
          </a:p>
          <a:p>
            <a:pPr lvl="1">
              <a:buFontTx/>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("The minimum of this array is: " + min ); </a:t>
            </a:r>
            <a:endParaRPr lang="en-US" sz="1600" dirty="0">
              <a:latin typeface="Times New Roman" panose="02020603050405020304" pitchFamily="18" charset="0"/>
              <a:cs typeface="Times New Roman" panose="02020603050405020304" pitchFamily="18" charset="0"/>
            </a:endParaRPr>
          </a:p>
          <a:p>
            <a:pPr>
              <a:buFontTx/>
              <a:buNone/>
            </a:pPr>
            <a:r>
              <a:rPr lang="en-US" sz="1800" dirty="0">
                <a:latin typeface="Times New Roman" panose="02020603050405020304" pitchFamily="18" charset="0"/>
                <a:cs typeface="Times New Roman" panose="02020603050405020304" pitchFamily="18" charset="0"/>
              </a:rPr>
              <a:t>	} </a:t>
            </a:r>
            <a:endParaRPr lang="en-US" sz="1800" dirty="0">
              <a:latin typeface="Times New Roman" panose="02020603050405020304" pitchFamily="18" charset="0"/>
              <a:cs typeface="Times New Roman" panose="02020603050405020304" pitchFamily="18" charset="0"/>
            </a:endParaRPr>
          </a:p>
          <a:p>
            <a:pPr>
              <a:buFontTx/>
              <a:buNone/>
            </a:pP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35844" name="Text Box 4"/>
          <p:cNvSpPr txBox="1">
            <a:spLocks noChangeArrowheads="1"/>
          </p:cNvSpPr>
          <p:nvPr/>
        </p:nvSpPr>
        <p:spPr bwMode="auto">
          <a:xfrm>
            <a:off x="3241143" y="91688"/>
            <a:ext cx="5345309" cy="276999"/>
          </a:xfrm>
          <a:prstGeom prst="rect">
            <a:avLst/>
          </a:prstGeom>
          <a:noFill/>
          <a:ln w="9525">
            <a:noFill/>
            <a:miter lim="800000"/>
          </a:ln>
          <a:effectLst/>
        </p:spPr>
        <p:txBody>
          <a:bodyPr wrap="none">
            <a:spAutoFit/>
          </a:bodyPr>
          <a:lstStyle/>
          <a:p>
            <a:r>
              <a:rPr lang="en-US" sz="1200"/>
              <a:t>*Program taken from: http://chortle.ccsu.edu/CS151/Notes/chap47/ch47_10.html</a:t>
            </a:r>
            <a:endParaRPr lang="en-US" sz="120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Arrays of Arrays</a:t>
            </a:r>
            <a:endParaRPr lang="en-US" sz="3400" dirty="0">
              <a:solidFill>
                <a:srgbClr val="FF0000"/>
              </a:solidFill>
              <a:latin typeface="Copperplate Gothic Light" panose="020E0507020206020404" pitchFamily="34" charset="0"/>
            </a:endParaRPr>
          </a:p>
        </p:txBody>
      </p:sp>
      <p:sp>
        <p:nvSpPr>
          <p:cNvPr id="1331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Two-Dimensional arrays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float[][] temperature=new float[10][365];</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10 arrays each having 365 elements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First index: specifies array (row)</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Second Index: specifies element in that array (column)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 JAVA float is 4 bytes, total Size=4*10*365=14,600 bytes </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Initializing Array of Arrays</a:t>
            </a:r>
            <a:endParaRPr lang="en-US" sz="3400" dirty="0">
              <a:solidFill>
                <a:srgbClr val="FF0000"/>
              </a:solidFill>
              <a:latin typeface="Copperplate Gothic Light" panose="020E0507020206020404" pitchFamily="34" charset="0"/>
            </a:endParaRPr>
          </a:p>
        </p:txBody>
      </p:sp>
      <p:sp>
        <p:nvSpPr>
          <p:cNvPr id="36867" name="Rectangle 3"/>
          <p:cNvSpPr>
            <a:spLocks noGrp="1" noChangeArrowheads="1"/>
          </p:cNvSpPr>
          <p:nvPr>
            <p:ph idx="1"/>
          </p:nvPr>
        </p:nvSpPr>
        <p:spPr/>
        <p:txBody>
          <a:bodyPr/>
          <a:lstStyle/>
          <a:p>
            <a:pPr>
              <a:buFontTx/>
              <a:buNone/>
            </a:pPr>
            <a:r>
              <a:rPr lang="en-US" dirty="0">
                <a:latin typeface="courier-new"/>
              </a:rPr>
              <a:t>int[][] array2D = { {99, 42, 74, 83, 100}, {90, 91, 72, 88, 95}, {88, 61, 74, 89, 96}, {61, 89, 82, 98, 93}, {93, 73, 75, 78, 99}, {50, 65, 92, 87, 94}, {43, 98, 78, 56, 99} }; </a:t>
            </a:r>
            <a:endParaRPr lang="en-US" dirty="0">
              <a:latin typeface="courier-new"/>
            </a:endParaRPr>
          </a:p>
          <a:p>
            <a:pPr>
              <a:buFontTx/>
              <a:buNone/>
            </a:pPr>
            <a:r>
              <a:rPr lang="en-US" dirty="0">
                <a:latin typeface="courier-new"/>
              </a:rPr>
              <a:t>//5 arrays with 5 elements each</a:t>
            </a:r>
            <a:endParaRPr lang="en-US" dirty="0">
              <a:latin typeface="courier-new"/>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Initializing Varying Size Arrays</a:t>
            </a:r>
            <a:endParaRPr lang="en-US" sz="3400" dirty="0">
              <a:solidFill>
                <a:srgbClr val="FF0000"/>
              </a:solidFill>
              <a:latin typeface="Copperplate Gothic Light" panose="020E0507020206020404" pitchFamily="34" charset="0"/>
            </a:endParaRPr>
          </a:p>
        </p:txBody>
      </p:sp>
      <p:sp>
        <p:nvSpPr>
          <p:cNvPr id="37891" name="Rectangle 3"/>
          <p:cNvSpPr>
            <a:spLocks noGrp="1" noChangeArrowheads="1"/>
          </p:cNvSpPr>
          <p:nvPr>
            <p:ph idx="1"/>
          </p:nvPr>
        </p:nvSpPr>
        <p:spPr/>
        <p:txBody>
          <a:bodyPr/>
          <a:lstStyle/>
          <a:p>
            <a:pPr>
              <a:buFontTx/>
              <a:buNone/>
            </a:pPr>
            <a:r>
              <a:rPr lang="en-US" sz="2500" dirty="0">
                <a:latin typeface="courier-new"/>
              </a:rPr>
              <a:t>int[][] uneven = { { 1, 9, 4 }, { 0, 2}, { 0, 1, 2, 3, 4 } }; </a:t>
            </a:r>
            <a:endParaRPr lang="en-US" sz="2500" dirty="0">
              <a:latin typeface="courier-new"/>
            </a:endParaRPr>
          </a:p>
          <a:p>
            <a:pPr>
              <a:buFontTx/>
              <a:buNone/>
            </a:pPr>
            <a:r>
              <a:rPr lang="en-US" sz="2500" dirty="0">
                <a:latin typeface="courier-new"/>
              </a:rPr>
              <a:t>//Three arrays</a:t>
            </a:r>
            <a:endParaRPr lang="en-US" sz="2500" dirty="0">
              <a:latin typeface="courier-new"/>
            </a:endParaRPr>
          </a:p>
          <a:p>
            <a:pPr>
              <a:buFontTx/>
              <a:buNone/>
            </a:pPr>
            <a:r>
              <a:rPr lang="en-US" sz="2500" dirty="0">
                <a:latin typeface="courier-new"/>
              </a:rPr>
              <a:t>//First array has 3 elements</a:t>
            </a:r>
            <a:endParaRPr lang="en-US" sz="2500" dirty="0">
              <a:latin typeface="courier-new"/>
            </a:endParaRPr>
          </a:p>
          <a:p>
            <a:pPr>
              <a:buFontTx/>
              <a:buNone/>
            </a:pPr>
            <a:r>
              <a:rPr lang="en-US" sz="2500" dirty="0">
                <a:latin typeface="courier-new"/>
              </a:rPr>
              <a:t>//Second array has 2 elements</a:t>
            </a:r>
            <a:endParaRPr lang="en-US" sz="2500" dirty="0">
              <a:latin typeface="courier-new"/>
            </a:endParaRPr>
          </a:p>
          <a:p>
            <a:pPr>
              <a:buFontTx/>
              <a:buNone/>
            </a:pPr>
            <a:r>
              <a:rPr lang="en-US" sz="2500" dirty="0">
                <a:latin typeface="courier-new"/>
              </a:rPr>
              <a:t>//Third array has 5 elements</a:t>
            </a:r>
            <a:endParaRPr lang="en-US" sz="2500" dirty="0">
              <a:latin typeface="courier-new"/>
            </a:endParaRPr>
          </a:p>
          <a:p>
            <a:pPr>
              <a:buFontTx/>
              <a:buNone/>
            </a:pPr>
            <a:endParaRPr lang="en-US" sz="2500" dirty="0">
              <a:latin typeface="courier-new"/>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Inheritance</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600201"/>
            <a:ext cx="9601200" cy="4525963"/>
          </a:xfrm>
        </p:spPr>
        <p:txBody>
          <a:bodyPr>
            <a:normAutofit/>
          </a:bodyPr>
          <a:lstStyle/>
          <a:p>
            <a:r>
              <a:rPr lang="en-US" dirty="0">
                <a:latin typeface="Times New Roman" panose="02020603050405020304" pitchFamily="18" charset="0"/>
                <a:cs typeface="Times New Roman" panose="02020603050405020304" pitchFamily="18" charset="0"/>
              </a:rPr>
              <a:t>Inheritance is one of the cornerstones of object-oriented programming because it allows the creation of hierarchical classifications.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terminology of Java, a class that is inherited is called a </a:t>
            </a:r>
            <a:r>
              <a:rPr lang="en-US" i="1" dirty="0">
                <a:latin typeface="Times New Roman" panose="02020603050405020304" pitchFamily="18" charset="0"/>
                <a:cs typeface="Times New Roman" panose="02020603050405020304" pitchFamily="18" charset="0"/>
              </a:rPr>
              <a:t>superclass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class that does the inheriting is called a </a:t>
            </a:r>
            <a:r>
              <a:rPr lang="en-US" i="1" dirty="0">
                <a:latin typeface="Times New Roman" panose="02020603050405020304" pitchFamily="18" charset="0"/>
                <a:cs typeface="Times New Roman" panose="02020603050405020304" pitchFamily="18" charset="0"/>
              </a:rPr>
              <a:t>subclass</a:t>
            </a:r>
            <a:r>
              <a:rPr lang="en-US" dirty="0">
                <a:latin typeface="Times New Roman" panose="02020603050405020304" pitchFamily="18" charset="0"/>
                <a:cs typeface="Times New Roman" panose="02020603050405020304" pitchFamily="18" charset="0"/>
              </a:rPr>
              <a:t>. Therefore, a subclass is a specialized version of a superclass.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It inherits all of the members defined by the superclass and adds its own, unique elements.</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838200" y="137295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A basis for the Java language.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Each concept we wish to describe in Java must be included inside a class.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class defines a new data type, whose values are objects: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class is a template for objects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object is an instance of a class</a:t>
            </a:r>
            <a:endParaRPr lang="en-US" sz="2000" dirty="0">
              <a:latin typeface="Times New Roman" panose="02020603050405020304" pitchFamily="18" charset="0"/>
              <a:cs typeface="Times New Roman" panose="02020603050405020304" pitchFamily="18" charset="0"/>
            </a:endParaRPr>
          </a:p>
        </p:txBody>
      </p:sp>
      <p:sp>
        <p:nvSpPr>
          <p:cNvPr id="59394"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Class</a:t>
            </a: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Inheritance Basics</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inherit a class, you simply incorporate the definition of one class into another by using the </a:t>
            </a:r>
            <a:r>
              <a:rPr lang="en-US" b="1" dirty="0">
                <a:latin typeface="Times New Roman" panose="02020603050405020304" pitchFamily="18" charset="0"/>
                <a:cs typeface="Times New Roman" panose="02020603050405020304" pitchFamily="18" charset="0"/>
              </a:rPr>
              <a:t>extends </a:t>
            </a:r>
            <a:r>
              <a:rPr lang="en-US" dirty="0">
                <a:latin typeface="Times New Roman" panose="02020603050405020304" pitchFamily="18" charset="0"/>
                <a:cs typeface="Times New Roman" panose="02020603050405020304" pitchFamily="18" charset="0"/>
              </a:rPr>
              <a:t>keyword. To see how, let’s begin with a short example.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following program creates a superclass called </a:t>
            </a:r>
            <a:r>
              <a:rPr lang="en-US" b="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 subclass called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Notice how the keyword </a:t>
            </a:r>
            <a:r>
              <a:rPr lang="en-US" b="1" dirty="0">
                <a:latin typeface="Times New Roman" panose="02020603050405020304" pitchFamily="18" charset="0"/>
                <a:cs typeface="Times New Roman" panose="02020603050405020304" pitchFamily="18" charset="0"/>
              </a:rPr>
              <a:t>extends </a:t>
            </a:r>
            <a:r>
              <a:rPr lang="en-US" dirty="0">
                <a:latin typeface="Times New Roman" panose="02020603050405020304" pitchFamily="18" charset="0"/>
                <a:cs typeface="Times New Roman" panose="02020603050405020304" pitchFamily="18" charset="0"/>
              </a:rPr>
              <a:t>is used to create a subclass of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077"/>
          </a:xfrm>
        </p:spPr>
        <p:txBody>
          <a:bodyPr>
            <a:normAutofit/>
          </a:bodyPr>
          <a:lstStyle/>
          <a:p>
            <a:r>
              <a:rPr lang="en-US" sz="3400" dirty="0">
                <a:solidFill>
                  <a:srgbClr val="FF0000"/>
                </a:solidFill>
                <a:latin typeface="Copperplate Gothic Light" panose="020E0507020206020404" pitchFamily="34" charset="0"/>
              </a:rPr>
              <a:t>// A simple example of inheritance</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sz="half" idx="1"/>
          </p:nvPr>
        </p:nvSpPr>
        <p:spPr/>
        <p:txBody>
          <a:bodyPr>
            <a:normAutofit fontScale="92500" lnSpcReduction="20000"/>
          </a:bodyPr>
          <a:lstStyle/>
          <a:p>
            <a:r>
              <a:rPr lang="en-US" sz="1200" dirty="0"/>
              <a:t>// Create a superclass.</a:t>
            </a:r>
            <a:endParaRPr lang="en-US" sz="1200" dirty="0"/>
          </a:p>
          <a:p>
            <a:pPr marL="0" indent="0">
              <a:buNone/>
            </a:pPr>
            <a:r>
              <a:rPr lang="en-US" sz="1200" dirty="0"/>
              <a:t>class A {</a:t>
            </a:r>
            <a:endParaRPr lang="en-US" sz="1200" dirty="0"/>
          </a:p>
          <a:p>
            <a:pPr marL="0" indent="0">
              <a:buNone/>
            </a:pPr>
            <a:r>
              <a:rPr lang="en-US" sz="1200" dirty="0" err="1"/>
              <a:t>int</a:t>
            </a:r>
            <a:r>
              <a:rPr lang="en-US" sz="1200" dirty="0"/>
              <a:t> i, j;</a:t>
            </a:r>
            <a:endParaRPr lang="en-US" sz="1200" dirty="0"/>
          </a:p>
          <a:p>
            <a:pPr marL="0" indent="0">
              <a:buNone/>
            </a:pPr>
            <a:r>
              <a:rPr lang="en-US" sz="1200" dirty="0"/>
              <a:t>void </a:t>
            </a:r>
            <a:r>
              <a:rPr lang="en-US" sz="1200" dirty="0" err="1"/>
              <a:t>showij</a:t>
            </a:r>
            <a:r>
              <a:rPr lang="en-US" sz="1200" dirty="0"/>
              <a:t>() {</a:t>
            </a:r>
            <a:endParaRPr lang="en-US" sz="1200" dirty="0"/>
          </a:p>
          <a:p>
            <a:pPr marL="0" indent="0">
              <a:buNone/>
            </a:pPr>
            <a:r>
              <a:rPr lang="en-US" sz="1200" dirty="0" err="1"/>
              <a:t>System.out.println</a:t>
            </a:r>
            <a:r>
              <a:rPr lang="en-US" sz="1200" dirty="0"/>
              <a:t>("i and j: " + i + " " + j);</a:t>
            </a:r>
            <a:endParaRPr lang="en-US" sz="1200" dirty="0"/>
          </a:p>
          <a:p>
            <a:pPr marL="0" indent="0">
              <a:buNone/>
            </a:pPr>
            <a:r>
              <a:rPr lang="en-US" sz="1200" dirty="0"/>
              <a:t>}</a:t>
            </a:r>
            <a:endParaRPr lang="en-US" sz="1200" dirty="0"/>
          </a:p>
          <a:p>
            <a:pPr marL="0" indent="0">
              <a:buNone/>
            </a:pPr>
            <a:r>
              <a:rPr lang="en-US" sz="1200" dirty="0"/>
              <a:t>}</a:t>
            </a:r>
            <a:endParaRPr lang="en-US" sz="1200" dirty="0"/>
          </a:p>
          <a:p>
            <a:pPr marL="0" indent="0">
              <a:buNone/>
            </a:pPr>
            <a:r>
              <a:rPr lang="en-US" sz="1200" dirty="0"/>
              <a:t>// Create a subclass by extending class A.</a:t>
            </a:r>
            <a:endParaRPr lang="en-US" sz="1200" dirty="0"/>
          </a:p>
          <a:p>
            <a:pPr marL="0" indent="0">
              <a:buNone/>
            </a:pPr>
            <a:r>
              <a:rPr lang="en-US" sz="1200" dirty="0"/>
              <a:t>class B extends A {</a:t>
            </a:r>
            <a:endParaRPr lang="en-US" sz="1200" dirty="0"/>
          </a:p>
          <a:p>
            <a:pPr marL="0" indent="0">
              <a:buNone/>
            </a:pPr>
            <a:r>
              <a:rPr lang="en-US" sz="1200" dirty="0" err="1"/>
              <a:t>int</a:t>
            </a:r>
            <a:r>
              <a:rPr lang="en-US" sz="1200" dirty="0"/>
              <a:t> k;</a:t>
            </a:r>
            <a:endParaRPr lang="en-US" sz="1200" dirty="0"/>
          </a:p>
          <a:p>
            <a:pPr marL="0" indent="0">
              <a:buNone/>
            </a:pPr>
            <a:r>
              <a:rPr lang="en-US" sz="1200" dirty="0"/>
              <a:t>void </a:t>
            </a:r>
            <a:r>
              <a:rPr lang="en-US" sz="1200" dirty="0" err="1"/>
              <a:t>showk</a:t>
            </a:r>
            <a:r>
              <a:rPr lang="en-US" sz="1200" dirty="0"/>
              <a:t>() {</a:t>
            </a:r>
            <a:endParaRPr lang="en-US" sz="1200" dirty="0"/>
          </a:p>
          <a:p>
            <a:pPr marL="0" indent="0">
              <a:buNone/>
            </a:pPr>
            <a:r>
              <a:rPr lang="en-US" sz="1200" dirty="0" err="1"/>
              <a:t>System.out.println</a:t>
            </a:r>
            <a:r>
              <a:rPr lang="en-US" sz="1200" dirty="0"/>
              <a:t>("k: " + k);</a:t>
            </a:r>
            <a:endParaRPr lang="en-US" sz="1200" dirty="0"/>
          </a:p>
          <a:p>
            <a:pPr marL="0" indent="0">
              <a:buNone/>
            </a:pPr>
            <a:r>
              <a:rPr lang="en-US" sz="1200" dirty="0"/>
              <a:t>}</a:t>
            </a:r>
            <a:endParaRPr lang="en-US" sz="1200" dirty="0"/>
          </a:p>
          <a:p>
            <a:pPr marL="0" indent="0">
              <a:buNone/>
            </a:pPr>
            <a:r>
              <a:rPr lang="en-US" sz="1200" dirty="0"/>
              <a:t>void sum() {</a:t>
            </a:r>
            <a:endParaRPr lang="en-US" sz="1200" dirty="0"/>
          </a:p>
          <a:p>
            <a:pPr marL="0" indent="0">
              <a:buNone/>
            </a:pPr>
            <a:r>
              <a:rPr lang="en-US" sz="1200" dirty="0" err="1"/>
              <a:t>System.out.println</a:t>
            </a:r>
            <a:r>
              <a:rPr lang="en-US" sz="1200" dirty="0"/>
              <a:t>("</a:t>
            </a:r>
            <a:r>
              <a:rPr lang="en-US" sz="1200" dirty="0" err="1"/>
              <a:t>i+j+k</a:t>
            </a:r>
            <a:r>
              <a:rPr lang="en-US" sz="1200" dirty="0"/>
              <a:t>: " + (</a:t>
            </a:r>
            <a:r>
              <a:rPr lang="en-US" sz="1200" dirty="0" err="1"/>
              <a:t>i+j+k</a:t>
            </a:r>
            <a:r>
              <a:rPr lang="en-US" sz="1200" dirty="0"/>
              <a:t>));</a:t>
            </a:r>
            <a:endParaRPr lang="en-US" sz="1200" dirty="0"/>
          </a:p>
          <a:p>
            <a:pPr marL="0" indent="0">
              <a:buNone/>
            </a:pPr>
            <a:r>
              <a:rPr lang="en-US" sz="1200" dirty="0"/>
              <a:t>}</a:t>
            </a:r>
            <a:endParaRPr lang="en-US" sz="1200" dirty="0"/>
          </a:p>
          <a:p>
            <a:pPr marL="0" indent="0">
              <a:buNone/>
            </a:pPr>
            <a:r>
              <a:rPr lang="en-US" sz="1200" dirty="0"/>
              <a:t>}</a:t>
            </a:r>
            <a:endParaRPr lang="en-US" sz="1200" dirty="0"/>
          </a:p>
          <a:p>
            <a:pPr marL="0" indent="0">
              <a:buNone/>
            </a:pPr>
            <a:endParaRPr lang="en-US" sz="1200" dirty="0"/>
          </a:p>
        </p:txBody>
      </p:sp>
      <p:sp>
        <p:nvSpPr>
          <p:cNvPr id="4" name="Content Placeholder 3"/>
          <p:cNvSpPr>
            <a:spLocks noGrp="1"/>
          </p:cNvSpPr>
          <p:nvPr>
            <p:ph sz="half" idx="2"/>
          </p:nvPr>
        </p:nvSpPr>
        <p:spPr>
          <a:xfrm>
            <a:off x="4052936" y="1253331"/>
            <a:ext cx="7535500" cy="4351338"/>
          </a:xfrm>
        </p:spPr>
        <p:txBody>
          <a:bodyPr>
            <a:noAutofit/>
          </a:bodyPr>
          <a:lstStyle/>
          <a:p>
            <a:pPr marL="0" indent="0">
              <a:buNone/>
            </a:pPr>
            <a:r>
              <a:rPr lang="en-US" sz="1200" dirty="0"/>
              <a:t>class </a:t>
            </a:r>
            <a:r>
              <a:rPr lang="en-US" sz="1200" dirty="0" err="1"/>
              <a:t>SimpleInheritance</a:t>
            </a:r>
            <a:r>
              <a:rPr lang="en-US" sz="1200" dirty="0"/>
              <a:t> {</a:t>
            </a:r>
            <a:endParaRPr lang="en-US" sz="1200" dirty="0"/>
          </a:p>
          <a:p>
            <a:pPr marL="0" indent="0">
              <a:buNone/>
            </a:pPr>
            <a:r>
              <a:rPr lang="en-US" sz="1200" dirty="0"/>
              <a:t>public static void main(String </a:t>
            </a:r>
            <a:r>
              <a:rPr lang="en-US" sz="1200" dirty="0" err="1"/>
              <a:t>args</a:t>
            </a:r>
            <a:r>
              <a:rPr lang="en-US" sz="1200" dirty="0"/>
              <a:t> []) {</a:t>
            </a:r>
            <a:endParaRPr lang="en-US" sz="1200" dirty="0"/>
          </a:p>
          <a:p>
            <a:pPr marL="0" indent="0">
              <a:buNone/>
            </a:pPr>
            <a:r>
              <a:rPr lang="en-US" sz="1200" dirty="0"/>
              <a:t>A </a:t>
            </a:r>
            <a:r>
              <a:rPr lang="en-US" sz="1200" dirty="0" err="1"/>
              <a:t>superOb</a:t>
            </a:r>
            <a:r>
              <a:rPr lang="en-US" sz="1200" dirty="0"/>
              <a:t> = new A();</a:t>
            </a:r>
            <a:endParaRPr lang="en-US" sz="1200" dirty="0"/>
          </a:p>
          <a:p>
            <a:pPr marL="0" indent="0">
              <a:buNone/>
            </a:pPr>
            <a:r>
              <a:rPr lang="en-US" sz="1200" dirty="0"/>
              <a:t>B </a:t>
            </a:r>
            <a:r>
              <a:rPr lang="en-US" sz="1200" dirty="0" err="1"/>
              <a:t>subOb</a:t>
            </a:r>
            <a:r>
              <a:rPr lang="en-US" sz="1200" dirty="0"/>
              <a:t> = new B();</a:t>
            </a:r>
            <a:endParaRPr lang="en-US" sz="1200" dirty="0"/>
          </a:p>
          <a:p>
            <a:pPr marL="0" indent="0">
              <a:buNone/>
            </a:pPr>
            <a:r>
              <a:rPr lang="en-US" sz="1200" dirty="0"/>
              <a:t>/ The superclass may be used by itself.</a:t>
            </a:r>
            <a:endParaRPr lang="en-US" sz="1200" dirty="0"/>
          </a:p>
          <a:p>
            <a:pPr marL="0" indent="0">
              <a:buNone/>
            </a:pPr>
            <a:r>
              <a:rPr lang="en-US" sz="1200" dirty="0" err="1"/>
              <a:t>superOb.i</a:t>
            </a:r>
            <a:r>
              <a:rPr lang="en-US" sz="1200" dirty="0"/>
              <a:t> = 10;</a:t>
            </a:r>
            <a:endParaRPr lang="en-US" sz="1200" dirty="0"/>
          </a:p>
          <a:p>
            <a:pPr marL="0" indent="0">
              <a:buNone/>
            </a:pPr>
            <a:r>
              <a:rPr lang="en-US" sz="1200" dirty="0" err="1"/>
              <a:t>superOb.j</a:t>
            </a:r>
            <a:r>
              <a:rPr lang="en-US" sz="1200" dirty="0"/>
              <a:t> = 20;</a:t>
            </a:r>
            <a:endParaRPr lang="en-US" sz="1200" dirty="0"/>
          </a:p>
          <a:p>
            <a:pPr marL="0" indent="0">
              <a:buNone/>
            </a:pPr>
            <a:r>
              <a:rPr lang="en-US" sz="1200" dirty="0" err="1"/>
              <a:t>System.out.println</a:t>
            </a:r>
            <a:r>
              <a:rPr lang="en-US" sz="1200" dirty="0"/>
              <a:t>("Contents of </a:t>
            </a:r>
            <a:r>
              <a:rPr lang="en-US" sz="1200" dirty="0" err="1"/>
              <a:t>superOb</a:t>
            </a:r>
            <a:r>
              <a:rPr lang="en-US" sz="1200" dirty="0"/>
              <a:t>: ");</a:t>
            </a:r>
            <a:endParaRPr lang="en-US" sz="1200" dirty="0"/>
          </a:p>
          <a:p>
            <a:pPr marL="0" indent="0">
              <a:buNone/>
            </a:pPr>
            <a:r>
              <a:rPr lang="en-US" sz="1200" dirty="0" err="1"/>
              <a:t>superOb.showij</a:t>
            </a:r>
            <a:r>
              <a:rPr lang="en-US" sz="1200" dirty="0"/>
              <a:t>();</a:t>
            </a:r>
            <a:endParaRPr lang="en-US" sz="1200" dirty="0"/>
          </a:p>
          <a:p>
            <a:pPr marL="0" indent="0">
              <a:buNone/>
            </a:pPr>
            <a:r>
              <a:rPr lang="en-US" sz="1200" dirty="0" err="1"/>
              <a:t>System.out.println</a:t>
            </a:r>
            <a:r>
              <a:rPr lang="en-US" sz="1200" dirty="0"/>
              <a:t>();</a:t>
            </a:r>
            <a:endParaRPr lang="en-US" sz="1200" dirty="0"/>
          </a:p>
          <a:p>
            <a:pPr marL="0" indent="0">
              <a:buNone/>
            </a:pPr>
            <a:r>
              <a:rPr lang="en-US" sz="1200" dirty="0"/>
              <a:t>/* The subclass has access to all public members of</a:t>
            </a:r>
            <a:endParaRPr lang="en-US" sz="1200" dirty="0"/>
          </a:p>
          <a:p>
            <a:pPr marL="0" indent="0">
              <a:buNone/>
            </a:pPr>
            <a:r>
              <a:rPr lang="en-US" sz="1200" dirty="0"/>
              <a:t>its superclass. */</a:t>
            </a:r>
            <a:endParaRPr lang="en-US" sz="1200" dirty="0"/>
          </a:p>
          <a:p>
            <a:pPr marL="0" indent="0">
              <a:buNone/>
            </a:pPr>
            <a:r>
              <a:rPr lang="en-US" sz="1200" dirty="0" err="1"/>
              <a:t>subOb.i</a:t>
            </a:r>
            <a:r>
              <a:rPr lang="en-US" sz="1200" dirty="0"/>
              <a:t> = 7;</a:t>
            </a:r>
            <a:endParaRPr lang="en-US" sz="1200" dirty="0"/>
          </a:p>
          <a:p>
            <a:pPr marL="0" indent="0">
              <a:buNone/>
            </a:pPr>
            <a:r>
              <a:rPr lang="en-US" sz="1200" dirty="0" err="1"/>
              <a:t>subOb.j</a:t>
            </a:r>
            <a:r>
              <a:rPr lang="en-US" sz="1200" dirty="0"/>
              <a:t> = 8;</a:t>
            </a:r>
            <a:endParaRPr lang="en-US" sz="1200" dirty="0"/>
          </a:p>
          <a:p>
            <a:pPr marL="0" indent="0">
              <a:buNone/>
            </a:pPr>
            <a:r>
              <a:rPr lang="en-US" sz="1200" dirty="0" err="1"/>
              <a:t>subOb.k</a:t>
            </a:r>
            <a:r>
              <a:rPr lang="en-US" sz="1200" dirty="0"/>
              <a:t> = 9;</a:t>
            </a:r>
            <a:endParaRPr lang="en-US" sz="1200" dirty="0"/>
          </a:p>
          <a:p>
            <a:pPr marL="0" indent="0">
              <a:buNone/>
            </a:pPr>
            <a:r>
              <a:rPr lang="en-US" sz="1200" dirty="0" err="1"/>
              <a:t>System.out.println</a:t>
            </a:r>
            <a:r>
              <a:rPr lang="en-US" sz="1200" dirty="0"/>
              <a:t>("Contents of </a:t>
            </a:r>
            <a:r>
              <a:rPr lang="en-US" sz="1200" dirty="0" err="1"/>
              <a:t>subOb</a:t>
            </a:r>
            <a:r>
              <a:rPr lang="en-US" sz="1200" dirty="0"/>
              <a:t>: ");</a:t>
            </a:r>
            <a:endParaRPr lang="en-US" sz="1200" dirty="0"/>
          </a:p>
          <a:p>
            <a:pPr marL="0" indent="0">
              <a:buNone/>
            </a:pPr>
            <a:r>
              <a:rPr lang="en-US" sz="1200" dirty="0" err="1"/>
              <a:t>subOb.showij</a:t>
            </a:r>
            <a:r>
              <a:rPr lang="en-US" sz="1200" dirty="0"/>
              <a:t>();</a:t>
            </a:r>
            <a:endParaRPr lang="en-US" sz="1200" dirty="0"/>
          </a:p>
          <a:p>
            <a:pPr marL="0" indent="0">
              <a:buNone/>
            </a:pPr>
            <a:r>
              <a:rPr lang="en-US" sz="1200" dirty="0" err="1"/>
              <a:t>subOb.showk</a:t>
            </a:r>
            <a:r>
              <a:rPr lang="en-US" sz="1200" dirty="0"/>
              <a:t>();</a:t>
            </a:r>
            <a:endParaRPr lang="en-US" sz="1200" dirty="0"/>
          </a:p>
          <a:p>
            <a:pPr marL="0" indent="0">
              <a:buNone/>
            </a:pPr>
            <a:r>
              <a:rPr lang="en-US" sz="1200" dirty="0" err="1"/>
              <a:t>System.out.println</a:t>
            </a:r>
            <a:r>
              <a:rPr lang="en-US" sz="1200" dirty="0"/>
              <a:t>();</a:t>
            </a:r>
            <a:endParaRPr lang="en-US" sz="1200" dirty="0"/>
          </a:p>
          <a:p>
            <a:pPr marL="0" indent="0">
              <a:buNone/>
            </a:pPr>
            <a:r>
              <a:rPr lang="en-US" sz="1200" dirty="0" err="1"/>
              <a:t>System.out.println</a:t>
            </a:r>
            <a:r>
              <a:rPr lang="en-US" sz="1200" dirty="0"/>
              <a:t>("Sum of i, j and k in </a:t>
            </a:r>
            <a:r>
              <a:rPr lang="en-US" sz="1200" dirty="0" err="1"/>
              <a:t>subOb</a:t>
            </a:r>
            <a:r>
              <a:rPr lang="en-US" sz="1200" dirty="0"/>
              <a:t>:");</a:t>
            </a:r>
            <a:endParaRPr lang="en-US" sz="1200" dirty="0"/>
          </a:p>
          <a:p>
            <a:pPr marL="0" indent="0">
              <a:buNone/>
            </a:pPr>
            <a:r>
              <a:rPr lang="en-US" sz="1200" dirty="0" err="1"/>
              <a:t>subOb.sum</a:t>
            </a:r>
            <a:r>
              <a:rPr lang="en-US" sz="1200" dirty="0"/>
              <a:t>();</a:t>
            </a:r>
            <a:endParaRPr lang="en-US" sz="1200" dirty="0"/>
          </a:p>
          <a:p>
            <a:pPr marL="0" indent="0">
              <a:buNone/>
            </a:pPr>
            <a:r>
              <a:rPr lang="en-US" sz="1200" dirty="0"/>
              <a:t>}</a:t>
            </a:r>
            <a:endParaRPr lang="en-US" sz="1200" dirty="0"/>
          </a:p>
          <a:p>
            <a:pPr marL="0" indent="0">
              <a:buNone/>
            </a:pPr>
            <a:r>
              <a:rPr lang="en-US" sz="1200" dirty="0"/>
              <a:t>}</a:t>
            </a:r>
            <a:endParaRPr lang="en-US" sz="1200" dirty="0"/>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5" name="Date Placeholder 4"/>
          <p:cNvSpPr>
            <a:spLocks noGrp="1"/>
          </p:cNvSpPr>
          <p:nvPr>
            <p:ph type="dt" sz="half" idx="10"/>
          </p:nvPr>
        </p:nvSpPr>
        <p:spPr/>
        <p:txBody>
          <a:bodyPr/>
          <a:p>
            <a:fld id="{5FD69914-42C1-40F6-8E6B-E3EB5DC04DE0}" type="datetime1">
              <a:rPr lang="en-US" smtClean="0"/>
            </a:fld>
            <a:endParaRPr lang="en-IN"/>
          </a:p>
        </p:txBody>
      </p:sp>
      <p:sp>
        <p:nvSpPr>
          <p:cNvPr id="6" name="Footer Placeholder 5"/>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38" y="317060"/>
            <a:ext cx="10515600" cy="1325563"/>
          </a:xfrm>
        </p:spPr>
        <p:txBody>
          <a:bodyPr>
            <a:normAutofit/>
          </a:bodyPr>
          <a:lstStyle/>
          <a:p>
            <a:r>
              <a:rPr lang="en-US" sz="3400" dirty="0">
                <a:solidFill>
                  <a:srgbClr val="FF0000"/>
                </a:solidFill>
                <a:latin typeface="Copperplate Gothic Light" panose="020E0507020206020404" pitchFamily="34" charset="0"/>
              </a:rPr>
              <a:t>OUTPUT</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sz="half" idx="1"/>
          </p:nvPr>
        </p:nvSpPr>
        <p:spPr>
          <a:xfrm>
            <a:off x="675238" y="1363898"/>
            <a:ext cx="5181600" cy="4351338"/>
          </a:xfrm>
        </p:spPr>
        <p:txBody>
          <a:bodyPr>
            <a:noAutofit/>
          </a:bodyPr>
          <a:lstStyle/>
          <a:p>
            <a:r>
              <a:rPr lang="en-US" sz="1200" dirty="0">
                <a:latin typeface="Times New Roman" panose="02020603050405020304" pitchFamily="18" charset="0"/>
                <a:cs typeface="Times New Roman" panose="02020603050405020304" pitchFamily="18" charset="0"/>
              </a:rPr>
              <a:t>The output from this program is shown here: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Contents of </a:t>
            </a:r>
            <a:r>
              <a:rPr lang="en-US" sz="1200" dirty="0" err="1">
                <a:latin typeface="Times New Roman" panose="02020603050405020304" pitchFamily="18" charset="0"/>
                <a:cs typeface="Times New Roman" panose="02020603050405020304" pitchFamily="18" charset="0"/>
              </a:rPr>
              <a:t>superOb</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and j: 10 20</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Contents of </a:t>
            </a:r>
            <a:r>
              <a:rPr lang="en-US" sz="1200" dirty="0" err="1">
                <a:latin typeface="Times New Roman" panose="02020603050405020304" pitchFamily="18" charset="0"/>
                <a:cs typeface="Times New Roman" panose="02020603050405020304" pitchFamily="18" charset="0"/>
              </a:rPr>
              <a:t>subOb</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and j: 7 8</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k: 9</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Sum of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j and k in </a:t>
            </a:r>
            <a:r>
              <a:rPr lang="en-US" sz="1200" dirty="0" err="1">
                <a:latin typeface="Times New Roman" panose="02020603050405020304" pitchFamily="18" charset="0"/>
                <a:cs typeface="Times New Roman" panose="02020603050405020304" pitchFamily="18" charset="0"/>
              </a:rPr>
              <a:t>subOb</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i+j+k</a:t>
            </a:r>
            <a:r>
              <a:rPr lang="en-US" sz="1200" dirty="0">
                <a:latin typeface="Times New Roman" panose="02020603050405020304" pitchFamily="18" charset="0"/>
                <a:cs typeface="Times New Roman" panose="02020603050405020304" pitchFamily="18" charset="0"/>
              </a:rPr>
              <a:t>: 24</a:t>
            </a: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As you can see, the subclass </a:t>
            </a:r>
            <a:r>
              <a:rPr lang="en-US" sz="1200" b="1" dirty="0">
                <a:latin typeface="Times New Roman" panose="02020603050405020304" pitchFamily="18" charset="0"/>
                <a:cs typeface="Times New Roman" panose="02020603050405020304" pitchFamily="18" charset="0"/>
              </a:rPr>
              <a:t>B </a:t>
            </a:r>
            <a:r>
              <a:rPr lang="en-US" sz="1200" dirty="0">
                <a:latin typeface="Times New Roman" panose="02020603050405020304" pitchFamily="18" charset="0"/>
                <a:cs typeface="Times New Roman" panose="02020603050405020304" pitchFamily="18" charset="0"/>
              </a:rPr>
              <a:t>includes all of the members of its superclass, </a:t>
            </a:r>
            <a:r>
              <a:rPr lang="en-US" sz="1200" b="1" dirty="0">
                <a:latin typeface="Times New Roman" panose="02020603050405020304" pitchFamily="18" charset="0"/>
                <a:cs typeface="Times New Roman" panose="02020603050405020304" pitchFamily="18" charset="0"/>
              </a:rPr>
              <a:t>A</a:t>
            </a:r>
            <a:r>
              <a:rPr lang="en-US" sz="1200" dirty="0">
                <a:latin typeface="Times New Roman" panose="02020603050405020304" pitchFamily="18" charset="0"/>
                <a:cs typeface="Times New Roman" panose="02020603050405020304" pitchFamily="18" charset="0"/>
              </a:rPr>
              <a:t>. This is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why </a:t>
            </a:r>
            <a:r>
              <a:rPr lang="en-US" sz="1200" b="1" dirty="0" err="1">
                <a:latin typeface="Times New Roman" panose="02020603050405020304" pitchFamily="18" charset="0"/>
                <a:cs typeface="Times New Roman" panose="02020603050405020304" pitchFamily="18" charset="0"/>
              </a:rPr>
              <a:t>subOb</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can access </a:t>
            </a:r>
            <a:r>
              <a:rPr lang="en-US" sz="1200" b="1" dirty="0" err="1">
                <a:latin typeface="Times New Roman" panose="02020603050405020304" pitchFamily="18" charset="0"/>
                <a:cs typeface="Times New Roman" panose="02020603050405020304" pitchFamily="18" charset="0"/>
              </a:rPr>
              <a:t>i</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j </a:t>
            </a:r>
            <a:r>
              <a:rPr lang="en-US" sz="1200" dirty="0">
                <a:latin typeface="Times New Roman" panose="02020603050405020304" pitchFamily="18" charset="0"/>
                <a:cs typeface="Times New Roman" panose="02020603050405020304" pitchFamily="18" charset="0"/>
              </a:rPr>
              <a:t>and call </a:t>
            </a:r>
            <a:r>
              <a:rPr lang="en-US" sz="1200" b="1" dirty="0" err="1">
                <a:latin typeface="Times New Roman" panose="02020603050405020304" pitchFamily="18" charset="0"/>
                <a:cs typeface="Times New Roman" panose="02020603050405020304" pitchFamily="18" charset="0"/>
              </a:rPr>
              <a:t>showij</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Also, inside </a:t>
            </a:r>
            <a:r>
              <a:rPr lang="en-US" sz="1200" b="1" dirty="0">
                <a:latin typeface="Times New Roman" panose="02020603050405020304" pitchFamily="18" charset="0"/>
                <a:cs typeface="Times New Roman" panose="02020603050405020304" pitchFamily="18" charset="0"/>
              </a:rPr>
              <a:t>sum( )</a:t>
            </a:r>
            <a:r>
              <a:rPr lang="en-US" sz="1200"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i</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j </a:t>
            </a:r>
            <a:r>
              <a:rPr lang="en-US" sz="1200" dirty="0">
                <a:latin typeface="Times New Roman" panose="02020603050405020304" pitchFamily="18" charset="0"/>
                <a:cs typeface="Times New Roman" panose="02020603050405020304" pitchFamily="18" charset="0"/>
              </a:rPr>
              <a:t>can be referred</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to directly, as if they were part of </a:t>
            </a:r>
            <a:r>
              <a:rPr lang="en-US" sz="1200" b="1" dirty="0">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Even though </a:t>
            </a:r>
            <a:r>
              <a:rPr lang="en-US" sz="1200" b="1" dirty="0">
                <a:latin typeface="Times New Roman" panose="02020603050405020304" pitchFamily="18" charset="0"/>
                <a:cs typeface="Times New Roman" panose="02020603050405020304" pitchFamily="18" charset="0"/>
              </a:rPr>
              <a:t>A </a:t>
            </a:r>
            <a:r>
              <a:rPr lang="en-US" sz="1200" dirty="0">
                <a:latin typeface="Times New Roman" panose="02020603050405020304" pitchFamily="18" charset="0"/>
                <a:cs typeface="Times New Roman" panose="02020603050405020304" pitchFamily="18" charset="0"/>
              </a:rPr>
              <a:t>is a superclass for </a:t>
            </a:r>
            <a:r>
              <a:rPr lang="en-US" sz="1200" b="1" dirty="0">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 it is also a completely independent, stand-alone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Being a superclass for a subclass does not mean that the superclass cannot be used</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by itself. Further, a subclass can be a superclass for another subclass.</a:t>
            </a:r>
            <a:endParaRPr lang="en-US" sz="1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r>
              <a:rPr lang="en-US" sz="1200" dirty="0">
                <a:latin typeface="Times New Roman" panose="02020603050405020304" pitchFamily="18" charset="0"/>
                <a:cs typeface="Times New Roman" panose="02020603050405020304" pitchFamily="18" charset="0"/>
              </a:rPr>
              <a:t>SYNTAX:</a:t>
            </a: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The general form of a </a:t>
            </a:r>
            <a:r>
              <a:rPr lang="en-US" sz="1200" b="1" dirty="0">
                <a:latin typeface="Times New Roman" panose="02020603050405020304" pitchFamily="18" charset="0"/>
                <a:cs typeface="Times New Roman" panose="02020603050405020304" pitchFamily="18" charset="0"/>
              </a:rPr>
              <a:t>class </a:t>
            </a:r>
            <a:r>
              <a:rPr lang="en-US" sz="1200" dirty="0">
                <a:latin typeface="Times New Roman" panose="02020603050405020304" pitchFamily="18" charset="0"/>
                <a:cs typeface="Times New Roman" panose="02020603050405020304" pitchFamily="18" charset="0"/>
              </a:rPr>
              <a:t>declaration that inherits a superclass is shown here: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a:t>
            </a:r>
            <a:r>
              <a:rPr lang="en-US" sz="1200" i="1" dirty="0">
                <a:latin typeface="Times New Roman" panose="02020603050405020304" pitchFamily="18" charset="0"/>
                <a:cs typeface="Times New Roman" panose="02020603050405020304" pitchFamily="18" charset="0"/>
              </a:rPr>
              <a:t>subclass-name </a:t>
            </a:r>
            <a:r>
              <a:rPr lang="en-US" sz="1200" dirty="0">
                <a:latin typeface="Times New Roman" panose="02020603050405020304" pitchFamily="18" charset="0"/>
                <a:cs typeface="Times New Roman" panose="02020603050405020304" pitchFamily="18" charset="0"/>
              </a:rPr>
              <a:t>extends </a:t>
            </a:r>
            <a:r>
              <a:rPr lang="en-US" sz="1200" i="1" dirty="0">
                <a:latin typeface="Times New Roman" panose="02020603050405020304" pitchFamily="18" charset="0"/>
                <a:cs typeface="Times New Roman" panose="02020603050405020304" pitchFamily="18" charset="0"/>
              </a:rPr>
              <a:t>superclass-name </a:t>
            </a:r>
            <a:endParaRPr lang="en-US" sz="1200" i="1"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body of class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5" name="Date Placeholder 4"/>
          <p:cNvSpPr>
            <a:spLocks noGrp="1"/>
          </p:cNvSpPr>
          <p:nvPr>
            <p:ph type="dt" sz="half" idx="10"/>
          </p:nvPr>
        </p:nvSpPr>
        <p:spPr/>
        <p:txBody>
          <a:bodyPr/>
          <a:p>
            <a:fld id="{5FD69914-42C1-40F6-8E6B-E3EB5DC04DE0}" type="datetime1">
              <a:rPr lang="en-US" smtClean="0"/>
            </a:fld>
            <a:endParaRPr lang="en-IN"/>
          </a:p>
        </p:txBody>
      </p:sp>
      <p:sp>
        <p:nvSpPr>
          <p:cNvPr id="6" name="Footer Placeholder 5"/>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400" dirty="0">
                <a:solidFill>
                  <a:srgbClr val="FF0000"/>
                </a:solidFill>
                <a:latin typeface="Copperplate Gothic Light" panose="020E0507020206020404" pitchFamily="34" charset="0"/>
              </a:rPr>
              <a:t>Member Access and Inheritance</a:t>
            </a:r>
            <a:endParaRPr lang="en-US" sz="3400" dirty="0">
              <a:solidFill>
                <a:srgbClr val="FF0000"/>
              </a:solidFill>
              <a:latin typeface="Copperplate Gothic Light" panose="020E0507020206020404" pitchFamily="34" charset="0"/>
            </a:endParaRPr>
          </a:p>
        </p:txBody>
      </p:sp>
      <p:sp>
        <p:nvSpPr>
          <p:cNvPr id="6" name="Content Placeholder 5"/>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Although a subclass includes all of the members of its superclass, it cannot access those members of the superclass that have been declared as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For example, consider the following simple class hierarchy: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In a class hierarchy, private members remain private to their class.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program will not compile because the use of </a:t>
            </a:r>
            <a:r>
              <a:rPr lang="en-US" sz="2400" b="1" dirty="0">
                <a:latin typeface="Times New Roman" panose="02020603050405020304" pitchFamily="18" charset="0"/>
                <a:cs typeface="Times New Roman" panose="02020603050405020304" pitchFamily="18" charset="0"/>
              </a:rPr>
              <a:t>j </a:t>
            </a:r>
            <a:r>
              <a:rPr lang="en-US" sz="2400" dirty="0">
                <a:latin typeface="Times New Roman" panose="02020603050405020304" pitchFamily="18" charset="0"/>
                <a:cs typeface="Times New Roman" panose="02020603050405020304" pitchFamily="18" charset="0"/>
              </a:rPr>
              <a:t>inside the </a:t>
            </a:r>
            <a:r>
              <a:rPr lang="en-US" sz="2400" b="1" dirty="0">
                <a:latin typeface="Times New Roman" panose="02020603050405020304" pitchFamily="18" charset="0"/>
                <a:cs typeface="Times New Roman" panose="02020603050405020304" pitchFamily="18" charset="0"/>
              </a:rPr>
              <a:t>sum( ) </a:t>
            </a:r>
            <a:r>
              <a:rPr lang="en-US" sz="2400" dirty="0">
                <a:latin typeface="Times New Roman" panose="02020603050405020304" pitchFamily="18" charset="0"/>
                <a:cs typeface="Times New Roman" panose="02020603050405020304" pitchFamily="18" charset="0"/>
              </a:rPr>
              <a:t>method of </a:t>
            </a:r>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causes an access violation. Since </a:t>
            </a:r>
            <a:r>
              <a:rPr lang="en-US" sz="2400" b="1" dirty="0">
                <a:latin typeface="Times New Roman" panose="02020603050405020304" pitchFamily="18" charset="0"/>
                <a:cs typeface="Times New Roman" panose="02020603050405020304" pitchFamily="18" charset="0"/>
              </a:rPr>
              <a:t>j </a:t>
            </a:r>
            <a:r>
              <a:rPr lang="en-US" sz="2400" dirty="0">
                <a:latin typeface="Times New Roman" panose="02020603050405020304" pitchFamily="18" charset="0"/>
                <a:cs typeface="Times New Roman" panose="02020603050405020304" pitchFamily="18" charset="0"/>
              </a:rPr>
              <a:t>is declared as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it is only accessible by other members of its own class. Subclasses have no access to it.</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EXAMPLE</a:t>
            </a:r>
            <a:endParaRPr lang="en-US" sz="3400" dirty="0">
              <a:solidFill>
                <a:srgbClr val="FF0000"/>
              </a:solidFill>
              <a:latin typeface="Copperplate Gothic Light" panose="020E0507020206020404" pitchFamily="34" charset="0"/>
            </a:endParaRPr>
          </a:p>
        </p:txBody>
      </p:sp>
      <p:sp>
        <p:nvSpPr>
          <p:cNvPr id="10" name="Content Placeholder 9"/>
          <p:cNvSpPr>
            <a:spLocks noGrp="1"/>
          </p:cNvSpPr>
          <p:nvPr>
            <p:ph sz="half" idx="1"/>
          </p:nvPr>
        </p:nvSpPr>
        <p:spPr/>
        <p:txBody>
          <a:bodyPr>
            <a:normAutofit fontScale="32500" lnSpcReduction="20000"/>
          </a:bodyPr>
          <a:lstStyle/>
          <a:p>
            <a:pPr marL="0" indent="0">
              <a:buNone/>
            </a:pPr>
            <a:r>
              <a:rPr lang="en-US" dirty="0"/>
              <a:t>// Create a superclass.</a:t>
            </a:r>
            <a:endParaRPr lang="en-US" dirty="0"/>
          </a:p>
          <a:p>
            <a:pPr marL="0" indent="0">
              <a:buNone/>
            </a:pPr>
            <a:endParaRPr lang="en-US" dirty="0"/>
          </a:p>
          <a:p>
            <a:pPr marL="0" indent="0">
              <a:buNone/>
            </a:pPr>
            <a:r>
              <a:rPr lang="en-US" dirty="0"/>
              <a:t>class A {</a:t>
            </a:r>
            <a:endParaRPr lang="en-US" dirty="0"/>
          </a:p>
          <a:p>
            <a:pPr marL="0" indent="0">
              <a:buNone/>
            </a:pPr>
            <a:r>
              <a:rPr lang="en-US" dirty="0" err="1"/>
              <a:t>int</a:t>
            </a:r>
            <a:r>
              <a:rPr lang="en-US" dirty="0"/>
              <a:t> i; // public by default</a:t>
            </a:r>
            <a:endParaRPr lang="en-US" dirty="0"/>
          </a:p>
          <a:p>
            <a:pPr marL="0" indent="0">
              <a:buNone/>
            </a:pPr>
            <a:r>
              <a:rPr lang="nb-NO" dirty="0"/>
              <a:t>private int j; // private to A</a:t>
            </a:r>
            <a:endParaRPr lang="nb-NO" dirty="0"/>
          </a:p>
          <a:p>
            <a:pPr marL="0" indent="0">
              <a:buNone/>
            </a:pPr>
            <a:r>
              <a:rPr lang="fr-FR" dirty="0" err="1"/>
              <a:t>void</a:t>
            </a:r>
            <a:r>
              <a:rPr lang="fr-FR" dirty="0"/>
              <a:t> </a:t>
            </a:r>
            <a:r>
              <a:rPr lang="fr-FR" dirty="0" err="1"/>
              <a:t>setij</a:t>
            </a:r>
            <a:r>
              <a:rPr lang="fr-FR" dirty="0"/>
              <a:t>(</a:t>
            </a:r>
            <a:r>
              <a:rPr lang="fr-FR" dirty="0" err="1"/>
              <a:t>int</a:t>
            </a:r>
            <a:r>
              <a:rPr lang="fr-FR" dirty="0"/>
              <a:t> x, </a:t>
            </a:r>
            <a:r>
              <a:rPr lang="fr-FR" dirty="0" err="1"/>
              <a:t>int</a:t>
            </a:r>
            <a:r>
              <a:rPr lang="fr-FR" dirty="0"/>
              <a:t> y) {</a:t>
            </a:r>
            <a:endParaRPr lang="fr-FR" dirty="0"/>
          </a:p>
          <a:p>
            <a:pPr marL="0" indent="0">
              <a:buNone/>
            </a:pPr>
            <a:r>
              <a:rPr lang="en-US" dirty="0"/>
              <a:t>i = x;</a:t>
            </a:r>
            <a:endParaRPr lang="en-US" dirty="0"/>
          </a:p>
          <a:p>
            <a:pPr marL="0" indent="0">
              <a:buNone/>
            </a:pPr>
            <a:r>
              <a:rPr lang="en-US" dirty="0"/>
              <a:t>j = y;</a:t>
            </a:r>
            <a:endParaRPr lang="en-US" dirty="0"/>
          </a:p>
          <a:p>
            <a:pPr marL="0" indent="0">
              <a:buNone/>
            </a:pPr>
            <a:r>
              <a:rPr lang="en-US" dirty="0"/>
              <a:t>}</a:t>
            </a:r>
            <a:endParaRPr lang="en-US" dirty="0"/>
          </a:p>
          <a:p>
            <a:pPr marL="0" indent="0">
              <a:buNone/>
            </a:pPr>
            <a:r>
              <a:rPr lang="en-US" dirty="0"/>
              <a:t>}</a:t>
            </a:r>
            <a:endParaRPr lang="en-US" dirty="0"/>
          </a:p>
          <a:p>
            <a:pPr marL="0" indent="0">
              <a:buNone/>
            </a:pPr>
            <a:endParaRPr lang="en-US" dirty="0"/>
          </a:p>
          <a:p>
            <a:pPr marL="0" indent="0">
              <a:buNone/>
            </a:pPr>
            <a:r>
              <a:rPr lang="en-US" dirty="0"/>
              <a:t>// A's j is not accessible here.</a:t>
            </a:r>
            <a:endParaRPr lang="en-US" dirty="0"/>
          </a:p>
          <a:p>
            <a:pPr marL="0" indent="0">
              <a:buNone/>
            </a:pPr>
            <a:r>
              <a:rPr lang="en-US" dirty="0"/>
              <a:t>class B extends A {</a:t>
            </a:r>
            <a:endParaRPr lang="en-US" dirty="0"/>
          </a:p>
          <a:p>
            <a:pPr marL="0" indent="0">
              <a:buNone/>
            </a:pPr>
            <a:r>
              <a:rPr lang="en-US" dirty="0" err="1"/>
              <a:t>int</a:t>
            </a:r>
            <a:r>
              <a:rPr lang="en-US" dirty="0"/>
              <a:t> total;</a:t>
            </a:r>
            <a:endParaRPr lang="en-US" dirty="0"/>
          </a:p>
          <a:p>
            <a:pPr marL="0" indent="0">
              <a:buNone/>
            </a:pPr>
            <a:r>
              <a:rPr lang="en-US" dirty="0"/>
              <a:t>void sum() {</a:t>
            </a:r>
            <a:endParaRPr lang="en-US" dirty="0"/>
          </a:p>
          <a:p>
            <a:pPr marL="0" indent="0">
              <a:buNone/>
            </a:pPr>
            <a:r>
              <a:rPr lang="en-US" dirty="0"/>
              <a:t>total = i + j; // ERROR, j is not accessible here</a:t>
            </a:r>
            <a:endParaRPr lang="en-US" dirty="0"/>
          </a:p>
          <a:p>
            <a:pPr marL="0" indent="0">
              <a:buNone/>
            </a:pPr>
            <a:r>
              <a:rPr lang="en-US" dirty="0"/>
              <a:t>}</a:t>
            </a:r>
            <a:endParaRPr lang="en-US" dirty="0"/>
          </a:p>
          <a:p>
            <a:pPr marL="0" indent="0">
              <a:buNone/>
            </a:pPr>
            <a:r>
              <a:rPr lang="en-US" dirty="0"/>
              <a:t>}</a:t>
            </a:r>
            <a:endParaRPr lang="en-US" dirty="0"/>
          </a:p>
        </p:txBody>
      </p:sp>
      <p:sp>
        <p:nvSpPr>
          <p:cNvPr id="11" name="Content Placeholder 10"/>
          <p:cNvSpPr>
            <a:spLocks noGrp="1"/>
          </p:cNvSpPr>
          <p:nvPr>
            <p:ph sz="half" idx="2"/>
          </p:nvPr>
        </p:nvSpPr>
        <p:spPr/>
        <p:txBody>
          <a:bodyPr>
            <a:normAutofit fontScale="32500" lnSpcReduction="20000"/>
          </a:bodyPr>
          <a:lstStyle/>
          <a:p>
            <a:pPr marL="0" indent="0">
              <a:buNone/>
            </a:pPr>
            <a:r>
              <a:rPr lang="en-US" sz="3300" dirty="0"/>
              <a:t>class Access </a:t>
            </a:r>
            <a:endParaRPr lang="en-US" sz="3300" dirty="0"/>
          </a:p>
          <a:p>
            <a:pPr marL="0" indent="0">
              <a:buNone/>
            </a:pPr>
            <a:r>
              <a:rPr lang="en-US" sz="3300" dirty="0"/>
              <a:t>{</a:t>
            </a:r>
            <a:endParaRPr lang="en-US" sz="3300" dirty="0"/>
          </a:p>
          <a:p>
            <a:pPr marL="0" indent="0">
              <a:buNone/>
            </a:pPr>
            <a:r>
              <a:rPr lang="en-US" sz="3300" dirty="0"/>
              <a:t>public static void main(String </a:t>
            </a:r>
            <a:r>
              <a:rPr lang="en-US" sz="3300" dirty="0" err="1"/>
              <a:t>args</a:t>
            </a:r>
            <a:r>
              <a:rPr lang="en-US" sz="3300" dirty="0"/>
              <a:t>[])</a:t>
            </a:r>
            <a:endParaRPr lang="en-US" sz="3300" dirty="0"/>
          </a:p>
          <a:p>
            <a:pPr marL="0" indent="0">
              <a:buNone/>
            </a:pPr>
            <a:r>
              <a:rPr lang="en-US" sz="3300" dirty="0"/>
              <a:t> {</a:t>
            </a:r>
            <a:endParaRPr lang="en-US" sz="3300" dirty="0"/>
          </a:p>
          <a:p>
            <a:pPr marL="0" indent="0">
              <a:buNone/>
            </a:pPr>
            <a:r>
              <a:rPr lang="en-US" sz="3300" dirty="0"/>
              <a:t>B </a:t>
            </a:r>
            <a:r>
              <a:rPr lang="en-US" sz="3300" dirty="0" err="1"/>
              <a:t>subOb</a:t>
            </a:r>
            <a:r>
              <a:rPr lang="en-US" sz="3300" dirty="0"/>
              <a:t> = new B();</a:t>
            </a:r>
            <a:endParaRPr lang="en-US" sz="3300" dirty="0"/>
          </a:p>
          <a:p>
            <a:pPr marL="0" indent="0">
              <a:buNone/>
            </a:pPr>
            <a:r>
              <a:rPr lang="en-US" sz="3300" dirty="0" err="1"/>
              <a:t>subOb.setij</a:t>
            </a:r>
            <a:r>
              <a:rPr lang="en-US" sz="3300" dirty="0"/>
              <a:t>(10, 12);</a:t>
            </a:r>
            <a:endParaRPr lang="en-US" sz="3300" dirty="0"/>
          </a:p>
          <a:p>
            <a:pPr marL="0" indent="0">
              <a:buNone/>
            </a:pPr>
            <a:r>
              <a:rPr lang="en-US" sz="3300" dirty="0" err="1"/>
              <a:t>subOb.sum</a:t>
            </a:r>
            <a:r>
              <a:rPr lang="en-US" sz="3300" dirty="0"/>
              <a:t>();</a:t>
            </a:r>
            <a:endParaRPr lang="en-US" sz="3300" dirty="0"/>
          </a:p>
          <a:p>
            <a:pPr marL="0" indent="0">
              <a:buNone/>
            </a:pPr>
            <a:r>
              <a:rPr lang="en-US" sz="3300" dirty="0" err="1"/>
              <a:t>System.out.println</a:t>
            </a:r>
            <a:r>
              <a:rPr lang="en-US" sz="3300" dirty="0"/>
              <a:t>("Total is " + </a:t>
            </a:r>
            <a:r>
              <a:rPr lang="en-US" sz="3300" dirty="0" err="1"/>
              <a:t>subOb.total</a:t>
            </a:r>
            <a:r>
              <a:rPr lang="en-US" sz="3300" dirty="0"/>
              <a:t>);</a:t>
            </a:r>
            <a:endParaRPr lang="en-US" sz="3300" dirty="0"/>
          </a:p>
          <a:p>
            <a:pPr marL="0" indent="0">
              <a:buNone/>
            </a:pPr>
            <a:endParaRPr lang="en-US" sz="3300" dirty="0"/>
          </a:p>
          <a:p>
            <a:pPr marL="0" indent="0">
              <a:buNone/>
            </a:pPr>
            <a:r>
              <a:rPr lang="en-US" sz="3300" dirty="0"/>
              <a:t>}</a:t>
            </a:r>
            <a:endParaRPr lang="en-US" sz="3300" dirty="0"/>
          </a:p>
          <a:p>
            <a:pPr marL="0" indent="0">
              <a:buNone/>
            </a:pPr>
            <a:r>
              <a:rPr lang="en-US" sz="3300" dirty="0"/>
              <a:t>}</a:t>
            </a:r>
            <a:endParaRPr lang="en-US" sz="3300" dirty="0"/>
          </a:p>
          <a:p>
            <a:pPr marL="0" indent="0">
              <a:buNone/>
            </a:pPr>
            <a:endParaRPr lang="en-US"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 Superclass Variable Can Reference a Subclass Object</a:t>
            </a:r>
            <a:endParaRPr lang="en-US" sz="3400" dirty="0">
              <a:solidFill>
                <a:srgbClr val="FF0000"/>
              </a:solidFill>
              <a:latin typeface="Copperplate Gothic Light" panose="020E0507020206020404" pitchFamily="34" charset="0"/>
            </a:endParaRPr>
          </a:p>
        </p:txBody>
      </p:sp>
      <p:sp>
        <p:nvSpPr>
          <p:cNvPr id="6" name="Content Placeholder 5"/>
          <p:cNvSpPr>
            <a:spLocks noGrp="1"/>
          </p:cNvSpPr>
          <p:nvPr>
            <p:ph idx="1"/>
          </p:nvPr>
        </p:nvSpPr>
        <p:spPr/>
        <p:txBody>
          <a:bodyPr>
            <a:normAutofit fontScale="25000" lnSpcReduction="20000"/>
          </a:bodyPr>
          <a:lstStyle/>
          <a:p>
            <a:r>
              <a:rPr lang="en-US" dirty="0"/>
              <a:t>A reference variable of a superclass can be assigned a reference to any subclass derived from that superclass.</a:t>
            </a:r>
            <a:endParaRPr lang="en-US" dirty="0"/>
          </a:p>
          <a:p>
            <a:pPr marL="0" indent="0">
              <a:buNone/>
            </a:pPr>
            <a:r>
              <a:rPr lang="en-US" sz="3500" dirty="0">
                <a:latin typeface="Times New Roman" panose="02020603050405020304" pitchFamily="18" charset="0"/>
                <a:cs typeface="Times New Roman" panose="02020603050405020304" pitchFamily="18" charset="0"/>
              </a:rPr>
              <a:t>class </a:t>
            </a:r>
            <a:r>
              <a:rPr lang="en-US" sz="3500" dirty="0" err="1">
                <a:latin typeface="Times New Roman" panose="02020603050405020304" pitchFamily="18" charset="0"/>
                <a:cs typeface="Times New Roman" panose="02020603050405020304" pitchFamily="18" charset="0"/>
              </a:rPr>
              <a:t>RefDemo</a:t>
            </a:r>
            <a:r>
              <a:rPr lang="en-US" sz="3500" dirty="0">
                <a:latin typeface="Times New Roman" panose="02020603050405020304" pitchFamily="18" charset="0"/>
                <a:cs typeface="Times New Roman" panose="02020603050405020304" pitchFamily="18" charset="0"/>
              </a:rPr>
              <a:t> </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public static void main(String </a:t>
            </a:r>
            <a:r>
              <a:rPr lang="en-US" sz="3500" dirty="0" err="1">
                <a:latin typeface="Times New Roman" panose="02020603050405020304" pitchFamily="18" charset="0"/>
                <a:cs typeface="Times New Roman" panose="02020603050405020304" pitchFamily="18" charset="0"/>
              </a:rPr>
              <a:t>args</a:t>
            </a:r>
            <a:r>
              <a:rPr lang="en-US" sz="3500" dirty="0">
                <a:latin typeface="Times New Roman" panose="02020603050405020304" pitchFamily="18" charset="0"/>
                <a:cs typeface="Times New Roman" panose="02020603050405020304" pitchFamily="18" charset="0"/>
              </a:rPr>
              <a:t>[]) {</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err="1">
                <a:latin typeface="Times New Roman" panose="02020603050405020304" pitchFamily="18" charset="0"/>
                <a:cs typeface="Times New Roman" panose="02020603050405020304" pitchFamily="18" charset="0"/>
              </a:rPr>
              <a:t>BoxWeight</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weightbox</a:t>
            </a:r>
            <a:r>
              <a:rPr lang="en-US" sz="3500" dirty="0">
                <a:latin typeface="Times New Roman" panose="02020603050405020304" pitchFamily="18" charset="0"/>
                <a:cs typeface="Times New Roman" panose="02020603050405020304" pitchFamily="18" charset="0"/>
              </a:rPr>
              <a:t> = new </a:t>
            </a:r>
            <a:r>
              <a:rPr lang="en-US" sz="3500" dirty="0" err="1">
                <a:latin typeface="Times New Roman" panose="02020603050405020304" pitchFamily="18" charset="0"/>
                <a:cs typeface="Times New Roman" panose="02020603050405020304" pitchFamily="18" charset="0"/>
              </a:rPr>
              <a:t>BoxWeight</a:t>
            </a:r>
            <a:r>
              <a:rPr lang="en-US" sz="3500" dirty="0">
                <a:latin typeface="Times New Roman" panose="02020603050405020304" pitchFamily="18" charset="0"/>
                <a:cs typeface="Times New Roman" panose="02020603050405020304" pitchFamily="18" charset="0"/>
              </a:rPr>
              <a:t>(3, 5, 7, 8.37);</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Box </a:t>
            </a:r>
            <a:r>
              <a:rPr lang="en-US" sz="3500" dirty="0" err="1">
                <a:latin typeface="Times New Roman" panose="02020603050405020304" pitchFamily="18" charset="0"/>
                <a:cs typeface="Times New Roman" panose="02020603050405020304" pitchFamily="18" charset="0"/>
              </a:rPr>
              <a:t>plainbox</a:t>
            </a:r>
            <a:r>
              <a:rPr lang="en-US" sz="3500" dirty="0">
                <a:latin typeface="Times New Roman" panose="02020603050405020304" pitchFamily="18" charset="0"/>
                <a:cs typeface="Times New Roman" panose="02020603050405020304" pitchFamily="18" charset="0"/>
              </a:rPr>
              <a:t> = new Box();</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double </a:t>
            </a:r>
            <a:r>
              <a:rPr lang="en-US" sz="3500" dirty="0" err="1">
                <a:latin typeface="Times New Roman" panose="02020603050405020304" pitchFamily="18" charset="0"/>
                <a:cs typeface="Times New Roman" panose="02020603050405020304" pitchFamily="18" charset="0"/>
              </a:rPr>
              <a:t>vol</a:t>
            </a:r>
            <a:r>
              <a:rPr lang="en-US" sz="3500"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err="1">
                <a:latin typeface="Times New Roman" panose="02020603050405020304" pitchFamily="18" charset="0"/>
                <a:cs typeface="Times New Roman" panose="02020603050405020304" pitchFamily="18" charset="0"/>
              </a:rPr>
              <a:t>vol</a:t>
            </a:r>
            <a:r>
              <a:rPr lang="en-US" sz="3500" dirty="0">
                <a:latin typeface="Times New Roman" panose="02020603050405020304" pitchFamily="18" charset="0"/>
                <a:cs typeface="Times New Roman" panose="02020603050405020304" pitchFamily="18" charset="0"/>
              </a:rPr>
              <a:t> = </a:t>
            </a:r>
            <a:r>
              <a:rPr lang="en-US" sz="3500" dirty="0" err="1">
                <a:latin typeface="Times New Roman" panose="02020603050405020304" pitchFamily="18" charset="0"/>
                <a:cs typeface="Times New Roman" panose="02020603050405020304" pitchFamily="18" charset="0"/>
              </a:rPr>
              <a:t>weightbox.volume</a:t>
            </a:r>
            <a:r>
              <a:rPr lang="en-US" sz="3500"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0" indent="0">
              <a:buNone/>
            </a:pPr>
            <a:r>
              <a:rPr lang="nl-NL" sz="3500" dirty="0">
                <a:latin typeface="Times New Roman" panose="02020603050405020304" pitchFamily="18" charset="0"/>
                <a:cs typeface="Times New Roman" panose="02020603050405020304" pitchFamily="18" charset="0"/>
              </a:rPr>
              <a:t>System.out.println("Volume of weightbox is " + vol);</a:t>
            </a:r>
            <a:endParaRPr lang="nl-NL" sz="3500" dirty="0">
              <a:latin typeface="Times New Roman" panose="02020603050405020304" pitchFamily="18" charset="0"/>
              <a:cs typeface="Times New Roman" panose="02020603050405020304" pitchFamily="18" charset="0"/>
            </a:endParaRPr>
          </a:p>
          <a:p>
            <a:pPr marL="0" indent="0">
              <a:buNone/>
            </a:pPr>
            <a:r>
              <a:rPr lang="en-US" sz="3500" dirty="0" err="1">
                <a:latin typeface="Times New Roman" panose="02020603050405020304" pitchFamily="18" charset="0"/>
                <a:cs typeface="Times New Roman" panose="02020603050405020304" pitchFamily="18" charset="0"/>
              </a:rPr>
              <a:t>System.out.println</a:t>
            </a:r>
            <a:r>
              <a:rPr lang="en-US" sz="3500" dirty="0">
                <a:latin typeface="Times New Roman" panose="02020603050405020304" pitchFamily="18" charset="0"/>
                <a:cs typeface="Times New Roman" panose="02020603050405020304" pitchFamily="18" charset="0"/>
              </a:rPr>
              <a:t>("Weight of </a:t>
            </a:r>
            <a:r>
              <a:rPr lang="en-US" sz="3500" dirty="0" err="1">
                <a:latin typeface="Times New Roman" panose="02020603050405020304" pitchFamily="18" charset="0"/>
                <a:cs typeface="Times New Roman" panose="02020603050405020304" pitchFamily="18" charset="0"/>
              </a:rPr>
              <a:t>weightbox</a:t>
            </a:r>
            <a:r>
              <a:rPr lang="en-US" sz="3500" dirty="0">
                <a:latin typeface="Times New Roman" panose="02020603050405020304" pitchFamily="18" charset="0"/>
                <a:cs typeface="Times New Roman" panose="02020603050405020304" pitchFamily="18" charset="0"/>
              </a:rPr>
              <a:t> is " +</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err="1">
                <a:latin typeface="Times New Roman" panose="02020603050405020304" pitchFamily="18" charset="0"/>
                <a:cs typeface="Times New Roman" panose="02020603050405020304" pitchFamily="18" charset="0"/>
              </a:rPr>
              <a:t>weightbox.weight</a:t>
            </a:r>
            <a:r>
              <a:rPr lang="en-US" sz="3500"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err="1">
                <a:latin typeface="Times New Roman" panose="02020603050405020304" pitchFamily="18" charset="0"/>
                <a:cs typeface="Times New Roman" panose="02020603050405020304" pitchFamily="18" charset="0"/>
              </a:rPr>
              <a:t>System.out.println</a:t>
            </a:r>
            <a:r>
              <a:rPr lang="en-US" sz="3500"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 assign </a:t>
            </a:r>
            <a:r>
              <a:rPr lang="en-US" sz="3500" dirty="0" err="1">
                <a:latin typeface="Times New Roman" panose="02020603050405020304" pitchFamily="18" charset="0"/>
                <a:cs typeface="Times New Roman" panose="02020603050405020304" pitchFamily="18" charset="0"/>
              </a:rPr>
              <a:t>BoxWeight</a:t>
            </a:r>
            <a:r>
              <a:rPr lang="en-US" sz="3500" dirty="0">
                <a:latin typeface="Times New Roman" panose="02020603050405020304" pitchFamily="18" charset="0"/>
                <a:cs typeface="Times New Roman" panose="02020603050405020304" pitchFamily="18" charset="0"/>
              </a:rPr>
              <a:t> reference to Box reference</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err="1">
                <a:latin typeface="Times New Roman" panose="02020603050405020304" pitchFamily="18" charset="0"/>
                <a:cs typeface="Times New Roman" panose="02020603050405020304" pitchFamily="18" charset="0"/>
              </a:rPr>
              <a:t>plainbox</a:t>
            </a:r>
            <a:r>
              <a:rPr lang="en-US" sz="3500" dirty="0">
                <a:latin typeface="Times New Roman" panose="02020603050405020304" pitchFamily="18" charset="0"/>
                <a:cs typeface="Times New Roman" panose="02020603050405020304" pitchFamily="18" charset="0"/>
              </a:rPr>
              <a:t> = </a:t>
            </a:r>
            <a:r>
              <a:rPr lang="en-US" sz="3500" dirty="0" err="1">
                <a:latin typeface="Times New Roman" panose="02020603050405020304" pitchFamily="18" charset="0"/>
                <a:cs typeface="Times New Roman" panose="02020603050405020304" pitchFamily="18" charset="0"/>
              </a:rPr>
              <a:t>weightbox</a:t>
            </a:r>
            <a:r>
              <a:rPr lang="en-US" sz="3500"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err="1">
                <a:latin typeface="Times New Roman" panose="02020603050405020304" pitchFamily="18" charset="0"/>
                <a:cs typeface="Times New Roman" panose="02020603050405020304" pitchFamily="18" charset="0"/>
              </a:rPr>
              <a:t>vol</a:t>
            </a:r>
            <a:r>
              <a:rPr lang="en-US" sz="3500" dirty="0">
                <a:latin typeface="Times New Roman" panose="02020603050405020304" pitchFamily="18" charset="0"/>
                <a:cs typeface="Times New Roman" panose="02020603050405020304" pitchFamily="18" charset="0"/>
              </a:rPr>
              <a:t> = </a:t>
            </a:r>
            <a:r>
              <a:rPr lang="en-US" sz="3500" dirty="0" err="1">
                <a:latin typeface="Times New Roman" panose="02020603050405020304" pitchFamily="18" charset="0"/>
                <a:cs typeface="Times New Roman" panose="02020603050405020304" pitchFamily="18" charset="0"/>
              </a:rPr>
              <a:t>plainbox.volume</a:t>
            </a:r>
            <a:r>
              <a:rPr lang="en-US" sz="3500" dirty="0">
                <a:latin typeface="Times New Roman" panose="02020603050405020304" pitchFamily="18" charset="0"/>
                <a:cs typeface="Times New Roman" panose="02020603050405020304" pitchFamily="18" charset="0"/>
              </a:rPr>
              <a:t>(); // OK, volume() defined in Box</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err="1">
                <a:latin typeface="Times New Roman" panose="02020603050405020304" pitchFamily="18" charset="0"/>
                <a:cs typeface="Times New Roman" panose="02020603050405020304" pitchFamily="18" charset="0"/>
              </a:rPr>
              <a:t>System.out.println</a:t>
            </a:r>
            <a:r>
              <a:rPr lang="en-US" sz="3500" dirty="0">
                <a:latin typeface="Times New Roman" panose="02020603050405020304" pitchFamily="18" charset="0"/>
                <a:cs typeface="Times New Roman" panose="02020603050405020304" pitchFamily="18" charset="0"/>
              </a:rPr>
              <a:t>("Volume of </a:t>
            </a:r>
            <a:r>
              <a:rPr lang="en-US" sz="3500" dirty="0" err="1">
                <a:latin typeface="Times New Roman" panose="02020603050405020304" pitchFamily="18" charset="0"/>
                <a:cs typeface="Times New Roman" panose="02020603050405020304" pitchFamily="18" charset="0"/>
              </a:rPr>
              <a:t>plainbox</a:t>
            </a:r>
            <a:r>
              <a:rPr lang="en-US" sz="3500" dirty="0">
                <a:latin typeface="Times New Roman" panose="02020603050405020304" pitchFamily="18" charset="0"/>
                <a:cs typeface="Times New Roman" panose="02020603050405020304" pitchFamily="18" charset="0"/>
              </a:rPr>
              <a:t> is " + </a:t>
            </a:r>
            <a:r>
              <a:rPr lang="en-US" sz="3500" dirty="0" err="1">
                <a:latin typeface="Times New Roman" panose="02020603050405020304" pitchFamily="18" charset="0"/>
                <a:cs typeface="Times New Roman" panose="02020603050405020304" pitchFamily="18" charset="0"/>
              </a:rPr>
              <a:t>vol</a:t>
            </a:r>
            <a:r>
              <a:rPr lang="en-US" sz="3500"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 The following statement is invalid because </a:t>
            </a:r>
            <a:r>
              <a:rPr lang="en-US" sz="3500" dirty="0" err="1">
                <a:latin typeface="Times New Roman" panose="02020603050405020304" pitchFamily="18" charset="0"/>
                <a:cs typeface="Times New Roman" panose="02020603050405020304" pitchFamily="18" charset="0"/>
              </a:rPr>
              <a:t>plainbox</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does not define a weight member. */</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System.out.println</a:t>
            </a:r>
            <a:r>
              <a:rPr lang="en-US" sz="3500" dirty="0">
                <a:latin typeface="Times New Roman" panose="02020603050405020304" pitchFamily="18" charset="0"/>
                <a:cs typeface="Times New Roman" panose="02020603050405020304" pitchFamily="18" charset="0"/>
              </a:rPr>
              <a:t>("Weight of </a:t>
            </a:r>
            <a:r>
              <a:rPr lang="en-US" sz="3500" dirty="0" err="1">
                <a:latin typeface="Times New Roman" panose="02020603050405020304" pitchFamily="18" charset="0"/>
                <a:cs typeface="Times New Roman" panose="02020603050405020304" pitchFamily="18" charset="0"/>
              </a:rPr>
              <a:t>plainbox</a:t>
            </a:r>
            <a:r>
              <a:rPr lang="en-US" sz="3500" dirty="0">
                <a:latin typeface="Times New Roman" panose="02020603050405020304" pitchFamily="18" charset="0"/>
                <a:cs typeface="Times New Roman" panose="02020603050405020304" pitchFamily="18" charset="0"/>
              </a:rPr>
              <a:t> is " + </a:t>
            </a:r>
            <a:r>
              <a:rPr lang="en-US" sz="3500" dirty="0" err="1">
                <a:latin typeface="Times New Roman" panose="02020603050405020304" pitchFamily="18" charset="0"/>
                <a:cs typeface="Times New Roman" panose="02020603050405020304" pitchFamily="18" charset="0"/>
              </a:rPr>
              <a:t>plainbox.weight</a:t>
            </a:r>
            <a:r>
              <a:rPr lang="en-US" sz="3500"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 Superclass Variable Can Reference a </a:t>
            </a:r>
            <a:br>
              <a:rPr lang="en-US" sz="3400" dirty="0">
                <a:solidFill>
                  <a:srgbClr val="FF0000"/>
                </a:solidFill>
                <a:latin typeface="Copperplate Gothic Light" panose="020E0507020206020404" pitchFamily="34" charset="0"/>
              </a:rPr>
            </a:br>
            <a:r>
              <a:rPr lang="en-US" sz="3400" dirty="0">
                <a:solidFill>
                  <a:srgbClr val="FF0000"/>
                </a:solidFill>
                <a:latin typeface="Copperplate Gothic Light" panose="020E0507020206020404" pitchFamily="34" charset="0"/>
              </a:rPr>
              <a:t>Subclass Object</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US" b="1" dirty="0" err="1">
                <a:latin typeface="Times New Roman" panose="02020603050405020304" pitchFamily="18" charset="0"/>
                <a:cs typeface="Times New Roman" panose="02020603050405020304" pitchFamily="18" charset="0"/>
              </a:rPr>
              <a:t>weightbox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reference to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objects, and </a:t>
            </a:r>
            <a:r>
              <a:rPr lang="en-US" b="1" dirty="0" err="1">
                <a:latin typeface="Times New Roman" panose="02020603050405020304" pitchFamily="18" charset="0"/>
                <a:cs typeface="Times New Roman" panose="02020603050405020304" pitchFamily="18" charset="0"/>
              </a:rPr>
              <a:t>plainbox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reference to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objects.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Since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subclass of </a:t>
            </a:r>
            <a:r>
              <a:rPr lang="en-US" b="1" dirty="0">
                <a:latin typeface="Times New Roman" panose="02020603050405020304" pitchFamily="18" charset="0"/>
                <a:cs typeface="Times New Roman" panose="02020603050405020304" pitchFamily="18" charset="0"/>
              </a:rPr>
              <a:t>Box</a:t>
            </a:r>
            <a:r>
              <a:rPr lang="en-US" dirty="0">
                <a:latin typeface="Times New Roman" panose="02020603050405020304" pitchFamily="18" charset="0"/>
                <a:cs typeface="Times New Roman" panose="02020603050405020304" pitchFamily="18" charset="0"/>
              </a:rPr>
              <a:t>, it is permissible to assign </a:t>
            </a:r>
            <a:r>
              <a:rPr lang="en-US" b="1" dirty="0" err="1">
                <a:latin typeface="Times New Roman" panose="02020603050405020304" pitchFamily="18" charset="0"/>
                <a:cs typeface="Times New Roman" panose="02020603050405020304" pitchFamily="18" charset="0"/>
              </a:rPr>
              <a:t>plainbox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reference to the </a:t>
            </a:r>
            <a:r>
              <a:rPr lang="en-US" b="1" dirty="0" err="1">
                <a:latin typeface="Times New Roman" panose="02020603050405020304" pitchFamily="18" charset="0"/>
                <a:cs typeface="Times New Roman" panose="02020603050405020304" pitchFamily="18" charset="0"/>
              </a:rPr>
              <a:t>weightbox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important to understand that it is the type of the reference variable—not the type of the object that it refers to—that determines what members can be accessed.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That is, when a reference to a subclass object is assigned to a superclass reference variable, you will have access only to those parts of the object defined by the superclass.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is why </a:t>
            </a:r>
            <a:r>
              <a:rPr lang="en-US" b="1" dirty="0" err="1">
                <a:latin typeface="Times New Roman" panose="02020603050405020304" pitchFamily="18" charset="0"/>
                <a:cs typeface="Times New Roman" panose="02020603050405020304" pitchFamily="18" charset="0"/>
              </a:rPr>
              <a:t>plainbox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can’t access </a:t>
            </a:r>
            <a:r>
              <a:rPr lang="en-US" b="1" dirty="0">
                <a:latin typeface="Times New Roman" panose="02020603050405020304" pitchFamily="18" charset="0"/>
                <a:cs typeface="Times New Roman" panose="02020603050405020304" pitchFamily="18" charset="0"/>
              </a:rPr>
              <a:t>weight </a:t>
            </a:r>
            <a:r>
              <a:rPr lang="en-US" dirty="0">
                <a:latin typeface="Times New Roman" panose="02020603050405020304" pitchFamily="18" charset="0"/>
                <a:cs typeface="Times New Roman" panose="02020603050405020304" pitchFamily="18" charset="0"/>
              </a:rPr>
              <a:t>even when it refers to a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 If you think about it, this makes sense, because the superclass has no knowledge of what a subclass adds to it. This is why the last line of code in the preceding fragment is commented out. It is not possible for a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reference to access the </a:t>
            </a:r>
            <a:r>
              <a:rPr lang="en-US" b="1" dirty="0">
                <a:latin typeface="Times New Roman" panose="02020603050405020304" pitchFamily="18" charset="0"/>
                <a:cs typeface="Times New Roman" panose="02020603050405020304" pitchFamily="18" charset="0"/>
              </a:rPr>
              <a:t>weight </a:t>
            </a:r>
            <a:r>
              <a:rPr lang="en-US" dirty="0">
                <a:latin typeface="Times New Roman" panose="02020603050405020304" pitchFamily="18" charset="0"/>
                <a:cs typeface="Times New Roman" panose="02020603050405020304" pitchFamily="18" charset="0"/>
              </a:rPr>
              <a:t>field, because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does not define one.</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USING SUPER</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Whenever a subclass needs to refer to its immediate superclass, it can do so by use of the keyword </a:t>
            </a:r>
            <a:r>
              <a:rPr lang="en-US" sz="2400" b="1"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super </a:t>
            </a:r>
            <a:r>
              <a:rPr lang="en-US" sz="2400" dirty="0">
                <a:latin typeface="Times New Roman" panose="02020603050405020304" pitchFamily="18" charset="0"/>
                <a:cs typeface="Times New Roman" panose="02020603050405020304" pitchFamily="18" charset="0"/>
              </a:rPr>
              <a:t>has two general forms.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first calls the superclass’ constructor.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second is used to access a member of the superclass that has been hidden by a member of a subclass.</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Using super to Call Superclass Constructors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subclass can call a constructor defined by its superclass by use of the following form of</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super(</a:t>
            </a:r>
            <a:r>
              <a:rPr lang="en-US" sz="2400" i="1" dirty="0" err="1">
                <a:latin typeface="Times New Roman" panose="02020603050405020304" pitchFamily="18" charset="0"/>
                <a:cs typeface="Times New Roman" panose="02020603050405020304" pitchFamily="18" charset="0"/>
              </a:rPr>
              <a:t>arg</a:t>
            </a:r>
            <a:r>
              <a:rPr lang="en-US" sz="2400" i="1" dirty="0">
                <a:latin typeface="Times New Roman" panose="02020603050405020304" pitchFamily="18" charset="0"/>
                <a:cs typeface="Times New Roman" panose="02020603050405020304" pitchFamily="18" charset="0"/>
              </a:rPr>
              <a:t>-list</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a:t>
            </a:r>
            <a:r>
              <a:rPr lang="en-US" sz="2400" i="1" dirty="0" err="1">
                <a:latin typeface="Times New Roman" panose="02020603050405020304" pitchFamily="18" charset="0"/>
                <a:cs typeface="Times New Roman" panose="02020603050405020304" pitchFamily="18" charset="0"/>
              </a:rPr>
              <a:t>arg</a:t>
            </a:r>
            <a:r>
              <a:rPr lang="en-US" sz="2400" i="1" dirty="0">
                <a:latin typeface="Times New Roman" panose="02020603050405020304" pitchFamily="18" charset="0"/>
                <a:cs typeface="Times New Roman" panose="02020603050405020304" pitchFamily="18" charset="0"/>
              </a:rPr>
              <a:t>-list </a:t>
            </a:r>
            <a:r>
              <a:rPr lang="en-US" sz="2400" dirty="0">
                <a:latin typeface="Times New Roman" panose="02020603050405020304" pitchFamily="18" charset="0"/>
                <a:cs typeface="Times New Roman" panose="02020603050405020304" pitchFamily="18" charset="0"/>
              </a:rPr>
              <a:t>specifies any arguments needed by the constructor in the superclass. </a:t>
            </a:r>
            <a:r>
              <a:rPr lang="en-US" sz="2400" b="1" dirty="0">
                <a:latin typeface="Times New Roman" panose="02020603050405020304" pitchFamily="18" charset="0"/>
                <a:cs typeface="Times New Roman" panose="02020603050405020304" pitchFamily="18" charset="0"/>
              </a:rPr>
              <a:t>super( ) </a:t>
            </a:r>
            <a:r>
              <a:rPr lang="en-US" sz="2400" dirty="0">
                <a:latin typeface="Times New Roman" panose="02020603050405020304" pitchFamily="18" charset="0"/>
                <a:cs typeface="Times New Roman" panose="02020603050405020304" pitchFamily="18" charset="0"/>
              </a:rPr>
              <a:t>must always be the first statement executed inside a subclass’ constructor.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see how </a:t>
            </a:r>
            <a:r>
              <a:rPr lang="en-US" sz="2400" b="1" dirty="0">
                <a:latin typeface="Times New Roman" panose="02020603050405020304" pitchFamily="18" charset="0"/>
                <a:cs typeface="Times New Roman" panose="02020603050405020304" pitchFamily="18" charset="0"/>
              </a:rPr>
              <a:t>super( ) </a:t>
            </a:r>
            <a:r>
              <a:rPr lang="en-US" sz="2400" dirty="0">
                <a:latin typeface="Times New Roman" panose="02020603050405020304" pitchFamily="18" charset="0"/>
                <a:cs typeface="Times New Roman" panose="02020603050405020304" pitchFamily="18" charset="0"/>
              </a:rPr>
              <a:t>is used, consider this improved version of the </a:t>
            </a:r>
            <a:r>
              <a:rPr lang="en-US" sz="2400" b="1" dirty="0" err="1">
                <a:latin typeface="Times New Roman" panose="02020603050405020304" pitchFamily="18" charset="0"/>
                <a:cs typeface="Times New Roman" panose="02020603050405020304" pitchFamily="18" charset="0"/>
              </a:rPr>
              <a:t>BoxWeight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class:</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SUPER CLASS CONSTRUCTOR</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554021"/>
            <a:ext cx="10515600" cy="4351338"/>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 now uses super to initialize its Box attributes.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 extends Box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double weight; // weight of box</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initialize width, height, and depth using super()</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(double w, double h, double d, double m)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super(w, h, d); // call superclass constructor</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weight = m;</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calls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with the arguments </a:t>
            </a:r>
            <a:r>
              <a:rPr lang="en-US" b="1" dirty="0">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This causes the </a:t>
            </a:r>
            <a:r>
              <a:rPr lang="en-US" b="1" dirty="0">
                <a:latin typeface="Times New Roman" panose="02020603050405020304" pitchFamily="18" charset="0"/>
                <a:cs typeface="Times New Roman" panose="02020603050405020304" pitchFamily="18" charset="0"/>
              </a:rPr>
              <a:t>Box</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constructor to be called, which initializes </a:t>
            </a:r>
            <a:r>
              <a:rPr lang="en-US" b="1" dirty="0">
                <a:latin typeface="Times New Roman" panose="02020603050405020304" pitchFamily="18" charset="0"/>
                <a:cs typeface="Times New Roman" panose="02020603050405020304" pitchFamily="18" charset="0"/>
              </a:rPr>
              <a:t>width</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height</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depth </a:t>
            </a:r>
            <a:r>
              <a:rPr lang="en-US" dirty="0">
                <a:latin typeface="Times New Roman" panose="02020603050405020304" pitchFamily="18" charset="0"/>
                <a:cs typeface="Times New Roman" panose="02020603050405020304" pitchFamily="18" charset="0"/>
              </a:rPr>
              <a:t>using these values.</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 longer initializes these values itself. It only needs to initialize the value unique to it: </a:t>
            </a:r>
            <a:r>
              <a:rPr lang="en-US" b="1" dirty="0">
                <a:latin typeface="Times New Roman" panose="02020603050405020304" pitchFamily="18" charset="0"/>
                <a:cs typeface="Times New Roman" panose="02020603050405020304" pitchFamily="18" charset="0"/>
              </a:rPr>
              <a:t>weight</a:t>
            </a:r>
            <a:r>
              <a:rPr lang="en-US" dirty="0">
                <a:latin typeface="Times New Roman" panose="02020603050405020304" pitchFamily="18" charset="0"/>
                <a:cs typeface="Times New Roman" panose="02020603050405020304" pitchFamily="18" charset="0"/>
              </a:rPr>
              <a:t>. This leaves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free to make these values </a:t>
            </a:r>
            <a:r>
              <a:rPr lang="en-US" b="1" dirty="0">
                <a:latin typeface="Times New Roman" panose="02020603050405020304" pitchFamily="18" charset="0"/>
                <a:cs typeface="Times New Roman" panose="02020603050405020304" pitchFamily="18" charset="0"/>
              </a:rPr>
              <a:t>private </a:t>
            </a:r>
            <a:r>
              <a:rPr lang="en-US" dirty="0">
                <a:latin typeface="Times New Roman" panose="02020603050405020304" pitchFamily="18" charset="0"/>
                <a:cs typeface="Times New Roman" panose="02020603050405020304" pitchFamily="18" charset="0"/>
              </a:rPr>
              <a:t>if desired.</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838200" y="1232031"/>
            <a:ext cx="10515600" cy="5060432"/>
          </a:xfrm>
        </p:spPr>
        <p:txBody>
          <a:bodyPr>
            <a:normAutofit/>
          </a:bodyPr>
          <a:lstStyle/>
          <a:p>
            <a:pPr marL="274320" indent="-274320">
              <a:lnSpc>
                <a:spcPct val="80000"/>
              </a:lnSpc>
              <a:buFont typeface="Wingdings 2" panose="05020102010507070707"/>
              <a:buChar char=""/>
              <a:defRPr/>
            </a:pPr>
            <a:r>
              <a:rPr lang="en-US" sz="2000" dirty="0">
                <a:latin typeface="Times New Roman" panose="02020603050405020304" pitchFamily="18" charset="0"/>
                <a:cs typeface="Times New Roman" panose="02020603050405020304" pitchFamily="18" charset="0"/>
              </a:rPr>
              <a:t>A class contains a name, several variable declarations (instance variables) and several method declarations. All are called members of the class.</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Font typeface="Wingdings 2" panose="05020102010507070707"/>
              <a:buChar char=""/>
              <a:defRPr/>
            </a:pPr>
            <a:r>
              <a:rPr lang="en-US" sz="2000" dirty="0">
                <a:latin typeface="Times New Roman" panose="02020603050405020304" pitchFamily="18" charset="0"/>
                <a:cs typeface="Times New Roman" panose="02020603050405020304" pitchFamily="18" charset="0"/>
              </a:rPr>
              <a:t>General form of a class:</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classname</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instance-variable-1;</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instance-variable-n;</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method-name-1(parameter-list) { … }</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method-name-2(parameter-list) { … }</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method-name-m(parameter-list) { … }</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60418"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Class Definition</a:t>
            </a:r>
            <a:br>
              <a:rPr sz="4000" dirty="0"/>
            </a:b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67007" y="422338"/>
            <a:ext cx="5181600" cy="3715096"/>
          </a:xfrm>
        </p:spPr>
        <p:txBody>
          <a:bodyPr>
            <a:noAutofit/>
          </a:bodyPr>
          <a:lstStyle/>
          <a:p>
            <a:pPr marL="0" indent="0">
              <a:buNone/>
            </a:pPr>
            <a:r>
              <a:rPr lang="en-US" sz="900" dirty="0">
                <a:latin typeface="Times New Roman" panose="02020603050405020304" pitchFamily="18" charset="0"/>
                <a:cs typeface="Times New Roman" panose="02020603050405020304" pitchFamily="18" charset="0"/>
              </a:rPr>
              <a:t>// A complete implementation of </a:t>
            </a:r>
            <a:r>
              <a:rPr lang="en-US" sz="900" dirty="0" err="1">
                <a:latin typeface="Times New Roman" panose="02020603050405020304" pitchFamily="18" charset="0"/>
                <a:cs typeface="Times New Roman" panose="02020603050405020304" pitchFamily="18" charset="0"/>
              </a:rPr>
              <a:t>BoxWeight</a:t>
            </a:r>
            <a:r>
              <a:rPr lang="en-US"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class Box {</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private double width;</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private double height;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private double depth;</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 construct clone of an object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Box(Box </a:t>
            </a:r>
            <a:r>
              <a:rPr lang="en-US" sz="900" dirty="0" err="1">
                <a:latin typeface="Times New Roman" panose="02020603050405020304" pitchFamily="18" charset="0"/>
                <a:cs typeface="Times New Roman" panose="02020603050405020304" pitchFamily="18" charset="0"/>
              </a:rPr>
              <a:t>ob</a:t>
            </a:r>
            <a:r>
              <a:rPr lang="en-US" sz="900" dirty="0">
                <a:latin typeface="Times New Roman" panose="02020603050405020304" pitchFamily="18" charset="0"/>
                <a:cs typeface="Times New Roman" panose="02020603050405020304" pitchFamily="18" charset="0"/>
              </a:rPr>
              <a:t>) { // pass object to constructor</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width = </a:t>
            </a:r>
            <a:r>
              <a:rPr lang="en-US" sz="900" dirty="0" err="1">
                <a:latin typeface="Times New Roman" panose="02020603050405020304" pitchFamily="18" charset="0"/>
                <a:cs typeface="Times New Roman" panose="02020603050405020304" pitchFamily="18" charset="0"/>
              </a:rPr>
              <a:t>ob.width</a:t>
            </a:r>
            <a:r>
              <a:rPr lang="en-US"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height = </a:t>
            </a:r>
            <a:r>
              <a:rPr lang="en-US" sz="900" dirty="0" err="1">
                <a:latin typeface="Times New Roman" panose="02020603050405020304" pitchFamily="18" charset="0"/>
                <a:cs typeface="Times New Roman" panose="02020603050405020304" pitchFamily="18" charset="0"/>
              </a:rPr>
              <a:t>ob.height</a:t>
            </a:r>
            <a:r>
              <a:rPr lang="en-US"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depth = </a:t>
            </a:r>
            <a:r>
              <a:rPr lang="en-US" sz="900" dirty="0" err="1">
                <a:latin typeface="Times New Roman" panose="02020603050405020304" pitchFamily="18" charset="0"/>
                <a:cs typeface="Times New Roman" panose="02020603050405020304" pitchFamily="18" charset="0"/>
              </a:rPr>
              <a:t>ob.depth</a:t>
            </a:r>
            <a:r>
              <a:rPr lang="en-US"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 constructor used when all dimensions specified</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Box(double w, double h, double d) {</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width = w;</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height = h;</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depth = d;</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 constructor used when no dimensions specified</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Box() {</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width = -1; // use -1 to indicate</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height = -1; // an uninitialized</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depth = -1; // box</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4052936" y="446324"/>
            <a:ext cx="5181600" cy="4351338"/>
          </a:xfrm>
        </p:spPr>
        <p:txBody>
          <a:bodyPr>
            <a:normAutofit fontScale="25000" lnSpcReduction="20000"/>
          </a:bodyPr>
          <a:lstStyle/>
          <a:p>
            <a:pPr marL="0" indent="0">
              <a:buNone/>
            </a:pPr>
            <a:r>
              <a:rPr lang="en-US" sz="2800" dirty="0">
                <a:latin typeface="Times New Roman" panose="02020603050405020304" pitchFamily="18" charset="0"/>
                <a:cs typeface="Times New Roman" panose="02020603050405020304" pitchFamily="18" charset="0"/>
              </a:rPr>
              <a:t>// constructor used when cube is created</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Box(double </a:t>
            </a:r>
            <a:r>
              <a:rPr lang="en-US" sz="2800" dirty="0" err="1">
                <a:latin typeface="Times New Roman" panose="02020603050405020304" pitchFamily="18" charset="0"/>
                <a:cs typeface="Times New Roman" panose="02020603050405020304" pitchFamily="18" charset="0"/>
              </a:rPr>
              <a:t>len</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width = height = depth = </a:t>
            </a:r>
            <a:r>
              <a:rPr lang="en-US" sz="2800" dirty="0" err="1">
                <a:latin typeface="Times New Roman" panose="02020603050405020304" pitchFamily="18" charset="0"/>
                <a:cs typeface="Times New Roman" panose="02020603050405020304" pitchFamily="18" charset="0"/>
              </a:rPr>
              <a:t>len</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compute and return volume</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double volume() {</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return width * height * depth;</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dirty="0"/>
              <a:t>class </a:t>
            </a:r>
            <a:r>
              <a:rPr lang="en-US" dirty="0" err="1"/>
              <a:t>BoxWeight</a:t>
            </a:r>
            <a:r>
              <a:rPr lang="en-US" dirty="0"/>
              <a:t> extends Box {</a:t>
            </a:r>
            <a:endParaRPr lang="en-US" dirty="0"/>
          </a:p>
          <a:p>
            <a:pPr marL="0" indent="0">
              <a:buNone/>
            </a:pPr>
            <a:r>
              <a:rPr lang="en-US" sz="3700" dirty="0">
                <a:latin typeface="Times New Roman" panose="02020603050405020304" pitchFamily="18" charset="0"/>
                <a:cs typeface="Times New Roman" panose="02020603050405020304" pitchFamily="18" charset="0"/>
              </a:rPr>
              <a:t>double weight; // weight of box</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 construct clone of an object</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err="1">
                <a:latin typeface="Times New Roman" panose="02020603050405020304" pitchFamily="18" charset="0"/>
                <a:cs typeface="Times New Roman" panose="02020603050405020304" pitchFamily="18" charset="0"/>
              </a:rPr>
              <a:t>BoxWeight</a:t>
            </a:r>
            <a:r>
              <a:rPr lang="en-US" sz="3700" dirty="0">
                <a:latin typeface="Times New Roman" panose="02020603050405020304" pitchFamily="18" charset="0"/>
                <a:cs typeface="Times New Roman" panose="02020603050405020304" pitchFamily="18" charset="0"/>
              </a:rPr>
              <a:t>(</a:t>
            </a:r>
            <a:r>
              <a:rPr lang="en-US" sz="3700" dirty="0" err="1">
                <a:latin typeface="Times New Roman" panose="02020603050405020304" pitchFamily="18" charset="0"/>
                <a:cs typeface="Times New Roman" panose="02020603050405020304" pitchFamily="18" charset="0"/>
              </a:rPr>
              <a:t>BoxWeight</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ob</a:t>
            </a:r>
            <a:r>
              <a:rPr lang="en-US" sz="3700" dirty="0">
                <a:latin typeface="Times New Roman" panose="02020603050405020304" pitchFamily="18" charset="0"/>
                <a:cs typeface="Times New Roman" panose="02020603050405020304" pitchFamily="18" charset="0"/>
              </a:rPr>
              <a:t>) { // pass object to constructor</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super(</a:t>
            </a:r>
            <a:r>
              <a:rPr lang="en-US" sz="3700" dirty="0" err="1">
                <a:latin typeface="Times New Roman" panose="02020603050405020304" pitchFamily="18" charset="0"/>
                <a:cs typeface="Times New Roman" panose="02020603050405020304" pitchFamily="18" charset="0"/>
              </a:rPr>
              <a:t>ob</a:t>
            </a:r>
            <a:r>
              <a:rPr lang="en-US" sz="3700" dirty="0">
                <a:latin typeface="Times New Roman" panose="02020603050405020304" pitchFamily="18" charset="0"/>
                <a:cs typeface="Times New Roman" panose="02020603050405020304" pitchFamily="18" charset="0"/>
              </a:rPr>
              <a:t>);</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weight = </a:t>
            </a:r>
            <a:r>
              <a:rPr lang="en-US" sz="3700" dirty="0" err="1">
                <a:latin typeface="Times New Roman" panose="02020603050405020304" pitchFamily="18" charset="0"/>
                <a:cs typeface="Times New Roman" panose="02020603050405020304" pitchFamily="18" charset="0"/>
              </a:rPr>
              <a:t>ob.weight</a:t>
            </a:r>
            <a:r>
              <a:rPr lang="en-US" sz="3700" dirty="0">
                <a:latin typeface="Times New Roman" panose="02020603050405020304" pitchFamily="18" charset="0"/>
                <a:cs typeface="Times New Roman" panose="02020603050405020304" pitchFamily="18" charset="0"/>
              </a:rPr>
              <a:t>;</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 constructor when all parameters are specified</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err="1">
                <a:latin typeface="Times New Roman" panose="02020603050405020304" pitchFamily="18" charset="0"/>
                <a:cs typeface="Times New Roman" panose="02020603050405020304" pitchFamily="18" charset="0"/>
              </a:rPr>
              <a:t>BoxWeight</a:t>
            </a:r>
            <a:r>
              <a:rPr lang="en-US" sz="3700" dirty="0">
                <a:latin typeface="Times New Roman" panose="02020603050405020304" pitchFamily="18" charset="0"/>
                <a:cs typeface="Times New Roman" panose="02020603050405020304" pitchFamily="18" charset="0"/>
              </a:rPr>
              <a:t>(double w, double h, double d, double m) {</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super(w, h, d); // call superclass constructor</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weight = m;</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 default constructor</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err="1">
                <a:latin typeface="Times New Roman" panose="02020603050405020304" pitchFamily="18" charset="0"/>
                <a:cs typeface="Times New Roman" panose="02020603050405020304" pitchFamily="18" charset="0"/>
              </a:rPr>
              <a:t>BoxWeight</a:t>
            </a:r>
            <a:r>
              <a:rPr lang="en-US" sz="3700" dirty="0">
                <a:latin typeface="Times New Roman" panose="02020603050405020304" pitchFamily="18" charset="0"/>
                <a:cs typeface="Times New Roman" panose="02020603050405020304" pitchFamily="18" charset="0"/>
              </a:rPr>
              <a:t>() {</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super();</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weight = -1;</a:t>
            </a:r>
            <a:endParaRPr lang="en-US" sz="3700" dirty="0">
              <a:latin typeface="Times New Roman" panose="02020603050405020304" pitchFamily="18" charset="0"/>
              <a:cs typeface="Times New Roman" panose="02020603050405020304" pitchFamily="18" charset="0"/>
            </a:endParaRPr>
          </a:p>
          <a:p>
            <a:pPr marL="0" indent="0">
              <a:buNone/>
            </a:pPr>
            <a:r>
              <a:rPr lang="en-US" sz="3700" dirty="0">
                <a:latin typeface="Times New Roman" panose="02020603050405020304" pitchFamily="18" charset="0"/>
                <a:cs typeface="Times New Roman" panose="02020603050405020304" pitchFamily="18" charset="0"/>
              </a:rPr>
              <a:t>}</a:t>
            </a:r>
            <a:endParaRPr lang="en-US" sz="3700" dirty="0">
              <a:latin typeface="Times New Roman" panose="02020603050405020304" pitchFamily="18" charset="0"/>
              <a:cs typeface="Times New Roman" panose="02020603050405020304" pitchFamily="18" charset="0"/>
            </a:endParaRPr>
          </a:p>
          <a:p>
            <a:pPr marL="0" indent="0">
              <a:buNone/>
            </a:pPr>
            <a:endParaRPr lang="en-US" sz="3700"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12" name="TextBox 11"/>
          <p:cNvSpPr txBox="1"/>
          <p:nvPr/>
        </p:nvSpPr>
        <p:spPr>
          <a:xfrm>
            <a:off x="7394419" y="497133"/>
            <a:ext cx="6097508" cy="923330"/>
          </a:xfrm>
          <a:prstGeom prst="rect">
            <a:avLst/>
          </a:prstGeom>
          <a:noFill/>
        </p:spPr>
        <p:txBody>
          <a:bodyPr wrap="square">
            <a:spAutoFit/>
          </a:bodyPr>
          <a:lstStyle/>
          <a:p>
            <a:pPr marL="0" indent="0">
              <a:buNone/>
            </a:pPr>
            <a:r>
              <a:rPr lang="en-US" sz="900" dirty="0">
                <a:latin typeface="Times New Roman" panose="02020603050405020304" pitchFamily="18" charset="0"/>
                <a:cs typeface="Times New Roman" panose="02020603050405020304" pitchFamily="18" charset="0"/>
              </a:rPr>
              <a:t>// constructor used when cube is created</a:t>
            </a:r>
            <a:endParaRPr lang="en-US" sz="900" dirty="0">
              <a:latin typeface="Times New Roman" panose="02020603050405020304" pitchFamily="18" charset="0"/>
              <a:cs typeface="Times New Roman" panose="02020603050405020304" pitchFamily="18" charset="0"/>
            </a:endParaRPr>
          </a:p>
          <a:p>
            <a:pPr marL="0" indent="0">
              <a:buNone/>
            </a:pPr>
            <a:r>
              <a:rPr lang="en-US" sz="900" dirty="0" err="1">
                <a:latin typeface="Times New Roman" panose="02020603050405020304" pitchFamily="18" charset="0"/>
                <a:cs typeface="Times New Roman" panose="02020603050405020304" pitchFamily="18" charset="0"/>
              </a:rPr>
              <a:t>BoxWeight</a:t>
            </a:r>
            <a:r>
              <a:rPr lang="en-US" sz="900" dirty="0">
                <a:latin typeface="Times New Roman" panose="02020603050405020304" pitchFamily="18" charset="0"/>
                <a:cs typeface="Times New Roman" panose="02020603050405020304" pitchFamily="18" charset="0"/>
              </a:rPr>
              <a:t>(double </a:t>
            </a:r>
            <a:r>
              <a:rPr lang="en-US" sz="900" dirty="0" err="1">
                <a:latin typeface="Times New Roman" panose="02020603050405020304" pitchFamily="18" charset="0"/>
                <a:cs typeface="Times New Roman" panose="02020603050405020304" pitchFamily="18" charset="0"/>
              </a:rPr>
              <a:t>len</a:t>
            </a:r>
            <a:r>
              <a:rPr lang="en-US" sz="900" dirty="0">
                <a:latin typeface="Times New Roman" panose="02020603050405020304" pitchFamily="18" charset="0"/>
                <a:cs typeface="Times New Roman" panose="02020603050405020304" pitchFamily="18" charset="0"/>
              </a:rPr>
              <a:t>, double m) {</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super(</a:t>
            </a:r>
            <a:r>
              <a:rPr lang="en-US" sz="900" dirty="0" err="1">
                <a:latin typeface="Times New Roman" panose="02020603050405020304" pitchFamily="18" charset="0"/>
                <a:cs typeface="Times New Roman" panose="02020603050405020304" pitchFamily="18" charset="0"/>
              </a:rPr>
              <a:t>len</a:t>
            </a:r>
            <a:r>
              <a:rPr lang="en-US"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weight = m;</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a:t>
            </a:r>
            <a:endParaRPr lang="en-IN" sz="900"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914400" y="111660"/>
            <a:ext cx="4038600" cy="4525963"/>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class </a:t>
            </a:r>
            <a:r>
              <a:rPr lang="en-US" sz="1000" dirty="0" err="1">
                <a:latin typeface="Times New Roman" panose="02020603050405020304" pitchFamily="18" charset="0"/>
                <a:cs typeface="Times New Roman" panose="02020603050405020304" pitchFamily="18" charset="0"/>
              </a:rPr>
              <a:t>DemoSuper</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BoxWeight</a:t>
            </a:r>
            <a:r>
              <a:rPr lang="en-US" sz="1000" dirty="0">
                <a:latin typeface="Times New Roman" panose="02020603050405020304" pitchFamily="18" charset="0"/>
                <a:cs typeface="Times New Roman" panose="02020603050405020304" pitchFamily="18" charset="0"/>
              </a:rPr>
              <a:t> mybox1 = new </a:t>
            </a:r>
            <a:r>
              <a:rPr lang="en-US" sz="1000" dirty="0" err="1">
                <a:latin typeface="Times New Roman" panose="02020603050405020304" pitchFamily="18" charset="0"/>
                <a:cs typeface="Times New Roman" panose="02020603050405020304" pitchFamily="18" charset="0"/>
              </a:rPr>
              <a:t>BoxWeight</a:t>
            </a:r>
            <a:r>
              <a:rPr lang="en-US" sz="1000" dirty="0">
                <a:latin typeface="Times New Roman" panose="02020603050405020304" pitchFamily="18" charset="0"/>
                <a:cs typeface="Times New Roman" panose="02020603050405020304" pitchFamily="18" charset="0"/>
              </a:rPr>
              <a:t>(10, 20, 15, 34.3);</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BoxWeight</a:t>
            </a:r>
            <a:r>
              <a:rPr lang="en-US" sz="1000" dirty="0">
                <a:latin typeface="Times New Roman" panose="02020603050405020304" pitchFamily="18" charset="0"/>
                <a:cs typeface="Times New Roman" panose="02020603050405020304" pitchFamily="18" charset="0"/>
              </a:rPr>
              <a:t> mybox2 = new </a:t>
            </a:r>
            <a:r>
              <a:rPr lang="en-US" sz="1000" dirty="0" err="1">
                <a:latin typeface="Times New Roman" panose="02020603050405020304" pitchFamily="18" charset="0"/>
                <a:cs typeface="Times New Roman" panose="02020603050405020304" pitchFamily="18" charset="0"/>
              </a:rPr>
              <a:t>BoxWeight</a:t>
            </a:r>
            <a:r>
              <a:rPr lang="en-US" sz="1000" dirty="0">
                <a:latin typeface="Times New Roman" panose="02020603050405020304" pitchFamily="18" charset="0"/>
                <a:cs typeface="Times New Roman" panose="02020603050405020304" pitchFamily="18" charset="0"/>
              </a:rPr>
              <a:t>(2, 3, 4, 0.076);</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BoxWeight</a:t>
            </a:r>
            <a:r>
              <a:rPr lang="en-US" sz="1000" dirty="0">
                <a:latin typeface="Times New Roman" panose="02020603050405020304" pitchFamily="18" charset="0"/>
                <a:cs typeface="Times New Roman" panose="02020603050405020304" pitchFamily="18" charset="0"/>
              </a:rPr>
              <a:t> mybox3 = new </a:t>
            </a:r>
            <a:r>
              <a:rPr lang="en-US" sz="1000" dirty="0" err="1">
                <a:latin typeface="Times New Roman" panose="02020603050405020304" pitchFamily="18" charset="0"/>
                <a:cs typeface="Times New Roman" panose="02020603050405020304" pitchFamily="18" charset="0"/>
              </a:rPr>
              <a:t>BoxWeight</a:t>
            </a:r>
            <a:r>
              <a:rPr lang="en-US" sz="1000" dirty="0">
                <a:latin typeface="Times New Roman" panose="02020603050405020304" pitchFamily="18" charset="0"/>
                <a:cs typeface="Times New Roman" panose="02020603050405020304" pitchFamily="18" charset="0"/>
              </a:rPr>
              <a:t>(); // default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BoxWeight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mycube</a:t>
            </a:r>
            <a:r>
              <a:rPr lang="en-US" sz="1000" dirty="0">
                <a:latin typeface="Times New Roman" panose="02020603050405020304" pitchFamily="18" charset="0"/>
                <a:cs typeface="Times New Roman" panose="02020603050405020304" pitchFamily="18" charset="0"/>
              </a:rPr>
              <a:t> = new </a:t>
            </a:r>
            <a:r>
              <a:rPr lang="en-US" sz="1000" dirty="0" err="1">
                <a:latin typeface="Times New Roman" panose="02020603050405020304" pitchFamily="18" charset="0"/>
                <a:cs typeface="Times New Roman" panose="02020603050405020304" pitchFamily="18" charset="0"/>
              </a:rPr>
              <a:t>BoxWeight</a:t>
            </a:r>
            <a:r>
              <a:rPr lang="en-US" sz="1000" dirty="0">
                <a:latin typeface="Times New Roman" panose="02020603050405020304" pitchFamily="18" charset="0"/>
                <a:cs typeface="Times New Roman" panose="02020603050405020304" pitchFamily="18" charset="0"/>
              </a:rPr>
              <a:t>(3, 2);</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BoxWeight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myclone</a:t>
            </a:r>
            <a:r>
              <a:rPr lang="en-US" sz="1000" dirty="0">
                <a:latin typeface="Times New Roman" panose="02020603050405020304" pitchFamily="18" charset="0"/>
                <a:cs typeface="Times New Roman" panose="02020603050405020304" pitchFamily="18" charset="0"/>
              </a:rPr>
              <a:t> = new </a:t>
            </a:r>
            <a:r>
              <a:rPr lang="en-US" sz="1000" dirty="0" err="1">
                <a:latin typeface="Times New Roman" panose="02020603050405020304" pitchFamily="18" charset="0"/>
                <a:cs typeface="Times New Roman" panose="02020603050405020304" pitchFamily="18" charset="0"/>
              </a:rPr>
              <a:t>BoxWeight</a:t>
            </a:r>
            <a:r>
              <a:rPr lang="en-US" sz="1000" dirty="0">
                <a:latin typeface="Times New Roman" panose="02020603050405020304" pitchFamily="18" charset="0"/>
                <a:cs typeface="Times New Roman" panose="02020603050405020304" pitchFamily="18" charset="0"/>
              </a:rPr>
              <a:t>(mybox1);</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double </a:t>
            </a:r>
            <a:r>
              <a:rPr lang="en-US" sz="1000" dirty="0" err="1">
                <a:latin typeface="Times New Roman" panose="02020603050405020304" pitchFamily="18" charset="0"/>
                <a:cs typeface="Times New Roman" panose="02020603050405020304" pitchFamily="18" charset="0"/>
              </a:rPr>
              <a:t>vol</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vol</a:t>
            </a:r>
            <a:r>
              <a:rPr lang="en-US" sz="1000" dirty="0">
                <a:latin typeface="Times New Roman" panose="02020603050405020304" pitchFamily="18" charset="0"/>
                <a:cs typeface="Times New Roman" panose="02020603050405020304" pitchFamily="18" charset="0"/>
              </a:rPr>
              <a:t> = mybox1.volume();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("Volume of mybox1 is " + </a:t>
            </a:r>
            <a:r>
              <a:rPr lang="en-US" sz="1000" dirty="0" err="1">
                <a:latin typeface="Times New Roman" panose="02020603050405020304" pitchFamily="18" charset="0"/>
                <a:cs typeface="Times New Roman" panose="02020603050405020304" pitchFamily="18" charset="0"/>
              </a:rPr>
              <a:t>vol</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("Weight of mybox1 is " + mybox1.weight);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vol</a:t>
            </a:r>
            <a:r>
              <a:rPr lang="en-US" sz="1000" dirty="0">
                <a:latin typeface="Times New Roman" panose="02020603050405020304" pitchFamily="18" charset="0"/>
                <a:cs typeface="Times New Roman" panose="02020603050405020304" pitchFamily="18" charset="0"/>
              </a:rPr>
              <a:t> = mybox2.volume();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("Volume of mybox2 is " + </a:t>
            </a:r>
            <a:r>
              <a:rPr lang="en-US" sz="1000" dirty="0" err="1">
                <a:latin typeface="Times New Roman" panose="02020603050405020304" pitchFamily="18" charset="0"/>
                <a:cs typeface="Times New Roman" panose="02020603050405020304" pitchFamily="18" charset="0"/>
              </a:rPr>
              <a:t>vol</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("Weight of mybox2 is " + mybox2.weight);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vol</a:t>
            </a:r>
            <a:r>
              <a:rPr lang="en-US" sz="1000" dirty="0">
                <a:latin typeface="Times New Roman" panose="02020603050405020304" pitchFamily="18" charset="0"/>
                <a:cs typeface="Times New Roman" panose="02020603050405020304" pitchFamily="18" charset="0"/>
              </a:rPr>
              <a:t> = mybox3.volume();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("Volume of mybox3 is " + </a:t>
            </a:r>
            <a:r>
              <a:rPr lang="en-US" sz="1000" dirty="0" err="1">
                <a:latin typeface="Times New Roman" panose="02020603050405020304" pitchFamily="18" charset="0"/>
                <a:cs typeface="Times New Roman" panose="02020603050405020304" pitchFamily="18" charset="0"/>
              </a:rPr>
              <a:t>vol</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("Weight of mybox3 is " + mybox3.weight);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vol</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myclone.volume</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("Volume of </a:t>
            </a:r>
            <a:r>
              <a:rPr lang="en-US" sz="1000" dirty="0" err="1">
                <a:latin typeface="Times New Roman" panose="02020603050405020304" pitchFamily="18" charset="0"/>
                <a:cs typeface="Times New Roman" panose="02020603050405020304" pitchFamily="18" charset="0"/>
              </a:rPr>
              <a:t>myclone</a:t>
            </a:r>
            <a:r>
              <a:rPr lang="en-US" sz="1000" dirty="0">
                <a:latin typeface="Times New Roman" panose="02020603050405020304" pitchFamily="18" charset="0"/>
                <a:cs typeface="Times New Roman" panose="02020603050405020304" pitchFamily="18" charset="0"/>
              </a:rPr>
              <a:t> is " + </a:t>
            </a:r>
            <a:r>
              <a:rPr lang="en-US" sz="1000" dirty="0" err="1">
                <a:latin typeface="Times New Roman" panose="02020603050405020304" pitchFamily="18" charset="0"/>
                <a:cs typeface="Times New Roman" panose="02020603050405020304" pitchFamily="18" charset="0"/>
              </a:rPr>
              <a:t>vol</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("Weight of </a:t>
            </a:r>
            <a:r>
              <a:rPr lang="en-US" sz="1000" dirty="0" err="1">
                <a:latin typeface="Times New Roman" panose="02020603050405020304" pitchFamily="18" charset="0"/>
                <a:cs typeface="Times New Roman" panose="02020603050405020304" pitchFamily="18" charset="0"/>
              </a:rPr>
              <a:t>myclone</a:t>
            </a:r>
            <a:r>
              <a:rPr lang="en-US" sz="1000" dirty="0">
                <a:latin typeface="Times New Roman" panose="02020603050405020304" pitchFamily="18" charset="0"/>
                <a:cs typeface="Times New Roman" panose="02020603050405020304" pitchFamily="18" charset="0"/>
              </a:rPr>
              <a:t> is " + </a:t>
            </a:r>
            <a:r>
              <a:rPr lang="en-US" sz="1000" dirty="0" err="1">
                <a:latin typeface="Times New Roman" panose="02020603050405020304" pitchFamily="18" charset="0"/>
                <a:cs typeface="Times New Roman" panose="02020603050405020304" pitchFamily="18" charset="0"/>
              </a:rPr>
              <a:t>myclone.weight</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a:xfrm>
            <a:off x="6096000" y="672975"/>
            <a:ext cx="5181600" cy="4351338"/>
          </a:xfrm>
        </p:spPr>
        <p:txBody>
          <a:bodyPr>
            <a:normAutofit fontScale="25000" lnSpcReduction="20000"/>
          </a:bodyPr>
          <a:lstStyle/>
          <a:p>
            <a:pPr marL="0" indent="0">
              <a:buNone/>
            </a:pPr>
            <a:r>
              <a:rPr lang="en-US" sz="2800" dirty="0" err="1">
                <a:latin typeface="Times New Roman" panose="02020603050405020304" pitchFamily="18" charset="0"/>
                <a:cs typeface="Times New Roman" panose="02020603050405020304" pitchFamily="18" charset="0"/>
              </a:rPr>
              <a:t>System.out.println</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vol = </a:t>
            </a:r>
            <a:r>
              <a:rPr lang="en-US" sz="2800" dirty="0" err="1">
                <a:latin typeface="Times New Roman" panose="02020603050405020304" pitchFamily="18" charset="0"/>
                <a:cs typeface="Times New Roman" panose="02020603050405020304" pitchFamily="18" charset="0"/>
              </a:rPr>
              <a:t>mycube.volume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System.out.println</a:t>
            </a:r>
            <a:r>
              <a:rPr lang="en-US" sz="2800" dirty="0">
                <a:latin typeface="Times New Roman" panose="02020603050405020304" pitchFamily="18" charset="0"/>
                <a:cs typeface="Times New Roman" panose="02020603050405020304" pitchFamily="18" charset="0"/>
              </a:rPr>
              <a:t>("Volume of </a:t>
            </a:r>
            <a:r>
              <a:rPr lang="en-US" sz="2800" dirty="0" err="1">
                <a:latin typeface="Times New Roman" panose="02020603050405020304" pitchFamily="18" charset="0"/>
                <a:cs typeface="Times New Roman" panose="02020603050405020304" pitchFamily="18" charset="0"/>
              </a:rPr>
              <a:t>mycube</a:t>
            </a:r>
            <a:r>
              <a:rPr lang="en-US" sz="2800" dirty="0">
                <a:latin typeface="Times New Roman" panose="02020603050405020304" pitchFamily="18" charset="0"/>
                <a:cs typeface="Times New Roman" panose="02020603050405020304" pitchFamily="18" charset="0"/>
              </a:rPr>
              <a:t> is " + vol);</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System.out.println</a:t>
            </a:r>
            <a:r>
              <a:rPr lang="en-US" sz="2800" dirty="0">
                <a:latin typeface="Times New Roman" panose="02020603050405020304" pitchFamily="18" charset="0"/>
                <a:cs typeface="Times New Roman" panose="02020603050405020304" pitchFamily="18" charset="0"/>
              </a:rPr>
              <a:t>("Weight of </a:t>
            </a:r>
            <a:r>
              <a:rPr lang="en-US" sz="2800" dirty="0" err="1">
                <a:latin typeface="Times New Roman" panose="02020603050405020304" pitchFamily="18" charset="0"/>
                <a:cs typeface="Times New Roman" panose="02020603050405020304" pitchFamily="18" charset="0"/>
              </a:rPr>
              <a:t>mycube</a:t>
            </a:r>
            <a:r>
              <a:rPr lang="en-US" sz="2800" dirty="0">
                <a:latin typeface="Times New Roman" panose="02020603050405020304" pitchFamily="18" charset="0"/>
                <a:cs typeface="Times New Roman" panose="02020603050405020304" pitchFamily="18" charset="0"/>
              </a:rPr>
              <a:t> is " + </a:t>
            </a:r>
            <a:r>
              <a:rPr lang="en-US" sz="2800" dirty="0" err="1">
                <a:latin typeface="Times New Roman" panose="02020603050405020304" pitchFamily="18" charset="0"/>
                <a:cs typeface="Times New Roman" panose="02020603050405020304" pitchFamily="18" charset="0"/>
              </a:rPr>
              <a:t>mycube.weight</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System.out.println</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r>
              <a:rPr lang="en-US" dirty="0"/>
              <a:t>This program generates the following output:</a:t>
            </a:r>
            <a:endParaRPr lang="en-US" dirty="0"/>
          </a:p>
          <a:p>
            <a:pPr marL="0" indent="0">
              <a:buNone/>
            </a:pPr>
            <a:r>
              <a:rPr lang="en-US" dirty="0"/>
              <a:t>Volume of mybox1 is 3000.0</a:t>
            </a:r>
            <a:endParaRPr lang="en-US" dirty="0"/>
          </a:p>
          <a:p>
            <a:pPr marL="0" indent="0">
              <a:buNone/>
            </a:pPr>
            <a:r>
              <a:rPr lang="en-US" dirty="0"/>
              <a:t>Weight of mybox1 is 34.3</a:t>
            </a:r>
            <a:endParaRPr lang="en-US" dirty="0"/>
          </a:p>
          <a:p>
            <a:pPr marL="0" indent="0">
              <a:buNone/>
            </a:pPr>
            <a:r>
              <a:rPr lang="en-US" dirty="0"/>
              <a:t>Volume of mybox2 is 24.0</a:t>
            </a:r>
            <a:endParaRPr lang="en-US" dirty="0"/>
          </a:p>
          <a:p>
            <a:pPr marL="0" indent="0">
              <a:buNone/>
            </a:pPr>
            <a:r>
              <a:rPr lang="en-US" dirty="0"/>
              <a:t>Weight of mybox2 is 0.076</a:t>
            </a:r>
            <a:endParaRPr lang="en-US" dirty="0"/>
          </a:p>
          <a:p>
            <a:pPr marL="0" indent="0">
              <a:buNone/>
            </a:pPr>
            <a:r>
              <a:rPr lang="en-US" dirty="0"/>
              <a:t>Volume of mybox3 is -1.0</a:t>
            </a:r>
            <a:endParaRPr lang="en-US" dirty="0"/>
          </a:p>
          <a:p>
            <a:pPr marL="0" indent="0">
              <a:buNone/>
            </a:pPr>
            <a:r>
              <a:rPr lang="en-US" dirty="0"/>
              <a:t>Weight of mybox3 is -1.0</a:t>
            </a:r>
            <a:endParaRPr lang="en-US" dirty="0"/>
          </a:p>
          <a:p>
            <a:pPr marL="0" indent="0">
              <a:buNone/>
            </a:pPr>
            <a:r>
              <a:rPr lang="en-US" dirty="0"/>
              <a:t>Volume of </a:t>
            </a:r>
            <a:r>
              <a:rPr lang="en-US" dirty="0" err="1"/>
              <a:t>myclone</a:t>
            </a:r>
            <a:r>
              <a:rPr lang="en-US" dirty="0"/>
              <a:t> is 3000.0</a:t>
            </a:r>
            <a:endParaRPr lang="en-US" dirty="0"/>
          </a:p>
          <a:p>
            <a:pPr marL="0" indent="0">
              <a:buNone/>
            </a:pPr>
            <a:r>
              <a:rPr lang="en-US" dirty="0"/>
              <a:t>Weight of </a:t>
            </a:r>
            <a:r>
              <a:rPr lang="en-US" dirty="0" err="1"/>
              <a:t>myclone</a:t>
            </a:r>
            <a:r>
              <a:rPr lang="en-US" dirty="0"/>
              <a:t> is 34.3</a:t>
            </a:r>
            <a:endParaRPr lang="en-US" dirty="0"/>
          </a:p>
          <a:p>
            <a:pPr marL="0" indent="0">
              <a:buNone/>
            </a:pPr>
            <a:r>
              <a:rPr lang="en-US" dirty="0"/>
              <a:t>Volume of </a:t>
            </a:r>
            <a:r>
              <a:rPr lang="en-US" dirty="0" err="1"/>
              <a:t>mycube</a:t>
            </a:r>
            <a:r>
              <a:rPr lang="en-US" dirty="0"/>
              <a:t> is 27.0</a:t>
            </a:r>
            <a:endParaRPr lang="en-US" dirty="0"/>
          </a:p>
          <a:p>
            <a:pPr marL="0" indent="0">
              <a:buNone/>
            </a:pPr>
            <a:r>
              <a:rPr lang="en-US" dirty="0"/>
              <a:t>Weight of </a:t>
            </a:r>
            <a:r>
              <a:rPr lang="en-US" dirty="0" err="1"/>
              <a:t>mycube</a:t>
            </a:r>
            <a:r>
              <a:rPr lang="en-US" dirty="0"/>
              <a:t> is 2.0</a:t>
            </a:r>
            <a:endParaRPr lang="en-US" dirty="0"/>
          </a:p>
          <a:p>
            <a:pPr marL="0" indent="0">
              <a:buNone/>
            </a:pPr>
            <a:endParaRPr lang="en-US" dirty="0"/>
          </a:p>
          <a:p>
            <a:pPr marL="0" indent="0">
              <a:buNone/>
            </a:pPr>
            <a:r>
              <a:rPr lang="en-US" dirty="0"/>
              <a:t>Pay special attention to this constructor in </a:t>
            </a:r>
            <a:r>
              <a:rPr lang="en-US" dirty="0" err="1"/>
              <a:t>BoxWeight</a:t>
            </a:r>
            <a:r>
              <a:rPr lang="en-US" dirty="0"/>
              <a:t>:</a:t>
            </a:r>
            <a:endParaRPr lang="en-US" dirty="0"/>
          </a:p>
          <a:p>
            <a:pPr marL="0" indent="0">
              <a:buNone/>
            </a:pPr>
            <a:r>
              <a:rPr lang="en-US" dirty="0"/>
              <a:t>// construct clone of an object</a:t>
            </a:r>
            <a:endParaRPr lang="en-US" dirty="0"/>
          </a:p>
          <a:p>
            <a:pPr marL="0" indent="0">
              <a:buNone/>
            </a:pPr>
            <a:r>
              <a:rPr lang="en-US" dirty="0" err="1"/>
              <a:t>BoxWeight</a:t>
            </a:r>
            <a:r>
              <a:rPr lang="en-US" dirty="0"/>
              <a:t>(</a:t>
            </a:r>
            <a:r>
              <a:rPr lang="en-US" dirty="0" err="1"/>
              <a:t>BoxWeight</a:t>
            </a:r>
            <a:r>
              <a:rPr lang="en-US" dirty="0"/>
              <a:t> </a:t>
            </a:r>
            <a:r>
              <a:rPr lang="en-US" dirty="0" err="1"/>
              <a:t>ob</a:t>
            </a:r>
            <a:r>
              <a:rPr lang="en-US" dirty="0"/>
              <a:t>) { // pass object to constructor</a:t>
            </a:r>
            <a:endParaRPr lang="en-US" dirty="0"/>
          </a:p>
          <a:p>
            <a:pPr marL="0" indent="0">
              <a:buNone/>
            </a:pPr>
            <a:r>
              <a:rPr lang="en-US" dirty="0"/>
              <a:t>super(</a:t>
            </a:r>
            <a:r>
              <a:rPr lang="en-US" dirty="0" err="1"/>
              <a:t>ob</a:t>
            </a:r>
            <a:r>
              <a:rPr lang="en-US" dirty="0"/>
              <a:t>);</a:t>
            </a:r>
            <a:endParaRPr lang="en-US" dirty="0"/>
          </a:p>
          <a:p>
            <a:pPr marL="0" indent="0">
              <a:buNone/>
            </a:pPr>
            <a:r>
              <a:rPr lang="en-US" dirty="0"/>
              <a:t>weight = </a:t>
            </a:r>
            <a:r>
              <a:rPr lang="en-US" dirty="0" err="1"/>
              <a:t>ob.weight</a:t>
            </a:r>
            <a:r>
              <a:rPr lang="en-US" dirty="0"/>
              <a:t>;</a:t>
            </a:r>
            <a:endParaRPr lang="en-US" dirty="0"/>
          </a:p>
          <a:p>
            <a:pPr marL="0" indent="0">
              <a:buNone/>
            </a:pPr>
            <a:endParaRPr lang="en-US" dirty="0"/>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SUPER</a:t>
            </a:r>
            <a:endParaRPr lang="en-US" sz="3400" dirty="0">
              <a:solidFill>
                <a:srgbClr val="FF0000"/>
              </a:solidFill>
              <a:latin typeface="Copperplate Gothic Light" panose="020E0507020206020404" pitchFamily="34" charset="0"/>
            </a:endParaRPr>
          </a:p>
        </p:txBody>
      </p:sp>
      <p:sp>
        <p:nvSpPr>
          <p:cNvPr id="6" name="Content Placeholder 5"/>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Notice that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is passed an object of type </a:t>
            </a:r>
            <a:r>
              <a:rPr lang="en-US" b="1"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—not of type </a:t>
            </a:r>
            <a:r>
              <a:rPr lang="en-US" b="1" dirty="0">
                <a:latin typeface="Times New Roman" panose="02020603050405020304" pitchFamily="18" charset="0"/>
                <a:cs typeface="Times New Roman" panose="02020603050405020304" pitchFamily="18" charset="0"/>
              </a:rPr>
              <a:t>Box</a:t>
            </a:r>
            <a:r>
              <a:rPr lang="en-US" dirty="0">
                <a:latin typeface="Times New Roman" panose="02020603050405020304" pitchFamily="18" charset="0"/>
                <a:cs typeface="Times New Roman" panose="02020603050405020304" pitchFamily="18" charset="0"/>
              </a:rPr>
              <a:t>. This still invokes the constructor </a:t>
            </a:r>
            <a:r>
              <a:rPr lang="en-US" b="1" dirty="0">
                <a:latin typeface="Times New Roman" panose="02020603050405020304" pitchFamily="18" charset="0"/>
                <a:cs typeface="Times New Roman" panose="02020603050405020304" pitchFamily="18" charset="0"/>
              </a:rPr>
              <a:t>Box(Box </a:t>
            </a:r>
            <a:r>
              <a:rPr lang="en-US" b="1" dirty="0" err="1">
                <a:latin typeface="Times New Roman" panose="02020603050405020304" pitchFamily="18" charset="0"/>
                <a:cs typeface="Times New Roman" panose="02020603050405020304" pitchFamily="18" charset="0"/>
              </a:rPr>
              <a:t>ob</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mentioned earlier, a superclass variable can be used to reference any object derived from that class. Thus, we are able to pass a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 to the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constructor. Of course,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only has knowledge of its own members.</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 Second Use for super</a:t>
            </a:r>
            <a:br>
              <a:rPr lang="en-US" b="1" dirty="0"/>
            </a:br>
            <a:endParaRPr lang="en-US" dirty="0"/>
          </a:p>
        </p:txBody>
      </p:sp>
      <p:sp>
        <p:nvSpPr>
          <p:cNvPr id="3" name="Content Placeholder 2"/>
          <p:cNvSpPr>
            <a:spLocks noGrp="1"/>
          </p:cNvSpPr>
          <p:nvPr>
            <p:ph idx="1"/>
          </p:nvPr>
        </p:nvSpPr>
        <p:spPr>
          <a:xfrm>
            <a:off x="741631" y="1164722"/>
            <a:ext cx="10515600" cy="4351338"/>
          </a:xfrm>
        </p:spPr>
        <p:txBody>
          <a:bodyPr>
            <a:normAutofit/>
          </a:bodyPr>
          <a:lstStyle/>
          <a:p>
            <a:r>
              <a:rPr lang="en-US" dirty="0">
                <a:latin typeface="Times New Roman" panose="02020603050405020304" pitchFamily="18" charset="0"/>
                <a:cs typeface="Times New Roman" panose="02020603050405020304" pitchFamily="18" charset="0"/>
              </a:rPr>
              <a:t>The second form of </a:t>
            </a:r>
            <a:r>
              <a:rPr lang="en-US" b="1" dirty="0">
                <a:latin typeface="Times New Roman" panose="02020603050405020304" pitchFamily="18" charset="0"/>
                <a:cs typeface="Times New Roman" panose="02020603050405020304" pitchFamily="18" charset="0"/>
              </a:rPr>
              <a:t>super </a:t>
            </a:r>
            <a:r>
              <a:rPr lang="en-US" dirty="0">
                <a:latin typeface="Times New Roman" panose="02020603050405020304" pitchFamily="18" charset="0"/>
                <a:cs typeface="Times New Roman" panose="02020603050405020304" pitchFamily="18" charset="0"/>
              </a:rPr>
              <a:t>acts somewhat like </a:t>
            </a:r>
            <a:r>
              <a:rPr lang="en-US" b="1" dirty="0">
                <a:latin typeface="Times New Roman" panose="02020603050405020304" pitchFamily="18" charset="0"/>
                <a:cs typeface="Times New Roman" panose="02020603050405020304" pitchFamily="18" charset="0"/>
              </a:rPr>
              <a:t>this</a:t>
            </a:r>
            <a:r>
              <a:rPr lang="en-US" dirty="0">
                <a:latin typeface="Times New Roman" panose="02020603050405020304" pitchFamily="18" charset="0"/>
                <a:cs typeface="Times New Roman" panose="02020603050405020304" pitchFamily="18" charset="0"/>
              </a:rPr>
              <a:t>, except that it always refers to the superclass of the subclass in which it is used.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usage has the following general form:</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super.</a:t>
            </a:r>
            <a:r>
              <a:rPr lang="en-US" i="1" dirty="0" err="1">
                <a:latin typeface="Times New Roman" panose="02020603050405020304" pitchFamily="18" charset="0"/>
                <a:cs typeface="Times New Roman" panose="02020603050405020304" pitchFamily="18" charset="0"/>
              </a:rPr>
              <a:t>member</a:t>
            </a:r>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a:t>
            </a:r>
            <a:r>
              <a:rPr lang="en-US" i="1" dirty="0">
                <a:latin typeface="Times New Roman" panose="02020603050405020304" pitchFamily="18" charset="0"/>
                <a:cs typeface="Times New Roman" panose="02020603050405020304" pitchFamily="18" charset="0"/>
              </a:rPr>
              <a:t>member </a:t>
            </a:r>
            <a:r>
              <a:rPr lang="en-US" dirty="0">
                <a:latin typeface="Times New Roman" panose="02020603050405020304" pitchFamily="18" charset="0"/>
                <a:cs typeface="Times New Roman" panose="02020603050405020304" pitchFamily="18" charset="0"/>
              </a:rPr>
              <a:t>can be either a method or an instance variable.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second form of </a:t>
            </a:r>
            <a:r>
              <a:rPr lang="en-US" b="1" dirty="0">
                <a:latin typeface="Times New Roman" panose="02020603050405020304" pitchFamily="18" charset="0"/>
                <a:cs typeface="Times New Roman" panose="02020603050405020304" pitchFamily="18" charset="0"/>
              </a:rPr>
              <a:t>super </a:t>
            </a:r>
            <a:r>
              <a:rPr lang="en-US" dirty="0">
                <a:latin typeface="Times New Roman" panose="02020603050405020304" pitchFamily="18" charset="0"/>
                <a:cs typeface="Times New Roman" panose="02020603050405020304" pitchFamily="18" charset="0"/>
              </a:rPr>
              <a:t>is most applicable to situations in which member names of a subclass hide members by the same name in the superclass.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Consider this simple class hierarchy:</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3800" dirty="0">
                <a:solidFill>
                  <a:srgbClr val="FF0000"/>
                </a:solidFill>
                <a:latin typeface="Copperplate Gothic Light" panose="020E0507020206020404" pitchFamily="34" charset="0"/>
              </a:rPr>
              <a:t>// Using super to overcome name hiding.</a:t>
            </a:r>
            <a:br>
              <a:rPr lang="en-US" sz="3800" dirty="0">
                <a:solidFill>
                  <a:srgbClr val="FF0000"/>
                </a:solidFill>
                <a:latin typeface="Copperplate Gothic Light" panose="020E0507020206020404" pitchFamily="34" charset="0"/>
              </a:rPr>
            </a:br>
            <a:endParaRPr lang="en-US" sz="38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class A {</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Create a subclass by extending class 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B extends A {</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 // this i hides the i in 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b) {</a:t>
            </a:r>
            <a:endParaRPr lang="en-US"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super.i = a; // i in A</a:t>
            </a: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i = b; // i in B</a:t>
            </a:r>
            <a:endParaRPr lang="it-IT"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131" y="684889"/>
            <a:ext cx="10515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void show()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 in superclass: " + </a:t>
            </a:r>
            <a:r>
              <a:rPr lang="en-US" sz="1200" dirty="0" err="1">
                <a:latin typeface="Times New Roman" panose="02020603050405020304" pitchFamily="18" charset="0"/>
                <a:cs typeface="Times New Roman" panose="02020603050405020304" pitchFamily="18" charset="0"/>
              </a:rPr>
              <a:t>super.i</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 in subclass: " + i);</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UseSuper</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public static void main(String </a:t>
            </a:r>
            <a:r>
              <a:rPr lang="en-US" sz="1200" dirty="0" err="1">
                <a:latin typeface="Times New Roman" panose="02020603050405020304" pitchFamily="18" charset="0"/>
                <a:cs typeface="Times New Roman" panose="02020603050405020304" pitchFamily="18" charset="0"/>
              </a:rPr>
              <a:t>args</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B </a:t>
            </a:r>
            <a:r>
              <a:rPr lang="en-US" sz="1200" dirty="0" err="1">
                <a:latin typeface="Times New Roman" panose="02020603050405020304" pitchFamily="18" charset="0"/>
                <a:cs typeface="Times New Roman" panose="02020603050405020304" pitchFamily="18" charset="0"/>
              </a:rPr>
              <a:t>subOb</a:t>
            </a:r>
            <a:r>
              <a:rPr lang="en-US" sz="1200" dirty="0">
                <a:latin typeface="Times New Roman" panose="02020603050405020304" pitchFamily="18" charset="0"/>
                <a:cs typeface="Times New Roman" panose="02020603050405020304" pitchFamily="18" charset="0"/>
              </a:rPr>
              <a:t> = new B(1, 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subOb.show</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This program displays the following:</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i in superclass: 1</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i in subclass: 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Although the instance variable </a:t>
            </a:r>
            <a:r>
              <a:rPr lang="en-US" sz="1200" b="1" dirty="0">
                <a:latin typeface="Times New Roman" panose="02020603050405020304" pitchFamily="18" charset="0"/>
                <a:cs typeface="Times New Roman" panose="02020603050405020304" pitchFamily="18" charset="0"/>
              </a:rPr>
              <a:t>i </a:t>
            </a:r>
            <a:r>
              <a:rPr lang="en-US" sz="1200" dirty="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B </a:t>
            </a:r>
            <a:r>
              <a:rPr lang="en-US" sz="1200" dirty="0">
                <a:latin typeface="Times New Roman" panose="02020603050405020304" pitchFamily="18" charset="0"/>
                <a:cs typeface="Times New Roman" panose="02020603050405020304" pitchFamily="18" charset="0"/>
              </a:rPr>
              <a:t>hides the </a:t>
            </a:r>
            <a:r>
              <a:rPr lang="en-US" sz="1200" b="1" dirty="0">
                <a:latin typeface="Times New Roman" panose="02020603050405020304" pitchFamily="18" charset="0"/>
                <a:cs typeface="Times New Roman" panose="02020603050405020304" pitchFamily="18" charset="0"/>
              </a:rPr>
              <a:t>i </a:t>
            </a:r>
            <a:r>
              <a:rPr lang="en-US" sz="1200" dirty="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A</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super </a:t>
            </a:r>
            <a:r>
              <a:rPr lang="en-US" sz="1200" dirty="0">
                <a:latin typeface="Times New Roman" panose="02020603050405020304" pitchFamily="18" charset="0"/>
                <a:cs typeface="Times New Roman" panose="02020603050405020304" pitchFamily="18" charset="0"/>
              </a:rPr>
              <a:t>allows access to the </a:t>
            </a:r>
            <a:r>
              <a:rPr lang="en-US" sz="1200" b="1" dirty="0">
                <a:latin typeface="Times New Roman" panose="02020603050405020304" pitchFamily="18" charset="0"/>
                <a:cs typeface="Times New Roman" panose="02020603050405020304" pitchFamily="18" charset="0"/>
              </a:rPr>
              <a:t>i</a:t>
            </a:r>
            <a:endParaRPr lang="en-US" sz="1200" b="1"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defined in the superclass. As you will see, </a:t>
            </a:r>
            <a:r>
              <a:rPr lang="en-US" sz="1200" b="1" dirty="0">
                <a:latin typeface="Times New Roman" panose="02020603050405020304" pitchFamily="18" charset="0"/>
                <a:cs typeface="Times New Roman" panose="02020603050405020304" pitchFamily="18" charset="0"/>
              </a:rPr>
              <a:t>super </a:t>
            </a:r>
            <a:r>
              <a:rPr lang="en-US" sz="1200" dirty="0">
                <a:latin typeface="Times New Roman" panose="02020603050405020304" pitchFamily="18" charset="0"/>
                <a:cs typeface="Times New Roman" panose="02020603050405020304" pitchFamily="18" charset="0"/>
              </a:rPr>
              <a:t>can also be used to call methods that are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hidden by a subclass.</a:t>
            </a:r>
            <a:endParaRPr lang="en-US" sz="1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Creating a Multilevel Hierarchy</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given three classes called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can be a subclass of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Which is a subclass of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When this type of situation occurs, each subclass inherits all of the traits found in all of its </a:t>
            </a:r>
            <a:r>
              <a:rPr lang="en-US" dirty="0" err="1">
                <a:latin typeface="Times New Roman" panose="02020603050405020304" pitchFamily="18" charset="0"/>
                <a:cs typeface="Times New Roman" panose="02020603050405020304" pitchFamily="18" charset="0"/>
              </a:rPr>
              <a:t>superclasses</a:t>
            </a:r>
            <a:r>
              <a:rPr lang="en-US" dirty="0">
                <a:latin typeface="Times New Roman" panose="02020603050405020304" pitchFamily="18" charset="0"/>
                <a:cs typeface="Times New Roman" panose="02020603050405020304" pitchFamily="18" charset="0"/>
              </a:rPr>
              <a:t>. In this case, </a:t>
            </a:r>
            <a:r>
              <a:rPr lang="en-US" b="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inherits all aspects of </a:t>
            </a:r>
            <a:r>
              <a:rPr lang="en-US" b="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When Constructors Are Executed</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When a class hierarchy is created, in what order are the constructors for the classes that make up the hierarchy executed? For example, given a subclass called </a:t>
            </a:r>
            <a:r>
              <a:rPr lang="en-US" b="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and a superclass called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is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’s constructor executed before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’s, or vice versa?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answer is that in a class hierarchy, constructors complete their execution in order of derivation, from superclass to</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subclass.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Further, since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must be the first statement executed in a subclass constructor, this order is the same whether or not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is used.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is not used, then the default or </a:t>
            </a:r>
            <a:r>
              <a:rPr lang="en-US" dirty="0" err="1">
                <a:latin typeface="Times New Roman" panose="02020603050405020304" pitchFamily="18" charset="0"/>
                <a:cs typeface="Times New Roman" panose="02020603050405020304" pitchFamily="18" charset="0"/>
              </a:rPr>
              <a:t>parameterless</a:t>
            </a:r>
            <a:r>
              <a:rPr lang="en-US" dirty="0">
                <a:latin typeface="Times New Roman" panose="02020603050405020304" pitchFamily="18" charset="0"/>
                <a:cs typeface="Times New Roman" panose="02020603050405020304" pitchFamily="18" charset="0"/>
              </a:rPr>
              <a:t> constructor of each superclass will be executed</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1765" y="149383"/>
            <a:ext cx="9214164" cy="4525963"/>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 Demonstrate when constructors are executed.</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Create a super class.</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("Inside A's constructor.");</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Create a subclass by extending class A.</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B extends 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B()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("Inside B's constructor.");</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Create another subclass by extending B.</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C extends B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("Inside C's constructor.");</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a:t>
            </a:r>
            <a:r>
              <a:rPr lang="en-US" sz="1000" dirty="0" err="1">
                <a:latin typeface="Times New Roman" panose="02020603050405020304" pitchFamily="18" charset="0"/>
                <a:cs typeface="Times New Roman" panose="02020603050405020304" pitchFamily="18" charset="0"/>
              </a:rPr>
              <a:t>CallingCons</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 </a:t>
            </a:r>
            <a:r>
              <a:rPr lang="en-US" sz="1000" dirty="0" err="1">
                <a:latin typeface="Times New Roman" panose="02020603050405020304" pitchFamily="18" charset="0"/>
                <a:cs typeface="Times New Roman" panose="02020603050405020304" pitchFamily="18" charset="0"/>
              </a:rPr>
              <a:t>c</a:t>
            </a:r>
            <a:r>
              <a:rPr lang="en-US" sz="1000" dirty="0">
                <a:latin typeface="Times New Roman" panose="02020603050405020304" pitchFamily="18" charset="0"/>
                <a:cs typeface="Times New Roman" panose="02020603050405020304" pitchFamily="18" charset="0"/>
              </a:rPr>
              <a:t> = new C();</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50"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OUTPUT</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517807"/>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The output from this program is shown here: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Inside A's constructor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Inside B's constructor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Inside C's constructor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you can see, the constructors are executed in order of derivation.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you think about it, it makes sense that constructors complete their execution in order of derivation. Because a superclass has no knowledge of any subclass, any initialization it needs to perform is separate from and possibly prerequisite to any initialization performed by the subclass. Therefore, it must complete its execution first.</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504825" y="645795"/>
            <a:ext cx="9934575" cy="5069205"/>
          </a:xfrm>
        </p:spPr>
        <p:txBody>
          <a:bodyPr>
            <a:noAutofit/>
          </a:bodyPr>
          <a:lstStyle/>
          <a:p>
            <a:pPr marL="274320" indent="-274320">
              <a:buNone/>
              <a:defRPr/>
            </a:pPr>
            <a:r>
              <a:rPr lang="en-US" sz="2000" dirty="0">
                <a:latin typeface="Times New Roman" panose="02020603050405020304" pitchFamily="18" charset="0"/>
                <a:cs typeface="Times New Roman" panose="02020603050405020304" pitchFamily="18" charset="0"/>
              </a:rPr>
              <a:t>class Box {</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	double width;</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	double height;</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	double depth;</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BoxDemo</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		Box </a:t>
            </a:r>
            <a:r>
              <a:rPr lang="en-US" sz="2000" dirty="0" err="1">
                <a:latin typeface="Times New Roman" panose="02020603050405020304" pitchFamily="18" charset="0"/>
                <a:cs typeface="Times New Roman" panose="02020603050405020304" pitchFamily="18" charset="0"/>
              </a:rPr>
              <a:t>mybox</a:t>
            </a:r>
            <a:r>
              <a:rPr lang="en-US" sz="2000" dirty="0">
                <a:latin typeface="Times New Roman" panose="02020603050405020304" pitchFamily="18" charset="0"/>
                <a:cs typeface="Times New Roman" panose="02020603050405020304" pitchFamily="18" charset="0"/>
              </a:rPr>
              <a:t> = new Box();</a:t>
            </a:r>
            <a:endParaRPr lang="en-US" sz="2000" dirty="0">
              <a:latin typeface="Times New Roman" panose="02020603050405020304" pitchFamily="18" charset="0"/>
              <a:cs typeface="Times New Roman" panose="02020603050405020304" pitchFamily="18" charset="0"/>
            </a:endParaRPr>
          </a:p>
          <a:p>
            <a:pPr marL="1074420" lvl="2" indent="-274320">
              <a:buNone/>
              <a:defRPr/>
            </a:pPr>
            <a:r>
              <a:rPr lang="en-US" dirty="0">
                <a:latin typeface="Times New Roman" panose="02020603050405020304" pitchFamily="18" charset="0"/>
                <a:cs typeface="Times New Roman" panose="02020603050405020304" pitchFamily="18" charset="0"/>
              </a:rPr>
              <a:t>double </a:t>
            </a: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074420" lvl="2" indent="-274320">
              <a:buNone/>
              <a:defRPr/>
            </a:pPr>
            <a:r>
              <a:rPr lang="en-US" dirty="0" err="1">
                <a:latin typeface="Times New Roman" panose="02020603050405020304" pitchFamily="18" charset="0"/>
                <a:cs typeface="Times New Roman" panose="02020603050405020304" pitchFamily="18" charset="0"/>
              </a:rPr>
              <a:t>mybox.width</a:t>
            </a:r>
            <a:r>
              <a:rPr lang="en-US" dirty="0">
                <a:latin typeface="Times New Roman" panose="02020603050405020304" pitchFamily="18" charset="0"/>
                <a:cs typeface="Times New Roman" panose="02020603050405020304" pitchFamily="18" charset="0"/>
              </a:rPr>
              <a:t> = 10;</a:t>
            </a:r>
            <a:endParaRPr lang="en-US" dirty="0">
              <a:latin typeface="Times New Roman" panose="02020603050405020304" pitchFamily="18" charset="0"/>
              <a:cs typeface="Times New Roman" panose="02020603050405020304" pitchFamily="18" charset="0"/>
            </a:endParaRPr>
          </a:p>
          <a:p>
            <a:pPr marL="1074420" lvl="2" indent="-274320">
              <a:buNone/>
              <a:defRPr/>
            </a:pPr>
            <a:r>
              <a:rPr lang="en-US" dirty="0" err="1">
                <a:latin typeface="Times New Roman" panose="02020603050405020304" pitchFamily="18" charset="0"/>
                <a:cs typeface="Times New Roman" panose="02020603050405020304" pitchFamily="18" charset="0"/>
              </a:rPr>
              <a:t>mybox.height</a:t>
            </a:r>
            <a:r>
              <a:rPr lang="en-US" dirty="0">
                <a:latin typeface="Times New Roman" panose="02020603050405020304" pitchFamily="18" charset="0"/>
                <a:cs typeface="Times New Roman" panose="02020603050405020304" pitchFamily="18" charset="0"/>
              </a:rPr>
              <a:t> = 20;</a:t>
            </a:r>
            <a:endParaRPr lang="en-US" dirty="0">
              <a:latin typeface="Times New Roman" panose="02020603050405020304" pitchFamily="18" charset="0"/>
              <a:cs typeface="Times New Roman" panose="02020603050405020304" pitchFamily="18" charset="0"/>
            </a:endParaRPr>
          </a:p>
          <a:p>
            <a:pPr marL="1074420" lvl="2" indent="-274320">
              <a:buNone/>
              <a:defRPr/>
            </a:pPr>
            <a:r>
              <a:rPr lang="en-US" dirty="0" err="1">
                <a:latin typeface="Times New Roman" panose="02020603050405020304" pitchFamily="18" charset="0"/>
                <a:cs typeface="Times New Roman" panose="02020603050405020304" pitchFamily="18" charset="0"/>
              </a:rPr>
              <a:t>mybox.depth</a:t>
            </a:r>
            <a:r>
              <a:rPr lang="en-US" dirty="0">
                <a:latin typeface="Times New Roman" panose="02020603050405020304" pitchFamily="18" charset="0"/>
                <a:cs typeface="Times New Roman" panose="02020603050405020304" pitchFamily="18" charset="0"/>
              </a:rPr>
              <a:t> = 15;</a:t>
            </a:r>
            <a:endParaRPr lang="en-US" dirty="0">
              <a:latin typeface="Times New Roman" panose="02020603050405020304" pitchFamily="18" charset="0"/>
              <a:cs typeface="Times New Roman" panose="02020603050405020304" pitchFamily="18" charset="0"/>
            </a:endParaRPr>
          </a:p>
          <a:p>
            <a:pPr marL="1074420" lvl="2" indent="-274320">
              <a:buNone/>
              <a:defRPr/>
            </a:pP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mybox.width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mybox.height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mybox.depth</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074420" lvl="2" indent="-274320">
              <a:buNone/>
              <a:defRPr/>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 ("Volume is " + </a:t>
            </a: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61442"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Example: Class Usage</a:t>
            </a:r>
            <a:br>
              <a:rPr sz="4000" dirty="0"/>
            </a:b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Method Overriding</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sz="half" idx="1"/>
          </p:nvPr>
        </p:nvSpPr>
        <p:spPr>
          <a:xfrm>
            <a:off x="838200" y="1535914"/>
            <a:ext cx="10152707" cy="4351338"/>
          </a:xfrm>
        </p:spPr>
        <p:txBody>
          <a:bodyPr>
            <a:normAutofit/>
          </a:bodyPr>
          <a:lstStyle/>
          <a:p>
            <a:r>
              <a:rPr lang="en-US" sz="2400" dirty="0">
                <a:latin typeface="Times New Roman" panose="02020603050405020304" pitchFamily="18" charset="0"/>
                <a:cs typeface="Times New Roman" panose="02020603050405020304" pitchFamily="18" charset="0"/>
              </a:rPr>
              <a:t>In a class hierarchy, when a method in a subclass has the same name and type signature as a method in its superclass, then the method in the subclass is said to </a:t>
            </a:r>
            <a:r>
              <a:rPr lang="en-US" sz="2400" i="1" dirty="0">
                <a:latin typeface="Times New Roman" panose="02020603050405020304" pitchFamily="18" charset="0"/>
                <a:cs typeface="Times New Roman" panose="02020603050405020304" pitchFamily="18" charset="0"/>
              </a:rPr>
              <a:t>override </a:t>
            </a:r>
            <a:r>
              <a:rPr lang="en-US" sz="2400" dirty="0">
                <a:latin typeface="Times New Roman" panose="02020603050405020304" pitchFamily="18" charset="0"/>
                <a:cs typeface="Times New Roman" panose="02020603050405020304" pitchFamily="18" charset="0"/>
              </a:rPr>
              <a:t>the method in the superclass.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an overridden method is called from within its subclass, it will always refer to the version of that method defined by the subclass. The version of the method defined by the superclass will be hidden</a:t>
            </a:r>
            <a:endParaRPr lang="en-US" sz="2400"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5FD69914-42C1-40F6-8E6B-E3EB5DC04DE0}" type="datetime1">
              <a:rPr lang="en-US" smtClean="0"/>
            </a:fld>
            <a:endParaRPr lang="en-IN"/>
          </a:p>
        </p:txBody>
      </p:sp>
      <p:sp>
        <p:nvSpPr>
          <p:cNvPr id="5" name="Footer Placeholder 4"/>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2398" y="675835"/>
            <a:ext cx="5181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 Method overriding.</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i, j;</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a,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b)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i = a;</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j = b;</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display i and j</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void show()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 and j: " + i +" " + j);</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701420" y="558140"/>
            <a:ext cx="5181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class B extends 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k;</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B(</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a,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b,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c)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super(a, b);</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k = c;</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display k – this overrides show() in A</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void show()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("k: " + k);</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Override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B </a:t>
            </a:r>
            <a:r>
              <a:rPr lang="en-US" sz="1000" dirty="0" err="1">
                <a:latin typeface="Times New Roman" panose="02020603050405020304" pitchFamily="18" charset="0"/>
                <a:cs typeface="Times New Roman" panose="02020603050405020304" pitchFamily="18" charset="0"/>
              </a:rPr>
              <a:t>subOb</a:t>
            </a:r>
            <a:r>
              <a:rPr lang="en-US" sz="1000" dirty="0">
                <a:latin typeface="Times New Roman" panose="02020603050405020304" pitchFamily="18" charset="0"/>
                <a:cs typeface="Times New Roman" panose="02020603050405020304" pitchFamily="18" charset="0"/>
              </a:rPr>
              <a:t> = new B(1, 2, 3);</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subOb.show</a:t>
            </a:r>
            <a:r>
              <a:rPr lang="en-US" sz="1000" dirty="0">
                <a:latin typeface="Times New Roman" panose="02020603050405020304" pitchFamily="18" charset="0"/>
                <a:cs typeface="Times New Roman" panose="02020603050405020304" pitchFamily="18" charset="0"/>
              </a:rPr>
              <a:t>(); // this calls show() in B</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The output produced by this program is shown here: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k: 3</a:t>
            </a:r>
            <a:endParaRPr lang="en-US" sz="1000"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5" name="Footer Placeholder 4"/>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84703" y="1010813"/>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When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is invoked on an object of type </a:t>
            </a:r>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the version of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defined within </a:t>
            </a:r>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is used. That is, the version of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inside </a:t>
            </a:r>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overrides the version declared in </a:t>
            </a:r>
            <a:r>
              <a:rPr lang="en-US" sz="2400" b="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you wish to access the superclass version of an overridden method, you can do so by using </a:t>
            </a:r>
            <a:r>
              <a:rPr lang="en-US" sz="2400" b="1"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 For example, in this version of </a:t>
            </a:r>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the superclass version of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is invoked within the subclass’ version. This allows all instance variables to be displayed.</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970" y="793530"/>
            <a:ext cx="10515600" cy="4351338"/>
          </a:xfrm>
        </p:spPr>
        <p:txBody>
          <a:bodyPr>
            <a:normAutofit fontScale="47500" lnSpcReduction="20000"/>
          </a:bodyPr>
          <a:lstStyle/>
          <a:p>
            <a:pPr marL="0" indent="0">
              <a:buNone/>
            </a:pPr>
            <a:r>
              <a:rPr lang="en-US" dirty="0"/>
              <a:t>class B extends A {</a:t>
            </a:r>
            <a:endParaRPr lang="en-US" dirty="0"/>
          </a:p>
          <a:p>
            <a:pPr marL="0" indent="0">
              <a:buNone/>
            </a:pPr>
            <a:r>
              <a:rPr lang="en-US" dirty="0" err="1"/>
              <a:t>int</a:t>
            </a:r>
            <a:r>
              <a:rPr lang="en-US" dirty="0"/>
              <a:t> k;</a:t>
            </a:r>
            <a:endParaRPr lang="en-US" dirty="0"/>
          </a:p>
          <a:p>
            <a:pPr marL="0" indent="0">
              <a:buNone/>
            </a:pPr>
            <a:r>
              <a:rPr lang="en-US" dirty="0"/>
              <a:t>B(</a:t>
            </a:r>
            <a:r>
              <a:rPr lang="en-US" dirty="0" err="1"/>
              <a:t>int</a:t>
            </a:r>
            <a:r>
              <a:rPr lang="en-US" dirty="0"/>
              <a:t> a, </a:t>
            </a:r>
            <a:r>
              <a:rPr lang="en-US" dirty="0" err="1"/>
              <a:t>int</a:t>
            </a:r>
            <a:r>
              <a:rPr lang="en-US" dirty="0"/>
              <a:t> b, </a:t>
            </a:r>
            <a:r>
              <a:rPr lang="en-US" dirty="0" err="1"/>
              <a:t>int</a:t>
            </a:r>
            <a:r>
              <a:rPr lang="en-US" dirty="0"/>
              <a:t> c) {</a:t>
            </a:r>
            <a:endParaRPr lang="en-US" dirty="0"/>
          </a:p>
          <a:p>
            <a:pPr marL="0" indent="0">
              <a:buNone/>
            </a:pPr>
            <a:r>
              <a:rPr lang="en-US" dirty="0"/>
              <a:t>super(a, b);</a:t>
            </a:r>
            <a:endParaRPr lang="en-US" dirty="0"/>
          </a:p>
          <a:p>
            <a:pPr marL="0" indent="0">
              <a:buNone/>
            </a:pPr>
            <a:r>
              <a:rPr lang="en-US" dirty="0"/>
              <a:t>k = c;</a:t>
            </a:r>
            <a:endParaRPr lang="en-US" dirty="0"/>
          </a:p>
          <a:p>
            <a:pPr marL="0" indent="0">
              <a:buNone/>
            </a:pPr>
            <a:r>
              <a:rPr lang="en-US" dirty="0"/>
              <a:t>}</a:t>
            </a:r>
            <a:endParaRPr lang="en-US" dirty="0"/>
          </a:p>
          <a:p>
            <a:pPr marL="0" indent="0">
              <a:buNone/>
            </a:pPr>
            <a:r>
              <a:rPr lang="en-US" dirty="0"/>
              <a:t>void show() {</a:t>
            </a:r>
            <a:endParaRPr lang="en-US" dirty="0"/>
          </a:p>
          <a:p>
            <a:pPr marL="0" indent="0">
              <a:buNone/>
            </a:pPr>
            <a:r>
              <a:rPr lang="en-US" dirty="0" err="1"/>
              <a:t>super.show</a:t>
            </a:r>
            <a:r>
              <a:rPr lang="en-US" dirty="0"/>
              <a:t>(); // this calls A's show()</a:t>
            </a:r>
            <a:endParaRPr lang="en-US" dirty="0"/>
          </a:p>
          <a:p>
            <a:pPr marL="0" indent="0">
              <a:buNone/>
            </a:pPr>
            <a:r>
              <a:rPr lang="en-US" dirty="0" err="1"/>
              <a:t>System.out.println</a:t>
            </a:r>
            <a:r>
              <a:rPr lang="en-US" dirty="0"/>
              <a:t>("k: " + k);</a:t>
            </a:r>
            <a:endParaRPr lang="en-US" dirty="0"/>
          </a:p>
          <a:p>
            <a:pPr marL="0" indent="0">
              <a:buNone/>
            </a:pPr>
            <a:r>
              <a:rPr lang="en-US" dirty="0"/>
              <a:t>}</a:t>
            </a:r>
            <a:endParaRPr lang="en-US" dirty="0"/>
          </a:p>
          <a:p>
            <a:pPr marL="0" indent="0">
              <a:buNone/>
            </a:pPr>
            <a:r>
              <a:rPr lang="en-US" dirty="0"/>
              <a:t>}</a:t>
            </a:r>
            <a:endParaRPr lang="en-US" dirty="0"/>
          </a:p>
          <a:p>
            <a:pPr marL="0" indent="0">
              <a:buNone/>
            </a:pPr>
            <a:r>
              <a:rPr lang="en-US" dirty="0"/>
              <a:t>If you substitute this version of </a:t>
            </a:r>
            <a:r>
              <a:rPr lang="en-US" b="1" dirty="0"/>
              <a:t>A </a:t>
            </a:r>
            <a:r>
              <a:rPr lang="en-US" dirty="0"/>
              <a:t>into the previous program, you will see the following</a:t>
            </a:r>
            <a:endParaRPr lang="en-US" dirty="0"/>
          </a:p>
          <a:p>
            <a:pPr marL="0" indent="0">
              <a:buNone/>
            </a:pPr>
            <a:r>
              <a:rPr lang="en-US" dirty="0"/>
              <a:t>output:</a:t>
            </a:r>
            <a:endParaRPr lang="en-US" dirty="0"/>
          </a:p>
          <a:p>
            <a:pPr marL="0" indent="0">
              <a:buNone/>
            </a:pPr>
            <a:r>
              <a:rPr lang="en-US" dirty="0"/>
              <a:t>i and j: 1 2</a:t>
            </a:r>
            <a:endParaRPr lang="en-US" dirty="0"/>
          </a:p>
          <a:p>
            <a:pPr marL="0" indent="0">
              <a:buNone/>
            </a:pPr>
            <a:r>
              <a:rPr lang="en-US" dirty="0"/>
              <a:t>k: 3</a:t>
            </a:r>
            <a:endParaRPr lang="en-US" dirty="0"/>
          </a:p>
          <a:p>
            <a:pPr marL="0" indent="0">
              <a:buNone/>
            </a:pPr>
            <a:r>
              <a:rPr lang="en-US" dirty="0"/>
              <a:t>Here, </a:t>
            </a:r>
            <a:r>
              <a:rPr lang="en-US" b="1" dirty="0" err="1"/>
              <a:t>super.show</a:t>
            </a:r>
            <a:r>
              <a:rPr lang="en-US" b="1" dirty="0"/>
              <a:t>( ) </a:t>
            </a:r>
            <a:r>
              <a:rPr lang="en-US" dirty="0"/>
              <a:t>calls the superclass version of </a:t>
            </a:r>
            <a:r>
              <a:rPr lang="en-US" b="1" dirty="0"/>
              <a:t>show( )</a:t>
            </a:r>
            <a:r>
              <a:rPr lang="en-US" dirty="0"/>
              <a:t>.</a:t>
            </a:r>
            <a:endParaRPr lang="en-US" dirty="0"/>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794" y="693942"/>
            <a:ext cx="10515600" cy="4351338"/>
          </a:xfrm>
        </p:spPr>
        <p:txBody>
          <a:bodyPr/>
          <a:lstStyle/>
          <a:p>
            <a:r>
              <a:rPr lang="en-US" dirty="0">
                <a:latin typeface="Times New Roman" panose="02020603050405020304" pitchFamily="18" charset="0"/>
                <a:cs typeface="Times New Roman" panose="02020603050405020304" pitchFamily="18" charset="0"/>
              </a:rPr>
              <a:t>Method overriding occurs </a:t>
            </a:r>
            <a:r>
              <a:rPr lang="en-US" i="1" dirty="0">
                <a:latin typeface="Times New Roman" panose="02020603050405020304" pitchFamily="18" charset="0"/>
                <a:cs typeface="Times New Roman" panose="02020603050405020304" pitchFamily="18" charset="0"/>
              </a:rPr>
              <a:t>only </a:t>
            </a:r>
            <a:r>
              <a:rPr lang="en-US" dirty="0">
                <a:latin typeface="Times New Roman" panose="02020603050405020304" pitchFamily="18" charset="0"/>
                <a:cs typeface="Times New Roman" panose="02020603050405020304" pitchFamily="18" charset="0"/>
              </a:rPr>
              <a:t>when the names and the type signatures of the two methods are identical. If they are not, then the two methods are simply overloaded. For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 consider this modified version of the preceding example:</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09531" y="218038"/>
            <a:ext cx="4038600" cy="4525963"/>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 Methods with differing type signatures are overloaded – not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overridden.</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A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i, j;</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a:t>
            </a: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b)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i = a;</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j = b;</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display i and j</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void show()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 and j: " + i + " " + j);</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Create a subclass by extending class A.</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B extends A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k;</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B(</a:t>
            </a: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b, </a:t>
            </a: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c)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super(a, b);</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k = c;</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6532830" y="218038"/>
            <a:ext cx="4038600" cy="4525963"/>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 overload show()</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void show(String msg)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(msg + k);</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p>
          <a:p>
            <a:pPr marL="0" indent="0">
              <a:buNone/>
            </a:pPr>
            <a:endParaRPr lang="en-US" sz="1000" dirty="0"/>
          </a:p>
          <a:p>
            <a:pPr marL="0" indent="0">
              <a:buNone/>
            </a:pPr>
            <a:endParaRPr lang="en-US" sz="1000" dirty="0"/>
          </a:p>
          <a:p>
            <a:pPr marL="0" indent="0">
              <a:buNone/>
            </a:pPr>
            <a:r>
              <a:rPr lang="en-US" sz="1000" dirty="0"/>
              <a:t>Override {</a:t>
            </a:r>
            <a:endParaRPr lang="en-US" sz="1000" dirty="0"/>
          </a:p>
          <a:p>
            <a:pPr marL="0" indent="0">
              <a:buNone/>
            </a:pPr>
            <a:r>
              <a:rPr lang="en-US" sz="1000" dirty="0"/>
              <a:t>public static void main(String </a:t>
            </a:r>
            <a:r>
              <a:rPr lang="en-US" sz="1000" dirty="0" err="1"/>
              <a:t>args</a:t>
            </a:r>
            <a:r>
              <a:rPr lang="en-US" sz="1000" dirty="0"/>
              <a:t>[]) {</a:t>
            </a:r>
            <a:endParaRPr lang="en-US" sz="1000" dirty="0"/>
          </a:p>
          <a:p>
            <a:pPr marL="0" indent="0">
              <a:buNone/>
            </a:pPr>
            <a:r>
              <a:rPr lang="en-US" sz="1000" dirty="0"/>
              <a:t>B </a:t>
            </a:r>
            <a:r>
              <a:rPr lang="en-US" sz="1000" dirty="0" err="1"/>
              <a:t>subOb</a:t>
            </a:r>
            <a:r>
              <a:rPr lang="en-US" sz="1000" dirty="0"/>
              <a:t> = new B(1, 2, 3);</a:t>
            </a:r>
            <a:endParaRPr lang="en-US" sz="1000" dirty="0"/>
          </a:p>
          <a:p>
            <a:pPr marL="0" indent="0">
              <a:buNone/>
            </a:pPr>
            <a:r>
              <a:rPr lang="en-US" sz="1000" dirty="0" err="1"/>
              <a:t>subOb.show</a:t>
            </a:r>
            <a:r>
              <a:rPr lang="en-US" sz="1000" dirty="0"/>
              <a:t>("This is k: "); // this calls show() in B</a:t>
            </a:r>
            <a:endParaRPr lang="en-US" sz="1000" dirty="0"/>
          </a:p>
          <a:p>
            <a:pPr marL="0" indent="0">
              <a:buNone/>
            </a:pPr>
            <a:r>
              <a:rPr lang="en-US" sz="1000" dirty="0" err="1"/>
              <a:t>subOb.show</a:t>
            </a:r>
            <a:r>
              <a:rPr lang="en-US" sz="1000" dirty="0"/>
              <a:t>(); // this calls show() in A</a:t>
            </a:r>
            <a:endParaRPr lang="en-US" sz="1000" dirty="0"/>
          </a:p>
          <a:p>
            <a:pPr marL="0" indent="0">
              <a:buNone/>
            </a:pPr>
            <a:r>
              <a:rPr lang="en-US" sz="1000" dirty="0"/>
              <a:t>}</a:t>
            </a:r>
            <a:endParaRPr lang="en-US" sz="1000" dirty="0"/>
          </a:p>
          <a:p>
            <a:pPr marL="0" indent="0">
              <a:buNone/>
            </a:pPr>
            <a:r>
              <a:rPr lang="en-US" sz="1000" dirty="0"/>
              <a:t>}</a:t>
            </a:r>
            <a:endParaRPr lang="en-US" sz="1000" dirty="0"/>
          </a:p>
          <a:p>
            <a:pPr marL="0" indent="0">
              <a:buNone/>
            </a:pPr>
            <a:r>
              <a:rPr lang="en-US" sz="1000" dirty="0"/>
              <a:t>The output produced by this program is shown here:</a:t>
            </a:r>
            <a:endParaRPr lang="en-US" sz="1000" dirty="0"/>
          </a:p>
          <a:p>
            <a:pPr marL="0" indent="0">
              <a:buNone/>
            </a:pPr>
            <a:r>
              <a:rPr lang="en-US" sz="1000" dirty="0"/>
              <a:t>This is k: 3</a:t>
            </a:r>
            <a:endParaRPr lang="en-US" sz="1000" dirty="0"/>
          </a:p>
          <a:p>
            <a:pPr marL="0" indent="0">
              <a:buNone/>
            </a:pPr>
            <a:r>
              <a:rPr lang="en-US" sz="1000" dirty="0"/>
              <a:t>i and j: 1 2</a:t>
            </a:r>
            <a:endParaRPr lang="en-US" sz="1000" dirty="0"/>
          </a:p>
          <a:p>
            <a:pPr marL="0" indent="0">
              <a:buNone/>
            </a:pPr>
            <a:r>
              <a:rPr lang="en-US" sz="1000" dirty="0"/>
              <a:t>The version of </a:t>
            </a:r>
            <a:r>
              <a:rPr lang="en-US" sz="1000" b="1" dirty="0"/>
              <a:t>show( ) </a:t>
            </a:r>
            <a:r>
              <a:rPr lang="en-US" sz="1000" dirty="0"/>
              <a:t>in </a:t>
            </a:r>
            <a:r>
              <a:rPr lang="en-US" sz="1000" b="1" dirty="0"/>
              <a:t>B </a:t>
            </a:r>
            <a:r>
              <a:rPr lang="en-US" sz="1000" dirty="0"/>
              <a:t>takes a string parameter. This makes its type signature</a:t>
            </a:r>
            <a:endParaRPr lang="en-US" sz="1000" dirty="0"/>
          </a:p>
          <a:p>
            <a:pPr marL="0" indent="0">
              <a:buNone/>
            </a:pPr>
            <a:r>
              <a:rPr lang="en-US" sz="1000" dirty="0"/>
              <a:t>different from the one in </a:t>
            </a:r>
            <a:r>
              <a:rPr lang="en-US" sz="1000" b="1" dirty="0"/>
              <a:t>A</a:t>
            </a:r>
            <a:r>
              <a:rPr lang="en-US" sz="1000" dirty="0"/>
              <a:t>, which takes no parameters. Therefore, no overriding (or name</a:t>
            </a:r>
            <a:endParaRPr lang="en-US" sz="1000" dirty="0"/>
          </a:p>
          <a:p>
            <a:pPr marL="0" indent="0">
              <a:buNone/>
            </a:pPr>
            <a:r>
              <a:rPr lang="en-US" sz="1000" dirty="0"/>
              <a:t>hiding) takes place. Instead, the version of </a:t>
            </a:r>
            <a:r>
              <a:rPr lang="en-US" sz="1000" b="1" dirty="0"/>
              <a:t>show( ) </a:t>
            </a:r>
            <a:r>
              <a:rPr lang="en-US" sz="1000" dirty="0"/>
              <a:t>in </a:t>
            </a:r>
            <a:r>
              <a:rPr lang="en-US" sz="1000" b="1" dirty="0"/>
              <a:t>B </a:t>
            </a:r>
            <a:r>
              <a:rPr lang="en-US" sz="1000" dirty="0"/>
              <a:t>simply overloads the version of</a:t>
            </a:r>
            <a:endParaRPr lang="en-US" sz="1000" dirty="0"/>
          </a:p>
          <a:p>
            <a:pPr marL="0" indent="0">
              <a:buNone/>
            </a:pPr>
            <a:r>
              <a:rPr lang="en-US" sz="1000" b="1" dirty="0"/>
              <a:t>show( ) </a:t>
            </a:r>
            <a:r>
              <a:rPr lang="en-US" sz="1000" dirty="0"/>
              <a:t>in </a:t>
            </a:r>
            <a:r>
              <a:rPr lang="en-US" sz="1000" b="1" dirty="0"/>
              <a:t>A</a:t>
            </a:r>
            <a:r>
              <a:rPr lang="en-US" sz="1000" dirty="0"/>
              <a:t>.</a:t>
            </a:r>
            <a:endParaRPr lang="en-US" sz="1000" dirty="0"/>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400" dirty="0">
                <a:solidFill>
                  <a:srgbClr val="FF0000"/>
                </a:solidFill>
                <a:latin typeface="Copperplate Gothic Light" panose="020E0507020206020404" pitchFamily="34" charset="0"/>
              </a:rPr>
              <a:t>Dynamic Method Dispatch</a:t>
            </a:r>
            <a:endParaRPr lang="en-US" sz="3400" dirty="0">
              <a:solidFill>
                <a:srgbClr val="FF0000"/>
              </a:solidFill>
              <a:latin typeface="Copperplate Gothic Light" panose="020E0507020206020404" pitchFamily="34" charset="0"/>
            </a:endParaRPr>
          </a:p>
        </p:txBody>
      </p:sp>
      <p:sp>
        <p:nvSpPr>
          <p:cNvPr id="6" name="Content Placeholder 5"/>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Method overriding forms the basis for one of Java’s most powerful concepts: </a:t>
            </a:r>
            <a:r>
              <a:rPr lang="en-US" i="1" dirty="0">
                <a:latin typeface="Times New Roman" panose="02020603050405020304" pitchFamily="18" charset="0"/>
                <a:cs typeface="Times New Roman" panose="02020603050405020304" pitchFamily="18" charset="0"/>
              </a:rPr>
              <a:t>dynamic method dispatch</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Dynamic method dispatch is the mechanism by which a call to an overridden method is resolved at run time, rather than compile time.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Dynamic method dispatch is important because this is how Java implement run-time polymorphism.</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631" y="1253331"/>
            <a:ext cx="10515600" cy="4351338"/>
          </a:xfrm>
        </p:spPr>
        <p:txBody>
          <a:bodyPr>
            <a:normAutofit/>
          </a:bodyPr>
          <a:lstStyle/>
          <a:p>
            <a:r>
              <a:rPr lang="en-US" dirty="0">
                <a:latin typeface="Times New Roman" panose="02020603050405020304" pitchFamily="18" charset="0"/>
                <a:cs typeface="Times New Roman" panose="02020603050405020304" pitchFamily="18" charset="0"/>
              </a:rPr>
              <a:t>When different types of objects are referred to, different versions of an overridden method will be called. In other words, </a:t>
            </a:r>
            <a:r>
              <a:rPr lang="en-US" i="1" dirty="0">
                <a:latin typeface="Times New Roman" panose="02020603050405020304" pitchFamily="18" charset="0"/>
                <a:cs typeface="Times New Roman" panose="02020603050405020304" pitchFamily="18" charset="0"/>
              </a:rPr>
              <a:t>it is the type of the object being referred to </a:t>
            </a:r>
            <a:r>
              <a:rPr lang="en-US" dirty="0">
                <a:latin typeface="Times New Roman" panose="02020603050405020304" pitchFamily="18" charset="0"/>
                <a:cs typeface="Times New Roman" panose="02020603050405020304" pitchFamily="18" charset="0"/>
              </a:rPr>
              <a:t>(not the type of the reference variable) that determines which version of an overridden method will be executed.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Therefore, if a superclass contains a method that is overridden by a subclass, then when different types of objects are referred to through a superclass reference variable, different versions of the method are executed.</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41631" y="123574"/>
            <a:ext cx="10515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Here is an example that illustrates dynamic method dispatch:</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Dynamic Method Dispatch</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void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("Inside A's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 method");</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B extends 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override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void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("Inside B's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 method");</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C extends 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override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void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("Inside C's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 method");</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Dispatch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 </a:t>
            </a:r>
            <a:r>
              <a:rPr lang="en-US" sz="1000" dirty="0" err="1">
                <a:latin typeface="Times New Roman" panose="02020603050405020304" pitchFamily="18" charset="0"/>
                <a:cs typeface="Times New Roman" panose="02020603050405020304" pitchFamily="18" charset="0"/>
              </a:rPr>
              <a:t>a</a:t>
            </a:r>
            <a:r>
              <a:rPr lang="en-US" sz="1000" dirty="0">
                <a:latin typeface="Times New Roman" panose="02020603050405020304" pitchFamily="18" charset="0"/>
                <a:cs typeface="Times New Roman" panose="02020603050405020304" pitchFamily="18" charset="0"/>
              </a:rPr>
              <a:t> = new A(); // object of type A</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B </a:t>
            </a:r>
            <a:r>
              <a:rPr lang="en-US" sz="1000" dirty="0" err="1">
                <a:latin typeface="Times New Roman" panose="02020603050405020304" pitchFamily="18" charset="0"/>
                <a:cs typeface="Times New Roman" panose="02020603050405020304" pitchFamily="18" charset="0"/>
              </a:rPr>
              <a:t>b</a:t>
            </a:r>
            <a:r>
              <a:rPr lang="en-US" sz="1000" dirty="0">
                <a:latin typeface="Times New Roman" panose="02020603050405020304" pitchFamily="18" charset="0"/>
                <a:cs typeface="Times New Roman" panose="02020603050405020304" pitchFamily="18" charset="0"/>
              </a:rPr>
              <a:t> = new B(); // object of type B</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 </a:t>
            </a:r>
            <a:r>
              <a:rPr lang="en-US" sz="1000" dirty="0" err="1">
                <a:latin typeface="Times New Roman" panose="02020603050405020304" pitchFamily="18" charset="0"/>
                <a:cs typeface="Times New Roman" panose="02020603050405020304" pitchFamily="18" charset="0"/>
              </a:rPr>
              <a:t>c</a:t>
            </a:r>
            <a:r>
              <a:rPr lang="en-US" sz="1000" dirty="0">
                <a:latin typeface="Times New Roman" panose="02020603050405020304" pitchFamily="18" charset="0"/>
                <a:cs typeface="Times New Roman" panose="02020603050405020304" pitchFamily="18" charset="0"/>
              </a:rPr>
              <a:t> = new C(); // object of type C</a:t>
            </a:r>
            <a:endParaRPr lang="en-US" sz="10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4294967295"/>
          </p:nvPr>
        </p:nvSpPr>
        <p:spPr>
          <a:xfrm>
            <a:off x="6520758" y="123574"/>
            <a:ext cx="4038600" cy="4525963"/>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A r; // obtain a reference of type A</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r = a; // r refers to an A object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r.callme</a:t>
            </a:r>
            <a:r>
              <a:rPr lang="en-US" sz="1000" dirty="0">
                <a:latin typeface="Times New Roman" panose="02020603050405020304" pitchFamily="18" charset="0"/>
                <a:cs typeface="Times New Roman" panose="02020603050405020304" pitchFamily="18" charset="0"/>
              </a:rPr>
              <a:t>(); // calls A's version of </a:t>
            </a:r>
            <a:r>
              <a:rPr lang="en-US" sz="1000" dirty="0" err="1">
                <a:latin typeface="Times New Roman" panose="02020603050405020304" pitchFamily="18" charset="0"/>
                <a:cs typeface="Times New Roman" panose="02020603050405020304" pitchFamily="18" charset="0"/>
              </a:rPr>
              <a:t>callme</a:t>
            </a:r>
            <a:endParaRPr lang="en-US" sz="1000" dirty="0">
              <a:latin typeface="Times New Roman" panose="02020603050405020304" pitchFamily="18" charset="0"/>
              <a:cs typeface="Times New Roman" panose="02020603050405020304" pitchFamily="18" charset="0"/>
            </a:endParaRPr>
          </a:p>
          <a:p>
            <a:pPr marL="0" indent="0">
              <a:buNone/>
            </a:pPr>
            <a:r>
              <a:rPr lang="pt-BR" sz="1000" dirty="0">
                <a:latin typeface="Times New Roman" panose="02020603050405020304" pitchFamily="18" charset="0"/>
                <a:cs typeface="Times New Roman" panose="02020603050405020304" pitchFamily="18" charset="0"/>
              </a:rPr>
              <a:t>r = b; // r refers to a B object</a:t>
            </a:r>
            <a:endParaRPr lang="pt-BR"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r.callme</a:t>
            </a:r>
            <a:r>
              <a:rPr lang="en-US" sz="1000" dirty="0">
                <a:latin typeface="Times New Roman" panose="02020603050405020304" pitchFamily="18" charset="0"/>
                <a:cs typeface="Times New Roman" panose="02020603050405020304" pitchFamily="18" charset="0"/>
              </a:rPr>
              <a:t>(); // calls B's version of </a:t>
            </a:r>
            <a:r>
              <a:rPr lang="en-US" sz="1000" dirty="0" err="1">
                <a:latin typeface="Times New Roman" panose="02020603050405020304" pitchFamily="18" charset="0"/>
                <a:cs typeface="Times New Roman" panose="02020603050405020304" pitchFamily="18" charset="0"/>
              </a:rPr>
              <a:t>callme</a:t>
            </a:r>
            <a:endParaRPr lang="en-US" sz="1000" dirty="0">
              <a:latin typeface="Times New Roman" panose="02020603050405020304" pitchFamily="18" charset="0"/>
              <a:cs typeface="Times New Roman" panose="02020603050405020304" pitchFamily="18" charset="0"/>
            </a:endParaRPr>
          </a:p>
          <a:p>
            <a:pPr marL="0" indent="0">
              <a:buNone/>
            </a:pPr>
            <a:r>
              <a:rPr lang="pt-BR" sz="1000" dirty="0">
                <a:latin typeface="Times New Roman" panose="02020603050405020304" pitchFamily="18" charset="0"/>
                <a:cs typeface="Times New Roman" panose="02020603050405020304" pitchFamily="18" charset="0"/>
              </a:rPr>
              <a:t>r = c; // r refers to a C object</a:t>
            </a:r>
            <a:endParaRPr lang="pt-BR"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r.callme</a:t>
            </a:r>
            <a:r>
              <a:rPr lang="en-US" sz="1000" dirty="0">
                <a:latin typeface="Times New Roman" panose="02020603050405020304" pitchFamily="18" charset="0"/>
                <a:cs typeface="Times New Roman" panose="02020603050405020304" pitchFamily="18" charset="0"/>
              </a:rPr>
              <a:t>(); // calls C's version of </a:t>
            </a:r>
            <a:r>
              <a:rPr lang="en-US" sz="1000" dirty="0" err="1">
                <a:latin typeface="Times New Roman" panose="02020603050405020304" pitchFamily="18" charset="0"/>
                <a:cs typeface="Times New Roman" panose="02020603050405020304" pitchFamily="18" charset="0"/>
              </a:rPr>
              <a:t>callme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The output from the program is shown here: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Inside A's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 method</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Inside B's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 method</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Inside C's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 method</a:t>
            </a:r>
            <a:endParaRPr lang="en-US" sz="1000"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This program creates one superclass called </a:t>
            </a:r>
            <a:r>
              <a:rPr lang="en-US" sz="1000" b="1" dirty="0">
                <a:latin typeface="Times New Roman" panose="02020603050405020304" pitchFamily="18" charset="0"/>
                <a:cs typeface="Times New Roman" panose="02020603050405020304" pitchFamily="18" charset="0"/>
              </a:rPr>
              <a:t>A </a:t>
            </a:r>
            <a:r>
              <a:rPr lang="en-US" sz="1000" dirty="0">
                <a:latin typeface="Times New Roman" panose="02020603050405020304" pitchFamily="18" charset="0"/>
                <a:cs typeface="Times New Roman" panose="02020603050405020304" pitchFamily="18" charset="0"/>
              </a:rPr>
              <a:t>and two subclasses of it, called </a:t>
            </a:r>
            <a:r>
              <a:rPr lang="en-US" sz="1000" b="1" dirty="0">
                <a:latin typeface="Times New Roman" panose="02020603050405020304" pitchFamily="18" charset="0"/>
                <a:cs typeface="Times New Roman" panose="02020603050405020304" pitchFamily="18" charset="0"/>
              </a:rPr>
              <a:t>B </a:t>
            </a:r>
            <a:r>
              <a:rPr lang="en-US" sz="1000" dirty="0">
                <a:latin typeface="Times New Roman" panose="02020603050405020304" pitchFamily="18" charset="0"/>
                <a:cs typeface="Times New Roman" panose="02020603050405020304" pitchFamily="18" charset="0"/>
              </a:rPr>
              <a:t>and </a:t>
            </a:r>
            <a:r>
              <a:rPr lang="en-US" sz="1000" b="1" dirty="0">
                <a:latin typeface="Times New Roman" panose="02020603050405020304" pitchFamily="18" charset="0"/>
                <a:cs typeface="Times New Roman" panose="02020603050405020304" pitchFamily="18" charset="0"/>
              </a:rPr>
              <a:t>C</a:t>
            </a:r>
            <a:r>
              <a:rPr lang="en-US" sz="1000" dirty="0">
                <a:latin typeface="Times New Roman" panose="02020603050405020304" pitchFamily="18" charset="0"/>
                <a:cs typeface="Times New Roman" panose="02020603050405020304" pitchFamily="18" charset="0"/>
              </a:rPr>
              <a:t>. Subclasses </a:t>
            </a:r>
            <a:r>
              <a:rPr lang="en-US" sz="1000" b="1" dirty="0">
                <a:latin typeface="Times New Roman" panose="02020603050405020304" pitchFamily="18" charset="0"/>
                <a:cs typeface="Times New Roman" panose="02020603050405020304" pitchFamily="18" charset="0"/>
              </a:rPr>
              <a:t>B </a:t>
            </a:r>
            <a:r>
              <a:rPr lang="en-US" sz="1000" dirty="0">
                <a:latin typeface="Times New Roman" panose="02020603050405020304" pitchFamily="18" charset="0"/>
                <a:cs typeface="Times New Roman" panose="02020603050405020304" pitchFamily="18" charset="0"/>
              </a:rPr>
              <a:t>and </a:t>
            </a:r>
            <a:r>
              <a:rPr lang="en-US" sz="1000" b="1" dirty="0">
                <a:latin typeface="Times New Roman" panose="02020603050405020304" pitchFamily="18" charset="0"/>
                <a:cs typeface="Times New Roman" panose="02020603050405020304" pitchFamily="18" charset="0"/>
              </a:rPr>
              <a:t>C </a:t>
            </a:r>
            <a:r>
              <a:rPr lang="en-US" sz="1000" dirty="0">
                <a:latin typeface="Times New Roman" panose="02020603050405020304" pitchFamily="18" charset="0"/>
                <a:cs typeface="Times New Roman" panose="02020603050405020304" pitchFamily="18" charset="0"/>
              </a:rPr>
              <a:t>override </a:t>
            </a:r>
            <a:r>
              <a:rPr lang="en-US" sz="1000" b="1" dirty="0" err="1">
                <a:latin typeface="Times New Roman" panose="02020603050405020304" pitchFamily="18" charset="0"/>
                <a:cs typeface="Times New Roman" panose="02020603050405020304" pitchFamily="18" charset="0"/>
              </a:rPr>
              <a:t>callme</a:t>
            </a:r>
            <a:r>
              <a:rPr lang="en-US" sz="1000" b="1" dirty="0">
                <a:latin typeface="Times New Roman" panose="02020603050405020304" pitchFamily="18" charset="0"/>
                <a:cs typeface="Times New Roman" panose="02020603050405020304" pitchFamily="18" charset="0"/>
              </a:rPr>
              <a:t>( ) </a:t>
            </a:r>
            <a:r>
              <a:rPr lang="en-US" sz="1000" dirty="0">
                <a:latin typeface="Times New Roman" panose="02020603050405020304" pitchFamily="18" charset="0"/>
                <a:cs typeface="Times New Roman" panose="02020603050405020304" pitchFamily="18" charset="0"/>
              </a:rPr>
              <a:t>declared in </a:t>
            </a:r>
            <a:r>
              <a:rPr lang="en-US" sz="1000" b="1" dirty="0">
                <a:latin typeface="Times New Roman" panose="02020603050405020304" pitchFamily="18" charset="0"/>
                <a:cs typeface="Times New Roman" panose="02020603050405020304" pitchFamily="18" charset="0"/>
              </a:rPr>
              <a:t>A</a:t>
            </a:r>
            <a:r>
              <a:rPr lang="en-US" sz="1000" dirty="0">
                <a:latin typeface="Times New Roman" panose="02020603050405020304" pitchFamily="18" charset="0"/>
                <a:cs typeface="Times New Roman" panose="02020603050405020304" pitchFamily="18" charset="0"/>
              </a:rPr>
              <a:t>. Inside the </a:t>
            </a:r>
            <a:r>
              <a:rPr lang="en-US" sz="1000" b="1" dirty="0">
                <a:latin typeface="Times New Roman" panose="02020603050405020304" pitchFamily="18" charset="0"/>
                <a:cs typeface="Times New Roman" panose="02020603050405020304" pitchFamily="18" charset="0"/>
              </a:rPr>
              <a:t>main( ) </a:t>
            </a:r>
            <a:r>
              <a:rPr lang="en-US" sz="1000" dirty="0">
                <a:latin typeface="Times New Roman" panose="02020603050405020304" pitchFamily="18" charset="0"/>
                <a:cs typeface="Times New Roman" panose="02020603050405020304" pitchFamily="18" charset="0"/>
              </a:rPr>
              <a:t>method, objects of type </a:t>
            </a:r>
            <a:r>
              <a:rPr lang="en-US" sz="1000" b="1" dirty="0">
                <a:latin typeface="Times New Roman" panose="02020603050405020304" pitchFamily="18" charset="0"/>
                <a:cs typeface="Times New Roman" panose="02020603050405020304" pitchFamily="18" charset="0"/>
              </a:rPr>
              <a:t>A</a:t>
            </a:r>
            <a:r>
              <a:rPr lang="en-US" sz="1000" dirty="0">
                <a:latin typeface="Times New Roman" panose="02020603050405020304" pitchFamily="18" charset="0"/>
                <a:cs typeface="Times New Roman" panose="02020603050405020304" pitchFamily="18" charset="0"/>
              </a:rPr>
              <a:t>, </a:t>
            </a:r>
            <a:r>
              <a:rPr lang="en-US" sz="1000" b="1" dirty="0">
                <a:latin typeface="Times New Roman" panose="02020603050405020304" pitchFamily="18" charset="0"/>
                <a:cs typeface="Times New Roman" panose="02020603050405020304" pitchFamily="18" charset="0"/>
              </a:rPr>
              <a:t>B</a:t>
            </a:r>
            <a:r>
              <a:rPr lang="en-US" sz="1000" dirty="0">
                <a:latin typeface="Times New Roman" panose="02020603050405020304" pitchFamily="18" charset="0"/>
                <a:cs typeface="Times New Roman" panose="02020603050405020304" pitchFamily="18" charset="0"/>
              </a:rPr>
              <a:t>, and </a:t>
            </a:r>
            <a:r>
              <a:rPr lang="en-US" sz="1000" b="1" dirty="0">
                <a:latin typeface="Times New Roman" panose="02020603050405020304" pitchFamily="18" charset="0"/>
                <a:cs typeface="Times New Roman" panose="02020603050405020304" pitchFamily="18" charset="0"/>
              </a:rPr>
              <a:t>C </a:t>
            </a:r>
            <a:r>
              <a:rPr lang="en-US" sz="1000" dirty="0">
                <a:latin typeface="Times New Roman" panose="02020603050405020304" pitchFamily="18" charset="0"/>
                <a:cs typeface="Times New Roman" panose="02020603050405020304" pitchFamily="18" charset="0"/>
              </a:rPr>
              <a:t>are declared. Also, a reference of type </a:t>
            </a:r>
            <a:r>
              <a:rPr lang="en-US" sz="1000" b="1" dirty="0">
                <a:latin typeface="Times New Roman" panose="02020603050405020304" pitchFamily="18" charset="0"/>
                <a:cs typeface="Times New Roman" panose="02020603050405020304" pitchFamily="18" charset="0"/>
              </a:rPr>
              <a:t>A</a:t>
            </a:r>
            <a:r>
              <a:rPr lang="en-US" sz="1000" dirty="0">
                <a:latin typeface="Times New Roman" panose="02020603050405020304" pitchFamily="18" charset="0"/>
                <a:cs typeface="Times New Roman" panose="02020603050405020304" pitchFamily="18" charset="0"/>
              </a:rPr>
              <a:t>, called </a:t>
            </a:r>
            <a:r>
              <a:rPr lang="en-US" sz="1000" b="1" dirty="0">
                <a:latin typeface="Times New Roman" panose="02020603050405020304" pitchFamily="18" charset="0"/>
                <a:cs typeface="Times New Roman" panose="02020603050405020304" pitchFamily="18" charset="0"/>
              </a:rPr>
              <a:t>r</a:t>
            </a:r>
            <a:r>
              <a:rPr lang="en-US" sz="1000" dirty="0">
                <a:latin typeface="Times New Roman" panose="02020603050405020304" pitchFamily="18" charset="0"/>
                <a:cs typeface="Times New Roman" panose="02020603050405020304" pitchFamily="18" charset="0"/>
              </a:rPr>
              <a:t>, is declared. The program then in turn assigns a reference to each type of object to </a:t>
            </a:r>
            <a:r>
              <a:rPr lang="en-US" sz="1000" b="1" dirty="0">
                <a:latin typeface="Times New Roman" panose="02020603050405020304" pitchFamily="18" charset="0"/>
                <a:cs typeface="Times New Roman" panose="02020603050405020304" pitchFamily="18" charset="0"/>
              </a:rPr>
              <a:t>r </a:t>
            </a:r>
            <a:r>
              <a:rPr lang="en-US" sz="1000" dirty="0">
                <a:latin typeface="Times New Roman" panose="02020603050405020304" pitchFamily="18" charset="0"/>
                <a:cs typeface="Times New Roman" panose="02020603050405020304" pitchFamily="18" charset="0"/>
              </a:rPr>
              <a:t>and uses that reference to invoke</a:t>
            </a:r>
            <a:endParaRPr lang="en-US" sz="1000" dirty="0">
              <a:latin typeface="Times New Roman" panose="02020603050405020304" pitchFamily="18" charset="0"/>
              <a:cs typeface="Times New Roman" panose="02020603050405020304" pitchFamily="18" charset="0"/>
            </a:endParaRPr>
          </a:p>
          <a:p>
            <a:pPr marL="0" indent="0">
              <a:buNone/>
            </a:pPr>
            <a:r>
              <a:rPr lang="en-US" sz="1000" b="1" dirty="0" err="1">
                <a:latin typeface="Times New Roman" panose="02020603050405020304" pitchFamily="18" charset="0"/>
                <a:cs typeface="Times New Roman" panose="02020603050405020304" pitchFamily="18" charset="0"/>
              </a:rPr>
              <a:t>callme</a:t>
            </a:r>
            <a:r>
              <a:rPr lang="en-US" sz="1000" b="1"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 As the output shows, the version of </a:t>
            </a:r>
            <a:r>
              <a:rPr lang="en-US" sz="1000" b="1" dirty="0" err="1">
                <a:latin typeface="Times New Roman" panose="02020603050405020304" pitchFamily="18" charset="0"/>
                <a:cs typeface="Times New Roman" panose="02020603050405020304" pitchFamily="18" charset="0"/>
              </a:rPr>
              <a:t>callme</a:t>
            </a:r>
            <a:r>
              <a:rPr lang="en-US" sz="1000" b="1" dirty="0">
                <a:latin typeface="Times New Roman" panose="02020603050405020304" pitchFamily="18" charset="0"/>
                <a:cs typeface="Times New Roman" panose="02020603050405020304" pitchFamily="18" charset="0"/>
              </a:rPr>
              <a:t>( ) </a:t>
            </a:r>
            <a:r>
              <a:rPr lang="en-US" sz="1000" dirty="0">
                <a:latin typeface="Times New Roman" panose="02020603050405020304" pitchFamily="18" charset="0"/>
                <a:cs typeface="Times New Roman" panose="02020603050405020304" pitchFamily="18" charset="0"/>
              </a:rPr>
              <a:t>executed is determined by the type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of object being referred to at the time of the call. Had it been determined by the type of the reference variable, </a:t>
            </a:r>
            <a:r>
              <a:rPr lang="en-US" sz="1000" b="1" dirty="0">
                <a:latin typeface="Times New Roman" panose="02020603050405020304" pitchFamily="18" charset="0"/>
                <a:cs typeface="Times New Roman" panose="02020603050405020304" pitchFamily="18" charset="0"/>
              </a:rPr>
              <a:t>r</a:t>
            </a:r>
            <a:r>
              <a:rPr lang="en-US" sz="1000" dirty="0">
                <a:latin typeface="Times New Roman" panose="02020603050405020304" pitchFamily="18" charset="0"/>
                <a:cs typeface="Times New Roman" panose="02020603050405020304" pitchFamily="18" charset="0"/>
              </a:rPr>
              <a:t>, you would see three calls to </a:t>
            </a:r>
            <a:r>
              <a:rPr lang="en-US" sz="1000" b="1" dirty="0">
                <a:latin typeface="Times New Roman" panose="02020603050405020304" pitchFamily="18" charset="0"/>
                <a:cs typeface="Times New Roman" panose="02020603050405020304" pitchFamily="18" charset="0"/>
              </a:rPr>
              <a:t>A</a:t>
            </a:r>
            <a:r>
              <a:rPr lang="en-US" sz="1000" dirty="0">
                <a:latin typeface="Times New Roman" panose="02020603050405020304" pitchFamily="18" charset="0"/>
                <a:cs typeface="Times New Roman" panose="02020603050405020304" pitchFamily="18" charset="0"/>
              </a:rPr>
              <a:t>’s </a:t>
            </a:r>
            <a:r>
              <a:rPr lang="en-US" sz="1000" b="1" dirty="0" err="1">
                <a:latin typeface="Times New Roman" panose="02020603050405020304" pitchFamily="18" charset="0"/>
                <a:cs typeface="Times New Roman" panose="02020603050405020304" pitchFamily="18" charset="0"/>
              </a:rPr>
              <a:t>callme</a:t>
            </a:r>
            <a:r>
              <a:rPr lang="en-US" sz="1000" b="1" dirty="0">
                <a:latin typeface="Times New Roman" panose="02020603050405020304" pitchFamily="18" charset="0"/>
                <a:cs typeface="Times New Roman" panose="02020603050405020304" pitchFamily="18" charset="0"/>
              </a:rPr>
              <a:t>( ) </a:t>
            </a:r>
            <a:r>
              <a:rPr lang="en-US" sz="1000" dirty="0">
                <a:latin typeface="Times New Roman" panose="02020603050405020304" pitchFamily="18" charset="0"/>
                <a:cs typeface="Times New Roman" panose="02020603050405020304" pitchFamily="18" charset="0"/>
              </a:rPr>
              <a:t>method.</a:t>
            </a:r>
            <a:endParaRPr lang="en-US" sz="1000"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Applying Method Overriding</a:t>
            </a:r>
            <a:br>
              <a:rPr lang="en-US" b="1" dirty="0"/>
            </a:br>
            <a:endParaRPr lang="en-US" dirty="0"/>
          </a:p>
        </p:txBody>
      </p:sp>
      <p:sp>
        <p:nvSpPr>
          <p:cNvPr id="3" name="Content Placeholder 2"/>
          <p:cNvSpPr>
            <a:spLocks noGrp="1"/>
          </p:cNvSpPr>
          <p:nvPr>
            <p:ph idx="1"/>
          </p:nvPr>
        </p:nvSpPr>
        <p:spPr>
          <a:xfrm>
            <a:off x="741631" y="1253331"/>
            <a:ext cx="10515600" cy="4351338"/>
          </a:xfrm>
        </p:spPr>
        <p:txBody>
          <a:bodyPr>
            <a:normAutofit/>
          </a:bodyPr>
          <a:lstStyle/>
          <a:p>
            <a:r>
              <a:rPr lang="en-US" sz="2400" b="1" dirty="0">
                <a:latin typeface="Times New Roman" panose="02020603050405020304" pitchFamily="18" charset="0"/>
                <a:cs typeface="Times New Roman" panose="02020603050405020304" pitchFamily="18" charset="0"/>
              </a:rPr>
              <a:t>Applying Method Overriding</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Let’s look at a more practical example that uses method overriding. The following program  creates a superclass called </a:t>
            </a:r>
            <a:r>
              <a:rPr lang="en-US" sz="2400" b="1" dirty="0">
                <a:latin typeface="Times New Roman" panose="02020603050405020304" pitchFamily="18" charset="0"/>
                <a:cs typeface="Times New Roman" panose="02020603050405020304" pitchFamily="18" charset="0"/>
              </a:rPr>
              <a:t>Figure </a:t>
            </a:r>
            <a:r>
              <a:rPr lang="en-US" sz="2400" dirty="0">
                <a:latin typeface="Times New Roman" panose="02020603050405020304" pitchFamily="18" charset="0"/>
                <a:cs typeface="Times New Roman" panose="02020603050405020304" pitchFamily="18" charset="0"/>
              </a:rPr>
              <a:t>that stores the dimensions of a two-dimensional object.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also defines a method called </a:t>
            </a:r>
            <a:r>
              <a:rPr lang="en-US" sz="2400" b="1" dirty="0">
                <a:latin typeface="Times New Roman" panose="02020603050405020304" pitchFamily="18" charset="0"/>
                <a:cs typeface="Times New Roman" panose="02020603050405020304" pitchFamily="18" charset="0"/>
              </a:rPr>
              <a:t>area( ) </a:t>
            </a:r>
            <a:r>
              <a:rPr lang="en-US" sz="2400" dirty="0">
                <a:latin typeface="Times New Roman" panose="02020603050405020304" pitchFamily="18" charset="0"/>
                <a:cs typeface="Times New Roman" panose="02020603050405020304" pitchFamily="18" charset="0"/>
              </a:rPr>
              <a:t>that computes the area of an object.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program derives two subclasses from </a:t>
            </a:r>
            <a:r>
              <a:rPr lang="en-US" sz="2400" b="1" dirty="0">
                <a:latin typeface="Times New Roman" panose="02020603050405020304" pitchFamily="18" charset="0"/>
                <a:cs typeface="Times New Roman" panose="02020603050405020304" pitchFamily="18" charset="0"/>
              </a:rPr>
              <a:t>Figure</a:t>
            </a:r>
            <a:r>
              <a:rPr lang="en-US" sz="2400" dirty="0">
                <a:latin typeface="Times New Roman" panose="02020603050405020304" pitchFamily="18" charset="0"/>
                <a:cs typeface="Times New Roman" panose="02020603050405020304" pitchFamily="18" charset="0"/>
              </a:rPr>
              <a:t>. The first is </a:t>
            </a:r>
            <a:r>
              <a:rPr lang="en-US" sz="2400" b="1" dirty="0">
                <a:latin typeface="Times New Roman" panose="02020603050405020304" pitchFamily="18" charset="0"/>
                <a:cs typeface="Times New Roman" panose="02020603050405020304" pitchFamily="18" charset="0"/>
              </a:rPr>
              <a:t>Rectangle </a:t>
            </a:r>
            <a:r>
              <a:rPr lang="en-US" sz="2400" dirty="0">
                <a:latin typeface="Times New Roman" panose="02020603050405020304" pitchFamily="18" charset="0"/>
                <a:cs typeface="Times New Roman" panose="02020603050405020304" pitchFamily="18" charset="0"/>
              </a:rPr>
              <a:t>and the second is </a:t>
            </a:r>
            <a:r>
              <a:rPr lang="en-US" sz="2400" b="1" dirty="0">
                <a:latin typeface="Times New Roman" panose="02020603050405020304" pitchFamily="18" charset="0"/>
                <a:cs typeface="Times New Roman" panose="02020603050405020304" pitchFamily="18" charset="0"/>
              </a:rPr>
              <a:t>Triangle</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Each of these subclasses overrides </a:t>
            </a:r>
            <a:r>
              <a:rPr lang="en-US" sz="2400" b="1" dirty="0">
                <a:latin typeface="Times New Roman" panose="02020603050405020304" pitchFamily="18" charset="0"/>
                <a:cs typeface="Times New Roman" panose="02020603050405020304" pitchFamily="18" charset="0"/>
              </a:rPr>
              <a:t>area( ) </a:t>
            </a:r>
            <a:r>
              <a:rPr lang="en-US" sz="2400" dirty="0">
                <a:latin typeface="Times New Roman" panose="02020603050405020304" pitchFamily="18" charset="0"/>
                <a:cs typeface="Times New Roman" panose="02020603050405020304" pitchFamily="18" charset="0"/>
              </a:rPr>
              <a:t>so that it returns the area of a rectangle and a triangle, respectively.</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a:xfrm>
            <a:off x="1333877" y="1295400"/>
            <a:ext cx="9144000" cy="4267200"/>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constructor initializes the instance variables of an object.</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It is called immediately after the object is created but before the new operator completes.</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1) it is syntactically similar to a method:</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2) it has the same name as the name of its class</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3) it is written without return type; the default return type of a class</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constructor is the same class</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When the class has no constructor, the default constructor automatically initializes all its instance variables with zero.</a:t>
            </a:r>
            <a:endParaRPr lang="en-US" sz="2000" dirty="0">
              <a:latin typeface="Times New Roman" panose="02020603050405020304" pitchFamily="18" charset="0"/>
              <a:cs typeface="Times New Roman" panose="02020603050405020304" pitchFamily="18" charset="0"/>
            </a:endParaRPr>
          </a:p>
        </p:txBody>
      </p:sp>
      <p:sp>
        <p:nvSpPr>
          <p:cNvPr id="65538" name="Rectangle 2"/>
          <p:cNvSpPr>
            <a:spLocks noGrp="1" noChangeArrowheads="1"/>
          </p:cNvSpPr>
          <p:nvPr>
            <p:ph type="title"/>
          </p:nvPr>
        </p:nvSpPr>
        <p:spPr>
          <a:xfrm>
            <a:off x="838200" y="156895"/>
            <a:ext cx="10515600" cy="1325563"/>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Constructor</a:t>
            </a: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57542" y="186947"/>
            <a:ext cx="5181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 Using run-time polymorphism.</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Figure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double dim1;</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double dim2;</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Figure(double a, double b)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dim1 = a;</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dim2 = b;</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double area()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("Area for Figure is undefined.");</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return 0;</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Rectangle extends Figure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Rectangle(double a, double b)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super(a, b);</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override area for rectangle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double area()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("Inside Area for Rectangle.");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return dim1 * dim2;</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6279333" y="186947"/>
            <a:ext cx="4038600" cy="4525963"/>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class Triangle extends Figure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Triangle(double a, double b)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super(a, b);</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override area for right triangle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double area()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("Inside Area for Triangle.");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return dim1 * dim2 / 2;</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a:t>
            </a:r>
            <a:r>
              <a:rPr lang="en-US" sz="1000" dirty="0" err="1">
                <a:latin typeface="Times New Roman" panose="02020603050405020304" pitchFamily="18" charset="0"/>
                <a:cs typeface="Times New Roman" panose="02020603050405020304" pitchFamily="18" charset="0"/>
              </a:rPr>
              <a:t>FindAreas</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Figure f = new Figure(10, 10);</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Rectangle r = new Rectangle(9, 5);</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Triangle t = new Triangle(10, 8);</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Figure </a:t>
            </a:r>
            <a:r>
              <a:rPr lang="en-US" sz="1000" dirty="0" err="1">
                <a:latin typeface="Times New Roman" panose="02020603050405020304" pitchFamily="18" charset="0"/>
                <a:cs typeface="Times New Roman" panose="02020603050405020304" pitchFamily="18" charset="0"/>
              </a:rPr>
              <a:t>figref</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figref</a:t>
            </a:r>
            <a:r>
              <a:rPr lang="en-US" sz="1000" dirty="0">
                <a:latin typeface="Times New Roman" panose="02020603050405020304" pitchFamily="18" charset="0"/>
                <a:cs typeface="Times New Roman" panose="02020603050405020304" pitchFamily="18" charset="0"/>
              </a:rPr>
              <a:t> = r;</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("Area is " + </a:t>
            </a:r>
            <a:r>
              <a:rPr lang="en-US" sz="1000" dirty="0" err="1">
                <a:latin typeface="Times New Roman" panose="02020603050405020304" pitchFamily="18" charset="0"/>
                <a:cs typeface="Times New Roman" panose="02020603050405020304" pitchFamily="18" charset="0"/>
              </a:rPr>
              <a:t>figref.area</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figref</a:t>
            </a:r>
            <a:r>
              <a:rPr lang="en-US" sz="1000" dirty="0">
                <a:latin typeface="Times New Roman" panose="02020603050405020304" pitchFamily="18" charset="0"/>
                <a:cs typeface="Times New Roman" panose="02020603050405020304" pitchFamily="18" charset="0"/>
              </a:rPr>
              <a:t> = 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("Area is " + </a:t>
            </a:r>
            <a:r>
              <a:rPr lang="en-US" sz="1000" dirty="0" err="1">
                <a:latin typeface="Times New Roman" panose="02020603050405020304" pitchFamily="18" charset="0"/>
                <a:cs typeface="Times New Roman" panose="02020603050405020304" pitchFamily="18" charset="0"/>
              </a:rPr>
              <a:t>figref.area</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figref</a:t>
            </a:r>
            <a:r>
              <a:rPr lang="en-US" sz="1000" dirty="0">
                <a:latin typeface="Times New Roman" panose="02020603050405020304" pitchFamily="18" charset="0"/>
                <a:cs typeface="Times New Roman" panose="02020603050405020304" pitchFamily="18" charset="0"/>
              </a:rPr>
              <a:t> = f;</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("Area is " + </a:t>
            </a:r>
            <a:r>
              <a:rPr lang="en-US" sz="1000" dirty="0" err="1">
                <a:latin typeface="Times New Roman" panose="02020603050405020304" pitchFamily="18" charset="0"/>
                <a:cs typeface="Times New Roman" panose="02020603050405020304" pitchFamily="18" charset="0"/>
              </a:rPr>
              <a:t>figref.area</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output</a:t>
            </a:r>
            <a:endParaRPr lang="en-US" sz="3400" dirty="0">
              <a:solidFill>
                <a:srgbClr val="FF0000"/>
              </a:solidFill>
              <a:latin typeface="Copperplate Gothic Light" panose="020E0507020206020404" pitchFamily="34" charset="0"/>
            </a:endParaRPr>
          </a:p>
        </p:txBody>
      </p:sp>
      <p:sp>
        <p:nvSpPr>
          <p:cNvPr id="6" name="Content Placeholder 5"/>
          <p:cNvSpPr>
            <a:spLocks noGrp="1"/>
          </p:cNvSpPr>
          <p:nvPr>
            <p:ph idx="1"/>
          </p:nvPr>
        </p:nvSpPr>
        <p:spPr>
          <a:xfrm>
            <a:off x="838200" y="1544968"/>
            <a:ext cx="10515600" cy="435133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output from the program is shown here: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Inside Area for Rectangle.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Area is 45</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Inside Area for Triangle.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Area is 40</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Area for Figure is undefined.</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Area is 0</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Through the dual mechanisms of inheritance and run-time polymorphism, it is possible to define one consistent interface that is used by several different, yet related, types of objects. In this case, if an object is derived from </a:t>
            </a:r>
            <a:r>
              <a:rPr lang="en-US" b="1" dirty="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 then its area can be obtained by</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calling </a:t>
            </a:r>
            <a:r>
              <a:rPr lang="en-US" b="1" dirty="0">
                <a:latin typeface="Times New Roman" panose="02020603050405020304" pitchFamily="18" charset="0"/>
                <a:cs typeface="Times New Roman" panose="02020603050405020304" pitchFamily="18" charset="0"/>
              </a:rPr>
              <a:t>area( )</a:t>
            </a:r>
            <a:r>
              <a:rPr lang="en-US" dirty="0">
                <a:latin typeface="Times New Roman" panose="02020603050405020304" pitchFamily="18" charset="0"/>
                <a:cs typeface="Times New Roman" panose="02020603050405020304" pitchFamily="18" charset="0"/>
              </a:rPr>
              <a:t>. The interface to this operation is the same no matter what type of figure is being used.</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Using Abstract Classes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563074"/>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You may have methods that must be overridden by the subclass in order for the subclass to have any meaning. Consider the class </a:t>
            </a:r>
            <a:r>
              <a:rPr lang="en-US" sz="2000" b="1" dirty="0">
                <a:latin typeface="Times New Roman" panose="02020603050405020304" pitchFamily="18" charset="0"/>
                <a:cs typeface="Times New Roman" panose="02020603050405020304" pitchFamily="18" charset="0"/>
              </a:rPr>
              <a:t>Triangle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has no meaning if </a:t>
            </a:r>
            <a:r>
              <a:rPr lang="en-US" sz="2000" b="1" dirty="0">
                <a:latin typeface="Times New Roman" panose="02020603050405020304" pitchFamily="18" charset="0"/>
                <a:cs typeface="Times New Roman" panose="02020603050405020304" pitchFamily="18" charset="0"/>
              </a:rPr>
              <a:t>area( ) </a:t>
            </a:r>
            <a:r>
              <a:rPr lang="en-US" sz="2000" dirty="0">
                <a:latin typeface="Times New Roman" panose="02020603050405020304" pitchFamily="18" charset="0"/>
                <a:cs typeface="Times New Roman" panose="02020603050405020304" pitchFamily="18" charset="0"/>
              </a:rPr>
              <a:t>is not defined. In this case, you want some way to ensure that a subclass does, indeed, override all necessary methods. Java’s solution to this problem is the</a:t>
            </a:r>
            <a:endParaRPr lang="en-US" sz="20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    abstract method</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can require that certain methods be overridden by subclasses by specifying the </a:t>
            </a:r>
            <a:r>
              <a:rPr lang="en-US" sz="2000" b="1" dirty="0">
                <a:latin typeface="Times New Roman" panose="02020603050405020304" pitchFamily="18" charset="0"/>
                <a:cs typeface="Times New Roman" panose="02020603050405020304" pitchFamily="18" charset="0"/>
              </a:rPr>
              <a:t>abstract </a:t>
            </a:r>
            <a:r>
              <a:rPr lang="en-US" sz="2000" dirty="0">
                <a:latin typeface="Times New Roman" panose="02020603050405020304" pitchFamily="18" charset="0"/>
                <a:cs typeface="Times New Roman" panose="02020603050405020304" pitchFamily="18" charset="0"/>
              </a:rPr>
              <a:t>type modifier. These methods are sometimes referred to as </a:t>
            </a:r>
            <a:r>
              <a:rPr lang="en-US" sz="2000" i="1" dirty="0" err="1">
                <a:latin typeface="Times New Roman" panose="02020603050405020304" pitchFamily="18" charset="0"/>
                <a:cs typeface="Times New Roman" panose="02020603050405020304" pitchFamily="18" charset="0"/>
              </a:rPr>
              <a:t>subclasser</a:t>
            </a:r>
            <a:r>
              <a:rPr lang="en-US" sz="2000" i="1" dirty="0">
                <a:latin typeface="Times New Roman" panose="02020603050405020304" pitchFamily="18" charset="0"/>
                <a:cs typeface="Times New Roman" panose="02020603050405020304" pitchFamily="18" charset="0"/>
              </a:rPr>
              <a:t> responsibility </a:t>
            </a:r>
            <a:r>
              <a:rPr lang="en-US" sz="2000" dirty="0">
                <a:latin typeface="Times New Roman" panose="02020603050405020304" pitchFamily="18" charset="0"/>
                <a:cs typeface="Times New Roman" panose="02020603050405020304" pitchFamily="18" charset="0"/>
              </a:rPr>
              <a:t>because they have no implementation specified in the superclass.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Thus, a subclass </a:t>
            </a:r>
            <a:r>
              <a:rPr lang="en-US" sz="2000" dirty="0" err="1">
                <a:latin typeface="Times New Roman" panose="02020603050405020304" pitchFamily="18" charset="0"/>
                <a:cs typeface="Times New Roman" panose="02020603050405020304" pitchFamily="18" charset="0"/>
              </a:rPr>
              <a:t>mustoverride</a:t>
            </a:r>
            <a:r>
              <a:rPr lang="en-US" sz="2000" dirty="0">
                <a:latin typeface="Times New Roman" panose="02020603050405020304" pitchFamily="18" charset="0"/>
                <a:cs typeface="Times New Roman" panose="02020603050405020304" pitchFamily="18" charset="0"/>
              </a:rPr>
              <a:t> them—it cannot simply use the version defined in the superclass.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To declare an abstract method, use this general form: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abstract </a:t>
            </a:r>
            <a:r>
              <a:rPr lang="en-US" sz="2000" i="1" dirty="0">
                <a:latin typeface="Times New Roman" panose="02020603050405020304" pitchFamily="18" charset="0"/>
                <a:cs typeface="Times New Roman" panose="02020603050405020304" pitchFamily="18" charset="0"/>
              </a:rPr>
              <a:t>type name</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parameter-list</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Any class that contains one or more abstract methods must also be declared abstract.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declare a class abstract, you simply use the </a:t>
            </a:r>
            <a:r>
              <a:rPr lang="en-US" sz="2400" b="1" dirty="0">
                <a:latin typeface="Times New Roman" panose="02020603050405020304" pitchFamily="18" charset="0"/>
                <a:cs typeface="Times New Roman" panose="02020603050405020304" pitchFamily="18" charset="0"/>
              </a:rPr>
              <a:t>abstract </a:t>
            </a:r>
            <a:r>
              <a:rPr lang="en-US" sz="2400" dirty="0">
                <a:latin typeface="Times New Roman" panose="02020603050405020304" pitchFamily="18" charset="0"/>
                <a:cs typeface="Times New Roman" panose="02020603050405020304" pitchFamily="18" charset="0"/>
              </a:rPr>
              <a:t>keyword in front of the </a:t>
            </a:r>
            <a:r>
              <a:rPr lang="en-US" sz="2400" b="1" dirty="0">
                <a:latin typeface="Times New Roman" panose="02020603050405020304" pitchFamily="18" charset="0"/>
                <a:cs typeface="Times New Roman" panose="02020603050405020304" pitchFamily="18" charset="0"/>
              </a:rPr>
              <a:t>class </a:t>
            </a:r>
            <a:r>
              <a:rPr lang="en-US" sz="2400" dirty="0">
                <a:latin typeface="Times New Roman" panose="02020603050405020304" pitchFamily="18" charset="0"/>
                <a:cs typeface="Times New Roman" panose="02020603050405020304" pitchFamily="18" charset="0"/>
              </a:rPr>
              <a:t>keyword at the beginning of the class declaration. There can be no objects of an abstract class.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That is, an abstract class cannot be directly instantiated with the </a:t>
            </a:r>
            <a:r>
              <a:rPr lang="en-US" sz="2400" b="1" dirty="0">
                <a:latin typeface="Times New Roman" panose="02020603050405020304" pitchFamily="18" charset="0"/>
                <a:cs typeface="Times New Roman" panose="02020603050405020304" pitchFamily="18" charset="0"/>
              </a:rPr>
              <a:t>new </a:t>
            </a:r>
            <a:r>
              <a:rPr lang="en-US" sz="2400" dirty="0">
                <a:latin typeface="Times New Roman" panose="02020603050405020304" pitchFamily="18" charset="0"/>
                <a:cs typeface="Times New Roman" panose="02020603050405020304" pitchFamily="18" charset="0"/>
              </a:rPr>
              <a:t>operator. Such objects would be useless, because an abstract class is not fully defined.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Also, you cannot declare abstract constructors, or abstract static methods.</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168" y="312345"/>
            <a:ext cx="8229600" cy="4525963"/>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 A Simple demonstration of abstract.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abstract class 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abstract void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concrete methods are still allowed in abstract classes</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void </a:t>
            </a:r>
            <a:r>
              <a:rPr lang="en-US" sz="1000" dirty="0" err="1">
                <a:latin typeface="Times New Roman" panose="02020603050405020304" pitchFamily="18" charset="0"/>
                <a:cs typeface="Times New Roman" panose="02020603050405020304" pitchFamily="18" charset="0"/>
              </a:rPr>
              <a:t>callmetoo</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("This is a concrete method.");</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B extends A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void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("B's implementation of </a:t>
            </a:r>
            <a:r>
              <a:rPr lang="en-US" sz="1000" dirty="0" err="1">
                <a:latin typeface="Times New Roman" panose="02020603050405020304" pitchFamily="18" charset="0"/>
                <a:cs typeface="Times New Roman" panose="02020603050405020304" pitchFamily="18" charset="0"/>
              </a:rPr>
              <a:t>callme</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a:t>
            </a:r>
            <a:r>
              <a:rPr lang="en-US" sz="1000" dirty="0" err="1">
                <a:latin typeface="Times New Roman" panose="02020603050405020304" pitchFamily="18" charset="0"/>
                <a:cs typeface="Times New Roman" panose="02020603050405020304" pitchFamily="18" charset="0"/>
              </a:rPr>
              <a:t>AbstractDemo</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B </a:t>
            </a:r>
            <a:r>
              <a:rPr lang="en-US" sz="1000" dirty="0" err="1">
                <a:latin typeface="Times New Roman" panose="02020603050405020304" pitchFamily="18" charset="0"/>
                <a:cs typeface="Times New Roman" panose="02020603050405020304" pitchFamily="18" charset="0"/>
              </a:rPr>
              <a:t>b</a:t>
            </a:r>
            <a:r>
              <a:rPr lang="en-US" sz="1000" dirty="0">
                <a:latin typeface="Times New Roman" panose="02020603050405020304" pitchFamily="18" charset="0"/>
                <a:cs typeface="Times New Roman" panose="02020603050405020304" pitchFamily="18" charset="0"/>
              </a:rPr>
              <a:t> = new B();</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b.callme</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b.callmetoo</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131" y="1083241"/>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no objects of class </a:t>
            </a: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are declared in the program. As mentioned, it is not possible to instantiate an abstract class. One other point: class </a:t>
            </a: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implements a concrete method called </a:t>
            </a:r>
            <a:r>
              <a:rPr lang="en-US" sz="2400" b="1" dirty="0" err="1">
                <a:latin typeface="Times New Roman" panose="02020603050405020304" pitchFamily="18" charset="0"/>
                <a:cs typeface="Times New Roman" panose="02020603050405020304" pitchFamily="18" charset="0"/>
              </a:rPr>
              <a:t>callmetoo</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This is perfectly acceptable. Abstract classes can include as much implementation as they see fit.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Although abstract classes cannot be used to instantiate objects, they can be used to create object references, because Java’s approach to run-time polymorphism is implemented through the use of superclass references.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Thus, it must be possible to create a reference to an abstract class so that it can be used to point to a subclass object.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You will see this feature put to use in the next example</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2029" y="304642"/>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 Using abstract methods and classes.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abstract class Figure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double dim1;</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double dim2;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Figure(double a, double b)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dim1 = a;</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dim2 = b;</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area is now an abstract method</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abstract double area();</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Rectangle extends Figure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Rectangle(double a, double b)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super(a, b);</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override area for rectangle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double area()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("Inside Area for Rectangle.");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return dim1 * dim2;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863629" y="304642"/>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class Triangle extends Figure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Triangle(double a, double b)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super(a, b);</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override area for right triangle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double area()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("Inside Area for Triangle.");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return dim1 * dim2 / 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AbstractAreas</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public static void main(String </a:t>
            </a:r>
            <a:r>
              <a:rPr lang="en-US" sz="1200" dirty="0" err="1">
                <a:latin typeface="Times New Roman" panose="02020603050405020304" pitchFamily="18" charset="0"/>
                <a:cs typeface="Times New Roman" panose="02020603050405020304" pitchFamily="18" charset="0"/>
              </a:rPr>
              <a:t>args</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Figure f = new Figure(10, 10); // illegal now</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Rectangle r = new Rectangle(9, 5);</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Triangle t = new Triangle(10, 8);</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Figure </a:t>
            </a:r>
            <a:r>
              <a:rPr lang="en-US" sz="1200" dirty="0" err="1">
                <a:latin typeface="Times New Roman" panose="02020603050405020304" pitchFamily="18" charset="0"/>
                <a:cs typeface="Times New Roman" panose="02020603050405020304" pitchFamily="18" charset="0"/>
              </a:rPr>
              <a:t>figref</a:t>
            </a:r>
            <a:r>
              <a:rPr lang="en-US" sz="1200" dirty="0">
                <a:latin typeface="Times New Roman" panose="02020603050405020304" pitchFamily="18" charset="0"/>
                <a:cs typeface="Times New Roman" panose="02020603050405020304" pitchFamily="18" charset="0"/>
              </a:rPr>
              <a:t>; // this is OK, no object is created</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figref</a:t>
            </a:r>
            <a:r>
              <a:rPr lang="en-US" sz="1200" dirty="0">
                <a:latin typeface="Times New Roman" panose="02020603050405020304" pitchFamily="18" charset="0"/>
                <a:cs typeface="Times New Roman" panose="02020603050405020304" pitchFamily="18" charset="0"/>
              </a:rPr>
              <a:t> = r;</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("Area is " + </a:t>
            </a:r>
            <a:r>
              <a:rPr lang="en-US" sz="1200" dirty="0" err="1">
                <a:latin typeface="Times New Roman" panose="02020603050405020304" pitchFamily="18" charset="0"/>
                <a:cs typeface="Times New Roman" panose="02020603050405020304" pitchFamily="18" charset="0"/>
              </a:rPr>
              <a:t>figref.area</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("Area is " + </a:t>
            </a:r>
            <a:r>
              <a:rPr lang="en-US" sz="1200" dirty="0" err="1">
                <a:latin typeface="Times New Roman" panose="02020603050405020304" pitchFamily="18" charset="0"/>
                <a:cs typeface="Times New Roman" panose="02020603050405020304" pitchFamily="18" charset="0"/>
              </a:rPr>
              <a:t>figref.area</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5" name="Footer Placeholder 4"/>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57543" y="929332"/>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As the comment inside </a:t>
            </a:r>
            <a:r>
              <a:rPr lang="en-US" sz="2200" b="1" dirty="0">
                <a:latin typeface="Times New Roman" panose="02020603050405020304" pitchFamily="18" charset="0"/>
                <a:cs typeface="Times New Roman" panose="02020603050405020304" pitchFamily="18" charset="0"/>
              </a:rPr>
              <a:t>main( ) </a:t>
            </a:r>
            <a:r>
              <a:rPr lang="en-US" sz="2200" dirty="0">
                <a:latin typeface="Times New Roman" panose="02020603050405020304" pitchFamily="18" charset="0"/>
                <a:cs typeface="Times New Roman" panose="02020603050405020304" pitchFamily="18" charset="0"/>
              </a:rPr>
              <a:t>indicates, it is no longer possible to declare objects of type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since it is now abstract. And, all subclasses of </a:t>
            </a:r>
            <a:r>
              <a:rPr lang="en-US" sz="2200" b="1" dirty="0">
                <a:latin typeface="Times New Roman" panose="02020603050405020304" pitchFamily="18" charset="0"/>
                <a:cs typeface="Times New Roman" panose="02020603050405020304" pitchFamily="18" charset="0"/>
              </a:rPr>
              <a:t>Figure </a:t>
            </a:r>
            <a:r>
              <a:rPr lang="en-US" sz="2200" dirty="0">
                <a:latin typeface="Times New Roman" panose="02020603050405020304" pitchFamily="18" charset="0"/>
                <a:cs typeface="Times New Roman" panose="02020603050405020304" pitchFamily="18" charset="0"/>
              </a:rPr>
              <a:t>must override </a:t>
            </a:r>
            <a:r>
              <a:rPr lang="en-US" sz="2200" b="1" dirty="0">
                <a:latin typeface="Times New Roman" panose="02020603050405020304" pitchFamily="18" charset="0"/>
                <a:cs typeface="Times New Roman" panose="02020603050405020304" pitchFamily="18" charset="0"/>
              </a:rPr>
              <a:t>area( )</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Toprove</a:t>
            </a:r>
            <a:r>
              <a:rPr lang="en-US" sz="2200" dirty="0">
                <a:latin typeface="Times New Roman" panose="02020603050405020304" pitchFamily="18" charset="0"/>
                <a:cs typeface="Times New Roman" panose="02020603050405020304" pitchFamily="18" charset="0"/>
              </a:rPr>
              <a:t> this to yourself, try creating a subclass that does not override </a:t>
            </a:r>
            <a:r>
              <a:rPr lang="en-US" sz="2200" b="1" dirty="0">
                <a:latin typeface="Times New Roman" panose="02020603050405020304" pitchFamily="18" charset="0"/>
                <a:cs typeface="Times New Roman" panose="02020603050405020304" pitchFamily="18" charset="0"/>
              </a:rPr>
              <a:t>area( )</a:t>
            </a:r>
            <a:r>
              <a:rPr lang="en-US" sz="2200" dirty="0">
                <a:latin typeface="Times New Roman" panose="02020603050405020304" pitchFamily="18" charset="0"/>
                <a:cs typeface="Times New Roman" panose="02020603050405020304" pitchFamily="18" charset="0"/>
              </a:rPr>
              <a:t>. You will receive a compile-time error.</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Although it is not possible to create an object of type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you can create a reference variable of type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The variable </a:t>
            </a:r>
            <a:r>
              <a:rPr lang="en-US" sz="2200" b="1" dirty="0" err="1">
                <a:latin typeface="Times New Roman" panose="02020603050405020304" pitchFamily="18" charset="0"/>
                <a:cs typeface="Times New Roman" panose="02020603050405020304" pitchFamily="18" charset="0"/>
              </a:rPr>
              <a:t>figref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declared as a reference to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which means that it can be used to refer to an object of any class derived from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As explained, it is through superclass reference variables that overridden methods are resolved at run time</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Using final with Inheritance</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keyword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has three uses.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First, it can be used to create the equivalent of a </a:t>
            </a:r>
            <a:r>
              <a:rPr lang="en-US" sz="2200" dirty="0" err="1">
                <a:latin typeface="Times New Roman" panose="02020603050405020304" pitchFamily="18" charset="0"/>
                <a:cs typeface="Times New Roman" panose="02020603050405020304" pitchFamily="18" charset="0"/>
              </a:rPr>
              <a:t>namedconstant</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other two uses of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apply to inheritance. </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31" y="-13391"/>
            <a:ext cx="10515600" cy="1325563"/>
          </a:xfrm>
        </p:spPr>
        <p:txBody>
          <a:bodyPr/>
          <a:lstStyle/>
          <a:p>
            <a:r>
              <a:rPr lang="en-US" sz="3400" dirty="0">
                <a:solidFill>
                  <a:srgbClr val="FF0000"/>
                </a:solidFill>
                <a:latin typeface="Copperplate Gothic Light" panose="020E0507020206020404" pitchFamily="34" charset="0"/>
              </a:rPr>
              <a:t>Using final to Prevent Overriding</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439848" y="938386"/>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To disallow a method from being </a:t>
            </a:r>
            <a:r>
              <a:rPr lang="en-US" sz="2000" dirty="0" err="1">
                <a:latin typeface="Times New Roman" panose="02020603050405020304" pitchFamily="18" charset="0"/>
                <a:cs typeface="Times New Roman" panose="02020603050405020304" pitchFamily="18" charset="0"/>
              </a:rPr>
              <a:t>overridden,specify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as a modifier at the start of its declaration. Methods declared as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cannot be overridden. The following fragment illustrates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A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final void meth()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("This is a final method.");</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B extends A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void meth() { // ERROR! Can't override.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("Illegal!");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Because </a:t>
            </a:r>
            <a:r>
              <a:rPr lang="en-US" sz="2000" b="1" dirty="0">
                <a:latin typeface="Times New Roman" panose="02020603050405020304" pitchFamily="18" charset="0"/>
                <a:cs typeface="Times New Roman" panose="02020603050405020304" pitchFamily="18" charset="0"/>
              </a:rPr>
              <a:t>meth( ) </a:t>
            </a:r>
            <a:r>
              <a:rPr lang="en-US" sz="2000" dirty="0">
                <a:latin typeface="Times New Roman" panose="02020603050405020304" pitchFamily="18" charset="0"/>
                <a:cs typeface="Times New Roman" panose="02020603050405020304" pitchFamily="18" charset="0"/>
              </a:rPr>
              <a:t>is declared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it cannot be overridden in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If you attempt to do</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so, a compile-time error will result.</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838200" y="1182829"/>
            <a:ext cx="10515600" cy="4351338"/>
          </a:xfrm>
        </p:spPr>
        <p:txBody>
          <a:bodyPr>
            <a:normAutofit lnSpcReduction="10000"/>
          </a:bodyPr>
          <a:lstStyle/>
          <a:p>
            <a:pPr marL="274320" indent="-274320">
              <a:buNone/>
              <a:defRPr/>
            </a:pPr>
            <a:r>
              <a:rPr lang="en-US" sz="2000" dirty="0">
                <a:latin typeface="Times New Roman" panose="02020603050405020304" pitchFamily="18" charset="0"/>
                <a:cs typeface="Times New Roman" panose="02020603050405020304" pitchFamily="18" charset="0"/>
              </a:rPr>
              <a:t>class Box {</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	double width;</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	double height;</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	double depth;</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Box() {</a:t>
            </a:r>
            <a:endParaRPr lang="en-US" sz="2000" dirty="0">
              <a:latin typeface="Times New Roman" panose="02020603050405020304" pitchFamily="18" charset="0"/>
              <a:cs typeface="Times New Roman" panose="02020603050405020304" pitchFamily="18" charset="0"/>
            </a:endParaRPr>
          </a:p>
          <a:p>
            <a:pPr marL="674370" lvl="1" indent="-274320">
              <a:buNone/>
              <a:defRPr/>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("Constructing Box");</a:t>
            </a:r>
            <a:endParaRPr lang="en-US" sz="2000" dirty="0">
              <a:latin typeface="Times New Roman" panose="02020603050405020304" pitchFamily="18" charset="0"/>
              <a:cs typeface="Times New Roman" panose="02020603050405020304" pitchFamily="18" charset="0"/>
            </a:endParaRPr>
          </a:p>
          <a:p>
            <a:pPr marL="674370" lvl="1" indent="-274320">
              <a:buNone/>
              <a:defRPr/>
            </a:pPr>
            <a:r>
              <a:rPr lang="en-US" sz="2000" dirty="0">
                <a:latin typeface="Times New Roman" panose="02020603050405020304" pitchFamily="18" charset="0"/>
                <a:cs typeface="Times New Roman" panose="02020603050405020304" pitchFamily="18" charset="0"/>
              </a:rPr>
              <a:t>width = 10; height = 10; depth = 10;</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double volume() {</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	return width * height * depth;</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74320" indent="-274320">
              <a:buNone/>
              <a:defRPr/>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66562" name="Rectangle 2"/>
          <p:cNvSpPr>
            <a:spLocks noGrp="1" noChangeArrowheads="1"/>
          </p:cNvSpPr>
          <p:nvPr>
            <p:ph type="title"/>
          </p:nvPr>
        </p:nvSpPr>
        <p:spPr/>
        <p:txBody>
          <a:bodyPr>
            <a:normAutofit/>
          </a:bodyPr>
          <a:lstStyle/>
          <a:p>
            <a:pPr>
              <a:defRPr/>
            </a:pPr>
            <a:r>
              <a:rPr sz="3400" dirty="0">
                <a:solidFill>
                  <a:srgbClr val="FF0000"/>
                </a:solidFill>
                <a:latin typeface="Copperplate Gothic Light" panose="020E0507020206020404" pitchFamily="34" charset="0"/>
                <a:ea typeface="+mn-ea"/>
                <a:cs typeface="Arial" panose="020B0604020202020204" pitchFamily="34" charset="0"/>
              </a:rPr>
              <a:t>Example: Constructor </a:t>
            </a:r>
            <a:br>
              <a:rPr sz="4000" dirty="0"/>
            </a:b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400" dirty="0">
                <a:solidFill>
                  <a:srgbClr val="FF0000"/>
                </a:solidFill>
                <a:latin typeface="Copperplate Gothic Light" panose="020E0507020206020404" pitchFamily="34" charset="0"/>
              </a:rPr>
              <a:t>late binding &amp; Early binding</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Methods declared as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can sometimes provide a performance enhancement: The compiler is free to </a:t>
            </a:r>
            <a:r>
              <a:rPr lang="en-US" sz="2200" i="1" dirty="0">
                <a:latin typeface="Times New Roman" panose="02020603050405020304" pitchFamily="18" charset="0"/>
                <a:cs typeface="Times New Roman" panose="02020603050405020304" pitchFamily="18" charset="0"/>
              </a:rPr>
              <a:t>inline </a:t>
            </a:r>
            <a:r>
              <a:rPr lang="en-US" sz="2200" dirty="0">
                <a:latin typeface="Times New Roman" panose="02020603050405020304" pitchFamily="18" charset="0"/>
                <a:cs typeface="Times New Roman" panose="02020603050405020304" pitchFamily="18" charset="0"/>
              </a:rPr>
              <a:t>calls to them because it “knows” they will not be overridden by a subclass. When a small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method is called, often the Java compiler can copy the </a:t>
            </a:r>
            <a:r>
              <a:rPr lang="en-US" sz="2200" dirty="0" err="1">
                <a:latin typeface="Times New Roman" panose="02020603050405020304" pitchFamily="18" charset="0"/>
                <a:cs typeface="Times New Roman" panose="02020603050405020304" pitchFamily="18" charset="0"/>
              </a:rPr>
              <a:t>bytecodefor</a:t>
            </a:r>
            <a:r>
              <a:rPr lang="en-US" sz="2200" dirty="0">
                <a:latin typeface="Times New Roman" panose="02020603050405020304" pitchFamily="18" charset="0"/>
                <a:cs typeface="Times New Roman" panose="02020603050405020304" pitchFamily="18" charset="0"/>
              </a:rPr>
              <a:t> the subroutine directly inline with the compiled code of the calling method,</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thus eliminating the costly overhead associated with a method call. </a:t>
            </a:r>
            <a:r>
              <a:rPr lang="en-US" sz="2200" dirty="0" err="1">
                <a:latin typeface="Times New Roman" panose="02020603050405020304" pitchFamily="18" charset="0"/>
                <a:cs typeface="Times New Roman" panose="02020603050405020304" pitchFamily="18" charset="0"/>
              </a:rPr>
              <a:t>Inlining</a:t>
            </a:r>
            <a:r>
              <a:rPr lang="en-US" sz="2200" dirty="0">
                <a:latin typeface="Times New Roman" panose="02020603050405020304" pitchFamily="18" charset="0"/>
                <a:cs typeface="Times New Roman" panose="02020603050405020304" pitchFamily="18" charset="0"/>
              </a:rPr>
              <a:t> is an option only with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methods.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Normally, Java resolves calls to methods dynamically, at run time. This is called </a:t>
            </a:r>
            <a:r>
              <a:rPr lang="en-US" sz="2200" i="1" dirty="0">
                <a:latin typeface="Times New Roman" panose="02020603050405020304" pitchFamily="18" charset="0"/>
                <a:cs typeface="Times New Roman" panose="02020603050405020304" pitchFamily="18" charset="0"/>
              </a:rPr>
              <a:t>late binding</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However, since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methods cannot be overridden, a call to one can be resolved at compile time. This is called early binding.</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Using final to Prevent Inheritance</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741631" y="1418219"/>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Sometimes you will want to prevent a class from being inherited.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To do this, precede the class declaration with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Declaring a class as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implicitly declares all of its methods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too. As you might expect, it is illegal to declare a class as both </a:t>
            </a:r>
            <a:r>
              <a:rPr lang="en-US" sz="2000" b="1" dirty="0">
                <a:latin typeface="Times New Roman" panose="02020603050405020304" pitchFamily="18" charset="0"/>
                <a:cs typeface="Times New Roman" panose="02020603050405020304" pitchFamily="18" charset="0"/>
              </a:rPr>
              <a:t>abstract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since an abstract class is incomplete by itself and relies upon its subclasses to provide complete implementations.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is an example of a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class: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final class A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following class is illegal.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B extends A { // ERROR! Can't subclass A</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the comments imply, it is illegal for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to inherit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since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is declared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The Object Class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741631" y="1508754"/>
            <a:ext cx="10515600" cy="4351338"/>
          </a:xfrm>
        </p:spPr>
        <p:txBody>
          <a:bodyPr>
            <a:normAutofit fontScale="25000" lnSpcReduction="20000"/>
          </a:bodyPr>
          <a:lstStyle/>
          <a:p>
            <a:r>
              <a:rPr lang="en-US" sz="5600" dirty="0">
                <a:latin typeface="Times New Roman" panose="02020603050405020304" pitchFamily="18" charset="0"/>
                <a:cs typeface="Times New Roman" panose="02020603050405020304" pitchFamily="18" charset="0"/>
              </a:rPr>
              <a:t>There is one special class, </a:t>
            </a:r>
            <a:r>
              <a:rPr lang="en-US" sz="5600" b="1" dirty="0">
                <a:latin typeface="Times New Roman" panose="02020603050405020304" pitchFamily="18" charset="0"/>
                <a:cs typeface="Times New Roman" panose="02020603050405020304" pitchFamily="18" charset="0"/>
              </a:rPr>
              <a:t>Object</a:t>
            </a:r>
            <a:r>
              <a:rPr lang="en-US" sz="5600" dirty="0">
                <a:latin typeface="Times New Roman" panose="02020603050405020304" pitchFamily="18" charset="0"/>
                <a:cs typeface="Times New Roman" panose="02020603050405020304" pitchFamily="18" charset="0"/>
              </a:rPr>
              <a:t>, defined by Java. All other classes are subclasses of </a:t>
            </a:r>
            <a:r>
              <a:rPr lang="en-US" sz="5600" b="1" dirty="0" err="1">
                <a:latin typeface="Times New Roman" panose="02020603050405020304" pitchFamily="18" charset="0"/>
                <a:cs typeface="Times New Roman" panose="02020603050405020304" pitchFamily="18" charset="0"/>
              </a:rPr>
              <a:t>Object</a:t>
            </a:r>
            <a:r>
              <a:rPr lang="en-US" sz="5600" dirty="0" err="1">
                <a:latin typeface="Times New Roman" panose="02020603050405020304" pitchFamily="18" charset="0"/>
                <a:cs typeface="Times New Roman" panose="02020603050405020304" pitchFamily="18" charset="0"/>
              </a:rPr>
              <a:t>.That</a:t>
            </a:r>
            <a:r>
              <a:rPr lang="en-US" sz="5600" dirty="0">
                <a:latin typeface="Times New Roman" panose="02020603050405020304" pitchFamily="18" charset="0"/>
                <a:cs typeface="Times New Roman" panose="02020603050405020304" pitchFamily="18" charset="0"/>
              </a:rPr>
              <a:t> is, </a:t>
            </a:r>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is a superclass of all other classes. This means that a reference variable of  type </a:t>
            </a:r>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can refer to an object of any other class. Also, since arrays are implemented as classes, a variable of type </a:t>
            </a:r>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can also refer to any array.</a:t>
            </a:r>
            <a:endParaRPr lang="en-US" sz="5600" dirty="0">
              <a:latin typeface="Times New Roman" panose="02020603050405020304" pitchFamily="18" charset="0"/>
              <a:cs typeface="Times New Roman" panose="02020603050405020304" pitchFamily="18" charset="0"/>
            </a:endParaRPr>
          </a:p>
          <a:p>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defines the following methods, which means that they are available in every object.</a:t>
            </a:r>
            <a:endParaRPr lang="en-US" sz="5600" dirty="0">
              <a:latin typeface="Times New Roman" panose="02020603050405020304" pitchFamily="18" charset="0"/>
              <a:cs typeface="Times New Roman" panose="02020603050405020304" pitchFamily="18" charset="0"/>
            </a:endParaRPr>
          </a:p>
          <a:p>
            <a:r>
              <a:rPr lang="en-US" sz="5600" b="1" dirty="0">
                <a:latin typeface="Times New Roman" panose="02020603050405020304" pitchFamily="18" charset="0"/>
                <a:cs typeface="Times New Roman" panose="02020603050405020304" pitchFamily="18" charset="0"/>
              </a:rPr>
              <a:t>Method Purpose</a:t>
            </a:r>
            <a:endParaRPr lang="en-US" sz="5600" b="1"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Object clone( )----------- Creates a new object that is the same as the object being cloned.</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err="1">
                <a:latin typeface="Times New Roman" panose="02020603050405020304" pitchFamily="18" charset="0"/>
                <a:cs typeface="Times New Roman" panose="02020603050405020304" pitchFamily="18" charset="0"/>
              </a:rPr>
              <a:t>boolean</a:t>
            </a:r>
            <a:r>
              <a:rPr lang="en-US" sz="5600" dirty="0">
                <a:latin typeface="Times New Roman" panose="02020603050405020304" pitchFamily="18" charset="0"/>
                <a:cs typeface="Times New Roman" panose="02020603050405020304" pitchFamily="18" charset="0"/>
              </a:rPr>
              <a:t> equals(Object </a:t>
            </a:r>
            <a:r>
              <a:rPr lang="en-US" sz="5600" i="1" dirty="0">
                <a:latin typeface="Times New Roman" panose="02020603050405020304" pitchFamily="18" charset="0"/>
                <a:cs typeface="Times New Roman" panose="02020603050405020304" pitchFamily="18" charset="0"/>
              </a:rPr>
              <a:t>object</a:t>
            </a:r>
            <a:r>
              <a:rPr lang="en-US" sz="5600" dirty="0">
                <a:latin typeface="Times New Roman" panose="02020603050405020304" pitchFamily="18" charset="0"/>
                <a:cs typeface="Times New Roman" panose="02020603050405020304" pitchFamily="18" charset="0"/>
              </a:rPr>
              <a:t>)---------- Determines whether one object is equal to another.</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void finalize( ) --------------Called before an unused object is recycled.</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Class&lt;?&gt; </a:t>
            </a:r>
            <a:r>
              <a:rPr lang="en-US" sz="5600" dirty="0" err="1">
                <a:latin typeface="Times New Roman" panose="02020603050405020304" pitchFamily="18" charset="0"/>
                <a:cs typeface="Times New Roman" panose="02020603050405020304" pitchFamily="18" charset="0"/>
              </a:rPr>
              <a:t>getClass</a:t>
            </a:r>
            <a:r>
              <a:rPr lang="en-US" sz="5600" dirty="0">
                <a:latin typeface="Times New Roman" panose="02020603050405020304" pitchFamily="18" charset="0"/>
                <a:cs typeface="Times New Roman" panose="02020603050405020304" pitchFamily="18" charset="0"/>
              </a:rPr>
              <a:t>( ) ------------Obtains the class of an object at run time.</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err="1">
                <a:latin typeface="Times New Roman" panose="02020603050405020304" pitchFamily="18" charset="0"/>
                <a:cs typeface="Times New Roman" panose="02020603050405020304" pitchFamily="18" charset="0"/>
              </a:rPr>
              <a:t>int</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hashCode</a:t>
            </a:r>
            <a:r>
              <a:rPr lang="en-US" sz="5600" dirty="0">
                <a:latin typeface="Times New Roman" panose="02020603050405020304" pitchFamily="18" charset="0"/>
                <a:cs typeface="Times New Roman" panose="02020603050405020304" pitchFamily="18" charset="0"/>
              </a:rPr>
              <a:t>( ) ---------------Returns the hash code associated with the invoking object.</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void notify( )----------- Resumes execution of a thread waiting on the invoking object.</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void </a:t>
            </a:r>
            <a:r>
              <a:rPr lang="en-US" sz="5600" dirty="0" err="1">
                <a:latin typeface="Times New Roman" panose="02020603050405020304" pitchFamily="18" charset="0"/>
                <a:cs typeface="Times New Roman" panose="02020603050405020304" pitchFamily="18" charset="0"/>
              </a:rPr>
              <a:t>notifyAll</a:t>
            </a:r>
            <a:r>
              <a:rPr lang="en-US" sz="5600" dirty="0">
                <a:latin typeface="Times New Roman" panose="02020603050405020304" pitchFamily="18" charset="0"/>
                <a:cs typeface="Times New Roman" panose="02020603050405020304" pitchFamily="18" charset="0"/>
              </a:rPr>
              <a:t>( ) Resumes execution of all threads waiting on the invoking object.</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String </a:t>
            </a:r>
            <a:r>
              <a:rPr lang="en-US" sz="5600" dirty="0" err="1">
                <a:latin typeface="Times New Roman" panose="02020603050405020304" pitchFamily="18" charset="0"/>
                <a:cs typeface="Times New Roman" panose="02020603050405020304" pitchFamily="18" charset="0"/>
              </a:rPr>
              <a:t>toString</a:t>
            </a:r>
            <a:r>
              <a:rPr lang="en-US" sz="5600" dirty="0">
                <a:latin typeface="Times New Roman" panose="02020603050405020304" pitchFamily="18" charset="0"/>
                <a:cs typeface="Times New Roman" panose="02020603050405020304" pitchFamily="18" charset="0"/>
              </a:rPr>
              <a:t>( ) Returns a string that describes the object.</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void wait( )</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void wait(long </a:t>
            </a:r>
            <a:r>
              <a:rPr lang="en-US" sz="5600" i="1" dirty="0">
                <a:latin typeface="Times New Roman" panose="02020603050405020304" pitchFamily="18" charset="0"/>
                <a:cs typeface="Times New Roman" panose="02020603050405020304" pitchFamily="18" charset="0"/>
              </a:rPr>
              <a:t>milliseconds</a:t>
            </a:r>
            <a:r>
              <a:rPr lang="en-US" sz="5600" dirty="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void wait(long </a:t>
            </a:r>
            <a:r>
              <a:rPr lang="en-US" sz="5600" i="1" dirty="0">
                <a:latin typeface="Times New Roman" panose="02020603050405020304" pitchFamily="18" charset="0"/>
                <a:cs typeface="Times New Roman" panose="02020603050405020304" pitchFamily="18" charset="0"/>
              </a:rPr>
              <a:t>milliseconds</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int</a:t>
            </a:r>
            <a:r>
              <a:rPr lang="en-US" sz="5600" dirty="0">
                <a:latin typeface="Times New Roman" panose="02020603050405020304" pitchFamily="18" charset="0"/>
                <a:cs typeface="Times New Roman" panose="02020603050405020304" pitchFamily="18" charset="0"/>
              </a:rPr>
              <a:t> </a:t>
            </a:r>
            <a:r>
              <a:rPr lang="en-US" sz="5600" i="1" dirty="0">
                <a:latin typeface="Times New Roman" panose="02020603050405020304" pitchFamily="18" charset="0"/>
                <a:cs typeface="Times New Roman" panose="02020603050405020304" pitchFamily="18" charset="0"/>
              </a:rPr>
              <a:t>nanoseconds</a:t>
            </a:r>
            <a:r>
              <a:rPr lang="en-US" sz="5600" dirty="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------------------------------------------------Waits on another thread of execution.</a:t>
            </a:r>
            <a:endParaRPr lang="en-US" sz="5600" dirty="0">
              <a:latin typeface="Times New Roman" panose="02020603050405020304" pitchFamily="18" charset="0"/>
              <a:cs typeface="Times New Roman" panose="02020603050405020304" pitchFamily="18" charset="0"/>
            </a:endParaRPr>
          </a:p>
          <a:p>
            <a:endParaRPr lang="en-US" dirty="0"/>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8920"/>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methods </a:t>
            </a:r>
            <a:r>
              <a:rPr lang="en-US" sz="2000" b="1" dirty="0" err="1">
                <a:latin typeface="Times New Roman" panose="02020603050405020304" pitchFamily="18" charset="0"/>
                <a:cs typeface="Times New Roman" panose="02020603050405020304" pitchFamily="18" charset="0"/>
              </a:rPr>
              <a:t>getClass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notify( )</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notifyAll</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wait( ) </a:t>
            </a:r>
            <a:r>
              <a:rPr lang="en-US" sz="2000" dirty="0">
                <a:latin typeface="Times New Roman" panose="02020603050405020304" pitchFamily="18" charset="0"/>
                <a:cs typeface="Times New Roman" panose="02020603050405020304" pitchFamily="18" charset="0"/>
              </a:rPr>
              <a:t>are declared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You may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override the others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However, notice  two methods now: </a:t>
            </a:r>
            <a:r>
              <a:rPr lang="en-US" sz="2000" b="1" dirty="0">
                <a:latin typeface="Times New Roman" panose="02020603050405020304" pitchFamily="18" charset="0"/>
                <a:cs typeface="Times New Roman" panose="02020603050405020304" pitchFamily="18" charset="0"/>
              </a:rPr>
              <a:t>equals( ) </a:t>
            </a:r>
            <a:r>
              <a:rPr lang="en-US" sz="2000" dirty="0">
                <a:latin typeface="Times New Roman" panose="02020603050405020304" pitchFamily="18" charset="0"/>
                <a:cs typeface="Times New Roman" panose="02020603050405020304" pitchFamily="18" charset="0"/>
              </a:rPr>
              <a:t>and </a:t>
            </a:r>
            <a:r>
              <a:rPr lang="en-US" sz="2000" b="1" dirty="0" err="1">
                <a:latin typeface="Times New Roman" panose="02020603050405020304" pitchFamily="18" charset="0"/>
                <a:cs typeface="Times New Roman" panose="02020603050405020304" pitchFamily="18" charset="0"/>
              </a:rPr>
              <a:t>toString</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equals( ) </a:t>
            </a:r>
            <a:r>
              <a:rPr lang="en-US" sz="2000" dirty="0">
                <a:latin typeface="Times New Roman" panose="02020603050405020304" pitchFamily="18" charset="0"/>
                <a:cs typeface="Times New Roman" panose="02020603050405020304" pitchFamily="18" charset="0"/>
              </a:rPr>
              <a:t>method compares two objects. It returns </a:t>
            </a:r>
            <a:r>
              <a:rPr lang="en-US" sz="2000" b="1" dirty="0">
                <a:latin typeface="Times New Roman" panose="02020603050405020304" pitchFamily="18" charset="0"/>
                <a:cs typeface="Times New Roman" panose="02020603050405020304" pitchFamily="18" charset="0"/>
              </a:rPr>
              <a:t>true </a:t>
            </a:r>
            <a:r>
              <a:rPr lang="en-US" sz="2000" dirty="0">
                <a:latin typeface="Times New Roman" panose="02020603050405020304" pitchFamily="18" charset="0"/>
                <a:cs typeface="Times New Roman" panose="02020603050405020304" pitchFamily="18" charset="0"/>
              </a:rPr>
              <a:t>if the objects are equal, and </a:t>
            </a:r>
            <a:r>
              <a:rPr lang="en-US" sz="2000" b="1" dirty="0">
                <a:latin typeface="Times New Roman" panose="02020603050405020304" pitchFamily="18" charset="0"/>
                <a:cs typeface="Times New Roman" panose="02020603050405020304" pitchFamily="18" charset="0"/>
              </a:rPr>
              <a:t>false </a:t>
            </a:r>
            <a:r>
              <a:rPr lang="en-US" sz="2000" dirty="0">
                <a:latin typeface="Times New Roman" panose="02020603050405020304" pitchFamily="18" charset="0"/>
                <a:cs typeface="Times New Roman" panose="02020603050405020304" pitchFamily="18" charset="0"/>
              </a:rPr>
              <a:t>otherwise. The precise definition of equality can vary, depending on the type of objects being compared.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a:t>
            </a:r>
            <a:r>
              <a:rPr lang="en-US" sz="2000" b="1" dirty="0" err="1">
                <a:latin typeface="Times New Roman" panose="02020603050405020304" pitchFamily="18" charset="0"/>
                <a:cs typeface="Times New Roman" panose="02020603050405020304" pitchFamily="18" charset="0"/>
              </a:rPr>
              <a:t>toString</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method returns a string that contains a description of the object on which it is called. Also, this method is automatically called when an object is output using </a:t>
            </a:r>
            <a:r>
              <a:rPr lang="en-US" sz="2000" b="1" dirty="0" err="1">
                <a:latin typeface="Times New Roman" panose="02020603050405020304" pitchFamily="18" charset="0"/>
                <a:cs typeface="Times New Roman" panose="02020603050405020304" pitchFamily="18" charset="0"/>
              </a:rPr>
              <a:t>println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Many classes override this method. Doing so allows them to tailor a description specifically for the types of objects that they create.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One last point: Notice the unusual syntax in the return type for </a:t>
            </a:r>
            <a:r>
              <a:rPr lang="en-US" sz="2000" b="1" dirty="0" err="1">
                <a:latin typeface="Times New Roman" panose="02020603050405020304" pitchFamily="18" charset="0"/>
                <a:cs typeface="Times New Roman" panose="02020603050405020304" pitchFamily="18" charset="0"/>
              </a:rPr>
              <a:t>getClass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This relates to Java’s </a:t>
            </a:r>
            <a:r>
              <a:rPr lang="en-US" sz="2000" i="1" dirty="0">
                <a:latin typeface="Times New Roman" panose="02020603050405020304" pitchFamily="18" charset="0"/>
                <a:cs typeface="Times New Roman" panose="02020603050405020304" pitchFamily="18" charset="0"/>
              </a:rPr>
              <a:t>generics </a:t>
            </a:r>
            <a:r>
              <a:rPr lang="en-US" sz="2000" dirty="0">
                <a:latin typeface="Times New Roman" panose="02020603050405020304" pitchFamily="18" charset="0"/>
                <a:cs typeface="Times New Roman" panose="02020603050405020304" pitchFamily="18" charset="0"/>
              </a:rPr>
              <a:t>feature, </a:t>
            </a:r>
            <a:endParaRPr lang="en-US" sz="2000" dirty="0">
              <a:latin typeface="Times New Roman" panose="02020603050405020304" pitchFamily="18" charset="0"/>
              <a:cs typeface="Times New Roman" panose="02020603050405020304" pitchFamily="18" charset="0"/>
            </a:endParaRPr>
          </a:p>
        </p:txBody>
      </p:sp>
      <p:sp>
        <p:nvSpPr>
          <p:cNvPr id="10"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11"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2"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packages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490646"/>
            <a:ext cx="10515600" cy="4351338"/>
          </a:xfrm>
        </p:spPr>
        <p:txBody>
          <a:bodyPr>
            <a:normAutofit/>
          </a:bodyPr>
          <a:lstStyle/>
          <a:p>
            <a:r>
              <a:rPr lang="en-US" sz="2400" i="1" dirty="0">
                <a:latin typeface="Times New Roman" panose="02020603050405020304" pitchFamily="18" charset="0"/>
                <a:cs typeface="Times New Roman" panose="02020603050405020304" pitchFamily="18" charset="0"/>
              </a:rPr>
              <a:t>Packages </a:t>
            </a:r>
            <a:r>
              <a:rPr lang="en-US" sz="2400" dirty="0">
                <a:latin typeface="Times New Roman" panose="02020603050405020304" pitchFamily="18" charset="0"/>
                <a:cs typeface="Times New Roman" panose="02020603050405020304" pitchFamily="18" charset="0"/>
              </a:rPr>
              <a:t>are containers for classes. They are used to keep the class name space compartmentalized.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 a package allows you to create a class named </a:t>
            </a:r>
            <a:r>
              <a:rPr lang="en-US" sz="2400" b="1" dirty="0">
                <a:latin typeface="Times New Roman" panose="02020603050405020304" pitchFamily="18" charset="0"/>
                <a:cs typeface="Times New Roman" panose="02020603050405020304" pitchFamily="18" charset="0"/>
              </a:rPr>
              <a:t>List</a:t>
            </a:r>
            <a:r>
              <a:rPr lang="en-US" sz="2400" dirty="0">
                <a:latin typeface="Times New Roman" panose="02020603050405020304" pitchFamily="18" charset="0"/>
                <a:cs typeface="Times New Roman" panose="02020603050405020304" pitchFamily="18" charset="0"/>
              </a:rPr>
              <a:t>, which you can store in your own package without concern that it will collide with some other class named </a:t>
            </a:r>
            <a:r>
              <a:rPr lang="en-US" sz="2400" b="1" dirty="0">
                <a:latin typeface="Times New Roman" panose="02020603050405020304" pitchFamily="18" charset="0"/>
                <a:cs typeface="Times New Roman" panose="02020603050405020304" pitchFamily="18" charset="0"/>
              </a:rPr>
              <a:t>List </a:t>
            </a:r>
            <a:r>
              <a:rPr lang="en-US" sz="2400" dirty="0">
                <a:latin typeface="Times New Roman" panose="02020603050405020304" pitchFamily="18" charset="0"/>
                <a:cs typeface="Times New Roman" panose="02020603050405020304" pitchFamily="18" charset="0"/>
              </a:rPr>
              <a:t>stored elsewhere.</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741631" y="1372951"/>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Java allows you to fully abstract an interface from its implementation.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Using </a:t>
            </a:r>
            <a:r>
              <a:rPr lang="en-US" sz="2000" b="1" dirty="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you can specify a set of methods that can be implemented by one or more classes.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In its traditional form, the </a:t>
            </a:r>
            <a:r>
              <a:rPr lang="en-US" sz="2000" b="1" dirty="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itself, does not actually define any implementation.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Although they are similar to abstract classes, </a:t>
            </a:r>
            <a:r>
              <a:rPr lang="en-US" sz="2000" b="1" dirty="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s have an additional capability: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class can implement more than one interface. By contrast, a class can only inherit a single superclass (abstract or otherwise).</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Defining a Package</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741631" y="1418219"/>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To create a package is quite easy: simply include a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command as the first statement in a Java source file.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Any classes declared within that file will belong to the specified package.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statement defines a name space in which classes are stored.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you omit the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statement, the class names are put into the default package, which has no name.</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0401"/>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This is the general form of the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statement: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package </a:t>
            </a:r>
            <a:r>
              <a:rPr lang="en-US" sz="2000" i="1" dirty="0" err="1">
                <a:latin typeface="Times New Roman" panose="02020603050405020304" pitchFamily="18" charset="0"/>
                <a:cs typeface="Times New Roman" panose="02020603050405020304" pitchFamily="18" charset="0"/>
              </a:rPr>
              <a:t>pkg</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a:t>
            </a:r>
            <a:r>
              <a:rPr lang="en-US" sz="2000" i="1" dirty="0" err="1">
                <a:latin typeface="Times New Roman" panose="02020603050405020304" pitchFamily="18" charset="0"/>
                <a:cs typeface="Times New Roman" panose="02020603050405020304" pitchFamily="18" charset="0"/>
              </a:rPr>
              <a:t>pkg</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name of the package. For example, the following statement creates a package called </a:t>
            </a:r>
            <a:r>
              <a:rPr lang="en-US" sz="2000" b="1" dirty="0" err="1">
                <a:latin typeface="Times New Roman" panose="02020603050405020304" pitchFamily="18" charset="0"/>
                <a:cs typeface="Times New Roman" panose="02020603050405020304" pitchFamily="18" charset="0"/>
              </a:rPr>
              <a:t>MyPackage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package </a:t>
            </a:r>
            <a:r>
              <a:rPr lang="en-US" sz="2000" dirty="0" err="1">
                <a:latin typeface="Times New Roman" panose="02020603050405020304" pitchFamily="18" charset="0"/>
                <a:cs typeface="Times New Roman" panose="02020603050405020304" pitchFamily="18" charset="0"/>
              </a:rPr>
              <a:t>MyPackage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Java uses file system directories to store packages. For example, the </a:t>
            </a:r>
            <a:r>
              <a:rPr lang="en-US" sz="2000" b="1" dirty="0">
                <a:latin typeface="Times New Roman" panose="02020603050405020304" pitchFamily="18" charset="0"/>
                <a:cs typeface="Times New Roman" panose="02020603050405020304" pitchFamily="18" charset="0"/>
              </a:rPr>
              <a:t>.class </a:t>
            </a:r>
            <a:r>
              <a:rPr lang="en-US" sz="2000" dirty="0">
                <a:latin typeface="Times New Roman" panose="02020603050405020304" pitchFamily="18" charset="0"/>
                <a:cs typeface="Times New Roman" panose="02020603050405020304" pitchFamily="18" charset="0"/>
              </a:rPr>
              <a:t>files for any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classes you declare to be part of </a:t>
            </a:r>
            <a:r>
              <a:rPr lang="en-US" sz="2000" b="1" dirty="0" err="1">
                <a:latin typeface="Times New Roman" panose="02020603050405020304" pitchFamily="18" charset="0"/>
                <a:cs typeface="Times New Roman" panose="02020603050405020304" pitchFamily="18" charset="0"/>
              </a:rPr>
              <a:t>MyPackage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must be stored in a directory called </a:t>
            </a:r>
            <a:r>
              <a:rPr lang="en-US" sz="2000" b="1" dirty="0" err="1">
                <a:latin typeface="Times New Roman" panose="02020603050405020304" pitchFamily="18" charset="0"/>
                <a:cs typeface="Times New Roman" panose="02020603050405020304" pitchFamily="18" charset="0"/>
              </a:rPr>
              <a:t>MyPackage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971" y="1037974"/>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You can create a hierarchy of packages.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general form of a multileveled package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statement is shown here: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package </a:t>
            </a:r>
            <a:r>
              <a:rPr lang="en-US" sz="2000" i="1" dirty="0">
                <a:latin typeface="Times New Roman" panose="02020603050405020304" pitchFamily="18" charset="0"/>
                <a:cs typeface="Times New Roman" panose="02020603050405020304" pitchFamily="18" charset="0"/>
              </a:rPr>
              <a:t>pkg1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pkg2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pkg3</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package hierarchy must be reflected in the file system of your Java development system. For example, a package declared as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package </a:t>
            </a:r>
            <a:r>
              <a:rPr lang="en-US" sz="2000" dirty="0" err="1">
                <a:latin typeface="Times New Roman" panose="02020603050405020304" pitchFamily="18" charset="0"/>
                <a:cs typeface="Times New Roman" panose="02020603050405020304" pitchFamily="18" charset="0"/>
              </a:rPr>
              <a:t>java.awt.image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needs to be stored in </a:t>
            </a:r>
            <a:r>
              <a:rPr lang="en-US" sz="2000" b="1" dirty="0">
                <a:latin typeface="Times New Roman" panose="02020603050405020304" pitchFamily="18" charset="0"/>
                <a:cs typeface="Times New Roman" panose="02020603050405020304" pitchFamily="18" charset="0"/>
              </a:rPr>
              <a:t>java\</a:t>
            </a:r>
            <a:r>
              <a:rPr lang="en-US" sz="2000" b="1" dirty="0" err="1">
                <a:latin typeface="Times New Roman" panose="02020603050405020304" pitchFamily="18" charset="0"/>
                <a:cs typeface="Times New Roman" panose="02020603050405020304" pitchFamily="18" charset="0"/>
              </a:rPr>
              <a:t>awt</a:t>
            </a:r>
            <a:r>
              <a:rPr lang="en-US" sz="2000" b="1" dirty="0">
                <a:latin typeface="Times New Roman" panose="02020603050405020304" pitchFamily="18" charset="0"/>
                <a:cs typeface="Times New Roman" panose="02020603050405020304" pitchFamily="18" charset="0"/>
              </a:rPr>
              <a:t>\image </a:t>
            </a:r>
            <a:r>
              <a:rPr lang="en-US" sz="2000" dirty="0">
                <a:latin typeface="Times New Roman" panose="02020603050405020304" pitchFamily="18" charset="0"/>
                <a:cs typeface="Times New Roman" panose="02020603050405020304" pitchFamily="18" charset="0"/>
              </a:rPr>
              <a:t>in a Windows environment</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400" dirty="0">
                <a:solidFill>
                  <a:srgbClr val="FF0000"/>
                </a:solidFill>
                <a:latin typeface="Copperplate Gothic Light" panose="020E0507020206020404" pitchFamily="34" charset="0"/>
              </a:rPr>
              <a:t>Finding Packages and CLASSPATH</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Java run-time system uses the current working directory as its starting point.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Thus, if your package is in a subdirectory of the current directory, it will be found.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Second, you can specify a directory path or paths by setting the </a:t>
            </a:r>
            <a:r>
              <a:rPr lang="en-US" sz="2400" b="1" dirty="0">
                <a:latin typeface="Times New Roman" panose="02020603050405020304" pitchFamily="18" charset="0"/>
                <a:cs typeface="Times New Roman" panose="02020603050405020304" pitchFamily="18" charset="0"/>
              </a:rPr>
              <a:t>CLASSPATH </a:t>
            </a:r>
            <a:r>
              <a:rPr lang="en-US" sz="2400" dirty="0">
                <a:latin typeface="Times New Roman" panose="02020603050405020304" pitchFamily="18" charset="0"/>
                <a:cs typeface="Times New Roman" panose="02020603050405020304" pitchFamily="18" charset="0"/>
              </a:rPr>
              <a:t>environmental variable.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Third, you can use the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classpath</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option with </a:t>
            </a:r>
            <a:r>
              <a:rPr lang="en-US" sz="2400" b="1" dirty="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and </a:t>
            </a:r>
            <a:r>
              <a:rPr lang="en-US" sz="2400" b="1" dirty="0" err="1">
                <a:latin typeface="Times New Roman" panose="02020603050405020304" pitchFamily="18" charset="0"/>
                <a:cs typeface="Times New Roman" panose="02020603050405020304" pitchFamily="18" charset="0"/>
              </a:rPr>
              <a:t>javac</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specify the path to your classes.</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a:xfrm>
            <a:off x="1719546" y="1249756"/>
            <a:ext cx="8001000" cy="4648200"/>
          </a:xfrm>
        </p:spPr>
        <p:txBody>
          <a:bodyPr>
            <a:normAutofit/>
          </a:bodyPr>
          <a:lstStyle/>
          <a:p>
            <a:pPr>
              <a:lnSpc>
                <a:spcPct val="80000"/>
              </a:lnSpc>
              <a:buFontTx/>
              <a:buNone/>
            </a:pPr>
            <a:r>
              <a:rPr lang="en-US" sz="2000" dirty="0">
                <a:latin typeface="Times New Roman" panose="02020603050405020304" pitchFamily="18" charset="0"/>
                <a:cs typeface="Times New Roman" panose="02020603050405020304" pitchFamily="18" charset="0"/>
              </a:rPr>
              <a:t>class Box {</a:t>
            </a: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double width;</a:t>
            </a: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double height;</a:t>
            </a: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double depth;</a:t>
            </a: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Box(double w, double h, double d) {</a:t>
            </a: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width = w; height = h; depth = d;</a:t>
            </a: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double volume()</a:t>
            </a: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 { return width * height * depth; </a:t>
            </a: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67586"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Parameterized Constructor </a:t>
            </a:r>
            <a:br>
              <a:rPr sz="4000" dirty="0"/>
            </a:b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For example, consider the following package specification: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package </a:t>
            </a:r>
            <a:r>
              <a:rPr lang="en-US" sz="2200" dirty="0" err="1">
                <a:latin typeface="Times New Roman" panose="02020603050405020304" pitchFamily="18" charset="0"/>
                <a:cs typeface="Times New Roman" panose="02020603050405020304" pitchFamily="18" charset="0"/>
              </a:rPr>
              <a:t>MyPack</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order for a program to find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one of three things must be true.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Either the program can be executed from a directory immediately above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or the </a:t>
            </a:r>
            <a:r>
              <a:rPr lang="en-US" sz="2200" b="1" dirty="0">
                <a:latin typeface="Times New Roman" panose="02020603050405020304" pitchFamily="18" charset="0"/>
                <a:cs typeface="Times New Roman" panose="02020603050405020304" pitchFamily="18" charset="0"/>
              </a:rPr>
              <a:t>CLASSPATH </a:t>
            </a:r>
            <a:r>
              <a:rPr lang="en-US" sz="2200" dirty="0">
                <a:latin typeface="Times New Roman" panose="02020603050405020304" pitchFamily="18" charset="0"/>
                <a:cs typeface="Times New Roman" panose="02020603050405020304" pitchFamily="18" charset="0"/>
              </a:rPr>
              <a:t>must be set to include the path to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or the </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classpath</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option must specify the path to </a:t>
            </a:r>
            <a:r>
              <a:rPr lang="en-US" sz="2200" b="1" dirty="0" err="1">
                <a:latin typeface="Times New Roman" panose="02020603050405020304" pitchFamily="18" charset="0"/>
                <a:cs typeface="Times New Roman" panose="02020603050405020304" pitchFamily="18" charset="0"/>
              </a:rPr>
              <a:t>MyPack</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when the program is run via </a:t>
            </a:r>
            <a:r>
              <a:rPr lang="en-US" sz="2200" b="1" dirty="0">
                <a:latin typeface="Times New Roman" panose="02020603050405020304" pitchFamily="18" charset="0"/>
                <a:cs typeface="Times New Roman" panose="02020603050405020304" pitchFamily="18" charset="0"/>
              </a:rPr>
              <a:t>java</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0916" y="1128508"/>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When the second two options are used, the class path </a:t>
            </a:r>
            <a:r>
              <a:rPr lang="en-US" sz="2200" i="1" dirty="0">
                <a:latin typeface="Times New Roman" panose="02020603050405020304" pitchFamily="18" charset="0"/>
                <a:cs typeface="Times New Roman" panose="02020603050405020304" pitchFamily="18" charset="0"/>
              </a:rPr>
              <a:t>must not </a:t>
            </a:r>
            <a:r>
              <a:rPr lang="en-US" sz="2200" dirty="0">
                <a:latin typeface="Times New Roman" panose="02020603050405020304" pitchFamily="18" charset="0"/>
                <a:cs typeface="Times New Roman" panose="02020603050405020304" pitchFamily="18" charset="0"/>
              </a:rPr>
              <a:t>include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itself.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It must simply specify the </a:t>
            </a:r>
            <a:r>
              <a:rPr lang="en-US" sz="2200" i="1" dirty="0">
                <a:latin typeface="Times New Roman" panose="02020603050405020304" pitchFamily="18" charset="0"/>
                <a:cs typeface="Times New Roman" panose="02020603050405020304" pitchFamily="18" charset="0"/>
              </a:rPr>
              <a:t>path to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For example, in a Windows environment, if the path</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to </a:t>
            </a:r>
            <a:r>
              <a:rPr lang="en-US" sz="2200" b="1" dirty="0" err="1">
                <a:latin typeface="Times New Roman" panose="02020603050405020304" pitchFamily="18" charset="0"/>
                <a:cs typeface="Times New Roman" panose="02020603050405020304" pitchFamily="18" charset="0"/>
              </a:rPr>
              <a:t>MyPack</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C:\MyPrograms\Java\MyPack</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then the class path to </a:t>
            </a:r>
            <a:r>
              <a:rPr lang="en-US" sz="2200" b="1" dirty="0" err="1">
                <a:latin typeface="Times New Roman" panose="02020603050405020304" pitchFamily="18" charset="0"/>
                <a:cs typeface="Times New Roman" panose="02020603050405020304" pitchFamily="18" charset="0"/>
              </a:rPr>
              <a:t>MyPack</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C:\MyPrograms\Java</a:t>
            </a:r>
            <a:endParaRPr lang="en-US" sz="2200" dirty="0">
              <a:latin typeface="Times New Roman" panose="02020603050405020304" pitchFamily="18" charset="0"/>
              <a:cs typeface="Times New Roman" panose="02020603050405020304" pitchFamily="18" charset="0"/>
            </a:endParaRPr>
          </a:p>
        </p:txBody>
      </p:sp>
      <p:sp>
        <p:nvSpPr>
          <p:cNvPr id="6"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7"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2398" y="965545"/>
            <a:ext cx="5181600" cy="4351338"/>
          </a:xfrm>
        </p:spPr>
        <p:txBody>
          <a:bodyPr>
            <a:normAutofit fontScale="55000" lnSpcReduction="20000"/>
          </a:bodyPr>
          <a:lstStyle/>
          <a:p>
            <a:pPr marL="0" indent="0">
              <a:buNone/>
            </a:pPr>
            <a:r>
              <a:rPr lang="en-US" dirty="0"/>
              <a:t>// A simple package</a:t>
            </a:r>
            <a:endParaRPr lang="en-US" dirty="0"/>
          </a:p>
          <a:p>
            <a:pPr marL="0" indent="0">
              <a:buNone/>
            </a:pPr>
            <a:r>
              <a:rPr lang="en-US" dirty="0"/>
              <a:t>package </a:t>
            </a:r>
            <a:r>
              <a:rPr lang="en-US" dirty="0" err="1"/>
              <a:t>MyPack</a:t>
            </a:r>
            <a:r>
              <a:rPr lang="en-US" dirty="0"/>
              <a:t>;</a:t>
            </a:r>
            <a:endParaRPr lang="en-US" dirty="0"/>
          </a:p>
          <a:p>
            <a:pPr marL="0" indent="0">
              <a:buNone/>
            </a:pPr>
            <a:r>
              <a:rPr lang="en-US" dirty="0"/>
              <a:t>class Balance {</a:t>
            </a:r>
            <a:endParaRPr lang="en-US" dirty="0"/>
          </a:p>
          <a:p>
            <a:pPr marL="0" indent="0">
              <a:buNone/>
            </a:pPr>
            <a:r>
              <a:rPr lang="en-US" dirty="0"/>
              <a:t>String name;</a:t>
            </a:r>
            <a:endParaRPr lang="en-US" dirty="0"/>
          </a:p>
          <a:p>
            <a:pPr marL="0" indent="0">
              <a:buNone/>
            </a:pPr>
            <a:r>
              <a:rPr lang="en-US" dirty="0"/>
              <a:t>double </a:t>
            </a:r>
            <a:r>
              <a:rPr lang="en-US" dirty="0" err="1"/>
              <a:t>bal</a:t>
            </a:r>
            <a:r>
              <a:rPr lang="en-US" dirty="0"/>
              <a:t>;</a:t>
            </a:r>
            <a:endParaRPr lang="en-US" dirty="0"/>
          </a:p>
          <a:p>
            <a:pPr marL="0" indent="0">
              <a:buNone/>
            </a:pPr>
            <a:r>
              <a:rPr lang="en-US" dirty="0"/>
              <a:t>Balance(String n, double b) {</a:t>
            </a:r>
            <a:endParaRPr lang="en-US" dirty="0"/>
          </a:p>
          <a:p>
            <a:pPr marL="0" indent="0">
              <a:buNone/>
            </a:pPr>
            <a:r>
              <a:rPr lang="en-US" dirty="0"/>
              <a:t>name = n;</a:t>
            </a:r>
            <a:endParaRPr lang="en-US" dirty="0"/>
          </a:p>
          <a:p>
            <a:pPr marL="0" indent="0">
              <a:buNone/>
            </a:pPr>
            <a:r>
              <a:rPr lang="en-US" dirty="0" err="1"/>
              <a:t>bal</a:t>
            </a:r>
            <a:r>
              <a:rPr lang="en-US" dirty="0"/>
              <a:t> = b;</a:t>
            </a:r>
            <a:endParaRPr lang="en-US" dirty="0"/>
          </a:p>
          <a:p>
            <a:pPr marL="0" indent="0">
              <a:buNone/>
            </a:pPr>
            <a:r>
              <a:rPr lang="en-US" dirty="0"/>
              <a:t>}</a:t>
            </a:r>
            <a:endParaRPr lang="en-US" dirty="0"/>
          </a:p>
          <a:p>
            <a:pPr marL="0" indent="0">
              <a:buNone/>
            </a:pPr>
            <a:r>
              <a:rPr lang="en-US" dirty="0"/>
              <a:t>void show() {</a:t>
            </a:r>
            <a:endParaRPr lang="en-US" dirty="0"/>
          </a:p>
          <a:p>
            <a:pPr marL="0" indent="0">
              <a:buNone/>
            </a:pPr>
            <a:r>
              <a:rPr lang="en-US" dirty="0"/>
              <a:t>if(</a:t>
            </a:r>
            <a:r>
              <a:rPr lang="en-US" dirty="0" err="1"/>
              <a:t>bal</a:t>
            </a:r>
            <a:r>
              <a:rPr lang="en-US" dirty="0"/>
              <a:t>&lt;0)</a:t>
            </a:r>
            <a:endParaRPr lang="en-US" dirty="0"/>
          </a:p>
          <a:p>
            <a:pPr marL="0" indent="0">
              <a:buNone/>
            </a:pPr>
            <a:r>
              <a:rPr lang="en-US" dirty="0" err="1"/>
              <a:t>System.out.print</a:t>
            </a:r>
            <a:r>
              <a:rPr lang="en-US" dirty="0"/>
              <a:t>("--&gt; ");</a:t>
            </a:r>
            <a:endParaRPr lang="en-US" dirty="0"/>
          </a:p>
          <a:p>
            <a:pPr marL="0" indent="0">
              <a:buNone/>
            </a:pPr>
            <a:r>
              <a:rPr lang="en-US" dirty="0" err="1"/>
              <a:t>System.out.println</a:t>
            </a:r>
            <a:r>
              <a:rPr lang="en-US" dirty="0"/>
              <a:t>(name + ": $" + </a:t>
            </a:r>
            <a:r>
              <a:rPr lang="en-US" dirty="0" err="1"/>
              <a:t>bal</a:t>
            </a:r>
            <a:r>
              <a:rPr lang="en-US" dirty="0"/>
              <a:t>);</a:t>
            </a:r>
            <a:endParaRPr lang="en-US" dirty="0"/>
          </a:p>
          <a:p>
            <a:pPr marL="0" indent="0">
              <a:buNone/>
            </a:pPr>
            <a:r>
              <a:rPr lang="en-US" dirty="0"/>
              <a:t>}</a:t>
            </a:r>
            <a:endParaRPr lang="en-US" dirty="0"/>
          </a:p>
          <a:p>
            <a:pPr marL="0" indent="0">
              <a:buNone/>
            </a:pPr>
            <a:r>
              <a:rPr lang="en-US" dirty="0"/>
              <a:t>}</a:t>
            </a:r>
            <a:endParaRPr lang="en-US" dirty="0"/>
          </a:p>
        </p:txBody>
      </p:sp>
      <p:sp>
        <p:nvSpPr>
          <p:cNvPr id="4" name="Content Placeholder 3"/>
          <p:cNvSpPr>
            <a:spLocks noGrp="1"/>
          </p:cNvSpPr>
          <p:nvPr>
            <p:ph sz="half" idx="2"/>
          </p:nvPr>
        </p:nvSpPr>
        <p:spPr>
          <a:xfrm>
            <a:off x="6199361" y="965545"/>
            <a:ext cx="5181600" cy="4351338"/>
          </a:xfrm>
        </p:spPr>
        <p:txBody>
          <a:bodyPr>
            <a:normAutofit fontScale="55000" lnSpcReduction="20000"/>
          </a:bodyPr>
          <a:lstStyle/>
          <a:p>
            <a:pPr marL="0" indent="0">
              <a:buNone/>
            </a:pPr>
            <a:r>
              <a:rPr lang="en-US" dirty="0"/>
              <a:t>class </a:t>
            </a:r>
            <a:r>
              <a:rPr lang="en-US" dirty="0" err="1"/>
              <a:t>AccountBalance</a:t>
            </a:r>
            <a:endParaRPr lang="en-US" dirty="0"/>
          </a:p>
          <a:p>
            <a:pPr marL="0" indent="0">
              <a:buNone/>
            </a:pPr>
            <a:r>
              <a:rPr lang="en-US" dirty="0"/>
              <a:t> {</a:t>
            </a:r>
            <a:endParaRPr lang="en-US" dirty="0"/>
          </a:p>
          <a:p>
            <a:pPr marL="0" indent="0">
              <a:buNone/>
            </a:pPr>
            <a:r>
              <a:rPr lang="en-US" dirty="0"/>
              <a:t>public static void main(String </a:t>
            </a:r>
            <a:r>
              <a:rPr lang="en-US" dirty="0" err="1"/>
              <a:t>args</a:t>
            </a:r>
            <a:r>
              <a:rPr lang="en-US" dirty="0"/>
              <a:t>[]) </a:t>
            </a:r>
            <a:endParaRPr lang="en-US" dirty="0"/>
          </a:p>
          <a:p>
            <a:pPr marL="0" indent="0">
              <a:buNone/>
            </a:pPr>
            <a:r>
              <a:rPr lang="en-US" dirty="0"/>
              <a:t>{</a:t>
            </a:r>
            <a:endParaRPr lang="en-US" dirty="0"/>
          </a:p>
          <a:p>
            <a:pPr marL="0" indent="0">
              <a:buNone/>
            </a:pPr>
            <a:r>
              <a:rPr lang="en-US" dirty="0"/>
              <a:t>   Balance current[] = new Balance[3];</a:t>
            </a:r>
            <a:endParaRPr lang="en-US" dirty="0"/>
          </a:p>
          <a:p>
            <a:pPr marL="0" indent="0">
              <a:buNone/>
            </a:pPr>
            <a:r>
              <a:rPr lang="en-US" dirty="0"/>
              <a:t>current[0] = new Balance("K. J. Fielding", 123.23);</a:t>
            </a:r>
            <a:endParaRPr lang="en-US" dirty="0"/>
          </a:p>
          <a:p>
            <a:pPr marL="0" indent="0">
              <a:buNone/>
            </a:pPr>
            <a:r>
              <a:rPr lang="en-US" dirty="0"/>
              <a:t>current[1] = new Balance("Will Tell", 157.02);</a:t>
            </a:r>
            <a:endParaRPr lang="en-US" dirty="0"/>
          </a:p>
          <a:p>
            <a:pPr marL="0" indent="0">
              <a:buNone/>
            </a:pPr>
            <a:r>
              <a:rPr lang="en-US" dirty="0"/>
              <a:t>current[2] = new Balance("Tom Jackson", -12.33);</a:t>
            </a:r>
            <a:endParaRPr lang="en-US" dirty="0"/>
          </a:p>
          <a:p>
            <a:pPr marL="0" indent="0">
              <a:buNone/>
            </a:pPr>
            <a:r>
              <a:rPr lang="en-US" dirty="0"/>
              <a:t>for(</a:t>
            </a:r>
            <a:r>
              <a:rPr lang="en-US" dirty="0" err="1"/>
              <a:t>int</a:t>
            </a:r>
            <a:r>
              <a:rPr lang="en-US" dirty="0"/>
              <a:t> i=0; i&lt;3; i++) current[i].show();</a:t>
            </a:r>
            <a:endParaRPr lang="en-US" dirty="0"/>
          </a:p>
          <a:p>
            <a:pPr marL="0" indent="0">
              <a:buNone/>
            </a:pPr>
            <a:r>
              <a:rPr lang="en-US" dirty="0"/>
              <a:t>}</a:t>
            </a:r>
            <a:endParaRPr lang="en-US" dirty="0"/>
          </a:p>
          <a:p>
            <a:pPr marL="0" indent="0">
              <a:buNone/>
            </a:pPr>
            <a:r>
              <a:rPr lang="en-US" dirty="0"/>
              <a:t>}</a:t>
            </a:r>
            <a:endParaRPr lang="en-US" dirty="0"/>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5" name="Footer Placeholder 4"/>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6596" y="757316"/>
            <a:ext cx="5181600" cy="4351338"/>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Call this file </a:t>
            </a:r>
            <a:r>
              <a:rPr lang="en-US" b="1" dirty="0">
                <a:latin typeface="Times New Roman" panose="02020603050405020304" pitchFamily="18" charset="0"/>
                <a:cs typeface="Times New Roman" panose="02020603050405020304" pitchFamily="18" charset="0"/>
              </a:rPr>
              <a:t>AccountBalance.java </a:t>
            </a:r>
            <a:r>
              <a:rPr lang="en-US" dirty="0">
                <a:latin typeface="Times New Roman" panose="02020603050405020304" pitchFamily="18" charset="0"/>
                <a:cs typeface="Times New Roman" panose="02020603050405020304" pitchFamily="18" charset="0"/>
              </a:rPr>
              <a:t>and put it in a directory called </a:t>
            </a:r>
            <a:r>
              <a:rPr lang="en-US" b="1" dirty="0" err="1">
                <a:latin typeface="Times New Roman" panose="02020603050405020304" pitchFamily="18" charset="0"/>
                <a:cs typeface="Times New Roman" panose="02020603050405020304" pitchFamily="18" charset="0"/>
              </a:rPr>
              <a:t>MyPack</a:t>
            </a:r>
            <a:r>
              <a:rPr lang="en-US" dirty="0">
                <a:latin typeface="Times New Roman" panose="02020603050405020304" pitchFamily="18" charset="0"/>
                <a:cs typeface="Times New Roman" panose="02020603050405020304" pitchFamily="18" charset="0"/>
              </a:rPr>
              <a:t>. Next, compile the file. Make sure that the resulting </a:t>
            </a:r>
            <a:r>
              <a:rPr lang="en-US" b="1" dirty="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file is also in the </a:t>
            </a:r>
            <a:r>
              <a:rPr lang="en-US" b="1" dirty="0" err="1">
                <a:latin typeface="Times New Roman" panose="02020603050405020304" pitchFamily="18" charset="0"/>
                <a:cs typeface="Times New Roman" panose="02020603050405020304" pitchFamily="18" charset="0"/>
              </a:rPr>
              <a:t>MyPack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directory.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Then, try executing the </a:t>
            </a:r>
            <a:r>
              <a:rPr lang="en-US" b="1" dirty="0" err="1">
                <a:latin typeface="Times New Roman" panose="02020603050405020304" pitchFamily="18" charset="0"/>
                <a:cs typeface="Times New Roman" panose="02020603050405020304" pitchFamily="18" charset="0"/>
              </a:rPr>
              <a:t>AccountBalance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using the following command line: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java </a:t>
            </a:r>
            <a:r>
              <a:rPr lang="en-US" b="1" u="sng" dirty="0" err="1">
                <a:latin typeface="Times New Roman" panose="02020603050405020304" pitchFamily="18" charset="0"/>
                <a:cs typeface="Times New Roman" panose="02020603050405020304" pitchFamily="18" charset="0"/>
              </a:rPr>
              <a:t>MyPack.AccountBalance</a:t>
            </a:r>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Remember, you will need to be in the directory above </a:t>
            </a:r>
            <a:r>
              <a:rPr lang="en-US" b="1" dirty="0" err="1">
                <a:latin typeface="Times New Roman" panose="02020603050405020304" pitchFamily="18" charset="0"/>
                <a:cs typeface="Times New Roman" panose="02020603050405020304" pitchFamily="18" charset="0"/>
              </a:rPr>
              <a:t>MyPack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you execute this command. (Alternatively, you can use one of the other two options described in </a:t>
            </a:r>
            <a:r>
              <a:rPr lang="en-US" dirty="0" err="1">
                <a:latin typeface="Times New Roman" panose="02020603050405020304" pitchFamily="18" charset="0"/>
                <a:cs typeface="Times New Roman" panose="02020603050405020304" pitchFamily="18" charset="0"/>
              </a:rPr>
              <a:t>thepreceding</a:t>
            </a:r>
            <a:r>
              <a:rPr lang="en-US" dirty="0">
                <a:latin typeface="Times New Roman" panose="02020603050405020304" pitchFamily="18" charset="0"/>
                <a:cs typeface="Times New Roman" panose="02020603050405020304" pitchFamily="18" charset="0"/>
              </a:rPr>
              <a:t> section to specify the path </a:t>
            </a:r>
            <a:r>
              <a:rPr lang="en-US" b="1" dirty="0" err="1">
                <a:latin typeface="Times New Roman" panose="02020603050405020304" pitchFamily="18" charset="0"/>
                <a:cs typeface="Times New Roman" panose="02020603050405020304" pitchFamily="18" charset="0"/>
              </a:rPr>
              <a:t>MyPack</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explained, </a:t>
            </a:r>
            <a:r>
              <a:rPr lang="en-US" b="1" dirty="0" err="1">
                <a:latin typeface="Times New Roman" panose="02020603050405020304" pitchFamily="18" charset="0"/>
                <a:cs typeface="Times New Roman" panose="02020603050405020304" pitchFamily="18" charset="0"/>
              </a:rPr>
              <a:t>AccountBalance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now part of the package </a:t>
            </a:r>
            <a:r>
              <a:rPr lang="en-US" b="1" dirty="0" err="1">
                <a:latin typeface="Times New Roman" panose="02020603050405020304" pitchFamily="18" charset="0"/>
                <a:cs typeface="Times New Roman" panose="02020603050405020304" pitchFamily="18" charset="0"/>
              </a:rPr>
              <a:t>MyPack</a:t>
            </a:r>
            <a:r>
              <a:rPr lang="en-US" dirty="0">
                <a:latin typeface="Times New Roman" panose="02020603050405020304" pitchFamily="18" charset="0"/>
                <a:cs typeface="Times New Roman" panose="02020603050405020304" pitchFamily="18" charset="0"/>
              </a:rPr>
              <a:t>. This means that it cannot be executed by itself. That is, you cannot use this command line: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java </a:t>
            </a:r>
            <a:r>
              <a:rPr lang="en-US" b="1" dirty="0" err="1">
                <a:latin typeface="Times New Roman" panose="02020603050405020304" pitchFamily="18" charset="0"/>
                <a:cs typeface="Times New Roman" panose="02020603050405020304" pitchFamily="18" charset="0"/>
              </a:rPr>
              <a:t>AccountBalance</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err="1">
                <a:latin typeface="Times New Roman" panose="02020603050405020304" pitchFamily="18" charset="0"/>
                <a:cs typeface="Times New Roman" panose="02020603050405020304" pitchFamily="18" charset="0"/>
              </a:rPr>
              <a:t>AccountBalance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must be qualified with its package name.</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999431" y="757316"/>
            <a:ext cx="5181600" cy="4351338"/>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Java provides many levels of protection to allow</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fine-grained control over the visibility of variables and methods within classes, subclasses, and packages.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Java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addresses four categories of visibility for class members: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Subclasses in the same package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Non-subclasses in the same package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Subclasses in different packages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Classes that are neither in the same package nor subclasses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three access modifiers, </a:t>
            </a:r>
            <a:r>
              <a:rPr lang="en-US" b="1" dirty="0">
                <a:latin typeface="Times New Roman" panose="02020603050405020304" pitchFamily="18" charset="0"/>
                <a:cs typeface="Times New Roman" panose="02020603050405020304" pitchFamily="18" charset="0"/>
              </a:rPr>
              <a:t>private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protected</a:t>
            </a:r>
            <a:r>
              <a:rPr lang="en-US" dirty="0">
                <a:latin typeface="Times New Roman" panose="02020603050405020304" pitchFamily="18" charset="0"/>
                <a:cs typeface="Times New Roman" panose="02020603050405020304" pitchFamily="18" charset="0"/>
              </a:rPr>
              <a:t>, provide a variety of ways to produce the many levels of access required by these categories. Table 9-1 sums up the interactions.</a:t>
            </a:r>
            <a:endParaRPr lang="en-US"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5" name="Footer Placeholder 4"/>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Class member access</a:t>
            </a:r>
            <a:endParaRPr lang="en-US" sz="3400" dirty="0">
              <a:solidFill>
                <a:srgbClr val="FF0000"/>
              </a:solidFill>
              <a:latin typeface="Copperplate Gothic Light" panose="020E0507020206020404" pitchFamily="34" charset="0"/>
            </a:endParaRPr>
          </a:p>
        </p:txBody>
      </p:sp>
      <p:sp>
        <p:nvSpPr>
          <p:cNvPr id="6" name="Content Placeholder 5"/>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private ,no modifier, </a:t>
            </a:r>
            <a:r>
              <a:rPr lang="en-US" dirty="0" err="1">
                <a:latin typeface="Times New Roman" panose="02020603050405020304" pitchFamily="18" charset="0"/>
                <a:cs typeface="Times New Roman" panose="02020603050405020304" pitchFamily="18" charset="0"/>
              </a:rPr>
              <a:t>protected,public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Same class                                Yes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Same package subclass           No Yes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Same package non-subclass   No Yes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Different package subclass      No </a:t>
            </a:r>
            <a:r>
              <a:rPr lang="en-US" dirty="0" err="1">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Yes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Different package non-subclass No No No yes</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734"/>
            <a:ext cx="10515600" cy="1325563"/>
          </a:xfrm>
        </p:spPr>
        <p:txBody>
          <a:bodyPr>
            <a:normAutofit/>
          </a:bodyPr>
          <a:lstStyle/>
          <a:p>
            <a:pPr algn="ctr"/>
            <a:r>
              <a:rPr lang="en-US" sz="3400" dirty="0">
                <a:solidFill>
                  <a:srgbClr val="FF0000"/>
                </a:solidFill>
                <a:latin typeface="Copperplate Gothic Light" panose="020E0507020206020404" pitchFamily="34" charset="0"/>
              </a:rPr>
              <a:t>An Access Example</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741631" y="1318631"/>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The source for the first package defines three classes: Protection, Derived, and </a:t>
            </a:r>
            <a:r>
              <a:rPr lang="en-US" sz="2000" dirty="0" err="1">
                <a:latin typeface="Times New Roman" panose="02020603050405020304" pitchFamily="18" charset="0"/>
                <a:cs typeface="Times New Roman" panose="02020603050405020304" pitchFamily="18" charset="0"/>
              </a:rPr>
              <a:t>SamePackage</a:t>
            </a:r>
            <a:r>
              <a:rPr lang="en-US" sz="2000" dirty="0">
                <a:latin typeface="Times New Roman" panose="02020603050405020304" pitchFamily="18" charset="0"/>
                <a:cs typeface="Times New Roman" panose="02020603050405020304" pitchFamily="18" charset="0"/>
              </a:rPr>
              <a:t>. The first class defines four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variables in each of the legal protection modes. The variable n is declared with the default protection, </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 is private, </a:t>
            </a:r>
            <a:r>
              <a:rPr lang="en-US" sz="2000" dirty="0" err="1">
                <a:latin typeface="Times New Roman" panose="02020603050405020304" pitchFamily="18" charset="0"/>
                <a:cs typeface="Times New Roman" panose="02020603050405020304" pitchFamily="18" charset="0"/>
              </a:rPr>
              <a:t>n_pro</a:t>
            </a:r>
            <a:r>
              <a:rPr lang="en-US" sz="2000" dirty="0">
                <a:latin typeface="Times New Roman" panose="02020603050405020304" pitchFamily="18" charset="0"/>
                <a:cs typeface="Times New Roman" panose="02020603050405020304" pitchFamily="18" charset="0"/>
              </a:rPr>
              <a:t> is protected, and </a:t>
            </a:r>
            <a:r>
              <a:rPr lang="en-US" sz="2000" dirty="0" err="1">
                <a:latin typeface="Times New Roman" panose="02020603050405020304" pitchFamily="18" charset="0"/>
                <a:cs typeface="Times New Roman" panose="02020603050405020304" pitchFamily="18" charset="0"/>
              </a:rPr>
              <a:t>n_pub</a:t>
            </a:r>
            <a:r>
              <a:rPr lang="en-US" sz="2000" dirty="0">
                <a:latin typeface="Times New Roman" panose="02020603050405020304" pitchFamily="18" charset="0"/>
                <a:cs typeface="Times New Roman" panose="02020603050405020304" pitchFamily="18" charset="0"/>
              </a:rPr>
              <a:t> is public.</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Each subsequent class in this example will try to access the variables in an instance of this class. The lines that will not compile due to access restrictions are commented out. Before each of these lines is a comment listing the places from which this level of protection would allow access.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second class, Derived, is a subclass of Protection in the same package, p1. This grants Derived access to every variable in Protection except for </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 the private one.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third class, </a:t>
            </a:r>
            <a:r>
              <a:rPr lang="en-US" sz="2000" dirty="0" err="1">
                <a:latin typeface="Times New Roman" panose="02020603050405020304" pitchFamily="18" charset="0"/>
                <a:cs typeface="Times New Roman" panose="02020603050405020304" pitchFamily="18" charset="0"/>
              </a:rPr>
              <a:t>SamePackage</a:t>
            </a:r>
            <a:r>
              <a:rPr lang="en-US" sz="2000" dirty="0">
                <a:latin typeface="Times New Roman" panose="02020603050405020304" pitchFamily="18" charset="0"/>
                <a:cs typeface="Times New Roman" panose="02020603050405020304" pitchFamily="18" charset="0"/>
              </a:rPr>
              <a:t>, is not a subclass of Protection, but is in the same package and also has access to all but </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Protection.java:</a:t>
            </a:r>
            <a:r>
              <a:rPr lang="en-US" dirty="0"/>
              <a:t> </a:t>
            </a:r>
            <a:br>
              <a:rPr lang="en-US" dirty="0"/>
            </a:br>
            <a:endParaRPr lang="en-US" dirty="0"/>
          </a:p>
        </p:txBody>
      </p:sp>
      <p:sp>
        <p:nvSpPr>
          <p:cNvPr id="3" name="Content Placeholder 2"/>
          <p:cNvSpPr>
            <a:spLocks noGrp="1"/>
          </p:cNvSpPr>
          <p:nvPr>
            <p:ph idx="1"/>
          </p:nvPr>
        </p:nvSpPr>
        <p:spPr>
          <a:xfrm>
            <a:off x="992109" y="1253331"/>
            <a:ext cx="10515600" cy="4351338"/>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package p1;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public class Protection</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n = 1;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private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n_pri</a:t>
            </a:r>
            <a:r>
              <a:rPr lang="en-US" sz="1400" dirty="0">
                <a:latin typeface="Times New Roman" panose="02020603050405020304" pitchFamily="18" charset="0"/>
                <a:cs typeface="Times New Roman" panose="02020603050405020304" pitchFamily="18" charset="0"/>
              </a:rPr>
              <a:t> = 2;</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protected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n_pro</a:t>
            </a:r>
            <a:r>
              <a:rPr lang="en-US" sz="1400" dirty="0">
                <a:latin typeface="Times New Roman" panose="02020603050405020304" pitchFamily="18" charset="0"/>
                <a:cs typeface="Times New Roman" panose="02020603050405020304" pitchFamily="18" charset="0"/>
              </a:rPr>
              <a:t> = 3;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public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n_pub</a:t>
            </a:r>
            <a:r>
              <a:rPr lang="en-US" sz="1400" dirty="0">
                <a:latin typeface="Times New Roman" panose="02020603050405020304" pitchFamily="18" charset="0"/>
                <a:cs typeface="Times New Roman" panose="02020603050405020304" pitchFamily="18" charset="0"/>
              </a:rPr>
              <a:t> = 4;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public Protection()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("base constructor");</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("n = " + n);</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n_pri</a:t>
            </a:r>
            <a:r>
              <a:rPr lang="en-US" sz="1400" dirty="0">
                <a:latin typeface="Times New Roman" panose="02020603050405020304" pitchFamily="18" charset="0"/>
                <a:cs typeface="Times New Roman" panose="02020603050405020304" pitchFamily="18" charset="0"/>
              </a:rPr>
              <a:t> = " + </a:t>
            </a:r>
            <a:r>
              <a:rPr lang="en-US" sz="1400" dirty="0" err="1">
                <a:latin typeface="Times New Roman" panose="02020603050405020304" pitchFamily="18" charset="0"/>
                <a:cs typeface="Times New Roman" panose="02020603050405020304" pitchFamily="18" charset="0"/>
              </a:rPr>
              <a:t>n_pri</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n_pro</a:t>
            </a:r>
            <a:r>
              <a:rPr lang="en-US" sz="1400" dirty="0">
                <a:latin typeface="Times New Roman" panose="02020603050405020304" pitchFamily="18" charset="0"/>
                <a:cs typeface="Times New Roman" panose="02020603050405020304" pitchFamily="18" charset="0"/>
              </a:rPr>
              <a:t> = " + </a:t>
            </a:r>
            <a:r>
              <a:rPr lang="en-US" sz="1400" dirty="0" err="1">
                <a:latin typeface="Times New Roman" panose="02020603050405020304" pitchFamily="18" charset="0"/>
                <a:cs typeface="Times New Roman" panose="02020603050405020304" pitchFamily="18" charset="0"/>
              </a:rPr>
              <a:t>n_pro</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n_pub</a:t>
            </a:r>
            <a:r>
              <a:rPr lang="en-US" sz="1400" dirty="0">
                <a:latin typeface="Times New Roman" panose="02020603050405020304" pitchFamily="18" charset="0"/>
                <a:cs typeface="Times New Roman" panose="02020603050405020304" pitchFamily="18" charset="0"/>
              </a:rPr>
              <a:t> = " + </a:t>
            </a:r>
            <a:r>
              <a:rPr lang="en-US" sz="1400" dirty="0" err="1">
                <a:latin typeface="Times New Roman" panose="02020603050405020304" pitchFamily="18" charset="0"/>
                <a:cs typeface="Times New Roman" panose="02020603050405020304" pitchFamily="18" charset="0"/>
              </a:rPr>
              <a:t>n_pub</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Derived.java:</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372951"/>
            <a:ext cx="10515600" cy="435133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package p1;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class Derived extends Protection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Derived()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("derived constructor");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("n = " + n);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"4 + </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class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SamePackage.java</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741631" y="1481593"/>
            <a:ext cx="10515600" cy="435133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 package p1;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class </a:t>
            </a:r>
            <a:r>
              <a:rPr lang="en-US" sz="2200" dirty="0" err="1">
                <a:latin typeface="Times New Roman" panose="02020603050405020304" pitchFamily="18" charset="0"/>
                <a:cs typeface="Times New Roman" panose="02020603050405020304" pitchFamily="18" charset="0"/>
              </a:rPr>
              <a:t>SamePackage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SamePackage</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Protection p = new Protection();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("same package constructor");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("n = " + </a:t>
            </a:r>
            <a:r>
              <a:rPr lang="en-US" sz="2200" dirty="0" err="1">
                <a:latin typeface="Times New Roman" panose="02020603050405020304" pitchFamily="18" charset="0"/>
                <a:cs typeface="Times New Roman" panose="02020603050405020304" pitchFamily="18" charset="0"/>
              </a:rPr>
              <a:t>p.n</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class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p.n_pri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p.n_pro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p.n_pub</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Protection2.java:</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526860"/>
            <a:ext cx="10515600" cy="435133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package p2;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class Protection2 extends p1.Protection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Protection2()</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("derived other package constructor");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class or package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("n = " + n);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class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3844" y="378082"/>
            <a:ext cx="10515600" cy="463639"/>
          </a:xfrm>
        </p:spPr>
        <p:txBody>
          <a:bodyPr>
            <a:normAutofit fontScale="90000"/>
          </a:bodyPr>
          <a:lstStyle/>
          <a:p>
            <a:pPr algn="ctr"/>
            <a:r>
              <a:rPr lang="en-US" sz="3200" dirty="0">
                <a:solidFill>
                  <a:srgbClr val="FF0000"/>
                </a:solidFill>
                <a:latin typeface="Copperplate Gothic Light" panose="020E0507020206020404" pitchFamily="34" charset="0"/>
              </a:rPr>
              <a:t>Outline of the Presentation</a:t>
            </a:r>
            <a:endParaRPr lang="en-IN" sz="32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326265" y="969269"/>
            <a:ext cx="11539470" cy="5047010"/>
          </a:xfrm>
        </p:spPr>
        <p:txBody>
          <a:bodyPr>
            <a:noAutofit/>
          </a:bodyPr>
          <a:lstStyle/>
          <a:p>
            <a:r>
              <a:rPr lang="en-IN" sz="2000" dirty="0">
                <a:solidFill>
                  <a:srgbClr val="000000"/>
                </a:solidFill>
                <a:latin typeface="Times New Roman" panose="02020603050405020304" pitchFamily="18" charset="0"/>
                <a:cs typeface="Times New Roman" panose="02020603050405020304" pitchFamily="18" charset="0"/>
              </a:rPr>
              <a:t>Ob</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ject and Classes; Constructor; Data types; Variables; Modifier and Operators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Structural Programming Paradigm: Branching, Iteration, Decision making, and Arrays</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Procedural Programming Paradigm: Characteristics; Function Definition; Function Declaration and Calling; Function Arguments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Object-Oriented Programming Paradigm: Abstraction; Encapsulation; Inheritance; Polymorphism; Overriding</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Interfaces: Declaring, Implementing; Extended and Tagging</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Package: Package Creation</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4294967295"/>
          </p:nvPr>
        </p:nvSpPr>
        <p:spPr>
          <a:xfrm>
            <a:off x="0" y="6496052"/>
            <a:ext cx="3911097" cy="365125"/>
          </a:xfrm>
        </p:spPr>
        <p:txBody>
          <a:bodyPr/>
          <a:lstStyle/>
          <a:p>
            <a:fld id="{57F956A3-3ECC-41EF-871E-5328264242AE}" type="datetime1">
              <a:rPr lang="en-US" smtClean="0"/>
            </a:fld>
            <a:endParaRPr lang="en-IN" dirty="0"/>
          </a:p>
        </p:txBody>
      </p:sp>
      <p:sp>
        <p:nvSpPr>
          <p:cNvPr id="6" name="Slide Number Placeholder 5"/>
          <p:cNvSpPr>
            <a:spLocks noGrp="1"/>
          </p:cNvSpPr>
          <p:nvPr>
            <p:ph type="sldNum" sz="quarter" idx="12"/>
          </p:nvPr>
        </p:nvSpPr>
        <p:spPr/>
        <p:txBody>
          <a:bodyPr/>
          <a:lstStyle/>
          <a:p>
            <a:fld id="{AD7ED525-5088-40CF-8CE0-E4296ADF624B}" type="slidenum">
              <a:rPr lang="en-IN" smtClean="0"/>
            </a:fld>
            <a:endParaRPr lang="en-IN" dirty="0"/>
          </a:p>
        </p:txBody>
      </p:sp>
      <p:sp>
        <p:nvSpPr>
          <p:cNvPr id="5" name="Footer Placeholder 4"/>
          <p:cNvSpPr>
            <a:spLocks noGrp="1"/>
          </p:cNvSpPr>
          <p:nvPr>
            <p:ph type="ftr" sz="quarter" idx="4294967295"/>
          </p:nvPr>
        </p:nvSpPr>
        <p:spPr>
          <a:xfrm>
            <a:off x="4038601" y="6483349"/>
            <a:ext cx="4038600" cy="365125"/>
          </a:xfrm>
        </p:spPr>
        <p:txBody>
          <a:bodyPr/>
          <a:lstStyle/>
          <a:p>
            <a:r>
              <a:rPr lang="en-IN" dirty="0" err="1"/>
              <a:t>Dr.P.Rama,  Assistant Professor / SRM CTECH</a:t>
            </a:r>
            <a:endParaRPr lang="en-IN" dirty="0"/>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txBox="1"/>
          <p:nvPr/>
        </p:nvSpPr>
        <p:spPr>
          <a:xfrm>
            <a:off x="8139065" y="6483350"/>
            <a:ext cx="4052935" cy="365125"/>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noFill/>
            <a:prstDash val="solid"/>
            <a:miter lim="800000"/>
          </a:ln>
          <a:effectLst/>
        </p:spPr>
        <p:txBody>
          <a:bodyPr vert="horz" lIns="91440" tIns="45720" rIns="91440" bIns="45720" rtlCol="0" anchor="ctr"/>
          <a:lstStyle>
            <a:defPPr>
              <a:defRPr lang="en-US"/>
            </a:defPPr>
            <a:lvl1pPr marL="0" algn="r" defTabSz="914400" rtl="0" eaLnBrk="1" latinLnBrk="0" hangingPunct="1">
              <a:defRPr sz="1200" b="1" kern="1200">
                <a:solidFill>
                  <a:srgbClr val="0000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3400" dirty="0">
                <a:solidFill>
                  <a:srgbClr val="FF0000"/>
                </a:solidFill>
                <a:latin typeface="Copperplate Gothic Light" panose="020E0507020206020404" pitchFamily="34" charset="0"/>
                <a:cs typeface="Arial" panose="020B0604020202020204" pitchFamily="34" charset="0"/>
              </a:rPr>
              <a:t>Keyword this</a:t>
            </a:r>
            <a:br>
              <a:rPr lang="en-US" sz="3400" dirty="0">
                <a:solidFill>
                  <a:srgbClr val="FF0000"/>
                </a:solidFill>
                <a:latin typeface="Copperplate Gothic Light" panose="020E0507020206020404" pitchFamily="34" charset="0"/>
                <a:cs typeface="Arial" panose="020B0604020202020204" pitchFamily="34" charset="0"/>
              </a:rPr>
            </a:br>
            <a:endParaRPr lang="en-US" sz="3400" dirty="0">
              <a:solidFill>
                <a:srgbClr val="FF0000"/>
              </a:solidFill>
              <a:latin typeface="Copperplate Gothic Light" panose="020E0507020206020404" pitchFamily="34" charset="0"/>
              <a:cs typeface="Arial" panose="020B0604020202020204" pitchFamily="34" charset="0"/>
            </a:endParaRPr>
          </a:p>
        </p:txBody>
      </p:sp>
      <p:sp>
        <p:nvSpPr>
          <p:cNvPr id="103428" name="Rectangle 3"/>
          <p:cNvSpPr>
            <a:spLocks noChangeArrowheads="1"/>
          </p:cNvSpPr>
          <p:nvPr/>
        </p:nvSpPr>
        <p:spPr bwMode="auto">
          <a:xfrm>
            <a:off x="1782023" y="102077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spcBef>
                <a:spcPct val="20000"/>
              </a:spcBef>
              <a:buFontTx/>
              <a:buChar char="•"/>
            </a:pPr>
            <a:r>
              <a:rPr lang="en-US" sz="2000" dirty="0">
                <a:latin typeface="Times New Roman" panose="02020603050405020304" pitchFamily="18" charset="0"/>
                <a:cs typeface="Times New Roman" panose="02020603050405020304" pitchFamily="18" charset="0"/>
              </a:rPr>
              <a:t>Can be used by any object to refer to itself in any class method</a:t>
            </a:r>
            <a:endParaRPr lang="en-US" sz="2000" dirty="0">
              <a:latin typeface="Times New Roman" panose="02020603050405020304" pitchFamily="18" charset="0"/>
              <a:cs typeface="Times New Roman" panose="02020603050405020304" pitchFamily="18" charset="0"/>
            </a:endParaRPr>
          </a:p>
          <a:p>
            <a:pPr marL="533400" indent="-533400">
              <a:spcBef>
                <a:spcPct val="20000"/>
              </a:spcBef>
              <a:buFontTx/>
              <a:buChar char="•"/>
            </a:pPr>
            <a:r>
              <a:rPr lang="en-US" sz="2000" dirty="0">
                <a:latin typeface="Times New Roman" panose="02020603050405020304" pitchFamily="18" charset="0"/>
                <a:cs typeface="Times New Roman" panose="02020603050405020304" pitchFamily="18" charset="0"/>
              </a:rPr>
              <a:t>Typically used to</a:t>
            </a:r>
            <a:endParaRPr lang="en-US" sz="2000" dirty="0">
              <a:latin typeface="Times New Roman" panose="02020603050405020304" pitchFamily="18" charset="0"/>
              <a:cs typeface="Times New Roman" panose="02020603050405020304" pitchFamily="18" charset="0"/>
            </a:endParaRPr>
          </a:p>
          <a:p>
            <a:pPr marL="914400" lvl="1" indent="-457200">
              <a:spcBef>
                <a:spcPct val="20000"/>
              </a:spcBef>
              <a:buFontTx/>
              <a:buChar char="–"/>
            </a:pPr>
            <a:r>
              <a:rPr lang="en-US" sz="2000" dirty="0">
                <a:latin typeface="Times New Roman" panose="02020603050405020304" pitchFamily="18" charset="0"/>
                <a:cs typeface="Times New Roman" panose="02020603050405020304" pitchFamily="18" charset="0"/>
              </a:rPr>
              <a:t>Avoid variable name collisions</a:t>
            </a:r>
            <a:endParaRPr lang="en-US" sz="2000" dirty="0">
              <a:latin typeface="Times New Roman" panose="02020603050405020304" pitchFamily="18" charset="0"/>
              <a:cs typeface="Times New Roman" panose="02020603050405020304" pitchFamily="18" charset="0"/>
            </a:endParaRPr>
          </a:p>
          <a:p>
            <a:pPr marL="914400" lvl="1" indent="-457200">
              <a:spcBef>
                <a:spcPct val="20000"/>
              </a:spcBef>
              <a:buFontTx/>
              <a:buChar char="–"/>
            </a:pPr>
            <a:r>
              <a:rPr lang="en-US" sz="2000" dirty="0">
                <a:latin typeface="Times New Roman" panose="02020603050405020304" pitchFamily="18" charset="0"/>
                <a:cs typeface="Times New Roman" panose="02020603050405020304" pitchFamily="18" charset="0"/>
              </a:rPr>
              <a:t>Pass the receiver as an argument</a:t>
            </a:r>
            <a:endParaRPr lang="en-US" sz="2000" dirty="0">
              <a:latin typeface="Times New Roman" panose="02020603050405020304" pitchFamily="18" charset="0"/>
              <a:cs typeface="Times New Roman" panose="02020603050405020304" pitchFamily="18" charset="0"/>
            </a:endParaRPr>
          </a:p>
          <a:p>
            <a:pPr marL="914400" lvl="1" indent="-457200">
              <a:spcBef>
                <a:spcPct val="20000"/>
              </a:spcBef>
              <a:buFontTx/>
              <a:buChar char="–"/>
            </a:pPr>
            <a:r>
              <a:rPr lang="en-US" sz="2000" dirty="0">
                <a:latin typeface="Times New Roman" panose="02020603050405020304" pitchFamily="18" charset="0"/>
                <a:cs typeface="Times New Roman" panose="02020603050405020304" pitchFamily="18" charset="0"/>
              </a:rPr>
              <a:t>Chain constructors</a:t>
            </a:r>
            <a:endParaRPr lang="en-US" sz="2000" dirty="0">
              <a:latin typeface="Times New Roman" panose="02020603050405020304" pitchFamily="18" charset="0"/>
              <a:cs typeface="Times New Roman" panose="02020603050405020304" pitchFamily="18" charset="0"/>
            </a:endParaRPr>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CB574175-189D-4FE7-9564-D31C3E06BA12}"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968249"/>
          </a:xfrm>
        </p:spPr>
        <p:txBody>
          <a:bodyPr>
            <a:normAutofit/>
          </a:bodyPr>
          <a:lstStyle/>
          <a:p>
            <a:pPr algn="ctr"/>
            <a:r>
              <a:rPr lang="en-US" sz="3400" dirty="0">
                <a:solidFill>
                  <a:srgbClr val="FF0000"/>
                </a:solidFill>
                <a:latin typeface="Copperplate Gothic Light" panose="020E0507020206020404" pitchFamily="34" charset="0"/>
              </a:rPr>
              <a:t>This is file OtherPackage.java:</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629451"/>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package p2;</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OtherPackage</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OtherPackage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p1.Protection p = new p1.Protection();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("other </a:t>
            </a:r>
            <a:r>
              <a:rPr lang="en-US" sz="2000" dirty="0" err="1">
                <a:latin typeface="Times New Roman" panose="02020603050405020304" pitchFamily="18" charset="0"/>
                <a:cs typeface="Times New Roman" panose="02020603050405020304" pitchFamily="18" charset="0"/>
              </a:rPr>
              <a:t>packageconstructor</a:t>
            </a:r>
            <a:r>
              <a:rPr lang="en-US" sz="2000" dirty="0">
                <a:latin typeface="Times New Roman" panose="02020603050405020304" pitchFamily="18" charset="0"/>
                <a:cs typeface="Times New Roman" panose="02020603050405020304" pitchFamily="18" charset="0"/>
              </a:rPr>
              <a:t>"); // class or package only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("n = " + </a:t>
            </a:r>
            <a:r>
              <a:rPr lang="en-US" sz="2000" dirty="0" err="1">
                <a:latin typeface="Times New Roman" panose="02020603050405020304" pitchFamily="18" charset="0"/>
                <a:cs typeface="Times New Roman" panose="02020603050405020304" pitchFamily="18" charset="0"/>
              </a:rPr>
              <a:t>p.n</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class only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p.n_pri</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class, subclass or package only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n_pro</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p.n_pro</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n_pub</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p.n_pub</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endParaRPr lang="en-US" sz="20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628"/>
            <a:ext cx="10515600" cy="1325563"/>
          </a:xfrm>
        </p:spPr>
        <p:txBody>
          <a:bodyPr>
            <a:normAutofit/>
          </a:bodyPr>
          <a:lstStyle/>
          <a:p>
            <a:pPr algn="ctr"/>
            <a:r>
              <a:rPr lang="en-US" sz="3800" dirty="0">
                <a:solidFill>
                  <a:srgbClr val="FF0000"/>
                </a:solidFill>
                <a:latin typeface="Copperplate Gothic Light" panose="020E0507020206020404" pitchFamily="34" charset="0"/>
              </a:rPr>
              <a:t>The one for package p1 is shown here: </a:t>
            </a:r>
            <a:br>
              <a:rPr lang="en-US" dirty="0"/>
            </a:br>
            <a:endParaRPr lang="en-US" dirty="0"/>
          </a:p>
        </p:txBody>
      </p:sp>
      <p:sp>
        <p:nvSpPr>
          <p:cNvPr id="3" name="Content Placeholder 2"/>
          <p:cNvSpPr>
            <a:spLocks noGrp="1"/>
          </p:cNvSpPr>
          <p:nvPr>
            <p:ph idx="1"/>
          </p:nvPr>
        </p:nvSpPr>
        <p:spPr>
          <a:xfrm>
            <a:off x="838200" y="938385"/>
            <a:ext cx="10515600" cy="435133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If you want to try these two packages, here are two test files you can use.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Demo package p1.</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package p1;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Instantiate the various classes in p1.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public class Demo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public static void main(String </a:t>
            </a:r>
            <a:r>
              <a:rPr lang="en-US" sz="2200" dirty="0" err="1">
                <a:latin typeface="Times New Roman" panose="02020603050405020304" pitchFamily="18" charset="0"/>
                <a:cs typeface="Times New Roman" panose="02020603050405020304" pitchFamily="18" charset="0"/>
              </a:rPr>
              <a:t>args</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Protection ob1 = new Protection();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Derived ob2 = new Derived();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SamePackage</a:t>
            </a:r>
            <a:r>
              <a:rPr lang="en-US" sz="2200" dirty="0">
                <a:latin typeface="Times New Roman" panose="02020603050405020304" pitchFamily="18" charset="0"/>
                <a:cs typeface="Times New Roman" panose="02020603050405020304" pitchFamily="18" charset="0"/>
              </a:rPr>
              <a:t> ob3 = new </a:t>
            </a:r>
            <a:r>
              <a:rPr lang="en-US" sz="2200" dirty="0" err="1">
                <a:latin typeface="Times New Roman" panose="02020603050405020304" pitchFamily="18" charset="0"/>
                <a:cs typeface="Times New Roman" panose="02020603050405020304" pitchFamily="18" charset="0"/>
              </a:rPr>
              <a:t>SamePackage</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The test file for p2 is shown next: </a:t>
            </a:r>
            <a:br>
              <a:rPr lang="en-US" dirty="0"/>
            </a:br>
            <a:endParaRPr lang="en-US" dirty="0"/>
          </a:p>
        </p:txBody>
      </p:sp>
      <p:sp>
        <p:nvSpPr>
          <p:cNvPr id="3" name="Content Placeholder 2"/>
          <p:cNvSpPr>
            <a:spLocks noGrp="1"/>
          </p:cNvSpPr>
          <p:nvPr>
            <p:ph idx="1"/>
          </p:nvPr>
        </p:nvSpPr>
        <p:spPr>
          <a:xfrm>
            <a:off x="838200" y="1253331"/>
            <a:ext cx="10515600" cy="435133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Demo package p2.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package p2;</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Instantiate the various classes in p2.</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public class Demo</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Protection2 ob1 = new Protection2(); </a:t>
            </a:r>
            <a:r>
              <a:rPr lang="en-US" sz="2400" dirty="0" err="1">
                <a:latin typeface="Times New Roman" panose="02020603050405020304" pitchFamily="18" charset="0"/>
                <a:cs typeface="Times New Roman" panose="02020603050405020304" pitchFamily="18" charset="0"/>
              </a:rPr>
              <a:t>OtherPackage</a:t>
            </a:r>
            <a:r>
              <a:rPr lang="en-US" sz="2400" dirty="0">
                <a:latin typeface="Times New Roman" panose="02020603050405020304" pitchFamily="18" charset="0"/>
                <a:cs typeface="Times New Roman" panose="02020603050405020304" pitchFamily="18" charset="0"/>
              </a:rPr>
              <a:t> ob2 =new </a:t>
            </a:r>
            <a:r>
              <a:rPr lang="en-US" sz="2400" dirty="0" err="1">
                <a:latin typeface="Times New Roman" panose="02020603050405020304" pitchFamily="18" charset="0"/>
                <a:cs typeface="Times New Roman" panose="02020603050405020304" pitchFamily="18" charset="0"/>
              </a:rPr>
              <a:t>OtherPackage</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1325563"/>
          </a:xfrm>
        </p:spPr>
        <p:txBody>
          <a:bodyPr>
            <a:normAutofit/>
          </a:bodyPr>
          <a:lstStyle/>
          <a:p>
            <a:pPr algn="ctr"/>
            <a:r>
              <a:rPr lang="en-US" sz="3400" dirty="0">
                <a:solidFill>
                  <a:srgbClr val="FF0000"/>
                </a:solidFill>
                <a:latin typeface="Copperplate Gothic Light" panose="020E0507020206020404" pitchFamily="34" charset="0"/>
              </a:rPr>
              <a:t>Importing Packages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253331"/>
            <a:ext cx="10515600" cy="4351338"/>
          </a:xfrm>
        </p:spPr>
        <p:txBody>
          <a:bodyPr>
            <a:noAutofit/>
          </a:bodyPr>
          <a:lstStyle/>
          <a:p>
            <a:r>
              <a:rPr lang="en-US" sz="2200" dirty="0">
                <a:latin typeface="Times New Roman" panose="02020603050405020304" pitchFamily="18" charset="0"/>
                <a:cs typeface="Times New Roman" panose="02020603050405020304" pitchFamily="18" charset="0"/>
              </a:rPr>
              <a:t> Java includes the import statement to bring certain classes, or entire packages, into visibility. Once imported, a class can be referred to directly, using only its name.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import statement is a convenience to the programmer and is not technically needed to write a complete Java program.</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If you are going to refer to a few dozen classes in your application, however, the import statement will save a lot of typing.</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In a Java source file, import statements occur immediately following the package statement (if it exists) and before any class definitions.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This is the general form of the import statement: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pkg1 [.pkg2].(</a:t>
            </a:r>
            <a:r>
              <a:rPr lang="en-US" sz="2200" dirty="0" err="1">
                <a:latin typeface="Times New Roman" panose="02020603050405020304" pitchFamily="18" charset="0"/>
                <a:cs typeface="Times New Roman" panose="02020603050405020304" pitchFamily="18" charset="0"/>
              </a:rPr>
              <a:t>classname</a:t>
            </a:r>
            <a:r>
              <a:rPr lang="en-US" sz="2200" dirty="0">
                <a:latin typeface="Times New Roman" panose="02020603050405020304" pitchFamily="18" charset="0"/>
                <a:cs typeface="Times New Roman" panose="02020603050405020304" pitchFamily="18" charset="0"/>
              </a:rPr>
              <a:t> | *);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Here, pkg1 is the name of a top-level package, and pkg2 is the name of a subordinate package inside the outer package separated by a dot (.).</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Package</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544967"/>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All of the standard Java classes included with Java are stored in a package called java.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basic language functions are stored in a package inside of the java package called </a:t>
            </a:r>
            <a:r>
              <a:rPr lang="en-US" sz="2400" dirty="0" err="1">
                <a:latin typeface="Times New Roman" panose="02020603050405020304" pitchFamily="18" charset="0"/>
                <a:cs typeface="Times New Roman" panose="02020603050405020304" pitchFamily="18" charset="0"/>
              </a:rPr>
              <a:t>java.lang</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java.lang</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Finally, you specify either an explicit </a:t>
            </a:r>
            <a:r>
              <a:rPr lang="en-US" sz="2400" dirty="0" err="1">
                <a:latin typeface="Times New Roman" panose="02020603050405020304" pitchFamily="18" charset="0"/>
                <a:cs typeface="Times New Roman" panose="02020603050405020304" pitchFamily="18" charset="0"/>
              </a:rPr>
              <a:t>classname</a:t>
            </a:r>
            <a:r>
              <a:rPr lang="en-US" sz="2400" dirty="0">
                <a:latin typeface="Times New Roman" panose="02020603050405020304" pitchFamily="18" charset="0"/>
                <a:cs typeface="Times New Roman" panose="02020603050405020304" pitchFamily="18" charset="0"/>
              </a:rPr>
              <a:t> or a star (*), which indicates that the Java compiler should import the entire package.</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8508"/>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It must be emphasized that the import statement is optional.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Any place you use a class name, you can use its fully qualified name, which includes its full package hierarchy.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For example, this fragment uses an import statement: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java.util</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MyDate</a:t>
            </a:r>
            <a:r>
              <a:rPr lang="en-US" sz="2400" dirty="0">
                <a:latin typeface="Times New Roman" panose="02020603050405020304" pitchFamily="18" charset="0"/>
                <a:cs typeface="Times New Roman" panose="02020603050405020304" pitchFamily="18" charset="0"/>
              </a:rPr>
              <a:t> extends Date { }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same example without the import statement looks like this: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class </a:t>
            </a:r>
            <a:r>
              <a:rPr lang="en-US" sz="2400" dirty="0" err="1">
                <a:latin typeface="Times New Roman" panose="02020603050405020304" pitchFamily="18" charset="0"/>
                <a:cs typeface="Times New Roman" panose="02020603050405020304" pitchFamily="18" charset="0"/>
              </a:rPr>
              <a:t>MyDate</a:t>
            </a:r>
            <a:r>
              <a:rPr lang="en-US" sz="2400" dirty="0">
                <a:latin typeface="Times New Roman" panose="02020603050405020304" pitchFamily="18" charset="0"/>
                <a:cs typeface="Times New Roman" panose="02020603050405020304" pitchFamily="18" charset="0"/>
              </a:rPr>
              <a:t> extends </a:t>
            </a:r>
            <a:r>
              <a:rPr lang="en-US" sz="2400" dirty="0" err="1">
                <a:latin typeface="Times New Roman" panose="02020603050405020304" pitchFamily="18" charset="0"/>
                <a:cs typeface="Times New Roman" panose="02020603050405020304" pitchFamily="18" charset="0"/>
              </a:rPr>
              <a:t>java.util.Date</a:t>
            </a:r>
            <a:r>
              <a:rPr lang="en-US" sz="2400" dirty="0">
                <a:latin typeface="Times New Roman" panose="02020603050405020304" pitchFamily="18" charset="0"/>
                <a:cs typeface="Times New Roman" panose="02020603050405020304" pitchFamily="18" charset="0"/>
              </a:rPr>
              <a:t> { } </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74638"/>
            <a:ext cx="8229600" cy="6126162"/>
          </a:xfrm>
        </p:spPr>
        <p:txBody>
          <a:bodyPr>
            <a:normAutofit fontScale="47500" lnSpcReduction="20000"/>
          </a:bodyPr>
          <a:lstStyle/>
          <a:p>
            <a:pPr marL="0" indent="0">
              <a:buNone/>
            </a:pPr>
            <a:r>
              <a:rPr lang="en-US" sz="3800" dirty="0">
                <a:latin typeface="Times New Roman" panose="02020603050405020304" pitchFamily="18" charset="0"/>
                <a:cs typeface="Times New Roman" panose="02020603050405020304" pitchFamily="18" charset="0"/>
              </a:rPr>
              <a:t>package </a:t>
            </a:r>
            <a:r>
              <a:rPr lang="en-US" sz="3800" dirty="0" err="1">
                <a:latin typeface="Times New Roman" panose="02020603050405020304" pitchFamily="18" charset="0"/>
                <a:cs typeface="Times New Roman" panose="02020603050405020304" pitchFamily="18" charset="0"/>
              </a:rPr>
              <a:t>MyPack</a:t>
            </a:r>
            <a:r>
              <a:rPr lang="en-US" sz="3800" dirty="0">
                <a:latin typeface="Times New Roman" panose="02020603050405020304" pitchFamily="18" charset="0"/>
                <a:cs typeface="Times New Roman" panose="02020603050405020304" pitchFamily="18" charset="0"/>
              </a:rPr>
              <a:t>; </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 Now, the Balance class, its constructor, and its show() method are public. This means that they can be used by non-subclass code outside their package. */ </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public class Balance</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 { </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String name;</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 double </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 public Balance(String n, double b) </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 </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name = n; </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 = b; </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 </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public void show()</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 { </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if(</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 &lt;0)</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err="1">
                <a:latin typeface="Times New Roman" panose="02020603050405020304" pitchFamily="18" charset="0"/>
                <a:cs typeface="Times New Roman" panose="02020603050405020304" pitchFamily="18" charset="0"/>
              </a:rPr>
              <a:t>System.out.print</a:t>
            </a:r>
            <a:r>
              <a:rPr lang="en-US" sz="3800" dirty="0">
                <a:latin typeface="Times New Roman" panose="02020603050405020304" pitchFamily="18" charset="0"/>
                <a:cs typeface="Times New Roman" panose="02020603050405020304" pitchFamily="18" charset="0"/>
              </a:rPr>
              <a:t>("--&gt; "); </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err="1">
                <a:latin typeface="Times New Roman" panose="02020603050405020304" pitchFamily="18" charset="0"/>
                <a:cs typeface="Times New Roman" panose="02020603050405020304" pitchFamily="18" charset="0"/>
              </a:rPr>
              <a:t>System.out.println</a:t>
            </a:r>
            <a:r>
              <a:rPr lang="en-US" sz="3800" dirty="0">
                <a:latin typeface="Times New Roman" panose="02020603050405020304" pitchFamily="18" charset="0"/>
                <a:cs typeface="Times New Roman" panose="02020603050405020304" pitchFamily="18" charset="0"/>
              </a:rPr>
              <a:t>(name + ": $" + </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endParaRPr lang="en-US" dirty="0"/>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1348"/>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As you can see, the Balance class is now public.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Also, its constructor and its show( ) method are public, too.</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This means that they can be accessed by any type of code outside the </a:t>
            </a:r>
            <a:r>
              <a:rPr lang="en-US" sz="2400" dirty="0" err="1">
                <a:latin typeface="Times New Roman" panose="02020603050405020304" pitchFamily="18" charset="0"/>
                <a:cs typeface="Times New Roman" panose="02020603050405020304" pitchFamily="18" charset="0"/>
              </a:rPr>
              <a:t>MyPack</a:t>
            </a:r>
            <a:r>
              <a:rPr lang="en-US" sz="2400" dirty="0">
                <a:latin typeface="Times New Roman" panose="02020603050405020304" pitchFamily="18" charset="0"/>
                <a:cs typeface="Times New Roman" panose="02020603050405020304" pitchFamily="18" charset="0"/>
              </a:rPr>
              <a:t> package.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 here </a:t>
            </a:r>
            <a:r>
              <a:rPr lang="en-US" sz="2400" dirty="0" err="1">
                <a:latin typeface="Times New Roman" panose="02020603050405020304" pitchFamily="18" charset="0"/>
                <a:cs typeface="Times New Roman" panose="02020603050405020304" pitchFamily="18" charset="0"/>
              </a:rPr>
              <a:t>TestBalance</a:t>
            </a:r>
            <a:r>
              <a:rPr lang="en-US" sz="2400" dirty="0">
                <a:latin typeface="Times New Roman" panose="02020603050405020304" pitchFamily="18" charset="0"/>
                <a:cs typeface="Times New Roman" panose="02020603050405020304" pitchFamily="18" charset="0"/>
              </a:rPr>
              <a:t> imports </a:t>
            </a:r>
            <a:r>
              <a:rPr lang="en-US" sz="2400" dirty="0" err="1">
                <a:latin typeface="Times New Roman" panose="02020603050405020304" pitchFamily="18" charset="0"/>
                <a:cs typeface="Times New Roman" panose="02020603050405020304" pitchFamily="18" charset="0"/>
              </a:rPr>
              <a:t>MyPack</a:t>
            </a:r>
            <a:r>
              <a:rPr lang="en-US" sz="2400" dirty="0">
                <a:latin typeface="Times New Roman" panose="02020603050405020304" pitchFamily="18" charset="0"/>
                <a:cs typeface="Times New Roman" panose="02020603050405020304" pitchFamily="18" charset="0"/>
              </a:rPr>
              <a:t> and is then able to make use of the Balance class:</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03" y="313696"/>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MyPack</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TestBalance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Because Balance is public, you may use Balance class and call its constructor. */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Balance test = new Balance("J. J. Jaspers", 99.88);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test.show</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you may also call show()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As an experiment, remove the public </a:t>
            </a:r>
            <a:r>
              <a:rPr lang="en-US" sz="2000" dirty="0" err="1">
                <a:latin typeface="Times New Roman" panose="02020603050405020304" pitchFamily="18" charset="0"/>
                <a:cs typeface="Times New Roman" panose="02020603050405020304" pitchFamily="18" charset="0"/>
              </a:rPr>
              <a:t>specifier</a:t>
            </a:r>
            <a:r>
              <a:rPr lang="en-US" sz="2000" dirty="0">
                <a:latin typeface="Times New Roman" panose="02020603050405020304" pitchFamily="18" charset="0"/>
                <a:cs typeface="Times New Roman" panose="02020603050405020304" pitchFamily="18" charset="0"/>
              </a:rPr>
              <a:t> from the Balance class and then try compiling </a:t>
            </a:r>
            <a:r>
              <a:rPr lang="en-US" sz="2000" dirty="0" err="1">
                <a:latin typeface="Times New Roman" panose="02020603050405020304" pitchFamily="18" charset="0"/>
                <a:cs typeface="Times New Roman" panose="02020603050405020304" pitchFamily="18" charset="0"/>
              </a:rPr>
              <a:t>TestBalance</a:t>
            </a:r>
            <a:r>
              <a:rPr lang="en-US" sz="2000" dirty="0">
                <a:latin typeface="Times New Roman" panose="02020603050405020304" pitchFamily="18" charset="0"/>
                <a:cs typeface="Times New Roman" panose="02020603050405020304" pitchFamily="18" charset="0"/>
              </a:rPr>
              <a:t>. As explained, errors will result.</a:t>
            </a:r>
            <a:endParaRPr lang="en-US" sz="2000" dirty="0">
              <a:latin typeface="Times New Roman" panose="02020603050405020304" pitchFamily="18" charset="0"/>
              <a:cs typeface="Times New Roman" panose="02020603050405020304" pitchFamily="18" charset="0"/>
            </a:endParaRPr>
          </a:p>
        </p:txBody>
      </p:sp>
      <p:sp>
        <p:nvSpPr>
          <p:cNvPr id="9"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10"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1"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03"/>
            <a:ext cx="10515600" cy="1325563"/>
          </a:xfrm>
        </p:spPr>
        <p:txBody>
          <a:bodyPr>
            <a:normAutofit/>
          </a:bodyPr>
          <a:lstStyle/>
          <a:p>
            <a:pPr algn="ctr"/>
            <a:r>
              <a:rPr lang="en-US" sz="3400" dirty="0">
                <a:solidFill>
                  <a:srgbClr val="FF0000"/>
                </a:solidFill>
                <a:latin typeface="Copperplate Gothic Light" panose="020E0507020206020404" pitchFamily="34" charset="0"/>
              </a:rPr>
              <a:t>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409166"/>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interfaces Using the keyword interface, you can fully abstract a </a:t>
            </a:r>
            <a:r>
              <a:rPr lang="en-US" sz="2400" dirty="0" err="1">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interface from its implementation.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That is, using interface, you can specify what a class must do, but not how it does it.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Interfaces are syntactically similar to classes, but they lack instance variables, and, as a general rule, their methods are declared without any body.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any number of classes can implement an interface. Also, one class can implement any number of interfaces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Java allows you to fully utilize the “one interface, multiple methods” aspect of polymorphism.</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838200" y="140011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Keyword this allows a method to refer to the object that invoked it.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can be used inside any method to refer to the current object:</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Box(double width, double height, double depth) {</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this.width</a:t>
            </a:r>
            <a:r>
              <a:rPr lang="en-US" sz="2000" dirty="0">
                <a:latin typeface="Times New Roman" panose="02020603050405020304" pitchFamily="18" charset="0"/>
                <a:cs typeface="Times New Roman" panose="02020603050405020304" pitchFamily="18" charset="0"/>
              </a:rPr>
              <a:t> = width;</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this.height</a:t>
            </a:r>
            <a:r>
              <a:rPr lang="en-US" sz="2000" dirty="0">
                <a:latin typeface="Times New Roman" panose="02020603050405020304" pitchFamily="18" charset="0"/>
                <a:cs typeface="Times New Roman" panose="02020603050405020304" pitchFamily="18" charset="0"/>
              </a:rPr>
              <a:t> = height;</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this.depth</a:t>
            </a:r>
            <a:r>
              <a:rPr lang="en-US" sz="2000" dirty="0">
                <a:latin typeface="Times New Roman" panose="02020603050405020304" pitchFamily="18" charset="0"/>
                <a:cs typeface="Times New Roman" panose="02020603050405020304" pitchFamily="18" charset="0"/>
              </a:rPr>
              <a:t> = depth;</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68610"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Keyword this</a:t>
            </a: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dirty="0"/>
            </a:br>
            <a:r>
              <a:rPr lang="en-US" sz="3800" b="1" dirty="0">
                <a:solidFill>
                  <a:srgbClr val="FF0000"/>
                </a:solidFill>
                <a:latin typeface="Copperplate Gothic Light" panose="020E0507020206020404" pitchFamily="34" charset="0"/>
              </a:rPr>
              <a:t>Understanding relationship between classes and interfaces</a:t>
            </a:r>
            <a:br>
              <a:rPr lang="en-US" dirty="0"/>
            </a:br>
            <a:endParaRPr lang="en-US" dirty="0"/>
          </a:p>
        </p:txBody>
      </p:sp>
      <p:pic>
        <p:nvPicPr>
          <p:cNvPr id="5" name="Content Placeholder 4" descr="relationship between class and interface"/>
          <p:cNvPicPr>
            <a:picLocks noGrp="1"/>
          </p:cNvPicPr>
          <p:nvPr>
            <p:ph idx="1"/>
          </p:nvPr>
        </p:nvPicPr>
        <p:blipFill>
          <a:blip r:embed="rId1"/>
          <a:srcRect/>
          <a:stretch>
            <a:fillRect/>
          </a:stretch>
        </p:blipFill>
        <p:spPr bwMode="auto">
          <a:xfrm>
            <a:off x="1946495" y="1690688"/>
            <a:ext cx="8077200" cy="3437731"/>
          </a:xfrm>
          <a:prstGeom prst="rect">
            <a:avLst/>
          </a:prstGeom>
          <a:noFill/>
          <a:ln w="9525">
            <a:noFill/>
            <a:miter lim="800000"/>
            <a:headEnd/>
            <a:tailEnd/>
          </a:ln>
        </p:spPr>
      </p:pic>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Simple example</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445379"/>
            <a:ext cx="10515600" cy="4351338"/>
          </a:xfrm>
        </p:spPr>
        <p:txBody>
          <a:bodyPr>
            <a:normAutofit fontScale="47500" lnSpcReduction="20000"/>
          </a:bodyPr>
          <a:lstStyle/>
          <a:p>
            <a:pPr marL="0" indent="0">
              <a:buNone/>
            </a:pPr>
            <a:r>
              <a:rPr lang="en-US" sz="2500" b="1" dirty="0">
                <a:latin typeface="Times New Roman" panose="02020603050405020304" pitchFamily="18" charset="0"/>
                <a:cs typeface="Times New Roman" panose="02020603050405020304" pitchFamily="18" charset="0"/>
              </a:rPr>
              <a:t>interface</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draw();  </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//Implementation: by second user  </a:t>
            </a:r>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Rectangle </a:t>
            </a:r>
            <a:r>
              <a:rPr lang="en-US" sz="2500" b="1" dirty="0">
                <a:latin typeface="Times New Roman" panose="02020603050405020304" pitchFamily="18" charset="0"/>
                <a:cs typeface="Times New Roman" panose="02020603050405020304" pitchFamily="18" charset="0"/>
              </a:rPr>
              <a:t>implements</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public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draw(){</a:t>
            </a:r>
            <a:r>
              <a:rPr lang="en-US" sz="2500" dirty="0" err="1">
                <a:latin typeface="Times New Roman" panose="02020603050405020304" pitchFamily="18" charset="0"/>
                <a:cs typeface="Times New Roman" panose="02020603050405020304" pitchFamily="18" charset="0"/>
              </a:rPr>
              <a:t>System.out.println</a:t>
            </a:r>
            <a:r>
              <a:rPr lang="en-US" sz="2500" dirty="0">
                <a:latin typeface="Times New Roman" panose="02020603050405020304" pitchFamily="18" charset="0"/>
                <a:cs typeface="Times New Roman" panose="02020603050405020304" pitchFamily="18" charset="0"/>
              </a:rPr>
              <a:t>("drawing rectangle");}  </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Circle </a:t>
            </a:r>
            <a:r>
              <a:rPr lang="en-US" sz="2500" b="1" dirty="0">
                <a:latin typeface="Times New Roman" panose="02020603050405020304" pitchFamily="18" charset="0"/>
                <a:cs typeface="Times New Roman" panose="02020603050405020304" pitchFamily="18" charset="0"/>
              </a:rPr>
              <a:t>implements</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public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draw(){</a:t>
            </a:r>
            <a:r>
              <a:rPr lang="en-US" sz="2500" dirty="0" err="1">
                <a:latin typeface="Times New Roman" panose="02020603050405020304" pitchFamily="18" charset="0"/>
                <a:cs typeface="Times New Roman" panose="02020603050405020304" pitchFamily="18" charset="0"/>
              </a:rPr>
              <a:t>System.out.println</a:t>
            </a:r>
            <a:r>
              <a:rPr lang="en-US" sz="2500" dirty="0">
                <a:latin typeface="Times New Roman" panose="02020603050405020304" pitchFamily="18" charset="0"/>
                <a:cs typeface="Times New Roman" panose="02020603050405020304" pitchFamily="18" charset="0"/>
              </a:rPr>
              <a:t>("drawing circle");}  </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/Using interface: by third user  </a:t>
            </a:r>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TestInterface1{  </a:t>
            </a:r>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public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static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main(String </a:t>
            </a:r>
            <a:r>
              <a:rPr lang="en-US" sz="2500" dirty="0" err="1">
                <a:latin typeface="Times New Roman" panose="02020603050405020304" pitchFamily="18" charset="0"/>
                <a:cs typeface="Times New Roman" panose="02020603050405020304" pitchFamily="18" charset="0"/>
              </a:rPr>
              <a:t>args</a:t>
            </a: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d=</a:t>
            </a:r>
            <a:r>
              <a:rPr lang="en-US" sz="2500" b="1" dirty="0">
                <a:latin typeface="Times New Roman" panose="02020603050405020304" pitchFamily="18" charset="0"/>
                <a:cs typeface="Times New Roman" panose="02020603050405020304" pitchFamily="18" charset="0"/>
              </a:rPr>
              <a:t>new</a:t>
            </a:r>
            <a:r>
              <a:rPr lang="en-US" sz="2500" dirty="0">
                <a:latin typeface="Times New Roman" panose="02020603050405020304" pitchFamily="18" charset="0"/>
                <a:cs typeface="Times New Roman" panose="02020603050405020304" pitchFamily="18" charset="0"/>
              </a:rPr>
              <a:t> Circle();//In real scenario, object is provided by method e.g. </a:t>
            </a:r>
            <a:r>
              <a:rPr lang="en-US" sz="2500" dirty="0" err="1">
                <a:latin typeface="Times New Roman" panose="02020603050405020304" pitchFamily="18" charset="0"/>
                <a:cs typeface="Times New Roman" panose="02020603050405020304" pitchFamily="18" charset="0"/>
              </a:rPr>
              <a:t>getDrawable</a:t>
            </a: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err="1">
                <a:latin typeface="Times New Roman" panose="02020603050405020304" pitchFamily="18" charset="0"/>
                <a:cs typeface="Times New Roman" panose="02020603050405020304" pitchFamily="18" charset="0"/>
              </a:rPr>
              <a:t>d.draw</a:t>
            </a: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endParaRPr lang="en-US" dirty="0"/>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Multiple inheritance in Java by interface</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If a class implements multiple interfaces, or an interface extends multiple interfaces i.e. known as multiple inheritance.</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055" y="920278"/>
            <a:ext cx="10515600" cy="4351338"/>
          </a:xfrm>
        </p:spPr>
        <p:txBody>
          <a:bodyPr>
            <a:normAutofit fontScale="40000" lnSpcReduction="20000"/>
          </a:bodyPr>
          <a:lstStyle/>
          <a:p>
            <a:pPr marL="0" indent="0">
              <a:buNone/>
            </a:pPr>
            <a:r>
              <a:rPr lang="en-US" sz="3000" b="1" dirty="0">
                <a:latin typeface="Times New Roman" panose="02020603050405020304" pitchFamily="18" charset="0"/>
                <a:cs typeface="Times New Roman" panose="02020603050405020304" pitchFamily="18" charset="0"/>
              </a:rPr>
              <a:t>interface</a:t>
            </a:r>
            <a:r>
              <a:rPr lang="en-US" sz="3000" dirty="0">
                <a:latin typeface="Times New Roman" panose="02020603050405020304" pitchFamily="18" charset="0"/>
                <a:cs typeface="Times New Roman" panose="02020603050405020304" pitchFamily="18" charset="0"/>
              </a:rPr>
              <a:t> Printable{  </a:t>
            </a:r>
            <a:endParaRPr lang="en-US" sz="3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print();  </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interface</a:t>
            </a:r>
            <a:r>
              <a:rPr lang="en-US" sz="3000" dirty="0">
                <a:latin typeface="Times New Roman" panose="02020603050405020304" pitchFamily="18" charset="0"/>
                <a:cs typeface="Times New Roman" panose="02020603050405020304" pitchFamily="18" charset="0"/>
              </a:rPr>
              <a:t> Showable{  </a:t>
            </a:r>
            <a:endParaRPr lang="en-US" sz="3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show();  </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class</a:t>
            </a:r>
            <a:r>
              <a:rPr lang="en-US" sz="3000" dirty="0">
                <a:latin typeface="Times New Roman" panose="02020603050405020304" pitchFamily="18" charset="0"/>
                <a:cs typeface="Times New Roman" panose="02020603050405020304" pitchFamily="18" charset="0"/>
              </a:rPr>
              <a:t> A7 </a:t>
            </a:r>
            <a:r>
              <a:rPr lang="en-US" sz="3000" b="1" dirty="0">
                <a:latin typeface="Times New Roman" panose="02020603050405020304" pitchFamily="18" charset="0"/>
                <a:cs typeface="Times New Roman" panose="02020603050405020304" pitchFamily="18" charset="0"/>
              </a:rPr>
              <a:t>implements</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Printable,Showable</a:t>
            </a:r>
            <a:r>
              <a:rPr lang="en-US" sz="3000"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public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print(){</a:t>
            </a:r>
            <a:r>
              <a:rPr lang="en-US" sz="3000" dirty="0" err="1">
                <a:latin typeface="Times New Roman" panose="02020603050405020304" pitchFamily="18" charset="0"/>
                <a:cs typeface="Times New Roman" panose="02020603050405020304" pitchFamily="18" charset="0"/>
              </a:rPr>
              <a:t>System.out.println</a:t>
            </a:r>
            <a:r>
              <a:rPr lang="en-US" sz="3000" dirty="0">
                <a:latin typeface="Times New Roman" panose="02020603050405020304" pitchFamily="18" charset="0"/>
                <a:cs typeface="Times New Roman" panose="02020603050405020304" pitchFamily="18" charset="0"/>
              </a:rPr>
              <a:t>("Hello");}  </a:t>
            </a:r>
            <a:endParaRPr lang="en-US" sz="3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public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show(){</a:t>
            </a:r>
            <a:r>
              <a:rPr lang="en-US" sz="3000" dirty="0" err="1">
                <a:latin typeface="Times New Roman" panose="02020603050405020304" pitchFamily="18" charset="0"/>
                <a:cs typeface="Times New Roman" panose="02020603050405020304" pitchFamily="18" charset="0"/>
              </a:rPr>
              <a:t>System.out.println</a:t>
            </a:r>
            <a:r>
              <a:rPr lang="en-US" sz="3000" dirty="0">
                <a:latin typeface="Times New Roman" panose="02020603050405020304" pitchFamily="18" charset="0"/>
                <a:cs typeface="Times New Roman" panose="02020603050405020304" pitchFamily="18" charset="0"/>
              </a:rPr>
              <a:t>("Welcome");}  </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public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static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main(String </a:t>
            </a:r>
            <a:r>
              <a:rPr lang="en-US" sz="3000" dirty="0" err="1">
                <a:latin typeface="Times New Roman" panose="02020603050405020304" pitchFamily="18" charset="0"/>
                <a:cs typeface="Times New Roman" panose="02020603050405020304" pitchFamily="18" charset="0"/>
              </a:rPr>
              <a:t>args</a:t>
            </a:r>
            <a:r>
              <a:rPr lang="en-US" sz="3000"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A7 </a:t>
            </a:r>
            <a:r>
              <a:rPr lang="en-US" sz="3000" dirty="0" err="1">
                <a:latin typeface="Times New Roman" panose="02020603050405020304" pitchFamily="18" charset="0"/>
                <a:cs typeface="Times New Roman" panose="02020603050405020304" pitchFamily="18" charset="0"/>
              </a:rPr>
              <a:t>obj</a:t>
            </a:r>
            <a:r>
              <a:rPr lang="en-US" sz="3000" dirty="0">
                <a:latin typeface="Times New Roman" panose="02020603050405020304" pitchFamily="18" charset="0"/>
                <a:cs typeface="Times New Roman" panose="02020603050405020304" pitchFamily="18" charset="0"/>
              </a:rPr>
              <a:t> = </a:t>
            </a:r>
            <a:r>
              <a:rPr lang="en-US" sz="3000" b="1" dirty="0">
                <a:latin typeface="Times New Roman" panose="02020603050405020304" pitchFamily="18" charset="0"/>
                <a:cs typeface="Times New Roman" panose="02020603050405020304" pitchFamily="18" charset="0"/>
              </a:rPr>
              <a:t>new</a:t>
            </a:r>
            <a:r>
              <a:rPr lang="en-US" sz="3000" dirty="0">
                <a:latin typeface="Times New Roman" panose="02020603050405020304" pitchFamily="18" charset="0"/>
                <a:cs typeface="Times New Roman" panose="02020603050405020304" pitchFamily="18" charset="0"/>
              </a:rPr>
              <a:t> A7();  </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err="1">
                <a:latin typeface="Times New Roman" panose="02020603050405020304" pitchFamily="18" charset="0"/>
                <a:cs typeface="Times New Roman" panose="02020603050405020304" pitchFamily="18" charset="0"/>
              </a:rPr>
              <a:t>obj.print</a:t>
            </a:r>
            <a:r>
              <a:rPr lang="en-US" sz="3000"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err="1">
                <a:latin typeface="Times New Roman" panose="02020603050405020304" pitchFamily="18" charset="0"/>
                <a:cs typeface="Times New Roman" panose="02020603050405020304" pitchFamily="18" charset="0"/>
              </a:rPr>
              <a:t>obj.show</a:t>
            </a:r>
            <a:r>
              <a:rPr lang="en-US" sz="3000"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  </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pPr marL="0" indent="0">
              <a:buNone/>
            </a:pPr>
            <a:r>
              <a:rPr lang="en-US" dirty="0"/>
              <a:t> </a:t>
            </a:r>
            <a:endParaRPr lang="en-US" dirty="0"/>
          </a:p>
          <a:p>
            <a:endParaRPr lang="en-US" dirty="0"/>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1325563"/>
          </a:xfrm>
        </p:spPr>
        <p:txBody>
          <a:bodyPr>
            <a:normAutofit/>
          </a:bodyPr>
          <a:lstStyle/>
          <a:p>
            <a:pPr algn="ctr"/>
            <a:r>
              <a:rPr lang="en-US" sz="3400" dirty="0">
                <a:solidFill>
                  <a:srgbClr val="FF0000"/>
                </a:solidFill>
                <a:latin typeface="Copperplate Gothic Light" panose="020E0507020206020404" pitchFamily="34" charset="0"/>
              </a:rPr>
              <a:t>Defining an Interface</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028920"/>
            <a:ext cx="10515600" cy="4351338"/>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An interface is defined much like a class.</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This is a simplified general form of an interface: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access interface name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return-type method-name1(parameter-list); return-type method-name2(parameter-list);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type final-varname1 = value;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type final-varname2 = value;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 return-type method-</a:t>
            </a:r>
            <a:r>
              <a:rPr lang="en-US" sz="1400" dirty="0" err="1">
                <a:latin typeface="Times New Roman" panose="02020603050405020304" pitchFamily="18" charset="0"/>
                <a:cs typeface="Times New Roman" panose="02020603050405020304" pitchFamily="18" charset="0"/>
              </a:rPr>
              <a:t>nameN</a:t>
            </a:r>
            <a:r>
              <a:rPr lang="en-US" sz="1400" dirty="0">
                <a:latin typeface="Times New Roman" panose="02020603050405020304" pitchFamily="18" charset="0"/>
                <a:cs typeface="Times New Roman" panose="02020603050405020304" pitchFamily="18" charset="0"/>
              </a:rPr>
              <a:t>(parameter-list); type final-</a:t>
            </a:r>
            <a:r>
              <a:rPr lang="en-US" sz="1400" dirty="0" err="1">
                <a:latin typeface="Times New Roman" panose="02020603050405020304" pitchFamily="18" charset="0"/>
                <a:cs typeface="Times New Roman" panose="02020603050405020304" pitchFamily="18" charset="0"/>
              </a:rPr>
              <a:t>varnameN</a:t>
            </a:r>
            <a:r>
              <a:rPr lang="en-US" sz="1400" dirty="0">
                <a:latin typeface="Times New Roman" panose="02020603050405020304" pitchFamily="18" charset="0"/>
                <a:cs typeface="Times New Roman" panose="02020603050405020304" pitchFamily="18" charset="0"/>
              </a:rPr>
              <a:t> = value;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Here is an example of an interface definition.</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It declares a simple interface that contains one method called callback( ) that takes a single integer parameter.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interface Callback</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void callback(</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param</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32"/>
            <a:ext cx="10515600" cy="1325563"/>
          </a:xfrm>
        </p:spPr>
        <p:txBody>
          <a:bodyPr>
            <a:normAutofit/>
          </a:bodyPr>
          <a:lstStyle/>
          <a:p>
            <a:pPr algn="ctr"/>
            <a:r>
              <a:rPr lang="en-US" sz="3400" b="1" dirty="0">
                <a:solidFill>
                  <a:srgbClr val="FF0000"/>
                </a:solidFill>
                <a:latin typeface="Copperplate Gothic Light" panose="020E0507020206020404" pitchFamily="34" charset="0"/>
              </a:rPr>
              <a:t>Implementing 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318631"/>
            <a:ext cx="10515600" cy="4351338"/>
          </a:xfrm>
        </p:spPr>
        <p:txBody>
          <a:bodyPr>
            <a:noAutofit/>
          </a:bodyPr>
          <a:lstStyle/>
          <a:p>
            <a:r>
              <a:rPr lang="en-US" sz="2200" dirty="0">
                <a:latin typeface="Times New Roman" panose="02020603050405020304" pitchFamily="18" charset="0"/>
                <a:cs typeface="Times New Roman" panose="02020603050405020304" pitchFamily="18" charset="0"/>
              </a:rPr>
              <a:t>Once an </a:t>
            </a:r>
            <a:r>
              <a:rPr lang="en-US" sz="2200" b="1" dirty="0">
                <a:latin typeface="Times New Roman" panose="02020603050405020304" pitchFamily="18" charset="0"/>
                <a:cs typeface="Times New Roman" panose="02020603050405020304" pitchFamily="18" charset="0"/>
              </a:rPr>
              <a:t>interface </a:t>
            </a:r>
            <a:r>
              <a:rPr lang="en-US" sz="2200" dirty="0">
                <a:latin typeface="Times New Roman" panose="02020603050405020304" pitchFamily="18" charset="0"/>
                <a:cs typeface="Times New Roman" panose="02020603050405020304" pitchFamily="18" charset="0"/>
              </a:rPr>
              <a:t>has been defined, one or more classes can implement that interface.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To implement an interface, include the </a:t>
            </a:r>
            <a:r>
              <a:rPr lang="en-US" sz="2200" b="1" dirty="0">
                <a:latin typeface="Times New Roman" panose="02020603050405020304" pitchFamily="18" charset="0"/>
                <a:cs typeface="Times New Roman" panose="02020603050405020304" pitchFamily="18" charset="0"/>
              </a:rPr>
              <a:t>implements </a:t>
            </a:r>
            <a:r>
              <a:rPr lang="en-US" sz="2200" dirty="0">
                <a:latin typeface="Times New Roman" panose="02020603050405020304" pitchFamily="18" charset="0"/>
                <a:cs typeface="Times New Roman" panose="02020603050405020304" pitchFamily="18" charset="0"/>
              </a:rPr>
              <a:t>clause in a class definition, and then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create the methods required by the interface. The general form of a class that includes the </a:t>
            </a:r>
            <a:r>
              <a:rPr lang="en-US" sz="2200" b="1" dirty="0">
                <a:latin typeface="Times New Roman" panose="02020603050405020304" pitchFamily="18" charset="0"/>
                <a:cs typeface="Times New Roman" panose="02020603050405020304" pitchFamily="18" charset="0"/>
              </a:rPr>
              <a:t>implements </a:t>
            </a:r>
            <a:r>
              <a:rPr lang="en-US" sz="2200" dirty="0">
                <a:latin typeface="Times New Roman" panose="02020603050405020304" pitchFamily="18" charset="0"/>
                <a:cs typeface="Times New Roman" panose="02020603050405020304" pitchFamily="18" charset="0"/>
              </a:rPr>
              <a:t>clause looks like this:</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class </a:t>
            </a:r>
            <a:r>
              <a:rPr lang="en-US" sz="2200" i="1" dirty="0" err="1">
                <a:latin typeface="Times New Roman" panose="02020603050405020304" pitchFamily="18" charset="0"/>
                <a:cs typeface="Times New Roman" panose="02020603050405020304" pitchFamily="18" charset="0"/>
              </a:rPr>
              <a:t>classname</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[extends </a:t>
            </a:r>
            <a:r>
              <a:rPr lang="en-US" sz="2200" i="1" dirty="0">
                <a:latin typeface="Times New Roman" panose="02020603050405020304" pitchFamily="18" charset="0"/>
                <a:cs typeface="Times New Roman" panose="02020603050405020304" pitchFamily="18" charset="0"/>
              </a:rPr>
              <a:t>superclass</a:t>
            </a:r>
            <a:r>
              <a:rPr lang="en-US" sz="2200" dirty="0">
                <a:latin typeface="Times New Roman" panose="02020603050405020304" pitchFamily="18" charset="0"/>
                <a:cs typeface="Times New Roman" panose="02020603050405020304" pitchFamily="18" charset="0"/>
              </a:rPr>
              <a:t>] [implements </a:t>
            </a:r>
            <a:r>
              <a:rPr lang="en-US" sz="2200" i="1" dirty="0">
                <a:latin typeface="Times New Roman" panose="02020603050405020304" pitchFamily="18" charset="0"/>
                <a:cs typeface="Times New Roman" panose="02020603050405020304" pitchFamily="18" charset="0"/>
              </a:rPr>
              <a:t>interface </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interface]]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class-body</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methods that implement an interface must be declared </a:t>
            </a:r>
            <a:r>
              <a:rPr lang="en-US" sz="2200" b="1" dirty="0">
                <a:latin typeface="Times New Roman" panose="02020603050405020304" pitchFamily="18" charset="0"/>
                <a:cs typeface="Times New Roman" panose="02020603050405020304" pitchFamily="18" charset="0"/>
              </a:rPr>
              <a:t>public</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6615"/>
            <a:ext cx="10515600" cy="435133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class Client implements Callback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Implement Callback's interface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public void callback(</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p)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("callback called with " + p);</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Notice that </a:t>
            </a:r>
            <a:r>
              <a:rPr lang="en-US" sz="2200" b="1" dirty="0">
                <a:latin typeface="Times New Roman" panose="02020603050405020304" pitchFamily="18" charset="0"/>
                <a:cs typeface="Times New Roman" panose="02020603050405020304" pitchFamily="18" charset="0"/>
              </a:rPr>
              <a:t>callback( ) </a:t>
            </a:r>
            <a:r>
              <a:rPr lang="en-US" sz="2200" dirty="0">
                <a:latin typeface="Times New Roman" panose="02020603050405020304" pitchFamily="18" charset="0"/>
                <a:cs typeface="Times New Roman" panose="02020603050405020304" pitchFamily="18" charset="0"/>
              </a:rPr>
              <a:t>is declared using the </a:t>
            </a:r>
            <a:r>
              <a:rPr lang="en-US" sz="2200" b="1" dirty="0">
                <a:latin typeface="Times New Roman" panose="02020603050405020304" pitchFamily="18" charset="0"/>
                <a:cs typeface="Times New Roman" panose="02020603050405020304" pitchFamily="18" charset="0"/>
              </a:rPr>
              <a:t>public </a:t>
            </a:r>
            <a:r>
              <a:rPr lang="en-US" sz="2200" dirty="0">
                <a:latin typeface="Times New Roman" panose="02020603050405020304" pitchFamily="18" charset="0"/>
                <a:cs typeface="Times New Roman" panose="02020603050405020304" pitchFamily="18" charset="0"/>
              </a:rPr>
              <a:t>access modifier</a:t>
            </a:r>
            <a:r>
              <a:rPr lang="en-US" dirty="0"/>
              <a:t>.</a:t>
            </a:r>
            <a:endParaRPr lang="en-US" dirty="0"/>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043" y="521926"/>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For example, the following version of </a:t>
            </a:r>
            <a:r>
              <a:rPr lang="en-US" sz="2000" b="1" dirty="0">
                <a:latin typeface="Times New Roman" panose="02020603050405020304" pitchFamily="18" charset="0"/>
                <a:cs typeface="Times New Roman" panose="02020603050405020304" pitchFamily="18" charset="0"/>
              </a:rPr>
              <a:t>Client </a:t>
            </a:r>
            <a:r>
              <a:rPr lang="en-US" sz="2000" dirty="0">
                <a:latin typeface="Times New Roman" panose="02020603050405020304" pitchFamily="18" charset="0"/>
                <a:cs typeface="Times New Roman" panose="02020603050405020304" pitchFamily="18" charset="0"/>
              </a:rPr>
              <a:t>implements </a:t>
            </a:r>
            <a:r>
              <a:rPr lang="en-US" sz="2000" b="1" dirty="0">
                <a:latin typeface="Times New Roman" panose="02020603050405020304" pitchFamily="18" charset="0"/>
                <a:cs typeface="Times New Roman" panose="02020603050405020304" pitchFamily="18" charset="0"/>
              </a:rPr>
              <a:t>callback( ) </a:t>
            </a:r>
            <a:r>
              <a:rPr lang="en-US" sz="2000" dirty="0">
                <a:latin typeface="Times New Roman" panose="02020603050405020304" pitchFamily="18" charset="0"/>
                <a:cs typeface="Times New Roman" panose="02020603050405020304" pitchFamily="18" charset="0"/>
              </a:rPr>
              <a:t>and adds the method </a:t>
            </a:r>
            <a:r>
              <a:rPr lang="en-US" sz="2000" b="1" dirty="0" err="1">
                <a:latin typeface="Times New Roman" panose="02020603050405020304" pitchFamily="18" charset="0"/>
                <a:cs typeface="Times New Roman" panose="02020603050405020304" pitchFamily="18" charset="0"/>
              </a:rPr>
              <a:t>nonIfaceMeth</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Client implements Callback</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Implement Callback's interface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public void callback(</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p)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("callback called with " + p);</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nonIfaceMeth</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("Classes that implement interfaces " + "may also define other members, too.");</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Accessing Implementations Through Interface References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following example calls the </a:t>
            </a:r>
            <a:r>
              <a:rPr lang="en-US" sz="2000" b="1" dirty="0">
                <a:latin typeface="Times New Roman" panose="02020603050405020304" pitchFamily="18" charset="0"/>
                <a:cs typeface="Times New Roman" panose="02020603050405020304" pitchFamily="18" charset="0"/>
              </a:rPr>
              <a:t>callback( ) </a:t>
            </a:r>
            <a:r>
              <a:rPr lang="en-US" sz="2000" dirty="0">
                <a:latin typeface="Times New Roman" panose="02020603050405020304" pitchFamily="18" charset="0"/>
                <a:cs typeface="Times New Roman" panose="02020603050405020304" pitchFamily="18" charset="0"/>
              </a:rPr>
              <a:t>method via an interface reference variable: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TestIface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Callback c = new Client();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c.callback</a:t>
            </a:r>
            <a:r>
              <a:rPr lang="en-US" sz="2000" dirty="0">
                <a:latin typeface="Times New Roman" panose="02020603050405020304" pitchFamily="18" charset="0"/>
                <a:cs typeface="Times New Roman" panose="02020603050405020304" pitchFamily="18" charset="0"/>
              </a:rPr>
              <a:t>(42);</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output of this program is shown here: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callback called with 42</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631" y="1001760"/>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Notice that variable </a:t>
            </a:r>
            <a:r>
              <a:rPr lang="en-US" sz="2200" b="1" dirty="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is declared to be of the interface type </a:t>
            </a:r>
            <a:r>
              <a:rPr lang="en-US" sz="2200" b="1" dirty="0">
                <a:latin typeface="Times New Roman" panose="02020603050405020304" pitchFamily="18" charset="0"/>
                <a:cs typeface="Times New Roman" panose="02020603050405020304" pitchFamily="18" charset="0"/>
              </a:rPr>
              <a:t>Callback</a:t>
            </a:r>
            <a:r>
              <a:rPr lang="en-US" sz="2200" dirty="0">
                <a:latin typeface="Times New Roman" panose="02020603050405020304" pitchFamily="18" charset="0"/>
                <a:cs typeface="Times New Roman" panose="02020603050405020304" pitchFamily="18" charset="0"/>
              </a:rPr>
              <a:t>, yet it was assigned an instance of </a:t>
            </a:r>
            <a:r>
              <a:rPr lang="en-US" sz="2200" b="1" dirty="0">
                <a:latin typeface="Times New Roman" panose="02020603050405020304" pitchFamily="18" charset="0"/>
                <a:cs typeface="Times New Roman" panose="02020603050405020304" pitchFamily="18" charset="0"/>
              </a:rPr>
              <a:t>Client</a:t>
            </a:r>
            <a:r>
              <a:rPr lang="en-US" sz="2200" dirty="0">
                <a:latin typeface="Times New Roman" panose="02020603050405020304" pitchFamily="18" charset="0"/>
                <a:cs typeface="Times New Roman" panose="02020603050405020304" pitchFamily="18" charset="0"/>
              </a:rPr>
              <a:t>. Although </a:t>
            </a:r>
            <a:r>
              <a:rPr lang="en-US" sz="2200" b="1" dirty="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can be used to access the </a:t>
            </a:r>
            <a:r>
              <a:rPr lang="en-US" sz="2200" b="1" dirty="0">
                <a:latin typeface="Times New Roman" panose="02020603050405020304" pitchFamily="18" charset="0"/>
                <a:cs typeface="Times New Roman" panose="02020603050405020304" pitchFamily="18" charset="0"/>
              </a:rPr>
              <a:t>callback( ) </a:t>
            </a:r>
            <a:r>
              <a:rPr lang="en-US" sz="2200" dirty="0">
                <a:latin typeface="Times New Roman" panose="02020603050405020304" pitchFamily="18" charset="0"/>
                <a:cs typeface="Times New Roman" panose="02020603050405020304" pitchFamily="18" charset="0"/>
              </a:rPr>
              <a:t>method, it cannot access any other members of the </a:t>
            </a:r>
            <a:r>
              <a:rPr lang="en-US" sz="2200" b="1" dirty="0">
                <a:latin typeface="Times New Roman" panose="02020603050405020304" pitchFamily="18" charset="0"/>
                <a:cs typeface="Times New Roman" panose="02020603050405020304" pitchFamily="18" charset="0"/>
              </a:rPr>
              <a:t>Client </a:t>
            </a:r>
            <a:r>
              <a:rPr lang="en-US" sz="2200" dirty="0">
                <a:latin typeface="Times New Roman" panose="02020603050405020304" pitchFamily="18" charset="0"/>
                <a:cs typeface="Times New Roman" panose="02020603050405020304" pitchFamily="18" charset="0"/>
              </a:rPr>
              <a:t>class. An interface reference variable has knowledge only of the methods declared by its </a:t>
            </a:r>
            <a:r>
              <a:rPr lang="en-US" sz="2200" b="1" dirty="0">
                <a:latin typeface="Times New Roman" panose="02020603050405020304" pitchFamily="18" charset="0"/>
                <a:cs typeface="Times New Roman" panose="02020603050405020304" pitchFamily="18" charset="0"/>
              </a:rPr>
              <a:t>interface </a:t>
            </a:r>
            <a:r>
              <a:rPr lang="en-US" sz="2200" dirty="0">
                <a:latin typeface="Times New Roman" panose="02020603050405020304" pitchFamily="18" charset="0"/>
                <a:cs typeface="Times New Roman" panose="02020603050405020304" pitchFamily="18" charset="0"/>
              </a:rPr>
              <a:t>declaration. Thus, </a:t>
            </a:r>
            <a:r>
              <a:rPr lang="en-US" sz="2200" b="1" dirty="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could not be used to access </a:t>
            </a:r>
            <a:r>
              <a:rPr lang="en-US" sz="2200" b="1" dirty="0" err="1">
                <a:latin typeface="Times New Roman" panose="02020603050405020304" pitchFamily="18" charset="0"/>
                <a:cs typeface="Times New Roman" panose="02020603050405020304" pitchFamily="18" charset="0"/>
              </a:rPr>
              <a:t>nonIfaceMeth</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since it is defined by </a:t>
            </a:r>
            <a:r>
              <a:rPr lang="en-US" sz="2200" b="1" dirty="0">
                <a:latin typeface="Times New Roman" panose="02020603050405020304" pitchFamily="18" charset="0"/>
                <a:cs typeface="Times New Roman" panose="02020603050405020304" pitchFamily="18" charset="0"/>
              </a:rPr>
              <a:t>Client </a:t>
            </a:r>
            <a:r>
              <a:rPr lang="en-US" sz="2200" dirty="0">
                <a:latin typeface="Times New Roman" panose="02020603050405020304" pitchFamily="18" charset="0"/>
                <a:cs typeface="Times New Roman" panose="02020603050405020304" pitchFamily="18" charset="0"/>
              </a:rPr>
              <a:t>but not </a:t>
            </a:r>
            <a:r>
              <a:rPr lang="en-US" sz="2200" b="1" dirty="0">
                <a:latin typeface="Times New Roman" panose="02020603050405020304" pitchFamily="18" charset="0"/>
                <a:cs typeface="Times New Roman" panose="02020603050405020304" pitchFamily="18" charset="0"/>
              </a:rPr>
              <a:t>Callback</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While the preceding example shows, mechanically, how an interface reference variable can access an implementation object, it does not demonstrate the polymorphic power of such a reference. To sample this usage, first create the second implementation of </a:t>
            </a:r>
            <a:r>
              <a:rPr lang="en-US" sz="2200" b="1" dirty="0">
                <a:latin typeface="Times New Roman" panose="02020603050405020304" pitchFamily="18" charset="0"/>
                <a:cs typeface="Times New Roman" panose="02020603050405020304" pitchFamily="18" charset="0"/>
              </a:rPr>
              <a:t>Callback</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shown here:</a:t>
            </a:r>
            <a:endParaRPr lang="en-US" sz="22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1981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en-AU" sz="3400" dirty="0">
                <a:solidFill>
                  <a:srgbClr val="FF0000"/>
                </a:solidFill>
                <a:latin typeface="Copperplate Gothic Light" panose="020E0507020206020404" pitchFamily="34" charset="0"/>
                <a:cs typeface="Arial" panose="020B0604020202020204" pitchFamily="34" charset="0"/>
              </a:rPr>
              <a:t>Visibility</a:t>
            </a:r>
            <a:endParaRPr lang="en-AU" altLang="en-AU" sz="3400" dirty="0">
              <a:solidFill>
                <a:srgbClr val="FF0000"/>
              </a:solidFill>
              <a:latin typeface="Copperplate Gothic Light" panose="020E0507020206020404" pitchFamily="34" charset="0"/>
              <a:cs typeface="Arial" panose="020B0604020202020204" pitchFamily="34" charset="0"/>
            </a:endParaRPr>
          </a:p>
        </p:txBody>
      </p:sp>
      <p:sp>
        <p:nvSpPr>
          <p:cNvPr id="102404" name="Rectangle 4"/>
          <p:cNvSpPr>
            <a:spLocks noChangeArrowheads="1"/>
          </p:cNvSpPr>
          <p:nvPr/>
        </p:nvSpPr>
        <p:spPr bwMode="auto">
          <a:xfrm>
            <a:off x="800100" y="982176"/>
            <a:ext cx="10591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3"/>
            <a:r>
              <a:rPr lang="en-AU" altLang="en-AU" sz="2000" dirty="0">
                <a:latin typeface="Times New Roman" panose="02020603050405020304" pitchFamily="18" charset="0"/>
                <a:ea typeface="SimSun" panose="02010600030101010101" pitchFamily="2" charset="-122"/>
              </a:rPr>
              <a:t>public class Circle {</a:t>
            </a:r>
            <a:endParaRPr lang="en-AU" altLang="en-AU" sz="2000" dirty="0">
              <a:latin typeface="Times New Roman" panose="02020603050405020304" pitchFamily="18" charset="0"/>
              <a:ea typeface="SimSun" panose="02010600030101010101" pitchFamily="2" charset="-122"/>
            </a:endParaRPr>
          </a:p>
          <a:p>
            <a:pPr lvl="3"/>
            <a:r>
              <a:rPr lang="en-AU" altLang="en-AU" sz="2000" dirty="0">
                <a:latin typeface="Times New Roman" panose="02020603050405020304" pitchFamily="18" charset="0"/>
                <a:ea typeface="SimSun" panose="02010600030101010101" pitchFamily="2" charset="-122"/>
              </a:rPr>
              <a:t>     private double </a:t>
            </a:r>
            <a:r>
              <a:rPr lang="en-AU" altLang="en-AU" sz="2000" dirty="0" err="1">
                <a:latin typeface="Times New Roman" panose="02020603050405020304" pitchFamily="18" charset="0"/>
                <a:ea typeface="SimSun" panose="02010600030101010101" pitchFamily="2" charset="-122"/>
              </a:rPr>
              <a:t>x,y,r</a:t>
            </a:r>
            <a:r>
              <a:rPr lang="en-AU" altLang="en-AU" sz="2000" dirty="0">
                <a:latin typeface="Times New Roman" panose="02020603050405020304" pitchFamily="18" charset="0"/>
                <a:ea typeface="SimSun" panose="02010600030101010101" pitchFamily="2" charset="-122"/>
              </a:rPr>
              <a:t>;</a:t>
            </a:r>
            <a:endParaRPr lang="en-AU" altLang="en-AU" sz="2000" dirty="0">
              <a:latin typeface="Times New Roman" panose="02020603050405020304" pitchFamily="18" charset="0"/>
              <a:ea typeface="SimSun" panose="02010600030101010101" pitchFamily="2" charset="-122"/>
            </a:endParaRPr>
          </a:p>
          <a:p>
            <a:pPr lvl="3"/>
            <a:endParaRPr lang="en-AU" altLang="en-AU" sz="2000" dirty="0">
              <a:latin typeface="Times New Roman" panose="02020603050405020304" pitchFamily="18" charset="0"/>
              <a:ea typeface="SimSun" panose="02010600030101010101" pitchFamily="2" charset="-122"/>
            </a:endParaRPr>
          </a:p>
          <a:p>
            <a:pPr lvl="3"/>
            <a:r>
              <a:rPr lang="en-AU" altLang="en-AU" sz="2000" dirty="0">
                <a:latin typeface="Times New Roman" panose="02020603050405020304" pitchFamily="18" charset="0"/>
                <a:ea typeface="SimSun" panose="02010600030101010101" pitchFamily="2" charset="-122"/>
              </a:rPr>
              <a:t>            // Constructor</a:t>
            </a:r>
            <a:endParaRPr lang="en-AU" altLang="en-AU" sz="2000" dirty="0">
              <a:latin typeface="Times New Roman" panose="02020603050405020304" pitchFamily="18" charset="0"/>
              <a:ea typeface="SimSun" panose="02010600030101010101" pitchFamily="2" charset="-122"/>
            </a:endParaRPr>
          </a:p>
          <a:p>
            <a:pPr lvl="3"/>
            <a:r>
              <a:rPr lang="en-AU" altLang="en-AU" sz="2000" dirty="0">
                <a:latin typeface="Times New Roman" panose="02020603050405020304" pitchFamily="18" charset="0"/>
                <a:ea typeface="SimSun" panose="02010600030101010101" pitchFamily="2" charset="-122"/>
              </a:rPr>
              <a:t>	public Circle (double x, double y, double r) {</a:t>
            </a:r>
            <a:endParaRPr lang="en-AU" altLang="en-AU" sz="2000" dirty="0">
              <a:latin typeface="Times New Roman" panose="02020603050405020304" pitchFamily="18" charset="0"/>
              <a:ea typeface="SimSun" panose="02010600030101010101" pitchFamily="2" charset="-122"/>
            </a:endParaRPr>
          </a:p>
          <a:p>
            <a:pPr lvl="3"/>
            <a:r>
              <a:rPr lang="en-AU" altLang="en-AU" sz="2000" dirty="0">
                <a:latin typeface="Times New Roman" panose="02020603050405020304" pitchFamily="18" charset="0"/>
                <a:ea typeface="SimSun" panose="02010600030101010101" pitchFamily="2" charset="-122"/>
              </a:rPr>
              <a:t>		</a:t>
            </a:r>
            <a:r>
              <a:rPr lang="en-AU" altLang="en-AU" sz="2000" dirty="0" err="1">
                <a:latin typeface="Times New Roman" panose="02020603050405020304" pitchFamily="18" charset="0"/>
                <a:ea typeface="SimSun" panose="02010600030101010101" pitchFamily="2" charset="-122"/>
              </a:rPr>
              <a:t>this.x</a:t>
            </a:r>
            <a:r>
              <a:rPr lang="en-AU" altLang="en-AU" sz="2000" dirty="0">
                <a:latin typeface="Times New Roman" panose="02020603050405020304" pitchFamily="18" charset="0"/>
                <a:ea typeface="SimSun" panose="02010600030101010101" pitchFamily="2" charset="-122"/>
              </a:rPr>
              <a:t> = x;</a:t>
            </a:r>
            <a:endParaRPr lang="en-AU" altLang="en-AU" sz="2000" dirty="0">
              <a:latin typeface="Times New Roman" panose="02020603050405020304" pitchFamily="18" charset="0"/>
              <a:ea typeface="SimSun" panose="02010600030101010101" pitchFamily="2" charset="-122"/>
            </a:endParaRPr>
          </a:p>
          <a:p>
            <a:pPr lvl="3"/>
            <a:r>
              <a:rPr lang="en-AU" altLang="en-AU" sz="2000" dirty="0">
                <a:latin typeface="Times New Roman" panose="02020603050405020304" pitchFamily="18" charset="0"/>
                <a:ea typeface="SimSun" panose="02010600030101010101" pitchFamily="2" charset="-122"/>
              </a:rPr>
              <a:t>		</a:t>
            </a:r>
            <a:r>
              <a:rPr lang="en-AU" altLang="en-AU" sz="2000" dirty="0" err="1">
                <a:latin typeface="Times New Roman" panose="02020603050405020304" pitchFamily="18" charset="0"/>
                <a:ea typeface="SimSun" panose="02010600030101010101" pitchFamily="2" charset="-122"/>
              </a:rPr>
              <a:t>this.y</a:t>
            </a:r>
            <a:r>
              <a:rPr lang="en-AU" altLang="en-AU" sz="2000" dirty="0">
                <a:latin typeface="Times New Roman" panose="02020603050405020304" pitchFamily="18" charset="0"/>
                <a:ea typeface="SimSun" panose="02010600030101010101" pitchFamily="2" charset="-122"/>
              </a:rPr>
              <a:t> = y;</a:t>
            </a:r>
            <a:endParaRPr lang="en-AU" altLang="en-AU" sz="2000" dirty="0">
              <a:latin typeface="Times New Roman" panose="02020603050405020304" pitchFamily="18" charset="0"/>
              <a:ea typeface="SimSun" panose="02010600030101010101" pitchFamily="2" charset="-122"/>
            </a:endParaRPr>
          </a:p>
          <a:p>
            <a:pPr lvl="3"/>
            <a:r>
              <a:rPr lang="en-AU" altLang="en-AU" sz="2000" dirty="0">
                <a:latin typeface="Times New Roman" panose="02020603050405020304" pitchFamily="18" charset="0"/>
                <a:ea typeface="SimSun" panose="02010600030101010101" pitchFamily="2" charset="-122"/>
              </a:rPr>
              <a:t>		</a:t>
            </a:r>
            <a:r>
              <a:rPr lang="en-AU" altLang="en-AU" sz="2000" dirty="0" err="1">
                <a:latin typeface="Times New Roman" panose="02020603050405020304" pitchFamily="18" charset="0"/>
                <a:ea typeface="SimSun" panose="02010600030101010101" pitchFamily="2" charset="-122"/>
              </a:rPr>
              <a:t>this.r</a:t>
            </a:r>
            <a:r>
              <a:rPr lang="en-AU" altLang="en-AU" sz="2000" dirty="0">
                <a:latin typeface="Times New Roman" panose="02020603050405020304" pitchFamily="18" charset="0"/>
                <a:ea typeface="SimSun" panose="02010600030101010101" pitchFamily="2" charset="-122"/>
              </a:rPr>
              <a:t> = r;</a:t>
            </a:r>
            <a:endParaRPr lang="en-AU" altLang="en-AU" sz="2000" dirty="0">
              <a:latin typeface="Times New Roman" panose="02020603050405020304" pitchFamily="18" charset="0"/>
              <a:ea typeface="SimSun" panose="02010600030101010101" pitchFamily="2" charset="-122"/>
            </a:endParaRPr>
          </a:p>
          <a:p>
            <a:pPr lvl="3"/>
            <a:r>
              <a:rPr lang="en-AU" altLang="en-AU" sz="2000" dirty="0">
                <a:latin typeface="Times New Roman" panose="02020603050405020304" pitchFamily="18" charset="0"/>
                <a:ea typeface="SimSun" panose="02010600030101010101" pitchFamily="2" charset="-122"/>
              </a:rPr>
              <a:t>	}</a:t>
            </a:r>
            <a:endParaRPr lang="en-AU" altLang="en-AU" sz="2000" dirty="0">
              <a:latin typeface="Times New Roman" panose="02020603050405020304" pitchFamily="18" charset="0"/>
              <a:ea typeface="SimSun" panose="02010600030101010101" pitchFamily="2" charset="-122"/>
            </a:endParaRPr>
          </a:p>
          <a:p>
            <a:pPr lvl="2"/>
            <a:r>
              <a:rPr lang="en-AU" altLang="en-AU" sz="2000" dirty="0">
                <a:latin typeface="Times New Roman" panose="02020603050405020304" pitchFamily="18" charset="0"/>
                <a:ea typeface="SimSun" panose="02010600030101010101" pitchFamily="2" charset="-122"/>
              </a:rPr>
              <a:t>            //Methods to return circumference and area</a:t>
            </a:r>
            <a:endParaRPr lang="en-AU" altLang="en-AU" sz="2000" dirty="0">
              <a:latin typeface="Times New Roman" panose="02020603050405020304" pitchFamily="18" charset="0"/>
              <a:ea typeface="SimSun" panose="02010600030101010101" pitchFamily="2" charset="-122"/>
            </a:endParaRPr>
          </a:p>
          <a:p>
            <a:pPr lvl="2"/>
            <a:r>
              <a:rPr lang="en-AU" altLang="en-AU" sz="2000" dirty="0">
                <a:latin typeface="Times New Roman" panose="02020603050405020304" pitchFamily="18" charset="0"/>
                <a:ea typeface="SimSun" panose="02010600030101010101" pitchFamily="2" charset="-122"/>
              </a:rPr>
              <a:t>           public double circumference() { return 2*3.14*r;}</a:t>
            </a:r>
            <a:endParaRPr lang="en-AU" altLang="en-AU" sz="2000" dirty="0">
              <a:latin typeface="Times New Roman" panose="02020603050405020304" pitchFamily="18" charset="0"/>
              <a:ea typeface="SimSun" panose="02010600030101010101" pitchFamily="2" charset="-122"/>
            </a:endParaRPr>
          </a:p>
          <a:p>
            <a:pPr lvl="2"/>
            <a:r>
              <a:rPr lang="en-AU" altLang="en-AU" sz="2000" dirty="0">
                <a:latin typeface="Times New Roman" panose="02020603050405020304" pitchFamily="18" charset="0"/>
                <a:ea typeface="SimSun" panose="02010600030101010101" pitchFamily="2" charset="-122"/>
              </a:rPr>
              <a:t>           public double area() { return 3.14 * r * r; }	  </a:t>
            </a:r>
            <a:endParaRPr lang="en-AU" altLang="en-AU" sz="2000" dirty="0">
              <a:latin typeface="Times New Roman" panose="02020603050405020304" pitchFamily="18" charset="0"/>
              <a:ea typeface="SimSun" panose="02010600030101010101" pitchFamily="2" charset="-122"/>
            </a:endParaRPr>
          </a:p>
          <a:p>
            <a:pPr lvl="2"/>
            <a:r>
              <a:rPr lang="en-AU" altLang="en-AU" sz="2000" dirty="0">
                <a:latin typeface="Times New Roman" panose="02020603050405020304" pitchFamily="18" charset="0"/>
                <a:ea typeface="SimSun" panose="02010600030101010101" pitchFamily="2" charset="-122"/>
              </a:rPr>
              <a:t>   }</a:t>
            </a:r>
            <a:endParaRPr lang="en-AU" altLang="en-AU" sz="2000" dirty="0">
              <a:latin typeface="Times New Roman" panose="02020603050405020304" pitchFamily="18" charset="0"/>
              <a:ea typeface="SimSun" panose="02010600030101010101" pitchFamily="2" charset="-122"/>
            </a:endParaRPr>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CB574175-189D-4FE7-9564-D31C3E06BA12}"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631" y="422337"/>
            <a:ext cx="10515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 Another implementation of Callback.</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a:t>
            </a: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 implements Callback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Implement Callback's interface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public void callback(</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p)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("Another version of callback");</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("p squared is " + (p*p));</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Now, try the following class:</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class TestIface2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Callback c = new Client();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ob</a:t>
            </a:r>
            <a:r>
              <a:rPr lang="en-US" sz="1000" dirty="0">
                <a:latin typeface="Times New Roman" panose="02020603050405020304" pitchFamily="18" charset="0"/>
                <a:cs typeface="Times New Roman" panose="02020603050405020304" pitchFamily="18" charset="0"/>
              </a:rPr>
              <a:t> = new </a:t>
            </a: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c.callback</a:t>
            </a:r>
            <a:r>
              <a:rPr lang="en-US" sz="1000" dirty="0">
                <a:latin typeface="Times New Roman" panose="02020603050405020304" pitchFamily="18" charset="0"/>
                <a:cs typeface="Times New Roman" panose="02020603050405020304" pitchFamily="18" charset="0"/>
              </a:rPr>
              <a:t>(42);</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 = </a:t>
            </a:r>
            <a:r>
              <a:rPr lang="en-US" sz="1000" dirty="0" err="1">
                <a:latin typeface="Times New Roman" panose="02020603050405020304" pitchFamily="18" charset="0"/>
                <a:cs typeface="Times New Roman" panose="02020603050405020304" pitchFamily="18" charset="0"/>
              </a:rPr>
              <a:t>ob</a:t>
            </a:r>
            <a:r>
              <a:rPr lang="en-US" sz="1000" dirty="0">
                <a:latin typeface="Times New Roman" panose="02020603050405020304" pitchFamily="18" charset="0"/>
                <a:cs typeface="Times New Roman" panose="02020603050405020304" pitchFamily="18" charset="0"/>
              </a:rPr>
              <a:t>; // c now refers to </a:t>
            </a: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 object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err="1">
                <a:latin typeface="Times New Roman" panose="02020603050405020304" pitchFamily="18" charset="0"/>
                <a:cs typeface="Times New Roman" panose="02020603050405020304" pitchFamily="18" charset="0"/>
              </a:rPr>
              <a:t>c.callback</a:t>
            </a:r>
            <a:r>
              <a:rPr lang="en-US" sz="1000" dirty="0">
                <a:latin typeface="Times New Roman" panose="02020603050405020304" pitchFamily="18" charset="0"/>
                <a:cs typeface="Times New Roman" panose="02020603050405020304" pitchFamily="18" charset="0"/>
              </a:rPr>
              <a:t>(42);</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The output from this program is shown here:</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callback called with 42</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Another version of callback</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p squared is 1764</a:t>
            </a:r>
            <a:endParaRPr lang="en-US" sz="1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Nested 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An interface can be declared a member of a class or another interface. Such an interface is called a </a:t>
            </a:r>
            <a:r>
              <a:rPr lang="en-US" sz="2400" i="1" dirty="0">
                <a:latin typeface="Times New Roman" panose="02020603050405020304" pitchFamily="18" charset="0"/>
                <a:cs typeface="Times New Roman" panose="02020603050405020304" pitchFamily="18" charset="0"/>
              </a:rPr>
              <a:t>member interface </a:t>
            </a:r>
            <a:r>
              <a:rPr lang="en-US" sz="2400" dirty="0">
                <a:latin typeface="Times New Roman" panose="02020603050405020304" pitchFamily="18" charset="0"/>
                <a:cs typeface="Times New Roman" panose="02020603050405020304" pitchFamily="18" charset="0"/>
              </a:rPr>
              <a:t>or a </a:t>
            </a:r>
            <a:r>
              <a:rPr lang="en-US" sz="2400" i="1" dirty="0">
                <a:latin typeface="Times New Roman" panose="02020603050405020304" pitchFamily="18" charset="0"/>
                <a:cs typeface="Times New Roman" panose="02020603050405020304" pitchFamily="18" charset="0"/>
              </a:rPr>
              <a:t>nested interface</a:t>
            </a:r>
            <a:r>
              <a:rPr lang="en-US" sz="2400" dirty="0">
                <a:latin typeface="Times New Roman" panose="02020603050405020304" pitchFamily="18" charset="0"/>
                <a:cs typeface="Times New Roman" panose="02020603050405020304" pitchFamily="18" charset="0"/>
              </a:rPr>
              <a:t>. A nested interface can be declared as </a:t>
            </a:r>
            <a:r>
              <a:rPr lang="en-US" sz="2400" b="1" dirty="0">
                <a:latin typeface="Times New Roman" panose="02020603050405020304" pitchFamily="18" charset="0"/>
                <a:cs typeface="Times New Roman" panose="02020603050405020304" pitchFamily="18" charset="0"/>
              </a:rPr>
              <a:t>public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protected</a:t>
            </a:r>
            <a:r>
              <a:rPr lang="en-US" sz="2400" dirty="0">
                <a:latin typeface="Times New Roman" panose="02020603050405020304" pitchFamily="18" charset="0"/>
                <a:cs typeface="Times New Roman" panose="02020603050405020304" pitchFamily="18" charset="0"/>
              </a:rPr>
              <a:t>. This differs from a top-level interface, which must either be declared as </a:t>
            </a:r>
            <a:r>
              <a:rPr lang="en-US" sz="2400" b="1" dirty="0">
                <a:latin typeface="Times New Roman" panose="02020603050405020304" pitchFamily="18" charset="0"/>
                <a:cs typeface="Times New Roman" panose="02020603050405020304" pitchFamily="18" charset="0"/>
              </a:rPr>
              <a:t>public </a:t>
            </a:r>
            <a:r>
              <a:rPr lang="en-US" sz="2400" dirty="0">
                <a:latin typeface="Times New Roman" panose="02020603050405020304" pitchFamily="18" charset="0"/>
                <a:cs typeface="Times New Roman" panose="02020603050405020304" pitchFamily="18" charset="0"/>
              </a:rPr>
              <a:t>or use the default access level,</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712049"/>
            <a:ext cx="5181600" cy="4351338"/>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 A nested interface example.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This class contains a member interface.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A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this is a nested interface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public interface </a:t>
            </a:r>
            <a:r>
              <a:rPr lang="en-US" dirty="0" err="1">
                <a:latin typeface="Times New Roman" panose="02020603050405020304" pitchFamily="18" charset="0"/>
                <a:cs typeface="Times New Roman" panose="02020603050405020304" pitchFamily="18" charset="0"/>
              </a:rPr>
              <a:t>NestedIF</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isNotNegative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B implements the nested interface.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B implements </a:t>
            </a:r>
            <a:r>
              <a:rPr lang="en-US" dirty="0" err="1">
                <a:latin typeface="Times New Roman" panose="02020603050405020304" pitchFamily="18" charset="0"/>
                <a:cs typeface="Times New Roman" panose="02020603050405020304" pitchFamily="18" charset="0"/>
              </a:rPr>
              <a:t>A.NestedIF</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public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isNotNegative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return x &lt; 0 ? false: true;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6172202" y="712049"/>
            <a:ext cx="5181600" cy="4351338"/>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NestedIFDemo</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use a nested interface reference</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A.NestedIF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nif</a:t>
            </a:r>
            <a:r>
              <a:rPr lang="en-US" dirty="0">
                <a:latin typeface="Times New Roman" panose="02020603050405020304" pitchFamily="18" charset="0"/>
                <a:cs typeface="Times New Roman" panose="02020603050405020304" pitchFamily="18" charset="0"/>
              </a:rPr>
              <a:t> = new B();</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if(</a:t>
            </a:r>
            <a:r>
              <a:rPr lang="en-US" dirty="0" err="1">
                <a:latin typeface="Times New Roman" panose="02020603050405020304" pitchFamily="18" charset="0"/>
                <a:cs typeface="Times New Roman" panose="02020603050405020304" pitchFamily="18" charset="0"/>
              </a:rPr>
              <a:t>nif.isNotNegative</a:t>
            </a:r>
            <a:r>
              <a:rPr lang="en-US" dirty="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("10 is not negative");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if(</a:t>
            </a:r>
            <a:r>
              <a:rPr lang="en-US" dirty="0" err="1">
                <a:latin typeface="Times New Roman" panose="02020603050405020304" pitchFamily="18" charset="0"/>
                <a:cs typeface="Times New Roman" panose="02020603050405020304" pitchFamily="18" charset="0"/>
              </a:rPr>
              <a:t>nif.isNotNegative</a:t>
            </a:r>
            <a:r>
              <a:rPr lang="en-US" dirty="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("this won't be displayed");</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253331"/>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Notice that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defines a member interface called </a:t>
            </a:r>
            <a:r>
              <a:rPr lang="en-US" sz="2000" b="1" dirty="0" err="1">
                <a:latin typeface="Times New Roman" panose="02020603050405020304" pitchFamily="18" charset="0"/>
                <a:cs typeface="Times New Roman" panose="02020603050405020304" pitchFamily="18" charset="0"/>
              </a:rPr>
              <a:t>NestedIF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that it is declared </a:t>
            </a:r>
            <a:r>
              <a:rPr lang="en-US" sz="2000" b="1" dirty="0" err="1">
                <a:latin typeface="Times New Roman" panose="02020603050405020304" pitchFamily="18" charset="0"/>
                <a:cs typeface="Times New Roman" panose="02020603050405020304" pitchFamily="18" charset="0"/>
              </a:rPr>
              <a:t>public</a:t>
            </a:r>
            <a:r>
              <a:rPr lang="en-US" sz="2000" dirty="0" err="1">
                <a:latin typeface="Times New Roman" panose="02020603050405020304" pitchFamily="18" charset="0"/>
                <a:cs typeface="Times New Roman" panose="02020603050405020304" pitchFamily="18" charset="0"/>
              </a:rPr>
              <a:t>.Next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implements the nested interface by specifying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implements </a:t>
            </a:r>
            <a:r>
              <a:rPr lang="en-US" sz="2000" dirty="0" err="1">
                <a:latin typeface="Times New Roman" panose="02020603050405020304" pitchFamily="18" charset="0"/>
                <a:cs typeface="Times New Roman" panose="02020603050405020304" pitchFamily="18" charset="0"/>
              </a:rPr>
              <a:t>A.NestedIF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Notice that the name is fully qualified by the enclosing class’ name. Inside the </a:t>
            </a:r>
            <a:r>
              <a:rPr lang="en-US" sz="2000" b="1" dirty="0">
                <a:latin typeface="Times New Roman" panose="02020603050405020304" pitchFamily="18" charset="0"/>
                <a:cs typeface="Times New Roman" panose="02020603050405020304" pitchFamily="18" charset="0"/>
              </a:rPr>
              <a:t>main( ) </a:t>
            </a:r>
            <a:r>
              <a:rPr lang="en-US" sz="2000" dirty="0">
                <a:latin typeface="Times New Roman" panose="02020603050405020304" pitchFamily="18" charset="0"/>
                <a:cs typeface="Times New Roman" panose="02020603050405020304" pitchFamily="18" charset="0"/>
              </a:rPr>
              <a:t>method, an </a:t>
            </a:r>
            <a:r>
              <a:rPr lang="en-US" sz="2000" b="1" dirty="0" err="1">
                <a:latin typeface="Times New Roman" panose="02020603050405020304" pitchFamily="18" charset="0"/>
                <a:cs typeface="Times New Roman" panose="02020603050405020304" pitchFamily="18" charset="0"/>
              </a:rPr>
              <a:t>A.NestedIF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reference called </a:t>
            </a:r>
            <a:r>
              <a:rPr lang="en-US" sz="2000" b="1" dirty="0" err="1">
                <a:latin typeface="Times New Roman" panose="02020603050405020304" pitchFamily="18" charset="0"/>
                <a:cs typeface="Times New Roman" panose="02020603050405020304" pitchFamily="18" charset="0"/>
              </a:rPr>
              <a:t>nif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created, and it is assigned a reference to a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object. Because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implements </a:t>
            </a:r>
            <a:r>
              <a:rPr lang="en-US" sz="2000" b="1" dirty="0" err="1">
                <a:latin typeface="Times New Roman" panose="02020603050405020304" pitchFamily="18" charset="0"/>
                <a:cs typeface="Times New Roman" panose="02020603050405020304" pitchFamily="18" charset="0"/>
              </a:rPr>
              <a:t>A.NestedIF</a:t>
            </a:r>
            <a:r>
              <a:rPr lang="en-US" sz="2000" dirty="0">
                <a:latin typeface="Times New Roman" panose="02020603050405020304" pitchFamily="18" charset="0"/>
                <a:cs typeface="Times New Roman" panose="02020603050405020304" pitchFamily="18" charset="0"/>
              </a:rPr>
              <a:t>, this is legal.</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Variables in 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You can use interfaces to import shared constants into multiple classes by simply declaring an interface that contains variables that are initialized to the desired values.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When you include that interface in a class (that is, when you “implement” the interface), all of those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variable names will be in scope as constants</a:t>
            </a:r>
            <a:endParaRPr lang="en-US" sz="2000" dirty="0">
              <a:latin typeface="Times New Roman" panose="02020603050405020304" pitchFamily="18" charset="0"/>
              <a:cs typeface="Times New Roman" panose="02020603050405020304" pitchFamily="18" charset="0"/>
            </a:endParaRPr>
          </a:p>
        </p:txBody>
      </p:sp>
      <p:sp>
        <p:nvSpPr>
          <p:cNvPr id="10"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11"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2"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5134"/>
            <a:ext cx="10515600" cy="4351338"/>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java.util.Random</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interface </a:t>
            </a:r>
            <a:r>
              <a:rPr lang="en-US" sz="1400" dirty="0" err="1">
                <a:latin typeface="Times New Roman" panose="02020603050405020304" pitchFamily="18" charset="0"/>
                <a:cs typeface="Times New Roman" panose="02020603050405020304" pitchFamily="18" charset="0"/>
              </a:rPr>
              <a:t>SharedConstants</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NO = 0;</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YES = 1;</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MAYBE = 2;</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LATER = 3;</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SOON = 4;</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NEVER = 5;</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class Question implements </a:t>
            </a:r>
            <a:r>
              <a:rPr lang="en-US" sz="1400" dirty="0" err="1">
                <a:latin typeface="Times New Roman" panose="02020603050405020304" pitchFamily="18" charset="0"/>
                <a:cs typeface="Times New Roman" panose="02020603050405020304" pitchFamily="18" charset="0"/>
              </a:rPr>
              <a:t>SharedConstants</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Random rand = new Random();</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ask()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(100 * </a:t>
            </a:r>
            <a:r>
              <a:rPr lang="en-US" sz="1400" dirty="0" err="1">
                <a:latin typeface="Times New Roman" panose="02020603050405020304" pitchFamily="18" charset="0"/>
                <a:cs typeface="Times New Roman" panose="02020603050405020304" pitchFamily="18" charset="0"/>
              </a:rPr>
              <a:t>rand.nextDouble</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prob</a:t>
            </a:r>
            <a:r>
              <a:rPr lang="en-US" sz="1400" dirty="0">
                <a:latin typeface="Times New Roman" panose="02020603050405020304" pitchFamily="18" charset="0"/>
                <a:cs typeface="Times New Roman" panose="02020603050405020304" pitchFamily="18" charset="0"/>
              </a:rPr>
              <a:t> &lt; 30)</a:t>
            </a:r>
            <a:endParaRPr lang="en-US" sz="1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17831" y="277482"/>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else if (</a:t>
            </a:r>
            <a:r>
              <a:rPr lang="en-US" sz="1200" dirty="0" err="1">
                <a:latin typeface="Times New Roman" panose="02020603050405020304" pitchFamily="18" charset="0"/>
                <a:cs typeface="Times New Roman" panose="02020603050405020304" pitchFamily="18" charset="0"/>
              </a:rPr>
              <a:t>prob</a:t>
            </a:r>
            <a:r>
              <a:rPr lang="en-US" sz="1200" dirty="0">
                <a:latin typeface="Times New Roman" panose="02020603050405020304" pitchFamily="18" charset="0"/>
                <a:cs typeface="Times New Roman" panose="02020603050405020304" pitchFamily="18" charset="0"/>
              </a:rPr>
              <a:t> &lt; 60)</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return YES; // 30%</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else if (</a:t>
            </a:r>
            <a:r>
              <a:rPr lang="en-US" sz="1200" dirty="0" err="1">
                <a:latin typeface="Times New Roman" panose="02020603050405020304" pitchFamily="18" charset="0"/>
                <a:cs typeface="Times New Roman" panose="02020603050405020304" pitchFamily="18" charset="0"/>
              </a:rPr>
              <a:t>prob</a:t>
            </a:r>
            <a:r>
              <a:rPr lang="en-US" sz="1200" dirty="0">
                <a:latin typeface="Times New Roman" panose="02020603050405020304" pitchFamily="18" charset="0"/>
                <a:cs typeface="Times New Roman" panose="02020603050405020304" pitchFamily="18" charset="0"/>
              </a:rPr>
              <a:t> &lt; 75)</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return LATER; // 15%</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else if (</a:t>
            </a:r>
            <a:r>
              <a:rPr lang="en-US" sz="1200" dirty="0" err="1">
                <a:latin typeface="Times New Roman" panose="02020603050405020304" pitchFamily="18" charset="0"/>
                <a:cs typeface="Times New Roman" panose="02020603050405020304" pitchFamily="18" charset="0"/>
              </a:rPr>
              <a:t>prob</a:t>
            </a:r>
            <a:r>
              <a:rPr lang="en-US" sz="1200" dirty="0">
                <a:latin typeface="Times New Roman" panose="02020603050405020304" pitchFamily="18" charset="0"/>
                <a:cs typeface="Times New Roman" panose="02020603050405020304" pitchFamily="18" charset="0"/>
              </a:rPr>
              <a:t> &lt; 98)</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return SOON; // 13%</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else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return NEVER; // 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AskMe</a:t>
            </a:r>
            <a:r>
              <a:rPr lang="en-US" sz="1200" dirty="0">
                <a:latin typeface="Times New Roman" panose="02020603050405020304" pitchFamily="18" charset="0"/>
                <a:cs typeface="Times New Roman" panose="02020603050405020304" pitchFamily="18" charset="0"/>
              </a:rPr>
              <a:t> implements </a:t>
            </a:r>
            <a:r>
              <a:rPr lang="en-US" sz="1200" dirty="0" err="1">
                <a:latin typeface="Times New Roman" panose="02020603050405020304" pitchFamily="18" charset="0"/>
                <a:cs typeface="Times New Roman" panose="02020603050405020304" pitchFamily="18" charset="0"/>
              </a:rPr>
              <a:t>SharedConstants</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static void answer(</a:t>
            </a: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result)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switch(result)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case NO:</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("No");</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break;</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case YES: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("Yes");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break;</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case MAYBE: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("Maybe");</a:t>
            </a:r>
            <a:endParaRPr lang="en-US" sz="12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5625220" y="277482"/>
            <a:ext cx="5181600" cy="4351338"/>
          </a:xfrm>
        </p:spPr>
        <p:txBody>
          <a:bodyPr>
            <a:noAutofit/>
          </a:bodyPr>
          <a:lstStyle/>
          <a:p>
            <a:pPr marL="0" indent="0">
              <a:buNone/>
            </a:pPr>
            <a:r>
              <a:rPr lang="en-US" sz="1300" dirty="0">
                <a:latin typeface="Times New Roman" panose="02020603050405020304" pitchFamily="18" charset="0"/>
                <a:cs typeface="Times New Roman" panose="02020603050405020304" pitchFamily="18" charset="0"/>
              </a:rPr>
              <a:t>break;</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case LATER:</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("Later");</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break;</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case SOON:</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("Soon");</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break;</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case NEVER:</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("Never");</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break;</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public static void main(String </a:t>
            </a:r>
            <a:r>
              <a:rPr lang="en-US" sz="1300" dirty="0" err="1">
                <a:latin typeface="Times New Roman" panose="02020603050405020304" pitchFamily="18" charset="0"/>
                <a:cs typeface="Times New Roman" panose="02020603050405020304" pitchFamily="18" charset="0"/>
              </a:rPr>
              <a:t>args</a:t>
            </a:r>
            <a:r>
              <a:rPr lang="en-US" sz="1300" dirty="0">
                <a:latin typeface="Times New Roman" panose="02020603050405020304" pitchFamily="18" charset="0"/>
                <a:cs typeface="Times New Roman" panose="02020603050405020304" pitchFamily="18" charset="0"/>
              </a:rPr>
              <a:t>[]) {</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Question q = new Question();</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75" y="1019867"/>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Here is the output of a sample run of this program. Note that the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results are different each time it is run.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Later</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Soon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Interfaces Can Be Extended</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One interface can inherit another by use of the keyword </a:t>
            </a:r>
            <a:r>
              <a:rPr lang="en-US" sz="2400" b="1" dirty="0">
                <a:latin typeface="Times New Roman" panose="02020603050405020304" pitchFamily="18" charset="0"/>
                <a:cs typeface="Times New Roman" panose="02020603050405020304" pitchFamily="18" charset="0"/>
              </a:rPr>
              <a:t>extends</a:t>
            </a:r>
            <a:r>
              <a:rPr lang="en-US" sz="2400" dirty="0">
                <a:latin typeface="Times New Roman" panose="02020603050405020304" pitchFamily="18" charset="0"/>
                <a:cs typeface="Times New Roman" panose="02020603050405020304" pitchFamily="18" charset="0"/>
              </a:rPr>
              <a:t>. The syntax is the same as for inheriting classes. When a class implements an interface that inherits another interface, it must provide implementations for all methods required by the interface inheritance chain.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Following is an example:</a:t>
            </a:r>
            <a:endParaRPr lang="en-US" sz="24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8612" y="223161"/>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 One interface can extend another.</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interface A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void meth1();</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void meth2();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B now includes meth1() and meth2() -- it addsmeth3().</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interface B extends A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void meth3();</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This class must implement all of A and B</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MyClass</a:t>
            </a:r>
            <a:r>
              <a:rPr lang="en-US" sz="1200" dirty="0">
                <a:latin typeface="Times New Roman" panose="02020603050405020304" pitchFamily="18" charset="0"/>
                <a:cs typeface="Times New Roman" panose="02020603050405020304" pitchFamily="18" charset="0"/>
              </a:rPr>
              <a:t> implements B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public void meth1()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("Implement meth1().");</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public void meth2()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("Implement meth2().");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public void meth3()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("Implement meth3().");</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271788" y="404230"/>
            <a:ext cx="5181600" cy="4351338"/>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IFExtend</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public static void main(String </a:t>
            </a:r>
            <a:r>
              <a:rPr lang="en-US" sz="1400" dirty="0" err="1">
                <a:latin typeface="Times New Roman" panose="02020603050405020304" pitchFamily="18" charset="0"/>
                <a:cs typeface="Times New Roman" panose="02020603050405020304" pitchFamily="18" charset="0"/>
              </a:rPr>
              <a:t>arg</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MyClass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ob</a:t>
            </a:r>
            <a:r>
              <a:rPr lang="en-US" sz="1400" dirty="0">
                <a:latin typeface="Times New Roman" panose="02020603050405020304" pitchFamily="18" charset="0"/>
                <a:cs typeface="Times New Roman" panose="02020603050405020304" pitchFamily="18" charset="0"/>
              </a:rPr>
              <a:t> = new </a:t>
            </a:r>
            <a:r>
              <a:rPr lang="en-US" sz="1400" dirty="0" err="1">
                <a:latin typeface="Times New Roman" panose="02020603050405020304" pitchFamily="18" charset="0"/>
                <a:cs typeface="Times New Roman" panose="02020603050405020304" pitchFamily="18" charset="0"/>
              </a:rPr>
              <a:t>MyClass</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ob.meth1();</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ob.meth2();</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ob.meth3();</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5" name="Footer Placeholder 4"/>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838200" y="1409166"/>
            <a:ext cx="10515600" cy="4351338"/>
          </a:xfrm>
        </p:spPr>
        <p:txBody>
          <a:bodyPr>
            <a:normAutofit/>
          </a:bodyPr>
          <a:lstStyle/>
          <a:p>
            <a:pPr marL="274320" indent="-274320">
              <a:lnSpc>
                <a:spcPct val="80000"/>
              </a:lnSpc>
              <a:buFont typeface="Wingdings 2" panose="05020102010507070707"/>
              <a:buChar char=""/>
              <a:defRPr/>
            </a:pPr>
            <a:r>
              <a:rPr lang="en-US" sz="2000" dirty="0">
                <a:latin typeface="Times New Roman" panose="02020603050405020304" pitchFamily="18" charset="0"/>
                <a:cs typeface="Times New Roman" panose="02020603050405020304" pitchFamily="18" charset="0"/>
              </a:rPr>
              <a:t>General form of a method definition:</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name(parameter-list) {</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 return value;</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Font typeface="Wingdings 2" panose="05020102010507070707"/>
              <a:buChar char=""/>
              <a:defRPr/>
            </a:pPr>
            <a:r>
              <a:rPr lang="en-US" sz="2000" dirty="0">
                <a:latin typeface="Times New Roman" panose="02020603050405020304" pitchFamily="18" charset="0"/>
                <a:cs typeface="Times New Roman" panose="02020603050405020304" pitchFamily="18" charset="0"/>
              </a:rPr>
              <a:t>Components:</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1) type - type of values returned by the method. If a method does not return any value, its return type must be void.</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2) name is the name of the method</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3) parameter-list is a sequence of type-identifier lists separated by commas</a:t>
            </a:r>
            <a:endParaRPr lang="en-US" sz="2000" dirty="0">
              <a:latin typeface="Times New Roman" panose="02020603050405020304" pitchFamily="18" charset="0"/>
              <a:cs typeface="Times New Roman" panose="02020603050405020304" pitchFamily="18" charset="0"/>
            </a:endParaRP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4) return value indicates what value is returned by the method.</a:t>
            </a:r>
            <a:endParaRPr lang="en-US" sz="2000" dirty="0">
              <a:latin typeface="Times New Roman" panose="02020603050405020304" pitchFamily="18" charset="0"/>
              <a:cs typeface="Times New Roman" panose="02020603050405020304" pitchFamily="18" charset="0"/>
            </a:endParaRPr>
          </a:p>
        </p:txBody>
      </p:sp>
      <p:sp>
        <p:nvSpPr>
          <p:cNvPr id="115714" name="Rectangle 2"/>
          <p:cNvSpPr>
            <a:spLocks noGrp="1" noChangeArrowheads="1"/>
          </p:cNvSpPr>
          <p:nvPr>
            <p:ph type="title"/>
          </p:nvPr>
        </p:nvSpPr>
        <p:spPr>
          <a:xfrm>
            <a:off x="838200" y="97373"/>
            <a:ext cx="10515600" cy="1325563"/>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Methods</a:t>
            </a: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Static Method in Interface</a:t>
            </a:r>
            <a:endParaRPr lang="en-US" sz="3400" b="1" dirty="0">
              <a:solidFill>
                <a:srgbClr val="FF0000"/>
              </a:solidFill>
              <a:latin typeface="Copperplate Gothic Light" panose="020E0507020206020404" pitchFamily="34" charset="0"/>
            </a:endParaRPr>
          </a:p>
        </p:txBody>
      </p:sp>
      <p:sp>
        <p:nvSpPr>
          <p:cNvPr id="6" name="Content Placeholder 5"/>
          <p:cNvSpPr>
            <a:spLocks noGrp="1"/>
          </p:cNvSpPr>
          <p:nvPr>
            <p:ph idx="1"/>
          </p:nvPr>
        </p:nvSpPr>
        <p:spPr>
          <a:xfrm>
            <a:off x="838200" y="1535914"/>
            <a:ext cx="10515600" cy="4351338"/>
          </a:xfrm>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interface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draw();  </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cube(</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x*x*x;}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Rectangle </a:t>
            </a:r>
            <a:r>
              <a:rPr lang="en-US" b="1" dirty="0">
                <a:latin typeface="Times New Roman" panose="02020603050405020304" pitchFamily="18" charset="0"/>
                <a:cs typeface="Times New Roman" panose="02020603050405020304" pitchFamily="18" charset="0"/>
              </a:rPr>
              <a:t>implements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draw(){</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("drawing rectangle");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TestInterfaceStatic</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 d=</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Rectangle();  </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d.draw</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Drawable.cube</a:t>
            </a:r>
            <a:r>
              <a:rPr lang="en-US" dirty="0">
                <a:latin typeface="Times New Roman" panose="02020603050405020304" pitchFamily="18" charset="0"/>
                <a:cs typeface="Times New Roman" panose="02020603050405020304" pitchFamily="18" charset="0"/>
              </a:rPr>
              <a:t>(3));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677"/>
            <a:ext cx="10515600" cy="1325563"/>
          </a:xfrm>
        </p:spPr>
        <p:txBody>
          <a:bodyPr>
            <a:noAutofit/>
          </a:bodyPr>
          <a:lstStyle/>
          <a:p>
            <a:pPr algn="ctr"/>
            <a:r>
              <a:rPr lang="en-US" sz="3400" b="1" dirty="0">
                <a:solidFill>
                  <a:srgbClr val="FF0000"/>
                </a:solidFill>
                <a:latin typeface="Copperplate Gothic Light" panose="020E0507020206020404" pitchFamily="34" charset="0"/>
              </a:rPr>
              <a:t>Difference between abstract class and interface</a:t>
            </a:r>
            <a:br>
              <a:rPr lang="en-US" sz="3400" b="1" dirty="0">
                <a:solidFill>
                  <a:srgbClr val="FF0000"/>
                </a:solidFill>
                <a:latin typeface="Copperplate Gothic Light" panose="020E0507020206020404" pitchFamily="34" charset="0"/>
              </a:rPr>
            </a:br>
            <a:endParaRPr lang="en-US" sz="3400" b="1" dirty="0">
              <a:solidFill>
                <a:srgbClr val="FF0000"/>
              </a:solidFill>
              <a:latin typeface="Copperplate Gothic Light" panose="020E0507020206020404" pitchFamily="34" charset="0"/>
            </a:endParaRPr>
          </a:p>
        </p:txBody>
      </p:sp>
      <p:graphicFrame>
        <p:nvGraphicFramePr>
          <p:cNvPr id="4" name="Content Placeholder 3"/>
          <p:cNvGraphicFramePr>
            <a:graphicFrameLocks noGrp="1"/>
          </p:cNvGraphicFramePr>
          <p:nvPr>
            <p:ph idx="1"/>
          </p:nvPr>
        </p:nvGraphicFramePr>
        <p:xfrm>
          <a:off x="1312752" y="1203327"/>
          <a:ext cx="9044410" cy="5064655"/>
        </p:xfrm>
        <a:graphic>
          <a:graphicData uri="http://schemas.openxmlformats.org/drawingml/2006/table">
            <a:tbl>
              <a:tblPr firstRow="1" firstCol="1" bandRow="1">
                <a:tableStyleId>{5C22544A-7EE6-4342-B048-85BDC9FD1C3A}</a:tableStyleId>
              </a:tblPr>
              <a:tblGrid>
                <a:gridCol w="4522205"/>
                <a:gridCol w="4522205"/>
              </a:tblGrid>
              <a:tr h="431605">
                <a:tc>
                  <a:txBody>
                    <a:bodyPr/>
                    <a:lstStyle/>
                    <a:p>
                      <a:pPr marL="171450" marR="0" indent="-17145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abstract class</a:t>
                      </a:r>
                      <a:endParaRPr lang="en-US" sz="1200" dirty="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a:t>
                      </a:r>
                      <a:endParaRPr lang="en-US" sz="120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r>
              <a:tr h="706037">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Abstract class can have abstract and non-abstract methods.</a:t>
                      </a:r>
                      <a:endParaRPr lang="en-US" sz="1200" dirty="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 can have only abstract methods. Since Java 8, it can have default and static methods also.</a:t>
                      </a:r>
                      <a:endParaRPr lang="en-US" sz="120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r>
              <a:tr h="603557">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 Abstract class doesn't support multiple inheritance.</a:t>
                      </a:r>
                      <a:endParaRPr lang="en-US" sz="1200" dirty="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 supports multiple inheritance.</a:t>
                      </a:r>
                      <a:endParaRPr lang="en-US" sz="120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r>
              <a:tr h="706037">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 Abstract class can have final, non-final, static and non-static variables.</a:t>
                      </a:r>
                      <a:endParaRPr lang="en-US" sz="1200" dirty="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Interface has only static and final variables.</a:t>
                      </a:r>
                      <a:endParaRPr lang="en-US" sz="1200" dirty="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r>
              <a:tr h="706037">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4) Abstract class can provide the implementation of interface.</a:t>
                      </a:r>
                      <a:endParaRPr lang="en-US" sz="120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 can't provide the implementation of abstract class.</a:t>
                      </a:r>
                      <a:endParaRPr lang="en-US" sz="120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r>
              <a:tr h="603557">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5) The abstract keyword is used to declare abstract class.</a:t>
                      </a:r>
                      <a:endParaRPr lang="en-US" sz="120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The interface keyword is used to declare interface.</a:t>
                      </a:r>
                      <a:endParaRPr lang="en-US" sz="120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r>
              <a:tr h="1307825">
                <a:tc>
                  <a:txBody>
                    <a:bodyPr/>
                    <a:lstStyle/>
                    <a:p>
                      <a:pPr marL="190500" marR="0" algn="l">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6)Example: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public abstract class Shape{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public abstract void draw();</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Example:</a:t>
                      </a:r>
                      <a:endParaRPr lang="en-US" sz="1200" dirty="0">
                        <a:effectLst/>
                        <a:latin typeface="Times New Roman" panose="02020603050405020304" pitchFamily="18" charset="0"/>
                        <a:cs typeface="Times New Roman" panose="02020603050405020304" pitchFamily="18" charset="0"/>
                      </a:endParaRPr>
                    </a:p>
                    <a:p>
                      <a:pPr marL="190500" marR="0" algn="l">
                        <a:lnSpc>
                          <a:spcPts val="1725"/>
                        </a:lnSpc>
                        <a:spcBef>
                          <a:spcPts val="0"/>
                        </a:spcBef>
                        <a:spcAft>
                          <a:spcPts val="0"/>
                        </a:spcAft>
                      </a:pP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public interface </a:t>
                      </a:r>
                      <a:r>
                        <a:rPr lang="en-US" sz="1200" dirty="0" err="1">
                          <a:effectLst/>
                          <a:latin typeface="Times New Roman" panose="02020603050405020304" pitchFamily="18" charset="0"/>
                          <a:cs typeface="Times New Roman" panose="02020603050405020304" pitchFamily="18" charset="0"/>
                        </a:rPr>
                        <a:t>Drawable</a:t>
                      </a:r>
                      <a:r>
                        <a:rPr lang="en-US" sz="1200" dirty="0">
                          <a:effectLst/>
                          <a:latin typeface="Times New Roman" panose="02020603050405020304" pitchFamily="18" charset="0"/>
                          <a:cs typeface="Times New Roman" panose="02020603050405020304" pitchFamily="18" charset="0"/>
                        </a:rPr>
                        <a: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void draw();</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a:cs typeface="Times New Roman" panose="02020603050405020304" pitchFamily="18" charset="0"/>
                      </a:endParaRPr>
                    </a:p>
                  </a:txBody>
                  <a:tcPr marL="47625" marR="47625" marT="47625" marB="47625"/>
                </a:tc>
              </a:tr>
            </a:tbl>
          </a:graphicData>
        </a:graphic>
      </p:graphicFrame>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66184" y="830608"/>
            <a:ext cx="5181600" cy="4351338"/>
          </a:xfrm>
        </p:spPr>
        <p:txBody>
          <a:bodyPr>
            <a:normAutofit fontScale="25000" lnSpcReduction="20000"/>
          </a:bodyPr>
          <a:lstStyle/>
          <a:p>
            <a:pPr marL="0" indent="0">
              <a:buNone/>
            </a:pPr>
            <a:r>
              <a:rPr lang="en-US" sz="5600" dirty="0">
                <a:latin typeface="Times New Roman" panose="02020603050405020304" pitchFamily="18" charset="0"/>
                <a:cs typeface="Times New Roman" panose="02020603050405020304" pitchFamily="18" charset="0"/>
              </a:rPr>
              <a:t>//Creating interface that has 4 methods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interface</a:t>
            </a:r>
            <a:r>
              <a:rPr lang="en-US" sz="5600" dirty="0">
                <a:latin typeface="Times New Roman" panose="02020603050405020304" pitchFamily="18" charset="0"/>
                <a:cs typeface="Times New Roman" panose="02020603050405020304" pitchFamily="18" charset="0"/>
              </a:rPr>
              <a:t> A{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a();//</a:t>
            </a:r>
            <a:r>
              <a:rPr lang="en-US" sz="5600" dirty="0" err="1">
                <a:latin typeface="Times New Roman" panose="02020603050405020304" pitchFamily="18" charset="0"/>
                <a:cs typeface="Times New Roman" panose="02020603050405020304" pitchFamily="18" charset="0"/>
              </a:rPr>
              <a:t>bydefault</a:t>
            </a:r>
            <a:r>
              <a:rPr lang="en-US" sz="5600" dirty="0">
                <a:latin typeface="Times New Roman" panose="02020603050405020304" pitchFamily="18" charset="0"/>
                <a:cs typeface="Times New Roman" panose="02020603050405020304" pitchFamily="18" charset="0"/>
              </a:rPr>
              <a:t>, public and abstract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b();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c();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d();  </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  </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  </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//Creating abstract class that provides the implementation of one method of A interface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abstract</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class</a:t>
            </a:r>
            <a:r>
              <a:rPr lang="en-US" sz="5600" dirty="0">
                <a:latin typeface="Times New Roman" panose="02020603050405020304" pitchFamily="18" charset="0"/>
                <a:cs typeface="Times New Roman" panose="02020603050405020304" pitchFamily="18" charset="0"/>
              </a:rPr>
              <a:t> B </a:t>
            </a:r>
            <a:r>
              <a:rPr lang="en-US" sz="5600" b="1" dirty="0">
                <a:latin typeface="Times New Roman" panose="02020603050405020304" pitchFamily="18" charset="0"/>
                <a:cs typeface="Times New Roman" panose="02020603050405020304" pitchFamily="18" charset="0"/>
              </a:rPr>
              <a:t>implements</a:t>
            </a:r>
            <a:r>
              <a:rPr lang="en-US" sz="5600" dirty="0">
                <a:latin typeface="Times New Roman" panose="02020603050405020304" pitchFamily="18" charset="0"/>
                <a:cs typeface="Times New Roman" panose="02020603050405020304" pitchFamily="18" charset="0"/>
              </a:rPr>
              <a:t> A{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c(){</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C");}  </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  </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  </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//Creating subclass of abstract class, now we need to provide the implementation of rest of the methods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class</a:t>
            </a:r>
            <a:r>
              <a:rPr lang="en-US" sz="5600" dirty="0">
                <a:latin typeface="Times New Roman" panose="02020603050405020304" pitchFamily="18" charset="0"/>
                <a:cs typeface="Times New Roman" panose="02020603050405020304" pitchFamily="18" charset="0"/>
              </a:rPr>
              <a:t> M </a:t>
            </a:r>
            <a:r>
              <a:rPr lang="en-US" sz="5600" b="1" dirty="0">
                <a:latin typeface="Times New Roman" panose="02020603050405020304" pitchFamily="18" charset="0"/>
                <a:cs typeface="Times New Roman" panose="02020603050405020304" pitchFamily="18" charset="0"/>
              </a:rPr>
              <a:t>extends</a:t>
            </a:r>
            <a:r>
              <a:rPr lang="en-US" sz="5600" dirty="0">
                <a:latin typeface="Times New Roman" panose="02020603050405020304" pitchFamily="18" charset="0"/>
                <a:cs typeface="Times New Roman" panose="02020603050405020304" pitchFamily="18" charset="0"/>
              </a:rPr>
              <a:t> B{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a(){</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a");}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b(){</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b");}  </a:t>
            </a: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d(){</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d");}  </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  </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  </a:t>
            </a:r>
            <a:endParaRPr lang="en-US" sz="5600" dirty="0">
              <a:latin typeface="Times New Roman" panose="02020603050405020304" pitchFamily="18" charset="0"/>
              <a:cs typeface="Times New Roman" panose="02020603050405020304" pitchFamily="18" charset="0"/>
            </a:endParaRPr>
          </a:p>
          <a:p>
            <a:endParaRPr lang="en-US" dirty="0"/>
          </a:p>
        </p:txBody>
      </p:sp>
      <p:sp>
        <p:nvSpPr>
          <p:cNvPr id="6" name="Content Placeholder 5"/>
          <p:cNvSpPr>
            <a:spLocks noGrp="1"/>
          </p:cNvSpPr>
          <p:nvPr>
            <p:ph sz="half" idx="2"/>
          </p:nvPr>
        </p:nvSpPr>
        <p:spPr>
          <a:xfrm>
            <a:off x="6096000" y="830608"/>
            <a:ext cx="5181600" cy="4351338"/>
          </a:xfrm>
        </p:spPr>
        <p:txBody>
          <a:bodyPr>
            <a:normAutofit fontScale="25000" lnSpcReduction="20000"/>
          </a:bodyPr>
          <a:lstStyle/>
          <a:p>
            <a:pPr marL="0" indent="0">
              <a:buNone/>
            </a:pPr>
            <a:r>
              <a:rPr lang="en-US" sz="5600" dirty="0">
                <a:latin typeface="Times" pitchFamily="-96" charset="0"/>
                <a:cs typeface="Times" pitchFamily="-96" charset="0"/>
              </a:rPr>
              <a:t>//Creating a test class that calls the methods of A interface  </a:t>
            </a:r>
            <a:endParaRPr lang="en-US" sz="5600" dirty="0">
              <a:latin typeface="Times" pitchFamily="-96" charset="0"/>
              <a:cs typeface="Times" pitchFamily="-96" charset="0"/>
            </a:endParaRPr>
          </a:p>
          <a:p>
            <a:pPr marL="0" indent="0">
              <a:buNone/>
            </a:pPr>
            <a:r>
              <a:rPr lang="en-US" sz="5600" b="1" dirty="0">
                <a:latin typeface="Times" pitchFamily="-96" charset="0"/>
                <a:cs typeface="Times" pitchFamily="-96" charset="0"/>
              </a:rPr>
              <a:t>class</a:t>
            </a:r>
            <a:r>
              <a:rPr lang="en-US" sz="5600" dirty="0">
                <a:latin typeface="Times" pitchFamily="-96" charset="0"/>
                <a:cs typeface="Times" pitchFamily="-96" charset="0"/>
              </a:rPr>
              <a:t> Test5{  </a:t>
            </a:r>
            <a:endParaRPr lang="en-US" sz="5600" dirty="0">
              <a:latin typeface="Times" pitchFamily="-96" charset="0"/>
              <a:cs typeface="Times" pitchFamily="-96" charset="0"/>
            </a:endParaRPr>
          </a:p>
          <a:p>
            <a:pPr marL="0" indent="0">
              <a:buNone/>
            </a:pPr>
            <a:r>
              <a:rPr lang="en-US" sz="5600" b="1" dirty="0">
                <a:latin typeface="Times" pitchFamily="-96" charset="0"/>
                <a:cs typeface="Times" pitchFamily="-96" charset="0"/>
              </a:rPr>
              <a:t>public</a:t>
            </a:r>
            <a:r>
              <a:rPr lang="en-US" sz="5600" dirty="0">
                <a:latin typeface="Times" pitchFamily="-96" charset="0"/>
                <a:cs typeface="Times" pitchFamily="-96" charset="0"/>
              </a:rPr>
              <a:t> </a:t>
            </a:r>
            <a:r>
              <a:rPr lang="en-US" sz="5600" b="1" dirty="0">
                <a:latin typeface="Times" pitchFamily="-96" charset="0"/>
                <a:cs typeface="Times" pitchFamily="-96" charset="0"/>
              </a:rPr>
              <a:t>static</a:t>
            </a:r>
            <a:r>
              <a:rPr lang="en-US" sz="5600" dirty="0">
                <a:latin typeface="Times" pitchFamily="-96" charset="0"/>
                <a:cs typeface="Times" pitchFamily="-96" charset="0"/>
              </a:rPr>
              <a:t> </a:t>
            </a:r>
            <a:r>
              <a:rPr lang="en-US" sz="5600" b="1" dirty="0">
                <a:latin typeface="Times" pitchFamily="-96" charset="0"/>
                <a:cs typeface="Times" pitchFamily="-96" charset="0"/>
              </a:rPr>
              <a:t>void</a:t>
            </a:r>
            <a:r>
              <a:rPr lang="en-US" sz="5600" dirty="0">
                <a:latin typeface="Times" pitchFamily="-96" charset="0"/>
                <a:cs typeface="Times" pitchFamily="-96" charset="0"/>
              </a:rPr>
              <a:t> main(String </a:t>
            </a:r>
            <a:r>
              <a:rPr lang="en-US" sz="5600" dirty="0" err="1">
                <a:latin typeface="Times" pitchFamily="-96" charset="0"/>
                <a:cs typeface="Times" pitchFamily="-96" charset="0"/>
              </a:rPr>
              <a:t>args</a:t>
            </a:r>
            <a:r>
              <a:rPr lang="en-US" sz="5600" dirty="0">
                <a:latin typeface="Times" pitchFamily="-96" charset="0"/>
                <a:cs typeface="Times" pitchFamily="-96" charset="0"/>
              </a:rPr>
              <a:t>[]){  </a:t>
            </a:r>
            <a:endParaRPr lang="en-US" sz="5600" dirty="0">
              <a:latin typeface="Times" pitchFamily="-96" charset="0"/>
              <a:cs typeface="Times" pitchFamily="-96" charset="0"/>
            </a:endParaRPr>
          </a:p>
          <a:p>
            <a:pPr marL="0" indent="0">
              <a:buNone/>
            </a:pPr>
            <a:r>
              <a:rPr lang="en-US" sz="5600" dirty="0">
                <a:latin typeface="Times" pitchFamily="-96" charset="0"/>
                <a:cs typeface="Times" pitchFamily="-96" charset="0"/>
              </a:rPr>
              <a:t>A a=</a:t>
            </a:r>
            <a:r>
              <a:rPr lang="en-US" sz="5600" b="1" dirty="0">
                <a:latin typeface="Times" pitchFamily="-96" charset="0"/>
                <a:cs typeface="Times" pitchFamily="-96" charset="0"/>
              </a:rPr>
              <a:t>new</a:t>
            </a:r>
            <a:r>
              <a:rPr lang="en-US" sz="5600" dirty="0">
                <a:latin typeface="Times" pitchFamily="-96" charset="0"/>
                <a:cs typeface="Times" pitchFamily="-96" charset="0"/>
              </a:rPr>
              <a:t> M();  </a:t>
            </a:r>
            <a:endParaRPr lang="en-US" sz="5600" dirty="0">
              <a:latin typeface="Times" pitchFamily="-96" charset="0"/>
              <a:cs typeface="Times" pitchFamily="-96" charset="0"/>
            </a:endParaRPr>
          </a:p>
          <a:p>
            <a:pPr marL="0" indent="0">
              <a:buNone/>
            </a:pPr>
            <a:r>
              <a:rPr lang="en-US" sz="5600" dirty="0" err="1">
                <a:latin typeface="Times" pitchFamily="-96" charset="0"/>
                <a:cs typeface="Times" pitchFamily="-96" charset="0"/>
              </a:rPr>
              <a:t>a.a</a:t>
            </a:r>
            <a:r>
              <a:rPr lang="en-US" sz="5600" dirty="0">
                <a:latin typeface="Times" pitchFamily="-96" charset="0"/>
                <a:cs typeface="Times" pitchFamily="-96" charset="0"/>
              </a:rPr>
              <a:t>();  </a:t>
            </a:r>
            <a:endParaRPr lang="en-US" sz="5600" dirty="0">
              <a:latin typeface="Times" pitchFamily="-96" charset="0"/>
              <a:cs typeface="Times" pitchFamily="-96" charset="0"/>
            </a:endParaRPr>
          </a:p>
          <a:p>
            <a:pPr marL="0" indent="0">
              <a:buNone/>
            </a:pPr>
            <a:r>
              <a:rPr lang="en-US" sz="5600" dirty="0" err="1">
                <a:latin typeface="Times" pitchFamily="-96" charset="0"/>
                <a:cs typeface="Times" pitchFamily="-96" charset="0"/>
              </a:rPr>
              <a:t>a.b</a:t>
            </a:r>
            <a:r>
              <a:rPr lang="en-US" sz="5600" dirty="0">
                <a:latin typeface="Times" pitchFamily="-96" charset="0"/>
                <a:cs typeface="Times" pitchFamily="-96" charset="0"/>
              </a:rPr>
              <a:t>();  </a:t>
            </a:r>
            <a:endParaRPr lang="en-US" sz="5600" dirty="0">
              <a:latin typeface="Times" pitchFamily="-96" charset="0"/>
              <a:cs typeface="Times" pitchFamily="-96" charset="0"/>
            </a:endParaRPr>
          </a:p>
          <a:p>
            <a:pPr marL="0" indent="0">
              <a:buNone/>
            </a:pPr>
            <a:r>
              <a:rPr lang="en-US" sz="5600" dirty="0" err="1">
                <a:latin typeface="Times" pitchFamily="-96" charset="0"/>
                <a:cs typeface="Times" pitchFamily="-96" charset="0"/>
              </a:rPr>
              <a:t>a.c</a:t>
            </a:r>
            <a:r>
              <a:rPr lang="en-US" sz="5600" dirty="0">
                <a:latin typeface="Times" pitchFamily="-96" charset="0"/>
                <a:cs typeface="Times" pitchFamily="-96" charset="0"/>
              </a:rPr>
              <a:t>();  </a:t>
            </a:r>
            <a:endParaRPr lang="en-US" sz="5600" dirty="0">
              <a:latin typeface="Times" pitchFamily="-96" charset="0"/>
              <a:cs typeface="Times" pitchFamily="-96" charset="0"/>
            </a:endParaRPr>
          </a:p>
          <a:p>
            <a:pPr marL="0" indent="0">
              <a:buNone/>
            </a:pPr>
            <a:r>
              <a:rPr lang="en-US" sz="5600" dirty="0" err="1">
                <a:latin typeface="Times" pitchFamily="-96" charset="0"/>
                <a:cs typeface="Times" pitchFamily="-96" charset="0"/>
              </a:rPr>
              <a:t>a.d</a:t>
            </a:r>
            <a:r>
              <a:rPr lang="en-US" sz="5600" dirty="0">
                <a:latin typeface="Times" pitchFamily="-96" charset="0"/>
                <a:cs typeface="Times" pitchFamily="-96" charset="0"/>
              </a:rPr>
              <a:t>();  </a:t>
            </a:r>
            <a:endParaRPr lang="en-US" sz="5600" dirty="0">
              <a:latin typeface="Times" pitchFamily="-96" charset="0"/>
              <a:cs typeface="Times" pitchFamily="-96" charset="0"/>
            </a:endParaRPr>
          </a:p>
          <a:p>
            <a:pPr marL="0" indent="0">
              <a:buNone/>
            </a:pPr>
            <a:r>
              <a:rPr lang="en-US" sz="5600" dirty="0">
                <a:latin typeface="Times" pitchFamily="-96" charset="0"/>
                <a:cs typeface="Times" pitchFamily="-96" charset="0"/>
              </a:rPr>
              <a:t>} </a:t>
            </a:r>
            <a:endParaRPr lang="en-US" sz="5600" dirty="0">
              <a:latin typeface="Times" pitchFamily="-96" charset="0"/>
              <a:cs typeface="Times" pitchFamily="-96" charset="0"/>
            </a:endParaRPr>
          </a:p>
          <a:p>
            <a:pPr marL="0" indent="0">
              <a:buNone/>
            </a:pPr>
            <a:r>
              <a:rPr lang="en-US" sz="5600" dirty="0">
                <a:latin typeface="Times" pitchFamily="-96" charset="0"/>
                <a:cs typeface="Times" pitchFamily="-96" charset="0"/>
              </a:rPr>
              <a:t>}  </a:t>
            </a:r>
            <a:endParaRPr lang="en-US" sz="5600" dirty="0">
              <a:latin typeface="Times" pitchFamily="-96" charset="0"/>
              <a:cs typeface="Times" pitchFamily="-96" charset="0"/>
            </a:endParaRPr>
          </a:p>
          <a:p>
            <a:pPr marL="0" indent="0">
              <a:buNone/>
            </a:pPr>
            <a:r>
              <a:rPr lang="en-US" sz="4800" dirty="0">
                <a:latin typeface="Times" pitchFamily="-96" charset="0"/>
                <a:cs typeface="Times" pitchFamily="-96" charset="0"/>
              </a:rPr>
              <a:t> </a:t>
            </a:r>
            <a:endParaRPr lang="en-US" sz="4800" dirty="0">
              <a:latin typeface="Times" pitchFamily="-96" charset="0"/>
              <a:cs typeface="Times" pitchFamily="-96" charset="0"/>
            </a:endParaRPr>
          </a:p>
          <a:p>
            <a:endParaRPr lang="en-US" dirty="0"/>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5FD69914-42C1-40F6-8E6B-E3EB5DC04DE0}"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idx="1"/>
          </p:nvPr>
        </p:nvSpPr>
        <p:spPr>
          <a:xfrm>
            <a:off x="1427431" y="1218446"/>
            <a:ext cx="9144000" cy="4648200"/>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Classes declare methods to hide their internal data structures, as well as for their own internal use: Within a class, we can refer directly to its member variables:</a:t>
            </a:r>
            <a:endParaRPr lang="en-US" sz="2000"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class Box {</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double width, height, depth;</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void volume() {</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err="1">
                <a:latin typeface="Times New Roman" panose="02020603050405020304" pitchFamily="18" charset="0"/>
                <a:cs typeface="Times New Roman" panose="02020603050405020304" pitchFamily="18" charset="0"/>
              </a:rPr>
              <a:t>System.out.print</a:t>
            </a:r>
            <a:r>
              <a:rPr lang="en-US" dirty="0">
                <a:latin typeface="Times New Roman" panose="02020603050405020304" pitchFamily="18" charset="0"/>
                <a:cs typeface="Times New Roman" panose="02020603050405020304" pitchFamily="18" charset="0"/>
              </a:rPr>
              <a:t>("Volume is ");</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(width * height * depth);</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nSpc>
                <a:spcPct val="90000"/>
              </a:lnSpc>
              <a:buFontTx/>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16738" name="Rectangle 2"/>
          <p:cNvSpPr>
            <a:spLocks noGrp="1" noChangeArrowheads="1"/>
          </p:cNvSpPr>
          <p:nvPr>
            <p:ph type="title"/>
          </p:nvPr>
        </p:nvSpPr>
        <p:spPr>
          <a:xfrm>
            <a:off x="838200" y="365126"/>
            <a:ext cx="10515600" cy="974788"/>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Example: Method</a:t>
            </a: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idx="1"/>
          </p:nvPr>
        </p:nvSpPr>
        <p:spPr>
          <a:xfrm>
            <a:off x="838200" y="1427272"/>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Parameters increase generality and applicability of a method:</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1) method without parameters</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int square() { return 10*10; }</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2) method with parameters</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int square(int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return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Parameter: a variable receiving value at the time the method is invoked.</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Argument: a value passed to the method when it is invoked.</a:t>
            </a:r>
            <a:endParaRPr lang="en-US" sz="2000" dirty="0">
              <a:latin typeface="Times New Roman" panose="02020603050405020304" pitchFamily="18" charset="0"/>
              <a:cs typeface="Times New Roman" panose="02020603050405020304" pitchFamily="18" charset="0"/>
            </a:endParaRPr>
          </a:p>
        </p:txBody>
      </p:sp>
      <p:sp>
        <p:nvSpPr>
          <p:cNvPr id="117762" name="Rectangle 2"/>
          <p:cNvSpPr>
            <a:spLocks noGrp="1" noChangeArrowheads="1"/>
          </p:cNvSpPr>
          <p:nvPr>
            <p:ph type="title"/>
          </p:nvPr>
        </p:nvSpPr>
        <p:spPr>
          <a:xfrm>
            <a:off x="741631" y="256483"/>
            <a:ext cx="10515600" cy="1325563"/>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Parameterized Method</a:t>
            </a:r>
            <a:endParaRPr sz="4000" dirty="0"/>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en-AU" sz="3400" dirty="0">
                <a:solidFill>
                  <a:srgbClr val="FF0000"/>
                </a:solidFill>
                <a:latin typeface="Copperplate Gothic Light" panose="020E0507020206020404" pitchFamily="34" charset="0"/>
                <a:cs typeface="Arial" panose="020B0604020202020204" pitchFamily="34" charset="0"/>
              </a:rPr>
              <a:t>Access Control: Data Hiding and Encapsulation</a:t>
            </a:r>
            <a:endParaRPr lang="en-AU" altLang="en-AU" sz="3400" dirty="0">
              <a:solidFill>
                <a:srgbClr val="FF0000"/>
              </a:solidFill>
              <a:latin typeface="Copperplate Gothic Light" panose="020E0507020206020404" pitchFamily="34" charset="0"/>
              <a:cs typeface="Arial" panose="020B0604020202020204" pitchFamily="34" charset="0"/>
            </a:endParaRPr>
          </a:p>
        </p:txBody>
      </p:sp>
      <p:sp>
        <p:nvSpPr>
          <p:cNvPr id="99332" name="Rectangle 3"/>
          <p:cNvSpPr>
            <a:spLocks noChangeArrowheads="1"/>
          </p:cNvSpPr>
          <p:nvPr/>
        </p:nvSpPr>
        <p:spPr bwMode="auto">
          <a:xfrm>
            <a:off x="481263" y="1600201"/>
            <a:ext cx="1134818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Java provides control over the </a:t>
            </a:r>
            <a:r>
              <a:rPr lang="en-AU" altLang="en-AU" sz="2000" i="1" dirty="0">
                <a:latin typeface="Times New Roman" panose="02020603050405020304" pitchFamily="18" charset="0"/>
                <a:cs typeface="Times New Roman" panose="02020603050405020304" pitchFamily="18" charset="0"/>
              </a:rPr>
              <a:t>visibility</a:t>
            </a:r>
            <a:r>
              <a:rPr lang="en-AU" altLang="en-AU" sz="2000" dirty="0">
                <a:latin typeface="Times New Roman" panose="02020603050405020304" pitchFamily="18" charset="0"/>
                <a:cs typeface="Times New Roman" panose="02020603050405020304" pitchFamily="18" charset="0"/>
              </a:rPr>
              <a:t> of variables and methods.</a:t>
            </a:r>
            <a:endParaRPr lang="en-AU" altLang="en-AU" sz="2000" dirty="0">
              <a:latin typeface="Times New Roman" panose="02020603050405020304" pitchFamily="18" charset="0"/>
              <a:cs typeface="Times New Roman" panose="02020603050405020304" pitchFamily="18" charset="0"/>
            </a:endParaRPr>
          </a:p>
          <a:p>
            <a:pPr marL="342900" indent="-342900">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Encapsulation, </a:t>
            </a:r>
            <a:r>
              <a:rPr lang="en-AU" altLang="en-AU" sz="2000" dirty="0">
                <a:latin typeface="Times New Roman" panose="02020603050405020304" pitchFamily="18" charset="0"/>
                <a:cs typeface="Times New Roman" panose="02020603050405020304" pitchFamily="18" charset="0"/>
              </a:rPr>
              <a:t>safely sealing data within the </a:t>
            </a:r>
            <a:r>
              <a:rPr lang="en-AU" altLang="en-AU" sz="2000" i="1" dirty="0">
                <a:latin typeface="Times New Roman" panose="02020603050405020304" pitchFamily="18" charset="0"/>
                <a:cs typeface="Times New Roman" panose="02020603050405020304" pitchFamily="18" charset="0"/>
              </a:rPr>
              <a:t>capsule</a:t>
            </a:r>
            <a:r>
              <a:rPr lang="en-AU" altLang="en-AU" sz="2000" dirty="0">
                <a:latin typeface="Times New Roman" panose="02020603050405020304" pitchFamily="18" charset="0"/>
                <a:cs typeface="Times New Roman" panose="02020603050405020304" pitchFamily="18" charset="0"/>
              </a:rPr>
              <a:t> of the class Prevents programmers from relying on details of class implementation, so you can update without worry</a:t>
            </a:r>
            <a:endParaRPr lang="en-AU" altLang="en-AU" sz="2000" dirty="0">
              <a:latin typeface="Times New Roman" panose="02020603050405020304" pitchFamily="18" charset="0"/>
              <a:cs typeface="Times New Roman" panose="02020603050405020304" pitchFamily="18" charset="0"/>
            </a:endParaRPr>
          </a:p>
          <a:p>
            <a:pPr marL="342900" indent="-342900">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Helps in protecting against accidental or wrong usage.</a:t>
            </a:r>
            <a:endParaRPr lang="en-AU" altLang="en-AU" sz="2000" dirty="0">
              <a:latin typeface="Times New Roman" panose="02020603050405020304" pitchFamily="18" charset="0"/>
              <a:cs typeface="Times New Roman" panose="02020603050405020304" pitchFamily="18" charset="0"/>
            </a:endParaRPr>
          </a:p>
          <a:p>
            <a:pPr marL="342900" indent="-342900">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Keeps code elegant and clean (easier to maintain) </a:t>
            </a:r>
            <a:endParaRPr lang="en-AU" altLang="en-AU" sz="2000" dirty="0">
              <a:latin typeface="Times New Roman" panose="02020603050405020304" pitchFamily="18" charset="0"/>
              <a:cs typeface="Times New Roman" panose="02020603050405020304" pitchFamily="18" charset="0"/>
            </a:endParaRPr>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CB574175-189D-4FE7-9564-D31C3E06BA12}"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ChangeArrowheads="1"/>
          </p:cNvSpPr>
          <p:nvPr/>
        </p:nvSpPr>
        <p:spPr bwMode="auto">
          <a:xfrm>
            <a:off x="1828800" y="1524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en-AU" sz="3400" dirty="0">
                <a:solidFill>
                  <a:srgbClr val="FF0000"/>
                </a:solidFill>
                <a:latin typeface="Copperplate Gothic Light" panose="020E0507020206020404" pitchFamily="34" charset="0"/>
                <a:cs typeface="Arial" panose="020B0604020202020204" pitchFamily="34" charset="0"/>
              </a:rPr>
              <a:t>Access Modifiers: Public, Private, Protected</a:t>
            </a:r>
            <a:endParaRPr lang="en-AU" altLang="en-AU" sz="3400" dirty="0">
              <a:solidFill>
                <a:srgbClr val="FF0000"/>
              </a:solidFill>
              <a:latin typeface="Copperplate Gothic Light" panose="020E0507020206020404" pitchFamily="34" charset="0"/>
              <a:cs typeface="Arial" panose="020B0604020202020204" pitchFamily="34" charset="0"/>
            </a:endParaRPr>
          </a:p>
        </p:txBody>
      </p:sp>
      <p:sp>
        <p:nvSpPr>
          <p:cNvPr id="100356" name="Rectangle 3"/>
          <p:cNvSpPr>
            <a:spLocks noChangeArrowheads="1"/>
          </p:cNvSpPr>
          <p:nvPr/>
        </p:nvSpPr>
        <p:spPr bwMode="auto">
          <a:xfrm>
            <a:off x="503722" y="1295400"/>
            <a:ext cx="11184556"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Public:</a:t>
            </a:r>
            <a:r>
              <a:rPr lang="en-AU" altLang="en-AU" sz="2000" dirty="0">
                <a:latin typeface="Times New Roman" panose="02020603050405020304" pitchFamily="18" charset="0"/>
                <a:cs typeface="Times New Roman" panose="02020603050405020304" pitchFamily="18" charset="0"/>
              </a:rPr>
              <a:t> keyword applied to a class, makes it available/visible everywhere. Applied to a method or variable, completely visible.</a:t>
            </a:r>
            <a:endParaRPr lang="en-AU" altLang="en-AU" sz="2000" dirty="0">
              <a:latin typeface="Times New Roman" panose="02020603050405020304" pitchFamily="18" charset="0"/>
              <a:cs typeface="Times New Roman" panose="02020603050405020304" pitchFamily="18" charset="0"/>
            </a:endParaRPr>
          </a:p>
          <a:p>
            <a:pPr marL="342900" indent="-342900" algn="just">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Default(No visibility modifier is specified): it behaves like public in its package and private in other packages.</a:t>
            </a:r>
            <a:endParaRPr lang="en-AU" altLang="en-AU" sz="2000" dirty="0">
              <a:latin typeface="Times New Roman" panose="02020603050405020304" pitchFamily="18" charset="0"/>
              <a:cs typeface="Times New Roman" panose="02020603050405020304" pitchFamily="18" charset="0"/>
            </a:endParaRPr>
          </a:p>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Default Public</a:t>
            </a:r>
            <a:r>
              <a:rPr lang="en-AU" altLang="en-AU" sz="2000" dirty="0">
                <a:latin typeface="Times New Roman" panose="02020603050405020304" pitchFamily="18" charset="0"/>
                <a:cs typeface="Times New Roman" panose="02020603050405020304" pitchFamily="18" charset="0"/>
              </a:rPr>
              <a:t> keyword applied to a class, makes it available/visible everywhere. Applied to a method or variable, completely visible.</a:t>
            </a:r>
            <a:endParaRPr lang="en-AU" altLang="en-AU" sz="2000" dirty="0">
              <a:latin typeface="Times New Roman" panose="02020603050405020304" pitchFamily="18" charset="0"/>
              <a:cs typeface="Times New Roman" panose="02020603050405020304" pitchFamily="18" charset="0"/>
            </a:endParaRPr>
          </a:p>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Private</a:t>
            </a:r>
            <a:r>
              <a:rPr lang="en-AU" altLang="en-AU" sz="2000" dirty="0">
                <a:latin typeface="Times New Roman" panose="02020603050405020304" pitchFamily="18" charset="0"/>
                <a:cs typeface="Times New Roman" panose="02020603050405020304" pitchFamily="18" charset="0"/>
              </a:rPr>
              <a:t> fields or methods for a class only visible within that class. Private members are </a:t>
            </a:r>
            <a:r>
              <a:rPr lang="en-AU" altLang="en-AU" sz="2000" i="1" dirty="0">
                <a:latin typeface="Times New Roman" panose="02020603050405020304" pitchFamily="18" charset="0"/>
                <a:cs typeface="Times New Roman" panose="02020603050405020304" pitchFamily="18" charset="0"/>
              </a:rPr>
              <a:t>not</a:t>
            </a:r>
            <a:r>
              <a:rPr lang="en-AU" altLang="en-AU" sz="2000" dirty="0">
                <a:latin typeface="Times New Roman" panose="02020603050405020304" pitchFamily="18" charset="0"/>
                <a:cs typeface="Times New Roman" panose="02020603050405020304" pitchFamily="18" charset="0"/>
              </a:rPr>
              <a:t> visible within subclasses, and are </a:t>
            </a:r>
            <a:r>
              <a:rPr lang="en-AU" altLang="en-AU" sz="2000" i="1" dirty="0">
                <a:latin typeface="Times New Roman" panose="02020603050405020304" pitchFamily="18" charset="0"/>
                <a:cs typeface="Times New Roman" panose="02020603050405020304" pitchFamily="18" charset="0"/>
              </a:rPr>
              <a:t>not</a:t>
            </a:r>
            <a:r>
              <a:rPr lang="en-AU" altLang="en-AU" sz="2000" dirty="0">
                <a:latin typeface="Times New Roman" panose="02020603050405020304" pitchFamily="18" charset="0"/>
                <a:cs typeface="Times New Roman" panose="02020603050405020304" pitchFamily="18" charset="0"/>
              </a:rPr>
              <a:t> inherited.</a:t>
            </a:r>
            <a:endParaRPr lang="en-AU" altLang="en-AU" sz="2000" dirty="0">
              <a:latin typeface="Times New Roman" panose="02020603050405020304" pitchFamily="18" charset="0"/>
              <a:cs typeface="Times New Roman" panose="02020603050405020304" pitchFamily="18" charset="0"/>
            </a:endParaRPr>
          </a:p>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Protected</a:t>
            </a:r>
            <a:r>
              <a:rPr lang="en-AU" altLang="en-AU" sz="2000" dirty="0">
                <a:latin typeface="Times New Roman" panose="02020603050405020304" pitchFamily="18" charset="0"/>
                <a:cs typeface="Times New Roman" panose="02020603050405020304" pitchFamily="18" charset="0"/>
              </a:rPr>
              <a:t> members of a class are visible within the class, subclasses and </a:t>
            </a:r>
            <a:r>
              <a:rPr lang="en-AU" altLang="en-AU" sz="2000" i="1" dirty="0">
                <a:latin typeface="Times New Roman" panose="02020603050405020304" pitchFamily="18" charset="0"/>
                <a:cs typeface="Times New Roman" panose="02020603050405020304" pitchFamily="18" charset="0"/>
              </a:rPr>
              <a:t>also</a:t>
            </a:r>
            <a:r>
              <a:rPr lang="en-AU" altLang="en-AU" sz="2000" dirty="0">
                <a:latin typeface="Times New Roman" panose="02020603050405020304" pitchFamily="18" charset="0"/>
                <a:cs typeface="Times New Roman" panose="02020603050405020304" pitchFamily="18" charset="0"/>
              </a:rPr>
              <a:t> within all classes that are in the same package as that class.</a:t>
            </a:r>
            <a:endParaRPr lang="en-AU" altLang="en-AU" sz="2000" dirty="0">
              <a:latin typeface="Times New Roman" panose="02020603050405020304" pitchFamily="18" charset="0"/>
              <a:cs typeface="Times New Roman" panose="02020603050405020304" pitchFamily="18" charset="0"/>
            </a:endParaRPr>
          </a:p>
          <a:p>
            <a:pPr marL="342900" indent="-342900" algn="just">
              <a:lnSpc>
                <a:spcPct val="80000"/>
              </a:lnSpc>
              <a:spcBef>
                <a:spcPct val="20000"/>
              </a:spcBef>
              <a:buFontTx/>
              <a:buChar char="•"/>
            </a:pPr>
            <a:endParaRPr lang="en-AU" altLang="en-AU" sz="2600" dirty="0">
              <a:latin typeface="Arial" panose="020B0604020202020204" pitchFamily="34" charset="0"/>
              <a:cs typeface="Arial" panose="020B0604020202020204" pitchFamily="34" charset="0"/>
            </a:endParaRPr>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CB574175-189D-4FE7-9564-D31C3E06BA12}"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Expressions in Java</a:t>
            </a:r>
            <a:endParaRPr lang="en-US" sz="3400" dirty="0">
              <a:solidFill>
                <a:srgbClr val="FF0000"/>
              </a:solidFill>
              <a:latin typeface="Copperplate Gothic Light" panose="020E0507020206020404" pitchFamily="34" charset="0"/>
              <a:ea typeface="+mn-ea"/>
              <a:cs typeface="Arial" panose="020B0604020202020204" pitchFamily="34" charset="0"/>
            </a:endParaRPr>
          </a:p>
        </p:txBody>
      </p:sp>
      <p:sp>
        <p:nvSpPr>
          <p:cNvPr id="2051" name="Rectangle 3"/>
          <p:cNvSpPr>
            <a:spLocks noChangeArrowheads="1"/>
          </p:cNvSpPr>
          <p:nvPr/>
        </p:nvSpPr>
        <p:spPr bwMode="auto">
          <a:xfrm>
            <a:off x="644888" y="1155700"/>
            <a:ext cx="10834511" cy="8255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heart of the Add2Integers program from Chapter 2 is the line</a:t>
            </a:r>
            <a:endParaRPr lang="en-US" sz="2000" dirty="0">
              <a:latin typeface="Times New Roman" panose="02020603050405020304" pitchFamily="18" charset="0"/>
              <a:cs typeface="Times New Roman" panose="02020603050405020304" pitchFamily="18" charset="0"/>
            </a:endParaRPr>
          </a:p>
        </p:txBody>
      </p:sp>
      <p:sp>
        <p:nvSpPr>
          <p:cNvPr id="390149" name="Rectangle 5"/>
          <p:cNvSpPr>
            <a:spLocks noChangeArrowheads="1"/>
          </p:cNvSpPr>
          <p:nvPr/>
        </p:nvSpPr>
        <p:spPr bwMode="auto">
          <a:xfrm>
            <a:off x="657585" y="2882900"/>
            <a:ext cx="10834511" cy="35941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n1 + n2 that appears to the right of the equal sign is an example of an expression, which specifies the operations involved in the computation.</a:t>
            </a:r>
            <a:endParaRPr lang="en-US" sz="2000" dirty="0">
              <a:latin typeface="Times New Roman" panose="02020603050405020304" pitchFamily="18" charset="0"/>
              <a:cs typeface="Times New Roman" panose="02020603050405020304" pitchFamily="18" charset="0"/>
            </a:endParaRP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An expression in Java consists of terms joined together by operators.</a:t>
            </a:r>
            <a:endParaRPr lang="en-US" sz="2000" dirty="0">
              <a:latin typeface="Times New Roman" panose="02020603050405020304" pitchFamily="18" charset="0"/>
              <a:cs typeface="Times New Roman" panose="02020603050405020304" pitchFamily="18" charset="0"/>
            </a:endParaRPr>
          </a:p>
          <a:p>
            <a:pPr marL="342900" indent="-342900" algn="just">
              <a:lnSpc>
                <a:spcPct val="85000"/>
              </a:lnSpc>
              <a:spcAft>
                <a:spcPct val="15000"/>
              </a:spcAft>
              <a:buFontTx/>
              <a:buChar char="•"/>
            </a:pPr>
            <a:r>
              <a:rPr lang="en-US" sz="2000" dirty="0">
                <a:latin typeface="Times New Roman" panose="02020603050405020304" pitchFamily="18" charset="0"/>
                <a:cs typeface="Times New Roman" panose="02020603050405020304" pitchFamily="18" charset="0"/>
              </a:rPr>
              <a:t>Each term must be one of the following:</a:t>
            </a:r>
            <a:endParaRPr lang="en-US" sz="2000" dirty="0">
              <a:latin typeface="Times New Roman" panose="02020603050405020304" pitchFamily="18" charset="0"/>
              <a:cs typeface="Times New Roman" panose="02020603050405020304" pitchFamily="18" charset="0"/>
            </a:endParaRP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 constant (such as 3.14159265 or "hello, world")</a:t>
            </a:r>
            <a:endParaRPr lang="en-US" sz="2000" dirty="0">
              <a:latin typeface="Times New Roman" panose="02020603050405020304" pitchFamily="18" charset="0"/>
              <a:cs typeface="Times New Roman" panose="02020603050405020304" pitchFamily="18" charset="0"/>
            </a:endParaRP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 variable name (such as n1, n2, or total)</a:t>
            </a:r>
            <a:endParaRPr lang="en-US" sz="2000" dirty="0">
              <a:latin typeface="Times New Roman" panose="02020603050405020304" pitchFamily="18" charset="0"/>
              <a:cs typeface="Times New Roman" panose="02020603050405020304" pitchFamily="18" charset="0"/>
            </a:endParaRP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 method calls that returns a values (such as </a:t>
            </a:r>
            <a:r>
              <a:rPr lang="en-US" sz="2000" dirty="0" err="1">
                <a:latin typeface="Times New Roman" panose="02020603050405020304" pitchFamily="18" charset="0"/>
                <a:cs typeface="Times New Roman" panose="02020603050405020304" pitchFamily="18" charset="0"/>
              </a:rPr>
              <a:t>readInt</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An expression enclosed in parentheses</a:t>
            </a:r>
            <a:endParaRPr lang="en-US" sz="2000" dirty="0">
              <a:latin typeface="Times New Roman" panose="02020603050405020304" pitchFamily="18" charset="0"/>
              <a:cs typeface="Times New Roman" panose="02020603050405020304" pitchFamily="18" charset="0"/>
            </a:endParaRPr>
          </a:p>
        </p:txBody>
      </p:sp>
      <p:sp>
        <p:nvSpPr>
          <p:cNvPr id="2053" name="Text Box 6"/>
          <p:cNvSpPr txBox="1">
            <a:spLocks noChangeArrowheads="1"/>
          </p:cNvSpPr>
          <p:nvPr/>
        </p:nvSpPr>
        <p:spPr bwMode="auto">
          <a:xfrm>
            <a:off x="2540928" y="1866900"/>
            <a:ext cx="5484971" cy="427038"/>
          </a:xfrm>
          <a:prstGeom prst="rect">
            <a:avLst/>
          </a:prstGeom>
          <a:noFill/>
          <a:ln w="9525">
            <a:noFill/>
            <a:miter lim="800000"/>
          </a:ln>
        </p:spPr>
        <p:txBody>
          <a:bodyPr>
            <a:spAutoFit/>
          </a:bodyPr>
          <a:lstStyle/>
          <a:p>
            <a:pPr>
              <a:spcBef>
                <a:spcPct val="50000"/>
              </a:spcBef>
            </a:pPr>
            <a:r>
              <a:rPr lang="en-US" sz="2200">
                <a:latin typeface="Courier New" panose="02070309020205020404" pitchFamily="49" charset="0"/>
              </a:rPr>
              <a:t>int total = n1 + n2;</a:t>
            </a:r>
            <a:endParaRPr lang="en-US" sz="2200">
              <a:latin typeface="Courier New" panose="02070309020205020404" pitchFamily="49" charset="0"/>
            </a:endParaRPr>
          </a:p>
        </p:txBody>
      </p:sp>
      <p:sp>
        <p:nvSpPr>
          <p:cNvPr id="2054" name="Rectangle 7"/>
          <p:cNvSpPr>
            <a:spLocks noChangeArrowheads="1"/>
          </p:cNvSpPr>
          <p:nvPr/>
        </p:nvSpPr>
        <p:spPr bwMode="auto">
          <a:xfrm>
            <a:off x="644888" y="2362200"/>
            <a:ext cx="10834511" cy="520700"/>
          </a:xfrm>
          <a:prstGeom prst="rect">
            <a:avLst/>
          </a:prstGeom>
          <a:noFill/>
          <a:ln w="9525">
            <a:noFill/>
            <a:miter lim="800000"/>
          </a:ln>
        </p:spPr>
        <p:txBody>
          <a:bodyPr/>
          <a:lstStyle/>
          <a:p>
            <a:pPr marL="342900" indent="-342900" algn="just">
              <a:lnSpc>
                <a:spcPct val="85000"/>
              </a:lnSpc>
              <a:spcAft>
                <a:spcPct val="50000"/>
              </a:spcAft>
            </a:pPr>
            <a:r>
              <a:rPr lang="en-US" sz="2400"/>
              <a:t>	that performs the actual addition.</a:t>
            </a:r>
            <a:endParaRPr lang="en-US" sz="120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0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0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0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0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0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0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9" grpId="0" bldLvl="2"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Primitive Data Types</a:t>
            </a:r>
            <a:endParaRPr lang="en-US" sz="3400" dirty="0">
              <a:solidFill>
                <a:srgbClr val="FF0000"/>
              </a:solidFill>
              <a:latin typeface="Copperplate Gothic Light" panose="020E0507020206020404" pitchFamily="34" charset="0"/>
              <a:ea typeface="+mn-ea"/>
              <a:cs typeface="Arial" panose="020B0604020202020204" pitchFamily="34" charset="0"/>
            </a:endParaRPr>
          </a:p>
        </p:txBody>
      </p:sp>
      <p:sp>
        <p:nvSpPr>
          <p:cNvPr id="3075" name="Rectangle 13"/>
          <p:cNvSpPr>
            <a:spLocks noChangeArrowheads="1"/>
          </p:cNvSpPr>
          <p:nvPr/>
        </p:nvSpPr>
        <p:spPr bwMode="auto">
          <a:xfrm>
            <a:off x="644888" y="1155700"/>
            <a:ext cx="10834511" cy="10541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Although complex data values are represented using objects, Java defines a set of primitive types to represent simple data.</a:t>
            </a:r>
            <a:endParaRPr lang="en-US" sz="2000" dirty="0">
              <a:latin typeface="Times New Roman" panose="02020603050405020304" pitchFamily="18" charset="0"/>
              <a:cs typeface="Times New Roman" panose="02020603050405020304" pitchFamily="18" charset="0"/>
            </a:endParaRPr>
          </a:p>
        </p:txBody>
      </p:sp>
      <p:grpSp>
        <p:nvGrpSpPr>
          <p:cNvPr id="2" name="Group 36"/>
          <p:cNvGrpSpPr/>
          <p:nvPr/>
        </p:nvGrpSpPr>
        <p:grpSpPr bwMode="auto">
          <a:xfrm>
            <a:off x="657584" y="1955801"/>
            <a:ext cx="10851440" cy="1109663"/>
            <a:chOff x="310" y="1232"/>
            <a:chExt cx="5128" cy="699"/>
          </a:xfrm>
        </p:grpSpPr>
        <p:sp>
          <p:nvSpPr>
            <p:cNvPr id="3086" name="Rectangle 14"/>
            <p:cNvSpPr>
              <a:spLocks noChangeArrowheads="1"/>
            </p:cNvSpPr>
            <p:nvPr/>
          </p:nvSpPr>
          <p:spPr bwMode="auto">
            <a:xfrm>
              <a:off x="310" y="1232"/>
              <a:ext cx="5120" cy="528"/>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Of the eight primitive types available in Java, the programs in this text use only the following four:</a:t>
              </a:r>
              <a:endParaRPr lang="en-US" sz="2000" dirty="0">
                <a:latin typeface="Times New Roman" panose="02020603050405020304" pitchFamily="18" charset="0"/>
                <a:cs typeface="Times New Roman" panose="02020603050405020304" pitchFamily="18" charset="0"/>
              </a:endParaRPr>
            </a:p>
          </p:txBody>
        </p:sp>
        <p:sp>
          <p:nvSpPr>
            <p:cNvPr id="3087" name="Rectangle 20"/>
            <p:cNvSpPr>
              <a:spLocks noChangeArrowheads="1"/>
            </p:cNvSpPr>
            <p:nvPr/>
          </p:nvSpPr>
          <p:spPr bwMode="auto">
            <a:xfrm>
              <a:off x="528" y="1696"/>
              <a:ext cx="960" cy="231"/>
            </a:xfrm>
            <a:prstGeom prst="rect">
              <a:avLst/>
            </a:prstGeom>
            <a:noFill/>
            <a:ln w="9525">
              <a:noFill/>
              <a:miter lim="800000"/>
            </a:ln>
          </p:spPr>
          <p:txBody>
            <a:bodyPr>
              <a:spAutoFit/>
            </a:bodyPr>
            <a:lstStyle/>
            <a:p>
              <a:r>
                <a:rPr lang="en-US">
                  <a:latin typeface="Courier New" panose="02070309020205020404" pitchFamily="49" charset="0"/>
                </a:rPr>
                <a:t>int</a:t>
              </a:r>
              <a:endParaRPr lang="en-US" sz="2200">
                <a:latin typeface="Courier New" panose="02070309020205020404" pitchFamily="49" charset="0"/>
              </a:endParaRPr>
            </a:p>
          </p:txBody>
        </p:sp>
        <p:sp>
          <p:nvSpPr>
            <p:cNvPr id="3088" name="Text Box 21"/>
            <p:cNvSpPr txBox="1">
              <a:spLocks noChangeArrowheads="1"/>
            </p:cNvSpPr>
            <p:nvPr/>
          </p:nvSpPr>
          <p:spPr bwMode="auto">
            <a:xfrm>
              <a:off x="1248" y="1701"/>
              <a:ext cx="4190" cy="230"/>
            </a:xfrm>
            <a:prstGeom prst="rect">
              <a:avLst/>
            </a:prstGeom>
            <a:noFill/>
            <a:ln w="9525">
              <a:noFill/>
              <a:miter lim="800000"/>
            </a:ln>
          </p:spPr>
          <p:txBody>
            <a:bodyPr>
              <a:spAutoFit/>
            </a:bodyPr>
            <a:lstStyle/>
            <a:p>
              <a:pPr algn="just">
                <a:lnSpc>
                  <a:spcPct val="85000"/>
                </a:lnSpc>
              </a:pPr>
              <a:r>
                <a:rPr lang="en-US" sz="2000"/>
                <a:t>This type is used to represent integers, which are whole numbers such as 17 or </a:t>
              </a:r>
              <a:r>
                <a:rPr lang="en-US" sz="2000">
                  <a:latin typeface="Courier New" panose="02070309020205020404" pitchFamily="49" charset="0"/>
                </a:rPr>
                <a:t>–</a:t>
              </a:r>
              <a:r>
                <a:rPr lang="en-US" sz="2000"/>
                <a:t>53.</a:t>
              </a:r>
              <a:endParaRPr lang="en-US" sz="2000"/>
            </a:p>
          </p:txBody>
        </p:sp>
      </p:grpSp>
      <p:grpSp>
        <p:nvGrpSpPr>
          <p:cNvPr id="3" name="Group 39"/>
          <p:cNvGrpSpPr/>
          <p:nvPr/>
        </p:nvGrpSpPr>
        <p:grpSpPr bwMode="auto">
          <a:xfrm>
            <a:off x="1118899" y="3390902"/>
            <a:ext cx="10390127" cy="1146176"/>
            <a:chOff x="528" y="2136"/>
            <a:chExt cx="4910" cy="722"/>
          </a:xfrm>
        </p:grpSpPr>
        <p:sp>
          <p:nvSpPr>
            <p:cNvPr id="3084" name="Rectangle 22"/>
            <p:cNvSpPr>
              <a:spLocks noChangeArrowheads="1"/>
            </p:cNvSpPr>
            <p:nvPr/>
          </p:nvSpPr>
          <p:spPr bwMode="auto">
            <a:xfrm>
              <a:off x="528" y="2136"/>
              <a:ext cx="960" cy="231"/>
            </a:xfrm>
            <a:prstGeom prst="rect">
              <a:avLst/>
            </a:prstGeom>
            <a:noFill/>
            <a:ln w="9525">
              <a:noFill/>
              <a:miter lim="800000"/>
            </a:ln>
          </p:spPr>
          <p:txBody>
            <a:bodyPr>
              <a:spAutoFit/>
            </a:bodyPr>
            <a:lstStyle/>
            <a:p>
              <a:r>
                <a:rPr lang="en-US">
                  <a:latin typeface="Courier New" panose="02070309020205020404" pitchFamily="49" charset="0"/>
                </a:rPr>
                <a:t>double</a:t>
              </a:r>
              <a:endParaRPr lang="en-US" sz="2200">
                <a:latin typeface="Courier New" panose="02070309020205020404" pitchFamily="49" charset="0"/>
              </a:endParaRPr>
            </a:p>
          </p:txBody>
        </p:sp>
        <p:sp>
          <p:nvSpPr>
            <p:cNvPr id="3085" name="Text Box 23"/>
            <p:cNvSpPr txBox="1">
              <a:spLocks noChangeArrowheads="1"/>
            </p:cNvSpPr>
            <p:nvPr/>
          </p:nvSpPr>
          <p:spPr bwMode="auto">
            <a:xfrm>
              <a:off x="1248" y="2141"/>
              <a:ext cx="4190" cy="717"/>
            </a:xfrm>
            <a:prstGeom prst="rect">
              <a:avLst/>
            </a:prstGeom>
            <a:noFill/>
            <a:ln w="9525">
              <a:noFill/>
              <a:miter lim="800000"/>
            </a:ln>
          </p:spPr>
          <p:txBody>
            <a:bodyPr>
              <a:spAutoFit/>
            </a:bodyPr>
            <a:lstStyle/>
            <a:p>
              <a:pPr algn="just">
                <a:lnSpc>
                  <a:spcPct val="85000"/>
                </a:lnSpc>
              </a:pPr>
              <a:r>
                <a:rPr lang="en-US" sz="2000"/>
                <a:t>This type is used to represent numbers that include a decimal fraction, such as 3.14159265.  In Java, such values are called floating-point numbers; the name </a:t>
              </a:r>
              <a:r>
                <a:rPr lang="en-US">
                  <a:latin typeface="Courier New" panose="02070309020205020404" pitchFamily="49" charset="0"/>
                </a:rPr>
                <a:t>double</a:t>
              </a:r>
              <a:r>
                <a:rPr lang="en-US" sz="2000"/>
                <a:t> comes from the fact that the representation uses twice the minimum precision.</a:t>
              </a:r>
              <a:endParaRPr lang="en-US" sz="2000"/>
            </a:p>
          </p:txBody>
        </p:sp>
      </p:grpSp>
      <p:grpSp>
        <p:nvGrpSpPr>
          <p:cNvPr id="4" name="Group 37"/>
          <p:cNvGrpSpPr/>
          <p:nvPr/>
        </p:nvGrpSpPr>
        <p:grpSpPr bwMode="auto">
          <a:xfrm>
            <a:off x="1118899" y="5059361"/>
            <a:ext cx="10390127" cy="366712"/>
            <a:chOff x="528" y="2901"/>
            <a:chExt cx="4910" cy="231"/>
          </a:xfrm>
        </p:grpSpPr>
        <p:sp>
          <p:nvSpPr>
            <p:cNvPr id="3082" name="Rectangle 28"/>
            <p:cNvSpPr>
              <a:spLocks noChangeArrowheads="1"/>
            </p:cNvSpPr>
            <p:nvPr/>
          </p:nvSpPr>
          <p:spPr bwMode="auto">
            <a:xfrm>
              <a:off x="528" y="2901"/>
              <a:ext cx="960" cy="231"/>
            </a:xfrm>
            <a:prstGeom prst="rect">
              <a:avLst/>
            </a:prstGeom>
            <a:noFill/>
            <a:ln w="9525">
              <a:noFill/>
              <a:miter lim="800000"/>
            </a:ln>
          </p:spPr>
          <p:txBody>
            <a:bodyPr>
              <a:spAutoFit/>
            </a:bodyPr>
            <a:lstStyle/>
            <a:p>
              <a:r>
                <a:rPr lang="en-US">
                  <a:latin typeface="Courier New" panose="02070309020205020404" pitchFamily="49" charset="0"/>
                </a:rPr>
                <a:t>char</a:t>
              </a:r>
              <a:endParaRPr lang="en-US">
                <a:latin typeface="Courier New" panose="02070309020205020404" pitchFamily="49" charset="0"/>
              </a:endParaRPr>
            </a:p>
          </p:txBody>
        </p:sp>
        <p:sp>
          <p:nvSpPr>
            <p:cNvPr id="3083" name="Text Box 29"/>
            <p:cNvSpPr txBox="1">
              <a:spLocks noChangeArrowheads="1"/>
            </p:cNvSpPr>
            <p:nvPr/>
          </p:nvSpPr>
          <p:spPr bwMode="auto">
            <a:xfrm>
              <a:off x="1248" y="2906"/>
              <a:ext cx="4190" cy="223"/>
            </a:xfrm>
            <a:prstGeom prst="rect">
              <a:avLst/>
            </a:prstGeom>
            <a:noFill/>
            <a:ln w="9525">
              <a:noFill/>
              <a:miter lim="800000"/>
            </a:ln>
          </p:spPr>
          <p:txBody>
            <a:bodyPr>
              <a:spAutoFit/>
            </a:bodyPr>
            <a:lstStyle/>
            <a:p>
              <a:pPr algn="just">
                <a:lnSpc>
                  <a:spcPct val="85000"/>
                </a:lnSpc>
              </a:pPr>
              <a:r>
                <a:rPr lang="en-US" sz="2000"/>
                <a:t>This type represents a single character and is described in Chapter 8.</a:t>
              </a:r>
              <a:endParaRPr lang="en-US" sz="2000"/>
            </a:p>
          </p:txBody>
        </p:sp>
      </p:grpSp>
      <p:grpSp>
        <p:nvGrpSpPr>
          <p:cNvPr id="5" name="Group 38"/>
          <p:cNvGrpSpPr/>
          <p:nvPr/>
        </p:nvGrpSpPr>
        <p:grpSpPr bwMode="auto">
          <a:xfrm>
            <a:off x="1118899" y="4610109"/>
            <a:ext cx="10390127" cy="368301"/>
            <a:chOff x="528" y="3365"/>
            <a:chExt cx="4910" cy="232"/>
          </a:xfrm>
        </p:grpSpPr>
        <p:sp>
          <p:nvSpPr>
            <p:cNvPr id="3080" name="Rectangle 30"/>
            <p:cNvSpPr>
              <a:spLocks noChangeArrowheads="1"/>
            </p:cNvSpPr>
            <p:nvPr/>
          </p:nvSpPr>
          <p:spPr bwMode="auto">
            <a:xfrm>
              <a:off x="528" y="3365"/>
              <a:ext cx="960" cy="231"/>
            </a:xfrm>
            <a:prstGeom prst="rect">
              <a:avLst/>
            </a:prstGeom>
            <a:noFill/>
            <a:ln w="9525">
              <a:noFill/>
              <a:miter lim="800000"/>
            </a:ln>
          </p:spPr>
          <p:txBody>
            <a:bodyPr>
              <a:spAutoFit/>
            </a:bodyPr>
            <a:lstStyle/>
            <a:p>
              <a:r>
                <a:rPr lang="en-US">
                  <a:latin typeface="Courier New" panose="02070309020205020404" pitchFamily="49" charset="0"/>
                </a:rPr>
                <a:t>boolean</a:t>
              </a:r>
              <a:endParaRPr lang="en-US" sz="2200">
                <a:latin typeface="Courier New" panose="02070309020205020404" pitchFamily="49" charset="0"/>
              </a:endParaRPr>
            </a:p>
          </p:txBody>
        </p:sp>
        <p:sp>
          <p:nvSpPr>
            <p:cNvPr id="3081" name="Text Box 31"/>
            <p:cNvSpPr txBox="1">
              <a:spLocks noChangeArrowheads="1"/>
            </p:cNvSpPr>
            <p:nvPr/>
          </p:nvSpPr>
          <p:spPr bwMode="auto">
            <a:xfrm>
              <a:off x="1248" y="3370"/>
              <a:ext cx="4190" cy="227"/>
            </a:xfrm>
            <a:prstGeom prst="rect">
              <a:avLst/>
            </a:prstGeom>
            <a:noFill/>
            <a:ln w="9525">
              <a:noFill/>
              <a:miter lim="800000"/>
            </a:ln>
          </p:spPr>
          <p:txBody>
            <a:bodyPr>
              <a:spAutoFit/>
            </a:bodyPr>
            <a:lstStyle/>
            <a:p>
              <a:pPr algn="just">
                <a:lnSpc>
                  <a:spcPct val="85000"/>
                </a:lnSpc>
              </a:pPr>
              <a:r>
                <a:rPr lang="en-US" sz="2000" dirty="0"/>
                <a:t>This type represents a logical value (</a:t>
              </a:r>
              <a:r>
                <a:rPr lang="en-US" dirty="0">
                  <a:latin typeface="Courier New" panose="02070309020205020404" pitchFamily="49" charset="0"/>
                </a:rPr>
                <a:t>true</a:t>
              </a:r>
              <a:r>
                <a:rPr lang="en-US" sz="2000" dirty="0"/>
                <a:t> or </a:t>
              </a:r>
              <a:r>
                <a:rPr lang="en-US" dirty="0">
                  <a:latin typeface="Courier New" panose="02070309020205020404" pitchFamily="49" charset="0"/>
                </a:rPr>
                <a:t>false</a:t>
              </a:r>
              <a:r>
                <a:rPr lang="en-US" sz="2000" dirty="0"/>
                <a:t>).</a:t>
              </a:r>
              <a:endParaRPr lang="en-US" sz="2400" dirty="0"/>
            </a:p>
          </p:txBody>
        </p:sp>
      </p:grpSp>
      <p:sp>
        <p:nvSpPr>
          <p:cNvPr id="9"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10"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1"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6" name="Date Placeholder 5"/>
          <p:cNvSpPr>
            <a:spLocks noGrp="1"/>
          </p:cNvSpPr>
          <p:nvPr>
            <p:ph type="dt" sz="half" idx="10"/>
          </p:nvPr>
        </p:nvSpPr>
        <p:spPr/>
        <p:txBody>
          <a:bodyPr/>
          <a:p>
            <a:fld id="{75D1ADF2-558B-4C6D-97C5-6CBBA99CA23D}" type="datetime1">
              <a:rPr lang="en-US" smtClean="0"/>
            </a:fld>
            <a:endParaRPr lang="en-US"/>
          </a:p>
        </p:txBody>
      </p:sp>
      <p:sp>
        <p:nvSpPr>
          <p:cNvPr id="7" name="Footer Placeholder 6"/>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6527" y="1112669"/>
            <a:ext cx="10515600" cy="4873625"/>
          </a:xfrm>
        </p:spPr>
        <p:txBody>
          <a:bodyPr>
            <a:normAutofit/>
          </a:bodyPr>
          <a:lstStyle/>
          <a:p>
            <a:pPr marL="514350" indent="-514350" algn="jus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Compiled and Interpreter:</a:t>
            </a:r>
            <a:r>
              <a:rPr lang="en-US" sz="2000" dirty="0">
                <a:latin typeface="Times New Roman" panose="02020603050405020304" pitchFamily="18" charset="0"/>
                <a:cs typeface="Times New Roman" panose="02020603050405020304" pitchFamily="18" charset="0"/>
              </a:rPr>
              <a:t>- has </a:t>
            </a:r>
            <a:r>
              <a:rPr lang="en-US" sz="2000" dirty="0">
                <a:solidFill>
                  <a:srgbClr val="00B0F0"/>
                </a:solidFill>
                <a:latin typeface="Times New Roman" panose="02020603050405020304" pitchFamily="18" charset="0"/>
                <a:cs typeface="Times New Roman" panose="02020603050405020304" pitchFamily="18" charset="0"/>
              </a:rPr>
              <a:t>both </a:t>
            </a:r>
            <a:r>
              <a:rPr lang="en-US" sz="2000" dirty="0">
                <a:latin typeface="Times New Roman" panose="02020603050405020304" pitchFamily="18" charset="0"/>
                <a:cs typeface="Times New Roman" panose="02020603050405020304" pitchFamily="18" charset="0"/>
              </a:rPr>
              <a:t>Compiled and Interpreter Feature Program of java is First Compiled and Then it is must to Interpret it.  First of all The Program of java is Compiled then after Compilation it creates </a:t>
            </a:r>
            <a:r>
              <a:rPr lang="en-US" sz="2000" dirty="0">
                <a:solidFill>
                  <a:srgbClr val="00B0F0"/>
                </a:solidFill>
                <a:latin typeface="Times New Roman" panose="02020603050405020304" pitchFamily="18" charset="0"/>
                <a:cs typeface="Times New Roman" panose="02020603050405020304" pitchFamily="18" charset="0"/>
              </a:rPr>
              <a:t>Bytes Codes </a:t>
            </a:r>
            <a:r>
              <a:rPr lang="en-US" sz="2000" dirty="0">
                <a:latin typeface="Times New Roman" panose="02020603050405020304" pitchFamily="18" charset="0"/>
                <a:cs typeface="Times New Roman" panose="02020603050405020304" pitchFamily="18" charset="0"/>
              </a:rPr>
              <a:t>rather than Machine Language. Then After Bytes Codes are Converted into the Machine Language is Converted into the Machine Language with the help of the Interpreter So For Executing the java Program First of all it is necessary to Compile it then it must be Interpreter </a:t>
            </a: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Platform Independent:- </a:t>
            </a:r>
            <a:r>
              <a:rPr lang="en-US" sz="2000" dirty="0">
                <a:latin typeface="Times New Roman" panose="02020603050405020304" pitchFamily="18" charset="0"/>
                <a:cs typeface="Times New Roman" panose="02020603050405020304" pitchFamily="18" charset="0"/>
              </a:rPr>
              <a:t>Java Language is Platform Independent means program of java is Easily transferable because after Compilation of java program bytes code will be created then we have to just transfer the Code of Byte Code to another Computer.  This is not necessary for computers having same Operating System in which the code of the java is Created and Executed After Compilation of the Java Program We easily Convert the Program of the java top the another Computer for Execution.</a:t>
            </a: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Object-Oriented:-</a:t>
            </a:r>
            <a:r>
              <a:rPr lang="en-US" sz="2000" dirty="0">
                <a:latin typeface="Times New Roman" panose="02020603050405020304" pitchFamily="18" charset="0"/>
                <a:cs typeface="Times New Roman" panose="02020603050405020304" pitchFamily="18" charset="0"/>
              </a:rPr>
              <a:t> We Know that is purely OOP Language that is all the Code of the java Language is Written into the classes and Objects So For This feature java is Most Popular Language because it also Supports Code Reusability, Maintainability etc.</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13"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14"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5"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Summary of the Primitive Types</a:t>
            </a:r>
            <a:endParaRPr lang="en-US" sz="3400" dirty="0">
              <a:solidFill>
                <a:srgbClr val="FF0000"/>
              </a:solidFill>
              <a:latin typeface="Copperplate Gothic Light" panose="020E0507020206020404" pitchFamily="34" charset="0"/>
              <a:ea typeface="+mn-ea"/>
              <a:cs typeface="Arial" panose="020B0604020202020204" pitchFamily="34" charset="0"/>
            </a:endParaRPr>
          </a:p>
        </p:txBody>
      </p:sp>
      <p:sp>
        <p:nvSpPr>
          <p:cNvPr id="4099" name="Text Box 1027"/>
          <p:cNvSpPr txBox="1">
            <a:spLocks noChangeArrowheads="1"/>
          </p:cNvSpPr>
          <p:nvPr/>
        </p:nvSpPr>
        <p:spPr bwMode="auto">
          <a:xfrm>
            <a:off x="611030" y="1189040"/>
            <a:ext cx="10969943" cy="1031051"/>
          </a:xfrm>
          <a:prstGeom prst="rect">
            <a:avLst/>
          </a:prstGeom>
          <a:noFill/>
          <a:ln w="9525">
            <a:noFill/>
            <a:miter lim="800000"/>
          </a:ln>
        </p:spPr>
        <p:txBody>
          <a:bodyPr>
            <a:spAutoFit/>
          </a:bodyPr>
          <a:lstStyle/>
          <a:p>
            <a:pPr algn="just">
              <a:lnSpc>
                <a:spcPct val="85000"/>
              </a:lnSpc>
              <a:spcAft>
                <a:spcPct val="50000"/>
              </a:spcAft>
            </a:pPr>
            <a:r>
              <a:rPr lang="en-US" sz="2000" dirty="0">
                <a:latin typeface="Times New Roman" panose="02020603050405020304" pitchFamily="18" charset="0"/>
                <a:cs typeface="Times New Roman" panose="02020603050405020304" pitchFamily="18" charset="0"/>
              </a:rPr>
              <a:t>A data type is defined by a set of values called the domain and a set of operations.  </a:t>
            </a:r>
            <a:endParaRPr lang="en-US" sz="2000" dirty="0">
              <a:latin typeface="Times New Roman" panose="02020603050405020304" pitchFamily="18" charset="0"/>
              <a:cs typeface="Times New Roman" panose="02020603050405020304" pitchFamily="18" charset="0"/>
            </a:endParaRPr>
          </a:p>
          <a:p>
            <a:pPr algn="just">
              <a:lnSpc>
                <a:spcPct val="85000"/>
              </a:lnSpc>
              <a:spcAft>
                <a:spcPct val="50000"/>
              </a:spcAft>
            </a:pPr>
            <a:r>
              <a:rPr lang="en-US" sz="2000" dirty="0">
                <a:latin typeface="Times New Roman" panose="02020603050405020304" pitchFamily="18" charset="0"/>
                <a:cs typeface="Times New Roman" panose="02020603050405020304" pitchFamily="18" charset="0"/>
              </a:rPr>
              <a:t>The following table shows the data domains and common operations for all eight of Java’s primitive types: </a:t>
            </a:r>
            <a:endParaRPr lang="en-US" sz="2000" dirty="0">
              <a:latin typeface="Times New Roman" panose="02020603050405020304" pitchFamily="18" charset="0"/>
              <a:cs typeface="Times New Roman" panose="02020603050405020304" pitchFamily="18" charset="0"/>
            </a:endParaRPr>
          </a:p>
        </p:txBody>
      </p:sp>
      <p:sp>
        <p:nvSpPr>
          <p:cNvPr id="4100" name="Rectangle 1029"/>
          <p:cNvSpPr>
            <a:spLocks noChangeArrowheads="1"/>
          </p:cNvSpPr>
          <p:nvPr/>
        </p:nvSpPr>
        <p:spPr bwMode="auto">
          <a:xfrm>
            <a:off x="712604" y="2565402"/>
            <a:ext cx="10800653" cy="3711575"/>
          </a:xfrm>
          <a:prstGeom prst="rect">
            <a:avLst/>
          </a:prstGeom>
          <a:solidFill>
            <a:schemeClr val="bg1"/>
          </a:solidFill>
          <a:ln w="19050">
            <a:solidFill>
              <a:schemeClr val="tx1"/>
            </a:solidFill>
            <a:miter lim="800000"/>
          </a:ln>
        </p:spPr>
        <p:txBody>
          <a:bodyPr wrap="none" anchor="ctr"/>
          <a:lstStyle/>
          <a:p>
            <a:endParaRPr lang="en-US"/>
          </a:p>
        </p:txBody>
      </p:sp>
      <p:sp>
        <p:nvSpPr>
          <p:cNvPr id="4101" name="Line 1031"/>
          <p:cNvSpPr>
            <a:spLocks noChangeShapeType="1"/>
          </p:cNvSpPr>
          <p:nvPr/>
        </p:nvSpPr>
        <p:spPr bwMode="auto">
          <a:xfrm>
            <a:off x="2001318" y="2565402"/>
            <a:ext cx="0" cy="3713163"/>
          </a:xfrm>
          <a:prstGeom prst="line">
            <a:avLst/>
          </a:prstGeom>
          <a:noFill/>
          <a:ln w="9525">
            <a:solidFill>
              <a:srgbClr val="999999"/>
            </a:solidFill>
            <a:round/>
          </a:ln>
        </p:spPr>
        <p:txBody>
          <a:bodyPr wrap="none" anchor="ctr"/>
          <a:lstStyle/>
          <a:p>
            <a:endParaRPr lang="en-US"/>
          </a:p>
        </p:txBody>
      </p:sp>
      <p:sp>
        <p:nvSpPr>
          <p:cNvPr id="4102" name="Line 1032"/>
          <p:cNvSpPr>
            <a:spLocks noChangeShapeType="1"/>
          </p:cNvSpPr>
          <p:nvPr/>
        </p:nvSpPr>
        <p:spPr bwMode="auto">
          <a:xfrm>
            <a:off x="7433385" y="2565402"/>
            <a:ext cx="0" cy="3713163"/>
          </a:xfrm>
          <a:prstGeom prst="line">
            <a:avLst/>
          </a:prstGeom>
          <a:noFill/>
          <a:ln w="9525">
            <a:solidFill>
              <a:srgbClr val="999999"/>
            </a:solidFill>
            <a:round/>
          </a:ln>
        </p:spPr>
        <p:txBody>
          <a:bodyPr wrap="none" anchor="ctr"/>
          <a:lstStyle/>
          <a:p>
            <a:endParaRPr lang="en-US"/>
          </a:p>
        </p:txBody>
      </p:sp>
      <p:sp>
        <p:nvSpPr>
          <p:cNvPr id="4103" name="Line 1033"/>
          <p:cNvSpPr>
            <a:spLocks noChangeShapeType="1"/>
          </p:cNvSpPr>
          <p:nvPr/>
        </p:nvSpPr>
        <p:spPr bwMode="auto">
          <a:xfrm flipV="1">
            <a:off x="718953" y="5791200"/>
            <a:ext cx="10773143" cy="1588"/>
          </a:xfrm>
          <a:prstGeom prst="line">
            <a:avLst/>
          </a:prstGeom>
          <a:noFill/>
          <a:ln w="9525">
            <a:solidFill>
              <a:srgbClr val="999999"/>
            </a:solidFill>
            <a:round/>
          </a:ln>
        </p:spPr>
        <p:txBody>
          <a:bodyPr wrap="none" anchor="ctr"/>
          <a:lstStyle/>
          <a:p>
            <a:endParaRPr lang="en-US"/>
          </a:p>
        </p:txBody>
      </p:sp>
      <p:sp>
        <p:nvSpPr>
          <p:cNvPr id="4104" name="Line 1035"/>
          <p:cNvSpPr>
            <a:spLocks noChangeShapeType="1"/>
          </p:cNvSpPr>
          <p:nvPr/>
        </p:nvSpPr>
        <p:spPr bwMode="auto">
          <a:xfrm flipV="1">
            <a:off x="718953" y="5334000"/>
            <a:ext cx="10773143" cy="1588"/>
          </a:xfrm>
          <a:prstGeom prst="line">
            <a:avLst/>
          </a:prstGeom>
          <a:noFill/>
          <a:ln w="9525">
            <a:solidFill>
              <a:srgbClr val="999999"/>
            </a:solidFill>
            <a:round/>
          </a:ln>
        </p:spPr>
        <p:txBody>
          <a:bodyPr wrap="none" anchor="ctr"/>
          <a:lstStyle/>
          <a:p>
            <a:endParaRPr lang="en-US"/>
          </a:p>
        </p:txBody>
      </p:sp>
      <p:sp>
        <p:nvSpPr>
          <p:cNvPr id="4105" name="Line 1036"/>
          <p:cNvSpPr>
            <a:spLocks noChangeShapeType="1"/>
          </p:cNvSpPr>
          <p:nvPr/>
        </p:nvSpPr>
        <p:spPr bwMode="auto">
          <a:xfrm flipV="1">
            <a:off x="718952" y="4902200"/>
            <a:ext cx="6712318" cy="1588"/>
          </a:xfrm>
          <a:prstGeom prst="line">
            <a:avLst/>
          </a:prstGeom>
          <a:noFill/>
          <a:ln w="9525">
            <a:solidFill>
              <a:srgbClr val="999999"/>
            </a:solidFill>
            <a:round/>
          </a:ln>
        </p:spPr>
        <p:txBody>
          <a:bodyPr wrap="none" anchor="ctr"/>
          <a:lstStyle/>
          <a:p>
            <a:endParaRPr lang="en-US"/>
          </a:p>
        </p:txBody>
      </p:sp>
      <p:sp>
        <p:nvSpPr>
          <p:cNvPr id="4106" name="Line 1038"/>
          <p:cNvSpPr>
            <a:spLocks noChangeShapeType="1"/>
          </p:cNvSpPr>
          <p:nvPr/>
        </p:nvSpPr>
        <p:spPr bwMode="auto">
          <a:xfrm flipV="1">
            <a:off x="718952" y="3987800"/>
            <a:ext cx="6714434" cy="1588"/>
          </a:xfrm>
          <a:prstGeom prst="line">
            <a:avLst/>
          </a:prstGeom>
          <a:noFill/>
          <a:ln w="9525">
            <a:solidFill>
              <a:srgbClr val="999999"/>
            </a:solidFill>
            <a:round/>
          </a:ln>
        </p:spPr>
        <p:txBody>
          <a:bodyPr wrap="none" anchor="ctr"/>
          <a:lstStyle/>
          <a:p>
            <a:endParaRPr lang="en-US"/>
          </a:p>
        </p:txBody>
      </p:sp>
      <p:sp>
        <p:nvSpPr>
          <p:cNvPr id="4107" name="Line 1039"/>
          <p:cNvSpPr>
            <a:spLocks noChangeShapeType="1"/>
          </p:cNvSpPr>
          <p:nvPr/>
        </p:nvSpPr>
        <p:spPr bwMode="auto">
          <a:xfrm flipV="1">
            <a:off x="718953" y="3505200"/>
            <a:ext cx="6710201" cy="1588"/>
          </a:xfrm>
          <a:prstGeom prst="line">
            <a:avLst/>
          </a:prstGeom>
          <a:noFill/>
          <a:ln w="9525">
            <a:solidFill>
              <a:srgbClr val="999999"/>
            </a:solidFill>
            <a:round/>
          </a:ln>
        </p:spPr>
        <p:txBody>
          <a:bodyPr wrap="none" anchor="ctr"/>
          <a:lstStyle/>
          <a:p>
            <a:endParaRPr lang="en-US"/>
          </a:p>
        </p:txBody>
      </p:sp>
      <p:sp>
        <p:nvSpPr>
          <p:cNvPr id="4108" name="Line 1040"/>
          <p:cNvSpPr>
            <a:spLocks noChangeShapeType="1"/>
          </p:cNvSpPr>
          <p:nvPr/>
        </p:nvSpPr>
        <p:spPr bwMode="auto">
          <a:xfrm flipV="1">
            <a:off x="718953" y="3073400"/>
            <a:ext cx="6710201" cy="1588"/>
          </a:xfrm>
          <a:prstGeom prst="line">
            <a:avLst/>
          </a:prstGeom>
          <a:noFill/>
          <a:ln w="9525">
            <a:solidFill>
              <a:srgbClr val="999999"/>
            </a:solidFill>
            <a:round/>
          </a:ln>
        </p:spPr>
        <p:txBody>
          <a:bodyPr wrap="none" anchor="ctr"/>
          <a:lstStyle/>
          <a:p>
            <a:endParaRPr lang="en-US"/>
          </a:p>
        </p:txBody>
      </p:sp>
      <p:sp>
        <p:nvSpPr>
          <p:cNvPr id="4109" name="Text Box 1042"/>
          <p:cNvSpPr txBox="1">
            <a:spLocks noChangeArrowheads="1"/>
          </p:cNvSpPr>
          <p:nvPr/>
        </p:nvSpPr>
        <p:spPr bwMode="auto">
          <a:xfrm>
            <a:off x="712604" y="2330450"/>
            <a:ext cx="1333153" cy="247650"/>
          </a:xfrm>
          <a:prstGeom prst="rect">
            <a:avLst/>
          </a:prstGeom>
          <a:noFill/>
          <a:ln w="9525">
            <a:noFill/>
            <a:miter lim="800000"/>
          </a:ln>
        </p:spPr>
        <p:txBody>
          <a:bodyPr>
            <a:spAutoFit/>
          </a:bodyPr>
          <a:lstStyle/>
          <a:p>
            <a:pPr algn="ctr">
              <a:lnSpc>
                <a:spcPct val="85000"/>
              </a:lnSpc>
            </a:pPr>
            <a:r>
              <a:rPr lang="en-US" sz="1200" i="1">
                <a:latin typeface="Helvetica" pitchFamily="-96" charset="0"/>
              </a:rPr>
              <a:t>Type</a:t>
            </a:r>
            <a:endParaRPr lang="en-US" sz="1200" i="1">
              <a:latin typeface="Helvetica" pitchFamily="-96" charset="0"/>
            </a:endParaRPr>
          </a:p>
        </p:txBody>
      </p:sp>
      <p:sp>
        <p:nvSpPr>
          <p:cNvPr id="4110" name="Text Box 1043"/>
          <p:cNvSpPr txBox="1">
            <a:spLocks noChangeArrowheads="1"/>
          </p:cNvSpPr>
          <p:nvPr/>
        </p:nvSpPr>
        <p:spPr bwMode="auto">
          <a:xfrm>
            <a:off x="729533" y="31750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short</a:t>
            </a:r>
            <a:endParaRPr lang="en-US">
              <a:latin typeface="Courier New" panose="02070309020205020404" pitchFamily="49" charset="0"/>
            </a:endParaRPr>
          </a:p>
        </p:txBody>
      </p:sp>
      <p:sp>
        <p:nvSpPr>
          <p:cNvPr id="4111" name="Text Box 1044"/>
          <p:cNvSpPr txBox="1">
            <a:spLocks noChangeArrowheads="1"/>
          </p:cNvSpPr>
          <p:nvPr/>
        </p:nvSpPr>
        <p:spPr bwMode="auto">
          <a:xfrm>
            <a:off x="729533" y="36322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int</a:t>
            </a:r>
            <a:endParaRPr lang="en-US">
              <a:latin typeface="Courier New" panose="02070309020205020404" pitchFamily="49" charset="0"/>
            </a:endParaRPr>
          </a:p>
        </p:txBody>
      </p:sp>
      <p:sp>
        <p:nvSpPr>
          <p:cNvPr id="4112" name="Text Box 1045"/>
          <p:cNvSpPr txBox="1">
            <a:spLocks noChangeArrowheads="1"/>
          </p:cNvSpPr>
          <p:nvPr/>
        </p:nvSpPr>
        <p:spPr bwMode="auto">
          <a:xfrm>
            <a:off x="729533" y="40894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long</a:t>
            </a:r>
            <a:endParaRPr lang="en-US">
              <a:latin typeface="Courier New" panose="02070309020205020404" pitchFamily="49" charset="0"/>
            </a:endParaRPr>
          </a:p>
        </p:txBody>
      </p:sp>
      <p:sp>
        <p:nvSpPr>
          <p:cNvPr id="4113" name="Text Box 1046"/>
          <p:cNvSpPr txBox="1">
            <a:spLocks noChangeArrowheads="1"/>
          </p:cNvSpPr>
          <p:nvPr/>
        </p:nvSpPr>
        <p:spPr bwMode="auto">
          <a:xfrm>
            <a:off x="729533" y="45466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float</a:t>
            </a:r>
            <a:endParaRPr lang="en-US">
              <a:latin typeface="Courier New" panose="02070309020205020404" pitchFamily="49" charset="0"/>
            </a:endParaRPr>
          </a:p>
        </p:txBody>
      </p:sp>
      <p:sp>
        <p:nvSpPr>
          <p:cNvPr id="4114" name="Text Box 1047"/>
          <p:cNvSpPr txBox="1">
            <a:spLocks noChangeArrowheads="1"/>
          </p:cNvSpPr>
          <p:nvPr/>
        </p:nvSpPr>
        <p:spPr bwMode="auto">
          <a:xfrm>
            <a:off x="729533" y="50165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double</a:t>
            </a:r>
            <a:endParaRPr lang="en-US">
              <a:latin typeface="Courier New" panose="02070309020205020404" pitchFamily="49" charset="0"/>
            </a:endParaRPr>
          </a:p>
        </p:txBody>
      </p:sp>
      <p:sp>
        <p:nvSpPr>
          <p:cNvPr id="4115" name="Text Box 1048"/>
          <p:cNvSpPr txBox="1">
            <a:spLocks noChangeArrowheads="1"/>
          </p:cNvSpPr>
          <p:nvPr/>
        </p:nvSpPr>
        <p:spPr bwMode="auto">
          <a:xfrm>
            <a:off x="729533" y="54737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char</a:t>
            </a:r>
            <a:endParaRPr lang="en-US">
              <a:latin typeface="Courier New" panose="02070309020205020404" pitchFamily="49" charset="0"/>
            </a:endParaRPr>
          </a:p>
        </p:txBody>
      </p:sp>
      <p:sp>
        <p:nvSpPr>
          <p:cNvPr id="4116" name="Text Box 1049"/>
          <p:cNvSpPr txBox="1">
            <a:spLocks noChangeArrowheads="1"/>
          </p:cNvSpPr>
          <p:nvPr/>
        </p:nvSpPr>
        <p:spPr bwMode="auto">
          <a:xfrm>
            <a:off x="729533" y="59309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boolean</a:t>
            </a:r>
            <a:endParaRPr lang="en-US">
              <a:latin typeface="Courier New" panose="02070309020205020404" pitchFamily="49" charset="0"/>
            </a:endParaRPr>
          </a:p>
        </p:txBody>
      </p:sp>
      <p:sp>
        <p:nvSpPr>
          <p:cNvPr id="4117" name="Text Box 1050"/>
          <p:cNvSpPr txBox="1">
            <a:spLocks noChangeArrowheads="1"/>
          </p:cNvSpPr>
          <p:nvPr/>
        </p:nvSpPr>
        <p:spPr bwMode="auto">
          <a:xfrm>
            <a:off x="1982273" y="2673350"/>
            <a:ext cx="5484971" cy="290272"/>
          </a:xfrm>
          <a:prstGeom prst="rect">
            <a:avLst/>
          </a:prstGeom>
          <a:noFill/>
          <a:ln w="9525">
            <a:noFill/>
            <a:miter lim="800000"/>
          </a:ln>
        </p:spPr>
        <p:txBody>
          <a:bodyPr>
            <a:spAutoFit/>
          </a:bodyPr>
          <a:lstStyle/>
          <a:p>
            <a:pPr>
              <a:lnSpc>
                <a:spcPct val="85000"/>
              </a:lnSpc>
            </a:pPr>
            <a:r>
              <a:rPr lang="en-US" sz="1500" dirty="0"/>
              <a:t>8-bit integers in the range –128 to 127</a:t>
            </a:r>
            <a:endParaRPr lang="en-US" sz="1600" dirty="0"/>
          </a:p>
        </p:txBody>
      </p:sp>
      <p:sp>
        <p:nvSpPr>
          <p:cNvPr id="4118" name="Text Box 1052"/>
          <p:cNvSpPr txBox="1">
            <a:spLocks noChangeArrowheads="1"/>
          </p:cNvSpPr>
          <p:nvPr/>
        </p:nvSpPr>
        <p:spPr bwMode="auto">
          <a:xfrm>
            <a:off x="1982273" y="3146425"/>
            <a:ext cx="5484971" cy="290272"/>
          </a:xfrm>
          <a:prstGeom prst="rect">
            <a:avLst/>
          </a:prstGeom>
          <a:noFill/>
          <a:ln w="9525">
            <a:noFill/>
            <a:miter lim="800000"/>
          </a:ln>
        </p:spPr>
        <p:txBody>
          <a:bodyPr>
            <a:spAutoFit/>
          </a:bodyPr>
          <a:lstStyle/>
          <a:p>
            <a:pPr>
              <a:lnSpc>
                <a:spcPct val="85000"/>
              </a:lnSpc>
            </a:pPr>
            <a:r>
              <a:rPr lang="en-US" sz="1500"/>
              <a:t>16-bit integers in the range –32768 to 32767</a:t>
            </a:r>
            <a:endParaRPr lang="en-US" sz="1600"/>
          </a:p>
        </p:txBody>
      </p:sp>
      <p:sp>
        <p:nvSpPr>
          <p:cNvPr id="4119" name="Text Box 1054"/>
          <p:cNvSpPr txBox="1">
            <a:spLocks noChangeArrowheads="1"/>
          </p:cNvSpPr>
          <p:nvPr/>
        </p:nvSpPr>
        <p:spPr bwMode="auto">
          <a:xfrm>
            <a:off x="1982273" y="3505201"/>
            <a:ext cx="5484971" cy="484748"/>
          </a:xfrm>
          <a:prstGeom prst="rect">
            <a:avLst/>
          </a:prstGeom>
          <a:noFill/>
          <a:ln w="9525">
            <a:noFill/>
            <a:miter lim="800000"/>
          </a:ln>
        </p:spPr>
        <p:txBody>
          <a:bodyPr>
            <a:spAutoFit/>
          </a:bodyPr>
          <a:lstStyle/>
          <a:p>
            <a:pPr>
              <a:lnSpc>
                <a:spcPct val="85000"/>
              </a:lnSpc>
            </a:pPr>
            <a:r>
              <a:rPr lang="en-US" sz="1500"/>
              <a:t>32-bit integers in the range</a:t>
            </a:r>
            <a:endParaRPr lang="en-US" sz="1500"/>
          </a:p>
          <a:p>
            <a:pPr>
              <a:lnSpc>
                <a:spcPct val="85000"/>
              </a:lnSpc>
            </a:pPr>
            <a:r>
              <a:rPr lang="en-US" sz="1500"/>
              <a:t>–2146483648 to 2146483647</a:t>
            </a:r>
            <a:endParaRPr lang="en-US" sz="1500"/>
          </a:p>
        </p:txBody>
      </p:sp>
      <p:sp>
        <p:nvSpPr>
          <p:cNvPr id="4120" name="Text Box 1056"/>
          <p:cNvSpPr txBox="1">
            <a:spLocks noChangeArrowheads="1"/>
          </p:cNvSpPr>
          <p:nvPr/>
        </p:nvSpPr>
        <p:spPr bwMode="auto">
          <a:xfrm>
            <a:off x="1982272" y="3962401"/>
            <a:ext cx="5637332" cy="484748"/>
          </a:xfrm>
          <a:prstGeom prst="rect">
            <a:avLst/>
          </a:prstGeom>
          <a:noFill/>
          <a:ln w="9525">
            <a:noFill/>
            <a:miter lim="800000"/>
          </a:ln>
        </p:spPr>
        <p:txBody>
          <a:bodyPr>
            <a:spAutoFit/>
          </a:bodyPr>
          <a:lstStyle/>
          <a:p>
            <a:pPr>
              <a:lnSpc>
                <a:spcPct val="85000"/>
              </a:lnSpc>
            </a:pPr>
            <a:r>
              <a:rPr lang="en-US" sz="1500"/>
              <a:t>64-bit integers in the range</a:t>
            </a:r>
            <a:endParaRPr lang="en-US" sz="1500"/>
          </a:p>
          <a:p>
            <a:pPr>
              <a:lnSpc>
                <a:spcPct val="85000"/>
              </a:lnSpc>
            </a:pPr>
            <a:r>
              <a:rPr lang="en-US" sz="1500"/>
              <a:t>–9223372036754775808 to 9223372036754775807</a:t>
            </a:r>
            <a:endParaRPr lang="en-US" sz="1500"/>
          </a:p>
        </p:txBody>
      </p:sp>
      <p:sp>
        <p:nvSpPr>
          <p:cNvPr id="4121" name="Text Box 1057"/>
          <p:cNvSpPr txBox="1">
            <a:spLocks noChangeArrowheads="1"/>
          </p:cNvSpPr>
          <p:nvPr/>
        </p:nvSpPr>
        <p:spPr bwMode="auto">
          <a:xfrm>
            <a:off x="1982273" y="4391027"/>
            <a:ext cx="5484971" cy="549275"/>
          </a:xfrm>
          <a:prstGeom prst="rect">
            <a:avLst/>
          </a:prstGeom>
          <a:noFill/>
          <a:ln w="9525">
            <a:noFill/>
            <a:miter lim="800000"/>
          </a:ln>
        </p:spPr>
        <p:txBody>
          <a:bodyPr>
            <a:spAutoFit/>
          </a:bodyPr>
          <a:lstStyle/>
          <a:p>
            <a:r>
              <a:rPr lang="en-US" sz="1500"/>
              <a:t>32-bit floating-point numbers in the range</a:t>
            </a:r>
            <a:endParaRPr lang="en-US" sz="1500"/>
          </a:p>
          <a:p>
            <a:r>
              <a:rPr lang="en-US" sz="1500"/>
              <a:t>±</a:t>
            </a:r>
            <a:r>
              <a:rPr lang="en-US" sz="400"/>
              <a:t> </a:t>
            </a:r>
            <a:r>
              <a:rPr lang="en-US" sz="1500"/>
              <a:t>1.4</a:t>
            </a:r>
            <a:r>
              <a:rPr lang="en-US" sz="1000"/>
              <a:t> </a:t>
            </a:r>
            <a:r>
              <a:rPr lang="en-US" sz="1600" baseline="10000">
                <a:latin typeface="Helvetica" pitchFamily="-96" charset="0"/>
              </a:rPr>
              <a:t>x</a:t>
            </a:r>
            <a:r>
              <a:rPr lang="en-US" sz="900"/>
              <a:t> </a:t>
            </a:r>
            <a:r>
              <a:rPr lang="en-US" sz="1500"/>
              <a:t>10</a:t>
            </a:r>
            <a:r>
              <a:rPr lang="en-US" sz="1500" baseline="30000"/>
              <a:t>-45</a:t>
            </a:r>
            <a:r>
              <a:rPr lang="en-US" sz="1500"/>
              <a:t> to ±</a:t>
            </a:r>
            <a:r>
              <a:rPr lang="en-US" sz="400"/>
              <a:t> </a:t>
            </a:r>
            <a:r>
              <a:rPr lang="en-US" sz="1500"/>
              <a:t>3.4028235</a:t>
            </a:r>
            <a:r>
              <a:rPr lang="en-US" sz="1000"/>
              <a:t> </a:t>
            </a:r>
            <a:r>
              <a:rPr lang="en-US" sz="1600" baseline="10000">
                <a:latin typeface="Helvetica" pitchFamily="-96" charset="0"/>
              </a:rPr>
              <a:t>x</a:t>
            </a:r>
            <a:r>
              <a:rPr lang="en-US" sz="900"/>
              <a:t> </a:t>
            </a:r>
            <a:r>
              <a:rPr lang="en-US" sz="1500"/>
              <a:t>10</a:t>
            </a:r>
            <a:r>
              <a:rPr lang="en-US" sz="1500" baseline="30000"/>
              <a:t>-38</a:t>
            </a:r>
            <a:endParaRPr lang="en-US" sz="1500" baseline="30000"/>
          </a:p>
        </p:txBody>
      </p:sp>
      <p:sp>
        <p:nvSpPr>
          <p:cNvPr id="4122" name="Text Box 1058"/>
          <p:cNvSpPr txBox="1">
            <a:spLocks noChangeArrowheads="1"/>
          </p:cNvSpPr>
          <p:nvPr/>
        </p:nvSpPr>
        <p:spPr bwMode="auto">
          <a:xfrm>
            <a:off x="1982273" y="4848227"/>
            <a:ext cx="5484971" cy="549275"/>
          </a:xfrm>
          <a:prstGeom prst="rect">
            <a:avLst/>
          </a:prstGeom>
          <a:noFill/>
          <a:ln w="9525">
            <a:noFill/>
            <a:miter lim="800000"/>
          </a:ln>
        </p:spPr>
        <p:txBody>
          <a:bodyPr>
            <a:spAutoFit/>
          </a:bodyPr>
          <a:lstStyle/>
          <a:p>
            <a:r>
              <a:rPr lang="en-US" sz="1500"/>
              <a:t>64-bit floating-point numbers in the range</a:t>
            </a:r>
            <a:endParaRPr lang="en-US" sz="1500"/>
          </a:p>
          <a:p>
            <a:r>
              <a:rPr lang="en-US" sz="1500"/>
              <a:t>±</a:t>
            </a:r>
            <a:r>
              <a:rPr lang="en-US" sz="400"/>
              <a:t> </a:t>
            </a:r>
            <a:r>
              <a:rPr lang="en-US" sz="1500"/>
              <a:t>4.39</a:t>
            </a:r>
            <a:r>
              <a:rPr lang="en-US" sz="1000"/>
              <a:t> </a:t>
            </a:r>
            <a:r>
              <a:rPr lang="en-US" sz="1600" baseline="10000">
                <a:latin typeface="Helvetica" pitchFamily="-96" charset="0"/>
              </a:rPr>
              <a:t>x</a:t>
            </a:r>
            <a:r>
              <a:rPr lang="en-US" sz="900"/>
              <a:t> </a:t>
            </a:r>
            <a:r>
              <a:rPr lang="en-US" sz="1500"/>
              <a:t>10</a:t>
            </a:r>
            <a:r>
              <a:rPr lang="en-US" sz="1500" baseline="30000"/>
              <a:t>-322</a:t>
            </a:r>
            <a:r>
              <a:rPr lang="en-US" sz="1500"/>
              <a:t> to ±</a:t>
            </a:r>
            <a:r>
              <a:rPr lang="en-US" sz="400"/>
              <a:t> </a:t>
            </a:r>
            <a:r>
              <a:rPr lang="en-US" sz="1500"/>
              <a:t>1.7976931348623157</a:t>
            </a:r>
            <a:r>
              <a:rPr lang="en-US" sz="1000"/>
              <a:t> </a:t>
            </a:r>
            <a:r>
              <a:rPr lang="en-US" sz="1600" baseline="10000">
                <a:latin typeface="Helvetica" pitchFamily="-96" charset="0"/>
              </a:rPr>
              <a:t>x</a:t>
            </a:r>
            <a:r>
              <a:rPr lang="en-US" sz="900"/>
              <a:t> </a:t>
            </a:r>
            <a:r>
              <a:rPr lang="en-US" sz="1500"/>
              <a:t>10</a:t>
            </a:r>
            <a:r>
              <a:rPr lang="en-US" sz="1500" baseline="30000"/>
              <a:t>308</a:t>
            </a:r>
            <a:endParaRPr lang="en-US" sz="1500" baseline="30000"/>
          </a:p>
        </p:txBody>
      </p:sp>
      <p:sp>
        <p:nvSpPr>
          <p:cNvPr id="4123" name="Text Box 1059"/>
          <p:cNvSpPr txBox="1">
            <a:spLocks noChangeArrowheads="1"/>
          </p:cNvSpPr>
          <p:nvPr/>
        </p:nvSpPr>
        <p:spPr bwMode="auto">
          <a:xfrm>
            <a:off x="1982273" y="5441950"/>
            <a:ext cx="5484971" cy="290272"/>
          </a:xfrm>
          <a:prstGeom prst="rect">
            <a:avLst/>
          </a:prstGeom>
          <a:noFill/>
          <a:ln w="9525">
            <a:noFill/>
            <a:miter lim="800000"/>
          </a:ln>
        </p:spPr>
        <p:txBody>
          <a:bodyPr>
            <a:spAutoFit/>
          </a:bodyPr>
          <a:lstStyle/>
          <a:p>
            <a:pPr>
              <a:lnSpc>
                <a:spcPct val="85000"/>
              </a:lnSpc>
            </a:pPr>
            <a:r>
              <a:rPr lang="en-US" sz="1500"/>
              <a:t>16-bit characters encoded using Unicode</a:t>
            </a:r>
            <a:endParaRPr lang="en-US" sz="1600"/>
          </a:p>
        </p:txBody>
      </p:sp>
      <p:sp>
        <p:nvSpPr>
          <p:cNvPr id="4124" name="Text Box 1060"/>
          <p:cNvSpPr txBox="1">
            <a:spLocks noChangeArrowheads="1"/>
          </p:cNvSpPr>
          <p:nvPr/>
        </p:nvSpPr>
        <p:spPr bwMode="auto">
          <a:xfrm>
            <a:off x="1982273" y="5905501"/>
            <a:ext cx="5484971" cy="338169"/>
          </a:xfrm>
          <a:prstGeom prst="rect">
            <a:avLst/>
          </a:prstGeom>
          <a:noFill/>
          <a:ln w="9525">
            <a:noFill/>
            <a:miter lim="800000"/>
          </a:ln>
        </p:spPr>
        <p:txBody>
          <a:bodyPr>
            <a:spAutoFit/>
          </a:bodyPr>
          <a:lstStyle/>
          <a:p>
            <a:pPr>
              <a:lnSpc>
                <a:spcPct val="85000"/>
              </a:lnSpc>
            </a:pPr>
            <a:r>
              <a:rPr lang="en-US" sz="1500"/>
              <a:t>the values </a:t>
            </a:r>
            <a:r>
              <a:rPr lang="en-US">
                <a:latin typeface="Courier New" panose="02070309020205020404" pitchFamily="49" charset="0"/>
              </a:rPr>
              <a:t>true</a:t>
            </a:r>
            <a:r>
              <a:rPr lang="en-US" sz="1500"/>
              <a:t> and </a:t>
            </a:r>
            <a:r>
              <a:rPr lang="en-US">
                <a:latin typeface="Courier New" panose="02070309020205020404" pitchFamily="49" charset="0"/>
              </a:rPr>
              <a:t>false</a:t>
            </a:r>
            <a:endParaRPr lang="en-US">
              <a:latin typeface="Courier New" panose="02070309020205020404" pitchFamily="49" charset="0"/>
            </a:endParaRPr>
          </a:p>
        </p:txBody>
      </p:sp>
      <p:sp>
        <p:nvSpPr>
          <p:cNvPr id="4125" name="Line 1061"/>
          <p:cNvSpPr>
            <a:spLocks noChangeShapeType="1"/>
          </p:cNvSpPr>
          <p:nvPr/>
        </p:nvSpPr>
        <p:spPr bwMode="auto">
          <a:xfrm flipV="1">
            <a:off x="718953" y="4419600"/>
            <a:ext cx="10773143" cy="1588"/>
          </a:xfrm>
          <a:prstGeom prst="line">
            <a:avLst/>
          </a:prstGeom>
          <a:noFill/>
          <a:ln w="9525">
            <a:solidFill>
              <a:srgbClr val="999999"/>
            </a:solidFill>
            <a:round/>
          </a:ln>
        </p:spPr>
        <p:txBody>
          <a:bodyPr wrap="none" anchor="ctr"/>
          <a:lstStyle/>
          <a:p>
            <a:endParaRPr lang="en-US"/>
          </a:p>
        </p:txBody>
      </p:sp>
      <p:sp>
        <p:nvSpPr>
          <p:cNvPr id="4126" name="Text Box 1062"/>
          <p:cNvSpPr txBox="1">
            <a:spLocks noChangeArrowheads="1"/>
          </p:cNvSpPr>
          <p:nvPr/>
        </p:nvSpPr>
        <p:spPr bwMode="auto">
          <a:xfrm>
            <a:off x="7399527" y="2603500"/>
            <a:ext cx="4062942" cy="290272"/>
          </a:xfrm>
          <a:prstGeom prst="rect">
            <a:avLst/>
          </a:prstGeom>
          <a:noFill/>
          <a:ln w="9525">
            <a:noFill/>
            <a:miter lim="800000"/>
          </a:ln>
        </p:spPr>
        <p:txBody>
          <a:bodyPr>
            <a:spAutoFit/>
          </a:bodyPr>
          <a:lstStyle/>
          <a:p>
            <a:pPr>
              <a:lnSpc>
                <a:spcPct val="85000"/>
              </a:lnSpc>
            </a:pPr>
            <a:r>
              <a:rPr lang="en-US" sz="1500" i="1"/>
              <a:t>The arithmetic operators:</a:t>
            </a:r>
            <a:endParaRPr lang="en-US" sz="1500" i="1"/>
          </a:p>
        </p:txBody>
      </p:sp>
      <p:sp>
        <p:nvSpPr>
          <p:cNvPr id="4127" name="Text Box 1063"/>
          <p:cNvSpPr txBox="1">
            <a:spLocks noChangeArrowheads="1"/>
          </p:cNvSpPr>
          <p:nvPr/>
        </p:nvSpPr>
        <p:spPr bwMode="auto">
          <a:xfrm>
            <a:off x="7501102" y="28448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a:t>
            </a:r>
            <a:endParaRPr lang="en-US">
              <a:latin typeface="Courier New" panose="02070309020205020404" pitchFamily="49" charset="0"/>
            </a:endParaRPr>
          </a:p>
        </p:txBody>
      </p:sp>
      <p:sp>
        <p:nvSpPr>
          <p:cNvPr id="4128" name="Text Box 1064"/>
          <p:cNvSpPr txBox="1">
            <a:spLocks noChangeArrowheads="1"/>
          </p:cNvSpPr>
          <p:nvPr/>
        </p:nvSpPr>
        <p:spPr bwMode="auto">
          <a:xfrm>
            <a:off x="7501102" y="30607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a:t>
            </a:r>
            <a:endParaRPr lang="en-US">
              <a:latin typeface="Courier New" panose="02070309020205020404" pitchFamily="49" charset="0"/>
            </a:endParaRPr>
          </a:p>
        </p:txBody>
      </p:sp>
      <p:sp>
        <p:nvSpPr>
          <p:cNvPr id="4129" name="Text Box 1066"/>
          <p:cNvSpPr txBox="1">
            <a:spLocks noChangeArrowheads="1"/>
          </p:cNvSpPr>
          <p:nvPr/>
        </p:nvSpPr>
        <p:spPr bwMode="auto">
          <a:xfrm>
            <a:off x="9278639" y="283845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a:t>
            </a:r>
            <a:endParaRPr lang="en-US">
              <a:latin typeface="Courier New" panose="02070309020205020404" pitchFamily="49" charset="0"/>
            </a:endParaRPr>
          </a:p>
        </p:txBody>
      </p:sp>
      <p:sp>
        <p:nvSpPr>
          <p:cNvPr id="4130" name="Text Box 1067"/>
          <p:cNvSpPr txBox="1">
            <a:spLocks noChangeArrowheads="1"/>
          </p:cNvSpPr>
          <p:nvPr/>
        </p:nvSpPr>
        <p:spPr bwMode="auto">
          <a:xfrm>
            <a:off x="9278639" y="305435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a:t>
            </a:r>
            <a:endParaRPr lang="en-US">
              <a:latin typeface="Courier New" panose="02070309020205020404" pitchFamily="49" charset="0"/>
            </a:endParaRPr>
          </a:p>
        </p:txBody>
      </p:sp>
      <p:sp>
        <p:nvSpPr>
          <p:cNvPr id="4131" name="Rectangle 1041"/>
          <p:cNvSpPr>
            <a:spLocks noChangeArrowheads="1"/>
          </p:cNvSpPr>
          <p:nvPr/>
        </p:nvSpPr>
        <p:spPr bwMode="auto">
          <a:xfrm>
            <a:off x="712604" y="2565402"/>
            <a:ext cx="10800653" cy="3711575"/>
          </a:xfrm>
          <a:prstGeom prst="rect">
            <a:avLst/>
          </a:prstGeom>
          <a:noFill/>
          <a:ln w="19050">
            <a:solidFill>
              <a:schemeClr val="tx1"/>
            </a:solidFill>
            <a:miter lim="800000"/>
          </a:ln>
        </p:spPr>
        <p:txBody>
          <a:bodyPr wrap="none" anchor="ctr"/>
          <a:lstStyle/>
          <a:p>
            <a:endParaRPr lang="en-US"/>
          </a:p>
        </p:txBody>
      </p:sp>
      <p:sp>
        <p:nvSpPr>
          <p:cNvPr id="4132" name="Text Box 1068"/>
          <p:cNvSpPr txBox="1">
            <a:spLocks noChangeArrowheads="1"/>
          </p:cNvSpPr>
          <p:nvPr/>
        </p:nvSpPr>
        <p:spPr bwMode="auto">
          <a:xfrm>
            <a:off x="9278639" y="327025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a:t>
            </a:r>
            <a:endParaRPr lang="en-US">
              <a:latin typeface="Courier New" panose="02070309020205020404" pitchFamily="49" charset="0"/>
            </a:endParaRPr>
          </a:p>
        </p:txBody>
      </p:sp>
      <p:sp>
        <p:nvSpPr>
          <p:cNvPr id="4133" name="Text Box 1069"/>
          <p:cNvSpPr txBox="1">
            <a:spLocks noChangeArrowheads="1"/>
          </p:cNvSpPr>
          <p:nvPr/>
        </p:nvSpPr>
        <p:spPr bwMode="auto">
          <a:xfrm>
            <a:off x="7907395" y="2832100"/>
            <a:ext cx="1320456" cy="290272"/>
          </a:xfrm>
          <a:prstGeom prst="rect">
            <a:avLst/>
          </a:prstGeom>
          <a:noFill/>
          <a:ln w="9525">
            <a:noFill/>
            <a:miter lim="800000"/>
          </a:ln>
        </p:spPr>
        <p:txBody>
          <a:bodyPr>
            <a:spAutoFit/>
          </a:bodyPr>
          <a:lstStyle/>
          <a:p>
            <a:pPr>
              <a:lnSpc>
                <a:spcPct val="85000"/>
              </a:lnSpc>
            </a:pPr>
            <a:r>
              <a:rPr lang="en-US" sz="1500"/>
              <a:t>add</a:t>
            </a:r>
            <a:endParaRPr lang="en-US" sz="1500"/>
          </a:p>
        </p:txBody>
      </p:sp>
      <p:sp>
        <p:nvSpPr>
          <p:cNvPr id="4134" name="Text Box 1070"/>
          <p:cNvSpPr txBox="1">
            <a:spLocks noChangeArrowheads="1"/>
          </p:cNvSpPr>
          <p:nvPr/>
        </p:nvSpPr>
        <p:spPr bwMode="auto">
          <a:xfrm>
            <a:off x="7924324" y="3035300"/>
            <a:ext cx="1320456" cy="290272"/>
          </a:xfrm>
          <a:prstGeom prst="rect">
            <a:avLst/>
          </a:prstGeom>
          <a:noFill/>
          <a:ln w="9525">
            <a:noFill/>
            <a:miter lim="800000"/>
          </a:ln>
        </p:spPr>
        <p:txBody>
          <a:bodyPr>
            <a:spAutoFit/>
          </a:bodyPr>
          <a:lstStyle/>
          <a:p>
            <a:pPr>
              <a:lnSpc>
                <a:spcPct val="85000"/>
              </a:lnSpc>
            </a:pPr>
            <a:r>
              <a:rPr lang="en-US" sz="1500"/>
              <a:t>subtract</a:t>
            </a:r>
            <a:endParaRPr lang="en-US" sz="1500"/>
          </a:p>
        </p:txBody>
      </p:sp>
      <p:sp>
        <p:nvSpPr>
          <p:cNvPr id="4135" name="Text Box 1071"/>
          <p:cNvSpPr txBox="1">
            <a:spLocks noChangeArrowheads="1"/>
          </p:cNvSpPr>
          <p:nvPr/>
        </p:nvSpPr>
        <p:spPr bwMode="auto">
          <a:xfrm>
            <a:off x="9684933" y="3240088"/>
            <a:ext cx="1438959" cy="290272"/>
          </a:xfrm>
          <a:prstGeom prst="rect">
            <a:avLst/>
          </a:prstGeom>
          <a:noFill/>
          <a:ln w="9525">
            <a:noFill/>
            <a:miter lim="800000"/>
          </a:ln>
        </p:spPr>
        <p:txBody>
          <a:bodyPr>
            <a:spAutoFit/>
          </a:bodyPr>
          <a:lstStyle/>
          <a:p>
            <a:pPr>
              <a:lnSpc>
                <a:spcPct val="85000"/>
              </a:lnSpc>
            </a:pPr>
            <a:r>
              <a:rPr lang="en-US" sz="1500"/>
              <a:t>remainder</a:t>
            </a:r>
            <a:endParaRPr lang="en-US" sz="1500"/>
          </a:p>
        </p:txBody>
      </p:sp>
      <p:sp>
        <p:nvSpPr>
          <p:cNvPr id="4136" name="Text Box 1072"/>
          <p:cNvSpPr txBox="1">
            <a:spLocks noChangeArrowheads="1"/>
          </p:cNvSpPr>
          <p:nvPr/>
        </p:nvSpPr>
        <p:spPr bwMode="auto">
          <a:xfrm>
            <a:off x="9684932" y="3035300"/>
            <a:ext cx="1320456" cy="290272"/>
          </a:xfrm>
          <a:prstGeom prst="rect">
            <a:avLst/>
          </a:prstGeom>
          <a:noFill/>
          <a:ln w="9525">
            <a:noFill/>
            <a:miter lim="800000"/>
          </a:ln>
        </p:spPr>
        <p:txBody>
          <a:bodyPr>
            <a:spAutoFit/>
          </a:bodyPr>
          <a:lstStyle/>
          <a:p>
            <a:pPr>
              <a:lnSpc>
                <a:spcPct val="85000"/>
              </a:lnSpc>
            </a:pPr>
            <a:r>
              <a:rPr lang="en-US" sz="1500"/>
              <a:t>divide</a:t>
            </a:r>
            <a:endParaRPr lang="en-US" sz="1500"/>
          </a:p>
        </p:txBody>
      </p:sp>
      <p:sp>
        <p:nvSpPr>
          <p:cNvPr id="4137" name="Text Box 1073"/>
          <p:cNvSpPr txBox="1">
            <a:spLocks noChangeArrowheads="1"/>
          </p:cNvSpPr>
          <p:nvPr/>
        </p:nvSpPr>
        <p:spPr bwMode="auto">
          <a:xfrm>
            <a:off x="9684932" y="2830513"/>
            <a:ext cx="1320456" cy="290272"/>
          </a:xfrm>
          <a:prstGeom prst="rect">
            <a:avLst/>
          </a:prstGeom>
          <a:noFill/>
          <a:ln w="9525">
            <a:noFill/>
            <a:miter lim="800000"/>
          </a:ln>
        </p:spPr>
        <p:txBody>
          <a:bodyPr>
            <a:spAutoFit/>
          </a:bodyPr>
          <a:lstStyle/>
          <a:p>
            <a:pPr>
              <a:lnSpc>
                <a:spcPct val="85000"/>
              </a:lnSpc>
            </a:pPr>
            <a:r>
              <a:rPr lang="en-US" sz="1500"/>
              <a:t>multiply</a:t>
            </a:r>
            <a:endParaRPr lang="en-US" sz="1500"/>
          </a:p>
        </p:txBody>
      </p:sp>
      <p:sp>
        <p:nvSpPr>
          <p:cNvPr id="4138" name="Text Box 1074"/>
          <p:cNvSpPr txBox="1">
            <a:spLocks noChangeArrowheads="1"/>
          </p:cNvSpPr>
          <p:nvPr/>
        </p:nvSpPr>
        <p:spPr bwMode="auto">
          <a:xfrm>
            <a:off x="7501101" y="3721101"/>
            <a:ext cx="626370"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a:t>
            </a:r>
            <a:r>
              <a:rPr lang="en-US" sz="400"/>
              <a:t> </a:t>
            </a:r>
            <a:r>
              <a:rPr lang="en-US">
                <a:latin typeface="Courier New" panose="02070309020205020404" pitchFamily="49" charset="0"/>
              </a:rPr>
              <a:t>=</a:t>
            </a:r>
            <a:endParaRPr lang="en-US">
              <a:latin typeface="Courier New" panose="02070309020205020404" pitchFamily="49" charset="0"/>
            </a:endParaRPr>
          </a:p>
        </p:txBody>
      </p:sp>
      <p:sp>
        <p:nvSpPr>
          <p:cNvPr id="4139" name="Text Box 1075"/>
          <p:cNvSpPr txBox="1">
            <a:spLocks noChangeArrowheads="1"/>
          </p:cNvSpPr>
          <p:nvPr/>
        </p:nvSpPr>
        <p:spPr bwMode="auto">
          <a:xfrm>
            <a:off x="7501101" y="3937001"/>
            <a:ext cx="626370"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&lt;</a:t>
            </a:r>
            <a:endParaRPr lang="en-US">
              <a:latin typeface="Courier New" panose="02070309020205020404" pitchFamily="49" charset="0"/>
            </a:endParaRPr>
          </a:p>
        </p:txBody>
      </p:sp>
      <p:sp>
        <p:nvSpPr>
          <p:cNvPr id="4140" name="Text Box 1076"/>
          <p:cNvSpPr txBox="1">
            <a:spLocks noChangeArrowheads="1"/>
          </p:cNvSpPr>
          <p:nvPr/>
        </p:nvSpPr>
        <p:spPr bwMode="auto">
          <a:xfrm>
            <a:off x="9278639" y="371475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a:t>
            </a:r>
            <a:endParaRPr lang="en-US">
              <a:latin typeface="Courier New" panose="02070309020205020404" pitchFamily="49" charset="0"/>
            </a:endParaRPr>
          </a:p>
        </p:txBody>
      </p:sp>
      <p:sp>
        <p:nvSpPr>
          <p:cNvPr id="4141" name="Text Box 1077"/>
          <p:cNvSpPr txBox="1">
            <a:spLocks noChangeArrowheads="1"/>
          </p:cNvSpPr>
          <p:nvPr/>
        </p:nvSpPr>
        <p:spPr bwMode="auto">
          <a:xfrm>
            <a:off x="9278639" y="393065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&lt;=</a:t>
            </a:r>
            <a:endParaRPr lang="en-US">
              <a:latin typeface="Courier New" panose="02070309020205020404" pitchFamily="49" charset="0"/>
            </a:endParaRPr>
          </a:p>
        </p:txBody>
      </p:sp>
      <p:sp>
        <p:nvSpPr>
          <p:cNvPr id="4142" name="Text Box 1078"/>
          <p:cNvSpPr txBox="1">
            <a:spLocks noChangeArrowheads="1"/>
          </p:cNvSpPr>
          <p:nvPr/>
        </p:nvSpPr>
        <p:spPr bwMode="auto">
          <a:xfrm>
            <a:off x="9278639" y="414655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&gt;=</a:t>
            </a:r>
            <a:endParaRPr lang="en-US">
              <a:latin typeface="Courier New" panose="02070309020205020404" pitchFamily="49" charset="0"/>
            </a:endParaRPr>
          </a:p>
        </p:txBody>
      </p:sp>
      <p:sp>
        <p:nvSpPr>
          <p:cNvPr id="4143" name="Text Box 1079"/>
          <p:cNvSpPr txBox="1">
            <a:spLocks noChangeArrowheads="1"/>
          </p:cNvSpPr>
          <p:nvPr/>
        </p:nvSpPr>
        <p:spPr bwMode="auto">
          <a:xfrm>
            <a:off x="7907395" y="3708400"/>
            <a:ext cx="1320456" cy="290272"/>
          </a:xfrm>
          <a:prstGeom prst="rect">
            <a:avLst/>
          </a:prstGeom>
          <a:noFill/>
          <a:ln w="9525">
            <a:noFill/>
            <a:miter lim="800000"/>
          </a:ln>
        </p:spPr>
        <p:txBody>
          <a:bodyPr>
            <a:spAutoFit/>
          </a:bodyPr>
          <a:lstStyle/>
          <a:p>
            <a:pPr>
              <a:lnSpc>
                <a:spcPct val="85000"/>
              </a:lnSpc>
            </a:pPr>
            <a:r>
              <a:rPr lang="en-US" sz="1500"/>
              <a:t>equal to</a:t>
            </a:r>
            <a:endParaRPr lang="en-US" sz="1500"/>
          </a:p>
        </p:txBody>
      </p:sp>
      <p:sp>
        <p:nvSpPr>
          <p:cNvPr id="4144" name="Text Box 1080"/>
          <p:cNvSpPr txBox="1">
            <a:spLocks noChangeArrowheads="1"/>
          </p:cNvSpPr>
          <p:nvPr/>
        </p:nvSpPr>
        <p:spPr bwMode="auto">
          <a:xfrm>
            <a:off x="7924324" y="3911600"/>
            <a:ext cx="1320456" cy="290272"/>
          </a:xfrm>
          <a:prstGeom prst="rect">
            <a:avLst/>
          </a:prstGeom>
          <a:noFill/>
          <a:ln w="9525">
            <a:noFill/>
            <a:miter lim="800000"/>
          </a:ln>
        </p:spPr>
        <p:txBody>
          <a:bodyPr>
            <a:spAutoFit/>
          </a:bodyPr>
          <a:lstStyle/>
          <a:p>
            <a:pPr>
              <a:lnSpc>
                <a:spcPct val="85000"/>
              </a:lnSpc>
            </a:pPr>
            <a:r>
              <a:rPr lang="en-US" sz="1500"/>
              <a:t>less than</a:t>
            </a:r>
            <a:endParaRPr lang="en-US" sz="1500"/>
          </a:p>
        </p:txBody>
      </p:sp>
      <p:sp>
        <p:nvSpPr>
          <p:cNvPr id="4145" name="Text Box 1081"/>
          <p:cNvSpPr txBox="1">
            <a:spLocks noChangeArrowheads="1"/>
          </p:cNvSpPr>
          <p:nvPr/>
        </p:nvSpPr>
        <p:spPr bwMode="auto">
          <a:xfrm>
            <a:off x="9684932" y="4116388"/>
            <a:ext cx="1946826" cy="290272"/>
          </a:xfrm>
          <a:prstGeom prst="rect">
            <a:avLst/>
          </a:prstGeom>
          <a:noFill/>
          <a:ln w="9525">
            <a:noFill/>
            <a:miter lim="800000"/>
          </a:ln>
        </p:spPr>
        <p:txBody>
          <a:bodyPr>
            <a:spAutoFit/>
          </a:bodyPr>
          <a:lstStyle/>
          <a:p>
            <a:pPr>
              <a:lnSpc>
                <a:spcPct val="85000"/>
              </a:lnSpc>
            </a:pPr>
            <a:r>
              <a:rPr lang="en-US" sz="1500"/>
              <a:t>greater or equal</a:t>
            </a:r>
            <a:endParaRPr lang="en-US" sz="1500"/>
          </a:p>
        </p:txBody>
      </p:sp>
      <p:sp>
        <p:nvSpPr>
          <p:cNvPr id="4146" name="Text Box 1082"/>
          <p:cNvSpPr txBox="1">
            <a:spLocks noChangeArrowheads="1"/>
          </p:cNvSpPr>
          <p:nvPr/>
        </p:nvSpPr>
        <p:spPr bwMode="auto">
          <a:xfrm>
            <a:off x="9684932" y="3911600"/>
            <a:ext cx="1642106" cy="290272"/>
          </a:xfrm>
          <a:prstGeom prst="rect">
            <a:avLst/>
          </a:prstGeom>
          <a:noFill/>
          <a:ln w="9525">
            <a:noFill/>
            <a:miter lim="800000"/>
          </a:ln>
        </p:spPr>
        <p:txBody>
          <a:bodyPr>
            <a:spAutoFit/>
          </a:bodyPr>
          <a:lstStyle/>
          <a:p>
            <a:pPr>
              <a:lnSpc>
                <a:spcPct val="85000"/>
              </a:lnSpc>
            </a:pPr>
            <a:r>
              <a:rPr lang="en-US" sz="1500"/>
              <a:t>less or equal</a:t>
            </a:r>
            <a:endParaRPr lang="en-US" sz="1500"/>
          </a:p>
        </p:txBody>
      </p:sp>
      <p:sp>
        <p:nvSpPr>
          <p:cNvPr id="4147" name="Text Box 1083"/>
          <p:cNvSpPr txBox="1">
            <a:spLocks noChangeArrowheads="1"/>
          </p:cNvSpPr>
          <p:nvPr/>
        </p:nvSpPr>
        <p:spPr bwMode="auto">
          <a:xfrm>
            <a:off x="9684932" y="3706813"/>
            <a:ext cx="1320456" cy="290272"/>
          </a:xfrm>
          <a:prstGeom prst="rect">
            <a:avLst/>
          </a:prstGeom>
          <a:noFill/>
          <a:ln w="9525">
            <a:noFill/>
            <a:miter lim="800000"/>
          </a:ln>
        </p:spPr>
        <p:txBody>
          <a:bodyPr>
            <a:spAutoFit/>
          </a:bodyPr>
          <a:lstStyle/>
          <a:p>
            <a:pPr>
              <a:lnSpc>
                <a:spcPct val="85000"/>
              </a:lnSpc>
            </a:pPr>
            <a:r>
              <a:rPr lang="en-US" sz="1500"/>
              <a:t>not equal</a:t>
            </a:r>
            <a:endParaRPr lang="en-US" sz="1500"/>
          </a:p>
        </p:txBody>
      </p:sp>
      <p:sp>
        <p:nvSpPr>
          <p:cNvPr id="4148" name="Text Box 1084"/>
          <p:cNvSpPr txBox="1">
            <a:spLocks noChangeArrowheads="1"/>
          </p:cNvSpPr>
          <p:nvPr/>
        </p:nvSpPr>
        <p:spPr bwMode="auto">
          <a:xfrm>
            <a:off x="7484172" y="4140202"/>
            <a:ext cx="626370" cy="57361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&gt;</a:t>
            </a:r>
            <a:endParaRPr lang="en-US">
              <a:latin typeface="Courier New" panose="02070309020205020404" pitchFamily="49" charset="0"/>
            </a:endParaRPr>
          </a:p>
          <a:p>
            <a:pPr>
              <a:lnSpc>
                <a:spcPct val="85000"/>
              </a:lnSpc>
            </a:pPr>
            <a:endParaRPr lang="en-US">
              <a:latin typeface="Courier New" panose="02070309020205020404" pitchFamily="49" charset="0"/>
            </a:endParaRPr>
          </a:p>
        </p:txBody>
      </p:sp>
      <p:sp>
        <p:nvSpPr>
          <p:cNvPr id="4149" name="Text Box 1085"/>
          <p:cNvSpPr txBox="1">
            <a:spLocks noChangeArrowheads="1"/>
          </p:cNvSpPr>
          <p:nvPr/>
        </p:nvSpPr>
        <p:spPr bwMode="auto">
          <a:xfrm>
            <a:off x="7907396" y="4114800"/>
            <a:ext cx="1709821" cy="290272"/>
          </a:xfrm>
          <a:prstGeom prst="rect">
            <a:avLst/>
          </a:prstGeom>
          <a:noFill/>
          <a:ln w="9525">
            <a:noFill/>
            <a:miter lim="800000"/>
          </a:ln>
        </p:spPr>
        <p:txBody>
          <a:bodyPr>
            <a:spAutoFit/>
          </a:bodyPr>
          <a:lstStyle/>
          <a:p>
            <a:pPr>
              <a:lnSpc>
                <a:spcPct val="85000"/>
              </a:lnSpc>
            </a:pPr>
            <a:r>
              <a:rPr lang="en-US" sz="1500"/>
              <a:t>greater than</a:t>
            </a:r>
            <a:endParaRPr lang="en-US" sz="1500"/>
          </a:p>
        </p:txBody>
      </p:sp>
      <p:sp>
        <p:nvSpPr>
          <p:cNvPr id="4150" name="Rectangle 1088"/>
          <p:cNvSpPr>
            <a:spLocks noChangeArrowheads="1"/>
          </p:cNvSpPr>
          <p:nvPr/>
        </p:nvSpPr>
        <p:spPr bwMode="auto">
          <a:xfrm>
            <a:off x="7401646" y="4611689"/>
            <a:ext cx="2841419" cy="338169"/>
          </a:xfrm>
          <a:prstGeom prst="rect">
            <a:avLst/>
          </a:prstGeom>
          <a:noFill/>
          <a:ln w="9525">
            <a:noFill/>
            <a:miter lim="800000"/>
          </a:ln>
        </p:spPr>
        <p:txBody>
          <a:bodyPr wrap="none">
            <a:spAutoFit/>
          </a:bodyPr>
          <a:lstStyle/>
          <a:p>
            <a:pPr>
              <a:lnSpc>
                <a:spcPct val="85000"/>
              </a:lnSpc>
            </a:pPr>
            <a:r>
              <a:rPr lang="en-US" sz="1500" i="1"/>
              <a:t>The arithmetic operators except </a:t>
            </a:r>
            <a:r>
              <a:rPr lang="en-US">
                <a:latin typeface="Courier New" panose="02070309020205020404" pitchFamily="49" charset="0"/>
              </a:rPr>
              <a:t>%</a:t>
            </a:r>
            <a:endParaRPr lang="en-US" sz="1500" i="1"/>
          </a:p>
        </p:txBody>
      </p:sp>
      <p:sp>
        <p:nvSpPr>
          <p:cNvPr id="4151" name="Text Box 1089"/>
          <p:cNvSpPr txBox="1">
            <a:spLocks noChangeArrowheads="1"/>
          </p:cNvSpPr>
          <p:nvPr/>
        </p:nvSpPr>
        <p:spPr bwMode="auto">
          <a:xfrm>
            <a:off x="7416456" y="3505200"/>
            <a:ext cx="4062942" cy="290272"/>
          </a:xfrm>
          <a:prstGeom prst="rect">
            <a:avLst/>
          </a:prstGeom>
          <a:noFill/>
          <a:ln w="9525">
            <a:noFill/>
            <a:miter lim="800000"/>
          </a:ln>
        </p:spPr>
        <p:txBody>
          <a:bodyPr>
            <a:spAutoFit/>
          </a:bodyPr>
          <a:lstStyle/>
          <a:p>
            <a:pPr>
              <a:lnSpc>
                <a:spcPct val="85000"/>
              </a:lnSpc>
            </a:pPr>
            <a:r>
              <a:rPr lang="en-US" sz="1500" i="1"/>
              <a:t>The relational operators:</a:t>
            </a:r>
            <a:endParaRPr lang="en-US" sz="1500" i="1"/>
          </a:p>
        </p:txBody>
      </p:sp>
      <p:sp>
        <p:nvSpPr>
          <p:cNvPr id="4152" name="Rectangle 1090"/>
          <p:cNvSpPr>
            <a:spLocks noChangeArrowheads="1"/>
          </p:cNvSpPr>
          <p:nvPr/>
        </p:nvSpPr>
        <p:spPr bwMode="auto">
          <a:xfrm>
            <a:off x="7416456" y="4838702"/>
            <a:ext cx="2065822" cy="323165"/>
          </a:xfrm>
          <a:prstGeom prst="rect">
            <a:avLst/>
          </a:prstGeom>
          <a:noFill/>
          <a:ln w="9525">
            <a:noFill/>
            <a:miter lim="800000"/>
          </a:ln>
        </p:spPr>
        <p:txBody>
          <a:bodyPr wrap="none">
            <a:spAutoFit/>
          </a:bodyPr>
          <a:lstStyle/>
          <a:p>
            <a:r>
              <a:rPr lang="en-US" sz="1500" i="1"/>
              <a:t>The relational operators</a:t>
            </a:r>
            <a:endParaRPr lang="en-US" sz="1500" i="1"/>
          </a:p>
        </p:txBody>
      </p:sp>
      <p:sp>
        <p:nvSpPr>
          <p:cNvPr id="4153" name="Rectangle 1091"/>
          <p:cNvSpPr>
            <a:spLocks noChangeArrowheads="1"/>
          </p:cNvSpPr>
          <p:nvPr/>
        </p:nvSpPr>
        <p:spPr bwMode="auto">
          <a:xfrm>
            <a:off x="7416456" y="5419727"/>
            <a:ext cx="2065822" cy="323165"/>
          </a:xfrm>
          <a:prstGeom prst="rect">
            <a:avLst/>
          </a:prstGeom>
          <a:noFill/>
          <a:ln w="9525">
            <a:noFill/>
            <a:miter lim="800000"/>
          </a:ln>
        </p:spPr>
        <p:txBody>
          <a:bodyPr wrap="none">
            <a:spAutoFit/>
          </a:bodyPr>
          <a:lstStyle/>
          <a:p>
            <a:r>
              <a:rPr lang="en-US" sz="1500" i="1"/>
              <a:t>The relational operators</a:t>
            </a:r>
            <a:endParaRPr lang="en-US" sz="1500" i="1"/>
          </a:p>
        </p:txBody>
      </p:sp>
      <p:sp>
        <p:nvSpPr>
          <p:cNvPr id="4154" name="Rectangle 1092"/>
          <p:cNvSpPr>
            <a:spLocks noChangeArrowheads="1"/>
          </p:cNvSpPr>
          <p:nvPr/>
        </p:nvSpPr>
        <p:spPr bwMode="auto">
          <a:xfrm>
            <a:off x="7416457" y="5762627"/>
            <a:ext cx="1875450" cy="323165"/>
          </a:xfrm>
          <a:prstGeom prst="rect">
            <a:avLst/>
          </a:prstGeom>
          <a:noFill/>
          <a:ln w="9525">
            <a:noFill/>
            <a:miter lim="800000"/>
          </a:ln>
        </p:spPr>
        <p:txBody>
          <a:bodyPr wrap="none">
            <a:spAutoFit/>
          </a:bodyPr>
          <a:lstStyle/>
          <a:p>
            <a:r>
              <a:rPr lang="en-US" sz="1500" i="1"/>
              <a:t>The logical operators:</a:t>
            </a:r>
            <a:endParaRPr lang="en-US" sz="1500" i="1"/>
          </a:p>
        </p:txBody>
      </p:sp>
      <p:sp>
        <p:nvSpPr>
          <p:cNvPr id="4155" name="Text Box 1093"/>
          <p:cNvSpPr txBox="1">
            <a:spLocks noChangeArrowheads="1"/>
          </p:cNvSpPr>
          <p:nvPr/>
        </p:nvSpPr>
        <p:spPr bwMode="auto">
          <a:xfrm>
            <a:off x="7467244" y="60071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&amp;&amp;</a:t>
            </a:r>
            <a:endParaRPr lang="en-US">
              <a:latin typeface="Courier New" panose="02070309020205020404" pitchFamily="49" charset="0"/>
            </a:endParaRPr>
          </a:p>
        </p:txBody>
      </p:sp>
      <p:sp>
        <p:nvSpPr>
          <p:cNvPr id="4156" name="Text Box 1094"/>
          <p:cNvSpPr txBox="1">
            <a:spLocks noChangeArrowheads="1"/>
          </p:cNvSpPr>
          <p:nvPr/>
        </p:nvSpPr>
        <p:spPr bwMode="auto">
          <a:xfrm>
            <a:off x="7873538" y="5994400"/>
            <a:ext cx="1320456" cy="290272"/>
          </a:xfrm>
          <a:prstGeom prst="rect">
            <a:avLst/>
          </a:prstGeom>
          <a:noFill/>
          <a:ln w="9525">
            <a:noFill/>
            <a:miter lim="800000"/>
          </a:ln>
        </p:spPr>
        <p:txBody>
          <a:bodyPr>
            <a:spAutoFit/>
          </a:bodyPr>
          <a:lstStyle/>
          <a:p>
            <a:pPr>
              <a:lnSpc>
                <a:spcPct val="85000"/>
              </a:lnSpc>
            </a:pPr>
            <a:r>
              <a:rPr lang="en-US" sz="1500"/>
              <a:t>add</a:t>
            </a:r>
            <a:endParaRPr lang="en-US" sz="1500"/>
          </a:p>
        </p:txBody>
      </p:sp>
      <p:sp>
        <p:nvSpPr>
          <p:cNvPr id="4157" name="Text Box 1095"/>
          <p:cNvSpPr txBox="1">
            <a:spLocks noChangeArrowheads="1"/>
          </p:cNvSpPr>
          <p:nvPr/>
        </p:nvSpPr>
        <p:spPr bwMode="auto">
          <a:xfrm>
            <a:off x="8838487" y="60071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a:t>
            </a:r>
            <a:endParaRPr lang="en-US">
              <a:latin typeface="Courier New" panose="02070309020205020404" pitchFamily="49" charset="0"/>
            </a:endParaRPr>
          </a:p>
        </p:txBody>
      </p:sp>
      <p:sp>
        <p:nvSpPr>
          <p:cNvPr id="4158" name="Text Box 1096"/>
          <p:cNvSpPr txBox="1">
            <a:spLocks noChangeArrowheads="1"/>
          </p:cNvSpPr>
          <p:nvPr/>
        </p:nvSpPr>
        <p:spPr bwMode="auto">
          <a:xfrm>
            <a:off x="9244780" y="5994400"/>
            <a:ext cx="1320456" cy="290272"/>
          </a:xfrm>
          <a:prstGeom prst="rect">
            <a:avLst/>
          </a:prstGeom>
          <a:noFill/>
          <a:ln w="9525">
            <a:noFill/>
            <a:miter lim="800000"/>
          </a:ln>
        </p:spPr>
        <p:txBody>
          <a:bodyPr>
            <a:spAutoFit/>
          </a:bodyPr>
          <a:lstStyle/>
          <a:p>
            <a:pPr>
              <a:lnSpc>
                <a:spcPct val="85000"/>
              </a:lnSpc>
            </a:pPr>
            <a:r>
              <a:rPr lang="en-US" sz="1500"/>
              <a:t>or</a:t>
            </a:r>
            <a:endParaRPr lang="en-US" sz="1500"/>
          </a:p>
        </p:txBody>
      </p:sp>
      <p:sp>
        <p:nvSpPr>
          <p:cNvPr id="4159" name="Text Box 1097"/>
          <p:cNvSpPr txBox="1">
            <a:spLocks noChangeArrowheads="1"/>
          </p:cNvSpPr>
          <p:nvPr/>
        </p:nvSpPr>
        <p:spPr bwMode="auto">
          <a:xfrm>
            <a:off x="10209730" y="60071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a:t>
            </a:r>
            <a:endParaRPr lang="en-US">
              <a:latin typeface="Courier New" panose="02070309020205020404" pitchFamily="49" charset="0"/>
            </a:endParaRPr>
          </a:p>
        </p:txBody>
      </p:sp>
      <p:sp>
        <p:nvSpPr>
          <p:cNvPr id="4160" name="Text Box 1098"/>
          <p:cNvSpPr txBox="1">
            <a:spLocks noChangeArrowheads="1"/>
          </p:cNvSpPr>
          <p:nvPr/>
        </p:nvSpPr>
        <p:spPr bwMode="auto">
          <a:xfrm>
            <a:off x="10463663" y="5994400"/>
            <a:ext cx="660228" cy="290272"/>
          </a:xfrm>
          <a:prstGeom prst="rect">
            <a:avLst/>
          </a:prstGeom>
          <a:noFill/>
          <a:ln w="9525">
            <a:noFill/>
            <a:miter lim="800000"/>
          </a:ln>
        </p:spPr>
        <p:txBody>
          <a:bodyPr>
            <a:spAutoFit/>
          </a:bodyPr>
          <a:lstStyle/>
          <a:p>
            <a:pPr>
              <a:lnSpc>
                <a:spcPct val="85000"/>
              </a:lnSpc>
            </a:pPr>
            <a:r>
              <a:rPr lang="en-US" sz="1500"/>
              <a:t>not</a:t>
            </a:r>
            <a:endParaRPr lang="en-US" sz="1500"/>
          </a:p>
        </p:txBody>
      </p:sp>
      <p:sp>
        <p:nvSpPr>
          <p:cNvPr id="4161" name="Text Box 1099"/>
          <p:cNvSpPr txBox="1">
            <a:spLocks noChangeArrowheads="1"/>
          </p:cNvSpPr>
          <p:nvPr/>
        </p:nvSpPr>
        <p:spPr bwMode="auto">
          <a:xfrm>
            <a:off x="2088079" y="2324100"/>
            <a:ext cx="5328379" cy="247650"/>
          </a:xfrm>
          <a:prstGeom prst="rect">
            <a:avLst/>
          </a:prstGeom>
          <a:noFill/>
          <a:ln w="9525">
            <a:noFill/>
            <a:miter lim="800000"/>
          </a:ln>
        </p:spPr>
        <p:txBody>
          <a:bodyPr>
            <a:spAutoFit/>
          </a:bodyPr>
          <a:lstStyle/>
          <a:p>
            <a:pPr algn="ctr">
              <a:lnSpc>
                <a:spcPct val="85000"/>
              </a:lnSpc>
            </a:pPr>
            <a:r>
              <a:rPr lang="en-US" sz="1200" i="1">
                <a:latin typeface="Helvetica" pitchFamily="-96" charset="0"/>
              </a:rPr>
              <a:t>Domain</a:t>
            </a:r>
            <a:endParaRPr lang="en-US" sz="1200" i="1">
              <a:latin typeface="Helvetica" pitchFamily="-96" charset="0"/>
            </a:endParaRPr>
          </a:p>
        </p:txBody>
      </p:sp>
      <p:sp>
        <p:nvSpPr>
          <p:cNvPr id="4162" name="Text Box 1100"/>
          <p:cNvSpPr txBox="1">
            <a:spLocks noChangeArrowheads="1"/>
          </p:cNvSpPr>
          <p:nvPr/>
        </p:nvSpPr>
        <p:spPr bwMode="auto">
          <a:xfrm>
            <a:off x="7416456" y="2324100"/>
            <a:ext cx="4062942" cy="247650"/>
          </a:xfrm>
          <a:prstGeom prst="rect">
            <a:avLst/>
          </a:prstGeom>
          <a:noFill/>
          <a:ln w="9525">
            <a:noFill/>
            <a:miter lim="800000"/>
          </a:ln>
        </p:spPr>
        <p:txBody>
          <a:bodyPr>
            <a:spAutoFit/>
          </a:bodyPr>
          <a:lstStyle/>
          <a:p>
            <a:pPr algn="ctr">
              <a:lnSpc>
                <a:spcPct val="85000"/>
              </a:lnSpc>
            </a:pPr>
            <a:r>
              <a:rPr lang="en-US" sz="1200" i="1">
                <a:latin typeface="Helvetica" pitchFamily="-96" charset="0"/>
              </a:rPr>
              <a:t>Common operations</a:t>
            </a:r>
            <a:endParaRPr lang="en-US" sz="1200" i="1">
              <a:latin typeface="Helvetica" pitchFamily="-96" charset="0"/>
            </a:endParaRPr>
          </a:p>
        </p:txBody>
      </p:sp>
      <p:sp>
        <p:nvSpPr>
          <p:cNvPr id="4163" name="Text Box 1101"/>
          <p:cNvSpPr txBox="1">
            <a:spLocks noChangeArrowheads="1"/>
          </p:cNvSpPr>
          <p:nvPr/>
        </p:nvSpPr>
        <p:spPr bwMode="auto">
          <a:xfrm>
            <a:off x="729533" y="2705101"/>
            <a:ext cx="1625177" cy="338169"/>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byte</a:t>
            </a:r>
            <a:endParaRPr lang="en-US">
              <a:latin typeface="Courier New" panose="02070309020205020404" pitchFamily="49"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Constants and Variables</a:t>
            </a:r>
            <a:endParaRPr lang="en-US" sz="3400" dirty="0">
              <a:solidFill>
                <a:srgbClr val="FF0000"/>
              </a:solidFill>
              <a:latin typeface="Copperplate Gothic Light" panose="020E0507020206020404" pitchFamily="34" charset="0"/>
              <a:ea typeface="+mn-ea"/>
              <a:cs typeface="Arial" panose="020B0604020202020204" pitchFamily="34" charset="0"/>
            </a:endParaRPr>
          </a:p>
        </p:txBody>
      </p:sp>
      <p:sp>
        <p:nvSpPr>
          <p:cNvPr id="5123" name="Rectangle 3"/>
          <p:cNvSpPr>
            <a:spLocks noChangeArrowheads="1"/>
          </p:cNvSpPr>
          <p:nvPr/>
        </p:nvSpPr>
        <p:spPr bwMode="auto">
          <a:xfrm>
            <a:off x="604681" y="1080178"/>
            <a:ext cx="10834511" cy="16637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simplest terms that appear in expressions are constants and variables. The value of a constant does not change during the course of a program.  A variable is a placeholder for a value that can be updated as the program runs.</a:t>
            </a:r>
            <a:endParaRPr lang="en-US" sz="2000" dirty="0">
              <a:latin typeface="Times New Roman" panose="02020603050405020304" pitchFamily="18" charset="0"/>
              <a:cs typeface="Times New Roman" panose="02020603050405020304" pitchFamily="18" charset="0"/>
            </a:endParaRPr>
          </a:p>
          <a:p>
            <a:pPr marL="342900" indent="-342900" algn="just">
              <a:lnSpc>
                <a:spcPct val="85000"/>
              </a:lnSpc>
              <a:spcAft>
                <a:spcPct val="50000"/>
              </a:spcAft>
            </a:pPr>
            <a:endParaRPr lang="en-US" sz="1200" dirty="0"/>
          </a:p>
        </p:txBody>
      </p:sp>
      <p:sp>
        <p:nvSpPr>
          <p:cNvPr id="394244" name="Rectangle 4"/>
          <p:cNvSpPr>
            <a:spLocks noChangeArrowheads="1"/>
          </p:cNvSpPr>
          <p:nvPr/>
        </p:nvSpPr>
        <p:spPr bwMode="auto">
          <a:xfrm>
            <a:off x="657585" y="2578100"/>
            <a:ext cx="10834511" cy="3746500"/>
          </a:xfrm>
          <a:prstGeom prst="rect">
            <a:avLst/>
          </a:prstGeom>
          <a:noFill/>
          <a:ln w="9525">
            <a:noFill/>
            <a:miter lim="800000"/>
          </a:ln>
        </p:spPr>
        <p:txBody>
          <a:bodyPr/>
          <a:lstStyle/>
          <a:p>
            <a:pPr marL="342900" indent="-342900" algn="just">
              <a:lnSpc>
                <a:spcPct val="85000"/>
              </a:lnSpc>
              <a:spcAft>
                <a:spcPct val="25000"/>
              </a:spcAft>
              <a:buFontTx/>
              <a:buChar char="•"/>
            </a:pPr>
            <a:r>
              <a:rPr lang="en-US" sz="2400" dirty="0"/>
              <a:t>The format of a constant depends on its type:</a:t>
            </a:r>
            <a:endParaRPr lang="en-US" sz="2400" dirty="0"/>
          </a:p>
          <a:p>
            <a:pPr marL="742950" lvl="1" indent="-285750" algn="just">
              <a:lnSpc>
                <a:spcPct val="90000"/>
              </a:lnSpc>
              <a:spcAft>
                <a:spcPct val="25000"/>
              </a:spcAft>
              <a:buFontTx/>
              <a:buChar char="–"/>
            </a:pPr>
            <a:r>
              <a:rPr lang="en-US" sz="2000" dirty="0"/>
              <a:t>Integral constants consist of a string of digits, optionally preceded by a minus sign, as in </a:t>
            </a:r>
            <a:r>
              <a:rPr lang="en-US" dirty="0">
                <a:latin typeface="Courier New" panose="02070309020205020404" pitchFamily="49" charset="0"/>
              </a:rPr>
              <a:t>0</a:t>
            </a:r>
            <a:r>
              <a:rPr lang="en-US" sz="2000" dirty="0"/>
              <a:t>, </a:t>
            </a:r>
            <a:r>
              <a:rPr lang="en-US" dirty="0">
                <a:latin typeface="Courier New" panose="02070309020205020404" pitchFamily="49" charset="0"/>
              </a:rPr>
              <a:t>42</a:t>
            </a:r>
            <a:r>
              <a:rPr lang="en-US" sz="2000" dirty="0"/>
              <a:t>, </a:t>
            </a:r>
            <a:r>
              <a:rPr lang="en-US" dirty="0">
                <a:latin typeface="Courier New" panose="02070309020205020404" pitchFamily="49" charset="0"/>
              </a:rPr>
              <a:t>-1</a:t>
            </a:r>
            <a:r>
              <a:rPr lang="en-US" sz="2000" dirty="0"/>
              <a:t>, or </a:t>
            </a:r>
            <a:r>
              <a:rPr lang="en-US" dirty="0">
                <a:latin typeface="Courier New" panose="02070309020205020404" pitchFamily="49" charset="0"/>
              </a:rPr>
              <a:t>1000000</a:t>
            </a:r>
            <a:r>
              <a:rPr lang="en-US" sz="2000" dirty="0"/>
              <a:t>.</a:t>
            </a:r>
            <a:endParaRPr lang="en-US" sz="2000" dirty="0"/>
          </a:p>
          <a:p>
            <a:pPr marL="742950" lvl="1" indent="-285750" algn="just">
              <a:lnSpc>
                <a:spcPct val="90000"/>
              </a:lnSpc>
              <a:spcAft>
                <a:spcPct val="25000"/>
              </a:spcAft>
              <a:buFontTx/>
              <a:buChar char="–"/>
            </a:pPr>
            <a:r>
              <a:rPr lang="en-US" sz="2000" dirty="0"/>
              <a:t>Floating-point constants include a decimal point, as in </a:t>
            </a:r>
            <a:r>
              <a:rPr lang="en-US" dirty="0">
                <a:latin typeface="Courier New" panose="02070309020205020404" pitchFamily="49" charset="0"/>
              </a:rPr>
              <a:t>3.14159265</a:t>
            </a:r>
            <a:r>
              <a:rPr lang="en-US" sz="2000" dirty="0"/>
              <a:t> or </a:t>
            </a:r>
            <a:r>
              <a:rPr lang="en-US" dirty="0">
                <a:latin typeface="Courier New" panose="02070309020205020404" pitchFamily="49" charset="0"/>
              </a:rPr>
              <a:t>10.0</a:t>
            </a:r>
            <a:r>
              <a:rPr lang="en-US" sz="2000" dirty="0"/>
              <a:t>.  Floating-point constants can also be expressed in scientific notation by adding the letter </a:t>
            </a:r>
            <a:r>
              <a:rPr lang="en-US" dirty="0">
                <a:latin typeface="Courier New" panose="02070309020205020404" pitchFamily="49" charset="0"/>
              </a:rPr>
              <a:t>E</a:t>
            </a:r>
            <a:r>
              <a:rPr lang="en-US" sz="2000" dirty="0"/>
              <a:t> and an exponent after the digits of the number, so that </a:t>
            </a:r>
            <a:r>
              <a:rPr lang="en-US" dirty="0">
                <a:latin typeface="Courier New" panose="02070309020205020404" pitchFamily="49" charset="0"/>
              </a:rPr>
              <a:t>5.646E-8</a:t>
            </a:r>
            <a:r>
              <a:rPr lang="en-US" sz="2000" dirty="0"/>
              <a:t> represents the number 5.646</a:t>
            </a:r>
            <a:r>
              <a:rPr lang="en-US" sz="1000" dirty="0"/>
              <a:t> </a:t>
            </a:r>
            <a:r>
              <a:rPr lang="en-US" sz="1600" dirty="0">
                <a:latin typeface="Monaco" pitchFamily="-80" charset="0"/>
              </a:rPr>
              <a:t>x</a:t>
            </a:r>
            <a:r>
              <a:rPr lang="en-US" sz="1000" dirty="0"/>
              <a:t> </a:t>
            </a:r>
            <a:r>
              <a:rPr lang="en-US" sz="2000" dirty="0"/>
              <a:t>10</a:t>
            </a:r>
            <a:r>
              <a:rPr lang="en-US" sz="2400" baseline="30000" dirty="0"/>
              <a:t>-</a:t>
            </a:r>
            <a:r>
              <a:rPr lang="en-US" sz="2000" baseline="30000" dirty="0"/>
              <a:t>8</a:t>
            </a:r>
            <a:r>
              <a:rPr lang="en-US" sz="2000" dirty="0"/>
              <a:t>.</a:t>
            </a:r>
            <a:endParaRPr lang="en-US" sz="2000" dirty="0"/>
          </a:p>
          <a:p>
            <a:pPr marL="742950" lvl="1" indent="-285750" algn="just">
              <a:lnSpc>
                <a:spcPct val="90000"/>
              </a:lnSpc>
              <a:spcAft>
                <a:spcPct val="25000"/>
              </a:spcAft>
              <a:buFontTx/>
              <a:buChar char="–"/>
            </a:pPr>
            <a:r>
              <a:rPr lang="en-US" sz="2000" dirty="0"/>
              <a:t>The two constants of type </a:t>
            </a:r>
            <a:r>
              <a:rPr lang="en-US" dirty="0" err="1">
                <a:latin typeface="Courier New" panose="02070309020205020404" pitchFamily="49" charset="0"/>
              </a:rPr>
              <a:t>boolean</a:t>
            </a:r>
            <a:r>
              <a:rPr lang="en-US" sz="2000" dirty="0"/>
              <a:t> are </a:t>
            </a:r>
            <a:r>
              <a:rPr lang="en-US" dirty="0">
                <a:latin typeface="Courier New" panose="02070309020205020404" pitchFamily="49" charset="0"/>
              </a:rPr>
              <a:t>true</a:t>
            </a:r>
            <a:r>
              <a:rPr lang="en-US" sz="2000" dirty="0"/>
              <a:t> and </a:t>
            </a:r>
            <a:r>
              <a:rPr lang="en-US" dirty="0">
                <a:latin typeface="Courier New" panose="02070309020205020404" pitchFamily="49" charset="0"/>
              </a:rPr>
              <a:t>false</a:t>
            </a:r>
            <a:r>
              <a:rPr lang="en-US" sz="2000" dirty="0"/>
              <a:t>.</a:t>
            </a:r>
            <a:endParaRPr lang="en-US" sz="2000" dirty="0"/>
          </a:p>
          <a:p>
            <a:pPr marL="742950" lvl="1" indent="-285750" algn="just">
              <a:lnSpc>
                <a:spcPct val="90000"/>
              </a:lnSpc>
              <a:spcAft>
                <a:spcPct val="25000"/>
              </a:spcAft>
              <a:buFontTx/>
              <a:buChar char="–"/>
            </a:pPr>
            <a:r>
              <a:rPr lang="en-US" sz="2000" dirty="0"/>
              <a:t>Character and string constants are discussed in detail in Chapter 8.  For the moment, all you need to know is that a string constant consists of a sequence of characters enclosed in double quotation marks, such as </a:t>
            </a:r>
            <a:r>
              <a:rPr lang="en-US" dirty="0">
                <a:latin typeface="Courier New" panose="02070309020205020404" pitchFamily="49" charset="0"/>
              </a:rPr>
              <a:t>"hello,</a:t>
            </a:r>
            <a:r>
              <a:rPr lang="en-US" dirty="0"/>
              <a:t> </a:t>
            </a:r>
            <a:r>
              <a:rPr lang="en-US" dirty="0">
                <a:latin typeface="Courier New" panose="02070309020205020404" pitchFamily="49" charset="0"/>
              </a:rPr>
              <a:t>world"</a:t>
            </a:r>
            <a:r>
              <a:rPr lang="en-US" sz="2000" dirty="0"/>
              <a:t>.</a:t>
            </a:r>
            <a:endParaRPr lang="en-US" dirty="0">
              <a:latin typeface="Courier New" panose="02070309020205020404" pitchFamily="49" charset="0"/>
            </a:endParaRPr>
          </a:p>
        </p:txBody>
      </p:sp>
      <p:grpSp>
        <p:nvGrpSpPr>
          <p:cNvPr id="2" name="Group 7"/>
          <p:cNvGrpSpPr/>
          <p:nvPr/>
        </p:nvGrpSpPr>
        <p:grpSpPr bwMode="auto">
          <a:xfrm>
            <a:off x="752808" y="1933574"/>
            <a:ext cx="10976292" cy="4057651"/>
            <a:chOff x="304" y="1428"/>
            <a:chExt cx="5187" cy="2556"/>
          </a:xfrm>
        </p:grpSpPr>
        <p:sp>
          <p:nvSpPr>
            <p:cNvPr id="5132" name="Rectangle 6"/>
            <p:cNvSpPr>
              <a:spLocks noChangeArrowheads="1"/>
            </p:cNvSpPr>
            <p:nvPr/>
          </p:nvSpPr>
          <p:spPr bwMode="auto">
            <a:xfrm>
              <a:off x="310" y="1428"/>
              <a:ext cx="5181" cy="2423"/>
            </a:xfrm>
            <a:prstGeom prst="rect">
              <a:avLst/>
            </a:prstGeom>
            <a:solidFill>
              <a:srgbClr val="CCFFFF"/>
            </a:solidFill>
            <a:ln w="9525">
              <a:noFill/>
              <a:miter lim="800000"/>
            </a:ln>
          </p:spPr>
          <p:txBody>
            <a:bodyPr wrap="none" anchor="ctr"/>
            <a:lstStyle/>
            <a:p>
              <a:endParaRPr lang="en-US"/>
            </a:p>
          </p:txBody>
        </p:sp>
        <p:sp>
          <p:nvSpPr>
            <p:cNvPr id="5133" name="Rectangle 5"/>
            <p:cNvSpPr>
              <a:spLocks noChangeArrowheads="1"/>
            </p:cNvSpPr>
            <p:nvPr/>
          </p:nvSpPr>
          <p:spPr bwMode="auto">
            <a:xfrm>
              <a:off x="304" y="1624"/>
              <a:ext cx="5120" cy="2360"/>
            </a:xfrm>
            <a:prstGeom prst="rect">
              <a:avLst/>
            </a:prstGeom>
            <a:noFill/>
            <a:ln w="9525">
              <a:noFill/>
              <a:miter lim="800000"/>
            </a:ln>
          </p:spPr>
          <p:txBody>
            <a:bodyPr/>
            <a:lstStyle/>
            <a:p>
              <a:pPr marL="342900" indent="-342900" algn="just">
                <a:lnSpc>
                  <a:spcPct val="85000"/>
                </a:lnSpc>
                <a:spcAft>
                  <a:spcPct val="25000"/>
                </a:spcAft>
                <a:buFontTx/>
                <a:buChar char="•"/>
              </a:pPr>
              <a:r>
                <a:rPr lang="en-US" sz="2400" dirty="0"/>
                <a:t>A variable in Java is most easily envisioned as a box capable of storing a value.</a:t>
              </a:r>
              <a:endParaRPr lang="en-US" sz="2400" dirty="0"/>
            </a:p>
          </p:txBody>
        </p:sp>
      </p:grpSp>
      <p:sp>
        <p:nvSpPr>
          <p:cNvPr id="394250" name="Rectangle 10"/>
          <p:cNvSpPr>
            <a:spLocks noChangeArrowheads="1"/>
          </p:cNvSpPr>
          <p:nvPr/>
        </p:nvSpPr>
        <p:spPr bwMode="auto">
          <a:xfrm>
            <a:off x="848945" y="3731489"/>
            <a:ext cx="10834511" cy="1905000"/>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Each variable has the following attributes:</a:t>
            </a:r>
            <a:endParaRPr lang="en-US" sz="2000" dirty="0">
              <a:latin typeface="Times New Roman" panose="02020603050405020304" pitchFamily="18" charset="0"/>
              <a:cs typeface="Times New Roman" panose="02020603050405020304" pitchFamily="18" charset="0"/>
            </a:endParaRP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A name, which enables you to differentiate one variable from another.</a:t>
            </a:r>
            <a:endParaRPr lang="en-US" sz="2000" dirty="0">
              <a:latin typeface="Times New Roman" panose="02020603050405020304" pitchFamily="18" charset="0"/>
              <a:cs typeface="Times New Roman" panose="02020603050405020304" pitchFamily="18" charset="0"/>
            </a:endParaRP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A type, which specifies what type of value the variable can contain.</a:t>
            </a:r>
            <a:endParaRPr lang="en-US" sz="2000" dirty="0">
              <a:latin typeface="Times New Roman" panose="02020603050405020304" pitchFamily="18" charset="0"/>
              <a:cs typeface="Times New Roman" panose="02020603050405020304" pitchFamily="18" charset="0"/>
            </a:endParaRPr>
          </a:p>
          <a:p>
            <a:pPr marL="742950" lvl="1" indent="-285750" algn="just">
              <a:lnSpc>
                <a:spcPct val="90000"/>
              </a:lnSpc>
              <a:spcAft>
                <a:spcPct val="50000"/>
              </a:spcAft>
              <a:buFontTx/>
              <a:buChar char="–"/>
            </a:pPr>
            <a:r>
              <a:rPr lang="en-US" sz="2000" dirty="0">
                <a:latin typeface="Times New Roman" panose="02020603050405020304" pitchFamily="18" charset="0"/>
                <a:cs typeface="Times New Roman" panose="02020603050405020304" pitchFamily="18" charset="0"/>
              </a:rPr>
              <a:t>A value, which represents the current contents of the variable.</a:t>
            </a:r>
            <a:endParaRPr lang="en-US" sz="2000" dirty="0">
              <a:latin typeface="Times New Roman" panose="02020603050405020304" pitchFamily="18" charset="0"/>
              <a:cs typeface="Times New Roman" panose="02020603050405020304" pitchFamily="18" charset="0"/>
            </a:endParaRPr>
          </a:p>
        </p:txBody>
      </p:sp>
      <p:sp>
        <p:nvSpPr>
          <p:cNvPr id="394252" name="Rectangle 12"/>
          <p:cNvSpPr>
            <a:spLocks noChangeArrowheads="1"/>
          </p:cNvSpPr>
          <p:nvPr/>
        </p:nvSpPr>
        <p:spPr bwMode="auto">
          <a:xfrm>
            <a:off x="5029478" y="3173225"/>
            <a:ext cx="2133044" cy="457200"/>
          </a:xfrm>
          <a:prstGeom prst="rect">
            <a:avLst/>
          </a:prstGeom>
          <a:solidFill>
            <a:schemeClr val="bg1"/>
          </a:solidFill>
          <a:ln w="9525">
            <a:solidFill>
              <a:schemeClr val="tx1"/>
            </a:solidFill>
            <a:miter lim="800000"/>
          </a:ln>
        </p:spPr>
        <p:txBody>
          <a:bodyPr wrap="none" anchor="ctr"/>
          <a:lstStyle/>
          <a:p>
            <a:endParaRPr lang="en-US"/>
          </a:p>
        </p:txBody>
      </p:sp>
      <p:sp>
        <p:nvSpPr>
          <p:cNvPr id="394253" name="Rectangle 13"/>
          <p:cNvSpPr>
            <a:spLocks noChangeArrowheads="1"/>
          </p:cNvSpPr>
          <p:nvPr/>
        </p:nvSpPr>
        <p:spPr bwMode="auto">
          <a:xfrm>
            <a:off x="5504807" y="2808478"/>
            <a:ext cx="1034257" cy="430887"/>
          </a:xfrm>
          <a:prstGeom prst="rect">
            <a:avLst/>
          </a:prstGeom>
          <a:noFill/>
          <a:ln w="9525">
            <a:noFill/>
            <a:miter lim="800000"/>
          </a:ln>
        </p:spPr>
        <p:txBody>
          <a:bodyPr wrap="none">
            <a:spAutoFit/>
          </a:bodyPr>
          <a:lstStyle/>
          <a:p>
            <a:r>
              <a:rPr lang="en-US" sz="2200" dirty="0">
                <a:latin typeface="Courier New" panose="02070309020205020404" pitchFamily="49" charset="0"/>
              </a:rPr>
              <a:t>total</a:t>
            </a:r>
            <a:endParaRPr lang="en-US" sz="2400" dirty="0"/>
          </a:p>
        </p:txBody>
      </p:sp>
      <p:sp>
        <p:nvSpPr>
          <p:cNvPr id="394254" name="Rectangle 14"/>
          <p:cNvSpPr>
            <a:spLocks noChangeArrowheads="1"/>
          </p:cNvSpPr>
          <p:nvPr/>
        </p:nvSpPr>
        <p:spPr bwMode="auto">
          <a:xfrm>
            <a:off x="7790779" y="3185468"/>
            <a:ext cx="2374753" cy="461665"/>
          </a:xfrm>
          <a:prstGeom prst="rect">
            <a:avLst/>
          </a:prstGeom>
          <a:noFill/>
          <a:ln w="9525">
            <a:noFill/>
            <a:miter lim="800000"/>
          </a:ln>
        </p:spPr>
        <p:txBody>
          <a:bodyPr wrap="none">
            <a:spAutoFit/>
          </a:bodyPr>
          <a:lstStyle/>
          <a:p>
            <a:r>
              <a:rPr lang="en-US" sz="2400" dirty="0"/>
              <a:t>(contains an </a:t>
            </a:r>
            <a:r>
              <a:rPr lang="en-US" sz="2200" dirty="0">
                <a:latin typeface="Courier New" panose="02070309020205020404" pitchFamily="49" charset="0"/>
              </a:rPr>
              <a:t>int</a:t>
            </a:r>
            <a:r>
              <a:rPr lang="en-US" sz="2400" dirty="0"/>
              <a:t>)</a:t>
            </a:r>
            <a:endParaRPr lang="en-US" sz="2400" dirty="0"/>
          </a:p>
        </p:txBody>
      </p:sp>
      <p:sp>
        <p:nvSpPr>
          <p:cNvPr id="394255" name="Rectangle 15"/>
          <p:cNvSpPr>
            <a:spLocks noChangeArrowheads="1"/>
          </p:cNvSpPr>
          <p:nvPr/>
        </p:nvSpPr>
        <p:spPr bwMode="auto">
          <a:xfrm>
            <a:off x="5163851" y="3201265"/>
            <a:ext cx="1864297" cy="457200"/>
          </a:xfrm>
          <a:prstGeom prst="rect">
            <a:avLst/>
          </a:prstGeom>
          <a:noFill/>
          <a:ln w="9525">
            <a:noFill/>
            <a:miter lim="800000"/>
          </a:ln>
        </p:spPr>
        <p:txBody>
          <a:bodyPr>
            <a:spAutoFit/>
          </a:bodyPr>
          <a:lstStyle/>
          <a:p>
            <a:pPr algn="ctr"/>
            <a:r>
              <a:rPr lang="en-US" sz="2400" dirty="0"/>
              <a:t>42</a:t>
            </a:r>
            <a:endParaRPr lang="en-US" sz="2400" dirty="0"/>
          </a:p>
        </p:txBody>
      </p:sp>
      <p:sp>
        <p:nvSpPr>
          <p:cNvPr id="394256" name="Rectangle 16"/>
          <p:cNvSpPr>
            <a:spLocks noChangeArrowheads="1"/>
          </p:cNvSpPr>
          <p:nvPr/>
        </p:nvSpPr>
        <p:spPr bwMode="auto">
          <a:xfrm>
            <a:off x="740112" y="5194116"/>
            <a:ext cx="10834511" cy="736600"/>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name and type of a variable are fixed.  The value changes whenever you assign a new value to the variable.</a:t>
            </a:r>
            <a:endParaRPr lang="en-US" sz="2000" dirty="0">
              <a:latin typeface="Times New Roman" panose="02020603050405020304" pitchFamily="18" charset="0"/>
              <a:cs typeface="Times New Roman" panose="02020603050405020304" pitchFamily="18" charset="0"/>
            </a:endParaRPr>
          </a:p>
        </p:txBody>
      </p:sp>
      <p:sp>
        <p:nvSpPr>
          <p:cNvPr id="6"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7"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8"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4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4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4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39425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9425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94250">
                                            <p:txEl>
                                              <p:pRg st="1" end="1"/>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3942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4250">
                                            <p:txEl>
                                              <p:pRg st="2" end="2"/>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942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94250">
                                            <p:txEl>
                                              <p:pRg st="3" end="3"/>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942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4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bldLvl="2" autoUpdateAnimBg="0" build="p"/>
      <p:bldP spid="394250" grpId="0" bldLvl="2" build="p"/>
      <p:bldP spid="394252" grpId="0" animBg="1"/>
      <p:bldP spid="394253" grpId="0"/>
      <p:bldP spid="394254" grpId="0"/>
      <p:bldP spid="394255" grpId="0"/>
      <p:bldP spid="3942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89" y="-7883"/>
            <a:ext cx="12188825" cy="680981"/>
          </a:xfrm>
          <a:noFill/>
        </p:spPr>
        <p:txBody>
          <a:bodyPr>
            <a:normAutofit/>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Java Identifiers</a:t>
            </a:r>
            <a:endParaRPr lang="en-US" sz="3400" dirty="0">
              <a:solidFill>
                <a:srgbClr val="FF0000"/>
              </a:solidFill>
              <a:latin typeface="Copperplate Gothic Light" panose="020E0507020206020404" pitchFamily="34" charset="0"/>
              <a:ea typeface="+mn-ea"/>
              <a:cs typeface="Arial" panose="020B0604020202020204" pitchFamily="34" charset="0"/>
            </a:endParaRPr>
          </a:p>
        </p:txBody>
      </p:sp>
      <p:sp>
        <p:nvSpPr>
          <p:cNvPr id="6147" name="Rectangle 3"/>
          <p:cNvSpPr>
            <a:spLocks noChangeArrowheads="1"/>
          </p:cNvSpPr>
          <p:nvPr/>
        </p:nvSpPr>
        <p:spPr bwMode="auto">
          <a:xfrm>
            <a:off x="644888" y="588143"/>
            <a:ext cx="10834511" cy="7493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Names for variables (and other things) are called identifiers.</a:t>
            </a:r>
            <a:endParaRPr lang="en-US" sz="2000" dirty="0">
              <a:latin typeface="Times New Roman" panose="02020603050405020304" pitchFamily="18" charset="0"/>
              <a:cs typeface="Times New Roman" panose="02020603050405020304" pitchFamily="18" charset="0"/>
            </a:endParaRPr>
          </a:p>
        </p:txBody>
      </p:sp>
      <p:sp>
        <p:nvSpPr>
          <p:cNvPr id="396292" name="Rectangle 4"/>
          <p:cNvSpPr>
            <a:spLocks noChangeArrowheads="1"/>
          </p:cNvSpPr>
          <p:nvPr/>
        </p:nvSpPr>
        <p:spPr bwMode="auto">
          <a:xfrm>
            <a:off x="657585" y="1083443"/>
            <a:ext cx="10834511" cy="939800"/>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Identifiers in Java conform to the following rules:</a:t>
            </a:r>
            <a:endParaRPr lang="en-US" sz="2000" dirty="0">
              <a:latin typeface="Times New Roman" panose="02020603050405020304" pitchFamily="18" charset="0"/>
              <a:cs typeface="Times New Roman" panose="02020603050405020304" pitchFamily="18" charset="0"/>
            </a:endParaRPr>
          </a:p>
          <a:p>
            <a:pPr marL="742950" lvl="1" indent="-285750">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A variable name must begin with a letter or the underscore character.</a:t>
            </a:r>
            <a:endParaRPr lang="en-US" sz="2000" dirty="0">
              <a:latin typeface="Times New Roman" panose="02020603050405020304" pitchFamily="18" charset="0"/>
              <a:cs typeface="Times New Roman" panose="02020603050405020304" pitchFamily="18" charset="0"/>
            </a:endParaRPr>
          </a:p>
        </p:txBody>
      </p:sp>
      <p:grpSp>
        <p:nvGrpSpPr>
          <p:cNvPr id="2" name="Group 15"/>
          <p:cNvGrpSpPr/>
          <p:nvPr/>
        </p:nvGrpSpPr>
        <p:grpSpPr bwMode="auto">
          <a:xfrm>
            <a:off x="2337782" y="2652665"/>
            <a:ext cx="7752150" cy="2250304"/>
            <a:chOff x="1104" y="1936"/>
            <a:chExt cx="3840" cy="1986"/>
          </a:xfrm>
        </p:grpSpPr>
        <p:sp>
          <p:nvSpPr>
            <p:cNvPr id="6152" name="Text Box 9"/>
            <p:cNvSpPr txBox="1">
              <a:spLocks noChangeArrowheads="1"/>
            </p:cNvSpPr>
            <p:nvPr/>
          </p:nvSpPr>
          <p:spPr bwMode="auto">
            <a:xfrm>
              <a:off x="1104" y="1936"/>
              <a:ext cx="816" cy="1986"/>
            </a:xfrm>
            <a:prstGeom prst="rect">
              <a:avLst/>
            </a:prstGeom>
            <a:noFill/>
            <a:ln w="9525">
              <a:noFill/>
              <a:miter lim="800000"/>
            </a:ln>
          </p:spPr>
          <p:txBody>
            <a:bodyPr>
              <a:spAutoFit/>
            </a:bodyPr>
            <a:lstStyle/>
            <a:p>
              <a:pPr>
                <a:lnSpc>
                  <a:spcPct val="85000"/>
                </a:lnSpc>
              </a:pPr>
              <a:r>
                <a:rPr lang="en-US" dirty="0">
                  <a:latin typeface="Courier New" panose="02070309020205020404" pitchFamily="49" charset="0"/>
                </a:rPr>
                <a:t>abstract</a:t>
              </a:r>
              <a:endParaRPr lang="en-US" noProof="1">
                <a:latin typeface="Courier New" panose="02070309020205020404" pitchFamily="49" charset="0"/>
              </a:endParaRPr>
            </a:p>
            <a:p>
              <a:pPr>
                <a:lnSpc>
                  <a:spcPct val="85000"/>
                </a:lnSpc>
              </a:pPr>
              <a:r>
                <a:rPr lang="en-US" dirty="0" err="1">
                  <a:latin typeface="Courier New" panose="02070309020205020404" pitchFamily="49" charset="0"/>
                </a:rPr>
                <a:t>boolean</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break</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byte</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case</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catch</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char</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class</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const</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continue</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default</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do</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double</a:t>
              </a:r>
              <a:endParaRPr lang="en-US" dirty="0">
                <a:latin typeface="Courier New" panose="02070309020205020404" pitchFamily="49" charset="0"/>
              </a:endParaRPr>
            </a:p>
          </p:txBody>
        </p:sp>
        <p:sp>
          <p:nvSpPr>
            <p:cNvPr id="6153" name="Text Box 10"/>
            <p:cNvSpPr txBox="1">
              <a:spLocks noChangeArrowheads="1"/>
            </p:cNvSpPr>
            <p:nvPr/>
          </p:nvSpPr>
          <p:spPr bwMode="auto">
            <a:xfrm>
              <a:off x="2064" y="1936"/>
              <a:ext cx="816" cy="1986"/>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else</a:t>
              </a:r>
              <a:endParaRPr lang="en-US" noProof="1">
                <a:latin typeface="Courier New" panose="02070309020205020404" pitchFamily="49" charset="0"/>
              </a:endParaRPr>
            </a:p>
            <a:p>
              <a:pPr>
                <a:lnSpc>
                  <a:spcPct val="85000"/>
                </a:lnSpc>
              </a:pPr>
              <a:r>
                <a:rPr lang="en-US">
                  <a:latin typeface="Courier New" panose="02070309020205020404" pitchFamily="49" charset="0"/>
                </a:rPr>
                <a:t>extends</a:t>
              </a:r>
              <a:endParaRPr lang="en-US" noProof="1">
                <a:latin typeface="Courier New" panose="02070309020205020404" pitchFamily="49" charset="0"/>
              </a:endParaRPr>
            </a:p>
            <a:p>
              <a:pPr>
                <a:lnSpc>
                  <a:spcPct val="85000"/>
                </a:lnSpc>
              </a:pPr>
              <a:r>
                <a:rPr lang="en-US">
                  <a:latin typeface="Courier New" panose="02070309020205020404" pitchFamily="49" charset="0"/>
                </a:rPr>
                <a:t>false</a:t>
              </a:r>
              <a:endParaRPr lang="en-US" noProof="1">
                <a:latin typeface="Courier New" panose="02070309020205020404" pitchFamily="49" charset="0"/>
              </a:endParaRPr>
            </a:p>
            <a:p>
              <a:pPr>
                <a:lnSpc>
                  <a:spcPct val="85000"/>
                </a:lnSpc>
              </a:pPr>
              <a:r>
                <a:rPr lang="en-US">
                  <a:latin typeface="Courier New" panose="02070309020205020404" pitchFamily="49" charset="0"/>
                </a:rPr>
                <a:t>final</a:t>
              </a:r>
              <a:endParaRPr lang="en-US" noProof="1">
                <a:latin typeface="Courier New" panose="02070309020205020404" pitchFamily="49" charset="0"/>
              </a:endParaRPr>
            </a:p>
            <a:p>
              <a:pPr>
                <a:lnSpc>
                  <a:spcPct val="85000"/>
                </a:lnSpc>
              </a:pPr>
              <a:r>
                <a:rPr lang="en-US">
                  <a:latin typeface="Courier New" panose="02070309020205020404" pitchFamily="49" charset="0"/>
                </a:rPr>
                <a:t>finally</a:t>
              </a:r>
              <a:endParaRPr lang="en-US" noProof="1">
                <a:latin typeface="Courier New" panose="02070309020205020404" pitchFamily="49" charset="0"/>
              </a:endParaRPr>
            </a:p>
            <a:p>
              <a:pPr>
                <a:lnSpc>
                  <a:spcPct val="85000"/>
                </a:lnSpc>
              </a:pPr>
              <a:r>
                <a:rPr lang="en-US">
                  <a:latin typeface="Courier New" panose="02070309020205020404" pitchFamily="49" charset="0"/>
                </a:rPr>
                <a:t>float</a:t>
              </a:r>
              <a:endParaRPr lang="en-US" noProof="1">
                <a:latin typeface="Courier New" panose="02070309020205020404" pitchFamily="49" charset="0"/>
              </a:endParaRPr>
            </a:p>
            <a:p>
              <a:pPr>
                <a:lnSpc>
                  <a:spcPct val="85000"/>
                </a:lnSpc>
              </a:pPr>
              <a:r>
                <a:rPr lang="en-US">
                  <a:latin typeface="Courier New" panose="02070309020205020404" pitchFamily="49" charset="0"/>
                </a:rPr>
                <a:t>for</a:t>
              </a:r>
              <a:endParaRPr lang="en-US" noProof="1">
                <a:latin typeface="Courier New" panose="02070309020205020404" pitchFamily="49" charset="0"/>
              </a:endParaRPr>
            </a:p>
            <a:p>
              <a:pPr>
                <a:lnSpc>
                  <a:spcPct val="85000"/>
                </a:lnSpc>
              </a:pPr>
              <a:r>
                <a:rPr lang="en-US">
                  <a:latin typeface="Courier New" panose="02070309020205020404" pitchFamily="49" charset="0"/>
                </a:rPr>
                <a:t>goto</a:t>
              </a:r>
              <a:endParaRPr lang="en-US" noProof="1">
                <a:latin typeface="Courier New" panose="02070309020205020404" pitchFamily="49" charset="0"/>
              </a:endParaRPr>
            </a:p>
            <a:p>
              <a:pPr>
                <a:lnSpc>
                  <a:spcPct val="85000"/>
                </a:lnSpc>
              </a:pPr>
              <a:r>
                <a:rPr lang="en-US">
                  <a:latin typeface="Courier New" panose="02070309020205020404" pitchFamily="49" charset="0"/>
                </a:rPr>
                <a:t>if</a:t>
              </a:r>
              <a:endParaRPr lang="en-US" noProof="1">
                <a:latin typeface="Courier New" panose="02070309020205020404" pitchFamily="49" charset="0"/>
              </a:endParaRPr>
            </a:p>
            <a:p>
              <a:pPr>
                <a:lnSpc>
                  <a:spcPct val="85000"/>
                </a:lnSpc>
              </a:pPr>
              <a:r>
                <a:rPr lang="en-US">
                  <a:latin typeface="Courier New" panose="02070309020205020404" pitchFamily="49" charset="0"/>
                </a:rPr>
                <a:t>implements</a:t>
              </a:r>
              <a:endParaRPr lang="en-US" noProof="1">
                <a:latin typeface="Courier New" panose="02070309020205020404" pitchFamily="49" charset="0"/>
              </a:endParaRPr>
            </a:p>
            <a:p>
              <a:pPr>
                <a:lnSpc>
                  <a:spcPct val="85000"/>
                </a:lnSpc>
              </a:pPr>
              <a:r>
                <a:rPr lang="en-US">
                  <a:latin typeface="Courier New" panose="02070309020205020404" pitchFamily="49" charset="0"/>
                </a:rPr>
                <a:t>import</a:t>
              </a:r>
              <a:endParaRPr lang="en-US" noProof="1">
                <a:latin typeface="Courier New" panose="02070309020205020404" pitchFamily="49" charset="0"/>
              </a:endParaRPr>
            </a:p>
            <a:p>
              <a:pPr>
                <a:lnSpc>
                  <a:spcPct val="85000"/>
                </a:lnSpc>
              </a:pPr>
              <a:r>
                <a:rPr lang="en-US">
                  <a:latin typeface="Courier New" panose="02070309020205020404" pitchFamily="49" charset="0"/>
                </a:rPr>
                <a:t>instanceof</a:t>
              </a:r>
              <a:endParaRPr lang="en-US" noProof="1">
                <a:latin typeface="Courier New" panose="02070309020205020404" pitchFamily="49" charset="0"/>
              </a:endParaRPr>
            </a:p>
            <a:p>
              <a:pPr>
                <a:lnSpc>
                  <a:spcPct val="85000"/>
                </a:lnSpc>
              </a:pPr>
              <a:r>
                <a:rPr lang="en-US">
                  <a:latin typeface="Courier New" panose="02070309020205020404" pitchFamily="49" charset="0"/>
                </a:rPr>
                <a:t>int</a:t>
              </a:r>
              <a:endParaRPr lang="en-US" noProof="1">
                <a:latin typeface="Courier New" panose="02070309020205020404" pitchFamily="49" charset="0"/>
              </a:endParaRPr>
            </a:p>
          </p:txBody>
        </p:sp>
        <p:sp>
          <p:nvSpPr>
            <p:cNvPr id="6154" name="Text Box 11"/>
            <p:cNvSpPr txBox="1">
              <a:spLocks noChangeArrowheads="1"/>
            </p:cNvSpPr>
            <p:nvPr/>
          </p:nvSpPr>
          <p:spPr bwMode="auto">
            <a:xfrm>
              <a:off x="3024" y="1936"/>
              <a:ext cx="816" cy="1986"/>
            </a:xfrm>
            <a:prstGeom prst="rect">
              <a:avLst/>
            </a:prstGeom>
            <a:noFill/>
            <a:ln w="9525">
              <a:noFill/>
              <a:miter lim="800000"/>
            </a:ln>
          </p:spPr>
          <p:txBody>
            <a:bodyPr>
              <a:spAutoFit/>
            </a:bodyPr>
            <a:lstStyle/>
            <a:p>
              <a:pPr>
                <a:lnSpc>
                  <a:spcPct val="85000"/>
                </a:lnSpc>
              </a:pPr>
              <a:r>
                <a:rPr lang="en-US">
                  <a:latin typeface="Courier New" panose="02070309020205020404" pitchFamily="49" charset="0"/>
                </a:rPr>
                <a:t>interface</a:t>
              </a:r>
              <a:endParaRPr lang="en-US" noProof="1">
                <a:latin typeface="Courier New" panose="02070309020205020404" pitchFamily="49" charset="0"/>
              </a:endParaRPr>
            </a:p>
            <a:p>
              <a:pPr>
                <a:lnSpc>
                  <a:spcPct val="85000"/>
                </a:lnSpc>
              </a:pPr>
              <a:r>
                <a:rPr lang="en-US">
                  <a:latin typeface="Courier New" panose="02070309020205020404" pitchFamily="49" charset="0"/>
                </a:rPr>
                <a:t>long</a:t>
              </a:r>
              <a:endParaRPr lang="en-US" noProof="1">
                <a:latin typeface="Courier New" panose="02070309020205020404" pitchFamily="49" charset="0"/>
              </a:endParaRPr>
            </a:p>
            <a:p>
              <a:pPr>
                <a:lnSpc>
                  <a:spcPct val="85000"/>
                </a:lnSpc>
              </a:pPr>
              <a:r>
                <a:rPr lang="en-US">
                  <a:latin typeface="Courier New" panose="02070309020205020404" pitchFamily="49" charset="0"/>
                </a:rPr>
                <a:t>native</a:t>
              </a:r>
              <a:endParaRPr lang="en-US" noProof="1">
                <a:latin typeface="Courier New" panose="02070309020205020404" pitchFamily="49" charset="0"/>
              </a:endParaRPr>
            </a:p>
            <a:p>
              <a:pPr>
                <a:lnSpc>
                  <a:spcPct val="85000"/>
                </a:lnSpc>
              </a:pPr>
              <a:r>
                <a:rPr lang="en-US">
                  <a:latin typeface="Courier New" panose="02070309020205020404" pitchFamily="49" charset="0"/>
                </a:rPr>
                <a:t>new</a:t>
              </a:r>
              <a:endParaRPr lang="en-US" noProof="1">
                <a:latin typeface="Courier New" panose="02070309020205020404" pitchFamily="49" charset="0"/>
              </a:endParaRPr>
            </a:p>
            <a:p>
              <a:pPr>
                <a:lnSpc>
                  <a:spcPct val="85000"/>
                </a:lnSpc>
              </a:pPr>
              <a:r>
                <a:rPr lang="en-US">
                  <a:latin typeface="Courier New" panose="02070309020205020404" pitchFamily="49" charset="0"/>
                </a:rPr>
                <a:t>null</a:t>
              </a:r>
              <a:endParaRPr lang="en-US" noProof="1">
                <a:latin typeface="Courier New" panose="02070309020205020404" pitchFamily="49" charset="0"/>
              </a:endParaRPr>
            </a:p>
            <a:p>
              <a:pPr>
                <a:lnSpc>
                  <a:spcPct val="85000"/>
                </a:lnSpc>
              </a:pPr>
              <a:r>
                <a:rPr lang="en-US">
                  <a:latin typeface="Courier New" panose="02070309020205020404" pitchFamily="49" charset="0"/>
                </a:rPr>
                <a:t>package</a:t>
              </a:r>
              <a:endParaRPr lang="en-US" noProof="1">
                <a:latin typeface="Courier New" panose="02070309020205020404" pitchFamily="49" charset="0"/>
              </a:endParaRPr>
            </a:p>
            <a:p>
              <a:pPr>
                <a:lnSpc>
                  <a:spcPct val="85000"/>
                </a:lnSpc>
              </a:pPr>
              <a:r>
                <a:rPr lang="en-US">
                  <a:latin typeface="Courier New" panose="02070309020205020404" pitchFamily="49" charset="0"/>
                </a:rPr>
                <a:t>private</a:t>
              </a:r>
              <a:endParaRPr lang="en-US" noProof="1">
                <a:latin typeface="Courier New" panose="02070309020205020404" pitchFamily="49" charset="0"/>
              </a:endParaRPr>
            </a:p>
            <a:p>
              <a:pPr>
                <a:lnSpc>
                  <a:spcPct val="85000"/>
                </a:lnSpc>
              </a:pPr>
              <a:r>
                <a:rPr lang="en-US">
                  <a:latin typeface="Courier New" panose="02070309020205020404" pitchFamily="49" charset="0"/>
                </a:rPr>
                <a:t>protected</a:t>
              </a:r>
              <a:endParaRPr lang="en-US" noProof="1">
                <a:latin typeface="Courier New" panose="02070309020205020404" pitchFamily="49" charset="0"/>
              </a:endParaRPr>
            </a:p>
            <a:p>
              <a:pPr>
                <a:lnSpc>
                  <a:spcPct val="85000"/>
                </a:lnSpc>
              </a:pPr>
              <a:r>
                <a:rPr lang="en-US">
                  <a:latin typeface="Courier New" panose="02070309020205020404" pitchFamily="49" charset="0"/>
                </a:rPr>
                <a:t>public</a:t>
              </a:r>
              <a:endParaRPr lang="en-US" noProof="1">
                <a:latin typeface="Courier New" panose="02070309020205020404" pitchFamily="49" charset="0"/>
              </a:endParaRPr>
            </a:p>
            <a:p>
              <a:pPr>
                <a:lnSpc>
                  <a:spcPct val="85000"/>
                </a:lnSpc>
              </a:pPr>
              <a:r>
                <a:rPr lang="en-US">
                  <a:latin typeface="Courier New" panose="02070309020205020404" pitchFamily="49" charset="0"/>
                </a:rPr>
                <a:t>return</a:t>
              </a:r>
              <a:endParaRPr lang="en-US" noProof="1">
                <a:latin typeface="Courier New" panose="02070309020205020404" pitchFamily="49" charset="0"/>
              </a:endParaRPr>
            </a:p>
            <a:p>
              <a:pPr>
                <a:lnSpc>
                  <a:spcPct val="85000"/>
                </a:lnSpc>
              </a:pPr>
              <a:r>
                <a:rPr lang="en-US">
                  <a:latin typeface="Courier New" panose="02070309020205020404" pitchFamily="49" charset="0"/>
                </a:rPr>
                <a:t>short</a:t>
              </a:r>
              <a:endParaRPr lang="en-US" noProof="1">
                <a:latin typeface="Courier New" panose="02070309020205020404" pitchFamily="49" charset="0"/>
              </a:endParaRPr>
            </a:p>
            <a:p>
              <a:pPr>
                <a:lnSpc>
                  <a:spcPct val="85000"/>
                </a:lnSpc>
              </a:pPr>
              <a:r>
                <a:rPr lang="en-US">
                  <a:latin typeface="Courier New" panose="02070309020205020404" pitchFamily="49" charset="0"/>
                </a:rPr>
                <a:t>static</a:t>
              </a:r>
              <a:endParaRPr lang="en-US" noProof="1">
                <a:latin typeface="Courier New" panose="02070309020205020404" pitchFamily="49" charset="0"/>
              </a:endParaRPr>
            </a:p>
            <a:p>
              <a:pPr>
                <a:lnSpc>
                  <a:spcPct val="85000"/>
                </a:lnSpc>
              </a:pPr>
              <a:r>
                <a:rPr lang="en-US">
                  <a:latin typeface="Courier New" panose="02070309020205020404" pitchFamily="49" charset="0"/>
                </a:rPr>
                <a:t>strictfp</a:t>
              </a:r>
              <a:endParaRPr lang="en-US" noProof="1">
                <a:latin typeface="Courier New" panose="02070309020205020404" pitchFamily="49" charset="0"/>
              </a:endParaRPr>
            </a:p>
          </p:txBody>
        </p:sp>
        <p:sp>
          <p:nvSpPr>
            <p:cNvPr id="6155" name="Text Box 12"/>
            <p:cNvSpPr txBox="1">
              <a:spLocks noChangeArrowheads="1"/>
            </p:cNvSpPr>
            <p:nvPr/>
          </p:nvSpPr>
          <p:spPr bwMode="auto">
            <a:xfrm>
              <a:off x="3984" y="1936"/>
              <a:ext cx="960" cy="1838"/>
            </a:xfrm>
            <a:prstGeom prst="rect">
              <a:avLst/>
            </a:prstGeom>
            <a:noFill/>
            <a:ln w="9525">
              <a:noFill/>
              <a:miter lim="800000"/>
            </a:ln>
          </p:spPr>
          <p:txBody>
            <a:bodyPr>
              <a:spAutoFit/>
            </a:bodyPr>
            <a:lstStyle/>
            <a:p>
              <a:pPr>
                <a:lnSpc>
                  <a:spcPct val="85000"/>
                </a:lnSpc>
              </a:pPr>
              <a:r>
                <a:rPr lang="en-US" dirty="0">
                  <a:latin typeface="Courier New" panose="02070309020205020404" pitchFamily="49" charset="0"/>
                </a:rPr>
                <a:t>super</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switch</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synchronized</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this</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throw</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throws</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transient </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true</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try</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void</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volatile</a:t>
              </a:r>
              <a:endParaRPr lang="en-US" noProof="1">
                <a:latin typeface="Courier New" panose="02070309020205020404" pitchFamily="49" charset="0"/>
              </a:endParaRPr>
            </a:p>
            <a:p>
              <a:pPr>
                <a:lnSpc>
                  <a:spcPct val="85000"/>
                </a:lnSpc>
              </a:pPr>
              <a:r>
                <a:rPr lang="en-US" dirty="0">
                  <a:latin typeface="Courier New" panose="02070309020205020404" pitchFamily="49" charset="0"/>
                </a:rPr>
                <a:t>while</a:t>
              </a:r>
              <a:endParaRPr lang="en-US" noProof="1">
                <a:latin typeface="Courier New" panose="02070309020205020404" pitchFamily="49" charset="0"/>
              </a:endParaRPr>
            </a:p>
          </p:txBody>
        </p:sp>
      </p:grpSp>
      <p:sp>
        <p:nvSpPr>
          <p:cNvPr id="396301" name="Rectangle 13"/>
          <p:cNvSpPr>
            <a:spLocks noChangeArrowheads="1"/>
          </p:cNvSpPr>
          <p:nvPr/>
        </p:nvSpPr>
        <p:spPr bwMode="auto">
          <a:xfrm>
            <a:off x="644888" y="5774556"/>
            <a:ext cx="10834511" cy="854843"/>
          </a:xfrm>
          <a:prstGeom prst="rect">
            <a:avLst/>
          </a:prstGeom>
          <a:noFill/>
          <a:ln w="9525">
            <a:noFill/>
            <a:miter lim="800000"/>
          </a:ln>
        </p:spPr>
        <p:txBody>
          <a:bodyPr/>
          <a:lstStyle/>
          <a:p>
            <a:pPr marL="742950" lvl="1" indent="-285750">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Identifiers should make their purpose obvious to the reader.</a:t>
            </a:r>
            <a:endParaRPr lang="en-US" sz="2000" dirty="0">
              <a:latin typeface="Times New Roman" panose="02020603050405020304" pitchFamily="18" charset="0"/>
              <a:cs typeface="Times New Roman" panose="02020603050405020304" pitchFamily="18" charset="0"/>
            </a:endParaRP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Identifiers should adhere to standard conventions.  Variable names, for example, should begin </a:t>
            </a:r>
            <a:r>
              <a:rPr lang="en-US" sz="2000" dirty="0"/>
              <a:t>with a lowercase letter.</a:t>
            </a:r>
            <a:endParaRPr lang="en-US" sz="2000" dirty="0"/>
          </a:p>
        </p:txBody>
      </p:sp>
      <p:sp>
        <p:nvSpPr>
          <p:cNvPr id="396304" name="Rectangle 16"/>
          <p:cNvSpPr>
            <a:spLocks noChangeArrowheads="1"/>
          </p:cNvSpPr>
          <p:nvPr/>
        </p:nvSpPr>
        <p:spPr bwMode="auto">
          <a:xfrm>
            <a:off x="657585" y="1832743"/>
            <a:ext cx="10834511" cy="1625600"/>
          </a:xfrm>
          <a:prstGeom prst="rect">
            <a:avLst/>
          </a:prstGeom>
          <a:noFill/>
          <a:ln w="9525">
            <a:noFill/>
            <a:miter lim="800000"/>
          </a:ln>
        </p:spPr>
        <p:txBody>
          <a:bodyPr/>
          <a:lstStyle/>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The remaining characters must be letters, digits, or underscores.</a:t>
            </a:r>
            <a:endParaRPr lang="en-US" sz="2000" dirty="0">
              <a:latin typeface="Times New Roman" panose="02020603050405020304" pitchFamily="18" charset="0"/>
              <a:cs typeface="Times New Roman" panose="02020603050405020304" pitchFamily="18" charset="0"/>
            </a:endParaRP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The name must not be one of Java’s reserved words:</a:t>
            </a:r>
            <a:endParaRPr lang="en-US" sz="2000" dirty="0">
              <a:latin typeface="Times New Roman" panose="02020603050405020304" pitchFamily="18" charset="0"/>
              <a:cs typeface="Times New Roman" panose="02020603050405020304" pitchFamily="18" charset="0"/>
            </a:endParaRPr>
          </a:p>
        </p:txBody>
      </p:sp>
      <p:sp>
        <p:nvSpPr>
          <p:cNvPr id="6"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7"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8"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63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6304">
                                            <p:txEl>
                                              <p:pRg st="1" end="1"/>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9630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963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301" grpId="0" bldLvl="2" autoUpdateAnimBg="0" build="p"/>
      <p:bldP spid="396304" grpId="0" bldLvl="2"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Variable Declarations</a:t>
            </a:r>
            <a:endParaRPr lang="en-US" sz="3400" dirty="0">
              <a:solidFill>
                <a:srgbClr val="FF0000"/>
              </a:solidFill>
              <a:latin typeface="Copperplate Gothic Light" panose="020E0507020206020404" pitchFamily="34" charset="0"/>
              <a:ea typeface="+mn-ea"/>
              <a:cs typeface="Arial" panose="020B0604020202020204" pitchFamily="34" charset="0"/>
            </a:endParaRPr>
          </a:p>
        </p:txBody>
      </p:sp>
      <p:sp>
        <p:nvSpPr>
          <p:cNvPr id="7171" name="Rectangle 3"/>
          <p:cNvSpPr>
            <a:spLocks noChangeArrowheads="1"/>
          </p:cNvSpPr>
          <p:nvPr/>
        </p:nvSpPr>
        <p:spPr bwMode="auto">
          <a:xfrm>
            <a:off x="644888" y="1155700"/>
            <a:ext cx="10834511" cy="10541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In Java, you must declare a variable before you can use it.  The declaration establishes the name and type of the variable and, in most cases, specifies the initial value as well.</a:t>
            </a:r>
            <a:endParaRPr lang="en-US" sz="2000" dirty="0">
              <a:latin typeface="Times New Roman" panose="02020603050405020304" pitchFamily="18" charset="0"/>
              <a:cs typeface="Times New Roman" panose="02020603050405020304" pitchFamily="18" charset="0"/>
            </a:endParaRPr>
          </a:p>
        </p:txBody>
      </p:sp>
      <p:grpSp>
        <p:nvGrpSpPr>
          <p:cNvPr id="2" name="Group 20"/>
          <p:cNvGrpSpPr/>
          <p:nvPr/>
        </p:nvGrpSpPr>
        <p:grpSpPr bwMode="auto">
          <a:xfrm>
            <a:off x="644889" y="2273301"/>
            <a:ext cx="10868369" cy="2220913"/>
            <a:chOff x="304" y="1432"/>
            <a:chExt cx="5136" cy="1399"/>
          </a:xfrm>
        </p:grpSpPr>
        <p:sp>
          <p:nvSpPr>
            <p:cNvPr id="7174" name="Rectangle 11"/>
            <p:cNvSpPr>
              <a:spLocks noChangeArrowheads="1"/>
            </p:cNvSpPr>
            <p:nvPr/>
          </p:nvSpPr>
          <p:spPr bwMode="auto">
            <a:xfrm>
              <a:off x="896" y="1728"/>
              <a:ext cx="4128" cy="344"/>
            </a:xfrm>
            <a:prstGeom prst="rect">
              <a:avLst/>
            </a:prstGeom>
            <a:solidFill>
              <a:schemeClr val="bg1"/>
            </a:solidFill>
            <a:ln w="9525">
              <a:solidFill>
                <a:schemeClr val="tx1"/>
              </a:solidFill>
              <a:miter lim="800000"/>
            </a:ln>
          </p:spPr>
          <p:txBody>
            <a:bodyPr wrap="none" anchor="ctr"/>
            <a:lstStyle/>
            <a:p>
              <a:endParaRPr lang="en-US"/>
            </a:p>
          </p:txBody>
        </p:sp>
        <p:sp>
          <p:nvSpPr>
            <p:cNvPr id="7175" name="Text Box 12"/>
            <p:cNvSpPr txBox="1">
              <a:spLocks noChangeArrowheads="1"/>
            </p:cNvSpPr>
            <p:nvPr/>
          </p:nvSpPr>
          <p:spPr bwMode="auto">
            <a:xfrm>
              <a:off x="1008" y="1824"/>
              <a:ext cx="3936" cy="269"/>
            </a:xfrm>
            <a:prstGeom prst="rect">
              <a:avLst/>
            </a:prstGeom>
            <a:noFill/>
            <a:ln w="9525">
              <a:noFill/>
              <a:miter lim="800000"/>
            </a:ln>
          </p:spPr>
          <p:txBody>
            <a:bodyPr>
              <a:spAutoFit/>
            </a:bodyPr>
            <a:lstStyle/>
            <a:p>
              <a:pPr>
                <a:spcBef>
                  <a:spcPct val="50000"/>
                </a:spcBef>
              </a:pPr>
              <a:r>
                <a:rPr lang="en-US" sz="2200" i="1"/>
                <a:t>type</a:t>
              </a:r>
              <a:r>
                <a:rPr lang="en-US" sz="2200">
                  <a:latin typeface="Courier New" panose="02070309020205020404" pitchFamily="49" charset="0"/>
                </a:rPr>
                <a:t> </a:t>
              </a:r>
              <a:r>
                <a:rPr lang="en-US" sz="2200" i="1"/>
                <a:t>name</a:t>
              </a:r>
              <a:r>
                <a:rPr lang="en-US" sz="2200">
                  <a:latin typeface="Courier New" panose="02070309020205020404" pitchFamily="49" charset="0"/>
                </a:rPr>
                <a:t> = </a:t>
              </a:r>
              <a:r>
                <a:rPr lang="en-US" sz="2200" i="1"/>
                <a:t>value</a:t>
              </a:r>
              <a:r>
                <a:rPr lang="en-US" sz="2200">
                  <a:latin typeface="Courier New" panose="02070309020205020404" pitchFamily="49" charset="0"/>
                </a:rPr>
                <a:t>;</a:t>
              </a:r>
              <a:endParaRPr lang="en-US" sz="2200">
                <a:latin typeface="Courier New" panose="02070309020205020404" pitchFamily="49" charset="0"/>
              </a:endParaRPr>
            </a:p>
          </p:txBody>
        </p:sp>
        <p:sp>
          <p:nvSpPr>
            <p:cNvPr id="7176" name="Rectangle 13"/>
            <p:cNvSpPr>
              <a:spLocks noChangeArrowheads="1"/>
            </p:cNvSpPr>
            <p:nvPr/>
          </p:nvSpPr>
          <p:spPr bwMode="auto">
            <a:xfrm>
              <a:off x="304" y="1432"/>
              <a:ext cx="5120" cy="271"/>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most common form of a variable declaration is</a:t>
              </a:r>
              <a:endParaRPr lang="en-US" sz="2000" dirty="0">
                <a:latin typeface="Times New Roman" panose="02020603050405020304" pitchFamily="18" charset="0"/>
                <a:cs typeface="Times New Roman" panose="02020603050405020304" pitchFamily="18" charset="0"/>
              </a:endParaRPr>
            </a:p>
          </p:txBody>
        </p:sp>
        <p:sp>
          <p:nvSpPr>
            <p:cNvPr id="7177" name="Rectangle 14"/>
            <p:cNvSpPr>
              <a:spLocks noChangeArrowheads="1"/>
            </p:cNvSpPr>
            <p:nvPr/>
          </p:nvSpPr>
          <p:spPr bwMode="auto">
            <a:xfrm>
              <a:off x="319" y="2143"/>
              <a:ext cx="5121" cy="688"/>
            </a:xfrm>
            <a:prstGeom prst="rect">
              <a:avLst/>
            </a:prstGeom>
            <a:noFill/>
            <a:ln w="9525">
              <a:noFill/>
              <a:miter lim="800000"/>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where </a:t>
              </a:r>
              <a:r>
                <a:rPr lang="en-US" sz="2000" i="1" dirty="0">
                  <a:latin typeface="Times New Roman" panose="02020603050405020304" pitchFamily="18" charset="0"/>
                  <a:cs typeface="Times New Roman" panose="02020603050405020304" pitchFamily="18" charset="0"/>
                </a:rPr>
                <a:t>type</a:t>
              </a:r>
              <a:r>
                <a:rPr lang="en-US" sz="2000" dirty="0">
                  <a:latin typeface="Times New Roman" panose="02020603050405020304" pitchFamily="18" charset="0"/>
                  <a:cs typeface="Times New Roman" panose="02020603050405020304" pitchFamily="18" charset="0"/>
                </a:rPr>
                <a:t> is the name of a Java primitive type or class, </a:t>
              </a:r>
              <a:r>
                <a:rPr lang="en-US" sz="2000" i="1" dirty="0">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is an identifier that indicates the name of the variable, and </a:t>
              </a:r>
              <a:r>
                <a:rPr lang="en-US" sz="2000" i="1" dirty="0">
                  <a:latin typeface="Times New Roman" panose="02020603050405020304" pitchFamily="18" charset="0"/>
                  <a:cs typeface="Times New Roman" panose="02020603050405020304" pitchFamily="18" charset="0"/>
                </a:rPr>
                <a:t>value</a:t>
              </a:r>
              <a:r>
                <a:rPr lang="en-US" sz="2000" dirty="0">
                  <a:latin typeface="Times New Roman" panose="02020603050405020304" pitchFamily="18" charset="0"/>
                  <a:cs typeface="Times New Roman" panose="02020603050405020304" pitchFamily="18" charset="0"/>
                </a:rPr>
                <a:t> is an expression specifying the initial value.</a:t>
              </a:r>
              <a:endParaRPr lang="en-US" sz="2000" dirty="0">
                <a:latin typeface="Times New Roman" panose="02020603050405020304" pitchFamily="18" charset="0"/>
                <a:cs typeface="Times New Roman" panose="02020603050405020304" pitchFamily="18" charset="0"/>
              </a:endParaRPr>
            </a:p>
          </p:txBody>
        </p:sp>
      </p:grpSp>
      <p:sp>
        <p:nvSpPr>
          <p:cNvPr id="398352" name="Rectangle 16"/>
          <p:cNvSpPr>
            <a:spLocks noChangeArrowheads="1"/>
          </p:cNvSpPr>
          <p:nvPr/>
        </p:nvSpPr>
        <p:spPr bwMode="auto">
          <a:xfrm>
            <a:off x="676631" y="4396387"/>
            <a:ext cx="10834511" cy="19558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Most declarations appear as statements in the body of a method definition.  Variables declared in this way are called local variables and are accessible only inside that method.</a:t>
            </a:r>
            <a:endParaRPr lang="en-US" sz="2000" dirty="0">
              <a:latin typeface="Times New Roman" panose="02020603050405020304" pitchFamily="18" charset="0"/>
              <a:cs typeface="Times New Roman" panose="02020603050405020304" pitchFamily="18" charset="0"/>
            </a:endParaRP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Variables may also be declared as part of a class.  These are called instance variables and are covered in Chapter 6.</a:t>
            </a:r>
            <a:endParaRPr lang="en-US" sz="2000" dirty="0">
              <a:latin typeface="Times New Roman" panose="02020603050405020304" pitchFamily="18" charset="0"/>
              <a:cs typeface="Times New Roman" panose="02020603050405020304" pitchFamily="18" charset="0"/>
            </a:endParaRPr>
          </a:p>
        </p:txBody>
      </p:sp>
      <p:sp>
        <p:nvSpPr>
          <p:cNvPr id="6"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7"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8"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83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83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52"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Operators and Operands</a:t>
            </a:r>
            <a:endParaRPr lang="en-US" sz="3400" dirty="0">
              <a:solidFill>
                <a:srgbClr val="FF0000"/>
              </a:solidFill>
              <a:latin typeface="Copperplate Gothic Light" panose="020E0507020206020404" pitchFamily="34" charset="0"/>
              <a:ea typeface="+mn-ea"/>
              <a:cs typeface="Arial" panose="020B0604020202020204" pitchFamily="34" charset="0"/>
            </a:endParaRPr>
          </a:p>
        </p:txBody>
      </p:sp>
      <p:sp>
        <p:nvSpPr>
          <p:cNvPr id="8195" name="Rectangle 3"/>
          <p:cNvSpPr>
            <a:spLocks noChangeArrowheads="1"/>
          </p:cNvSpPr>
          <p:nvPr/>
        </p:nvSpPr>
        <p:spPr bwMode="auto">
          <a:xfrm>
            <a:off x="644888" y="1155700"/>
            <a:ext cx="10834511" cy="10541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As in most languages, Java programs specify computation in the form of arithmetic expressions that closely resemble expressions in mathematics.</a:t>
            </a:r>
            <a:endParaRPr lang="en-US" sz="2000" dirty="0">
              <a:latin typeface="Times New Roman" panose="02020603050405020304" pitchFamily="18" charset="0"/>
              <a:cs typeface="Times New Roman" panose="02020603050405020304" pitchFamily="18" charset="0"/>
            </a:endParaRPr>
          </a:p>
        </p:txBody>
      </p:sp>
      <p:sp>
        <p:nvSpPr>
          <p:cNvPr id="400417" name="Rectangle 33"/>
          <p:cNvSpPr>
            <a:spLocks noChangeArrowheads="1"/>
          </p:cNvSpPr>
          <p:nvPr/>
        </p:nvSpPr>
        <p:spPr bwMode="auto">
          <a:xfrm>
            <a:off x="644888" y="3962507"/>
            <a:ext cx="10834511" cy="11303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Operators in Java usually appear between two subexpressions, which are called its operands.  Operators that take two operands are called binary operators.</a:t>
            </a:r>
            <a:endParaRPr lang="en-US" sz="2000" dirty="0">
              <a:latin typeface="Times New Roman" panose="02020603050405020304" pitchFamily="18" charset="0"/>
              <a:cs typeface="Times New Roman" panose="02020603050405020304" pitchFamily="18" charset="0"/>
            </a:endParaRPr>
          </a:p>
        </p:txBody>
      </p:sp>
      <p:grpSp>
        <p:nvGrpSpPr>
          <p:cNvPr id="2" name="Group 42"/>
          <p:cNvGrpSpPr/>
          <p:nvPr/>
        </p:nvGrpSpPr>
        <p:grpSpPr bwMode="auto">
          <a:xfrm>
            <a:off x="644888" y="2008188"/>
            <a:ext cx="10834511" cy="1794267"/>
            <a:chOff x="304" y="1265"/>
            <a:chExt cx="5120" cy="1396"/>
          </a:xfrm>
        </p:grpSpPr>
        <p:sp>
          <p:nvSpPr>
            <p:cNvPr id="8199" name="Rectangle 4"/>
            <p:cNvSpPr>
              <a:spLocks noChangeArrowheads="1"/>
            </p:cNvSpPr>
            <p:nvPr/>
          </p:nvSpPr>
          <p:spPr bwMode="auto">
            <a:xfrm>
              <a:off x="304" y="1265"/>
              <a:ext cx="5120" cy="488"/>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most common operators in Java are the ones that specify arithmetic computation:</a:t>
              </a:r>
              <a:endParaRPr lang="en-US" sz="2000" dirty="0">
                <a:latin typeface="Times New Roman" panose="02020603050405020304" pitchFamily="18" charset="0"/>
                <a:cs typeface="Times New Roman" panose="02020603050405020304" pitchFamily="18" charset="0"/>
              </a:endParaRPr>
            </a:p>
          </p:txBody>
        </p:sp>
        <p:sp>
          <p:nvSpPr>
            <p:cNvPr id="8200" name="Rectangle 14"/>
            <p:cNvSpPr>
              <a:spLocks noChangeArrowheads="1"/>
            </p:cNvSpPr>
            <p:nvPr/>
          </p:nvSpPr>
          <p:spPr bwMode="auto">
            <a:xfrm>
              <a:off x="1080" y="1883"/>
              <a:ext cx="384" cy="269"/>
            </a:xfrm>
            <a:prstGeom prst="rect">
              <a:avLst/>
            </a:prstGeom>
            <a:noFill/>
            <a:ln w="9525">
              <a:noFill/>
              <a:miter lim="800000"/>
            </a:ln>
          </p:spPr>
          <p:txBody>
            <a:bodyPr>
              <a:spAutoFit/>
            </a:bodyPr>
            <a:lstStyle/>
            <a:p>
              <a:pPr algn="ctr"/>
              <a:r>
                <a:rPr lang="en-US" sz="2200">
                  <a:latin typeface="Courier New" panose="02070309020205020404" pitchFamily="49" charset="0"/>
                </a:rPr>
                <a:t>+</a:t>
              </a:r>
              <a:endParaRPr lang="en-US" sz="2200">
                <a:latin typeface="Courier New" panose="02070309020205020404" pitchFamily="49" charset="0"/>
              </a:endParaRPr>
            </a:p>
          </p:txBody>
        </p:sp>
        <p:sp>
          <p:nvSpPr>
            <p:cNvPr id="8201" name="Text Box 15"/>
            <p:cNvSpPr txBox="1">
              <a:spLocks noChangeArrowheads="1"/>
            </p:cNvSpPr>
            <p:nvPr/>
          </p:nvSpPr>
          <p:spPr bwMode="auto">
            <a:xfrm>
              <a:off x="1440" y="1872"/>
              <a:ext cx="1008" cy="288"/>
            </a:xfrm>
            <a:prstGeom prst="rect">
              <a:avLst/>
            </a:prstGeom>
            <a:noFill/>
            <a:ln w="9525">
              <a:noFill/>
              <a:miter lim="800000"/>
            </a:ln>
          </p:spPr>
          <p:txBody>
            <a:bodyPr>
              <a:spAutoFit/>
            </a:bodyPr>
            <a:lstStyle/>
            <a:p>
              <a:pPr>
                <a:spcBef>
                  <a:spcPct val="50000"/>
                </a:spcBef>
              </a:pPr>
              <a:r>
                <a:rPr lang="en-US" sz="2400"/>
                <a:t>Addition</a:t>
              </a:r>
              <a:endParaRPr lang="en-US" sz="2400">
                <a:latin typeface="Times" pitchFamily="-96" charset="0"/>
              </a:endParaRPr>
            </a:p>
          </p:txBody>
        </p:sp>
        <p:sp>
          <p:nvSpPr>
            <p:cNvPr id="8202" name="Rectangle 16"/>
            <p:cNvSpPr>
              <a:spLocks noChangeArrowheads="1"/>
            </p:cNvSpPr>
            <p:nvPr/>
          </p:nvSpPr>
          <p:spPr bwMode="auto">
            <a:xfrm>
              <a:off x="1080" y="2131"/>
              <a:ext cx="384" cy="269"/>
            </a:xfrm>
            <a:prstGeom prst="rect">
              <a:avLst/>
            </a:prstGeom>
            <a:noFill/>
            <a:ln w="9525">
              <a:noFill/>
              <a:miter lim="800000"/>
            </a:ln>
          </p:spPr>
          <p:txBody>
            <a:bodyPr>
              <a:spAutoFit/>
            </a:bodyPr>
            <a:lstStyle/>
            <a:p>
              <a:pPr algn="ctr"/>
              <a:r>
                <a:rPr lang="en-US" sz="2200">
                  <a:latin typeface="Courier New" panose="02070309020205020404" pitchFamily="49" charset="0"/>
                </a:rPr>
                <a:t>–</a:t>
              </a:r>
              <a:endParaRPr lang="en-US" sz="2200">
                <a:latin typeface="Courier New" panose="02070309020205020404" pitchFamily="49" charset="0"/>
              </a:endParaRPr>
            </a:p>
          </p:txBody>
        </p:sp>
        <p:sp>
          <p:nvSpPr>
            <p:cNvPr id="8203" name="Text Box 17"/>
            <p:cNvSpPr txBox="1">
              <a:spLocks noChangeArrowheads="1"/>
            </p:cNvSpPr>
            <p:nvPr/>
          </p:nvSpPr>
          <p:spPr bwMode="auto">
            <a:xfrm>
              <a:off x="1440" y="2120"/>
              <a:ext cx="1008" cy="288"/>
            </a:xfrm>
            <a:prstGeom prst="rect">
              <a:avLst/>
            </a:prstGeom>
            <a:noFill/>
            <a:ln w="9525">
              <a:noFill/>
              <a:miter lim="800000"/>
            </a:ln>
          </p:spPr>
          <p:txBody>
            <a:bodyPr>
              <a:spAutoFit/>
            </a:bodyPr>
            <a:lstStyle/>
            <a:p>
              <a:pPr>
                <a:spcBef>
                  <a:spcPct val="50000"/>
                </a:spcBef>
              </a:pPr>
              <a:r>
                <a:rPr lang="en-US" sz="2400"/>
                <a:t>Subtraction</a:t>
              </a:r>
              <a:endParaRPr lang="en-US" sz="2400">
                <a:latin typeface="Times" pitchFamily="-96" charset="0"/>
              </a:endParaRPr>
            </a:p>
          </p:txBody>
        </p:sp>
        <p:sp>
          <p:nvSpPr>
            <p:cNvPr id="8204" name="Rectangle 18"/>
            <p:cNvSpPr>
              <a:spLocks noChangeArrowheads="1"/>
            </p:cNvSpPr>
            <p:nvPr/>
          </p:nvSpPr>
          <p:spPr bwMode="auto">
            <a:xfrm>
              <a:off x="3000" y="1883"/>
              <a:ext cx="384" cy="269"/>
            </a:xfrm>
            <a:prstGeom prst="rect">
              <a:avLst/>
            </a:prstGeom>
            <a:noFill/>
            <a:ln w="9525">
              <a:noFill/>
              <a:miter lim="800000"/>
            </a:ln>
          </p:spPr>
          <p:txBody>
            <a:bodyPr>
              <a:spAutoFit/>
            </a:bodyPr>
            <a:lstStyle/>
            <a:p>
              <a:pPr algn="ctr"/>
              <a:r>
                <a:rPr lang="en-US" sz="2200">
                  <a:latin typeface="Courier New" panose="02070309020205020404" pitchFamily="49" charset="0"/>
                </a:rPr>
                <a:t>*</a:t>
              </a:r>
              <a:endParaRPr lang="en-US" sz="2200">
                <a:latin typeface="Courier New" panose="02070309020205020404" pitchFamily="49" charset="0"/>
              </a:endParaRPr>
            </a:p>
          </p:txBody>
        </p:sp>
        <p:sp>
          <p:nvSpPr>
            <p:cNvPr id="8205" name="Text Box 19"/>
            <p:cNvSpPr txBox="1">
              <a:spLocks noChangeArrowheads="1"/>
            </p:cNvSpPr>
            <p:nvPr/>
          </p:nvSpPr>
          <p:spPr bwMode="auto">
            <a:xfrm>
              <a:off x="3360" y="1872"/>
              <a:ext cx="1296" cy="288"/>
            </a:xfrm>
            <a:prstGeom prst="rect">
              <a:avLst/>
            </a:prstGeom>
            <a:noFill/>
            <a:ln w="9525">
              <a:noFill/>
              <a:miter lim="800000"/>
            </a:ln>
          </p:spPr>
          <p:txBody>
            <a:bodyPr>
              <a:spAutoFit/>
            </a:bodyPr>
            <a:lstStyle/>
            <a:p>
              <a:pPr>
                <a:spcBef>
                  <a:spcPct val="50000"/>
                </a:spcBef>
              </a:pPr>
              <a:r>
                <a:rPr lang="en-US" sz="2400"/>
                <a:t>Multiplication</a:t>
              </a:r>
              <a:endParaRPr lang="en-US" sz="2400">
                <a:latin typeface="Times" pitchFamily="-96" charset="0"/>
              </a:endParaRPr>
            </a:p>
          </p:txBody>
        </p:sp>
        <p:sp>
          <p:nvSpPr>
            <p:cNvPr id="8206" name="Rectangle 20"/>
            <p:cNvSpPr>
              <a:spLocks noChangeArrowheads="1"/>
            </p:cNvSpPr>
            <p:nvPr/>
          </p:nvSpPr>
          <p:spPr bwMode="auto">
            <a:xfrm>
              <a:off x="3000" y="2131"/>
              <a:ext cx="384" cy="269"/>
            </a:xfrm>
            <a:prstGeom prst="rect">
              <a:avLst/>
            </a:prstGeom>
            <a:noFill/>
            <a:ln w="9525">
              <a:noFill/>
              <a:miter lim="800000"/>
            </a:ln>
          </p:spPr>
          <p:txBody>
            <a:bodyPr>
              <a:spAutoFit/>
            </a:bodyPr>
            <a:lstStyle/>
            <a:p>
              <a:pPr algn="ctr"/>
              <a:r>
                <a:rPr lang="en-US" sz="2200">
                  <a:latin typeface="Courier New" panose="02070309020205020404" pitchFamily="49" charset="0"/>
                </a:rPr>
                <a:t>/</a:t>
              </a:r>
              <a:endParaRPr lang="en-US" sz="2200">
                <a:latin typeface="Courier New" panose="02070309020205020404" pitchFamily="49" charset="0"/>
              </a:endParaRPr>
            </a:p>
          </p:txBody>
        </p:sp>
        <p:sp>
          <p:nvSpPr>
            <p:cNvPr id="8207" name="Text Box 21"/>
            <p:cNvSpPr txBox="1">
              <a:spLocks noChangeArrowheads="1"/>
            </p:cNvSpPr>
            <p:nvPr/>
          </p:nvSpPr>
          <p:spPr bwMode="auto">
            <a:xfrm>
              <a:off x="3360" y="2120"/>
              <a:ext cx="1008" cy="288"/>
            </a:xfrm>
            <a:prstGeom prst="rect">
              <a:avLst/>
            </a:prstGeom>
            <a:noFill/>
            <a:ln w="9525">
              <a:noFill/>
              <a:miter lim="800000"/>
            </a:ln>
          </p:spPr>
          <p:txBody>
            <a:bodyPr>
              <a:spAutoFit/>
            </a:bodyPr>
            <a:lstStyle/>
            <a:p>
              <a:pPr>
                <a:spcBef>
                  <a:spcPct val="50000"/>
                </a:spcBef>
              </a:pPr>
              <a:r>
                <a:rPr lang="en-US" sz="2400"/>
                <a:t>Division</a:t>
              </a:r>
              <a:endParaRPr lang="en-US" sz="2400">
                <a:latin typeface="Times" pitchFamily="-96" charset="0"/>
              </a:endParaRPr>
            </a:p>
          </p:txBody>
        </p:sp>
        <p:sp>
          <p:nvSpPr>
            <p:cNvPr id="8208" name="Rectangle 39"/>
            <p:cNvSpPr>
              <a:spLocks noChangeArrowheads="1"/>
            </p:cNvSpPr>
            <p:nvPr/>
          </p:nvSpPr>
          <p:spPr bwMode="auto">
            <a:xfrm>
              <a:off x="3000" y="2384"/>
              <a:ext cx="384" cy="269"/>
            </a:xfrm>
            <a:prstGeom prst="rect">
              <a:avLst/>
            </a:prstGeom>
            <a:noFill/>
            <a:ln w="9525">
              <a:noFill/>
              <a:miter lim="800000"/>
            </a:ln>
          </p:spPr>
          <p:txBody>
            <a:bodyPr>
              <a:spAutoFit/>
            </a:bodyPr>
            <a:lstStyle/>
            <a:p>
              <a:pPr algn="ctr"/>
              <a:r>
                <a:rPr lang="en-US" sz="2200">
                  <a:latin typeface="Courier New" panose="02070309020205020404" pitchFamily="49" charset="0"/>
                </a:rPr>
                <a:t>%</a:t>
              </a:r>
              <a:endParaRPr lang="en-US" sz="2200">
                <a:latin typeface="Courier New" panose="02070309020205020404" pitchFamily="49" charset="0"/>
              </a:endParaRPr>
            </a:p>
          </p:txBody>
        </p:sp>
        <p:sp>
          <p:nvSpPr>
            <p:cNvPr id="8209" name="Text Box 40"/>
            <p:cNvSpPr txBox="1">
              <a:spLocks noChangeArrowheads="1"/>
            </p:cNvSpPr>
            <p:nvPr/>
          </p:nvSpPr>
          <p:spPr bwMode="auto">
            <a:xfrm>
              <a:off x="3360" y="2373"/>
              <a:ext cx="1008" cy="288"/>
            </a:xfrm>
            <a:prstGeom prst="rect">
              <a:avLst/>
            </a:prstGeom>
            <a:noFill/>
            <a:ln w="9525">
              <a:noFill/>
              <a:miter lim="800000"/>
            </a:ln>
          </p:spPr>
          <p:txBody>
            <a:bodyPr>
              <a:spAutoFit/>
            </a:bodyPr>
            <a:lstStyle/>
            <a:p>
              <a:pPr>
                <a:spcBef>
                  <a:spcPct val="50000"/>
                </a:spcBef>
              </a:pPr>
              <a:r>
                <a:rPr lang="en-US" sz="2400"/>
                <a:t>Remainder</a:t>
              </a:r>
              <a:endParaRPr lang="en-US" sz="2400">
                <a:latin typeface="Times" pitchFamily="-96" charset="0"/>
              </a:endParaRPr>
            </a:p>
          </p:txBody>
        </p:sp>
      </p:grpSp>
      <p:sp>
        <p:nvSpPr>
          <p:cNvPr id="400427" name="Rectangle 43"/>
          <p:cNvSpPr>
            <a:spLocks noChangeArrowheads="1"/>
          </p:cNvSpPr>
          <p:nvPr/>
        </p:nvSpPr>
        <p:spPr bwMode="auto">
          <a:xfrm>
            <a:off x="644888" y="4829600"/>
            <a:ext cx="10834511" cy="850900"/>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 operator can also appear as a unary operator, as in the expression -x, which denotes the negative of x.</a:t>
            </a:r>
            <a:endParaRPr lang="en-US" sz="2000" dirty="0">
              <a:latin typeface="Times New Roman" panose="02020603050405020304" pitchFamily="18" charset="0"/>
              <a:cs typeface="Times New Roman" panose="02020603050405020304" pitchFamily="18" charset="0"/>
            </a:endParaRPr>
          </a:p>
        </p:txBody>
      </p:sp>
      <p:sp>
        <p:nvSpPr>
          <p:cNvPr id="6"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7"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8"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4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4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17" grpId="0" autoUpdateAnimBg="0" build="p"/>
      <p:bldP spid="400427"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4244750" y="4293198"/>
            <a:ext cx="6816009" cy="1511300"/>
          </a:xfrm>
          <a:prstGeom prst="rect">
            <a:avLst/>
          </a:prstGeom>
          <a:solidFill>
            <a:srgbClr val="BBE0E3"/>
          </a:solidFill>
          <a:ln w="9525">
            <a:solidFill>
              <a:schemeClr val="tx1"/>
            </a:solidFill>
            <a:miter lim="800000"/>
          </a:ln>
        </p:spPr>
        <p:txBody>
          <a:bodyPr wrap="none" anchor="ctr"/>
          <a:lstStyle/>
          <a:p>
            <a:endParaRPr lang="en-US"/>
          </a:p>
        </p:txBody>
      </p:sp>
      <p:sp>
        <p:nvSpPr>
          <p:cNvPr id="8195" name="Text Box 4"/>
          <p:cNvSpPr txBox="1">
            <a:spLocks noChangeArrowheads="1"/>
          </p:cNvSpPr>
          <p:nvPr/>
        </p:nvSpPr>
        <p:spPr bwMode="auto">
          <a:xfrm>
            <a:off x="1556935" y="496889"/>
            <a:ext cx="5306261" cy="4093428"/>
          </a:xfrm>
          <a:prstGeom prst="rect">
            <a:avLst/>
          </a:prstGeom>
          <a:noFill/>
          <a:ln w="9525">
            <a:noFill/>
            <a:miter lim="800000"/>
          </a:ln>
        </p:spPr>
        <p:txBody>
          <a:bodyPr wrap="none">
            <a:spAutoFit/>
          </a:bodyPr>
          <a:lstStyle/>
          <a:p>
            <a:r>
              <a:rPr lang="en-US" sz="2000" dirty="0">
                <a:latin typeface="Times New Roman" panose="02020603050405020304" pitchFamily="18" charset="0"/>
                <a:cs typeface="Times New Roman" panose="02020603050405020304" pitchFamily="18" charset="0"/>
              </a:rPr>
              <a:t>package conversion;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public class Main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int var1=12;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double var2=45.8921;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double result=var1+var2;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char letter=65;</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sum gives "+result);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letter is "+letter);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8196" name="Text Box 5"/>
          <p:cNvSpPr txBox="1">
            <a:spLocks noChangeArrowheads="1"/>
          </p:cNvSpPr>
          <p:nvPr/>
        </p:nvSpPr>
        <p:spPr bwMode="auto">
          <a:xfrm>
            <a:off x="4341741" y="4456113"/>
            <a:ext cx="4805546" cy="1477328"/>
          </a:xfrm>
          <a:prstGeom prst="rect">
            <a:avLst/>
          </a:prstGeom>
          <a:noFill/>
          <a:ln w="9525">
            <a:noFill/>
            <a:miter lim="800000"/>
          </a:ln>
        </p:spPr>
        <p:txBody>
          <a:bodyPr wrap="none">
            <a:spAutoFit/>
          </a:bodyPr>
          <a:lstStyle/>
          <a:p>
            <a:r>
              <a:rPr lang="en-US" dirty="0">
                <a:latin typeface="Arial" panose="020B0604020202020204" pitchFamily="34" charset="0"/>
              </a:rPr>
              <a:t>run:</a:t>
            </a:r>
            <a:endParaRPr lang="en-US" dirty="0">
              <a:latin typeface="Arial" panose="020B0604020202020204" pitchFamily="34" charset="0"/>
            </a:endParaRPr>
          </a:p>
          <a:p>
            <a:r>
              <a:rPr lang="en-US" dirty="0">
                <a:latin typeface="Arial" panose="020B0604020202020204" pitchFamily="34" charset="0"/>
              </a:rPr>
              <a:t>The sum gives 57.8921</a:t>
            </a:r>
            <a:endParaRPr lang="en-US" dirty="0">
              <a:latin typeface="Arial" panose="020B0604020202020204" pitchFamily="34" charset="0"/>
            </a:endParaRPr>
          </a:p>
          <a:p>
            <a:r>
              <a:rPr lang="en-US" dirty="0">
                <a:latin typeface="Arial" panose="020B0604020202020204" pitchFamily="34" charset="0"/>
              </a:rPr>
              <a:t>The letter is A</a:t>
            </a:r>
            <a:endParaRPr lang="en-US" dirty="0">
              <a:latin typeface="Arial" panose="020B0604020202020204" pitchFamily="34" charset="0"/>
            </a:endParaRPr>
          </a:p>
          <a:p>
            <a:r>
              <a:rPr lang="en-US" dirty="0">
                <a:latin typeface="Arial" panose="020B0604020202020204" pitchFamily="34" charset="0"/>
              </a:rPr>
              <a:t>BUILD SUCCESSFUL (total time: 0 seconds)</a:t>
            </a:r>
            <a:endParaRPr lang="en-US" dirty="0">
              <a:latin typeface="Arial" panose="020B0604020202020204" pitchFamily="34" charset="0"/>
            </a:endParaRPr>
          </a:p>
          <a:p>
            <a:endParaRPr lang="en-US" dirty="0">
              <a:latin typeface="Arial" panose="020B0604020202020204" pitchFamily="34"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CB574175-189D-4FE7-9564-D31C3E06BA12}"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Division and Type Casts</a:t>
            </a:r>
            <a:endParaRPr lang="en-US" sz="3400" dirty="0">
              <a:solidFill>
                <a:srgbClr val="FF0000"/>
              </a:solidFill>
              <a:latin typeface="Copperplate Gothic Light" panose="020E0507020206020404" pitchFamily="34" charset="0"/>
              <a:ea typeface="+mn-ea"/>
              <a:cs typeface="Arial" panose="020B0604020202020204" pitchFamily="34"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219" name="Rectangle 3"/>
          <p:cNvSpPr>
            <a:spLocks noChangeArrowheads="1"/>
          </p:cNvSpPr>
          <p:nvPr/>
        </p:nvSpPr>
        <p:spPr bwMode="auto">
          <a:xfrm>
            <a:off x="644888" y="1155700"/>
            <a:ext cx="10834511" cy="1054100"/>
          </a:xfrm>
          <a:prstGeom prst="rect">
            <a:avLst/>
          </a:prstGeom>
          <a:noFill/>
          <a:ln w="9525">
            <a:noFill/>
            <a:miter lim="800000"/>
          </a:ln>
        </p:spPr>
        <p:txBody>
          <a:bodyPr/>
          <a:lstStyle/>
          <a:p>
            <a:pPr marL="342900" indent="-342900" algn="just">
              <a:lnSpc>
                <a:spcPct val="150000"/>
              </a:lnSpc>
              <a:spcAft>
                <a:spcPct val="50000"/>
              </a:spcAft>
              <a:buFontTx/>
              <a:buChar char="•"/>
            </a:pPr>
            <a:r>
              <a:rPr lang="en-US" sz="2000" dirty="0">
                <a:latin typeface="Times New Roman" panose="02020603050405020304" pitchFamily="18" charset="0"/>
                <a:cs typeface="Times New Roman" panose="02020603050405020304" pitchFamily="18" charset="0"/>
              </a:rPr>
              <a:t>Whenever you apply a binary operator to numeric values in Java, the result will be of type int if both operands are of type int, but will be a double if either operand is a double.</a:t>
            </a:r>
            <a:endParaRPr lang="en-US" sz="2000" dirty="0">
              <a:latin typeface="Times New Roman" panose="02020603050405020304" pitchFamily="18" charset="0"/>
              <a:cs typeface="Times New Roman" panose="02020603050405020304" pitchFamily="18" charset="0"/>
            </a:endParaRPr>
          </a:p>
        </p:txBody>
      </p:sp>
      <p:grpSp>
        <p:nvGrpSpPr>
          <p:cNvPr id="2" name="Group 11"/>
          <p:cNvGrpSpPr/>
          <p:nvPr/>
        </p:nvGrpSpPr>
        <p:grpSpPr bwMode="auto">
          <a:xfrm>
            <a:off x="644888" y="2273300"/>
            <a:ext cx="10847208" cy="2146300"/>
            <a:chOff x="304" y="1432"/>
            <a:chExt cx="5126" cy="1352"/>
          </a:xfrm>
        </p:grpSpPr>
        <p:sp>
          <p:nvSpPr>
            <p:cNvPr id="9225" name="Rectangle 4"/>
            <p:cNvSpPr>
              <a:spLocks noChangeArrowheads="1"/>
            </p:cNvSpPr>
            <p:nvPr/>
          </p:nvSpPr>
          <p:spPr bwMode="auto">
            <a:xfrm>
              <a:off x="310" y="1432"/>
              <a:ext cx="5120" cy="536"/>
            </a:xfrm>
            <a:prstGeom prst="rect">
              <a:avLst/>
            </a:prstGeom>
            <a:noFill/>
            <a:ln w="9525">
              <a:noFill/>
              <a:miter lim="800000"/>
            </a:ln>
          </p:spPr>
          <p:txBody>
            <a:bodyPr/>
            <a:lstStyle/>
            <a:p>
              <a:pPr marL="342900" indent="-342900" algn="just">
                <a:lnSpc>
                  <a:spcPct val="85000"/>
                </a:lnSpc>
                <a:spcAft>
                  <a:spcPct val="25000"/>
                </a:spcAft>
                <a:buFontTx/>
                <a:buChar char="•"/>
              </a:pPr>
              <a:r>
                <a:rPr lang="en-US" sz="2400" dirty="0">
                  <a:latin typeface="Times New Roman" panose="02020603050405020304" pitchFamily="18" charset="0"/>
                  <a:cs typeface="Times New Roman" panose="02020603050405020304" pitchFamily="18" charset="0"/>
                </a:rPr>
                <a:t>This rule has important consequences in the case of division.  For example, the expression</a:t>
              </a:r>
              <a:endParaRPr lang="en-US" sz="2400" dirty="0">
                <a:latin typeface="Times New Roman" panose="02020603050405020304" pitchFamily="18" charset="0"/>
                <a:cs typeface="Times New Roman" panose="02020603050405020304" pitchFamily="18" charset="0"/>
              </a:endParaRPr>
            </a:p>
          </p:txBody>
        </p:sp>
        <p:sp>
          <p:nvSpPr>
            <p:cNvPr id="9226" name="Text Box 5"/>
            <p:cNvSpPr txBox="1">
              <a:spLocks noChangeArrowheads="1"/>
            </p:cNvSpPr>
            <p:nvPr/>
          </p:nvSpPr>
          <p:spPr bwMode="auto">
            <a:xfrm>
              <a:off x="1800" y="1904"/>
              <a:ext cx="2160" cy="269"/>
            </a:xfrm>
            <a:prstGeom prst="rect">
              <a:avLst/>
            </a:prstGeom>
            <a:noFill/>
            <a:ln w="9525">
              <a:noFill/>
              <a:miter lim="800000"/>
            </a:ln>
          </p:spPr>
          <p:txBody>
            <a:bodyPr>
              <a:spAutoFit/>
            </a:bodyPr>
            <a:lstStyle/>
            <a:p>
              <a:pPr algn="ctr">
                <a:spcBef>
                  <a:spcPct val="50000"/>
                </a:spcBef>
              </a:pPr>
              <a:r>
                <a:rPr lang="en-US" sz="2200">
                  <a:latin typeface="Courier New" panose="02070309020205020404" pitchFamily="49" charset="0"/>
                </a:rPr>
                <a:t>14 / 5</a:t>
              </a:r>
              <a:endParaRPr lang="en-US" sz="2400"/>
            </a:p>
          </p:txBody>
        </p:sp>
        <p:sp>
          <p:nvSpPr>
            <p:cNvPr id="9227" name="Rectangle 7"/>
            <p:cNvSpPr>
              <a:spLocks noChangeArrowheads="1"/>
            </p:cNvSpPr>
            <p:nvPr/>
          </p:nvSpPr>
          <p:spPr bwMode="auto">
            <a:xfrm>
              <a:off x="304" y="2152"/>
              <a:ext cx="5120" cy="632"/>
            </a:xfrm>
            <a:prstGeom prst="rect">
              <a:avLst/>
            </a:prstGeom>
            <a:noFill/>
            <a:ln w="9525">
              <a:noFill/>
              <a:miter lim="800000"/>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seems as if it should have the value 2.8, but because both operands are of type int, Java computes an integer result by throwing away the fractional part.  The result is therefore 2.</a:t>
              </a:r>
              <a:endParaRPr lang="en-US" sz="2000" dirty="0">
                <a:latin typeface="Times New Roman" panose="02020603050405020304" pitchFamily="18" charset="0"/>
                <a:cs typeface="Times New Roman" panose="02020603050405020304" pitchFamily="18" charset="0"/>
              </a:endParaRPr>
            </a:p>
          </p:txBody>
        </p:sp>
      </p:grpSp>
      <p:grpSp>
        <p:nvGrpSpPr>
          <p:cNvPr id="3" name="Group 12"/>
          <p:cNvGrpSpPr/>
          <p:nvPr/>
        </p:nvGrpSpPr>
        <p:grpSpPr bwMode="auto">
          <a:xfrm>
            <a:off x="644888" y="4470400"/>
            <a:ext cx="10834511" cy="1930400"/>
            <a:chOff x="304" y="2816"/>
            <a:chExt cx="5120" cy="1216"/>
          </a:xfrm>
        </p:grpSpPr>
        <p:sp>
          <p:nvSpPr>
            <p:cNvPr id="9222" name="Rectangle 8"/>
            <p:cNvSpPr>
              <a:spLocks noChangeArrowheads="1"/>
            </p:cNvSpPr>
            <p:nvPr/>
          </p:nvSpPr>
          <p:spPr bwMode="auto">
            <a:xfrm>
              <a:off x="304" y="2816"/>
              <a:ext cx="5120" cy="536"/>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If you want to obtain the mathematically correct result, you need to convert at least one operand to a double, as in</a:t>
              </a:r>
              <a:endParaRPr lang="en-US" sz="2000" dirty="0">
                <a:latin typeface="Times New Roman" panose="02020603050405020304" pitchFamily="18" charset="0"/>
                <a:cs typeface="Times New Roman" panose="02020603050405020304" pitchFamily="18" charset="0"/>
              </a:endParaRPr>
            </a:p>
          </p:txBody>
        </p:sp>
        <p:sp>
          <p:nvSpPr>
            <p:cNvPr id="9223" name="Text Box 9"/>
            <p:cNvSpPr txBox="1">
              <a:spLocks noChangeArrowheads="1"/>
            </p:cNvSpPr>
            <p:nvPr/>
          </p:nvSpPr>
          <p:spPr bwMode="auto">
            <a:xfrm>
              <a:off x="1794" y="3288"/>
              <a:ext cx="2160" cy="269"/>
            </a:xfrm>
            <a:prstGeom prst="rect">
              <a:avLst/>
            </a:prstGeom>
            <a:noFill/>
            <a:ln w="9525">
              <a:noFill/>
              <a:miter lim="800000"/>
            </a:ln>
          </p:spPr>
          <p:txBody>
            <a:bodyPr>
              <a:spAutoFit/>
            </a:bodyPr>
            <a:lstStyle/>
            <a:p>
              <a:pPr algn="ctr">
                <a:spcBef>
                  <a:spcPct val="50000"/>
                </a:spcBef>
              </a:pPr>
              <a:r>
                <a:rPr lang="en-US" sz="2200" dirty="0">
                  <a:latin typeface="Courier New" panose="02070309020205020404" pitchFamily="49" charset="0"/>
                </a:rPr>
                <a:t>(double) 14 / 5</a:t>
              </a:r>
              <a:endParaRPr lang="en-US" sz="2400" dirty="0"/>
            </a:p>
          </p:txBody>
        </p:sp>
        <p:sp>
          <p:nvSpPr>
            <p:cNvPr id="9224" name="Rectangle 10"/>
            <p:cNvSpPr>
              <a:spLocks noChangeArrowheads="1"/>
            </p:cNvSpPr>
            <p:nvPr/>
          </p:nvSpPr>
          <p:spPr bwMode="auto">
            <a:xfrm>
              <a:off x="304" y="3552"/>
              <a:ext cx="5120" cy="480"/>
            </a:xfrm>
            <a:prstGeom prst="rect">
              <a:avLst/>
            </a:prstGeom>
            <a:noFill/>
            <a:ln w="9525">
              <a:noFill/>
              <a:miter lim="800000"/>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The conversion is accomplished by means of a type cast, which consists of a type name in parentheses.</a:t>
              </a:r>
              <a:endParaRPr lang="en-US" sz="2000" dirty="0">
                <a:latin typeface="Times New Roman" panose="02020603050405020304" pitchFamily="18" charset="0"/>
                <a:cs typeface="Times New Roman" panose="02020603050405020304" pitchFamily="18" charset="0"/>
              </a:endParaRPr>
            </a:p>
          </p:txBody>
        </p:sp>
      </p:gr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ChangeArrowheads="1"/>
          </p:cNvSpPr>
          <p:nvPr/>
        </p:nvSpPr>
        <p:spPr bwMode="auto">
          <a:xfrm>
            <a:off x="4559701" y="4076702"/>
            <a:ext cx="6816009" cy="1223963"/>
          </a:xfrm>
          <a:prstGeom prst="rect">
            <a:avLst/>
          </a:prstGeom>
          <a:solidFill>
            <a:srgbClr val="BBE0E3"/>
          </a:solidFill>
          <a:ln w="9525">
            <a:solidFill>
              <a:schemeClr val="tx1"/>
            </a:solidFill>
            <a:miter lim="800000"/>
          </a:ln>
        </p:spPr>
        <p:txBody>
          <a:bodyPr wrap="none" anchor="ctr"/>
          <a:lstStyle/>
          <a:p>
            <a:endParaRPr lang="en-US"/>
          </a:p>
        </p:txBody>
      </p:sp>
      <p:sp>
        <p:nvSpPr>
          <p:cNvPr id="9219" name="Text Box 4"/>
          <p:cNvSpPr txBox="1">
            <a:spLocks noChangeArrowheads="1"/>
          </p:cNvSpPr>
          <p:nvPr/>
        </p:nvSpPr>
        <p:spPr bwMode="auto">
          <a:xfrm>
            <a:off x="1269143" y="496890"/>
            <a:ext cx="5519460" cy="3477875"/>
          </a:xfrm>
          <a:prstGeom prst="rect">
            <a:avLst/>
          </a:prstGeom>
          <a:noFill/>
          <a:ln w="9525">
            <a:noFill/>
            <a:miter lim="800000"/>
          </a:ln>
        </p:spPr>
        <p:txBody>
          <a:bodyPr wrap="none">
            <a:spAutoFit/>
          </a:bodyPr>
          <a:lstStyle/>
          <a:p>
            <a:r>
              <a:rPr lang="en-US" sz="2000" dirty="0">
                <a:latin typeface="Times New Roman" panose="02020603050405020304" pitchFamily="18" charset="0"/>
                <a:cs typeface="Times New Roman" panose="02020603050405020304" pitchFamily="18" charset="0"/>
              </a:rPr>
              <a:t>package casting;</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public class Main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double x=10.0, y=3.0;</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=(int)(x/y);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("Integer outcome was: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9220" name="Text Box 5"/>
          <p:cNvSpPr txBox="1">
            <a:spLocks noChangeArrowheads="1"/>
          </p:cNvSpPr>
          <p:nvPr/>
        </p:nvSpPr>
        <p:spPr bwMode="auto">
          <a:xfrm>
            <a:off x="4629533" y="4097340"/>
            <a:ext cx="4690130" cy="1200329"/>
          </a:xfrm>
          <a:prstGeom prst="rect">
            <a:avLst/>
          </a:prstGeom>
          <a:noFill/>
          <a:ln w="9525">
            <a:noFill/>
            <a:miter lim="800000"/>
          </a:ln>
        </p:spPr>
        <p:txBody>
          <a:bodyPr wrap="none">
            <a:spAutoFit/>
          </a:bodyPr>
          <a:lstStyle/>
          <a:p>
            <a:r>
              <a:rPr lang="en-US">
                <a:latin typeface="Arial" panose="020B0604020202020204" pitchFamily="34" charset="0"/>
              </a:rPr>
              <a:t>run:</a:t>
            </a:r>
            <a:endParaRPr lang="en-US">
              <a:latin typeface="Arial" panose="020B0604020202020204" pitchFamily="34" charset="0"/>
            </a:endParaRPr>
          </a:p>
          <a:p>
            <a:r>
              <a:rPr lang="en-US">
                <a:latin typeface="Arial" panose="020B0604020202020204" pitchFamily="34" charset="0"/>
              </a:rPr>
              <a:t>Integer outcome was: 3</a:t>
            </a:r>
            <a:endParaRPr lang="en-US">
              <a:latin typeface="Arial" panose="020B0604020202020204" pitchFamily="34" charset="0"/>
            </a:endParaRPr>
          </a:p>
          <a:p>
            <a:r>
              <a:rPr lang="en-US">
                <a:latin typeface="Arial" panose="020B0604020202020204" pitchFamily="34" charset="0"/>
              </a:rPr>
              <a:t>BUILD SUCCESSFUL (total time: 1 second)</a:t>
            </a:r>
            <a:endParaRPr lang="en-US">
              <a:latin typeface="Arial" panose="020B0604020202020204" pitchFamily="34" charset="0"/>
            </a:endParaRPr>
          </a:p>
          <a:p>
            <a:endParaRPr lang="en-US">
              <a:latin typeface="Arial" panose="020B0604020202020204" pitchFamily="34"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CB574175-189D-4FE7-9564-D31C3E06BA12}"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42" name="Text Box 26"/>
          <p:cNvSpPr txBox="1">
            <a:spLocks noChangeArrowheads="1"/>
          </p:cNvSpPr>
          <p:nvPr/>
        </p:nvSpPr>
        <p:spPr bwMode="auto">
          <a:xfrm>
            <a:off x="1402457" y="3886200"/>
            <a:ext cx="9569074" cy="405496"/>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9  /  5  *  c  +  32</a:t>
            </a:r>
            <a:endParaRPr lang="en-US" sz="2200">
              <a:latin typeface="Courier New" panose="02070309020205020404" pitchFamily="49" charset="0"/>
            </a:endParaRPr>
          </a:p>
        </p:txBody>
      </p:sp>
      <p:sp>
        <p:nvSpPr>
          <p:cNvPr id="10243"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The Pitfalls of Integer Division</a:t>
            </a:r>
            <a:endParaRPr lang="en-US" sz="3400" dirty="0">
              <a:latin typeface="Copperplate Gothic Light" panose="020E0507020206020404" pitchFamily="34" charset="0"/>
            </a:endParaRPr>
          </a:p>
        </p:txBody>
      </p:sp>
      <p:sp>
        <p:nvSpPr>
          <p:cNvPr id="10244" name="Text Box 3"/>
          <p:cNvSpPr txBox="1">
            <a:spLocks noChangeArrowheads="1"/>
          </p:cNvSpPr>
          <p:nvPr/>
        </p:nvSpPr>
        <p:spPr bwMode="auto">
          <a:xfrm>
            <a:off x="611030" y="1189038"/>
            <a:ext cx="10969943" cy="646331"/>
          </a:xfrm>
          <a:prstGeom prst="rect">
            <a:avLst/>
          </a:prstGeom>
          <a:noFill/>
          <a:ln w="9525">
            <a:noFill/>
            <a:miter lim="800000"/>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Consider the following Java statements, which are intended to convert 100</a:t>
            </a:r>
            <a:r>
              <a:rPr lang="en-US" altLang="ja-JP"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Celsius temperature to its Fahrenheit equivalent:</a:t>
            </a:r>
            <a:endParaRPr lang="en-US" sz="2000" dirty="0">
              <a:latin typeface="Times New Roman" panose="02020603050405020304" pitchFamily="18" charset="0"/>
              <a:cs typeface="Times New Roman" panose="02020603050405020304" pitchFamily="18" charset="0"/>
            </a:endParaRPr>
          </a:p>
        </p:txBody>
      </p:sp>
      <p:sp>
        <p:nvSpPr>
          <p:cNvPr id="10245" name="Text Box 4"/>
          <p:cNvSpPr txBox="1">
            <a:spLocks noChangeArrowheads="1"/>
          </p:cNvSpPr>
          <p:nvPr/>
        </p:nvSpPr>
        <p:spPr bwMode="auto">
          <a:xfrm>
            <a:off x="1525191" y="2276476"/>
            <a:ext cx="9751060" cy="710194"/>
          </a:xfrm>
          <a:prstGeom prst="rect">
            <a:avLst/>
          </a:prstGeom>
          <a:noFill/>
          <a:ln w="9525">
            <a:noFill/>
            <a:miter lim="800000"/>
          </a:ln>
        </p:spPr>
        <p:txBody>
          <a:bodyPr>
            <a:spAutoFit/>
          </a:bodyPr>
          <a:lstStyle/>
          <a:p>
            <a:pPr algn="just">
              <a:lnSpc>
                <a:spcPct val="90000"/>
              </a:lnSpc>
            </a:pPr>
            <a:r>
              <a:rPr lang="en-US" sz="2200">
                <a:latin typeface="Courier New" panose="02070309020205020404" pitchFamily="49" charset="0"/>
              </a:rPr>
              <a:t>double c = 100;</a:t>
            </a:r>
            <a:endParaRPr lang="en-US" sz="2200">
              <a:latin typeface="Courier New" panose="02070309020205020404" pitchFamily="49" charset="0"/>
            </a:endParaRPr>
          </a:p>
          <a:p>
            <a:pPr algn="just">
              <a:lnSpc>
                <a:spcPct val="90000"/>
              </a:lnSpc>
            </a:pPr>
            <a:r>
              <a:rPr lang="en-US" sz="2200">
                <a:latin typeface="Courier New" panose="02070309020205020404" pitchFamily="49" charset="0"/>
              </a:rPr>
              <a:t>double f = 9 / 5 * c + 32;</a:t>
            </a:r>
            <a:endParaRPr lang="en-US" sz="2200">
              <a:latin typeface="Courier New" panose="02070309020205020404" pitchFamily="49" charset="0"/>
            </a:endParaRPr>
          </a:p>
        </p:txBody>
      </p:sp>
      <p:pic>
        <p:nvPicPr>
          <p:cNvPr id="10246" name="Picture 5"/>
          <p:cNvPicPr>
            <a:picLocks noChangeAspect="1" noChangeArrowheads="1"/>
          </p:cNvPicPr>
          <p:nvPr/>
        </p:nvPicPr>
        <p:blipFill>
          <a:blip r:embed="rId1"/>
          <a:srcRect/>
          <a:stretch>
            <a:fillRect/>
          </a:stretch>
        </p:blipFill>
        <p:spPr bwMode="auto">
          <a:xfrm>
            <a:off x="8017434" y="2095500"/>
            <a:ext cx="1328921" cy="1068388"/>
          </a:xfrm>
          <a:prstGeom prst="rect">
            <a:avLst/>
          </a:prstGeom>
          <a:noFill/>
          <a:ln w="9525">
            <a:noFill/>
            <a:miter lim="800000"/>
            <a:headEnd/>
            <a:tailEnd/>
          </a:ln>
        </p:spPr>
      </p:pic>
      <p:sp>
        <p:nvSpPr>
          <p:cNvPr id="10247" name="Text Box 6"/>
          <p:cNvSpPr txBox="1">
            <a:spLocks noChangeArrowheads="1"/>
          </p:cNvSpPr>
          <p:nvPr/>
        </p:nvSpPr>
        <p:spPr bwMode="auto">
          <a:xfrm>
            <a:off x="611030" y="3403600"/>
            <a:ext cx="10969943" cy="369332"/>
          </a:xfrm>
          <a:prstGeom prst="rect">
            <a:avLst/>
          </a:prstGeom>
          <a:noFill/>
          <a:ln w="9525">
            <a:noFill/>
            <a:miter lim="800000"/>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The computation consists of evaluating the following expression:</a:t>
            </a:r>
            <a:endParaRPr lang="en-US" sz="2000" dirty="0">
              <a:latin typeface="Times New Roman" panose="02020603050405020304" pitchFamily="18" charset="0"/>
              <a:cs typeface="Times New Roman" panose="02020603050405020304" pitchFamily="18" charset="0"/>
            </a:endParaRPr>
          </a:p>
        </p:txBody>
      </p:sp>
      <p:grpSp>
        <p:nvGrpSpPr>
          <p:cNvPr id="2" name="Group 52"/>
          <p:cNvGrpSpPr/>
          <p:nvPr/>
        </p:nvGrpSpPr>
        <p:grpSpPr bwMode="auto">
          <a:xfrm>
            <a:off x="407883" y="3810000"/>
            <a:ext cx="11376237" cy="3048000"/>
            <a:chOff x="192" y="2400"/>
            <a:chExt cx="5376" cy="1920"/>
          </a:xfrm>
        </p:grpSpPr>
        <p:sp>
          <p:nvSpPr>
            <p:cNvPr id="10269" name="Rectangle 27"/>
            <p:cNvSpPr>
              <a:spLocks noChangeArrowheads="1"/>
            </p:cNvSpPr>
            <p:nvPr/>
          </p:nvSpPr>
          <p:spPr bwMode="auto">
            <a:xfrm>
              <a:off x="192" y="3953"/>
              <a:ext cx="5376" cy="367"/>
            </a:xfrm>
            <a:prstGeom prst="rect">
              <a:avLst/>
            </a:prstGeom>
            <a:solidFill>
              <a:srgbClr val="CCFFFF"/>
            </a:solidFill>
            <a:ln w="9525">
              <a:noFill/>
              <a:miter lim="800000"/>
            </a:ln>
          </p:spPr>
          <p:txBody>
            <a:bodyPr wrap="none" anchor="ctr"/>
            <a:lstStyle/>
            <a:p>
              <a:endParaRPr lang="en-US"/>
            </a:p>
          </p:txBody>
        </p:sp>
        <p:sp>
          <p:nvSpPr>
            <p:cNvPr id="10270" name="Rectangle 51"/>
            <p:cNvSpPr>
              <a:spLocks noChangeArrowheads="1"/>
            </p:cNvSpPr>
            <p:nvPr/>
          </p:nvSpPr>
          <p:spPr bwMode="auto">
            <a:xfrm>
              <a:off x="192" y="2400"/>
              <a:ext cx="5376" cy="367"/>
            </a:xfrm>
            <a:prstGeom prst="rect">
              <a:avLst/>
            </a:prstGeom>
            <a:solidFill>
              <a:srgbClr val="CCFFFF"/>
            </a:solidFill>
            <a:ln w="9525">
              <a:noFill/>
              <a:miter lim="800000"/>
            </a:ln>
          </p:spPr>
          <p:txBody>
            <a:bodyPr wrap="none" anchor="ctr"/>
            <a:lstStyle/>
            <a:p>
              <a:endParaRPr lang="en-US"/>
            </a:p>
          </p:txBody>
        </p:sp>
      </p:grpSp>
      <p:grpSp>
        <p:nvGrpSpPr>
          <p:cNvPr id="3" name="Group 53"/>
          <p:cNvGrpSpPr/>
          <p:nvPr/>
        </p:nvGrpSpPr>
        <p:grpSpPr bwMode="auto">
          <a:xfrm>
            <a:off x="814177" y="3987802"/>
            <a:ext cx="3758221" cy="1399617"/>
            <a:chOff x="384" y="2512"/>
            <a:chExt cx="1776" cy="735"/>
          </a:xfrm>
        </p:grpSpPr>
        <p:sp>
          <p:nvSpPr>
            <p:cNvPr id="10267" name="AutoShape 24"/>
            <p:cNvSpPr>
              <a:spLocks noChangeArrowheads="1"/>
            </p:cNvSpPr>
            <p:nvPr/>
          </p:nvSpPr>
          <p:spPr bwMode="auto">
            <a:xfrm>
              <a:off x="384" y="2512"/>
              <a:ext cx="1776" cy="624"/>
            </a:xfrm>
            <a:prstGeom prst="wedgeRectCallout">
              <a:avLst>
                <a:gd name="adj1" fmla="val 50620"/>
                <a:gd name="adj2" fmla="val 81250"/>
              </a:avLst>
            </a:prstGeom>
            <a:solidFill>
              <a:schemeClr val="bg1"/>
            </a:solidFill>
            <a:ln w="9525">
              <a:solidFill>
                <a:schemeClr val="tx1"/>
              </a:solidFill>
              <a:miter lim="800000"/>
            </a:ln>
          </p:spPr>
          <p:txBody>
            <a:bodyPr wrap="none" anchor="ctr"/>
            <a:lstStyle/>
            <a:p>
              <a:pPr algn="just"/>
              <a:endParaRPr lang="en-US" sz="1600"/>
            </a:p>
          </p:txBody>
        </p:sp>
        <p:sp>
          <p:nvSpPr>
            <p:cNvPr id="10268" name="Text Box 25"/>
            <p:cNvSpPr txBox="1">
              <a:spLocks noChangeArrowheads="1"/>
            </p:cNvSpPr>
            <p:nvPr/>
          </p:nvSpPr>
          <p:spPr bwMode="auto">
            <a:xfrm>
              <a:off x="480" y="2530"/>
              <a:ext cx="1632" cy="717"/>
            </a:xfrm>
            <a:prstGeom prst="rect">
              <a:avLst/>
            </a:prstGeom>
            <a:noFill/>
            <a:ln w="9525">
              <a:noFill/>
              <a:miter lim="800000"/>
            </a:ln>
          </p:spPr>
          <p:txBody>
            <a:bodyPr>
              <a:spAutoFit/>
            </a:bodyPr>
            <a:lstStyle/>
            <a:p>
              <a:pPr>
                <a:lnSpc>
                  <a:spcPct val="85000"/>
                </a:lnSpc>
              </a:pPr>
              <a:r>
                <a:rPr lang="en-US" sz="2000" dirty="0">
                  <a:latin typeface="Times New Roman" panose="02020603050405020304" pitchFamily="18" charset="0"/>
                  <a:cs typeface="Times New Roman" panose="02020603050405020304" pitchFamily="18" charset="0"/>
                </a:rPr>
                <a:t>The problem arises from the fact that both 9 and 5 are of type int, which means that the result is also an int.</a:t>
              </a:r>
              <a:endParaRPr lang="en-US" sz="2000" dirty="0">
                <a:latin typeface="Times New Roman" panose="02020603050405020304" pitchFamily="18" charset="0"/>
                <a:cs typeface="Times New Roman" panose="02020603050405020304" pitchFamily="18" charset="0"/>
              </a:endParaRPr>
            </a:p>
          </p:txBody>
        </p:sp>
      </p:grpSp>
      <p:sp>
        <p:nvSpPr>
          <p:cNvPr id="418844" name="Text Box 28"/>
          <p:cNvSpPr txBox="1">
            <a:spLocks noChangeArrowheads="1"/>
          </p:cNvSpPr>
          <p:nvPr/>
        </p:nvSpPr>
        <p:spPr bwMode="auto">
          <a:xfrm>
            <a:off x="1413038" y="6007100"/>
            <a:ext cx="9569074" cy="405496"/>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9  /  5  *  c  +  32</a:t>
            </a:r>
            <a:endParaRPr lang="en-US" sz="2200">
              <a:latin typeface="Courier New" panose="02070309020205020404" pitchFamily="49" charset="0"/>
            </a:endParaRPr>
          </a:p>
        </p:txBody>
      </p:sp>
      <p:grpSp>
        <p:nvGrpSpPr>
          <p:cNvPr id="4" name="Group 7"/>
          <p:cNvGrpSpPr/>
          <p:nvPr/>
        </p:nvGrpSpPr>
        <p:grpSpPr bwMode="auto">
          <a:xfrm>
            <a:off x="4176686" y="3987800"/>
            <a:ext cx="4031199" cy="2032000"/>
            <a:chOff x="1973" y="2512"/>
            <a:chExt cx="1905" cy="1280"/>
          </a:xfrm>
        </p:grpSpPr>
        <p:grpSp>
          <p:nvGrpSpPr>
            <p:cNvPr id="5" name="Group 8"/>
            <p:cNvGrpSpPr/>
            <p:nvPr/>
          </p:nvGrpSpPr>
          <p:grpSpPr bwMode="auto">
            <a:xfrm>
              <a:off x="1973" y="3304"/>
              <a:ext cx="531" cy="470"/>
              <a:chOff x="1973" y="3256"/>
              <a:chExt cx="531" cy="470"/>
            </a:xfrm>
          </p:grpSpPr>
          <p:sp>
            <p:nvSpPr>
              <p:cNvPr id="10263" name="Line 9"/>
              <p:cNvSpPr>
                <a:spLocks noChangeShapeType="1"/>
              </p:cNvSpPr>
              <p:nvPr/>
            </p:nvSpPr>
            <p:spPr bwMode="auto">
              <a:xfrm flipV="1">
                <a:off x="1973" y="3467"/>
                <a:ext cx="267" cy="259"/>
              </a:xfrm>
              <a:prstGeom prst="line">
                <a:avLst/>
              </a:prstGeom>
              <a:noFill/>
              <a:ln w="9525">
                <a:solidFill>
                  <a:schemeClr val="tx1"/>
                </a:solidFill>
                <a:round/>
              </a:ln>
            </p:spPr>
            <p:txBody>
              <a:bodyPr wrap="none" anchor="ctr"/>
              <a:lstStyle/>
              <a:p>
                <a:endParaRPr lang="en-US"/>
              </a:p>
            </p:txBody>
          </p:sp>
          <p:sp>
            <p:nvSpPr>
              <p:cNvPr id="10264" name="Line 10"/>
              <p:cNvSpPr>
                <a:spLocks noChangeShapeType="1"/>
              </p:cNvSpPr>
              <p:nvPr/>
            </p:nvSpPr>
            <p:spPr bwMode="auto">
              <a:xfrm>
                <a:off x="2240" y="3464"/>
                <a:ext cx="0" cy="258"/>
              </a:xfrm>
              <a:prstGeom prst="line">
                <a:avLst/>
              </a:prstGeom>
              <a:noFill/>
              <a:ln w="9525">
                <a:solidFill>
                  <a:schemeClr val="tx1"/>
                </a:solidFill>
                <a:round/>
              </a:ln>
            </p:spPr>
            <p:txBody>
              <a:bodyPr wrap="none" anchor="ctr"/>
              <a:lstStyle/>
              <a:p>
                <a:endParaRPr lang="en-US"/>
              </a:p>
            </p:txBody>
          </p:sp>
          <p:sp>
            <p:nvSpPr>
              <p:cNvPr id="10265" name="Line 11"/>
              <p:cNvSpPr>
                <a:spLocks noChangeShapeType="1"/>
              </p:cNvSpPr>
              <p:nvPr/>
            </p:nvSpPr>
            <p:spPr bwMode="auto">
              <a:xfrm flipH="1" flipV="1">
                <a:off x="2237" y="3464"/>
                <a:ext cx="267" cy="259"/>
              </a:xfrm>
              <a:prstGeom prst="line">
                <a:avLst/>
              </a:prstGeom>
              <a:noFill/>
              <a:ln w="9525">
                <a:solidFill>
                  <a:schemeClr val="tx1"/>
                </a:solidFill>
                <a:round/>
              </a:ln>
            </p:spPr>
            <p:txBody>
              <a:bodyPr wrap="none" anchor="ctr"/>
              <a:lstStyle/>
              <a:p>
                <a:endParaRPr lang="en-US"/>
              </a:p>
            </p:txBody>
          </p:sp>
          <p:sp>
            <p:nvSpPr>
              <p:cNvPr id="10266" name="Text Box 12"/>
              <p:cNvSpPr txBox="1">
                <a:spLocks noChangeArrowheads="1"/>
              </p:cNvSpPr>
              <p:nvPr/>
            </p:nvSpPr>
            <p:spPr bwMode="auto">
              <a:xfrm>
                <a:off x="2096" y="3256"/>
                <a:ext cx="288" cy="255"/>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1</a:t>
                </a:r>
                <a:endParaRPr lang="en-US" sz="2200">
                  <a:latin typeface="Courier New" panose="02070309020205020404" pitchFamily="49" charset="0"/>
                </a:endParaRPr>
              </a:p>
            </p:txBody>
          </p:sp>
        </p:grpSp>
        <p:grpSp>
          <p:nvGrpSpPr>
            <p:cNvPr id="6" name="Group 13"/>
            <p:cNvGrpSpPr/>
            <p:nvPr/>
          </p:nvGrpSpPr>
          <p:grpSpPr bwMode="auto">
            <a:xfrm>
              <a:off x="2304" y="2848"/>
              <a:ext cx="889" cy="944"/>
              <a:chOff x="2304" y="2928"/>
              <a:chExt cx="889" cy="944"/>
            </a:xfrm>
          </p:grpSpPr>
          <p:sp>
            <p:nvSpPr>
              <p:cNvPr id="10259" name="Line 14"/>
              <p:cNvSpPr>
                <a:spLocks noChangeShapeType="1"/>
              </p:cNvSpPr>
              <p:nvPr/>
            </p:nvSpPr>
            <p:spPr bwMode="auto">
              <a:xfrm flipV="1">
                <a:off x="2880" y="3152"/>
                <a:ext cx="0" cy="720"/>
              </a:xfrm>
              <a:prstGeom prst="line">
                <a:avLst/>
              </a:prstGeom>
              <a:noFill/>
              <a:ln w="9525">
                <a:solidFill>
                  <a:schemeClr val="tx1"/>
                </a:solidFill>
                <a:round/>
              </a:ln>
            </p:spPr>
            <p:txBody>
              <a:bodyPr wrap="none" anchor="ctr"/>
              <a:lstStyle/>
              <a:p>
                <a:endParaRPr lang="en-US"/>
              </a:p>
            </p:txBody>
          </p:sp>
          <p:sp>
            <p:nvSpPr>
              <p:cNvPr id="10260" name="Line 15"/>
              <p:cNvSpPr>
                <a:spLocks noChangeShapeType="1"/>
              </p:cNvSpPr>
              <p:nvPr/>
            </p:nvSpPr>
            <p:spPr bwMode="auto">
              <a:xfrm flipH="1">
                <a:off x="2304" y="3152"/>
                <a:ext cx="576" cy="288"/>
              </a:xfrm>
              <a:prstGeom prst="line">
                <a:avLst/>
              </a:prstGeom>
              <a:noFill/>
              <a:ln w="9525">
                <a:solidFill>
                  <a:schemeClr val="tx1"/>
                </a:solidFill>
                <a:round/>
              </a:ln>
            </p:spPr>
            <p:txBody>
              <a:bodyPr wrap="none" anchor="ctr"/>
              <a:lstStyle/>
              <a:p>
                <a:endParaRPr lang="en-US"/>
              </a:p>
            </p:txBody>
          </p:sp>
          <p:sp>
            <p:nvSpPr>
              <p:cNvPr id="10261" name="Line 16"/>
              <p:cNvSpPr>
                <a:spLocks noChangeShapeType="1"/>
              </p:cNvSpPr>
              <p:nvPr/>
            </p:nvSpPr>
            <p:spPr bwMode="auto">
              <a:xfrm>
                <a:off x="2880" y="3152"/>
                <a:ext cx="313" cy="705"/>
              </a:xfrm>
              <a:prstGeom prst="line">
                <a:avLst/>
              </a:prstGeom>
              <a:noFill/>
              <a:ln w="9525">
                <a:solidFill>
                  <a:schemeClr val="tx1"/>
                </a:solidFill>
                <a:round/>
              </a:ln>
            </p:spPr>
            <p:txBody>
              <a:bodyPr wrap="none" anchor="ctr"/>
              <a:lstStyle/>
              <a:p>
                <a:endParaRPr lang="en-US"/>
              </a:p>
            </p:txBody>
          </p:sp>
          <p:sp>
            <p:nvSpPr>
              <p:cNvPr id="10262" name="Text Box 17"/>
              <p:cNvSpPr txBox="1">
                <a:spLocks noChangeArrowheads="1"/>
              </p:cNvSpPr>
              <p:nvPr/>
            </p:nvSpPr>
            <p:spPr bwMode="auto">
              <a:xfrm>
                <a:off x="2659" y="2928"/>
                <a:ext cx="442" cy="255"/>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100</a:t>
                </a:r>
                <a:endParaRPr lang="en-US" sz="2200">
                  <a:latin typeface="Courier New" panose="02070309020205020404" pitchFamily="49" charset="0"/>
                </a:endParaRPr>
              </a:p>
            </p:txBody>
          </p:sp>
        </p:grpSp>
        <p:grpSp>
          <p:nvGrpSpPr>
            <p:cNvPr id="7" name="Group 18"/>
            <p:cNvGrpSpPr/>
            <p:nvPr/>
          </p:nvGrpSpPr>
          <p:grpSpPr bwMode="auto">
            <a:xfrm>
              <a:off x="3055" y="2512"/>
              <a:ext cx="823" cy="1272"/>
              <a:chOff x="3055" y="2592"/>
              <a:chExt cx="823" cy="1272"/>
            </a:xfrm>
          </p:grpSpPr>
          <p:sp>
            <p:nvSpPr>
              <p:cNvPr id="10255" name="Line 19"/>
              <p:cNvSpPr>
                <a:spLocks noChangeShapeType="1"/>
              </p:cNvSpPr>
              <p:nvPr/>
            </p:nvSpPr>
            <p:spPr bwMode="auto">
              <a:xfrm flipV="1">
                <a:off x="3504" y="2800"/>
                <a:ext cx="0" cy="1064"/>
              </a:xfrm>
              <a:prstGeom prst="line">
                <a:avLst/>
              </a:prstGeom>
              <a:noFill/>
              <a:ln w="9525">
                <a:solidFill>
                  <a:schemeClr val="tx1"/>
                </a:solidFill>
                <a:round/>
              </a:ln>
            </p:spPr>
            <p:txBody>
              <a:bodyPr wrap="none" anchor="ctr"/>
              <a:lstStyle/>
              <a:p>
                <a:endParaRPr lang="en-US"/>
              </a:p>
            </p:txBody>
          </p:sp>
          <p:sp>
            <p:nvSpPr>
              <p:cNvPr id="10256" name="Line 20"/>
              <p:cNvSpPr>
                <a:spLocks noChangeShapeType="1"/>
              </p:cNvSpPr>
              <p:nvPr/>
            </p:nvSpPr>
            <p:spPr bwMode="auto">
              <a:xfrm>
                <a:off x="3505" y="2797"/>
                <a:ext cx="373" cy="1051"/>
              </a:xfrm>
              <a:prstGeom prst="line">
                <a:avLst/>
              </a:prstGeom>
              <a:noFill/>
              <a:ln w="9525">
                <a:solidFill>
                  <a:schemeClr val="tx1"/>
                </a:solidFill>
                <a:round/>
              </a:ln>
            </p:spPr>
            <p:txBody>
              <a:bodyPr wrap="none" anchor="ctr"/>
              <a:lstStyle/>
              <a:p>
                <a:endParaRPr lang="en-US"/>
              </a:p>
            </p:txBody>
          </p:sp>
          <p:sp>
            <p:nvSpPr>
              <p:cNvPr id="10257" name="Line 21"/>
              <p:cNvSpPr>
                <a:spLocks noChangeShapeType="1"/>
              </p:cNvSpPr>
              <p:nvPr/>
            </p:nvSpPr>
            <p:spPr bwMode="auto">
              <a:xfrm flipH="1">
                <a:off x="3055" y="2797"/>
                <a:ext cx="450" cy="160"/>
              </a:xfrm>
              <a:prstGeom prst="line">
                <a:avLst/>
              </a:prstGeom>
              <a:noFill/>
              <a:ln w="9525">
                <a:solidFill>
                  <a:schemeClr val="tx1"/>
                </a:solidFill>
                <a:round/>
              </a:ln>
            </p:spPr>
            <p:txBody>
              <a:bodyPr wrap="none" anchor="ctr"/>
              <a:lstStyle/>
              <a:p>
                <a:endParaRPr lang="en-US"/>
              </a:p>
            </p:txBody>
          </p:sp>
          <p:sp>
            <p:nvSpPr>
              <p:cNvPr id="10258" name="Text Box 22"/>
              <p:cNvSpPr txBox="1">
                <a:spLocks noChangeArrowheads="1"/>
              </p:cNvSpPr>
              <p:nvPr/>
            </p:nvSpPr>
            <p:spPr bwMode="auto">
              <a:xfrm>
                <a:off x="3288" y="2592"/>
                <a:ext cx="442" cy="255"/>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132</a:t>
                </a:r>
                <a:endParaRPr lang="en-US" sz="2200">
                  <a:latin typeface="Courier New" panose="02070309020205020404" pitchFamily="49" charset="0"/>
                </a:endParaRPr>
              </a:p>
            </p:txBody>
          </p:sp>
        </p:grpSp>
      </p:grpSp>
      <p:sp>
        <p:nvSpPr>
          <p:cNvPr id="11"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12"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3"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8" name="Date Placeholder 7"/>
          <p:cNvSpPr>
            <a:spLocks noGrp="1"/>
          </p:cNvSpPr>
          <p:nvPr>
            <p:ph type="dt" sz="half" idx="10"/>
          </p:nvPr>
        </p:nvSpPr>
        <p:spPr/>
        <p:txBody>
          <a:bodyPr/>
          <a:p>
            <a:fld id="{75D1ADF2-558B-4C6D-97C5-6CBBA99CA23D}" type="datetime1">
              <a:rPr lang="en-US" smtClean="0"/>
            </a:fld>
            <a:endParaRPr lang="en-US"/>
          </a:p>
        </p:txBody>
      </p:sp>
      <p:sp>
        <p:nvSpPr>
          <p:cNvPr id="9" name="Footer Placeholder 8"/>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0"/>
                                        <p:tgtEl>
                                          <p:spTgt spid="418842"/>
                                        </p:tgtEl>
                                        <p:attrNameLst>
                                          <p:attrName>ppt_x</p:attrName>
                                        </p:attrNameLst>
                                      </p:cBhvr>
                                      <p:tavLst>
                                        <p:tav tm="0">
                                          <p:val>
                                            <p:strVal val="ppt_x"/>
                                          </p:val>
                                        </p:tav>
                                        <p:tav tm="100000">
                                          <p:val>
                                            <p:strVal val="ppt_x"/>
                                          </p:val>
                                        </p:tav>
                                      </p:tavLst>
                                    </p:anim>
                                    <p:anim calcmode="lin" valueType="num">
                                      <p:cBhvr additive="base">
                                        <p:cTn id="7" dur="1000"/>
                                        <p:tgtEl>
                                          <p:spTgt spid="418842"/>
                                        </p:tgtEl>
                                        <p:attrNameLst>
                                          <p:attrName>ppt_y</p:attrName>
                                        </p:attrNameLst>
                                      </p:cBhvr>
                                      <p:tavLst>
                                        <p:tav tm="0">
                                          <p:val>
                                            <p:strVal val="ppt_y"/>
                                          </p:val>
                                        </p:tav>
                                        <p:tav tm="100000">
                                          <p:val>
                                            <p:strVal val="1+ppt_h/2"/>
                                          </p:val>
                                        </p:tav>
                                      </p:tavLst>
                                    </p:anim>
                                    <p:set>
                                      <p:cBhvr>
                                        <p:cTn id="8" dur="1" fill="hold">
                                          <p:stCondLst>
                                            <p:cond delay="999"/>
                                          </p:stCondLst>
                                        </p:cTn>
                                        <p:tgtEl>
                                          <p:spTgt spid="418842"/>
                                        </p:tgtEl>
                                        <p:attrNameLst>
                                          <p:attrName>style.visibility</p:attrName>
                                        </p:attrNameLst>
                                      </p:cBhvr>
                                      <p:to>
                                        <p:strVal val="hidden"/>
                                      </p:to>
                                    </p:set>
                                  </p:childTnLst>
                                </p:cTn>
                              </p:par>
                              <p:par>
                                <p:cTn id="9" presetID="1" presetClass="entr" presetSubtype="0"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200"/>
                                  </p:stCondLst>
                                  <p:childTnLst>
                                    <p:set>
                                      <p:cBhvr>
                                        <p:cTn id="12" dur="1" fill="hold">
                                          <p:stCondLst>
                                            <p:cond delay="499"/>
                                          </p:stCondLst>
                                        </p:cTn>
                                        <p:tgtEl>
                                          <p:spTgt spid="418844">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42" grpId="0"/>
      <p:bldP spid="418844" grpId="0" autoUpdateAnimBg="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89" y="76200"/>
            <a:ext cx="12188825" cy="930277"/>
          </a:xfrm>
          <a:noFill/>
        </p:spPr>
        <p:txBody>
          <a:bodyPr>
            <a:normAutofit/>
          </a:bodyPr>
          <a:lstStyle/>
          <a:p>
            <a:pPr algn="ctr"/>
            <a:r>
              <a:rPr lang="en-US" sz="3400" dirty="0">
                <a:solidFill>
                  <a:srgbClr val="FF0000"/>
                </a:solidFill>
                <a:latin typeface="Copperplate Gothic Light" panose="020E0507020206020404" pitchFamily="34" charset="0"/>
              </a:rPr>
              <a:t>The Pitfalls of Integer Division</a:t>
            </a:r>
            <a:endParaRPr lang="en-US" sz="3400" dirty="0">
              <a:latin typeface="Copperplate Gothic Light" panose="020E0507020206020404" pitchFamily="34" charset="0"/>
            </a:endParaRPr>
          </a:p>
        </p:txBody>
      </p:sp>
      <p:grpSp>
        <p:nvGrpSpPr>
          <p:cNvPr id="2" name="Group 29"/>
          <p:cNvGrpSpPr/>
          <p:nvPr/>
        </p:nvGrpSpPr>
        <p:grpSpPr bwMode="auto">
          <a:xfrm>
            <a:off x="580390" y="860425"/>
            <a:ext cx="10629900" cy="4464050"/>
            <a:chOff x="0" y="599"/>
            <a:chExt cx="5760" cy="3600"/>
          </a:xfrm>
        </p:grpSpPr>
        <p:sp>
          <p:nvSpPr>
            <p:cNvPr id="11286" name="Rectangle 30"/>
            <p:cNvSpPr>
              <a:spLocks noChangeArrowheads="1"/>
            </p:cNvSpPr>
            <p:nvPr/>
          </p:nvSpPr>
          <p:spPr bwMode="auto">
            <a:xfrm>
              <a:off x="0" y="599"/>
              <a:ext cx="5760" cy="3600"/>
            </a:xfrm>
            <a:prstGeom prst="rect">
              <a:avLst/>
            </a:prstGeom>
            <a:solidFill>
              <a:srgbClr val="CCFFFF"/>
            </a:solidFill>
            <a:ln w="9525">
              <a:noFill/>
              <a:miter lim="800000"/>
            </a:ln>
          </p:spPr>
          <p:txBody>
            <a:bodyPr wrap="none" anchor="ctr"/>
            <a:lstStyle/>
            <a:p>
              <a:endParaRPr lang="en-US"/>
            </a:p>
          </p:txBody>
        </p:sp>
        <p:sp>
          <p:nvSpPr>
            <p:cNvPr id="11287" name="Text Box 31"/>
            <p:cNvSpPr txBox="1">
              <a:spLocks noChangeArrowheads="1"/>
            </p:cNvSpPr>
            <p:nvPr/>
          </p:nvSpPr>
          <p:spPr bwMode="auto">
            <a:xfrm>
              <a:off x="288" y="749"/>
              <a:ext cx="5184" cy="520"/>
            </a:xfrm>
            <a:prstGeom prst="rect">
              <a:avLst/>
            </a:prstGeom>
            <a:noFill/>
            <a:ln w="9525">
              <a:noFill/>
              <a:miter lim="800000"/>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You can fix this problem by converting the fraction to a double, either by inserting decimal points or by using a type cast:</a:t>
              </a:r>
              <a:endParaRPr lang="en-US" sz="2000" dirty="0">
                <a:latin typeface="Times New Roman" panose="02020603050405020304" pitchFamily="18" charset="0"/>
                <a:cs typeface="Times New Roman" panose="02020603050405020304" pitchFamily="18" charset="0"/>
              </a:endParaRPr>
            </a:p>
          </p:txBody>
        </p:sp>
        <p:sp>
          <p:nvSpPr>
            <p:cNvPr id="11288" name="Text Box 32"/>
            <p:cNvSpPr txBox="1">
              <a:spLocks noChangeArrowheads="1"/>
            </p:cNvSpPr>
            <p:nvPr/>
          </p:nvSpPr>
          <p:spPr bwMode="auto">
            <a:xfrm>
              <a:off x="720" y="1354"/>
              <a:ext cx="4608" cy="565"/>
            </a:xfrm>
            <a:prstGeom prst="rect">
              <a:avLst/>
            </a:prstGeom>
            <a:noFill/>
            <a:ln w="9525">
              <a:noFill/>
              <a:miter lim="800000"/>
            </a:ln>
          </p:spPr>
          <p:txBody>
            <a:bodyPr>
              <a:spAutoFit/>
            </a:bodyPr>
            <a:lstStyle/>
            <a:p>
              <a:pPr algn="just">
                <a:lnSpc>
                  <a:spcPct val="90000"/>
                </a:lnSpc>
              </a:pPr>
              <a:r>
                <a:rPr lang="en-US" sz="2200">
                  <a:latin typeface="Courier New" panose="02070309020205020404" pitchFamily="49" charset="0"/>
                </a:rPr>
                <a:t>double c = 100;</a:t>
              </a:r>
              <a:endParaRPr lang="en-US" sz="2200">
                <a:latin typeface="Courier New" panose="02070309020205020404" pitchFamily="49" charset="0"/>
              </a:endParaRPr>
            </a:p>
            <a:p>
              <a:pPr algn="just">
                <a:lnSpc>
                  <a:spcPct val="90000"/>
                </a:lnSpc>
              </a:pPr>
              <a:r>
                <a:rPr lang="en-US" sz="2200">
                  <a:latin typeface="Courier New" panose="02070309020205020404" pitchFamily="49" charset="0"/>
                </a:rPr>
                <a:t>double f = (double) 9 / 5 * c + 32;</a:t>
              </a:r>
              <a:endParaRPr lang="en-US" sz="2200">
                <a:latin typeface="Courier New" panose="02070309020205020404" pitchFamily="49" charset="0"/>
              </a:endParaRPr>
            </a:p>
          </p:txBody>
        </p:sp>
      </p:grpSp>
      <p:grpSp>
        <p:nvGrpSpPr>
          <p:cNvPr id="3" name="Group 33"/>
          <p:cNvGrpSpPr/>
          <p:nvPr/>
        </p:nvGrpSpPr>
        <p:grpSpPr bwMode="auto">
          <a:xfrm>
            <a:off x="611665" y="2007236"/>
            <a:ext cx="10969943" cy="3541713"/>
            <a:chOff x="288" y="1920"/>
            <a:chExt cx="5184" cy="2231"/>
          </a:xfrm>
        </p:grpSpPr>
        <p:sp>
          <p:nvSpPr>
            <p:cNvPr id="11269" name="Text Box 34"/>
            <p:cNvSpPr txBox="1">
              <a:spLocks noChangeArrowheads="1"/>
            </p:cNvSpPr>
            <p:nvPr/>
          </p:nvSpPr>
          <p:spPr bwMode="auto">
            <a:xfrm>
              <a:off x="288" y="1920"/>
              <a:ext cx="5184" cy="233"/>
            </a:xfrm>
            <a:prstGeom prst="rect">
              <a:avLst/>
            </a:prstGeom>
            <a:noFill/>
            <a:ln w="9525">
              <a:noFill/>
              <a:miter lim="800000"/>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The computation now looks like this:</a:t>
              </a:r>
              <a:endParaRPr lang="en-US" sz="2000" dirty="0">
                <a:latin typeface="Times New Roman" panose="02020603050405020304" pitchFamily="18" charset="0"/>
                <a:cs typeface="Times New Roman" panose="02020603050405020304" pitchFamily="18" charset="0"/>
              </a:endParaRPr>
            </a:p>
          </p:txBody>
        </p:sp>
        <p:sp>
          <p:nvSpPr>
            <p:cNvPr id="11270" name="Line 35"/>
            <p:cNvSpPr>
              <a:spLocks noChangeShapeType="1"/>
            </p:cNvSpPr>
            <p:nvPr/>
          </p:nvSpPr>
          <p:spPr bwMode="auto">
            <a:xfrm flipV="1">
              <a:off x="2141" y="3211"/>
              <a:ext cx="445" cy="209"/>
            </a:xfrm>
            <a:prstGeom prst="line">
              <a:avLst/>
            </a:prstGeom>
            <a:noFill/>
            <a:ln w="9525">
              <a:solidFill>
                <a:schemeClr val="tx1"/>
              </a:solidFill>
              <a:round/>
            </a:ln>
          </p:spPr>
          <p:txBody>
            <a:bodyPr wrap="none" anchor="ctr"/>
            <a:lstStyle/>
            <a:p>
              <a:endParaRPr lang="en-US"/>
            </a:p>
          </p:txBody>
        </p:sp>
        <p:sp>
          <p:nvSpPr>
            <p:cNvPr id="11271" name="Line 36"/>
            <p:cNvSpPr>
              <a:spLocks noChangeShapeType="1"/>
            </p:cNvSpPr>
            <p:nvPr/>
          </p:nvSpPr>
          <p:spPr bwMode="auto">
            <a:xfrm>
              <a:off x="2586" y="3208"/>
              <a:ext cx="7" cy="692"/>
            </a:xfrm>
            <a:prstGeom prst="line">
              <a:avLst/>
            </a:prstGeom>
            <a:noFill/>
            <a:ln w="9525">
              <a:solidFill>
                <a:schemeClr val="tx1"/>
              </a:solidFill>
              <a:round/>
            </a:ln>
          </p:spPr>
          <p:txBody>
            <a:bodyPr wrap="none" anchor="ctr"/>
            <a:lstStyle/>
            <a:p>
              <a:endParaRPr lang="en-US"/>
            </a:p>
          </p:txBody>
        </p:sp>
        <p:sp>
          <p:nvSpPr>
            <p:cNvPr id="11272" name="Line 37"/>
            <p:cNvSpPr>
              <a:spLocks noChangeShapeType="1"/>
            </p:cNvSpPr>
            <p:nvPr/>
          </p:nvSpPr>
          <p:spPr bwMode="auto">
            <a:xfrm flipH="1" flipV="1">
              <a:off x="2583" y="3208"/>
              <a:ext cx="290" cy="686"/>
            </a:xfrm>
            <a:prstGeom prst="line">
              <a:avLst/>
            </a:prstGeom>
            <a:noFill/>
            <a:ln w="9525">
              <a:solidFill>
                <a:schemeClr val="tx1"/>
              </a:solidFill>
              <a:round/>
            </a:ln>
          </p:spPr>
          <p:txBody>
            <a:bodyPr wrap="none" anchor="ctr"/>
            <a:lstStyle/>
            <a:p>
              <a:endParaRPr lang="en-US"/>
            </a:p>
          </p:txBody>
        </p:sp>
        <p:sp>
          <p:nvSpPr>
            <p:cNvPr id="11273" name="Text Box 38"/>
            <p:cNvSpPr txBox="1">
              <a:spLocks noChangeArrowheads="1"/>
            </p:cNvSpPr>
            <p:nvPr/>
          </p:nvSpPr>
          <p:spPr bwMode="auto">
            <a:xfrm>
              <a:off x="2296" y="3000"/>
              <a:ext cx="576" cy="255"/>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1.8</a:t>
              </a:r>
              <a:endParaRPr lang="en-US" sz="2200">
                <a:latin typeface="Courier New" panose="02070309020205020404" pitchFamily="49" charset="0"/>
              </a:endParaRPr>
            </a:p>
          </p:txBody>
        </p:sp>
        <p:sp>
          <p:nvSpPr>
            <p:cNvPr id="11274" name="Line 39"/>
            <p:cNvSpPr>
              <a:spLocks noChangeShapeType="1"/>
            </p:cNvSpPr>
            <p:nvPr/>
          </p:nvSpPr>
          <p:spPr bwMode="auto">
            <a:xfrm flipV="1">
              <a:off x="3225" y="2768"/>
              <a:ext cx="1" cy="1140"/>
            </a:xfrm>
            <a:prstGeom prst="line">
              <a:avLst/>
            </a:prstGeom>
            <a:noFill/>
            <a:ln w="9525">
              <a:solidFill>
                <a:schemeClr val="tx1"/>
              </a:solidFill>
              <a:round/>
            </a:ln>
          </p:spPr>
          <p:txBody>
            <a:bodyPr wrap="none" anchor="ctr"/>
            <a:lstStyle/>
            <a:p>
              <a:endParaRPr lang="en-US"/>
            </a:p>
          </p:txBody>
        </p:sp>
        <p:sp>
          <p:nvSpPr>
            <p:cNvPr id="11275" name="Line 40"/>
            <p:cNvSpPr>
              <a:spLocks noChangeShapeType="1"/>
            </p:cNvSpPr>
            <p:nvPr/>
          </p:nvSpPr>
          <p:spPr bwMode="auto">
            <a:xfrm flipH="1">
              <a:off x="2768" y="2768"/>
              <a:ext cx="458" cy="256"/>
            </a:xfrm>
            <a:prstGeom prst="line">
              <a:avLst/>
            </a:prstGeom>
            <a:noFill/>
            <a:ln w="9525">
              <a:solidFill>
                <a:schemeClr val="tx1"/>
              </a:solidFill>
              <a:round/>
            </a:ln>
          </p:spPr>
          <p:txBody>
            <a:bodyPr wrap="none" anchor="ctr"/>
            <a:lstStyle/>
            <a:p>
              <a:endParaRPr lang="en-US"/>
            </a:p>
          </p:txBody>
        </p:sp>
        <p:sp>
          <p:nvSpPr>
            <p:cNvPr id="11276" name="Line 41"/>
            <p:cNvSpPr>
              <a:spLocks noChangeShapeType="1"/>
            </p:cNvSpPr>
            <p:nvPr/>
          </p:nvSpPr>
          <p:spPr bwMode="auto">
            <a:xfrm>
              <a:off x="3226" y="2768"/>
              <a:ext cx="291" cy="1162"/>
            </a:xfrm>
            <a:prstGeom prst="line">
              <a:avLst/>
            </a:prstGeom>
            <a:noFill/>
            <a:ln w="9525">
              <a:solidFill>
                <a:schemeClr val="tx1"/>
              </a:solidFill>
              <a:round/>
            </a:ln>
          </p:spPr>
          <p:txBody>
            <a:bodyPr wrap="none" anchor="ctr"/>
            <a:lstStyle/>
            <a:p>
              <a:endParaRPr lang="en-US"/>
            </a:p>
          </p:txBody>
        </p:sp>
        <p:sp>
          <p:nvSpPr>
            <p:cNvPr id="11277" name="Text Box 42"/>
            <p:cNvSpPr txBox="1">
              <a:spLocks noChangeArrowheads="1"/>
            </p:cNvSpPr>
            <p:nvPr/>
          </p:nvSpPr>
          <p:spPr bwMode="auto">
            <a:xfrm>
              <a:off x="2880" y="2544"/>
              <a:ext cx="672" cy="255"/>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180.0</a:t>
              </a:r>
              <a:endParaRPr lang="en-US" sz="2200">
                <a:latin typeface="Courier New" panose="02070309020205020404" pitchFamily="49" charset="0"/>
              </a:endParaRPr>
            </a:p>
          </p:txBody>
        </p:sp>
        <p:sp>
          <p:nvSpPr>
            <p:cNvPr id="11278" name="Line 43"/>
            <p:cNvSpPr>
              <a:spLocks noChangeShapeType="1"/>
            </p:cNvSpPr>
            <p:nvPr/>
          </p:nvSpPr>
          <p:spPr bwMode="auto">
            <a:xfrm flipV="1">
              <a:off x="3850" y="2416"/>
              <a:ext cx="0" cy="1506"/>
            </a:xfrm>
            <a:prstGeom prst="line">
              <a:avLst/>
            </a:prstGeom>
            <a:noFill/>
            <a:ln w="9525">
              <a:solidFill>
                <a:schemeClr val="tx1"/>
              </a:solidFill>
              <a:round/>
            </a:ln>
          </p:spPr>
          <p:txBody>
            <a:bodyPr wrap="none" anchor="ctr"/>
            <a:lstStyle/>
            <a:p>
              <a:endParaRPr lang="en-US"/>
            </a:p>
          </p:txBody>
        </p:sp>
        <p:sp>
          <p:nvSpPr>
            <p:cNvPr id="11279" name="Line 44"/>
            <p:cNvSpPr>
              <a:spLocks noChangeShapeType="1"/>
            </p:cNvSpPr>
            <p:nvPr/>
          </p:nvSpPr>
          <p:spPr bwMode="auto">
            <a:xfrm>
              <a:off x="3851" y="2413"/>
              <a:ext cx="365" cy="1508"/>
            </a:xfrm>
            <a:prstGeom prst="line">
              <a:avLst/>
            </a:prstGeom>
            <a:noFill/>
            <a:ln w="9525">
              <a:solidFill>
                <a:schemeClr val="tx1"/>
              </a:solidFill>
              <a:round/>
            </a:ln>
          </p:spPr>
          <p:txBody>
            <a:bodyPr wrap="none" anchor="ctr"/>
            <a:lstStyle/>
            <a:p>
              <a:endParaRPr lang="en-US"/>
            </a:p>
          </p:txBody>
        </p:sp>
        <p:sp>
          <p:nvSpPr>
            <p:cNvPr id="11280" name="Line 45"/>
            <p:cNvSpPr>
              <a:spLocks noChangeShapeType="1"/>
            </p:cNvSpPr>
            <p:nvPr/>
          </p:nvSpPr>
          <p:spPr bwMode="auto">
            <a:xfrm flipH="1">
              <a:off x="3467" y="2413"/>
              <a:ext cx="384" cy="176"/>
            </a:xfrm>
            <a:prstGeom prst="line">
              <a:avLst/>
            </a:prstGeom>
            <a:noFill/>
            <a:ln w="9525">
              <a:solidFill>
                <a:schemeClr val="tx1"/>
              </a:solidFill>
              <a:round/>
            </a:ln>
          </p:spPr>
          <p:txBody>
            <a:bodyPr wrap="none" anchor="ctr"/>
            <a:lstStyle/>
            <a:p>
              <a:endParaRPr lang="en-US"/>
            </a:p>
          </p:txBody>
        </p:sp>
        <p:sp>
          <p:nvSpPr>
            <p:cNvPr id="11281" name="Text Box 46"/>
            <p:cNvSpPr txBox="1">
              <a:spLocks noChangeArrowheads="1"/>
            </p:cNvSpPr>
            <p:nvPr/>
          </p:nvSpPr>
          <p:spPr bwMode="auto">
            <a:xfrm>
              <a:off x="3488" y="2192"/>
              <a:ext cx="720" cy="255"/>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212.0</a:t>
              </a:r>
              <a:endParaRPr lang="en-US" sz="2200">
                <a:latin typeface="Courier New" panose="02070309020205020404" pitchFamily="49" charset="0"/>
              </a:endParaRPr>
            </a:p>
          </p:txBody>
        </p:sp>
        <p:sp>
          <p:nvSpPr>
            <p:cNvPr id="11282" name="Text Box 47"/>
            <p:cNvSpPr txBox="1">
              <a:spLocks noChangeArrowheads="1"/>
            </p:cNvSpPr>
            <p:nvPr/>
          </p:nvSpPr>
          <p:spPr bwMode="auto">
            <a:xfrm>
              <a:off x="432" y="3896"/>
              <a:ext cx="4706" cy="255"/>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(double) 9  /  5  *  c  +  32</a:t>
              </a:r>
              <a:endParaRPr lang="en-US" sz="2200">
                <a:latin typeface="Courier New" panose="02070309020205020404" pitchFamily="49" charset="0"/>
              </a:endParaRPr>
            </a:p>
          </p:txBody>
        </p:sp>
        <p:sp>
          <p:nvSpPr>
            <p:cNvPr id="11283" name="Line 48"/>
            <p:cNvSpPr>
              <a:spLocks noChangeShapeType="1"/>
            </p:cNvSpPr>
            <p:nvPr/>
          </p:nvSpPr>
          <p:spPr bwMode="auto">
            <a:xfrm flipV="1">
              <a:off x="1678" y="3616"/>
              <a:ext cx="288" cy="288"/>
            </a:xfrm>
            <a:prstGeom prst="line">
              <a:avLst/>
            </a:prstGeom>
            <a:noFill/>
            <a:ln w="9525">
              <a:solidFill>
                <a:schemeClr val="tx1"/>
              </a:solidFill>
              <a:round/>
            </a:ln>
          </p:spPr>
          <p:txBody>
            <a:bodyPr wrap="none" anchor="ctr"/>
            <a:lstStyle/>
            <a:p>
              <a:endParaRPr lang="en-US"/>
            </a:p>
          </p:txBody>
        </p:sp>
        <p:sp>
          <p:nvSpPr>
            <p:cNvPr id="11284" name="Line 49"/>
            <p:cNvSpPr>
              <a:spLocks noChangeShapeType="1"/>
            </p:cNvSpPr>
            <p:nvPr/>
          </p:nvSpPr>
          <p:spPr bwMode="auto">
            <a:xfrm>
              <a:off x="1966" y="3616"/>
              <a:ext cx="290" cy="298"/>
            </a:xfrm>
            <a:prstGeom prst="line">
              <a:avLst/>
            </a:prstGeom>
            <a:noFill/>
            <a:ln w="9525">
              <a:solidFill>
                <a:schemeClr val="tx1"/>
              </a:solidFill>
              <a:round/>
            </a:ln>
          </p:spPr>
          <p:txBody>
            <a:bodyPr wrap="none" anchor="ctr"/>
            <a:lstStyle/>
            <a:p>
              <a:endParaRPr lang="en-US"/>
            </a:p>
          </p:txBody>
        </p:sp>
        <p:sp>
          <p:nvSpPr>
            <p:cNvPr id="11285" name="Text Box 50"/>
            <p:cNvSpPr txBox="1">
              <a:spLocks noChangeArrowheads="1"/>
            </p:cNvSpPr>
            <p:nvPr/>
          </p:nvSpPr>
          <p:spPr bwMode="auto">
            <a:xfrm>
              <a:off x="1688" y="3408"/>
              <a:ext cx="576" cy="255"/>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9.0</a:t>
              </a:r>
              <a:endParaRPr lang="en-US" sz="2200">
                <a:latin typeface="Courier New" panose="02070309020205020404" pitchFamily="49" charset="0"/>
              </a:endParaRPr>
            </a:p>
          </p:txBody>
        </p:sp>
      </p:gr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p:nvPr/>
        </p:nvSpPr>
        <p:spPr>
          <a:xfrm>
            <a:off x="554044" y="1102525"/>
            <a:ext cx="11353800" cy="51815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Robust and Secure:- </a:t>
            </a:r>
            <a:r>
              <a:rPr lang="en-US" sz="2200" dirty="0">
                <a:latin typeface="Times New Roman" panose="02020603050405020304" pitchFamily="18" charset="0"/>
                <a:cs typeface="Times New Roman" panose="02020603050405020304" pitchFamily="18" charset="0"/>
              </a:rPr>
              <a:t>The Code of java is Robust and Means of first checks the reliability of the code before Execution When We trying to Convert the Higher data type into the Lower Then it Checks the Demotion of the Code the It Will Warns a User to Not to do this So it is called as Robust.  Secure : When We convert the Code from One Machine to Another the First Check the Code either it is Effected by the Virus or not or it Checks the Safety of the Code if code contains the Virus then it will never Executed that code on to the Machine.</a:t>
            </a:r>
            <a:endParaRPr lang="en-US" sz="22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Distributed:- </a:t>
            </a:r>
            <a:r>
              <a:rPr lang="en-US" sz="2200" dirty="0">
                <a:latin typeface="Times New Roman" panose="02020603050405020304" pitchFamily="18" charset="0"/>
                <a:cs typeface="Times New Roman" panose="02020603050405020304" pitchFamily="18" charset="0"/>
              </a:rPr>
              <a:t>Java is Distributed Language Means because the program of java is compiled onto one machine can be easily transferred to machine and Executes them on another machine because facility of Bytes Codes So java is Specially designed For Internet Users which uses the Remote Computers For Executing their Programs on local machine after transferring the Programs from Remote Computers or either from the internet. </a:t>
            </a:r>
            <a:endParaRPr lang="en-US" sz="22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Simple Small and Familiar:- </a:t>
            </a:r>
            <a:r>
              <a:rPr lang="en-US" sz="2200" dirty="0">
                <a:latin typeface="Times New Roman" panose="02020603050405020304" pitchFamily="18" charset="0"/>
                <a:cs typeface="Times New Roman" panose="02020603050405020304" pitchFamily="18" charset="0"/>
              </a:rPr>
              <a:t>is a simple Language Because it contains many features of other Languages like c and C++ and Java Removes Complexity because it doesn’t use pointers, Storage Classes and Go to Statements and java Doesn’t support Multiple Inheritance</a:t>
            </a:r>
            <a:endParaRPr lang="en-US" sz="22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Multithreaded and Interactive:- </a:t>
            </a:r>
            <a:r>
              <a:rPr lang="en-US" sz="2200" dirty="0">
                <a:latin typeface="Times New Roman" panose="02020603050405020304" pitchFamily="18" charset="0"/>
                <a:cs typeface="Times New Roman" panose="02020603050405020304" pitchFamily="18" charset="0"/>
              </a:rPr>
              <a:t>Java uses Multithreaded Techniques For Execution Means Like in other in Structure Languages Code is Divided into the Small Parts Like These Code of java is divided into the Smaller parts those are Executed by java in Sequence and Timing Manner this is Called as Multithreaded In this Program of java is divided into the Small parts those are Executed by Compiler of java itself Java is Called as Interactive because Code of java Sup</a:t>
            </a:r>
            <a:endParaRPr lang="en-US" sz="22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Dynamic and Extensible Code:- </a:t>
            </a:r>
            <a:r>
              <a:rPr lang="en-US" sz="2200" dirty="0">
                <a:latin typeface="Times New Roman" panose="02020603050405020304" pitchFamily="18" charset="0"/>
                <a:cs typeface="Times New Roman" panose="02020603050405020304" pitchFamily="18" charset="0"/>
              </a:rPr>
              <a:t>Java has Dynamic and Extensible Code Means With the Help of OOPS java Provides Inheritance and With the Help of Inheritance we Reuse the Code that is Pre-defined and Also uses all the built in Functions of java and Classes</a:t>
            </a:r>
            <a:endParaRPr lang="en-US" sz="22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endParaRPr lang="en-US" sz="1600" dirty="0">
              <a:latin typeface="Arial" panose="020B0604020202020204" pitchFamily="34" charset="0"/>
              <a:cs typeface="Arial" panose="020B0604020202020204" pitchFamily="34" charset="0"/>
            </a:endParaRPr>
          </a:p>
          <a:p>
            <a:pPr marL="914400" lvl="1" indent="-457200" algn="just">
              <a:buFont typeface="+mj-lt"/>
              <a:buAutoNum type="arabicPeriod" startAt="4"/>
              <a:defRPr/>
            </a:pP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9"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10"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1"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The Remainder Operator</a:t>
            </a:r>
            <a:endParaRPr lang="en-US" sz="3400" dirty="0">
              <a:latin typeface="Copperplate Gothic Light" panose="020E0507020206020404" pitchFamily="34" charset="0"/>
            </a:endParaRPr>
          </a:p>
        </p:txBody>
      </p:sp>
      <p:sp>
        <p:nvSpPr>
          <p:cNvPr id="404484" name="Rectangle 4"/>
          <p:cNvSpPr>
            <a:spLocks noChangeArrowheads="1"/>
          </p:cNvSpPr>
          <p:nvPr/>
        </p:nvSpPr>
        <p:spPr bwMode="auto">
          <a:xfrm>
            <a:off x="657585" y="3657600"/>
            <a:ext cx="10834511" cy="2209800"/>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result of the % operator make intuitive sense only if both operands are positive.  The examples in this book do not depend on knowing how % works with negative numbers.</a:t>
            </a:r>
            <a:endParaRPr lang="en-US" sz="2000" dirty="0">
              <a:latin typeface="Times New Roman" panose="02020603050405020304" pitchFamily="18" charset="0"/>
              <a:cs typeface="Times New Roman" panose="02020603050405020304" pitchFamily="18" charset="0"/>
            </a:endParaRPr>
          </a:p>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remainder operator turns out to be useful in a surprising number of programming applications and is well worth a bit of study.</a:t>
            </a:r>
            <a:endParaRPr lang="en-US" sz="2000" dirty="0">
              <a:latin typeface="Times New Roman" panose="02020603050405020304" pitchFamily="18" charset="0"/>
              <a:cs typeface="Times New Roman" panose="02020603050405020304" pitchFamily="18" charset="0"/>
            </a:endParaRPr>
          </a:p>
        </p:txBody>
      </p:sp>
      <p:grpSp>
        <p:nvGrpSpPr>
          <p:cNvPr id="2" name="Group 40"/>
          <p:cNvGrpSpPr/>
          <p:nvPr/>
        </p:nvGrpSpPr>
        <p:grpSpPr bwMode="auto">
          <a:xfrm>
            <a:off x="644888" y="1155700"/>
            <a:ext cx="10834511" cy="2311400"/>
            <a:chOff x="304" y="728"/>
            <a:chExt cx="5120" cy="1456"/>
          </a:xfrm>
        </p:grpSpPr>
        <p:sp>
          <p:nvSpPr>
            <p:cNvPr id="12293" name="Rectangle 3"/>
            <p:cNvSpPr>
              <a:spLocks noChangeArrowheads="1"/>
            </p:cNvSpPr>
            <p:nvPr/>
          </p:nvSpPr>
          <p:spPr bwMode="auto">
            <a:xfrm>
              <a:off x="304" y="728"/>
              <a:ext cx="5120" cy="748"/>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only arithmetic operator that has no direct mathematical counterpart is %, which applies only to integer operands and computes the remainder when the first divided by the second:</a:t>
              </a:r>
              <a:endParaRPr lang="en-US" sz="2000" dirty="0">
                <a:latin typeface="Times New Roman" panose="02020603050405020304" pitchFamily="18" charset="0"/>
                <a:cs typeface="Times New Roman" panose="02020603050405020304" pitchFamily="18" charset="0"/>
              </a:endParaRPr>
            </a:p>
          </p:txBody>
        </p:sp>
        <p:sp>
          <p:nvSpPr>
            <p:cNvPr id="12294" name="Rectangle 23"/>
            <p:cNvSpPr>
              <a:spLocks noChangeArrowheads="1"/>
            </p:cNvSpPr>
            <p:nvPr/>
          </p:nvSpPr>
          <p:spPr bwMode="auto">
            <a:xfrm>
              <a:off x="1784" y="1432"/>
              <a:ext cx="840" cy="269"/>
            </a:xfrm>
            <a:prstGeom prst="rect">
              <a:avLst/>
            </a:prstGeom>
            <a:noFill/>
            <a:ln w="9525">
              <a:noFill/>
              <a:miter lim="800000"/>
            </a:ln>
          </p:spPr>
          <p:txBody>
            <a:bodyPr>
              <a:spAutoFit/>
            </a:bodyPr>
            <a:lstStyle/>
            <a:p>
              <a:pPr algn="ctr"/>
              <a:r>
                <a:rPr lang="en-US" sz="2200">
                  <a:latin typeface="Courier New" panose="02070309020205020404" pitchFamily="49" charset="0"/>
                </a:rPr>
                <a:t>14 % 5</a:t>
              </a:r>
              <a:endParaRPr lang="en-US" sz="2200">
                <a:latin typeface="Courier New" panose="02070309020205020404" pitchFamily="49" charset="0"/>
              </a:endParaRPr>
            </a:p>
          </p:txBody>
        </p:sp>
        <p:sp>
          <p:nvSpPr>
            <p:cNvPr id="12295" name="Text Box 24"/>
            <p:cNvSpPr txBox="1">
              <a:spLocks noChangeArrowheads="1"/>
            </p:cNvSpPr>
            <p:nvPr/>
          </p:nvSpPr>
          <p:spPr bwMode="auto">
            <a:xfrm>
              <a:off x="2616" y="1416"/>
              <a:ext cx="752" cy="288"/>
            </a:xfrm>
            <a:prstGeom prst="rect">
              <a:avLst/>
            </a:prstGeom>
            <a:noFill/>
            <a:ln w="9525">
              <a:noFill/>
              <a:miter lim="800000"/>
            </a:ln>
          </p:spPr>
          <p:txBody>
            <a:bodyPr>
              <a:spAutoFit/>
            </a:bodyPr>
            <a:lstStyle/>
            <a:p>
              <a:pPr>
                <a:spcBef>
                  <a:spcPct val="50000"/>
                </a:spcBef>
              </a:pPr>
              <a:r>
                <a:rPr lang="en-US" sz="2400" i="1"/>
                <a:t>returns</a:t>
              </a:r>
              <a:endParaRPr lang="en-US" sz="2400" i="1">
                <a:latin typeface="Times" pitchFamily="-96" charset="0"/>
              </a:endParaRPr>
            </a:p>
          </p:txBody>
        </p:sp>
        <p:sp>
          <p:nvSpPr>
            <p:cNvPr id="12296" name="Text Box 29"/>
            <p:cNvSpPr txBox="1">
              <a:spLocks noChangeArrowheads="1"/>
            </p:cNvSpPr>
            <p:nvPr/>
          </p:nvSpPr>
          <p:spPr bwMode="auto">
            <a:xfrm>
              <a:off x="3368" y="1432"/>
              <a:ext cx="752" cy="269"/>
            </a:xfrm>
            <a:prstGeom prst="rect">
              <a:avLst/>
            </a:prstGeom>
            <a:noFill/>
            <a:ln w="9525">
              <a:noFill/>
              <a:miter lim="800000"/>
            </a:ln>
          </p:spPr>
          <p:txBody>
            <a:bodyPr>
              <a:spAutoFit/>
            </a:bodyPr>
            <a:lstStyle/>
            <a:p>
              <a:pPr>
                <a:spcBef>
                  <a:spcPct val="50000"/>
                </a:spcBef>
              </a:pPr>
              <a:r>
                <a:rPr lang="en-US" sz="2200">
                  <a:latin typeface="Courier New" panose="02070309020205020404" pitchFamily="49" charset="0"/>
                </a:rPr>
                <a:t>4</a:t>
              </a:r>
              <a:endParaRPr lang="en-US" sz="2200">
                <a:latin typeface="Courier New" panose="02070309020205020404" pitchFamily="49" charset="0"/>
              </a:endParaRPr>
            </a:p>
          </p:txBody>
        </p:sp>
        <p:sp>
          <p:nvSpPr>
            <p:cNvPr id="12297" name="Rectangle 31"/>
            <p:cNvSpPr>
              <a:spLocks noChangeArrowheads="1"/>
            </p:cNvSpPr>
            <p:nvPr/>
          </p:nvSpPr>
          <p:spPr bwMode="auto">
            <a:xfrm>
              <a:off x="1784" y="1664"/>
              <a:ext cx="840" cy="269"/>
            </a:xfrm>
            <a:prstGeom prst="rect">
              <a:avLst/>
            </a:prstGeom>
            <a:noFill/>
            <a:ln w="9525">
              <a:noFill/>
              <a:miter lim="800000"/>
            </a:ln>
          </p:spPr>
          <p:txBody>
            <a:bodyPr>
              <a:spAutoFit/>
            </a:bodyPr>
            <a:lstStyle/>
            <a:p>
              <a:pPr algn="ctr"/>
              <a:r>
                <a:rPr lang="en-US" sz="2200">
                  <a:latin typeface="Courier New" panose="02070309020205020404" pitchFamily="49" charset="0"/>
                </a:rPr>
                <a:t>14 % 7</a:t>
              </a:r>
              <a:endParaRPr lang="en-US" sz="2200">
                <a:latin typeface="Courier New" panose="02070309020205020404" pitchFamily="49" charset="0"/>
              </a:endParaRPr>
            </a:p>
          </p:txBody>
        </p:sp>
        <p:sp>
          <p:nvSpPr>
            <p:cNvPr id="12298" name="Text Box 32"/>
            <p:cNvSpPr txBox="1">
              <a:spLocks noChangeArrowheads="1"/>
            </p:cNvSpPr>
            <p:nvPr/>
          </p:nvSpPr>
          <p:spPr bwMode="auto">
            <a:xfrm>
              <a:off x="2616" y="1648"/>
              <a:ext cx="752" cy="288"/>
            </a:xfrm>
            <a:prstGeom prst="rect">
              <a:avLst/>
            </a:prstGeom>
            <a:noFill/>
            <a:ln w="9525">
              <a:noFill/>
              <a:miter lim="800000"/>
            </a:ln>
          </p:spPr>
          <p:txBody>
            <a:bodyPr>
              <a:spAutoFit/>
            </a:bodyPr>
            <a:lstStyle/>
            <a:p>
              <a:pPr>
                <a:spcBef>
                  <a:spcPct val="50000"/>
                </a:spcBef>
              </a:pPr>
              <a:r>
                <a:rPr lang="en-US" sz="2400" i="1"/>
                <a:t>returns</a:t>
              </a:r>
              <a:endParaRPr lang="en-US" sz="2400" i="1">
                <a:latin typeface="Times" pitchFamily="-96" charset="0"/>
              </a:endParaRPr>
            </a:p>
          </p:txBody>
        </p:sp>
        <p:sp>
          <p:nvSpPr>
            <p:cNvPr id="12299" name="Text Box 33"/>
            <p:cNvSpPr txBox="1">
              <a:spLocks noChangeArrowheads="1"/>
            </p:cNvSpPr>
            <p:nvPr/>
          </p:nvSpPr>
          <p:spPr bwMode="auto">
            <a:xfrm>
              <a:off x="3368" y="1664"/>
              <a:ext cx="752" cy="269"/>
            </a:xfrm>
            <a:prstGeom prst="rect">
              <a:avLst/>
            </a:prstGeom>
            <a:noFill/>
            <a:ln w="9525">
              <a:noFill/>
              <a:miter lim="800000"/>
            </a:ln>
          </p:spPr>
          <p:txBody>
            <a:bodyPr>
              <a:spAutoFit/>
            </a:bodyPr>
            <a:lstStyle/>
            <a:p>
              <a:pPr>
                <a:spcBef>
                  <a:spcPct val="50000"/>
                </a:spcBef>
              </a:pPr>
              <a:r>
                <a:rPr lang="en-US" sz="2200">
                  <a:latin typeface="Courier New" panose="02070309020205020404" pitchFamily="49" charset="0"/>
                </a:rPr>
                <a:t>0</a:t>
              </a:r>
              <a:endParaRPr lang="en-US" sz="2200">
                <a:latin typeface="Courier New" panose="02070309020205020404" pitchFamily="49" charset="0"/>
              </a:endParaRPr>
            </a:p>
          </p:txBody>
        </p:sp>
        <p:sp>
          <p:nvSpPr>
            <p:cNvPr id="12300" name="Rectangle 34"/>
            <p:cNvSpPr>
              <a:spLocks noChangeArrowheads="1"/>
            </p:cNvSpPr>
            <p:nvPr/>
          </p:nvSpPr>
          <p:spPr bwMode="auto">
            <a:xfrm>
              <a:off x="1784" y="1912"/>
              <a:ext cx="840" cy="269"/>
            </a:xfrm>
            <a:prstGeom prst="rect">
              <a:avLst/>
            </a:prstGeom>
            <a:noFill/>
            <a:ln w="9525">
              <a:noFill/>
              <a:miter lim="800000"/>
            </a:ln>
          </p:spPr>
          <p:txBody>
            <a:bodyPr>
              <a:spAutoFit/>
            </a:bodyPr>
            <a:lstStyle/>
            <a:p>
              <a:pPr algn="ctr"/>
              <a:r>
                <a:rPr lang="en-US" sz="2200">
                  <a:latin typeface="Courier New" panose="02070309020205020404" pitchFamily="49" charset="0"/>
                </a:rPr>
                <a:t>7 % 14</a:t>
              </a:r>
              <a:endParaRPr lang="en-US" sz="2200">
                <a:latin typeface="Courier New" panose="02070309020205020404" pitchFamily="49" charset="0"/>
              </a:endParaRPr>
            </a:p>
          </p:txBody>
        </p:sp>
        <p:sp>
          <p:nvSpPr>
            <p:cNvPr id="12301" name="Text Box 35"/>
            <p:cNvSpPr txBox="1">
              <a:spLocks noChangeArrowheads="1"/>
            </p:cNvSpPr>
            <p:nvPr/>
          </p:nvSpPr>
          <p:spPr bwMode="auto">
            <a:xfrm>
              <a:off x="2616" y="1896"/>
              <a:ext cx="752" cy="288"/>
            </a:xfrm>
            <a:prstGeom prst="rect">
              <a:avLst/>
            </a:prstGeom>
            <a:noFill/>
            <a:ln w="9525">
              <a:noFill/>
              <a:miter lim="800000"/>
            </a:ln>
          </p:spPr>
          <p:txBody>
            <a:bodyPr>
              <a:spAutoFit/>
            </a:bodyPr>
            <a:lstStyle/>
            <a:p>
              <a:pPr>
                <a:spcBef>
                  <a:spcPct val="50000"/>
                </a:spcBef>
              </a:pPr>
              <a:r>
                <a:rPr lang="en-US" sz="2400" i="1"/>
                <a:t>returns</a:t>
              </a:r>
              <a:endParaRPr lang="en-US" sz="2400" i="1">
                <a:latin typeface="Times" pitchFamily="-96" charset="0"/>
              </a:endParaRPr>
            </a:p>
          </p:txBody>
        </p:sp>
        <p:sp>
          <p:nvSpPr>
            <p:cNvPr id="12302" name="Text Box 36"/>
            <p:cNvSpPr txBox="1">
              <a:spLocks noChangeArrowheads="1"/>
            </p:cNvSpPr>
            <p:nvPr/>
          </p:nvSpPr>
          <p:spPr bwMode="auto">
            <a:xfrm>
              <a:off x="3368" y="1912"/>
              <a:ext cx="752" cy="269"/>
            </a:xfrm>
            <a:prstGeom prst="rect">
              <a:avLst/>
            </a:prstGeom>
            <a:noFill/>
            <a:ln w="9525">
              <a:noFill/>
              <a:miter lim="800000"/>
            </a:ln>
          </p:spPr>
          <p:txBody>
            <a:bodyPr>
              <a:spAutoFit/>
            </a:bodyPr>
            <a:lstStyle/>
            <a:p>
              <a:pPr>
                <a:spcBef>
                  <a:spcPct val="50000"/>
                </a:spcBef>
              </a:pPr>
              <a:r>
                <a:rPr lang="en-US" sz="2200">
                  <a:latin typeface="Courier New" panose="02070309020205020404" pitchFamily="49" charset="0"/>
                </a:rPr>
                <a:t>7</a:t>
              </a:r>
              <a:endParaRPr lang="en-US" sz="2200">
                <a:latin typeface="Courier New" panose="02070309020205020404" pitchFamily="49" charset="0"/>
              </a:endParaRPr>
            </a:p>
          </p:txBody>
        </p:sp>
      </p:grpSp>
      <p:sp>
        <p:nvSpPr>
          <p:cNvPr id="6"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7"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8"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4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44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Precedence</a:t>
            </a:r>
            <a:endParaRPr lang="en-US" sz="3400" dirty="0">
              <a:latin typeface="Copperplate Gothic Light" panose="020E0507020206020404" pitchFamily="34" charset="0"/>
            </a:endParaRPr>
          </a:p>
        </p:txBody>
      </p:sp>
      <p:sp>
        <p:nvSpPr>
          <p:cNvPr id="13315" name="Rectangle 5"/>
          <p:cNvSpPr>
            <a:spLocks noChangeArrowheads="1"/>
          </p:cNvSpPr>
          <p:nvPr/>
        </p:nvSpPr>
        <p:spPr bwMode="auto">
          <a:xfrm>
            <a:off x="644888" y="1155700"/>
            <a:ext cx="10834511" cy="74295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If an expression contains more than one operator, Java uses precedence rules to determine the order of evaluation.  The arithmetic operators have the following relative precedence:</a:t>
            </a:r>
            <a:endParaRPr lang="en-US" sz="2000" dirty="0">
              <a:latin typeface="Times New Roman" panose="02020603050405020304" pitchFamily="18" charset="0"/>
              <a:cs typeface="Times New Roman" panose="02020603050405020304" pitchFamily="18" charset="0"/>
            </a:endParaRPr>
          </a:p>
        </p:txBody>
      </p:sp>
      <p:sp>
        <p:nvSpPr>
          <p:cNvPr id="13316" name="Rectangle 15"/>
          <p:cNvSpPr>
            <a:spLocks noChangeArrowheads="1"/>
          </p:cNvSpPr>
          <p:nvPr/>
        </p:nvSpPr>
        <p:spPr bwMode="auto">
          <a:xfrm>
            <a:off x="3556663" y="2362200"/>
            <a:ext cx="5078677" cy="533400"/>
          </a:xfrm>
          <a:prstGeom prst="rect">
            <a:avLst/>
          </a:prstGeom>
          <a:solidFill>
            <a:schemeClr val="bg1"/>
          </a:solidFill>
          <a:ln w="9525">
            <a:solidFill>
              <a:schemeClr val="tx1"/>
            </a:solidFill>
            <a:miter lim="800000"/>
          </a:ln>
        </p:spPr>
        <p:txBody>
          <a:bodyPr wrap="none" anchor="ctr"/>
          <a:lstStyle/>
          <a:p>
            <a:pPr algn="ctr"/>
            <a:r>
              <a:rPr lang="en-US" sz="2000" i="1"/>
              <a:t>      unary</a:t>
            </a:r>
            <a:r>
              <a:rPr lang="en-US" sz="2400"/>
              <a:t> </a:t>
            </a:r>
            <a:r>
              <a:rPr lang="en-US" sz="2200">
                <a:latin typeface="Courier New" panose="02070309020205020404" pitchFamily="49" charset="0"/>
              </a:rPr>
              <a:t>-</a:t>
            </a:r>
            <a:r>
              <a:rPr lang="en-US" sz="2400"/>
              <a:t>     </a:t>
            </a:r>
            <a:r>
              <a:rPr lang="en-US" sz="2200">
                <a:latin typeface="Courier New" panose="02070309020205020404" pitchFamily="49" charset="0"/>
              </a:rPr>
              <a:t>(</a:t>
            </a:r>
            <a:r>
              <a:rPr lang="en-US" sz="2000" i="1"/>
              <a:t>type cast</a:t>
            </a:r>
            <a:r>
              <a:rPr lang="en-US" sz="2200">
                <a:latin typeface="Courier New" panose="02070309020205020404" pitchFamily="49" charset="0"/>
              </a:rPr>
              <a:t>)</a:t>
            </a:r>
            <a:r>
              <a:rPr lang="en-US" sz="2400"/>
              <a:t>  </a:t>
            </a:r>
            <a:endParaRPr lang="en-US" sz="2400"/>
          </a:p>
        </p:txBody>
      </p:sp>
      <p:sp>
        <p:nvSpPr>
          <p:cNvPr id="13317" name="Rectangle 16"/>
          <p:cNvSpPr>
            <a:spLocks noChangeArrowheads="1"/>
          </p:cNvSpPr>
          <p:nvPr/>
        </p:nvSpPr>
        <p:spPr bwMode="auto">
          <a:xfrm>
            <a:off x="3556663" y="2895600"/>
            <a:ext cx="5078677" cy="533400"/>
          </a:xfrm>
          <a:prstGeom prst="rect">
            <a:avLst/>
          </a:prstGeom>
          <a:solidFill>
            <a:schemeClr val="bg1"/>
          </a:solidFill>
          <a:ln w="9525">
            <a:solidFill>
              <a:schemeClr val="tx1"/>
            </a:solidFill>
            <a:miter lim="800000"/>
          </a:ln>
        </p:spPr>
        <p:txBody>
          <a:bodyPr wrap="none" anchor="ctr"/>
          <a:lstStyle/>
          <a:p>
            <a:pPr algn="ctr"/>
            <a:r>
              <a:rPr lang="en-US" sz="2200">
                <a:latin typeface="Courier New" panose="02070309020205020404" pitchFamily="49" charset="0"/>
              </a:rPr>
              <a:t>*    /    %</a:t>
            </a:r>
            <a:endParaRPr lang="en-US" sz="2200">
              <a:latin typeface="Courier New" panose="02070309020205020404" pitchFamily="49" charset="0"/>
            </a:endParaRPr>
          </a:p>
        </p:txBody>
      </p:sp>
      <p:sp>
        <p:nvSpPr>
          <p:cNvPr id="13318" name="Rectangle 17"/>
          <p:cNvSpPr>
            <a:spLocks noChangeArrowheads="1"/>
          </p:cNvSpPr>
          <p:nvPr/>
        </p:nvSpPr>
        <p:spPr bwMode="auto">
          <a:xfrm>
            <a:off x="3556663" y="3429000"/>
            <a:ext cx="5078677" cy="533400"/>
          </a:xfrm>
          <a:prstGeom prst="rect">
            <a:avLst/>
          </a:prstGeom>
          <a:solidFill>
            <a:schemeClr val="bg1"/>
          </a:solidFill>
          <a:ln w="9525">
            <a:solidFill>
              <a:schemeClr val="tx1"/>
            </a:solidFill>
            <a:miter lim="800000"/>
          </a:ln>
        </p:spPr>
        <p:txBody>
          <a:bodyPr wrap="none" anchor="ctr"/>
          <a:lstStyle/>
          <a:p>
            <a:pPr algn="ctr"/>
            <a:r>
              <a:rPr lang="en-US" sz="2200">
                <a:latin typeface="Courier New" panose="02070309020205020404" pitchFamily="49" charset="0"/>
              </a:rPr>
              <a:t>+    -</a:t>
            </a:r>
            <a:endParaRPr lang="en-US" sz="2400">
              <a:latin typeface="Times" pitchFamily="-96" charset="0"/>
            </a:endParaRPr>
          </a:p>
        </p:txBody>
      </p:sp>
      <p:sp>
        <p:nvSpPr>
          <p:cNvPr id="13319" name="Rectangle 18"/>
          <p:cNvSpPr>
            <a:spLocks noChangeArrowheads="1"/>
          </p:cNvSpPr>
          <p:nvPr/>
        </p:nvSpPr>
        <p:spPr bwMode="auto">
          <a:xfrm>
            <a:off x="8838486" y="2247902"/>
            <a:ext cx="1422030" cy="396875"/>
          </a:xfrm>
          <a:prstGeom prst="rect">
            <a:avLst/>
          </a:prstGeom>
          <a:noFill/>
          <a:ln w="9525">
            <a:noFill/>
            <a:miter lim="800000"/>
          </a:ln>
        </p:spPr>
        <p:txBody>
          <a:bodyPr>
            <a:spAutoFit/>
          </a:bodyPr>
          <a:lstStyle/>
          <a:p>
            <a:pPr algn="ctr"/>
            <a:r>
              <a:rPr lang="en-US" sz="2000" i="1"/>
              <a:t>highest</a:t>
            </a:r>
            <a:endParaRPr lang="en-US" sz="2000" i="1"/>
          </a:p>
        </p:txBody>
      </p:sp>
      <p:sp>
        <p:nvSpPr>
          <p:cNvPr id="13320" name="Rectangle 19"/>
          <p:cNvSpPr>
            <a:spLocks noChangeArrowheads="1"/>
          </p:cNvSpPr>
          <p:nvPr/>
        </p:nvSpPr>
        <p:spPr bwMode="auto">
          <a:xfrm>
            <a:off x="8838486" y="3657602"/>
            <a:ext cx="1422030" cy="396875"/>
          </a:xfrm>
          <a:prstGeom prst="rect">
            <a:avLst/>
          </a:prstGeom>
          <a:noFill/>
          <a:ln w="9525">
            <a:noFill/>
            <a:miter lim="800000"/>
          </a:ln>
        </p:spPr>
        <p:txBody>
          <a:bodyPr>
            <a:spAutoFit/>
          </a:bodyPr>
          <a:lstStyle/>
          <a:p>
            <a:pPr algn="ctr"/>
            <a:r>
              <a:rPr lang="en-US" sz="2000" i="1"/>
              <a:t>lowest</a:t>
            </a:r>
            <a:endParaRPr lang="en-US" sz="2000" i="1"/>
          </a:p>
        </p:txBody>
      </p:sp>
      <p:cxnSp>
        <p:nvCxnSpPr>
          <p:cNvPr id="13321" name="AutoShape 22"/>
          <p:cNvCxnSpPr>
            <a:cxnSpLocks noChangeShapeType="1"/>
          </p:cNvCxnSpPr>
          <p:nvPr/>
        </p:nvCxnSpPr>
        <p:spPr bwMode="auto">
          <a:xfrm>
            <a:off x="9549502" y="2605088"/>
            <a:ext cx="2117" cy="1122362"/>
          </a:xfrm>
          <a:prstGeom prst="straightConnector1">
            <a:avLst/>
          </a:prstGeom>
          <a:noFill/>
          <a:ln w="9525">
            <a:solidFill>
              <a:schemeClr val="tx1"/>
            </a:solidFill>
            <a:round/>
            <a:headEnd type="triangle" w="med" len="med"/>
            <a:tailEnd type="triangle" w="med" len="med"/>
          </a:ln>
        </p:spPr>
      </p:cxnSp>
      <p:sp>
        <p:nvSpPr>
          <p:cNvPr id="13322" name="Rectangle 23"/>
          <p:cNvSpPr>
            <a:spLocks noChangeArrowheads="1"/>
          </p:cNvSpPr>
          <p:nvPr/>
        </p:nvSpPr>
        <p:spPr bwMode="auto">
          <a:xfrm>
            <a:off x="661817" y="4171950"/>
            <a:ext cx="10834511" cy="1085850"/>
          </a:xfrm>
          <a:prstGeom prst="rect">
            <a:avLst/>
          </a:prstGeom>
          <a:noFill/>
          <a:ln w="9525">
            <a:noFill/>
            <a:miter lim="800000"/>
          </a:ln>
        </p:spPr>
        <p:txBody>
          <a:bodyPr/>
          <a:lstStyle/>
          <a:p>
            <a:pPr marL="342900" indent="-342900" algn="just">
              <a:lnSpc>
                <a:spcPct val="85000"/>
              </a:lnSpc>
              <a:spcAft>
                <a:spcPct val="50000"/>
              </a:spcAft>
            </a:pPr>
            <a:r>
              <a:rPr lang="en-US" sz="2000" dirty="0">
                <a:latin typeface="Times New Roman" panose="02020603050405020304" pitchFamily="18" charset="0"/>
                <a:cs typeface="Times New Roman" panose="02020603050405020304" pitchFamily="18" charset="0"/>
              </a:rPr>
              <a:t>	Thus, Java evaluates unary - operators and type casts first, then the operators *, /, and %, and then the operators + and -.</a:t>
            </a:r>
            <a:endParaRPr lang="en-US" sz="2000" dirty="0">
              <a:latin typeface="Times New Roman" panose="02020603050405020304" pitchFamily="18" charset="0"/>
              <a:cs typeface="Times New Roman" panose="02020603050405020304" pitchFamily="18" charset="0"/>
            </a:endParaRPr>
          </a:p>
        </p:txBody>
      </p:sp>
      <p:sp>
        <p:nvSpPr>
          <p:cNvPr id="408600" name="Rectangle 24"/>
          <p:cNvSpPr>
            <a:spLocks noChangeArrowheads="1"/>
          </p:cNvSpPr>
          <p:nvPr/>
        </p:nvSpPr>
        <p:spPr bwMode="auto">
          <a:xfrm>
            <a:off x="644888" y="4959350"/>
            <a:ext cx="10834511" cy="159385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Precedence applies only when two operands compete for the same operator.  If the operators are independent, Java evaluates expressions from left to right.</a:t>
            </a:r>
            <a:endParaRPr lang="en-US" sz="2000" dirty="0">
              <a:latin typeface="Times New Roman" panose="02020603050405020304" pitchFamily="18" charset="0"/>
              <a:cs typeface="Times New Roman" panose="02020603050405020304" pitchFamily="18" charset="0"/>
            </a:endParaRP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Parentheses may be used to change the order of operations.</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86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86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00" grpId="0" autoUpdateAnimBg="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044835" y="6148390"/>
            <a:ext cx="418991" cy="339725"/>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39" name="Rectangle 3"/>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Exercise: Precedence Evaluation</a:t>
            </a:r>
            <a:endParaRPr lang="en-US" sz="3400" dirty="0">
              <a:latin typeface="Copperplate Gothic Light" panose="020E0507020206020404" pitchFamily="34" charset="0"/>
            </a:endParaRPr>
          </a:p>
        </p:txBody>
      </p:sp>
      <p:sp>
        <p:nvSpPr>
          <p:cNvPr id="14340" name="Text Box 4"/>
          <p:cNvSpPr txBox="1">
            <a:spLocks noChangeArrowheads="1"/>
          </p:cNvSpPr>
          <p:nvPr/>
        </p:nvSpPr>
        <p:spPr bwMode="auto">
          <a:xfrm>
            <a:off x="611030" y="1189040"/>
            <a:ext cx="10969943" cy="420687"/>
          </a:xfrm>
          <a:prstGeom prst="rect">
            <a:avLst/>
          </a:prstGeom>
          <a:noFill/>
          <a:ln w="9525">
            <a:noFill/>
            <a:miter lim="800000"/>
          </a:ln>
        </p:spPr>
        <p:txBody>
          <a:bodyPr>
            <a:spAutoFit/>
          </a:bodyPr>
          <a:lstStyle/>
          <a:p>
            <a:pPr algn="just">
              <a:lnSpc>
                <a:spcPct val="90000"/>
              </a:lnSpc>
            </a:pPr>
            <a:r>
              <a:rPr lang="en-US" sz="2400" dirty="0"/>
              <a:t>What is the value of the expression at the bottom of the screen?</a:t>
            </a:r>
            <a:endParaRPr lang="en-US" sz="2400" dirty="0"/>
          </a:p>
        </p:txBody>
      </p:sp>
      <p:sp>
        <p:nvSpPr>
          <p:cNvPr id="14341" name="Rectangle 42"/>
          <p:cNvSpPr>
            <a:spLocks noChangeArrowheads="1"/>
          </p:cNvSpPr>
          <p:nvPr/>
        </p:nvSpPr>
        <p:spPr bwMode="auto">
          <a:xfrm>
            <a:off x="1484987"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1</a:t>
            </a:r>
            <a:endParaRPr lang="en-US" sz="2400">
              <a:latin typeface="Courier New" panose="02070309020205020404" pitchFamily="49" charset="0"/>
            </a:endParaRPr>
          </a:p>
        </p:txBody>
      </p:sp>
      <p:sp>
        <p:nvSpPr>
          <p:cNvPr id="14342" name="Rectangle 43"/>
          <p:cNvSpPr>
            <a:spLocks noChangeArrowheads="1"/>
          </p:cNvSpPr>
          <p:nvPr/>
        </p:nvSpPr>
        <p:spPr bwMode="auto">
          <a:xfrm>
            <a:off x="1925139"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43" name="Rectangle 44"/>
          <p:cNvSpPr>
            <a:spLocks noChangeArrowheads="1"/>
          </p:cNvSpPr>
          <p:nvPr/>
        </p:nvSpPr>
        <p:spPr bwMode="auto">
          <a:xfrm>
            <a:off x="2365291"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2</a:t>
            </a:r>
            <a:endParaRPr lang="en-US" sz="2400">
              <a:latin typeface="Courier New" panose="02070309020205020404" pitchFamily="49" charset="0"/>
            </a:endParaRPr>
          </a:p>
        </p:txBody>
      </p:sp>
      <p:sp>
        <p:nvSpPr>
          <p:cNvPr id="14344" name="Rectangle 45"/>
          <p:cNvSpPr>
            <a:spLocks noChangeArrowheads="1"/>
          </p:cNvSpPr>
          <p:nvPr/>
        </p:nvSpPr>
        <p:spPr bwMode="auto">
          <a:xfrm>
            <a:off x="2805443" y="6159500"/>
            <a:ext cx="418991" cy="338138"/>
          </a:xfrm>
          <a:prstGeom prst="rect">
            <a:avLst/>
          </a:prstGeom>
          <a:solidFill>
            <a:srgbClr val="CCFFFF"/>
          </a:solidFill>
          <a:ln w="9525">
            <a:noFill/>
            <a:miter lim="800000"/>
          </a:ln>
        </p:spPr>
        <p:txBody>
          <a:bodyPr wrap="none" anchor="ctr"/>
          <a:lstStyle/>
          <a:p>
            <a:pPr algn="ctr"/>
            <a:r>
              <a:rPr lang="en-US" sz="2400" dirty="0">
                <a:latin typeface="Courier New" panose="02070309020205020404" pitchFamily="49" charset="0"/>
              </a:rPr>
              <a:t>)</a:t>
            </a:r>
            <a:endParaRPr lang="en-US" sz="2400" dirty="0">
              <a:latin typeface="Courier New" panose="02070309020205020404" pitchFamily="49" charset="0"/>
            </a:endParaRPr>
          </a:p>
        </p:txBody>
      </p:sp>
      <p:sp>
        <p:nvSpPr>
          <p:cNvPr id="14345" name="Rectangle 46"/>
          <p:cNvSpPr>
            <a:spLocks noChangeArrowheads="1"/>
          </p:cNvSpPr>
          <p:nvPr/>
        </p:nvSpPr>
        <p:spPr bwMode="auto">
          <a:xfrm>
            <a:off x="3245595" y="6159500"/>
            <a:ext cx="418991" cy="338138"/>
          </a:xfrm>
          <a:prstGeom prst="rect">
            <a:avLst/>
          </a:prstGeom>
          <a:solidFill>
            <a:srgbClr val="CCFFFF"/>
          </a:solidFill>
          <a:ln w="9525">
            <a:noFill/>
            <a:miter lim="800000"/>
          </a:ln>
        </p:spPr>
        <p:txBody>
          <a:bodyPr wrap="none" anchor="ctr"/>
          <a:lstStyle/>
          <a:p>
            <a:pPr algn="ctr"/>
            <a:r>
              <a:rPr lang="en-US" sz="2400" dirty="0">
                <a:latin typeface="Courier New" panose="02070309020205020404" pitchFamily="49" charset="0"/>
              </a:rPr>
              <a:t>%</a:t>
            </a:r>
            <a:endParaRPr lang="en-US" sz="2400" dirty="0">
              <a:latin typeface="Courier New" panose="02070309020205020404" pitchFamily="49" charset="0"/>
            </a:endParaRPr>
          </a:p>
        </p:txBody>
      </p:sp>
      <p:sp>
        <p:nvSpPr>
          <p:cNvPr id="14346" name="Rectangle 47"/>
          <p:cNvSpPr>
            <a:spLocks noChangeArrowheads="1"/>
          </p:cNvSpPr>
          <p:nvPr/>
        </p:nvSpPr>
        <p:spPr bwMode="auto">
          <a:xfrm>
            <a:off x="3685747"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3</a:t>
            </a:r>
            <a:endParaRPr lang="en-US" sz="2400">
              <a:latin typeface="Courier New" panose="02070309020205020404" pitchFamily="49" charset="0"/>
            </a:endParaRPr>
          </a:p>
        </p:txBody>
      </p:sp>
      <p:sp>
        <p:nvSpPr>
          <p:cNvPr id="14347" name="Rectangle 48"/>
          <p:cNvSpPr>
            <a:spLocks noChangeArrowheads="1"/>
          </p:cNvSpPr>
          <p:nvPr/>
        </p:nvSpPr>
        <p:spPr bwMode="auto">
          <a:xfrm>
            <a:off x="4125899"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48" name="Rectangle 49"/>
          <p:cNvSpPr>
            <a:spLocks noChangeArrowheads="1"/>
          </p:cNvSpPr>
          <p:nvPr/>
        </p:nvSpPr>
        <p:spPr bwMode="auto">
          <a:xfrm>
            <a:off x="4566051"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4</a:t>
            </a:r>
            <a:endParaRPr lang="en-US" sz="2400">
              <a:latin typeface="Courier New" panose="02070309020205020404" pitchFamily="49" charset="0"/>
            </a:endParaRPr>
          </a:p>
        </p:txBody>
      </p:sp>
      <p:sp>
        <p:nvSpPr>
          <p:cNvPr id="14349" name="Rectangle 50"/>
          <p:cNvSpPr>
            <a:spLocks noChangeArrowheads="1"/>
          </p:cNvSpPr>
          <p:nvPr/>
        </p:nvSpPr>
        <p:spPr bwMode="auto">
          <a:xfrm>
            <a:off x="5006203"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50" name="Rectangle 51"/>
          <p:cNvSpPr>
            <a:spLocks noChangeArrowheads="1"/>
          </p:cNvSpPr>
          <p:nvPr/>
        </p:nvSpPr>
        <p:spPr bwMode="auto">
          <a:xfrm>
            <a:off x="5446355"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5</a:t>
            </a:r>
            <a:endParaRPr lang="en-US" sz="2400">
              <a:latin typeface="Courier New" panose="02070309020205020404" pitchFamily="49" charset="0"/>
            </a:endParaRPr>
          </a:p>
        </p:txBody>
      </p:sp>
      <p:sp>
        <p:nvSpPr>
          <p:cNvPr id="14351" name="Rectangle 52"/>
          <p:cNvSpPr>
            <a:spLocks noChangeArrowheads="1"/>
          </p:cNvSpPr>
          <p:nvPr/>
        </p:nvSpPr>
        <p:spPr bwMode="auto">
          <a:xfrm>
            <a:off x="5886507"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52" name="Rectangle 53"/>
          <p:cNvSpPr>
            <a:spLocks noChangeArrowheads="1"/>
          </p:cNvSpPr>
          <p:nvPr/>
        </p:nvSpPr>
        <p:spPr bwMode="auto">
          <a:xfrm>
            <a:off x="6326659"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6</a:t>
            </a:r>
            <a:endParaRPr lang="en-US" sz="2400">
              <a:latin typeface="Courier New" panose="02070309020205020404" pitchFamily="49" charset="0"/>
            </a:endParaRPr>
          </a:p>
        </p:txBody>
      </p:sp>
      <p:sp>
        <p:nvSpPr>
          <p:cNvPr id="14353" name="Rectangle 54"/>
          <p:cNvSpPr>
            <a:spLocks noChangeArrowheads="1"/>
          </p:cNvSpPr>
          <p:nvPr/>
        </p:nvSpPr>
        <p:spPr bwMode="auto">
          <a:xfrm>
            <a:off x="6766811"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54" name="Rectangle 55"/>
          <p:cNvSpPr>
            <a:spLocks noChangeArrowheads="1"/>
          </p:cNvSpPr>
          <p:nvPr/>
        </p:nvSpPr>
        <p:spPr bwMode="auto">
          <a:xfrm>
            <a:off x="7206963"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7</a:t>
            </a:r>
            <a:endParaRPr lang="en-US" sz="2400">
              <a:latin typeface="Courier New" panose="02070309020205020404" pitchFamily="49" charset="0"/>
            </a:endParaRPr>
          </a:p>
        </p:txBody>
      </p:sp>
      <p:sp>
        <p:nvSpPr>
          <p:cNvPr id="14355" name="Rectangle 56"/>
          <p:cNvSpPr>
            <a:spLocks noChangeArrowheads="1"/>
          </p:cNvSpPr>
          <p:nvPr/>
        </p:nvSpPr>
        <p:spPr bwMode="auto">
          <a:xfrm>
            <a:off x="7647115"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56" name="Rectangle 57"/>
          <p:cNvSpPr>
            <a:spLocks noChangeArrowheads="1"/>
          </p:cNvSpPr>
          <p:nvPr/>
        </p:nvSpPr>
        <p:spPr bwMode="auto">
          <a:xfrm>
            <a:off x="8087267"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57" name="Rectangle 58"/>
          <p:cNvSpPr>
            <a:spLocks noChangeArrowheads="1"/>
          </p:cNvSpPr>
          <p:nvPr/>
        </p:nvSpPr>
        <p:spPr bwMode="auto">
          <a:xfrm>
            <a:off x="8527419"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8</a:t>
            </a:r>
            <a:endParaRPr lang="en-US" sz="2400">
              <a:latin typeface="Courier New" panose="02070309020205020404" pitchFamily="49" charset="0"/>
            </a:endParaRPr>
          </a:p>
        </p:txBody>
      </p:sp>
      <p:sp>
        <p:nvSpPr>
          <p:cNvPr id="14358" name="Rectangle 59"/>
          <p:cNvSpPr>
            <a:spLocks noChangeArrowheads="1"/>
          </p:cNvSpPr>
          <p:nvPr/>
        </p:nvSpPr>
        <p:spPr bwMode="auto">
          <a:xfrm>
            <a:off x="8967571"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59" name="Rectangle 60"/>
          <p:cNvSpPr>
            <a:spLocks noChangeArrowheads="1"/>
          </p:cNvSpPr>
          <p:nvPr/>
        </p:nvSpPr>
        <p:spPr bwMode="auto">
          <a:xfrm>
            <a:off x="9407723"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9</a:t>
            </a:r>
            <a:endParaRPr lang="en-US" sz="2400">
              <a:latin typeface="Courier New" panose="02070309020205020404" pitchFamily="49" charset="0"/>
            </a:endParaRPr>
          </a:p>
        </p:txBody>
      </p:sp>
      <p:sp>
        <p:nvSpPr>
          <p:cNvPr id="14360" name="Rectangle 61"/>
          <p:cNvSpPr>
            <a:spLocks noChangeArrowheads="1"/>
          </p:cNvSpPr>
          <p:nvPr/>
        </p:nvSpPr>
        <p:spPr bwMode="auto">
          <a:xfrm>
            <a:off x="9847875"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61" name="Rectangle 62"/>
          <p:cNvSpPr>
            <a:spLocks noChangeArrowheads="1"/>
          </p:cNvSpPr>
          <p:nvPr/>
        </p:nvSpPr>
        <p:spPr bwMode="auto">
          <a:xfrm>
            <a:off x="10288027"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a:t>
            </a:r>
            <a:endParaRPr lang="en-US" sz="2400">
              <a:latin typeface="Courier New" panose="02070309020205020404" pitchFamily="49" charset="0"/>
            </a:endParaRPr>
          </a:p>
        </p:txBody>
      </p:sp>
      <p:sp>
        <p:nvSpPr>
          <p:cNvPr id="14362" name="Rectangle 63"/>
          <p:cNvSpPr>
            <a:spLocks noChangeArrowheads="1"/>
          </p:cNvSpPr>
          <p:nvPr/>
        </p:nvSpPr>
        <p:spPr bwMode="auto">
          <a:xfrm>
            <a:off x="10880540" y="6159500"/>
            <a:ext cx="418991" cy="338138"/>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10</a:t>
            </a:r>
            <a:endParaRPr lang="en-US" sz="2400">
              <a:latin typeface="Courier New" panose="02070309020205020404" pitchFamily="49" charset="0"/>
            </a:endParaRPr>
          </a:p>
        </p:txBody>
      </p:sp>
      <p:grpSp>
        <p:nvGrpSpPr>
          <p:cNvPr id="2" name="Group 102"/>
          <p:cNvGrpSpPr/>
          <p:nvPr/>
        </p:nvGrpSpPr>
        <p:grpSpPr bwMode="auto">
          <a:xfrm>
            <a:off x="1694480" y="5422900"/>
            <a:ext cx="880304" cy="736600"/>
            <a:chOff x="800" y="3416"/>
            <a:chExt cx="416" cy="464"/>
          </a:xfrm>
        </p:grpSpPr>
        <p:sp>
          <p:nvSpPr>
            <p:cNvPr id="14405" name="Rectangle 64"/>
            <p:cNvSpPr>
              <a:spLocks noChangeArrowheads="1"/>
            </p:cNvSpPr>
            <p:nvPr/>
          </p:nvSpPr>
          <p:spPr bwMode="auto">
            <a:xfrm>
              <a:off x="904" y="3416"/>
              <a:ext cx="198" cy="213"/>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3</a:t>
              </a:r>
              <a:endParaRPr lang="en-US" sz="2400">
                <a:latin typeface="Courier New" panose="02070309020205020404" pitchFamily="49" charset="0"/>
              </a:endParaRPr>
            </a:p>
          </p:txBody>
        </p:sp>
        <p:cxnSp>
          <p:nvCxnSpPr>
            <p:cNvPr id="14406" name="AutoShape 75"/>
            <p:cNvCxnSpPr>
              <a:cxnSpLocks noChangeShapeType="1"/>
              <a:stCxn id="14405" idx="2"/>
              <a:endCxn id="14341" idx="0"/>
            </p:cNvCxnSpPr>
            <p:nvPr/>
          </p:nvCxnSpPr>
          <p:spPr bwMode="auto">
            <a:xfrm flipH="1">
              <a:off x="800" y="3629"/>
              <a:ext cx="203" cy="251"/>
            </a:xfrm>
            <a:prstGeom prst="straightConnector1">
              <a:avLst/>
            </a:prstGeom>
            <a:noFill/>
            <a:ln w="9525">
              <a:solidFill>
                <a:schemeClr val="tx1"/>
              </a:solidFill>
              <a:round/>
            </a:ln>
          </p:spPr>
        </p:cxnSp>
        <p:cxnSp>
          <p:nvCxnSpPr>
            <p:cNvPr id="14407" name="AutoShape 76"/>
            <p:cNvCxnSpPr>
              <a:cxnSpLocks noChangeShapeType="1"/>
              <a:stCxn id="14405" idx="2"/>
              <a:endCxn id="14342" idx="0"/>
            </p:cNvCxnSpPr>
            <p:nvPr/>
          </p:nvCxnSpPr>
          <p:spPr bwMode="auto">
            <a:xfrm>
              <a:off x="1003" y="3629"/>
              <a:ext cx="5" cy="251"/>
            </a:xfrm>
            <a:prstGeom prst="straightConnector1">
              <a:avLst/>
            </a:prstGeom>
            <a:noFill/>
            <a:ln w="9525">
              <a:solidFill>
                <a:schemeClr val="tx1"/>
              </a:solidFill>
              <a:round/>
            </a:ln>
          </p:spPr>
        </p:cxnSp>
        <p:cxnSp>
          <p:nvCxnSpPr>
            <p:cNvPr id="14408" name="AutoShape 77"/>
            <p:cNvCxnSpPr>
              <a:cxnSpLocks noChangeShapeType="1"/>
              <a:stCxn id="14405" idx="2"/>
              <a:endCxn id="14343" idx="0"/>
            </p:cNvCxnSpPr>
            <p:nvPr/>
          </p:nvCxnSpPr>
          <p:spPr bwMode="auto">
            <a:xfrm>
              <a:off x="1003" y="3629"/>
              <a:ext cx="213" cy="251"/>
            </a:xfrm>
            <a:prstGeom prst="straightConnector1">
              <a:avLst/>
            </a:prstGeom>
            <a:noFill/>
            <a:ln w="9525">
              <a:solidFill>
                <a:schemeClr val="tx1"/>
              </a:solidFill>
              <a:round/>
            </a:ln>
          </p:spPr>
        </p:cxnSp>
      </p:grpSp>
      <p:grpSp>
        <p:nvGrpSpPr>
          <p:cNvPr id="3" name="Group 103"/>
          <p:cNvGrpSpPr/>
          <p:nvPr/>
        </p:nvGrpSpPr>
        <p:grpSpPr bwMode="auto">
          <a:xfrm>
            <a:off x="2124053" y="4660900"/>
            <a:ext cx="1771188" cy="1498600"/>
            <a:chOff x="1003" y="2936"/>
            <a:chExt cx="837" cy="944"/>
          </a:xfrm>
        </p:grpSpPr>
        <p:sp>
          <p:nvSpPr>
            <p:cNvPr id="14401" name="Rectangle 68"/>
            <p:cNvSpPr>
              <a:spLocks noChangeArrowheads="1"/>
            </p:cNvSpPr>
            <p:nvPr/>
          </p:nvSpPr>
          <p:spPr bwMode="auto">
            <a:xfrm>
              <a:off x="1528" y="2936"/>
              <a:ext cx="198" cy="183"/>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0</a:t>
              </a:r>
              <a:endParaRPr lang="en-US" sz="2400">
                <a:latin typeface="Courier New" panose="02070309020205020404" pitchFamily="49" charset="0"/>
              </a:endParaRPr>
            </a:p>
          </p:txBody>
        </p:sp>
        <p:cxnSp>
          <p:nvCxnSpPr>
            <p:cNvPr id="14402" name="AutoShape 78"/>
            <p:cNvCxnSpPr>
              <a:cxnSpLocks noChangeShapeType="1"/>
              <a:stCxn id="14401" idx="2"/>
              <a:endCxn id="14405" idx="0"/>
            </p:cNvCxnSpPr>
            <p:nvPr/>
          </p:nvCxnSpPr>
          <p:spPr bwMode="auto">
            <a:xfrm flipH="1">
              <a:off x="1003" y="3119"/>
              <a:ext cx="624" cy="297"/>
            </a:xfrm>
            <a:prstGeom prst="straightConnector1">
              <a:avLst/>
            </a:prstGeom>
            <a:noFill/>
            <a:ln w="9525">
              <a:solidFill>
                <a:schemeClr val="tx1"/>
              </a:solidFill>
              <a:round/>
            </a:ln>
          </p:spPr>
        </p:cxnSp>
        <p:cxnSp>
          <p:nvCxnSpPr>
            <p:cNvPr id="14403" name="AutoShape 79"/>
            <p:cNvCxnSpPr>
              <a:cxnSpLocks noChangeShapeType="1"/>
              <a:stCxn id="14401" idx="2"/>
              <a:endCxn id="14345" idx="0"/>
            </p:cNvCxnSpPr>
            <p:nvPr/>
          </p:nvCxnSpPr>
          <p:spPr bwMode="auto">
            <a:xfrm>
              <a:off x="1627" y="3119"/>
              <a:ext cx="5" cy="761"/>
            </a:xfrm>
            <a:prstGeom prst="straightConnector1">
              <a:avLst/>
            </a:prstGeom>
            <a:noFill/>
            <a:ln w="9525">
              <a:solidFill>
                <a:schemeClr val="tx1"/>
              </a:solidFill>
              <a:round/>
            </a:ln>
          </p:spPr>
        </p:cxnSp>
        <p:cxnSp>
          <p:nvCxnSpPr>
            <p:cNvPr id="14404" name="AutoShape 80"/>
            <p:cNvCxnSpPr>
              <a:cxnSpLocks noChangeShapeType="1"/>
              <a:stCxn id="14401" idx="2"/>
              <a:endCxn id="14346" idx="0"/>
            </p:cNvCxnSpPr>
            <p:nvPr/>
          </p:nvCxnSpPr>
          <p:spPr bwMode="auto">
            <a:xfrm>
              <a:off x="1627" y="3119"/>
              <a:ext cx="213" cy="761"/>
            </a:xfrm>
            <a:prstGeom prst="straightConnector1">
              <a:avLst/>
            </a:prstGeom>
            <a:noFill/>
            <a:ln w="9525">
              <a:solidFill>
                <a:schemeClr val="tx1"/>
              </a:solidFill>
              <a:round/>
            </a:ln>
          </p:spPr>
        </p:cxnSp>
      </p:grpSp>
      <p:grpSp>
        <p:nvGrpSpPr>
          <p:cNvPr id="4" name="Group 104"/>
          <p:cNvGrpSpPr/>
          <p:nvPr/>
        </p:nvGrpSpPr>
        <p:grpSpPr bwMode="auto">
          <a:xfrm>
            <a:off x="3444509" y="4127500"/>
            <a:ext cx="1331036" cy="2032000"/>
            <a:chOff x="1627" y="2600"/>
            <a:chExt cx="629" cy="1280"/>
          </a:xfrm>
        </p:grpSpPr>
        <p:sp>
          <p:nvSpPr>
            <p:cNvPr id="14397" name="Rectangle 71"/>
            <p:cNvSpPr>
              <a:spLocks noChangeArrowheads="1"/>
            </p:cNvSpPr>
            <p:nvPr/>
          </p:nvSpPr>
          <p:spPr bwMode="auto">
            <a:xfrm>
              <a:off x="1944" y="2600"/>
              <a:ext cx="198" cy="183"/>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0</a:t>
              </a:r>
              <a:endParaRPr lang="en-US" sz="2400">
                <a:latin typeface="Courier New" panose="02070309020205020404" pitchFamily="49" charset="0"/>
              </a:endParaRPr>
            </a:p>
          </p:txBody>
        </p:sp>
        <p:cxnSp>
          <p:nvCxnSpPr>
            <p:cNvPr id="14398" name="AutoShape 81"/>
            <p:cNvCxnSpPr>
              <a:cxnSpLocks noChangeShapeType="1"/>
              <a:stCxn id="14397" idx="2"/>
              <a:endCxn id="14401" idx="0"/>
            </p:cNvCxnSpPr>
            <p:nvPr/>
          </p:nvCxnSpPr>
          <p:spPr bwMode="auto">
            <a:xfrm flipH="1">
              <a:off x="1627" y="2783"/>
              <a:ext cx="416" cy="153"/>
            </a:xfrm>
            <a:prstGeom prst="straightConnector1">
              <a:avLst/>
            </a:prstGeom>
            <a:noFill/>
            <a:ln w="9525">
              <a:solidFill>
                <a:schemeClr val="tx1"/>
              </a:solidFill>
              <a:round/>
            </a:ln>
          </p:spPr>
        </p:cxnSp>
        <p:cxnSp>
          <p:nvCxnSpPr>
            <p:cNvPr id="14399" name="AutoShape 82"/>
            <p:cNvCxnSpPr>
              <a:cxnSpLocks noChangeShapeType="1"/>
              <a:stCxn id="14397" idx="2"/>
              <a:endCxn id="14347" idx="0"/>
            </p:cNvCxnSpPr>
            <p:nvPr/>
          </p:nvCxnSpPr>
          <p:spPr bwMode="auto">
            <a:xfrm>
              <a:off x="2043" y="2783"/>
              <a:ext cx="5" cy="1097"/>
            </a:xfrm>
            <a:prstGeom prst="straightConnector1">
              <a:avLst/>
            </a:prstGeom>
            <a:noFill/>
            <a:ln w="9525">
              <a:solidFill>
                <a:schemeClr val="tx1"/>
              </a:solidFill>
              <a:round/>
            </a:ln>
          </p:spPr>
        </p:cxnSp>
        <p:cxnSp>
          <p:nvCxnSpPr>
            <p:cNvPr id="14400" name="AutoShape 83"/>
            <p:cNvCxnSpPr>
              <a:cxnSpLocks noChangeShapeType="1"/>
              <a:stCxn id="14397" idx="2"/>
              <a:endCxn id="14348" idx="0"/>
            </p:cNvCxnSpPr>
            <p:nvPr/>
          </p:nvCxnSpPr>
          <p:spPr bwMode="auto">
            <a:xfrm>
              <a:off x="2043" y="2783"/>
              <a:ext cx="213" cy="1097"/>
            </a:xfrm>
            <a:prstGeom prst="straightConnector1">
              <a:avLst/>
            </a:prstGeom>
            <a:noFill/>
            <a:ln w="9525">
              <a:solidFill>
                <a:schemeClr val="tx1"/>
              </a:solidFill>
              <a:round/>
            </a:ln>
          </p:spPr>
        </p:cxnSp>
      </p:grpSp>
      <p:grpSp>
        <p:nvGrpSpPr>
          <p:cNvPr id="5" name="Group 109"/>
          <p:cNvGrpSpPr/>
          <p:nvPr/>
        </p:nvGrpSpPr>
        <p:grpSpPr bwMode="auto">
          <a:xfrm>
            <a:off x="4324813" y="2997200"/>
            <a:ext cx="3555074" cy="3162300"/>
            <a:chOff x="2043" y="1888"/>
            <a:chExt cx="1680" cy="1992"/>
          </a:xfrm>
        </p:grpSpPr>
        <p:sp>
          <p:nvSpPr>
            <p:cNvPr id="14393" name="Rectangle 74"/>
            <p:cNvSpPr>
              <a:spLocks noChangeArrowheads="1"/>
            </p:cNvSpPr>
            <p:nvPr/>
          </p:nvSpPr>
          <p:spPr bwMode="auto">
            <a:xfrm>
              <a:off x="2682" y="1888"/>
              <a:ext cx="198" cy="183"/>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32</a:t>
              </a:r>
              <a:endParaRPr lang="en-US" sz="2400">
                <a:latin typeface="Courier New" panose="02070309020205020404" pitchFamily="49" charset="0"/>
              </a:endParaRPr>
            </a:p>
          </p:txBody>
        </p:sp>
        <p:cxnSp>
          <p:nvCxnSpPr>
            <p:cNvPr id="14394" name="AutoShape 84"/>
            <p:cNvCxnSpPr>
              <a:cxnSpLocks noChangeShapeType="1"/>
              <a:stCxn id="14393" idx="2"/>
              <a:endCxn id="14397" idx="0"/>
            </p:cNvCxnSpPr>
            <p:nvPr/>
          </p:nvCxnSpPr>
          <p:spPr bwMode="auto">
            <a:xfrm flipH="1">
              <a:off x="2043" y="2071"/>
              <a:ext cx="738" cy="529"/>
            </a:xfrm>
            <a:prstGeom prst="straightConnector1">
              <a:avLst/>
            </a:prstGeom>
            <a:noFill/>
            <a:ln w="9525">
              <a:solidFill>
                <a:schemeClr val="tx1"/>
              </a:solidFill>
              <a:round/>
            </a:ln>
          </p:spPr>
        </p:cxnSp>
        <p:cxnSp>
          <p:nvCxnSpPr>
            <p:cNvPr id="14395" name="AutoShape 85"/>
            <p:cNvCxnSpPr>
              <a:cxnSpLocks noChangeShapeType="1"/>
              <a:stCxn id="14393" idx="2"/>
              <a:endCxn id="14349" idx="0"/>
            </p:cNvCxnSpPr>
            <p:nvPr/>
          </p:nvCxnSpPr>
          <p:spPr bwMode="auto">
            <a:xfrm flipH="1">
              <a:off x="2464" y="2071"/>
              <a:ext cx="317" cy="1809"/>
            </a:xfrm>
            <a:prstGeom prst="straightConnector1">
              <a:avLst/>
            </a:prstGeom>
            <a:noFill/>
            <a:ln w="9525">
              <a:solidFill>
                <a:schemeClr val="tx1"/>
              </a:solidFill>
              <a:round/>
            </a:ln>
          </p:spPr>
        </p:cxnSp>
        <p:cxnSp>
          <p:nvCxnSpPr>
            <p:cNvPr id="14396" name="AutoShape 86"/>
            <p:cNvCxnSpPr>
              <a:cxnSpLocks noChangeShapeType="1"/>
              <a:stCxn id="14393" idx="2"/>
              <a:endCxn id="14381" idx="0"/>
            </p:cNvCxnSpPr>
            <p:nvPr/>
          </p:nvCxnSpPr>
          <p:spPr bwMode="auto">
            <a:xfrm>
              <a:off x="2781" y="2071"/>
              <a:ext cx="942" cy="529"/>
            </a:xfrm>
            <a:prstGeom prst="straightConnector1">
              <a:avLst/>
            </a:prstGeom>
            <a:noFill/>
            <a:ln w="9525">
              <a:solidFill>
                <a:schemeClr val="tx1"/>
              </a:solidFill>
              <a:round/>
            </a:ln>
          </p:spPr>
        </p:cxnSp>
      </p:grpSp>
      <p:grpSp>
        <p:nvGrpSpPr>
          <p:cNvPr id="6" name="Group 105"/>
          <p:cNvGrpSpPr/>
          <p:nvPr/>
        </p:nvGrpSpPr>
        <p:grpSpPr bwMode="auto">
          <a:xfrm>
            <a:off x="5655849" y="5422900"/>
            <a:ext cx="880304" cy="736600"/>
            <a:chOff x="2672" y="3416"/>
            <a:chExt cx="416" cy="464"/>
          </a:xfrm>
        </p:grpSpPr>
        <p:sp>
          <p:nvSpPr>
            <p:cNvPr id="14389" name="Rectangle 65"/>
            <p:cNvSpPr>
              <a:spLocks noChangeArrowheads="1"/>
            </p:cNvSpPr>
            <p:nvPr/>
          </p:nvSpPr>
          <p:spPr bwMode="auto">
            <a:xfrm>
              <a:off x="2781" y="3416"/>
              <a:ext cx="198" cy="213"/>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30</a:t>
              </a:r>
              <a:endParaRPr lang="en-US" sz="2400">
                <a:latin typeface="Courier New" panose="02070309020205020404" pitchFamily="49" charset="0"/>
              </a:endParaRPr>
            </a:p>
          </p:txBody>
        </p:sp>
        <p:cxnSp>
          <p:nvCxnSpPr>
            <p:cNvPr id="14390" name="AutoShape 87"/>
            <p:cNvCxnSpPr>
              <a:cxnSpLocks noChangeShapeType="1"/>
              <a:stCxn id="14389" idx="2"/>
              <a:endCxn id="14350" idx="0"/>
            </p:cNvCxnSpPr>
            <p:nvPr/>
          </p:nvCxnSpPr>
          <p:spPr bwMode="auto">
            <a:xfrm flipH="1">
              <a:off x="2672" y="3629"/>
              <a:ext cx="208" cy="251"/>
            </a:xfrm>
            <a:prstGeom prst="straightConnector1">
              <a:avLst/>
            </a:prstGeom>
            <a:noFill/>
            <a:ln w="9525">
              <a:solidFill>
                <a:schemeClr val="tx1"/>
              </a:solidFill>
              <a:round/>
            </a:ln>
          </p:spPr>
        </p:cxnSp>
        <p:cxnSp>
          <p:nvCxnSpPr>
            <p:cNvPr id="14391" name="AutoShape 88"/>
            <p:cNvCxnSpPr>
              <a:cxnSpLocks noChangeShapeType="1"/>
              <a:stCxn id="14389" idx="2"/>
              <a:endCxn id="14351" idx="0"/>
            </p:cNvCxnSpPr>
            <p:nvPr/>
          </p:nvCxnSpPr>
          <p:spPr bwMode="auto">
            <a:xfrm>
              <a:off x="2880" y="3629"/>
              <a:ext cx="0" cy="251"/>
            </a:xfrm>
            <a:prstGeom prst="straightConnector1">
              <a:avLst/>
            </a:prstGeom>
            <a:noFill/>
            <a:ln w="9525">
              <a:solidFill>
                <a:schemeClr val="tx1"/>
              </a:solidFill>
              <a:round/>
            </a:ln>
          </p:spPr>
        </p:cxnSp>
        <p:cxnSp>
          <p:nvCxnSpPr>
            <p:cNvPr id="14392" name="AutoShape 89"/>
            <p:cNvCxnSpPr>
              <a:cxnSpLocks noChangeShapeType="1"/>
              <a:stCxn id="14389" idx="2"/>
              <a:endCxn id="14352" idx="0"/>
            </p:cNvCxnSpPr>
            <p:nvPr/>
          </p:nvCxnSpPr>
          <p:spPr bwMode="auto">
            <a:xfrm>
              <a:off x="2880" y="3629"/>
              <a:ext cx="208" cy="251"/>
            </a:xfrm>
            <a:prstGeom prst="straightConnector1">
              <a:avLst/>
            </a:prstGeom>
            <a:noFill/>
            <a:ln w="9525">
              <a:solidFill>
                <a:schemeClr val="tx1"/>
              </a:solidFill>
              <a:round/>
            </a:ln>
          </p:spPr>
        </p:cxnSp>
      </p:grpSp>
      <p:grpSp>
        <p:nvGrpSpPr>
          <p:cNvPr id="7" name="Group 106"/>
          <p:cNvGrpSpPr/>
          <p:nvPr/>
        </p:nvGrpSpPr>
        <p:grpSpPr bwMode="auto">
          <a:xfrm>
            <a:off x="6096001" y="4660900"/>
            <a:ext cx="1320456" cy="1498600"/>
            <a:chOff x="2880" y="2936"/>
            <a:chExt cx="624" cy="944"/>
          </a:xfrm>
        </p:grpSpPr>
        <p:sp>
          <p:nvSpPr>
            <p:cNvPr id="14385" name="Rectangle 69"/>
            <p:cNvSpPr>
              <a:spLocks noChangeArrowheads="1"/>
            </p:cNvSpPr>
            <p:nvPr/>
          </p:nvSpPr>
          <p:spPr bwMode="auto">
            <a:xfrm>
              <a:off x="3208" y="2936"/>
              <a:ext cx="198" cy="183"/>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4</a:t>
              </a:r>
              <a:endParaRPr lang="en-US" sz="2400">
                <a:latin typeface="Courier New" panose="02070309020205020404" pitchFamily="49" charset="0"/>
              </a:endParaRPr>
            </a:p>
          </p:txBody>
        </p:sp>
        <p:cxnSp>
          <p:nvCxnSpPr>
            <p:cNvPr id="14386" name="AutoShape 90"/>
            <p:cNvCxnSpPr>
              <a:cxnSpLocks noChangeShapeType="1"/>
              <a:stCxn id="14385" idx="2"/>
              <a:endCxn id="14389" idx="0"/>
            </p:cNvCxnSpPr>
            <p:nvPr/>
          </p:nvCxnSpPr>
          <p:spPr bwMode="auto">
            <a:xfrm flipH="1">
              <a:off x="2880" y="3119"/>
              <a:ext cx="427" cy="297"/>
            </a:xfrm>
            <a:prstGeom prst="straightConnector1">
              <a:avLst/>
            </a:prstGeom>
            <a:noFill/>
            <a:ln w="9525">
              <a:solidFill>
                <a:schemeClr val="tx1"/>
              </a:solidFill>
              <a:round/>
            </a:ln>
          </p:spPr>
        </p:cxnSp>
        <p:cxnSp>
          <p:nvCxnSpPr>
            <p:cNvPr id="14387" name="AutoShape 91"/>
            <p:cNvCxnSpPr>
              <a:cxnSpLocks noChangeShapeType="1"/>
              <a:stCxn id="14385" idx="2"/>
              <a:endCxn id="14353" idx="0"/>
            </p:cNvCxnSpPr>
            <p:nvPr/>
          </p:nvCxnSpPr>
          <p:spPr bwMode="auto">
            <a:xfrm flipH="1">
              <a:off x="3296" y="3119"/>
              <a:ext cx="11" cy="761"/>
            </a:xfrm>
            <a:prstGeom prst="straightConnector1">
              <a:avLst/>
            </a:prstGeom>
            <a:noFill/>
            <a:ln w="9525">
              <a:solidFill>
                <a:schemeClr val="tx1"/>
              </a:solidFill>
              <a:round/>
            </a:ln>
          </p:spPr>
        </p:cxnSp>
        <p:cxnSp>
          <p:nvCxnSpPr>
            <p:cNvPr id="14388" name="AutoShape 92"/>
            <p:cNvCxnSpPr>
              <a:cxnSpLocks noChangeShapeType="1"/>
              <a:stCxn id="14385" idx="2"/>
              <a:endCxn id="14354" idx="0"/>
            </p:cNvCxnSpPr>
            <p:nvPr/>
          </p:nvCxnSpPr>
          <p:spPr bwMode="auto">
            <a:xfrm>
              <a:off x="3307" y="3119"/>
              <a:ext cx="197" cy="761"/>
            </a:xfrm>
            <a:prstGeom prst="straightConnector1">
              <a:avLst/>
            </a:prstGeom>
            <a:noFill/>
            <a:ln w="9525">
              <a:solidFill>
                <a:schemeClr val="tx1"/>
              </a:solidFill>
              <a:round/>
            </a:ln>
          </p:spPr>
        </p:cxnSp>
      </p:grpSp>
      <p:grpSp>
        <p:nvGrpSpPr>
          <p:cNvPr id="8" name="Group 108"/>
          <p:cNvGrpSpPr/>
          <p:nvPr/>
        </p:nvGrpSpPr>
        <p:grpSpPr bwMode="auto">
          <a:xfrm>
            <a:off x="6999584" y="4127500"/>
            <a:ext cx="2188063" cy="2032000"/>
            <a:chOff x="3307" y="2600"/>
            <a:chExt cx="1034" cy="1280"/>
          </a:xfrm>
        </p:grpSpPr>
        <p:sp>
          <p:nvSpPr>
            <p:cNvPr id="14381" name="Rectangle 72"/>
            <p:cNvSpPr>
              <a:spLocks noChangeArrowheads="1"/>
            </p:cNvSpPr>
            <p:nvPr/>
          </p:nvSpPr>
          <p:spPr bwMode="auto">
            <a:xfrm>
              <a:off x="3624" y="2600"/>
              <a:ext cx="198" cy="183"/>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32</a:t>
              </a:r>
              <a:endParaRPr lang="en-US" sz="2400">
                <a:latin typeface="Courier New" panose="02070309020205020404" pitchFamily="49" charset="0"/>
              </a:endParaRPr>
            </a:p>
          </p:txBody>
        </p:sp>
        <p:cxnSp>
          <p:nvCxnSpPr>
            <p:cNvPr id="14382" name="AutoShape 93"/>
            <p:cNvCxnSpPr>
              <a:cxnSpLocks noChangeShapeType="1"/>
              <a:stCxn id="14381" idx="2"/>
              <a:endCxn id="14385" idx="0"/>
            </p:cNvCxnSpPr>
            <p:nvPr/>
          </p:nvCxnSpPr>
          <p:spPr bwMode="auto">
            <a:xfrm flipH="1">
              <a:off x="3307" y="2783"/>
              <a:ext cx="416" cy="153"/>
            </a:xfrm>
            <a:prstGeom prst="straightConnector1">
              <a:avLst/>
            </a:prstGeom>
            <a:noFill/>
            <a:ln w="9525">
              <a:solidFill>
                <a:schemeClr val="tx1"/>
              </a:solidFill>
              <a:round/>
            </a:ln>
          </p:spPr>
        </p:cxnSp>
        <p:cxnSp>
          <p:nvCxnSpPr>
            <p:cNvPr id="14383" name="AutoShape 94"/>
            <p:cNvCxnSpPr>
              <a:cxnSpLocks noChangeShapeType="1"/>
              <a:stCxn id="14381" idx="2"/>
              <a:endCxn id="14355" idx="0"/>
            </p:cNvCxnSpPr>
            <p:nvPr/>
          </p:nvCxnSpPr>
          <p:spPr bwMode="auto">
            <a:xfrm flipH="1">
              <a:off x="3712" y="2783"/>
              <a:ext cx="11" cy="1097"/>
            </a:xfrm>
            <a:prstGeom prst="straightConnector1">
              <a:avLst/>
            </a:prstGeom>
            <a:noFill/>
            <a:ln w="9525">
              <a:solidFill>
                <a:schemeClr val="tx1"/>
              </a:solidFill>
              <a:round/>
            </a:ln>
          </p:spPr>
        </p:cxnSp>
        <p:cxnSp>
          <p:nvCxnSpPr>
            <p:cNvPr id="14384" name="AutoShape 95"/>
            <p:cNvCxnSpPr>
              <a:cxnSpLocks noChangeShapeType="1"/>
              <a:stCxn id="14381" idx="2"/>
              <a:endCxn id="14377" idx="0"/>
            </p:cNvCxnSpPr>
            <p:nvPr/>
          </p:nvCxnSpPr>
          <p:spPr bwMode="auto">
            <a:xfrm>
              <a:off x="3723" y="2783"/>
              <a:ext cx="618" cy="633"/>
            </a:xfrm>
            <a:prstGeom prst="straightConnector1">
              <a:avLst/>
            </a:prstGeom>
            <a:noFill/>
            <a:ln w="9525">
              <a:solidFill>
                <a:schemeClr val="tx1"/>
              </a:solidFill>
              <a:round/>
            </a:ln>
          </p:spPr>
        </p:cxnSp>
      </p:grpSp>
      <p:grpSp>
        <p:nvGrpSpPr>
          <p:cNvPr id="9" name="Group 107"/>
          <p:cNvGrpSpPr/>
          <p:nvPr/>
        </p:nvGrpSpPr>
        <p:grpSpPr bwMode="auto">
          <a:xfrm>
            <a:off x="8736913" y="5422900"/>
            <a:ext cx="880304" cy="736600"/>
            <a:chOff x="4128" y="3416"/>
            <a:chExt cx="416" cy="464"/>
          </a:xfrm>
        </p:grpSpPr>
        <p:sp>
          <p:nvSpPr>
            <p:cNvPr id="14377" name="Rectangle 66"/>
            <p:cNvSpPr>
              <a:spLocks noChangeArrowheads="1"/>
            </p:cNvSpPr>
            <p:nvPr/>
          </p:nvSpPr>
          <p:spPr bwMode="auto">
            <a:xfrm>
              <a:off x="4242" y="3416"/>
              <a:ext cx="198" cy="213"/>
            </a:xfrm>
            <a:prstGeom prst="rect">
              <a:avLst/>
            </a:prstGeom>
            <a:solidFill>
              <a:srgbClr val="CCFFFF"/>
            </a:solidFill>
            <a:ln w="9525">
              <a:noFill/>
              <a:miter lim="800000"/>
            </a:ln>
          </p:spPr>
          <p:txBody>
            <a:bodyPr wrap="none" anchor="ctr"/>
            <a:lstStyle/>
            <a:p>
              <a:pPr algn="ctr"/>
              <a:r>
                <a:rPr lang="en-US" sz="2400">
                  <a:latin typeface="Courier New" panose="02070309020205020404" pitchFamily="49" charset="0"/>
                </a:rPr>
                <a:t>8</a:t>
              </a:r>
              <a:endParaRPr lang="en-US" sz="2400">
                <a:latin typeface="Courier New" panose="02070309020205020404" pitchFamily="49" charset="0"/>
              </a:endParaRPr>
            </a:p>
          </p:txBody>
        </p:sp>
        <p:cxnSp>
          <p:nvCxnSpPr>
            <p:cNvPr id="14378" name="AutoShape 96"/>
            <p:cNvCxnSpPr>
              <a:cxnSpLocks noChangeShapeType="1"/>
              <a:stCxn id="14377" idx="2"/>
              <a:endCxn id="14357" idx="0"/>
            </p:cNvCxnSpPr>
            <p:nvPr/>
          </p:nvCxnSpPr>
          <p:spPr bwMode="auto">
            <a:xfrm flipH="1">
              <a:off x="4128" y="3629"/>
              <a:ext cx="213" cy="251"/>
            </a:xfrm>
            <a:prstGeom prst="straightConnector1">
              <a:avLst/>
            </a:prstGeom>
            <a:noFill/>
            <a:ln w="9525">
              <a:solidFill>
                <a:schemeClr val="tx1"/>
              </a:solidFill>
              <a:round/>
            </a:ln>
          </p:spPr>
        </p:cxnSp>
        <p:cxnSp>
          <p:nvCxnSpPr>
            <p:cNvPr id="14379" name="AutoShape 97"/>
            <p:cNvCxnSpPr>
              <a:cxnSpLocks noChangeShapeType="1"/>
              <a:stCxn id="14377" idx="2"/>
              <a:endCxn id="14358" idx="0"/>
            </p:cNvCxnSpPr>
            <p:nvPr/>
          </p:nvCxnSpPr>
          <p:spPr bwMode="auto">
            <a:xfrm flipH="1">
              <a:off x="4336" y="3629"/>
              <a:ext cx="5" cy="251"/>
            </a:xfrm>
            <a:prstGeom prst="straightConnector1">
              <a:avLst/>
            </a:prstGeom>
            <a:noFill/>
            <a:ln w="9525">
              <a:solidFill>
                <a:schemeClr val="tx1"/>
              </a:solidFill>
              <a:round/>
            </a:ln>
          </p:spPr>
        </p:cxnSp>
        <p:cxnSp>
          <p:nvCxnSpPr>
            <p:cNvPr id="14380" name="AutoShape 98"/>
            <p:cNvCxnSpPr>
              <a:cxnSpLocks noChangeShapeType="1"/>
              <a:stCxn id="14377" idx="2"/>
              <a:endCxn id="14359" idx="0"/>
            </p:cNvCxnSpPr>
            <p:nvPr/>
          </p:nvCxnSpPr>
          <p:spPr bwMode="auto">
            <a:xfrm>
              <a:off x="4341" y="3629"/>
              <a:ext cx="203" cy="251"/>
            </a:xfrm>
            <a:prstGeom prst="straightConnector1">
              <a:avLst/>
            </a:prstGeom>
            <a:noFill/>
            <a:ln w="9525">
              <a:solidFill>
                <a:schemeClr val="tx1"/>
              </a:solidFill>
              <a:round/>
            </a:ln>
          </p:spPr>
        </p:cxnSp>
      </p:grpSp>
      <p:grpSp>
        <p:nvGrpSpPr>
          <p:cNvPr id="10" name="Group 111"/>
          <p:cNvGrpSpPr/>
          <p:nvPr/>
        </p:nvGrpSpPr>
        <p:grpSpPr bwMode="auto">
          <a:xfrm>
            <a:off x="5886507" y="1828800"/>
            <a:ext cx="5203527" cy="4330700"/>
            <a:chOff x="2781" y="1152"/>
            <a:chExt cx="2459" cy="2728"/>
          </a:xfrm>
        </p:grpSpPr>
        <p:sp>
          <p:nvSpPr>
            <p:cNvPr id="14372" name="Oval 39"/>
            <p:cNvSpPr>
              <a:spLocks noChangeArrowheads="1"/>
            </p:cNvSpPr>
            <p:nvPr/>
          </p:nvSpPr>
          <p:spPr bwMode="auto">
            <a:xfrm>
              <a:off x="4072" y="1152"/>
              <a:ext cx="317" cy="317"/>
            </a:xfrm>
            <a:prstGeom prst="ellipse">
              <a:avLst/>
            </a:prstGeom>
            <a:solidFill>
              <a:schemeClr val="bg1"/>
            </a:solidFill>
            <a:ln w="9525">
              <a:solidFill>
                <a:schemeClr val="tx1"/>
              </a:solidFill>
              <a:round/>
            </a:ln>
          </p:spPr>
          <p:txBody>
            <a:bodyPr wrap="none" anchor="ctr"/>
            <a:lstStyle/>
            <a:p>
              <a:pPr algn="ctr"/>
              <a:endParaRPr lang="en-US" sz="2200">
                <a:latin typeface="Courier New" panose="02070309020205020404" pitchFamily="49" charset="0"/>
              </a:endParaRPr>
            </a:p>
          </p:txBody>
        </p:sp>
        <p:cxnSp>
          <p:nvCxnSpPr>
            <p:cNvPr id="14373" name="AutoShape 99"/>
            <p:cNvCxnSpPr>
              <a:cxnSpLocks noChangeShapeType="1"/>
              <a:stCxn id="14372" idx="4"/>
              <a:endCxn id="14393" idx="0"/>
            </p:cNvCxnSpPr>
            <p:nvPr/>
          </p:nvCxnSpPr>
          <p:spPr bwMode="auto">
            <a:xfrm flipH="1">
              <a:off x="2781" y="1469"/>
              <a:ext cx="1450" cy="419"/>
            </a:xfrm>
            <a:prstGeom prst="straightConnector1">
              <a:avLst/>
            </a:prstGeom>
            <a:noFill/>
            <a:ln w="9525">
              <a:solidFill>
                <a:schemeClr val="tx1"/>
              </a:solidFill>
              <a:round/>
            </a:ln>
          </p:spPr>
        </p:cxnSp>
        <p:cxnSp>
          <p:nvCxnSpPr>
            <p:cNvPr id="14374" name="AutoShape 100"/>
            <p:cNvCxnSpPr>
              <a:cxnSpLocks noChangeShapeType="1"/>
              <a:stCxn id="14372" idx="4"/>
              <a:endCxn id="14361" idx="0"/>
            </p:cNvCxnSpPr>
            <p:nvPr/>
          </p:nvCxnSpPr>
          <p:spPr bwMode="auto">
            <a:xfrm>
              <a:off x="4231" y="1469"/>
              <a:ext cx="729" cy="2411"/>
            </a:xfrm>
            <a:prstGeom prst="straightConnector1">
              <a:avLst/>
            </a:prstGeom>
            <a:noFill/>
            <a:ln w="9525">
              <a:solidFill>
                <a:schemeClr val="tx1"/>
              </a:solidFill>
              <a:round/>
            </a:ln>
          </p:spPr>
        </p:cxnSp>
        <p:cxnSp>
          <p:nvCxnSpPr>
            <p:cNvPr id="14375" name="AutoShape 101"/>
            <p:cNvCxnSpPr>
              <a:cxnSpLocks noChangeShapeType="1"/>
              <a:stCxn id="14372" idx="4"/>
              <a:endCxn id="14362" idx="0"/>
            </p:cNvCxnSpPr>
            <p:nvPr/>
          </p:nvCxnSpPr>
          <p:spPr bwMode="auto">
            <a:xfrm>
              <a:off x="4231" y="1469"/>
              <a:ext cx="1009" cy="2411"/>
            </a:xfrm>
            <a:prstGeom prst="straightConnector1">
              <a:avLst/>
            </a:prstGeom>
            <a:noFill/>
            <a:ln w="9525">
              <a:solidFill>
                <a:schemeClr val="tx1"/>
              </a:solidFill>
              <a:round/>
            </a:ln>
          </p:spPr>
        </p:cxnSp>
        <p:sp>
          <p:nvSpPr>
            <p:cNvPr id="14376" name="Text Box 110"/>
            <p:cNvSpPr txBox="1">
              <a:spLocks noChangeArrowheads="1"/>
            </p:cNvSpPr>
            <p:nvPr/>
          </p:nvSpPr>
          <p:spPr bwMode="auto">
            <a:xfrm>
              <a:off x="4056" y="1176"/>
              <a:ext cx="336" cy="269"/>
            </a:xfrm>
            <a:prstGeom prst="rect">
              <a:avLst/>
            </a:prstGeom>
            <a:noFill/>
            <a:ln w="9525">
              <a:noFill/>
              <a:miter lim="800000"/>
            </a:ln>
          </p:spPr>
          <p:txBody>
            <a:bodyPr>
              <a:spAutoFit/>
            </a:bodyPr>
            <a:lstStyle/>
            <a:p>
              <a:pPr algn="ctr">
                <a:spcBef>
                  <a:spcPct val="50000"/>
                </a:spcBef>
              </a:pPr>
              <a:r>
                <a:rPr lang="en-US" sz="2200">
                  <a:latin typeface="Courier New" panose="02070309020205020404" pitchFamily="49" charset="0"/>
                </a:rPr>
                <a:t>42</a:t>
              </a:r>
              <a:endParaRPr lang="en-US" sz="2200">
                <a:latin typeface="Courier New" panose="02070309020205020404" pitchFamily="49" charset="0"/>
              </a:endParaRPr>
            </a:p>
          </p:txBody>
        </p:sp>
      </p:grpSp>
      <p:sp>
        <p:nvSpPr>
          <p:cNvPr id="1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1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11" name="Date Placeholder 10"/>
          <p:cNvSpPr>
            <a:spLocks noGrp="1"/>
          </p:cNvSpPr>
          <p:nvPr>
            <p:ph type="dt" sz="half" idx="10"/>
          </p:nvPr>
        </p:nvSpPr>
        <p:spPr/>
        <p:txBody>
          <a:bodyPr/>
          <a:p>
            <a:fld id="{75D1ADF2-558B-4C6D-97C5-6CBBA99CA23D}" type="datetime1">
              <a:rPr lang="en-US" smtClean="0"/>
            </a:fld>
            <a:endParaRPr lang="en-US"/>
          </a:p>
        </p:txBody>
      </p:sp>
      <p:sp>
        <p:nvSpPr>
          <p:cNvPr id="12" name="Footer Placeholder 11"/>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Assignment Statements</a:t>
            </a:r>
            <a:endParaRPr lang="en-US" sz="3400" dirty="0">
              <a:latin typeface="Copperplate Gothic Light" panose="020E0507020206020404" pitchFamily="34" charset="0"/>
            </a:endParaRPr>
          </a:p>
        </p:txBody>
      </p:sp>
      <p:sp>
        <p:nvSpPr>
          <p:cNvPr id="15363" name="Rectangle 8"/>
          <p:cNvSpPr>
            <a:spLocks noChangeArrowheads="1"/>
          </p:cNvSpPr>
          <p:nvPr/>
        </p:nvSpPr>
        <p:spPr bwMode="auto">
          <a:xfrm>
            <a:off x="1897628" y="2044700"/>
            <a:ext cx="8735325" cy="762000"/>
          </a:xfrm>
          <a:prstGeom prst="rect">
            <a:avLst/>
          </a:prstGeom>
          <a:solidFill>
            <a:schemeClr val="bg1"/>
          </a:solidFill>
          <a:ln w="9525">
            <a:solidFill>
              <a:schemeClr val="tx1"/>
            </a:solidFill>
            <a:miter lim="800000"/>
          </a:ln>
        </p:spPr>
        <p:txBody>
          <a:bodyPr wrap="none" anchor="ctr"/>
          <a:lstStyle/>
          <a:p>
            <a:endParaRPr lang="en-US"/>
          </a:p>
        </p:txBody>
      </p:sp>
      <p:sp>
        <p:nvSpPr>
          <p:cNvPr id="15364" name="Text Box 9"/>
          <p:cNvSpPr txBox="1">
            <a:spLocks noChangeArrowheads="1"/>
          </p:cNvSpPr>
          <p:nvPr/>
        </p:nvSpPr>
        <p:spPr bwMode="auto">
          <a:xfrm>
            <a:off x="2134633" y="2197100"/>
            <a:ext cx="8329030" cy="427038"/>
          </a:xfrm>
          <a:prstGeom prst="rect">
            <a:avLst/>
          </a:prstGeom>
          <a:noFill/>
          <a:ln w="9525">
            <a:noFill/>
            <a:miter lim="800000"/>
          </a:ln>
        </p:spPr>
        <p:txBody>
          <a:bodyPr>
            <a:spAutoFit/>
          </a:bodyPr>
          <a:lstStyle/>
          <a:p>
            <a:pPr>
              <a:spcBef>
                <a:spcPct val="50000"/>
              </a:spcBef>
            </a:pPr>
            <a:r>
              <a:rPr lang="en-US" sz="2200" i="1"/>
              <a:t>variable</a:t>
            </a:r>
            <a:r>
              <a:rPr lang="en-US" sz="2200">
                <a:latin typeface="Courier New" panose="02070309020205020404" pitchFamily="49" charset="0"/>
              </a:rPr>
              <a:t> = </a:t>
            </a:r>
            <a:r>
              <a:rPr lang="en-US" sz="2200" i="1"/>
              <a:t>expression</a:t>
            </a:r>
            <a:r>
              <a:rPr lang="en-US" sz="2200">
                <a:latin typeface="Courier New" panose="02070309020205020404" pitchFamily="49" charset="0"/>
              </a:rPr>
              <a:t>;</a:t>
            </a:r>
            <a:endParaRPr lang="en-US" sz="2200">
              <a:latin typeface="Courier New" panose="02070309020205020404" pitchFamily="49" charset="0"/>
            </a:endParaRPr>
          </a:p>
        </p:txBody>
      </p:sp>
      <p:sp>
        <p:nvSpPr>
          <p:cNvPr id="15365" name="Rectangle 10"/>
          <p:cNvSpPr>
            <a:spLocks noChangeArrowheads="1"/>
          </p:cNvSpPr>
          <p:nvPr/>
        </p:nvSpPr>
        <p:spPr bwMode="auto">
          <a:xfrm>
            <a:off x="644888" y="1219200"/>
            <a:ext cx="10834511" cy="7620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You can change the value of a variable in your program by using an assignment statement, which has the general form:</a:t>
            </a:r>
            <a:endParaRPr lang="en-US" sz="2000" dirty="0">
              <a:latin typeface="Times New Roman" panose="02020603050405020304" pitchFamily="18" charset="0"/>
              <a:cs typeface="Times New Roman" panose="02020603050405020304" pitchFamily="18" charset="0"/>
            </a:endParaRPr>
          </a:p>
        </p:txBody>
      </p:sp>
      <p:grpSp>
        <p:nvGrpSpPr>
          <p:cNvPr id="2" name="Group 18"/>
          <p:cNvGrpSpPr/>
          <p:nvPr/>
        </p:nvGrpSpPr>
        <p:grpSpPr bwMode="auto">
          <a:xfrm>
            <a:off x="627958" y="3035300"/>
            <a:ext cx="10851440" cy="2679700"/>
            <a:chOff x="296" y="1912"/>
            <a:chExt cx="5128" cy="1688"/>
          </a:xfrm>
        </p:grpSpPr>
        <p:sp>
          <p:nvSpPr>
            <p:cNvPr id="15368" name="Rectangle 12"/>
            <p:cNvSpPr>
              <a:spLocks noChangeArrowheads="1"/>
            </p:cNvSpPr>
            <p:nvPr/>
          </p:nvSpPr>
          <p:spPr bwMode="auto">
            <a:xfrm>
              <a:off x="304" y="1912"/>
              <a:ext cx="5120" cy="92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effect of an assignment statement is to compute the value of the expression on the right side of the equal sign and assign that value to the variable that appears on the left.  Thus, the assignment statement</a:t>
              </a:r>
              <a:endParaRPr lang="en-US" sz="2000" dirty="0">
                <a:latin typeface="Times New Roman" panose="02020603050405020304" pitchFamily="18" charset="0"/>
                <a:cs typeface="Times New Roman" panose="02020603050405020304" pitchFamily="18" charset="0"/>
              </a:endParaRPr>
            </a:p>
          </p:txBody>
        </p:sp>
        <p:sp>
          <p:nvSpPr>
            <p:cNvPr id="15369" name="Text Box 16"/>
            <p:cNvSpPr txBox="1">
              <a:spLocks noChangeArrowheads="1"/>
            </p:cNvSpPr>
            <p:nvPr/>
          </p:nvSpPr>
          <p:spPr bwMode="auto">
            <a:xfrm>
              <a:off x="912" y="2826"/>
              <a:ext cx="4512" cy="255"/>
            </a:xfrm>
            <a:prstGeom prst="rect">
              <a:avLst/>
            </a:prstGeom>
            <a:noFill/>
            <a:ln w="9525">
              <a:noFill/>
              <a:miter lim="800000"/>
            </a:ln>
          </p:spPr>
          <p:txBody>
            <a:bodyPr>
              <a:spAutoFit/>
            </a:bodyPr>
            <a:lstStyle/>
            <a:p>
              <a:pPr algn="just">
                <a:lnSpc>
                  <a:spcPct val="90000"/>
                </a:lnSpc>
              </a:pPr>
              <a:r>
                <a:rPr lang="en-US" sz="2200">
                  <a:latin typeface="Courier New" panose="02070309020205020404" pitchFamily="49" charset="0"/>
                </a:rPr>
                <a:t>total = total + value;</a:t>
              </a:r>
              <a:endParaRPr lang="en-US" sz="2200">
                <a:latin typeface="Courier New" panose="02070309020205020404" pitchFamily="49" charset="0"/>
              </a:endParaRPr>
            </a:p>
          </p:txBody>
        </p:sp>
        <p:sp>
          <p:nvSpPr>
            <p:cNvPr id="15370" name="Rectangle 17"/>
            <p:cNvSpPr>
              <a:spLocks noChangeArrowheads="1"/>
            </p:cNvSpPr>
            <p:nvPr/>
          </p:nvSpPr>
          <p:spPr bwMode="auto">
            <a:xfrm>
              <a:off x="296" y="3112"/>
              <a:ext cx="5120" cy="488"/>
            </a:xfrm>
            <a:prstGeom prst="rect">
              <a:avLst/>
            </a:prstGeom>
            <a:noFill/>
            <a:ln w="9525">
              <a:noFill/>
              <a:miter lim="800000"/>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adds together the current values of the variables total and value and then stores that sum back in the variable total.</a:t>
              </a:r>
              <a:endParaRPr lang="en-US" sz="2000" dirty="0">
                <a:latin typeface="Times New Roman" panose="02020603050405020304" pitchFamily="18" charset="0"/>
                <a:cs typeface="Times New Roman" panose="02020603050405020304" pitchFamily="18" charset="0"/>
              </a:endParaRPr>
            </a:p>
          </p:txBody>
        </p:sp>
      </p:grpSp>
      <p:sp>
        <p:nvSpPr>
          <p:cNvPr id="431123" name="Rectangle 19"/>
          <p:cNvSpPr>
            <a:spLocks noChangeArrowheads="1"/>
          </p:cNvSpPr>
          <p:nvPr/>
        </p:nvSpPr>
        <p:spPr bwMode="auto">
          <a:xfrm>
            <a:off x="661817" y="5753100"/>
            <a:ext cx="10834511" cy="8763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When you assign a new value to a variable, the old value of that variable is lost. </a:t>
            </a:r>
            <a:endParaRPr lang="en-US" sz="2000" dirty="0">
              <a:latin typeface="Times New Roman" panose="02020603050405020304" pitchFamily="18" charset="0"/>
              <a:cs typeface="Times New Roman" panose="02020603050405020304" pitchFamily="18" charset="0"/>
            </a:endParaRPr>
          </a:p>
        </p:txBody>
      </p:sp>
      <p:sp>
        <p:nvSpPr>
          <p:cNvPr id="6"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7"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8"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1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23" grpId="0" autoUpdateAnimBg="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Shorthand Assignments</a:t>
            </a:r>
            <a:endParaRPr lang="en-US" sz="3400" dirty="0">
              <a:latin typeface="Copperplate Gothic Light" panose="020E0507020206020404" pitchFamily="34" charset="0"/>
            </a:endParaRPr>
          </a:p>
        </p:txBody>
      </p:sp>
      <p:sp>
        <p:nvSpPr>
          <p:cNvPr id="16387" name="Rectangle 5"/>
          <p:cNvSpPr>
            <a:spLocks noChangeArrowheads="1"/>
          </p:cNvSpPr>
          <p:nvPr/>
        </p:nvSpPr>
        <p:spPr bwMode="auto">
          <a:xfrm>
            <a:off x="644888" y="1219200"/>
            <a:ext cx="10834511" cy="7620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Statements such as</a:t>
            </a:r>
            <a:endParaRPr lang="en-US" sz="2000" dirty="0">
              <a:latin typeface="Times New Roman" panose="02020603050405020304" pitchFamily="18" charset="0"/>
              <a:cs typeface="Times New Roman" panose="02020603050405020304" pitchFamily="18" charset="0"/>
            </a:endParaRPr>
          </a:p>
        </p:txBody>
      </p:sp>
      <p:sp>
        <p:nvSpPr>
          <p:cNvPr id="16388" name="Text Box 8"/>
          <p:cNvSpPr txBox="1">
            <a:spLocks noChangeArrowheads="1"/>
          </p:cNvSpPr>
          <p:nvPr/>
        </p:nvSpPr>
        <p:spPr bwMode="auto">
          <a:xfrm>
            <a:off x="1931486" y="1666875"/>
            <a:ext cx="9547913" cy="405496"/>
          </a:xfrm>
          <a:prstGeom prst="rect">
            <a:avLst/>
          </a:prstGeom>
          <a:noFill/>
          <a:ln w="9525">
            <a:noFill/>
            <a:miter lim="800000"/>
          </a:ln>
        </p:spPr>
        <p:txBody>
          <a:bodyPr>
            <a:spAutoFit/>
          </a:bodyPr>
          <a:lstStyle/>
          <a:p>
            <a:pPr algn="just">
              <a:lnSpc>
                <a:spcPct val="90000"/>
              </a:lnSpc>
            </a:pPr>
            <a:r>
              <a:rPr lang="en-US" sz="2200">
                <a:latin typeface="Courier New" panose="02070309020205020404" pitchFamily="49" charset="0"/>
              </a:rPr>
              <a:t>total = total + value;</a:t>
            </a:r>
            <a:endParaRPr lang="en-US" sz="2200">
              <a:latin typeface="Courier New" panose="02070309020205020404" pitchFamily="49" charset="0"/>
            </a:endParaRPr>
          </a:p>
        </p:txBody>
      </p:sp>
      <p:sp>
        <p:nvSpPr>
          <p:cNvPr id="16389" name="Rectangle 9"/>
          <p:cNvSpPr>
            <a:spLocks noChangeArrowheads="1"/>
          </p:cNvSpPr>
          <p:nvPr/>
        </p:nvSpPr>
        <p:spPr bwMode="auto">
          <a:xfrm>
            <a:off x="644887" y="2120900"/>
            <a:ext cx="11037658" cy="469900"/>
          </a:xfrm>
          <a:prstGeom prst="rect">
            <a:avLst/>
          </a:prstGeom>
          <a:noFill/>
          <a:ln w="9525">
            <a:noFill/>
            <a:miter lim="800000"/>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are so common that Java allows the following shorthand form:</a:t>
            </a:r>
            <a:endParaRPr lang="en-US" sz="2000" dirty="0">
              <a:latin typeface="Times New Roman" panose="02020603050405020304" pitchFamily="18" charset="0"/>
              <a:cs typeface="Times New Roman" panose="02020603050405020304" pitchFamily="18" charset="0"/>
            </a:endParaRPr>
          </a:p>
        </p:txBody>
      </p:sp>
      <p:sp>
        <p:nvSpPr>
          <p:cNvPr id="16390" name="Text Box 11"/>
          <p:cNvSpPr txBox="1">
            <a:spLocks noChangeArrowheads="1"/>
          </p:cNvSpPr>
          <p:nvPr/>
        </p:nvSpPr>
        <p:spPr bwMode="auto">
          <a:xfrm>
            <a:off x="1931486" y="2603500"/>
            <a:ext cx="9547913" cy="405496"/>
          </a:xfrm>
          <a:prstGeom prst="rect">
            <a:avLst/>
          </a:prstGeom>
          <a:noFill/>
          <a:ln w="9525">
            <a:noFill/>
            <a:miter lim="800000"/>
          </a:ln>
        </p:spPr>
        <p:txBody>
          <a:bodyPr>
            <a:spAutoFit/>
          </a:bodyPr>
          <a:lstStyle/>
          <a:p>
            <a:pPr algn="just">
              <a:lnSpc>
                <a:spcPct val="90000"/>
              </a:lnSpc>
            </a:pPr>
            <a:r>
              <a:rPr lang="en-US" sz="2200">
                <a:latin typeface="Courier New" panose="02070309020205020404" pitchFamily="49" charset="0"/>
              </a:rPr>
              <a:t>total += value;</a:t>
            </a:r>
            <a:endParaRPr lang="en-US" sz="2200">
              <a:latin typeface="Courier New" panose="02070309020205020404" pitchFamily="49" charset="0"/>
            </a:endParaRPr>
          </a:p>
        </p:txBody>
      </p:sp>
      <p:grpSp>
        <p:nvGrpSpPr>
          <p:cNvPr id="2" name="Group 18"/>
          <p:cNvGrpSpPr/>
          <p:nvPr/>
        </p:nvGrpSpPr>
        <p:grpSpPr bwMode="auto">
          <a:xfrm>
            <a:off x="644887" y="3111501"/>
            <a:ext cx="11037658" cy="3389313"/>
            <a:chOff x="304" y="1960"/>
            <a:chExt cx="5216" cy="2135"/>
          </a:xfrm>
        </p:grpSpPr>
        <p:sp>
          <p:nvSpPr>
            <p:cNvPr id="16392" name="Rectangle 3"/>
            <p:cNvSpPr>
              <a:spLocks noChangeArrowheads="1"/>
            </p:cNvSpPr>
            <p:nvPr/>
          </p:nvSpPr>
          <p:spPr bwMode="auto">
            <a:xfrm>
              <a:off x="896" y="2232"/>
              <a:ext cx="4128" cy="480"/>
            </a:xfrm>
            <a:prstGeom prst="rect">
              <a:avLst/>
            </a:prstGeom>
            <a:solidFill>
              <a:schemeClr val="bg1"/>
            </a:solidFill>
            <a:ln w="9525">
              <a:solidFill>
                <a:schemeClr val="tx1"/>
              </a:solidFill>
              <a:miter lim="800000"/>
            </a:ln>
          </p:spPr>
          <p:txBody>
            <a:bodyPr wrap="none" anchor="ctr"/>
            <a:lstStyle/>
            <a:p>
              <a:endParaRPr lang="en-US"/>
            </a:p>
          </p:txBody>
        </p:sp>
        <p:sp>
          <p:nvSpPr>
            <p:cNvPr id="16393" name="Text Box 4"/>
            <p:cNvSpPr txBox="1">
              <a:spLocks noChangeArrowheads="1"/>
            </p:cNvSpPr>
            <p:nvPr/>
          </p:nvSpPr>
          <p:spPr bwMode="auto">
            <a:xfrm>
              <a:off x="1008" y="2328"/>
              <a:ext cx="3936" cy="269"/>
            </a:xfrm>
            <a:prstGeom prst="rect">
              <a:avLst/>
            </a:prstGeom>
            <a:noFill/>
            <a:ln w="9525">
              <a:noFill/>
              <a:miter lim="800000"/>
            </a:ln>
          </p:spPr>
          <p:txBody>
            <a:bodyPr>
              <a:spAutoFit/>
            </a:bodyPr>
            <a:lstStyle/>
            <a:p>
              <a:pPr>
                <a:spcBef>
                  <a:spcPct val="50000"/>
                </a:spcBef>
              </a:pPr>
              <a:r>
                <a:rPr lang="en-US" sz="2200" i="1"/>
                <a:t>variable</a:t>
              </a:r>
              <a:r>
                <a:rPr lang="en-US" sz="2200">
                  <a:latin typeface="Courier New" panose="02070309020205020404" pitchFamily="49" charset="0"/>
                </a:rPr>
                <a:t> </a:t>
              </a:r>
              <a:r>
                <a:rPr lang="en-US" sz="2200" i="1"/>
                <a:t>op</a:t>
              </a:r>
              <a:r>
                <a:rPr lang="en-US" sz="2200">
                  <a:latin typeface="Courier New" panose="02070309020205020404" pitchFamily="49" charset="0"/>
                </a:rPr>
                <a:t>= </a:t>
              </a:r>
              <a:r>
                <a:rPr lang="en-US" sz="2200" i="1"/>
                <a:t>expression</a:t>
              </a:r>
              <a:r>
                <a:rPr lang="en-US" sz="2200">
                  <a:latin typeface="Courier New" panose="02070309020205020404" pitchFamily="49" charset="0"/>
                </a:rPr>
                <a:t>;</a:t>
              </a:r>
              <a:endParaRPr lang="en-US" sz="2200">
                <a:latin typeface="Courier New" panose="02070309020205020404" pitchFamily="49" charset="0"/>
              </a:endParaRPr>
            </a:p>
          </p:txBody>
        </p:sp>
        <p:sp>
          <p:nvSpPr>
            <p:cNvPr id="16394" name="Rectangle 7"/>
            <p:cNvSpPr>
              <a:spLocks noChangeArrowheads="1"/>
            </p:cNvSpPr>
            <p:nvPr/>
          </p:nvSpPr>
          <p:spPr bwMode="auto">
            <a:xfrm>
              <a:off x="304" y="1960"/>
              <a:ext cx="5120" cy="92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general form of a shorthand assignment is</a:t>
              </a:r>
              <a:endParaRPr lang="en-US" sz="2000" dirty="0">
                <a:latin typeface="Times New Roman" panose="02020603050405020304" pitchFamily="18" charset="0"/>
                <a:cs typeface="Times New Roman" panose="02020603050405020304" pitchFamily="18" charset="0"/>
              </a:endParaRPr>
            </a:p>
          </p:txBody>
        </p:sp>
        <p:sp>
          <p:nvSpPr>
            <p:cNvPr id="16395" name="Rectangle 12"/>
            <p:cNvSpPr>
              <a:spLocks noChangeArrowheads="1"/>
            </p:cNvSpPr>
            <p:nvPr/>
          </p:nvSpPr>
          <p:spPr bwMode="auto">
            <a:xfrm>
              <a:off x="304" y="2776"/>
              <a:ext cx="5120" cy="488"/>
            </a:xfrm>
            <a:prstGeom prst="rect">
              <a:avLst/>
            </a:prstGeom>
            <a:noFill/>
            <a:ln w="9525">
              <a:noFill/>
              <a:miter lim="800000"/>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where </a:t>
              </a:r>
              <a:r>
                <a:rPr lang="en-US" sz="2000" i="1" dirty="0">
                  <a:latin typeface="Times New Roman" panose="02020603050405020304" pitchFamily="18" charset="0"/>
                  <a:cs typeface="Times New Roman" panose="02020603050405020304" pitchFamily="18" charset="0"/>
                </a:rPr>
                <a:t>op</a:t>
              </a:r>
              <a:r>
                <a:rPr lang="en-US" sz="2000" dirty="0">
                  <a:latin typeface="Times New Roman" panose="02020603050405020304" pitchFamily="18" charset="0"/>
                  <a:cs typeface="Times New Roman" panose="02020603050405020304" pitchFamily="18" charset="0"/>
                </a:rPr>
                <a:t> is any of Java’s binary operators.  The effect of this statement is the same as</a:t>
              </a:r>
              <a:endParaRPr lang="en-US" sz="2000" dirty="0">
                <a:latin typeface="Times New Roman" panose="02020603050405020304" pitchFamily="18" charset="0"/>
                <a:cs typeface="Times New Roman" panose="02020603050405020304" pitchFamily="18" charset="0"/>
              </a:endParaRPr>
            </a:p>
          </p:txBody>
        </p:sp>
        <p:sp>
          <p:nvSpPr>
            <p:cNvPr id="16396" name="Text Box 13"/>
            <p:cNvSpPr txBox="1">
              <a:spLocks noChangeArrowheads="1"/>
            </p:cNvSpPr>
            <p:nvPr/>
          </p:nvSpPr>
          <p:spPr bwMode="auto">
            <a:xfrm>
              <a:off x="912" y="3256"/>
              <a:ext cx="4512" cy="255"/>
            </a:xfrm>
            <a:prstGeom prst="rect">
              <a:avLst/>
            </a:prstGeom>
            <a:noFill/>
            <a:ln w="9525">
              <a:noFill/>
              <a:miter lim="800000"/>
            </a:ln>
          </p:spPr>
          <p:txBody>
            <a:bodyPr>
              <a:spAutoFit/>
            </a:bodyPr>
            <a:lstStyle/>
            <a:p>
              <a:pPr algn="just">
                <a:lnSpc>
                  <a:spcPct val="90000"/>
                </a:lnSpc>
              </a:pPr>
              <a:r>
                <a:rPr lang="en-US" sz="2200" i="1"/>
                <a:t>variable</a:t>
              </a:r>
              <a:r>
                <a:rPr lang="en-US" sz="2200">
                  <a:latin typeface="Courier New" panose="02070309020205020404" pitchFamily="49" charset="0"/>
                </a:rPr>
                <a:t> = </a:t>
              </a:r>
              <a:r>
                <a:rPr lang="en-US" sz="2200" i="1"/>
                <a:t>variable</a:t>
              </a:r>
              <a:r>
                <a:rPr lang="en-US" sz="2200">
                  <a:latin typeface="Courier New" panose="02070309020205020404" pitchFamily="49" charset="0"/>
                </a:rPr>
                <a:t> </a:t>
              </a:r>
              <a:r>
                <a:rPr lang="en-US" sz="2200" i="1"/>
                <a:t>op</a:t>
              </a:r>
              <a:r>
                <a:rPr lang="en-US" sz="2200">
                  <a:latin typeface="Courier New" panose="02070309020205020404" pitchFamily="49" charset="0"/>
                </a:rPr>
                <a:t> (</a:t>
              </a:r>
              <a:r>
                <a:rPr lang="en-US" sz="2200" i="1"/>
                <a:t>expression</a:t>
              </a:r>
              <a:r>
                <a:rPr lang="en-US" sz="2200">
                  <a:latin typeface="Courier New" panose="02070309020205020404" pitchFamily="49" charset="0"/>
                </a:rPr>
                <a:t>);</a:t>
              </a:r>
              <a:endParaRPr lang="en-US" sz="2200">
                <a:latin typeface="Courier New" panose="02070309020205020404" pitchFamily="49" charset="0"/>
              </a:endParaRPr>
            </a:p>
          </p:txBody>
        </p:sp>
        <p:sp>
          <p:nvSpPr>
            <p:cNvPr id="16397" name="Rectangle 14"/>
            <p:cNvSpPr>
              <a:spLocks noChangeArrowheads="1"/>
            </p:cNvSpPr>
            <p:nvPr/>
          </p:nvSpPr>
          <p:spPr bwMode="auto">
            <a:xfrm>
              <a:off x="304" y="3536"/>
              <a:ext cx="5216" cy="296"/>
            </a:xfrm>
            <a:prstGeom prst="rect">
              <a:avLst/>
            </a:prstGeom>
            <a:noFill/>
            <a:ln w="9525">
              <a:noFill/>
              <a:miter lim="800000"/>
            </a:ln>
          </p:spPr>
          <p:txBody>
            <a:bodyPr/>
            <a:lstStyle/>
            <a:p>
              <a:pPr marL="342900" indent="-342900" algn="just">
                <a:lnSpc>
                  <a:spcPct val="85000"/>
                </a:lnSpc>
                <a:spcAft>
                  <a:spcPct val="50000"/>
                </a:spcAft>
              </a:pPr>
              <a:r>
                <a:rPr lang="en-US" sz="2000" dirty="0">
                  <a:latin typeface="Times New Roman" panose="02020603050405020304" pitchFamily="18" charset="0"/>
                  <a:cs typeface="Times New Roman" panose="02020603050405020304" pitchFamily="18" charset="0"/>
                </a:rPr>
                <a:t>	For example, the following statement multiplies salary by 2.</a:t>
              </a:r>
              <a:endParaRPr lang="en-US" sz="2000" dirty="0">
                <a:latin typeface="Times New Roman" panose="02020603050405020304" pitchFamily="18" charset="0"/>
                <a:cs typeface="Times New Roman" panose="02020603050405020304" pitchFamily="18" charset="0"/>
              </a:endParaRPr>
            </a:p>
          </p:txBody>
        </p:sp>
        <p:sp>
          <p:nvSpPr>
            <p:cNvPr id="16398" name="Text Box 15"/>
            <p:cNvSpPr txBox="1">
              <a:spLocks noChangeArrowheads="1"/>
            </p:cNvSpPr>
            <p:nvPr/>
          </p:nvSpPr>
          <p:spPr bwMode="auto">
            <a:xfrm>
              <a:off x="912" y="3840"/>
              <a:ext cx="4512" cy="255"/>
            </a:xfrm>
            <a:prstGeom prst="rect">
              <a:avLst/>
            </a:prstGeom>
            <a:noFill/>
            <a:ln w="9525">
              <a:noFill/>
              <a:miter lim="800000"/>
            </a:ln>
          </p:spPr>
          <p:txBody>
            <a:bodyPr>
              <a:spAutoFit/>
            </a:bodyPr>
            <a:lstStyle/>
            <a:p>
              <a:pPr algn="just">
                <a:lnSpc>
                  <a:spcPct val="90000"/>
                </a:lnSpc>
              </a:pPr>
              <a:r>
                <a:rPr lang="en-US" sz="2200">
                  <a:latin typeface="Courier New" panose="02070309020205020404" pitchFamily="49" charset="0"/>
                </a:rPr>
                <a:t>salary *= 2;</a:t>
              </a:r>
              <a:endParaRPr lang="en-US" sz="2200">
                <a:latin typeface="Courier New" panose="02070309020205020404" pitchFamily="49" charset="0"/>
              </a:endParaRPr>
            </a:p>
          </p:txBody>
        </p:sp>
      </p:grpSp>
      <p:sp>
        <p:nvSpPr>
          <p:cNvPr id="6"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7"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8"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Increment and Decrement Operators</a:t>
            </a:r>
            <a:endParaRPr lang="en-US" sz="3400" dirty="0">
              <a:latin typeface="Copperplate Gothic Light" panose="020E0507020206020404" pitchFamily="34" charset="0"/>
            </a:endParaRPr>
          </a:p>
        </p:txBody>
      </p:sp>
      <p:grpSp>
        <p:nvGrpSpPr>
          <p:cNvPr id="2" name="Group 20"/>
          <p:cNvGrpSpPr/>
          <p:nvPr/>
        </p:nvGrpSpPr>
        <p:grpSpPr bwMode="auto">
          <a:xfrm>
            <a:off x="644888" y="1219201"/>
            <a:ext cx="10834511" cy="1074738"/>
            <a:chOff x="304" y="768"/>
            <a:chExt cx="5120" cy="677"/>
          </a:xfrm>
        </p:grpSpPr>
        <p:sp>
          <p:nvSpPr>
            <p:cNvPr id="17419" name="Rectangle 5"/>
            <p:cNvSpPr>
              <a:spLocks noChangeArrowheads="1"/>
            </p:cNvSpPr>
            <p:nvPr/>
          </p:nvSpPr>
          <p:spPr bwMode="auto">
            <a:xfrm>
              <a:off x="304" y="768"/>
              <a:ext cx="5120" cy="496"/>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Another important shorthand form that appears frequently in Java programs is the increment operator, which is most commonly written immediately after a variable, like this:</a:t>
              </a:r>
              <a:endParaRPr lang="en-US" sz="2000" dirty="0">
                <a:latin typeface="Times New Roman" panose="02020603050405020304" pitchFamily="18" charset="0"/>
                <a:cs typeface="Times New Roman" panose="02020603050405020304" pitchFamily="18" charset="0"/>
              </a:endParaRPr>
            </a:p>
          </p:txBody>
        </p:sp>
        <p:sp>
          <p:nvSpPr>
            <p:cNvPr id="17420" name="Text Box 7"/>
            <p:cNvSpPr txBox="1">
              <a:spLocks noChangeArrowheads="1"/>
            </p:cNvSpPr>
            <p:nvPr/>
          </p:nvSpPr>
          <p:spPr bwMode="auto">
            <a:xfrm>
              <a:off x="861" y="1190"/>
              <a:ext cx="4512" cy="255"/>
            </a:xfrm>
            <a:prstGeom prst="rect">
              <a:avLst/>
            </a:prstGeom>
            <a:noFill/>
            <a:ln w="9525">
              <a:noFill/>
              <a:miter lim="800000"/>
            </a:ln>
          </p:spPr>
          <p:txBody>
            <a:bodyPr>
              <a:spAutoFit/>
            </a:bodyPr>
            <a:lstStyle/>
            <a:p>
              <a:pPr algn="just">
                <a:lnSpc>
                  <a:spcPct val="90000"/>
                </a:lnSpc>
              </a:pPr>
              <a:r>
                <a:rPr lang="en-US" sz="2200" dirty="0">
                  <a:latin typeface="Courier New" panose="02070309020205020404" pitchFamily="49" charset="0"/>
                </a:rPr>
                <a:t>x++;</a:t>
              </a:r>
              <a:endParaRPr lang="en-US" sz="2200" dirty="0">
                <a:latin typeface="Courier New" panose="02070309020205020404" pitchFamily="49" charset="0"/>
              </a:endParaRPr>
            </a:p>
          </p:txBody>
        </p:sp>
      </p:grpSp>
      <p:grpSp>
        <p:nvGrpSpPr>
          <p:cNvPr id="3" name="Group 21"/>
          <p:cNvGrpSpPr/>
          <p:nvPr/>
        </p:nvGrpSpPr>
        <p:grpSpPr bwMode="auto">
          <a:xfrm>
            <a:off x="644887" y="2332040"/>
            <a:ext cx="11037658" cy="1838326"/>
            <a:chOff x="304" y="1469"/>
            <a:chExt cx="5216" cy="1158"/>
          </a:xfrm>
        </p:grpSpPr>
        <p:sp>
          <p:nvSpPr>
            <p:cNvPr id="17415" name="Rectangle 8"/>
            <p:cNvSpPr>
              <a:spLocks noChangeArrowheads="1"/>
            </p:cNvSpPr>
            <p:nvPr/>
          </p:nvSpPr>
          <p:spPr bwMode="auto">
            <a:xfrm>
              <a:off x="304" y="1469"/>
              <a:ext cx="5216" cy="296"/>
            </a:xfrm>
            <a:prstGeom prst="rect">
              <a:avLst/>
            </a:prstGeom>
            <a:noFill/>
            <a:ln w="9525">
              <a:noFill/>
              <a:miter lim="800000"/>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The effect of this statement is to add one to the value of x, which means that this statement is equivalent to</a:t>
              </a:r>
              <a:endParaRPr lang="en-US" sz="2000" dirty="0">
                <a:latin typeface="Times New Roman" panose="02020603050405020304" pitchFamily="18" charset="0"/>
                <a:cs typeface="Times New Roman" panose="02020603050405020304" pitchFamily="18" charset="0"/>
              </a:endParaRPr>
            </a:p>
          </p:txBody>
        </p:sp>
        <p:sp>
          <p:nvSpPr>
            <p:cNvPr id="17416" name="Text Box 14"/>
            <p:cNvSpPr txBox="1">
              <a:spLocks noChangeArrowheads="1"/>
            </p:cNvSpPr>
            <p:nvPr/>
          </p:nvSpPr>
          <p:spPr bwMode="auto">
            <a:xfrm>
              <a:off x="809" y="1897"/>
              <a:ext cx="4512" cy="255"/>
            </a:xfrm>
            <a:prstGeom prst="rect">
              <a:avLst/>
            </a:prstGeom>
            <a:noFill/>
            <a:ln w="9525">
              <a:noFill/>
              <a:miter lim="800000"/>
            </a:ln>
          </p:spPr>
          <p:txBody>
            <a:bodyPr>
              <a:spAutoFit/>
            </a:bodyPr>
            <a:lstStyle/>
            <a:p>
              <a:pPr algn="just">
                <a:lnSpc>
                  <a:spcPct val="90000"/>
                </a:lnSpc>
              </a:pPr>
              <a:r>
                <a:rPr lang="en-US" sz="2200">
                  <a:latin typeface="Courier New" panose="02070309020205020404" pitchFamily="49" charset="0"/>
                </a:rPr>
                <a:t>x += 1;</a:t>
              </a:r>
              <a:endParaRPr lang="en-US" sz="2200">
                <a:latin typeface="Courier New" panose="02070309020205020404" pitchFamily="49" charset="0"/>
              </a:endParaRPr>
            </a:p>
          </p:txBody>
        </p:sp>
        <p:sp>
          <p:nvSpPr>
            <p:cNvPr id="17417" name="Rectangle 15"/>
            <p:cNvSpPr>
              <a:spLocks noChangeArrowheads="1"/>
            </p:cNvSpPr>
            <p:nvPr/>
          </p:nvSpPr>
          <p:spPr bwMode="auto">
            <a:xfrm>
              <a:off x="304" y="2150"/>
              <a:ext cx="5216" cy="296"/>
            </a:xfrm>
            <a:prstGeom prst="rect">
              <a:avLst/>
            </a:prstGeom>
            <a:noFill/>
            <a:ln w="9525">
              <a:noFill/>
              <a:miter lim="800000"/>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or in an even longer form</a:t>
              </a:r>
              <a:endParaRPr lang="en-US" sz="2000" dirty="0">
                <a:latin typeface="Times New Roman" panose="02020603050405020304" pitchFamily="18" charset="0"/>
                <a:cs typeface="Times New Roman" panose="02020603050405020304" pitchFamily="18" charset="0"/>
              </a:endParaRPr>
            </a:p>
          </p:txBody>
        </p:sp>
        <p:sp>
          <p:nvSpPr>
            <p:cNvPr id="17418" name="Text Box 16"/>
            <p:cNvSpPr txBox="1">
              <a:spLocks noChangeArrowheads="1"/>
            </p:cNvSpPr>
            <p:nvPr/>
          </p:nvSpPr>
          <p:spPr bwMode="auto">
            <a:xfrm>
              <a:off x="861" y="2372"/>
              <a:ext cx="4512" cy="255"/>
            </a:xfrm>
            <a:prstGeom prst="rect">
              <a:avLst/>
            </a:prstGeom>
            <a:noFill/>
            <a:ln w="9525">
              <a:noFill/>
              <a:miter lim="800000"/>
            </a:ln>
          </p:spPr>
          <p:txBody>
            <a:bodyPr>
              <a:spAutoFit/>
            </a:bodyPr>
            <a:lstStyle/>
            <a:p>
              <a:pPr algn="just">
                <a:lnSpc>
                  <a:spcPct val="90000"/>
                </a:lnSpc>
              </a:pPr>
              <a:r>
                <a:rPr lang="en-US" sz="2200" dirty="0">
                  <a:latin typeface="Courier New" panose="02070309020205020404" pitchFamily="49" charset="0"/>
                </a:rPr>
                <a:t>x = x + 1;</a:t>
              </a:r>
              <a:endParaRPr lang="en-US" sz="2200" dirty="0">
                <a:latin typeface="Courier New" panose="02070309020205020404" pitchFamily="49" charset="0"/>
              </a:endParaRPr>
            </a:p>
          </p:txBody>
        </p:sp>
      </p:grpSp>
      <p:sp>
        <p:nvSpPr>
          <p:cNvPr id="435217" name="Rectangle 17"/>
          <p:cNvSpPr>
            <a:spLocks noChangeArrowheads="1"/>
          </p:cNvSpPr>
          <p:nvPr/>
        </p:nvSpPr>
        <p:spPr bwMode="auto">
          <a:xfrm>
            <a:off x="644887" y="4170366"/>
            <a:ext cx="10834511" cy="8001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 operator (which is called the decrement operator) is similar but subtracts one instead of adding one.</a:t>
            </a:r>
            <a:endParaRPr lang="en-US" sz="2000" dirty="0">
              <a:latin typeface="Times New Roman" panose="02020603050405020304" pitchFamily="18" charset="0"/>
              <a:cs typeface="Times New Roman" panose="02020603050405020304" pitchFamily="18" charset="0"/>
            </a:endParaRPr>
          </a:p>
        </p:txBody>
      </p:sp>
      <p:sp>
        <p:nvSpPr>
          <p:cNvPr id="435218" name="Rectangle 18"/>
          <p:cNvSpPr>
            <a:spLocks noChangeArrowheads="1"/>
          </p:cNvSpPr>
          <p:nvPr/>
        </p:nvSpPr>
        <p:spPr bwMode="auto">
          <a:xfrm>
            <a:off x="582175" y="4883148"/>
            <a:ext cx="10834511" cy="8001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 and -- operators are more complicated than shown here, but it makes sense to defer the details until Chapter 11.</a:t>
            </a:r>
            <a:endParaRPr lang="en-US" sz="2000" dirty="0">
              <a:latin typeface="Times New Roman" panose="02020603050405020304" pitchFamily="18" charset="0"/>
              <a:cs typeface="Times New Roman" panose="02020603050405020304" pitchFamily="18" charset="0"/>
            </a:endParaRPr>
          </a:p>
        </p:txBody>
      </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52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52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17" grpId="0" autoUpdateAnimBg="0" build="p"/>
      <p:bldP spid="435218" grpId="0" autoUpdateAnimBg="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Boolean Operators</a:t>
            </a:r>
            <a:endParaRPr lang="en-US" sz="3400" dirty="0">
              <a:latin typeface="Copperplate Gothic Light" panose="020E0507020206020404" pitchFamily="34" charset="0"/>
            </a:endParaRPr>
          </a:p>
        </p:txBody>
      </p:sp>
      <p:sp>
        <p:nvSpPr>
          <p:cNvPr id="19459" name="Rectangle 3"/>
          <p:cNvSpPr>
            <a:spLocks noChangeArrowheads="1"/>
          </p:cNvSpPr>
          <p:nvPr/>
        </p:nvSpPr>
        <p:spPr bwMode="auto">
          <a:xfrm>
            <a:off x="644888" y="1155700"/>
            <a:ext cx="10834511" cy="10541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operators used with the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data type fall into two categories: relational operators and logical operators.</a:t>
            </a:r>
            <a:endParaRPr lang="en-US" sz="2000" dirty="0">
              <a:latin typeface="Times New Roman" panose="02020603050405020304" pitchFamily="18" charset="0"/>
              <a:cs typeface="Times New Roman" panose="02020603050405020304" pitchFamily="18" charset="0"/>
            </a:endParaRPr>
          </a:p>
        </p:txBody>
      </p:sp>
      <p:grpSp>
        <p:nvGrpSpPr>
          <p:cNvPr id="2" name="Group 35"/>
          <p:cNvGrpSpPr/>
          <p:nvPr/>
        </p:nvGrpSpPr>
        <p:grpSpPr bwMode="auto">
          <a:xfrm>
            <a:off x="644888" y="1968500"/>
            <a:ext cx="10847208" cy="2768600"/>
            <a:chOff x="304" y="1240"/>
            <a:chExt cx="5126" cy="1744"/>
          </a:xfrm>
        </p:grpSpPr>
        <p:sp>
          <p:nvSpPr>
            <p:cNvPr id="19472" name="Rectangle 6"/>
            <p:cNvSpPr>
              <a:spLocks noChangeArrowheads="1"/>
            </p:cNvSpPr>
            <p:nvPr/>
          </p:nvSpPr>
          <p:spPr bwMode="auto">
            <a:xfrm>
              <a:off x="310" y="1240"/>
              <a:ext cx="5120" cy="488"/>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There are six relational operators that compare values of other types and produce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result:</a:t>
              </a:r>
              <a:endParaRPr lang="en-US" sz="2000" dirty="0">
                <a:latin typeface="Times New Roman" panose="02020603050405020304" pitchFamily="18" charset="0"/>
                <a:cs typeface="Times New Roman" panose="02020603050405020304" pitchFamily="18" charset="0"/>
              </a:endParaRPr>
            </a:p>
          </p:txBody>
        </p:sp>
        <p:sp>
          <p:nvSpPr>
            <p:cNvPr id="19473" name="Rectangle 7"/>
            <p:cNvSpPr>
              <a:spLocks noChangeArrowheads="1"/>
            </p:cNvSpPr>
            <p:nvPr/>
          </p:nvSpPr>
          <p:spPr bwMode="auto">
            <a:xfrm>
              <a:off x="864" y="1691"/>
              <a:ext cx="384" cy="252"/>
            </a:xfrm>
            <a:prstGeom prst="rect">
              <a:avLst/>
            </a:prstGeom>
            <a:noFill/>
            <a:ln w="9525">
              <a:noFill/>
              <a:miter lim="800000"/>
            </a:ln>
          </p:spPr>
          <p:txBody>
            <a:bodyPr>
              <a:spAutoFit/>
            </a:bodyPr>
            <a:lstStyle/>
            <a:p>
              <a:pPr algn="ct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p:sp>
          <p:nvSpPr>
            <p:cNvPr id="19474" name="Text Box 8"/>
            <p:cNvSpPr txBox="1">
              <a:spLocks noChangeArrowheads="1"/>
            </p:cNvSpPr>
            <p:nvPr/>
          </p:nvSpPr>
          <p:spPr bwMode="auto">
            <a:xfrm>
              <a:off x="1224" y="1680"/>
              <a:ext cx="1008"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Equals</a:t>
              </a:r>
              <a:endParaRPr lang="en-US" sz="2000">
                <a:latin typeface="Times New Roman" panose="02020603050405020304" pitchFamily="18" charset="0"/>
                <a:cs typeface="Times New Roman" panose="02020603050405020304" pitchFamily="18" charset="0"/>
              </a:endParaRPr>
            </a:p>
          </p:txBody>
        </p:sp>
        <p:sp>
          <p:nvSpPr>
            <p:cNvPr id="19475" name="Rectangle 9"/>
            <p:cNvSpPr>
              <a:spLocks noChangeArrowheads="1"/>
            </p:cNvSpPr>
            <p:nvPr/>
          </p:nvSpPr>
          <p:spPr bwMode="auto">
            <a:xfrm>
              <a:off x="864" y="1939"/>
              <a:ext cx="384" cy="252"/>
            </a:xfrm>
            <a:prstGeom prst="rect">
              <a:avLst/>
            </a:prstGeom>
            <a:noFill/>
            <a:ln w="9525">
              <a:noFill/>
              <a:miter lim="800000"/>
            </a:ln>
          </p:spPr>
          <p:txBody>
            <a:bodyPr>
              <a:spAutoFit/>
            </a:bodyPr>
            <a:lstStyle/>
            <a:p>
              <a:pPr algn="ctr"/>
              <a:r>
                <a:rPr lang="en-US" sz="2000">
                  <a:latin typeface="Times New Roman" panose="02020603050405020304" pitchFamily="18" charset="0"/>
                  <a:cs typeface="Times New Roman" panose="02020603050405020304" pitchFamily="18" charset="0"/>
                </a:rPr>
                <a:t>&lt;</a:t>
              </a:r>
              <a:endParaRPr lang="en-US" sz="2000">
                <a:latin typeface="Times New Roman" panose="02020603050405020304" pitchFamily="18" charset="0"/>
                <a:cs typeface="Times New Roman" panose="02020603050405020304" pitchFamily="18" charset="0"/>
              </a:endParaRPr>
            </a:p>
          </p:txBody>
        </p:sp>
        <p:sp>
          <p:nvSpPr>
            <p:cNvPr id="19476" name="Text Box 10"/>
            <p:cNvSpPr txBox="1">
              <a:spLocks noChangeArrowheads="1"/>
            </p:cNvSpPr>
            <p:nvPr/>
          </p:nvSpPr>
          <p:spPr bwMode="auto">
            <a:xfrm>
              <a:off x="1224" y="1928"/>
              <a:ext cx="1008"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Less than</a:t>
              </a:r>
              <a:endParaRPr lang="en-US" sz="2000">
                <a:latin typeface="Times New Roman" panose="02020603050405020304" pitchFamily="18" charset="0"/>
                <a:cs typeface="Times New Roman" panose="02020603050405020304" pitchFamily="18" charset="0"/>
              </a:endParaRPr>
            </a:p>
          </p:txBody>
        </p:sp>
        <p:sp>
          <p:nvSpPr>
            <p:cNvPr id="19477" name="Rectangle 11"/>
            <p:cNvSpPr>
              <a:spLocks noChangeArrowheads="1"/>
            </p:cNvSpPr>
            <p:nvPr/>
          </p:nvSpPr>
          <p:spPr bwMode="auto">
            <a:xfrm>
              <a:off x="2784" y="1691"/>
              <a:ext cx="384" cy="252"/>
            </a:xfrm>
            <a:prstGeom prst="rect">
              <a:avLst/>
            </a:prstGeom>
            <a:noFill/>
            <a:ln w="9525">
              <a:noFill/>
              <a:miter lim="800000"/>
            </a:ln>
          </p:spPr>
          <p:txBody>
            <a:bodyPr>
              <a:spAutoFit/>
            </a:bodyPr>
            <a:lstStyle/>
            <a:p>
              <a:pPr algn="ct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19478" name="Text Box 12"/>
            <p:cNvSpPr txBox="1">
              <a:spLocks noChangeArrowheads="1"/>
            </p:cNvSpPr>
            <p:nvPr/>
          </p:nvSpPr>
          <p:spPr bwMode="auto">
            <a:xfrm>
              <a:off x="3144" y="1680"/>
              <a:ext cx="1296"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Not equals</a:t>
              </a:r>
              <a:endParaRPr lang="en-US" sz="2000">
                <a:latin typeface="Times New Roman" panose="02020603050405020304" pitchFamily="18" charset="0"/>
                <a:cs typeface="Times New Roman" panose="02020603050405020304" pitchFamily="18" charset="0"/>
              </a:endParaRPr>
            </a:p>
          </p:txBody>
        </p:sp>
        <p:sp>
          <p:nvSpPr>
            <p:cNvPr id="19479" name="Rectangle 13"/>
            <p:cNvSpPr>
              <a:spLocks noChangeArrowheads="1"/>
            </p:cNvSpPr>
            <p:nvPr/>
          </p:nvSpPr>
          <p:spPr bwMode="auto">
            <a:xfrm>
              <a:off x="2784" y="1939"/>
              <a:ext cx="384" cy="252"/>
            </a:xfrm>
            <a:prstGeom prst="rect">
              <a:avLst/>
            </a:prstGeom>
            <a:noFill/>
            <a:ln w="9525">
              <a:noFill/>
              <a:miter lim="800000"/>
            </a:ln>
          </p:spPr>
          <p:txBody>
            <a:bodyPr>
              <a:spAutoFit/>
            </a:bodyPr>
            <a:lstStyle/>
            <a:p>
              <a:pPr algn="ctr"/>
              <a:r>
                <a:rPr lang="en-US" sz="2000">
                  <a:latin typeface="Times New Roman" panose="02020603050405020304" pitchFamily="18" charset="0"/>
                  <a:cs typeface="Times New Roman" panose="02020603050405020304" pitchFamily="18" charset="0"/>
                </a:rPr>
                <a:t>&lt;=</a:t>
              </a:r>
              <a:endParaRPr lang="en-US" sz="2000">
                <a:latin typeface="Times New Roman" panose="02020603050405020304" pitchFamily="18" charset="0"/>
                <a:cs typeface="Times New Roman" panose="02020603050405020304" pitchFamily="18" charset="0"/>
              </a:endParaRPr>
            </a:p>
          </p:txBody>
        </p:sp>
        <p:sp>
          <p:nvSpPr>
            <p:cNvPr id="19480" name="Text Box 14"/>
            <p:cNvSpPr txBox="1">
              <a:spLocks noChangeArrowheads="1"/>
            </p:cNvSpPr>
            <p:nvPr/>
          </p:nvSpPr>
          <p:spPr bwMode="auto">
            <a:xfrm>
              <a:off x="3144" y="1928"/>
              <a:ext cx="1968"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Less than or equal to</a:t>
              </a:r>
              <a:endParaRPr lang="en-US" sz="2000">
                <a:latin typeface="Times New Roman" panose="02020603050405020304" pitchFamily="18" charset="0"/>
                <a:cs typeface="Times New Roman" panose="02020603050405020304" pitchFamily="18" charset="0"/>
              </a:endParaRPr>
            </a:p>
          </p:txBody>
        </p:sp>
        <p:sp>
          <p:nvSpPr>
            <p:cNvPr id="19481" name="Rectangle 15"/>
            <p:cNvSpPr>
              <a:spLocks noChangeArrowheads="1"/>
            </p:cNvSpPr>
            <p:nvPr/>
          </p:nvSpPr>
          <p:spPr bwMode="auto">
            <a:xfrm>
              <a:off x="2784" y="2192"/>
              <a:ext cx="384" cy="252"/>
            </a:xfrm>
            <a:prstGeom prst="rect">
              <a:avLst/>
            </a:prstGeom>
            <a:noFill/>
            <a:ln w="9525">
              <a:noFill/>
              <a:miter lim="800000"/>
            </a:ln>
          </p:spPr>
          <p:txBody>
            <a:bodyPr>
              <a:spAutoFit/>
            </a:bodyPr>
            <a:lstStyle/>
            <a:p>
              <a:pPr algn="ctr"/>
              <a:r>
                <a:rPr lang="en-US" sz="2000">
                  <a:latin typeface="Times New Roman" panose="02020603050405020304" pitchFamily="18" charset="0"/>
                  <a:cs typeface="Times New Roman" panose="02020603050405020304" pitchFamily="18" charset="0"/>
                </a:rPr>
                <a:t>&gt;=</a:t>
              </a:r>
              <a:endParaRPr lang="en-US" sz="2000">
                <a:latin typeface="Times New Roman" panose="02020603050405020304" pitchFamily="18" charset="0"/>
                <a:cs typeface="Times New Roman" panose="02020603050405020304" pitchFamily="18" charset="0"/>
              </a:endParaRPr>
            </a:p>
          </p:txBody>
        </p:sp>
        <p:sp>
          <p:nvSpPr>
            <p:cNvPr id="19482" name="Text Box 16"/>
            <p:cNvSpPr txBox="1">
              <a:spLocks noChangeArrowheads="1"/>
            </p:cNvSpPr>
            <p:nvPr/>
          </p:nvSpPr>
          <p:spPr bwMode="auto">
            <a:xfrm>
              <a:off x="3144" y="2181"/>
              <a:ext cx="2016"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Greater than or equal to</a:t>
              </a:r>
              <a:endParaRPr lang="en-US" sz="2000">
                <a:latin typeface="Times New Roman" panose="02020603050405020304" pitchFamily="18" charset="0"/>
                <a:cs typeface="Times New Roman" panose="02020603050405020304" pitchFamily="18" charset="0"/>
              </a:endParaRPr>
            </a:p>
          </p:txBody>
        </p:sp>
        <p:sp>
          <p:nvSpPr>
            <p:cNvPr id="19483" name="Rectangle 17"/>
            <p:cNvSpPr>
              <a:spLocks noChangeArrowheads="1"/>
            </p:cNvSpPr>
            <p:nvPr/>
          </p:nvSpPr>
          <p:spPr bwMode="auto">
            <a:xfrm>
              <a:off x="864" y="2195"/>
              <a:ext cx="384" cy="252"/>
            </a:xfrm>
            <a:prstGeom prst="rect">
              <a:avLst/>
            </a:prstGeom>
            <a:noFill/>
            <a:ln w="9525">
              <a:noFill/>
              <a:miter lim="800000"/>
            </a:ln>
          </p:spPr>
          <p:txBody>
            <a:bodyPr>
              <a:spAutoFit/>
            </a:bodyPr>
            <a:lstStyle/>
            <a:p>
              <a:pPr algn="ctr"/>
              <a:r>
                <a:rPr lang="en-US" sz="2000">
                  <a:latin typeface="Times New Roman" panose="02020603050405020304" pitchFamily="18" charset="0"/>
                  <a:cs typeface="Times New Roman" panose="02020603050405020304" pitchFamily="18" charset="0"/>
                </a:rPr>
                <a:t>&gt;</a:t>
              </a:r>
              <a:endParaRPr lang="en-US" sz="2000">
                <a:latin typeface="Times New Roman" panose="02020603050405020304" pitchFamily="18" charset="0"/>
                <a:cs typeface="Times New Roman" panose="02020603050405020304" pitchFamily="18" charset="0"/>
              </a:endParaRPr>
            </a:p>
          </p:txBody>
        </p:sp>
        <p:sp>
          <p:nvSpPr>
            <p:cNvPr id="19484" name="Text Box 18"/>
            <p:cNvSpPr txBox="1">
              <a:spLocks noChangeArrowheads="1"/>
            </p:cNvSpPr>
            <p:nvPr/>
          </p:nvSpPr>
          <p:spPr bwMode="auto">
            <a:xfrm>
              <a:off x="1224" y="2184"/>
              <a:ext cx="1104"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Greater than</a:t>
              </a:r>
              <a:endParaRPr lang="en-US" sz="2000">
                <a:latin typeface="Times New Roman" panose="02020603050405020304" pitchFamily="18" charset="0"/>
                <a:cs typeface="Times New Roman" panose="02020603050405020304" pitchFamily="18" charset="0"/>
              </a:endParaRPr>
            </a:p>
          </p:txBody>
        </p:sp>
        <p:sp>
          <p:nvSpPr>
            <p:cNvPr id="19485" name="Rectangle 20"/>
            <p:cNvSpPr>
              <a:spLocks noChangeArrowheads="1"/>
            </p:cNvSpPr>
            <p:nvPr/>
          </p:nvSpPr>
          <p:spPr bwMode="auto">
            <a:xfrm>
              <a:off x="304" y="2496"/>
              <a:ext cx="5120" cy="488"/>
            </a:xfrm>
            <a:prstGeom prst="rect">
              <a:avLst/>
            </a:prstGeom>
            <a:noFill/>
            <a:ln w="9525">
              <a:noFill/>
              <a:miter lim="800000"/>
            </a:ln>
          </p:spPr>
          <p:txBody>
            <a:bodyPr/>
            <a:lstStyle/>
            <a:p>
              <a:pPr marL="342900" indent="-342900" algn="just">
                <a:lnSpc>
                  <a:spcPct val="85000"/>
                </a:lnSpc>
                <a:spcAft>
                  <a:spcPct val="25000"/>
                </a:spcAft>
              </a:pPr>
              <a:r>
                <a:rPr lang="en-US" sz="2000">
                  <a:latin typeface="Times New Roman" panose="02020603050405020304" pitchFamily="18" charset="0"/>
                  <a:cs typeface="Times New Roman" panose="02020603050405020304" pitchFamily="18" charset="0"/>
                </a:rPr>
                <a:t>	For example, the expression n &lt;= 10 has the value true if x is less than or equal to 10 and the value false otherwise.</a:t>
              </a:r>
              <a:endParaRPr lang="en-US" sz="2000">
                <a:latin typeface="Times New Roman" panose="02020603050405020304" pitchFamily="18" charset="0"/>
                <a:cs typeface="Times New Roman" panose="02020603050405020304" pitchFamily="18" charset="0"/>
              </a:endParaRPr>
            </a:p>
          </p:txBody>
        </p:sp>
      </p:grpSp>
      <p:grpSp>
        <p:nvGrpSpPr>
          <p:cNvPr id="3" name="Group 44"/>
          <p:cNvGrpSpPr/>
          <p:nvPr/>
        </p:nvGrpSpPr>
        <p:grpSpPr bwMode="auto">
          <a:xfrm>
            <a:off x="644888" y="4749801"/>
            <a:ext cx="11342379" cy="1725613"/>
            <a:chOff x="304" y="2992"/>
            <a:chExt cx="5360" cy="1087"/>
          </a:xfrm>
        </p:grpSpPr>
        <p:sp>
          <p:nvSpPr>
            <p:cNvPr id="19462" name="Text Box 37"/>
            <p:cNvSpPr txBox="1">
              <a:spLocks noChangeArrowheads="1"/>
            </p:cNvSpPr>
            <p:nvPr/>
          </p:nvSpPr>
          <p:spPr bwMode="auto">
            <a:xfrm>
              <a:off x="2544" y="3528"/>
              <a:ext cx="3120"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p || q means either p or q (or both)</a:t>
              </a:r>
              <a:endParaRPr lang="en-US" sz="2000">
                <a:latin typeface="Times New Roman" panose="02020603050405020304" pitchFamily="18" charset="0"/>
                <a:cs typeface="Times New Roman" panose="02020603050405020304" pitchFamily="18" charset="0"/>
              </a:endParaRPr>
            </a:p>
          </p:txBody>
        </p:sp>
        <p:sp>
          <p:nvSpPr>
            <p:cNvPr id="19463" name="Rectangle 4"/>
            <p:cNvSpPr>
              <a:spLocks noChangeArrowheads="1"/>
            </p:cNvSpPr>
            <p:nvPr/>
          </p:nvSpPr>
          <p:spPr bwMode="auto">
            <a:xfrm>
              <a:off x="304" y="2992"/>
              <a:ext cx="5120" cy="416"/>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There are also three logical operators:</a:t>
              </a:r>
              <a:endParaRPr lang="en-US" sz="2000" dirty="0">
                <a:latin typeface="Times New Roman" panose="02020603050405020304" pitchFamily="18" charset="0"/>
                <a:cs typeface="Times New Roman" panose="02020603050405020304" pitchFamily="18" charset="0"/>
              </a:endParaRPr>
            </a:p>
          </p:txBody>
        </p:sp>
        <p:sp>
          <p:nvSpPr>
            <p:cNvPr id="19464" name="Rectangle 29"/>
            <p:cNvSpPr>
              <a:spLocks noChangeArrowheads="1"/>
            </p:cNvSpPr>
            <p:nvPr/>
          </p:nvSpPr>
          <p:spPr bwMode="auto">
            <a:xfrm>
              <a:off x="864" y="3283"/>
              <a:ext cx="384" cy="252"/>
            </a:xfrm>
            <a:prstGeom prst="rect">
              <a:avLst/>
            </a:prstGeom>
            <a:noFill/>
            <a:ln w="9525">
              <a:noFill/>
              <a:miter lim="800000"/>
            </a:ln>
          </p:spPr>
          <p:txBody>
            <a:bodyPr>
              <a:spAutoFit/>
            </a:bodyPr>
            <a:lstStyle/>
            <a:p>
              <a:pPr algn="ctr"/>
              <a:r>
                <a:rPr lang="en-US" sz="2000">
                  <a:latin typeface="Times New Roman" panose="02020603050405020304" pitchFamily="18" charset="0"/>
                  <a:cs typeface="Times New Roman" panose="02020603050405020304" pitchFamily="18" charset="0"/>
                </a:rPr>
                <a:t>&amp;&amp;</a:t>
              </a:r>
              <a:endParaRPr lang="en-US" sz="2000">
                <a:latin typeface="Times New Roman" panose="02020603050405020304" pitchFamily="18" charset="0"/>
                <a:cs typeface="Times New Roman" panose="02020603050405020304" pitchFamily="18" charset="0"/>
              </a:endParaRPr>
            </a:p>
          </p:txBody>
        </p:sp>
        <p:sp>
          <p:nvSpPr>
            <p:cNvPr id="19465" name="Text Box 30"/>
            <p:cNvSpPr txBox="1">
              <a:spLocks noChangeArrowheads="1"/>
            </p:cNvSpPr>
            <p:nvPr/>
          </p:nvSpPr>
          <p:spPr bwMode="auto">
            <a:xfrm>
              <a:off x="1224" y="3264"/>
              <a:ext cx="4080"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Logical AND</a:t>
              </a:r>
              <a:endParaRPr lang="en-US" sz="2000">
                <a:latin typeface="Times New Roman" panose="02020603050405020304" pitchFamily="18" charset="0"/>
                <a:cs typeface="Times New Roman" panose="02020603050405020304" pitchFamily="18" charset="0"/>
              </a:endParaRPr>
            </a:p>
          </p:txBody>
        </p:sp>
        <p:sp>
          <p:nvSpPr>
            <p:cNvPr id="19466" name="Rectangle 31"/>
            <p:cNvSpPr>
              <a:spLocks noChangeArrowheads="1"/>
            </p:cNvSpPr>
            <p:nvPr/>
          </p:nvSpPr>
          <p:spPr bwMode="auto">
            <a:xfrm>
              <a:off x="864" y="3539"/>
              <a:ext cx="384" cy="252"/>
            </a:xfrm>
            <a:prstGeom prst="rect">
              <a:avLst/>
            </a:prstGeom>
            <a:noFill/>
            <a:ln w="9525">
              <a:noFill/>
              <a:miter lim="800000"/>
            </a:ln>
          </p:spPr>
          <p:txBody>
            <a:bodyPr>
              <a:spAutoFit/>
            </a:bodyPr>
            <a:lstStyle/>
            <a:p>
              <a:pPr algn="ct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19467" name="Text Box 32"/>
            <p:cNvSpPr txBox="1">
              <a:spLocks noChangeArrowheads="1"/>
            </p:cNvSpPr>
            <p:nvPr/>
          </p:nvSpPr>
          <p:spPr bwMode="auto">
            <a:xfrm>
              <a:off x="1224" y="3528"/>
              <a:ext cx="4080"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Logical OR</a:t>
              </a:r>
              <a:endParaRPr lang="en-US" sz="2000">
                <a:latin typeface="Times New Roman" panose="02020603050405020304" pitchFamily="18" charset="0"/>
                <a:cs typeface="Times New Roman" panose="02020603050405020304" pitchFamily="18" charset="0"/>
              </a:endParaRPr>
            </a:p>
          </p:txBody>
        </p:sp>
        <p:sp>
          <p:nvSpPr>
            <p:cNvPr id="19468" name="Rectangle 33"/>
            <p:cNvSpPr>
              <a:spLocks noChangeArrowheads="1"/>
            </p:cNvSpPr>
            <p:nvPr/>
          </p:nvSpPr>
          <p:spPr bwMode="auto">
            <a:xfrm>
              <a:off x="864" y="3827"/>
              <a:ext cx="384" cy="252"/>
            </a:xfrm>
            <a:prstGeom prst="rect">
              <a:avLst/>
            </a:prstGeom>
            <a:noFill/>
            <a:ln w="9525">
              <a:noFill/>
              <a:miter lim="800000"/>
            </a:ln>
          </p:spPr>
          <p:txBody>
            <a:bodyPr>
              <a:spAutoFit/>
            </a:bodyPr>
            <a:lstStyle/>
            <a:p>
              <a:pPr algn="ct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19469" name="Text Box 34"/>
            <p:cNvSpPr txBox="1">
              <a:spLocks noChangeArrowheads="1"/>
            </p:cNvSpPr>
            <p:nvPr/>
          </p:nvSpPr>
          <p:spPr bwMode="auto">
            <a:xfrm>
              <a:off x="1224" y="3808"/>
              <a:ext cx="1104"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Logical NOT </a:t>
              </a:r>
              <a:endParaRPr lang="en-US" sz="2000">
                <a:latin typeface="Times New Roman" panose="02020603050405020304" pitchFamily="18" charset="0"/>
                <a:cs typeface="Times New Roman" panose="02020603050405020304" pitchFamily="18" charset="0"/>
              </a:endParaRPr>
            </a:p>
          </p:txBody>
        </p:sp>
        <p:sp>
          <p:nvSpPr>
            <p:cNvPr id="19470" name="Text Box 36"/>
            <p:cNvSpPr txBox="1">
              <a:spLocks noChangeArrowheads="1"/>
            </p:cNvSpPr>
            <p:nvPr/>
          </p:nvSpPr>
          <p:spPr bwMode="auto">
            <a:xfrm>
              <a:off x="2544" y="3264"/>
              <a:ext cx="2976"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p &amp;&amp; q means both p and q</a:t>
              </a:r>
              <a:endParaRPr lang="en-US" sz="2000">
                <a:latin typeface="Times New Roman" panose="02020603050405020304" pitchFamily="18" charset="0"/>
                <a:cs typeface="Times New Roman" panose="02020603050405020304" pitchFamily="18" charset="0"/>
              </a:endParaRPr>
            </a:p>
          </p:txBody>
        </p:sp>
        <p:sp>
          <p:nvSpPr>
            <p:cNvPr id="19471" name="Text Box 38"/>
            <p:cNvSpPr txBox="1">
              <a:spLocks noChangeArrowheads="1"/>
            </p:cNvSpPr>
            <p:nvPr/>
          </p:nvSpPr>
          <p:spPr bwMode="auto">
            <a:xfrm>
              <a:off x="2528" y="3800"/>
              <a:ext cx="2992" cy="252"/>
            </a:xfrm>
            <a:prstGeom prst="rect">
              <a:avLst/>
            </a:prstGeom>
            <a:noFill/>
            <a:ln w="9525">
              <a:noFill/>
              <a:miter lim="800000"/>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!p means the opposite of p </a:t>
              </a:r>
              <a:endParaRPr lang="en-US" sz="2000">
                <a:latin typeface="Times New Roman" panose="02020603050405020304" pitchFamily="18" charset="0"/>
                <a:cs typeface="Times New Roman" panose="02020603050405020304" pitchFamily="18" charset="0"/>
              </a:endParaRPr>
            </a:p>
          </p:txBody>
        </p:sp>
      </p:grpSp>
      <p:sp>
        <p:nvSpPr>
          <p:cNvPr id="7"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4" name="Date Placeholder 3"/>
          <p:cNvSpPr>
            <a:spLocks noGrp="1"/>
          </p:cNvSpPr>
          <p:nvPr>
            <p:ph type="dt" sz="half" idx="10"/>
          </p:nvPr>
        </p:nvSpPr>
        <p:spPr/>
        <p:txBody>
          <a:bodyPr/>
          <a:p>
            <a:fld id="{75D1ADF2-558B-4C6D-97C5-6CBBA99CA23D}" type="datetime1">
              <a:rPr lang="en-US" smtClean="0"/>
            </a:fld>
            <a:endParaRPr lang="en-US"/>
          </a:p>
        </p:txBody>
      </p:sp>
      <p:sp>
        <p:nvSpPr>
          <p:cNvPr id="5" name="Footer Placeholder 4"/>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Notes on the Boolean Operators</a:t>
            </a:r>
            <a:endParaRPr lang="en-US" sz="3400" dirty="0">
              <a:latin typeface="Copperplate Gothic Light" panose="020E0507020206020404" pitchFamily="34" charset="0"/>
            </a:endParaRPr>
          </a:p>
        </p:txBody>
      </p:sp>
      <p:sp>
        <p:nvSpPr>
          <p:cNvPr id="20483" name="Rectangle 3"/>
          <p:cNvSpPr>
            <a:spLocks noChangeArrowheads="1"/>
          </p:cNvSpPr>
          <p:nvPr/>
        </p:nvSpPr>
        <p:spPr bwMode="auto">
          <a:xfrm>
            <a:off x="644888" y="1155700"/>
            <a:ext cx="10834511" cy="9017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Remember that Java uses = to denote assignment.  To test whether two values are equal, you must use the = = operator.</a:t>
            </a:r>
            <a:endParaRPr lang="en-US" sz="2000" dirty="0">
              <a:latin typeface="Times New Roman" panose="02020603050405020304" pitchFamily="18" charset="0"/>
              <a:cs typeface="Times New Roman" panose="02020603050405020304" pitchFamily="18" charset="0"/>
            </a:endParaRPr>
          </a:p>
        </p:txBody>
      </p:sp>
      <p:sp>
        <p:nvSpPr>
          <p:cNvPr id="441365" name="Rectangle 21"/>
          <p:cNvSpPr>
            <a:spLocks noChangeArrowheads="1"/>
          </p:cNvSpPr>
          <p:nvPr/>
        </p:nvSpPr>
        <p:spPr bwMode="auto">
          <a:xfrm>
            <a:off x="657584" y="3922714"/>
            <a:ext cx="10834511" cy="436561"/>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 operator means </a:t>
            </a:r>
            <a:r>
              <a:rPr lang="en-US" sz="2000" i="1" dirty="0">
                <a:latin typeface="Times New Roman" panose="02020603050405020304" pitchFamily="18" charset="0"/>
                <a:cs typeface="Times New Roman" panose="02020603050405020304" pitchFamily="18" charset="0"/>
              </a:rPr>
              <a:t>either or both,</a:t>
            </a:r>
            <a:r>
              <a:rPr lang="en-US" sz="2000" dirty="0">
                <a:latin typeface="Times New Roman" panose="02020603050405020304" pitchFamily="18" charset="0"/>
                <a:cs typeface="Times New Roman" panose="02020603050405020304" pitchFamily="18" charset="0"/>
              </a:rPr>
              <a:t> which is not always clear in the English interpretation of </a:t>
            </a:r>
            <a:r>
              <a:rPr lang="en-US" sz="2000" i="1" dirty="0">
                <a:latin typeface="Times New Roman" panose="02020603050405020304" pitchFamily="18" charset="0"/>
                <a:cs typeface="Times New Roman" panose="02020603050405020304" pitchFamily="18" charset="0"/>
              </a:rPr>
              <a:t>or.</a:t>
            </a:r>
            <a:endParaRPr lang="en-US" sz="2000" dirty="0">
              <a:latin typeface="Times New Roman" panose="02020603050405020304" pitchFamily="18" charset="0"/>
              <a:cs typeface="Times New Roman" panose="02020603050405020304" pitchFamily="18" charset="0"/>
            </a:endParaRPr>
          </a:p>
        </p:txBody>
      </p:sp>
      <p:grpSp>
        <p:nvGrpSpPr>
          <p:cNvPr id="2" name="Group 36"/>
          <p:cNvGrpSpPr/>
          <p:nvPr/>
        </p:nvGrpSpPr>
        <p:grpSpPr bwMode="auto">
          <a:xfrm>
            <a:off x="657585" y="1968501"/>
            <a:ext cx="10834511" cy="1882775"/>
            <a:chOff x="310" y="1240"/>
            <a:chExt cx="5120" cy="1186"/>
          </a:xfrm>
        </p:grpSpPr>
        <p:sp>
          <p:nvSpPr>
            <p:cNvPr id="20487" name="Rectangle 5"/>
            <p:cNvSpPr>
              <a:spLocks noChangeArrowheads="1"/>
            </p:cNvSpPr>
            <p:nvPr/>
          </p:nvSpPr>
          <p:spPr bwMode="auto">
            <a:xfrm>
              <a:off x="310" y="1240"/>
              <a:ext cx="5120" cy="728"/>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It is not legal in Java to use more than one relational operator in a single comparison as is often done in mathematics.  To express the idea embodied in the mathematical expression</a:t>
              </a:r>
              <a:endParaRPr lang="en-US" sz="2000" dirty="0">
                <a:latin typeface="Times New Roman" panose="02020603050405020304" pitchFamily="18" charset="0"/>
                <a:cs typeface="Times New Roman" panose="02020603050405020304" pitchFamily="18" charset="0"/>
              </a:endParaRPr>
            </a:p>
          </p:txBody>
        </p:sp>
        <p:sp>
          <p:nvSpPr>
            <p:cNvPr id="20488" name="Text Box 31"/>
            <p:cNvSpPr txBox="1">
              <a:spLocks noChangeArrowheads="1"/>
            </p:cNvSpPr>
            <p:nvPr/>
          </p:nvSpPr>
          <p:spPr bwMode="auto">
            <a:xfrm>
              <a:off x="546" y="1659"/>
              <a:ext cx="4848" cy="265"/>
            </a:xfrm>
            <a:prstGeom prst="rect">
              <a:avLst/>
            </a:prstGeom>
            <a:noFill/>
            <a:ln w="9525">
              <a:noFill/>
              <a:miter lim="800000"/>
            </a:ln>
          </p:spPr>
          <p:txBody>
            <a:bodyPr>
              <a:spAutoFit/>
            </a:bodyPr>
            <a:lstStyle/>
            <a:p>
              <a:pPr algn="ctr">
                <a:lnSpc>
                  <a:spcPct val="90000"/>
                </a:lnSpc>
              </a:pPr>
              <a:r>
                <a:rPr lang="en-US" sz="2400"/>
                <a:t>0  ≤  </a:t>
              </a:r>
              <a:r>
                <a:rPr lang="en-US" sz="2400" i="1"/>
                <a:t>x</a:t>
              </a:r>
              <a:r>
                <a:rPr lang="en-US" sz="2400"/>
                <a:t>  ≤  9</a:t>
              </a:r>
              <a:endParaRPr lang="en-US" sz="2400"/>
            </a:p>
          </p:txBody>
        </p:sp>
        <p:sp>
          <p:nvSpPr>
            <p:cNvPr id="20489" name="Text Box 32"/>
            <p:cNvSpPr txBox="1">
              <a:spLocks noChangeArrowheads="1"/>
            </p:cNvSpPr>
            <p:nvPr/>
          </p:nvSpPr>
          <p:spPr bwMode="auto">
            <a:xfrm>
              <a:off x="563" y="2171"/>
              <a:ext cx="4848" cy="255"/>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0 &lt;= x &amp;&amp; x &lt;= 9</a:t>
              </a:r>
              <a:endParaRPr lang="en-US" sz="2200">
                <a:latin typeface="Courier New" panose="02070309020205020404" pitchFamily="49" charset="0"/>
              </a:endParaRPr>
            </a:p>
          </p:txBody>
        </p:sp>
        <p:sp>
          <p:nvSpPr>
            <p:cNvPr id="20490" name="Rectangle 33"/>
            <p:cNvSpPr>
              <a:spLocks noChangeArrowheads="1"/>
            </p:cNvSpPr>
            <p:nvPr/>
          </p:nvSpPr>
          <p:spPr bwMode="auto">
            <a:xfrm>
              <a:off x="310" y="1956"/>
              <a:ext cx="5120" cy="312"/>
            </a:xfrm>
            <a:prstGeom prst="rect">
              <a:avLst/>
            </a:prstGeom>
            <a:noFill/>
            <a:ln w="9525">
              <a:noFill/>
              <a:miter lim="800000"/>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you need to make both comparisons explicit, as in</a:t>
              </a:r>
              <a:endParaRPr lang="en-US" sz="2000" dirty="0">
                <a:latin typeface="Times New Roman" panose="02020603050405020304" pitchFamily="18" charset="0"/>
                <a:cs typeface="Times New Roman" panose="02020603050405020304" pitchFamily="18" charset="0"/>
              </a:endParaRPr>
            </a:p>
          </p:txBody>
        </p:sp>
      </p:grpSp>
      <p:sp>
        <p:nvSpPr>
          <p:cNvPr id="441379" name="Rectangle 35"/>
          <p:cNvSpPr>
            <a:spLocks noChangeArrowheads="1"/>
          </p:cNvSpPr>
          <p:nvPr/>
        </p:nvSpPr>
        <p:spPr bwMode="auto">
          <a:xfrm>
            <a:off x="617379" y="4440898"/>
            <a:ext cx="10834511" cy="762000"/>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Be careful when you combine the ! operator with &amp;&amp; and || because the interpretation often differs from informal English. </a:t>
            </a:r>
            <a:endParaRPr lang="en-US" sz="2000" dirty="0">
              <a:latin typeface="Times New Roman" panose="02020603050405020304" pitchFamily="18" charset="0"/>
              <a:cs typeface="Times New Roman" panose="02020603050405020304" pitchFamily="18" charset="0"/>
            </a:endParaRPr>
          </a:p>
        </p:txBody>
      </p:sp>
      <p:sp>
        <p:nvSpPr>
          <p:cNvPr id="6"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7"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8"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5" grpId="0"/>
      <p:bldP spid="441379" grpId="0" autoUpdateAnimBg="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Java Comparison Operators</a:t>
            </a:r>
            <a:endParaRPr lang="en-US" sz="3400" dirty="0">
              <a:solidFill>
                <a:srgbClr val="FF0000"/>
              </a:solidFill>
              <a:latin typeface="Copperplate Gothic Light" panose="020E0507020206020404" pitchFamily="34" charset="0"/>
            </a:endParaRPr>
          </a:p>
        </p:txBody>
      </p:sp>
      <p:pic>
        <p:nvPicPr>
          <p:cNvPr id="23555" name="Picture 4" descr="figp135"/>
          <p:cNvPicPr>
            <a:picLocks noChangeAspect="1" noChangeArrowheads="1"/>
          </p:cNvPicPr>
          <p:nvPr/>
        </p:nvPicPr>
        <p:blipFill>
          <a:blip r:embed="rId1"/>
          <a:srcRect/>
          <a:stretch>
            <a:fillRect/>
          </a:stretch>
        </p:blipFill>
        <p:spPr bwMode="auto">
          <a:xfrm>
            <a:off x="1728339" y="2093915"/>
            <a:ext cx="8627403" cy="3697287"/>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a:t>
            </a:r>
            <a:endParaRPr lang="en-US" sz="3400" dirty="0">
              <a:solidFill>
                <a:srgbClr val="FF0000"/>
              </a:solidFill>
              <a:latin typeface="Copperplate Gothic Light" panose="020E0507020206020404" pitchFamily="34" charset="0"/>
            </a:endParaRPr>
          </a:p>
        </p:txBody>
      </p:sp>
      <p:sp>
        <p:nvSpPr>
          <p:cNvPr id="24579" name="Rectangle 3"/>
          <p:cNvSpPr>
            <a:spLocks noGrp="1" noChangeArrowheads="1"/>
          </p:cNvSpPr>
          <p:nvPr>
            <p:ph idx="1"/>
          </p:nvPr>
        </p:nvSpPr>
        <p:spPr>
          <a:xfrm>
            <a:off x="915751" y="1374619"/>
            <a:ext cx="10360501" cy="2551981"/>
          </a:xfrm>
        </p:spPr>
        <p:txBody>
          <a:bodyPr>
            <a:spAutoFit/>
          </a:bodyPr>
          <a:lstStyle/>
          <a:p>
            <a:r>
              <a:rPr lang="en-US" sz="2000" dirty="0">
                <a:latin typeface="Times New Roman" panose="02020603050405020304" pitchFamily="18" charset="0"/>
                <a:cs typeface="Times New Roman" panose="02020603050405020304" pitchFamily="18" charset="0"/>
              </a:rPr>
              <a:t>Boolean expressions can be combined using the “and” (&amp;&amp;) operator.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Courier New" panose="02070309020205020404" pitchFamily="49" charset="0"/>
              </a:rPr>
              <a:t>if ((score &gt; 0) &amp;&amp; (score &lt;= 100))</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a:t>
            </a:r>
            <a:endParaRPr lang="en-US" sz="2000" dirty="0">
              <a:latin typeface="Courier New" panose="02070309020205020404" pitchFamily="49" charset="0"/>
            </a:endParaRPr>
          </a:p>
          <a:p>
            <a:r>
              <a:rPr lang="en-US" sz="2000" dirty="0">
                <a:latin typeface="Times New Roman" panose="02020603050405020304" pitchFamily="18" charset="0"/>
                <a:cs typeface="Times New Roman" panose="02020603050405020304" pitchFamily="18" charset="0"/>
              </a:rPr>
              <a:t>not allowed</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Courier New" panose="02070309020205020404" pitchFamily="49" charset="0"/>
              </a:rPr>
              <a:t>if (0 &lt; score &lt;= 100)</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a:t>
            </a:r>
            <a:endParaRPr lang="en-US" sz="2000"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85115" y="1097912"/>
            <a:ext cx="10972800" cy="5105400"/>
          </a:xfrm>
        </p:spPr>
        <p:txBody>
          <a:bodyPr>
            <a:normAutofit fontScale="92500" lnSpcReduction="20000"/>
          </a:bodyPr>
          <a:lstStyle/>
          <a:p>
            <a:pPr marL="457200" indent="-457200" algn="just">
              <a:buFont typeface="+mj-lt"/>
              <a:buAutoNum type="arabicPeriod" startAt="9"/>
            </a:pPr>
            <a:r>
              <a:rPr lang="en-US" sz="2200" dirty="0">
                <a:solidFill>
                  <a:srgbClr val="FF0000"/>
                </a:solidFill>
                <a:latin typeface="Times New Roman" panose="02020603050405020304" pitchFamily="18" charset="0"/>
                <a:cs typeface="Times New Roman" panose="02020603050405020304" pitchFamily="18" charset="0"/>
              </a:rPr>
              <a:t>Distributed:- </a:t>
            </a:r>
            <a:r>
              <a:rPr lang="en-US" sz="2200" dirty="0">
                <a:latin typeface="Times New Roman" panose="02020603050405020304" pitchFamily="18" charset="0"/>
                <a:cs typeface="Times New Roman" panose="02020603050405020304" pitchFamily="18" charset="0"/>
              </a:rPr>
              <a:t>Java is a distributed language which means that the program can be design to run on computer networks. Java provides an extensive library of classes for communicating ,using TCP/IP protocols such as HTTP and FTP. This makes creating network connections much easier than in C/C++. You can read and write objects on the remote sites via URL with the same ease that programmers are used to when read and write data from and to a file. This helps the programmers at remote locations to work together on the same project. </a:t>
            </a: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9"/>
            </a:pPr>
            <a:r>
              <a:rPr lang="en-US" sz="2200" dirty="0">
                <a:solidFill>
                  <a:srgbClr val="FF0000"/>
                </a:solidFill>
                <a:latin typeface="Times New Roman" panose="02020603050405020304" pitchFamily="18" charset="0"/>
                <a:cs typeface="Times New Roman" panose="02020603050405020304" pitchFamily="18" charset="0"/>
              </a:rPr>
              <a:t>Secure:</a:t>
            </a:r>
            <a:r>
              <a:rPr lang="en-US" sz="2200" dirty="0">
                <a:latin typeface="Times New Roman" panose="02020603050405020304" pitchFamily="18" charset="0"/>
                <a:cs typeface="Times New Roman" panose="02020603050405020304" pitchFamily="18" charset="0"/>
              </a:rPr>
              <a:t> Java was designed with security in mind. As Java is intended to be used in networked/distributor environments so it implements several security mechanisms to protect you against malicious code that might try to invade your file system. For example: The absence of pointers in Java makes it impossible for applications to gain access to memory locations without proper authorization as memory allocation and referencing model is completely opaque to the programmer and controlled entirely by the underlying run-time platform .</a:t>
            </a: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9"/>
            </a:pPr>
            <a:r>
              <a:rPr lang="en-US" sz="2200" dirty="0">
                <a:solidFill>
                  <a:srgbClr val="FF0000"/>
                </a:solidFill>
                <a:latin typeface="Times New Roman" panose="02020603050405020304" pitchFamily="18" charset="0"/>
                <a:cs typeface="Times New Roman" panose="02020603050405020304" pitchFamily="18" charset="0"/>
              </a:rPr>
              <a:t>Architectural Neutral: </a:t>
            </a:r>
            <a:r>
              <a:rPr lang="en-US" sz="2200" dirty="0">
                <a:latin typeface="Times New Roman" panose="02020603050405020304" pitchFamily="18" charset="0"/>
                <a:cs typeface="Times New Roman" panose="02020603050405020304" pitchFamily="18" charset="0"/>
              </a:rPr>
              <a:t>One of the key feature of Java that makes it different from other programming languages is architectural neutral (or platform independent). This means that the programs written on one platform can run on any other platform without having to rewrite or recompile them. In other words, it follows 'Write-once-run-anywhere' approach.  Java programs are compiled into byte-code format which does not depend on any machine architecture but can be easily translated into a specific machine by a Java Virtual Machine (JVM) for that machine. This is a significant advantage when developing applets or applications that are downloaded from the Internet and are needed to run on different systems.</a:t>
            </a:r>
            <a:endParaRPr lang="en-US" sz="2200" dirty="0">
              <a:latin typeface="Times New Roman" panose="02020603050405020304" pitchFamily="18" charset="0"/>
              <a:cs typeface="Times New Roman" panose="02020603050405020304" pitchFamily="18" charset="0"/>
            </a:endParaRPr>
          </a:p>
          <a:p>
            <a:pPr marL="514350" indent="-514350" algn="just" eaLnBrk="1" hangingPunct="1">
              <a:buFont typeface="+mj-lt"/>
              <a:buAutoNum type="arabicPeriod" startAt="9"/>
              <a:defRPr/>
            </a:pP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19"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20"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21"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5751" y="783689"/>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 cont.</a:t>
            </a:r>
            <a:endParaRPr lang="en-US" sz="3400" dirty="0">
              <a:solidFill>
                <a:srgbClr val="FF0000"/>
              </a:solidFill>
              <a:latin typeface="Copperplate Gothic Light" panose="020E0507020206020404" pitchFamily="34" charset="0"/>
            </a:endParaRPr>
          </a:p>
        </p:txBody>
      </p:sp>
      <p:sp>
        <p:nvSpPr>
          <p:cNvPr id="25603" name="Rectangle 3"/>
          <p:cNvSpPr>
            <a:spLocks noGrp="1" noChangeArrowheads="1"/>
          </p:cNvSpPr>
          <p:nvPr>
            <p:ph idx="1"/>
          </p:nvPr>
        </p:nvSpPr>
        <p:spPr>
          <a:xfrm>
            <a:off x="915751" y="1674007"/>
            <a:ext cx="10360501" cy="1520929"/>
          </a:xfrm>
        </p:spPr>
        <p:txBody>
          <a:bodyPr>
            <a:spAutoFit/>
          </a:bodyPr>
          <a:lstStyle/>
          <a:p>
            <a:r>
              <a:rPr lang="en-US" sz="2000" dirty="0">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Courier New" panose="02070309020205020404" pitchFamily="49" charset="0"/>
              </a:rPr>
              <a:t>(</a:t>
            </a:r>
            <a:r>
              <a:rPr lang="en-US" sz="2000" i="1" dirty="0">
                <a:latin typeface="Courier New" panose="02070309020205020404" pitchFamily="49" charset="0"/>
              </a:rPr>
              <a:t>Sub_Expression_1</a:t>
            </a:r>
            <a:r>
              <a:rPr lang="en-US" sz="2000" dirty="0">
                <a:latin typeface="Courier New" panose="02070309020205020404" pitchFamily="49" charset="0"/>
              </a:rPr>
              <a:t>) &amp;&amp; (</a:t>
            </a:r>
            <a:r>
              <a:rPr lang="en-US" sz="2000" i="1" dirty="0">
                <a:latin typeface="Courier New" panose="02070309020205020404" pitchFamily="49" charset="0"/>
              </a:rPr>
              <a:t>Sub_Expression_2</a:t>
            </a:r>
            <a:r>
              <a:rPr lang="en-US" sz="2000" dirty="0">
                <a:latin typeface="Courier New" panose="02070309020205020404" pitchFamily="49" charset="0"/>
              </a:rPr>
              <a:t>)</a:t>
            </a:r>
            <a:endParaRPr lang="en-US" dirty="0">
              <a:latin typeface="Arial" panose="020B0604020202020204" pitchFamily="34" charset="0"/>
            </a:endParaRPr>
          </a:p>
          <a:p>
            <a:r>
              <a:rPr lang="en-US" sz="2000" dirty="0">
                <a:latin typeface="Times New Roman" panose="02020603050405020304" pitchFamily="18" charset="0"/>
                <a:cs typeface="Times New Roman" panose="02020603050405020304" pitchFamily="18" charset="0"/>
              </a:rPr>
              <a:t>Parentheses often are used to enhance readability.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larger expression is true only when both of the smaller expressions are true.</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5751" y="783689"/>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 cont.</a:t>
            </a:r>
            <a:endParaRPr lang="en-US" sz="3400" dirty="0">
              <a:solidFill>
                <a:srgbClr val="FF0000"/>
              </a:solidFill>
              <a:latin typeface="Copperplate Gothic Light" panose="020E0507020206020404" pitchFamily="34" charset="0"/>
            </a:endParaRPr>
          </a:p>
        </p:txBody>
      </p:sp>
      <p:sp>
        <p:nvSpPr>
          <p:cNvPr id="26627" name="Rectangle 3"/>
          <p:cNvSpPr>
            <a:spLocks noGrp="1" noChangeArrowheads="1"/>
          </p:cNvSpPr>
          <p:nvPr>
            <p:ph idx="1"/>
          </p:nvPr>
        </p:nvSpPr>
        <p:spPr>
          <a:xfrm>
            <a:off x="915751" y="1555688"/>
            <a:ext cx="10360501" cy="2719206"/>
          </a:xfrm>
        </p:spPr>
        <p:txBody>
          <a:bodyPr>
            <a:spAutoFit/>
          </a:bodyPr>
          <a:lstStyle/>
          <a:p>
            <a:r>
              <a:rPr lang="en-US" sz="2000" dirty="0">
                <a:latin typeface="Times New Roman" panose="02020603050405020304" pitchFamily="18" charset="0"/>
                <a:cs typeface="Times New Roman" panose="02020603050405020304" pitchFamily="18" charset="0"/>
              </a:rPr>
              <a:t>Boolean expressions can be combined using the “or” (||) operator.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Courier New" panose="02070309020205020404" pitchFamily="49" charset="0"/>
              </a:rPr>
              <a:t>if ((quantity &gt; 5) || (cost &lt; 10))</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a:t>
            </a:r>
            <a:endParaRPr lang="en-US" sz="2000" dirty="0">
              <a:latin typeface="Courier New" panose="02070309020205020404" pitchFamily="49" charset="0"/>
            </a:endParaRPr>
          </a:p>
          <a:p>
            <a:r>
              <a:rPr lang="en-US" sz="2000" dirty="0">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Courier New" panose="02070309020205020404" pitchFamily="49" charset="0"/>
              </a:rPr>
              <a:t>(</a:t>
            </a:r>
            <a:r>
              <a:rPr lang="en-US" sz="2000" i="1" dirty="0">
                <a:latin typeface="Courier New" panose="02070309020205020404" pitchFamily="49" charset="0"/>
              </a:rPr>
              <a:t>Sub_Expression_1</a:t>
            </a:r>
            <a:r>
              <a:rPr lang="en-US" sz="2000" dirty="0">
                <a:latin typeface="Courier New" panose="02070309020205020404" pitchFamily="49" charset="0"/>
              </a:rPr>
              <a:t>) || (</a:t>
            </a:r>
            <a:r>
              <a:rPr lang="en-US" sz="2000" i="1" dirty="0">
                <a:latin typeface="Courier New" panose="02070309020205020404" pitchFamily="49" charset="0"/>
              </a:rPr>
              <a:t>Sub_Expression_2</a:t>
            </a:r>
            <a:r>
              <a:rPr lang="en-US" sz="2000" dirty="0">
                <a:latin typeface="Courier New" panose="02070309020205020404" pitchFamily="49" charset="0"/>
              </a:rPr>
              <a:t>)</a:t>
            </a:r>
            <a:endParaRPr lang="en-US" dirty="0">
              <a:latin typeface="Arial" panose="020B0604020202020204" pitchFamily="34" charset="0"/>
            </a:endParaRPr>
          </a:p>
          <a:p>
            <a:endParaRPr lang="en-US" dirty="0">
              <a:latin typeface="Arial" panose="020B0604020202020204" pitchFamily="34"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5751" y="783689"/>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 cont.</a:t>
            </a:r>
            <a:endParaRPr lang="en-US" sz="3400" dirty="0">
              <a:solidFill>
                <a:srgbClr val="FF0000"/>
              </a:solidFill>
              <a:latin typeface="Copperplate Gothic Light" panose="020E0507020206020404" pitchFamily="34" charset="0"/>
            </a:endParaRPr>
          </a:p>
        </p:txBody>
      </p:sp>
      <p:sp>
        <p:nvSpPr>
          <p:cNvPr id="27651" name="Rectangle 3"/>
          <p:cNvSpPr>
            <a:spLocks noGrp="1" noChangeArrowheads="1"/>
          </p:cNvSpPr>
          <p:nvPr>
            <p:ph idx="1"/>
          </p:nvPr>
        </p:nvSpPr>
        <p:spPr>
          <a:xfrm>
            <a:off x="915751" y="1468309"/>
            <a:ext cx="10665222" cy="2446824"/>
          </a:xfrm>
        </p:spPr>
        <p:txBody>
          <a:bodyPr>
            <a:spAutoFit/>
          </a:bodyPr>
          <a:lstStyle/>
          <a:p>
            <a:r>
              <a:rPr lang="en-US" sz="2000" dirty="0">
                <a:latin typeface="Times New Roman" panose="02020603050405020304" pitchFamily="18" charset="0"/>
                <a:cs typeface="Times New Roman" panose="02020603050405020304" pitchFamily="18" charset="0"/>
              </a:rPr>
              <a:t>The larger expression is true </a:t>
            </a:r>
            <a:endParaRPr lang="en-US" sz="2000" dirty="0">
              <a:latin typeface="Times New Roman" panose="02020603050405020304" pitchFamily="18" charset="0"/>
              <a:cs typeface="Times New Roman" panose="02020603050405020304" pitchFamily="18" charset="0"/>
            </a:endParaRPr>
          </a:p>
          <a:p>
            <a:pPr lvl="1">
              <a:lnSpc>
                <a:spcPct val="90000"/>
              </a:lnSpc>
              <a:spcBef>
                <a:spcPct val="10000"/>
              </a:spcBef>
            </a:pPr>
            <a:r>
              <a:rPr lang="en-US" sz="2000" dirty="0">
                <a:latin typeface="Times New Roman" panose="02020603050405020304" pitchFamily="18" charset="0"/>
                <a:cs typeface="Times New Roman" panose="02020603050405020304" pitchFamily="18" charset="0"/>
              </a:rPr>
              <a:t>when either of the smaller expressions is true</a:t>
            </a:r>
            <a:endParaRPr lang="en-US" sz="2000" dirty="0">
              <a:latin typeface="Times New Roman" panose="02020603050405020304" pitchFamily="18" charset="0"/>
              <a:cs typeface="Times New Roman" panose="02020603050405020304" pitchFamily="18" charset="0"/>
            </a:endParaRPr>
          </a:p>
          <a:p>
            <a:pPr lvl="1">
              <a:lnSpc>
                <a:spcPct val="90000"/>
              </a:lnSpc>
              <a:spcBef>
                <a:spcPct val="0"/>
              </a:spcBef>
            </a:pPr>
            <a:r>
              <a:rPr lang="en-US" sz="2000" dirty="0">
                <a:latin typeface="Times New Roman" panose="02020603050405020304" pitchFamily="18" charset="0"/>
                <a:cs typeface="Times New Roman" panose="02020603050405020304" pitchFamily="18" charset="0"/>
              </a:rPr>
              <a:t>when both of the smaller expressions are true.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“or” in Java is </a:t>
            </a:r>
            <a:r>
              <a:rPr lang="en-US" sz="2000" i="1" dirty="0">
                <a:solidFill>
                  <a:srgbClr val="FF3300"/>
                </a:solidFill>
                <a:latin typeface="Times New Roman" panose="02020603050405020304" pitchFamily="18" charset="0"/>
                <a:cs typeface="Times New Roman" panose="02020603050405020304" pitchFamily="18" charset="0"/>
              </a:rPr>
              <a:t>inclusive or</a:t>
            </a:r>
            <a:endParaRPr lang="en-US" sz="2000" i="1" dirty="0">
              <a:solidFill>
                <a:srgbClr val="FF3300"/>
              </a:solidFill>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either or both to be true.</a:t>
            </a:r>
            <a:endParaRPr lang="en-US" sz="2000" dirty="0">
              <a:latin typeface="Times New Roman" panose="02020603050405020304" pitchFamily="18" charset="0"/>
              <a:cs typeface="Times New Roman" panose="02020603050405020304" pitchFamily="18" charset="0"/>
            </a:endParaRPr>
          </a:p>
          <a:p>
            <a:r>
              <a:rPr lang="en-US" sz="2000" i="1" dirty="0">
                <a:solidFill>
                  <a:srgbClr val="FF3300"/>
                </a:solidFill>
                <a:latin typeface="Times New Roman" panose="02020603050405020304" pitchFamily="18" charset="0"/>
                <a:cs typeface="Times New Roman" panose="02020603050405020304" pitchFamily="18" charset="0"/>
              </a:rPr>
              <a:t>exclusive or</a:t>
            </a:r>
            <a:r>
              <a:rPr lang="en-US" sz="2000" i="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one or the other, but not both to be true.</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Negating a Boolean Expression</a:t>
            </a:r>
            <a:endParaRPr lang="en-US" sz="3400" dirty="0">
              <a:solidFill>
                <a:srgbClr val="FF0000"/>
              </a:solidFill>
              <a:latin typeface="Copperplate Gothic Light" panose="020E0507020206020404" pitchFamily="34" charset="0"/>
            </a:endParaRPr>
          </a:p>
        </p:txBody>
      </p:sp>
      <p:sp>
        <p:nvSpPr>
          <p:cNvPr id="28675" name="Rectangle 3"/>
          <p:cNvSpPr>
            <a:spLocks noGrp="1" noChangeArrowheads="1"/>
          </p:cNvSpPr>
          <p:nvPr>
            <p:ph idx="1"/>
          </p:nvPr>
        </p:nvSpPr>
        <p:spPr>
          <a:xfrm>
            <a:off x="1567601" y="1501367"/>
            <a:ext cx="10360501" cy="2544286"/>
          </a:xfrm>
        </p:spPr>
        <p:txBody>
          <a:bodyPr>
            <a:spAutoFit/>
          </a:bodyPr>
          <a:lstStyle/>
          <a:p>
            <a:r>
              <a:rPr lang="en-US" sz="2000" dirty="0">
                <a:latin typeface="Times New Roman" panose="02020603050405020304" pitchFamily="18" charset="0"/>
                <a:cs typeface="Times New Roman" panose="02020603050405020304" pitchFamily="18" charset="0"/>
              </a:rPr>
              <a:t>Boolean negation</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“not” (!) operator.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Boolean_Expression</a:t>
            </a:r>
            <a:endParaRPr lang="en-US"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Boolean walk = false;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(!walk);</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5751" y="574951"/>
            <a:ext cx="10360501" cy="563231"/>
          </a:xfrm>
        </p:spPr>
        <p:txBody>
          <a:bodyPr>
            <a:spAutoFit/>
          </a:bodyPr>
          <a:lstStyle/>
          <a:p>
            <a:pPr algn="ctr"/>
            <a:r>
              <a:rPr lang="en-US" sz="3400" dirty="0">
                <a:solidFill>
                  <a:srgbClr val="FF0000"/>
                </a:solidFill>
                <a:latin typeface="Copperplate Gothic Light" panose="020E0507020206020404" pitchFamily="34" charset="0"/>
              </a:rPr>
              <a:t>Truth Tables</a:t>
            </a:r>
            <a:endParaRPr lang="en-US" sz="3400" dirty="0">
              <a:solidFill>
                <a:srgbClr val="FF0000"/>
              </a:solidFill>
              <a:latin typeface="Copperplate Gothic Light" panose="020E0507020206020404" pitchFamily="34" charset="0"/>
            </a:endParaRPr>
          </a:p>
        </p:txBody>
      </p:sp>
      <p:pic>
        <p:nvPicPr>
          <p:cNvPr id="29699" name="Picture 4" descr="figp192"/>
          <p:cNvPicPr>
            <a:picLocks noChangeAspect="1" noChangeArrowheads="1"/>
          </p:cNvPicPr>
          <p:nvPr/>
        </p:nvPicPr>
        <p:blipFill>
          <a:blip r:embed="rId1"/>
          <a:srcRect/>
          <a:stretch>
            <a:fillRect/>
          </a:stretch>
        </p:blipFill>
        <p:spPr bwMode="auto">
          <a:xfrm>
            <a:off x="3041251" y="1232026"/>
            <a:ext cx="5916360" cy="4886325"/>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Primary Logical Operators</a:t>
            </a:r>
            <a:endParaRPr lang="en-US" sz="3400" dirty="0">
              <a:solidFill>
                <a:srgbClr val="FF0000"/>
              </a:solidFill>
              <a:latin typeface="Copperplate Gothic Light" panose="020E0507020206020404" pitchFamily="34" charset="0"/>
            </a:endParaRPr>
          </a:p>
        </p:txBody>
      </p:sp>
      <p:sp>
        <p:nvSpPr>
          <p:cNvPr id="30723" name="Rectangle 3"/>
          <p:cNvSpPr>
            <a:spLocks noGrp="1" noChangeArrowheads="1"/>
          </p:cNvSpPr>
          <p:nvPr>
            <p:ph idx="1"/>
          </p:nvPr>
        </p:nvSpPr>
        <p:spPr>
          <a:xfrm>
            <a:off x="1082643" y="1481593"/>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Primary logical operators: and, or, not </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Any</a:t>
            </a:r>
            <a:r>
              <a:rPr lang="en-US" sz="2000" dirty="0">
                <a:latin typeface="Times New Roman" panose="02020603050405020304" pitchFamily="18" charset="0"/>
                <a:cs typeface="Times New Roman" panose="02020603050405020304" pitchFamily="18" charset="0"/>
              </a:rPr>
              <a:t> logical expression can be composed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 </a:t>
            </a:r>
            <a:r>
              <a:rPr lang="en-US" sz="2000" i="1" dirty="0">
                <a:latin typeface="Times New Roman" panose="02020603050405020304" pitchFamily="18" charset="0"/>
                <a:cs typeface="Times New Roman" panose="02020603050405020304" pitchFamily="18" charset="0"/>
              </a:rPr>
              <a:t>exclusive or</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(a || b) &amp;&amp; !(a &amp;&amp; b)</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Either work or play:</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(work || play) &amp;&amp; !(work &amp;&amp; play)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is exclusive-or in Java</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work ^ play</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not a logical operator in most languages</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Using ==</a:t>
            </a:r>
            <a:endParaRPr lang="en-US" sz="3400" dirty="0">
              <a:solidFill>
                <a:srgbClr val="FF0000"/>
              </a:solidFill>
              <a:latin typeface="Copperplate Gothic Light" panose="020E0507020206020404" pitchFamily="34" charset="0"/>
            </a:endParaRPr>
          </a:p>
        </p:txBody>
      </p:sp>
      <p:sp>
        <p:nvSpPr>
          <p:cNvPr id="31747" name="Rectangle 3"/>
          <p:cNvSpPr>
            <a:spLocks noGrp="1" noChangeArrowheads="1"/>
          </p:cNvSpPr>
          <p:nvPr>
            <p:ph idx="1"/>
          </p:nvPr>
        </p:nvSpPr>
        <p:spPr>
          <a:xfrm>
            <a:off x="915751" y="1524001"/>
            <a:ext cx="10360501" cy="2790508"/>
          </a:xfrm>
        </p:spPr>
        <p:txBody>
          <a:bodyPr>
            <a:spAutoFit/>
          </a:bodyPr>
          <a:lstStyle/>
          <a:p>
            <a:r>
              <a:rPr lang="en-US" sz="2000" dirty="0">
                <a:latin typeface="Times New Roman" panose="02020603050405020304" pitchFamily="18" charset="0"/>
                <a:cs typeface="Times New Roman" panose="02020603050405020304" pitchFamily="18" charset="0"/>
              </a:rPr>
              <a:t>== is appropriate for determining if two integers or characters have the same value.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(a == 3)</a:t>
            </a:r>
            <a:endParaRPr lang="en-US" sz="2000" dirty="0">
              <a:latin typeface="Times New Roman" panose="02020603050405020304" pitchFamily="18" charset="0"/>
              <a:cs typeface="Times New Roman" panose="02020603050405020304" pitchFamily="18" charset="0"/>
            </a:endParaRPr>
          </a:p>
          <a:p>
            <a:pPr lvl="1">
              <a:lnSpc>
                <a:spcPct val="80000"/>
              </a:lnSpc>
              <a:buFontTx/>
              <a:buNone/>
            </a:pPr>
            <a:r>
              <a:rPr lang="en-US" sz="2000" dirty="0">
                <a:latin typeface="Times New Roman" panose="02020603050405020304" pitchFamily="18" charset="0"/>
                <a:cs typeface="Times New Roman" panose="02020603050405020304" pitchFamily="18" charset="0"/>
              </a:rPr>
              <a:t>where a is an integer type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is </a:t>
            </a:r>
            <a:r>
              <a:rPr lang="en-US" sz="2000" dirty="0">
                <a:solidFill>
                  <a:srgbClr val="FF3300"/>
                </a:solidFill>
                <a:latin typeface="Times New Roman" panose="02020603050405020304" pitchFamily="18" charset="0"/>
                <a:cs typeface="Times New Roman" panose="02020603050405020304" pitchFamily="18" charset="0"/>
              </a:rPr>
              <a:t>not</a:t>
            </a:r>
            <a:r>
              <a:rPr lang="en-US" sz="2000" dirty="0">
                <a:latin typeface="Times New Roman" panose="02020603050405020304" pitchFamily="18" charset="0"/>
                <a:cs typeface="Times New Roman" panose="02020603050405020304" pitchFamily="18" charset="0"/>
              </a:rPr>
              <a:t> appropriate for determining if two floating point values are equal. </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Use &lt; and some appropriate tolerance instead.</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Math.abs</a:t>
            </a:r>
            <a:r>
              <a:rPr lang="en-US" sz="2000" dirty="0">
                <a:latin typeface="Times New Roman" panose="02020603050405020304" pitchFamily="18" charset="0"/>
                <a:cs typeface="Times New Roman" panose="02020603050405020304" pitchFamily="18" charset="0"/>
              </a:rPr>
              <a:t>(b - c) &lt; epsilon)</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 c, and epsilon are of floating point type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[www.cs.fit.edu/~pkc/classes/cse1001/FloatEquality.java]</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Using ==, cont.</a:t>
            </a:r>
            <a:endParaRPr lang="en-US" sz="3400" dirty="0">
              <a:solidFill>
                <a:srgbClr val="FF0000"/>
              </a:solidFill>
              <a:latin typeface="Copperplate Gothic Light" panose="020E0507020206020404" pitchFamily="34" charset="0"/>
            </a:endParaRPr>
          </a:p>
        </p:txBody>
      </p:sp>
      <p:sp>
        <p:nvSpPr>
          <p:cNvPr id="32771" name="Rectangle 3"/>
          <p:cNvSpPr>
            <a:spLocks noGrp="1" noChangeArrowheads="1"/>
          </p:cNvSpPr>
          <p:nvPr>
            <p:ph idx="1"/>
          </p:nvPr>
        </p:nvSpPr>
        <p:spPr>
          <a:xfrm>
            <a:off x="915751" y="1600200"/>
            <a:ext cx="10360501" cy="2010807"/>
          </a:xfrm>
        </p:spPr>
        <p:txBody>
          <a:bodyPr>
            <a:spAutoFit/>
          </a:bodyPr>
          <a:lstStyle/>
          <a:p>
            <a:r>
              <a:rPr lang="en-US" sz="2000" dirty="0">
                <a:latin typeface="Times New Roman" panose="02020603050405020304" pitchFamily="18" charset="0"/>
                <a:cs typeface="Times New Roman" panose="02020603050405020304" pitchFamily="18" charset="0"/>
              </a:rPr>
              <a:t>== is </a:t>
            </a:r>
            <a:r>
              <a:rPr lang="en-US" sz="2000" dirty="0">
                <a:solidFill>
                  <a:srgbClr val="FF3300"/>
                </a:solidFill>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appropriate for determining if two objects have the same value.</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if (s1 == s2)</a:t>
            </a: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determines only if s1 and s2 are at the </a:t>
            </a:r>
            <a:r>
              <a:rPr lang="en-US" dirty="0">
                <a:solidFill>
                  <a:srgbClr val="FF3300"/>
                </a:solidFill>
                <a:latin typeface="Times New Roman" panose="02020603050405020304" pitchFamily="18" charset="0"/>
                <a:cs typeface="Times New Roman" panose="02020603050405020304" pitchFamily="18" charset="0"/>
              </a:rPr>
              <a:t>same memory location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If s1 and s2 refer to strings with </a:t>
            </a:r>
            <a:r>
              <a:rPr lang="en-US" sz="2000" dirty="0">
                <a:solidFill>
                  <a:schemeClr val="accent1"/>
                </a:solidFill>
                <a:latin typeface="Times New Roman" panose="02020603050405020304" pitchFamily="18" charset="0"/>
                <a:cs typeface="Times New Roman" panose="02020603050405020304" pitchFamily="18" charset="0"/>
              </a:rPr>
              <a:t>identical</a:t>
            </a:r>
            <a:r>
              <a:rPr lang="en-US" sz="2000" dirty="0">
                <a:latin typeface="Times New Roman" panose="02020603050405020304" pitchFamily="18" charset="0"/>
                <a:cs typeface="Times New Roman" panose="02020603050405020304" pitchFamily="18" charset="0"/>
              </a:rPr>
              <a:t> sequences of characters, but stored in </a:t>
            </a:r>
            <a:r>
              <a:rPr lang="en-US" sz="2000" dirty="0">
                <a:solidFill>
                  <a:schemeClr val="accent1"/>
                </a:solidFill>
                <a:latin typeface="Times New Roman" panose="02020603050405020304" pitchFamily="18" charset="0"/>
                <a:cs typeface="Times New Roman" panose="02020603050405020304" pitchFamily="18" charset="0"/>
              </a:rPr>
              <a:t>different</a:t>
            </a:r>
            <a:r>
              <a:rPr lang="en-US" sz="2000" dirty="0">
                <a:latin typeface="Times New Roman" panose="02020603050405020304" pitchFamily="18" charset="0"/>
                <a:cs typeface="Times New Roman" panose="02020603050405020304" pitchFamily="18" charset="0"/>
              </a:rPr>
              <a:t> memory locations</a:t>
            </a: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(s1 == s2) is false.</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5751" y="425192"/>
            <a:ext cx="10360501" cy="563231"/>
          </a:xfrm>
        </p:spPr>
        <p:txBody>
          <a:bodyPr>
            <a:spAutoFit/>
          </a:bodyPr>
          <a:lstStyle/>
          <a:p>
            <a:pPr algn="ctr"/>
            <a:r>
              <a:rPr lang="en-US" sz="3400" dirty="0">
                <a:solidFill>
                  <a:srgbClr val="FF0000"/>
                </a:solidFill>
                <a:latin typeface="Copperplate Gothic Light" panose="020E0507020206020404" pitchFamily="34" charset="0"/>
              </a:rPr>
              <a:t>Using ==, cont.</a:t>
            </a:r>
            <a:endParaRPr lang="en-US" sz="3400" dirty="0">
              <a:solidFill>
                <a:srgbClr val="FF0000"/>
              </a:solidFill>
              <a:latin typeface="Copperplate Gothic Light" panose="020E0507020206020404" pitchFamily="34" charset="0"/>
            </a:endParaRPr>
          </a:p>
        </p:txBody>
      </p:sp>
      <p:sp>
        <p:nvSpPr>
          <p:cNvPr id="33795" name="Rectangle 3"/>
          <p:cNvSpPr>
            <a:spLocks noGrp="1" noChangeArrowheads="1"/>
          </p:cNvSpPr>
          <p:nvPr>
            <p:ph idx="1"/>
          </p:nvPr>
        </p:nvSpPr>
        <p:spPr>
          <a:xfrm>
            <a:off x="915751" y="1374618"/>
            <a:ext cx="10360501" cy="2480166"/>
          </a:xfrm>
        </p:spPr>
        <p:txBody>
          <a:bodyPr>
            <a:spAutoFit/>
          </a:bodyPr>
          <a:lstStyle/>
          <a:p>
            <a:r>
              <a:rPr lang="en-US" sz="2000" dirty="0">
                <a:latin typeface="Times New Roman" panose="02020603050405020304" pitchFamily="18" charset="0"/>
                <a:cs typeface="Times New Roman" panose="02020603050405020304" pitchFamily="18" charset="0"/>
              </a:rPr>
              <a:t>To test the equality of objects of class String, use method equals.</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s1.equals(s2)</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or</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s2.equals(s1)</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www.cs.fit.edu/~pkc/classes/cse1001/StringEqual.java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test for equality ignoring case, use method </a:t>
            </a:r>
            <a:r>
              <a:rPr lang="en-US" sz="2000" dirty="0" err="1">
                <a:latin typeface="Times New Roman" panose="02020603050405020304" pitchFamily="18" charset="0"/>
                <a:cs typeface="Times New Roman" panose="02020603050405020304" pitchFamily="18" charset="0"/>
              </a:rPr>
              <a:t>equalsIgnoreCase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(“Hello”.</a:t>
            </a:r>
            <a:r>
              <a:rPr lang="en-US" sz="2000" dirty="0" err="1">
                <a:latin typeface="Times New Roman" panose="02020603050405020304" pitchFamily="18" charset="0"/>
                <a:cs typeface="Times New Roman" panose="02020603050405020304" pitchFamily="18" charset="0"/>
              </a:rPr>
              <a:t>equalsIgnoreCase</a:t>
            </a:r>
            <a:r>
              <a:rPr lang="en-US" sz="2000" dirty="0">
                <a:latin typeface="Times New Roman" panose="02020603050405020304" pitchFamily="18" charset="0"/>
                <a:cs typeface="Times New Roman" panose="02020603050405020304" pitchFamily="18" charset="0"/>
              </a:rPr>
              <a:t>(“hello”))</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5751" y="501079"/>
            <a:ext cx="10360501" cy="574453"/>
          </a:xfrm>
        </p:spPr>
        <p:txBody>
          <a:bodyPr>
            <a:spAutoFit/>
          </a:bodyPr>
          <a:lstStyle/>
          <a:p>
            <a:pPr algn="ctr"/>
            <a:r>
              <a:rPr lang="en-US" sz="3400" dirty="0">
                <a:solidFill>
                  <a:srgbClr val="FF0000"/>
                </a:solidFill>
                <a:latin typeface="Copperplate Gothic Light" panose="020E0507020206020404" pitchFamily="34" charset="0"/>
              </a:rPr>
              <a:t>equals and equals </a:t>
            </a:r>
            <a:r>
              <a:rPr lang="en-US" sz="3400" dirty="0" err="1">
                <a:solidFill>
                  <a:srgbClr val="FF0000"/>
                </a:solidFill>
                <a:latin typeface="Copperplate Gothic Light" panose="020E0507020206020404" pitchFamily="34" charset="0"/>
              </a:rPr>
              <a:t>IgnoreCase</a:t>
            </a:r>
            <a:endParaRPr lang="en-US" sz="3400" dirty="0">
              <a:solidFill>
                <a:srgbClr val="FF0000"/>
              </a:solidFill>
              <a:latin typeface="Copperplate Gothic Light" panose="020E0507020206020404" pitchFamily="34" charset="0"/>
            </a:endParaRPr>
          </a:p>
        </p:txBody>
      </p:sp>
      <p:sp>
        <p:nvSpPr>
          <p:cNvPr id="34819" name="Rectangle 3"/>
          <p:cNvSpPr>
            <a:spLocks noGrp="1" noChangeArrowheads="1"/>
          </p:cNvSpPr>
          <p:nvPr>
            <p:ph idx="1"/>
          </p:nvPr>
        </p:nvSpPr>
        <p:spPr>
          <a:xfrm>
            <a:off x="997232" y="1437993"/>
            <a:ext cx="10360501" cy="1059264"/>
          </a:xfrm>
        </p:spPr>
        <p:txBody>
          <a:bodyPr>
            <a:spAutoFit/>
          </a:bodyPr>
          <a:lstStyle/>
          <a:p>
            <a:r>
              <a:rPr lang="en-US" sz="2000" dirty="0">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lvl="1">
              <a:buFontTx/>
              <a:buNone/>
            </a:pPr>
            <a:r>
              <a:rPr lang="en-US" sz="2000" i="1" dirty="0" err="1">
                <a:latin typeface="Courier New" panose="02070309020205020404" pitchFamily="49" charset="0"/>
              </a:rPr>
              <a:t>String</a:t>
            </a:r>
            <a:r>
              <a:rPr lang="en-US" sz="2000" dirty="0" err="1">
                <a:latin typeface="Courier New" panose="02070309020205020404" pitchFamily="49" charset="0"/>
              </a:rPr>
              <a:t>.equals</a:t>
            </a:r>
            <a:r>
              <a:rPr lang="en-US" sz="2000" dirty="0">
                <a:latin typeface="Courier New" panose="02070309020205020404" pitchFamily="49" charset="0"/>
              </a:rPr>
              <a:t>(</a:t>
            </a:r>
            <a:r>
              <a:rPr lang="en-US" sz="2000" i="1" dirty="0" err="1">
                <a:latin typeface="Courier New" panose="02070309020205020404" pitchFamily="49" charset="0"/>
              </a:rPr>
              <a:t>Other_String</a:t>
            </a:r>
            <a:r>
              <a:rPr lang="en-US" sz="2000" dirty="0">
                <a:latin typeface="Courier New" panose="02070309020205020404" pitchFamily="49" charset="0"/>
              </a:rPr>
              <a:t>)</a:t>
            </a:r>
            <a:endParaRPr lang="en-US" sz="2000" dirty="0">
              <a:latin typeface="Courier New" panose="02070309020205020404" pitchFamily="49" charset="0"/>
            </a:endParaRPr>
          </a:p>
          <a:p>
            <a:pPr lvl="1">
              <a:buFontTx/>
              <a:buNone/>
            </a:pPr>
            <a:r>
              <a:rPr lang="en-US" sz="2000" i="1" dirty="0" err="1">
                <a:latin typeface="Courier New" panose="02070309020205020404" pitchFamily="49" charset="0"/>
              </a:rPr>
              <a:t>String</a:t>
            </a:r>
            <a:r>
              <a:rPr lang="en-US" sz="2000" dirty="0" err="1">
                <a:latin typeface="Courier New" panose="02070309020205020404" pitchFamily="49" charset="0"/>
              </a:rPr>
              <a:t>.equalsIgnoreCase</a:t>
            </a:r>
            <a:r>
              <a:rPr lang="en-US" sz="2000" dirty="0">
                <a:latin typeface="Courier New" panose="02070309020205020404" pitchFamily="49" charset="0"/>
              </a:rPr>
              <a:t>(</a:t>
            </a:r>
            <a:r>
              <a:rPr lang="en-US" sz="2000" i="1" dirty="0" err="1">
                <a:latin typeface="Courier New" panose="02070309020205020404" pitchFamily="49" charset="0"/>
              </a:rPr>
              <a:t>Other_String</a:t>
            </a:r>
            <a:r>
              <a:rPr lang="en-US" sz="2000" dirty="0">
                <a:latin typeface="Courier New" panose="02070309020205020404" pitchFamily="49" charset="0"/>
              </a:rPr>
              <a:t>)</a:t>
            </a:r>
            <a:endParaRPr lang="en-US" sz="2000"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62000" y="990600"/>
            <a:ext cx="11201400" cy="5181600"/>
          </a:xfrm>
        </p:spPr>
        <p:txBody>
          <a:bodyPr>
            <a:normAutofit lnSpcReduction="10000"/>
          </a:bodyPr>
          <a:lstStyle/>
          <a:p>
            <a:pPr marL="514350" indent="-514350" algn="just">
              <a:buFont typeface="+mj-lt"/>
              <a:buAutoNum type="arabicPeriod" startAt="12"/>
            </a:pPr>
            <a:r>
              <a:rPr lang="en-US" sz="2000" dirty="0">
                <a:solidFill>
                  <a:srgbClr val="FF0000"/>
                </a:solidFill>
                <a:latin typeface="Times New Roman" panose="02020603050405020304" pitchFamily="18" charset="0"/>
                <a:cs typeface="Times New Roman" panose="02020603050405020304" pitchFamily="18" charset="0"/>
              </a:rPr>
              <a:t>Portable : </a:t>
            </a:r>
            <a:r>
              <a:rPr lang="en-US" sz="2000" dirty="0">
                <a:latin typeface="Times New Roman" panose="02020603050405020304" pitchFamily="18" charset="0"/>
                <a:cs typeface="Times New Roman" panose="02020603050405020304" pitchFamily="18" charset="0"/>
              </a:rPr>
              <a:t>The portability actually comes from architecture-neutrality. In C/C++, source code may run slightly differently on different hardware platforms because of how these platforms implement arithmetic operations. In Java, it has been simplified.  Unlike C/C++, in Java the size of the primitive data types are machine independent. For example, an int in Java is always a 32-bit integer, and float is always a 32-bit IEEE 754 floating point number. These consistencies make Java programs portable among different platforms such as Windows, Unix and Mac .</a:t>
            </a: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startAt="12"/>
            </a:pPr>
            <a:r>
              <a:rPr lang="en-US" sz="2000" dirty="0">
                <a:solidFill>
                  <a:srgbClr val="FF0000"/>
                </a:solidFill>
                <a:latin typeface="Times New Roman" panose="02020603050405020304" pitchFamily="18" charset="0"/>
                <a:cs typeface="Times New Roman" panose="02020603050405020304" pitchFamily="18" charset="0"/>
              </a:rPr>
              <a:t>Interpreted : </a:t>
            </a:r>
            <a:r>
              <a:rPr lang="en-US" sz="2000" dirty="0">
                <a:latin typeface="Times New Roman" panose="02020603050405020304" pitchFamily="18" charset="0"/>
                <a:cs typeface="Times New Roman" panose="02020603050405020304" pitchFamily="18" charset="0"/>
              </a:rPr>
              <a:t>Unlike most of the programming languages which are either complied or interpreted, Java is both complied and interpreted The Java compiler translates a java source file to bytecodes and the Java interpreter executes the translated byte codes directly on the system that implements the Java Virtual Machine. These two steps of compilation and interpretation allow extensive code checking and improved security .</a:t>
            </a: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startAt="12"/>
            </a:pPr>
            <a:r>
              <a:rPr lang="en-US" sz="2000" dirty="0">
                <a:solidFill>
                  <a:srgbClr val="FF0000"/>
                </a:solidFill>
                <a:latin typeface="Times New Roman" panose="02020603050405020304" pitchFamily="18" charset="0"/>
                <a:cs typeface="Times New Roman" panose="02020603050405020304" pitchFamily="18" charset="0"/>
              </a:rPr>
              <a:t>High performance: </a:t>
            </a:r>
            <a:r>
              <a:rPr lang="en-US" sz="2000" dirty="0">
                <a:latin typeface="Times New Roman" panose="02020603050405020304" pitchFamily="18" charset="0"/>
                <a:cs typeface="Times New Roman" panose="02020603050405020304" pitchFamily="18" charset="0"/>
              </a:rPr>
              <a:t>Java programs are complied to portable intermediate form know as bytecodes, rather than to native machine level instructions and JVM executes Java bytecode on. Any machine on which it is installed. This architecture means that Java programs are faster than program or scripts written in purely interpreted languages but slower than C and C++ programs that compiled to native machine languages.  Although in the early releases of Java, the interpretation of by bytecode resulted in slow performance but the advance version of JVM uses the adaptive and Just in time (JIT) compilation technique that improves performance by converting Java bytecodes to native machine instructions on the fly.</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startAt="12"/>
            </a:pPr>
            <a:endParaRPr lang="en-US" sz="2600" dirty="0">
              <a:latin typeface="Arial" panose="020B0604020202020204" pitchFamily="34" charset="0"/>
              <a:cs typeface="Arial" panose="020B0604020202020204" pitchFamily="34" charset="0"/>
            </a:endParaRPr>
          </a:p>
          <a:p>
            <a:pPr marL="514350" indent="-514350" eaLnBrk="1" hangingPunct="1">
              <a:buFont typeface="+mj-lt"/>
              <a:buAutoNum type="arabicPeriod" startAt="12"/>
              <a:defRPr/>
            </a:pPr>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8"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9"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10"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5751" y="727351"/>
            <a:ext cx="10360501" cy="563231"/>
          </a:xfrm>
        </p:spPr>
        <p:txBody>
          <a:bodyPr>
            <a:spAutoFit/>
          </a:bodyPr>
          <a:lstStyle/>
          <a:p>
            <a:pPr algn="ctr"/>
            <a:r>
              <a:rPr lang="en-US" sz="3400" dirty="0">
                <a:solidFill>
                  <a:srgbClr val="FF0000"/>
                </a:solidFill>
                <a:latin typeface="Copperplate Gothic Light" panose="020E0507020206020404" pitchFamily="34" charset="0"/>
              </a:rPr>
              <a:t>Testing Strings for Equality</a:t>
            </a:r>
            <a:endParaRPr lang="en-US" sz="3400" dirty="0">
              <a:solidFill>
                <a:srgbClr val="FF0000"/>
              </a:solidFill>
              <a:latin typeface="Copperplate Gothic Light" panose="020E0507020206020404" pitchFamily="34" charset="0"/>
            </a:endParaRPr>
          </a:p>
        </p:txBody>
      </p:sp>
      <p:sp>
        <p:nvSpPr>
          <p:cNvPr id="35843" name="Rectangle 3"/>
          <p:cNvSpPr>
            <a:spLocks noGrp="1" noChangeArrowheads="1"/>
          </p:cNvSpPr>
          <p:nvPr>
            <p:ph idx="1"/>
          </p:nvPr>
        </p:nvSpPr>
        <p:spPr>
          <a:xfrm>
            <a:off x="915751" y="1504601"/>
            <a:ext cx="10360501" cy="480131"/>
          </a:xfrm>
        </p:spPr>
        <p:txBody>
          <a:bodyPr>
            <a:spAutoFit/>
          </a:bodyPr>
          <a:lstStyle/>
          <a:p>
            <a:r>
              <a:rPr lang="en-US" sz="2000" dirty="0">
                <a:latin typeface="Courier New" panose="02070309020205020404" pitchFamily="49" charset="0"/>
              </a:rPr>
              <a:t>class </a:t>
            </a:r>
            <a:r>
              <a:rPr lang="en-US" sz="2000" dirty="0" err="1">
                <a:latin typeface="Courier New" panose="02070309020205020404" pitchFamily="49" charset="0"/>
              </a:rPr>
              <a:t>StringEqualityDemo</a:t>
            </a:r>
            <a:r>
              <a:rPr lang="en-US" dirty="0">
                <a:latin typeface="Arial" panose="020B0604020202020204" pitchFamily="34" charset="0"/>
              </a:rPr>
              <a:t> </a:t>
            </a:r>
            <a:endParaRPr lang="en-US" dirty="0">
              <a:latin typeface="Arial" panose="020B0604020202020204" pitchFamily="34" charset="0"/>
            </a:endParaRPr>
          </a:p>
        </p:txBody>
      </p:sp>
      <p:pic>
        <p:nvPicPr>
          <p:cNvPr id="35844" name="Picture 5" descr="figp138"/>
          <p:cNvPicPr>
            <a:picLocks noChangeAspect="1" noChangeArrowheads="1"/>
          </p:cNvPicPr>
          <p:nvPr/>
        </p:nvPicPr>
        <p:blipFill>
          <a:blip r:embed="rId1"/>
          <a:srcRect/>
          <a:stretch>
            <a:fillRect/>
          </a:stretch>
        </p:blipFill>
        <p:spPr bwMode="auto">
          <a:xfrm>
            <a:off x="1027618" y="2154586"/>
            <a:ext cx="9943626" cy="3198813"/>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Lexicographic Order</a:t>
            </a:r>
            <a:endParaRPr lang="en-US" sz="3400" dirty="0">
              <a:solidFill>
                <a:srgbClr val="FF0000"/>
              </a:solidFill>
              <a:latin typeface="Copperplate Gothic Light" panose="020E0507020206020404" pitchFamily="34" charset="0"/>
            </a:endParaRPr>
          </a:p>
        </p:txBody>
      </p:sp>
      <p:sp>
        <p:nvSpPr>
          <p:cNvPr id="36867" name="Rectangle 3"/>
          <p:cNvSpPr>
            <a:spLocks noGrp="1" noChangeArrowheads="1"/>
          </p:cNvSpPr>
          <p:nvPr>
            <p:ph idx="1"/>
          </p:nvPr>
        </p:nvSpPr>
        <p:spPr>
          <a:xfrm>
            <a:off x="915751" y="1546635"/>
            <a:ext cx="10360501" cy="1725088"/>
          </a:xfrm>
        </p:spPr>
        <p:txBody>
          <a:bodyPr>
            <a:spAutoFit/>
          </a:bodyPr>
          <a:lstStyle/>
          <a:p>
            <a:r>
              <a:rPr lang="en-US" sz="2000" dirty="0">
                <a:latin typeface="Times New Roman" panose="02020603050405020304" pitchFamily="18" charset="0"/>
                <a:cs typeface="Times New Roman" panose="02020603050405020304" pitchFamily="18" charset="0"/>
              </a:rPr>
              <a:t>Lexicographic order is similar to alphabetical order, but is it based on the order of the characters in the ASCII (and Unicode) character set.</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All the digits come before all the letters.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All the uppercase letters come before all the lower case letters.</a:t>
            </a:r>
            <a:endParaRPr lang="en-US" sz="2000" dirty="0">
              <a:latin typeface="Times New Roman" panose="02020603050405020304" pitchFamily="18" charset="0"/>
              <a:cs typeface="Times New Roman" panose="02020603050405020304" pitchFamily="18" charset="0"/>
            </a:endParaRPr>
          </a:p>
          <a:p>
            <a:pPr lvl="1"/>
            <a:endParaRPr lang="en-US" dirty="0">
              <a:latin typeface="Arial" panose="020B0604020202020204" pitchFamily="34"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Lexicographic Order, cont.</a:t>
            </a:r>
            <a:endParaRPr lang="en-US" sz="3400" dirty="0">
              <a:solidFill>
                <a:srgbClr val="FF0000"/>
              </a:solidFill>
              <a:latin typeface="Copperplate Gothic Light" panose="020E0507020206020404" pitchFamily="34" charset="0"/>
            </a:endParaRPr>
          </a:p>
        </p:txBody>
      </p:sp>
      <p:sp>
        <p:nvSpPr>
          <p:cNvPr id="37891" name="Rectangle 3"/>
          <p:cNvSpPr>
            <a:spLocks noGrp="1" noChangeArrowheads="1"/>
          </p:cNvSpPr>
          <p:nvPr>
            <p:ph idx="1"/>
          </p:nvPr>
        </p:nvSpPr>
        <p:spPr>
          <a:xfrm>
            <a:off x="915751" y="1600955"/>
            <a:ext cx="10360501" cy="3034164"/>
          </a:xfrm>
        </p:spPr>
        <p:txBody>
          <a:bodyPr>
            <a:spAutoFit/>
          </a:bodyPr>
          <a:lstStyle/>
          <a:p>
            <a:r>
              <a:rPr lang="en-US" sz="2000" dirty="0">
                <a:latin typeface="Times New Roman" panose="02020603050405020304" pitchFamily="18" charset="0"/>
                <a:cs typeface="Times New Roman" panose="02020603050405020304" pitchFamily="18" charset="0"/>
              </a:rPr>
              <a:t>Strings consisting of alphabetical characters can be compared using method </a:t>
            </a:r>
            <a:r>
              <a:rPr lang="en-US" sz="2000" dirty="0" err="1">
                <a:latin typeface="Times New Roman" panose="02020603050405020304" pitchFamily="18" charset="0"/>
                <a:cs typeface="Times New Roman" panose="02020603050405020304" pitchFamily="18" charset="0"/>
              </a:rPr>
              <a:t>compareTo</a:t>
            </a:r>
            <a:r>
              <a:rPr lang="en-US" sz="2000" dirty="0">
                <a:latin typeface="Times New Roman" panose="02020603050405020304" pitchFamily="18" charset="0"/>
                <a:cs typeface="Times New Roman" panose="02020603050405020304" pitchFamily="18" charset="0"/>
              </a:rPr>
              <a:t> and method </a:t>
            </a:r>
            <a:r>
              <a:rPr lang="en-US" sz="2000" dirty="0" err="1">
                <a:latin typeface="Times New Roman" panose="02020603050405020304" pitchFamily="18" charset="0"/>
                <a:cs typeface="Times New Roman" panose="02020603050405020304" pitchFamily="18" charset="0"/>
              </a:rPr>
              <a:t>toUpperCase</a:t>
            </a:r>
            <a:r>
              <a:rPr lang="en-US" sz="2000" dirty="0">
                <a:latin typeface="Times New Roman" panose="02020603050405020304" pitchFamily="18" charset="0"/>
                <a:cs typeface="Times New Roman" panose="02020603050405020304" pitchFamily="18" charset="0"/>
              </a:rPr>
              <a:t> or method </a:t>
            </a:r>
            <a:r>
              <a:rPr lang="en-US" sz="2000" dirty="0" err="1">
                <a:latin typeface="Times New Roman" panose="02020603050405020304" pitchFamily="18" charset="0"/>
                <a:cs typeface="Times New Roman" panose="02020603050405020304" pitchFamily="18" charset="0"/>
              </a:rPr>
              <a:t>toLowerCase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String s1 = “Hello”;</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String lowerS1 = s1.toLowerCase();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String s2 = “hello”;</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(lowerS1.compareTo(s2) == 0)</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(“Equal!”);</a:t>
            </a:r>
            <a:endParaRPr lang="en-US" sz="2000" dirty="0">
              <a:latin typeface="Times New Roman" panose="02020603050405020304" pitchFamily="18" charset="0"/>
              <a:cs typeface="Times New Roman" panose="02020603050405020304" pitchFamily="18" charset="0"/>
            </a:endParaRPr>
          </a:p>
          <a:p>
            <a:pPr lvl="1">
              <a:buFontTx/>
              <a:buNone/>
            </a:pP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//or use s1.compareToIgnoreCase(s2)</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Method </a:t>
            </a:r>
            <a:r>
              <a:rPr lang="en-US" sz="3400" dirty="0" err="1">
                <a:solidFill>
                  <a:srgbClr val="FF0000"/>
                </a:solidFill>
                <a:latin typeface="Copperplate Gothic Light" panose="020E0507020206020404" pitchFamily="34" charset="0"/>
              </a:rPr>
              <a:t>compareTo</a:t>
            </a:r>
            <a:endParaRPr lang="en-US" sz="3400" dirty="0">
              <a:solidFill>
                <a:srgbClr val="FF0000"/>
              </a:solidFill>
              <a:latin typeface="Copperplate Gothic Light" panose="020E0507020206020404" pitchFamily="34" charset="0"/>
            </a:endParaRPr>
          </a:p>
        </p:txBody>
      </p:sp>
      <p:sp>
        <p:nvSpPr>
          <p:cNvPr id="38915" name="Rectangle 3"/>
          <p:cNvSpPr>
            <a:spLocks noGrp="1" noChangeArrowheads="1"/>
          </p:cNvSpPr>
          <p:nvPr>
            <p:ph idx="1"/>
          </p:nvPr>
        </p:nvSpPr>
        <p:spPr>
          <a:xfrm>
            <a:off x="915751" y="1591902"/>
            <a:ext cx="10360501" cy="2480166"/>
          </a:xfrm>
        </p:spPr>
        <p:txBody>
          <a:bodyPr>
            <a:spAutoFit/>
          </a:bodyPr>
          <a:lstStyle/>
          <a:p>
            <a:r>
              <a:rPr lang="en-US" sz="2000" dirty="0">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String_1</a:t>
            </a:r>
            <a:r>
              <a:rPr lang="en-US" sz="2000" dirty="0">
                <a:latin typeface="Times New Roman" panose="02020603050405020304" pitchFamily="18" charset="0"/>
                <a:cs typeface="Times New Roman" panose="02020603050405020304" pitchFamily="18" charset="0"/>
              </a:rPr>
              <a:t>.compareTo(</a:t>
            </a:r>
            <a:r>
              <a:rPr lang="en-US" sz="2000" i="1" dirty="0">
                <a:latin typeface="Times New Roman" panose="02020603050405020304" pitchFamily="18" charset="0"/>
                <a:cs typeface="Times New Roman" panose="02020603050405020304" pitchFamily="18" charset="0"/>
              </a:rPr>
              <a:t>String_2</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Method </a:t>
            </a:r>
            <a:r>
              <a:rPr lang="en-US" sz="2000" dirty="0" err="1">
                <a:latin typeface="Times New Roman" panose="02020603050405020304" pitchFamily="18" charset="0"/>
                <a:cs typeface="Times New Roman" panose="02020603050405020304" pitchFamily="18" charset="0"/>
              </a:rPr>
              <a:t>compareTo</a:t>
            </a:r>
            <a:r>
              <a:rPr lang="en-US" sz="2000" dirty="0">
                <a:latin typeface="Times New Roman" panose="02020603050405020304" pitchFamily="18" charset="0"/>
                <a:cs typeface="Times New Roman" panose="02020603050405020304" pitchFamily="18" charset="0"/>
              </a:rPr>
              <a:t> returns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 negative number if </a:t>
            </a:r>
            <a:r>
              <a:rPr lang="en-US" sz="2000" i="1" dirty="0">
                <a:latin typeface="Times New Roman" panose="02020603050405020304" pitchFamily="18" charset="0"/>
                <a:cs typeface="Times New Roman" panose="02020603050405020304" pitchFamily="18" charset="0"/>
              </a:rPr>
              <a:t>String_1</a:t>
            </a:r>
            <a:r>
              <a:rPr lang="en-US" sz="2000" dirty="0">
                <a:latin typeface="Times New Roman" panose="02020603050405020304" pitchFamily="18" charset="0"/>
                <a:cs typeface="Times New Roman" panose="02020603050405020304" pitchFamily="18" charset="0"/>
              </a:rPr>
              <a:t> precedes </a:t>
            </a:r>
            <a:r>
              <a:rPr lang="en-US" sz="2000" i="1" dirty="0">
                <a:latin typeface="Times New Roman" panose="02020603050405020304" pitchFamily="18" charset="0"/>
                <a:cs typeface="Times New Roman" panose="02020603050405020304" pitchFamily="18" charset="0"/>
              </a:rPr>
              <a:t>String_2</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zero if the two strings are equal</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 positive number of </a:t>
            </a:r>
            <a:r>
              <a:rPr lang="en-US" sz="2000" i="1" dirty="0">
                <a:latin typeface="Times New Roman" panose="02020603050405020304" pitchFamily="18" charset="0"/>
                <a:cs typeface="Times New Roman" panose="02020603050405020304" pitchFamily="18" charset="0"/>
              </a:rPr>
              <a:t>String_2</a:t>
            </a:r>
            <a:r>
              <a:rPr lang="en-US" sz="2000" dirty="0">
                <a:latin typeface="Times New Roman" panose="02020603050405020304" pitchFamily="18" charset="0"/>
                <a:cs typeface="Times New Roman" panose="02020603050405020304" pitchFamily="18" charset="0"/>
              </a:rPr>
              <a:t> precedes </a:t>
            </a:r>
            <a:r>
              <a:rPr lang="en-US" sz="2000" i="1" dirty="0">
                <a:latin typeface="Times New Roman" panose="02020603050405020304" pitchFamily="18" charset="0"/>
                <a:cs typeface="Times New Roman" panose="02020603050405020304" pitchFamily="18" charset="0"/>
              </a:rPr>
              <a:t>String_1</a:t>
            </a:r>
            <a:endParaRPr lang="en-US" sz="2000" i="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Tip: Think of </a:t>
            </a:r>
            <a:r>
              <a:rPr lang="en-US" sz="2000" dirty="0" err="1">
                <a:latin typeface="Times New Roman" panose="02020603050405020304" pitchFamily="18" charset="0"/>
                <a:cs typeface="Times New Roman" panose="02020603050405020304" pitchFamily="18" charset="0"/>
              </a:rPr>
              <a:t>compareTo</a:t>
            </a:r>
            <a:r>
              <a:rPr lang="en-US" sz="2000" dirty="0">
                <a:latin typeface="Times New Roman" panose="02020603050405020304" pitchFamily="18" charset="0"/>
                <a:cs typeface="Times New Roman" panose="02020603050405020304" pitchFamily="18" charset="0"/>
              </a:rPr>
              <a:t> is subtraction</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Comparing Numbers vs. </a:t>
            </a:r>
            <a:br>
              <a:rPr lang="en-US" sz="3400" dirty="0">
                <a:solidFill>
                  <a:srgbClr val="FF0000"/>
                </a:solidFill>
                <a:latin typeface="Copperplate Gothic Light" panose="020E0507020206020404" pitchFamily="34" charset="0"/>
              </a:rPr>
            </a:br>
            <a:r>
              <a:rPr lang="en-US" sz="3400" dirty="0">
                <a:solidFill>
                  <a:srgbClr val="FF0000"/>
                </a:solidFill>
                <a:latin typeface="Copperplate Gothic Light" panose="020E0507020206020404" pitchFamily="34" charset="0"/>
              </a:rPr>
              <a:t>Comparing Strings</a:t>
            </a:r>
            <a:endParaRPr lang="en-US" sz="3400" dirty="0">
              <a:solidFill>
                <a:srgbClr val="FF0000"/>
              </a:solidFill>
              <a:latin typeface="Copperplate Gothic Light" panose="020E0507020206020404" pitchFamily="34" charset="0"/>
            </a:endParaRPr>
          </a:p>
        </p:txBody>
      </p:sp>
      <p:graphicFrame>
        <p:nvGraphicFramePr>
          <p:cNvPr id="156697" name="Group 25"/>
          <p:cNvGraphicFramePr>
            <a:graphicFrameLocks noGrp="1"/>
          </p:cNvGraphicFramePr>
          <p:nvPr>
            <p:ph idx="1"/>
          </p:nvPr>
        </p:nvGraphicFramePr>
        <p:xfrm>
          <a:off x="915750" y="1981200"/>
          <a:ext cx="10360502" cy="4066032"/>
        </p:xfrm>
        <a:graphic>
          <a:graphicData uri="http://schemas.openxmlformats.org/drawingml/2006/table">
            <a:tbl>
              <a:tblPr/>
              <a:tblGrid>
                <a:gridCol w="5180251"/>
                <a:gridCol w="5180251"/>
              </a:tblGrid>
              <a:tr h="914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Arial" panose="020B0604020202020204" pitchFamily="34" charset="0"/>
                        </a:rPr>
                        <a:t>Integer and floating-point values</a:t>
                      </a:r>
                      <a:endParaRPr kumimoji="0" lang="en-US" sz="2800" b="0" i="0" u="none" strike="noStrike" cap="none" normalizeH="0" baseline="0">
                        <a:ln>
                          <a:noFill/>
                        </a:ln>
                        <a:solidFill>
                          <a:schemeClr val="tx1"/>
                        </a:solidFill>
                        <a:effectLst/>
                        <a:latin typeface="Arial" panose="020B0604020202020204" pitchFamily="34" charset="0"/>
                      </a:endParaRP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Arial" panose="020B0604020202020204" pitchFamily="34" charset="0"/>
                        </a:rPr>
                        <a:t>String objects</a:t>
                      </a:r>
                      <a:endParaRPr kumimoji="0" lang="en-US" sz="2800" b="0" i="0" u="none" strike="noStrike" cap="none" normalizeH="0" baseline="0">
                        <a:ln>
                          <a:noFill/>
                        </a:ln>
                        <a:solidFill>
                          <a:schemeClr val="tx1"/>
                        </a:solidFill>
                        <a:effectLst/>
                        <a:latin typeface="Arial" panose="020B0604020202020204" pitchFamily="34" charset="0"/>
                      </a:endParaRP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a:t>
                      </a:r>
                      <a:endParaRPr kumimoji="0" lang="en-US" sz="2800" b="0" i="0" u="none" strike="noStrike" cap="none" normalizeH="0" baseline="0">
                        <a:ln>
                          <a:noFill/>
                        </a:ln>
                        <a:solidFill>
                          <a:schemeClr val="tx1"/>
                        </a:solidFill>
                        <a:effectLst/>
                        <a:latin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sz="2400" b="0" i="0" u="none" strike="noStrike" cap="none" normalizeH="0" baseline="0">
                          <a:ln>
                            <a:noFill/>
                          </a:ln>
                          <a:solidFill>
                            <a:schemeClr val="tx1"/>
                          </a:solidFill>
                          <a:effectLst/>
                          <a:latin typeface="Courier New" panose="02070309020205020404" pitchFamily="49" charset="0"/>
                        </a:rPr>
                        <a:t>equals( )</a:t>
                      </a:r>
                      <a:endParaRPr kumimoji="0" lang="en-US" sz="2400" b="0" i="0" u="none" strike="noStrike" cap="none" normalizeH="0" baseline="0">
                        <a:ln>
                          <a:noFill/>
                        </a:ln>
                        <a:solidFill>
                          <a:schemeClr val="tx1"/>
                        </a:solidFill>
                        <a:effectLst/>
                        <a:latin typeface="Courier New" panose="02070309020205020404" pitchFamily="49" charset="0"/>
                      </a:endParaRPr>
                    </a:p>
                    <a:p>
                      <a:pPr marL="0" marR="0" lvl="0" indent="0" algn="ctr" defTabSz="914400" rtl="0" eaLnBrk="0" fontAlgn="base" latinLnBrk="0" hangingPunct="0">
                        <a:lnSpc>
                          <a:spcPct val="100000"/>
                        </a:lnSpc>
                        <a:spcBef>
                          <a:spcPct val="20000"/>
                        </a:spcBef>
                        <a:spcAft>
                          <a:spcPct val="0"/>
                        </a:spcAft>
                        <a:buClrTx/>
                        <a:buSzTx/>
                        <a:buFontTx/>
                        <a:buNone/>
                      </a:pPr>
                      <a:r>
                        <a:rPr kumimoji="0" lang="en-US" sz="2400" b="0" i="0" u="none" strike="noStrike" cap="none" normalizeH="0" baseline="0">
                          <a:ln>
                            <a:noFill/>
                          </a:ln>
                          <a:solidFill>
                            <a:schemeClr val="tx1"/>
                          </a:solidFill>
                          <a:effectLst/>
                          <a:latin typeface="Courier New" panose="02070309020205020404" pitchFamily="49" charset="0"/>
                        </a:rPr>
                        <a:t>equalsIgnoreCase( )</a:t>
                      </a:r>
                      <a:endParaRPr kumimoji="0" lang="en-US" sz="2400" b="0" i="0" u="none" strike="noStrike" cap="none" normalizeH="0" baseline="0">
                        <a:ln>
                          <a:noFill/>
                        </a:ln>
                        <a:solidFill>
                          <a:schemeClr val="tx1"/>
                        </a:solidFill>
                        <a:effectLst/>
                        <a:latin typeface="Courier New" panose="02070309020205020404" pitchFamily="49" charset="0"/>
                      </a:endParaRP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16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&gt;</a:t>
                      </a:r>
                      <a:endParaRPr kumimoji="0" lang="en-US" sz="2800" b="0" i="0" u="none" strike="noStrike" cap="none" normalizeH="0" baseline="0">
                        <a:ln>
                          <a:noFill/>
                        </a:ln>
                        <a:solidFill>
                          <a:schemeClr val="tx1"/>
                        </a:solidFill>
                        <a:effectLst/>
                        <a:latin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&lt;</a:t>
                      </a:r>
                      <a:endParaRPr kumimoji="0" lang="en-US" sz="2800" b="0" i="0" u="none" strike="noStrike" cap="none" normalizeH="0" baseline="0">
                        <a:ln>
                          <a:noFill/>
                        </a:ln>
                        <a:solidFill>
                          <a:schemeClr val="tx1"/>
                        </a:solidFill>
                        <a:effectLst/>
                        <a:latin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&gt;=</a:t>
                      </a:r>
                      <a:endParaRPr kumimoji="0" lang="en-US" sz="2800" b="0" i="0" u="none" strike="noStrike" cap="none" normalizeH="0" baseline="0">
                        <a:ln>
                          <a:noFill/>
                        </a:ln>
                        <a:solidFill>
                          <a:schemeClr val="tx1"/>
                        </a:solidFill>
                        <a:effectLst/>
                        <a:latin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rPr>
                        <a:t>&lt;=</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sz="2400" b="0" i="0" u="none" strike="noStrike" cap="none" normalizeH="0" baseline="0">
                          <a:ln>
                            <a:noFill/>
                          </a:ln>
                          <a:solidFill>
                            <a:schemeClr val="tx1"/>
                          </a:solidFill>
                          <a:effectLst/>
                          <a:latin typeface="Courier New" panose="02070309020205020404" pitchFamily="49" charset="0"/>
                        </a:rPr>
                        <a:t>compareTo( )</a:t>
                      </a:r>
                      <a:endParaRPr kumimoji="0" lang="en-US" sz="2400" b="0" i="0" u="none" strike="noStrike" cap="none" normalizeH="0" baseline="0">
                        <a:ln>
                          <a:noFill/>
                        </a:ln>
                        <a:solidFill>
                          <a:schemeClr val="tx1"/>
                        </a:solidFill>
                        <a:effectLst/>
                        <a:latin typeface="Courier New" panose="02070309020205020404" pitchFamily="49" charset="0"/>
                      </a:endParaRPr>
                    </a:p>
                    <a:p>
                      <a:pPr marL="0" marR="0" lvl="0" indent="0" algn="ctr" defTabSz="914400" rtl="0" eaLnBrk="0" fontAlgn="base" latinLnBrk="0" hangingPunct="0">
                        <a:lnSpc>
                          <a:spcPct val="100000"/>
                        </a:lnSpc>
                        <a:spcBef>
                          <a:spcPct val="20000"/>
                        </a:spcBef>
                        <a:spcAft>
                          <a:spcPct val="0"/>
                        </a:spcAft>
                        <a:buClrTx/>
                        <a:buSzTx/>
                        <a:buFontTx/>
                        <a:buNone/>
                      </a:pPr>
                      <a:r>
                        <a:rPr kumimoji="0" lang="en-US" sz="2400" b="0" i="0" u="none" strike="noStrike" cap="none" normalizeH="0" baseline="0">
                          <a:ln>
                            <a:noFill/>
                          </a:ln>
                          <a:solidFill>
                            <a:schemeClr val="tx1"/>
                          </a:solidFill>
                          <a:effectLst/>
                          <a:latin typeface="Courier New" panose="02070309020205020404" pitchFamily="49" charset="0"/>
                        </a:rPr>
                        <a:t>[lexicographical ordering]</a:t>
                      </a:r>
                      <a:endParaRPr kumimoji="0" lang="en-US" sz="2400" b="0" i="0" u="none" strike="noStrike" cap="none" normalizeH="0" baseline="0">
                        <a:ln>
                          <a:noFill/>
                        </a:ln>
                        <a:solidFill>
                          <a:schemeClr val="tx1"/>
                        </a:solidFill>
                        <a:effectLst/>
                        <a:latin typeface="Courier New" panose="02070309020205020404" pitchFamily="49" charset="0"/>
                      </a:endParaRP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Short-Circuit Evaluation</a:t>
            </a:r>
            <a:endParaRPr lang="en-US" sz="3400" dirty="0">
              <a:latin typeface="Copperplate Gothic Light" panose="020E0507020206020404" pitchFamily="34" charset="0"/>
            </a:endParaRPr>
          </a:p>
        </p:txBody>
      </p:sp>
      <p:sp>
        <p:nvSpPr>
          <p:cNvPr id="21507" name="Rectangle 3"/>
          <p:cNvSpPr>
            <a:spLocks noChangeArrowheads="1"/>
          </p:cNvSpPr>
          <p:nvPr/>
        </p:nvSpPr>
        <p:spPr bwMode="auto">
          <a:xfrm>
            <a:off x="644888" y="1155700"/>
            <a:ext cx="10834511" cy="10541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Java evaluates the &amp;&amp; and || operators using a strategy called short-circuit mode in which it evaluates the right operand only if it needs to do so.</a:t>
            </a:r>
            <a:endParaRPr lang="en-US" sz="2000" dirty="0">
              <a:latin typeface="Times New Roman" panose="02020603050405020304" pitchFamily="18" charset="0"/>
              <a:cs typeface="Times New Roman" panose="02020603050405020304" pitchFamily="18" charset="0"/>
            </a:endParaRPr>
          </a:p>
        </p:txBody>
      </p:sp>
      <p:sp>
        <p:nvSpPr>
          <p:cNvPr id="445444" name="Rectangle 4"/>
          <p:cNvSpPr>
            <a:spLocks noChangeArrowheads="1"/>
          </p:cNvSpPr>
          <p:nvPr/>
        </p:nvSpPr>
        <p:spPr bwMode="auto">
          <a:xfrm>
            <a:off x="644888" y="4864100"/>
            <a:ext cx="10834511" cy="1384300"/>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One of the advantages of short-circuit evaluation is that you can use &amp;&amp; and || to prevent execution errors.  If n were 0 in the earlier example, evaluating x % n would cause a “division by zero” error.</a:t>
            </a:r>
            <a:endParaRPr lang="en-US" sz="2000" dirty="0">
              <a:latin typeface="Times New Roman" panose="02020603050405020304" pitchFamily="18" charset="0"/>
              <a:cs typeface="Times New Roman" panose="02020603050405020304" pitchFamily="18" charset="0"/>
            </a:endParaRPr>
          </a:p>
        </p:txBody>
      </p:sp>
      <p:grpSp>
        <p:nvGrpSpPr>
          <p:cNvPr id="2" name="Group 15"/>
          <p:cNvGrpSpPr/>
          <p:nvPr/>
        </p:nvGrpSpPr>
        <p:grpSpPr bwMode="auto">
          <a:xfrm>
            <a:off x="644888" y="1819273"/>
            <a:ext cx="10847208" cy="2527300"/>
            <a:chOff x="304" y="1432"/>
            <a:chExt cx="5126" cy="1592"/>
          </a:xfrm>
        </p:grpSpPr>
        <p:sp>
          <p:nvSpPr>
            <p:cNvPr id="21510" name="Rectangle 6"/>
            <p:cNvSpPr>
              <a:spLocks noChangeArrowheads="1"/>
            </p:cNvSpPr>
            <p:nvPr/>
          </p:nvSpPr>
          <p:spPr bwMode="auto">
            <a:xfrm>
              <a:off x="310" y="1432"/>
              <a:ext cx="5120" cy="728"/>
            </a:xfrm>
            <a:prstGeom prst="rect">
              <a:avLst/>
            </a:prstGeom>
            <a:noFill/>
            <a:ln w="9525">
              <a:noFill/>
              <a:miter lim="800000"/>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For example, if n is 0, the right hand operand of &amp;&amp; in  </a:t>
              </a:r>
              <a:endParaRPr lang="en-US" sz="2000" dirty="0">
                <a:latin typeface="Times New Roman" panose="02020603050405020304" pitchFamily="18" charset="0"/>
                <a:cs typeface="Times New Roman" panose="02020603050405020304" pitchFamily="18" charset="0"/>
              </a:endParaRPr>
            </a:p>
          </p:txBody>
        </p:sp>
        <p:sp>
          <p:nvSpPr>
            <p:cNvPr id="21511" name="Text Box 8"/>
            <p:cNvSpPr txBox="1">
              <a:spLocks noChangeArrowheads="1"/>
            </p:cNvSpPr>
            <p:nvPr/>
          </p:nvSpPr>
          <p:spPr bwMode="auto">
            <a:xfrm>
              <a:off x="576" y="1744"/>
              <a:ext cx="4848" cy="255"/>
            </a:xfrm>
            <a:prstGeom prst="rect">
              <a:avLst/>
            </a:prstGeom>
            <a:noFill/>
            <a:ln w="9525">
              <a:noFill/>
              <a:miter lim="800000"/>
            </a:ln>
          </p:spPr>
          <p:txBody>
            <a:bodyPr>
              <a:spAutoFit/>
            </a:bodyPr>
            <a:lstStyle/>
            <a:p>
              <a:pPr algn="ctr">
                <a:lnSpc>
                  <a:spcPct val="90000"/>
                </a:lnSpc>
              </a:pPr>
              <a:r>
                <a:rPr lang="en-US" sz="2200">
                  <a:latin typeface="Courier New" panose="02070309020205020404" pitchFamily="49" charset="0"/>
                </a:rPr>
                <a:t>n != 0 &amp;&amp; x % n == 0</a:t>
              </a:r>
              <a:endParaRPr lang="en-US" sz="2200">
                <a:latin typeface="Courier New" panose="02070309020205020404" pitchFamily="49" charset="0"/>
              </a:endParaRPr>
            </a:p>
          </p:txBody>
        </p:sp>
        <p:sp>
          <p:nvSpPr>
            <p:cNvPr id="21512" name="Rectangle 9"/>
            <p:cNvSpPr>
              <a:spLocks noChangeArrowheads="1"/>
            </p:cNvSpPr>
            <p:nvPr/>
          </p:nvSpPr>
          <p:spPr bwMode="auto">
            <a:xfrm>
              <a:off x="304" y="2048"/>
              <a:ext cx="5120" cy="480"/>
            </a:xfrm>
            <a:prstGeom prst="rect">
              <a:avLst/>
            </a:prstGeom>
            <a:noFill/>
            <a:ln w="9525">
              <a:noFill/>
              <a:miter lim="800000"/>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is not evaluated at all because n != 0 is false.  Because the expression</a:t>
              </a:r>
              <a:r>
                <a:rPr lang="en-US" sz="2400" dirty="0"/>
                <a:t>	</a:t>
              </a:r>
              <a:endParaRPr lang="en-US" sz="2400" dirty="0"/>
            </a:p>
          </p:txBody>
        </p:sp>
        <p:sp>
          <p:nvSpPr>
            <p:cNvPr id="21513" name="Text Box 12"/>
            <p:cNvSpPr txBox="1">
              <a:spLocks noChangeArrowheads="1"/>
            </p:cNvSpPr>
            <p:nvPr/>
          </p:nvSpPr>
          <p:spPr bwMode="auto">
            <a:xfrm>
              <a:off x="576" y="2448"/>
              <a:ext cx="4848" cy="255"/>
            </a:xfrm>
            <a:prstGeom prst="rect">
              <a:avLst/>
            </a:prstGeom>
            <a:noFill/>
            <a:ln w="9525">
              <a:noFill/>
              <a:miter lim="800000"/>
            </a:ln>
          </p:spPr>
          <p:txBody>
            <a:bodyPr>
              <a:spAutoFit/>
            </a:bodyPr>
            <a:lstStyle/>
            <a:p>
              <a:pPr algn="ctr">
                <a:lnSpc>
                  <a:spcPct val="90000"/>
                </a:lnSpc>
              </a:pPr>
              <a:r>
                <a:rPr lang="en-US" sz="2200" dirty="0">
                  <a:latin typeface="Courier New" panose="02070309020205020404" pitchFamily="49" charset="0"/>
                </a:rPr>
                <a:t>false &amp;&amp; </a:t>
              </a:r>
              <a:r>
                <a:rPr lang="en-US" sz="2000" i="1" dirty="0">
                  <a:latin typeface="Times New Roman" panose="02020603050405020304" pitchFamily="18" charset="0"/>
                  <a:cs typeface="Times New Roman" panose="02020603050405020304" pitchFamily="18" charset="0"/>
                </a:rPr>
                <a:t>anything</a:t>
              </a:r>
              <a:endParaRPr lang="en-US" sz="2000" dirty="0">
                <a:latin typeface="Times New Roman" panose="02020603050405020304" pitchFamily="18" charset="0"/>
                <a:cs typeface="Times New Roman" panose="02020603050405020304" pitchFamily="18" charset="0"/>
              </a:endParaRPr>
            </a:p>
          </p:txBody>
        </p:sp>
        <p:sp>
          <p:nvSpPr>
            <p:cNvPr id="21514" name="Rectangle 13"/>
            <p:cNvSpPr>
              <a:spLocks noChangeArrowheads="1"/>
            </p:cNvSpPr>
            <p:nvPr/>
          </p:nvSpPr>
          <p:spPr bwMode="auto">
            <a:xfrm>
              <a:off x="304" y="2736"/>
              <a:ext cx="5120" cy="288"/>
            </a:xfrm>
            <a:prstGeom prst="rect">
              <a:avLst/>
            </a:prstGeom>
            <a:noFill/>
            <a:ln w="9525">
              <a:noFill/>
              <a:miter lim="800000"/>
            </a:ln>
          </p:spPr>
          <p:txBody>
            <a:bodyPr/>
            <a:lstStyle/>
            <a:p>
              <a:pPr marL="342900" indent="-342900" algn="just">
                <a:lnSpc>
                  <a:spcPct val="85000"/>
                </a:lnSpc>
                <a:spcAft>
                  <a:spcPct val="25000"/>
                </a:spcAft>
              </a:pPr>
              <a:r>
                <a:rPr lang="en-US" sz="2000" dirty="0">
                  <a:latin typeface="Times New Roman" panose="02020603050405020304" pitchFamily="18" charset="0"/>
                  <a:cs typeface="Times New Roman" panose="02020603050405020304" pitchFamily="18" charset="0"/>
                </a:rPr>
                <a:t>	is always false, the rest of the expression no longer matters</a:t>
              </a:r>
              <a:r>
                <a:rPr lang="en-US" sz="2400" dirty="0"/>
                <a:t>.</a:t>
              </a:r>
              <a:endParaRPr lang="en-US" sz="2400" dirty="0"/>
            </a:p>
          </p:txBody>
        </p:sp>
      </p:grpSp>
      <p:sp>
        <p:nvSpPr>
          <p:cNvPr id="6"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7"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8"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3" name="Date Placeholder 2"/>
          <p:cNvSpPr>
            <a:spLocks noGrp="1"/>
          </p:cNvSpPr>
          <p:nvPr>
            <p:ph type="dt" sz="half" idx="10"/>
          </p:nvPr>
        </p:nvSpPr>
        <p:spPr/>
        <p:txBody>
          <a:bodyPr/>
          <a:p>
            <a:fld id="{75D1ADF2-558B-4C6D-97C5-6CBBA99CA23D}" type="datetime1">
              <a:rPr lang="en-US" smtClean="0"/>
            </a:fld>
            <a:endParaRPr lang="en-US"/>
          </a:p>
        </p:txBody>
      </p:sp>
      <p:sp>
        <p:nvSpPr>
          <p:cNvPr id="4" name="Footer Placeholder 3"/>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54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autoUpdateAnimBg="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Designing for Change</a:t>
            </a:r>
            <a:endParaRPr lang="en-US" sz="3400" dirty="0">
              <a:solidFill>
                <a:srgbClr val="FF0000"/>
              </a:solidFill>
              <a:latin typeface="Copperplate Gothic Light" panose="020E0507020206020404" pitchFamily="34" charset="0"/>
            </a:endParaRPr>
          </a:p>
        </p:txBody>
      </p:sp>
      <p:sp>
        <p:nvSpPr>
          <p:cNvPr id="22531" name="Rectangle 3"/>
          <p:cNvSpPr>
            <a:spLocks noChangeArrowheads="1"/>
          </p:cNvSpPr>
          <p:nvPr/>
        </p:nvSpPr>
        <p:spPr bwMode="auto">
          <a:xfrm>
            <a:off x="644888" y="1155700"/>
            <a:ext cx="10834511" cy="10541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While it is clearly necessary for you to write programs that the compiler can understand, good programmers are equally concerned with writing code that </a:t>
            </a:r>
            <a:r>
              <a:rPr lang="en-US" sz="2000" i="1" dirty="0">
                <a:latin typeface="Times New Roman" panose="02020603050405020304" pitchFamily="18" charset="0"/>
                <a:cs typeface="Times New Roman" panose="02020603050405020304" pitchFamily="18" charset="0"/>
              </a:rPr>
              <a:t>people</a:t>
            </a:r>
            <a:r>
              <a:rPr lang="en-US" sz="2000" dirty="0">
                <a:latin typeface="Times New Roman" panose="02020603050405020304" pitchFamily="18" charset="0"/>
                <a:cs typeface="Times New Roman" panose="02020603050405020304" pitchFamily="18" charset="0"/>
              </a:rPr>
              <a:t> can understand.</a:t>
            </a:r>
            <a:endParaRPr lang="en-US" sz="2000" dirty="0">
              <a:latin typeface="Times New Roman" panose="02020603050405020304" pitchFamily="18" charset="0"/>
              <a:cs typeface="Times New Roman" panose="02020603050405020304" pitchFamily="18" charset="0"/>
            </a:endParaRPr>
          </a:p>
        </p:txBody>
      </p:sp>
      <p:sp>
        <p:nvSpPr>
          <p:cNvPr id="447494" name="Rectangle 6"/>
          <p:cNvSpPr>
            <a:spLocks noChangeArrowheads="1"/>
          </p:cNvSpPr>
          <p:nvPr/>
        </p:nvSpPr>
        <p:spPr bwMode="auto">
          <a:xfrm>
            <a:off x="582175" y="1874947"/>
            <a:ext cx="10834511" cy="4203700"/>
          </a:xfrm>
          <a:prstGeom prst="rect">
            <a:avLst/>
          </a:prstGeom>
          <a:noFill/>
          <a:ln w="9525">
            <a:noFill/>
            <a:miter lim="800000"/>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importance of human readability arises from the fact that programs must be maintained over their life cycle.  </a:t>
            </a:r>
            <a:endParaRPr lang="en-US" sz="2000" dirty="0">
              <a:latin typeface="Times New Roman" panose="02020603050405020304" pitchFamily="18" charset="0"/>
              <a:cs typeface="Times New Roman" panose="02020603050405020304" pitchFamily="18" charset="0"/>
            </a:endParaRP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Typically, as much as 90 percent of the programming effort comes</a:t>
            </a:r>
            <a:r>
              <a:rPr lang="en-US" sz="2000" i="1" dirty="0">
                <a:latin typeface="Times New Roman" panose="02020603050405020304" pitchFamily="18" charset="0"/>
                <a:cs typeface="Times New Roman" panose="02020603050405020304" pitchFamily="18" charset="0"/>
              </a:rPr>
              <a:t> after</a:t>
            </a:r>
            <a:r>
              <a:rPr lang="en-US" sz="2000" dirty="0">
                <a:latin typeface="Times New Roman" panose="02020603050405020304" pitchFamily="18" charset="0"/>
                <a:cs typeface="Times New Roman" panose="02020603050405020304" pitchFamily="18" charset="0"/>
              </a:rPr>
              <a:t> the initial release of a system.</a:t>
            </a:r>
            <a:endParaRPr lang="en-US" sz="2000" dirty="0">
              <a:latin typeface="Times New Roman" panose="02020603050405020304" pitchFamily="18" charset="0"/>
              <a:cs typeface="Times New Roman" panose="02020603050405020304" pitchFamily="18" charset="0"/>
            </a:endParaRPr>
          </a:p>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There are several useful techniques that you can adopt to increase readability:</a:t>
            </a:r>
            <a:endParaRPr lang="en-US" sz="2000" dirty="0">
              <a:latin typeface="Times New Roman" panose="02020603050405020304" pitchFamily="18" charset="0"/>
              <a:cs typeface="Times New Roman" panose="02020603050405020304" pitchFamily="18" charset="0"/>
            </a:endParaRPr>
          </a:p>
          <a:p>
            <a:pPr marL="742950" lvl="1" indent="-28575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Use names that clearly express the purpose of variables and methods</a:t>
            </a:r>
            <a:endParaRPr lang="en-US" sz="2000" dirty="0">
              <a:latin typeface="Times New Roman" panose="02020603050405020304" pitchFamily="18" charset="0"/>
              <a:cs typeface="Times New Roman" panose="02020603050405020304" pitchFamily="18" charset="0"/>
            </a:endParaRPr>
          </a:p>
          <a:p>
            <a:pPr marL="742950" lvl="1" indent="-28575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Use proper indentation to make the structure of your programs clear</a:t>
            </a:r>
            <a:endParaRPr lang="en-US" sz="2000" dirty="0">
              <a:latin typeface="Times New Roman" panose="02020603050405020304" pitchFamily="18" charset="0"/>
              <a:cs typeface="Times New Roman" panose="02020603050405020304" pitchFamily="18" charset="0"/>
            </a:endParaRPr>
          </a:p>
          <a:p>
            <a:pPr marL="742950" lvl="1" indent="-28575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Use named constants to enhance both readability and maintainability  </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7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74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74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74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74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4" grpId="0" bldLvl="2" autoUpdateAnimBg="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algn="ctr">
              <a:defRPr/>
            </a:pPr>
            <a:r>
              <a:rPr lang="en-US" sz="3800" dirty="0">
                <a:solidFill>
                  <a:srgbClr val="FF0000"/>
                </a:solidFill>
                <a:latin typeface="Copperplate Gothic Light" panose="020E0507020206020404" pitchFamily="34" charset="0"/>
                <a:ea typeface="+mn-ea"/>
                <a:cs typeface="Arial" panose="020B0604020202020204" pitchFamily="34" charset="0"/>
              </a:rPr>
              <a:t>Precedence and associativity of Java operators.</a:t>
            </a:r>
            <a:br>
              <a:rPr lang="en-US" sz="3400" b="1" dirty="0">
                <a:solidFill>
                  <a:srgbClr val="FF0000"/>
                </a:solidFill>
                <a:latin typeface="Copperplate Gothic Light" panose="020E0507020206020404" pitchFamily="34" charset="0"/>
              </a:rPr>
            </a:br>
            <a:endParaRPr lang="en-US" sz="3400" dirty="0">
              <a:solidFill>
                <a:srgbClr val="FF0000"/>
              </a:solidFill>
              <a:latin typeface="Copperplate Gothic Light" panose="020E0507020206020404" pitchFamily="34" charset="0"/>
            </a:endParaRPr>
          </a:p>
        </p:txBody>
      </p:sp>
      <p:sp>
        <p:nvSpPr>
          <p:cNvPr id="36867" name="Rectangle 3"/>
          <p:cNvSpPr>
            <a:spLocks noGrp="1" noChangeArrowheads="1"/>
          </p:cNvSpPr>
          <p:nvPr>
            <p:ph idx="1"/>
          </p:nvPr>
        </p:nvSpPr>
        <p:spPr/>
        <p:txBody>
          <a:bodyPr/>
          <a:lstStyle/>
          <a:p>
            <a:pPr>
              <a:lnSpc>
                <a:spcPct val="150000"/>
              </a:lnSpc>
              <a:defRPr/>
            </a:pPr>
            <a:r>
              <a:rPr lang="en-US" sz="2000" dirty="0">
                <a:latin typeface="Times New Roman" panose="02020603050405020304" pitchFamily="18" charset="0"/>
                <a:cs typeface="Times New Roman" panose="02020603050405020304" pitchFamily="18" charset="0"/>
              </a:rPr>
              <a:t>The table below shows all Java operators from highest to lowest precedence, along with their associativity. </a:t>
            </a:r>
            <a:endParaRPr lang="en-US" sz="2000" dirty="0">
              <a:latin typeface="Times New Roman" panose="02020603050405020304" pitchFamily="18" charset="0"/>
              <a:cs typeface="Times New Roman" panose="02020603050405020304" pitchFamily="18" charset="0"/>
            </a:endParaRPr>
          </a:p>
          <a:p>
            <a:pPr>
              <a:lnSpc>
                <a:spcPct val="150000"/>
              </a:lnSpc>
              <a:defRPr/>
            </a:pPr>
            <a:r>
              <a:rPr lang="en-US" sz="2000" dirty="0">
                <a:latin typeface="Times New Roman" panose="02020603050405020304" pitchFamily="18" charset="0"/>
                <a:cs typeface="Times New Roman" panose="02020603050405020304" pitchFamily="18" charset="0"/>
              </a:rPr>
              <a:t>Most programmers do not memorize them all, and even those that do still use parentheses for clarity.</a:t>
            </a:r>
            <a:endParaRPr lang="en-US" sz="2000" dirty="0">
              <a:latin typeface="Times New Roman" panose="02020603050405020304" pitchFamily="18" charset="0"/>
              <a:cs typeface="Times New Roman" panose="02020603050405020304" pitchFamily="18" charset="0"/>
            </a:endParaRPr>
          </a:p>
          <a:p>
            <a:pPr>
              <a:buNone/>
              <a:defRPr/>
            </a:pPr>
            <a:endParaRPr lang="en-US" b="1" dirty="0"/>
          </a:p>
          <a:p>
            <a:pPr eaLnBrk="1" hangingPunct="1">
              <a:buFontTx/>
              <a:buNone/>
              <a:defRPr/>
            </a:pPr>
            <a:endParaRPr lang="en-US"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19200" y="0"/>
            <a:ext cx="9753602" cy="1600200"/>
          </a:xfrm>
        </p:spPr>
        <p:txBody>
          <a:bodyPr>
            <a:normAutofit/>
          </a:bodyPr>
          <a:lstStyle/>
          <a:p>
            <a:pPr algn="ctr">
              <a:defRPr/>
            </a:pPr>
            <a:r>
              <a:rPr lang="en-US" sz="3400" b="1" dirty="0">
                <a:solidFill>
                  <a:srgbClr val="FF0000"/>
                </a:solidFill>
                <a:latin typeface="Copperplate Gothic Light" panose="020E0507020206020404" pitchFamily="34" charset="0"/>
              </a:rPr>
              <a:t>Precedence and </a:t>
            </a:r>
            <a:r>
              <a:rPr lang="en-US" sz="3400" b="1" dirty="0" err="1">
                <a:solidFill>
                  <a:srgbClr val="FF0000"/>
                </a:solidFill>
                <a:latin typeface="Copperplate Gothic Light" panose="020E0507020206020404" pitchFamily="34" charset="0"/>
              </a:rPr>
              <a:t>associativity</a:t>
            </a:r>
            <a:r>
              <a:rPr lang="en-US" sz="3400" b="1" dirty="0">
                <a:solidFill>
                  <a:srgbClr val="FF0000"/>
                </a:solidFill>
                <a:latin typeface="Copperplate Gothic Light" panose="020E0507020206020404" pitchFamily="34" charset="0"/>
              </a:rPr>
              <a:t> of Java operators.</a:t>
            </a:r>
            <a:br>
              <a:rPr lang="en-US" sz="3400" b="1" dirty="0">
                <a:solidFill>
                  <a:srgbClr val="FF0000"/>
                </a:solidFill>
                <a:latin typeface="Copperplate Gothic Light" panose="020E0507020206020404" pitchFamily="34" charset="0"/>
              </a:rPr>
            </a:br>
            <a:endParaRPr lang="en-US" sz="3400" dirty="0">
              <a:solidFill>
                <a:srgbClr val="FF0000"/>
              </a:solidFill>
              <a:latin typeface="Copperplate Gothic Light" panose="020E0507020206020404" pitchFamily="34" charset="0"/>
            </a:endParaRPr>
          </a:p>
        </p:txBody>
      </p:sp>
      <p:sp>
        <p:nvSpPr>
          <p:cNvPr id="45059" name="Rectangle 3"/>
          <p:cNvSpPr>
            <a:spLocks noGrp="1" noChangeArrowheads="1"/>
          </p:cNvSpPr>
          <p:nvPr>
            <p:ph idx="1"/>
          </p:nvPr>
        </p:nvSpPr>
        <p:spPr/>
        <p:txBody>
          <a:bodyPr/>
          <a:lstStyle/>
          <a:p>
            <a:pPr eaLnBrk="1" hangingPunct="1">
              <a:buFontTx/>
              <a:buNone/>
              <a:defRPr/>
            </a:pPr>
            <a:endParaRPr lang="en-US" dirty="0"/>
          </a:p>
          <a:p>
            <a:pPr eaLnBrk="1" hangingPunct="1">
              <a:buFontTx/>
              <a:buNone/>
              <a:defRPr/>
            </a:pPr>
            <a:endParaRPr lang="en-US" dirty="0"/>
          </a:p>
        </p:txBody>
      </p:sp>
      <p:sp>
        <p:nvSpPr>
          <p:cNvPr id="6" name="Rectangle 2"/>
          <p:cNvSpPr txBox="1">
            <a:spLocks noChangeArrowheads="1"/>
          </p:cNvSpPr>
          <p:nvPr/>
        </p:nvSpPr>
        <p:spPr>
          <a:xfrm>
            <a:off x="1371602" y="228600"/>
            <a:ext cx="9753600" cy="1524000"/>
          </a:xfrm>
          <a:prstGeom prst="rect">
            <a:avLst/>
          </a:prstGeom>
        </p:spPr>
        <p:txBody>
          <a:bodyPr vert="horz" lIns="91440" tIns="45720" rIns="91440" bIns="45720" rtlCol="0" anchor="b">
            <a:normAutofit fontScale="97500"/>
          </a:bodyPr>
          <a:lstStyle/>
          <a:p>
            <a:pPr>
              <a:lnSpc>
                <a:spcPct val="90000"/>
              </a:lnSpc>
              <a:spcBef>
                <a:spcPct val="0"/>
              </a:spcBef>
              <a:defRPr/>
            </a:pPr>
            <a:endParaRPr lang="en-US" sz="4000" cap="all" dirty="0">
              <a:solidFill>
                <a:schemeClr val="tx1">
                  <a:lumMod val="50000"/>
                </a:schemeClr>
              </a:solidFill>
              <a:latin typeface="+mj-lt"/>
              <a:ea typeface="+mj-ea"/>
              <a:cs typeface="+mj-cs"/>
            </a:endParaRPr>
          </a:p>
        </p:txBody>
      </p:sp>
      <p:graphicFrame>
        <p:nvGraphicFramePr>
          <p:cNvPr id="7" name="Table 6"/>
          <p:cNvGraphicFramePr>
            <a:graphicFrameLocks noGrp="1"/>
          </p:cNvGraphicFramePr>
          <p:nvPr/>
        </p:nvGraphicFramePr>
        <p:xfrm>
          <a:off x="457200" y="17907001"/>
          <a:ext cx="11277600" cy="9454925"/>
        </p:xfrm>
        <a:graphic>
          <a:graphicData uri="http://schemas.openxmlformats.org/drawingml/2006/table">
            <a:tbl>
              <a:tblPr/>
              <a:tblGrid>
                <a:gridCol w="2819400"/>
                <a:gridCol w="2819400"/>
                <a:gridCol w="2819400"/>
                <a:gridCol w="2819400"/>
              </a:tblGrid>
              <a:tr h="152308">
                <a:tc>
                  <a:txBody>
                    <a:bodyPr/>
                    <a:lstStyle/>
                    <a:p>
                      <a:pPr marL="0" marR="0" algn="ctr">
                        <a:lnSpc>
                          <a:spcPct val="107000"/>
                        </a:lnSpc>
                        <a:spcBef>
                          <a:spcPts val="0"/>
                        </a:spcBef>
                        <a:spcAft>
                          <a:spcPts val="800"/>
                        </a:spcAft>
                      </a:pPr>
                      <a:r>
                        <a:rPr lang="en-US" sz="800" b="1" dirty="0">
                          <a:solidFill>
                            <a:srgbClr val="FFFFFF"/>
                          </a:solidFill>
                          <a:latin typeface="Helvetica"/>
                          <a:ea typeface="Calibri" panose="020F0502020204030204"/>
                          <a:cs typeface="Times New Roman" panose="02020603050405020304"/>
                        </a:rPr>
                        <a:t>Operator</a:t>
                      </a:r>
                      <a:endParaRPr lang="en-US" sz="80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panose="020F0502020204030204"/>
                          <a:cs typeface="Times New Roman" panose="02020603050405020304"/>
                        </a:rPr>
                        <a:t>Description</a:t>
                      </a:r>
                      <a:endParaRPr lang="en-US" sz="80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panose="020F0502020204030204"/>
                          <a:cs typeface="Times New Roman" panose="02020603050405020304"/>
                        </a:rPr>
                        <a:t>Level</a:t>
                      </a:r>
                      <a:endParaRPr lang="en-US" sz="80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panose="020F0502020204030204"/>
                          <a:cs typeface="Times New Roman" panose="02020603050405020304"/>
                        </a:rPr>
                        <a:t>Associativity</a:t>
                      </a:r>
                      <a:endParaRPr lang="en-US" sz="80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666666"/>
                    </a:solidFill>
                  </a:tcPr>
                </a:tc>
              </a:tr>
              <a:tr h="1034280">
                <a:tc>
                  <a:txBody>
                    <a:bodyPr/>
                    <a:lstStyle/>
                    <a:p>
                      <a:pPr marL="0" marR="0" algn="ctr">
                        <a:lnSpc>
                          <a:spcPct val="107000"/>
                        </a:lnSpc>
                        <a:spcBef>
                          <a:spcPts val="1500"/>
                        </a:spcBef>
                        <a:spcAft>
                          <a:spcPts val="800"/>
                        </a:spcAft>
                      </a:pPr>
                      <a:r>
                        <a:rPr lang="en-US" sz="1600" baseline="0" dirty="0">
                          <a:latin typeface="Calibri" panose="020F0502020204030204"/>
                          <a:ea typeface="Calibri" panose="020F0502020204030204"/>
                          <a:cs typeface="Times New Roman" panose="02020603050405020304"/>
                        </a:rPr>
                        <a:t>[]</a:t>
                      </a:r>
                      <a:br>
                        <a:rPr lang="en-US" sz="1600" baseline="0" dirty="0">
                          <a:latin typeface="Helvetica"/>
                          <a:ea typeface="Calibri" panose="020F0502020204030204"/>
                          <a:cs typeface="Times New Roman" panose="02020603050405020304"/>
                        </a:rPr>
                      </a:br>
                      <a:r>
                        <a:rPr lang="en-US" sz="1600" baseline="0" dirty="0">
                          <a:latin typeface="Calibri" panose="020F0502020204030204"/>
                          <a:ea typeface="Calibri" panose="020F0502020204030204"/>
                          <a:cs typeface="Times New Roman" panose="02020603050405020304"/>
                        </a:rPr>
                        <a:t>.</a:t>
                      </a:r>
                      <a:br>
                        <a:rPr lang="en-US" sz="1600" baseline="0" dirty="0">
                          <a:latin typeface="Helvetica"/>
                          <a:ea typeface="Calibri" panose="020F0502020204030204"/>
                          <a:cs typeface="Times New Roman" panose="02020603050405020304"/>
                        </a:rPr>
                      </a:br>
                      <a:r>
                        <a:rPr lang="en-US" sz="1600" baseline="0" dirty="0">
                          <a:latin typeface="Calibri" panose="020F0502020204030204"/>
                          <a:ea typeface="Calibri" panose="020F0502020204030204"/>
                          <a:cs typeface="Times New Roman" panose="02020603050405020304"/>
                        </a:rPr>
                        <a:t>()</a:t>
                      </a:r>
                      <a:br>
                        <a:rPr lang="en-US" sz="1600" baseline="0" dirty="0">
                          <a:latin typeface="Helvetica"/>
                          <a:ea typeface="Calibri" panose="020F0502020204030204"/>
                          <a:cs typeface="Times New Roman" panose="02020603050405020304"/>
                        </a:rPr>
                      </a:br>
                      <a:r>
                        <a:rPr lang="en-US" sz="1600" baseline="0" dirty="0">
                          <a:latin typeface="Calibri" panose="020F0502020204030204"/>
                          <a:ea typeface="Calibri" panose="020F0502020204030204"/>
                          <a:cs typeface="Times New Roman" panose="02020603050405020304"/>
                        </a:rPr>
                        <a:t>++</a:t>
                      </a:r>
                      <a:br>
                        <a:rPr lang="en-US" sz="1600" baseline="0" dirty="0">
                          <a:latin typeface="Helvetica"/>
                          <a:ea typeface="Calibri" panose="020F0502020204030204"/>
                          <a:cs typeface="Times New Roman" panose="02020603050405020304"/>
                        </a:rPr>
                      </a:br>
                      <a:r>
                        <a:rPr lang="en-US" sz="1600" baseline="0" dirty="0">
                          <a:latin typeface="Calibri" panose="020F0502020204030204"/>
                          <a:ea typeface="Calibri" panose="020F0502020204030204"/>
                          <a:cs typeface="Times New Roman" panose="02020603050405020304"/>
                        </a:rPr>
                        <a: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access array element</a:t>
                      </a:r>
                      <a:br>
                        <a:rPr lang="en-US" sz="1600" baseline="0" dirty="0">
                          <a:latin typeface="Helvetica"/>
                          <a:ea typeface="Calibri" panose="020F0502020204030204"/>
                          <a:cs typeface="Times New Roman" panose="02020603050405020304"/>
                        </a:rPr>
                      </a:br>
                      <a:r>
                        <a:rPr lang="en-US" sz="1600" baseline="0" dirty="0">
                          <a:latin typeface="Helvetica"/>
                          <a:ea typeface="Calibri" panose="020F0502020204030204"/>
                          <a:cs typeface="Times New Roman" panose="02020603050405020304"/>
                        </a:rPr>
                        <a:t>access object member</a:t>
                      </a:r>
                      <a:br>
                        <a:rPr lang="en-US" sz="1600" baseline="0" dirty="0">
                          <a:latin typeface="Helvetica"/>
                          <a:ea typeface="Calibri" panose="020F0502020204030204"/>
                          <a:cs typeface="Times New Roman" panose="02020603050405020304"/>
                        </a:rPr>
                      </a:br>
                      <a:r>
                        <a:rPr lang="en-US" sz="1600" baseline="0" dirty="0">
                          <a:latin typeface="Helvetica"/>
                          <a:ea typeface="Calibri" panose="020F0502020204030204"/>
                          <a:cs typeface="Times New Roman" panose="02020603050405020304"/>
                        </a:rPr>
                        <a:t>invoke a method</a:t>
                      </a:r>
                      <a:br>
                        <a:rPr lang="en-US" sz="1600" baseline="0" dirty="0">
                          <a:latin typeface="Helvetica"/>
                          <a:ea typeface="Calibri" panose="020F0502020204030204"/>
                          <a:cs typeface="Times New Roman" panose="02020603050405020304"/>
                        </a:rPr>
                      </a:br>
                      <a:r>
                        <a:rPr lang="en-US" sz="1600" baseline="0" dirty="0">
                          <a:latin typeface="Helvetica"/>
                          <a:ea typeface="Calibri" panose="020F0502020204030204"/>
                          <a:cs typeface="Times New Roman" panose="02020603050405020304"/>
                        </a:rPr>
                        <a:t>post-increment</a:t>
                      </a:r>
                      <a:br>
                        <a:rPr lang="en-US" sz="1600" baseline="0" dirty="0">
                          <a:latin typeface="Helvetica"/>
                          <a:ea typeface="Calibri" panose="020F0502020204030204"/>
                          <a:cs typeface="Times New Roman" panose="02020603050405020304"/>
                        </a:rPr>
                      </a:br>
                      <a:r>
                        <a:rPr lang="en-US" sz="1600" baseline="0" dirty="0">
                          <a:latin typeface="Helvetica"/>
                          <a:ea typeface="Calibri" panose="020F0502020204030204"/>
                          <a:cs typeface="Times New Roman" panose="02020603050405020304"/>
                        </a:rPr>
                        <a:t>post-decrement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1</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left to right</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1230268">
                <a:tc>
                  <a:txBody>
                    <a:bodyPr/>
                    <a:lstStyle/>
                    <a:p>
                      <a:pPr marL="0" marR="0" algn="ctr">
                        <a:lnSpc>
                          <a:spcPct val="107000"/>
                        </a:lnSpc>
                        <a:spcBef>
                          <a:spcPts val="1500"/>
                        </a:spcBef>
                        <a:spcAft>
                          <a:spcPts val="800"/>
                        </a:spcAft>
                      </a:pPr>
                      <a:r>
                        <a:rPr lang="en-US" sz="1600" baseline="0">
                          <a:latin typeface="Calibri" panose="020F0502020204030204"/>
                          <a:ea typeface="Calibri" panose="020F0502020204030204"/>
                          <a:cs typeface="Times New Roman" panose="02020603050405020304"/>
                        </a:rPr>
                        <a:t>++</a:t>
                      </a:r>
                      <a:br>
                        <a:rPr lang="en-US" sz="1600" baseline="0">
                          <a:latin typeface="Helvetica"/>
                          <a:ea typeface="Calibri" panose="020F0502020204030204"/>
                          <a:cs typeface="Times New Roman" panose="02020603050405020304"/>
                        </a:rPr>
                      </a:br>
                      <a:r>
                        <a:rPr lang="en-US" sz="1600" baseline="0">
                          <a:latin typeface="Calibri" panose="020F0502020204030204"/>
                          <a:ea typeface="Calibri" panose="020F0502020204030204"/>
                          <a:cs typeface="Times New Roman" panose="02020603050405020304"/>
                        </a:rPr>
                        <a:t>--</a:t>
                      </a:r>
                      <a:br>
                        <a:rPr lang="en-US" sz="1600" baseline="0">
                          <a:latin typeface="Helvetica"/>
                          <a:ea typeface="Calibri" panose="020F0502020204030204"/>
                          <a:cs typeface="Times New Roman" panose="02020603050405020304"/>
                        </a:rPr>
                      </a:br>
                      <a:r>
                        <a:rPr lang="en-US" sz="1600" baseline="0">
                          <a:latin typeface="Calibri" panose="020F0502020204030204"/>
                          <a:ea typeface="Calibri" panose="020F0502020204030204"/>
                          <a:cs typeface="Times New Roman" panose="02020603050405020304"/>
                        </a:rPr>
                        <a:t>+</a:t>
                      </a:r>
                      <a:br>
                        <a:rPr lang="en-US" sz="1600" baseline="0">
                          <a:latin typeface="Helvetica"/>
                          <a:ea typeface="Calibri" panose="020F0502020204030204"/>
                          <a:cs typeface="Times New Roman" panose="02020603050405020304"/>
                        </a:rPr>
                      </a:br>
                      <a:r>
                        <a:rPr lang="en-US" sz="1600" baseline="0">
                          <a:latin typeface="Calibri" panose="020F0502020204030204"/>
                          <a:ea typeface="Calibri" panose="020F0502020204030204"/>
                          <a:cs typeface="Times New Roman" panose="02020603050405020304"/>
                        </a:rPr>
                        <a:t>-</a:t>
                      </a:r>
                      <a:br>
                        <a:rPr lang="en-US" sz="1600" baseline="0">
                          <a:latin typeface="Helvetica"/>
                          <a:ea typeface="Calibri" panose="020F0502020204030204"/>
                          <a:cs typeface="Times New Roman" panose="02020603050405020304"/>
                        </a:rPr>
                      </a:br>
                      <a:r>
                        <a:rPr lang="en-US" sz="1600" baseline="0">
                          <a:latin typeface="Calibri" panose="020F0502020204030204"/>
                          <a:ea typeface="Calibri" panose="020F0502020204030204"/>
                          <a:cs typeface="Times New Roman" panose="02020603050405020304"/>
                        </a:rPr>
                        <a:t>!</a:t>
                      </a:r>
                      <a:br>
                        <a:rPr lang="en-US" sz="1600" baseline="0">
                          <a:latin typeface="Helvetica"/>
                          <a:ea typeface="Calibri" panose="020F0502020204030204"/>
                          <a:cs typeface="Times New Roman" panose="02020603050405020304"/>
                        </a:rPr>
                      </a:br>
                      <a:r>
                        <a:rPr lang="en-US" sz="1600" baseline="0">
                          <a:latin typeface="Calibri" panose="020F0502020204030204"/>
                          <a:ea typeface="Calibri" panose="020F0502020204030204"/>
                          <a:cs typeface="Times New Roman" panose="02020603050405020304"/>
                        </a:rPr>
                        <a:t>~</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pre-increment</a:t>
                      </a:r>
                      <a:br>
                        <a:rPr lang="en-US" sz="1600" baseline="0" dirty="0">
                          <a:latin typeface="Helvetica"/>
                          <a:ea typeface="Calibri" panose="020F0502020204030204"/>
                          <a:cs typeface="Times New Roman" panose="02020603050405020304"/>
                        </a:rPr>
                      </a:br>
                      <a:r>
                        <a:rPr lang="en-US" sz="1600" baseline="0" dirty="0">
                          <a:latin typeface="Helvetica"/>
                          <a:ea typeface="Calibri" panose="020F0502020204030204"/>
                          <a:cs typeface="Times New Roman" panose="02020603050405020304"/>
                        </a:rPr>
                        <a:t>pre-decrement</a:t>
                      </a:r>
                      <a:br>
                        <a:rPr lang="en-US" sz="1600" baseline="0" dirty="0">
                          <a:latin typeface="Helvetica"/>
                          <a:ea typeface="Calibri" panose="020F0502020204030204"/>
                          <a:cs typeface="Times New Roman" panose="02020603050405020304"/>
                        </a:rPr>
                      </a:br>
                      <a:r>
                        <a:rPr lang="en-US" sz="1600" baseline="0" dirty="0">
                          <a:latin typeface="Helvetica"/>
                          <a:ea typeface="Calibri" panose="020F0502020204030204"/>
                          <a:cs typeface="Times New Roman" panose="02020603050405020304"/>
                        </a:rPr>
                        <a:t>unary plus</a:t>
                      </a:r>
                      <a:br>
                        <a:rPr lang="en-US" sz="1600" baseline="0" dirty="0">
                          <a:latin typeface="Helvetica"/>
                          <a:ea typeface="Calibri" panose="020F0502020204030204"/>
                          <a:cs typeface="Times New Roman" panose="02020603050405020304"/>
                        </a:rPr>
                      </a:br>
                      <a:r>
                        <a:rPr lang="en-US" sz="1600" baseline="0" dirty="0">
                          <a:latin typeface="Helvetica"/>
                          <a:ea typeface="Calibri" panose="020F0502020204030204"/>
                          <a:cs typeface="Times New Roman" panose="02020603050405020304"/>
                        </a:rPr>
                        <a:t>unary minus</a:t>
                      </a:r>
                      <a:br>
                        <a:rPr lang="en-US" sz="1600" baseline="0" dirty="0">
                          <a:latin typeface="Helvetica"/>
                          <a:ea typeface="Calibri" panose="020F0502020204030204"/>
                          <a:cs typeface="Times New Roman" panose="02020603050405020304"/>
                        </a:rPr>
                      </a:br>
                      <a:r>
                        <a:rPr lang="en-US" sz="1600" baseline="0" dirty="0">
                          <a:latin typeface="Helvetica"/>
                          <a:ea typeface="Calibri" panose="020F0502020204030204"/>
                          <a:cs typeface="Times New Roman" panose="02020603050405020304"/>
                        </a:rPr>
                        <a:t>logical NOT</a:t>
                      </a:r>
                      <a:br>
                        <a:rPr lang="en-US" sz="1600" baseline="0" dirty="0">
                          <a:latin typeface="Helvetica"/>
                          <a:ea typeface="Calibri" panose="020F0502020204030204"/>
                          <a:cs typeface="Times New Roman" panose="02020603050405020304"/>
                        </a:rPr>
                      </a:br>
                      <a:r>
                        <a:rPr lang="en-US" sz="1600" baseline="0" dirty="0">
                          <a:latin typeface="Helvetica"/>
                          <a:ea typeface="Calibri" panose="020F0502020204030204"/>
                          <a:cs typeface="Times New Roman" panose="02020603050405020304"/>
                        </a:rPr>
                        <a:t>bitwise NOT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2</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right to left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446314">
                <a:tc>
                  <a:txBody>
                    <a:bodyPr/>
                    <a:lstStyle/>
                    <a:p>
                      <a:pPr marL="0" marR="0" algn="ctr">
                        <a:lnSpc>
                          <a:spcPct val="107000"/>
                        </a:lnSpc>
                        <a:spcBef>
                          <a:spcPts val="1500"/>
                        </a:spcBef>
                        <a:spcAft>
                          <a:spcPts val="800"/>
                        </a:spcAft>
                      </a:pPr>
                      <a:r>
                        <a:rPr lang="en-US" sz="1600" baseline="0">
                          <a:latin typeface="Calibri" panose="020F0502020204030204"/>
                          <a:ea typeface="Calibri" panose="020F0502020204030204"/>
                          <a:cs typeface="Times New Roman" panose="02020603050405020304"/>
                        </a:rPr>
                        <a:t>()</a:t>
                      </a:r>
                      <a:br>
                        <a:rPr lang="en-US" sz="1600" baseline="0">
                          <a:latin typeface="Helvetica"/>
                          <a:ea typeface="Calibri" panose="020F0502020204030204"/>
                          <a:cs typeface="Times New Roman" panose="02020603050405020304"/>
                        </a:rPr>
                      </a:br>
                      <a:r>
                        <a:rPr lang="en-US" sz="1600" baseline="0">
                          <a:latin typeface="Calibri" panose="020F0502020204030204"/>
                          <a:ea typeface="Calibri" panose="020F0502020204030204"/>
                          <a:cs typeface="Times New Roman" panose="02020603050405020304"/>
                        </a:rPr>
                        <a:t>new</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cast</a:t>
                      </a:r>
                      <a:br>
                        <a:rPr lang="en-US" sz="1600" baseline="0" dirty="0">
                          <a:latin typeface="Helvetica"/>
                          <a:ea typeface="Calibri" panose="020F0502020204030204"/>
                          <a:cs typeface="Times New Roman" panose="02020603050405020304"/>
                        </a:rPr>
                      </a:br>
                      <a:r>
                        <a:rPr lang="en-US" sz="1600" baseline="0" dirty="0">
                          <a:latin typeface="Helvetica"/>
                          <a:ea typeface="Calibri" panose="020F0502020204030204"/>
                          <a:cs typeface="Times New Roman" panose="02020603050405020304"/>
                        </a:rPr>
                        <a:t>object creation</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3</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right to left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642303">
                <a:tc>
                  <a:txBody>
                    <a:bodyPr/>
                    <a:lstStyle/>
                    <a:p>
                      <a:pPr marL="0" marR="0" algn="ctr">
                        <a:lnSpc>
                          <a:spcPct val="107000"/>
                        </a:lnSpc>
                        <a:spcBef>
                          <a:spcPts val="1500"/>
                        </a:spcBef>
                        <a:spcAft>
                          <a:spcPts val="800"/>
                        </a:spcAft>
                      </a:pPr>
                      <a:r>
                        <a:rPr lang="en-US" sz="1600" baseline="0" dirty="0">
                          <a:latin typeface="Calibri" panose="020F0502020204030204"/>
                          <a:ea typeface="Calibri" panose="020F0502020204030204"/>
                          <a:cs typeface="Times New Roman" panose="02020603050405020304"/>
                        </a:rPr>
                        <a:t>*</a:t>
                      </a:r>
                      <a:br>
                        <a:rPr lang="en-US" sz="1600" baseline="0" dirty="0">
                          <a:latin typeface="Helvetica"/>
                          <a:ea typeface="Calibri" panose="020F0502020204030204"/>
                          <a:cs typeface="Times New Roman" panose="02020603050405020304"/>
                        </a:rPr>
                      </a:br>
                      <a:r>
                        <a:rPr lang="en-US" sz="1600" baseline="0" dirty="0">
                          <a:latin typeface="Calibri" panose="020F0502020204030204"/>
                          <a:ea typeface="Calibri" panose="020F0502020204030204"/>
                          <a:cs typeface="Times New Roman" panose="02020603050405020304"/>
                        </a:rPr>
                        <a:t>/</a:t>
                      </a:r>
                      <a:br>
                        <a:rPr lang="en-US" sz="1600" baseline="0" dirty="0">
                          <a:latin typeface="Helvetica"/>
                          <a:ea typeface="Calibri" panose="020F0502020204030204"/>
                          <a:cs typeface="Times New Roman" panose="02020603050405020304"/>
                        </a:rPr>
                      </a:br>
                      <a:r>
                        <a:rPr lang="en-US" sz="1600" baseline="0" dirty="0">
                          <a:latin typeface="Calibri" panose="020F0502020204030204"/>
                          <a:ea typeface="Calibri" panose="020F0502020204030204"/>
                          <a:cs typeface="Times New Roman" panose="02020603050405020304"/>
                        </a:rPr>
                        <a: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multiplicative</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4</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left to right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446314">
                <a:tc>
                  <a:txBody>
                    <a:bodyPr/>
                    <a:lstStyle/>
                    <a:p>
                      <a:pPr marL="0" marR="0" algn="ctr">
                        <a:lnSpc>
                          <a:spcPct val="107000"/>
                        </a:lnSpc>
                        <a:spcBef>
                          <a:spcPts val="1500"/>
                        </a:spcBef>
                        <a:spcAft>
                          <a:spcPts val="800"/>
                        </a:spcAft>
                      </a:pPr>
                      <a:r>
                        <a:rPr lang="en-US" sz="1600" baseline="0">
                          <a:latin typeface="Calibri" panose="020F0502020204030204"/>
                          <a:ea typeface="Calibri" panose="020F0502020204030204"/>
                          <a:cs typeface="Times New Roman" panose="02020603050405020304"/>
                        </a:rPr>
                        <a:t>+ -</a:t>
                      </a:r>
                      <a:br>
                        <a:rPr lang="en-US" sz="1600" baseline="0">
                          <a:latin typeface="Helvetica"/>
                          <a:ea typeface="Calibri" panose="020F0502020204030204"/>
                          <a:cs typeface="Times New Roman" panose="02020603050405020304"/>
                        </a:rPr>
                      </a:br>
                      <a:r>
                        <a:rPr lang="en-US" sz="1600" baseline="0">
                          <a:latin typeface="Calibri" panose="020F0502020204030204"/>
                          <a:ea typeface="Calibri" panose="020F0502020204030204"/>
                          <a:cs typeface="Times New Roman" panose="02020603050405020304"/>
                        </a:rPr>
                        <a:t>+</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additive</a:t>
                      </a:r>
                      <a:br>
                        <a:rPr lang="en-US" sz="1600" baseline="0">
                          <a:latin typeface="Helvetica"/>
                          <a:ea typeface="Calibri" panose="020F0502020204030204"/>
                          <a:cs typeface="Times New Roman" panose="02020603050405020304"/>
                        </a:rPr>
                      </a:br>
                      <a:r>
                        <a:rPr lang="en-US" sz="1600" baseline="0">
                          <a:latin typeface="Helvetica"/>
                          <a:ea typeface="Calibri" panose="020F0502020204030204"/>
                          <a:cs typeface="Times New Roman" panose="02020603050405020304"/>
                        </a:rPr>
                        <a:t>string concatenation</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5</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left to right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446314">
                <a:tc>
                  <a:txBody>
                    <a:bodyPr/>
                    <a:lstStyle/>
                    <a:p>
                      <a:pPr marL="0" marR="0" algn="ctr">
                        <a:lnSpc>
                          <a:spcPct val="107000"/>
                        </a:lnSpc>
                        <a:spcBef>
                          <a:spcPts val="1500"/>
                        </a:spcBef>
                        <a:spcAft>
                          <a:spcPts val="800"/>
                        </a:spcAft>
                      </a:pPr>
                      <a:r>
                        <a:rPr lang="en-US" sz="1600" baseline="0">
                          <a:latin typeface="Calibri" panose="020F0502020204030204"/>
                          <a:ea typeface="Calibri" panose="020F0502020204030204"/>
                          <a:cs typeface="Times New Roman" panose="02020603050405020304"/>
                        </a:rPr>
                        <a:t>&lt;&lt; &gt;&gt;</a:t>
                      </a:r>
                      <a:br>
                        <a:rPr lang="en-US" sz="1600" baseline="0">
                          <a:latin typeface="Helvetica"/>
                          <a:ea typeface="Calibri" panose="020F0502020204030204"/>
                          <a:cs typeface="Times New Roman" panose="02020603050405020304"/>
                        </a:rPr>
                      </a:br>
                      <a:r>
                        <a:rPr lang="en-US" sz="1600" baseline="0">
                          <a:latin typeface="Calibri" panose="020F0502020204030204"/>
                          <a:ea typeface="Calibri" panose="020F0502020204030204"/>
                          <a:cs typeface="Times New Roman" panose="02020603050405020304"/>
                        </a:rPr>
                        <a:t>&gt;&gt;&gt;</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shift</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6</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left to right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446314">
                <a:tc>
                  <a:txBody>
                    <a:bodyPr/>
                    <a:lstStyle/>
                    <a:p>
                      <a:pPr marL="0" marR="0" algn="ctr">
                        <a:lnSpc>
                          <a:spcPct val="107000"/>
                        </a:lnSpc>
                        <a:spcBef>
                          <a:spcPts val="0"/>
                        </a:spcBef>
                        <a:spcAft>
                          <a:spcPts val="800"/>
                        </a:spcAft>
                      </a:pPr>
                      <a:r>
                        <a:rPr lang="en-US" sz="1600" baseline="0" dirty="0">
                          <a:latin typeface="Calibri" panose="020F0502020204030204"/>
                        </a:rPr>
                        <a:t>&lt;  &lt;=&gt;  &gt;= </a:t>
                      </a:r>
                      <a:r>
                        <a:rPr lang="en-US" sz="1600" baseline="0" dirty="0" err="1">
                          <a:latin typeface="Calibri" panose="020F0502020204030204"/>
                          <a:ea typeface="Calibri" panose="020F0502020204030204"/>
                          <a:cs typeface="Times New Roman" panose="02020603050405020304"/>
                        </a:rPr>
                        <a:t>instanceof</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relational</a:t>
                      </a:r>
                      <a:br>
                        <a:rPr lang="en-US" sz="1600" baseline="0">
                          <a:latin typeface="Helvetica"/>
                          <a:ea typeface="Calibri" panose="020F0502020204030204"/>
                          <a:cs typeface="Times New Roman" panose="02020603050405020304"/>
                        </a:rPr>
                      </a:br>
                      <a:r>
                        <a:rPr lang="en-US" sz="1600" baseline="0">
                          <a:latin typeface="Helvetica"/>
                          <a:ea typeface="Calibri" panose="020F0502020204030204"/>
                          <a:cs typeface="Times New Roman" panose="02020603050405020304"/>
                        </a:rPr>
                        <a:t>type comparison</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7</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left to right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446314">
                <a:tc>
                  <a:txBody>
                    <a:bodyPr/>
                    <a:lstStyle/>
                    <a:p>
                      <a:pPr marL="0" marR="0" algn="ctr">
                        <a:lnSpc>
                          <a:spcPct val="107000"/>
                        </a:lnSpc>
                        <a:spcBef>
                          <a:spcPts val="1500"/>
                        </a:spcBef>
                        <a:spcAft>
                          <a:spcPts val="800"/>
                        </a:spcAft>
                      </a:pPr>
                      <a:r>
                        <a:rPr lang="en-US" sz="1600" baseline="0" dirty="0">
                          <a:latin typeface="Calibri" panose="020F0502020204030204"/>
                          <a:ea typeface="Calibri" panose="020F0502020204030204"/>
                          <a:cs typeface="Times New Roman" panose="02020603050405020304"/>
                        </a:rPr>
                        <a:t>==</a:t>
                      </a:r>
                      <a:br>
                        <a:rPr lang="en-US" sz="1600" baseline="0" dirty="0">
                          <a:latin typeface="Helvetica"/>
                          <a:ea typeface="Calibri" panose="020F0502020204030204"/>
                          <a:cs typeface="Times New Roman" panose="02020603050405020304"/>
                        </a:rPr>
                      </a:br>
                      <a:r>
                        <a:rPr lang="en-US" sz="1600" baseline="0" dirty="0">
                          <a:latin typeface="Calibri" panose="020F0502020204030204"/>
                          <a:ea typeface="Calibri" panose="020F0502020204030204"/>
                          <a:cs typeface="Times New Roman" panose="02020603050405020304"/>
                        </a:rPr>
                        <a: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equality</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8</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left to right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panose="020F0502020204030204"/>
                          <a:ea typeface="Calibri" panose="020F0502020204030204"/>
                          <a:cs typeface="Times New Roman" panose="02020603050405020304"/>
                        </a:rPr>
                        <a:t>&amp;</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bitwise AND</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9</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left to right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panose="020F0502020204030204"/>
                          <a:ea typeface="Calibri" panose="020F0502020204030204"/>
                          <a:cs typeface="Times New Roman" panose="02020603050405020304"/>
                        </a:rPr>
                        <a:t>^</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bitwise XOR</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10</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left to right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panose="020F0502020204030204"/>
                          <a:ea typeface="Calibri" panose="020F0502020204030204"/>
                          <a:cs typeface="Times New Roman" panose="02020603050405020304"/>
                        </a:rPr>
                        <a:t>|</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bitwise OR</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11</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left to right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panose="020F0502020204030204"/>
                          <a:ea typeface="Calibri" panose="020F0502020204030204"/>
                          <a:cs typeface="Times New Roman" panose="02020603050405020304"/>
                        </a:rPr>
                        <a:t>&amp;&amp;</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conditional AND</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12</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left to right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panose="020F0502020204030204"/>
                          <a:ea typeface="Calibri" panose="020F0502020204030204"/>
                          <a:cs typeface="Times New Roman" panose="02020603050405020304"/>
                        </a:rPr>
                        <a:t>||</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conditional OR</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13</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left to right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panose="020F0502020204030204"/>
                          <a:ea typeface="Calibri" panose="020F0502020204030204"/>
                          <a:cs typeface="Times New Roman" panose="02020603050405020304"/>
                        </a:rPr>
                        <a:t>?:</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conditional</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14</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right to left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r h="446314">
                <a:tc>
                  <a:txBody>
                    <a:bodyPr/>
                    <a:lstStyle/>
                    <a:p>
                      <a:pPr>
                        <a:lnSpc>
                          <a:spcPct val="107000"/>
                        </a:lnSpc>
                      </a:pPr>
                      <a:r>
                        <a:rPr lang="en-US" sz="1600" baseline="0" dirty="0">
                          <a:latin typeface="Calibri" panose="020F0502020204030204"/>
                        </a:rPr>
                        <a:t>  =   +=   -= *=   /=   %= &amp;=   ^=   |=&lt;&lt;=  &gt;&gt;= &gt;&gt;&gt;=</a:t>
                      </a:r>
                      <a:endParaRPr lang="en-US" sz="1600" baseline="0" dirty="0">
                        <a:latin typeface="Calibri" panose="020F05020202040302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assignment</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panose="020F0502020204030204"/>
                          <a:cs typeface="Times New Roman" panose="02020603050405020304"/>
                        </a:rPr>
                        <a:t>15</a:t>
                      </a:r>
                      <a:endParaRPr lang="en-US" sz="1600" baseline="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panose="020F0502020204030204"/>
                          <a:cs typeface="Times New Roman" panose="02020603050405020304"/>
                        </a:rPr>
                        <a:t>right to left</a:t>
                      </a:r>
                      <a:endParaRPr lang="en-US" sz="1600" baseline="0" dirty="0">
                        <a:latin typeface="Calibri" panose="020F0502020204030204"/>
                        <a:ea typeface="Calibri" panose="020F0502020204030204"/>
                        <a:cs typeface="Times New Roman" panose="02020603050405020304"/>
                      </a:endParaRPr>
                    </a:p>
                  </a:txBody>
                  <a:tcPr marL="36170" marR="36170" marT="36170" marB="36170" anchor="ctr">
                    <a:lnL>
                      <a:noFill/>
                    </a:lnL>
                    <a:lnR>
                      <a:noFill/>
                    </a:lnR>
                    <a:lnT>
                      <a:noFill/>
                    </a:lnT>
                    <a:lnB>
                      <a:noFill/>
                    </a:lnB>
                    <a:solidFill>
                      <a:srgbClr val="EBEBEB"/>
                    </a:solidFill>
                  </a:tcPr>
                </a:tc>
              </a:tr>
            </a:tbl>
          </a:graphicData>
        </a:graphic>
      </p:graphicFrame>
      <p:pic>
        <p:nvPicPr>
          <p:cNvPr id="8195" name="Picture 3"/>
          <p:cNvPicPr>
            <a:picLocks noChangeAspect="1" noChangeArrowheads="1"/>
          </p:cNvPicPr>
          <p:nvPr/>
        </p:nvPicPr>
        <p:blipFill>
          <a:blip r:embed="rId1"/>
          <a:srcRect/>
          <a:stretch>
            <a:fillRect/>
          </a:stretch>
        </p:blipFill>
        <p:spPr bwMode="auto">
          <a:xfrm>
            <a:off x="2098519" y="1195356"/>
            <a:ext cx="7801824" cy="4865640"/>
          </a:xfrm>
          <a:prstGeom prst="rect">
            <a:avLst/>
          </a:prstGeom>
          <a:noFill/>
          <a:ln w="9525">
            <a:noFill/>
            <a:miter lim="800000"/>
            <a:headEnd/>
            <a:tailEnd/>
          </a:ln>
          <a:effectLst/>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9"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1"/>
          <a:srcRect/>
          <a:stretch>
            <a:fillRect/>
          </a:stretch>
        </p:blipFill>
        <p:spPr bwMode="auto">
          <a:xfrm>
            <a:off x="1851433" y="1000410"/>
            <a:ext cx="7917255" cy="4114799"/>
          </a:xfrm>
          <a:prstGeom prst="rect">
            <a:avLst/>
          </a:prstGeom>
          <a:noFill/>
          <a:ln w="9525">
            <a:noFill/>
            <a:miter lim="800000"/>
            <a:headEnd/>
            <a:tailEnd/>
          </a:ln>
          <a:effectLst/>
        </p:spPr>
      </p:pic>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ea typeface="+mn-ea"/>
                <a:cs typeface="Arial" panose="020B0604020202020204" pitchFamily="34" charset="0"/>
              </a:rPr>
              <a:t>Using Methods, classes, and Objects</a:t>
            </a:r>
            <a:endParaRPr lang="en-US" sz="3400" dirty="0">
              <a:solidFill>
                <a:srgbClr val="FF0000"/>
              </a:solidFill>
              <a:latin typeface="Copperplate Gothic Light" panose="020E0507020206020404" pitchFamily="34" charset="0"/>
              <a:ea typeface="+mn-ea"/>
              <a:cs typeface="Arial" panose="020B0604020202020204" pitchFamily="34" charset="0"/>
            </a:endParaRPr>
          </a:p>
        </p:txBody>
      </p:sp>
      <p:sp>
        <p:nvSpPr>
          <p:cNvPr id="36867" name="Rectangle 3"/>
          <p:cNvSpPr>
            <a:spLocks noGrp="1" noChangeArrowheads="1"/>
          </p:cNvSpPr>
          <p:nvPr>
            <p:ph idx="1"/>
          </p:nvPr>
        </p:nvSpPr>
        <p:spPr>
          <a:xfrm>
            <a:off x="838200" y="1572128"/>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Methods are similar to procedures, functions, or subroutines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Statements within a method execute only when the method is called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execute a method, you call it from another method</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calling method makes a method call”</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Flow of Control</a:t>
            </a:r>
            <a:endParaRPr lang="en-US" sz="3400" dirty="0">
              <a:solidFill>
                <a:srgbClr val="FF0000"/>
              </a:solidFill>
              <a:latin typeface="Copperplate Gothic Light" panose="020E0507020206020404" pitchFamily="34" charset="0"/>
            </a:endParaRPr>
          </a:p>
        </p:txBody>
      </p:sp>
      <p:sp>
        <p:nvSpPr>
          <p:cNvPr id="15363" name="Rectangle 3"/>
          <p:cNvSpPr>
            <a:spLocks noGrp="1" noChangeArrowheads="1"/>
          </p:cNvSpPr>
          <p:nvPr>
            <p:ph idx="1"/>
          </p:nvPr>
        </p:nvSpPr>
        <p:spPr>
          <a:xfrm>
            <a:off x="1133034" y="1662721"/>
            <a:ext cx="10360501" cy="1520929"/>
          </a:xfrm>
        </p:spPr>
        <p:txBody>
          <a:bodyPr>
            <a:spAutoFit/>
          </a:bodyPr>
          <a:lstStyle/>
          <a:p>
            <a:r>
              <a:rPr lang="en-US" sz="2000" i="1" dirty="0">
                <a:latin typeface="Times New Roman" panose="02020603050405020304" pitchFamily="18" charset="0"/>
                <a:cs typeface="Times New Roman" panose="02020603050405020304" pitchFamily="18" charset="0"/>
              </a:rPr>
              <a:t>Flow of control</a:t>
            </a:r>
            <a:r>
              <a:rPr lang="en-US" sz="2000" dirty="0">
                <a:latin typeface="Times New Roman" panose="02020603050405020304" pitchFamily="18" charset="0"/>
                <a:cs typeface="Times New Roman" panose="02020603050405020304" pitchFamily="18" charset="0"/>
              </a:rPr>
              <a:t> is the order in which a program performs actions.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Up to this point, the order has been sequential.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a:t>
            </a:r>
            <a:r>
              <a:rPr lang="en-US" sz="2000" i="1" dirty="0">
                <a:latin typeface="Times New Roman" panose="02020603050405020304" pitchFamily="18" charset="0"/>
                <a:cs typeface="Times New Roman" panose="02020603050405020304" pitchFamily="18" charset="0"/>
              </a:rPr>
              <a:t> branching statement </a:t>
            </a:r>
            <a:r>
              <a:rPr lang="en-US" sz="2000" dirty="0">
                <a:latin typeface="Times New Roman" panose="02020603050405020304" pitchFamily="18" charset="0"/>
                <a:cs typeface="Times New Roman" panose="02020603050405020304" pitchFamily="18" charset="0"/>
              </a:rPr>
              <a:t>chooses between two or more possible actions.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a:t>
            </a:r>
            <a:r>
              <a:rPr lang="en-US" sz="2000" i="1" dirty="0">
                <a:latin typeface="Times New Roman" panose="02020603050405020304" pitchFamily="18" charset="0"/>
                <a:cs typeface="Times New Roman" panose="02020603050405020304" pitchFamily="18" charset="0"/>
              </a:rPr>
              <a:t>loop statement</a:t>
            </a:r>
            <a:r>
              <a:rPr lang="en-US" sz="2000" dirty="0">
                <a:latin typeface="Times New Roman" panose="02020603050405020304" pitchFamily="18" charset="0"/>
                <a:cs typeface="Times New Roman" panose="02020603050405020304" pitchFamily="18" charset="0"/>
              </a:rPr>
              <a:t> repeats an action until a stopping condition occurs.</a:t>
            </a:r>
            <a:endParaRPr lang="en-US" sz="2000" i="1"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Branching Statements: Outline</a:t>
            </a:r>
            <a:endParaRPr lang="en-US" sz="3400" dirty="0">
              <a:solidFill>
                <a:srgbClr val="FF0000"/>
              </a:solidFill>
              <a:latin typeface="Copperplate Gothic Light" panose="020E0507020206020404" pitchFamily="34" charset="0"/>
            </a:endParaRPr>
          </a:p>
        </p:txBody>
      </p:sp>
      <p:sp>
        <p:nvSpPr>
          <p:cNvPr id="16387" name="Rectangle 3"/>
          <p:cNvSpPr>
            <a:spLocks noGrp="1" noChangeArrowheads="1"/>
          </p:cNvSpPr>
          <p:nvPr>
            <p:ph idx="1"/>
          </p:nvPr>
        </p:nvSpPr>
        <p:spPr>
          <a:xfrm>
            <a:off x="915751" y="1655277"/>
            <a:ext cx="10360501" cy="2395528"/>
          </a:xfrm>
        </p:spPr>
        <p:txBody>
          <a:bodyPr>
            <a:spAutoFit/>
          </a:bodyPr>
          <a:lstStyle/>
          <a:p>
            <a:r>
              <a:rPr lang="en-US" sz="2000" dirty="0">
                <a:latin typeface="Times New Roman" panose="02020603050405020304" pitchFamily="18" charset="0"/>
                <a:cs typeface="Times New Roman" panose="02020603050405020304" pitchFamily="18" charset="0"/>
              </a:rPr>
              <a:t>The if-else Statement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Introduction to Boolean Expressions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Nested Statements and Compound Statements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Multibranch if-else Statements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switch </a:t>
            </a:r>
            <a:r>
              <a:rPr lang="en-US" sz="2000" dirty="0" err="1">
                <a:latin typeface="Times New Roman" panose="02020603050405020304" pitchFamily="18" charset="0"/>
                <a:cs typeface="Times New Roman" panose="02020603050405020304" pitchFamily="18" charset="0"/>
              </a:rPr>
              <a:t>Statament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(optional) The Conditional Operator</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The if-else Statement</a:t>
            </a:r>
            <a:endParaRPr lang="en-US" sz="3400" dirty="0">
              <a:solidFill>
                <a:srgbClr val="FF0000"/>
              </a:solidFill>
              <a:latin typeface="Copperplate Gothic Light" panose="020E0507020206020404" pitchFamily="34" charset="0"/>
            </a:endParaRPr>
          </a:p>
        </p:txBody>
      </p:sp>
      <p:sp>
        <p:nvSpPr>
          <p:cNvPr id="17411" name="Rectangle 3"/>
          <p:cNvSpPr>
            <a:spLocks noGrp="1" noChangeArrowheads="1"/>
          </p:cNvSpPr>
          <p:nvPr>
            <p:ph idx="1"/>
          </p:nvPr>
        </p:nvSpPr>
        <p:spPr>
          <a:xfrm>
            <a:off x="915749" y="1805067"/>
            <a:ext cx="10360501" cy="2139047"/>
          </a:xfrm>
        </p:spPr>
        <p:txBody>
          <a:bodyPr>
            <a:spAutoFit/>
          </a:bodyPr>
          <a:lstStyle/>
          <a:p>
            <a:r>
              <a:rPr lang="en-US" sz="2000" dirty="0">
                <a:latin typeface="Times New Roman" panose="02020603050405020304" pitchFamily="18" charset="0"/>
                <a:cs typeface="Times New Roman" panose="02020603050405020304" pitchFamily="18" charset="0"/>
              </a:rPr>
              <a:t>A branching statement that chooses between two possible actions.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Statement_1</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else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Statement_2</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5751" y="819427"/>
            <a:ext cx="10360501" cy="563231"/>
          </a:xfrm>
        </p:spPr>
        <p:txBody>
          <a:bodyPr>
            <a:spAutoFit/>
          </a:bodyPr>
          <a:lstStyle/>
          <a:p>
            <a:pPr algn="ctr"/>
            <a:r>
              <a:rPr lang="en-US" sz="3400" dirty="0">
                <a:solidFill>
                  <a:srgbClr val="FF0000"/>
                </a:solidFill>
                <a:latin typeface="Copperplate Gothic Light" panose="020E0507020206020404" pitchFamily="34" charset="0"/>
              </a:rPr>
              <a:t>The if-else Statement, cont.</a:t>
            </a:r>
            <a:endParaRPr lang="en-US" sz="3400" dirty="0">
              <a:solidFill>
                <a:srgbClr val="FF0000"/>
              </a:solidFill>
              <a:latin typeface="Copperplate Gothic Light" panose="020E0507020206020404" pitchFamily="34" charset="0"/>
            </a:endParaRPr>
          </a:p>
        </p:txBody>
      </p:sp>
      <p:sp>
        <p:nvSpPr>
          <p:cNvPr id="18435" name="Rectangle 3"/>
          <p:cNvSpPr>
            <a:spLocks noGrp="1" noChangeArrowheads="1"/>
          </p:cNvSpPr>
          <p:nvPr>
            <p:ph idx="1"/>
          </p:nvPr>
        </p:nvSpPr>
        <p:spPr>
          <a:xfrm>
            <a:off x="915749" y="1665950"/>
            <a:ext cx="10360501" cy="2074927"/>
          </a:xfrm>
        </p:spPr>
        <p:txBody>
          <a:bodyPr>
            <a:spAutoFit/>
          </a:bodyPr>
          <a:lstStyle/>
          <a:p>
            <a:r>
              <a:rPr lang="en-US" sz="2000" dirty="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(count &lt; 3)</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total = 0;</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else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total = total + count;</a:t>
            </a:r>
            <a:endParaRPr lang="en-US" sz="2000" dirty="0">
              <a:latin typeface="Times New Roman" panose="02020603050405020304" pitchFamily="18" charset="0"/>
              <a:cs typeface="Times New Roman" panose="02020603050405020304" pitchFamily="18" charset="0"/>
            </a:endParaRPr>
          </a:p>
          <a:p>
            <a:pPr lvl="1">
              <a:buFontTx/>
              <a:buNone/>
            </a:pPr>
            <a:endParaRPr lang="en-US" sz="2000"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The if-else Statement, cont.</a:t>
            </a:r>
            <a:endParaRPr lang="en-US" sz="3400" dirty="0">
              <a:solidFill>
                <a:srgbClr val="FF0000"/>
              </a:solidFill>
              <a:latin typeface="Copperplate Gothic Light" panose="020E0507020206020404" pitchFamily="34" charset="0"/>
            </a:endParaRPr>
          </a:p>
        </p:txBody>
      </p:sp>
      <p:sp>
        <p:nvSpPr>
          <p:cNvPr id="19459" name="Rectangle 3"/>
          <p:cNvSpPr>
            <a:spLocks noGrp="1" noChangeArrowheads="1"/>
          </p:cNvSpPr>
          <p:nvPr>
            <p:ph idx="1"/>
          </p:nvPr>
        </p:nvSpPr>
        <p:spPr>
          <a:xfrm>
            <a:off x="983466" y="1566804"/>
            <a:ext cx="10360501" cy="375937"/>
          </a:xfrm>
        </p:spPr>
        <p:txBody>
          <a:bodyPr>
            <a:spAutoFit/>
          </a:bodyPr>
          <a:lstStyle/>
          <a:p>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BankBalance</a:t>
            </a:r>
            <a:endParaRPr lang="en-US" sz="2000" dirty="0">
              <a:latin typeface="Times New Roman" panose="02020603050405020304" pitchFamily="18" charset="0"/>
              <a:cs typeface="Times New Roman" panose="02020603050405020304" pitchFamily="18" charset="0"/>
            </a:endParaRPr>
          </a:p>
        </p:txBody>
      </p:sp>
      <p:pic>
        <p:nvPicPr>
          <p:cNvPr id="19460" name="Picture 4" descr="figp131"/>
          <p:cNvPicPr>
            <a:picLocks noChangeAspect="1" noChangeArrowheads="1"/>
          </p:cNvPicPr>
          <p:nvPr/>
        </p:nvPicPr>
        <p:blipFill>
          <a:blip r:embed="rId1"/>
          <a:srcRect/>
          <a:stretch>
            <a:fillRect/>
          </a:stretch>
        </p:blipFill>
        <p:spPr bwMode="auto">
          <a:xfrm>
            <a:off x="1423617" y="2288266"/>
            <a:ext cx="9480197" cy="3471863"/>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a:t>
            </a:r>
            <a:endParaRPr lang="en-US" sz="3400" dirty="0">
              <a:solidFill>
                <a:srgbClr val="FF0000"/>
              </a:solidFill>
              <a:latin typeface="Copperplate Gothic Light" panose="020E0507020206020404" pitchFamily="34" charset="0"/>
            </a:endParaRPr>
          </a:p>
        </p:txBody>
      </p:sp>
      <p:sp>
        <p:nvSpPr>
          <p:cNvPr id="40963" name="Rectangle 3"/>
          <p:cNvSpPr>
            <a:spLocks noGrp="1" noChangeArrowheads="1"/>
          </p:cNvSpPr>
          <p:nvPr>
            <p:ph idx="1"/>
          </p:nvPr>
        </p:nvSpPr>
        <p:spPr>
          <a:xfrm>
            <a:off x="915751" y="1752602"/>
            <a:ext cx="10360501" cy="2219069"/>
          </a:xfrm>
        </p:spPr>
        <p:txBody>
          <a:bodyPr>
            <a:spAutoFit/>
          </a:bodyPr>
          <a:lstStyle/>
          <a:p>
            <a:r>
              <a:rPr lang="en-US" sz="2000" dirty="0">
                <a:latin typeface="Times New Roman" panose="02020603050405020304" pitchFamily="18" charset="0"/>
                <a:cs typeface="Times New Roman" panose="02020603050405020304" pitchFamily="18" charset="0"/>
              </a:rPr>
              <a:t>An if-else statement can contain any sort of statement within it.</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In particular, it can contain another if-else statement.</a:t>
            </a:r>
            <a:endParaRPr lang="en-US" sz="2000" dirty="0">
              <a:latin typeface="Times New Roman" panose="02020603050405020304" pitchFamily="18" charset="0"/>
              <a:cs typeface="Times New Roman" panose="02020603050405020304" pitchFamily="18" charset="0"/>
            </a:endParaRPr>
          </a:p>
          <a:p>
            <a:pPr lvl="1">
              <a:lnSpc>
                <a:spcPct val="80000"/>
              </a:lnSpc>
            </a:pPr>
            <a:r>
              <a:rPr lang="en-US" sz="2000" dirty="0">
                <a:latin typeface="Times New Roman" panose="02020603050405020304" pitchFamily="18" charset="0"/>
                <a:cs typeface="Times New Roman" panose="02020603050405020304" pitchFamily="18" charset="0"/>
              </a:rPr>
              <a:t>An if-else may be nested within the “if” part.</a:t>
            </a:r>
            <a:endParaRPr lang="en-US" sz="2000" dirty="0">
              <a:latin typeface="Times New Roman" panose="02020603050405020304" pitchFamily="18" charset="0"/>
              <a:cs typeface="Times New Roman" panose="02020603050405020304" pitchFamily="18" charset="0"/>
            </a:endParaRPr>
          </a:p>
          <a:p>
            <a:pPr lvl="1">
              <a:lnSpc>
                <a:spcPct val="90000"/>
              </a:lnSpc>
            </a:pPr>
            <a:r>
              <a:rPr lang="en-US" sz="2000" dirty="0">
                <a:latin typeface="Times New Roman" panose="02020603050405020304" pitchFamily="18" charset="0"/>
                <a:cs typeface="Times New Roman" panose="02020603050405020304" pitchFamily="18" charset="0"/>
              </a:rPr>
              <a:t>An if-else may be nested within the “else” part.</a:t>
            </a:r>
            <a:endParaRPr lang="en-US" sz="2000" dirty="0">
              <a:latin typeface="Times New Roman" panose="02020603050405020304" pitchFamily="18" charset="0"/>
              <a:cs typeface="Times New Roman" panose="02020603050405020304" pitchFamily="18" charset="0"/>
            </a:endParaRPr>
          </a:p>
          <a:p>
            <a:pPr lvl="1">
              <a:lnSpc>
                <a:spcPct val="90000"/>
              </a:lnSpc>
            </a:pPr>
            <a:r>
              <a:rPr lang="en-US" sz="2000" dirty="0">
                <a:latin typeface="Times New Roman" panose="02020603050405020304" pitchFamily="18" charset="0"/>
                <a:cs typeface="Times New Roman" panose="02020603050405020304" pitchFamily="18" charset="0"/>
              </a:rPr>
              <a:t>An if-else may be nested within both parts</a:t>
            </a:r>
            <a:r>
              <a:rPr lang="en-US" dirty="0">
                <a:latin typeface="Arial" panose="020B0604020202020204" pitchFamily="34" charset="0"/>
              </a:rPr>
              <a:t>.</a:t>
            </a:r>
            <a:endParaRPr lang="en-US" dirty="0">
              <a:latin typeface="Arial" panose="020B0604020202020204" pitchFamily="34" charset="0"/>
            </a:endParaRPr>
          </a:p>
          <a:p>
            <a:pPr lvl="1">
              <a:buFontTx/>
              <a:buNone/>
            </a:pPr>
            <a:endParaRPr lang="en-US" dirty="0">
              <a:latin typeface="Arial" panose="020B0604020202020204" pitchFamily="34"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endParaRPr lang="en-US" sz="3400" dirty="0">
              <a:solidFill>
                <a:srgbClr val="FF0000"/>
              </a:solidFill>
              <a:latin typeface="Copperplate Gothic Light" panose="020E0507020206020404" pitchFamily="34" charset="0"/>
            </a:endParaRPr>
          </a:p>
        </p:txBody>
      </p:sp>
      <p:sp>
        <p:nvSpPr>
          <p:cNvPr id="41987" name="Rectangle 3"/>
          <p:cNvSpPr>
            <a:spLocks noGrp="1" noChangeArrowheads="1"/>
          </p:cNvSpPr>
          <p:nvPr>
            <p:ph idx="1"/>
          </p:nvPr>
        </p:nvSpPr>
        <p:spPr>
          <a:xfrm>
            <a:off x="915751" y="1828801"/>
            <a:ext cx="10360501" cy="3780522"/>
          </a:xfrm>
        </p:spPr>
        <p:txBody>
          <a:bodyPr>
            <a:spAutoFit/>
          </a:bodyPr>
          <a:lstStyle/>
          <a:p>
            <a:r>
              <a:rPr lang="en-US" sz="2000" dirty="0">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Boolean_Expression_1</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if (</a:t>
            </a:r>
            <a:r>
              <a:rPr lang="en-US" sz="2000" i="1" dirty="0">
                <a:latin typeface="Times New Roman" panose="02020603050405020304" pitchFamily="18" charset="0"/>
                <a:cs typeface="Times New Roman" panose="02020603050405020304" pitchFamily="18" charset="0"/>
              </a:rPr>
              <a:t>Boolean_Expression_2</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Statement_1</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else </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Statement_2</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else</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if (</a:t>
            </a:r>
            <a:r>
              <a:rPr lang="en-US" sz="2000" i="1" dirty="0">
                <a:latin typeface="Times New Roman" panose="02020603050405020304" pitchFamily="18" charset="0"/>
                <a:cs typeface="Times New Roman" panose="02020603050405020304" pitchFamily="18" charset="0"/>
              </a:rPr>
              <a:t>Boolean_Expression_3</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Statement_3</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else </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Statement_4</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Nested if Example </a:t>
            </a:r>
            <a:endParaRPr lang="en-US" sz="3400" dirty="0">
              <a:solidFill>
                <a:srgbClr val="FF0000"/>
              </a:solidFill>
              <a:latin typeface="Copperplate Gothic Light" panose="020E0507020206020404" pitchFamily="34" charset="0"/>
            </a:endParaRPr>
          </a:p>
        </p:txBody>
      </p:sp>
      <p:sp>
        <p:nvSpPr>
          <p:cNvPr id="43011" name="Rectangle 3"/>
          <p:cNvSpPr>
            <a:spLocks noGrp="1" noChangeArrowheads="1"/>
          </p:cNvSpPr>
          <p:nvPr>
            <p:ph idx="1"/>
          </p:nvPr>
        </p:nvSpPr>
        <p:spPr>
          <a:xfrm>
            <a:off x="838200" y="1372951"/>
            <a:ext cx="10515600" cy="4351338"/>
          </a:xfrm>
        </p:spPr>
        <p:txBody>
          <a:bodyPr>
            <a:normAutofit/>
          </a:bodyPr>
          <a:lstStyle/>
          <a:p>
            <a:pPr>
              <a:buFontTx/>
              <a:buNone/>
            </a:pPr>
            <a:r>
              <a:rPr lang="en-US" sz="2000" dirty="0">
                <a:latin typeface="Times New Roman" panose="02020603050405020304" pitchFamily="18" charset="0"/>
                <a:cs typeface="Times New Roman" panose="02020603050405020304" pitchFamily="18" charset="0"/>
              </a:rPr>
              <a:t>if (temperature &gt; 90)  // int temperature</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if (sunny)           //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sunny</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(“Beach”);</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else</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(“Movie”);</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else</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if (sunny)</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(“Tennis”);</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else</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(“Volleyball”);</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endParaRPr lang="en-US" sz="3400" dirty="0">
              <a:solidFill>
                <a:srgbClr val="FF0000"/>
              </a:solidFill>
              <a:latin typeface="Copperplate Gothic Light" panose="020E0507020206020404" pitchFamily="34" charset="0"/>
            </a:endParaRPr>
          </a:p>
        </p:txBody>
      </p:sp>
      <p:sp>
        <p:nvSpPr>
          <p:cNvPr id="44035" name="Rectangle 3"/>
          <p:cNvSpPr>
            <a:spLocks noGrp="1" noChangeArrowheads="1"/>
          </p:cNvSpPr>
          <p:nvPr>
            <p:ph idx="1"/>
          </p:nvPr>
        </p:nvSpPr>
        <p:spPr>
          <a:xfrm>
            <a:off x="915751" y="1981201"/>
            <a:ext cx="10360501" cy="1917448"/>
          </a:xfrm>
        </p:spPr>
        <p:txBody>
          <a:bodyPr>
            <a:spAutoFit/>
          </a:bodyPr>
          <a:lstStyle/>
          <a:p>
            <a:r>
              <a:rPr lang="en-US" sz="2000" dirty="0">
                <a:latin typeface="Times New Roman" panose="02020603050405020304" pitchFamily="18" charset="0"/>
                <a:cs typeface="Times New Roman" panose="02020603050405020304" pitchFamily="18" charset="0"/>
              </a:rPr>
              <a:t>Each else is paired with the </a:t>
            </a:r>
            <a:r>
              <a:rPr lang="en-US" sz="2000" b="1" dirty="0">
                <a:solidFill>
                  <a:srgbClr val="FF3300"/>
                </a:solidFill>
                <a:latin typeface="Times New Roman" panose="02020603050405020304" pitchFamily="18" charset="0"/>
                <a:cs typeface="Times New Roman" panose="02020603050405020304" pitchFamily="18" charset="0"/>
              </a:rPr>
              <a:t>nearest unmatched</a:t>
            </a:r>
            <a:r>
              <a:rPr lang="en-US" sz="2000" dirty="0">
                <a:latin typeface="Times New Roman" panose="02020603050405020304" pitchFamily="18" charset="0"/>
                <a:cs typeface="Times New Roman" panose="02020603050405020304" pitchFamily="18" charset="0"/>
              </a:rPr>
              <a:t> if.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Indentation can communicate which if goes with which else.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Braces are used to group statements.</a:t>
            </a:r>
            <a:endParaRPr lang="en-US" sz="2000" dirty="0">
              <a:latin typeface="Times New Roman" panose="02020603050405020304" pitchFamily="18" charset="0"/>
              <a:cs typeface="Times New Roman" panose="02020603050405020304" pitchFamily="18" charset="0"/>
            </a:endParaRPr>
          </a:p>
          <a:p>
            <a:pPr lvl="1">
              <a:buFontTx/>
              <a:buNone/>
            </a:pPr>
            <a:endParaRPr lang="en-US" sz="2000" dirty="0">
              <a:latin typeface="Courier New" panose="02070309020205020404" pitchFamily="49" charset="0"/>
            </a:endParaRPr>
          </a:p>
          <a:p>
            <a:pPr lvl="1">
              <a:buFontTx/>
              <a:buNone/>
            </a:pPr>
            <a:endParaRPr lang="en-US"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endParaRPr lang="en-US" sz="3400" dirty="0">
              <a:solidFill>
                <a:srgbClr val="FF0000"/>
              </a:solidFill>
              <a:latin typeface="Copperplate Gothic Light" panose="020E0507020206020404" pitchFamily="34" charset="0"/>
            </a:endParaRPr>
          </a:p>
        </p:txBody>
      </p:sp>
      <p:sp>
        <p:nvSpPr>
          <p:cNvPr id="45059" name="Rectangle 3"/>
          <p:cNvSpPr>
            <a:spLocks noGrp="1" noChangeArrowheads="1"/>
          </p:cNvSpPr>
          <p:nvPr>
            <p:ph idx="1"/>
          </p:nvPr>
        </p:nvSpPr>
        <p:spPr>
          <a:xfrm>
            <a:off x="915751" y="1981201"/>
            <a:ext cx="10360501" cy="3162404"/>
          </a:xfrm>
        </p:spPr>
        <p:txBody>
          <a:bodyPr>
            <a:spAutoFit/>
          </a:bodyPr>
          <a:lstStyle/>
          <a:p>
            <a:r>
              <a:rPr lang="en-US" sz="2000" dirty="0">
                <a:latin typeface="Times New Roman" panose="02020603050405020304" pitchFamily="18" charset="0"/>
                <a:cs typeface="Times New Roman" panose="02020603050405020304" pitchFamily="18" charset="0"/>
              </a:rPr>
              <a:t>Different indentation</a:t>
            </a:r>
            <a:endParaRPr lang="en-US" sz="2000"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first form</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second form</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(a &gt; b)		if (a &gt; b)</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if (c &gt; d)		  if (c &gt; d)</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e = f;	          		e = f;</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else	              		else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g = h;			g = h;</a:t>
            </a:r>
            <a:endParaRPr lang="en-US" sz="2000" dirty="0">
              <a:latin typeface="Times New Roman" panose="02020603050405020304" pitchFamily="18" charset="0"/>
              <a:cs typeface="Times New Roman" panose="02020603050405020304" pitchFamily="18" charset="0"/>
            </a:endParaRPr>
          </a:p>
          <a:p>
            <a:pPr lvl="1">
              <a:buFontTx/>
              <a:buNone/>
            </a:pP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Same to the compiler!</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Simple methods….</a:t>
            </a:r>
            <a:endParaRPr lang="en-US" sz="3400" dirty="0">
              <a:solidFill>
                <a:srgbClr val="FF0000"/>
              </a:solidFill>
              <a:latin typeface="Copperplate Gothic Light" panose="020E0507020206020404" pitchFamily="34" charset="0"/>
              <a:ea typeface="+mn-ea"/>
              <a:cs typeface="Arial" panose="020B0604020202020204" pitchFamily="34" charset="0"/>
            </a:endParaRPr>
          </a:p>
        </p:txBody>
      </p:sp>
      <p:sp>
        <p:nvSpPr>
          <p:cNvPr id="37891" name="Rectangle 3"/>
          <p:cNvSpPr>
            <a:spLocks noGrp="1" noChangeArrowheads="1"/>
          </p:cNvSpPr>
          <p:nvPr>
            <p:ph idx="1"/>
          </p:nvPr>
        </p:nvSpPr>
        <p:spPr>
          <a:xfrm>
            <a:off x="838200" y="1544968"/>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Don’t require any data items (arguments or parameters), nor do they return any data items back</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can create a method once and use it many times in different contexts</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endParaRPr lang="en-US" sz="3400" dirty="0">
              <a:solidFill>
                <a:srgbClr val="FF0000"/>
              </a:solidFill>
              <a:latin typeface="Copperplate Gothic Light" panose="020E0507020206020404" pitchFamily="34" charset="0"/>
            </a:endParaRPr>
          </a:p>
        </p:txBody>
      </p:sp>
      <p:sp>
        <p:nvSpPr>
          <p:cNvPr id="46083" name="Rectangle 3"/>
          <p:cNvSpPr>
            <a:spLocks noGrp="1" noChangeArrowheads="1"/>
          </p:cNvSpPr>
          <p:nvPr>
            <p:ph idx="1"/>
          </p:nvPr>
        </p:nvSpPr>
        <p:spPr>
          <a:xfrm>
            <a:off x="915751" y="1733696"/>
            <a:ext cx="10360501" cy="3390608"/>
          </a:xfrm>
        </p:spPr>
        <p:txBody>
          <a:bodyPr>
            <a:spAutoFit/>
          </a:bodyPr>
          <a:lstStyle/>
          <a:p>
            <a:r>
              <a:rPr lang="en-US" dirty="0">
                <a:latin typeface="Times New Roman" panose="02020603050405020304" pitchFamily="18" charset="0"/>
                <a:cs typeface="Times New Roman" panose="02020603050405020304" pitchFamily="18" charset="0"/>
              </a:rPr>
              <a:t>Are these different?</a:t>
            </a:r>
            <a:endParaRPr lang="en-US" dirty="0">
              <a:latin typeface="Times New Roman" panose="02020603050405020304" pitchFamily="18" charset="0"/>
              <a:cs typeface="Times New Roman" panose="02020603050405020304" pitchFamily="18" charset="0"/>
            </a:endParaRPr>
          </a:p>
          <a:p>
            <a:pPr>
              <a:buFontTx/>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first form</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second form</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(a &gt; b)		if (a &gt; b)</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if (c &gt; d)</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if (c &gt; d)		    e = f;</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e = f;	      else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g =h;</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else			</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g = h</a:t>
            </a:r>
            <a:r>
              <a:rPr lang="en-US" sz="2000" i="1" dirty="0">
                <a:latin typeface="Times New Roman" panose="02020603050405020304" pitchFamily="18" charset="0"/>
                <a:cs typeface="Times New Roman" panose="02020603050405020304" pitchFamily="18" charset="0"/>
              </a:rPr>
              <a:t>;</a:t>
            </a:r>
            <a:r>
              <a:rPr lang="en-US" sz="2000" i="1" dirty="0">
                <a:latin typeface="Courier New" panose="02070309020205020404" pitchFamily="49" charset="0"/>
              </a:rPr>
              <a:t>		</a:t>
            </a:r>
            <a:endParaRPr lang="en-US" dirty="0">
              <a:latin typeface="Arial" panose="020B0604020202020204" pitchFamily="34"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endParaRPr lang="en-US" sz="3400" dirty="0">
              <a:solidFill>
                <a:srgbClr val="FF0000"/>
              </a:solidFill>
              <a:latin typeface="Copperplate Gothic Light" panose="020E0507020206020404" pitchFamily="34" charset="0"/>
            </a:endParaRPr>
          </a:p>
        </p:txBody>
      </p:sp>
      <p:sp>
        <p:nvSpPr>
          <p:cNvPr id="47107" name="Rectangle 3"/>
          <p:cNvSpPr>
            <a:spLocks noGrp="1" noChangeArrowheads="1"/>
          </p:cNvSpPr>
          <p:nvPr>
            <p:ph idx="1"/>
          </p:nvPr>
        </p:nvSpPr>
        <p:spPr>
          <a:xfrm>
            <a:off x="988178" y="1591901"/>
            <a:ext cx="10360501" cy="3390608"/>
          </a:xfrm>
        </p:spPr>
        <p:txBody>
          <a:bodyPr>
            <a:spAutoFit/>
          </a:bodyPr>
          <a:lstStyle/>
          <a:p>
            <a:r>
              <a:rPr lang="en-US" dirty="0">
                <a:latin typeface="Times New Roman" panose="02020603050405020304" pitchFamily="18" charset="0"/>
                <a:cs typeface="Times New Roman" panose="02020603050405020304" pitchFamily="18" charset="0"/>
              </a:rPr>
              <a:t>Proper indentation and nested if-else statements</a:t>
            </a:r>
            <a:endParaRPr lang="en-US" dirty="0">
              <a:latin typeface="Times New Roman" panose="02020603050405020304" pitchFamily="18" charset="0"/>
              <a:cs typeface="Times New Roman" panose="02020603050405020304" pitchFamily="18" charset="0"/>
            </a:endParaRPr>
          </a:p>
          <a:p>
            <a:pPr>
              <a:buFontTx/>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“else” with outer “if”</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“else” with inner “if”</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Courier New" panose="02070309020205020404" pitchFamily="49" charset="0"/>
              </a:rPr>
              <a:t>if (a &gt; b)		if (a &gt; b)</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if (c &gt; d)</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if (c &gt; d)		    e = f;</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e = f;	        else</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g =h;</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else			</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g = h</a:t>
            </a:r>
            <a:r>
              <a:rPr lang="en-US" sz="2000" i="1" dirty="0">
                <a:latin typeface="Courier New" panose="02070309020205020404" pitchFamily="49" charset="0"/>
              </a:rPr>
              <a:t>;		 </a:t>
            </a:r>
            <a:endParaRPr lang="en-US" dirty="0">
              <a:latin typeface="Arial" panose="020B0604020202020204" pitchFamily="34"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Compound Statements</a:t>
            </a:r>
            <a:endParaRPr lang="en-US" sz="3400" dirty="0">
              <a:solidFill>
                <a:srgbClr val="FF0000"/>
              </a:solidFill>
              <a:latin typeface="Copperplate Gothic Light" panose="020E0507020206020404" pitchFamily="34" charset="0"/>
            </a:endParaRPr>
          </a:p>
        </p:txBody>
      </p:sp>
      <p:sp>
        <p:nvSpPr>
          <p:cNvPr id="48131" name="Rectangle 3"/>
          <p:cNvSpPr>
            <a:spLocks noGrp="1" noChangeArrowheads="1"/>
          </p:cNvSpPr>
          <p:nvPr>
            <p:ph idx="1"/>
          </p:nvPr>
        </p:nvSpPr>
        <p:spPr>
          <a:xfrm>
            <a:off x="915749" y="1637169"/>
            <a:ext cx="10360501" cy="2487861"/>
          </a:xfrm>
        </p:spPr>
        <p:txBody>
          <a:bodyPr>
            <a:spAutoFit/>
          </a:bodyPr>
          <a:lstStyle/>
          <a:p>
            <a:r>
              <a:rPr lang="en-US" sz="2000" dirty="0">
                <a:latin typeface="Times New Roman" panose="02020603050405020304" pitchFamily="18" charset="0"/>
                <a:cs typeface="Times New Roman" panose="02020603050405020304" pitchFamily="18" charset="0"/>
              </a:rPr>
              <a:t>When a list of statements is enclosed in braces ({}), they form a single </a:t>
            </a:r>
            <a:r>
              <a:rPr lang="en-US" sz="2000" i="1" dirty="0">
                <a:latin typeface="Times New Roman" panose="02020603050405020304" pitchFamily="18" charset="0"/>
                <a:cs typeface="Times New Roman" panose="02020603050405020304" pitchFamily="18" charset="0"/>
              </a:rPr>
              <a:t>compound statement.</a:t>
            </a:r>
            <a:endParaRPr lang="en-US"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Courier New" panose="02070309020205020404" pitchFamily="49" charset="0"/>
              </a:rPr>
              <a:t>{</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a:t>
            </a:r>
            <a:r>
              <a:rPr lang="en-US" sz="2000" i="1" dirty="0">
                <a:latin typeface="Courier New" panose="02070309020205020404" pitchFamily="49" charset="0"/>
              </a:rPr>
              <a:t>Statement_1;</a:t>
            </a:r>
            <a:endParaRPr lang="en-US" sz="2000" i="1" dirty="0">
              <a:latin typeface="Courier New" panose="02070309020205020404" pitchFamily="49" charset="0"/>
            </a:endParaRPr>
          </a:p>
          <a:p>
            <a:pPr lvl="1">
              <a:buFontTx/>
              <a:buNone/>
            </a:pPr>
            <a:r>
              <a:rPr lang="en-US" sz="2000" i="1" dirty="0">
                <a:latin typeface="Courier New" panose="02070309020205020404" pitchFamily="49" charset="0"/>
              </a:rPr>
              <a:t>		 Statement_2;</a:t>
            </a:r>
            <a:endParaRPr lang="en-US" sz="2000" i="1" dirty="0">
              <a:latin typeface="Courier New" panose="02070309020205020404" pitchFamily="49" charset="0"/>
            </a:endParaRPr>
          </a:p>
          <a:p>
            <a:pPr lvl="1">
              <a:buFontTx/>
              <a:buNone/>
            </a:pPr>
            <a:r>
              <a:rPr lang="en-US" sz="2000" dirty="0">
                <a:latin typeface="Courier New" panose="02070309020205020404" pitchFamily="49" charset="0"/>
              </a:rPr>
              <a:t>		…</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a:t>
            </a:r>
            <a:endParaRPr lang="en-US" sz="2000" dirty="0">
              <a:latin typeface="Courier New" panose="02070309020205020404" pitchFamily="49"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Compound Statements, cont.</a:t>
            </a:r>
            <a:endParaRPr lang="en-US" sz="3400" dirty="0">
              <a:solidFill>
                <a:srgbClr val="FF0000"/>
              </a:solidFill>
              <a:latin typeface="Copperplate Gothic Light" panose="020E0507020206020404" pitchFamily="34" charset="0"/>
            </a:endParaRPr>
          </a:p>
        </p:txBody>
      </p:sp>
      <p:sp>
        <p:nvSpPr>
          <p:cNvPr id="49155" name="Rectangle 3"/>
          <p:cNvSpPr>
            <a:spLocks noGrp="1" noChangeArrowheads="1"/>
          </p:cNvSpPr>
          <p:nvPr>
            <p:ph idx="1"/>
          </p:nvPr>
        </p:nvSpPr>
        <p:spPr>
          <a:xfrm>
            <a:off x="915751" y="1619062"/>
            <a:ext cx="10360501" cy="2487861"/>
          </a:xfrm>
        </p:spPr>
        <p:txBody>
          <a:bodyPr>
            <a:spAutoFit/>
          </a:bodyPr>
          <a:lstStyle/>
          <a:p>
            <a:r>
              <a:rPr lang="en-US" sz="2000" dirty="0">
                <a:latin typeface="Times New Roman" panose="02020603050405020304" pitchFamily="18" charset="0"/>
                <a:cs typeface="Times New Roman" panose="02020603050405020304" pitchFamily="18" charset="0"/>
              </a:rPr>
              <a:t>A compound statement can be used wherever a statement can be used.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Courier New" panose="02070309020205020404" pitchFamily="49" charset="0"/>
              </a:rPr>
              <a:t>if (total &gt; 10)</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sum = sum + total;</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total = 0;</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a:t>
            </a:r>
            <a:endParaRPr lang="en-US" sz="2000" dirty="0">
              <a:latin typeface="Courier New" panose="02070309020205020404" pitchFamily="49"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Multibranch if-else Statements</a:t>
            </a:r>
            <a:endParaRPr lang="en-US" sz="3400" dirty="0">
              <a:solidFill>
                <a:srgbClr val="FF0000"/>
              </a:solidFill>
              <a:latin typeface="Copperplate Gothic Light" panose="020E0507020206020404" pitchFamily="34" charset="0"/>
            </a:endParaRPr>
          </a:p>
        </p:txBody>
      </p:sp>
      <p:sp>
        <p:nvSpPr>
          <p:cNvPr id="50179" name="Rectangle 3"/>
          <p:cNvSpPr>
            <a:spLocks noGrp="1" noChangeArrowheads="1"/>
          </p:cNvSpPr>
          <p:nvPr>
            <p:ph idx="1"/>
          </p:nvPr>
        </p:nvSpPr>
        <p:spPr>
          <a:xfrm>
            <a:off x="915749" y="1202603"/>
            <a:ext cx="10360501" cy="4637680"/>
          </a:xfrm>
        </p:spPr>
        <p:txBody>
          <a:bodyPr>
            <a:spAutoFit/>
          </a:bodyPr>
          <a:lstStyle/>
          <a:p>
            <a:r>
              <a:rPr lang="en-US" sz="2000" dirty="0">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Courier New" panose="02070309020205020404" pitchFamily="49" charset="0"/>
              </a:rPr>
              <a:t>if (</a:t>
            </a:r>
            <a:r>
              <a:rPr lang="en-US" sz="2000" i="1" dirty="0">
                <a:latin typeface="Courier New" panose="02070309020205020404" pitchFamily="49" charset="0"/>
              </a:rPr>
              <a:t>Boolean_Expression_1</a:t>
            </a:r>
            <a:r>
              <a:rPr lang="en-US" sz="2000" dirty="0">
                <a:latin typeface="Courier New" panose="02070309020205020404" pitchFamily="49" charset="0"/>
              </a:rPr>
              <a:t>)</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a:t>
            </a:r>
            <a:r>
              <a:rPr lang="en-US" sz="2000" i="1" dirty="0">
                <a:latin typeface="Courier New" panose="02070309020205020404" pitchFamily="49" charset="0"/>
              </a:rPr>
              <a:t>Statement_1</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else if (</a:t>
            </a:r>
            <a:r>
              <a:rPr lang="en-US" sz="2000" i="1" dirty="0">
                <a:latin typeface="Courier New" panose="02070309020205020404" pitchFamily="49" charset="0"/>
              </a:rPr>
              <a:t>Boolean_Expression_2)</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a:t>
            </a:r>
            <a:r>
              <a:rPr lang="en-US" sz="2000" i="1" dirty="0">
                <a:latin typeface="Courier New" panose="02070309020205020404" pitchFamily="49" charset="0"/>
              </a:rPr>
              <a:t>Statement_2</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else if (</a:t>
            </a:r>
            <a:r>
              <a:rPr lang="en-US" sz="2000" i="1" dirty="0">
                <a:latin typeface="Courier New" panose="02070309020205020404" pitchFamily="49" charset="0"/>
              </a:rPr>
              <a:t>Boolean_Expression_3)</a:t>
            </a:r>
            <a:endParaRPr lang="en-US" sz="2000" dirty="0">
              <a:latin typeface="Courier New" panose="02070309020205020404" pitchFamily="49" charset="0"/>
            </a:endParaRPr>
          </a:p>
          <a:p>
            <a:pPr lvl="1">
              <a:buFontTx/>
              <a:buNone/>
            </a:pPr>
            <a:r>
              <a:rPr lang="en-US" sz="2000" dirty="0">
                <a:latin typeface="Courier New" panose="02070309020205020404" pitchFamily="49" charset="0"/>
              </a:rPr>
              <a:t>	  </a:t>
            </a:r>
            <a:r>
              <a:rPr lang="en-US" sz="2000" i="1" dirty="0">
                <a:latin typeface="Courier New" panose="02070309020205020404" pitchFamily="49" charset="0"/>
              </a:rPr>
              <a:t>Statement_3</a:t>
            </a:r>
            <a:endParaRPr lang="en-US" sz="2000" i="1" dirty="0">
              <a:latin typeface="Courier New" panose="02070309020205020404" pitchFamily="49" charset="0"/>
            </a:endParaRPr>
          </a:p>
          <a:p>
            <a:pPr lvl="1">
              <a:buFontTx/>
              <a:buNone/>
            </a:pPr>
            <a:r>
              <a:rPr lang="en-US" sz="2000" dirty="0">
                <a:latin typeface="Courier New" panose="02070309020205020404" pitchFamily="49" charset="0"/>
              </a:rPr>
              <a:t>else if</a:t>
            </a:r>
            <a:r>
              <a:rPr lang="en-US" sz="2000" i="1" dirty="0">
                <a:latin typeface="Courier New" panose="02070309020205020404" pitchFamily="49" charset="0"/>
              </a:rPr>
              <a:t> </a:t>
            </a:r>
            <a:r>
              <a:rPr lang="en-US" sz="2000" dirty="0">
                <a:latin typeface="Courier New" panose="02070309020205020404" pitchFamily="49" charset="0"/>
              </a:rPr>
              <a:t>…</a:t>
            </a:r>
            <a:endParaRPr lang="en-US" sz="2000" dirty="0">
              <a:latin typeface="Courier New" panose="02070309020205020404" pitchFamily="49" charset="0"/>
            </a:endParaRPr>
          </a:p>
          <a:p>
            <a:pPr lvl="1">
              <a:buFontTx/>
              <a:buNone/>
            </a:pPr>
            <a:r>
              <a:rPr lang="en-US" sz="2000" i="1" dirty="0">
                <a:latin typeface="Courier New" panose="02070309020205020404" pitchFamily="49" charset="0"/>
              </a:rPr>
              <a:t>else</a:t>
            </a:r>
            <a:endParaRPr lang="en-US" sz="2000" i="1" dirty="0">
              <a:latin typeface="Courier New" panose="02070309020205020404" pitchFamily="49" charset="0"/>
            </a:endParaRPr>
          </a:p>
          <a:p>
            <a:pPr lvl="1">
              <a:buFontTx/>
              <a:buNone/>
            </a:pPr>
            <a:r>
              <a:rPr lang="en-US" sz="2000" i="1" dirty="0">
                <a:latin typeface="Courier New" panose="02070309020205020404" pitchFamily="49" charset="0"/>
              </a:rPr>
              <a:t>	  </a:t>
            </a:r>
            <a:r>
              <a:rPr lang="en-US" sz="2000" i="1" dirty="0" err="1">
                <a:latin typeface="Courier New" panose="02070309020205020404" pitchFamily="49" charset="0"/>
              </a:rPr>
              <a:t>Default_Statement</a:t>
            </a:r>
            <a:endParaRPr lang="en-US" sz="2000" i="1" dirty="0">
              <a:latin typeface="Courier New" panose="02070309020205020404" pitchFamily="49" charset="0"/>
            </a:endParaRPr>
          </a:p>
          <a:p>
            <a:pPr lvl="1">
              <a:buFontTx/>
              <a:buNone/>
            </a:pPr>
            <a:endParaRPr lang="en-US" sz="2000" i="1" dirty="0">
              <a:latin typeface="Courier New" panose="02070309020205020404" pitchFamily="49" charset="0"/>
            </a:endParaRPr>
          </a:p>
          <a:p>
            <a:pPr lvl="1">
              <a:buFontTx/>
              <a:buNone/>
            </a:pPr>
            <a:endParaRPr lang="en-US" sz="2000" dirty="0">
              <a:latin typeface="Courier New" panose="02070309020205020404" pitchFamily="49" charset="0"/>
            </a:endParaRPr>
          </a:p>
          <a:p>
            <a:endParaRPr lang="en-US" sz="2000"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15751" y="745352"/>
            <a:ext cx="10360501" cy="537070"/>
          </a:xfrm>
        </p:spPr>
        <p:txBody>
          <a:bodyPr>
            <a:spAutoFit/>
          </a:bodyPr>
          <a:lstStyle/>
          <a:p>
            <a:pPr algn="ctr">
              <a:lnSpc>
                <a:spcPct val="85000"/>
              </a:lnSpc>
            </a:pPr>
            <a:r>
              <a:rPr lang="en-US" sz="3400" dirty="0">
                <a:solidFill>
                  <a:srgbClr val="FF0000"/>
                </a:solidFill>
                <a:latin typeface="Copperplate Gothic Light" panose="020E0507020206020404" pitchFamily="34" charset="0"/>
              </a:rPr>
              <a:t>Multibranch if-else Statements, cont.</a:t>
            </a:r>
            <a:endParaRPr lang="en-US" sz="3400" dirty="0">
              <a:solidFill>
                <a:srgbClr val="FF0000"/>
              </a:solidFill>
              <a:latin typeface="Copperplate Gothic Light" panose="020E0507020206020404" pitchFamily="34" charset="0"/>
            </a:endParaRPr>
          </a:p>
        </p:txBody>
      </p:sp>
      <p:sp>
        <p:nvSpPr>
          <p:cNvPr id="51203" name="Rectangle 3"/>
          <p:cNvSpPr>
            <a:spLocks noGrp="1" noChangeArrowheads="1"/>
          </p:cNvSpPr>
          <p:nvPr>
            <p:ph idx="1"/>
          </p:nvPr>
        </p:nvSpPr>
        <p:spPr>
          <a:xfrm>
            <a:off x="915751" y="1505904"/>
            <a:ext cx="10360501" cy="480131"/>
          </a:xfrm>
        </p:spPr>
        <p:txBody>
          <a:bodyPr>
            <a:spAutoFit/>
          </a:bodyPr>
          <a:lstStyle/>
          <a:p>
            <a:pPr>
              <a:spcBef>
                <a:spcPct val="0"/>
              </a:spcBef>
            </a:pPr>
            <a:r>
              <a:rPr lang="en-US" sz="2000" dirty="0">
                <a:latin typeface="Times New Roman" panose="02020603050405020304" pitchFamily="18" charset="0"/>
                <a:cs typeface="Times New Roman" panose="02020603050405020304" pitchFamily="18" charset="0"/>
              </a:rPr>
              <a:t>class Grader</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51204" name="Picture 5" descr="figp147"/>
          <p:cNvPicPr>
            <a:picLocks noChangeAspect="1" noChangeArrowheads="1"/>
          </p:cNvPicPr>
          <p:nvPr/>
        </p:nvPicPr>
        <p:blipFill>
          <a:blip r:embed="rId1"/>
          <a:srcRect/>
          <a:stretch>
            <a:fillRect/>
          </a:stretch>
        </p:blipFill>
        <p:spPr bwMode="auto">
          <a:xfrm>
            <a:off x="1590505" y="2137200"/>
            <a:ext cx="8817852" cy="3783012"/>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15751" y="938414"/>
            <a:ext cx="10360501" cy="574453"/>
          </a:xfrm>
        </p:spPr>
        <p:txBody>
          <a:bodyPr>
            <a:spAutoFit/>
          </a:bodyPr>
          <a:lstStyle/>
          <a:p>
            <a:pPr algn="ctr"/>
            <a:r>
              <a:rPr lang="en-US" sz="3400" dirty="0">
                <a:solidFill>
                  <a:srgbClr val="FF0000"/>
                </a:solidFill>
                <a:latin typeface="Copperplate Gothic Light" panose="020E0507020206020404" pitchFamily="34" charset="0"/>
              </a:rPr>
              <a:t>Multibranch if-else Statements, cont.</a:t>
            </a:r>
            <a:endParaRPr lang="en-US" sz="3400" dirty="0">
              <a:solidFill>
                <a:srgbClr val="FF0000"/>
              </a:solidFill>
              <a:latin typeface="Copperplate Gothic Light" panose="020E0507020206020404" pitchFamily="34" charset="0"/>
            </a:endParaRPr>
          </a:p>
        </p:txBody>
      </p:sp>
      <p:sp>
        <p:nvSpPr>
          <p:cNvPr id="52227" name="Rectangle 3"/>
          <p:cNvSpPr>
            <a:spLocks noGrp="1" noChangeArrowheads="1"/>
          </p:cNvSpPr>
          <p:nvPr>
            <p:ph idx="1"/>
          </p:nvPr>
        </p:nvSpPr>
        <p:spPr>
          <a:xfrm>
            <a:off x="915751" y="1771415"/>
            <a:ext cx="10360501" cy="369332"/>
          </a:xfrm>
        </p:spPr>
        <p:txBody>
          <a:bodyPr>
            <a:spAutoFit/>
          </a:bodyPr>
          <a:lstStyle/>
          <a:p>
            <a:r>
              <a:rPr lang="en-US" sz="2000" dirty="0">
                <a:latin typeface="Times New Roman" panose="02020603050405020304" pitchFamily="18" charset="0"/>
                <a:cs typeface="Times New Roman" panose="02020603050405020304" pitchFamily="18" charset="0"/>
              </a:rPr>
              <a:t>equivalent logically</a:t>
            </a:r>
            <a:endParaRPr lang="en-US" sz="2000" dirty="0">
              <a:latin typeface="Times New Roman" panose="02020603050405020304" pitchFamily="18" charset="0"/>
              <a:cs typeface="Times New Roman" panose="02020603050405020304" pitchFamily="18" charset="0"/>
            </a:endParaRPr>
          </a:p>
        </p:txBody>
      </p:sp>
      <p:sp>
        <p:nvSpPr>
          <p:cNvPr id="52228" name="Text Box 5"/>
          <p:cNvSpPr txBox="1">
            <a:spLocks noChangeArrowheads="1"/>
          </p:cNvSpPr>
          <p:nvPr/>
        </p:nvSpPr>
        <p:spPr bwMode="auto">
          <a:xfrm>
            <a:off x="1826859" y="2510094"/>
            <a:ext cx="3230115" cy="2862322"/>
          </a:xfrm>
          <a:prstGeom prst="rect">
            <a:avLst/>
          </a:prstGeom>
          <a:noFill/>
          <a:ln w="9525">
            <a:noFill/>
            <a:miter lim="800000"/>
          </a:ln>
        </p:spPr>
        <p:txBody>
          <a:bodyPr wrap="none">
            <a:spAutoFit/>
          </a:bodyPr>
          <a:lstStyle/>
          <a:p>
            <a:r>
              <a:rPr lang="en-US" dirty="0"/>
              <a:t>if (score &gt;= 90)</a:t>
            </a:r>
            <a:endParaRPr lang="en-US" dirty="0"/>
          </a:p>
          <a:p>
            <a:r>
              <a:rPr lang="en-US" dirty="0"/>
              <a:t>  grade = ‘A’;</a:t>
            </a:r>
            <a:endParaRPr lang="en-US" dirty="0"/>
          </a:p>
          <a:p>
            <a:r>
              <a:rPr lang="en-US" dirty="0"/>
              <a:t>if ((score &gt;= 80) &amp;&amp; (score &lt; 90))</a:t>
            </a:r>
            <a:endParaRPr lang="en-US" dirty="0"/>
          </a:p>
          <a:p>
            <a:r>
              <a:rPr lang="en-US" dirty="0"/>
              <a:t>  grade = ‘B’;</a:t>
            </a:r>
            <a:endParaRPr lang="en-US" dirty="0"/>
          </a:p>
          <a:p>
            <a:r>
              <a:rPr lang="en-US" dirty="0"/>
              <a:t>if ((score &gt;= 70) &amp;&amp; (score &lt; 80))</a:t>
            </a:r>
            <a:endParaRPr lang="en-US" dirty="0"/>
          </a:p>
          <a:p>
            <a:r>
              <a:rPr lang="en-US" dirty="0"/>
              <a:t>  grade = ‘C’;</a:t>
            </a:r>
            <a:endParaRPr lang="en-US" dirty="0"/>
          </a:p>
          <a:p>
            <a:r>
              <a:rPr lang="en-US" dirty="0"/>
              <a:t>if ((score &gt;= 60) &amp;&amp; (score &lt; 70))</a:t>
            </a:r>
            <a:endParaRPr lang="en-US" dirty="0"/>
          </a:p>
          <a:p>
            <a:r>
              <a:rPr lang="en-US" dirty="0"/>
              <a:t>  grade = ‘D’;</a:t>
            </a:r>
            <a:endParaRPr lang="en-US" dirty="0"/>
          </a:p>
          <a:p>
            <a:r>
              <a:rPr lang="en-US" dirty="0"/>
              <a:t>if (score &lt; 60)</a:t>
            </a:r>
            <a:endParaRPr lang="en-US" dirty="0"/>
          </a:p>
          <a:p>
            <a:r>
              <a:rPr lang="en-US" dirty="0"/>
              <a:t>  grade = ‘F’;</a:t>
            </a:r>
            <a:endParaRPr lang="en-US"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a:t>
            </a:r>
            <a:endParaRPr lang="en-US" sz="3400" dirty="0">
              <a:solidFill>
                <a:srgbClr val="FF0000"/>
              </a:solidFill>
              <a:latin typeface="Copperplate Gothic Light" panose="020E0507020206020404" pitchFamily="34" charset="0"/>
            </a:endParaRPr>
          </a:p>
        </p:txBody>
      </p:sp>
      <p:sp>
        <p:nvSpPr>
          <p:cNvPr id="53251" name="Rectangle 3"/>
          <p:cNvSpPr>
            <a:spLocks noGrp="1" noChangeArrowheads="1"/>
          </p:cNvSpPr>
          <p:nvPr>
            <p:ph idx="1"/>
          </p:nvPr>
        </p:nvSpPr>
        <p:spPr>
          <a:xfrm>
            <a:off x="915751" y="1492314"/>
            <a:ext cx="10360501" cy="1328569"/>
          </a:xfrm>
        </p:spPr>
        <p:txBody>
          <a:bodyPr>
            <a:spAutoFit/>
          </a:bodyPr>
          <a:lstStyle/>
          <a:p>
            <a:r>
              <a:rPr lang="en-US" sz="2000" dirty="0">
                <a:latin typeface="Times New Roman" panose="02020603050405020304" pitchFamily="18" charset="0"/>
                <a:cs typeface="Times New Roman" panose="02020603050405020304" pitchFamily="18" charset="0"/>
              </a:rPr>
              <a:t>The switch statement is a multiway branch that makes a decision based on an </a:t>
            </a:r>
            <a:r>
              <a:rPr lang="en-US" sz="2000" i="1" dirty="0">
                <a:latin typeface="Times New Roman" panose="02020603050405020304" pitchFamily="18" charset="0"/>
                <a:cs typeface="Times New Roman" panose="02020603050405020304" pitchFamily="18" charset="0"/>
              </a:rPr>
              <a:t>integral </a:t>
            </a:r>
            <a:r>
              <a:rPr lang="en-US" sz="2000" dirty="0">
                <a:latin typeface="Times New Roman" panose="02020603050405020304" pitchFamily="18" charset="0"/>
                <a:cs typeface="Times New Roman" panose="02020603050405020304" pitchFamily="18" charset="0"/>
              </a:rPr>
              <a:t>(integer or character) expression.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switch statement begins with the keyword switch followed by an integral expression in parentheses and called the </a:t>
            </a:r>
            <a:r>
              <a:rPr lang="en-US" sz="2000" i="1" dirty="0">
                <a:latin typeface="Times New Roman" panose="02020603050405020304" pitchFamily="18" charset="0"/>
                <a:cs typeface="Times New Roman" panose="02020603050405020304" pitchFamily="18" charset="0"/>
              </a:rPr>
              <a:t>controlling expression.</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endParaRPr lang="en-US" sz="3400" dirty="0">
              <a:solidFill>
                <a:srgbClr val="FF0000"/>
              </a:solidFill>
              <a:latin typeface="Copperplate Gothic Light" panose="020E0507020206020404" pitchFamily="34" charset="0"/>
            </a:endParaRPr>
          </a:p>
        </p:txBody>
      </p:sp>
      <p:sp>
        <p:nvSpPr>
          <p:cNvPr id="54275" name="Rectangle 3"/>
          <p:cNvSpPr>
            <a:spLocks noGrp="1" noChangeArrowheads="1"/>
          </p:cNvSpPr>
          <p:nvPr>
            <p:ph idx="1"/>
          </p:nvPr>
        </p:nvSpPr>
        <p:spPr>
          <a:xfrm>
            <a:off x="915751" y="1752601"/>
            <a:ext cx="10360501" cy="2203167"/>
          </a:xfrm>
        </p:spPr>
        <p:txBody>
          <a:bodyPr>
            <a:spAutoFit/>
          </a:bodyPr>
          <a:lstStyle/>
          <a:p>
            <a:r>
              <a:rPr lang="en-US" sz="2000" dirty="0">
                <a:latin typeface="Times New Roman" panose="02020603050405020304" pitchFamily="18" charset="0"/>
                <a:cs typeface="Times New Roman" panose="02020603050405020304" pitchFamily="18" charset="0"/>
              </a:rPr>
              <a:t>A list of cases follows, enclosed in braces.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Each case consists of the keyword case followed by</a:t>
            </a:r>
            <a:endParaRPr lang="en-US" sz="2000" dirty="0">
              <a:latin typeface="Times New Roman" panose="02020603050405020304" pitchFamily="18" charset="0"/>
              <a:cs typeface="Times New Roman" panose="02020603050405020304" pitchFamily="18" charset="0"/>
            </a:endParaRPr>
          </a:p>
          <a:p>
            <a:pPr lvl="1">
              <a:lnSpc>
                <a:spcPct val="90000"/>
              </a:lnSpc>
            </a:pPr>
            <a:r>
              <a:rPr lang="en-US" sz="2000" dirty="0">
                <a:latin typeface="Times New Roman" panose="02020603050405020304" pitchFamily="18" charset="0"/>
                <a:cs typeface="Times New Roman" panose="02020603050405020304" pitchFamily="18" charset="0"/>
              </a:rPr>
              <a:t>a constant called the </a:t>
            </a:r>
            <a:r>
              <a:rPr lang="en-US" sz="2000" i="1" dirty="0">
                <a:latin typeface="Times New Roman" panose="02020603050405020304" pitchFamily="18" charset="0"/>
                <a:cs typeface="Times New Roman" panose="02020603050405020304" pitchFamily="18" charset="0"/>
              </a:rPr>
              <a:t>case label</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 colon</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 list of statements.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list is searched for a case label matching the controlling expression.</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endParaRPr lang="en-US" sz="3400" dirty="0">
              <a:solidFill>
                <a:srgbClr val="FF0000"/>
              </a:solidFill>
              <a:latin typeface="Copperplate Gothic Light" panose="020E0507020206020404" pitchFamily="34" charset="0"/>
            </a:endParaRPr>
          </a:p>
        </p:txBody>
      </p:sp>
      <p:sp>
        <p:nvSpPr>
          <p:cNvPr id="55299" name="Rectangle 3"/>
          <p:cNvSpPr>
            <a:spLocks noGrp="1" noChangeArrowheads="1"/>
          </p:cNvSpPr>
          <p:nvPr>
            <p:ph idx="1"/>
          </p:nvPr>
        </p:nvSpPr>
        <p:spPr>
          <a:xfrm>
            <a:off x="915751" y="1828801"/>
            <a:ext cx="10360501" cy="1490152"/>
          </a:xfrm>
        </p:spPr>
        <p:txBody>
          <a:bodyPr>
            <a:spAutoFit/>
          </a:bodyPr>
          <a:lstStyle/>
          <a:p>
            <a:pPr>
              <a:lnSpc>
                <a:spcPct val="90000"/>
              </a:lnSpc>
            </a:pPr>
            <a:r>
              <a:rPr lang="en-US" sz="2000" dirty="0">
                <a:latin typeface="Times New Roman" panose="02020603050405020304" pitchFamily="18" charset="0"/>
                <a:cs typeface="Times New Roman" panose="02020603050405020304" pitchFamily="18" charset="0"/>
              </a:rPr>
              <a:t>The action associated with a matching case label is executed.</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If no match is found, the case labeled default is executed.</a:t>
            </a:r>
            <a:endParaRPr lang="en-US" sz="2000" dirty="0">
              <a:latin typeface="Times New Roman" panose="02020603050405020304" pitchFamily="18" charset="0"/>
              <a:cs typeface="Times New Roman" panose="02020603050405020304" pitchFamily="18" charset="0"/>
            </a:endParaRPr>
          </a:p>
          <a:p>
            <a:pPr lvl="1">
              <a:lnSpc>
                <a:spcPct val="90000"/>
              </a:lnSpc>
            </a:pPr>
            <a:r>
              <a:rPr lang="en-US" sz="2000" dirty="0">
                <a:latin typeface="Times New Roman" panose="02020603050405020304" pitchFamily="18" charset="0"/>
                <a:cs typeface="Times New Roman" panose="02020603050405020304" pitchFamily="18" charset="0"/>
              </a:rPr>
              <a:t>The default case is optional, but recommended, even if it simply prints a message.</a:t>
            </a:r>
            <a:endParaRPr lang="en-US" sz="2000" dirty="0">
              <a:latin typeface="Times New Roman" panose="02020603050405020304" pitchFamily="18" charset="0"/>
              <a:cs typeface="Times New Roman" panose="02020603050405020304" pitchFamily="18" charset="0"/>
            </a:endParaRPr>
          </a:p>
          <a:p>
            <a:pPr>
              <a:lnSpc>
                <a:spcPct val="80000"/>
              </a:lnSpc>
            </a:pPr>
            <a:r>
              <a:rPr lang="en-US" sz="2000" dirty="0">
                <a:latin typeface="Times New Roman" panose="02020603050405020304" pitchFamily="18" charset="0"/>
                <a:cs typeface="Times New Roman" panose="02020603050405020304" pitchFamily="18" charset="0"/>
              </a:rPr>
              <a:t>Repeated case labels are not allowed.</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1427431" y="1493822"/>
            <a:ext cx="9144000" cy="4267200"/>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class to display a simple message:</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MyProgram</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(“First Java program.");</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90000"/>
              </a:lnSpc>
              <a:buFontTx/>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7106"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Simple Java Program</a:t>
            </a:r>
            <a:endParaRPr sz="3400" dirty="0">
              <a:solidFill>
                <a:srgbClr val="FF0000"/>
              </a:solidFill>
              <a:latin typeface="Copperplate Gothic Light" panose="020E0507020206020404" pitchFamily="34" charset="0"/>
              <a:ea typeface="+mn-ea"/>
              <a:cs typeface="Arial" panose="020B0604020202020204" pitchFamily="34" charset="0"/>
            </a:endParaRPr>
          </a:p>
        </p:txBody>
      </p:sp>
      <p:sp>
        <p:nvSpPr>
          <p:cNvPr id="4"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5"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6"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15751" y="4987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endParaRPr lang="en-US" sz="3400" dirty="0">
              <a:solidFill>
                <a:srgbClr val="FF0000"/>
              </a:solidFill>
              <a:latin typeface="Copperplate Gothic Light" panose="020E0507020206020404" pitchFamily="34" charset="0"/>
            </a:endParaRPr>
          </a:p>
        </p:txBody>
      </p:sp>
      <p:sp>
        <p:nvSpPr>
          <p:cNvPr id="56323" name="Rectangle 3"/>
          <p:cNvSpPr>
            <a:spLocks noGrp="1" noChangeArrowheads="1"/>
          </p:cNvSpPr>
          <p:nvPr>
            <p:ph idx="1"/>
          </p:nvPr>
        </p:nvSpPr>
        <p:spPr>
          <a:xfrm>
            <a:off x="915751" y="1295402"/>
            <a:ext cx="10360501" cy="480131"/>
          </a:xfrm>
        </p:spPr>
        <p:txBody>
          <a:bodyPr>
            <a:spAutoFit/>
          </a:bodyPr>
          <a:lstStyle/>
          <a:p>
            <a:r>
              <a:rPr lang="en-US" sz="2000" dirty="0">
                <a:latin typeface="Courier New" panose="02070309020205020404" pitchFamily="49" charset="0"/>
              </a:rPr>
              <a:t>class </a:t>
            </a:r>
            <a:r>
              <a:rPr lang="en-US" sz="2000" dirty="0" err="1">
                <a:latin typeface="Courier New" panose="02070309020205020404" pitchFamily="49" charset="0"/>
              </a:rPr>
              <a:t>MultipleBirths</a:t>
            </a:r>
            <a:r>
              <a:rPr lang="en-US" dirty="0">
                <a:latin typeface="Arial" panose="020B0604020202020204" pitchFamily="34" charset="0"/>
              </a:rPr>
              <a:t> </a:t>
            </a:r>
            <a:endParaRPr lang="en-US" dirty="0">
              <a:latin typeface="Arial" panose="020B0604020202020204" pitchFamily="34" charset="0"/>
            </a:endParaRPr>
          </a:p>
        </p:txBody>
      </p:sp>
      <p:pic>
        <p:nvPicPr>
          <p:cNvPr id="56324" name="Picture 4" descr="figp150"/>
          <p:cNvPicPr>
            <a:picLocks noChangeAspect="1" noChangeArrowheads="1"/>
          </p:cNvPicPr>
          <p:nvPr/>
        </p:nvPicPr>
        <p:blipFill>
          <a:blip r:embed="rId1"/>
          <a:srcRect/>
          <a:stretch>
            <a:fillRect/>
          </a:stretch>
        </p:blipFill>
        <p:spPr bwMode="auto">
          <a:xfrm>
            <a:off x="1728339" y="1981200"/>
            <a:ext cx="8591429" cy="4052888"/>
          </a:xfrm>
          <a:prstGeom prst="rect">
            <a:avLst/>
          </a:prstGeom>
          <a:noFill/>
          <a:ln w="9525">
            <a:noFill/>
            <a:miter lim="800000"/>
            <a:headEnd/>
            <a:tailEnd/>
          </a:ln>
        </p:spPr>
      </p:pic>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endParaRPr lang="en-US" sz="3400" dirty="0">
              <a:solidFill>
                <a:srgbClr val="FF0000"/>
              </a:solidFill>
              <a:latin typeface="Copperplate Gothic Light" panose="020E0507020206020404" pitchFamily="34" charset="0"/>
            </a:endParaRPr>
          </a:p>
        </p:txBody>
      </p:sp>
      <p:sp>
        <p:nvSpPr>
          <p:cNvPr id="57347" name="Rectangle 3"/>
          <p:cNvSpPr>
            <a:spLocks noGrp="1" noChangeArrowheads="1"/>
          </p:cNvSpPr>
          <p:nvPr>
            <p:ph idx="1"/>
          </p:nvPr>
        </p:nvSpPr>
        <p:spPr>
          <a:xfrm>
            <a:off x="915751" y="1981200"/>
            <a:ext cx="10360501" cy="1456809"/>
          </a:xfrm>
        </p:spPr>
        <p:txBody>
          <a:bodyPr>
            <a:spAutoFit/>
          </a:bodyPr>
          <a:lstStyle/>
          <a:p>
            <a:r>
              <a:rPr lang="en-US" sz="2000" dirty="0">
                <a:latin typeface="Times New Roman" panose="02020603050405020304" pitchFamily="18" charset="0"/>
                <a:cs typeface="Times New Roman" panose="02020603050405020304" pitchFamily="18" charset="0"/>
              </a:rPr>
              <a:t>The action for each case typically ends with the word break.</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optional break statement prevents the consideration of other cases.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controlling expression can be anything that evaluates to an </a:t>
            </a:r>
            <a:r>
              <a:rPr lang="en-US" sz="2000" dirty="0">
                <a:solidFill>
                  <a:srgbClr val="FF3300"/>
                </a:solidFill>
                <a:latin typeface="Times New Roman" panose="02020603050405020304" pitchFamily="18" charset="0"/>
                <a:cs typeface="Times New Roman" panose="02020603050405020304" pitchFamily="18" charset="0"/>
              </a:rPr>
              <a:t>integral type (integer or character).</a:t>
            </a:r>
            <a:endParaRPr lang="en-US" sz="2000" dirty="0">
              <a:solidFill>
                <a:srgbClr val="FF3300"/>
              </a:solidFill>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15751" y="846414"/>
            <a:ext cx="10360501" cy="563231"/>
          </a:xfrm>
        </p:spPr>
        <p:txBody>
          <a:bodyPr>
            <a:spAutoFit/>
          </a:bodyPr>
          <a:lstStyle/>
          <a:p>
            <a:pPr algn="ctr"/>
            <a:r>
              <a:rPr lang="en-US" sz="3400" dirty="0">
                <a:solidFill>
                  <a:srgbClr val="FF0000"/>
                </a:solidFill>
                <a:latin typeface="Copperplate Gothic Light" panose="020E0507020206020404" pitchFamily="34" charset="0"/>
              </a:rPr>
              <a:t>The switch Statement, cont.</a:t>
            </a:r>
            <a:endParaRPr lang="en-US" sz="3400" dirty="0">
              <a:solidFill>
                <a:srgbClr val="FF0000"/>
              </a:solidFill>
              <a:latin typeface="Copperplate Gothic Light" panose="020E0507020206020404" pitchFamily="34" charset="0"/>
            </a:endParaRPr>
          </a:p>
        </p:txBody>
      </p:sp>
      <p:sp>
        <p:nvSpPr>
          <p:cNvPr id="58371" name="Rectangle 3"/>
          <p:cNvSpPr>
            <a:spLocks noGrp="1" noChangeArrowheads="1"/>
          </p:cNvSpPr>
          <p:nvPr>
            <p:ph idx="1"/>
          </p:nvPr>
        </p:nvSpPr>
        <p:spPr>
          <a:xfrm>
            <a:off x="915751" y="1831976"/>
            <a:ext cx="10360501" cy="3964162"/>
          </a:xfrm>
        </p:spPr>
        <p:txBody>
          <a:bodyPr>
            <a:spAutoFit/>
          </a:bodyPr>
          <a:lstStyle/>
          <a:p>
            <a:r>
              <a:rPr lang="en-US" sz="2400" dirty="0">
                <a:latin typeface="Arial" panose="020B0604020202020204" pitchFamily="34" charset="0"/>
              </a:rPr>
              <a:t>syntax</a:t>
            </a:r>
            <a:endParaRPr lang="en-US" sz="2400" dirty="0">
              <a:latin typeface="Arial" panose="020B0604020202020204" pitchFamily="34" charset="0"/>
            </a:endParaRPr>
          </a:p>
          <a:p>
            <a:pPr lvl="1">
              <a:lnSpc>
                <a:spcPct val="90000"/>
              </a:lnSpc>
              <a:buFontTx/>
              <a:buNone/>
            </a:pPr>
            <a:r>
              <a:rPr lang="en-US" sz="2000" dirty="0">
                <a:latin typeface="Courier New" panose="02070309020205020404" pitchFamily="49" charset="0"/>
              </a:rPr>
              <a:t>switch (</a:t>
            </a:r>
            <a:r>
              <a:rPr lang="en-US" sz="2000" dirty="0" err="1">
                <a:latin typeface="Courier New" panose="02070309020205020404" pitchFamily="49" charset="0"/>
              </a:rPr>
              <a:t>Controlling_Expression</a:t>
            </a:r>
            <a:r>
              <a:rPr lang="en-US" sz="2000" dirty="0">
                <a:latin typeface="Courier New" panose="02070309020205020404" pitchFamily="49" charset="0"/>
              </a:rPr>
              <a:t>)</a:t>
            </a:r>
            <a:endParaRPr lang="en-US" sz="2000" dirty="0">
              <a:latin typeface="Courier New" panose="02070309020205020404" pitchFamily="49" charset="0"/>
            </a:endParaRPr>
          </a:p>
          <a:p>
            <a:pPr lvl="1">
              <a:lnSpc>
                <a:spcPct val="90000"/>
              </a:lnSpc>
              <a:buFontTx/>
              <a:buNone/>
            </a:pPr>
            <a:r>
              <a:rPr lang="en-US" sz="2000" dirty="0">
                <a:latin typeface="Courier New" panose="02070309020205020404" pitchFamily="49" charset="0"/>
              </a:rPr>
              <a:t>{</a:t>
            </a:r>
            <a:endParaRPr lang="en-US" sz="2000" dirty="0">
              <a:latin typeface="Courier New" panose="02070309020205020404" pitchFamily="49" charset="0"/>
            </a:endParaRPr>
          </a:p>
          <a:p>
            <a:pPr lvl="1">
              <a:lnSpc>
                <a:spcPct val="90000"/>
              </a:lnSpc>
              <a:buFontTx/>
              <a:buNone/>
            </a:pPr>
            <a:r>
              <a:rPr lang="en-US" sz="2000" dirty="0">
                <a:latin typeface="Courier New" panose="02070309020205020404" pitchFamily="49" charset="0"/>
              </a:rPr>
              <a:t>		case </a:t>
            </a:r>
            <a:r>
              <a:rPr lang="en-US" sz="2000" i="1" dirty="0" err="1">
                <a:latin typeface="Courier New" panose="02070309020205020404" pitchFamily="49" charset="0"/>
              </a:rPr>
              <a:t>Case_Label</a:t>
            </a:r>
            <a:r>
              <a:rPr lang="en-US" sz="2000" dirty="0">
                <a:latin typeface="Courier New" panose="02070309020205020404" pitchFamily="49" charset="0"/>
              </a:rPr>
              <a:t>:</a:t>
            </a:r>
            <a:endParaRPr lang="en-US" sz="2000" dirty="0">
              <a:latin typeface="Courier New" panose="02070309020205020404" pitchFamily="49" charset="0"/>
            </a:endParaRPr>
          </a:p>
          <a:p>
            <a:pPr lvl="1">
              <a:lnSpc>
                <a:spcPct val="90000"/>
              </a:lnSpc>
              <a:buFontTx/>
              <a:buNone/>
            </a:pPr>
            <a:r>
              <a:rPr lang="en-US" sz="2000" dirty="0">
                <a:latin typeface="Courier New" panose="02070309020205020404" pitchFamily="49" charset="0"/>
              </a:rPr>
              <a:t>			</a:t>
            </a:r>
            <a:r>
              <a:rPr lang="en-US" sz="2000" i="1" dirty="0">
                <a:latin typeface="Courier New" panose="02070309020205020404" pitchFamily="49" charset="0"/>
              </a:rPr>
              <a:t>Statement(s)</a:t>
            </a:r>
            <a:r>
              <a:rPr lang="en-US" sz="2000" dirty="0">
                <a:latin typeface="Courier New" panose="02070309020205020404" pitchFamily="49" charset="0"/>
              </a:rPr>
              <a:t>;</a:t>
            </a:r>
            <a:endParaRPr lang="en-US" sz="2000" dirty="0">
              <a:latin typeface="Courier New" panose="02070309020205020404" pitchFamily="49" charset="0"/>
            </a:endParaRPr>
          </a:p>
          <a:p>
            <a:pPr lvl="1">
              <a:lnSpc>
                <a:spcPct val="90000"/>
              </a:lnSpc>
              <a:buFontTx/>
              <a:buNone/>
            </a:pPr>
            <a:r>
              <a:rPr lang="en-US" sz="2000" dirty="0">
                <a:latin typeface="Courier New" panose="02070309020205020404" pitchFamily="49" charset="0"/>
              </a:rPr>
              <a:t>			break;</a:t>
            </a:r>
            <a:endParaRPr lang="en-US" sz="2000" dirty="0">
              <a:latin typeface="Courier New" panose="02070309020205020404" pitchFamily="49" charset="0"/>
            </a:endParaRPr>
          </a:p>
          <a:p>
            <a:pPr lvl="1">
              <a:lnSpc>
                <a:spcPct val="90000"/>
              </a:lnSpc>
              <a:buFontTx/>
              <a:buNone/>
            </a:pPr>
            <a:r>
              <a:rPr lang="en-US" sz="2000" dirty="0">
                <a:latin typeface="Courier New" panose="02070309020205020404" pitchFamily="49" charset="0"/>
              </a:rPr>
              <a:t>		case </a:t>
            </a:r>
            <a:r>
              <a:rPr lang="en-US" sz="2000" i="1" dirty="0" err="1">
                <a:latin typeface="Courier New" panose="02070309020205020404" pitchFamily="49" charset="0"/>
              </a:rPr>
              <a:t>Case_Label</a:t>
            </a:r>
            <a:r>
              <a:rPr lang="en-US" sz="2000" dirty="0">
                <a:latin typeface="Courier New" panose="02070309020205020404" pitchFamily="49" charset="0"/>
              </a:rPr>
              <a:t>:</a:t>
            </a:r>
            <a:endParaRPr lang="en-US" sz="2000" dirty="0">
              <a:latin typeface="Courier New" panose="02070309020205020404" pitchFamily="49" charset="0"/>
            </a:endParaRPr>
          </a:p>
          <a:p>
            <a:pPr lvl="1">
              <a:lnSpc>
                <a:spcPct val="90000"/>
              </a:lnSpc>
              <a:buFontTx/>
              <a:buNone/>
            </a:pPr>
            <a:r>
              <a:rPr lang="en-US" sz="2000" dirty="0">
                <a:latin typeface="Courier New" panose="02070309020205020404" pitchFamily="49" charset="0"/>
              </a:rPr>
              <a:t>		…</a:t>
            </a:r>
            <a:endParaRPr lang="en-US" sz="2000" dirty="0">
              <a:latin typeface="Courier New" panose="02070309020205020404" pitchFamily="49" charset="0"/>
            </a:endParaRPr>
          </a:p>
          <a:p>
            <a:pPr lvl="1">
              <a:lnSpc>
                <a:spcPct val="90000"/>
              </a:lnSpc>
              <a:buFontTx/>
              <a:buNone/>
            </a:pPr>
            <a:r>
              <a:rPr lang="en-US" sz="2000" dirty="0">
                <a:latin typeface="Courier New" panose="02070309020205020404" pitchFamily="49" charset="0"/>
              </a:rPr>
              <a:t>		default:</a:t>
            </a:r>
            <a:endParaRPr lang="en-US" sz="2000" dirty="0">
              <a:latin typeface="Courier New" panose="02070309020205020404" pitchFamily="49" charset="0"/>
            </a:endParaRPr>
          </a:p>
          <a:p>
            <a:pPr lvl="1">
              <a:lnSpc>
                <a:spcPct val="90000"/>
              </a:lnSpc>
              <a:buFontTx/>
              <a:buNone/>
            </a:pPr>
            <a:r>
              <a:rPr lang="en-US" sz="2000" dirty="0">
                <a:latin typeface="Courier New" panose="02070309020205020404" pitchFamily="49" charset="0"/>
              </a:rPr>
              <a:t>		…</a:t>
            </a:r>
            <a:endParaRPr lang="en-US" sz="2000" dirty="0">
              <a:latin typeface="Courier New" panose="02070309020205020404" pitchFamily="49" charset="0"/>
            </a:endParaRPr>
          </a:p>
          <a:p>
            <a:pPr lvl="1">
              <a:lnSpc>
                <a:spcPct val="90000"/>
              </a:lnSpc>
              <a:buFontTx/>
              <a:buNone/>
            </a:pPr>
            <a:r>
              <a:rPr lang="en-US" sz="2000" dirty="0">
                <a:latin typeface="Courier New" panose="02070309020205020404" pitchFamily="49" charset="0"/>
              </a:rPr>
              <a:t>}</a:t>
            </a:r>
            <a:endParaRPr lang="en-US" sz="2000" dirty="0">
              <a:latin typeface="Courier New" panose="02070309020205020404" pitchFamily="49"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algn="ctr"/>
            <a:r>
              <a:rPr lang="en-US" sz="3400" dirty="0">
                <a:solidFill>
                  <a:srgbClr val="FF0000"/>
                </a:solidFill>
                <a:latin typeface="Copperplate Gothic Light" panose="020E0507020206020404" pitchFamily="34" charset="0"/>
              </a:rPr>
              <a:t>Switch with char Type</a:t>
            </a:r>
            <a:endParaRPr lang="en-US" sz="3400" dirty="0">
              <a:solidFill>
                <a:srgbClr val="FF0000"/>
              </a:solidFill>
              <a:latin typeface="Copperplate Gothic Light" panose="020E0507020206020404" pitchFamily="34" charset="0"/>
            </a:endParaRPr>
          </a:p>
        </p:txBody>
      </p:sp>
      <p:sp>
        <p:nvSpPr>
          <p:cNvPr id="59395" name="Text Box 5"/>
          <p:cNvSpPr txBox="1">
            <a:spLocks noChangeArrowheads="1"/>
          </p:cNvSpPr>
          <p:nvPr/>
        </p:nvSpPr>
        <p:spPr bwMode="auto">
          <a:xfrm>
            <a:off x="2113472" y="2276476"/>
            <a:ext cx="184731" cy="461665"/>
          </a:xfrm>
          <a:prstGeom prst="rect">
            <a:avLst/>
          </a:prstGeom>
          <a:noFill/>
          <a:ln w="9525">
            <a:noFill/>
            <a:miter lim="800000"/>
          </a:ln>
        </p:spPr>
        <p:txBody>
          <a:bodyPr wrap="none">
            <a:spAutoFit/>
          </a:bodyPr>
          <a:lstStyle/>
          <a:p>
            <a:endParaRPr lang="en-US" sz="2400"/>
          </a:p>
        </p:txBody>
      </p:sp>
      <p:sp>
        <p:nvSpPr>
          <p:cNvPr id="59396" name="Text Box 7"/>
          <p:cNvSpPr txBox="1">
            <a:spLocks noChangeArrowheads="1"/>
          </p:cNvSpPr>
          <p:nvPr/>
        </p:nvSpPr>
        <p:spPr bwMode="auto">
          <a:xfrm>
            <a:off x="1322044" y="1752601"/>
            <a:ext cx="4851200" cy="4770537"/>
          </a:xfrm>
          <a:prstGeom prst="rect">
            <a:avLst/>
          </a:prstGeom>
          <a:noFill/>
          <a:ln w="9525">
            <a:noFill/>
            <a:miter lim="800000"/>
          </a:ln>
        </p:spPr>
        <p:txBody>
          <a:bodyPr wrap="none">
            <a:spAutoFit/>
          </a:bodyPr>
          <a:lstStyle/>
          <a:p>
            <a:r>
              <a:rPr lang="en-US" sz="1600"/>
              <a:t>	char grade = 'A';</a:t>
            </a:r>
            <a:endParaRPr lang="en-US" sz="1600"/>
          </a:p>
          <a:p>
            <a:r>
              <a:rPr lang="en-US" sz="1600"/>
              <a:t>	switch(grade)</a:t>
            </a:r>
            <a:endParaRPr lang="en-US" sz="1600"/>
          </a:p>
          <a:p>
            <a:r>
              <a:rPr lang="en-US" sz="1600"/>
              <a:t>	{</a:t>
            </a:r>
            <a:endParaRPr lang="en-US" sz="1600"/>
          </a:p>
          <a:p>
            <a:r>
              <a:rPr lang="en-US" sz="1600"/>
              <a:t>	    case 'A':</a:t>
            </a:r>
            <a:endParaRPr lang="en-US" sz="1600"/>
          </a:p>
          <a:p>
            <a:r>
              <a:rPr lang="en-US" sz="1600"/>
              <a:t>	    case 'B':</a:t>
            </a:r>
            <a:endParaRPr lang="en-US" sz="1600"/>
          </a:p>
          <a:p>
            <a:r>
              <a:rPr lang="en-US" sz="1600"/>
              <a:t>	    case 'C':</a:t>
            </a:r>
            <a:endParaRPr lang="en-US" sz="1600"/>
          </a:p>
          <a:p>
            <a:r>
              <a:rPr lang="en-US" sz="1600"/>
              <a:t>	    case 'D':</a:t>
            </a:r>
            <a:endParaRPr lang="en-US" sz="1600"/>
          </a:p>
          <a:p>
            <a:r>
              <a:rPr lang="en-US" sz="1600"/>
              <a:t>		System.out.println("Pass");</a:t>
            </a:r>
            <a:endParaRPr lang="en-US" sz="1600"/>
          </a:p>
          <a:p>
            <a:r>
              <a:rPr lang="en-US" sz="1600"/>
              <a:t>		break;</a:t>
            </a:r>
            <a:endParaRPr lang="en-US" sz="1600"/>
          </a:p>
          <a:p>
            <a:r>
              <a:rPr lang="en-US" sz="1600"/>
              <a:t>	    case 'W':</a:t>
            </a:r>
            <a:endParaRPr lang="en-US" sz="1600"/>
          </a:p>
          <a:p>
            <a:r>
              <a:rPr lang="en-US" sz="1600"/>
              <a:t>		System.out.println("Withdraw");</a:t>
            </a:r>
            <a:endParaRPr lang="en-US" sz="1600"/>
          </a:p>
          <a:p>
            <a:r>
              <a:rPr lang="en-US" sz="1600"/>
              <a:t>		break;</a:t>
            </a:r>
            <a:endParaRPr lang="en-US" sz="1600"/>
          </a:p>
          <a:p>
            <a:r>
              <a:rPr lang="en-US" sz="1600"/>
              <a:t>	    case 'I':</a:t>
            </a:r>
            <a:endParaRPr lang="en-US" sz="1600"/>
          </a:p>
          <a:p>
            <a:r>
              <a:rPr lang="en-US" sz="1600"/>
              <a:t>		System.out.println("Incomplete");</a:t>
            </a:r>
            <a:endParaRPr lang="en-US" sz="1600"/>
          </a:p>
          <a:p>
            <a:r>
              <a:rPr lang="en-US" sz="1600"/>
              <a:t>		break;</a:t>
            </a:r>
            <a:endParaRPr lang="en-US" sz="1600"/>
          </a:p>
          <a:p>
            <a:r>
              <a:rPr lang="en-US" sz="1600"/>
              <a:t>	    default:</a:t>
            </a:r>
            <a:endParaRPr lang="en-US" sz="1600"/>
          </a:p>
          <a:p>
            <a:r>
              <a:rPr lang="en-US" sz="1600"/>
              <a:t>		System.out.println("Fail");</a:t>
            </a:r>
            <a:endParaRPr lang="en-US" sz="1600"/>
          </a:p>
          <a:p>
            <a:r>
              <a:rPr lang="en-US" sz="1600"/>
              <a:t>	}</a:t>
            </a:r>
            <a:endParaRPr lang="en-US" sz="1600"/>
          </a:p>
          <a:p>
            <a:endParaRPr lang="en-US" sz="160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32DF802F-2362-4F40-8414-156636DB32A7}" type="datetime1">
              <a:rPr lang="en-US" smtClean="0"/>
            </a:fld>
            <a:endParaRPr lang="en-IN"/>
          </a:p>
        </p:txBody>
      </p:sp>
      <p:sp>
        <p:nvSpPr>
          <p:cNvPr id="3" name="Footer Placeholder 2"/>
          <p:cNvSpPr>
            <a:spLocks noGrp="1"/>
          </p:cNvSpPr>
          <p:nvPr>
            <p:ph type="ftr" sz="quarter" idx="11"/>
          </p:nvPr>
        </p:nvSpPr>
        <p:spPr/>
        <p:txBody>
          <a:bodyPr/>
          <a:p>
            <a:r>
              <a:rPr lang="en-IN"/>
              <a:t>Dr.P.Rama,  Assistant Professor / SRM CTECH</a:t>
            </a:r>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Conditional Operator</a:t>
            </a:r>
            <a:endParaRPr lang="en-US" sz="3400" dirty="0">
              <a:solidFill>
                <a:srgbClr val="FF0000"/>
              </a:solidFill>
              <a:latin typeface="Copperplate Gothic Light" panose="020E0507020206020404" pitchFamily="34" charset="0"/>
            </a:endParaRPr>
          </a:p>
        </p:txBody>
      </p:sp>
      <p:sp>
        <p:nvSpPr>
          <p:cNvPr id="60419" name="Rectangle 3"/>
          <p:cNvSpPr>
            <a:spLocks noGrp="1" noChangeArrowheads="1"/>
          </p:cNvSpPr>
          <p:nvPr>
            <p:ph idx="1"/>
          </p:nvPr>
        </p:nvSpPr>
        <p:spPr>
          <a:xfrm>
            <a:off x="1017325" y="1524000"/>
            <a:ext cx="10360501" cy="3827202"/>
          </a:xfrm>
        </p:spPr>
        <p:txBody>
          <a:bodyPr>
            <a:spAutoFit/>
          </a:bodyPr>
          <a:lstStyle/>
          <a:p>
            <a:pPr>
              <a:buFontTx/>
              <a:buNone/>
            </a:pPr>
            <a:r>
              <a:rPr lang="en-US" sz="3600" dirty="0">
                <a:latin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if (n1 &gt; n2)</a:t>
            </a:r>
            <a:endParaRPr lang="en-US" sz="2400" dirty="0">
              <a:latin typeface="Times New Roman" panose="02020603050405020304" pitchFamily="18" charset="0"/>
              <a:cs typeface="Times New Roman" panose="02020603050405020304" pitchFamily="18" charset="0"/>
            </a:endParaRPr>
          </a:p>
          <a:p>
            <a:pPr lvl="1">
              <a:buFontTx/>
              <a:buNone/>
            </a:pPr>
            <a:r>
              <a:rPr lang="en-US" dirty="0">
                <a:latin typeface="Times New Roman" panose="02020603050405020304" pitchFamily="18" charset="0"/>
                <a:cs typeface="Times New Roman" panose="02020603050405020304" pitchFamily="18" charset="0"/>
              </a:rPr>
              <a:t>		max = n1;</a:t>
            </a:r>
            <a:endParaRPr lang="en-US" dirty="0">
              <a:latin typeface="Times New Roman" panose="02020603050405020304" pitchFamily="18" charset="0"/>
              <a:cs typeface="Times New Roman" panose="02020603050405020304" pitchFamily="18" charset="0"/>
            </a:endParaRPr>
          </a:p>
          <a:p>
            <a:pPr lvl="1">
              <a:buFontTx/>
              <a:buNone/>
            </a:pPr>
            <a:r>
              <a:rPr lang="en-US" dirty="0">
                <a:latin typeface="Times New Roman" panose="02020603050405020304" pitchFamily="18" charset="0"/>
                <a:cs typeface="Times New Roman" panose="02020603050405020304" pitchFamily="18" charset="0"/>
              </a:rPr>
              <a:t>else</a:t>
            </a:r>
            <a:endParaRPr lang="en-US" dirty="0">
              <a:latin typeface="Times New Roman" panose="02020603050405020304" pitchFamily="18" charset="0"/>
              <a:cs typeface="Times New Roman" panose="02020603050405020304" pitchFamily="18" charset="0"/>
            </a:endParaRPr>
          </a:p>
          <a:p>
            <a:pPr lvl="1">
              <a:buFontTx/>
              <a:buNone/>
            </a:pPr>
            <a:r>
              <a:rPr lang="en-US" dirty="0">
                <a:latin typeface="Times New Roman" panose="02020603050405020304" pitchFamily="18" charset="0"/>
                <a:cs typeface="Times New Roman" panose="02020603050405020304" pitchFamily="18" charset="0"/>
              </a:rPr>
              <a:t>		max = n2;</a:t>
            </a:r>
            <a:endParaRPr lang="en-US" dirty="0">
              <a:latin typeface="Times New Roman" panose="02020603050405020304" pitchFamily="18" charset="0"/>
              <a:cs typeface="Times New Roman" panose="02020603050405020304" pitchFamily="18" charset="0"/>
            </a:endParaRPr>
          </a:p>
          <a:p>
            <a:pPr lvl="1">
              <a:buFontTx/>
              <a:buNone/>
            </a:pPr>
            <a:r>
              <a:rPr lang="en-US" dirty="0">
                <a:latin typeface="Times New Roman" panose="02020603050405020304" pitchFamily="18" charset="0"/>
                <a:cs typeface="Times New Roman" panose="02020603050405020304" pitchFamily="18" charset="0"/>
              </a:rPr>
              <a:t>can be written as</a:t>
            </a:r>
            <a:endParaRPr lang="en-US" dirty="0">
              <a:latin typeface="Times New Roman" panose="02020603050405020304" pitchFamily="18" charset="0"/>
              <a:cs typeface="Times New Roman" panose="02020603050405020304" pitchFamily="18" charset="0"/>
            </a:endParaRPr>
          </a:p>
          <a:p>
            <a:pPr lvl="1">
              <a:buFontTx/>
              <a:buNone/>
            </a:pPr>
            <a:r>
              <a:rPr lang="en-US" dirty="0">
                <a:latin typeface="Times New Roman" panose="02020603050405020304" pitchFamily="18" charset="0"/>
                <a:cs typeface="Times New Roman" panose="02020603050405020304" pitchFamily="18" charset="0"/>
              </a:rPr>
              <a:t>max = (n1 &gt; n2) ? n1 : n2;</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 and : together is called the </a:t>
            </a:r>
            <a:r>
              <a:rPr lang="en-US" sz="2400" i="1" dirty="0">
                <a:solidFill>
                  <a:srgbClr val="FF3300"/>
                </a:solidFill>
                <a:latin typeface="Times New Roman" panose="02020603050405020304" pitchFamily="18" charset="0"/>
                <a:cs typeface="Times New Roman" panose="02020603050405020304" pitchFamily="18" charset="0"/>
              </a:rPr>
              <a:t>conditional operator</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ternary </a:t>
            </a:r>
            <a:r>
              <a:rPr lang="en-US" sz="2400" dirty="0">
                <a:latin typeface="Times New Roman" panose="02020603050405020304" pitchFamily="18" charset="0"/>
                <a:cs typeface="Times New Roman" panose="02020603050405020304" pitchFamily="18" charset="0"/>
              </a:rPr>
              <a:t>operator</a:t>
            </a:r>
            <a:r>
              <a:rPr lang="en-US" sz="2400" i="1" dirty="0">
                <a:latin typeface="Times New Roman" panose="02020603050405020304" pitchFamily="18" charset="0"/>
                <a:cs typeface="Times New Roman" panose="02020603050405020304" pitchFamily="18" charset="0"/>
              </a:rPr>
              <a:t>).</a:t>
            </a:r>
            <a:endParaRPr lang="en-US" sz="2400" i="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(n1 &gt; n2) ? n1 : n2 is an </a:t>
            </a:r>
            <a:r>
              <a:rPr lang="en-US" sz="2400" i="1" dirty="0">
                <a:latin typeface="Times New Roman" panose="02020603050405020304" pitchFamily="18" charset="0"/>
                <a:cs typeface="Times New Roman" panose="02020603050405020304" pitchFamily="18" charset="0"/>
              </a:rPr>
              <a:t>expression</a:t>
            </a:r>
            <a:r>
              <a:rPr lang="en-US" sz="2400" dirty="0">
                <a:latin typeface="Times New Roman" panose="02020603050405020304" pitchFamily="18" charset="0"/>
                <a:cs typeface="Times New Roman" panose="02020603050405020304" pitchFamily="18" charset="0"/>
              </a:rPr>
              <a:t> that has a value unlike the “normal” if statement</a:t>
            </a:r>
            <a:endParaRPr lang="en-US" sz="24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Conditional Operator, cont.</a:t>
            </a:r>
            <a:endParaRPr lang="en-US" sz="3400" dirty="0">
              <a:solidFill>
                <a:srgbClr val="FF0000"/>
              </a:solidFill>
              <a:latin typeface="Copperplate Gothic Light" panose="020E0507020206020404" pitchFamily="34" charset="0"/>
            </a:endParaRPr>
          </a:p>
        </p:txBody>
      </p:sp>
      <p:sp>
        <p:nvSpPr>
          <p:cNvPr id="61443" name="Rectangle 3"/>
          <p:cNvSpPr>
            <a:spLocks noGrp="1" noChangeArrowheads="1"/>
          </p:cNvSpPr>
          <p:nvPr>
            <p:ph idx="1"/>
          </p:nvPr>
        </p:nvSpPr>
        <p:spPr>
          <a:xfrm>
            <a:off x="915751" y="1981200"/>
            <a:ext cx="10360501" cy="1051570"/>
          </a:xfrm>
        </p:spPr>
        <p:txBody>
          <a:bodyPr>
            <a:spAutoFit/>
          </a:bodyPr>
          <a:lstStyle/>
          <a:p>
            <a:r>
              <a:rPr lang="en-US" sz="2000" dirty="0">
                <a:latin typeface="Times New Roman" panose="02020603050405020304" pitchFamily="18" charset="0"/>
                <a:cs typeface="Times New Roman" panose="02020603050405020304" pitchFamily="18" charset="0"/>
              </a:rPr>
              <a:t>The conditional operator can be useful with print statements.</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err="1">
                <a:latin typeface="Times New Roman" panose="02020603050405020304" pitchFamily="18" charset="0"/>
                <a:cs typeface="Times New Roman" panose="02020603050405020304" pitchFamily="18" charset="0"/>
              </a:rPr>
              <a:t>System.out.print</a:t>
            </a:r>
            <a:r>
              <a:rPr lang="en-US" sz="2000" dirty="0">
                <a:latin typeface="Times New Roman" panose="02020603050405020304" pitchFamily="18" charset="0"/>
                <a:cs typeface="Times New Roman" panose="02020603050405020304" pitchFamily="18" charset="0"/>
              </a:rPr>
              <a:t>(“You worked “ + hours + “ “ +</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		((hours &gt; 1) ? “hours” : “hour”));</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Summary of branching</a:t>
            </a:r>
            <a:endParaRPr lang="en-US" sz="3400" dirty="0">
              <a:solidFill>
                <a:srgbClr val="FF0000"/>
              </a:solidFill>
              <a:latin typeface="Copperplate Gothic Light" panose="020E0507020206020404" pitchFamily="34" charset="0"/>
            </a:endParaRPr>
          </a:p>
        </p:txBody>
      </p:sp>
      <p:sp>
        <p:nvSpPr>
          <p:cNvPr id="62467" name="Rectangle 3"/>
          <p:cNvSpPr>
            <a:spLocks noGrp="1" noChangeArrowheads="1"/>
          </p:cNvSpPr>
          <p:nvPr>
            <p:ph idx="1"/>
          </p:nvPr>
        </p:nvSpPr>
        <p:spPr/>
        <p:txBody>
          <a:bodyPr/>
          <a:lstStyle/>
          <a:p>
            <a:r>
              <a:rPr lang="en-US" sz="2000" dirty="0">
                <a:latin typeface="Times New Roman" panose="02020603050405020304" pitchFamily="18" charset="0"/>
                <a:cs typeface="Times New Roman" panose="02020603050405020304" pitchFamily="18" charset="0"/>
              </a:rPr>
              <a:t>if statement (1 or 2 branches)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Multi-branch if-else-if statement (3 or more branches)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Multi-branch switch statement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Conditional </a:t>
            </a:r>
            <a:r>
              <a:rPr lang="en-US" sz="2000" dirty="0">
                <a:solidFill>
                  <a:srgbClr val="FF3300"/>
                </a:solidFill>
                <a:latin typeface="Times New Roman" panose="02020603050405020304" pitchFamily="18" charset="0"/>
                <a:cs typeface="Times New Roman" panose="02020603050405020304" pitchFamily="18" charset="0"/>
              </a:rPr>
              <a:t>operator</a:t>
            </a:r>
            <a:r>
              <a:rPr lang="en-US" sz="2000" dirty="0">
                <a:latin typeface="Times New Roman" panose="02020603050405020304" pitchFamily="18" charset="0"/>
                <a:cs typeface="Times New Roman" panose="02020603050405020304" pitchFamily="18" charset="0"/>
              </a:rPr>
              <a:t>  ? :</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Loop Statements</a:t>
            </a:r>
            <a:endParaRPr lang="en-US" sz="3400" dirty="0">
              <a:solidFill>
                <a:srgbClr val="FF0000"/>
              </a:solidFill>
              <a:latin typeface="Copperplate Gothic Light" panose="020E0507020206020404" pitchFamily="34" charset="0"/>
            </a:endParaRPr>
          </a:p>
        </p:txBody>
      </p:sp>
      <p:sp>
        <p:nvSpPr>
          <p:cNvPr id="63491" name="Rectangle 3"/>
          <p:cNvSpPr>
            <a:spLocks noGrp="1" noChangeArrowheads="1"/>
          </p:cNvSpPr>
          <p:nvPr>
            <p:ph idx="1"/>
          </p:nvPr>
        </p:nvSpPr>
        <p:spPr>
          <a:xfrm>
            <a:off x="915751" y="1981201"/>
            <a:ext cx="10360501" cy="1585049"/>
          </a:xfrm>
        </p:spPr>
        <p:txBody>
          <a:bodyPr>
            <a:spAutoFit/>
          </a:bodyPr>
          <a:lstStyle/>
          <a:p>
            <a:r>
              <a:rPr lang="en-US" sz="2000" dirty="0">
                <a:latin typeface="Times New Roman" panose="02020603050405020304" pitchFamily="18" charset="0"/>
                <a:cs typeface="Times New Roman" panose="02020603050405020304" pitchFamily="18" charset="0"/>
              </a:rPr>
              <a:t>A portion of a program that repeats a statement or a group of statements is called a </a:t>
            </a:r>
            <a:r>
              <a:rPr lang="en-US" sz="2000" i="1" dirty="0">
                <a:latin typeface="Times New Roman" panose="02020603050405020304" pitchFamily="18" charset="0"/>
                <a:cs typeface="Times New Roman" panose="02020603050405020304" pitchFamily="18" charset="0"/>
              </a:rPr>
              <a:t>loop.</a:t>
            </a:r>
            <a:endParaRPr lang="en-US"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statement or group of statements to be repeated is called the </a:t>
            </a:r>
            <a:r>
              <a:rPr lang="en-US" sz="2000" i="1" dirty="0">
                <a:latin typeface="Times New Roman" panose="02020603050405020304" pitchFamily="18" charset="0"/>
                <a:cs typeface="Times New Roman" panose="02020603050405020304" pitchFamily="18" charset="0"/>
              </a:rPr>
              <a:t>body</a:t>
            </a:r>
            <a:r>
              <a:rPr lang="en-US" sz="2000" dirty="0">
                <a:latin typeface="Times New Roman" panose="02020603050405020304" pitchFamily="18" charset="0"/>
                <a:cs typeface="Times New Roman" panose="02020603050405020304" pitchFamily="18" charset="0"/>
              </a:rPr>
              <a:t> of the loop.</a:t>
            </a:r>
            <a:endParaRPr lang="en-US"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loop could be used to compute grades for each student in a class.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must be a means of exiting the loop.</a:t>
            </a:r>
            <a:endParaRPr lang="en-US" sz="2000"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Loop Structure</a:t>
            </a:r>
            <a:endParaRPr lang="en-US" sz="3400" dirty="0">
              <a:solidFill>
                <a:srgbClr val="FF0000"/>
              </a:solidFill>
              <a:latin typeface="Copperplate Gothic Light" panose="020E0507020206020404" pitchFamily="34" charset="0"/>
            </a:endParaRPr>
          </a:p>
        </p:txBody>
      </p:sp>
      <p:sp>
        <p:nvSpPr>
          <p:cNvPr id="64515" name="Rectangle 3"/>
          <p:cNvSpPr>
            <a:spLocks noGrp="1" noChangeArrowheads="1"/>
          </p:cNvSpPr>
          <p:nvPr>
            <p:ph idx="1"/>
          </p:nvPr>
        </p:nvSpPr>
        <p:spPr>
          <a:xfrm>
            <a:off x="814177" y="1752600"/>
            <a:ext cx="10360501" cy="4648200"/>
          </a:xfrm>
        </p:spPr>
        <p:txBody>
          <a:bodyPr/>
          <a:lstStyle/>
          <a:p>
            <a:pPr marL="609600" indent="-609600">
              <a:buFontTx/>
              <a:buAutoNum type="arabicPeriod"/>
            </a:pPr>
            <a:r>
              <a:rPr lang="en-US" dirty="0">
                <a:latin typeface="Times New Roman" panose="02020603050405020304" pitchFamily="18" charset="0"/>
                <a:cs typeface="Times New Roman" panose="02020603050405020304" pitchFamily="18" charset="0"/>
              </a:rPr>
              <a:t>Control of loop:</a:t>
            </a:r>
            <a:r>
              <a:rPr lang="en-US" b="1" i="1" dirty="0">
                <a:latin typeface="Times New Roman" panose="02020603050405020304" pitchFamily="18" charset="0"/>
                <a:cs typeface="Times New Roman" panose="02020603050405020304" pitchFamily="18" charset="0"/>
              </a:rPr>
              <a:t> </a:t>
            </a:r>
            <a:r>
              <a:rPr lang="en-US" b="1" i="1" dirty="0">
                <a:solidFill>
                  <a:srgbClr val="FF3300"/>
                </a:solidFill>
                <a:latin typeface="Times New Roman" panose="02020603050405020304" pitchFamily="18" charset="0"/>
                <a:cs typeface="Times New Roman" panose="02020603050405020304" pitchFamily="18" charset="0"/>
              </a:rPr>
              <a:t>ICU</a:t>
            </a:r>
            <a:endParaRPr lang="en-US" b="1" i="1" dirty="0">
              <a:solidFill>
                <a:srgbClr val="FF3300"/>
              </a:solidFill>
              <a:latin typeface="Times New Roman" panose="02020603050405020304" pitchFamily="18" charset="0"/>
              <a:cs typeface="Times New Roman" panose="02020603050405020304" pitchFamily="18" charset="0"/>
            </a:endParaRPr>
          </a:p>
          <a:p>
            <a:pPr marL="990600" lvl="1" indent="-533400">
              <a:buFontTx/>
              <a:buAutoNum type="arabicPeriod"/>
            </a:pPr>
            <a:r>
              <a:rPr lang="en-US" b="1" i="1" dirty="0">
                <a:solidFill>
                  <a:srgbClr val="FF3300"/>
                </a:solidFill>
                <a:latin typeface="Times New Roman" panose="02020603050405020304" pitchFamily="18" charset="0"/>
                <a:cs typeface="Times New Roman" panose="02020603050405020304" pitchFamily="18" charset="0"/>
              </a:rPr>
              <a:t>I</a:t>
            </a:r>
            <a:r>
              <a:rPr lang="en-US" b="1" i="1" dirty="0">
                <a:latin typeface="Times New Roman" panose="02020603050405020304" pitchFamily="18" charset="0"/>
                <a:cs typeface="Times New Roman" panose="02020603050405020304" pitchFamily="18" charset="0"/>
              </a:rPr>
              <a:t>nitialization</a:t>
            </a:r>
            <a:endParaRPr lang="en-US" b="1" i="1" dirty="0">
              <a:latin typeface="Times New Roman" panose="02020603050405020304" pitchFamily="18" charset="0"/>
              <a:cs typeface="Times New Roman" panose="02020603050405020304" pitchFamily="18" charset="0"/>
            </a:endParaRPr>
          </a:p>
          <a:p>
            <a:pPr marL="990600" lvl="1" indent="-533400">
              <a:buFontTx/>
              <a:buAutoNum type="arabicPeriod"/>
            </a:pPr>
            <a:r>
              <a:rPr lang="en-US" b="1" i="1" dirty="0">
                <a:solidFill>
                  <a:srgbClr val="FF3300"/>
                </a:solidFill>
                <a:latin typeface="Times New Roman" panose="02020603050405020304" pitchFamily="18" charset="0"/>
                <a:cs typeface="Times New Roman" panose="02020603050405020304" pitchFamily="18" charset="0"/>
              </a:rPr>
              <a:t>C</a:t>
            </a:r>
            <a:r>
              <a:rPr lang="en-US" b="1" i="1" dirty="0">
                <a:latin typeface="Times New Roman" panose="02020603050405020304" pitchFamily="18" charset="0"/>
                <a:cs typeface="Times New Roman" panose="02020603050405020304" pitchFamily="18" charset="0"/>
              </a:rPr>
              <a:t>ondition for termination (continuing)</a:t>
            </a:r>
            <a:endParaRPr lang="en-US" b="1" i="1" dirty="0">
              <a:latin typeface="Times New Roman" panose="02020603050405020304" pitchFamily="18" charset="0"/>
              <a:cs typeface="Times New Roman" panose="02020603050405020304" pitchFamily="18" charset="0"/>
            </a:endParaRPr>
          </a:p>
          <a:p>
            <a:pPr marL="990600" lvl="1" indent="-533400">
              <a:buFontTx/>
              <a:buAutoNum type="arabicPeriod"/>
            </a:pPr>
            <a:r>
              <a:rPr lang="en-US" b="1" i="1" dirty="0">
                <a:solidFill>
                  <a:srgbClr val="FF3300"/>
                </a:solidFill>
                <a:latin typeface="Times New Roman" panose="02020603050405020304" pitchFamily="18" charset="0"/>
                <a:cs typeface="Times New Roman" panose="02020603050405020304" pitchFamily="18" charset="0"/>
              </a:rPr>
              <a:t>U</a:t>
            </a:r>
            <a:r>
              <a:rPr lang="en-US" b="1" i="1" dirty="0">
                <a:latin typeface="Times New Roman" panose="02020603050405020304" pitchFamily="18" charset="0"/>
                <a:cs typeface="Times New Roman" panose="02020603050405020304" pitchFamily="18" charset="0"/>
              </a:rPr>
              <a:t>pdating the condition</a:t>
            </a:r>
            <a:endParaRPr lang="en-US" b="1" i="1" dirty="0">
              <a:latin typeface="Times New Roman" panose="02020603050405020304" pitchFamily="18" charset="0"/>
              <a:cs typeface="Times New Roman" panose="02020603050405020304" pitchFamily="18" charset="0"/>
            </a:endParaRPr>
          </a:p>
          <a:p>
            <a:pPr marL="609600" indent="-609600">
              <a:buFontTx/>
              <a:buAutoNum type="arabicPeriod"/>
            </a:pPr>
            <a:r>
              <a:rPr lang="en-US" dirty="0">
                <a:latin typeface="Times New Roman" panose="02020603050405020304" pitchFamily="18" charset="0"/>
                <a:cs typeface="Times New Roman" panose="02020603050405020304" pitchFamily="18" charset="0"/>
              </a:rPr>
              <a:t>Body of loop</a:t>
            </a:r>
            <a:r>
              <a:rPr lang="en-US" b="1" i="1" dirty="0">
                <a:latin typeface="Times New Roman" panose="02020603050405020304" pitchFamily="18" charset="0"/>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marL="609600" indent="-609600">
              <a:buNone/>
            </a:pPr>
            <a:endParaRPr lang="en-US" dirty="0">
              <a:latin typeface="Arial" panose="020B0604020202020204" pitchFamily="34"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53316" y="841651"/>
            <a:ext cx="10360501" cy="563231"/>
          </a:xfrm>
        </p:spPr>
        <p:txBody>
          <a:bodyPr>
            <a:spAutoFit/>
          </a:bodyPr>
          <a:lstStyle/>
          <a:p>
            <a:pPr algn="ctr"/>
            <a:r>
              <a:rPr lang="en-US" sz="3400" dirty="0">
                <a:solidFill>
                  <a:srgbClr val="FF0000"/>
                </a:solidFill>
                <a:latin typeface="Copperplate Gothic Light" panose="020E0507020206020404" pitchFamily="34" charset="0"/>
              </a:rPr>
              <a:t>Loop Statements</a:t>
            </a:r>
            <a:endParaRPr lang="en-US" sz="3400" dirty="0">
              <a:solidFill>
                <a:srgbClr val="FF0000"/>
              </a:solidFill>
              <a:latin typeface="Copperplate Gothic Light" panose="020E0507020206020404" pitchFamily="34" charset="0"/>
            </a:endParaRPr>
          </a:p>
        </p:txBody>
      </p:sp>
      <p:sp>
        <p:nvSpPr>
          <p:cNvPr id="65539" name="Rectangle 3"/>
          <p:cNvSpPr>
            <a:spLocks noGrp="1" noChangeArrowheads="1"/>
          </p:cNvSpPr>
          <p:nvPr>
            <p:ph idx="1"/>
          </p:nvPr>
        </p:nvSpPr>
        <p:spPr>
          <a:xfrm>
            <a:off x="915751" y="1981201"/>
            <a:ext cx="10360501" cy="1512209"/>
          </a:xfrm>
        </p:spPr>
        <p:txBody>
          <a:bodyPr>
            <a:spAutoFit/>
          </a:bodyPr>
          <a:lstStyle/>
          <a:p>
            <a:r>
              <a:rPr lang="en-US"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do-while</a:t>
            </a:r>
            <a:r>
              <a:rPr lang="en-US" dirty="0">
                <a:latin typeface="Times New Roman" panose="02020603050405020304" pitchFamily="18" charset="0"/>
                <a:cs typeface="Times New Roman" panose="02020603050405020304" pitchFamily="18" charset="0"/>
              </a:rPr>
              <a:t> Statement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Statement</a:t>
            </a:r>
            <a:endParaRPr lang="en-US" dirty="0">
              <a:latin typeface="Times New Roman" panose="02020603050405020304" pitchFamily="18" charset="0"/>
              <a:cs typeface="Times New Roman" panose="02020603050405020304" pitchFamily="18" charset="0"/>
            </a:endParaRPr>
          </a:p>
        </p:txBody>
      </p:sp>
      <p:sp>
        <p:nvSpPr>
          <p:cNvPr id="5" name="Date Placeholder 5"/>
          <p:cNvSpPr txBox="1"/>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fld>
            <a:endParaRPr lang="en-IN" b="1" dirty="0">
              <a:solidFill>
                <a:srgbClr val="0000FF"/>
              </a:solidFill>
              <a:latin typeface="Bookman Old Style" panose="02050604050505020204" pitchFamily="18" charset="0"/>
            </a:endParaRPr>
          </a:p>
        </p:txBody>
      </p:sp>
      <p:sp>
        <p:nvSpPr>
          <p:cNvPr id="6"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fld>
            <a:endParaRPr lang="en-IN"/>
          </a:p>
        </p:txBody>
      </p:sp>
      <p:sp>
        <p:nvSpPr>
          <p:cNvPr id="7" name="Footer Placeholder 1"/>
          <p:cNvSpPr txBox="1"/>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2" name="Date Placeholder 1"/>
          <p:cNvSpPr>
            <a:spLocks noGrp="1"/>
          </p:cNvSpPr>
          <p:nvPr>
            <p:ph type="dt" sz="half" idx="10"/>
          </p:nvPr>
        </p:nvSpPr>
        <p:spPr/>
        <p:txBody>
          <a:bodyPr/>
          <a:p>
            <a:fld id="{75D1ADF2-558B-4C6D-97C5-6CBBA99CA23D}" type="datetime1">
              <a:rPr lang="en-US" smtClean="0"/>
            </a:fld>
            <a:endParaRPr lang="en-US"/>
          </a:p>
        </p:txBody>
      </p:sp>
      <p:sp>
        <p:nvSpPr>
          <p:cNvPr id="3" name="Footer Placeholder 2"/>
          <p:cNvSpPr>
            <a:spLocks noGrp="1"/>
          </p:cNvSpPr>
          <p:nvPr>
            <p:ph type="ftr" sz="quarter" idx="11"/>
          </p:nvPr>
        </p:nvSpPr>
        <p:spPr/>
        <p:txBody>
          <a:bodyPr/>
          <a:p>
            <a:r>
              <a:rPr lang="en-US"/>
              <a:t>Dr.P.Rama,  Assistant Professor / SRM CTECH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114065</Words>
  <Application>WPS Presentation</Application>
  <PresentationFormat>Widescreen</PresentationFormat>
  <Paragraphs>5597</Paragraphs>
  <Slides>232</Slides>
  <Notes>33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232</vt:i4>
      </vt:variant>
    </vt:vector>
  </HeadingPairs>
  <TitlesOfParts>
    <vt:vector size="253" baseType="lpstr">
      <vt:lpstr>Arial</vt:lpstr>
      <vt:lpstr>SimSun</vt:lpstr>
      <vt:lpstr>Wingdings</vt:lpstr>
      <vt:lpstr>Copperplate Gothic Light</vt:lpstr>
      <vt:lpstr>Bookman Old Style</vt:lpstr>
      <vt:lpstr>Times New Roman</vt:lpstr>
      <vt:lpstr>Calibri</vt:lpstr>
      <vt:lpstr>Microsoft YaHei</vt:lpstr>
      <vt:lpstr>Arial Unicode MS</vt:lpstr>
      <vt:lpstr>Calibri Light</vt:lpstr>
      <vt:lpstr>Wingdings 2</vt:lpstr>
      <vt:lpstr>Courier New</vt:lpstr>
      <vt:lpstr>Helvetica</vt:lpstr>
      <vt:lpstr>Monaco</vt:lpstr>
      <vt:lpstr>Segoe Print</vt:lpstr>
      <vt:lpstr>Times</vt:lpstr>
      <vt:lpstr>Helvetica</vt:lpstr>
      <vt:lpstr>Calibri</vt:lpstr>
      <vt:lpstr>Times New Roman</vt:lpstr>
      <vt:lpstr>courier-new</vt:lpstr>
      <vt:lpstr>Office Theme</vt:lpstr>
      <vt:lpstr>21CSC203P -Advanced Programming Practice   Unit II</vt:lpstr>
      <vt:lpstr>Outline of the Presentation</vt:lpstr>
      <vt:lpstr>PowerPoint 演示文稿</vt:lpstr>
      <vt:lpstr>PowerPoint 演示文稿</vt:lpstr>
      <vt:lpstr>PowerPoint 演示文稿</vt:lpstr>
      <vt:lpstr>PowerPoint 演示文稿</vt:lpstr>
      <vt:lpstr>Using Methods, classes, and Objects</vt:lpstr>
      <vt:lpstr>Simple methods….</vt:lpstr>
      <vt:lpstr>Simple Java Program</vt:lpstr>
      <vt:lpstr>What is an Object?</vt:lpstr>
      <vt:lpstr>What is a Class?</vt:lpstr>
      <vt:lpstr>Object Creation</vt:lpstr>
      <vt:lpstr>Object Destruction</vt:lpstr>
      <vt:lpstr>Class</vt:lpstr>
      <vt:lpstr>Class Definition </vt:lpstr>
      <vt:lpstr>Example: Class Usage </vt:lpstr>
      <vt:lpstr>Constructor</vt:lpstr>
      <vt:lpstr>Example: Constructor  </vt:lpstr>
      <vt:lpstr>Parameterized Constructor  </vt:lpstr>
      <vt:lpstr>PowerPoint 演示文稿</vt:lpstr>
      <vt:lpstr>Keyword this</vt:lpstr>
      <vt:lpstr>PowerPoint 演示文稿</vt:lpstr>
      <vt:lpstr>Methods</vt:lpstr>
      <vt:lpstr>Example: Method</vt:lpstr>
      <vt:lpstr>Parameterized Method</vt:lpstr>
      <vt:lpstr>PowerPoint 演示文稿</vt:lpstr>
      <vt:lpstr>PowerPoint 演示文稿</vt:lpstr>
      <vt:lpstr>Expressions in Java</vt:lpstr>
      <vt:lpstr>Primitive Data Types</vt:lpstr>
      <vt:lpstr>Summary of the Primitive Types</vt:lpstr>
      <vt:lpstr>Constants and Variables</vt:lpstr>
      <vt:lpstr>Java Identifiers</vt:lpstr>
      <vt:lpstr>Variable Declarations</vt:lpstr>
      <vt:lpstr>Operators and Operands</vt:lpstr>
      <vt:lpstr>PowerPoint 演示文稿</vt:lpstr>
      <vt:lpstr>Division and Type Casts</vt:lpstr>
      <vt:lpstr>PowerPoint 演示文稿</vt:lpstr>
      <vt:lpstr>The Pitfalls of Integer Division</vt:lpstr>
      <vt:lpstr>The Pitfalls of Integer Division</vt:lpstr>
      <vt:lpstr>The Remainder Operator</vt:lpstr>
      <vt:lpstr>Precedence</vt:lpstr>
      <vt:lpstr>Exercise: Precedence Evaluation</vt:lpstr>
      <vt:lpstr>Assignment Statements</vt:lpstr>
      <vt:lpstr>Shorthand Assignments</vt:lpstr>
      <vt:lpstr>Increment and Decrement Operators</vt:lpstr>
      <vt:lpstr>Boolean Operators</vt:lpstr>
      <vt:lpstr>Notes on the Boolean Operators</vt:lpstr>
      <vt:lpstr>Java Comparison Operators</vt:lpstr>
      <vt:lpstr>Compound Boolean Expressions</vt:lpstr>
      <vt:lpstr>Compound Boolean Expressions, cont.</vt:lpstr>
      <vt:lpstr>Compound Boolean Expressions, cont.</vt:lpstr>
      <vt:lpstr>Compound Boolean Expressions, cont.</vt:lpstr>
      <vt:lpstr>Negating a Boolean Expression</vt:lpstr>
      <vt:lpstr>Truth Tables</vt:lpstr>
      <vt:lpstr>Primary Logical Operators</vt:lpstr>
      <vt:lpstr>Using ==</vt:lpstr>
      <vt:lpstr>Using ==, cont.</vt:lpstr>
      <vt:lpstr>Using ==, cont.</vt:lpstr>
      <vt:lpstr>equals and equals IgnoreCase</vt:lpstr>
      <vt:lpstr>Testing Strings for Equality</vt:lpstr>
      <vt:lpstr>Lexicographic Order</vt:lpstr>
      <vt:lpstr>Lexicographic Order, cont.</vt:lpstr>
      <vt:lpstr>Method compareTo</vt:lpstr>
      <vt:lpstr>Comparing Numbers vs.  Comparing Strings</vt:lpstr>
      <vt:lpstr>Short-Circuit Evaluation</vt:lpstr>
      <vt:lpstr>Designing for Change</vt:lpstr>
      <vt:lpstr>Precedence and associativity of Java operators. </vt:lpstr>
      <vt:lpstr>Precedence and associativity of Java operators. </vt:lpstr>
      <vt:lpstr>PowerPoint 演示文稿</vt:lpstr>
      <vt:lpstr>Flow of Control</vt:lpstr>
      <vt:lpstr>Branching Statements: Outline</vt:lpstr>
      <vt:lpstr>The if-else Statement</vt:lpstr>
      <vt:lpstr>The if-else Statement, cont.</vt:lpstr>
      <vt:lpstr>The if-else Statement, cont.</vt:lpstr>
      <vt:lpstr>Nested Statements</vt:lpstr>
      <vt:lpstr>Nested Statements, cont.</vt:lpstr>
      <vt:lpstr>Nested if Example </vt:lpstr>
      <vt:lpstr>Nested Statements, cont.</vt:lpstr>
      <vt:lpstr>Nested Statements, cont.</vt:lpstr>
      <vt:lpstr>Nested Statements, cont.</vt:lpstr>
      <vt:lpstr>Nested Statements, cont.</vt:lpstr>
      <vt:lpstr>Compound Statements</vt:lpstr>
      <vt:lpstr>Compound Statements, cont.</vt:lpstr>
      <vt:lpstr>Multibranch if-else Statements</vt:lpstr>
      <vt:lpstr>Multibranch if-else Statements, cont.</vt:lpstr>
      <vt:lpstr>Multibranch if-else Statements, cont.</vt:lpstr>
      <vt:lpstr>switch Statement</vt:lpstr>
      <vt:lpstr>switch Statement, cont.</vt:lpstr>
      <vt:lpstr>switch Statement, cont.</vt:lpstr>
      <vt:lpstr>switch Statement, cont.</vt:lpstr>
      <vt:lpstr>switch Statement, cont.</vt:lpstr>
      <vt:lpstr>The switch Statement, cont.</vt:lpstr>
      <vt:lpstr>Switch with char Type</vt:lpstr>
      <vt:lpstr>Conditional Operator</vt:lpstr>
      <vt:lpstr>Conditional Operator, cont.</vt:lpstr>
      <vt:lpstr>Summary of branching</vt:lpstr>
      <vt:lpstr>Loop Statements</vt:lpstr>
      <vt:lpstr>Loop Structure</vt:lpstr>
      <vt:lpstr>Loop Statements</vt:lpstr>
      <vt:lpstr>while Statement</vt:lpstr>
      <vt:lpstr>while Statement, cont.</vt:lpstr>
      <vt:lpstr>PowerPoint 演示文稿</vt:lpstr>
      <vt:lpstr>while Statement, cont.</vt:lpstr>
      <vt:lpstr>do-while Statement</vt:lpstr>
      <vt:lpstr>do-while Statement, cont.</vt:lpstr>
      <vt:lpstr>do-while Statement, cont.</vt:lpstr>
      <vt:lpstr>do-while Statement, cont.</vt:lpstr>
      <vt:lpstr>Programming Example:  Bug Infestation</vt:lpstr>
      <vt:lpstr>Programming Example: Bug Infestation, cont.</vt:lpstr>
      <vt:lpstr>Infinite Loops</vt:lpstr>
      <vt:lpstr>for Statement</vt:lpstr>
      <vt:lpstr>for Statement, cont.</vt:lpstr>
      <vt:lpstr>for Statement, cont.</vt:lpstr>
      <vt:lpstr>for Statement, cont.</vt:lpstr>
      <vt:lpstr>Multiple Initialization, etc.</vt:lpstr>
      <vt:lpstr>Choosing a Loop Statement</vt:lpstr>
      <vt:lpstr>Summary of loop statements</vt:lpstr>
      <vt:lpstr>break Statement in Loops: NOT recommended</vt:lpstr>
      <vt:lpstr>Misuse of break Statements in loops</vt:lpstr>
      <vt:lpstr>exit Method</vt:lpstr>
      <vt:lpstr>Arrays in JAVA</vt:lpstr>
      <vt:lpstr>Declaring an Array Variable</vt:lpstr>
      <vt:lpstr>Defining an Array</vt:lpstr>
      <vt:lpstr>Graphical Representation</vt:lpstr>
      <vt:lpstr>What happens if …</vt:lpstr>
      <vt:lpstr>Array Size through Input</vt:lpstr>
      <vt:lpstr>Default Initialization</vt:lpstr>
      <vt:lpstr>Accessing Array Elements</vt:lpstr>
      <vt:lpstr>Validating Indexes</vt:lpstr>
      <vt:lpstr>What happens if …</vt:lpstr>
      <vt:lpstr>Reusing Array Variables</vt:lpstr>
      <vt:lpstr>Demonstration</vt:lpstr>
      <vt:lpstr>Output</vt:lpstr>
      <vt:lpstr>Array Length</vt:lpstr>
      <vt:lpstr>Sample Program</vt:lpstr>
      <vt:lpstr>Arrays of Arrays</vt:lpstr>
      <vt:lpstr>Initializing Array of Arrays</vt:lpstr>
      <vt:lpstr>Initializing Varying Size Arrays</vt:lpstr>
      <vt:lpstr>Inheritance</vt:lpstr>
      <vt:lpstr>Inheritance Basics </vt:lpstr>
      <vt:lpstr>// A simple example of inheritance</vt:lpstr>
      <vt:lpstr>OUTPUT</vt:lpstr>
      <vt:lpstr>Member Access and Inheritance</vt:lpstr>
      <vt:lpstr>EXAMPLE</vt:lpstr>
      <vt:lpstr>A Superclass Variable Can Reference a Subclass Object</vt:lpstr>
      <vt:lpstr>A Superclass Variable Can Reference a  Subclass Object</vt:lpstr>
      <vt:lpstr>USING SUPER</vt:lpstr>
      <vt:lpstr>Using super to Call Superclass Constructors</vt:lpstr>
      <vt:lpstr>SUPER CLASS CONSTRUCTOR</vt:lpstr>
      <vt:lpstr>PowerPoint 演示文稿</vt:lpstr>
      <vt:lpstr>PowerPoint 演示文稿</vt:lpstr>
      <vt:lpstr>SUPER</vt:lpstr>
      <vt:lpstr>A Second Use for super </vt:lpstr>
      <vt:lpstr> // Using super to overcome name hiding. </vt:lpstr>
      <vt:lpstr>PowerPoint 演示文稿</vt:lpstr>
      <vt:lpstr>Creating a Multilevel Hierarchy</vt:lpstr>
      <vt:lpstr>When Constructors Are Executed</vt:lpstr>
      <vt:lpstr>PowerPoint 演示文稿</vt:lpstr>
      <vt:lpstr>OUTPUT</vt:lpstr>
      <vt:lpstr>Method Overriding</vt:lpstr>
      <vt:lpstr>PowerPoint 演示文稿</vt:lpstr>
      <vt:lpstr>PowerPoint 演示文稿</vt:lpstr>
      <vt:lpstr>PowerPoint 演示文稿</vt:lpstr>
      <vt:lpstr>PowerPoint 演示文稿</vt:lpstr>
      <vt:lpstr>PowerPoint 演示文稿</vt:lpstr>
      <vt:lpstr>Dynamic Method Dispatch</vt:lpstr>
      <vt:lpstr>PowerPoint 演示文稿</vt:lpstr>
      <vt:lpstr>PowerPoint 演示文稿</vt:lpstr>
      <vt:lpstr>Applying Method Overriding </vt:lpstr>
      <vt:lpstr>PowerPoint 演示文稿</vt:lpstr>
      <vt:lpstr>output</vt:lpstr>
      <vt:lpstr>Using Abstract Classes</vt:lpstr>
      <vt:lpstr>PowerPoint 演示文稿</vt:lpstr>
      <vt:lpstr>PowerPoint 演示文稿</vt:lpstr>
      <vt:lpstr>PowerPoint 演示文稿</vt:lpstr>
      <vt:lpstr>PowerPoint 演示文稿</vt:lpstr>
      <vt:lpstr>PowerPoint 演示文稿</vt:lpstr>
      <vt:lpstr>Using final with Inheritance</vt:lpstr>
      <vt:lpstr>Using final to Prevent Overriding</vt:lpstr>
      <vt:lpstr> late binding &amp; Early binding</vt:lpstr>
      <vt:lpstr>Using final to Prevent Inheritance</vt:lpstr>
      <vt:lpstr>The Object Class</vt:lpstr>
      <vt:lpstr>PowerPoint 演示文稿</vt:lpstr>
      <vt:lpstr>packages</vt:lpstr>
      <vt:lpstr>interfaces</vt:lpstr>
      <vt:lpstr>Defining a Package</vt:lpstr>
      <vt:lpstr>PowerPoint 演示文稿</vt:lpstr>
      <vt:lpstr>PowerPoint 演示文稿</vt:lpstr>
      <vt:lpstr>Finding Packages and CLASSPATH</vt:lpstr>
      <vt:lpstr>PowerPoint 演示文稿</vt:lpstr>
      <vt:lpstr>PowerPoint 演示文稿</vt:lpstr>
      <vt:lpstr>PowerPoint 演示文稿</vt:lpstr>
      <vt:lpstr>PowerPoint 演示文稿</vt:lpstr>
      <vt:lpstr>Class member access</vt:lpstr>
      <vt:lpstr>An Access Example</vt:lpstr>
      <vt:lpstr>This is file Protection.java:  </vt:lpstr>
      <vt:lpstr>This is file Derived.java:</vt:lpstr>
      <vt:lpstr>This is file SamePackage.java</vt:lpstr>
      <vt:lpstr>This is file Protection2.java:</vt:lpstr>
      <vt:lpstr>This is file OtherPackage.java:</vt:lpstr>
      <vt:lpstr>The one for package p1 is shown here:  </vt:lpstr>
      <vt:lpstr>The test file for p2 is shown next:  </vt:lpstr>
      <vt:lpstr>Importing Packages</vt:lpstr>
      <vt:lpstr>Package</vt:lpstr>
      <vt:lpstr>PowerPoint 演示文稿</vt:lpstr>
      <vt:lpstr>PowerPoint 演示文稿</vt:lpstr>
      <vt:lpstr>PowerPoint 演示文稿</vt:lpstr>
      <vt:lpstr>PowerPoint 演示文稿</vt:lpstr>
      <vt:lpstr>Interfaces</vt:lpstr>
      <vt:lpstr> Understanding relationship between classes and interfaces </vt:lpstr>
      <vt:lpstr>Simple example</vt:lpstr>
      <vt:lpstr>Multiple inheritance in Java by interface</vt:lpstr>
      <vt:lpstr>PowerPoint 演示文稿</vt:lpstr>
      <vt:lpstr>Defining an Interface</vt:lpstr>
      <vt:lpstr>Implementing Interfaces</vt:lpstr>
      <vt:lpstr>PowerPoint 演示文稿</vt:lpstr>
      <vt:lpstr>PowerPoint 演示文稿</vt:lpstr>
      <vt:lpstr>Accessing Implementations Through Interface References</vt:lpstr>
      <vt:lpstr>PowerPoint 演示文稿</vt:lpstr>
      <vt:lpstr>PowerPoint 演示文稿</vt:lpstr>
      <vt:lpstr>Nested Interfaces</vt:lpstr>
      <vt:lpstr>PowerPoint 演示文稿</vt:lpstr>
      <vt:lpstr>PowerPoint 演示文稿</vt:lpstr>
      <vt:lpstr>Variables in Interfaces</vt:lpstr>
      <vt:lpstr>PowerPoint 演示文稿</vt:lpstr>
      <vt:lpstr>PowerPoint 演示文稿</vt:lpstr>
      <vt:lpstr>PowerPoint 演示文稿</vt:lpstr>
      <vt:lpstr>Interfaces Can Be Extended</vt:lpstr>
      <vt:lpstr>PowerPoint 演示文稿</vt:lpstr>
      <vt:lpstr>Static Method in Interface</vt:lpstr>
      <vt:lpstr>Difference between abstract class and interface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ramap</cp:lastModifiedBy>
  <cp:revision>416</cp:revision>
  <dcterms:created xsi:type="dcterms:W3CDTF">2021-12-27T04:40:00Z</dcterms:created>
  <dcterms:modified xsi:type="dcterms:W3CDTF">2023-08-16T07:58:23Z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A388F5E5D8E14FD993CB8B5D35C35224</vt:lpwstr>
  </property>
  <property fmtid="{D5CDD505-2E9C-101B-9397-08002B2CF9AE}" pid="3" name="KSOProductBuildVer">
    <vt:lpwstr>1033-11.2.0.11219</vt:lpwstr>
  </property>
</Properties>
</file>