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8" r:id="rId3"/>
    <p:sldId id="269" r:id="rId4"/>
    <p:sldId id="270" r:id="rId5"/>
    <p:sldId id="27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8641"/>
    <a:srgbClr val="1A2970"/>
    <a:srgbClr val="2331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04D0-A478-4534-BD08-770D95DC95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5A573-7136-46BD-9704-60838D998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40F407-9840-4EF4-9024-D849C1BB8D15}"/>
              </a:ext>
            </a:extLst>
          </p:cNvPr>
          <p:cNvSpPr>
            <a:spLocks noGrp="1"/>
          </p:cNvSpPr>
          <p:nvPr>
            <p:ph type="dt" sz="half" idx="10"/>
          </p:nvPr>
        </p:nvSpPr>
        <p:spPr/>
        <p:txBody>
          <a:bodyPr/>
          <a:lstStyle/>
          <a:p>
            <a:fld id="{DC3F1E27-F6DA-4083-8744-573E56DF154E}" type="datetimeFigureOut">
              <a:rPr lang="en-US" smtClean="0"/>
              <a:t>10/23/2024</a:t>
            </a:fld>
            <a:endParaRPr lang="en-US"/>
          </a:p>
        </p:txBody>
      </p:sp>
      <p:sp>
        <p:nvSpPr>
          <p:cNvPr id="5" name="Footer Placeholder 4">
            <a:extLst>
              <a:ext uri="{FF2B5EF4-FFF2-40B4-BE49-F238E27FC236}">
                <a16:creationId xmlns:a16="http://schemas.microsoft.com/office/drawing/2014/main" id="{11B96F37-600A-4793-9E39-5C1050904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D68AA-3219-465A-A12E-D2B40767D2C7}"/>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429230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2367-F71B-4315-A8DC-EA49082AEF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7D6727-C8F8-470C-9749-B7CBE960BA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FBF66-5B80-4BB4-9AFB-9682B70ED225}"/>
              </a:ext>
            </a:extLst>
          </p:cNvPr>
          <p:cNvSpPr>
            <a:spLocks noGrp="1"/>
          </p:cNvSpPr>
          <p:nvPr>
            <p:ph type="dt" sz="half" idx="10"/>
          </p:nvPr>
        </p:nvSpPr>
        <p:spPr/>
        <p:txBody>
          <a:bodyPr/>
          <a:lstStyle/>
          <a:p>
            <a:fld id="{DC3F1E27-F6DA-4083-8744-573E56DF154E}" type="datetimeFigureOut">
              <a:rPr lang="en-US" smtClean="0"/>
              <a:t>10/23/2024</a:t>
            </a:fld>
            <a:endParaRPr lang="en-US"/>
          </a:p>
        </p:txBody>
      </p:sp>
      <p:sp>
        <p:nvSpPr>
          <p:cNvPr id="5" name="Footer Placeholder 4">
            <a:extLst>
              <a:ext uri="{FF2B5EF4-FFF2-40B4-BE49-F238E27FC236}">
                <a16:creationId xmlns:a16="http://schemas.microsoft.com/office/drawing/2014/main" id="{01B62594-11B7-4477-A0CF-C681DBB40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9F3D7-01E1-4863-9E52-83092E2FC61A}"/>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61118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CAF7CB-B6C3-494E-B208-D0A342CB4F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20EDF1-F762-40C5-87E0-AAE5F36268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49DAA-AFCB-4EA5-86A4-A19F80F0717C}"/>
              </a:ext>
            </a:extLst>
          </p:cNvPr>
          <p:cNvSpPr>
            <a:spLocks noGrp="1"/>
          </p:cNvSpPr>
          <p:nvPr>
            <p:ph type="dt" sz="half" idx="10"/>
          </p:nvPr>
        </p:nvSpPr>
        <p:spPr/>
        <p:txBody>
          <a:bodyPr/>
          <a:lstStyle/>
          <a:p>
            <a:fld id="{DC3F1E27-F6DA-4083-8744-573E56DF154E}" type="datetimeFigureOut">
              <a:rPr lang="en-US" smtClean="0"/>
              <a:t>10/23/2024</a:t>
            </a:fld>
            <a:endParaRPr lang="en-US"/>
          </a:p>
        </p:txBody>
      </p:sp>
      <p:sp>
        <p:nvSpPr>
          <p:cNvPr id="5" name="Footer Placeholder 4">
            <a:extLst>
              <a:ext uri="{FF2B5EF4-FFF2-40B4-BE49-F238E27FC236}">
                <a16:creationId xmlns:a16="http://schemas.microsoft.com/office/drawing/2014/main" id="{FF2D7F0D-6D92-437C-B002-C4537B44D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DF87B-085F-4E75-A2ED-3B3636909338}"/>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48831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0CF3-082A-4E6F-9640-2AC03E14C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9DFC5-45E5-41F5-9994-0F259CF6385B}"/>
              </a:ext>
            </a:extLst>
          </p:cNvPr>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12CB9B-8D00-45FB-AEB8-EAB3DB362C5A}"/>
              </a:ext>
            </a:extLst>
          </p:cNvPr>
          <p:cNvSpPr>
            <a:spLocks noGrp="1"/>
          </p:cNvSpPr>
          <p:nvPr>
            <p:ph type="dt" sz="half" idx="10"/>
          </p:nvPr>
        </p:nvSpPr>
        <p:spPr/>
        <p:txBody>
          <a:bodyPr/>
          <a:lstStyle/>
          <a:p>
            <a:fld id="{DC3F1E27-F6DA-4083-8744-573E56DF154E}" type="datetimeFigureOut">
              <a:rPr lang="en-US" smtClean="0"/>
              <a:t>10/23/2024</a:t>
            </a:fld>
            <a:endParaRPr lang="en-US"/>
          </a:p>
        </p:txBody>
      </p:sp>
      <p:sp>
        <p:nvSpPr>
          <p:cNvPr id="5" name="Footer Placeholder 4">
            <a:extLst>
              <a:ext uri="{FF2B5EF4-FFF2-40B4-BE49-F238E27FC236}">
                <a16:creationId xmlns:a16="http://schemas.microsoft.com/office/drawing/2014/main" id="{DE6DBF05-D2DF-4AE6-83C2-6495ACD49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12290-CFFC-4AC5-B2AB-2BDEFD3C2D48}"/>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188585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00E1-8382-45E9-97E9-C959CBA28D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1C6E3-9952-4A87-A05B-DBADEA22F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C5200-14F1-4F85-A908-8A2799649F36}"/>
              </a:ext>
            </a:extLst>
          </p:cNvPr>
          <p:cNvSpPr>
            <a:spLocks noGrp="1"/>
          </p:cNvSpPr>
          <p:nvPr>
            <p:ph type="dt" sz="half" idx="10"/>
          </p:nvPr>
        </p:nvSpPr>
        <p:spPr/>
        <p:txBody>
          <a:bodyPr/>
          <a:lstStyle/>
          <a:p>
            <a:fld id="{DC3F1E27-F6DA-4083-8744-573E56DF154E}" type="datetimeFigureOut">
              <a:rPr lang="en-US" smtClean="0"/>
              <a:t>10/23/2024</a:t>
            </a:fld>
            <a:endParaRPr lang="en-US"/>
          </a:p>
        </p:txBody>
      </p:sp>
      <p:sp>
        <p:nvSpPr>
          <p:cNvPr id="5" name="Footer Placeholder 4">
            <a:extLst>
              <a:ext uri="{FF2B5EF4-FFF2-40B4-BE49-F238E27FC236}">
                <a16:creationId xmlns:a16="http://schemas.microsoft.com/office/drawing/2014/main" id="{621073C7-27EE-4ED9-BE48-A9D047EA2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443F2-8EE2-4F86-AEEC-A6FB1B0F4497}"/>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97780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89D6-9A9A-4848-9C58-67E4C4224F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052A5-FD8B-46B9-996C-A74F5B58E4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490842-C205-4676-8EF4-A9A181729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FF2CD7-FF7E-4DF5-8D33-A75991081BEA}"/>
              </a:ext>
            </a:extLst>
          </p:cNvPr>
          <p:cNvSpPr>
            <a:spLocks noGrp="1"/>
          </p:cNvSpPr>
          <p:nvPr>
            <p:ph type="dt" sz="half" idx="10"/>
          </p:nvPr>
        </p:nvSpPr>
        <p:spPr/>
        <p:txBody>
          <a:bodyPr/>
          <a:lstStyle/>
          <a:p>
            <a:fld id="{DC3F1E27-F6DA-4083-8744-573E56DF154E}" type="datetimeFigureOut">
              <a:rPr lang="en-US" smtClean="0"/>
              <a:t>10/23/2024</a:t>
            </a:fld>
            <a:endParaRPr lang="en-US"/>
          </a:p>
        </p:txBody>
      </p:sp>
      <p:sp>
        <p:nvSpPr>
          <p:cNvPr id="6" name="Footer Placeholder 5">
            <a:extLst>
              <a:ext uri="{FF2B5EF4-FFF2-40B4-BE49-F238E27FC236}">
                <a16:creationId xmlns:a16="http://schemas.microsoft.com/office/drawing/2014/main" id="{2E8E9CA6-30DA-410E-B04A-AC4E99766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4A4A8-4C19-4940-A843-F0146B50D587}"/>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71684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2B5C-D799-46BD-82CA-AB369A635C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60088F-C926-41FD-8A61-7F763EA146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88632B-472F-4CDD-8752-7024C071C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EE90F2-298E-4063-A7BF-C10C87381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74507A-4B79-45AD-9EBB-0A6336919E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EA766-80C8-4940-A2D4-7C3659D14F6E}"/>
              </a:ext>
            </a:extLst>
          </p:cNvPr>
          <p:cNvSpPr>
            <a:spLocks noGrp="1"/>
          </p:cNvSpPr>
          <p:nvPr>
            <p:ph type="dt" sz="half" idx="10"/>
          </p:nvPr>
        </p:nvSpPr>
        <p:spPr/>
        <p:txBody>
          <a:bodyPr/>
          <a:lstStyle/>
          <a:p>
            <a:fld id="{DC3F1E27-F6DA-4083-8744-573E56DF154E}" type="datetimeFigureOut">
              <a:rPr lang="en-US" smtClean="0"/>
              <a:t>10/23/2024</a:t>
            </a:fld>
            <a:endParaRPr lang="en-US"/>
          </a:p>
        </p:txBody>
      </p:sp>
      <p:sp>
        <p:nvSpPr>
          <p:cNvPr id="8" name="Footer Placeholder 7">
            <a:extLst>
              <a:ext uri="{FF2B5EF4-FFF2-40B4-BE49-F238E27FC236}">
                <a16:creationId xmlns:a16="http://schemas.microsoft.com/office/drawing/2014/main" id="{E9259AB0-C0C9-4D8A-8D0F-9CAA065192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286669-670D-43ED-A3A1-428CC69C7716}"/>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24575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DE6D-DDB4-42C6-80D0-50053F734E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5A7147-BD53-4FFB-ADD5-20DD8A5B9B22}"/>
              </a:ext>
            </a:extLst>
          </p:cNvPr>
          <p:cNvSpPr>
            <a:spLocks noGrp="1"/>
          </p:cNvSpPr>
          <p:nvPr>
            <p:ph type="dt" sz="half" idx="10"/>
          </p:nvPr>
        </p:nvSpPr>
        <p:spPr/>
        <p:txBody>
          <a:bodyPr/>
          <a:lstStyle/>
          <a:p>
            <a:fld id="{DC3F1E27-F6DA-4083-8744-573E56DF154E}" type="datetimeFigureOut">
              <a:rPr lang="en-US" smtClean="0"/>
              <a:t>10/23/2024</a:t>
            </a:fld>
            <a:endParaRPr lang="en-US"/>
          </a:p>
        </p:txBody>
      </p:sp>
      <p:sp>
        <p:nvSpPr>
          <p:cNvPr id="4" name="Footer Placeholder 3">
            <a:extLst>
              <a:ext uri="{FF2B5EF4-FFF2-40B4-BE49-F238E27FC236}">
                <a16:creationId xmlns:a16="http://schemas.microsoft.com/office/drawing/2014/main" id="{9F7048C6-0C9E-49D3-A6DD-9A1D338538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1A6CE5-0AE9-4BD5-8C2D-7EB094D9E243}"/>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27408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C6DD9-4B4B-4E12-AB2D-C4FD55447487}"/>
              </a:ext>
            </a:extLst>
          </p:cNvPr>
          <p:cNvSpPr>
            <a:spLocks noGrp="1"/>
          </p:cNvSpPr>
          <p:nvPr>
            <p:ph type="dt" sz="half" idx="10"/>
          </p:nvPr>
        </p:nvSpPr>
        <p:spPr/>
        <p:txBody>
          <a:bodyPr/>
          <a:lstStyle/>
          <a:p>
            <a:fld id="{DC3F1E27-F6DA-4083-8744-573E56DF154E}" type="datetimeFigureOut">
              <a:rPr lang="en-US" smtClean="0"/>
              <a:t>10/23/2024</a:t>
            </a:fld>
            <a:endParaRPr lang="en-US"/>
          </a:p>
        </p:txBody>
      </p:sp>
      <p:sp>
        <p:nvSpPr>
          <p:cNvPr id="3" name="Footer Placeholder 2">
            <a:extLst>
              <a:ext uri="{FF2B5EF4-FFF2-40B4-BE49-F238E27FC236}">
                <a16:creationId xmlns:a16="http://schemas.microsoft.com/office/drawing/2014/main" id="{A750B1DB-D3B6-4A3C-B256-F231A51EAD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5A56D7-487C-4FFA-BD32-288690BD2ECB}"/>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420462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0644-4A9B-41E9-AFCB-29BC3EC4B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2C92B0-A16B-4374-8EB0-7CC87CBA1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6490AF-A33A-44EB-99A6-BE3A7085A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0391B-9C56-42A5-BCBC-8AA9F2B1966F}"/>
              </a:ext>
            </a:extLst>
          </p:cNvPr>
          <p:cNvSpPr>
            <a:spLocks noGrp="1"/>
          </p:cNvSpPr>
          <p:nvPr>
            <p:ph type="dt" sz="half" idx="10"/>
          </p:nvPr>
        </p:nvSpPr>
        <p:spPr/>
        <p:txBody>
          <a:bodyPr/>
          <a:lstStyle/>
          <a:p>
            <a:fld id="{DC3F1E27-F6DA-4083-8744-573E56DF154E}" type="datetimeFigureOut">
              <a:rPr lang="en-US" smtClean="0"/>
              <a:t>10/23/2024</a:t>
            </a:fld>
            <a:endParaRPr lang="en-US"/>
          </a:p>
        </p:txBody>
      </p:sp>
      <p:sp>
        <p:nvSpPr>
          <p:cNvPr id="6" name="Footer Placeholder 5">
            <a:extLst>
              <a:ext uri="{FF2B5EF4-FFF2-40B4-BE49-F238E27FC236}">
                <a16:creationId xmlns:a16="http://schemas.microsoft.com/office/drawing/2014/main" id="{ED75A090-683A-432D-A2E6-3BD9F6A1A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23EA4-933B-492B-9F4D-0790586FFBF6}"/>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952307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D7ED-C035-4090-B7B8-2B9381D93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05374-0F0B-4170-A63A-5F2743967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0879EC-EB14-4ACB-983E-69BF3617A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53570-ED64-4178-89DA-FB61625F068C}"/>
              </a:ext>
            </a:extLst>
          </p:cNvPr>
          <p:cNvSpPr>
            <a:spLocks noGrp="1"/>
          </p:cNvSpPr>
          <p:nvPr>
            <p:ph type="dt" sz="half" idx="10"/>
          </p:nvPr>
        </p:nvSpPr>
        <p:spPr/>
        <p:txBody>
          <a:bodyPr/>
          <a:lstStyle/>
          <a:p>
            <a:fld id="{DC3F1E27-F6DA-4083-8744-573E56DF154E}" type="datetimeFigureOut">
              <a:rPr lang="en-US" smtClean="0"/>
              <a:t>10/23/2024</a:t>
            </a:fld>
            <a:endParaRPr lang="en-US"/>
          </a:p>
        </p:txBody>
      </p:sp>
      <p:sp>
        <p:nvSpPr>
          <p:cNvPr id="6" name="Footer Placeholder 5">
            <a:extLst>
              <a:ext uri="{FF2B5EF4-FFF2-40B4-BE49-F238E27FC236}">
                <a16:creationId xmlns:a16="http://schemas.microsoft.com/office/drawing/2014/main" id="{43247718-19D5-4C86-B0ED-E8AD7B31F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18303-0804-4733-883F-41E060E742DC}"/>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18918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317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DA52A-5236-4146-8F5A-A1DE277AA645}"/>
              </a:ext>
            </a:extLst>
          </p:cNvPr>
          <p:cNvSpPr>
            <a:spLocks noGrp="1"/>
          </p:cNvSpPr>
          <p:nvPr>
            <p:ph type="title"/>
          </p:nvPr>
        </p:nvSpPr>
        <p:spPr>
          <a:xfrm>
            <a:off x="838200" y="365125"/>
            <a:ext cx="10515600" cy="1325563"/>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156ABA57-B836-44EE-85C6-7AB1380B9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42E7DF-9A34-4027-8AC9-563B1ABC38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DC3F1E27-F6DA-4083-8744-573E56DF154E}" type="datetimeFigureOut">
              <a:rPr lang="en-US" smtClean="0"/>
              <a:pPr/>
              <a:t>10/23/2024</a:t>
            </a:fld>
            <a:endParaRPr lang="en-US"/>
          </a:p>
        </p:txBody>
      </p:sp>
      <p:sp>
        <p:nvSpPr>
          <p:cNvPr id="5" name="Footer Placeholder 4">
            <a:extLst>
              <a:ext uri="{FF2B5EF4-FFF2-40B4-BE49-F238E27FC236}">
                <a16:creationId xmlns:a16="http://schemas.microsoft.com/office/drawing/2014/main" id="{2CE7FB1E-3790-4ED6-A74C-294CD674C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E3F588D9-9AB0-4CCF-865A-0A070BEA5E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5AF4EA19-E5F6-4BC5-BD12-8632A83D8815}" type="slidenum">
              <a:rPr lang="en-US" smtClean="0"/>
              <a:pPr/>
              <a:t>‹#›</a:t>
            </a:fld>
            <a:endParaRPr lang="en-US"/>
          </a:p>
        </p:txBody>
      </p:sp>
    </p:spTree>
    <p:extLst>
      <p:ext uri="{BB962C8B-B14F-4D97-AF65-F5344CB8AC3E}">
        <p14:creationId xmlns:p14="http://schemas.microsoft.com/office/powerpoint/2010/main" val="484041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7103A4D-6B2D-4B7D-BA0D-B65295557307}"/>
              </a:ext>
            </a:extLst>
          </p:cNvPr>
          <p:cNvSpPr>
            <a:spLocks noGrp="1"/>
          </p:cNvSpPr>
          <p:nvPr>
            <p:ph type="title"/>
          </p:nvPr>
        </p:nvSpPr>
        <p:spPr>
          <a:xfrm>
            <a:off x="1000446" y="1304760"/>
            <a:ext cx="10515600" cy="1325563"/>
          </a:xfrm>
        </p:spPr>
        <p:txBody>
          <a:bodyPr/>
          <a:lstStyle/>
          <a:p>
            <a:r>
              <a:rPr lang="en-US" b="0" dirty="0">
                <a:solidFill>
                  <a:srgbClr val="FE8641"/>
                </a:solidFill>
                <a:latin typeface="Arial Black" panose="020B0A04020102020204" pitchFamily="34" charset="0"/>
              </a:rPr>
              <a:t>TASK 04</a:t>
            </a:r>
            <a:endParaRPr lang="en-US" b="0" dirty="0">
              <a:latin typeface="Arial Black" panose="020B0A04020102020204" pitchFamily="34" charset="0"/>
            </a:endParaRPr>
          </a:p>
        </p:txBody>
      </p:sp>
      <p:sp>
        <p:nvSpPr>
          <p:cNvPr id="13" name="Rectangle 12">
            <a:extLst>
              <a:ext uri="{FF2B5EF4-FFF2-40B4-BE49-F238E27FC236}">
                <a16:creationId xmlns:a16="http://schemas.microsoft.com/office/drawing/2014/main" id="{4DDDFB54-196B-4D28-AFCF-272EA322DA2C}"/>
              </a:ext>
            </a:extLst>
          </p:cNvPr>
          <p:cNvSpPr/>
          <p:nvPr/>
        </p:nvSpPr>
        <p:spPr>
          <a:xfrm>
            <a:off x="981136" y="2575969"/>
            <a:ext cx="8866402" cy="1754326"/>
          </a:xfrm>
          <a:prstGeom prst="rect">
            <a:avLst/>
          </a:prstGeom>
          <a:noFill/>
        </p:spPr>
        <p:txBody>
          <a:bodyPr wrap="none" rtlCol="0">
            <a:spAutoFit/>
          </a:bodyPr>
          <a:lstStyle/>
          <a:p>
            <a:r>
              <a:rPr lang="en-US" sz="5400" b="1" dirty="0">
                <a:solidFill>
                  <a:schemeClr val="bg1"/>
                </a:solidFill>
                <a:latin typeface="Arial Black" panose="020B0A04020102020204" pitchFamily="34" charset="0"/>
              </a:rPr>
              <a:t>COMMUNICATING</a:t>
            </a:r>
          </a:p>
          <a:p>
            <a:r>
              <a:rPr lang="en-US" sz="5400" b="1" dirty="0">
                <a:solidFill>
                  <a:schemeClr val="bg1"/>
                </a:solidFill>
                <a:latin typeface="Arial Black" panose="020B0A04020102020204" pitchFamily="34" charset="0"/>
              </a:rPr>
              <a:t>INSIGHTS &amp; ANALYSIS</a:t>
            </a:r>
          </a:p>
        </p:txBody>
      </p:sp>
    </p:spTree>
    <p:extLst>
      <p:ext uri="{BB962C8B-B14F-4D97-AF65-F5344CB8AC3E}">
        <p14:creationId xmlns:p14="http://schemas.microsoft.com/office/powerpoint/2010/main" val="380373356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1223158"/>
            <a:ext cx="10515600" cy="4953805"/>
          </a:xfrm>
        </p:spPr>
        <p:txBody>
          <a:bodyPr>
            <a:normAutofit fontScale="77500" lnSpcReduction="20000"/>
          </a:bodyPr>
          <a:lstStyle/>
          <a:p>
            <a:pPr marL="0" indent="0">
              <a:buNone/>
            </a:pPr>
            <a:r>
              <a:rPr lang="en-US" dirty="0"/>
              <a:t>Good Afternoon,</a:t>
            </a:r>
          </a:p>
          <a:p>
            <a:pPr marL="0" indent="0">
              <a:buNone/>
            </a:pPr>
            <a:r>
              <a:rPr lang="en-US" dirty="0"/>
              <a:t> I’m </a:t>
            </a:r>
            <a:r>
              <a:rPr lang="en-US" b="1" dirty="0">
                <a:solidFill>
                  <a:srgbClr val="FE8641"/>
                </a:solidFill>
              </a:rPr>
              <a:t>Saugandh Deshmukh</a:t>
            </a:r>
            <a:r>
              <a:rPr lang="en-US" dirty="0"/>
              <a:t>, and I’m excited to share some insights about your business. Thank you for providing the guiding questions. It was helpful to see what types of insights you are looking to gain from the data. I hope you find the analysis compelling and helpful as you make decisions regarding future business opportunities.</a:t>
            </a:r>
          </a:p>
          <a:p>
            <a:pPr marL="0" indent="0">
              <a:buNone/>
            </a:pPr>
            <a:r>
              <a:rPr lang="en-US" dirty="0"/>
              <a:t> First off, I want to assure you that I’ve provided the most up to date and error free analysis. After I loaded the data into my software, I scrubbed any records that have negative quantities and unit price, as these records needed to be removed in order to provide helpful analysis.</a:t>
            </a:r>
          </a:p>
        </p:txBody>
      </p:sp>
    </p:spTree>
    <p:extLst>
      <p:ext uri="{BB962C8B-B14F-4D97-AF65-F5344CB8AC3E}">
        <p14:creationId xmlns:p14="http://schemas.microsoft.com/office/powerpoint/2010/main" val="389805307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695"/>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5305"/>
                            </p:stCondLst>
                            <p:childTnLst>
                              <p:par>
                                <p:cTn id="13" presetID="10" presetClass="entr" presetSubtype="0" fill="hold" grpId="0" nodeType="afterEffect">
                                  <p:stCondLst>
                                    <p:cond delay="0"/>
                                  </p:stCondLst>
                                  <p:iterate type="lt">
                                    <p:tmPct val="3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1223158"/>
            <a:ext cx="10515600" cy="4953805"/>
          </a:xfrm>
        </p:spPr>
        <p:txBody>
          <a:bodyPr>
            <a:normAutofit fontScale="77500" lnSpcReduction="20000"/>
          </a:bodyPr>
          <a:lstStyle/>
          <a:p>
            <a:pPr marL="0" indent="0">
              <a:buNone/>
            </a:pPr>
            <a:r>
              <a:rPr lang="en-US" dirty="0"/>
              <a:t>As for your first question, the CEO has requested a trend of the revenue to see if there is any seasonality in the store sales. My analysis shows that there are some months of the year where exceptional growth is witnessed. The data shows that the revenue in the first 8 months is fairly constant as the average revenue generated for these 8 months is around $685k. The increase in revenue starts in the month of September, where the revenue increases by 40% over the previous month. This trend continues till the month of November where it reached 1.5 million USD, the highest during the entire year. The data is incomplete for the month of December, therefore, no conclusion can be drawn from it, unfortunately. This analysis shows that the retail store sales are impacted by the seasonality which usually occurs in the last 4 months of the year.</a:t>
            </a:r>
          </a:p>
        </p:txBody>
      </p:sp>
    </p:spTree>
    <p:extLst>
      <p:ext uri="{BB962C8B-B14F-4D97-AF65-F5344CB8AC3E}">
        <p14:creationId xmlns:p14="http://schemas.microsoft.com/office/powerpoint/2010/main" val="162070177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1223158"/>
            <a:ext cx="10515600" cy="4953805"/>
          </a:xfrm>
        </p:spPr>
        <p:txBody>
          <a:bodyPr>
            <a:normAutofit fontScale="62500" lnSpcReduction="20000"/>
          </a:bodyPr>
          <a:lstStyle/>
          <a:p>
            <a:pPr marL="0" indent="0">
              <a:buNone/>
            </a:pPr>
            <a:r>
              <a:rPr lang="en-US" dirty="0"/>
              <a:t>The second visual shows how the top 10 countries which have opportunities for growth are performing. This data does not include the UK as the country already has high demand and I’ve been told you’re more focused on the countries where demand can be increased. The analysis shows that countries such as the Netherlands, Ireland, Germany and France have high volumes of units bought and revenue generated. I would suggest that these countries should be focused on to ensure that measures are taken to capture these markets even more.</a:t>
            </a:r>
          </a:p>
          <a:p>
            <a:pPr marL="0" indent="0">
              <a:buNone/>
            </a:pPr>
            <a:r>
              <a:rPr lang="en-US" dirty="0"/>
              <a:t> The third analysis has been performed on the top 10 customers who have purchased the most from the store. The data shows that there is not much of a difference between the purchases made by the top 10 customers. The highest revenue generating customer only purchased 17% more than the 2nd highest which shows that the business is not relying only on a few customers to generate the revenue. This shows that the bargaining power of customers is low and the business is in a good position.</a:t>
            </a:r>
          </a:p>
        </p:txBody>
      </p:sp>
    </p:spTree>
    <p:extLst>
      <p:ext uri="{BB962C8B-B14F-4D97-AF65-F5344CB8AC3E}">
        <p14:creationId xmlns:p14="http://schemas.microsoft.com/office/powerpoint/2010/main" val="222785753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3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1223158"/>
            <a:ext cx="10515600" cy="4953805"/>
          </a:xfrm>
        </p:spPr>
        <p:txBody>
          <a:bodyPr>
            <a:normAutofit fontScale="70000" lnSpcReduction="20000"/>
          </a:bodyPr>
          <a:lstStyle/>
          <a:p>
            <a:pPr marL="0" indent="0">
              <a:buNone/>
            </a:pPr>
            <a:r>
              <a:rPr lang="en-US" dirty="0"/>
              <a:t>Finally, the map chart shows the regions that have generated the most revenue compared with the regions that have not. It can be seen that apart from the UK, countries such as Netherlands, Ireland, Germany, France and Australia are generating high revenue and the company should invest more in these areas to increase demand for products. The map also shows that most of the sales are only in the European region with very few in the American region. Africa and Asia do not have any demand for the products, along with Russia. A new strategy targeting these areas has the potential to boost sales revenues and profitability.</a:t>
            </a:r>
          </a:p>
          <a:p>
            <a:pPr marL="0" indent="0">
              <a:buNone/>
            </a:pPr>
            <a:r>
              <a:rPr lang="en-US" dirty="0"/>
              <a:t> Thanks so much for your time. If you have any questions about the analysis or would like to see anything additional after you’ve had time to digest this information, I’d be happy to develop that for you.</a:t>
            </a:r>
          </a:p>
        </p:txBody>
      </p:sp>
    </p:spTree>
    <p:extLst>
      <p:ext uri="{BB962C8B-B14F-4D97-AF65-F5344CB8AC3E}">
        <p14:creationId xmlns:p14="http://schemas.microsoft.com/office/powerpoint/2010/main" val="223423011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3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637</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Arial Black</vt:lpstr>
      <vt:lpstr>Office Theme</vt:lpstr>
      <vt:lpstr>TASK 04</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aadiputtaswamy</dc:creator>
  <cp:lastModifiedBy>Saugandh Deshmukh</cp:lastModifiedBy>
  <cp:revision>43</cp:revision>
  <dcterms:created xsi:type="dcterms:W3CDTF">2023-01-21T13:09:51Z</dcterms:created>
  <dcterms:modified xsi:type="dcterms:W3CDTF">2024-10-23T06:31:18Z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2024-01-16T08:43:02Z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db1a6a6d-15c4-40e3-bebc-9415ecc4f880</vt:lpwstr>
  </property>
  <property fmtid="{D5CDD505-2E9C-101B-9397-08002B2CF9AE}" pid="8" name="MSIP_Label_defa4170-0d19-0005-0004-bc88714345d2_ContentBits">
    <vt:lpwstr>0</vt:lpwstr>
  </property>
</Properties>
</file>