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C223EB3-1755-4B7D-B262-963457665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16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D4871E3-424F-41C6-B048-3E5EB2F33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550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2051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052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053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054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Rectangle 205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752" name="Rectangle 205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  <a:ln w="9525">
            <a:headEnd/>
            <a:tailEnd/>
          </a:ln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 (DB &amp; DB Users) - Dr. Yousry Taha   </a:t>
            </a:r>
          </a:p>
        </p:txBody>
      </p:sp>
      <p:sp>
        <p:nvSpPr>
          <p:cNvPr id="11" name="Rectangle 2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14004C-3618-4C81-BD88-DB9E2F999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79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EADAFB-E625-4EF8-ADD0-7D9115BC3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6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C99BC6-03F0-4894-AC99-588891ACD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683279-1F4C-435C-8541-A11D26E63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7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D90A1E-65C1-47BF-BF08-1778215F91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5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30554D-3562-4518-BB0B-24F131667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78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FA3B12-51AC-4944-AACD-73B2F489A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5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95393-B5E7-474E-9DA7-77897C978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09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44F6F1-E8C1-44A0-828B-8DB5B1C4B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7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D0594F-BF23-4210-9306-40B43C067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9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32" name="Freeform 1027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1028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29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030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7" name="Rectangle 103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2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733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CS 322 (DB &amp; DB Users) - Dr. Yousry Taha   </a:t>
            </a:r>
          </a:p>
        </p:txBody>
      </p:sp>
      <p:sp>
        <p:nvSpPr>
          <p:cNvPr id="3073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D2159BDE-76F6-4C06-8581-47CD06C5EB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31" name="Rectangle 10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Databases and Database Users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3200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Dr. </a:t>
            </a:r>
            <a:r>
              <a:rPr lang="en-US" dirty="0" err="1"/>
              <a:t>Yousry</a:t>
            </a:r>
            <a:r>
              <a:rPr lang="en-US" dirty="0"/>
              <a:t> </a:t>
            </a:r>
            <a:r>
              <a:rPr lang="en-US" dirty="0" err="1"/>
              <a:t>Taha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/>
              <a:t>(This is the instructor’s notes and student has to read the textbook for complete material.)</a:t>
            </a:r>
          </a:p>
          <a:p>
            <a:pPr eaLnBrk="1" hangingPunct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0084915-915E-4DDF-AED6-3B700A7BE9F8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Advantages of Using DBMS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Controlling Redundancy</a:t>
            </a:r>
          </a:p>
          <a:p>
            <a:pPr eaLnBrk="1" hangingPunct="1">
              <a:defRPr/>
            </a:pPr>
            <a:r>
              <a:rPr lang="en-US"/>
              <a:t>Restricting Unauthorized Access</a:t>
            </a:r>
          </a:p>
          <a:p>
            <a:pPr eaLnBrk="1" hangingPunct="1">
              <a:defRPr/>
            </a:pPr>
            <a:r>
              <a:rPr lang="en-US"/>
              <a:t>Providing Persistent Storage </a:t>
            </a:r>
          </a:p>
          <a:p>
            <a:pPr eaLnBrk="1" hangingPunct="1">
              <a:defRPr/>
            </a:pPr>
            <a:r>
              <a:rPr lang="en-US"/>
              <a:t>Permitting Inferencing </a:t>
            </a:r>
          </a:p>
          <a:p>
            <a:pPr eaLnBrk="1" hangingPunct="1">
              <a:defRPr/>
            </a:pPr>
            <a:r>
              <a:rPr lang="en-US"/>
              <a:t>Providing Multiple User Interfaces</a:t>
            </a:r>
          </a:p>
          <a:p>
            <a:pPr eaLnBrk="1" hangingPunct="1">
              <a:defRPr/>
            </a:pPr>
            <a:r>
              <a:rPr lang="en-US"/>
              <a:t>Presenting Complex Relationship</a:t>
            </a:r>
          </a:p>
          <a:p>
            <a:pPr eaLnBrk="1" hangingPunct="1">
              <a:defRPr/>
            </a:pPr>
            <a:r>
              <a:rPr lang="en-US"/>
              <a:t>Enforcing Integrity Constraints</a:t>
            </a:r>
          </a:p>
          <a:p>
            <a:pPr eaLnBrk="1" hangingPunct="1">
              <a:defRPr/>
            </a:pPr>
            <a:r>
              <a:rPr lang="en-US"/>
              <a:t>Providing Backup and Recovery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83F29FC-53B9-4D6D-BB0D-777148235616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Some other 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Enforcing Standards</a:t>
            </a:r>
          </a:p>
          <a:p>
            <a:pPr eaLnBrk="1" hangingPunct="1">
              <a:defRPr/>
            </a:pPr>
            <a:r>
              <a:rPr lang="en-US"/>
              <a:t>Reduced Application development time</a:t>
            </a:r>
          </a:p>
          <a:p>
            <a:pPr eaLnBrk="1" hangingPunct="1">
              <a:defRPr/>
            </a:pPr>
            <a:r>
              <a:rPr lang="en-US"/>
              <a:t>Flexibility</a:t>
            </a:r>
          </a:p>
          <a:p>
            <a:pPr eaLnBrk="1" hangingPunct="1">
              <a:defRPr/>
            </a:pPr>
            <a:r>
              <a:rPr lang="en-US"/>
              <a:t>Up-to-date Information</a:t>
            </a:r>
          </a:p>
          <a:p>
            <a:pPr eaLnBrk="1" hangingPunct="1">
              <a:defRPr/>
            </a:pPr>
            <a:r>
              <a:rPr lang="en-US"/>
              <a:t>Economies of Scale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744D53E-3344-4AAF-B163-8C95279A82D5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When Not to Use a DBMS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Unnecessary overhead costs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   (high initial cost – Generality – overhead of capabilities)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Database and applications are simple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Stringent real-time requirements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Multiple-user access is not required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ECA2D4-D3F7-42D3-AC92-2997447276B4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 Database: is a collection of related data.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Database properties: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/>
              <a:t>It represents some aspect of the real world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      [miniworld or Universe of Discourse (UoD)]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/>
              <a:t>It is a logically coherent collection of data with inherent meaning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/>
              <a:t>It is designed, built and populated with data for specific purpose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0F6E832-0673-41B0-AE53-1AAF66E374B3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Some other properties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A Database can be of any size ranging from few number of records have hundreds or thousands bytes to gigabytes or terabytes</a:t>
            </a:r>
          </a:p>
          <a:p>
            <a:pPr eaLnBrk="1" hangingPunct="1">
              <a:defRPr/>
            </a:pPr>
            <a:r>
              <a:rPr lang="en-US" sz="2800"/>
              <a:t>A Database may be generated and managed manually or it may be computerized</a:t>
            </a:r>
          </a:p>
          <a:p>
            <a:pPr eaLnBrk="1" hangingPunct="1">
              <a:defRPr/>
            </a:pPr>
            <a:r>
              <a:rPr lang="en-US" sz="2800"/>
              <a:t>The computerized choice may be by a group of application programs implemented specifically for that application or by a: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       </a:t>
            </a:r>
            <a:r>
              <a:rPr lang="en-US" b="1" i="1" u="sng"/>
              <a:t>Database Management System (DBMS)</a:t>
            </a:r>
            <a:endParaRPr lang="en-US" sz="2800"/>
          </a:p>
          <a:p>
            <a:pPr eaLnBrk="1" hangingPunct="1">
              <a:defRPr/>
            </a:pP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AB68059-8D6D-4BC8-96BB-DF645E7E0CFA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DBMS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i="1" u="sng"/>
              <a:t>DBMS is</a:t>
            </a:r>
            <a:r>
              <a:rPr lang="en-US" sz="2800"/>
              <a:t>: a collection of programs that enables users to create and maintain a database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It is a general-purpose software system enables us in Defining, Constructing and Manipulating DB: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/>
              <a:t>Defining: specifying the data types, structures and constraints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/>
              <a:t>Constructing: storing the data in the DB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/>
              <a:t>Manipulating: as querying, updating and generating reports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/>
              <a:t>Database + DBMS                    Database System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38100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824DCDD-7CBA-444A-B5FF-0282587FEB53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/>
              <a:t>Simplified Database System Environment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pic>
        <p:nvPicPr>
          <p:cNvPr id="18438" name="Picture 7" descr="E:\Taha\DB-Courses\IS331\Fig1-1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543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8ABF6F6-04CE-4938-AF3A-ACECC00CB13D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University database: to maintain students, courses and grades.</a:t>
            </a:r>
          </a:p>
          <a:p>
            <a:pPr eaLnBrk="1" hangingPunct="1">
              <a:defRPr/>
            </a:pPr>
            <a:r>
              <a:rPr lang="en-US"/>
              <a:t>We may have five files: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/>
              <a:t>STUDENT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/>
              <a:t>COURSE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/>
              <a:t>SECTION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/>
              <a:t>PREREQUISITE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/>
              <a:t>GRADE_REPORT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F0D2CF7-5FE6-4C40-B7BC-6358D8DC74CE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Database Characteristics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/>
              <a:t>These characteristics distinguish DB from File-processing approach: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 b="1" i="1" u="sng"/>
              <a:t>Self-Describing Nature of DB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/>
              <a:t>     Catalog to hold description(Data + Meta-data to describe the DB)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 b="1" i="1" u="sng"/>
              <a:t>Insulation between Programs and Data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/>
              <a:t>    program-data independence  ,   program-operation independence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/>
              <a:t>                                   Data abstraction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 b="1" i="1" u="sng"/>
              <a:t>Support Multiple Views of Data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/>
              <a:t>     Multiple derived views – Virtual views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 b="1" i="1" u="sng"/>
              <a:t>Sharing Data and Multiuser Transaction Processing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/>
              <a:t>     Concurrency control for OLTP (On-Line Transaction Processing</a:t>
            </a:r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1828800" y="3810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 flipH="1">
            <a:off x="5105400" y="3810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(DB &amp; DB Users) - Dr. Yousry Taha   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CC9EAC0-1EE4-4000-83A0-6C0747059065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People involved in DB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Database Administrator (DBA)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    </a:t>
            </a:r>
            <a:r>
              <a:rPr lang="en-US" sz="1400" b="1" i="1" u="sng"/>
              <a:t>DBA</a:t>
            </a:r>
            <a:r>
              <a:rPr lang="en-US" sz="2800"/>
              <a:t> </a:t>
            </a:r>
            <a:r>
              <a:rPr lang="en-US" sz="1400"/>
              <a:t>administrates DB, DBMS, applications, user accessing authorization, monitoring and tuning.</a:t>
            </a: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Database Designers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    </a:t>
            </a:r>
            <a:r>
              <a:rPr lang="en-US" sz="1400"/>
              <a:t>DB designers identify the data to be stored and its structure to efficiently fulfill all users requirements.</a:t>
            </a: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End Users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1600" b="1" i="1" u="sng"/>
              <a:t>Casual end users</a:t>
            </a:r>
            <a:r>
              <a:rPr lang="en-US" sz="1600"/>
              <a:t>:Occasionally access DB using sophisticated query language (Managers)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1600" b="1" i="1" u="sng"/>
              <a:t>Naive end users</a:t>
            </a:r>
            <a:r>
              <a:rPr lang="en-US" sz="1600"/>
              <a:t>: Querying and updating DB using canned transactions (bank tellers, etc..)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1600" b="1" i="1" u="sng"/>
              <a:t>Sophisticated end users:</a:t>
            </a:r>
            <a:r>
              <a:rPr lang="en-US" sz="1600"/>
              <a:t> familiar with DBMS capabilities and using it to implement their complex requirements (engineers, scientists, analysts, etc.  )</a:t>
            </a:r>
            <a:endParaRPr lang="en-US" sz="1600" b="1" i="1" u="sng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1600" b="1" i="1" u="sng"/>
              <a:t>Stand-alone users:</a:t>
            </a:r>
            <a:r>
              <a:rPr lang="en-US" sz="1600"/>
              <a:t> using ready-made packages and tools to handle their personal DB.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System Analysts and Application Programmers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     </a:t>
            </a:r>
            <a:r>
              <a:rPr lang="en-US" sz="1600"/>
              <a:t>Analysts determine the users requirements and develop the appropriate transaction specifications.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         Application programmers implement these requirements to programs.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         </a:t>
            </a:r>
            <a:r>
              <a:rPr lang="en-US" sz="2000" b="1"/>
              <a:t>Analysts + Programmers are called SOFTWARE  ENGINEERS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 (DB &amp; DB Users) - Dr. Yousry Taha  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A691E01-042A-4A62-B4FA-95C4F54B06D7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People indirectly involved in DB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34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 </a:t>
            </a:r>
            <a:r>
              <a:rPr lang="en-US" sz="2400" b="1"/>
              <a:t>These people are not interested in the DB itself but they are providing the necessary environment for the DB users.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DBMS system designers and implementers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400"/>
              <a:t>	The persons who design and implement the DBMS modules.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4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Tool Developers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400"/>
              <a:t>	The persons who design the tools which enables DB users in design and use their DB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4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Operators and Maintenance personnel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400"/>
              <a:t>	The persons responsible for running and marinating the software and hardware environment for the DB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Diagonal">
  <a:themeElements>
    <a:clrScheme name="Blue Diagonal 1">
      <a:dk1>
        <a:srgbClr val="000000"/>
      </a:dk1>
      <a:lt1>
        <a:srgbClr val="FFFFFF"/>
      </a:lt1>
      <a:dk2>
        <a:srgbClr val="0066FF"/>
      </a:dk2>
      <a:lt2>
        <a:srgbClr val="FFFF00"/>
      </a:lt2>
      <a:accent1>
        <a:srgbClr val="00CCCC"/>
      </a:accent1>
      <a:accent2>
        <a:srgbClr val="FF33CC"/>
      </a:accent2>
      <a:accent3>
        <a:srgbClr val="AAB8FF"/>
      </a:accent3>
      <a:accent4>
        <a:srgbClr val="DADADA"/>
      </a:accent4>
      <a:accent5>
        <a:srgbClr val="AAE2E2"/>
      </a:accent5>
      <a:accent6>
        <a:srgbClr val="E72DB9"/>
      </a:accent6>
      <a:hlink>
        <a:srgbClr val="FF4568"/>
      </a:hlink>
      <a:folHlink>
        <a:srgbClr val="CCECFF"/>
      </a:folHlink>
    </a:clrScheme>
    <a:fontScheme name="Blue Diagonal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 Diagonal.pot</Template>
  <TotalTime>563</TotalTime>
  <Words>698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Blue Diagonal</vt:lpstr>
      <vt:lpstr>  Databases and Database Users</vt:lpstr>
      <vt:lpstr>Introduction</vt:lpstr>
      <vt:lpstr>Some other properties</vt:lpstr>
      <vt:lpstr>DBMS</vt:lpstr>
      <vt:lpstr>Simplified Database System Environment</vt:lpstr>
      <vt:lpstr>Example</vt:lpstr>
      <vt:lpstr>Database Characteristics</vt:lpstr>
      <vt:lpstr>People involved in DB</vt:lpstr>
      <vt:lpstr>People indirectly involved in DB</vt:lpstr>
      <vt:lpstr>Advantages of Using DBMS</vt:lpstr>
      <vt:lpstr>Some other benefits</vt:lpstr>
      <vt:lpstr>When Not to Use a 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Taha</dc:creator>
  <cp:lastModifiedBy>Unknown User</cp:lastModifiedBy>
  <cp:revision>50</cp:revision>
  <dcterms:created xsi:type="dcterms:W3CDTF">1601-01-01T00:00:00Z</dcterms:created>
  <dcterms:modified xsi:type="dcterms:W3CDTF">2020-09-23T09:39:43Z</dcterms:modified>
</cp:coreProperties>
</file>