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3" r:id="rId9"/>
    <p:sldId id="264" r:id="rId10"/>
    <p:sldId id="265" r:id="rId11"/>
    <p:sldId id="262" r:id="rId12"/>
    <p:sldId id="266" r:id="rId13"/>
    <p:sldId id="274" r:id="rId14"/>
    <p:sldId id="267" r:id="rId15"/>
    <p:sldId id="268" r:id="rId16"/>
    <p:sldId id="275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DBCE5-E7CF-405E-BA9A-DC7F59DE59C4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3D576-28BB-41F7-910F-136770F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B33-D73A-4642-8847-18B7A8F19850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119A-C7A8-4D81-9323-7CBEA32C5FD2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9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45B-8D5B-4B2C-AF09-CC0C0AE09FCA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0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03-98AB-40AE-B8F2-D0C765BB3E28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86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10C2-E2BE-41DC-9FFF-20F22125AE0F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2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3920-795D-451B-8693-B605031AB79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8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198-F180-4EEA-90B5-5AAF6C98A5DA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E22E-41BB-42B0-A443-CB7BFB049810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1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8F6-DCE0-4EB5-A4A5-2F35A629DBDF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2D4-0E15-4E48-963B-9C5A96A577BA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D4D-62A1-4EF3-A36C-E4E42248DE50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866-16C3-41BD-855F-A30EA00B2F8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B84-16CD-4253-A189-7C4497E6E44A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5B1-B606-42F0-BDFC-1D2C3BB41AAF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4DE-D4CE-46C5-841B-67AC803152DE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2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A4A8-B56A-4643-8ABE-AB16C675A66D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5D8-427C-4A23-AA1B-BC1CAB4A6AE7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6E7C05-F83E-4B6D-95E2-68243A2754FB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7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298C0-CB7A-45A6-876D-ECE26790F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394F4-4ECF-4340-B4C9-F908B42D1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557" y="1132325"/>
            <a:ext cx="3730975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Regression Models for Count Data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C3697-DDDE-4D3A-96E6-FACA1E6F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892" y="4285217"/>
            <a:ext cx="3397308" cy="1837287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Olga </a:t>
            </a:r>
            <a:r>
              <a:rPr lang="en-US" sz="2800" dirty="0" err="1">
                <a:solidFill>
                  <a:schemeClr val="tx1"/>
                </a:solidFill>
              </a:rPr>
              <a:t>Korosteleva</a:t>
            </a:r>
            <a:r>
              <a:rPr lang="en-US" sz="2800" dirty="0">
                <a:solidFill>
                  <a:schemeClr val="tx1"/>
                </a:solidFill>
              </a:rPr>
              <a:t>, CSULB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DD76-9F19-4A08-BC06-8D56B32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04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543878"/>
            <a:ext cx="1761720" cy="5308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POISSON REGRESSION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example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4FC7D-41B2-4C50-8F4E-546885F4BEAB}"/>
                  </a:ext>
                </a:extLst>
              </p:cNvPr>
              <p:cNvSpPr txBox="1"/>
              <p:nvPr/>
            </p:nvSpPr>
            <p:spPr>
              <a:xfrm>
                <a:off x="1887882" y="239078"/>
                <a:ext cx="9886518" cy="694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We fit Poisson regression model using R:</a:t>
                </a:r>
              </a:p>
              <a:p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hospitalstay.data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&lt;-read.csv(file=“./data.csv”, header=TRUE, 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sep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=“,”)</a:t>
                </a:r>
              </a:p>
              <a:p>
                <a:endParaRPr lang="en-US" sz="800" dirty="0"/>
              </a:p>
              <a:p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summary(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fitted.model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&lt;- 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glm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(days ~ gender + age + illness, data=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hospitalstay.data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, family=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poisson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(link=log)))</a:t>
                </a:r>
              </a:p>
              <a:p>
                <a:endParaRPr lang="en-US" sz="800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:endParaRPr lang="en-US" sz="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The fitted model is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/>
                          <m:t>−0.8263+0.2264∗</m:t>
                        </m:r>
                        <m:r>
                          <m:rPr>
                            <m:nor/>
                          </m:rPr>
                          <a:rPr lang="en-US" sz="2000" dirty="0"/>
                          <m:t>male</m:t>
                        </m:r>
                        <m:r>
                          <m:rPr>
                            <m:nor/>
                          </m:rPr>
                          <a:rPr lang="en-US" sz="2000" dirty="0"/>
                          <m:t>+0.0205∗</m:t>
                        </m:r>
                        <m:r>
                          <m:rPr>
                            <m:nor/>
                          </m:rPr>
                          <a:rPr lang="en-US" sz="2000" dirty="0"/>
                          <m:t>age</m:t>
                        </m:r>
                        <m:r>
                          <m:rPr>
                            <m:nor/>
                          </m:rPr>
                          <a:rPr lang="en-US" sz="2000" dirty="0"/>
                          <m:t>+0.4477∗</m:t>
                        </m:r>
                        <m:r>
                          <m:rPr>
                            <m:nor/>
                          </m:rPr>
                          <a:rPr lang="en-US" sz="2000" dirty="0"/>
                          <m:t>illness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Prediction: The predicted length of stay for a 55-year old male with no chronic cardiac illness is computed as </a:t>
                </a:r>
              </a:p>
              <a:p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/>
                          <m:t>−0.8263+0.2264+0.0205∗55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=1.6949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8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Interpretation of estimated regression coefficients:</a:t>
                </a:r>
              </a:p>
              <a:p>
                <a:endParaRPr lang="en-US" sz="8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(gender) Estimated average length of hospital stay for males is exp{0.2264} · 100% = 125.41% of that for females.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(age) For a one-year increase in patient's age, the estimated average number of days of hospital stay increases by (exp{0.0205}−1)·100% = 2.07%.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(illness) The estimated average number of days of hospital stay for patients with a chronic cardiac illness is exp{0.4477}·100% = 156.47% of that for patients without it.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4FC7D-41B2-4C50-8F4E-546885F4B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82" y="239078"/>
                <a:ext cx="9886518" cy="6941709"/>
              </a:xfrm>
              <a:prstGeom prst="rect">
                <a:avLst/>
              </a:prstGeom>
              <a:blipFill>
                <a:blip r:embed="rId2"/>
                <a:stretch>
                  <a:fillRect l="-679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4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1" y="554934"/>
            <a:ext cx="10527128" cy="1023731"/>
          </a:xfrm>
        </p:spPr>
        <p:txBody>
          <a:bodyPr>
            <a:normAutofit fontScale="90000"/>
          </a:bodyPr>
          <a:lstStyle/>
          <a:p>
            <a:r>
              <a:rPr lang="en-US" dirty="0"/>
              <a:t>ZERO-TRUNCATED POISSON Model for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6280" y="1722525"/>
                <a:ext cx="11669373" cy="4580541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Suppose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follows a Poisson distribution but no zeros are observed.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can be modeled via a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zero-truncated Poisson regression </a:t>
                </a:r>
                <a:r>
                  <a:rPr lang="en-US" sz="2200" dirty="0">
                    <a:solidFill>
                      <a:schemeClr val="tx1"/>
                    </a:solidFill>
                  </a:rPr>
                  <a:t>where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     the distribution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200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 …,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      with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Fitted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Interpretation of estimated regression coefficients is the same as in Poisson model.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280" y="1722525"/>
                <a:ext cx="11669373" cy="4580541"/>
              </a:xfrm>
              <a:blipFill>
                <a:blip r:embed="rId2"/>
                <a:stretch>
                  <a:fillRect l="-313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3409" y="5968103"/>
            <a:ext cx="1142245" cy="669925"/>
          </a:xfrm>
        </p:spPr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57" y="152400"/>
            <a:ext cx="3076294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EXAMPLE: zero-truncated POISSON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80" y="5910459"/>
            <a:ext cx="1142245" cy="669925"/>
          </a:xfrm>
        </p:spPr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4FC7D-41B2-4C50-8F4E-546885F4BEAB}"/>
                  </a:ext>
                </a:extLst>
              </p:cNvPr>
              <p:cNvSpPr txBox="1"/>
              <p:nvPr/>
            </p:nvSpPr>
            <p:spPr>
              <a:xfrm>
                <a:off x="2804160" y="326314"/>
                <a:ext cx="9387840" cy="580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2000" dirty="0"/>
                  <a:t>Suppose in the previous example, the data were reduced to the 38 patients who spent at least one day in the hospital. We run a zero-truncated Poisson model using R:</a:t>
                </a:r>
              </a:p>
              <a:p>
                <a:endParaRPr lang="en-US" sz="800" dirty="0"/>
              </a:p>
              <a:p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hospitalstay.data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&lt;-read.csv(file=“./data.csv”, header=TRUE, 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sep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=“,”)</a:t>
                </a:r>
              </a:p>
              <a:p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#eliminating zeros from the original data set </a:t>
                </a:r>
              </a:p>
              <a:p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hospitaldays.data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&lt;-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hospitalstay.data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[which(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hospitalstay.data$days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!=0),]</a:t>
                </a:r>
              </a:p>
              <a:p>
                <a:endParaRPr lang="en-US" sz="800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install.packages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("VGAM")</a:t>
                </a:r>
              </a:p>
              <a:p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library(VGAM)</a:t>
                </a:r>
              </a:p>
              <a:p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summary(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fitted.model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&lt;- 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vglm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(days ~ gender + age + illness, data=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hospitaldays.data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, family=</a:t>
                </a:r>
                <a:r>
                  <a:rPr lang="en-US" sz="2000" dirty="0" err="1">
                    <a:latin typeface="MS Mincho" panose="02020609040205080304" pitchFamily="49" charset="-128"/>
                    <a:ea typeface="MS Mincho" panose="02020609040205080304" pitchFamily="49" charset="-128"/>
                  </a:rPr>
                  <a:t>pospoisson</a:t>
                </a:r>
                <a:r>
                  <a:rPr lang="en-US" sz="20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()))</a:t>
                </a:r>
              </a:p>
              <a:p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The fitted model is 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/>
                          <m:t>−0.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7041</m:t>
                        </m:r>
                        <m:r>
                          <m:rPr>
                            <m:nor/>
                          </m:rPr>
                          <a:rPr lang="en-US" sz="2000" dirty="0"/>
                          <m:t>+0.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2146</m:t>
                        </m:r>
                        <m:r>
                          <m:rPr>
                            <m:nor/>
                          </m:rPr>
                          <a:rPr lang="en-US" sz="2000" dirty="0"/>
                          <m:t>∗</m:t>
                        </m:r>
                        <m:r>
                          <m:rPr>
                            <m:nor/>
                          </m:rPr>
                          <a:rPr lang="en-US" sz="2000" dirty="0"/>
                          <m:t>male</m:t>
                        </m:r>
                        <m:r>
                          <m:rPr>
                            <m:nor/>
                          </m:rPr>
                          <a:rPr lang="en-US" sz="2000" dirty="0"/>
                          <m:t>+0.01604∗</m:t>
                        </m:r>
                        <m:r>
                          <m:rPr>
                            <m:nor/>
                          </m:rPr>
                          <a:rPr lang="en-US" sz="2000" dirty="0"/>
                          <m:t>age</m:t>
                        </m:r>
                        <m:r>
                          <m:rPr>
                            <m:nor/>
                          </m:rPr>
                          <a:rPr lang="en-US" sz="2000" dirty="0"/>
                          <m:t>+0.5903∗</m:t>
                        </m:r>
                        <m:r>
                          <m:rPr>
                            <m:nor/>
                          </m:rPr>
                          <a:rPr lang="en-US" sz="2000" dirty="0"/>
                          <m:t>illness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Prediction: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4FC7D-41B2-4C50-8F4E-546885F4B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326314"/>
                <a:ext cx="9387840" cy="5802935"/>
              </a:xfrm>
              <a:prstGeom prst="rect">
                <a:avLst/>
              </a:prstGeom>
              <a:blipFill>
                <a:blip r:embed="rId2"/>
                <a:stretch>
                  <a:fillRect l="-649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D012D-0D19-49B9-BDAE-79A68BF49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24" y="4893020"/>
            <a:ext cx="6148316" cy="13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57" y="152400"/>
            <a:ext cx="2019343" cy="53085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zero-truncated POISSON REGRESSION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Example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580" y="5910459"/>
            <a:ext cx="1142245" cy="669925"/>
          </a:xfrm>
        </p:spPr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4FC7D-41B2-4C50-8F4E-546885F4BEAB}"/>
              </a:ext>
            </a:extLst>
          </p:cNvPr>
          <p:cNvSpPr txBox="1"/>
          <p:nvPr/>
        </p:nvSpPr>
        <p:spPr>
          <a:xfrm>
            <a:off x="2286000" y="628233"/>
            <a:ext cx="938784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Interpretation of estimated regression coefficients: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(gender) Estimated average length of hospital stay for males is exp{0.2146} · 100% = 123.94% of that for females.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(age) For a one-year increase in patient's age, the estimated average number of days of hospital stay increases by (exp{0.01604}−1)·100% = 1.62%.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(illness) The estimated average number of days of hospital stay for patients with a chronic cardiac illness is exp{0.5903}·100% = 180.45% of that for patients without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181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0" y="97734"/>
            <a:ext cx="10527128" cy="1023731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Zero-inflated </a:t>
            </a:r>
            <a:r>
              <a:rPr lang="en-US" sz="3400" dirty="0" err="1"/>
              <a:t>poisson</a:t>
            </a:r>
            <a:r>
              <a:rPr lang="en-US" sz="3400" dirty="0"/>
              <a:t> Model for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6280" y="1216742"/>
                <a:ext cx="11419000" cy="53974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2300" dirty="0">
                    <a:solidFill>
                      <a:schemeClr val="tx1"/>
                    </a:solidFill>
                  </a:rPr>
                  <a:t>Suppose</a:t>
                </a:r>
                <a:r>
                  <a:rPr lang="en-US" sz="23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follows a Poisson distribution but too many zeros  are observed. For example, suppose that one of the variables recorded during a health survey is the number of cigarettes the respondent smoked yesterday. Some respondents may have reported zero number of cigarettes smoked because they either do not smoke at all (</a:t>
                </a:r>
                <a:r>
                  <a:rPr lang="en-US" sz="2300" i="1" dirty="0">
                    <a:solidFill>
                      <a:schemeClr val="tx1"/>
                    </a:solidFill>
                  </a:rPr>
                  <a:t>structural zero</a:t>
                </a:r>
                <a:r>
                  <a:rPr lang="en-US" sz="2300" dirty="0">
                    <a:solidFill>
                      <a:schemeClr val="tx1"/>
                    </a:solidFill>
                  </a:rPr>
                  <a:t>), or they happened not to smoke a single cigarette that day (</a:t>
                </a:r>
                <a:r>
                  <a:rPr lang="en-US" sz="2300" i="1" dirty="0">
                    <a:solidFill>
                      <a:schemeClr val="tx1"/>
                    </a:solidFill>
                  </a:rPr>
                  <a:t>chance zero</a:t>
                </a:r>
                <a:r>
                  <a:rPr lang="en-US" sz="2300" dirty="0">
                    <a:solidFill>
                      <a:schemeClr val="tx1"/>
                    </a:solidFill>
                  </a:rPr>
                  <a:t>).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can be modeled via a 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     zero-inflated Poisson (ZIP)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     regression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where the distribution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    </a:t>
                </a:r>
              </a:p>
              <a:p>
                <a:endParaRPr lang="en-US" sz="2400" i="1" dirty="0">
                  <a:solidFill>
                    <a:schemeClr val="tx1"/>
                  </a:solidFill>
                </a:endParaRPr>
              </a:p>
              <a:p>
                <a:endParaRPr lang="en-US" sz="1600" i="1" dirty="0">
                  <a:solidFill>
                    <a:schemeClr val="tx1"/>
                  </a:solidFill>
                </a:endParaRPr>
              </a:p>
              <a:p>
                <a:endParaRPr lang="en-US" sz="1600" i="1" dirty="0">
                  <a:solidFill>
                    <a:schemeClr val="tx1"/>
                  </a:solidFill>
                </a:endParaRPr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280" y="1216742"/>
                <a:ext cx="11419000" cy="5397418"/>
              </a:xfrm>
              <a:blipFill>
                <a:blip r:embed="rId2"/>
                <a:stretch>
                  <a:fillRect l="-427" t="-339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286" y="6088353"/>
            <a:ext cx="1142245" cy="669925"/>
          </a:xfrm>
        </p:spPr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004F8-E81A-48BF-9857-888EA0CC2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44" y="3811094"/>
            <a:ext cx="5606130" cy="28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0" y="97734"/>
            <a:ext cx="10527128" cy="1023731"/>
          </a:xfrm>
        </p:spPr>
        <p:txBody>
          <a:bodyPr>
            <a:normAutofit/>
          </a:bodyPr>
          <a:lstStyle/>
          <a:p>
            <a:r>
              <a:rPr lang="en-US" sz="3400" dirty="0" err="1"/>
              <a:t>ZiP</a:t>
            </a:r>
            <a:r>
              <a:rPr lang="en-US" sz="3400" dirty="0"/>
              <a:t> Model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6280" y="1208702"/>
                <a:ext cx="9129559" cy="5551564"/>
              </a:xfrm>
            </p:spPr>
            <p:txBody>
              <a:bodyPr>
                <a:normAutofit/>
              </a:bodyPr>
              <a:lstStyle/>
              <a:p>
                <a:endParaRPr lang="en-US" sz="1050" i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900" dirty="0">
                    <a:solidFill>
                      <a:schemeClr val="tx1"/>
                    </a:solidFill>
                  </a:rPr>
                  <a:t>The fitted model is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2900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900" dirty="0">
                    <a:solidFill>
                      <a:schemeClr val="tx1"/>
                    </a:solidFill>
                  </a:rPr>
                  <a:t>The fitted mean is</a:t>
                </a:r>
              </a:p>
              <a:p>
                <a:r>
                  <a:rPr lang="en-US" sz="29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9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900" dirty="0">
                    <a:solidFill>
                      <a:schemeClr val="tx1"/>
                    </a:solidFill>
                  </a:rPr>
                  <a:t>Prediction:</a:t>
                </a:r>
              </a:p>
              <a:p>
                <a:r>
                  <a:rPr lang="en-US" sz="290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9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900" dirty="0">
                  <a:solidFill>
                    <a:schemeClr val="tx1"/>
                  </a:solidFill>
                </a:endParaRPr>
              </a:p>
              <a:p>
                <a:endParaRPr lang="en-US" sz="2900" b="0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700" i="1" dirty="0"/>
              </a:p>
              <a:p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280" y="1208702"/>
                <a:ext cx="9129559" cy="5551564"/>
              </a:xfrm>
              <a:blipFill>
                <a:blip r:embed="rId2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BEE033A-C14C-4FFE-A273-8326CBACB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90" y="1264394"/>
            <a:ext cx="4636482" cy="15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0" y="97734"/>
            <a:ext cx="10527128" cy="1023731"/>
          </a:xfrm>
        </p:spPr>
        <p:txBody>
          <a:bodyPr>
            <a:normAutofit/>
          </a:bodyPr>
          <a:lstStyle/>
          <a:p>
            <a:r>
              <a:rPr lang="en-US" sz="3400" dirty="0" err="1"/>
              <a:t>ZiP</a:t>
            </a:r>
            <a:r>
              <a:rPr lang="en-US" sz="3400" dirty="0"/>
              <a:t> Model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6280" y="1208702"/>
                <a:ext cx="11408398" cy="5551564"/>
              </a:xfrm>
            </p:spPr>
            <p:txBody>
              <a:bodyPr>
                <a:normAutofit fontScale="92500"/>
              </a:bodyPr>
              <a:lstStyle/>
              <a:p>
                <a:endParaRPr lang="en-US" sz="1050" i="1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Interpretation of estimated regression coefficients: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Probability of structural zero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modeled as in the binary logistic     regression, thus, estimated beta coefficients are interpreted in terms of estimated odds.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The mean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 err="1">
                    <a:solidFill>
                      <a:schemeClr val="tx1"/>
                    </a:solidFill>
                  </a:rPr>
                  <a:t>ince</a:t>
                </a:r>
                <a:r>
                  <a:rPr lang="en-US" sz="2800" dirty="0">
                    <a:solidFill>
                      <a:schemeClr val="tx1"/>
                    </a:solidFill>
                  </a:rPr>
                  <a:t> we 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variables are non-overlapping in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interpretation of gamma coefficients in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same as in Poisson regression model.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Note that it is possible to use the same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variables in the regression parts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but the estimates of the regression coefficients won't be easily interpretable. Can be useful for prediction.</a:t>
                </a:r>
              </a:p>
              <a:p>
                <a:endParaRPr lang="en-US" sz="2900" dirty="0">
                  <a:solidFill>
                    <a:schemeClr val="tx1"/>
                  </a:solidFill>
                </a:endParaRPr>
              </a:p>
              <a:p>
                <a:endParaRPr lang="en-US" sz="2900" b="0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700" i="1" dirty="0"/>
              </a:p>
              <a:p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280" y="1208702"/>
                <a:ext cx="11408398" cy="5551564"/>
              </a:xfrm>
              <a:blipFill>
                <a:blip r:embed="rId2"/>
                <a:stretch>
                  <a:fillRect l="-534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85" y="412180"/>
            <a:ext cx="3076294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EXAMPLE: zero-INFLATED POISSON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4FC7D-41B2-4C50-8F4E-546885F4BEAB}"/>
              </a:ext>
            </a:extLst>
          </p:cNvPr>
          <p:cNvSpPr txBox="1"/>
          <p:nvPr/>
        </p:nvSpPr>
        <p:spPr>
          <a:xfrm>
            <a:off x="3893017" y="542596"/>
            <a:ext cx="72918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 health survey was been administered to a random sample of 40 people aged between 25 and 50. Their gender, self-reported health condition (excellent or good), age, and the number of cigarettes they smoked yesterday were recorded. The data are: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3B00D-6954-4FE1-A97C-11EE1811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02" y="3066479"/>
            <a:ext cx="6668847" cy="2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2" y="425245"/>
            <a:ext cx="2493967" cy="50935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zero-INFLATED POISSON REGRESSION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example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9105" y="5867612"/>
            <a:ext cx="1142245" cy="669925"/>
          </a:xfrm>
        </p:spPr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4FC7D-41B2-4C50-8F4E-546885F4BEAB}"/>
              </a:ext>
            </a:extLst>
          </p:cNvPr>
          <p:cNvSpPr txBox="1"/>
          <p:nvPr/>
        </p:nvSpPr>
        <p:spPr>
          <a:xfrm>
            <a:off x="2915479" y="425245"/>
            <a:ext cx="91042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We fit a ZIP model with health condition modeling structural zeros and gender and age predicting the Poisson part:</a:t>
            </a:r>
          </a:p>
          <a:p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smoking.data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&lt;-read.csv(file="./data.csv", header=TRUE, 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sep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=",") </a:t>
            </a:r>
          </a:p>
          <a:p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install.packages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("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pscl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") </a:t>
            </a:r>
          </a:p>
          <a:p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library(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pscl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)</a:t>
            </a:r>
          </a:p>
          <a:p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#specifying reference category </a:t>
            </a:r>
          </a:p>
          <a:p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health.rel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&lt;- relevel(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smoking.data$health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, ref="good")</a:t>
            </a:r>
          </a:p>
          <a:p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#fitting zero-inflated Poisson model </a:t>
            </a:r>
          </a:p>
          <a:p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summary(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fitted.model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&lt;- 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zeroinfl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(cigarettes ~ gender + 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age|health.rel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, data=</a:t>
            </a:r>
            <a:r>
              <a:rPr lang="en-US" sz="2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smoking.data</a:t>
            </a:r>
            <a:r>
              <a:rPr lang="en-US" sz="2200" dirty="0">
                <a:latin typeface="MS Mincho" panose="02020609040205080304" pitchFamily="49" charset="-128"/>
                <a:ea typeface="MS Mincho" panose="02020609040205080304" pitchFamily="49" charset="-128"/>
              </a:rPr>
              <a:t>))</a:t>
            </a:r>
          </a:p>
          <a:p>
            <a:endParaRPr lang="en-US" sz="24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fitted model 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B1E81E-3DFD-4242-8C75-2C9B5582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4436523"/>
            <a:ext cx="5565344" cy="14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0" y="97734"/>
            <a:ext cx="10527128" cy="1023731"/>
          </a:xfrm>
        </p:spPr>
        <p:txBody>
          <a:bodyPr>
            <a:normAutofit/>
          </a:bodyPr>
          <a:lstStyle/>
          <a:p>
            <a:r>
              <a:rPr lang="en-US" sz="3400" dirty="0" err="1"/>
              <a:t>ZiP</a:t>
            </a:r>
            <a:r>
              <a:rPr lang="en-US" sz="3400" dirty="0"/>
              <a:t> regression example continues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6280" y="1216742"/>
                <a:ext cx="11501163" cy="5237067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Prediction: The predicted number of cigarettes smoked per day by a 50-year old male who is in good health is found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⁡(−0.1381+0.0186∗50+0.7268)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⁡(−3.7950)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=4.4659.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olidFill>
                      <a:schemeClr val="tx1"/>
                    </a:solidFill>
                  </a:rPr>
                  <a:t>Interpretation of estimated regression coefficients: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(health condition) The estimated odds of not smoking for people in excellent health is exp{4.9195}· 100% = 13,694.26% of those for people in good health.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(age) As age increases by one year, the estimated average number of cigarettes smoked in a day increases by (exp{0.0186}-1) · 100% =1.88%.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(gender) The estimated average number of cigarettes smoked in a day by men is exp{0.7268}·100% = 206.85% of that by women.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1700" dirty="0"/>
              </a:p>
              <a:p>
                <a:endParaRPr lang="en-US" sz="1700" dirty="0"/>
              </a:p>
              <a:p>
                <a:endParaRPr lang="en-US" sz="1700" b="0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700" i="1" dirty="0"/>
              </a:p>
              <a:p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280" y="1216742"/>
                <a:ext cx="11501163" cy="5237067"/>
              </a:xfrm>
              <a:blipFill>
                <a:blip r:embed="rId2"/>
                <a:stretch>
                  <a:fillRect l="-318" t="-815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038" y="5879161"/>
            <a:ext cx="1142245" cy="669925"/>
          </a:xfrm>
        </p:spPr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5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15" y="141003"/>
            <a:ext cx="3705269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Linear Regression: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7843" y="234536"/>
                <a:ext cx="8574157" cy="5861464"/>
              </a:xfrm>
            </p:spPr>
            <p:txBody>
              <a:bodyPr>
                <a:noAutofit/>
              </a:bodyPr>
              <a:lstStyle/>
              <a:p>
                <a:r>
                  <a:rPr lang="en-US" sz="2800" i="1" dirty="0">
                    <a:solidFill>
                      <a:srgbClr val="FFFFFF"/>
                    </a:solidFill>
                  </a:rPr>
                  <a:t>Linear Regression </a:t>
                </a:r>
                <a:r>
                  <a:rPr lang="en-US" sz="2800" dirty="0">
                    <a:solidFill>
                      <a:srgbClr val="FFFFFF"/>
                    </a:solidFill>
                  </a:rPr>
                  <a:t>model is 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FFFFFF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0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28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where</a:t>
                </a:r>
                <a:r>
                  <a:rPr lang="en-US" sz="2800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b="0" i="0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b="0" i="0" dirty="0">
                    <a:solidFill>
                      <a:srgbClr val="FFFFFF"/>
                    </a:solidFill>
                    <a:latin typeface="+mj-lt"/>
                    <a:ea typeface="Cambria Math" panose="02040503050406030204" pitchFamily="18" charset="0"/>
                  </a:rPr>
                  <a:t>is a</a:t>
                </a:r>
                <a:r>
                  <a:rPr lang="en-US" sz="2800" b="0" i="0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rgbClr val="FFFFFF"/>
                    </a:solidFill>
                  </a:rPr>
                  <a:t>random error</a:t>
                </a:r>
                <a:r>
                  <a:rPr lang="en-US" sz="2800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rgbClr val="FFFFFF"/>
                    </a:solidFill>
                  </a:rPr>
                  <a:t>Equivalently,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FFFFFF"/>
                    </a:solidFill>
                  </a:rPr>
                  <a:t> is a normally distribution random variable with mean </a:t>
                </a:r>
                <a:endParaRPr lang="en-US" sz="28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8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FF"/>
                    </a:solidFill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rgbClr val="FFFFFF"/>
                    </a:solidFill>
                  </a:rPr>
                  <a:t>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FF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rgbClr val="FFFFFF"/>
                    </a:solidFill>
                  </a:rPr>
                  <a:t>Fitted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7843" y="234536"/>
                <a:ext cx="8574157" cy="5861464"/>
              </a:xfrm>
              <a:blipFill>
                <a:blip r:embed="rId2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5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Thank you</a:t>
            </a:r>
            <a:br>
              <a:rPr lang="en-US" sz="3400" dirty="0"/>
            </a:br>
            <a:r>
              <a:rPr lang="en-US" sz="3400" dirty="0"/>
              <a:t>    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please attend my presentation on October 5</a:t>
            </a:r>
          </a:p>
        </p:txBody>
      </p:sp>
      <p:sp>
        <p:nvSpPr>
          <p:cNvPr id="14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E33E807-CA44-457C-946B-6CCDAF0FB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7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81" y="554934"/>
            <a:ext cx="10527128" cy="1023731"/>
          </a:xfrm>
        </p:spPr>
        <p:txBody>
          <a:bodyPr/>
          <a:lstStyle/>
          <a:p>
            <a:r>
              <a:rPr lang="en-US" dirty="0"/>
              <a:t>We use Linear regression for: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6280" y="1865979"/>
                <a:ext cx="11607181" cy="4587830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 Interpretation of fitted coefficients: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chemeClr val="tx1"/>
                    </a:solidFill>
                    <a:latin typeface="Bodoni MT Black" panose="02070A03080606020203" pitchFamily="18" charset="0"/>
                  </a:rPr>
                  <a:t>•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continuous,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increases by one unit,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the estimated mean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changes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chemeClr val="tx1"/>
                    </a:solidFill>
                    <a:latin typeface="Bodoni MT Black" panose="02070A03080606020203" pitchFamily="18" charset="0"/>
                  </a:rPr>
                  <a:t>•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0 -1 variable,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 difference of the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estimated means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280" y="1865979"/>
                <a:ext cx="11607181" cy="4587830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2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858"/>
            <a:ext cx="2716695" cy="3369142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Other regression models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3C6E4AD5-396D-424F-AF44-717E776A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" y="2734226"/>
            <a:ext cx="2373889" cy="34236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/>
              <p:nvPr/>
            </p:nvSpPr>
            <p:spPr>
              <a:xfrm>
                <a:off x="2809460" y="236622"/>
                <a:ext cx="8921272" cy="539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2">
                        <a:lumMod val="50000"/>
                      </a:schemeClr>
                    </a:solidFill>
                  </a:rPr>
                  <a:t>Idea: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2200" dirty="0"/>
                  <a:t>Model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as having certain distribution defined by the setting.</a:t>
                </a:r>
              </a:p>
              <a:p>
                <a:endParaRPr lang="en-US" sz="22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Model mean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𝐸𝑦</m:t>
                    </m:r>
                  </m:oMath>
                </a14:m>
                <a:r>
                  <a:rPr lang="en-US" sz="2200" dirty="0"/>
                  <a:t> as a certain function of linear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𝐸𝑦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called a </a:t>
                </a:r>
                <a:r>
                  <a:rPr lang="en-US" sz="2200" i="1" dirty="0"/>
                  <a:t>link function.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200" i="1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i="1" dirty="0"/>
                  <a:t>Predict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200" dirty="0"/>
                  <a:t>)</a:t>
                </a:r>
                <a:r>
                  <a:rPr lang="en-US" sz="2200" i="1" dirty="0"/>
                  <a:t>.</a:t>
                </a:r>
              </a:p>
              <a:p>
                <a:endParaRPr lang="en-US" sz="2200" i="1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i="1" dirty="0"/>
                  <a:t>Interpret as </a:t>
                </a:r>
              </a:p>
              <a:p>
                <a:r>
                  <a:rPr lang="en-US" sz="2200" dirty="0">
                    <a:latin typeface="Bodoni MT Black" panose="02070A03080606020203" pitchFamily="18" charset="0"/>
                  </a:rPr>
                  <a:t>     • </a:t>
                </a: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>
                    <a:latin typeface="Bodoni MT Black" panose="02070A03080606020203" pitchFamily="18" charset="0"/>
                  </a:rPr>
                  <a:t>     • </a:t>
                </a: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0 -1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200" i="1" dirty="0"/>
                  <a:t>.</a:t>
                </a:r>
              </a:p>
              <a:p>
                <a:endParaRPr lang="en-US" sz="2200" i="1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200" i="1" dirty="0"/>
                  <a:t>My recently published book “Advanced Regression </a:t>
                </a:r>
              </a:p>
              <a:p>
                <a:r>
                  <a:rPr lang="en-US" sz="2200" i="1" dirty="0"/>
                  <a:t>     Models with SAS and R” discusses 60 different regressions.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60" y="236622"/>
                <a:ext cx="8921272" cy="5398529"/>
              </a:xfrm>
              <a:prstGeom prst="rect">
                <a:avLst/>
              </a:prstGeom>
              <a:blipFill>
                <a:blip r:embed="rId3"/>
                <a:stretch>
                  <a:fillRect l="-1435" t="-1243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69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20" y="0"/>
            <a:ext cx="2728072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QUICK EXAMPLE: BINARY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6819" y="860975"/>
                <a:ext cx="8628626" cy="573860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rgbClr val="FFFFFF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, and 0, otherwise.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 has a </a:t>
                </a:r>
                <a:r>
                  <a:rPr lang="en-US" sz="2400" i="1" dirty="0">
                    <a:solidFill>
                      <a:srgbClr val="FFFFFF"/>
                    </a:solidFill>
                  </a:rPr>
                  <a:t>Bernoulli</a:t>
                </a:r>
                <a:r>
                  <a:rPr lang="en-US" sz="2400" dirty="0">
                    <a:solidFill>
                      <a:srgbClr val="FFFFFF"/>
                    </a:solidFill>
                  </a:rPr>
                  <a:t> (or </a:t>
                </a:r>
                <a:r>
                  <a:rPr lang="en-US" sz="2400" i="1" dirty="0">
                    <a:solidFill>
                      <a:srgbClr val="FFFFFF"/>
                    </a:solidFill>
                  </a:rPr>
                  <a:t>binary</a:t>
                </a:r>
                <a:r>
                  <a:rPr lang="en-US" sz="2400" dirty="0">
                    <a:solidFill>
                      <a:srgbClr val="FFFFFF"/>
                    </a:solidFill>
                  </a:rPr>
                  <a:t>) distribution with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=1∙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rgbClr val="FFFFFF"/>
                  </a:solidFill>
                </a:endParaRPr>
              </a:p>
              <a:p>
                <a:r>
                  <a:rPr lang="en-US" sz="2400" dirty="0">
                    <a:solidFill>
                      <a:srgbClr val="FFFFFF"/>
                    </a:solidFill>
                  </a:rPr>
                  <a:t>This mean lies between 0 and 1, so we can relate it to the linear regression via the </a:t>
                </a:r>
                <a:r>
                  <a:rPr lang="en-US" sz="2400" i="1" dirty="0">
                    <a:solidFill>
                      <a:srgbClr val="FFFFFF"/>
                    </a:solidFill>
                  </a:rPr>
                  <a:t>logistic</a:t>
                </a:r>
                <a:r>
                  <a:rPr lang="en-US" sz="2400" dirty="0">
                    <a:solidFill>
                      <a:srgbClr val="FFFFFF"/>
                    </a:solidFill>
                  </a:rPr>
                  <a:t>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FFFFFF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rgbClr val="FFFFFF"/>
                  </a:solidFill>
                </a:endParaRPr>
              </a:p>
              <a:p>
                <a:r>
                  <a:rPr lang="en-US" sz="2400" i="1" dirty="0">
                    <a:solidFill>
                      <a:srgbClr val="FFFFFF"/>
                    </a:solidFill>
                  </a:rPr>
                  <a:t>Binary logistic regression </a:t>
                </a:r>
                <a:r>
                  <a:rPr lang="en-US" sz="2400" dirty="0">
                    <a:solidFill>
                      <a:srgbClr val="FFFFFF"/>
                    </a:solidFill>
                  </a:rPr>
                  <a:t>models the mean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 through the </a:t>
                </a:r>
                <a:r>
                  <a:rPr lang="en-US" sz="2400" i="1" dirty="0">
                    <a:solidFill>
                      <a:srgbClr val="FFFFFF"/>
                    </a:solidFill>
                  </a:rPr>
                  <a:t>logit</a:t>
                </a:r>
                <a:r>
                  <a:rPr lang="en-US" sz="2400" dirty="0">
                    <a:solidFill>
                      <a:srgbClr val="FFFFFF"/>
                    </a:solidFill>
                  </a:rPr>
                  <a:t> link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FFFFFF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6819" y="860975"/>
                <a:ext cx="8628626" cy="5738607"/>
              </a:xfrm>
              <a:blipFill>
                <a:blip r:embed="rId2"/>
                <a:stretch>
                  <a:fillRect l="-565" t="-9342" r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48" y="0"/>
            <a:ext cx="2341476" cy="31876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BINARY LOGISTIC REGRESSION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EXAMPLE CONTINUES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342611"/>
                <a:ext cx="10500360" cy="513438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rgbClr val="FFFFFF"/>
                    </a:solidFill>
                  </a:rPr>
                  <a:t>Fitted model is </a:t>
                </a:r>
                <a:r>
                  <a:rPr lang="en-US" sz="2400" b="0" dirty="0">
                    <a:solidFill>
                      <a:srgbClr val="FFFFFF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. Equivalently,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FF"/>
                    </a:solidFill>
                  </a:rPr>
                  <a:t>   the fitted </a:t>
                </a:r>
                <a:r>
                  <a:rPr lang="en-US" sz="2400" i="1" dirty="0">
                    <a:solidFill>
                      <a:srgbClr val="FFFFFF"/>
                    </a:solidFill>
                  </a:rPr>
                  <a:t>odds in favor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 can be written as </a:t>
                </a:r>
                <a:r>
                  <a:rPr lang="en-US" sz="240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den>
                    </m:f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rgbClr val="FFFFFF"/>
                  </a:solidFill>
                </a:endParaRPr>
              </a:p>
              <a:p>
                <a:r>
                  <a:rPr lang="en-US" sz="2400" dirty="0">
                    <a:solidFill>
                      <a:srgbClr val="FFFFFF"/>
                    </a:solidFill>
                  </a:rPr>
                  <a:t>Interpretation: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Bodoni MT Black" panose="02070A03080606020203" pitchFamily="18" charset="0"/>
                  </a:rPr>
                  <a:t>   •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continuous,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increases by one unit, the  estimated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odds change </a:t>
                </a:r>
                <a:r>
                  <a:rPr lang="en-US" sz="2200" dirty="0">
                    <a:solidFill>
                      <a:schemeClr val="tx1"/>
                    </a:solidFill>
                  </a:rPr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𝑜𝑑𝑑𝑠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𝑜𝑑𝑑𝑠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𝑜𝑑𝑑𝑠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100%.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Bodoni MT Black" panose="02070A03080606020203" pitchFamily="18" charset="0"/>
                  </a:rPr>
                  <a:t>   •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0 -1 variable, the ratio of estimated odds for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0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𝑜𝑑𝑑𝑠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𝑜𝑑𝑑𝑠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  <m:r>
                      <a:rPr lang="en-US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6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∙100%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342611"/>
                <a:ext cx="10500360" cy="5134389"/>
              </a:xfrm>
              <a:blipFill>
                <a:blip r:embed="rId2"/>
                <a:stretch>
                  <a:fillRect l="-464" t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36" y="263386"/>
            <a:ext cx="10527128" cy="1023731"/>
          </a:xfrm>
        </p:spPr>
        <p:txBody>
          <a:bodyPr>
            <a:normAutofit fontScale="90000"/>
          </a:bodyPr>
          <a:lstStyle/>
          <a:p>
            <a:r>
              <a:rPr lang="en-US" dirty="0"/>
              <a:t>POISSON MODEL for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7194" y="1405047"/>
                <a:ext cx="11347484" cy="4055498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Count data </a:t>
                </a:r>
                <a:r>
                  <a:rPr lang="en-US" sz="2400" dirty="0">
                    <a:solidFill>
                      <a:schemeClr val="tx1"/>
                    </a:solidFill>
                  </a:rPr>
                  <a:t>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assumes values 0, 1, 2, etc.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Suppose 0 is quite a common value and so is 1; 2 is more rare; 3, 4, 5 are even less frequent; 6, 7, 8 are very infrequent. Overall, we can 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as having a Poisson distribution with mean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probability mass function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2, ….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must be positive, thus we can model</a:t>
                </a:r>
              </a:p>
              <a:p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Poisson regression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models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as having Poisson distribution, and the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mean relating to the linear regression through the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log</a:t>
                </a:r>
                <a:r>
                  <a:rPr lang="en-US" sz="2400" dirty="0">
                    <a:solidFill>
                      <a:schemeClr val="tx1"/>
                    </a:solidFill>
                  </a:rPr>
                  <a:t> link function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    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7194" y="1405047"/>
                <a:ext cx="11347484" cy="4055498"/>
              </a:xfrm>
              <a:blipFill>
                <a:blip r:embed="rId2"/>
                <a:stretch>
                  <a:fillRect l="-430" t="-1201" b="-2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D6A-EB0F-4F67-8847-35AECB8A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13" y="458914"/>
            <a:ext cx="10527128" cy="669925"/>
          </a:xfrm>
        </p:spPr>
        <p:txBody>
          <a:bodyPr>
            <a:normAutofit/>
          </a:bodyPr>
          <a:lstStyle/>
          <a:p>
            <a:r>
              <a:rPr lang="en-US" sz="3200" dirty="0"/>
              <a:t>Poisson model CONTINUES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7553" y="1316356"/>
                <a:ext cx="11744447" cy="518941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Fitted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Prediction: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9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Interpretation of fitted coefficients: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2400" dirty="0">
                    <a:solidFill>
                      <a:schemeClr val="tx1"/>
                    </a:solidFill>
                    <a:latin typeface="Bodoni MT Black" panose="02070A03080606020203" pitchFamily="18" charset="0"/>
                  </a:rPr>
                  <a:t>•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continuous,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increases by one unit, the estimated mean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changes by   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∙100%.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Bodoni MT Black" panose="02070A03080606020203" pitchFamily="18" charset="0"/>
                  </a:rPr>
                  <a:t>   •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0 -1 variable, the ratio of estimated means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0 is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∙100%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2400" i="1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2400" i="1" dirty="0"/>
              </a:p>
              <a:p>
                <a:endParaRPr lang="en-US" sz="2400" i="1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7553" y="1316356"/>
                <a:ext cx="11744447" cy="5189410"/>
              </a:xfrm>
              <a:blipFill>
                <a:blip r:embed="rId2"/>
                <a:stretch>
                  <a:fillRect l="-363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5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98" y="604838"/>
            <a:ext cx="3076294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EXAMPLE: POISSON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71EA-C0CD-452C-8483-A0E0F9FA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84" y="1401096"/>
            <a:ext cx="6306197" cy="59195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4FC7D-41B2-4C50-8F4E-546885F4BEAB}"/>
              </a:ext>
            </a:extLst>
          </p:cNvPr>
          <p:cNvSpPr txBox="1"/>
          <p:nvPr/>
        </p:nvSpPr>
        <p:spPr>
          <a:xfrm>
            <a:off x="4558973" y="604838"/>
            <a:ext cx="69464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Number of days of hospital stay was recorded for 45 patients along with their gender, age, and history of chronical cardiac illness. 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D2188-6909-4057-9A50-1AE3DCD4D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43" y="2218252"/>
            <a:ext cx="5320327" cy="40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102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1899</Words>
  <Application>Microsoft Office PowerPoint</Application>
  <PresentationFormat>Widescreen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Mincho</vt:lpstr>
      <vt:lpstr>Arial</vt:lpstr>
      <vt:lpstr>Bodoni MT Black</vt:lpstr>
      <vt:lpstr>Calibri</vt:lpstr>
      <vt:lpstr>Cambria Math</vt:lpstr>
      <vt:lpstr>Century Gothic</vt:lpstr>
      <vt:lpstr>Wingdings</vt:lpstr>
      <vt:lpstr>Wingdings 3</vt:lpstr>
      <vt:lpstr>Slice</vt:lpstr>
      <vt:lpstr>Regression Models for Count Data with R</vt:lpstr>
      <vt:lpstr>Linear Regression: Review</vt:lpstr>
      <vt:lpstr>We use Linear regression for:</vt:lpstr>
      <vt:lpstr>Other regression models</vt:lpstr>
      <vt:lpstr>QUICK EXAMPLE: BINARY LOGISTIC REGRESSION</vt:lpstr>
      <vt:lpstr>BINARY LOGISTIC REGRESSION EXAMPLE CONTINUES</vt:lpstr>
      <vt:lpstr>POISSON MODEL for count data</vt:lpstr>
      <vt:lpstr>Poisson model CONTINUES</vt:lpstr>
      <vt:lpstr>EXAMPLE: POISSON REGRESSION</vt:lpstr>
      <vt:lpstr>POISSON REGRESSION example continues</vt:lpstr>
      <vt:lpstr>ZERO-TRUNCATED POISSON Model for count data</vt:lpstr>
      <vt:lpstr>EXAMPLE: zero-truncated POISSON REGRESSION</vt:lpstr>
      <vt:lpstr>zero-truncated POISSON REGRESSION Example continues</vt:lpstr>
      <vt:lpstr>Zero-inflated poisson Model for count data</vt:lpstr>
      <vt:lpstr>ZiP Model (continued)</vt:lpstr>
      <vt:lpstr>ZiP Model (continued)</vt:lpstr>
      <vt:lpstr>EXAMPLE: zero-INFLATED POISSON REGRESSION</vt:lpstr>
      <vt:lpstr>zero-INFLATED POISSON REGRESSION example continues</vt:lpstr>
      <vt:lpstr>ZiP regression example continues</vt:lpstr>
      <vt:lpstr>Thank you       please attend my presentation on October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for Count Data with R</dc:title>
  <dc:creator>Nicholas Lototsky</dc:creator>
  <cp:lastModifiedBy>Nicholas Lototsky</cp:lastModifiedBy>
  <cp:revision>2</cp:revision>
  <dcterms:created xsi:type="dcterms:W3CDTF">2019-08-25T17:00:54Z</dcterms:created>
  <dcterms:modified xsi:type="dcterms:W3CDTF">2019-08-25T22:40:03Z</dcterms:modified>
</cp:coreProperties>
</file>