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413" r:id="rId21"/>
    <p:sldId id="403" r:id="rId22"/>
    <p:sldId id="414" r:id="rId23"/>
    <p:sldId id="415" r:id="rId24"/>
    <p:sldId id="416" r:id="rId25"/>
    <p:sldId id="276" r:id="rId26"/>
    <p:sldId id="277" r:id="rId27"/>
    <p:sldId id="409" r:id="rId28"/>
    <p:sldId id="411"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1F32B-6B62-4CCE-8C47-78BA1DC30839}" type="datetimeFigureOut">
              <a:rPr lang="en-IN" smtClean="0"/>
              <a:t>07-08-2023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9AC8A-FB8F-47A5-BA4D-12537071AB8D}" type="slidenum">
              <a:rPr lang="en-IN" smtClean="0"/>
              <a:t>‹#›</a:t>
            </a:fld>
            <a:endParaRPr lang="en-IN"/>
          </a:p>
        </p:txBody>
      </p:sp>
    </p:spTree>
    <p:extLst>
      <p:ext uri="{BB962C8B-B14F-4D97-AF65-F5344CB8AC3E}">
        <p14:creationId xmlns:p14="http://schemas.microsoft.com/office/powerpoint/2010/main" val="874886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70F7-665F-1193-EF65-4CBABB330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33A9C3-FF8F-D48E-F572-01A4F0829B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2B0412-0B94-B040-CD17-4D3A5ADC9228}"/>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AE7F1A31-8D84-6041-2911-CBF860ACD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E3730-72E5-F57F-A1C2-FD4624639796}"/>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676130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13E9-2132-548D-7AD2-4DC9DE287E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7B047-0C98-A19B-A721-D951DA67B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0DFD5-54ED-EF8F-14A5-EB2D76AE6AB5}"/>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9FAAA556-E31B-23E7-CF32-C033B9760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2EB3F-905B-C062-DF8F-DAB7866C008C}"/>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2412485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62558-CDA1-550E-BE6C-2B5C9096FE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9DE7BC-3C45-B802-E53A-7691CBBBC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5ED45-E900-01E4-E33A-3D7B93C07820}"/>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3DB50B9D-97D1-A582-EAE4-82BD32051F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D3006-6497-7137-F9AA-9E5F2FE3CACA}"/>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2982811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3"/>
        <p:cNvGrpSpPr/>
        <p:nvPr/>
      </p:nvGrpSpPr>
      <p:grpSpPr>
        <a:xfrm>
          <a:off x="0" y="0"/>
          <a:ext cx="0" cy="0"/>
          <a:chOff x="0" y="0"/>
          <a:chExt cx="0" cy="0"/>
        </a:xfrm>
      </p:grpSpPr>
      <p:sp>
        <p:nvSpPr>
          <p:cNvPr id="14" name="Google Shape;14;p99"/>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99"/>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99"/>
          <p:cNvSpPr txBox="1">
            <a:spLocks noGrp="1"/>
          </p:cNvSpPr>
          <p:nvPr>
            <p:ph type="sldNum" idx="12"/>
          </p:nvPr>
        </p:nvSpPr>
        <p:spPr>
          <a:xfrm>
            <a:off x="11759519" y="6404291"/>
            <a:ext cx="263983" cy="2692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C00000"/>
              </a:buClr>
              <a:buSzPts val="1200"/>
              <a:buFont typeface="Arial"/>
              <a:buNone/>
              <a:defRPr sz="1200">
                <a:solidFill>
                  <a:srgbClr val="C00000"/>
                </a:solidFill>
              </a:defRPr>
            </a:lvl1pPr>
            <a:lvl2pPr marL="0" lvl="1" indent="0" algn="r">
              <a:lnSpc>
                <a:spcPct val="100000"/>
              </a:lnSpc>
              <a:spcBef>
                <a:spcPts val="0"/>
              </a:spcBef>
              <a:spcAft>
                <a:spcPts val="0"/>
              </a:spcAft>
              <a:buClr>
                <a:srgbClr val="C00000"/>
              </a:buClr>
              <a:buSzPts val="1200"/>
              <a:buFont typeface="Arial"/>
              <a:buNone/>
              <a:defRPr sz="1200">
                <a:solidFill>
                  <a:srgbClr val="C00000"/>
                </a:solidFill>
              </a:defRPr>
            </a:lvl2pPr>
            <a:lvl3pPr marL="0" lvl="2" indent="0" algn="r">
              <a:lnSpc>
                <a:spcPct val="100000"/>
              </a:lnSpc>
              <a:spcBef>
                <a:spcPts val="0"/>
              </a:spcBef>
              <a:spcAft>
                <a:spcPts val="0"/>
              </a:spcAft>
              <a:buClr>
                <a:srgbClr val="C00000"/>
              </a:buClr>
              <a:buSzPts val="1200"/>
              <a:buFont typeface="Arial"/>
              <a:buNone/>
              <a:defRPr sz="1200">
                <a:solidFill>
                  <a:srgbClr val="C00000"/>
                </a:solidFill>
              </a:defRPr>
            </a:lvl3pPr>
            <a:lvl4pPr marL="0" lvl="3" indent="0" algn="r">
              <a:lnSpc>
                <a:spcPct val="100000"/>
              </a:lnSpc>
              <a:spcBef>
                <a:spcPts val="0"/>
              </a:spcBef>
              <a:spcAft>
                <a:spcPts val="0"/>
              </a:spcAft>
              <a:buClr>
                <a:srgbClr val="C00000"/>
              </a:buClr>
              <a:buSzPts val="1200"/>
              <a:buFont typeface="Arial"/>
              <a:buNone/>
              <a:defRPr sz="1200">
                <a:solidFill>
                  <a:srgbClr val="C00000"/>
                </a:solidFill>
              </a:defRPr>
            </a:lvl4pPr>
            <a:lvl5pPr marL="0" lvl="4" indent="0" algn="r">
              <a:lnSpc>
                <a:spcPct val="100000"/>
              </a:lnSpc>
              <a:spcBef>
                <a:spcPts val="0"/>
              </a:spcBef>
              <a:spcAft>
                <a:spcPts val="0"/>
              </a:spcAft>
              <a:buClr>
                <a:srgbClr val="C00000"/>
              </a:buClr>
              <a:buSzPts val="1200"/>
              <a:buFont typeface="Arial"/>
              <a:buNone/>
              <a:defRPr sz="1200">
                <a:solidFill>
                  <a:srgbClr val="C00000"/>
                </a:solidFill>
              </a:defRPr>
            </a:lvl5pPr>
            <a:lvl6pPr marL="0" lvl="5" indent="0" algn="r">
              <a:lnSpc>
                <a:spcPct val="100000"/>
              </a:lnSpc>
              <a:spcBef>
                <a:spcPts val="0"/>
              </a:spcBef>
              <a:spcAft>
                <a:spcPts val="0"/>
              </a:spcAft>
              <a:buClr>
                <a:srgbClr val="C00000"/>
              </a:buClr>
              <a:buSzPts val="1200"/>
              <a:buFont typeface="Arial"/>
              <a:buNone/>
              <a:defRPr sz="1200">
                <a:solidFill>
                  <a:srgbClr val="C00000"/>
                </a:solidFill>
              </a:defRPr>
            </a:lvl6pPr>
            <a:lvl7pPr marL="0" lvl="6" indent="0" algn="r">
              <a:lnSpc>
                <a:spcPct val="100000"/>
              </a:lnSpc>
              <a:spcBef>
                <a:spcPts val="0"/>
              </a:spcBef>
              <a:spcAft>
                <a:spcPts val="0"/>
              </a:spcAft>
              <a:buClr>
                <a:srgbClr val="C00000"/>
              </a:buClr>
              <a:buSzPts val="1200"/>
              <a:buFont typeface="Arial"/>
              <a:buNone/>
              <a:defRPr sz="1200">
                <a:solidFill>
                  <a:srgbClr val="C00000"/>
                </a:solidFill>
              </a:defRPr>
            </a:lvl7pPr>
            <a:lvl8pPr marL="0" lvl="7" indent="0" algn="r">
              <a:lnSpc>
                <a:spcPct val="100000"/>
              </a:lnSpc>
              <a:spcBef>
                <a:spcPts val="0"/>
              </a:spcBef>
              <a:spcAft>
                <a:spcPts val="0"/>
              </a:spcAft>
              <a:buClr>
                <a:srgbClr val="C00000"/>
              </a:buClr>
              <a:buSzPts val="1200"/>
              <a:buFont typeface="Arial"/>
              <a:buNone/>
              <a:defRPr sz="1200">
                <a:solidFill>
                  <a:srgbClr val="C00000"/>
                </a:solidFill>
              </a:defRPr>
            </a:lvl8pPr>
            <a:lvl9pPr marL="0" lvl="8" indent="0" algn="r">
              <a:lnSpc>
                <a:spcPct val="100000"/>
              </a:lnSpc>
              <a:spcBef>
                <a:spcPts val="0"/>
              </a:spcBef>
              <a:spcAft>
                <a:spcPts val="0"/>
              </a:spcAft>
              <a:buClr>
                <a:srgbClr val="C00000"/>
              </a:buClr>
              <a:buSzPts val="1200"/>
              <a:buFont typeface="Arial"/>
              <a:buNone/>
              <a:defRPr sz="1200">
                <a:solidFill>
                  <a:srgbClr val="C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3080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6000" y="1447800"/>
            <a:ext cx="109728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400" y="609600"/>
            <a:ext cx="105664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extLst>
      <p:ext uri="{BB962C8B-B14F-4D97-AF65-F5344CB8AC3E}">
        <p14:creationId xmlns:p14="http://schemas.microsoft.com/office/powerpoint/2010/main" val="44299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2E262-34DC-5DD5-C2D7-E6E700079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F9C3A7-96BC-8761-5761-D6E3F0E9A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9E1A1-6894-4576-26FC-7E4DEDF61AB4}"/>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D385DEEB-E70F-011A-CEC6-664DFCBFB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21618-FDB4-672B-E960-2BDB88F241F2}"/>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1341678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5124-3F80-22B4-CEB4-8B886E6C3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90BB55-B8F7-CB7E-2552-26FBE9EA3A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867E2-4AC1-A9DB-4F96-C7AFED0A1BCA}"/>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2550F71B-A10F-734D-6FA4-B07440D43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F36D1-02B3-7890-0E9B-25A9CF1AF06F}"/>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56112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6A0C-5129-9F7A-D2CF-210D46B1CA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D11E54-AA86-2EFF-9D24-EFA12AC805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1C5B18-9E6B-FA13-4B5A-496D28EBC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C26272-BD7D-FFC0-F004-55872FB934DB}"/>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6" name="Footer Placeholder 5">
            <a:extLst>
              <a:ext uri="{FF2B5EF4-FFF2-40B4-BE49-F238E27FC236}">
                <a16:creationId xmlns:a16="http://schemas.microsoft.com/office/drawing/2014/main" id="{AF4D924A-112E-5152-EEF4-931E50F760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7F88C-749C-C360-92A0-4D39BF3E3C40}"/>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151148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EF0E-40D4-CB21-E55F-565E78A6CE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E7DE53-3693-0663-ABC0-38BF7D9BD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10CC9-C265-0C9F-386B-CF36D8E5A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D531D2-310A-E803-788C-5C0ECE26C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89275-EDF8-A58E-C4DC-2AFF546E3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DD2E96-49A8-0EE9-E82E-DC5FF5F9ED89}"/>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8" name="Footer Placeholder 7">
            <a:extLst>
              <a:ext uri="{FF2B5EF4-FFF2-40B4-BE49-F238E27FC236}">
                <a16:creationId xmlns:a16="http://schemas.microsoft.com/office/drawing/2014/main" id="{D7FEAF5D-EFB3-1A56-BFD6-3389BFA3C9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A3F8F6-F2FE-234D-C269-EFAA3DBDFD83}"/>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3537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1338-9B78-1CB4-2EB5-CB68455DE6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EAC824-04A3-BD9D-02B7-05E9ADF09680}"/>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4" name="Footer Placeholder 3">
            <a:extLst>
              <a:ext uri="{FF2B5EF4-FFF2-40B4-BE49-F238E27FC236}">
                <a16:creationId xmlns:a16="http://schemas.microsoft.com/office/drawing/2014/main" id="{F49DD7F1-9FA8-5E8F-F50A-01A426DBF24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F9C0D2-8D94-90F7-AA1D-9689030655B1}"/>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2090259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9108C-3879-F664-B99B-DB2CA95D4E5C}"/>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3" name="Footer Placeholder 2">
            <a:extLst>
              <a:ext uri="{FF2B5EF4-FFF2-40B4-BE49-F238E27FC236}">
                <a16:creationId xmlns:a16="http://schemas.microsoft.com/office/drawing/2014/main" id="{A5B2FD8A-EB5F-4977-7F59-AF8B6C25A37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154FAF-6157-610C-022C-2AA76DC1A558}"/>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160930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E200-B5A7-9CCF-1719-97E153D3A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059AAC7-6E51-C0B1-6F60-ADC5688DE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78B978-2D6B-2F17-D9DA-A7973727F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A1FD2-829B-B81D-B681-293872281693}"/>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6" name="Footer Placeholder 5">
            <a:extLst>
              <a:ext uri="{FF2B5EF4-FFF2-40B4-BE49-F238E27FC236}">
                <a16:creationId xmlns:a16="http://schemas.microsoft.com/office/drawing/2014/main" id="{EB4DBE48-CD89-8B76-5DEB-FB1C5FD0B1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F20489-4B28-A920-D624-C84B15D039B3}"/>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31458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C1CB4-851B-40AF-62F8-3E3C7990C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73679F-DDF8-B5BC-C898-29D2B63BAA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5EA331-482D-62BA-4CC9-22A57CFEF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D84A1-0FC4-940F-1C1A-5001EBA0A95F}"/>
              </a:ext>
            </a:extLst>
          </p:cNvPr>
          <p:cNvSpPr>
            <a:spLocks noGrp="1"/>
          </p:cNvSpPr>
          <p:nvPr>
            <p:ph type="dt" sz="half" idx="10"/>
          </p:nvPr>
        </p:nvSpPr>
        <p:spPr/>
        <p:txBody>
          <a:bodyPr/>
          <a:lstStyle/>
          <a:p>
            <a:fld id="{B1DE2E89-8C76-4261-BAE0-0B44B48008B9}" type="datetimeFigureOut">
              <a:rPr lang="en-IN" smtClean="0"/>
              <a:t>07-08-2023</a:t>
            </a:fld>
            <a:endParaRPr lang="en-IN"/>
          </a:p>
        </p:txBody>
      </p:sp>
      <p:sp>
        <p:nvSpPr>
          <p:cNvPr id="6" name="Footer Placeholder 5">
            <a:extLst>
              <a:ext uri="{FF2B5EF4-FFF2-40B4-BE49-F238E27FC236}">
                <a16:creationId xmlns:a16="http://schemas.microsoft.com/office/drawing/2014/main" id="{596C7826-B5F1-DC67-557D-A86ED8E984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8C7306-39B2-F44B-8675-FD83FEB51DC7}"/>
              </a:ext>
            </a:extLst>
          </p:cNvPr>
          <p:cNvSpPr>
            <a:spLocks noGrp="1"/>
          </p:cNvSpPr>
          <p:nvPr>
            <p:ph type="sldNum" sz="quarter" idx="12"/>
          </p:nvPr>
        </p:nvSpPr>
        <p:spPr/>
        <p:txBody>
          <a:bodyPr/>
          <a:lstStyle/>
          <a:p>
            <a:fld id="{B707FE41-5BA7-43E2-A204-E00428D4AE30}" type="slidenum">
              <a:rPr lang="en-IN" smtClean="0"/>
              <a:t>‹#›</a:t>
            </a:fld>
            <a:endParaRPr lang="en-IN"/>
          </a:p>
        </p:txBody>
      </p:sp>
    </p:spTree>
    <p:extLst>
      <p:ext uri="{BB962C8B-B14F-4D97-AF65-F5344CB8AC3E}">
        <p14:creationId xmlns:p14="http://schemas.microsoft.com/office/powerpoint/2010/main" val="226639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007EA-9085-80F3-A9E1-B91AE9F62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8A60CE-B9EA-E7B0-16D2-0A3F65C74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F2F340-B64A-7EAF-2FA7-F88F28B821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E2E89-8C76-4261-BAE0-0B44B48008B9}" type="datetimeFigureOut">
              <a:rPr lang="en-IN" smtClean="0"/>
              <a:t>07-08-2023</a:t>
            </a:fld>
            <a:endParaRPr lang="en-IN"/>
          </a:p>
        </p:txBody>
      </p:sp>
      <p:sp>
        <p:nvSpPr>
          <p:cNvPr id="5" name="Footer Placeholder 4">
            <a:extLst>
              <a:ext uri="{FF2B5EF4-FFF2-40B4-BE49-F238E27FC236}">
                <a16:creationId xmlns:a16="http://schemas.microsoft.com/office/drawing/2014/main" id="{1355DD4C-AD0C-E036-6DBD-DE215A9C3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F88A83-6453-75FB-3E5F-A1E8704C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7FE41-5BA7-43E2-A204-E00428D4AE30}" type="slidenum">
              <a:rPr lang="en-IN" smtClean="0"/>
              <a:t>‹#›</a:t>
            </a:fld>
            <a:endParaRPr lang="en-IN"/>
          </a:p>
        </p:txBody>
      </p:sp>
    </p:spTree>
    <p:extLst>
      <p:ext uri="{BB962C8B-B14F-4D97-AF65-F5344CB8AC3E}">
        <p14:creationId xmlns:p14="http://schemas.microsoft.com/office/powerpoint/2010/main" val="2335260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tesbay.com/java/features-of-java"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www.javatpoint.com/difference-between-jdk-jre-and-jvm" TargetMode="External"/><Relationship Id="rId4" Type="http://schemas.openxmlformats.org/officeDocument/2006/relationships/hyperlink" Target="https://www3.ntu.edu.sg/home/ehchua/programming/howto/JDK_Howto.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r59xYe3Vyks"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hyperlink" Target="https://www.youtube.com/watch?v=RYd_hagCiV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www.tutorialspoint.com/java/java_basic_datatypes.htm"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hyperlink" Target="https://www.newtutorialslab.com/2015/11/difference-between-primitive-and-non-primitive-data-type.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bqPIWlnjWbA"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data-flair.training/blogs/java-operators/"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hyperlink" Target="https://www.programiz.com/java-programming/operator-precedence" TargetMode="External"/><Relationship Id="rId4" Type="http://schemas.openxmlformats.org/officeDocument/2006/relationships/hyperlink" Target="http://toolsqa.com/java/basic-java-programming/operators/"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TL7tdNp0raE"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hyperlink" Target="https://www.youtube.com/watch?v=39i4JBKDKc8" TargetMode="External"/><Relationship Id="rId4" Type="http://schemas.openxmlformats.org/officeDocument/2006/relationships/hyperlink" Target="https://www.youtube.com/watch?v=Ep_Qkcailrw"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a:t>
            </a:fld>
            <a:endParaRPr/>
          </a:p>
        </p:txBody>
      </p:sp>
      <p:sp>
        <p:nvSpPr>
          <p:cNvPr id="67" name="Google Shape;67;p2"/>
          <p:cNvSpPr txBox="1"/>
          <p:nvPr/>
        </p:nvSpPr>
        <p:spPr>
          <a:xfrm>
            <a:off x="207033" y="1121183"/>
            <a:ext cx="11835443" cy="708346"/>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AIM:</a:t>
            </a:r>
            <a:endParaRPr/>
          </a:p>
          <a:p>
            <a:pPr marL="0" marR="0" lvl="4" indent="359999" algn="l" rtl="0">
              <a:lnSpc>
                <a:spcPct val="10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68" name="Google Shape;68;p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69" name="Google Shape;69;p2"/>
          <p:cNvSpPr txBox="1"/>
          <p:nvPr/>
        </p:nvSpPr>
        <p:spPr>
          <a:xfrm>
            <a:off x="953405" y="1811583"/>
            <a:ext cx="9114388" cy="1655762"/>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To equip students with fundamentals of Java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10</a:t>
            </a:fld>
            <a:endParaRPr/>
          </a:p>
        </p:txBody>
      </p:sp>
      <p:sp>
        <p:nvSpPr>
          <p:cNvPr id="143" name="Google Shape;143;p11"/>
          <p:cNvSpPr txBox="1"/>
          <p:nvPr/>
        </p:nvSpPr>
        <p:spPr>
          <a:xfrm>
            <a:off x="594458" y="1672727"/>
            <a:ext cx="11835443" cy="3554819"/>
          </a:xfrm>
          <a:prstGeom prst="rect">
            <a:avLst/>
          </a:prstGeom>
          <a:noFill/>
          <a:ln>
            <a:noFill/>
          </a:ln>
        </p:spPr>
        <p:txBody>
          <a:bodyPr spcFirstLastPara="1" wrap="square" lIns="45700" tIns="45700" rIns="45700" bIns="45700" anchor="t" anchorCtr="0">
            <a:spAutoFit/>
          </a:bodyPr>
          <a:lstStyle/>
          <a:p>
            <a:pPr marL="702899"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JVM (Java Virtual Machine) is an abstract machine. </a:t>
            </a:r>
            <a:endParaRPr/>
          </a:p>
          <a:p>
            <a:pPr marL="704850"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is a specification that provides runtime environment in which java bytecode can be  executed.</a:t>
            </a:r>
            <a:endParaRPr sz="2000" b="0" i="0" u="none" strike="noStrike" cap="none">
              <a:solidFill>
                <a:srgbClr val="000000"/>
              </a:solidFill>
              <a:latin typeface="Arial"/>
              <a:ea typeface="Arial"/>
              <a:cs typeface="Arial"/>
              <a:sym typeface="Arial"/>
            </a:endParaRPr>
          </a:p>
          <a:p>
            <a:pPr marL="704850" marR="0" lvl="4" indent="-279400" algn="l" rtl="0">
              <a:lnSpc>
                <a:spcPct val="15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36195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The JVM performs following operation:</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Loads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Verifies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Executes code</a:t>
            </a:r>
            <a:endParaRPr/>
          </a:p>
          <a:p>
            <a:pPr marL="1068387"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Provides runtime environment</a:t>
            </a:r>
            <a:endParaRPr/>
          </a:p>
        </p:txBody>
      </p:sp>
      <p:sp>
        <p:nvSpPr>
          <p:cNvPr id="144" name="Google Shape;144;p1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45" name="Google Shape;145;p1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Virtual Machine (JVM)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11</a:t>
            </a:fld>
            <a:endParaRPr/>
          </a:p>
        </p:txBody>
      </p:sp>
      <p:pic>
        <p:nvPicPr>
          <p:cNvPr id="151" name="Google Shape;151;p12" descr="Picture 2"/>
          <p:cNvPicPr preferRelativeResize="0"/>
          <p:nvPr/>
        </p:nvPicPr>
        <p:blipFill rotWithShape="1">
          <a:blip r:embed="rId3">
            <a:alphaModFix/>
          </a:blip>
          <a:srcRect/>
          <a:stretch/>
        </p:blipFill>
        <p:spPr>
          <a:xfrm>
            <a:off x="2529589" y="2037242"/>
            <a:ext cx="7190330" cy="4367049"/>
          </a:xfrm>
          <a:prstGeom prst="rect">
            <a:avLst/>
          </a:prstGeom>
          <a:noFill/>
          <a:ln>
            <a:noFill/>
          </a:ln>
        </p:spPr>
      </p:pic>
      <p:sp>
        <p:nvSpPr>
          <p:cNvPr id="152" name="Google Shape;152;p1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53" name="Google Shape;153;p1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JVM Architecture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body" idx="1"/>
          </p:nvPr>
        </p:nvSpPr>
        <p:spPr>
          <a:xfrm>
            <a:off x="942996" y="1669932"/>
            <a:ext cx="10802009" cy="5612525"/>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Byte codes are the machine language of the Java virtual machine.</a:t>
            </a:r>
            <a:endParaRPr/>
          </a:p>
          <a:p>
            <a:pPr marL="268288" lvl="0" indent="-268288" algn="l" rtl="0">
              <a:lnSpc>
                <a:spcPct val="150000"/>
              </a:lnSpc>
              <a:spcBef>
                <a:spcPts val="1000"/>
              </a:spcBef>
              <a:spcAft>
                <a:spcPts val="0"/>
              </a:spcAft>
              <a:buClr>
                <a:srgbClr val="000000"/>
              </a:buClr>
              <a:buSzPts val="2000"/>
              <a:buChar char="•"/>
            </a:pPr>
            <a:r>
              <a:rPr lang="en-US" sz="2000"/>
              <a:t>When a JVM loads a class file, it gets one stream of byte codes for each method in  the class. </a:t>
            </a:r>
            <a:endParaRPr/>
          </a:p>
          <a:p>
            <a:pPr marL="228600" lvl="0" indent="-228600" algn="l" rtl="0">
              <a:lnSpc>
                <a:spcPct val="150000"/>
              </a:lnSpc>
              <a:spcBef>
                <a:spcPts val="1000"/>
              </a:spcBef>
              <a:spcAft>
                <a:spcPts val="0"/>
              </a:spcAft>
              <a:buClr>
                <a:srgbClr val="000000"/>
              </a:buClr>
              <a:buSzPts val="2000"/>
              <a:buChar char="•"/>
            </a:pPr>
            <a:r>
              <a:rPr lang="en-US" sz="2000"/>
              <a:t> Byte code streams are stored in the method area of JVM.</a:t>
            </a:r>
            <a:endParaRPr/>
          </a:p>
        </p:txBody>
      </p:sp>
      <p:sp>
        <p:nvSpPr>
          <p:cNvPr id="159" name="Google Shape;159;p1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12</a:t>
            </a:fld>
            <a:endParaRPr/>
          </a:p>
        </p:txBody>
      </p:sp>
      <p:sp>
        <p:nvSpPr>
          <p:cNvPr id="160" name="Google Shape;160;p1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61" name="Google Shape;161;p1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Byte Code</a:t>
            </a:r>
            <a:endParaRPr sz="1800" b="0" i="0" u="none" strike="noStrike" cap="none">
              <a:solidFill>
                <a:srgbClr val="000000"/>
              </a:solidFill>
              <a:latin typeface="Arial"/>
              <a:ea typeface="Arial"/>
              <a:cs typeface="Arial"/>
              <a:sym typeface="Arial"/>
            </a:endParaRPr>
          </a:p>
        </p:txBody>
      </p:sp>
      <p:grpSp>
        <p:nvGrpSpPr>
          <p:cNvPr id="162" name="Google Shape;162;p13"/>
          <p:cNvGrpSpPr/>
          <p:nvPr/>
        </p:nvGrpSpPr>
        <p:grpSpPr>
          <a:xfrm>
            <a:off x="3147114" y="3615715"/>
            <a:ext cx="5955280" cy="2923196"/>
            <a:chOff x="7024913" y="3615715"/>
            <a:chExt cx="5955280" cy="2923196"/>
          </a:xfrm>
        </p:grpSpPr>
        <p:sp>
          <p:nvSpPr>
            <p:cNvPr id="163" name="Google Shape;163;p13"/>
            <p:cNvSpPr/>
            <p:nvPr/>
          </p:nvSpPr>
          <p:spPr>
            <a:xfrm>
              <a:off x="7024913" y="3615715"/>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Source Code</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4" name="Google Shape;164;p13"/>
            <p:cNvSpPr/>
            <p:nvPr/>
          </p:nvSpPr>
          <p:spPr>
            <a:xfrm>
              <a:off x="7024913" y="4741202"/>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Java Complier</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5" name="Google Shape;165;p13"/>
            <p:cNvSpPr/>
            <p:nvPr/>
          </p:nvSpPr>
          <p:spPr>
            <a:xfrm>
              <a:off x="7024913" y="5831027"/>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Byte Code</a:t>
              </a:r>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Arial"/>
                <a:ea typeface="Arial"/>
                <a:cs typeface="Arial"/>
                <a:sym typeface="Arial"/>
              </a:endParaRPr>
            </a:p>
          </p:txBody>
        </p:sp>
        <p:sp>
          <p:nvSpPr>
            <p:cNvPr id="166" name="Google Shape;166;p13"/>
            <p:cNvSpPr/>
            <p:nvPr/>
          </p:nvSpPr>
          <p:spPr>
            <a:xfrm>
              <a:off x="10730477" y="3615715"/>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Java Virtual Machine (JVM)</a:t>
              </a:r>
              <a:endParaRPr/>
            </a:p>
          </p:txBody>
        </p:sp>
        <p:sp>
          <p:nvSpPr>
            <p:cNvPr id="167" name="Google Shape;167;p13"/>
            <p:cNvSpPr/>
            <p:nvPr/>
          </p:nvSpPr>
          <p:spPr>
            <a:xfrm>
              <a:off x="10730477" y="4741202"/>
              <a:ext cx="2249716" cy="707884"/>
            </a:xfrm>
            <a:prstGeom prst="rect">
              <a:avLst/>
            </a:prstGeom>
            <a:solidFill>
              <a:srgbClr val="C7D8F0"/>
            </a:solidFill>
            <a:ln w="12700" cap="flat" cmpd="sng">
              <a:solidFill>
                <a:srgbClr val="D3D7DA"/>
              </a:solidFill>
              <a:prstDash val="solid"/>
              <a:miter lim="800000"/>
              <a:headEnd type="none" w="sm" len="sm"/>
              <a:tailEnd type="none" w="sm" len="sm"/>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Operating System (OS)</a:t>
              </a:r>
              <a:endParaRPr/>
            </a:p>
          </p:txBody>
        </p:sp>
        <p:cxnSp>
          <p:nvCxnSpPr>
            <p:cNvPr id="168" name="Google Shape;168;p13"/>
            <p:cNvCxnSpPr>
              <a:stCxn id="163" idx="2"/>
              <a:endCxn id="164" idx="0"/>
            </p:cNvCxnSpPr>
            <p:nvPr/>
          </p:nvCxnSpPr>
          <p:spPr>
            <a:xfrm>
              <a:off x="8149771" y="4323599"/>
              <a:ext cx="0" cy="417600"/>
            </a:xfrm>
            <a:prstGeom prst="straightConnector1">
              <a:avLst/>
            </a:prstGeom>
            <a:noFill/>
            <a:ln w="28575" cap="flat" cmpd="sng">
              <a:solidFill>
                <a:schemeClr val="dk1"/>
              </a:solidFill>
              <a:prstDash val="solid"/>
              <a:miter lim="800000"/>
              <a:headEnd type="none" w="sm" len="sm"/>
              <a:tailEnd type="triangle" w="med" len="med"/>
            </a:ln>
          </p:spPr>
        </p:cxnSp>
        <p:cxnSp>
          <p:nvCxnSpPr>
            <p:cNvPr id="169" name="Google Shape;169;p13"/>
            <p:cNvCxnSpPr/>
            <p:nvPr/>
          </p:nvCxnSpPr>
          <p:spPr>
            <a:xfrm>
              <a:off x="8149771" y="5449086"/>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0" name="Google Shape;170;p13"/>
            <p:cNvCxnSpPr/>
            <p:nvPr/>
          </p:nvCxnSpPr>
          <p:spPr>
            <a:xfrm>
              <a:off x="11618686" y="4323599"/>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1" name="Google Shape;171;p13"/>
            <p:cNvCxnSpPr/>
            <p:nvPr/>
          </p:nvCxnSpPr>
          <p:spPr>
            <a:xfrm rot="10800000">
              <a:off x="12042476" y="4323599"/>
              <a:ext cx="0" cy="417603"/>
            </a:xfrm>
            <a:prstGeom prst="straightConnector1">
              <a:avLst/>
            </a:prstGeom>
            <a:noFill/>
            <a:ln w="28575" cap="flat" cmpd="sng">
              <a:solidFill>
                <a:schemeClr val="dk1"/>
              </a:solidFill>
              <a:prstDash val="solid"/>
              <a:miter lim="800000"/>
              <a:headEnd type="none" w="sm" len="sm"/>
              <a:tailEnd type="triangle" w="med" len="med"/>
            </a:ln>
          </p:spPr>
        </p:cxnSp>
        <p:cxnSp>
          <p:nvCxnSpPr>
            <p:cNvPr id="172" name="Google Shape;172;p13"/>
            <p:cNvCxnSpPr>
              <a:stCxn id="165" idx="2"/>
              <a:endCxn id="166" idx="1"/>
            </p:cNvCxnSpPr>
            <p:nvPr/>
          </p:nvCxnSpPr>
          <p:spPr>
            <a:xfrm rot="-5400000">
              <a:off x="8155471" y="3964011"/>
              <a:ext cx="2569200" cy="2580600"/>
            </a:xfrm>
            <a:prstGeom prst="bentConnector4">
              <a:avLst>
                <a:gd name="adj1" fmla="val -8898"/>
                <a:gd name="adj2" fmla="val 222055"/>
              </a:avLst>
            </a:prstGeom>
            <a:noFill/>
            <a:ln w="28575" cap="flat" cmpd="sng">
              <a:solidFill>
                <a:schemeClr val="dk1"/>
              </a:solidFill>
              <a:prstDash val="solid"/>
              <a:miter lim="800000"/>
              <a:headEnd type="none" w="sm" len="sm"/>
              <a:tailEnd type="triangle" w="med" len="med"/>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13</a:t>
            </a:fld>
            <a:endParaRPr/>
          </a:p>
        </p:txBody>
      </p:sp>
      <p:sp>
        <p:nvSpPr>
          <p:cNvPr id="178" name="Google Shape;178;p14"/>
          <p:cNvSpPr txBox="1"/>
          <p:nvPr/>
        </p:nvSpPr>
        <p:spPr>
          <a:xfrm>
            <a:off x="851088" y="1669932"/>
            <a:ext cx="9715312" cy="5170646"/>
          </a:xfrm>
          <a:prstGeom prst="rect">
            <a:avLst/>
          </a:prstGeom>
          <a:noFill/>
          <a:ln>
            <a:noFill/>
          </a:ln>
        </p:spPr>
        <p:txBody>
          <a:bodyPr spcFirstLastPara="1" wrap="square" lIns="45700" tIns="45700" rIns="45700" bIns="45700" anchor="t" anchorCtr="0">
            <a:spAutoFit/>
          </a:bodyPr>
          <a:lstStyle/>
          <a:p>
            <a:pPr marL="358775" marR="0" lvl="4" indent="-263525"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Java Runtime Environment is a set of software tools which are used for developing java applications. </a:t>
            </a:r>
            <a:endParaRPr/>
          </a:p>
          <a:p>
            <a:pPr marL="358775" marR="0" lvl="4" indent="-263525"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is used to provide runtime environment.</a:t>
            </a:r>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359999" marR="0" lvl="4" indent="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pic>
        <p:nvPicPr>
          <p:cNvPr id="179" name="Google Shape;179;p14" descr="Picture 2"/>
          <p:cNvPicPr preferRelativeResize="0"/>
          <p:nvPr/>
        </p:nvPicPr>
        <p:blipFill rotWithShape="1">
          <a:blip r:embed="rId3">
            <a:alphaModFix/>
          </a:blip>
          <a:srcRect/>
          <a:stretch/>
        </p:blipFill>
        <p:spPr>
          <a:xfrm>
            <a:off x="3176766" y="3504759"/>
            <a:ext cx="5895976" cy="3034152"/>
          </a:xfrm>
          <a:prstGeom prst="rect">
            <a:avLst/>
          </a:prstGeom>
          <a:noFill/>
          <a:ln>
            <a:noFill/>
          </a:ln>
        </p:spPr>
      </p:pic>
      <p:sp>
        <p:nvSpPr>
          <p:cNvPr id="180" name="Google Shape;180;p1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81" name="Google Shape;181;p1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Runtime Environment (JRE)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14</a:t>
            </a:fld>
            <a:endParaRPr/>
          </a:p>
        </p:txBody>
      </p:sp>
      <p:sp>
        <p:nvSpPr>
          <p:cNvPr id="187" name="Google Shape;187;p15"/>
          <p:cNvSpPr txBox="1"/>
          <p:nvPr/>
        </p:nvSpPr>
        <p:spPr>
          <a:xfrm>
            <a:off x="588715" y="1669932"/>
            <a:ext cx="11835443" cy="4199611"/>
          </a:xfrm>
          <a:prstGeom prst="rect">
            <a:avLst/>
          </a:prstGeom>
          <a:noFill/>
          <a:ln>
            <a:noFill/>
          </a:ln>
        </p:spPr>
        <p:txBody>
          <a:bodyPr spcFirstLastPara="1" wrap="square" lIns="45700" tIns="45700" rIns="45700" bIns="45700" anchor="t" anchorCtr="0">
            <a:spAutoFit/>
          </a:bodyPr>
          <a:lstStyle/>
          <a:p>
            <a:pPr marL="701675"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The Java Development Kit (JDK) is a software development environment which is used to develop java applications and applets.</a:t>
            </a:r>
            <a:endParaRPr/>
          </a:p>
          <a:p>
            <a:pPr marL="701675" marR="0" lvl="4"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It contains JRE + development tools.</a:t>
            </a:r>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701675" marR="0" lvl="4" indent="-228600" algn="l" rtl="0">
              <a:lnSpc>
                <a:spcPct val="15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pic>
        <p:nvPicPr>
          <p:cNvPr id="188" name="Google Shape;188;p15" descr="Picture 2"/>
          <p:cNvPicPr preferRelativeResize="0"/>
          <p:nvPr/>
        </p:nvPicPr>
        <p:blipFill rotWithShape="1">
          <a:blip r:embed="rId3">
            <a:alphaModFix/>
          </a:blip>
          <a:srcRect/>
          <a:stretch/>
        </p:blipFill>
        <p:spPr>
          <a:xfrm>
            <a:off x="2892822" y="3323412"/>
            <a:ext cx="6463863" cy="3448051"/>
          </a:xfrm>
          <a:prstGeom prst="rect">
            <a:avLst/>
          </a:prstGeom>
          <a:noFill/>
          <a:ln>
            <a:noFill/>
          </a:ln>
        </p:spPr>
      </p:pic>
      <p:sp>
        <p:nvSpPr>
          <p:cNvPr id="189" name="Google Shape;189;p1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90" name="Google Shape;190;p1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Java Development Kit (JDK)</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body" idx="1"/>
          </p:nvPr>
        </p:nvSpPr>
        <p:spPr>
          <a:xfrm>
            <a:off x="820627" y="1685239"/>
            <a:ext cx="10880836" cy="4915723"/>
          </a:xfrm>
          <a:prstGeom prst="rect">
            <a:avLst/>
          </a:prstGeom>
          <a:noFill/>
          <a:ln>
            <a:noFill/>
          </a:ln>
        </p:spPr>
        <p:txBody>
          <a:bodyPr spcFirstLastPara="1" wrap="square" lIns="45700" tIns="45700" rIns="45700" bIns="45700" anchor="t" anchorCtr="0">
            <a:normAutofit lnSpcReduction="10000"/>
          </a:bodyPr>
          <a:lstStyle/>
          <a:p>
            <a:pPr marL="55563" lvl="0" indent="117472" algn="l" rtl="0">
              <a:lnSpc>
                <a:spcPct val="150000"/>
              </a:lnSpc>
              <a:spcBef>
                <a:spcPts val="0"/>
              </a:spcBef>
              <a:spcAft>
                <a:spcPts val="0"/>
              </a:spcAft>
              <a:buClr>
                <a:srgbClr val="000000"/>
              </a:buClr>
              <a:buSzPts val="2000"/>
              <a:buNone/>
            </a:pPr>
            <a:r>
              <a:rPr lang="en-US" sz="2000"/>
              <a:t>import java.util.* </a:t>
            </a:r>
            <a:endParaRPr/>
          </a:p>
          <a:p>
            <a:pPr marL="55563" lvl="0" indent="117472" algn="l" rtl="0">
              <a:lnSpc>
                <a:spcPct val="150000"/>
              </a:lnSpc>
              <a:spcBef>
                <a:spcPts val="0"/>
              </a:spcBef>
              <a:spcAft>
                <a:spcPts val="0"/>
              </a:spcAft>
              <a:buClr>
                <a:srgbClr val="000000"/>
              </a:buClr>
              <a:buSzPts val="2000"/>
              <a:buNone/>
            </a:pPr>
            <a:r>
              <a:rPr lang="en-US" sz="2000"/>
              <a:t>public class Simple</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55563" lvl="0" indent="117472" algn="l" rtl="0">
              <a:lnSpc>
                <a:spcPct val="150000"/>
              </a:lnSpc>
              <a:spcBef>
                <a:spcPts val="0"/>
              </a:spcBef>
              <a:spcAft>
                <a:spcPts val="0"/>
              </a:spcAft>
              <a:buClr>
                <a:srgbClr val="000000"/>
              </a:buClr>
              <a:buSzPts val="2000"/>
              <a:buNone/>
            </a:pPr>
            <a:r>
              <a:rPr lang="en-US" sz="2000"/>
              <a:t> public static void main(String args[])</a:t>
            </a:r>
            <a:endParaRPr/>
          </a:p>
          <a:p>
            <a:pPr marL="55563" lvl="0" indent="117472" algn="l" rtl="0">
              <a:lnSpc>
                <a:spcPct val="150000"/>
              </a:lnSpc>
              <a:spcBef>
                <a:spcPts val="0"/>
              </a:spcBef>
              <a:spcAft>
                <a:spcPts val="0"/>
              </a:spcAft>
              <a:buClr>
                <a:srgbClr val="000000"/>
              </a:buClr>
              <a:buSzPts val="2000"/>
              <a:buNone/>
            </a:pPr>
            <a:r>
              <a:rPr lang="en-US" sz="2000"/>
              <a:t>  {  </a:t>
            </a:r>
            <a:endParaRPr/>
          </a:p>
          <a:p>
            <a:pPr marL="55563" lvl="0" indent="117472" algn="l" rtl="0">
              <a:lnSpc>
                <a:spcPct val="150000"/>
              </a:lnSpc>
              <a:spcBef>
                <a:spcPts val="0"/>
              </a:spcBef>
              <a:spcAft>
                <a:spcPts val="0"/>
              </a:spcAft>
              <a:buClr>
                <a:srgbClr val="000000"/>
              </a:buClr>
              <a:buSzPts val="2000"/>
              <a:buNone/>
            </a:pPr>
            <a:r>
              <a:rPr lang="en-US" sz="2000"/>
              <a:t>    System.out.println(“Welcome");  </a:t>
            </a:r>
            <a:endParaRPr/>
          </a:p>
          <a:p>
            <a:pPr marL="55563" lvl="0" indent="117472" algn="l" rtl="0">
              <a:lnSpc>
                <a:spcPct val="150000"/>
              </a:lnSpc>
              <a:spcBef>
                <a:spcPts val="0"/>
              </a:spcBef>
              <a:spcAft>
                <a:spcPts val="0"/>
              </a:spcAft>
              <a:buClr>
                <a:srgbClr val="000000"/>
              </a:buClr>
              <a:buSzPts val="2000"/>
              <a:buNone/>
            </a:pPr>
            <a:r>
              <a:rPr lang="en-US" sz="2000"/>
              <a:t>   }  </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55563" lvl="0" indent="117472" algn="l" rtl="0">
              <a:lnSpc>
                <a:spcPct val="150000"/>
              </a:lnSpc>
              <a:spcBef>
                <a:spcPts val="0"/>
              </a:spcBef>
              <a:spcAft>
                <a:spcPts val="0"/>
              </a:spcAft>
              <a:buClr>
                <a:srgbClr val="000000"/>
              </a:buClr>
              <a:buSzPts val="2000"/>
              <a:buNone/>
            </a:pPr>
            <a:r>
              <a:rPr lang="en-US" sz="2000"/>
              <a:t> </a:t>
            </a:r>
            <a:endParaRPr/>
          </a:p>
          <a:p>
            <a:pPr marL="133350" lvl="0" indent="-38100" algn="l" rtl="0">
              <a:lnSpc>
                <a:spcPct val="150000"/>
              </a:lnSpc>
              <a:spcBef>
                <a:spcPts val="0"/>
              </a:spcBef>
              <a:spcAft>
                <a:spcPts val="0"/>
              </a:spcAft>
              <a:buClr>
                <a:srgbClr val="000000"/>
              </a:buClr>
              <a:buSzPts val="2000"/>
              <a:buNone/>
            </a:pPr>
            <a:r>
              <a:rPr lang="en-US" sz="2000"/>
              <a:t>Compilation: </a:t>
            </a:r>
            <a:r>
              <a:rPr lang="en-US" sz="2000" b="0"/>
              <a:t>javac Simple.java</a:t>
            </a:r>
            <a:endParaRPr/>
          </a:p>
          <a:p>
            <a:pPr marL="133350" lvl="0" indent="-38100" algn="l" rtl="0">
              <a:lnSpc>
                <a:spcPct val="150000"/>
              </a:lnSpc>
              <a:spcBef>
                <a:spcPts val="0"/>
              </a:spcBef>
              <a:spcAft>
                <a:spcPts val="0"/>
              </a:spcAft>
              <a:buClr>
                <a:srgbClr val="000000"/>
              </a:buClr>
              <a:buSzPts val="2000"/>
              <a:buNone/>
            </a:pPr>
            <a:r>
              <a:rPr lang="en-US" sz="2000"/>
              <a:t>Execution: </a:t>
            </a:r>
            <a:r>
              <a:rPr lang="en-US" sz="2000" b="0"/>
              <a:t>java Simple</a:t>
            </a:r>
            <a:endParaRPr/>
          </a:p>
        </p:txBody>
      </p:sp>
      <p:sp>
        <p:nvSpPr>
          <p:cNvPr id="196" name="Google Shape;196;p1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15</a:t>
            </a:fld>
            <a:endParaRPr/>
          </a:p>
        </p:txBody>
      </p:sp>
      <p:sp>
        <p:nvSpPr>
          <p:cNvPr id="197" name="Google Shape;197;p1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98" name="Google Shape;198;p1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Simple Java Program:</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16</a:t>
            </a:fld>
            <a:endParaRPr/>
          </a:p>
        </p:txBody>
      </p:sp>
      <p:sp>
        <p:nvSpPr>
          <p:cNvPr id="204" name="Google Shape;204;p17"/>
          <p:cNvSpPr txBox="1"/>
          <p:nvPr/>
        </p:nvSpPr>
        <p:spPr>
          <a:xfrm>
            <a:off x="584880" y="1687302"/>
            <a:ext cx="11835443" cy="4708981"/>
          </a:xfrm>
          <a:prstGeom prst="rect">
            <a:avLst/>
          </a:prstGeom>
          <a:noFill/>
          <a:ln>
            <a:noFill/>
          </a:ln>
        </p:spPr>
        <p:txBody>
          <a:bodyPr spcFirstLastPara="1" wrap="square" lIns="45700" tIns="45700" rIns="45700" bIns="45700" anchor="t" anchorCtr="0">
            <a:spAutoFit/>
          </a:bodyPr>
          <a:lstStyle/>
          <a:p>
            <a:pPr marL="685800" marR="0" lvl="0" indent="-320675"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Select all the features of Java: </a:t>
            </a:r>
            <a:endParaRPr sz="2000" b="0" i="0" u="none" strike="noStrike" cap="none">
              <a:solidFill>
                <a:srgbClr val="000000"/>
              </a:solidFill>
              <a:latin typeface="Times New Roman"/>
              <a:ea typeface="Times New Roman"/>
              <a:cs typeface="Times New Roman"/>
              <a:sym typeface="Times New Roman"/>
            </a:endParaRPr>
          </a:p>
          <a:p>
            <a:pPr marL="365125" marR="0" lvl="0" indent="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Times New Roman"/>
              <a:ea typeface="Times New Roman"/>
              <a:cs typeface="Times New Roman"/>
              <a:sym typeface="Times New Roman"/>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Object oriented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Compiled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Memory management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Multiple inheritance </a:t>
            </a:r>
            <a:endParaRPr/>
          </a:p>
          <a:p>
            <a:pPr marL="14351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Scripting language </a:t>
            </a:r>
            <a:endParaRPr sz="2000" b="0" i="0" u="none" strike="noStrike" cap="none">
              <a:solidFill>
                <a:srgbClr val="000000"/>
              </a:solidFill>
              <a:latin typeface="Times New Roman"/>
              <a:ea typeface="Times New Roman"/>
              <a:cs typeface="Times New Roman"/>
              <a:sym typeface="Times New Roman"/>
            </a:endParaRPr>
          </a:p>
          <a:p>
            <a:pPr marL="14351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97790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Times New Roman"/>
              <a:ea typeface="Times New Roman"/>
              <a:cs typeface="Times New Roman"/>
              <a:sym typeface="Times New Roman"/>
            </a:endParaRPr>
          </a:p>
          <a:p>
            <a:pPr marL="457200" marR="0" lvl="0" indent="40640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 </a:t>
            </a:r>
            <a:endParaRPr/>
          </a:p>
        </p:txBody>
      </p:sp>
      <p:sp>
        <p:nvSpPr>
          <p:cNvPr id="205" name="Google Shape;205;p1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06" name="Google Shape;206;p1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17</a:t>
            </a:fld>
            <a:endParaRPr/>
          </a:p>
        </p:txBody>
      </p:sp>
      <p:sp>
        <p:nvSpPr>
          <p:cNvPr id="212" name="Google Shape;212;p18"/>
          <p:cNvSpPr txBox="1"/>
          <p:nvPr/>
        </p:nvSpPr>
        <p:spPr>
          <a:xfrm>
            <a:off x="311587" y="1686814"/>
            <a:ext cx="11835443" cy="1041632"/>
          </a:xfrm>
          <a:prstGeom prst="rect">
            <a:avLst/>
          </a:prstGeom>
          <a:noFill/>
          <a:ln>
            <a:noFill/>
          </a:ln>
        </p:spPr>
        <p:txBody>
          <a:bodyPr spcFirstLastPara="1" wrap="square" lIns="45700" tIns="45700" rIns="45700" bIns="45700" anchor="t" anchorCtr="0">
            <a:spAutoFit/>
          </a:bodyPr>
          <a:lstStyle/>
          <a:p>
            <a:pPr marL="1092200" marR="0" lvl="1" indent="-457200" algn="l" rtl="0">
              <a:lnSpc>
                <a:spcPct val="150000"/>
              </a:lnSpc>
              <a:spcBef>
                <a:spcPts val="0"/>
              </a:spcBef>
              <a:spcAft>
                <a:spcPts val="0"/>
              </a:spcAft>
              <a:buClr>
                <a:srgbClr val="000000"/>
              </a:buClr>
              <a:buSzPts val="2000"/>
              <a:buFont typeface="Arial"/>
              <a:buAutoNum type="arabicPeriod" startAt="2"/>
            </a:pPr>
            <a:r>
              <a:rPr lang="en-US" sz="2000" b="0" i="0" u="none" strike="noStrike" cap="none">
                <a:solidFill>
                  <a:srgbClr val="000000"/>
                </a:solidFill>
                <a:latin typeface="Times New Roman"/>
                <a:ea typeface="Times New Roman"/>
                <a:cs typeface="Times New Roman"/>
                <a:sym typeface="Times New Roman"/>
              </a:rPr>
              <a:t>What is a Java compiler?</a:t>
            </a:r>
            <a:endParaRPr sz="2000" b="0" i="0" u="none" strike="noStrike" cap="none">
              <a:solidFill>
                <a:srgbClr val="000000"/>
              </a:solidFill>
              <a:latin typeface="Arial"/>
              <a:ea typeface="Arial"/>
              <a:cs typeface="Arial"/>
              <a:sym typeface="Arial"/>
            </a:endParaRPr>
          </a:p>
          <a:p>
            <a:pPr marL="635000" marR="0" lvl="0" indent="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213" name="Google Shape;213;p1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14" name="Google Shape;214;p1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215" name="Google Shape;215;p18"/>
          <p:cNvSpPr/>
          <p:nvPr/>
        </p:nvSpPr>
        <p:spPr>
          <a:xfrm>
            <a:off x="880320" y="2601768"/>
            <a:ext cx="10278256" cy="2862322"/>
          </a:xfrm>
          <a:prstGeom prst="rect">
            <a:avLst/>
          </a:prstGeom>
          <a:noFill/>
          <a:ln>
            <a:noFill/>
          </a:ln>
        </p:spPr>
        <p:txBody>
          <a:bodyPr spcFirstLastPara="1" wrap="square" lIns="91425" tIns="45700" rIns="91425" bIns="45700" anchor="t" anchorCtr="0">
            <a:spAutoFit/>
          </a:bodyPr>
          <a:lstStyle/>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part of Java that tells the computer to execute your code.</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resulting file when your source code is translated into machine code.</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part of Java that translates your source code into machine code. </a:t>
            </a:r>
            <a:endParaRPr/>
          </a:p>
          <a:p>
            <a:pPr marL="1092200" marR="0" lvl="2"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The results of running a java program.</a:t>
            </a:r>
            <a:endParaRPr/>
          </a:p>
          <a:p>
            <a:pPr marL="1092200" marR="0" lvl="2"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635000" marR="0" lvl="2"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18</a:t>
            </a:fld>
            <a:endParaRPr/>
          </a:p>
        </p:txBody>
      </p:sp>
      <p:graphicFrame>
        <p:nvGraphicFramePr>
          <p:cNvPr id="221" name="Google Shape;221;p19"/>
          <p:cNvGraphicFramePr/>
          <p:nvPr/>
        </p:nvGraphicFramePr>
        <p:xfrm>
          <a:off x="1058779" y="1911640"/>
          <a:ext cx="10090500" cy="2911430"/>
        </p:xfrm>
        <a:graphic>
          <a:graphicData uri="http://schemas.openxmlformats.org/drawingml/2006/table">
            <a:tbl>
              <a:tblPr>
                <a:noFill/>
              </a:tblPr>
              <a:tblGrid>
                <a:gridCol w="2133600">
                  <a:extLst>
                    <a:ext uri="{9D8B030D-6E8A-4147-A177-3AD203B41FA5}">
                      <a16:colId xmlns:a16="http://schemas.microsoft.com/office/drawing/2014/main" val="20000"/>
                    </a:ext>
                  </a:extLst>
                </a:gridCol>
                <a:gridCol w="4588050">
                  <a:extLst>
                    <a:ext uri="{9D8B030D-6E8A-4147-A177-3AD203B41FA5}">
                      <a16:colId xmlns:a16="http://schemas.microsoft.com/office/drawing/2014/main" val="20001"/>
                    </a:ext>
                  </a:extLst>
                </a:gridCol>
                <a:gridCol w="3368850">
                  <a:extLst>
                    <a:ext uri="{9D8B030D-6E8A-4147-A177-3AD203B41FA5}">
                      <a16:colId xmlns:a16="http://schemas.microsoft.com/office/drawing/2014/main" val="20002"/>
                    </a:ext>
                  </a:extLst>
                </a:gridCol>
              </a:tblGrid>
              <a:tr h="30160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6660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Features of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https://www.sitesbay.com/java/features-of-java</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gives detailed explanation of features of Java</a:t>
                      </a:r>
                      <a:endParaRPr/>
                    </a:p>
                  </a:txBody>
                  <a:tcPr marL="91450" marR="91450" marT="45725" marB="45725" anchor="ctr"/>
                </a:tc>
                <a:extLst>
                  <a:ext uri="{0D108BD9-81ED-4DB2-BD59-A6C34878D82A}">
                    <a16:rowId xmlns:a16="http://schemas.microsoft.com/office/drawing/2014/main" val="10001"/>
                  </a:ext>
                </a:extLst>
              </a:tr>
              <a:tr h="9652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Java installation  </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https://www3.ntu.edu.sg/home/ehchua/programming/howto/JDK_Howto.html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will provide installation guide for java in windows and mac OS</a:t>
                      </a:r>
                      <a:endParaRPr/>
                    </a:p>
                  </a:txBody>
                  <a:tcPr marL="91450" marR="91450" marT="45725" marB="45725" anchor="ctr"/>
                </a:tc>
                <a:extLst>
                  <a:ext uri="{0D108BD9-81ED-4DB2-BD59-A6C34878D82A}">
                    <a16:rowId xmlns:a16="http://schemas.microsoft.com/office/drawing/2014/main" val="10002"/>
                  </a:ext>
                </a:extLst>
              </a:tr>
              <a:tr h="58312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JRE,JDK,JVM</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https://www.javatpoint.com/difference-between-jdk-jre-and-jvm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provides detailed view of java libraries and environment</a:t>
                      </a:r>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222" name="Google Shape;222;p19" descr="Picture 7"/>
          <p:cNvPicPr preferRelativeResize="0"/>
          <p:nvPr/>
        </p:nvPicPr>
        <p:blipFill rotWithShape="1">
          <a:blip r:embed="rId6">
            <a:alphaModFix/>
          </a:blip>
          <a:srcRect/>
          <a:stretch/>
        </p:blipFill>
        <p:spPr>
          <a:xfrm>
            <a:off x="2993155" y="1276766"/>
            <a:ext cx="371132" cy="430097"/>
          </a:xfrm>
          <a:prstGeom prst="rect">
            <a:avLst/>
          </a:prstGeom>
          <a:noFill/>
          <a:ln>
            <a:noFill/>
          </a:ln>
        </p:spPr>
      </p:pic>
      <p:sp>
        <p:nvSpPr>
          <p:cNvPr id="223" name="Google Shape;223;p1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24" name="Google Shape;224;p1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19</a:t>
            </a:fld>
            <a:endParaRPr/>
          </a:p>
        </p:txBody>
      </p:sp>
      <p:graphicFrame>
        <p:nvGraphicFramePr>
          <p:cNvPr id="230" name="Google Shape;230;p20"/>
          <p:cNvGraphicFramePr/>
          <p:nvPr/>
        </p:nvGraphicFramePr>
        <p:xfrm>
          <a:off x="1058778" y="1939994"/>
          <a:ext cx="10122550" cy="2344875"/>
        </p:xfrm>
        <a:graphic>
          <a:graphicData uri="http://schemas.openxmlformats.org/drawingml/2006/table">
            <a:tbl>
              <a:tblPr>
                <a:noFill/>
              </a:tblPr>
              <a:tblGrid>
                <a:gridCol w="2374225">
                  <a:extLst>
                    <a:ext uri="{9D8B030D-6E8A-4147-A177-3AD203B41FA5}">
                      <a16:colId xmlns:a16="http://schemas.microsoft.com/office/drawing/2014/main" val="20000"/>
                    </a:ext>
                  </a:extLst>
                </a:gridCol>
                <a:gridCol w="4555950">
                  <a:extLst>
                    <a:ext uri="{9D8B030D-6E8A-4147-A177-3AD203B41FA5}">
                      <a16:colId xmlns:a16="http://schemas.microsoft.com/office/drawing/2014/main" val="20001"/>
                    </a:ext>
                  </a:extLst>
                </a:gridCol>
                <a:gridCol w="3192375">
                  <a:extLst>
                    <a:ext uri="{9D8B030D-6E8A-4147-A177-3AD203B41FA5}">
                      <a16:colId xmlns:a16="http://schemas.microsoft.com/office/drawing/2014/main" val="20002"/>
                    </a:ext>
                  </a:extLst>
                </a:gridCol>
              </a:tblGrid>
              <a:tr h="2738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903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Introduction to Java</a:t>
                      </a:r>
                      <a:br>
                        <a:rPr lang="en-US" sz="1800" u="none" strike="noStrike" cap="none">
                          <a:latin typeface="Arial"/>
                          <a:ea typeface="Arial"/>
                          <a:cs typeface="Arial"/>
                          <a:sym typeface="Arial"/>
                        </a:rPr>
                      </a:br>
                      <a:r>
                        <a:rPr lang="en-US" sz="1800" u="none" strike="noStrike" cap="none">
                          <a:latin typeface="Arial"/>
                          <a:ea typeface="Arial"/>
                          <a:cs typeface="Arial"/>
                          <a:sym typeface="Arial"/>
                        </a:rPr>
                        <a:t>Installation of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https://www.youtube.com/watch?v=r59xYe3Vyks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provide detailed explain for installing java.</a:t>
                      </a:r>
                      <a:endParaRPr/>
                    </a:p>
                  </a:txBody>
                  <a:tcPr marL="91450" marR="91450" marT="45725" marB="45725" anchor="ctr"/>
                </a:tc>
                <a:extLst>
                  <a:ext uri="{0D108BD9-81ED-4DB2-BD59-A6C34878D82A}">
                    <a16:rowId xmlns:a16="http://schemas.microsoft.com/office/drawing/2014/main" val="10001"/>
                  </a:ext>
                </a:extLst>
              </a:tr>
              <a:tr h="11539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JVM,JDK and JRE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https://www.youtube.com/watch?v=RYd_hagCiVk</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It provide better to understanding in differences between JVM vs JRE vs JDK in java in one video</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231" name="Google Shape;231;p20" descr="Picture 7"/>
          <p:cNvPicPr preferRelativeResize="0"/>
          <p:nvPr/>
        </p:nvPicPr>
        <p:blipFill rotWithShape="1">
          <a:blip r:embed="rId5">
            <a:alphaModFix/>
          </a:blip>
          <a:srcRect/>
          <a:stretch/>
        </p:blipFill>
        <p:spPr>
          <a:xfrm>
            <a:off x="2419447" y="1264536"/>
            <a:ext cx="437462" cy="381001"/>
          </a:xfrm>
          <a:prstGeom prst="rect">
            <a:avLst/>
          </a:prstGeom>
          <a:noFill/>
          <a:ln>
            <a:noFill/>
          </a:ln>
        </p:spPr>
      </p:pic>
      <p:sp>
        <p:nvSpPr>
          <p:cNvPr id="232" name="Google Shape;232;p2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33" name="Google Shape;233;p2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a:t>
            </a:fld>
            <a:endParaRPr/>
          </a:p>
        </p:txBody>
      </p:sp>
      <p:sp>
        <p:nvSpPr>
          <p:cNvPr id="75" name="Google Shape;75;p3"/>
          <p:cNvSpPr txBox="1"/>
          <p:nvPr/>
        </p:nvSpPr>
        <p:spPr>
          <a:xfrm>
            <a:off x="207033" y="1121183"/>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Objectives:</a:t>
            </a:r>
            <a:endParaRPr sz="1800" b="0" i="0" u="none" strike="noStrike" cap="none">
              <a:solidFill>
                <a:srgbClr val="000000"/>
              </a:solidFill>
              <a:latin typeface="Arial"/>
              <a:ea typeface="Arial"/>
              <a:cs typeface="Arial"/>
              <a:sym typeface="Arial"/>
            </a:endParaRPr>
          </a:p>
        </p:txBody>
      </p:sp>
      <p:sp>
        <p:nvSpPr>
          <p:cNvPr id="76" name="Google Shape;76;p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77" name="Google Shape;77;p3"/>
          <p:cNvSpPr txBox="1"/>
          <p:nvPr/>
        </p:nvSpPr>
        <p:spPr>
          <a:xfrm>
            <a:off x="1786695" y="2137786"/>
            <a:ext cx="8253043" cy="815043"/>
          </a:xfrm>
          <a:prstGeom prst="rect">
            <a:avLst/>
          </a:prstGeom>
          <a:noFill/>
          <a:ln>
            <a:noFill/>
          </a:ln>
        </p:spPr>
        <p:txBody>
          <a:bodyPr spcFirstLastPara="1" wrap="square" lIns="45700" tIns="45700" rIns="45700" bIns="45700" anchor="t" anchorCtr="0">
            <a:spAutoFit/>
          </a:bodyPr>
          <a:lstStyle/>
          <a:p>
            <a:pPr marL="0" marR="0" lvl="1" indent="457200" algn="l" rtl="0">
              <a:lnSpc>
                <a:spcPct val="9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2400" b="0" i="0" u="none" strike="noStrike" cap="none">
              <a:solidFill>
                <a:srgbClr val="000000"/>
              </a:solidFill>
              <a:latin typeface="Arial"/>
              <a:ea typeface="Arial"/>
              <a:cs typeface="Arial"/>
              <a:sym typeface="Arial"/>
            </a:endParaRPr>
          </a:p>
        </p:txBody>
      </p:sp>
      <p:sp>
        <p:nvSpPr>
          <p:cNvPr id="78" name="Google Shape;78;p3"/>
          <p:cNvSpPr txBox="1"/>
          <p:nvPr/>
        </p:nvSpPr>
        <p:spPr>
          <a:xfrm>
            <a:off x="1202956" y="2135234"/>
            <a:ext cx="8604675" cy="4191981"/>
          </a:xfrm>
          <a:prstGeom prst="rect">
            <a:avLst/>
          </a:prstGeom>
          <a:noFill/>
          <a:ln>
            <a:noFill/>
          </a:ln>
        </p:spPr>
        <p:txBody>
          <a:bodyPr spcFirstLastPara="1" wrap="square" lIns="45700" tIns="45700" rIns="45700" bIns="45700" anchor="t" anchorCtr="0">
            <a:spAutoFit/>
          </a:bodyPr>
          <a:lstStyle/>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the features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classes and objects</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Illustrate various operators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Illustrate keywords, variables and data types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the use of string</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Demonstrate different control statements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Discuss declaration, definition and calling of methods in Java</a:t>
            </a:r>
            <a:endParaRPr/>
          </a:p>
          <a:p>
            <a:pPr marL="438148" marR="0" lvl="4" indent="-342899"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arrays in java </a:t>
            </a:r>
            <a:endParaRPr/>
          </a:p>
          <a:p>
            <a:pPr marL="0" marR="0" lvl="0" indent="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79" name="Google Shape;79;p3"/>
          <p:cNvSpPr/>
          <p:nvPr/>
        </p:nvSpPr>
        <p:spPr>
          <a:xfrm>
            <a:off x="906173" y="1677615"/>
            <a:ext cx="3732112" cy="5539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The Objectives of this module are: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0157E-2D59-0671-2F9C-5711F9FB1444}"/>
              </a:ext>
            </a:extLst>
          </p:cNvPr>
          <p:cNvSpPr>
            <a:spLocks noGrp="1"/>
          </p:cNvSpPr>
          <p:nvPr>
            <p:ph sz="half" idx="1"/>
          </p:nvPr>
        </p:nvSpPr>
        <p:spPr/>
        <p:txBody>
          <a:bodyPr/>
          <a:lstStyle/>
          <a:p>
            <a:r>
              <a:rPr lang="en-US" dirty="0"/>
              <a:t>It is a name given to a class, variable, constant or method. </a:t>
            </a:r>
          </a:p>
          <a:p>
            <a:pPr marL="0" indent="0">
              <a:buNone/>
            </a:pPr>
            <a:r>
              <a:rPr lang="en-US" dirty="0"/>
              <a:t>Rules for Declaring a Legal Identifier: </a:t>
            </a:r>
          </a:p>
          <a:p>
            <a:pPr marL="457200" indent="-457200">
              <a:buAutoNum type="alphaLcParenR"/>
            </a:pPr>
            <a:r>
              <a:rPr lang="en-US" dirty="0"/>
              <a:t>Identifier must start with a letter, $, _. Cannot start with number. </a:t>
            </a:r>
          </a:p>
          <a:p>
            <a:pPr marL="457200" indent="-457200">
              <a:buAutoNum type="alphaLcParenR"/>
            </a:pPr>
            <a:r>
              <a:rPr lang="en-US" dirty="0"/>
              <a:t>After the first letter, contain numeric. </a:t>
            </a:r>
          </a:p>
          <a:p>
            <a:pPr marL="457200" indent="-457200">
              <a:buAutoNum type="alphaLcParenR"/>
            </a:pPr>
            <a:r>
              <a:rPr lang="en-US" dirty="0"/>
              <a:t>No Limit to the number of characters an identifier can contain.</a:t>
            </a:r>
          </a:p>
          <a:p>
            <a:pPr marL="457200" indent="-457200">
              <a:buAutoNum type="alphaLcParenR"/>
            </a:pPr>
            <a:r>
              <a:rPr lang="en-US" dirty="0"/>
              <a:t> Cannot use keyword in identifier name. </a:t>
            </a:r>
          </a:p>
          <a:p>
            <a:pPr marL="457200" indent="-457200">
              <a:buAutoNum type="alphaLcParenR"/>
            </a:pPr>
            <a:r>
              <a:rPr lang="en-US" dirty="0"/>
              <a:t>Identifiers are case-sensitive.</a:t>
            </a:r>
            <a:endParaRPr lang="en-IN" dirty="0"/>
          </a:p>
        </p:txBody>
      </p:sp>
      <p:sp>
        <p:nvSpPr>
          <p:cNvPr id="3" name="Text Placeholder 2">
            <a:extLst>
              <a:ext uri="{FF2B5EF4-FFF2-40B4-BE49-F238E27FC236}">
                <a16:creationId xmlns:a16="http://schemas.microsoft.com/office/drawing/2014/main" id="{91CDC1A7-C5A5-00C8-51FD-8F0DB75FCD75}"/>
              </a:ext>
            </a:extLst>
          </p:cNvPr>
          <p:cNvSpPr>
            <a:spLocks noGrp="1"/>
          </p:cNvSpPr>
          <p:nvPr>
            <p:ph type="body" sz="quarter" idx="10"/>
          </p:nvPr>
        </p:nvSpPr>
        <p:spPr/>
        <p:txBody>
          <a:bodyPr/>
          <a:lstStyle/>
          <a:p>
            <a:r>
              <a:rPr lang="en-IN" dirty="0"/>
              <a:t>Identifier</a:t>
            </a:r>
          </a:p>
        </p:txBody>
      </p:sp>
      <p:pic>
        <p:nvPicPr>
          <p:cNvPr id="4" name="Picture 3" descr="CodeQuotient Academy | Facebook">
            <a:extLst>
              <a:ext uri="{FF2B5EF4-FFF2-40B4-BE49-F238E27FC236}">
                <a16:creationId xmlns:a16="http://schemas.microsoft.com/office/drawing/2014/main" id="{92910EAF-FE0A-2AD3-D636-9FE80D68D5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75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7924800" cy="609600"/>
          </a:xfrm>
        </p:spPr>
        <p:txBody>
          <a:bodyPr/>
          <a:lstStyle/>
          <a:p>
            <a:r>
              <a:rPr lang="en-US" sz="3600" dirty="0">
                <a:solidFill>
                  <a:srgbClr val="FF0000"/>
                </a:solidFill>
              </a:rPr>
              <a:t>Variable </a:t>
            </a:r>
          </a:p>
        </p:txBody>
      </p:sp>
      <p:sp>
        <p:nvSpPr>
          <p:cNvPr id="3" name="Content Placeholder 2"/>
          <p:cNvSpPr>
            <a:spLocks noGrp="1"/>
          </p:cNvSpPr>
          <p:nvPr>
            <p:ph idx="1"/>
          </p:nvPr>
        </p:nvSpPr>
        <p:spPr>
          <a:xfrm>
            <a:off x="1676400" y="762000"/>
            <a:ext cx="8001000" cy="3733800"/>
          </a:xfrm>
        </p:spPr>
        <p:txBody>
          <a:bodyPr/>
          <a:lstStyle/>
          <a:p>
            <a:pPr algn="just"/>
            <a:r>
              <a:rPr lang="en-US" sz="2000" dirty="0"/>
              <a:t>Variable definitions :</a:t>
            </a:r>
            <a:r>
              <a:rPr lang="en-US" sz="1800" dirty="0"/>
              <a:t>A variable is just like a cup or container. It can hold something. It has a size and a type.</a:t>
            </a:r>
            <a:endParaRPr lang="en-US" sz="2000" dirty="0"/>
          </a:p>
          <a:p>
            <a:pPr lvl="1" algn="just"/>
            <a:r>
              <a:rPr lang="en-US" dirty="0"/>
              <a:t>Variable:  name of place in memory that can contain data</a:t>
            </a:r>
          </a:p>
          <a:p>
            <a:pPr lvl="1" algn="just"/>
            <a:r>
              <a:rPr lang="en-US" dirty="0"/>
              <a:t>All variables have:</a:t>
            </a:r>
          </a:p>
          <a:p>
            <a:pPr lvl="2" algn="just"/>
            <a:r>
              <a:rPr lang="en-US" dirty="0"/>
              <a:t>Data type </a:t>
            </a:r>
            <a:r>
              <a:rPr lang="en-US" dirty="0">
                <a:sym typeface="Symbol" pitchFamily="18" charset="2"/>
              </a:rPr>
              <a:t></a:t>
            </a:r>
            <a:r>
              <a:rPr lang="en-US" dirty="0"/>
              <a:t> kind of data variable can contain</a:t>
            </a:r>
          </a:p>
          <a:p>
            <a:pPr lvl="2" algn="just"/>
            <a:r>
              <a:rPr lang="en-US" dirty="0"/>
              <a:t>Name </a:t>
            </a:r>
            <a:r>
              <a:rPr lang="en-US" dirty="0">
                <a:sym typeface="Symbol" pitchFamily="18" charset="2"/>
              </a:rPr>
              <a:t></a:t>
            </a:r>
            <a:r>
              <a:rPr lang="en-US" dirty="0"/>
              <a:t> identifier that refers to the variable</a:t>
            </a:r>
          </a:p>
          <a:p>
            <a:pPr lvl="2" algn="just"/>
            <a:r>
              <a:rPr lang="en-US" dirty="0"/>
              <a:t>Value </a:t>
            </a:r>
            <a:r>
              <a:rPr lang="en-US" dirty="0">
                <a:sym typeface="Symbol" pitchFamily="18" charset="2"/>
              </a:rPr>
              <a:t></a:t>
            </a:r>
            <a:r>
              <a:rPr lang="en-US" dirty="0"/>
              <a:t> the default or specified value</a:t>
            </a:r>
          </a:p>
          <a:p>
            <a:pPr lvl="3" algn="just"/>
            <a:r>
              <a:rPr lang="en-US" sz="2000" dirty="0"/>
              <a:t>also called the literal of the statement</a:t>
            </a:r>
          </a:p>
          <a:p>
            <a:pPr lvl="2" algn="just"/>
            <a:r>
              <a:rPr lang="en-US" dirty="0"/>
              <a:t>Semicolon</a:t>
            </a:r>
          </a:p>
          <a:p>
            <a:pPr lvl="3" algn="just"/>
            <a:r>
              <a:rPr lang="en-US" sz="2000" dirty="0"/>
              <a:t>Remember:  All java statements end with a semicolon!</a:t>
            </a:r>
          </a:p>
          <a:p>
            <a:pPr lvl="1" algn="just"/>
            <a:r>
              <a:rPr lang="en-US" dirty="0"/>
              <a:t>e.g.</a:t>
            </a:r>
          </a:p>
          <a:p>
            <a:pPr lvl="2" algn="just"/>
            <a:r>
              <a:rPr lang="en-US" dirty="0"/>
              <a:t>String s = “MC697”;</a:t>
            </a:r>
          </a:p>
          <a:p>
            <a:pPr lvl="2" algn="just"/>
            <a:r>
              <a:rPr lang="en-US" dirty="0" err="1"/>
              <a:t>int</a:t>
            </a:r>
            <a:r>
              <a:rPr lang="en-US" dirty="0"/>
              <a:t> count = 5;</a:t>
            </a:r>
          </a:p>
          <a:p>
            <a:pPr algn="just"/>
            <a:endParaRPr lang="en-US" dirty="0"/>
          </a:p>
        </p:txBody>
      </p:sp>
      <p:pic>
        <p:nvPicPr>
          <p:cNvPr id="5" name="Picture 4">
            <a:extLst>
              <a:ext uri="{FF2B5EF4-FFF2-40B4-BE49-F238E27FC236}">
                <a16:creationId xmlns:a16="http://schemas.microsoft.com/office/drawing/2014/main" id="{784313C1-0650-6388-8404-F247AD59C6D9}"/>
              </a:ext>
            </a:extLst>
          </p:cNvPr>
          <p:cNvPicPr>
            <a:picLocks noChangeAspect="1"/>
          </p:cNvPicPr>
          <p:nvPr/>
        </p:nvPicPr>
        <p:blipFill rotWithShape="1">
          <a:blip r:embed="rId2"/>
          <a:srcRect l="25000" t="41111" r="27500" b="23334"/>
          <a:stretch/>
        </p:blipFill>
        <p:spPr>
          <a:xfrm>
            <a:off x="6096000" y="4191000"/>
            <a:ext cx="6334125" cy="2667000"/>
          </a:xfrm>
          <a:prstGeom prst="rect">
            <a:avLst/>
          </a:prstGeom>
        </p:spPr>
      </p:pic>
      <p:pic>
        <p:nvPicPr>
          <p:cNvPr id="4" name="Picture 3" descr="CodeQuotient Academy | Facebook">
            <a:extLst>
              <a:ext uri="{FF2B5EF4-FFF2-40B4-BE49-F238E27FC236}">
                <a16:creationId xmlns:a16="http://schemas.microsoft.com/office/drawing/2014/main" id="{7185B3BC-027C-8F8B-91E6-640E909F74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C03B-E701-AA9F-E7A7-43D30194FF0E}"/>
              </a:ext>
            </a:extLst>
          </p:cNvPr>
          <p:cNvSpPr>
            <a:spLocks noGrp="1"/>
          </p:cNvSpPr>
          <p:nvPr>
            <p:ph type="title"/>
          </p:nvPr>
        </p:nvSpPr>
        <p:spPr/>
        <p:txBody>
          <a:bodyPr/>
          <a:lstStyle/>
          <a:p>
            <a:r>
              <a:rPr lang="en-IN" dirty="0"/>
              <a:t>Data Types in Java</a:t>
            </a:r>
          </a:p>
        </p:txBody>
      </p:sp>
      <p:sp>
        <p:nvSpPr>
          <p:cNvPr id="3" name="Content Placeholder 2">
            <a:extLst>
              <a:ext uri="{FF2B5EF4-FFF2-40B4-BE49-F238E27FC236}">
                <a16:creationId xmlns:a16="http://schemas.microsoft.com/office/drawing/2014/main" id="{5C9C7F60-6471-A51C-136F-2972AD2D87CD}"/>
              </a:ext>
            </a:extLst>
          </p:cNvPr>
          <p:cNvSpPr>
            <a:spLocks noGrp="1"/>
          </p:cNvSpPr>
          <p:nvPr>
            <p:ph idx="1"/>
          </p:nvPr>
        </p:nvSpPr>
        <p:spPr/>
        <p:txBody>
          <a:bodyPr/>
          <a:lstStyle/>
          <a:p>
            <a:pPr marL="0" indent="0">
              <a:buNone/>
            </a:pPr>
            <a:r>
              <a:rPr lang="en-US" dirty="0"/>
              <a:t>Variable (Cup) can be of two type </a:t>
            </a:r>
          </a:p>
          <a:p>
            <a:pPr marL="0" indent="0">
              <a:buNone/>
            </a:pPr>
            <a:r>
              <a:rPr lang="en-US" dirty="0"/>
              <a:t>✔Primitive Type </a:t>
            </a:r>
          </a:p>
          <a:p>
            <a:pPr marL="0" indent="0">
              <a:buNone/>
            </a:pPr>
            <a:r>
              <a:rPr lang="en-US" dirty="0"/>
              <a:t>✔Reference Type </a:t>
            </a:r>
          </a:p>
          <a:p>
            <a:pPr marL="0" indent="0" algn="just">
              <a:buNone/>
            </a:pPr>
            <a:r>
              <a:rPr lang="en-US" dirty="0"/>
              <a:t>Primitive Type – Primitives are like the cups at the Coffee-House They come in different </a:t>
            </a:r>
            <a:r>
              <a:rPr lang="en-US" dirty="0" err="1"/>
              <a:t>sizez</a:t>
            </a:r>
            <a:endParaRPr lang="en-US" dirty="0"/>
          </a:p>
          <a:p>
            <a:pPr marL="0" indent="0" algn="just">
              <a:buNone/>
            </a:pPr>
            <a:r>
              <a:rPr lang="en-US" dirty="0"/>
              <a:t>Reference type A Reference variable holds bits that represents a way to access an object. It doesn't hold the object itself, but it holds something like a pointer, or an </a:t>
            </a:r>
            <a:r>
              <a:rPr lang="en-US" dirty="0" err="1"/>
              <a:t>address.different</a:t>
            </a:r>
            <a:r>
              <a:rPr lang="en-US" dirty="0"/>
              <a:t> sizes and each has name like small , big, medium.</a:t>
            </a:r>
            <a:endParaRPr lang="en-IN" dirty="0"/>
          </a:p>
        </p:txBody>
      </p:sp>
      <p:sp>
        <p:nvSpPr>
          <p:cNvPr id="4" name="Slide Number Placeholder 3">
            <a:extLst>
              <a:ext uri="{FF2B5EF4-FFF2-40B4-BE49-F238E27FC236}">
                <a16:creationId xmlns:a16="http://schemas.microsoft.com/office/drawing/2014/main" id="{30DCCE9F-6332-EBD1-4A31-73DE8802A9FD}"/>
              </a:ext>
            </a:extLst>
          </p:cNvPr>
          <p:cNvSpPr>
            <a:spLocks noGrp="1"/>
          </p:cNvSpPr>
          <p:nvPr>
            <p:ph type="sldNum" sz="quarter" idx="12"/>
          </p:nvPr>
        </p:nvSpPr>
        <p:spPr/>
        <p:txBody>
          <a:bodyPr/>
          <a:lstStyle/>
          <a:p>
            <a:pPr>
              <a:defRPr/>
            </a:pPr>
            <a:fld id="{BD82935A-AFB9-4B03-8C2A-A7CF13D53805}" type="slidenum">
              <a:rPr lang="en-US" smtClean="0"/>
              <a:pPr>
                <a:defRPr/>
              </a:pPr>
              <a:t>22</a:t>
            </a:fld>
            <a:endParaRPr lang="en-US"/>
          </a:p>
        </p:txBody>
      </p:sp>
      <p:pic>
        <p:nvPicPr>
          <p:cNvPr id="5" name="Picture 4" descr="CodeQuotient Academy | Facebook">
            <a:extLst>
              <a:ext uri="{FF2B5EF4-FFF2-40B4-BE49-F238E27FC236}">
                <a16:creationId xmlns:a16="http://schemas.microsoft.com/office/drawing/2014/main" id="{6AEAE08F-EBEF-4094-9742-81ECD5F67C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1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450CB4C-AF93-E276-B7B4-34CA286279C5}"/>
              </a:ext>
            </a:extLst>
          </p:cNvPr>
          <p:cNvPicPr>
            <a:picLocks noGrp="1" noChangeAspect="1"/>
          </p:cNvPicPr>
          <p:nvPr>
            <p:ph idx="1"/>
          </p:nvPr>
        </p:nvPicPr>
        <p:blipFill rotWithShape="1">
          <a:blip r:embed="rId2"/>
          <a:srcRect l="20449" t="24589" r="25621" b="12368"/>
          <a:stretch/>
        </p:blipFill>
        <p:spPr>
          <a:xfrm>
            <a:off x="1492556" y="339687"/>
            <a:ext cx="4577738" cy="6518313"/>
          </a:xfrm>
        </p:spPr>
      </p:pic>
      <p:sp>
        <p:nvSpPr>
          <p:cNvPr id="4" name="Slide Number Placeholder 3">
            <a:extLst>
              <a:ext uri="{FF2B5EF4-FFF2-40B4-BE49-F238E27FC236}">
                <a16:creationId xmlns:a16="http://schemas.microsoft.com/office/drawing/2014/main" id="{03AC8888-89B2-80C2-476C-7A178D4E3EE2}"/>
              </a:ext>
            </a:extLst>
          </p:cNvPr>
          <p:cNvSpPr>
            <a:spLocks noGrp="1"/>
          </p:cNvSpPr>
          <p:nvPr>
            <p:ph type="sldNum" sz="quarter" idx="12"/>
          </p:nvPr>
        </p:nvSpPr>
        <p:spPr/>
        <p:txBody>
          <a:bodyPr/>
          <a:lstStyle/>
          <a:p>
            <a:pPr>
              <a:defRPr/>
            </a:pPr>
            <a:fld id="{BD82935A-AFB9-4B03-8C2A-A7CF13D53805}" type="slidenum">
              <a:rPr lang="en-US" smtClean="0"/>
              <a:pPr>
                <a:defRPr/>
              </a:pPr>
              <a:t>23</a:t>
            </a:fld>
            <a:endParaRPr lang="en-US"/>
          </a:p>
        </p:txBody>
      </p:sp>
      <p:pic>
        <p:nvPicPr>
          <p:cNvPr id="8" name="Picture 7">
            <a:extLst>
              <a:ext uri="{FF2B5EF4-FFF2-40B4-BE49-F238E27FC236}">
                <a16:creationId xmlns:a16="http://schemas.microsoft.com/office/drawing/2014/main" id="{FB1C8D81-553A-E957-12B2-041C852C7A55}"/>
              </a:ext>
            </a:extLst>
          </p:cNvPr>
          <p:cNvPicPr>
            <a:picLocks noChangeAspect="1"/>
          </p:cNvPicPr>
          <p:nvPr/>
        </p:nvPicPr>
        <p:blipFill rotWithShape="1">
          <a:blip r:embed="rId3"/>
          <a:srcRect l="19167" t="24815" r="20833" b="8519"/>
          <a:stretch/>
        </p:blipFill>
        <p:spPr>
          <a:xfrm>
            <a:off x="5943600" y="136524"/>
            <a:ext cx="4724400" cy="6584952"/>
          </a:xfrm>
          <a:prstGeom prst="rect">
            <a:avLst/>
          </a:prstGeom>
        </p:spPr>
      </p:pic>
      <p:pic>
        <p:nvPicPr>
          <p:cNvPr id="2" name="Picture 1" descr="CodeQuotient Academy | Facebook">
            <a:extLst>
              <a:ext uri="{FF2B5EF4-FFF2-40B4-BE49-F238E27FC236}">
                <a16:creationId xmlns:a16="http://schemas.microsoft.com/office/drawing/2014/main" id="{E68F5953-9A30-C81D-7A4A-9B454420D7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511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0A0CE-7545-BF35-4842-57F88A910AB6}"/>
              </a:ext>
            </a:extLst>
          </p:cNvPr>
          <p:cNvSpPr>
            <a:spLocks noGrp="1"/>
          </p:cNvSpPr>
          <p:nvPr>
            <p:ph idx="1"/>
          </p:nvPr>
        </p:nvSpPr>
        <p:spPr>
          <a:xfrm>
            <a:off x="1524000" y="0"/>
            <a:ext cx="8915400" cy="6721476"/>
          </a:xfrm>
        </p:spPr>
        <p:txBody>
          <a:bodyPr/>
          <a:lstStyle/>
          <a:p>
            <a:pPr marL="0" indent="0">
              <a:buNone/>
            </a:pPr>
            <a:r>
              <a:rPr lang="en-US" b="1" dirty="0"/>
              <a:t>Using == with primitive type </a:t>
            </a:r>
          </a:p>
          <a:p>
            <a:pPr marL="0" indent="0">
              <a:buNone/>
            </a:pPr>
            <a:r>
              <a:rPr lang="en-US" dirty="0"/>
              <a:t>Example </a:t>
            </a:r>
          </a:p>
          <a:p>
            <a:pPr marL="0" indent="0">
              <a:buNone/>
            </a:pPr>
            <a:r>
              <a:rPr lang="en-US" dirty="0"/>
              <a:t>	int a=100; </a:t>
            </a:r>
          </a:p>
          <a:p>
            <a:pPr marL="0" indent="0">
              <a:buNone/>
            </a:pPr>
            <a:r>
              <a:rPr lang="en-US" dirty="0"/>
              <a:t>	int b=100;</a:t>
            </a:r>
          </a:p>
          <a:p>
            <a:pPr marL="0" indent="0">
              <a:buNone/>
            </a:pPr>
            <a:r>
              <a:rPr lang="en-US" dirty="0"/>
              <a:t>	System.out.println(a==b); </a:t>
            </a:r>
          </a:p>
          <a:p>
            <a:pPr marL="0" indent="0">
              <a:buNone/>
            </a:pPr>
            <a:r>
              <a:rPr lang="en-US" b="1" dirty="0"/>
              <a:t>//print true </a:t>
            </a:r>
          </a:p>
          <a:p>
            <a:pPr marL="0" indent="0">
              <a:buNone/>
            </a:pPr>
            <a:r>
              <a:rPr lang="en-US" b="1" dirty="0"/>
              <a:t>Using == with reference type </a:t>
            </a:r>
          </a:p>
          <a:p>
            <a:pPr marL="0" indent="0">
              <a:buNone/>
            </a:pPr>
            <a:r>
              <a:rPr lang="en-US" dirty="0"/>
              <a:t>Example:</a:t>
            </a:r>
          </a:p>
          <a:p>
            <a:pPr marL="0" indent="0">
              <a:buNone/>
            </a:pPr>
            <a:r>
              <a:rPr lang="en-US" dirty="0"/>
              <a:t>	String a=new String(“Hello”); </a:t>
            </a:r>
          </a:p>
          <a:p>
            <a:pPr marL="0" indent="0">
              <a:buNone/>
            </a:pPr>
            <a:r>
              <a:rPr lang="en-US" dirty="0"/>
              <a:t>	String b=new String(“Hello”); </a:t>
            </a:r>
          </a:p>
          <a:p>
            <a:pPr marL="0" indent="0">
              <a:buNone/>
            </a:pPr>
            <a:r>
              <a:rPr lang="en-US" dirty="0"/>
              <a:t>	System.out.println(a==b); </a:t>
            </a:r>
          </a:p>
          <a:p>
            <a:pPr marL="0" indent="0">
              <a:buNone/>
            </a:pPr>
            <a:r>
              <a:rPr lang="en-US" b="1" dirty="0"/>
              <a:t>// false  </a:t>
            </a:r>
          </a:p>
          <a:p>
            <a:pPr marL="0" indent="0">
              <a:buNone/>
            </a:pPr>
            <a:r>
              <a:rPr lang="en-US" b="1" dirty="0"/>
              <a:t>Why ??? </a:t>
            </a:r>
          </a:p>
          <a:p>
            <a:pPr marL="0" indent="0">
              <a:buNone/>
            </a:pPr>
            <a:r>
              <a:rPr lang="en-US" b="1" dirty="0"/>
              <a:t>Answer is, The reference type checks address in this case , it return true if both address or references are same. </a:t>
            </a:r>
          </a:p>
          <a:p>
            <a:pPr marL="0" indent="0">
              <a:buNone/>
            </a:pPr>
            <a:r>
              <a:rPr lang="en-US" b="1" dirty="0">
                <a:solidFill>
                  <a:srgbClr val="FF0000"/>
                </a:solidFill>
              </a:rPr>
              <a:t>So HOW I COMPARE VALUES IN REFERENCE TYPE, BECAUSE == CHECKS ADDRESS NOT VALUE?</a:t>
            </a:r>
            <a:r>
              <a:rPr lang="en-US" dirty="0"/>
              <a:t> </a:t>
            </a:r>
          </a:p>
          <a:p>
            <a:pPr marL="0" indent="0">
              <a:buNone/>
            </a:pPr>
            <a:r>
              <a:rPr lang="en-US" dirty="0"/>
              <a:t>Answer is using </a:t>
            </a:r>
            <a:r>
              <a:rPr lang="en-US" b="1" i="1" dirty="0"/>
              <a:t>equals() </a:t>
            </a:r>
            <a:r>
              <a:rPr lang="en-US" dirty="0"/>
              <a:t>System.out.println(</a:t>
            </a:r>
            <a:r>
              <a:rPr lang="en-US" dirty="0" err="1"/>
              <a:t>a.equals</a:t>
            </a:r>
            <a:r>
              <a:rPr lang="en-US" dirty="0"/>
              <a:t>(b)); //return true </a:t>
            </a:r>
            <a:endParaRPr lang="en-IN" dirty="0"/>
          </a:p>
        </p:txBody>
      </p:sp>
      <p:sp>
        <p:nvSpPr>
          <p:cNvPr id="4" name="Slide Number Placeholder 3">
            <a:extLst>
              <a:ext uri="{FF2B5EF4-FFF2-40B4-BE49-F238E27FC236}">
                <a16:creationId xmlns:a16="http://schemas.microsoft.com/office/drawing/2014/main" id="{D4782B8A-8498-FADC-25C0-7E31815B16FF}"/>
              </a:ext>
            </a:extLst>
          </p:cNvPr>
          <p:cNvSpPr>
            <a:spLocks noGrp="1"/>
          </p:cNvSpPr>
          <p:nvPr>
            <p:ph type="sldNum" sz="quarter" idx="12"/>
          </p:nvPr>
        </p:nvSpPr>
        <p:spPr/>
        <p:txBody>
          <a:bodyPr/>
          <a:lstStyle/>
          <a:p>
            <a:pPr>
              <a:defRPr/>
            </a:pPr>
            <a:fld id="{BD82935A-AFB9-4B03-8C2A-A7CF13D53805}" type="slidenum">
              <a:rPr lang="en-US" smtClean="0"/>
              <a:pPr>
                <a:defRPr/>
              </a:pPr>
              <a:t>24</a:t>
            </a:fld>
            <a:endParaRPr lang="en-US"/>
          </a:p>
        </p:txBody>
      </p:sp>
      <p:pic>
        <p:nvPicPr>
          <p:cNvPr id="2" name="Picture 1" descr="CodeQuotient Academy | Facebook">
            <a:extLst>
              <a:ext uri="{FF2B5EF4-FFF2-40B4-BE49-F238E27FC236}">
                <a16:creationId xmlns:a16="http://schemas.microsoft.com/office/drawing/2014/main" id="{1CA06A8A-9F3C-0B4C-DACC-6D22224AA7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1000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90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8" dur="590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59000"/>
                                  </p:stCondLst>
                                  <p:childTnLst>
                                    <p:set>
                                      <p:cBhvr>
                                        <p:cTn id="12" dur="1" fill="hold">
                                          <p:stCondLst>
                                            <p:cond delay="0"/>
                                          </p:stCondLst>
                                        </p:cTn>
                                        <p:tgtEl>
                                          <p:spTgt spid="3">
                                            <p:txEl>
                                              <p:pRg st="11" end="11"/>
                                            </p:txEl>
                                          </p:spTgt>
                                        </p:tgtEl>
                                        <p:attrNameLst>
                                          <p:attrName>style.visibility</p:attrName>
                                        </p:attrNameLst>
                                      </p:cBhvr>
                                      <p:to>
                                        <p:strVal val="visible"/>
                                      </p:to>
                                    </p:set>
                                    <p:anim calcmode="lin" valueType="num">
                                      <p:cBhvr additive="base">
                                        <p:cTn id="13"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3000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40000"/>
                                  </p:stCondLst>
                                  <p:childTnLst>
                                    <p:set>
                                      <p:cBhvr>
                                        <p:cTn id="24" dur="1" fill="hold">
                                          <p:stCondLst>
                                            <p:cond delay="0"/>
                                          </p:stCondLst>
                                        </p:cTn>
                                        <p:tgtEl>
                                          <p:spTgt spid="3">
                                            <p:txEl>
                                              <p:pRg st="13" end="13"/>
                                            </p:txEl>
                                          </p:spTgt>
                                        </p:tgtEl>
                                        <p:attrNameLst>
                                          <p:attrName>style.visibility</p:attrName>
                                        </p:attrNameLst>
                                      </p:cBhvr>
                                      <p:to>
                                        <p:strVal val="visible"/>
                                      </p:to>
                                    </p:set>
                                    <p:anim calcmode="lin" valueType="num">
                                      <p:cBhvr additive="base">
                                        <p:cTn id="25"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5000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p:cTn id="31"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14" end="14"/>
                                            </p:txEl>
                                          </p:spTgt>
                                        </p:tgtEl>
                                        <p:attrNameLst>
                                          <p:attrName>ppt_h</p:attrName>
                                        </p:attrNameLst>
                                      </p:cBhvr>
                                      <p:tavLst>
                                        <p:tav tm="0">
                                          <p:val>
                                            <p:fltVal val="0"/>
                                          </p:val>
                                        </p:tav>
                                        <p:tav tm="100000">
                                          <p:val>
                                            <p:strVal val="#ppt_h"/>
                                          </p:val>
                                        </p:tav>
                                      </p:tavLst>
                                    </p:anim>
                                    <p:animEffect transition="in" filter="fade">
                                      <p:cBhvr>
                                        <p:cTn id="33" dur="500"/>
                                        <p:tgtEl>
                                          <p:spTgt spid="3">
                                            <p:txEl>
                                              <p:pRg st="14" end="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59000"/>
                                  </p:stCondLst>
                                  <p:childTnLst>
                                    <p:set>
                                      <p:cBhvr>
                                        <p:cTn id="37" dur="1" fill="hold">
                                          <p:stCondLst>
                                            <p:cond delay="0"/>
                                          </p:stCondLst>
                                        </p:cTn>
                                        <p:tgtEl>
                                          <p:spTgt spid="3">
                                            <p:txEl>
                                              <p:pRg st="15" end="15"/>
                                            </p:txEl>
                                          </p:spTgt>
                                        </p:tgtEl>
                                        <p:attrNameLst>
                                          <p:attrName>style.visibility</p:attrName>
                                        </p:attrNameLst>
                                      </p:cBhvr>
                                      <p:to>
                                        <p:strVal val="visible"/>
                                      </p:to>
                                    </p:set>
                                    <p:anim calcmode="lin" valueType="num">
                                      <p:cBhvr additive="base">
                                        <p:cTn id="38"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body" idx="1"/>
          </p:nvPr>
        </p:nvSpPr>
        <p:spPr>
          <a:xfrm>
            <a:off x="955887" y="1693614"/>
            <a:ext cx="10016913" cy="50158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Data types specify the different sizes and values that can be stored in the variable.</a:t>
            </a:r>
            <a:endParaRPr/>
          </a:p>
          <a:p>
            <a:pPr marL="0" lvl="0" indent="0" algn="l" rtl="0">
              <a:lnSpc>
                <a:spcPct val="150000"/>
              </a:lnSpc>
              <a:spcBef>
                <a:spcPts val="1000"/>
              </a:spcBef>
              <a:spcAft>
                <a:spcPts val="0"/>
              </a:spcAft>
              <a:buClr>
                <a:srgbClr val="000000"/>
              </a:buClr>
              <a:buSzPts val="2000"/>
              <a:buNone/>
            </a:pPr>
            <a:r>
              <a:rPr lang="en-US" sz="2000"/>
              <a:t>There are two types of data types in Java:</a:t>
            </a:r>
            <a:endParaRPr/>
          </a:p>
          <a:p>
            <a:pPr marL="717550" lvl="0" indent="-457200" algn="l" rtl="0">
              <a:lnSpc>
                <a:spcPct val="150000"/>
              </a:lnSpc>
              <a:spcBef>
                <a:spcPts val="1000"/>
              </a:spcBef>
              <a:spcAft>
                <a:spcPts val="0"/>
              </a:spcAft>
              <a:buClr>
                <a:srgbClr val="000000"/>
              </a:buClr>
              <a:buSzPts val="2000"/>
              <a:buFont typeface="Arial"/>
              <a:buAutoNum type="arabicPeriod"/>
            </a:pPr>
            <a:r>
              <a:rPr lang="en-US" sz="2000"/>
              <a:t>Primitive data types:</a:t>
            </a:r>
            <a:r>
              <a:rPr lang="en-US" sz="2000" b="0"/>
              <a:t> The primitive data types include Integer, Character,  Boolean, and Floating Point.</a:t>
            </a:r>
            <a:endParaRPr/>
          </a:p>
          <a:p>
            <a:pPr marL="714375" lvl="0" indent="-457200" algn="l" rtl="0">
              <a:lnSpc>
                <a:spcPct val="150000"/>
              </a:lnSpc>
              <a:spcBef>
                <a:spcPts val="1000"/>
              </a:spcBef>
              <a:spcAft>
                <a:spcPts val="0"/>
              </a:spcAft>
              <a:buClr>
                <a:srgbClr val="000000"/>
              </a:buClr>
              <a:buSzPts val="2000"/>
              <a:buFont typeface="Arial"/>
              <a:buAutoNum type="arabicPeriod"/>
            </a:pPr>
            <a:r>
              <a:rPr lang="en-US" sz="2000"/>
              <a:t>Non-primitive data types:</a:t>
            </a:r>
            <a:r>
              <a:rPr lang="en-US" sz="2000" b="0"/>
              <a:t> The non-primitive data types include Classes,  Interfaces, and Arrays.</a:t>
            </a:r>
            <a:endParaRPr/>
          </a:p>
        </p:txBody>
      </p:sp>
      <p:sp>
        <p:nvSpPr>
          <p:cNvPr id="239" name="Google Shape;239;p2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25</a:t>
            </a:fld>
            <a:endParaRPr/>
          </a:p>
        </p:txBody>
      </p:sp>
      <p:sp>
        <p:nvSpPr>
          <p:cNvPr id="240" name="Google Shape;240;p2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41" name="Google Shape;241;p2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Data types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26</a:t>
            </a:fld>
            <a:endParaRPr/>
          </a:p>
        </p:txBody>
      </p:sp>
      <p:pic>
        <p:nvPicPr>
          <p:cNvPr id="247" name="Google Shape;247;p22" descr="Picture 2"/>
          <p:cNvPicPr preferRelativeResize="0"/>
          <p:nvPr/>
        </p:nvPicPr>
        <p:blipFill rotWithShape="1">
          <a:blip r:embed="rId3">
            <a:alphaModFix/>
          </a:blip>
          <a:srcRect/>
          <a:stretch/>
        </p:blipFill>
        <p:spPr>
          <a:xfrm>
            <a:off x="1041544" y="1915294"/>
            <a:ext cx="10477652" cy="4623617"/>
          </a:xfrm>
          <a:prstGeom prst="rect">
            <a:avLst/>
          </a:prstGeom>
          <a:noFill/>
          <a:ln>
            <a:noFill/>
          </a:ln>
        </p:spPr>
      </p:pic>
      <p:sp>
        <p:nvSpPr>
          <p:cNvPr id="248" name="Google Shape;248;p2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49" name="Google Shape;249;p2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Primitive and Non primitive data types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9080"/>
            <a:ext cx="8686800" cy="609600"/>
          </a:xfrm>
        </p:spPr>
        <p:txBody>
          <a:bodyPr/>
          <a:lstStyle/>
          <a:p>
            <a:r>
              <a:rPr lang="en-US" sz="3600" b="1" dirty="0">
                <a:solidFill>
                  <a:srgbClr val="FF0000"/>
                </a:solidFill>
              </a:rPr>
              <a:t>JAVA Primitive Data Types-Strongly Typed-Statically Typed Language</a:t>
            </a:r>
            <a:endParaRPr lang="en-US" sz="3600" b="1" dirty="0"/>
          </a:p>
        </p:txBody>
      </p:sp>
      <p:graphicFrame>
        <p:nvGraphicFramePr>
          <p:cNvPr id="4" name="Group 50"/>
          <p:cNvGraphicFramePr>
            <a:graphicFrameLocks noGrp="1"/>
          </p:cNvGraphicFramePr>
          <p:nvPr>
            <p:ph idx="1"/>
          </p:nvPr>
        </p:nvGraphicFramePr>
        <p:xfrm>
          <a:off x="2286000" y="1295400"/>
          <a:ext cx="8001000" cy="4998720"/>
        </p:xfrm>
        <a:graphic>
          <a:graphicData uri="http://schemas.openxmlformats.org/drawingml/2006/table">
            <a:tbl>
              <a:tblPr/>
              <a:tblGrid>
                <a:gridCol w="1302489">
                  <a:extLst>
                    <a:ext uri="{9D8B030D-6E8A-4147-A177-3AD203B41FA5}">
                      <a16:colId xmlns:a16="http://schemas.microsoft.com/office/drawing/2014/main" val="20000"/>
                    </a:ext>
                  </a:extLst>
                </a:gridCol>
                <a:gridCol w="2307265">
                  <a:extLst>
                    <a:ext uri="{9D8B030D-6E8A-4147-A177-3AD203B41FA5}">
                      <a16:colId xmlns:a16="http://schemas.microsoft.com/office/drawing/2014/main" val="20001"/>
                    </a:ext>
                  </a:extLst>
                </a:gridCol>
                <a:gridCol w="4391246">
                  <a:extLst>
                    <a:ext uri="{9D8B030D-6E8A-4147-A177-3AD203B41FA5}">
                      <a16:colId xmlns:a16="http://schemas.microsoft.com/office/drawing/2014/main" val="20002"/>
                    </a:ext>
                  </a:extLst>
                </a:gridCol>
              </a:tblGrid>
              <a:tr h="619822">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000" b="0" i="0" u="none" strike="noStrike" cap="none" normalizeH="0" baseline="0" dirty="0">
                          <a:ln>
                            <a:noFill/>
                          </a:ln>
                          <a:solidFill>
                            <a:schemeClr val="tx1"/>
                          </a:solidFill>
                          <a:effectLst/>
                          <a:latin typeface="Arial" charset="0"/>
                        </a:rPr>
                        <a:t>Data 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000" b="0" i="0" u="none" strike="noStrike" cap="none" normalizeH="0" baseline="0" dirty="0">
                          <a:ln>
                            <a:noFill/>
                          </a:ln>
                          <a:solidFill>
                            <a:schemeClr val="tx1"/>
                          </a:solidFill>
                          <a:effectLst/>
                          <a:latin typeface="Arial" charset="0"/>
                        </a:rPr>
                        <a:t>Width in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2400" b="0" i="0" u="none" strike="noStrike" cap="none" normalizeH="0" baseline="0" dirty="0">
                          <a:ln>
                            <a:noFill/>
                          </a:ln>
                          <a:solidFill>
                            <a:schemeClr val="tx1"/>
                          </a:solidFill>
                          <a:effectLst/>
                          <a:latin typeface="Arial"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Courier New" pitchFamily="49" charset="0"/>
                        </a:rPr>
                        <a:t>byte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8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-128 to 127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short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16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-32768 to 32767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385">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 bit signed integer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-2,147,483,648 to 2,147,483,647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long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64 bit signed integer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-9,223,372,036,854,775,808 to- 9,223,372,036,854,775,807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float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32 bit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1.4E-45 to</a:t>
                      </a:r>
                      <a:br>
                        <a:rPr kumimoji="0" lang="en-US" sz="1800" b="0" i="0" u="none" strike="noStrike" cap="none" normalizeH="0" baseline="0">
                          <a:ln>
                            <a:noFill/>
                          </a:ln>
                          <a:solidFill>
                            <a:schemeClr val="tx1"/>
                          </a:solidFill>
                          <a:effectLst/>
                          <a:latin typeface="Arial" charset="0"/>
                        </a:rPr>
                      </a:b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3.4028235E+38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double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64 bit floating point number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4.9E-324 to</a:t>
                      </a:r>
                      <a:br>
                        <a:rPr kumimoji="0" lang="en-US" sz="1800" b="0" i="0" u="none" strike="noStrike" cap="none" normalizeH="0" baseline="0">
                          <a:ln>
                            <a:noFill/>
                          </a:ln>
                          <a:solidFill>
                            <a:schemeClr val="tx1"/>
                          </a:solidFill>
                          <a:effectLst/>
                          <a:latin typeface="Arial" charset="0"/>
                        </a:rPr>
                      </a:br>
                      <a:r>
                        <a:rPr kumimoji="0" lang="en-US" sz="1800" b="0" i="0" u="sng" strike="noStrike" cap="none" normalizeH="0" baseline="0">
                          <a:ln>
                            <a:noFill/>
                          </a:ln>
                          <a:solidFill>
                            <a:schemeClr val="tx1"/>
                          </a:solidFill>
                          <a:effectLst/>
                          <a:latin typeface="Arial" charset="0"/>
                        </a:rPr>
                        <a:t>+</a:t>
                      </a:r>
                      <a:r>
                        <a:rPr kumimoji="0" lang="en-US" sz="1800" b="0" i="0" u="none" strike="noStrike" cap="none" normalizeH="0" baseline="0">
                          <a:ln>
                            <a:noFill/>
                          </a:ln>
                          <a:solidFill>
                            <a:schemeClr val="tx1"/>
                          </a:solidFill>
                          <a:effectLst/>
                          <a:latin typeface="Arial" charset="0"/>
                        </a:rPr>
                        <a:t> 1.7976931348623157E+308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err="1">
                          <a:ln>
                            <a:noFill/>
                          </a:ln>
                          <a:solidFill>
                            <a:schemeClr val="tx1"/>
                          </a:solidFill>
                          <a:effectLst/>
                          <a:latin typeface="Courier New" pitchFamily="49" charset="0"/>
                        </a:rPr>
                        <a:t>boolean</a:t>
                      </a:r>
                      <a:endParaRPr kumimoji="0" lang="en-US" sz="1800" b="0" i="0" u="none" strike="noStrike" cap="none" normalizeH="0" baseline="0" dirty="0">
                        <a:ln>
                          <a:noFill/>
                        </a:ln>
                        <a:solidFill>
                          <a:schemeClr val="tx1"/>
                        </a:solidFill>
                        <a:effectLst/>
                        <a:latin typeface="Courier New" pitchFamily="49"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Courier New" pitchFamily="49" charset="0"/>
                        </a:rPr>
                        <a:t>true</a:t>
                      </a:r>
                      <a:r>
                        <a:rPr kumimoji="0" lang="en-US" sz="1800" b="0" i="0" u="none" strike="noStrike" cap="none" normalizeH="0" baseline="0">
                          <a:ln>
                            <a:noFill/>
                          </a:ln>
                          <a:solidFill>
                            <a:schemeClr val="tx1"/>
                          </a:solidFill>
                          <a:effectLst/>
                          <a:latin typeface="Arial" charset="0"/>
                        </a:rPr>
                        <a:t> or </a:t>
                      </a:r>
                      <a:r>
                        <a:rPr kumimoji="0" lang="en-US" sz="1800" b="0" i="0" u="none" strike="noStrike" cap="none" normalizeH="0" baseline="0">
                          <a:ln>
                            <a:noFill/>
                          </a:ln>
                          <a:solidFill>
                            <a:schemeClr val="tx1"/>
                          </a:solidFill>
                          <a:effectLst/>
                          <a:latin typeface="Courier New" pitchFamily="49"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NA, note Java booleans cannot be converted to or from other 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65924">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Courier New" pitchFamily="49"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a:ln>
                            <a:noFill/>
                          </a:ln>
                          <a:solidFill>
                            <a:schemeClr val="tx1"/>
                          </a:solidFill>
                          <a:effectLst/>
                          <a:latin typeface="Arial" charset="0"/>
                        </a:rPr>
                        <a:t>16 bit, Unicode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Marlett" pitchFamily="2" charset="2"/>
                        <a:buNone/>
                        <a:tabLst/>
                      </a:pPr>
                      <a:r>
                        <a:rPr kumimoji="0" lang="en-US" sz="1800" b="0" i="0" u="none" strike="noStrike" cap="none" normalizeH="0" baseline="0" dirty="0">
                          <a:ln>
                            <a:noFill/>
                          </a:ln>
                          <a:solidFill>
                            <a:schemeClr val="tx1"/>
                          </a:solidFill>
                          <a:effectLst/>
                          <a:latin typeface="Arial" charset="0"/>
                        </a:rPr>
                        <a:t>**Unicode character, </a:t>
                      </a:r>
                      <a:r>
                        <a:rPr kumimoji="0" lang="en-US" sz="1800" b="0" i="0" u="none" strike="noStrike" cap="none" normalizeH="0" baseline="0" dirty="0">
                          <a:ln>
                            <a:noFill/>
                          </a:ln>
                          <a:solidFill>
                            <a:schemeClr val="tx1"/>
                          </a:solidFill>
                          <a:effectLst/>
                          <a:latin typeface="Courier New" pitchFamily="49" charset="0"/>
                        </a:rPr>
                        <a:t>\u0000</a:t>
                      </a:r>
                      <a:r>
                        <a:rPr kumimoji="0" lang="en-US" sz="1800" b="0" i="0" u="none" strike="noStrike" cap="none" normalizeH="0" baseline="0" dirty="0">
                          <a:ln>
                            <a:noFill/>
                          </a:ln>
                          <a:solidFill>
                            <a:schemeClr val="tx1"/>
                          </a:solidFill>
                          <a:effectLst/>
                          <a:latin typeface="Arial" charset="0"/>
                        </a:rPr>
                        <a:t> to </a:t>
                      </a:r>
                      <a:r>
                        <a:rPr kumimoji="0" lang="en-US" sz="1800" b="0" i="0" u="none" strike="noStrike" cap="none" normalizeH="0" baseline="0" dirty="0">
                          <a:ln>
                            <a:noFill/>
                          </a:ln>
                          <a:solidFill>
                            <a:schemeClr val="tx1"/>
                          </a:solidFill>
                          <a:effectLst/>
                          <a:latin typeface="Courier New" pitchFamily="49" charset="0"/>
                        </a:rPr>
                        <a:t>\</a:t>
                      </a:r>
                      <a:r>
                        <a:rPr kumimoji="0" lang="en-US" sz="1800" b="0" i="0" u="none" strike="noStrike" cap="none" normalizeH="0" baseline="0" dirty="0" err="1">
                          <a:ln>
                            <a:noFill/>
                          </a:ln>
                          <a:solidFill>
                            <a:schemeClr val="tx1"/>
                          </a:solidFill>
                          <a:effectLst/>
                          <a:latin typeface="Courier New" pitchFamily="49" charset="0"/>
                        </a:rPr>
                        <a:t>uFFFF</a:t>
                      </a:r>
                      <a:r>
                        <a:rPr kumimoji="0" lang="en-US" sz="1800" b="0" i="0" u="none" strike="noStrike" cap="none" normalizeH="0" baseline="0" dirty="0">
                          <a:ln>
                            <a:noFill/>
                          </a:ln>
                          <a:solidFill>
                            <a:schemeClr val="tx1"/>
                          </a:solidFill>
                          <a:effectLst/>
                          <a:latin typeface="Arial" charset="0"/>
                        </a:rPr>
                        <a:t> Can mix with integer types</a:t>
                      </a:r>
                      <a:endParaRPr kumimoji="0" lang="en-US" sz="1800" b="0" i="0" u="none" strike="noStrike" cap="none" normalizeH="0" baseline="0" dirty="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4AB68FE5-C355-BAA1-6189-62E2AE7CCB40}"/>
              </a:ext>
            </a:extLst>
          </p:cNvPr>
          <p:cNvSpPr txBox="1"/>
          <p:nvPr/>
        </p:nvSpPr>
        <p:spPr>
          <a:xfrm>
            <a:off x="1714500" y="6294120"/>
            <a:ext cx="8572500" cy="523220"/>
          </a:xfrm>
          <a:prstGeom prst="rect">
            <a:avLst/>
          </a:prstGeom>
          <a:noFill/>
        </p:spPr>
        <p:txBody>
          <a:bodyPr wrap="square">
            <a:spAutoFit/>
          </a:bodyPr>
          <a:lstStyle/>
          <a:p>
            <a:r>
              <a:rPr lang="en-US" sz="1400" dirty="0">
                <a:solidFill>
                  <a:srgbClr val="000000"/>
                </a:solidFill>
                <a:latin typeface="Hind" panose="02000000000000000000" pitchFamily="2" charset="0"/>
              </a:rPr>
              <a:t>**Unicode defines a fully international character set that can represent all of the characters found in all human languages.</a:t>
            </a:r>
            <a:endParaRPr lang="en-IN" sz="1400" dirty="0"/>
          </a:p>
        </p:txBody>
      </p:sp>
    </p:spTree>
    <p:extLst>
      <p:ext uri="{BB962C8B-B14F-4D97-AF65-F5344CB8AC3E}">
        <p14:creationId xmlns:p14="http://schemas.microsoft.com/office/powerpoint/2010/main" val="348622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6563-0F55-B803-EFD3-9BEBDAC69444}"/>
              </a:ext>
            </a:extLst>
          </p:cNvPr>
          <p:cNvSpPr>
            <a:spLocks noGrp="1"/>
          </p:cNvSpPr>
          <p:nvPr>
            <p:ph type="title"/>
          </p:nvPr>
        </p:nvSpPr>
        <p:spPr>
          <a:xfrm>
            <a:off x="2142551" y="1"/>
            <a:ext cx="7886700" cy="1325563"/>
          </a:xfrm>
        </p:spPr>
        <p:txBody>
          <a:bodyPr/>
          <a:lstStyle/>
          <a:p>
            <a:r>
              <a:rPr lang="en-IN" sz="3600" b="1" dirty="0">
                <a:solidFill>
                  <a:srgbClr val="FF0000"/>
                </a:solidFill>
              </a:rPr>
              <a:t>Java Keywords</a:t>
            </a:r>
          </a:p>
        </p:txBody>
      </p:sp>
      <p:sp>
        <p:nvSpPr>
          <p:cNvPr id="3" name="Content Placeholder 2">
            <a:extLst>
              <a:ext uri="{FF2B5EF4-FFF2-40B4-BE49-F238E27FC236}">
                <a16:creationId xmlns:a16="http://schemas.microsoft.com/office/drawing/2014/main" id="{1E1039B6-9D7B-F4E6-26E6-D81C3E972D6B}"/>
              </a:ext>
            </a:extLst>
          </p:cNvPr>
          <p:cNvSpPr>
            <a:spLocks noGrp="1"/>
          </p:cNvSpPr>
          <p:nvPr>
            <p:ph idx="1"/>
          </p:nvPr>
        </p:nvSpPr>
        <p:spPr>
          <a:xfrm>
            <a:off x="2057400" y="838200"/>
            <a:ext cx="7886700" cy="1828800"/>
          </a:xfrm>
        </p:spPr>
        <p:txBody>
          <a:bodyPr/>
          <a:lstStyle/>
          <a:p>
            <a:pPr algn="just"/>
            <a:r>
              <a:rPr lang="en-US" b="0" i="0" dirty="0">
                <a:solidFill>
                  <a:srgbClr val="273239"/>
                </a:solidFill>
                <a:effectLst/>
                <a:latin typeface="Nunito" pitchFamily="2" charset="0"/>
              </a:rPr>
              <a:t>Keywords or Reserved words are the words in a language that are used for some internal process or represent some predefined actions. These words are therefore not allowed to use as variable names or objects. If we do we will get a compile-time error </a:t>
            </a:r>
            <a:endParaRPr lang="en-IN" dirty="0"/>
          </a:p>
        </p:txBody>
      </p:sp>
      <p:sp>
        <p:nvSpPr>
          <p:cNvPr id="4" name="Slide Number Placeholder 3">
            <a:extLst>
              <a:ext uri="{FF2B5EF4-FFF2-40B4-BE49-F238E27FC236}">
                <a16:creationId xmlns:a16="http://schemas.microsoft.com/office/drawing/2014/main" id="{E9837E17-40C8-B50E-6CA7-3CEEB54EE020}"/>
              </a:ext>
            </a:extLst>
          </p:cNvPr>
          <p:cNvSpPr>
            <a:spLocks noGrp="1"/>
          </p:cNvSpPr>
          <p:nvPr>
            <p:ph type="sldNum" sz="quarter" idx="12"/>
          </p:nvPr>
        </p:nvSpPr>
        <p:spPr/>
        <p:txBody>
          <a:bodyPr/>
          <a:lstStyle/>
          <a:p>
            <a:pPr>
              <a:defRPr/>
            </a:pPr>
            <a:fld id="{BD82935A-AFB9-4B03-8C2A-A7CF13D53805}" type="slidenum">
              <a:rPr lang="en-US" smtClean="0"/>
              <a:pPr>
                <a:defRPr/>
              </a:pPr>
              <a:t>28</a:t>
            </a:fld>
            <a:endParaRPr lang="en-US"/>
          </a:p>
        </p:txBody>
      </p:sp>
      <p:pic>
        <p:nvPicPr>
          <p:cNvPr id="5122" name="Picture 2" descr="All 50 Java Keywords with Examples">
            <a:extLst>
              <a:ext uri="{FF2B5EF4-FFF2-40B4-BE49-F238E27FC236}">
                <a16:creationId xmlns:a16="http://schemas.microsoft.com/office/drawing/2014/main" id="{E09D84D1-7873-8EE0-A1A0-E7AFEA9C4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30450"/>
            <a:ext cx="7543800" cy="3689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deQuotient Academy | Facebook">
            <a:extLst>
              <a:ext uri="{FF2B5EF4-FFF2-40B4-BE49-F238E27FC236}">
                <a16:creationId xmlns:a16="http://schemas.microsoft.com/office/drawing/2014/main" id="{FFB68C52-39CA-F449-01E2-25CDED8F33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0" y="6172200"/>
            <a:ext cx="762000"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518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29</a:t>
            </a:fld>
            <a:endParaRPr/>
          </a:p>
        </p:txBody>
      </p:sp>
      <p:sp>
        <p:nvSpPr>
          <p:cNvPr id="255" name="Google Shape;255;p23"/>
          <p:cNvSpPr txBox="1"/>
          <p:nvPr/>
        </p:nvSpPr>
        <p:spPr>
          <a:xfrm>
            <a:off x="88151" y="1698699"/>
            <a:ext cx="11835443" cy="960328"/>
          </a:xfrm>
          <a:prstGeom prst="rect">
            <a:avLst/>
          </a:prstGeom>
          <a:noFill/>
          <a:ln>
            <a:noFill/>
          </a:ln>
        </p:spPr>
        <p:txBody>
          <a:bodyPr spcFirstLastPara="1" wrap="square" lIns="45700" tIns="45700" rIns="45700" bIns="45700" anchor="t" anchorCtr="0">
            <a:spAutoFit/>
          </a:bodyPr>
          <a:lstStyle/>
          <a:p>
            <a:pPr marL="1320800" marR="0" lvl="4" indent="-457200" algn="l" rtl="0">
              <a:lnSpc>
                <a:spcPct val="150000"/>
              </a:lnSpc>
              <a:spcBef>
                <a:spcPts val="0"/>
              </a:spcBef>
              <a:spcAft>
                <a:spcPts val="0"/>
              </a:spcAft>
              <a:buClr>
                <a:srgbClr val="000000"/>
              </a:buClr>
              <a:buSzPts val="2000"/>
              <a:buFont typeface="Arial"/>
              <a:buAutoNum type="arabicPeriod" startAt="3"/>
            </a:pPr>
            <a:r>
              <a:rPr lang="en-US" sz="2000" b="0" i="0" u="none" strike="noStrike" cap="none">
                <a:solidFill>
                  <a:srgbClr val="000000"/>
                </a:solidFill>
                <a:latin typeface="Times New Roman"/>
                <a:ea typeface="Times New Roman"/>
                <a:cs typeface="Times New Roman"/>
                <a:sym typeface="Times New Roman"/>
              </a:rPr>
              <a:t>Select all of the following expressions that correctly associate a piece of data with their appropriate data type: </a:t>
            </a:r>
            <a:endParaRPr/>
          </a:p>
        </p:txBody>
      </p:sp>
      <p:sp>
        <p:nvSpPr>
          <p:cNvPr id="256" name="Google Shape;256;p2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57" name="Google Shape;257;p2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258" name="Google Shape;258;p23"/>
          <p:cNvSpPr/>
          <p:nvPr/>
        </p:nvSpPr>
        <p:spPr>
          <a:xfrm>
            <a:off x="1376745" y="2771055"/>
            <a:ext cx="7876674" cy="3785652"/>
          </a:xfrm>
          <a:prstGeom prst="rect">
            <a:avLst/>
          </a:prstGeom>
          <a:noFill/>
          <a:ln>
            <a:noFill/>
          </a:ln>
        </p:spPr>
        <p:txBody>
          <a:bodyPr spcFirstLastPara="1" wrap="square" lIns="91425" tIns="45700" rIns="91425" bIns="45700" anchor="t" anchorCtr="0">
            <a:spAutoFit/>
          </a:bodyPr>
          <a:lstStyle/>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1.0 is an int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1.0 is a double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456 is an int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'd' is a char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"abcde" is a char; </a:t>
            </a:r>
            <a:endParaRPr/>
          </a:p>
          <a:p>
            <a:pPr marL="1371600" marR="0" lvl="0" indent="-5080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"true" is a boolean; </a:t>
            </a:r>
            <a:endParaRPr/>
          </a:p>
          <a:p>
            <a:pPr marL="1371600" marR="0" lvl="0" indent="-381000"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86360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a:t>
            </a:fld>
            <a:endParaRPr/>
          </a:p>
        </p:txBody>
      </p:sp>
      <p:sp>
        <p:nvSpPr>
          <p:cNvPr id="85" name="Google Shape;85;p4"/>
          <p:cNvSpPr txBox="1"/>
          <p:nvPr/>
        </p:nvSpPr>
        <p:spPr>
          <a:xfrm>
            <a:off x="207033" y="1121183"/>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Outcome:</a:t>
            </a:r>
            <a:endParaRPr/>
          </a:p>
        </p:txBody>
      </p:sp>
      <p:sp>
        <p:nvSpPr>
          <p:cNvPr id="86" name="Google Shape;86;p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a:t>
            </a:r>
            <a:endParaRPr/>
          </a:p>
        </p:txBody>
      </p:sp>
      <p:sp>
        <p:nvSpPr>
          <p:cNvPr id="87" name="Google Shape;87;p4"/>
          <p:cNvSpPr txBox="1"/>
          <p:nvPr/>
        </p:nvSpPr>
        <p:spPr>
          <a:xfrm>
            <a:off x="1305048" y="2124479"/>
            <a:ext cx="9609690" cy="3730317"/>
          </a:xfrm>
          <a:prstGeom prst="rect">
            <a:avLst/>
          </a:prstGeom>
          <a:noFill/>
          <a:ln>
            <a:noFill/>
          </a:ln>
        </p:spPr>
        <p:txBody>
          <a:bodyPr spcFirstLastPara="1" wrap="square" lIns="45700" tIns="45700" rIns="45700" bIns="45700" anchor="t" anchorCtr="0">
            <a:spAutoFit/>
          </a:bodyPr>
          <a:lstStyle/>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Differentiate between the features of Java and other language.</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Explain use of JRE and JDK, byte code and JVM. </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Write simple Java program.</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the basics of classes and objects.</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Describe the role of operators in java with example.</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Manipulation of String in Java.</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Develop programs to demonstrate different operators in Java.</a:t>
            </a:r>
            <a:endParaRPr/>
          </a:p>
          <a:p>
            <a:pPr marL="274638" marR="0" lvl="2" indent="-27305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Times New Roman"/>
                <a:ea typeface="Times New Roman"/>
                <a:cs typeface="Times New Roman"/>
                <a:sym typeface="Times New Roman"/>
              </a:rPr>
              <a:t>Create a program to illustrate the concept of passing an array to method.</a:t>
            </a:r>
            <a:endParaRPr/>
          </a:p>
        </p:txBody>
      </p:sp>
      <p:sp>
        <p:nvSpPr>
          <p:cNvPr id="88" name="Google Shape;88;p4"/>
          <p:cNvSpPr/>
          <p:nvPr/>
        </p:nvSpPr>
        <p:spPr>
          <a:xfrm>
            <a:off x="894047" y="1660021"/>
            <a:ext cx="5056192" cy="55399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At the end of this module, you are expected to: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30</a:t>
            </a:fld>
            <a:endParaRPr/>
          </a:p>
        </p:txBody>
      </p:sp>
      <p:graphicFrame>
        <p:nvGraphicFramePr>
          <p:cNvPr id="264" name="Google Shape;264;p24"/>
          <p:cNvGraphicFramePr/>
          <p:nvPr/>
        </p:nvGraphicFramePr>
        <p:xfrm>
          <a:off x="1090864" y="1971525"/>
          <a:ext cx="10058400" cy="2567155"/>
        </p:xfrm>
        <a:graphic>
          <a:graphicData uri="http://schemas.openxmlformats.org/drawingml/2006/table">
            <a:tbl>
              <a:tblPr>
                <a:noFill/>
              </a:tblPr>
              <a:tblGrid>
                <a:gridCol w="2101525">
                  <a:extLst>
                    <a:ext uri="{9D8B030D-6E8A-4147-A177-3AD203B41FA5}">
                      <a16:colId xmlns:a16="http://schemas.microsoft.com/office/drawing/2014/main" val="20000"/>
                    </a:ext>
                  </a:extLst>
                </a:gridCol>
                <a:gridCol w="490887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5457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7180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Datatypes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http://www.tutorialspoint.com/java/java_basic_datatypes.htm</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provides detailed explanation of all datatypes with example.</a:t>
                      </a:r>
                      <a:endParaRPr/>
                    </a:p>
                  </a:txBody>
                  <a:tcPr marL="91450" marR="91450" marT="45725" marB="45725" anchor="ctr"/>
                </a:tc>
                <a:extLst>
                  <a:ext uri="{0D108BD9-81ED-4DB2-BD59-A6C34878D82A}">
                    <a16:rowId xmlns:a16="http://schemas.microsoft.com/office/drawing/2014/main" val="10001"/>
                  </a:ext>
                </a:extLst>
              </a:tr>
              <a:tr h="1286975">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Primitive and non primitive datatypes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https://www.newtutorialslab.com/2015/11/difference-between-primitive-and-non-primitive-data-type.html</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provide difference between primitive and non primitive datatypes</a:t>
                      </a:r>
                      <a:endParaRPr/>
                    </a:p>
                  </a:txBody>
                  <a:tcPr marL="91450" marR="91450" marT="45725" marB="45725" anchor="ctr"/>
                </a:tc>
                <a:extLst>
                  <a:ext uri="{0D108BD9-81ED-4DB2-BD59-A6C34878D82A}">
                    <a16:rowId xmlns:a16="http://schemas.microsoft.com/office/drawing/2014/main" val="10002"/>
                  </a:ext>
                </a:extLst>
              </a:tr>
            </a:tbl>
          </a:graphicData>
        </a:graphic>
      </p:graphicFrame>
      <p:pic>
        <p:nvPicPr>
          <p:cNvPr id="265" name="Google Shape;265;p24" descr="Picture 7"/>
          <p:cNvPicPr preferRelativeResize="0"/>
          <p:nvPr/>
        </p:nvPicPr>
        <p:blipFill rotWithShape="1">
          <a:blip r:embed="rId5">
            <a:alphaModFix/>
          </a:blip>
          <a:srcRect/>
          <a:stretch/>
        </p:blipFill>
        <p:spPr>
          <a:xfrm>
            <a:off x="3007536" y="1274877"/>
            <a:ext cx="371132" cy="430097"/>
          </a:xfrm>
          <a:prstGeom prst="rect">
            <a:avLst/>
          </a:prstGeom>
          <a:noFill/>
          <a:ln>
            <a:noFill/>
          </a:ln>
        </p:spPr>
      </p:pic>
      <p:sp>
        <p:nvSpPr>
          <p:cNvPr id="266" name="Google Shape;266;p2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67" name="Google Shape;267;p2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31</a:t>
            </a:fld>
            <a:endParaRPr/>
          </a:p>
        </p:txBody>
      </p:sp>
      <p:graphicFrame>
        <p:nvGraphicFramePr>
          <p:cNvPr id="273" name="Google Shape;273;p25"/>
          <p:cNvGraphicFramePr/>
          <p:nvPr/>
        </p:nvGraphicFramePr>
        <p:xfrm>
          <a:off x="1058779" y="1911640"/>
          <a:ext cx="10090475" cy="1347470"/>
        </p:xfrm>
        <a:graphic>
          <a:graphicData uri="http://schemas.openxmlformats.org/drawingml/2006/table">
            <a:tbl>
              <a:tblPr>
                <a:noFill/>
              </a:tblPr>
              <a:tblGrid>
                <a:gridCol w="1892975">
                  <a:extLst>
                    <a:ext uri="{9D8B030D-6E8A-4147-A177-3AD203B41FA5}">
                      <a16:colId xmlns:a16="http://schemas.microsoft.com/office/drawing/2014/main" val="20000"/>
                    </a:ext>
                  </a:extLst>
                </a:gridCol>
                <a:gridCol w="5117425">
                  <a:extLst>
                    <a:ext uri="{9D8B030D-6E8A-4147-A177-3AD203B41FA5}">
                      <a16:colId xmlns:a16="http://schemas.microsoft.com/office/drawing/2014/main" val="20001"/>
                    </a:ext>
                  </a:extLst>
                </a:gridCol>
                <a:gridCol w="3080075">
                  <a:extLst>
                    <a:ext uri="{9D8B030D-6E8A-4147-A177-3AD203B41FA5}">
                      <a16:colId xmlns:a16="http://schemas.microsoft.com/office/drawing/2014/main" val="20002"/>
                    </a:ext>
                  </a:extLst>
                </a:gridCol>
              </a:tblGrid>
              <a:tr h="2861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817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Datatypes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https://www.youtube.com/watch?v=bqPIWlnjWbA</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videos  explains about primitive and non primitive datatypes.</a:t>
                      </a:r>
                      <a:endParaRPr/>
                    </a:p>
                  </a:txBody>
                  <a:tcPr marL="91450" marR="91450" marT="45725" marB="45725" anchor="ctr"/>
                </a:tc>
                <a:extLst>
                  <a:ext uri="{0D108BD9-81ED-4DB2-BD59-A6C34878D82A}">
                    <a16:rowId xmlns:a16="http://schemas.microsoft.com/office/drawing/2014/main" val="10001"/>
                  </a:ext>
                </a:extLst>
              </a:tr>
            </a:tbl>
          </a:graphicData>
        </a:graphic>
      </p:graphicFrame>
      <p:pic>
        <p:nvPicPr>
          <p:cNvPr id="274" name="Google Shape;274;p25" descr="Picture 7"/>
          <p:cNvPicPr preferRelativeResize="0"/>
          <p:nvPr/>
        </p:nvPicPr>
        <p:blipFill rotWithShape="1">
          <a:blip r:embed="rId4">
            <a:alphaModFix/>
          </a:blip>
          <a:srcRect/>
          <a:stretch/>
        </p:blipFill>
        <p:spPr>
          <a:xfrm>
            <a:off x="2355279" y="1272465"/>
            <a:ext cx="437462" cy="381001"/>
          </a:xfrm>
          <a:prstGeom prst="rect">
            <a:avLst/>
          </a:prstGeom>
          <a:noFill/>
          <a:ln>
            <a:noFill/>
          </a:ln>
        </p:spPr>
      </p:pic>
      <p:sp>
        <p:nvSpPr>
          <p:cNvPr id="275" name="Google Shape;275;p2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76" name="Google Shape;276;p2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6"/>
          <p:cNvSpPr txBox="1">
            <a:spLocks noGrp="1"/>
          </p:cNvSpPr>
          <p:nvPr>
            <p:ph type="body" idx="1"/>
          </p:nvPr>
        </p:nvSpPr>
        <p:spPr>
          <a:xfrm>
            <a:off x="956959" y="1677599"/>
            <a:ext cx="10770476" cy="5445096"/>
          </a:xfrm>
          <a:prstGeom prst="rect">
            <a:avLst/>
          </a:prstGeom>
          <a:noFill/>
          <a:ln>
            <a:noFill/>
          </a:ln>
        </p:spPr>
        <p:txBody>
          <a:bodyPr spcFirstLastPara="1" wrap="square" lIns="45700" tIns="45700" rIns="45700" bIns="45700" anchor="t" anchorCtr="0">
            <a:noAutofit/>
          </a:bodyPr>
          <a:lstStyle/>
          <a:p>
            <a:pPr marL="228600" lvl="0" indent="-228600" algn="l" rtl="0">
              <a:lnSpc>
                <a:spcPct val="150000"/>
              </a:lnSpc>
              <a:spcBef>
                <a:spcPts val="0"/>
              </a:spcBef>
              <a:spcAft>
                <a:spcPts val="0"/>
              </a:spcAft>
              <a:buClr>
                <a:srgbClr val="000000"/>
              </a:buClr>
              <a:buSzPts val="2000"/>
              <a:buChar char="•"/>
            </a:pPr>
            <a:r>
              <a:rPr lang="en-US" sz="2000"/>
              <a:t>An operator is a symbol that performs arithmetic operation.</a:t>
            </a:r>
            <a:endParaRPr/>
          </a:p>
          <a:p>
            <a:pPr marL="228600" lvl="0" indent="-228600" algn="l" rtl="0">
              <a:lnSpc>
                <a:spcPct val="150000"/>
              </a:lnSpc>
              <a:spcBef>
                <a:spcPts val="1000"/>
              </a:spcBef>
              <a:spcAft>
                <a:spcPts val="0"/>
              </a:spcAft>
              <a:buClr>
                <a:srgbClr val="000000"/>
              </a:buClr>
              <a:buSzPts val="2000"/>
              <a:buChar char="•"/>
            </a:pPr>
            <a:r>
              <a:rPr lang="en-US" sz="2000"/>
              <a:t>An operator acts on some variables, called as operands to get the desired result.</a:t>
            </a:r>
            <a:endParaRPr/>
          </a:p>
          <a:p>
            <a:pPr marL="0" lvl="0" indent="0" algn="l" rtl="0">
              <a:lnSpc>
                <a:spcPct val="150000"/>
              </a:lnSpc>
              <a:spcBef>
                <a:spcPts val="1000"/>
              </a:spcBef>
              <a:spcAft>
                <a:spcPts val="0"/>
              </a:spcAft>
              <a:buClr>
                <a:srgbClr val="000000"/>
              </a:buClr>
              <a:buSzPts val="2000"/>
              <a:buNone/>
            </a:pPr>
            <a:r>
              <a:rPr lang="en-US" sz="2000"/>
              <a:t>Types of operators:</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Arithmetic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Relational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Bitwise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Logical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Assignment operator</a:t>
            </a:r>
            <a:endParaRPr/>
          </a:p>
          <a:p>
            <a:pPr marL="685800" lvl="0" indent="-457200" algn="l" rtl="0">
              <a:lnSpc>
                <a:spcPct val="150000"/>
              </a:lnSpc>
              <a:spcBef>
                <a:spcPts val="1000"/>
              </a:spcBef>
              <a:spcAft>
                <a:spcPts val="0"/>
              </a:spcAft>
              <a:buClr>
                <a:srgbClr val="000000"/>
              </a:buClr>
              <a:buSzPts val="2000"/>
              <a:buFont typeface="Arial"/>
              <a:buAutoNum type="arabicPeriod"/>
            </a:pPr>
            <a:r>
              <a:rPr lang="en-US" sz="2000"/>
              <a:t> Ternary operator</a:t>
            </a:r>
            <a:endParaRPr/>
          </a:p>
        </p:txBody>
      </p:sp>
      <p:sp>
        <p:nvSpPr>
          <p:cNvPr id="282" name="Google Shape;282;p2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32</a:t>
            </a:fld>
            <a:endParaRPr/>
          </a:p>
        </p:txBody>
      </p:sp>
      <p:sp>
        <p:nvSpPr>
          <p:cNvPr id="283" name="Google Shape;283;p2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84" name="Google Shape;284;p2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Operators in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7"/>
          <p:cNvSpPr txBox="1">
            <a:spLocks noGrp="1"/>
          </p:cNvSpPr>
          <p:nvPr>
            <p:ph type="body" idx="1"/>
          </p:nvPr>
        </p:nvSpPr>
        <p:spPr>
          <a:xfrm>
            <a:off x="940369" y="1693614"/>
            <a:ext cx="11070023" cy="5531696"/>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It is used to perform mathematical expression.</a:t>
            </a:r>
            <a:endParaRPr/>
          </a:p>
          <a:p>
            <a:pPr marL="228600" lvl="0" indent="-228600" algn="l" rtl="0">
              <a:lnSpc>
                <a:spcPct val="150000"/>
              </a:lnSpc>
              <a:spcBef>
                <a:spcPts val="1000"/>
              </a:spcBef>
              <a:spcAft>
                <a:spcPts val="0"/>
              </a:spcAft>
              <a:buClr>
                <a:srgbClr val="000000"/>
              </a:buClr>
              <a:buSzPts val="2000"/>
              <a:buChar char="•"/>
            </a:pPr>
            <a:r>
              <a:rPr lang="en-US" sz="2000"/>
              <a:t>It takes numerical expression as their operands and return a single value as a result.</a:t>
            </a:r>
            <a:endParaRPr/>
          </a:p>
        </p:txBody>
      </p:sp>
      <p:sp>
        <p:nvSpPr>
          <p:cNvPr id="290" name="Google Shape;290;p2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33</a:t>
            </a:fld>
            <a:endParaRPr/>
          </a:p>
        </p:txBody>
      </p:sp>
      <p:graphicFrame>
        <p:nvGraphicFramePr>
          <p:cNvPr id="291" name="Google Shape;291;p27"/>
          <p:cNvGraphicFramePr/>
          <p:nvPr/>
        </p:nvGraphicFramePr>
        <p:xfrm>
          <a:off x="2685613" y="2882602"/>
          <a:ext cx="6458850" cy="3831000"/>
        </p:xfrm>
        <a:graphic>
          <a:graphicData uri="http://schemas.openxmlformats.org/drawingml/2006/table">
            <a:tbl>
              <a:tblPr>
                <a:noFill/>
              </a:tblPr>
              <a:tblGrid>
                <a:gridCol w="3781200">
                  <a:extLst>
                    <a:ext uri="{9D8B030D-6E8A-4147-A177-3AD203B41FA5}">
                      <a16:colId xmlns:a16="http://schemas.microsoft.com/office/drawing/2014/main" val="20000"/>
                    </a:ext>
                  </a:extLst>
                </a:gridCol>
                <a:gridCol w="2677650">
                  <a:extLst>
                    <a:ext uri="{9D8B030D-6E8A-4147-A177-3AD203B41FA5}">
                      <a16:colId xmlns:a16="http://schemas.microsoft.com/office/drawing/2014/main" val="20001"/>
                    </a:ext>
                  </a:extLst>
                </a:gridCol>
              </a:tblGrid>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Operators</a:t>
                      </a:r>
                      <a:endParaRPr sz="18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 Symbol</a:t>
                      </a:r>
                      <a:endParaRPr sz="18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Addition , Subtraction</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1"/>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Multiplication, Division</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2"/>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Modulus</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Increment, Decrement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 , - -</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4"/>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Addition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Multiplication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6"/>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Subtraction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7"/>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Division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8"/>
                  </a:ext>
                </a:extLst>
              </a:tr>
              <a:tr h="38310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Modulus assignment</a:t>
                      </a:r>
                      <a:endParaRPr sz="18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9"/>
                  </a:ext>
                </a:extLst>
              </a:tr>
            </a:tbl>
          </a:graphicData>
        </a:graphic>
      </p:graphicFrame>
      <p:sp>
        <p:nvSpPr>
          <p:cNvPr id="292" name="Google Shape;292;p2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293" name="Google Shape;293;p2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Arithmetic operator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txBox="1">
            <a:spLocks noGrp="1"/>
          </p:cNvSpPr>
          <p:nvPr>
            <p:ph type="body" idx="1"/>
          </p:nvPr>
        </p:nvSpPr>
        <p:spPr>
          <a:xfrm>
            <a:off x="948441" y="1693614"/>
            <a:ext cx="10991195" cy="5384801"/>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Relational operators are used to check relation between two variables.</a:t>
            </a:r>
            <a:endParaRPr/>
          </a:p>
          <a:p>
            <a:pPr marL="228600" lvl="0" indent="-228600" algn="l" rtl="0">
              <a:lnSpc>
                <a:spcPct val="150000"/>
              </a:lnSpc>
              <a:spcBef>
                <a:spcPts val="1000"/>
              </a:spcBef>
              <a:spcAft>
                <a:spcPts val="0"/>
              </a:spcAft>
              <a:buClr>
                <a:srgbClr val="000000"/>
              </a:buClr>
              <a:buSzPts val="2000"/>
              <a:buChar char="•"/>
            </a:pPr>
            <a:r>
              <a:rPr lang="en-US" sz="2000"/>
              <a:t>They are also used comparison operators since the outcome will be true or false.</a:t>
            </a:r>
            <a:endParaRPr/>
          </a:p>
          <a:p>
            <a:pPr marL="228600" lvl="0" indent="-228600" algn="l" rtl="0">
              <a:lnSpc>
                <a:spcPct val="150000"/>
              </a:lnSpc>
              <a:spcBef>
                <a:spcPts val="1000"/>
              </a:spcBef>
              <a:spcAft>
                <a:spcPts val="0"/>
              </a:spcAft>
              <a:buClr>
                <a:srgbClr val="000000"/>
              </a:buClr>
              <a:buSzPts val="2000"/>
              <a:buChar char="•"/>
            </a:pPr>
            <a:r>
              <a:rPr lang="en-US" sz="2000"/>
              <a:t>Some of relational operators are:</a:t>
            </a:r>
            <a:endParaRPr/>
          </a:p>
        </p:txBody>
      </p:sp>
      <p:sp>
        <p:nvSpPr>
          <p:cNvPr id="299" name="Google Shape;299;p28"/>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34</a:t>
            </a:fld>
            <a:endParaRPr/>
          </a:p>
        </p:txBody>
      </p:sp>
      <p:graphicFrame>
        <p:nvGraphicFramePr>
          <p:cNvPr id="300" name="Google Shape;300;p28"/>
          <p:cNvGraphicFramePr/>
          <p:nvPr/>
        </p:nvGraphicFramePr>
        <p:xfrm>
          <a:off x="2812494" y="3593000"/>
          <a:ext cx="7082975" cy="2963375"/>
        </p:xfrm>
        <a:graphic>
          <a:graphicData uri="http://schemas.openxmlformats.org/drawingml/2006/table">
            <a:tbl>
              <a:tblPr>
                <a:noFill/>
              </a:tblPr>
              <a:tblGrid>
                <a:gridCol w="1948600">
                  <a:extLst>
                    <a:ext uri="{9D8B030D-6E8A-4147-A177-3AD203B41FA5}">
                      <a16:colId xmlns:a16="http://schemas.microsoft.com/office/drawing/2014/main" val="20000"/>
                    </a:ext>
                  </a:extLst>
                </a:gridCol>
                <a:gridCol w="5134375">
                  <a:extLst>
                    <a:ext uri="{9D8B030D-6E8A-4147-A177-3AD203B41FA5}">
                      <a16:colId xmlns:a16="http://schemas.microsoft.com/office/drawing/2014/main" val="20001"/>
                    </a:ext>
                  </a:extLst>
                </a:gridCol>
              </a:tblGrid>
              <a:tr h="305225">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Operators</a:t>
                      </a:r>
                      <a:endParaRPr sz="20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Result</a:t>
                      </a:r>
                      <a:endParaRPr sz="20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unary NOT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1"/>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&amp;</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AND</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2"/>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&gt;&gt; , &lt;&lt;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Shift left, Shift right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&gt;&gt;=, &lt;&lt;=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Shift right assignment, shift left assignment</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4"/>
                  </a:ext>
                </a:extLst>
              </a:tr>
              <a:tr h="51342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Bitwise exclusive 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bl>
          </a:graphicData>
        </a:graphic>
      </p:graphicFrame>
      <p:sp>
        <p:nvSpPr>
          <p:cNvPr id="301" name="Google Shape;301;p2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02" name="Google Shape;302;p2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Relational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body" idx="1"/>
          </p:nvPr>
        </p:nvSpPr>
        <p:spPr>
          <a:xfrm>
            <a:off x="947611" y="1693614"/>
            <a:ext cx="10943899" cy="504485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Binary operator treat their operands as a sequence of bits rather than as decimal, hexadecimal, or octal numbers.</a:t>
            </a:r>
            <a:endParaRPr/>
          </a:p>
          <a:p>
            <a:pPr marL="0" lvl="0" indent="0" algn="l" rtl="0">
              <a:lnSpc>
                <a:spcPct val="150000"/>
              </a:lnSpc>
              <a:spcBef>
                <a:spcPts val="1000"/>
              </a:spcBef>
              <a:spcAft>
                <a:spcPts val="0"/>
              </a:spcAft>
              <a:buClr>
                <a:srgbClr val="000000"/>
              </a:buClr>
              <a:buSzPts val="2000"/>
              <a:buNone/>
            </a:pPr>
            <a:r>
              <a:rPr lang="en-US" sz="2000"/>
              <a:t>	For example: </a:t>
            </a:r>
            <a:r>
              <a:rPr lang="en-US" sz="2000" b="0"/>
              <a:t>Decimal number 9 has a binary representation of 1001.</a:t>
            </a:r>
            <a:endParaRPr/>
          </a:p>
          <a:p>
            <a:pPr marL="228600" lvl="0" indent="-228600" algn="l" rtl="0">
              <a:lnSpc>
                <a:spcPct val="150000"/>
              </a:lnSpc>
              <a:spcBef>
                <a:spcPts val="1000"/>
              </a:spcBef>
              <a:spcAft>
                <a:spcPts val="0"/>
              </a:spcAft>
              <a:buClr>
                <a:srgbClr val="000000"/>
              </a:buClr>
              <a:buSzPts val="2000"/>
              <a:buChar char="•"/>
            </a:pPr>
            <a:r>
              <a:rPr lang="en-US" sz="2000"/>
              <a:t>Java defines some bitwise operators that can be implemented to int ,long, short, char and byte.</a:t>
            </a:r>
            <a:endParaRPr/>
          </a:p>
        </p:txBody>
      </p:sp>
      <p:sp>
        <p:nvSpPr>
          <p:cNvPr id="308" name="Google Shape;308;p29"/>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35</a:t>
            </a:fld>
            <a:endParaRPr/>
          </a:p>
        </p:txBody>
      </p:sp>
      <p:sp>
        <p:nvSpPr>
          <p:cNvPr id="309" name="Google Shape;309;p2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10" name="Google Shape;310;p2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Bitwise Operator</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0"/>
          <p:cNvSpPr txBox="1">
            <a:spLocks noGrp="1"/>
          </p:cNvSpPr>
          <p:nvPr>
            <p:ph type="body" idx="1"/>
          </p:nvPr>
        </p:nvSpPr>
        <p:spPr>
          <a:xfrm>
            <a:off x="947611" y="1688859"/>
            <a:ext cx="10943899" cy="49142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The assignment operators is the operator is the individual equals, =.</a:t>
            </a:r>
            <a:endParaRPr/>
          </a:p>
          <a:p>
            <a:pPr marL="228600" lvl="0" indent="-228600" algn="l" rtl="0">
              <a:lnSpc>
                <a:spcPct val="150000"/>
              </a:lnSpc>
              <a:spcBef>
                <a:spcPts val="1000"/>
              </a:spcBef>
              <a:spcAft>
                <a:spcPts val="0"/>
              </a:spcAft>
              <a:buClr>
                <a:srgbClr val="000000"/>
              </a:buClr>
              <a:buSzPts val="2000"/>
              <a:buChar char="•"/>
            </a:pPr>
            <a:r>
              <a:rPr lang="en-US" sz="2000"/>
              <a:t>It’s general form is var = expression.</a:t>
            </a:r>
            <a:endParaRPr/>
          </a:p>
        </p:txBody>
      </p:sp>
      <p:sp>
        <p:nvSpPr>
          <p:cNvPr id="316" name="Google Shape;316;p3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36</a:t>
            </a:fld>
            <a:endParaRPr/>
          </a:p>
        </p:txBody>
      </p:sp>
      <p:graphicFrame>
        <p:nvGraphicFramePr>
          <p:cNvPr id="317" name="Google Shape;317;p30"/>
          <p:cNvGraphicFramePr/>
          <p:nvPr/>
        </p:nvGraphicFramePr>
        <p:xfrm>
          <a:off x="2208463" y="3171080"/>
          <a:ext cx="8128000" cy="2776075"/>
        </p:xfrm>
        <a:graphic>
          <a:graphicData uri="http://schemas.openxmlformats.org/drawingml/2006/table">
            <a:tbl>
              <a:tblPr>
                <a:noFill/>
              </a:tblPr>
              <a:tblGrid>
                <a:gridCol w="2815775">
                  <a:extLst>
                    <a:ext uri="{9D8B030D-6E8A-4147-A177-3AD203B41FA5}">
                      <a16:colId xmlns:a16="http://schemas.microsoft.com/office/drawing/2014/main" val="20000"/>
                    </a:ext>
                  </a:extLst>
                </a:gridCol>
                <a:gridCol w="5312225">
                  <a:extLst>
                    <a:ext uri="{9D8B030D-6E8A-4147-A177-3AD203B41FA5}">
                      <a16:colId xmlns:a16="http://schemas.microsoft.com/office/drawing/2014/main" val="20001"/>
                    </a:ext>
                  </a:extLst>
                </a:gridCol>
              </a:tblGrid>
              <a:tr h="413575">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Operators</a:t>
                      </a:r>
                      <a:endParaRPr sz="2000" b="1" u="none" strike="noStrike" cap="none">
                        <a:latin typeface="Arial"/>
                        <a:ea typeface="Arial"/>
                        <a:cs typeface="Arial"/>
                        <a:sym typeface="Arial"/>
                      </a:endParaRPr>
                    </a:p>
                  </a:txBody>
                  <a:tcPr marL="45725" marR="45725" marT="45725" marB="45725">
                    <a:solidFill>
                      <a:schemeClr val="accent4"/>
                    </a:solidFill>
                  </a:tcP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b="1" u="none" strike="noStrike" cap="none">
                          <a:latin typeface="Arial"/>
                          <a:ea typeface="Arial"/>
                          <a:cs typeface="Arial"/>
                          <a:sym typeface="Arial"/>
                        </a:rPr>
                        <a:t>Name</a:t>
                      </a:r>
                      <a:endParaRPr sz="2000" b="1" u="none" strike="noStrike" cap="none">
                        <a:latin typeface="Arial"/>
                        <a:ea typeface="Arial"/>
                        <a:cs typeface="Arial"/>
                        <a:sym typeface="Arial"/>
                      </a:endParaRPr>
                    </a:p>
                  </a:txBody>
                  <a:tcPr marL="45725" marR="45725" marT="45725" marB="45725">
                    <a:solidFill>
                      <a:schemeClr val="accent4"/>
                    </a:solidFill>
                  </a:tcPr>
                </a:tc>
                <a:extLst>
                  <a:ext uri="{0D108BD9-81ED-4DB2-BD59-A6C34878D82A}">
                    <a16:rowId xmlns:a16="http://schemas.microsoft.com/office/drawing/2014/main" val="10000"/>
                  </a:ext>
                </a:extLst>
              </a:tr>
              <a:tr h="5436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Simple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1"/>
                  </a:ext>
                </a:extLst>
              </a:tr>
              <a:tr h="4613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 </a:t>
                      </a:r>
                      <a:endParaRPr sz="2000" u="none" strike="noStrike" cap="none">
                        <a:latin typeface="Arial"/>
                        <a:ea typeface="Arial"/>
                        <a:cs typeface="Arial"/>
                        <a:sym typeface="Arial"/>
                      </a:endParaRPr>
                    </a:p>
                  </a:txBody>
                  <a:tcPr marL="76200" marR="76200" marT="76200" marB="76200" anchor="ct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Add AND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2"/>
                  </a:ext>
                </a:extLst>
              </a:tr>
              <a:tr h="482500">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 </a:t>
                      </a:r>
                      <a:endParaRPr sz="2000" u="none" strike="noStrike" cap="none">
                        <a:latin typeface="Arial"/>
                        <a:ea typeface="Arial"/>
                        <a:cs typeface="Arial"/>
                        <a:sym typeface="Arial"/>
                      </a:endParaRPr>
                    </a:p>
                  </a:txBody>
                  <a:tcPr marL="76200" marR="76200" marT="76200" marB="76200" anchor="ctr"/>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Subtract AND assignment operator.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3"/>
                  </a:ext>
                </a:extLst>
              </a:tr>
              <a:tr h="4613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Multiply AND assignment operator</a:t>
                      </a:r>
                      <a:endParaRPr sz="2000" u="none" strike="noStrike" cap="none">
                        <a:latin typeface="Arial"/>
                        <a:ea typeface="Arial"/>
                        <a:cs typeface="Arial"/>
                        <a:sym typeface="Arial"/>
                      </a:endParaRPr>
                    </a:p>
                  </a:txBody>
                  <a:tcPr marL="76200" marR="76200" marT="76200" marB="76200"/>
                </a:tc>
                <a:extLst>
                  <a:ext uri="{0D108BD9-81ED-4DB2-BD59-A6C34878D82A}">
                    <a16:rowId xmlns:a16="http://schemas.microsoft.com/office/drawing/2014/main" val="10004"/>
                  </a:ext>
                </a:extLst>
              </a:tr>
              <a:tr h="413575">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a:t>
                      </a:r>
                      <a:endParaRPr sz="2000" u="none" strike="noStrike" cap="none">
                        <a:latin typeface="Arial"/>
                        <a:ea typeface="Arial"/>
                        <a:cs typeface="Arial"/>
                        <a:sym typeface="Arial"/>
                      </a:endParaRPr>
                    </a:p>
                  </a:txBody>
                  <a:tcPr marL="45725" marR="45725" marT="45725" marB="45725"/>
                </a:tc>
                <a:tc>
                  <a:txBody>
                    <a:bodyPr/>
                    <a:lstStyle/>
                    <a:p>
                      <a:pPr marL="0" marR="0" lvl="0" indent="0" algn="ctr" rtl="0">
                        <a:lnSpc>
                          <a:spcPct val="100000"/>
                        </a:lnSpc>
                        <a:spcBef>
                          <a:spcPts val="0"/>
                        </a:spcBef>
                        <a:spcAft>
                          <a:spcPts val="0"/>
                        </a:spcAft>
                        <a:buClr>
                          <a:schemeClr val="dk1"/>
                        </a:buClr>
                        <a:buSzPts val="2000"/>
                        <a:buFont typeface="Arial"/>
                        <a:buNone/>
                      </a:pPr>
                      <a:r>
                        <a:rPr lang="en-US" sz="2000" u="none" strike="noStrike" cap="none">
                          <a:latin typeface="Arial"/>
                          <a:ea typeface="Arial"/>
                          <a:cs typeface="Arial"/>
                          <a:sym typeface="Arial"/>
                        </a:rPr>
                        <a:t>Divide AND assignment operator.</a:t>
                      </a:r>
                      <a:endParaRPr sz="2000" u="none" strike="noStrike" cap="none">
                        <a:latin typeface="Arial"/>
                        <a:ea typeface="Arial"/>
                        <a:cs typeface="Arial"/>
                        <a:sym typeface="Arial"/>
                      </a:endParaRPr>
                    </a:p>
                  </a:txBody>
                  <a:tcPr marL="45725" marR="45725" marT="45725" marB="45725"/>
                </a:tc>
                <a:extLst>
                  <a:ext uri="{0D108BD9-81ED-4DB2-BD59-A6C34878D82A}">
                    <a16:rowId xmlns:a16="http://schemas.microsoft.com/office/drawing/2014/main" val="10005"/>
                  </a:ext>
                </a:extLst>
              </a:tr>
            </a:tbl>
          </a:graphicData>
        </a:graphic>
      </p:graphicFrame>
      <p:sp>
        <p:nvSpPr>
          <p:cNvPr id="318" name="Google Shape;318;p3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19" name="Google Shape;319;p3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Assignment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body" idx="1"/>
          </p:nvPr>
        </p:nvSpPr>
        <p:spPr>
          <a:xfrm>
            <a:off x="948164" y="1708101"/>
            <a:ext cx="10975430" cy="5459124"/>
          </a:xfrm>
          <a:prstGeom prst="rect">
            <a:avLst/>
          </a:prstGeom>
          <a:noFill/>
          <a:ln>
            <a:noFill/>
          </a:ln>
        </p:spPr>
        <p:txBody>
          <a:bodyPr spcFirstLastPara="1" wrap="square" lIns="45700" tIns="45700" rIns="45700" bIns="45700" anchor="t" anchorCtr="0">
            <a:normAutofit/>
          </a:bodyPr>
          <a:lstStyle/>
          <a:p>
            <a:pPr marL="228600" lvl="0" indent="-228600" algn="just" rtl="0">
              <a:lnSpc>
                <a:spcPct val="150000"/>
              </a:lnSpc>
              <a:spcBef>
                <a:spcPts val="0"/>
              </a:spcBef>
              <a:spcAft>
                <a:spcPts val="0"/>
              </a:spcAft>
              <a:buClr>
                <a:srgbClr val="000000"/>
              </a:buClr>
              <a:buSzPts val="2000"/>
              <a:buChar char="•"/>
            </a:pPr>
            <a:r>
              <a:rPr lang="en-US" sz="2000"/>
              <a:t>Logical operators are used to construct compound conditions. A compound condition is a combination of several simple conditions. </a:t>
            </a:r>
            <a:endParaRPr/>
          </a:p>
          <a:p>
            <a:pPr marL="228600" lvl="0" indent="-228600" algn="just" rtl="0">
              <a:lnSpc>
                <a:spcPct val="150000"/>
              </a:lnSpc>
              <a:spcBef>
                <a:spcPts val="1000"/>
              </a:spcBef>
              <a:spcAft>
                <a:spcPts val="0"/>
              </a:spcAft>
              <a:buClr>
                <a:srgbClr val="000000"/>
              </a:buClr>
              <a:buSzPts val="2000"/>
              <a:buChar char="•"/>
            </a:pPr>
            <a:r>
              <a:rPr lang="en-US" sz="2000"/>
              <a:t>Logical operators are of three types:</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&amp;&amp; and operator</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 |or operator</a:t>
            </a:r>
            <a:endParaRPr/>
          </a:p>
          <a:p>
            <a:pPr marL="819150" lvl="0" indent="-457200" algn="just" rtl="0">
              <a:lnSpc>
                <a:spcPct val="100000"/>
              </a:lnSpc>
              <a:spcBef>
                <a:spcPts val="1000"/>
              </a:spcBef>
              <a:spcAft>
                <a:spcPts val="0"/>
              </a:spcAft>
              <a:buClr>
                <a:srgbClr val="000000"/>
              </a:buClr>
              <a:buSzPts val="2000"/>
              <a:buFont typeface="Arial"/>
              <a:buAutoNum type="arabicPeriod"/>
            </a:pPr>
            <a:r>
              <a:rPr lang="en-US" sz="2000"/>
              <a:t>not operator</a:t>
            </a:r>
            <a:endParaRPr sz="2000" b="1"/>
          </a:p>
          <a:p>
            <a:pPr marL="0" lvl="0" indent="0" algn="just" rtl="0">
              <a:lnSpc>
                <a:spcPct val="150000"/>
              </a:lnSpc>
              <a:spcBef>
                <a:spcPts val="1000"/>
              </a:spcBef>
              <a:spcAft>
                <a:spcPts val="0"/>
              </a:spcAft>
              <a:buClr>
                <a:srgbClr val="000000"/>
              </a:buClr>
              <a:buSzPts val="2000"/>
              <a:buNone/>
            </a:pPr>
            <a:r>
              <a:rPr lang="en-US" sz="2000"/>
              <a:t>Ternary operator</a:t>
            </a:r>
            <a:endParaRPr/>
          </a:p>
          <a:p>
            <a:pPr marL="228600" lvl="0" indent="-228600" algn="just" rtl="0">
              <a:lnSpc>
                <a:spcPct val="110000"/>
              </a:lnSpc>
              <a:spcBef>
                <a:spcPts val="1000"/>
              </a:spcBef>
              <a:spcAft>
                <a:spcPts val="0"/>
              </a:spcAft>
              <a:buClr>
                <a:srgbClr val="000000"/>
              </a:buClr>
              <a:buSzPts val="2000"/>
              <a:buChar char="•"/>
            </a:pPr>
            <a:r>
              <a:rPr lang="en-US" sz="2000"/>
              <a:t>This operator is called ternary because it acts on 3 variables.</a:t>
            </a:r>
            <a:endParaRPr/>
          </a:p>
          <a:p>
            <a:pPr marL="228600" lvl="0" indent="-228600" algn="just" rtl="0">
              <a:lnSpc>
                <a:spcPct val="110000"/>
              </a:lnSpc>
              <a:spcBef>
                <a:spcPts val="1000"/>
              </a:spcBef>
              <a:spcAft>
                <a:spcPts val="0"/>
              </a:spcAft>
              <a:buClr>
                <a:srgbClr val="000000"/>
              </a:buClr>
              <a:buSzPts val="2000"/>
              <a:buChar char="•"/>
            </a:pPr>
            <a:r>
              <a:rPr lang="en-US" sz="2000"/>
              <a:t>The other name for this operator is conditional operator, since it represents a conditional statement.</a:t>
            </a:r>
            <a:endParaRPr/>
          </a:p>
          <a:p>
            <a:pPr marL="228600" lvl="0" indent="-228600" algn="just" rtl="0">
              <a:lnSpc>
                <a:spcPct val="110000"/>
              </a:lnSpc>
              <a:spcBef>
                <a:spcPts val="1000"/>
              </a:spcBef>
              <a:spcAft>
                <a:spcPts val="0"/>
              </a:spcAft>
              <a:buClr>
                <a:srgbClr val="000000"/>
              </a:buClr>
              <a:buSzPts val="2000"/>
              <a:buChar char="•"/>
            </a:pPr>
            <a:r>
              <a:rPr lang="en-US" sz="2000"/>
              <a:t>Its syntax is </a:t>
            </a:r>
            <a:r>
              <a:rPr lang="en-US" sz="2000" b="1"/>
              <a:t>variable = expression l expression2 expression3.</a:t>
            </a:r>
            <a:endParaRPr/>
          </a:p>
        </p:txBody>
      </p:sp>
      <p:sp>
        <p:nvSpPr>
          <p:cNvPr id="325" name="Google Shape;325;p31"/>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37</a:t>
            </a:fld>
            <a:endParaRPr/>
          </a:p>
        </p:txBody>
      </p:sp>
      <p:sp>
        <p:nvSpPr>
          <p:cNvPr id="326" name="Google Shape;326;p31"/>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27" name="Google Shape;327;p31"/>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Logical operators</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body" idx="1"/>
          </p:nvPr>
        </p:nvSpPr>
        <p:spPr>
          <a:xfrm>
            <a:off x="943129" y="1816074"/>
            <a:ext cx="10896600" cy="5549463"/>
          </a:xfrm>
          <a:prstGeom prst="rect">
            <a:avLst/>
          </a:prstGeom>
          <a:noFill/>
          <a:ln>
            <a:noFill/>
          </a:ln>
        </p:spPr>
        <p:txBody>
          <a:bodyPr spcFirstLastPara="1" wrap="square" lIns="45700" tIns="45700" rIns="45700" bIns="45700" anchor="t" anchorCtr="0">
            <a:normAutofit/>
          </a:bodyPr>
          <a:lstStyle/>
          <a:p>
            <a:pPr marL="228600" lvl="0" indent="-228600" algn="l" rtl="0">
              <a:lnSpc>
                <a:spcPct val="90000"/>
              </a:lnSpc>
              <a:spcBef>
                <a:spcPts val="0"/>
              </a:spcBef>
              <a:spcAft>
                <a:spcPts val="0"/>
              </a:spcAft>
              <a:buClr>
                <a:srgbClr val="000000"/>
              </a:buClr>
              <a:buSzPts val="2000"/>
              <a:buChar char="•"/>
            </a:pPr>
            <a:r>
              <a:rPr lang="en-US" sz="2000"/>
              <a:t>Operator precedence determines the order in which the operators in an expression are evaluated.</a:t>
            </a:r>
            <a:endParaRPr/>
          </a:p>
        </p:txBody>
      </p:sp>
      <p:sp>
        <p:nvSpPr>
          <p:cNvPr id="333" name="Google Shape;333;p32"/>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38</a:t>
            </a:fld>
            <a:endParaRPr/>
          </a:p>
        </p:txBody>
      </p:sp>
      <p:pic>
        <p:nvPicPr>
          <p:cNvPr id="334" name="Google Shape;334;p32" descr="Picture 3"/>
          <p:cNvPicPr preferRelativeResize="0"/>
          <p:nvPr/>
        </p:nvPicPr>
        <p:blipFill rotWithShape="1">
          <a:blip r:embed="rId3">
            <a:alphaModFix/>
          </a:blip>
          <a:srcRect/>
          <a:stretch/>
        </p:blipFill>
        <p:spPr>
          <a:xfrm>
            <a:off x="3063489" y="2232436"/>
            <a:ext cx="6128637" cy="4529653"/>
          </a:xfrm>
          <a:prstGeom prst="rect">
            <a:avLst/>
          </a:prstGeom>
          <a:noFill/>
          <a:ln>
            <a:noFill/>
          </a:ln>
        </p:spPr>
      </p:pic>
      <p:sp>
        <p:nvSpPr>
          <p:cNvPr id="335" name="Google Shape;335;p32"/>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36" name="Google Shape;336;p32"/>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Operator Precedence</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39</a:t>
            </a:fld>
            <a:endParaRPr/>
          </a:p>
        </p:txBody>
      </p:sp>
      <p:sp>
        <p:nvSpPr>
          <p:cNvPr id="342" name="Google Shape;342;p33"/>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43" name="Google Shape;343;p33"/>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44" name="Google Shape;344;p33"/>
          <p:cNvSpPr txBox="1"/>
          <p:nvPr/>
        </p:nvSpPr>
        <p:spPr>
          <a:xfrm>
            <a:off x="930442" y="1704911"/>
            <a:ext cx="5935579" cy="553996"/>
          </a:xfrm>
          <a:prstGeom prst="rect">
            <a:avLst/>
          </a:prstGeom>
          <a:noFill/>
          <a:ln>
            <a:noFill/>
          </a:ln>
        </p:spPr>
        <p:txBody>
          <a:bodyPr spcFirstLastPara="1" wrap="square" lIns="45700" tIns="45700" rIns="45700"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startAt="4"/>
            </a:pPr>
            <a:r>
              <a:rPr lang="en-US" sz="2000" b="0" i="0" u="none" strike="noStrike" cap="none">
                <a:solidFill>
                  <a:srgbClr val="000000"/>
                </a:solidFill>
                <a:latin typeface="Times New Roman"/>
                <a:ea typeface="Times New Roman"/>
                <a:cs typeface="Times New Roman"/>
                <a:sym typeface="Times New Roman"/>
              </a:rPr>
              <a:t>Which of these have highest precedence?</a:t>
            </a:r>
            <a:endParaRPr/>
          </a:p>
        </p:txBody>
      </p:sp>
      <p:sp>
        <p:nvSpPr>
          <p:cNvPr id="345" name="Google Shape;345;p33"/>
          <p:cNvSpPr/>
          <p:nvPr/>
        </p:nvSpPr>
        <p:spPr>
          <a:xfrm>
            <a:off x="1941092" y="2526876"/>
            <a:ext cx="6096000" cy="2862322"/>
          </a:xfrm>
          <a:prstGeom prst="rect">
            <a:avLst/>
          </a:prstGeom>
          <a:noFill/>
          <a:ln>
            <a:noFill/>
          </a:ln>
        </p:spPr>
        <p:txBody>
          <a:bodyPr spcFirstLastPara="1" wrap="square" lIns="91425" tIns="45700" rIns="91425" bIns="45700" anchor="t" anchorCtr="0">
            <a:spAutoFit/>
          </a:bodyPr>
          <a:lstStyle/>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a:t>
            </a:r>
            <a:endParaRPr/>
          </a:p>
          <a:p>
            <a:pPr marL="342900" marR="0" lvl="2" indent="-3429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&gt;&gt;</a:t>
            </a:r>
            <a:endParaRPr/>
          </a:p>
          <a:p>
            <a:pPr marL="342900" marR="0" lvl="2" indent="-2159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2"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Answer: </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a:t>
            </a:fld>
            <a:endParaRPr/>
          </a:p>
        </p:txBody>
      </p:sp>
      <p:sp>
        <p:nvSpPr>
          <p:cNvPr id="94" name="Google Shape;94;p5"/>
          <p:cNvSpPr txBox="1"/>
          <p:nvPr/>
        </p:nvSpPr>
        <p:spPr>
          <a:xfrm>
            <a:off x="236061" y="1692589"/>
            <a:ext cx="11835443" cy="4653646"/>
          </a:xfrm>
          <a:prstGeom prst="rect">
            <a:avLst/>
          </a:prstGeom>
          <a:noFill/>
          <a:ln>
            <a:noFill/>
          </a:ln>
        </p:spPr>
        <p:txBody>
          <a:bodyPr spcFirstLastPara="1" wrap="square" lIns="45700" tIns="45700" rIns="45700" bIns="45700" anchor="t" anchorCtr="0">
            <a:spAutoFit/>
          </a:bodyPr>
          <a:lstStyle/>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Introduction to Java</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Installation of Java</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Data types </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Operators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Access specifiers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Typecasting</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Control Statement</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Methods</a:t>
            </a:r>
            <a:endParaRPr/>
          </a:p>
          <a:p>
            <a:pPr marL="1177200" marR="0" lvl="6" indent="-457200" algn="l" rtl="0">
              <a:lnSpc>
                <a:spcPct val="150000"/>
              </a:lnSpc>
              <a:spcBef>
                <a:spcPts val="0"/>
              </a:spcBef>
              <a:spcAft>
                <a:spcPts val="0"/>
              </a:spcAft>
              <a:buClr>
                <a:srgbClr val="000000"/>
              </a:buClr>
              <a:buSzPts val="2000"/>
              <a:buFont typeface="Times New Roman"/>
              <a:buAutoNum type="arabicPeriod"/>
            </a:pPr>
            <a:r>
              <a:rPr lang="en-US" sz="2000" b="0" i="0" u="none" strike="noStrike" cap="none">
                <a:solidFill>
                  <a:srgbClr val="000000"/>
                </a:solidFill>
                <a:latin typeface="Times New Roman"/>
                <a:ea typeface="Times New Roman"/>
                <a:cs typeface="Times New Roman"/>
                <a:sym typeface="Times New Roman"/>
              </a:rPr>
              <a:t>Arrays</a:t>
            </a:r>
            <a:endParaRPr/>
          </a:p>
          <a:p>
            <a:pPr marL="457200" marR="0" lvl="6" indent="262800" algn="l" rtl="0">
              <a:lnSpc>
                <a:spcPct val="150000"/>
              </a:lnSpc>
              <a:spcBef>
                <a:spcPts val="0"/>
              </a:spcBef>
              <a:spcAft>
                <a:spcPts val="0"/>
              </a:spcAft>
              <a:buClr>
                <a:srgbClr val="000000"/>
              </a:buClr>
              <a:buSzPts val="1800"/>
              <a:buFont typeface="Times New Roman"/>
              <a:buNone/>
            </a:pPr>
            <a:endParaRPr sz="1800" b="0" i="0" u="none" strike="noStrike" cap="none">
              <a:solidFill>
                <a:srgbClr val="000000"/>
              </a:solidFill>
              <a:latin typeface="Arial"/>
              <a:ea typeface="Arial"/>
              <a:cs typeface="Arial"/>
              <a:sym typeface="Arial"/>
            </a:endParaRPr>
          </a:p>
        </p:txBody>
      </p:sp>
      <p:sp>
        <p:nvSpPr>
          <p:cNvPr id="95" name="Google Shape;95;p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96" name="Google Shape;96;p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Table of Contents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40</a:t>
            </a:fld>
            <a:endParaRPr/>
          </a:p>
        </p:txBody>
      </p:sp>
      <p:sp>
        <p:nvSpPr>
          <p:cNvPr id="351" name="Google Shape;351;p34"/>
          <p:cNvSpPr txBox="1"/>
          <p:nvPr/>
        </p:nvSpPr>
        <p:spPr>
          <a:xfrm>
            <a:off x="2016858" y="2792551"/>
            <a:ext cx="11835443" cy="3730317"/>
          </a:xfrm>
          <a:prstGeom prst="rect">
            <a:avLst/>
          </a:prstGeom>
          <a:noFill/>
          <a:ln>
            <a:noFill/>
          </a:ln>
        </p:spPr>
        <p:txBody>
          <a:bodyPr spcFirstLastPara="1" wrap="square" lIns="45700" tIns="45700" rIns="45700"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Integer</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Floating – point numbers</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Boolean</a:t>
            </a:r>
            <a:endParaRPr sz="20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sz="2000" b="0" i="0" u="none" strike="noStrike" cap="none">
              <a:solidFill>
                <a:srgbClr val="000000"/>
              </a:solidFill>
              <a:latin typeface="Arial"/>
              <a:ea typeface="Arial"/>
              <a:cs typeface="Arial"/>
              <a:sym typeface="Arial"/>
            </a:endParaRPr>
          </a:p>
          <a:p>
            <a:pPr marL="457200" marR="0" lvl="0"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 </a:t>
            </a:r>
            <a:endParaRPr sz="2000" b="1"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p:txBody>
      </p:sp>
      <p:sp>
        <p:nvSpPr>
          <p:cNvPr id="352" name="Google Shape;352;p34"/>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53" name="Google Shape;353;p34"/>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54" name="Google Shape;354;p34"/>
          <p:cNvSpPr txBox="1"/>
          <p:nvPr/>
        </p:nvSpPr>
        <p:spPr>
          <a:xfrm>
            <a:off x="930441" y="1701391"/>
            <a:ext cx="10037213" cy="1015661"/>
          </a:xfrm>
          <a:prstGeom prst="rect">
            <a:avLst/>
          </a:prstGeom>
          <a:noFill/>
          <a:ln>
            <a:noFill/>
          </a:ln>
        </p:spPr>
        <p:txBody>
          <a:bodyPr spcFirstLastPara="1" wrap="square" lIns="45700" tIns="45700" rIns="45700" bIns="45700" anchor="t" anchorCtr="0">
            <a:spAutoFit/>
          </a:bodyPr>
          <a:lstStyle/>
          <a:p>
            <a:pPr marL="342900" marR="0" lvl="4" indent="-342900" algn="l" rtl="0">
              <a:lnSpc>
                <a:spcPct val="150000"/>
              </a:lnSpc>
              <a:spcBef>
                <a:spcPts val="0"/>
              </a:spcBef>
              <a:spcAft>
                <a:spcPts val="0"/>
              </a:spcAft>
              <a:buClr>
                <a:srgbClr val="000000"/>
              </a:buClr>
              <a:buSzPts val="2000"/>
              <a:buFont typeface="Arial"/>
              <a:buAutoNum type="arabicPeriod" startAt="5"/>
            </a:pPr>
            <a:r>
              <a:rPr lang="en-US" sz="2000" b="0" i="0" u="none" strike="noStrike" cap="none">
                <a:solidFill>
                  <a:srgbClr val="000000"/>
                </a:solidFill>
                <a:latin typeface="Times New Roman"/>
                <a:ea typeface="Times New Roman"/>
                <a:cs typeface="Times New Roman"/>
                <a:sym typeface="Times New Roman"/>
              </a:rPr>
              <a:t>What should be expression1 evaluate to in using ternary operator as in this line? expression1 ? expression2 : expression3</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5"/>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60" name="Google Shape;360;p35"/>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Self Assessment Questions</a:t>
            </a:r>
            <a:endParaRPr/>
          </a:p>
        </p:txBody>
      </p:sp>
      <p:sp>
        <p:nvSpPr>
          <p:cNvPr id="361" name="Google Shape;361;p35"/>
          <p:cNvSpPr/>
          <p:nvPr/>
        </p:nvSpPr>
        <p:spPr>
          <a:xfrm>
            <a:off x="882314" y="1704434"/>
            <a:ext cx="10234863" cy="188365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000000"/>
              </a:buClr>
              <a:buSzPts val="2000"/>
              <a:buFont typeface="Arial"/>
              <a:buAutoNum type="arabicPeriod" startAt="6"/>
            </a:pPr>
            <a:r>
              <a:rPr lang="en-US" sz="2000" b="0" i="0" u="none" strike="noStrike" cap="none">
                <a:solidFill>
                  <a:srgbClr val="000000"/>
                </a:solidFill>
                <a:latin typeface="Times New Roman"/>
                <a:ea typeface="Times New Roman"/>
                <a:cs typeface="Times New Roman"/>
                <a:sym typeface="Times New Roman"/>
              </a:rPr>
              <a:t>What should be expression1 evaluate to in using ternary operator as in this line? expression1 ? expression2 : expression3</a:t>
            </a: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a:p>
            <a:pPr marL="0" marR="0" lvl="4" indent="359999" algn="l" rtl="0">
              <a:lnSpc>
                <a:spcPct val="150000"/>
              </a:lnSpc>
              <a:spcBef>
                <a:spcPts val="0"/>
              </a:spcBef>
              <a:spcAft>
                <a:spcPts val="0"/>
              </a:spcAft>
              <a:buClr>
                <a:srgbClr val="000000"/>
              </a:buClr>
              <a:buSzPts val="2000"/>
              <a:buFont typeface="Times New Roman"/>
              <a:buNone/>
            </a:pPr>
            <a:endParaRPr sz="2000" b="0" i="0" u="none" strike="noStrike" cap="none">
              <a:solidFill>
                <a:srgbClr val="000000"/>
              </a:solidFill>
              <a:latin typeface="Arial"/>
              <a:ea typeface="Arial"/>
              <a:cs typeface="Arial"/>
              <a:sym typeface="Arial"/>
            </a:endParaRPr>
          </a:p>
        </p:txBody>
      </p:sp>
      <p:sp>
        <p:nvSpPr>
          <p:cNvPr id="362" name="Google Shape;362;p35"/>
          <p:cNvSpPr/>
          <p:nvPr/>
        </p:nvSpPr>
        <p:spPr>
          <a:xfrm>
            <a:off x="1973175" y="2788185"/>
            <a:ext cx="6096000" cy="2954655"/>
          </a:xfrm>
          <a:prstGeom prst="rect">
            <a:avLst/>
          </a:prstGeom>
          <a:noFill/>
          <a:ln>
            <a:noFill/>
          </a:ln>
        </p:spPr>
        <p:txBody>
          <a:bodyPr spcFirstLastPara="1" wrap="square" lIns="91425" tIns="45700" rIns="91425" bIns="45700" anchor="t" anchorCtr="0">
            <a:spAutoFit/>
          </a:bodyPr>
          <a:lstStyle/>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Integer</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Floating – point numbers</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Boolean</a:t>
            </a:r>
            <a:endParaRPr/>
          </a:p>
          <a:p>
            <a:pPr marL="457200" marR="0" lvl="4" indent="-457200" algn="l" rtl="0">
              <a:lnSpc>
                <a:spcPct val="150000"/>
              </a:lnSpc>
              <a:spcBef>
                <a:spcPts val="0"/>
              </a:spcBef>
              <a:spcAft>
                <a:spcPts val="0"/>
              </a:spcAft>
              <a:buClr>
                <a:srgbClr val="000000"/>
              </a:buClr>
              <a:buSzPts val="2000"/>
              <a:buFont typeface="Arial"/>
              <a:buAutoNum type="alphaLcPeriod"/>
            </a:pPr>
            <a:r>
              <a:rPr lang="en-US" sz="2000" b="0" i="0" u="none" strike="noStrike" cap="none">
                <a:solidFill>
                  <a:srgbClr val="000000"/>
                </a:solidFill>
                <a:latin typeface="Times New Roman"/>
                <a:ea typeface="Times New Roman"/>
                <a:cs typeface="Times New Roman"/>
                <a:sym typeface="Times New Roman"/>
              </a:rPr>
              <a:t>None of the mentioned</a:t>
            </a:r>
            <a:endParaRPr/>
          </a:p>
          <a:p>
            <a:pPr marL="457200" marR="0" lvl="4" indent="-330200" algn="l" rtl="0">
              <a:lnSpc>
                <a:spcPct val="15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a:p>
            <a:pPr marL="0" marR="0" lvl="4" indent="0" algn="l" rtl="0">
              <a:lnSpc>
                <a:spcPct val="150000"/>
              </a:lnSpc>
              <a:spcBef>
                <a:spcPts val="0"/>
              </a:spcBef>
              <a:spcAft>
                <a:spcPts val="0"/>
              </a:spcAft>
              <a:buClr>
                <a:srgbClr val="000000"/>
              </a:buClr>
              <a:buSzPts val="2000"/>
              <a:buFont typeface="Times New Roman"/>
              <a:buNone/>
            </a:pPr>
            <a:r>
              <a:rPr lang="en-US" sz="2000" b="1" i="0" u="none" strike="noStrike" cap="none">
                <a:solidFill>
                  <a:srgbClr val="000000"/>
                </a:solidFill>
                <a:latin typeface="Times New Roman"/>
                <a:ea typeface="Times New Roman"/>
                <a:cs typeface="Times New Roman"/>
                <a:sym typeface="Times New Roman"/>
              </a:rPr>
              <a:t>Answer:</a:t>
            </a:r>
            <a:endParaRPr sz="2000" b="1"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6"/>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42</a:t>
            </a:fld>
            <a:endParaRPr/>
          </a:p>
        </p:txBody>
      </p:sp>
      <p:graphicFrame>
        <p:nvGraphicFramePr>
          <p:cNvPr id="368" name="Google Shape;368;p36"/>
          <p:cNvGraphicFramePr/>
          <p:nvPr/>
        </p:nvGraphicFramePr>
        <p:xfrm>
          <a:off x="1074822" y="1911640"/>
          <a:ext cx="10058400" cy="3336970"/>
        </p:xfrm>
        <a:graphic>
          <a:graphicData uri="http://schemas.openxmlformats.org/drawingml/2006/table">
            <a:tbl>
              <a:tblPr>
                <a:noFill/>
              </a:tblPr>
              <a:tblGrid>
                <a:gridCol w="2550700">
                  <a:extLst>
                    <a:ext uri="{9D8B030D-6E8A-4147-A177-3AD203B41FA5}">
                      <a16:colId xmlns:a16="http://schemas.microsoft.com/office/drawing/2014/main" val="20000"/>
                    </a:ext>
                  </a:extLst>
                </a:gridCol>
                <a:gridCol w="4604075">
                  <a:extLst>
                    <a:ext uri="{9D8B030D-6E8A-4147-A177-3AD203B41FA5}">
                      <a16:colId xmlns:a16="http://schemas.microsoft.com/office/drawing/2014/main" val="20001"/>
                    </a:ext>
                  </a:extLst>
                </a:gridCol>
                <a:gridCol w="2903625">
                  <a:extLst>
                    <a:ext uri="{9D8B030D-6E8A-4147-A177-3AD203B41FA5}">
                      <a16:colId xmlns:a16="http://schemas.microsoft.com/office/drawing/2014/main" val="20002"/>
                    </a:ext>
                  </a:extLst>
                </a:gridCol>
              </a:tblGrid>
              <a:tr h="221950">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https://data-flair.training/blogs/java-operators/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explains about operators and its types.</a:t>
                      </a:r>
                      <a:endParaRPr/>
                    </a:p>
                  </a:txBody>
                  <a:tcPr marL="91450" marR="91450" marT="45725" marB="45725" anchor="ctr"/>
                </a:tc>
                <a:extLst>
                  <a:ext uri="{0D108BD9-81ED-4DB2-BD59-A6C34878D82A}">
                    <a16:rowId xmlns:a16="http://schemas.microsoft.com/office/drawing/2014/main" val="10001"/>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Types of 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http://toolsqa.com/java/basic-java-programming/operators/</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link explains types of operators with  examples.</a:t>
                      </a:r>
                      <a:endParaRPr/>
                    </a:p>
                  </a:txBody>
                  <a:tcPr marL="91450" marR="91450" marT="45725" marB="45725" anchor="ctr"/>
                </a:tc>
                <a:extLst>
                  <a:ext uri="{0D108BD9-81ED-4DB2-BD59-A6C34878D82A}">
                    <a16:rowId xmlns:a16="http://schemas.microsoft.com/office/drawing/2014/main" val="10002"/>
                  </a:ext>
                </a:extLst>
              </a:tr>
              <a:tr h="99040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 precedence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https://www.programiz.com/java-programming/operator-precedence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document will explain about operator precedence</a:t>
                      </a:r>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369" name="Google Shape;369;p36" descr="Picture 7"/>
          <p:cNvPicPr preferRelativeResize="0"/>
          <p:nvPr/>
        </p:nvPicPr>
        <p:blipFill rotWithShape="1">
          <a:blip r:embed="rId6">
            <a:alphaModFix/>
          </a:blip>
          <a:srcRect/>
          <a:stretch/>
        </p:blipFill>
        <p:spPr>
          <a:xfrm>
            <a:off x="2991495" y="1244682"/>
            <a:ext cx="371132" cy="430097"/>
          </a:xfrm>
          <a:prstGeom prst="rect">
            <a:avLst/>
          </a:prstGeom>
          <a:noFill/>
          <a:ln>
            <a:noFill/>
          </a:ln>
        </p:spPr>
      </p:pic>
      <p:sp>
        <p:nvSpPr>
          <p:cNvPr id="370" name="Google Shape;370;p3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71" name="Google Shape;371;p3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Document Links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7"/>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43</a:t>
            </a:fld>
            <a:endParaRPr/>
          </a:p>
        </p:txBody>
      </p:sp>
      <p:graphicFrame>
        <p:nvGraphicFramePr>
          <p:cNvPr id="377" name="Google Shape;377;p37"/>
          <p:cNvGraphicFramePr/>
          <p:nvPr/>
        </p:nvGraphicFramePr>
        <p:xfrm>
          <a:off x="1058779" y="1911640"/>
          <a:ext cx="10154625" cy="2981480"/>
        </p:xfrm>
        <a:graphic>
          <a:graphicData uri="http://schemas.openxmlformats.org/drawingml/2006/table">
            <a:tbl>
              <a:tblPr>
                <a:noFill/>
              </a:tblPr>
              <a:tblGrid>
                <a:gridCol w="2326100">
                  <a:extLst>
                    <a:ext uri="{9D8B030D-6E8A-4147-A177-3AD203B41FA5}">
                      <a16:colId xmlns:a16="http://schemas.microsoft.com/office/drawing/2014/main" val="20000"/>
                    </a:ext>
                  </a:extLst>
                </a:gridCol>
                <a:gridCol w="5005125">
                  <a:extLst>
                    <a:ext uri="{9D8B030D-6E8A-4147-A177-3AD203B41FA5}">
                      <a16:colId xmlns:a16="http://schemas.microsoft.com/office/drawing/2014/main" val="20001"/>
                    </a:ext>
                  </a:extLst>
                </a:gridCol>
                <a:gridCol w="2823400">
                  <a:extLst>
                    <a:ext uri="{9D8B030D-6E8A-4147-A177-3AD203B41FA5}">
                      <a16:colId xmlns:a16="http://schemas.microsoft.com/office/drawing/2014/main" val="20002"/>
                    </a:ext>
                  </a:extLst>
                </a:gridCol>
              </a:tblGrid>
              <a:tr h="316925">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Topics</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URL</a:t>
                      </a:r>
                      <a:endParaRPr/>
                    </a:p>
                  </a:txBody>
                  <a:tcPr marL="91450" marR="91450" marT="45725" marB="45725" anchor="ctr">
                    <a:solidFill>
                      <a:schemeClr val="accent4"/>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b="1" u="none" strike="noStrike" cap="none">
                          <a:latin typeface="Arial"/>
                          <a:ea typeface="Arial"/>
                          <a:cs typeface="Arial"/>
                          <a:sym typeface="Arial"/>
                        </a:rPr>
                        <a:t>Notes</a:t>
                      </a:r>
                      <a:endParaRPr/>
                    </a:p>
                  </a:txBody>
                  <a:tcPr marL="91450" marR="91450" marT="45725" marB="45725" anchor="ctr">
                    <a:solidFill>
                      <a:schemeClr val="accent4"/>
                    </a:solidFill>
                  </a:tcPr>
                </a:tc>
                <a:extLst>
                  <a:ext uri="{0D108BD9-81ED-4DB2-BD59-A6C34878D82A}">
                    <a16:rowId xmlns:a16="http://schemas.microsoft.com/office/drawing/2014/main" val="10000"/>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Operators in Java</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3"/>
                        </a:rPr>
                        <a:t>https://www.youtube.com/watch?v=TL7tdNp0raE</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types of operators in java</a:t>
                      </a:r>
                      <a:endParaRPr/>
                    </a:p>
                  </a:txBody>
                  <a:tcPr marL="91450" marR="91450" marT="45725" marB="45725" anchor="ctr"/>
                </a:tc>
                <a:extLst>
                  <a:ext uri="{0D108BD9-81ED-4DB2-BD59-A6C34878D82A}">
                    <a16:rowId xmlns:a16="http://schemas.microsoft.com/office/drawing/2014/main" val="10001"/>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Unary operators</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4"/>
                        </a:rPr>
                        <a:t>https://www.youtube.com/watch?v=Ep_Qkcailrw</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unary operators with examples</a:t>
                      </a:r>
                      <a:endParaRPr/>
                    </a:p>
                  </a:txBody>
                  <a:tcPr marL="91450" marR="91450" marT="45725" marB="45725" anchor="ctr"/>
                </a:tc>
                <a:extLst>
                  <a:ext uri="{0D108BD9-81ED-4DB2-BD59-A6C34878D82A}">
                    <a16:rowId xmlns:a16="http://schemas.microsoft.com/office/drawing/2014/main" val="10002"/>
                  </a:ext>
                </a:extLst>
              </a:tr>
              <a:tr h="8506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Operator precedence</a:t>
                      </a:r>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sng" strike="noStrike" cap="none">
                          <a:solidFill>
                            <a:schemeClr val="hlink"/>
                          </a:solidFill>
                          <a:latin typeface="Arial"/>
                          <a:ea typeface="Arial"/>
                          <a:cs typeface="Arial"/>
                          <a:sym typeface="Arial"/>
                          <a:hlinkClick r:id="rId5"/>
                        </a:rPr>
                        <a:t>https://www.youtube.com/watch?v=39i4JBKDKc8</a:t>
                      </a:r>
                      <a:endParaRPr sz="1800" u="sng" strike="noStrike" cap="none">
                        <a:solidFill>
                          <a:srgbClr val="0000FF"/>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This video explains about operator precedence and associatively</a:t>
                      </a:r>
                      <a:endParaRPr sz="1800" u="none" strike="noStrike" cap="none">
                        <a:latin typeface="Arial"/>
                        <a:ea typeface="Arial"/>
                        <a:cs typeface="Arial"/>
                        <a:sym typeface="Arial"/>
                      </a:endParaRPr>
                    </a:p>
                  </a:txBody>
                  <a:tcPr marL="91450" marR="91450" marT="45725" marB="45725" anchor="ctr"/>
                </a:tc>
                <a:extLst>
                  <a:ext uri="{0D108BD9-81ED-4DB2-BD59-A6C34878D82A}">
                    <a16:rowId xmlns:a16="http://schemas.microsoft.com/office/drawing/2014/main" val="10003"/>
                  </a:ext>
                </a:extLst>
              </a:tr>
            </a:tbl>
          </a:graphicData>
        </a:graphic>
      </p:graphicFrame>
      <p:pic>
        <p:nvPicPr>
          <p:cNvPr id="378" name="Google Shape;378;p37" descr="Picture 7"/>
          <p:cNvPicPr preferRelativeResize="0"/>
          <p:nvPr/>
        </p:nvPicPr>
        <p:blipFill rotWithShape="1">
          <a:blip r:embed="rId6">
            <a:alphaModFix/>
          </a:blip>
          <a:srcRect/>
          <a:stretch/>
        </p:blipFill>
        <p:spPr>
          <a:xfrm>
            <a:off x="2419447" y="1239053"/>
            <a:ext cx="437462" cy="381001"/>
          </a:xfrm>
          <a:prstGeom prst="rect">
            <a:avLst/>
          </a:prstGeom>
          <a:noFill/>
          <a:ln>
            <a:noFill/>
          </a:ln>
        </p:spPr>
      </p:pic>
      <p:sp>
        <p:nvSpPr>
          <p:cNvPr id="379" name="Google Shape;379;p3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380" name="Google Shape;380;p3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Video Links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body" idx="1"/>
          </p:nvPr>
        </p:nvSpPr>
        <p:spPr>
          <a:xfrm>
            <a:off x="944928" y="1668229"/>
            <a:ext cx="10274615" cy="4986794"/>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James Gosling</a:t>
            </a:r>
            <a:r>
              <a:rPr lang="en-US" sz="2000" b="0"/>
              <a:t>, </a:t>
            </a:r>
            <a:r>
              <a:rPr lang="en-US" sz="2000"/>
              <a:t>Mike Sheridan</a:t>
            </a:r>
            <a:r>
              <a:rPr lang="en-US" sz="2000" b="0"/>
              <a:t>, and </a:t>
            </a:r>
            <a:r>
              <a:rPr lang="en-US" sz="2000"/>
              <a:t>Patrick Naughton</a:t>
            </a:r>
            <a:r>
              <a:rPr lang="en-US" sz="2000" b="0"/>
              <a:t> initiated the Java language project in June 1991. </a:t>
            </a:r>
            <a:endParaRPr/>
          </a:p>
          <a:p>
            <a:pPr marL="228600" lvl="0" indent="-228600" algn="l" rtl="0">
              <a:lnSpc>
                <a:spcPct val="150000"/>
              </a:lnSpc>
              <a:spcBef>
                <a:spcPts val="1000"/>
              </a:spcBef>
              <a:spcAft>
                <a:spcPts val="0"/>
              </a:spcAft>
              <a:buClr>
                <a:srgbClr val="000000"/>
              </a:buClr>
              <a:buSzPts val="2000"/>
              <a:buChar char="•"/>
            </a:pPr>
            <a:r>
              <a:rPr lang="en-US" sz="2000"/>
              <a:t>Originally designed for small, embedded systems in electronic appliances like set-top boxes.</a:t>
            </a:r>
            <a:endParaRPr/>
          </a:p>
          <a:p>
            <a:pPr marL="228600" lvl="0" indent="-228600" algn="l" rtl="0">
              <a:lnSpc>
                <a:spcPct val="150000"/>
              </a:lnSpc>
              <a:spcBef>
                <a:spcPts val="1000"/>
              </a:spcBef>
              <a:spcAft>
                <a:spcPts val="0"/>
              </a:spcAft>
              <a:buClr>
                <a:srgbClr val="000000"/>
              </a:buClr>
              <a:buSzPts val="2000"/>
              <a:buChar char="•"/>
            </a:pPr>
            <a:r>
              <a:rPr lang="en-US" sz="2000"/>
              <a:t>Firstly, it was called </a:t>
            </a:r>
            <a:r>
              <a:rPr lang="en-US" sz="2000" b="1"/>
              <a:t>"Greentalk"</a:t>
            </a:r>
            <a:r>
              <a:rPr lang="en-US" sz="2000"/>
              <a:t> by James Gosling and file extension was .gt.</a:t>
            </a:r>
            <a:endParaRPr sz="2000"/>
          </a:p>
          <a:p>
            <a:pPr marL="228600" lvl="0" indent="-228600" algn="l" rtl="0">
              <a:lnSpc>
                <a:spcPct val="150000"/>
              </a:lnSpc>
              <a:spcBef>
                <a:spcPts val="1000"/>
              </a:spcBef>
              <a:spcAft>
                <a:spcPts val="0"/>
              </a:spcAft>
              <a:buClr>
                <a:srgbClr val="000000"/>
              </a:buClr>
              <a:buSzPts val="2000"/>
              <a:buChar char="•"/>
            </a:pPr>
            <a:r>
              <a:rPr lang="en-US" sz="2000"/>
              <a:t>After that, it was called </a:t>
            </a:r>
            <a:r>
              <a:rPr lang="en-US" sz="2000" b="1"/>
              <a:t>Oak</a:t>
            </a:r>
            <a:r>
              <a:rPr lang="en-US" sz="2000"/>
              <a:t> and was developed as a part of the Green project.</a:t>
            </a:r>
            <a:endParaRPr/>
          </a:p>
        </p:txBody>
      </p:sp>
      <p:sp>
        <p:nvSpPr>
          <p:cNvPr id="102" name="Google Shape;102;p6"/>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5</a:t>
            </a:fld>
            <a:endParaRPr/>
          </a:p>
        </p:txBody>
      </p:sp>
      <p:sp>
        <p:nvSpPr>
          <p:cNvPr id="103" name="Google Shape;103;p6"/>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04" name="Google Shape;104;p6"/>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Introduction to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body" idx="1"/>
          </p:nvPr>
        </p:nvSpPr>
        <p:spPr>
          <a:xfrm>
            <a:off x="954851" y="1660475"/>
            <a:ext cx="10928131" cy="499455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latin typeface="Times New Roman"/>
                <a:ea typeface="Times New Roman"/>
                <a:cs typeface="Times New Roman"/>
                <a:sym typeface="Times New Roman"/>
              </a:rPr>
              <a:t>Trouble with C/C++ is that they are not portable and not platform independent language.</a:t>
            </a:r>
            <a:endParaRPr/>
          </a:p>
          <a:p>
            <a:pPr marL="228600" lvl="0" indent="-22860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Emergence of World Wide Web, which demanded portable language.</a:t>
            </a:r>
            <a:endParaRPr/>
          </a:p>
          <a:p>
            <a:pPr marL="228600" lvl="0" indent="-228600" algn="l" rtl="0">
              <a:lnSpc>
                <a:spcPct val="150000"/>
              </a:lnSpc>
              <a:spcBef>
                <a:spcPts val="1000"/>
              </a:spcBef>
              <a:spcAft>
                <a:spcPts val="0"/>
              </a:spcAft>
              <a:buClr>
                <a:srgbClr val="000000"/>
              </a:buClr>
              <a:buSzPts val="2000"/>
              <a:buChar char="•"/>
            </a:pPr>
            <a:r>
              <a:rPr lang="en-US" sz="2000">
                <a:latin typeface="Times New Roman"/>
                <a:ea typeface="Times New Roman"/>
                <a:cs typeface="Times New Roman"/>
                <a:sym typeface="Times New Roman"/>
              </a:rPr>
              <a:t>Portable and security necessitated the invention of java.</a:t>
            </a:r>
            <a:endParaRPr/>
          </a:p>
        </p:txBody>
      </p:sp>
      <p:sp>
        <p:nvSpPr>
          <p:cNvPr id="110" name="Google Shape;110;p7"/>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6</a:t>
            </a:fld>
            <a:endParaRPr/>
          </a:p>
        </p:txBody>
      </p:sp>
      <p:sp>
        <p:nvSpPr>
          <p:cNvPr id="111" name="Google Shape;111;p7"/>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12" name="Google Shape;112;p7"/>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Why Java is important?</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body" idx="1"/>
          </p:nvPr>
        </p:nvSpPr>
        <p:spPr>
          <a:xfrm>
            <a:off x="953597" y="1669932"/>
            <a:ext cx="10943899" cy="4915723"/>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Char char="•"/>
            </a:pPr>
            <a:r>
              <a:rPr lang="en-US" sz="2000"/>
              <a:t>A general purpose object oriented language.</a:t>
            </a:r>
            <a:endParaRPr/>
          </a:p>
          <a:p>
            <a:pPr marL="228600" lvl="0" indent="-228600" algn="l" rtl="0">
              <a:lnSpc>
                <a:spcPct val="150000"/>
              </a:lnSpc>
              <a:spcBef>
                <a:spcPts val="1000"/>
              </a:spcBef>
              <a:spcAft>
                <a:spcPts val="0"/>
              </a:spcAft>
              <a:buClr>
                <a:srgbClr val="000000"/>
              </a:buClr>
              <a:buSzPts val="2000"/>
              <a:buChar char="•"/>
            </a:pPr>
            <a:r>
              <a:rPr lang="en-US" sz="2000"/>
              <a:t>Write once run anywhere.</a:t>
            </a:r>
            <a:endParaRPr/>
          </a:p>
          <a:p>
            <a:pPr marL="228600" lvl="0" indent="-228600" algn="l" rtl="0">
              <a:lnSpc>
                <a:spcPct val="150000"/>
              </a:lnSpc>
              <a:spcBef>
                <a:spcPts val="1000"/>
              </a:spcBef>
              <a:spcAft>
                <a:spcPts val="0"/>
              </a:spcAft>
              <a:buClr>
                <a:srgbClr val="000000"/>
              </a:buClr>
              <a:buSzPts val="2000"/>
              <a:buChar char="•"/>
            </a:pPr>
            <a:r>
              <a:rPr lang="en-US" sz="2000"/>
              <a:t>Automatic memory management.</a:t>
            </a:r>
            <a:endParaRPr/>
          </a:p>
          <a:p>
            <a:pPr marL="228600" lvl="0" indent="-228600" algn="l" rtl="0">
              <a:lnSpc>
                <a:spcPct val="150000"/>
              </a:lnSpc>
              <a:spcBef>
                <a:spcPts val="1000"/>
              </a:spcBef>
              <a:spcAft>
                <a:spcPts val="0"/>
              </a:spcAft>
              <a:buClr>
                <a:srgbClr val="000000"/>
              </a:buClr>
              <a:buSzPts val="2000"/>
              <a:buChar char="•"/>
            </a:pPr>
            <a:r>
              <a:rPr lang="en-US" sz="2000"/>
              <a:t>Designed to easy web/ internet application.</a:t>
            </a:r>
            <a:endParaRPr/>
          </a:p>
          <a:p>
            <a:pPr marL="228600" lvl="0" indent="-228600" algn="l" rtl="0">
              <a:lnSpc>
                <a:spcPct val="150000"/>
              </a:lnSpc>
              <a:spcBef>
                <a:spcPts val="1000"/>
              </a:spcBef>
              <a:spcAft>
                <a:spcPts val="0"/>
              </a:spcAft>
              <a:buClr>
                <a:srgbClr val="000000"/>
              </a:buClr>
              <a:buSzPts val="2000"/>
              <a:buChar char="•"/>
            </a:pPr>
            <a:r>
              <a:rPr lang="en-US" sz="2000"/>
              <a:t>Widespread acceptance.</a:t>
            </a:r>
            <a:endParaRPr/>
          </a:p>
        </p:txBody>
      </p:sp>
      <p:sp>
        <p:nvSpPr>
          <p:cNvPr id="118" name="Google Shape;118;p8"/>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7</a:t>
            </a:fld>
            <a:endParaRPr/>
          </a:p>
        </p:txBody>
      </p:sp>
      <p:sp>
        <p:nvSpPr>
          <p:cNvPr id="119" name="Google Shape;119;p8"/>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20" name="Google Shape;120;p8"/>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What is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body" idx="1"/>
          </p:nvPr>
        </p:nvSpPr>
        <p:spPr>
          <a:xfrm>
            <a:off x="706733" y="1777997"/>
            <a:ext cx="11161735" cy="6277431"/>
          </a:xfrm>
          <a:prstGeom prst="rect">
            <a:avLst/>
          </a:prstGeom>
          <a:noFill/>
          <a:ln>
            <a:noFill/>
          </a:ln>
        </p:spPr>
        <p:txBody>
          <a:bodyPr spcFirstLastPara="1" wrap="square" lIns="45700" tIns="45700" rIns="45700" bIns="45700" anchor="t" anchorCtr="0">
            <a:noAutofit/>
          </a:bodyPr>
          <a:lstStyle/>
          <a:p>
            <a:pPr marL="719137" lvl="0" indent="-457200" algn="l" rtl="0">
              <a:lnSpc>
                <a:spcPct val="120000"/>
              </a:lnSpc>
              <a:spcBef>
                <a:spcPts val="0"/>
              </a:spcBef>
              <a:spcAft>
                <a:spcPts val="0"/>
              </a:spcAft>
              <a:buClr>
                <a:srgbClr val="000000"/>
              </a:buClr>
              <a:buSzPts val="1600"/>
              <a:buFont typeface="Arial"/>
              <a:buAutoNum type="arabicPeriod"/>
            </a:pPr>
            <a:r>
              <a:rPr lang="en-US" sz="1600"/>
              <a:t>Simple</a:t>
            </a:r>
            <a:endParaRPr sz="1600"/>
          </a:p>
          <a:p>
            <a:pPr marL="719137" lvl="0" indent="-457200" algn="l" rtl="0">
              <a:lnSpc>
                <a:spcPct val="120000"/>
              </a:lnSpc>
              <a:spcBef>
                <a:spcPts val="1000"/>
              </a:spcBef>
              <a:spcAft>
                <a:spcPts val="0"/>
              </a:spcAft>
              <a:buClr>
                <a:srgbClr val="000000"/>
              </a:buClr>
              <a:buSzPts val="1600"/>
              <a:buFont typeface="Arial"/>
              <a:buAutoNum type="arabicPeriod"/>
            </a:pPr>
            <a:r>
              <a:rPr lang="en-US" sz="1600"/>
              <a:t>Object-Oriented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Portable</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Platform independent</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Secured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Robust</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Architecture neutral</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Interpreted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High Performance</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Multithreaded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Distributed</a:t>
            </a:r>
            <a:endParaRPr/>
          </a:p>
          <a:p>
            <a:pPr marL="719137" lvl="0" indent="-457200" algn="l" rtl="0">
              <a:lnSpc>
                <a:spcPct val="120000"/>
              </a:lnSpc>
              <a:spcBef>
                <a:spcPts val="1000"/>
              </a:spcBef>
              <a:spcAft>
                <a:spcPts val="0"/>
              </a:spcAft>
              <a:buClr>
                <a:srgbClr val="000000"/>
              </a:buClr>
              <a:buSzPts val="1600"/>
              <a:buFont typeface="Arial"/>
              <a:buAutoNum type="arabicPeriod"/>
            </a:pPr>
            <a:r>
              <a:rPr lang="en-US" sz="1600"/>
              <a:t>Dynamic</a:t>
            </a:r>
            <a:endParaRPr/>
          </a:p>
        </p:txBody>
      </p:sp>
      <p:sp>
        <p:nvSpPr>
          <p:cNvPr id="126" name="Google Shape;126;p9"/>
          <p:cNvSpPr txBox="1">
            <a:spLocks noGrp="1"/>
          </p:cNvSpPr>
          <p:nvPr>
            <p:ph type="sldNum" idx="12"/>
          </p:nvPr>
        </p:nvSpPr>
        <p:spPr>
          <a:xfrm>
            <a:off x="11839440" y="6404291"/>
            <a:ext cx="184062" cy="2692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8</a:t>
            </a:fld>
            <a:endParaRPr/>
          </a:p>
        </p:txBody>
      </p:sp>
      <p:pic>
        <p:nvPicPr>
          <p:cNvPr id="127" name="Google Shape;127;p9" descr="Picture 2"/>
          <p:cNvPicPr preferRelativeResize="0"/>
          <p:nvPr/>
        </p:nvPicPr>
        <p:blipFill rotWithShape="1">
          <a:blip r:embed="rId3">
            <a:alphaModFix/>
          </a:blip>
          <a:srcRect/>
          <a:stretch/>
        </p:blipFill>
        <p:spPr>
          <a:xfrm>
            <a:off x="7532899" y="2336794"/>
            <a:ext cx="3896935" cy="3497948"/>
          </a:xfrm>
          <a:prstGeom prst="rect">
            <a:avLst/>
          </a:prstGeom>
          <a:noFill/>
          <a:ln>
            <a:noFill/>
          </a:ln>
        </p:spPr>
      </p:pic>
      <p:sp>
        <p:nvSpPr>
          <p:cNvPr id="128" name="Google Shape;128;p9"/>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29" name="Google Shape;129;p9"/>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Features of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body" idx="1"/>
          </p:nvPr>
        </p:nvSpPr>
        <p:spPr>
          <a:xfrm>
            <a:off x="999676" y="1682747"/>
            <a:ext cx="11398471" cy="4914220"/>
          </a:xfrm>
          <a:prstGeom prst="rect">
            <a:avLst/>
          </a:prstGeom>
          <a:noFill/>
          <a:ln>
            <a:noFill/>
          </a:ln>
        </p:spPr>
        <p:txBody>
          <a:bodyPr spcFirstLastPara="1" wrap="square" lIns="45700" tIns="45700" rIns="45700" bIns="45700" anchor="t" anchorCtr="0">
            <a:normAutofit/>
          </a:bodyPr>
          <a:lstStyle/>
          <a:p>
            <a:pPr marL="228600" lvl="0" indent="-228600" algn="l" rtl="0">
              <a:lnSpc>
                <a:spcPct val="150000"/>
              </a:lnSpc>
              <a:spcBef>
                <a:spcPts val="0"/>
              </a:spcBef>
              <a:spcAft>
                <a:spcPts val="0"/>
              </a:spcAft>
              <a:buClr>
                <a:srgbClr val="000000"/>
              </a:buClr>
              <a:buSzPts val="2000"/>
              <a:buNone/>
            </a:pPr>
            <a:r>
              <a:rPr lang="en-US" sz="2000"/>
              <a:t>Step 1: Download JDK</a:t>
            </a:r>
            <a:endParaRPr/>
          </a:p>
          <a:p>
            <a:pPr marL="228600" lvl="0" indent="-228600" algn="l" rtl="0">
              <a:lnSpc>
                <a:spcPct val="150000"/>
              </a:lnSpc>
              <a:spcBef>
                <a:spcPts val="1000"/>
              </a:spcBef>
              <a:spcAft>
                <a:spcPts val="0"/>
              </a:spcAft>
              <a:buClr>
                <a:srgbClr val="000000"/>
              </a:buClr>
              <a:buSzPts val="2000"/>
              <a:buNone/>
            </a:pPr>
            <a:r>
              <a:rPr lang="en-US" sz="2000"/>
              <a:t>Step 2: Install JDK and JRE</a:t>
            </a:r>
            <a:endParaRPr/>
          </a:p>
          <a:p>
            <a:pPr marL="228600" lvl="0" indent="-228600" algn="l" rtl="0">
              <a:lnSpc>
                <a:spcPct val="150000"/>
              </a:lnSpc>
              <a:spcBef>
                <a:spcPts val="1000"/>
              </a:spcBef>
              <a:spcAft>
                <a:spcPts val="0"/>
              </a:spcAft>
              <a:buClr>
                <a:srgbClr val="000000"/>
              </a:buClr>
              <a:buSzPts val="2000"/>
              <a:buNone/>
            </a:pPr>
            <a:r>
              <a:rPr lang="en-US" sz="2000"/>
              <a:t>Step 3: Include JDK's "bin" Directory in the PATH</a:t>
            </a:r>
            <a:endParaRPr/>
          </a:p>
          <a:p>
            <a:pPr marL="228600" lvl="0" indent="-228600" algn="l" rtl="0">
              <a:lnSpc>
                <a:spcPct val="150000"/>
              </a:lnSpc>
              <a:spcBef>
                <a:spcPts val="1000"/>
              </a:spcBef>
              <a:spcAft>
                <a:spcPts val="0"/>
              </a:spcAft>
              <a:buClr>
                <a:srgbClr val="000000"/>
              </a:buClr>
              <a:buSzPts val="2000"/>
              <a:buNone/>
            </a:pPr>
            <a:r>
              <a:rPr lang="en-US" sz="2000"/>
              <a:t>Step 4: Verify the JDK Installation</a:t>
            </a:r>
            <a:endParaRPr/>
          </a:p>
          <a:p>
            <a:pPr marL="228600" lvl="0" indent="-228600" algn="l" rtl="0">
              <a:lnSpc>
                <a:spcPct val="150000"/>
              </a:lnSpc>
              <a:spcBef>
                <a:spcPts val="1000"/>
              </a:spcBef>
              <a:spcAft>
                <a:spcPts val="0"/>
              </a:spcAft>
              <a:buClr>
                <a:srgbClr val="000000"/>
              </a:buClr>
              <a:buSzPts val="2000"/>
              <a:buNone/>
            </a:pPr>
            <a:r>
              <a:rPr lang="en-US" sz="2000"/>
              <a:t>Step 5: Write a Hello-World Java Program</a:t>
            </a:r>
            <a:endParaRPr/>
          </a:p>
          <a:p>
            <a:pPr marL="228600" lvl="0" indent="-228600" algn="l" rtl="0">
              <a:lnSpc>
                <a:spcPct val="150000"/>
              </a:lnSpc>
              <a:spcBef>
                <a:spcPts val="1000"/>
              </a:spcBef>
              <a:spcAft>
                <a:spcPts val="0"/>
              </a:spcAft>
              <a:buClr>
                <a:srgbClr val="000000"/>
              </a:buClr>
              <a:buSzPts val="2000"/>
              <a:buNone/>
            </a:pPr>
            <a:r>
              <a:rPr lang="en-US" sz="2000"/>
              <a:t>Step 6: Compile and Run the Hello-World Java Program</a:t>
            </a:r>
            <a:endParaRPr/>
          </a:p>
        </p:txBody>
      </p:sp>
      <p:sp>
        <p:nvSpPr>
          <p:cNvPr id="135" name="Google Shape;135;p10"/>
          <p:cNvSpPr txBox="1">
            <a:spLocks noGrp="1"/>
          </p:cNvSpPr>
          <p:nvPr>
            <p:ph type="sldNum" idx="12"/>
          </p:nvPr>
        </p:nvSpPr>
        <p:spPr>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C00000"/>
              </a:buClr>
              <a:buSzPts val="1200"/>
              <a:buFont typeface="Arial"/>
              <a:buNone/>
            </a:pPr>
            <a:fld id="{00000000-1234-1234-1234-123412341234}" type="slidenum">
              <a:rPr lang="en-US" sz="1200">
                <a:solidFill>
                  <a:srgbClr val="C00000"/>
                </a:solidFill>
              </a:rPr>
              <a:t>9</a:t>
            </a:fld>
            <a:endParaRPr/>
          </a:p>
        </p:txBody>
      </p:sp>
      <p:sp>
        <p:nvSpPr>
          <p:cNvPr id="136" name="Google Shape;136;p10"/>
          <p:cNvSpPr txBox="1"/>
          <p:nvPr/>
        </p:nvSpPr>
        <p:spPr>
          <a:xfrm>
            <a:off x="207034" y="361678"/>
            <a:ext cx="10248181" cy="459741"/>
          </a:xfrm>
          <a:prstGeom prst="rect">
            <a:avLst/>
          </a:prstGeom>
          <a:noFill/>
          <a:ln>
            <a:noFill/>
          </a:ln>
        </p:spPr>
        <p:txBody>
          <a:bodyPr spcFirstLastPara="1" wrap="square" lIns="45700" tIns="45700" rIns="45700" bIns="45700" anchor="t" anchorCtr="0">
            <a:spAutoFit/>
          </a:bodyPr>
          <a:lstStyle/>
          <a:p>
            <a:pPr marL="0" marR="0" lvl="0" indent="12700" algn="l" rtl="0">
              <a:lnSpc>
                <a:spcPct val="100000"/>
              </a:lnSpc>
              <a:spcBef>
                <a:spcPts val="0"/>
              </a:spcBef>
              <a:spcAft>
                <a:spcPts val="0"/>
              </a:spcAft>
              <a:buClr>
                <a:srgbClr val="000000"/>
              </a:buClr>
              <a:buSzPts val="2400"/>
              <a:buFont typeface="Helvetica Neue"/>
              <a:buNone/>
            </a:pPr>
            <a:r>
              <a:rPr lang="en-US" sz="2400" b="1" i="0" u="none" strike="noStrike" cap="none">
                <a:solidFill>
                  <a:srgbClr val="000000"/>
                </a:solidFill>
                <a:latin typeface="Helvetica Neue"/>
                <a:ea typeface="Helvetica Neue"/>
                <a:cs typeface="Helvetica Neue"/>
                <a:sym typeface="Helvetica Neue"/>
              </a:rPr>
              <a:t>Introduction to Java </a:t>
            </a:r>
            <a:endParaRPr/>
          </a:p>
        </p:txBody>
      </p:sp>
      <p:sp>
        <p:nvSpPr>
          <p:cNvPr id="137" name="Google Shape;137;p10"/>
          <p:cNvSpPr txBox="1"/>
          <p:nvPr/>
        </p:nvSpPr>
        <p:spPr>
          <a:xfrm>
            <a:off x="207033" y="1135697"/>
            <a:ext cx="11835443" cy="461665"/>
          </a:xfrm>
          <a:prstGeom prst="rect">
            <a:avLst/>
          </a:prstGeom>
          <a:noFill/>
          <a:ln>
            <a:noFill/>
          </a:ln>
        </p:spPr>
        <p:txBody>
          <a:bodyPr spcFirstLastPara="1" wrap="square" lIns="45700" tIns="45700" rIns="45700" bIns="45700" anchor="t" anchorCtr="0">
            <a:spAutoFit/>
          </a:bodyPr>
          <a:lstStyle/>
          <a:p>
            <a:pPr marL="0" marR="0" lvl="4" indent="359999" algn="l" rtl="0">
              <a:lnSpc>
                <a:spcPct val="100000"/>
              </a:lnSpc>
              <a:spcBef>
                <a:spcPts val="0"/>
              </a:spcBef>
              <a:spcAft>
                <a:spcPts val="0"/>
              </a:spcAft>
              <a:buClr>
                <a:srgbClr val="000000"/>
              </a:buClr>
              <a:buSzPts val="2400"/>
              <a:buFont typeface="Times New Roman"/>
              <a:buNone/>
            </a:pPr>
            <a:r>
              <a:rPr lang="en-US" sz="2400" b="1" i="0" u="none" strike="noStrike" cap="none">
                <a:solidFill>
                  <a:srgbClr val="000000"/>
                </a:solidFill>
                <a:latin typeface="Times New Roman"/>
                <a:ea typeface="Times New Roman"/>
                <a:cs typeface="Times New Roman"/>
                <a:sym typeface="Times New Roman"/>
              </a:rPr>
              <a:t>Installation of Java</a:t>
            </a: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2411</Words>
  <Application>Microsoft Office PowerPoint</Application>
  <PresentationFormat>Widescreen</PresentationFormat>
  <Paragraphs>469</Paragraphs>
  <Slides>43</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Calibri</vt:lpstr>
      <vt:lpstr>Calibri Light</vt:lpstr>
      <vt:lpstr>Courier New</vt:lpstr>
      <vt:lpstr>Helvetica Neue</vt:lpstr>
      <vt:lpstr>Hind</vt:lpstr>
      <vt:lpstr>Marlett</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Variable </vt:lpstr>
      <vt:lpstr>Data Types in Java</vt:lpstr>
      <vt:lpstr>PowerPoint Presentation</vt:lpstr>
      <vt:lpstr>PowerPoint Presentation</vt:lpstr>
      <vt:lpstr>PowerPoint Presentation</vt:lpstr>
      <vt:lpstr>PowerPoint Presentation</vt:lpstr>
      <vt:lpstr>JAVA Primitive Data Types-Strongly Typed-Statically Typed Language</vt:lpstr>
      <vt:lpstr>Java Keywords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Sharma</dc:creator>
  <cp:lastModifiedBy>Isha Sharma</cp:lastModifiedBy>
  <cp:revision>1</cp:revision>
  <dcterms:created xsi:type="dcterms:W3CDTF">2023-08-07T06:13:07Z</dcterms:created>
  <dcterms:modified xsi:type="dcterms:W3CDTF">2023-08-07T06:13:32Z</dcterms:modified>
</cp:coreProperties>
</file>