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67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78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437" y="1782723"/>
            <a:ext cx="7415927" cy="2004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b="1" kern="0" spc="-12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Introduction to Guesstimating</a:t>
            </a:r>
            <a:endParaRPr lang="en-US" sz="6312" dirty="0"/>
          </a:p>
        </p:txBody>
      </p:sp>
      <p:sp>
        <p:nvSpPr>
          <p:cNvPr id="6" name="Text 2"/>
          <p:cNvSpPr/>
          <p:nvPr/>
        </p:nvSpPr>
        <p:spPr>
          <a:xfrm>
            <a:off x="6350437" y="4157067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Guesstimating is the art of making educated estimates when precise data is unavailable. This presentation will explore the top-down and bottom-up approaches, the role of constraints, and how to solve a guesstimate question using the example of estimating Rapido customer numbers.</a:t>
            </a:r>
            <a:endParaRPr lang="en-US" sz="1944" dirty="0"/>
          </a:p>
        </p:txBody>
      </p:sp>
      <p:sp>
        <p:nvSpPr>
          <p:cNvPr id="7" name="Shape 3"/>
          <p:cNvSpPr/>
          <p:nvPr/>
        </p:nvSpPr>
        <p:spPr>
          <a:xfrm>
            <a:off x="6350437" y="6033373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868716" y="6014918"/>
            <a:ext cx="2006322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2700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968693" y="1154311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Top-Down Approach</a:t>
            </a:r>
            <a:endParaRPr lang="en-US" sz="4574" dirty="0"/>
          </a:p>
        </p:txBody>
      </p:sp>
      <p:sp>
        <p:nvSpPr>
          <p:cNvPr id="7" name="Shape 3"/>
          <p:cNvSpPr/>
          <p:nvPr/>
        </p:nvSpPr>
        <p:spPr>
          <a:xfrm>
            <a:off x="968693" y="4662964"/>
            <a:ext cx="12692896" cy="49292"/>
          </a:xfrm>
          <a:prstGeom prst="roundRect">
            <a:avLst>
              <a:gd name="adj" fmla="val 225391"/>
            </a:avLst>
          </a:prstGeom>
          <a:solidFill>
            <a:srgbClr val="D1B6E1"/>
          </a:solidFill>
          <a:ln/>
        </p:spPr>
      </p:sp>
      <p:sp>
        <p:nvSpPr>
          <p:cNvPr id="8" name="Shape 4"/>
          <p:cNvSpPr/>
          <p:nvPr/>
        </p:nvSpPr>
        <p:spPr>
          <a:xfrm>
            <a:off x="4055507" y="3798987"/>
            <a:ext cx="49292" cy="864037"/>
          </a:xfrm>
          <a:prstGeom prst="roundRect">
            <a:avLst>
              <a:gd name="adj" fmla="val 225391"/>
            </a:avLst>
          </a:prstGeom>
          <a:solidFill>
            <a:srgbClr val="D1B6E1"/>
          </a:solidFill>
          <a:ln/>
        </p:spPr>
      </p:sp>
      <p:sp>
        <p:nvSpPr>
          <p:cNvPr id="9" name="Shape 5"/>
          <p:cNvSpPr/>
          <p:nvPr/>
        </p:nvSpPr>
        <p:spPr>
          <a:xfrm>
            <a:off x="3802499" y="4385250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3984546" y="4488716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744" dirty="0"/>
          </a:p>
        </p:txBody>
      </p:sp>
      <p:sp>
        <p:nvSpPr>
          <p:cNvPr id="11" name="Text 7"/>
          <p:cNvSpPr/>
          <p:nvPr/>
        </p:nvSpPr>
        <p:spPr>
          <a:xfrm>
            <a:off x="2627947" y="2250638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Identify Drivers</a:t>
            </a:r>
            <a:endParaRPr lang="en-US" sz="2287" dirty="0"/>
          </a:p>
        </p:txBody>
      </p:sp>
      <p:sp>
        <p:nvSpPr>
          <p:cNvPr id="12" name="Text 8"/>
          <p:cNvSpPr/>
          <p:nvPr/>
        </p:nvSpPr>
        <p:spPr>
          <a:xfrm>
            <a:off x="1215509" y="2761893"/>
            <a:ext cx="572940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Pinpoint the key factors that influence the overall estimate.</a:t>
            </a:r>
            <a:endParaRPr lang="en-US" sz="1944" dirty="0"/>
          </a:p>
        </p:txBody>
      </p:sp>
      <p:sp>
        <p:nvSpPr>
          <p:cNvPr id="13" name="Shape 9"/>
          <p:cNvSpPr/>
          <p:nvPr/>
        </p:nvSpPr>
        <p:spPr>
          <a:xfrm>
            <a:off x="7290435" y="4662904"/>
            <a:ext cx="49292" cy="864037"/>
          </a:xfrm>
          <a:prstGeom prst="roundRect">
            <a:avLst>
              <a:gd name="adj" fmla="val 225391"/>
            </a:avLst>
          </a:prstGeom>
          <a:solidFill>
            <a:srgbClr val="D1B6E1"/>
          </a:solidFill>
          <a:ln/>
        </p:spPr>
      </p:sp>
      <p:sp>
        <p:nvSpPr>
          <p:cNvPr id="14" name="Shape 10"/>
          <p:cNvSpPr/>
          <p:nvPr/>
        </p:nvSpPr>
        <p:spPr>
          <a:xfrm>
            <a:off x="7037427" y="4385250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219474" y="4488716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744" dirty="0"/>
          </a:p>
        </p:txBody>
      </p:sp>
      <p:sp>
        <p:nvSpPr>
          <p:cNvPr id="16" name="Text 12"/>
          <p:cNvSpPr/>
          <p:nvPr/>
        </p:nvSpPr>
        <p:spPr>
          <a:xfrm>
            <a:off x="5862876" y="5773936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Break Down</a:t>
            </a:r>
            <a:endParaRPr lang="en-US" sz="2287" dirty="0"/>
          </a:p>
        </p:txBody>
      </p:sp>
      <p:sp>
        <p:nvSpPr>
          <p:cNvPr id="17" name="Text 13"/>
          <p:cNvSpPr/>
          <p:nvPr/>
        </p:nvSpPr>
        <p:spPr>
          <a:xfrm>
            <a:off x="4450437" y="6285190"/>
            <a:ext cx="572940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Divide the big picture into smaller, more manageable components.</a:t>
            </a:r>
            <a:endParaRPr lang="en-US" sz="1944" dirty="0"/>
          </a:p>
        </p:txBody>
      </p:sp>
      <p:sp>
        <p:nvSpPr>
          <p:cNvPr id="18" name="Shape 14"/>
          <p:cNvSpPr/>
          <p:nvPr/>
        </p:nvSpPr>
        <p:spPr>
          <a:xfrm>
            <a:off x="10525363" y="3798987"/>
            <a:ext cx="49292" cy="864037"/>
          </a:xfrm>
          <a:prstGeom prst="roundRect">
            <a:avLst>
              <a:gd name="adj" fmla="val 225391"/>
            </a:avLst>
          </a:prstGeom>
          <a:solidFill>
            <a:srgbClr val="D1B6E1"/>
          </a:solidFill>
          <a:ln/>
        </p:spPr>
      </p:sp>
      <p:sp>
        <p:nvSpPr>
          <p:cNvPr id="19" name="Shape 15"/>
          <p:cNvSpPr/>
          <p:nvPr/>
        </p:nvSpPr>
        <p:spPr>
          <a:xfrm>
            <a:off x="10272355" y="4385250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10454402" y="4488716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744" dirty="0"/>
          </a:p>
        </p:txBody>
      </p:sp>
      <p:sp>
        <p:nvSpPr>
          <p:cNvPr id="21" name="Text 17"/>
          <p:cNvSpPr/>
          <p:nvPr/>
        </p:nvSpPr>
        <p:spPr>
          <a:xfrm>
            <a:off x="9097804" y="2250638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Aggregate</a:t>
            </a:r>
            <a:endParaRPr lang="en-US" sz="2287" dirty="0"/>
          </a:p>
        </p:txBody>
      </p:sp>
      <p:sp>
        <p:nvSpPr>
          <p:cNvPr id="22" name="Text 18"/>
          <p:cNvSpPr/>
          <p:nvPr/>
        </p:nvSpPr>
        <p:spPr>
          <a:xfrm>
            <a:off x="7685365" y="2761893"/>
            <a:ext cx="572940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Combine the individual estimates to arrive at the final number.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21637" y="1022390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Bottom-Up Approach</a:t>
            </a:r>
            <a:endParaRPr lang="en-US" sz="4574" dirty="0"/>
          </a:p>
        </p:txBody>
      </p:sp>
      <p:sp>
        <p:nvSpPr>
          <p:cNvPr id="6" name="Shape 2"/>
          <p:cNvSpPr/>
          <p:nvPr/>
        </p:nvSpPr>
        <p:spPr>
          <a:xfrm>
            <a:off x="4867275" y="2118717"/>
            <a:ext cx="49292" cy="5088493"/>
          </a:xfrm>
          <a:prstGeom prst="roundRect">
            <a:avLst>
              <a:gd name="adj" fmla="val 225391"/>
            </a:avLst>
          </a:prstGeom>
          <a:solidFill>
            <a:srgbClr val="D1B6E1"/>
          </a:solidFill>
          <a:ln/>
        </p:spPr>
      </p:sp>
      <p:sp>
        <p:nvSpPr>
          <p:cNvPr id="7" name="Shape 3"/>
          <p:cNvSpPr/>
          <p:nvPr/>
        </p:nvSpPr>
        <p:spPr>
          <a:xfrm>
            <a:off x="5169634" y="2649379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D1B6E1"/>
          </a:solidFill>
          <a:ln/>
        </p:spPr>
      </p:sp>
      <p:sp>
        <p:nvSpPr>
          <p:cNvPr id="8" name="Shape 4"/>
          <p:cNvSpPr/>
          <p:nvPr/>
        </p:nvSpPr>
        <p:spPr>
          <a:xfrm>
            <a:off x="4614208" y="239637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96254" y="2499836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744" dirty="0"/>
          </a:p>
        </p:txBody>
      </p:sp>
      <p:sp>
        <p:nvSpPr>
          <p:cNvPr id="10" name="Text 6"/>
          <p:cNvSpPr/>
          <p:nvPr/>
        </p:nvSpPr>
        <p:spPr>
          <a:xfrm>
            <a:off x="6249710" y="2365534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Identify Components</a:t>
            </a:r>
            <a:endParaRPr lang="en-US" sz="2287" dirty="0"/>
          </a:p>
        </p:txBody>
      </p:sp>
      <p:sp>
        <p:nvSpPr>
          <p:cNvPr id="11" name="Text 7"/>
          <p:cNvSpPr/>
          <p:nvPr/>
        </p:nvSpPr>
        <p:spPr>
          <a:xfrm>
            <a:off x="6249710" y="2876788"/>
            <a:ext cx="75166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Determine the individual elements that contribute to the overall estimate.</a:t>
            </a:r>
            <a:endParaRPr lang="en-US" sz="1944" dirty="0"/>
          </a:p>
        </p:txBody>
      </p:sp>
      <p:sp>
        <p:nvSpPr>
          <p:cNvPr id="12" name="Shape 8"/>
          <p:cNvSpPr/>
          <p:nvPr/>
        </p:nvSpPr>
        <p:spPr>
          <a:xfrm>
            <a:off x="5169634" y="4296132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D1B6E1"/>
          </a:solidFill>
          <a:ln/>
        </p:spPr>
      </p:sp>
      <p:sp>
        <p:nvSpPr>
          <p:cNvPr id="13" name="Shape 9"/>
          <p:cNvSpPr/>
          <p:nvPr/>
        </p:nvSpPr>
        <p:spPr>
          <a:xfrm>
            <a:off x="4614208" y="4043124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96254" y="4146590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744" dirty="0"/>
          </a:p>
        </p:txBody>
      </p:sp>
      <p:sp>
        <p:nvSpPr>
          <p:cNvPr id="15" name="Text 11"/>
          <p:cNvSpPr/>
          <p:nvPr/>
        </p:nvSpPr>
        <p:spPr>
          <a:xfrm>
            <a:off x="6249710" y="4012287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Estimate Individually</a:t>
            </a:r>
            <a:endParaRPr lang="en-US" sz="2287" dirty="0"/>
          </a:p>
        </p:txBody>
      </p:sp>
      <p:sp>
        <p:nvSpPr>
          <p:cNvPr id="16" name="Text 12"/>
          <p:cNvSpPr/>
          <p:nvPr/>
        </p:nvSpPr>
        <p:spPr>
          <a:xfrm>
            <a:off x="6249710" y="4523542"/>
            <a:ext cx="75166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Calculate the value of each component using available data and assumptions.</a:t>
            </a:r>
            <a:endParaRPr lang="en-US" sz="1944" dirty="0"/>
          </a:p>
        </p:txBody>
      </p:sp>
      <p:sp>
        <p:nvSpPr>
          <p:cNvPr id="17" name="Shape 13"/>
          <p:cNvSpPr/>
          <p:nvPr/>
        </p:nvSpPr>
        <p:spPr>
          <a:xfrm>
            <a:off x="5169634" y="6337935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D1B6E1"/>
          </a:solidFill>
          <a:ln/>
        </p:spPr>
      </p:sp>
      <p:sp>
        <p:nvSpPr>
          <p:cNvPr id="18" name="Shape 14"/>
          <p:cNvSpPr/>
          <p:nvPr/>
        </p:nvSpPr>
        <p:spPr>
          <a:xfrm>
            <a:off x="4614208" y="6084927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96254" y="6188392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744" dirty="0"/>
          </a:p>
        </p:txBody>
      </p:sp>
      <p:sp>
        <p:nvSpPr>
          <p:cNvPr id="20" name="Text 16"/>
          <p:cNvSpPr/>
          <p:nvPr/>
        </p:nvSpPr>
        <p:spPr>
          <a:xfrm>
            <a:off x="6249710" y="605409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Sum Up</a:t>
            </a:r>
            <a:endParaRPr lang="en-US" sz="2287" dirty="0"/>
          </a:p>
        </p:txBody>
      </p:sp>
      <p:sp>
        <p:nvSpPr>
          <p:cNvPr id="21" name="Text 17"/>
          <p:cNvSpPr/>
          <p:nvPr/>
        </p:nvSpPr>
        <p:spPr>
          <a:xfrm>
            <a:off x="6249710" y="6565344"/>
            <a:ext cx="75166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up the individual estimates to arrive at the final number.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68693" y="2237065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Constraints Lead</a:t>
            </a: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35802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Time</a:t>
            </a:r>
            <a:endParaRPr lang="en-US" sz="2287" dirty="0"/>
          </a:p>
        </p:txBody>
      </p:sp>
      <p:sp>
        <p:nvSpPr>
          <p:cNvPr id="6" name="Text 3"/>
          <p:cNvSpPr/>
          <p:nvPr/>
        </p:nvSpPr>
        <p:spPr>
          <a:xfrm>
            <a:off x="968693" y="4190167"/>
            <a:ext cx="382893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available time frame to make the estimate can significantly impact the approach and level of detail.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407462" y="35802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Resources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5407462" y="4190167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data, tools, and personnel resources at hand will determine the depth and accuracy of the guesstimate.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46231" y="358020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Stakeholder Needs</a:t>
            </a: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9846231" y="4190167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Understanding the specific requirements and expectations of the stakeholders is crucial for a relevant guesstimate.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68693" y="1277779"/>
            <a:ext cx="7622262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Solving a Guesstimate Question</a:t>
            </a:r>
            <a:endParaRPr lang="en-US" sz="45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93" y="2497574"/>
            <a:ext cx="3173135" cy="98750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215509" y="3855363"/>
            <a:ext cx="2679502" cy="726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Understand the Problem</a:t>
            </a:r>
            <a:endParaRPr lang="en-US" sz="2287" dirty="0"/>
          </a:p>
        </p:txBody>
      </p:sp>
      <p:sp>
        <p:nvSpPr>
          <p:cNvPr id="7" name="Text 3"/>
          <p:cNvSpPr/>
          <p:nvPr/>
        </p:nvSpPr>
        <p:spPr>
          <a:xfrm>
            <a:off x="1215509" y="4729758"/>
            <a:ext cx="26795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Clearly define the question and the goal of the guesstimate.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827" y="2497574"/>
            <a:ext cx="3173254" cy="98750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8644" y="3855363"/>
            <a:ext cx="2679621" cy="726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Identify Relevant Factors</a:t>
            </a:r>
            <a:endParaRPr lang="en-US" sz="2287" dirty="0"/>
          </a:p>
        </p:txBody>
      </p:sp>
      <p:sp>
        <p:nvSpPr>
          <p:cNvPr id="10" name="Text 5"/>
          <p:cNvSpPr/>
          <p:nvPr/>
        </p:nvSpPr>
        <p:spPr>
          <a:xfrm>
            <a:off x="4388644" y="4729758"/>
            <a:ext cx="26796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Determine the key drivers and components that influence the estimate.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081" y="2497574"/>
            <a:ext cx="3173254" cy="98750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61898" y="3855363"/>
            <a:ext cx="2679621" cy="726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Apply Appropriate Approach</a:t>
            </a:r>
            <a:endParaRPr lang="en-US" sz="2287" dirty="0"/>
          </a:p>
        </p:txBody>
      </p:sp>
      <p:sp>
        <p:nvSpPr>
          <p:cNvPr id="13" name="Text 7"/>
          <p:cNvSpPr/>
          <p:nvPr/>
        </p:nvSpPr>
        <p:spPr>
          <a:xfrm>
            <a:off x="7561898" y="4729758"/>
            <a:ext cx="26796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Choose between top-down, bottom-up, or a combination of methods based on the available data and constraints.</a:t>
            </a:r>
            <a:endParaRPr lang="en-US" sz="1944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8335" y="2497574"/>
            <a:ext cx="3173254" cy="98750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735151" y="3855363"/>
            <a:ext cx="2679621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Validate and Refine</a:t>
            </a:r>
            <a:endParaRPr lang="en-US" sz="2287" dirty="0"/>
          </a:p>
        </p:txBody>
      </p:sp>
      <p:sp>
        <p:nvSpPr>
          <p:cNvPr id="16" name="Text 9"/>
          <p:cNvSpPr/>
          <p:nvPr/>
        </p:nvSpPr>
        <p:spPr>
          <a:xfrm>
            <a:off x="10735151" y="4366617"/>
            <a:ext cx="26796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Cross-check the estimate, make adjustments, and ensure it aligns with the stakeholder's needs.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59" y="22302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68693" y="1874044"/>
            <a:ext cx="12692896" cy="14520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Estimating the Number of Rapido Customers per Day</a:t>
            </a: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3943231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Top-Down Approach</a:t>
            </a:r>
            <a:endParaRPr lang="en-US" sz="2287" dirty="0"/>
          </a:p>
        </p:txBody>
      </p:sp>
      <p:sp>
        <p:nvSpPr>
          <p:cNvPr id="6" name="Text 3"/>
          <p:cNvSpPr/>
          <p:nvPr/>
        </p:nvSpPr>
        <p:spPr>
          <a:xfrm>
            <a:off x="968693" y="4553188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Estimate the total daily active users of the Rapido app, then calculate the percentage who request rides on a given day.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407462" y="3943231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Bottom-Up Approach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5407462" y="4553188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Determine the average number of rides per day for each Rapido driver, then multiply by the total number of drivers to get the daily customer estimate.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46231" y="3943231"/>
            <a:ext cx="3194923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Constraints-Led Approach</a:t>
            </a: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9846231" y="4553188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Consider factors like app usage patterns, driver availability, and customer demand during different times of the day and week.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727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968693" y="1874044"/>
            <a:ext cx="12692896" cy="14520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18"/>
              </a:lnSpc>
              <a:buNone/>
            </a:pP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1103971"/>
            <a:ext cx="4986058" cy="523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4400" b="1" kern="0" spc="-4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Top-Down Approach</a:t>
            </a:r>
            <a:endParaRPr lang="en-US" sz="4400" dirty="0"/>
          </a:p>
        </p:txBody>
      </p:sp>
      <p:sp>
        <p:nvSpPr>
          <p:cNvPr id="6" name="Text 3"/>
          <p:cNvSpPr/>
          <p:nvPr/>
        </p:nvSpPr>
        <p:spPr>
          <a:xfrm>
            <a:off x="968693" y="4553188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407462" y="3943231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5407462" y="4553188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46231" y="3943231"/>
            <a:ext cx="3194923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9846231" y="4553188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E4F7FDA-ADD1-FD0A-F804-53A4BBFD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185" y="1784067"/>
            <a:ext cx="967925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Start with Total Population: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Suppose we know the total population of the area where Rapido operates. Let's assume it's a city with a population of 1 million people.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Estimate the Market Share: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Assume that 5% of the population uses Rapido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Calculate Total Customers:</a:t>
            </a:r>
            <a:endParaRPr lang="en-US" alt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Total customers=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Population×Market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share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Total customers=1,000,000×0.05=50,000 customers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0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59" y="10001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968693" y="1874044"/>
            <a:ext cx="12692896" cy="14520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18"/>
              </a:lnSpc>
              <a:buNone/>
            </a:pP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1103971"/>
            <a:ext cx="4986058" cy="523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4400" b="1" kern="0" spc="-46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Bottom-up Approach</a:t>
            </a:r>
            <a:endParaRPr lang="en-US" sz="4400" dirty="0"/>
          </a:p>
        </p:txBody>
      </p:sp>
      <p:sp>
        <p:nvSpPr>
          <p:cNvPr id="6" name="Text 3"/>
          <p:cNvSpPr/>
          <p:nvPr/>
        </p:nvSpPr>
        <p:spPr>
          <a:xfrm>
            <a:off x="968693" y="4553188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407462" y="3943231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5407462" y="4553188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46231" y="3943231"/>
            <a:ext cx="3194923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9846231" y="4553188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B472951-5E87-E1F0-06A1-B427DDC66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45" y="598278"/>
            <a:ext cx="1253823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 Down by Segments: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Break down the potential customer base into segments (e.g., students, office-goers, tourists).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Estimate Each Segment: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Estimate how many customers from each segment might use Rapido in a day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 Up: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up all the estimated numbers from each segment to get the total.</a:t>
            </a:r>
          </a:p>
          <a:p>
            <a:r>
              <a:rPr lang="en-US" dirty="0"/>
              <a:t>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Students: 10,000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Office-goers: 20,000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Tourists: 5,000</a:t>
            </a:r>
          </a:p>
          <a:p>
            <a:r>
              <a:rPr lang="en-US" dirty="0"/>
              <a:t>Total customers=10,000+20,000+5,000=35,000 customers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6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68693" y="1925241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FF75D3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</a:t>
            </a:r>
            <a:endParaRPr lang="en-US" sz="4574" dirty="0"/>
          </a:p>
        </p:txBody>
      </p:sp>
      <p:sp>
        <p:nvSpPr>
          <p:cNvPr id="5" name="Shape 2"/>
          <p:cNvSpPr/>
          <p:nvPr/>
        </p:nvSpPr>
        <p:spPr>
          <a:xfrm>
            <a:off x="968693" y="3422690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150739" y="3526155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744" dirty="0"/>
          </a:p>
        </p:txBody>
      </p:sp>
      <p:sp>
        <p:nvSpPr>
          <p:cNvPr id="7" name="Text 4"/>
          <p:cNvSpPr/>
          <p:nvPr/>
        </p:nvSpPr>
        <p:spPr>
          <a:xfrm>
            <a:off x="1770936" y="342269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Key Takeaways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1770936" y="3933944"/>
            <a:ext cx="3264218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Guesstimating is a valuable skill for making informed decisions with limited data. The top-down, bottom-up, and constraints-led approaches offer different perspectives.</a:t>
            </a:r>
            <a:endParaRPr lang="en-US" sz="1944" dirty="0"/>
          </a:p>
        </p:txBody>
      </p:sp>
      <p:sp>
        <p:nvSpPr>
          <p:cNvPr id="9" name="Shape 6"/>
          <p:cNvSpPr/>
          <p:nvPr/>
        </p:nvSpPr>
        <p:spPr>
          <a:xfrm>
            <a:off x="5281970" y="3422690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464016" y="3526155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744" dirty="0"/>
          </a:p>
        </p:txBody>
      </p:sp>
      <p:sp>
        <p:nvSpPr>
          <p:cNvPr id="11" name="Text 8"/>
          <p:cNvSpPr/>
          <p:nvPr/>
        </p:nvSpPr>
        <p:spPr>
          <a:xfrm>
            <a:off x="6084213" y="342269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Practical Application</a:t>
            </a:r>
            <a:endParaRPr lang="en-US" sz="2287" dirty="0"/>
          </a:p>
        </p:txBody>
      </p:sp>
      <p:sp>
        <p:nvSpPr>
          <p:cNvPr id="12" name="Text 9"/>
          <p:cNvSpPr/>
          <p:nvPr/>
        </p:nvSpPr>
        <p:spPr>
          <a:xfrm>
            <a:off x="6084213" y="3933944"/>
            <a:ext cx="326421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applying these techniques to the Rapido customer estimation problem, you can develop a more accurate and reliable guesstimate.</a:t>
            </a:r>
            <a:endParaRPr lang="en-US" sz="1944" dirty="0"/>
          </a:p>
        </p:txBody>
      </p:sp>
      <p:sp>
        <p:nvSpPr>
          <p:cNvPr id="13" name="Shape 10"/>
          <p:cNvSpPr/>
          <p:nvPr/>
        </p:nvSpPr>
        <p:spPr>
          <a:xfrm>
            <a:off x="9595247" y="3422690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BD0FB"/>
          </a:solidFill>
          <a:ln w="15240">
            <a:solidFill>
              <a:srgbClr val="D1B6E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777293" y="3526155"/>
            <a:ext cx="19133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kern="0" spc="-5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744" dirty="0"/>
          </a:p>
        </p:txBody>
      </p:sp>
      <p:sp>
        <p:nvSpPr>
          <p:cNvPr id="15" name="Text 12"/>
          <p:cNvSpPr/>
          <p:nvPr/>
        </p:nvSpPr>
        <p:spPr>
          <a:xfrm>
            <a:off x="10397490" y="3422690"/>
            <a:ext cx="3067407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Continuous Improvement</a:t>
            </a:r>
            <a:endParaRPr lang="en-US" sz="2287" dirty="0"/>
          </a:p>
        </p:txBody>
      </p:sp>
      <p:sp>
        <p:nvSpPr>
          <p:cNvPr id="16" name="Text 13"/>
          <p:cNvSpPr/>
          <p:nvPr/>
        </p:nvSpPr>
        <p:spPr>
          <a:xfrm>
            <a:off x="10397490" y="3933944"/>
            <a:ext cx="326421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Refine your guesstimating skills through practice, feedback, and a willingness to adapt your approach to the specific challenges at hand.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588</Words>
  <Application>Microsoft Office PowerPoint</Application>
  <PresentationFormat>Custom</PresentationFormat>
  <Paragraphs>107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adonis-web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Anuska Palit</cp:lastModifiedBy>
  <cp:revision>2</cp:revision>
  <dcterms:created xsi:type="dcterms:W3CDTF">2024-06-25T09:24:35Z</dcterms:created>
  <dcterms:modified xsi:type="dcterms:W3CDTF">2024-06-25T12:38:22Z</dcterms:modified>
</cp:coreProperties>
</file>