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08" r:id="rId1"/>
  </p:sldMasterIdLst>
  <p:notesMasterIdLst>
    <p:notesMasterId r:id="rId14"/>
  </p:notesMasterIdLst>
  <p:sldIdLst>
    <p:sldId id="256" r:id="rId2"/>
    <p:sldId id="257" r:id="rId3"/>
    <p:sldId id="258" r:id="rId4"/>
    <p:sldId id="296" r:id="rId5"/>
    <p:sldId id="297" r:id="rId6"/>
    <p:sldId id="260" r:id="rId7"/>
    <p:sldId id="278" r:id="rId8"/>
    <p:sldId id="301" r:id="rId9"/>
    <p:sldId id="300" r:id="rId10"/>
    <p:sldId id="261" r:id="rId11"/>
    <p:sldId id="262" r:id="rId12"/>
    <p:sldId id="303" r:id="rId13"/>
  </p:sldIdLst>
  <p:sldSz cx="9144000" cy="5143500" type="screen16x9"/>
  <p:notesSz cx="6858000" cy="9144000"/>
  <p:embeddedFontLst>
    <p:embeddedFont>
      <p:font typeface="Segoe UI" panose="020B0502040204020203" pitchFamily="3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Adobe Hebrew" panose="02040503050201020203" charset="-79"/>
      <p:regular r:id="rId23"/>
      <p:bold r:id="rId24"/>
      <p:italic r:id="rId25"/>
      <p:boldItalic r:id="rId26"/>
    </p:embeddedFont>
    <p:embeddedFont>
      <p:font typeface="Wingdings 3" panose="05040102010807070707" pitchFamily="18" charset="2"/>
      <p:regular r:id="rId27"/>
    </p:embeddedFont>
    <p:embeddedFont>
      <p:font typeface="Arial Unicode MS" panose="020B0604020202020204" pitchFamily="34" charset="-128"/>
      <p:regular r:id="rId28"/>
    </p:embeddedFont>
    <p:embeddedFont>
      <p:font typeface="Trebuchet MS" panose="020B0603020202020204" pitchFamily="3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
      <p:font typeface="Adobe Garamond Pro Bold" panose="02020702060506020403" charset="0"/>
      <p:bold r:id="rId37"/>
      <p:boldItalic r:id="rId38"/>
    </p:embeddedFont>
    <p:embeddedFont>
      <p:font typeface="Merriweather" panose="020B0604020202020204" charset="0"/>
      <p:regular r:id="rId39"/>
      <p:bold r:id="rId40"/>
      <p:italic r:id="rId41"/>
      <p:boldItalic r:id="rId42"/>
    </p:embeddedFont>
    <p:embeddedFont>
      <p:font typeface="Amatic SC" panose="020B0604020202020204" charset="-79"/>
      <p:regular r:id="rId43"/>
      <p:bold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C226"/>
    <a:srgbClr val="4E5D6D"/>
    <a:srgbClr val="000000"/>
    <a:srgbClr val="F55D4B"/>
    <a:srgbClr val="CED2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snapToGrid="0">
      <p:cViewPr varScale="1">
        <p:scale>
          <a:sx n="91" d="100"/>
          <a:sy n="91" d="100"/>
        </p:scale>
        <p:origin x="7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font" Target="fonts/font2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font" Target="fonts/font3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font" Target="fonts/font2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46" Type="http://schemas.openxmlformats.org/officeDocument/2006/relationships/viewProps" Target="viewProps.xml"/><Relationship Id="rId20" Type="http://schemas.openxmlformats.org/officeDocument/2006/relationships/font" Target="fonts/font6.fntdata"/><Relationship Id="rId41"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603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16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6"/>
        <p:cNvGrpSpPr/>
        <p:nvPr/>
      </p:nvGrpSpPr>
      <p:grpSpPr>
        <a:xfrm>
          <a:off x="0" y="0"/>
          <a:ext cx="0" cy="0"/>
          <a:chOff x="0" y="0"/>
          <a:chExt cx="0" cy="0"/>
        </a:xfrm>
      </p:grpSpPr>
      <p:sp>
        <p:nvSpPr>
          <p:cNvPr id="2127" name="Google Shape;212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8" name="Google Shape;212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6"/>
        <p:cNvGrpSpPr/>
        <p:nvPr/>
      </p:nvGrpSpPr>
      <p:grpSpPr>
        <a:xfrm>
          <a:off x="0" y="0"/>
          <a:ext cx="0" cy="0"/>
          <a:chOff x="0" y="0"/>
          <a:chExt cx="0" cy="0"/>
        </a:xfrm>
      </p:grpSpPr>
      <p:sp>
        <p:nvSpPr>
          <p:cNvPr id="2127" name="Google Shape;212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8" name="Google Shape;212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95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6"/>
        <p:cNvGrpSpPr/>
        <p:nvPr/>
      </p:nvGrpSpPr>
      <p:grpSpPr>
        <a:xfrm>
          <a:off x="0" y="0"/>
          <a:ext cx="0" cy="0"/>
          <a:chOff x="0" y="0"/>
          <a:chExt cx="0" cy="0"/>
        </a:xfrm>
      </p:grpSpPr>
      <p:sp>
        <p:nvSpPr>
          <p:cNvPr id="2127" name="Google Shape;212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8" name="Google Shape;212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799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7679314"/>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746248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174105403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4383420"/>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105023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605239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2115186"/>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9632533"/>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extLst>
      <p:ext uri="{BB962C8B-B14F-4D97-AF65-F5344CB8AC3E}">
        <p14:creationId xmlns:p14="http://schemas.microsoft.com/office/powerpoint/2010/main" val="3652598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72"/>
        <p:cNvGrpSpPr/>
        <p:nvPr/>
      </p:nvGrpSpPr>
      <p:grpSpPr>
        <a:xfrm>
          <a:off x="0" y="0"/>
          <a:ext cx="0" cy="0"/>
          <a:chOff x="0" y="0"/>
          <a:chExt cx="0" cy="0"/>
        </a:xfrm>
      </p:grpSpPr>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76400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4243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754266"/>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84"/>
        <p:cNvGrpSpPr/>
        <p:nvPr/>
      </p:nvGrpSpPr>
      <p:grpSpPr>
        <a:xfrm>
          <a:off x="0" y="0"/>
          <a:ext cx="0" cy="0"/>
          <a:chOff x="0" y="0"/>
          <a:chExt cx="0" cy="0"/>
        </a:xfrm>
      </p:grpSpPr>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907934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color">
  <p:cSld name="Blank color">
    <p:bg>
      <p:bgPr>
        <a:solidFill>
          <a:schemeClr val="accent1"/>
        </a:solidFill>
        <a:effectLst/>
      </p:bgPr>
    </p:bg>
    <p:spTree>
      <p:nvGrpSpPr>
        <p:cNvPr id="1" name="Shape 1775"/>
        <p:cNvGrpSpPr/>
        <p:nvPr/>
      </p:nvGrpSpPr>
      <p:grpSpPr>
        <a:xfrm>
          <a:off x="0" y="0"/>
          <a:ext cx="0" cy="0"/>
          <a:chOff x="0" y="0"/>
          <a:chExt cx="0" cy="0"/>
        </a:xfrm>
      </p:grpSpPr>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1282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2712208"/>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88806167"/>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8320022"/>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44289690"/>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9150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762140"/>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2544564"/>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AAD347D-5ACD-4C99-B74B-A9C85AD731AF}" type="datetimeFigureOut">
              <a:rPr lang="en-US" smtClean="0"/>
              <a:t>1/31/2023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766151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30" r:id="rId21"/>
  </p:sldLayoutIdLst>
  <p:transition>
    <p:fade thruBlk="1"/>
  </p:transition>
  <p:timing>
    <p:tnLst>
      <p:par>
        <p:cTn id="1" dur="indefinite" restart="never" nodeType="tmRoot"/>
      </p:par>
    </p:tnLst>
  </p:timing>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297712" y="489097"/>
            <a:ext cx="8646591" cy="4314131"/>
          </a:xfrm>
          <a:prstGeom prst="rect">
            <a:avLst/>
          </a:prstGeom>
        </p:spPr>
        <p:txBody>
          <a:bodyPr spcFirstLastPara="1" wrap="square" lIns="91425" tIns="91425" rIns="91425" bIns="91425" anchor="ctr" anchorCtr="0">
            <a:noAutofit/>
          </a:bodyPr>
          <a:lstStyle/>
          <a:p>
            <a:pPr lvl="0"/>
            <a:r>
              <a:rPr lang="en-US" sz="3600" b="1" u="sng" dirty="0">
                <a:solidFill>
                  <a:schemeClr val="bg1"/>
                </a:solidFill>
                <a:latin typeface="Verdana" panose="020B0604030504040204" pitchFamily="34" charset="0"/>
                <a:ea typeface="Verdana" panose="020B0604030504040204" pitchFamily="34" charset="0"/>
              </a:rPr>
              <a:t>Online Voting System (OVS</a:t>
            </a:r>
            <a:r>
              <a:rPr lang="en" sz="3600" b="1" u="sng" dirty="0" smtClean="0">
                <a:solidFill>
                  <a:schemeClr val="bg1"/>
                </a:solidFill>
                <a:latin typeface="Verdana" panose="020B0604030504040204" pitchFamily="34" charset="0"/>
                <a:ea typeface="Verdana" panose="020B0604030504040204" pitchFamily="34" charset="0"/>
              </a:rPr>
              <a:t>)</a:t>
            </a:r>
            <a:br>
              <a:rPr lang="en" sz="3600" b="1" u="sng" dirty="0" smtClean="0">
                <a:solidFill>
                  <a:schemeClr val="bg1"/>
                </a:solidFill>
                <a:latin typeface="Verdana" panose="020B0604030504040204" pitchFamily="34" charset="0"/>
                <a:ea typeface="Verdana" panose="020B0604030504040204" pitchFamily="34" charset="0"/>
              </a:rPr>
            </a:br>
            <a:r>
              <a:rPr lang="en" sz="4000" b="1" u="sng" dirty="0">
                <a:solidFill>
                  <a:schemeClr val="tx1"/>
                </a:solidFill>
                <a:latin typeface="Verdana" panose="020B0604030504040204" pitchFamily="34" charset="0"/>
                <a:ea typeface="Verdana" panose="020B0604030504040204" pitchFamily="34" charset="0"/>
              </a:rPr>
              <a:t/>
            </a:r>
            <a:br>
              <a:rPr lang="en" sz="4000" b="1" u="sng" dirty="0">
                <a:solidFill>
                  <a:schemeClr val="tx1"/>
                </a:solidFill>
                <a:latin typeface="Verdana" panose="020B0604030504040204" pitchFamily="34" charset="0"/>
                <a:ea typeface="Verdana" panose="020B0604030504040204" pitchFamily="34" charset="0"/>
              </a:rPr>
            </a:br>
            <a:r>
              <a:rPr lang="en-IN" sz="2000" b="1" dirty="0">
                <a:solidFill>
                  <a:schemeClr val="tx1"/>
                </a:solidFill>
                <a:latin typeface="Segoe UI" panose="020B0502040204020203" pitchFamily="34" charset="0"/>
                <a:cs typeface="Segoe UI" panose="020B0502040204020203" pitchFamily="34" charset="0"/>
              </a:rPr>
              <a:t>Developed </a:t>
            </a:r>
            <a:r>
              <a:rPr lang="en-IN" sz="2000" b="1" dirty="0" smtClean="0">
                <a:solidFill>
                  <a:schemeClr val="tx1"/>
                </a:solidFill>
                <a:latin typeface="Segoe UI" panose="020B0502040204020203" pitchFamily="34" charset="0"/>
                <a:cs typeface="Segoe UI" panose="020B0502040204020203" pitchFamily="34" charset="0"/>
              </a:rPr>
              <a:t>by : </a:t>
            </a:r>
            <a:br>
              <a:rPr lang="en-IN" sz="2000" b="1" dirty="0" smtClean="0">
                <a:solidFill>
                  <a:schemeClr val="tx1"/>
                </a:solidFill>
                <a:latin typeface="Segoe UI" panose="020B0502040204020203" pitchFamily="34" charset="0"/>
                <a:cs typeface="Segoe UI" panose="020B0502040204020203" pitchFamily="34" charset="0"/>
              </a:rPr>
            </a:br>
            <a:r>
              <a:rPr lang="en-IN" sz="2000" dirty="0" smtClean="0">
                <a:solidFill>
                  <a:schemeClr val="tx1"/>
                </a:solidFill>
                <a:latin typeface="Segoe UI" panose="020B0502040204020203" pitchFamily="34" charset="0"/>
                <a:cs typeface="Segoe UI" panose="020B0502040204020203" pitchFamily="34" charset="0"/>
              </a:rPr>
              <a:t/>
            </a:r>
            <a:br>
              <a:rPr lang="en-IN" sz="2000" dirty="0" smtClean="0">
                <a:solidFill>
                  <a:schemeClr val="tx1"/>
                </a:solidFill>
                <a:latin typeface="Segoe UI" panose="020B0502040204020203" pitchFamily="34" charset="0"/>
                <a:cs typeface="Segoe UI" panose="020B0502040204020203" pitchFamily="34" charset="0"/>
              </a:rPr>
            </a:br>
            <a:r>
              <a:rPr lang="en-IN" sz="2000" b="1" dirty="0" err="1" smtClean="0">
                <a:solidFill>
                  <a:schemeClr val="tx1"/>
                </a:solidFill>
                <a:latin typeface="Segoe UI" panose="020B0502040204020203" pitchFamily="34" charset="0"/>
                <a:cs typeface="Segoe UI" panose="020B0502040204020203" pitchFamily="34" charset="0"/>
              </a:rPr>
              <a:t>Aritra</a:t>
            </a:r>
            <a:r>
              <a:rPr lang="en-IN" sz="2000" b="1" dirty="0" smtClean="0">
                <a:solidFill>
                  <a:schemeClr val="tx1"/>
                </a:solidFill>
                <a:latin typeface="Segoe UI" panose="020B0502040204020203" pitchFamily="34" charset="0"/>
                <a:cs typeface="Segoe UI" panose="020B0502040204020203" pitchFamily="34" charset="0"/>
              </a:rPr>
              <a:t> </a:t>
            </a:r>
            <a:r>
              <a:rPr lang="en-IN" sz="2000" b="1" dirty="0">
                <a:solidFill>
                  <a:schemeClr val="tx1"/>
                </a:solidFill>
                <a:latin typeface="Segoe UI" panose="020B0502040204020203" pitchFamily="34" charset="0"/>
                <a:cs typeface="Segoe UI" panose="020B0502040204020203" pitchFamily="34" charset="0"/>
              </a:rPr>
              <a:t>Chakraborty, </a:t>
            </a:r>
            <a:r>
              <a:rPr lang="en-IN" sz="2000" b="1" dirty="0" smtClean="0">
                <a:solidFill>
                  <a:schemeClr val="tx1"/>
                </a:solidFill>
                <a:latin typeface="Segoe UI" panose="020B0502040204020203" pitchFamily="34" charset="0"/>
                <a:cs typeface="Segoe UI" panose="020B0502040204020203" pitchFamily="34" charset="0"/>
              </a:rPr>
              <a:t/>
            </a:r>
            <a:br>
              <a:rPr lang="en-IN" sz="2000" b="1" dirty="0" smtClean="0">
                <a:solidFill>
                  <a:schemeClr val="tx1"/>
                </a:solidFill>
                <a:latin typeface="Segoe UI" panose="020B0502040204020203" pitchFamily="34" charset="0"/>
                <a:cs typeface="Segoe UI" panose="020B0502040204020203" pitchFamily="34" charset="0"/>
              </a:rPr>
            </a:br>
            <a:r>
              <a:rPr lang="en-IN" sz="2000" b="1" dirty="0" err="1" smtClean="0">
                <a:solidFill>
                  <a:schemeClr val="tx1"/>
                </a:solidFill>
                <a:latin typeface="Segoe UI" panose="020B0502040204020203" pitchFamily="34" charset="0"/>
                <a:cs typeface="Segoe UI" panose="020B0502040204020203" pitchFamily="34" charset="0"/>
              </a:rPr>
              <a:t>Aritram</a:t>
            </a:r>
            <a:r>
              <a:rPr lang="en-IN" sz="2000" b="1" dirty="0" smtClean="0">
                <a:solidFill>
                  <a:schemeClr val="tx1"/>
                </a:solidFill>
                <a:latin typeface="Segoe UI" panose="020B0502040204020203" pitchFamily="34" charset="0"/>
                <a:cs typeface="Segoe UI" panose="020B0502040204020203" pitchFamily="34" charset="0"/>
              </a:rPr>
              <a:t> </a:t>
            </a:r>
            <a:r>
              <a:rPr lang="en-IN" sz="2000" b="1" dirty="0">
                <a:solidFill>
                  <a:schemeClr val="tx1"/>
                </a:solidFill>
                <a:latin typeface="Segoe UI" panose="020B0502040204020203" pitchFamily="34" charset="0"/>
                <a:cs typeface="Segoe UI" panose="020B0502040204020203" pitchFamily="34" charset="0"/>
              </a:rPr>
              <a:t>Sarkar, </a:t>
            </a:r>
            <a:r>
              <a:rPr lang="en-IN" sz="2000" b="1" dirty="0" smtClean="0">
                <a:solidFill>
                  <a:schemeClr val="tx1"/>
                </a:solidFill>
                <a:latin typeface="Segoe UI" panose="020B0502040204020203" pitchFamily="34" charset="0"/>
                <a:cs typeface="Segoe UI" panose="020B0502040204020203" pitchFamily="34" charset="0"/>
              </a:rPr>
              <a:t/>
            </a:r>
            <a:br>
              <a:rPr lang="en-IN" sz="2000" b="1" dirty="0" smtClean="0">
                <a:solidFill>
                  <a:schemeClr val="tx1"/>
                </a:solidFill>
                <a:latin typeface="Segoe UI" panose="020B0502040204020203" pitchFamily="34" charset="0"/>
                <a:cs typeface="Segoe UI" panose="020B0502040204020203" pitchFamily="34" charset="0"/>
              </a:rPr>
            </a:br>
            <a:r>
              <a:rPr lang="en-IN" sz="2000" b="1" dirty="0" err="1" smtClean="0">
                <a:solidFill>
                  <a:schemeClr val="tx1"/>
                </a:solidFill>
                <a:latin typeface="Segoe UI" panose="020B0502040204020203" pitchFamily="34" charset="0"/>
                <a:cs typeface="Segoe UI" panose="020B0502040204020203" pitchFamily="34" charset="0"/>
              </a:rPr>
              <a:t>Ankita</a:t>
            </a:r>
            <a:r>
              <a:rPr lang="en-IN" sz="2000" b="1" dirty="0" smtClean="0">
                <a:solidFill>
                  <a:schemeClr val="tx1"/>
                </a:solidFill>
                <a:latin typeface="Segoe UI" panose="020B0502040204020203" pitchFamily="34" charset="0"/>
                <a:cs typeface="Segoe UI" panose="020B0502040204020203" pitchFamily="34" charset="0"/>
              </a:rPr>
              <a:t> Mukherjee </a:t>
            </a:r>
            <a:r>
              <a:rPr lang="en-IN" sz="2000" b="1" dirty="0">
                <a:solidFill>
                  <a:schemeClr val="tx1"/>
                </a:solidFill>
                <a:latin typeface="Segoe UI" panose="020B0502040204020203" pitchFamily="34" charset="0"/>
                <a:cs typeface="Segoe UI" panose="020B0502040204020203" pitchFamily="34" charset="0"/>
              </a:rPr>
              <a:t>and </a:t>
            </a:r>
            <a:r>
              <a:rPr lang="en-IN" sz="2000" b="1" dirty="0" smtClean="0">
                <a:solidFill>
                  <a:schemeClr val="tx1"/>
                </a:solidFill>
                <a:latin typeface="Segoe UI" panose="020B0502040204020203" pitchFamily="34" charset="0"/>
                <a:cs typeface="Segoe UI" panose="020B0502040204020203" pitchFamily="34" charset="0"/>
              </a:rPr>
              <a:t/>
            </a:r>
            <a:br>
              <a:rPr lang="en-IN" sz="2000" b="1" dirty="0" smtClean="0">
                <a:solidFill>
                  <a:schemeClr val="tx1"/>
                </a:solidFill>
                <a:latin typeface="Segoe UI" panose="020B0502040204020203" pitchFamily="34" charset="0"/>
                <a:cs typeface="Segoe UI" panose="020B0502040204020203" pitchFamily="34" charset="0"/>
              </a:rPr>
            </a:br>
            <a:r>
              <a:rPr lang="en-IN" sz="2000" b="1" dirty="0" err="1" smtClean="0">
                <a:solidFill>
                  <a:schemeClr val="tx1"/>
                </a:solidFill>
                <a:latin typeface="Segoe UI" panose="020B0502040204020203" pitchFamily="34" charset="0"/>
                <a:cs typeface="Segoe UI" panose="020B0502040204020203" pitchFamily="34" charset="0"/>
              </a:rPr>
              <a:t>Subhechchha</a:t>
            </a:r>
            <a:r>
              <a:rPr lang="en-IN" sz="2000" b="1" dirty="0" smtClean="0">
                <a:solidFill>
                  <a:schemeClr val="tx1"/>
                </a:solidFill>
                <a:latin typeface="Segoe UI" panose="020B0502040204020203" pitchFamily="34" charset="0"/>
                <a:cs typeface="Segoe UI" panose="020B0502040204020203" pitchFamily="34" charset="0"/>
              </a:rPr>
              <a:t> </a:t>
            </a:r>
            <a:r>
              <a:rPr lang="en-IN" sz="2000" b="1" dirty="0">
                <a:solidFill>
                  <a:schemeClr val="tx1"/>
                </a:solidFill>
                <a:latin typeface="Segoe UI" panose="020B0502040204020203" pitchFamily="34" charset="0"/>
                <a:cs typeface="Segoe UI" panose="020B0502040204020203" pitchFamily="34" charset="0"/>
              </a:rPr>
              <a:t>Pal</a:t>
            </a:r>
            <a:r>
              <a:rPr lang="en-IN" sz="2000" b="1" dirty="0" smtClean="0">
                <a:solidFill>
                  <a:schemeClr val="tx1"/>
                </a:solidFill>
                <a:latin typeface="Segoe UI" panose="020B0502040204020203" pitchFamily="34" charset="0"/>
                <a:cs typeface="Segoe UI" panose="020B0502040204020203" pitchFamily="34" charset="0"/>
              </a:rPr>
              <a:t>,</a:t>
            </a:r>
            <a:br>
              <a:rPr lang="en-IN" sz="2000" b="1" dirty="0" smtClean="0">
                <a:solidFill>
                  <a:schemeClr val="tx1"/>
                </a:solidFill>
                <a:latin typeface="Segoe UI" panose="020B0502040204020203" pitchFamily="34" charset="0"/>
                <a:cs typeface="Segoe UI" panose="020B0502040204020203" pitchFamily="34" charset="0"/>
              </a:rPr>
            </a:br>
            <a:r>
              <a:rPr lang="en-IN" sz="2000" b="1" dirty="0" smtClean="0">
                <a:solidFill>
                  <a:schemeClr val="tx1"/>
                </a:solidFill>
                <a:latin typeface="Segoe UI" panose="020B0502040204020203" pitchFamily="34" charset="0"/>
                <a:cs typeface="Segoe UI" panose="020B0502040204020203" pitchFamily="34" charset="0"/>
              </a:rPr>
              <a:t>Under </a:t>
            </a:r>
            <a:r>
              <a:rPr lang="en-IN" sz="2000" b="1" dirty="0">
                <a:solidFill>
                  <a:schemeClr val="tx1"/>
                </a:solidFill>
                <a:latin typeface="Segoe UI" panose="020B0502040204020203" pitchFamily="34" charset="0"/>
                <a:cs typeface="Segoe UI" panose="020B0502040204020203" pitchFamily="34" charset="0"/>
              </a:rPr>
              <a:t>the active guidance of </a:t>
            </a:r>
            <a:r>
              <a:rPr lang="en-IN" sz="2000" b="1" dirty="0" smtClean="0">
                <a:solidFill>
                  <a:schemeClr val="tx1"/>
                </a:solidFill>
                <a:latin typeface="Segoe UI" panose="020B0502040204020203" pitchFamily="34" charset="0"/>
                <a:cs typeface="Segoe UI" panose="020B0502040204020203" pitchFamily="34" charset="0"/>
              </a:rPr>
              <a:t>Mr</a:t>
            </a:r>
            <a:r>
              <a:rPr lang="en-IN" sz="2000" b="1" dirty="0">
                <a:solidFill>
                  <a:schemeClr val="tx1"/>
                </a:solidFill>
                <a:latin typeface="Segoe UI" panose="020B0502040204020203" pitchFamily="34" charset="0"/>
                <a:cs typeface="Segoe UI" panose="020B0502040204020203" pitchFamily="34" charset="0"/>
              </a:rPr>
              <a:t>. </a:t>
            </a:r>
            <a:r>
              <a:rPr lang="en-IN" sz="2000" b="1" dirty="0" err="1">
                <a:solidFill>
                  <a:schemeClr val="tx1"/>
                </a:solidFill>
                <a:latin typeface="Segoe UI" panose="020B0502040204020203" pitchFamily="34" charset="0"/>
                <a:cs typeface="Segoe UI" panose="020B0502040204020203" pitchFamily="34" charset="0"/>
              </a:rPr>
              <a:t>Swarup</a:t>
            </a:r>
            <a:r>
              <a:rPr lang="en-IN" sz="2000" b="1" dirty="0">
                <a:solidFill>
                  <a:schemeClr val="tx1"/>
                </a:solidFill>
                <a:latin typeface="Segoe UI" panose="020B0502040204020203" pitchFamily="34" charset="0"/>
                <a:cs typeface="Segoe UI" panose="020B0502040204020203" pitchFamily="34" charset="0"/>
              </a:rPr>
              <a:t> </a:t>
            </a:r>
            <a:r>
              <a:rPr lang="en-IN" sz="2000" b="1" dirty="0" err="1" smtClean="0">
                <a:solidFill>
                  <a:schemeClr val="tx1"/>
                </a:solidFill>
                <a:latin typeface="Segoe UI" panose="020B0502040204020203" pitchFamily="34" charset="0"/>
                <a:cs typeface="Segoe UI" panose="020B0502040204020203" pitchFamily="34" charset="0"/>
              </a:rPr>
              <a:t>Chakraborti</a:t>
            </a:r>
            <a:r>
              <a:rPr lang="en-IN" sz="2000" b="1" dirty="0" smtClean="0">
                <a:solidFill>
                  <a:schemeClr val="tx1"/>
                </a:solidFill>
                <a:latin typeface="Segoe UI" panose="020B0502040204020203" pitchFamily="34" charset="0"/>
                <a:cs typeface="Segoe UI" panose="020B0502040204020203" pitchFamily="34" charset="0"/>
              </a:rPr>
              <a:t>,</a:t>
            </a:r>
            <a:br>
              <a:rPr lang="en-IN" sz="2000" b="1" dirty="0" smtClean="0">
                <a:solidFill>
                  <a:schemeClr val="tx1"/>
                </a:solidFill>
                <a:latin typeface="Segoe UI" panose="020B0502040204020203" pitchFamily="34" charset="0"/>
                <a:cs typeface="Segoe UI" panose="020B0502040204020203" pitchFamily="34" charset="0"/>
              </a:rPr>
            </a:br>
            <a:r>
              <a:rPr lang="en-US" sz="2000" b="1" dirty="0">
                <a:solidFill>
                  <a:srgbClr val="2C3E50"/>
                </a:solidFill>
                <a:latin typeface="Segoe UI" panose="020B0502040204020203" pitchFamily="34" charset="0"/>
                <a:ea typeface="Merriweather"/>
                <a:cs typeface="Segoe UI" panose="020B0502040204020203" pitchFamily="34" charset="0"/>
                <a:sym typeface="Merriweather"/>
              </a:rPr>
              <a:t>Computer Society of India, </a:t>
            </a:r>
            <a:r>
              <a:rPr lang="en-US" sz="2000" b="1" dirty="0" smtClean="0">
                <a:solidFill>
                  <a:srgbClr val="2C3E50"/>
                </a:solidFill>
                <a:latin typeface="Segoe UI" panose="020B0502040204020203" pitchFamily="34" charset="0"/>
                <a:ea typeface="Merriweather"/>
                <a:cs typeface="Segoe UI" panose="020B0502040204020203" pitchFamily="34" charset="0"/>
                <a:sym typeface="Merriweather"/>
              </a:rPr>
              <a:t>Kolkata Chapter</a:t>
            </a:r>
            <a:endParaRPr sz="2000" b="1" dirty="0">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434171"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600" b="0" u="sng" dirty="0">
                <a:solidFill>
                  <a:srgbClr val="90C226"/>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Future Scope</a:t>
            </a:r>
            <a:endParaRPr sz="3600" b="0" u="sng" dirty="0">
              <a:solidFill>
                <a:srgbClr val="90C226"/>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28" name="Google Shape;1928;p18"/>
          <p:cNvSpPr txBox="1">
            <a:spLocks noGrp="1"/>
          </p:cNvSpPr>
          <p:nvPr>
            <p:ph type="body" idx="1"/>
          </p:nvPr>
        </p:nvSpPr>
        <p:spPr>
          <a:xfrm>
            <a:off x="434171" y="904500"/>
            <a:ext cx="7578079" cy="3782772"/>
          </a:xfrm>
          <a:prstGeom prst="rect">
            <a:avLst/>
          </a:prstGeom>
        </p:spPr>
        <p:txBody>
          <a:bodyPr spcFirstLastPara="1" wrap="square" lIns="91425" tIns="91425" rIns="91425" bIns="91425" anchor="t" anchorCtr="0">
            <a:noAutofit/>
          </a:bodyPr>
          <a:lstStyle/>
          <a:p>
            <a:pPr>
              <a:buFont typeface="Courier New" panose="02070309020205020404" pitchFamily="49" charset="0"/>
              <a:buChar char="o"/>
            </a:pPr>
            <a:r>
              <a:rPr lang="en-US" sz="1400" b="1" dirty="0">
                <a:solidFill>
                  <a:srgbClr val="4E5D6D"/>
                </a:solidFill>
                <a:latin typeface="Segoe UI" panose="020B0502040204020203" pitchFamily="34" charset="0"/>
                <a:cs typeface="Segoe UI" panose="020B0502040204020203" pitchFamily="34" charset="0"/>
              </a:rPr>
              <a:t>Integration with national ID systems: Online voting portals can be integrated with national ID systems to ensure voter authentication and prevent fraud.</a:t>
            </a:r>
          </a:p>
          <a:p>
            <a:pPr>
              <a:buFont typeface="Courier New" panose="02070309020205020404" pitchFamily="49" charset="0"/>
              <a:buChar char="o"/>
            </a:pPr>
            <a:r>
              <a:rPr lang="en-US" sz="1400" b="1" dirty="0">
                <a:solidFill>
                  <a:srgbClr val="4E5D6D"/>
                </a:solidFill>
                <a:latin typeface="Segoe UI" panose="020B0502040204020203" pitchFamily="34" charset="0"/>
                <a:cs typeface="Segoe UI" panose="020B0502040204020203" pitchFamily="34" charset="0"/>
              </a:rPr>
              <a:t>Mobile voting: The voting portal can be accessed from mobile devices to increase accessibility and voter turnout.</a:t>
            </a:r>
          </a:p>
          <a:p>
            <a:pPr>
              <a:buFont typeface="Courier New" panose="02070309020205020404" pitchFamily="49" charset="0"/>
              <a:buChar char="o"/>
            </a:pPr>
            <a:r>
              <a:rPr lang="en-US" sz="1400" b="1" dirty="0">
                <a:solidFill>
                  <a:srgbClr val="4E5D6D"/>
                </a:solidFill>
                <a:latin typeface="Segoe UI" panose="020B0502040204020203" pitchFamily="34" charset="0"/>
                <a:cs typeface="Segoe UI" panose="020B0502040204020203" pitchFamily="34" charset="0"/>
              </a:rPr>
              <a:t>AI-based systems: AI-based systems  can be used for voter registration, candidate selection, and vote counting to increase efficiency and accuracy.</a:t>
            </a:r>
          </a:p>
          <a:p>
            <a:pPr>
              <a:buFont typeface="Courier New" panose="02070309020205020404" pitchFamily="49" charset="0"/>
              <a:buChar char="o"/>
            </a:pPr>
            <a:r>
              <a:rPr lang="en-US" sz="1400" b="1" dirty="0">
                <a:solidFill>
                  <a:srgbClr val="4E5D6D"/>
                </a:solidFill>
                <a:latin typeface="Segoe UI" panose="020B0502040204020203" pitchFamily="34" charset="0"/>
                <a:cs typeface="Segoe UI" panose="020B0502040204020203" pitchFamily="34" charset="0"/>
              </a:rPr>
              <a:t>Multi-language support: The voting portal can be made available in multiple languages to increase accessibility for non-English speakers.</a:t>
            </a:r>
          </a:p>
          <a:p>
            <a:pPr>
              <a:buFont typeface="Courier New" panose="02070309020205020404" pitchFamily="49" charset="0"/>
              <a:buChar char="o"/>
            </a:pPr>
            <a:r>
              <a:rPr lang="en-US" sz="1400" b="1" dirty="0">
                <a:solidFill>
                  <a:srgbClr val="4E5D6D"/>
                </a:solidFill>
                <a:latin typeface="Segoe UI" panose="020B0502040204020203" pitchFamily="34" charset="0"/>
                <a:cs typeface="Segoe UI" panose="020B0502040204020203" pitchFamily="34" charset="0"/>
              </a:rPr>
              <a:t>Real-time voting results: The voting portal can provide real-time voting results, allowing citizens to track the progress of the election in real-time.</a:t>
            </a:r>
          </a:p>
          <a:p>
            <a:pPr>
              <a:buFont typeface="Courier New" panose="02070309020205020404" pitchFamily="49" charset="0"/>
              <a:buChar char="o"/>
            </a:pPr>
            <a:r>
              <a:rPr lang="en-US" sz="1400" b="1" dirty="0">
                <a:solidFill>
                  <a:srgbClr val="4E5D6D"/>
                </a:solidFill>
                <a:latin typeface="Segoe UI" panose="020B0502040204020203" pitchFamily="34" charset="0"/>
                <a:cs typeface="Segoe UI" panose="020B0502040204020203" pitchFamily="34" charset="0"/>
              </a:rPr>
              <a:t>Remote Voting : For citizens who are abroad or unable to physically go to polling station, the portal can be accessible remotely and they can cast their vote from anywhere in the world.</a:t>
            </a:r>
          </a:p>
          <a:p>
            <a:pPr>
              <a:buFont typeface="Courier New" panose="02070309020205020404" pitchFamily="49" charset="0"/>
              <a:buChar char="o"/>
            </a:pPr>
            <a:r>
              <a:rPr lang="en-US" sz="1400" b="1" dirty="0">
                <a:solidFill>
                  <a:srgbClr val="4E5D6D"/>
                </a:solidFill>
                <a:latin typeface="Segoe UI" panose="020B0502040204020203" pitchFamily="34" charset="0"/>
                <a:cs typeface="Segoe UI" panose="020B0502040204020203" pitchFamily="34" charset="0"/>
              </a:rPr>
              <a:t>E-Voting for all: The portal can be extended to cover all types of voting, including referendums, recall elections, and more.</a:t>
            </a:r>
            <a:endParaRPr sz="1400" b="1" dirty="0">
              <a:solidFill>
                <a:srgbClr val="4E5D6D"/>
              </a:solidFill>
              <a:latin typeface="Segoe UI" panose="020B0502040204020203" pitchFamily="34" charset="0"/>
              <a:cs typeface="Segoe UI" panose="020B0502040204020203" pitchFamily="34" charset="0"/>
            </a:endParaRPr>
          </a:p>
        </p:txBody>
      </p:sp>
      <p:sp>
        <p:nvSpPr>
          <p:cNvPr id="1929" name="Google Shape;192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8" name="Google Shape;1938;p1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934" name="Google Shape;1934;p19"/>
          <p:cNvSpPr txBox="1">
            <a:spLocks noGrp="1"/>
          </p:cNvSpPr>
          <p:nvPr>
            <p:ph type="ctrTitle" idx="4294967295"/>
          </p:nvPr>
        </p:nvSpPr>
        <p:spPr>
          <a:xfrm>
            <a:off x="486955" y="581025"/>
            <a:ext cx="6394450" cy="100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000" u="sng" dirty="0">
                <a:solidFill>
                  <a:srgbClr val="FFFFFF"/>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Bibliography:</a:t>
            </a:r>
            <a:endParaRPr sz="4000" u="sng" dirty="0">
              <a:solidFill>
                <a:srgbClr val="FFFFFF"/>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35" name="Google Shape;1935;p19"/>
          <p:cNvSpPr txBox="1">
            <a:spLocks noGrp="1"/>
          </p:cNvSpPr>
          <p:nvPr>
            <p:ph type="subTitle" idx="4294967295"/>
          </p:nvPr>
        </p:nvSpPr>
        <p:spPr>
          <a:xfrm>
            <a:off x="-1" y="1584325"/>
            <a:ext cx="7368363" cy="266065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IN" sz="2000" i="1" dirty="0">
                <a:solidFill>
                  <a:schemeClr val="bg1"/>
                </a:solidFill>
                <a:latin typeface="Adobe Hebrew" panose="02040503050201020203" pitchFamily="18" charset="-79"/>
                <a:cs typeface="Adobe Hebrew" panose="02040503050201020203" pitchFamily="18" charset="-79"/>
              </a:rPr>
              <a:t>Books:</a:t>
            </a:r>
            <a:endParaRPr lang="en-IN" sz="1200" i="1" dirty="0">
              <a:latin typeface="Adobe Hebrew" panose="02040503050201020203" pitchFamily="18" charset="-79"/>
              <a:cs typeface="Adobe Hebrew" panose="02040503050201020203" pitchFamily="18" charset="-79"/>
            </a:endParaRPr>
          </a:p>
          <a:p>
            <a:pPr marL="342900" indent="-342900">
              <a:spcBef>
                <a:spcPts val="600"/>
              </a:spcBef>
              <a:buFont typeface="+mj-lt"/>
              <a:buAutoNum type="arabicPeriod"/>
            </a:pPr>
            <a:r>
              <a:rPr lang="en-IN" sz="1400" b="1" dirty="0" smtClean="0">
                <a:latin typeface="Segoe UI" panose="020B0502040204020203" pitchFamily="34" charset="0"/>
                <a:cs typeface="Segoe UI" panose="020B0502040204020203" pitchFamily="34" charset="0"/>
              </a:rPr>
              <a:t>1. Java </a:t>
            </a:r>
            <a:r>
              <a:rPr lang="en-IN" sz="1400" b="1" dirty="0">
                <a:latin typeface="Segoe UI" panose="020B0502040204020203" pitchFamily="34" charset="0"/>
                <a:cs typeface="Segoe UI" panose="020B0502040204020203" pitchFamily="34" charset="0"/>
              </a:rPr>
              <a:t>2 Black </a:t>
            </a:r>
            <a:r>
              <a:rPr lang="en-IN" sz="1400" b="1" dirty="0" smtClean="0">
                <a:latin typeface="Segoe UI" panose="020B0502040204020203" pitchFamily="34" charset="0"/>
                <a:cs typeface="Segoe UI" panose="020B0502040204020203" pitchFamily="34" charset="0"/>
              </a:rPr>
              <a:t>Book</a:t>
            </a:r>
            <a:r>
              <a:rPr lang="en-IN" sz="1400" b="1" dirty="0">
                <a:latin typeface="Segoe UI" panose="020B0502040204020203" pitchFamily="34" charset="0"/>
                <a:cs typeface="Segoe UI" panose="020B0502040204020203" pitchFamily="34" charset="0"/>
              </a:rPr>
              <a:t>,</a:t>
            </a:r>
            <a:r>
              <a:rPr lang="en-IN" sz="1400" b="1" dirty="0" smtClean="0">
                <a:latin typeface="Segoe UI" panose="020B0502040204020203" pitchFamily="34" charset="0"/>
                <a:cs typeface="Segoe UI" panose="020B0502040204020203" pitchFamily="34" charset="0"/>
              </a:rPr>
              <a:t> By </a:t>
            </a:r>
            <a:r>
              <a:rPr lang="en-IN" sz="1400" b="1" dirty="0" err="1" smtClean="0">
                <a:latin typeface="Segoe UI" panose="020B0502040204020203" pitchFamily="34" charset="0"/>
                <a:cs typeface="Segoe UI" panose="020B0502040204020203" pitchFamily="34" charset="0"/>
              </a:rPr>
              <a:t>Holzner</a:t>
            </a:r>
            <a:r>
              <a:rPr lang="en-IN" sz="1400" b="1" dirty="0">
                <a:latin typeface="Segoe UI" panose="020B0502040204020203" pitchFamily="34" charset="0"/>
                <a:cs typeface="Segoe UI" panose="020B0502040204020203" pitchFamily="34" charset="0"/>
              </a:rPr>
              <a:t>, Steven. </a:t>
            </a:r>
            <a:r>
              <a:rPr lang="en-IN" sz="1400" b="1" dirty="0" smtClean="0">
                <a:latin typeface="Segoe UI" panose="020B0502040204020203" pitchFamily="34" charset="0"/>
                <a:cs typeface="Segoe UI" panose="020B0502040204020203" pitchFamily="34" charset="0"/>
              </a:rPr>
              <a:t>Coriolis </a:t>
            </a:r>
            <a:r>
              <a:rPr lang="en-IN" sz="1400" b="1" dirty="0">
                <a:latin typeface="Segoe UI" panose="020B0502040204020203" pitchFamily="34" charset="0"/>
                <a:cs typeface="Segoe UI" panose="020B0502040204020203" pitchFamily="34" charset="0"/>
              </a:rPr>
              <a:t>Group, 2000.</a:t>
            </a:r>
          </a:p>
          <a:p>
            <a:pPr marL="342900" indent="-342900">
              <a:spcBef>
                <a:spcPts val="600"/>
              </a:spcBef>
              <a:buFont typeface="+mj-lt"/>
              <a:buAutoNum type="arabicPeriod"/>
            </a:pPr>
            <a:r>
              <a:rPr lang="en-IN" sz="1400" b="1" dirty="0" smtClean="0">
                <a:latin typeface="Segoe UI" panose="020B0502040204020203" pitchFamily="34" charset="0"/>
                <a:cs typeface="Segoe UI" panose="020B0502040204020203" pitchFamily="34" charset="0"/>
              </a:rPr>
              <a:t>2. Java </a:t>
            </a:r>
            <a:r>
              <a:rPr lang="en-IN" sz="1400" b="1" dirty="0">
                <a:latin typeface="Segoe UI" panose="020B0502040204020203" pitchFamily="34" charset="0"/>
                <a:cs typeface="Segoe UI" panose="020B0502040204020203" pitchFamily="34" charset="0"/>
              </a:rPr>
              <a:t>Server Programming (J2EE 1.4) Black </a:t>
            </a:r>
            <a:r>
              <a:rPr lang="en-IN" sz="1400" b="1" dirty="0" smtClean="0">
                <a:latin typeface="Segoe UI" panose="020B0502040204020203" pitchFamily="34" charset="0"/>
                <a:cs typeface="Segoe UI" panose="020B0502040204020203" pitchFamily="34" charset="0"/>
              </a:rPr>
              <a:t>Book, </a:t>
            </a:r>
            <a:r>
              <a:rPr lang="en-IN" sz="1400" b="1" dirty="0" err="1">
                <a:latin typeface="Segoe UI" panose="020B0502040204020203" pitchFamily="34" charset="0"/>
                <a:cs typeface="Segoe UI" panose="020B0502040204020203" pitchFamily="34" charset="0"/>
              </a:rPr>
              <a:t>Alur</a:t>
            </a:r>
            <a:r>
              <a:rPr lang="en-IN" sz="1400" b="1" dirty="0">
                <a:latin typeface="Segoe UI" panose="020B0502040204020203" pitchFamily="34" charset="0"/>
                <a:cs typeface="Segoe UI" panose="020B0502040204020203" pitchFamily="34" charset="0"/>
              </a:rPr>
              <a:t>, Deepak, Dan </a:t>
            </a:r>
            <a:r>
              <a:rPr lang="en-IN" sz="1400" b="1" dirty="0" err="1">
                <a:latin typeface="Segoe UI" panose="020B0502040204020203" pitchFamily="34" charset="0"/>
                <a:cs typeface="Segoe UI" panose="020B0502040204020203" pitchFamily="34" charset="0"/>
              </a:rPr>
              <a:t>Malks</a:t>
            </a:r>
            <a:r>
              <a:rPr lang="en-IN" sz="1400" b="1" dirty="0">
                <a:latin typeface="Segoe UI" panose="020B0502040204020203" pitchFamily="34" charset="0"/>
                <a:cs typeface="Segoe UI" panose="020B0502040204020203" pitchFamily="34" charset="0"/>
              </a:rPr>
              <a:t>, and John </a:t>
            </a:r>
            <a:r>
              <a:rPr lang="en-IN" sz="1400" b="1" dirty="0" err="1">
                <a:latin typeface="Segoe UI" panose="020B0502040204020203" pitchFamily="34" charset="0"/>
                <a:cs typeface="Segoe UI" panose="020B0502040204020203" pitchFamily="34" charset="0"/>
              </a:rPr>
              <a:t>Crupi</a:t>
            </a:r>
            <a:r>
              <a:rPr lang="en-IN" sz="1400" b="1" dirty="0">
                <a:latin typeface="Segoe UI" panose="020B0502040204020203" pitchFamily="34" charset="0"/>
                <a:cs typeface="Segoe UI" panose="020B0502040204020203" pitchFamily="34" charset="0"/>
              </a:rPr>
              <a:t>. </a:t>
            </a:r>
            <a:r>
              <a:rPr lang="en-IN" sz="1400" b="1" dirty="0" err="1" smtClean="0">
                <a:latin typeface="Segoe UI" panose="020B0502040204020203" pitchFamily="34" charset="0"/>
                <a:cs typeface="Segoe UI" panose="020B0502040204020203" pitchFamily="34" charset="0"/>
              </a:rPr>
              <a:t>Dreamtech</a:t>
            </a:r>
            <a:r>
              <a:rPr lang="en-IN" sz="1400" b="1" dirty="0" smtClean="0">
                <a:latin typeface="Segoe UI" panose="020B0502040204020203" pitchFamily="34" charset="0"/>
                <a:cs typeface="Segoe UI" panose="020B0502040204020203" pitchFamily="34" charset="0"/>
              </a:rPr>
              <a:t> </a:t>
            </a:r>
            <a:r>
              <a:rPr lang="en-IN" sz="1400" b="1" dirty="0">
                <a:latin typeface="Segoe UI" panose="020B0502040204020203" pitchFamily="34" charset="0"/>
                <a:cs typeface="Segoe UI" panose="020B0502040204020203" pitchFamily="34" charset="0"/>
              </a:rPr>
              <a:t>Press, 2005</a:t>
            </a:r>
            <a:r>
              <a:rPr lang="en-IN" sz="1400" b="1" dirty="0" smtClean="0">
                <a:latin typeface="Segoe UI" panose="020B0502040204020203" pitchFamily="34" charset="0"/>
                <a:cs typeface="Segoe UI" panose="020B0502040204020203" pitchFamily="34" charset="0"/>
              </a:rPr>
              <a:t>.</a:t>
            </a:r>
          </a:p>
          <a:p>
            <a:pPr marL="342900" indent="-342900">
              <a:spcBef>
                <a:spcPts val="600"/>
              </a:spcBef>
              <a:buFont typeface="+mj-lt"/>
              <a:buAutoNum type="arabicPeriod"/>
            </a:pPr>
            <a:r>
              <a:rPr lang="en-IN" sz="1400" b="1" dirty="0" smtClean="0">
                <a:latin typeface="Segoe UI" panose="020B0502040204020203" pitchFamily="34" charset="0"/>
                <a:cs typeface="Segoe UI" panose="020B0502040204020203" pitchFamily="34" charset="0"/>
              </a:rPr>
              <a:t>3. HTML book by Ivan </a:t>
            </a:r>
            <a:r>
              <a:rPr lang="en-IN" sz="1400" b="1" dirty="0" err="1" smtClean="0">
                <a:latin typeface="Segoe UI" panose="020B0502040204020203" pitchFamily="34" charset="0"/>
                <a:cs typeface="Segoe UI" panose="020B0502040204020203" pitchFamily="34" charset="0"/>
              </a:rPr>
              <a:t>Bayross</a:t>
            </a:r>
            <a:endParaRPr lang="en-IN" sz="1400" b="1" dirty="0" smtClean="0">
              <a:latin typeface="Segoe UI" panose="020B0502040204020203" pitchFamily="34" charset="0"/>
              <a:cs typeface="Segoe UI" panose="020B0502040204020203" pitchFamily="34" charset="0"/>
            </a:endParaRPr>
          </a:p>
          <a:p>
            <a:pPr marL="342900" lvl="0" indent="-342900">
              <a:spcBef>
                <a:spcPts val="600"/>
              </a:spcBef>
              <a:buFont typeface="+mj-lt"/>
              <a:buAutoNum type="arabicPeriod"/>
            </a:pPr>
            <a:r>
              <a:rPr lang="en-IN" sz="1400" b="1" dirty="0" smtClean="0">
                <a:latin typeface="Segoe UI" panose="020B0502040204020203" pitchFamily="34" charset="0"/>
                <a:cs typeface="Segoe UI" panose="020B0502040204020203" pitchFamily="34" charset="0"/>
              </a:rPr>
              <a:t>4. https</a:t>
            </a:r>
            <a:r>
              <a:rPr lang="en-IN" sz="1400" b="1" dirty="0">
                <a:latin typeface="Segoe UI" panose="020B0502040204020203" pitchFamily="34" charset="0"/>
                <a:cs typeface="Segoe UI" panose="020B0502040204020203" pitchFamily="34" charset="0"/>
              </a:rPr>
              <a:t>://www.w3resource.com/</a:t>
            </a:r>
          </a:p>
          <a:p>
            <a:pPr marL="342900" lvl="0" indent="-342900">
              <a:spcBef>
                <a:spcPts val="0"/>
              </a:spcBef>
              <a:buFont typeface="+mj-lt"/>
              <a:buAutoNum type="arabicPeriod"/>
            </a:pPr>
            <a:r>
              <a:rPr lang="en-IN" sz="1400" b="1" dirty="0" smtClean="0">
                <a:latin typeface="Segoe UI" panose="020B0502040204020203" pitchFamily="34" charset="0"/>
                <a:cs typeface="Segoe UI" panose="020B0502040204020203" pitchFamily="34" charset="0"/>
              </a:rPr>
              <a:t>5. https</a:t>
            </a:r>
            <a:r>
              <a:rPr lang="en-IN" sz="1400" b="1" dirty="0">
                <a:latin typeface="Segoe UI" panose="020B0502040204020203" pitchFamily="34" charset="0"/>
                <a:cs typeface="Segoe UI" panose="020B0502040204020203" pitchFamily="34" charset="0"/>
              </a:rPr>
              <a:t>://www.wikipedia.org/</a:t>
            </a:r>
          </a:p>
          <a:p>
            <a:pPr marL="0" lvl="0" indent="0">
              <a:spcBef>
                <a:spcPts val="600"/>
              </a:spcBef>
              <a:buNone/>
            </a:pPr>
            <a:endParaRPr lang="en-IN" sz="1400" i="1" dirty="0" smtClean="0">
              <a:latin typeface="Segoe UI" panose="020B0502040204020203" pitchFamily="34" charset="0"/>
              <a:cs typeface="Segoe UI" panose="020B0502040204020203" pitchFamily="34" charset="0"/>
            </a:endParaRPr>
          </a:p>
          <a:p>
            <a:pPr marL="0" lvl="0" indent="0">
              <a:spcBef>
                <a:spcPts val="600"/>
              </a:spcBef>
              <a:buNone/>
            </a:pPr>
            <a:endParaRPr lang="en-IN" sz="1400" i="1" dirty="0">
              <a:latin typeface="Segoe UI" panose="020B0502040204020203" pitchFamily="34" charset="0"/>
              <a:cs typeface="Segoe UI" panose="020B0502040204020203" pitchFamily="34" charset="0"/>
            </a:endParaRPr>
          </a:p>
          <a:p>
            <a:pPr marL="0" lvl="0" indent="0" rtl="0">
              <a:spcBef>
                <a:spcPts val="600"/>
              </a:spcBef>
              <a:spcAft>
                <a:spcPts val="0"/>
              </a:spcAft>
              <a:buNone/>
            </a:pPr>
            <a:endParaRPr lang="en-IN" sz="1200" i="1" dirty="0">
              <a:latin typeface="Adobe Hebrew" panose="02040503050201020203" pitchFamily="18" charset="-79"/>
              <a:cs typeface="Adobe Hebrew" panose="02040503050201020203" pitchFamily="18" charset="-79"/>
            </a:endParaRPr>
          </a:p>
          <a:p>
            <a:pPr marL="0" lvl="0" indent="0">
              <a:spcBef>
                <a:spcPts val="600"/>
              </a:spcBef>
              <a:buNone/>
            </a:pPr>
            <a:endParaRPr lang="en-IN" sz="2000" i="1" dirty="0">
              <a:solidFill>
                <a:schemeClr val="bg1"/>
              </a:solidFill>
              <a:latin typeface="Adobe Hebrew" panose="02040503050201020203" pitchFamily="18" charset="-79"/>
              <a:cs typeface="Adobe Hebrew" panose="02040503050201020203" pitchFamily="18" charset="-79"/>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691116"/>
          </a:xfrm>
        </p:spPr>
        <p:txBody>
          <a:bodyPr/>
          <a:lstStyle/>
          <a:p>
            <a:r>
              <a:rPr lang="en-US" u="sng" dirty="0" smtClean="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Bibliography Continue:</a:t>
            </a:r>
            <a:endParaRPr lang="en-US" u="sng"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ext Placeholder 2"/>
          <p:cNvSpPr>
            <a:spLocks noGrp="1"/>
          </p:cNvSpPr>
          <p:nvPr>
            <p:ph type="body" idx="1"/>
          </p:nvPr>
        </p:nvSpPr>
        <p:spPr>
          <a:xfrm>
            <a:off x="508000" y="967564"/>
            <a:ext cx="6447501" cy="3489030"/>
          </a:xfrm>
        </p:spPr>
        <p:txBody>
          <a:bodyPr>
            <a:normAutofit/>
          </a:bodyPr>
          <a:lstStyle/>
          <a:p>
            <a:pPr lvl="0">
              <a:spcBef>
                <a:spcPts val="0"/>
              </a:spcBef>
            </a:pPr>
            <a:r>
              <a:rPr lang="en-IN" sz="1400" b="1" dirty="0" smtClean="0">
                <a:latin typeface="Segoe UI" panose="020B0502040204020203" pitchFamily="34" charset="0"/>
                <a:cs typeface="Segoe UI" panose="020B0502040204020203" pitchFamily="34" charset="0"/>
              </a:rPr>
              <a:t>Websites</a:t>
            </a:r>
            <a:endParaRPr lang="en-IN" sz="1400" b="1" dirty="0">
              <a:latin typeface="Segoe UI" panose="020B0502040204020203" pitchFamily="34" charset="0"/>
              <a:cs typeface="Segoe UI" panose="020B0502040204020203" pitchFamily="34" charset="0"/>
            </a:endParaRPr>
          </a:p>
          <a:p>
            <a:pPr lvl="0">
              <a:spcBef>
                <a:spcPts val="600"/>
              </a:spcBef>
            </a:pPr>
            <a:r>
              <a:rPr lang="en-IN" sz="1400" b="1" dirty="0">
                <a:latin typeface="Segoe UI" panose="020B0502040204020203" pitchFamily="34" charset="0"/>
                <a:cs typeface="Segoe UI" panose="020B0502040204020203" pitchFamily="34" charset="0"/>
              </a:rPr>
              <a:t>For resources</a:t>
            </a:r>
            <a:r>
              <a:rPr lang="en-IN" sz="1400" b="1" dirty="0" smtClean="0">
                <a:latin typeface="Segoe UI" panose="020B0502040204020203" pitchFamily="34" charset="0"/>
                <a:cs typeface="Segoe UI" panose="020B0502040204020203" pitchFamily="34" charset="0"/>
              </a:rPr>
              <a:t>:</a:t>
            </a:r>
          </a:p>
          <a:p>
            <a:pPr lvl="0">
              <a:spcBef>
                <a:spcPts val="600"/>
              </a:spcBef>
            </a:pPr>
            <a:endParaRPr lang="en-IN" sz="1400" b="1" dirty="0">
              <a:latin typeface="Segoe UI" panose="020B0502040204020203" pitchFamily="34" charset="0"/>
              <a:cs typeface="Segoe UI" panose="020B0502040204020203" pitchFamily="34" charset="0"/>
            </a:endParaRPr>
          </a:p>
          <a:p>
            <a:pPr lvl="0">
              <a:spcBef>
                <a:spcPts val="0"/>
              </a:spcBef>
            </a:pPr>
            <a:r>
              <a:rPr lang="en-IN" sz="1400" b="1" dirty="0" smtClean="0">
                <a:latin typeface="Segoe UI" panose="020B0502040204020203" pitchFamily="34" charset="0"/>
                <a:cs typeface="Segoe UI" panose="020B0502040204020203" pitchFamily="34" charset="0"/>
              </a:rPr>
              <a:t>https</a:t>
            </a:r>
            <a:r>
              <a:rPr lang="en-IN" sz="1400" b="1" dirty="0">
                <a:latin typeface="Segoe UI" panose="020B0502040204020203" pitchFamily="34" charset="0"/>
                <a:cs typeface="Segoe UI" panose="020B0502040204020203" pitchFamily="34" charset="0"/>
              </a:rPr>
              <a:t>://tomcat.apache.org/download-10.cgi</a:t>
            </a:r>
          </a:p>
          <a:p>
            <a:pPr lvl="0">
              <a:spcBef>
                <a:spcPts val="0"/>
              </a:spcBef>
            </a:pPr>
            <a:r>
              <a:rPr lang="en-IN" sz="1400" b="1" dirty="0">
                <a:latin typeface="Segoe UI" panose="020B0502040204020203" pitchFamily="34" charset="0"/>
                <a:cs typeface="Segoe UI" panose="020B0502040204020203" pitchFamily="34" charset="0"/>
              </a:rPr>
              <a:t>https://getbootstrap.com/</a:t>
            </a:r>
          </a:p>
          <a:p>
            <a:pPr lvl="0">
              <a:spcBef>
                <a:spcPts val="0"/>
              </a:spcBef>
            </a:pPr>
            <a:r>
              <a:rPr lang="en-IN" sz="1400" b="1" dirty="0">
                <a:latin typeface="Segoe UI" panose="020B0502040204020203" pitchFamily="34" charset="0"/>
                <a:cs typeface="Segoe UI" panose="020B0502040204020203" pitchFamily="34" charset="0"/>
              </a:rPr>
              <a:t>https://www.eclipse.org/</a:t>
            </a:r>
          </a:p>
          <a:p>
            <a:pPr lvl="0">
              <a:spcBef>
                <a:spcPts val="0"/>
              </a:spcBef>
            </a:pPr>
            <a:r>
              <a:rPr lang="en-IN" sz="1400" b="1" dirty="0">
                <a:latin typeface="Segoe UI" panose="020B0502040204020203" pitchFamily="34" charset="0"/>
                <a:cs typeface="Segoe UI" panose="020B0502040204020203" pitchFamily="34" charset="0"/>
              </a:rPr>
              <a:t>https://dev.mysql.com/</a:t>
            </a:r>
          </a:p>
          <a:p>
            <a:pPr>
              <a:spcBef>
                <a:spcPts val="600"/>
              </a:spcBef>
            </a:pPr>
            <a:r>
              <a:rPr lang="en-IN" sz="1400" b="1" dirty="0">
                <a:latin typeface="Segoe UI" panose="020B0502040204020203" pitchFamily="34" charset="0"/>
                <a:cs typeface="Segoe UI" panose="020B0502040204020203" pitchFamily="34" charset="0"/>
              </a:rPr>
              <a:t>https</a:t>
            </a:r>
            <a:r>
              <a:rPr lang="en-IN" sz="1400" i="1" dirty="0">
                <a:latin typeface="Adobe Hebrew" panose="02040503050201020203" pitchFamily="18" charset="-79"/>
                <a:cs typeface="Adobe Hebrew" panose="02040503050201020203" pitchFamily="18" charset="-79"/>
              </a:rPr>
              <a:t>://</a:t>
            </a:r>
            <a:r>
              <a:rPr lang="en-IN" sz="1400" b="1" dirty="0" smtClean="0">
                <a:latin typeface="Segoe UI" panose="020B0502040204020203" pitchFamily="34" charset="0"/>
                <a:cs typeface="Segoe UI" panose="020B0502040204020203" pitchFamily="34" charset="0"/>
              </a:rPr>
              <a:t>www.oracle.com</a:t>
            </a:r>
            <a:r>
              <a:rPr lang="en-IN" sz="1400" b="1" dirty="0">
                <a:latin typeface="Segoe UI" panose="020B0502040204020203" pitchFamily="34" charset="0"/>
                <a:cs typeface="Segoe UI" panose="020B0502040204020203" pitchFamily="34" charset="0"/>
              </a:rPr>
              <a:t>/</a:t>
            </a:r>
          </a:p>
          <a:p>
            <a:pPr lvl="0">
              <a:spcBef>
                <a:spcPts val="600"/>
              </a:spcBef>
            </a:pPr>
            <a:endParaRPr lang="en-US" sz="1400"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197492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610754" y="50399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u="sng" dirty="0">
                <a:solidFill>
                  <a:srgbClr val="90C226"/>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Abstract</a:t>
            </a:r>
            <a:endParaRPr sz="4800" u="sng" dirty="0">
              <a:solidFill>
                <a:srgbClr val="90C226"/>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00" name="Google Shape;1900;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897" name="Google Shape;1897;p14"/>
          <p:cNvSpPr txBox="1"/>
          <p:nvPr/>
        </p:nvSpPr>
        <p:spPr>
          <a:xfrm>
            <a:off x="414377" y="988828"/>
            <a:ext cx="7528143" cy="3110206"/>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dirty="0">
                <a:solidFill>
                  <a:srgbClr val="2C3E50"/>
                </a:solidFill>
                <a:latin typeface="Segoe UI" panose="020B0502040204020203" pitchFamily="34" charset="0"/>
                <a:ea typeface="Merriweather"/>
                <a:cs typeface="Segoe UI" panose="020B0502040204020203" pitchFamily="34" charset="0"/>
                <a:sym typeface="Merriweather"/>
              </a:rPr>
              <a:t>The Online Voting </a:t>
            </a:r>
            <a:r>
              <a:rPr lang="en-US" dirty="0" smtClean="0">
                <a:solidFill>
                  <a:srgbClr val="2C3E50"/>
                </a:solidFill>
                <a:latin typeface="Segoe UI" panose="020B0502040204020203" pitchFamily="34" charset="0"/>
                <a:ea typeface="Merriweather"/>
                <a:cs typeface="Segoe UI" panose="020B0502040204020203" pitchFamily="34" charset="0"/>
                <a:sym typeface="Merriweather"/>
              </a:rPr>
              <a:t>Portal is </a:t>
            </a:r>
            <a:r>
              <a:rPr lang="en-US" dirty="0">
                <a:solidFill>
                  <a:srgbClr val="2C3E50"/>
                </a:solidFill>
                <a:latin typeface="Segoe UI" panose="020B0502040204020203" pitchFamily="34" charset="0"/>
                <a:ea typeface="Merriweather"/>
                <a:cs typeface="Segoe UI" panose="020B0502040204020203" pitchFamily="34" charset="0"/>
                <a:sym typeface="Merriweather"/>
              </a:rPr>
              <a:t>a cutting-edge platform that allows users to cast their votes electronically. This innovative system is designed to provide a secure and efficient way for individuals to participate in elections and other voting events. With its user-friendly interface and robust security features, the Online Voting Portal is a powerful tool for promoting greater participation in the democratic process. The portal has been developed with the latest technology and security standards to ensure that the voting process is fair, transparent, and tamper-proof.</a:t>
            </a:r>
            <a:endParaRPr dirty="0">
              <a:solidFill>
                <a:srgbClr val="2C3E50"/>
              </a:solidFill>
              <a:latin typeface="Segoe UI" panose="020B0502040204020203" pitchFamily="34" charset="0"/>
              <a:ea typeface="Merriweather"/>
              <a:cs typeface="Segoe UI" panose="020B0502040204020203" pitchFamily="34" charset="0"/>
              <a:sym typeface="Merriweathe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1905" name="Google Shape;1905;p15"/>
          <p:cNvSpPr txBox="1">
            <a:spLocks noGrp="1"/>
          </p:cNvSpPr>
          <p:nvPr>
            <p:ph type="ctrTitle" idx="4294967295"/>
          </p:nvPr>
        </p:nvSpPr>
        <p:spPr>
          <a:xfrm>
            <a:off x="0" y="258763"/>
            <a:ext cx="5715000" cy="8286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600" u="sng" dirty="0">
                <a:solidFill>
                  <a:srgbClr val="90C226"/>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Project Purpose</a:t>
            </a:r>
            <a:endParaRPr sz="3600" u="sng" dirty="0">
              <a:solidFill>
                <a:srgbClr val="90C226"/>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06" name="Google Shape;1906;p15"/>
          <p:cNvSpPr txBox="1">
            <a:spLocks noGrp="1"/>
          </p:cNvSpPr>
          <p:nvPr>
            <p:ph type="subTitle" idx="4294967295"/>
          </p:nvPr>
        </p:nvSpPr>
        <p:spPr>
          <a:xfrm>
            <a:off x="0" y="1181100"/>
            <a:ext cx="7283302" cy="2923067"/>
          </a:xfrm>
          <a:prstGeom prst="rect">
            <a:avLst/>
          </a:prstGeom>
        </p:spPr>
        <p:txBody>
          <a:bodyPr spcFirstLastPara="1" wrap="square" lIns="91425" tIns="91425" rIns="91425" bIns="91425" anchor="t" anchorCtr="0">
            <a:noAutofit/>
          </a:bodyPr>
          <a:lstStyle/>
          <a:p>
            <a:pPr marL="285750" lvl="0" indent="-285750" rtl="0">
              <a:lnSpc>
                <a:spcPct val="150000"/>
              </a:lnSpc>
              <a:spcBef>
                <a:spcPts val="600"/>
              </a:spcBef>
              <a:spcAft>
                <a:spcPts val="0"/>
              </a:spcAft>
              <a:buFont typeface="Courier New" panose="02070309020205020404" pitchFamily="49" charset="0"/>
              <a:buChar char="o"/>
            </a:pPr>
            <a:r>
              <a:rPr lang="en-US" sz="1600" b="1" dirty="0">
                <a:latin typeface="Segoe UI" panose="020B0502040204020203" pitchFamily="34" charset="0"/>
                <a:cs typeface="Segoe UI" panose="020B0502040204020203" pitchFamily="34" charset="0"/>
              </a:rPr>
              <a:t>The purpose of the Online Voting Portal is to provide a convenient and secure way for individuals to participate in elections.</a:t>
            </a:r>
          </a:p>
          <a:p>
            <a:pPr marL="285750" lvl="0" indent="-285750" rtl="0">
              <a:lnSpc>
                <a:spcPct val="150000"/>
              </a:lnSpc>
              <a:spcBef>
                <a:spcPts val="600"/>
              </a:spcBef>
              <a:spcAft>
                <a:spcPts val="0"/>
              </a:spcAft>
              <a:buFont typeface="Courier New" panose="02070309020205020404" pitchFamily="49" charset="0"/>
              <a:buChar char="o"/>
            </a:pPr>
            <a:r>
              <a:rPr lang="en-US" sz="1600" b="1" dirty="0">
                <a:latin typeface="Segoe UI" panose="020B0502040204020203" pitchFamily="34" charset="0"/>
                <a:cs typeface="Segoe UI" panose="020B0502040204020203" pitchFamily="34" charset="0"/>
              </a:rPr>
              <a:t>The system aims to increase voter turnout and make the voting process more accessible for all.</a:t>
            </a:r>
          </a:p>
          <a:p>
            <a:pPr marL="285750" lvl="0" indent="-285750" rtl="0">
              <a:lnSpc>
                <a:spcPct val="150000"/>
              </a:lnSpc>
              <a:spcBef>
                <a:spcPts val="600"/>
              </a:spcBef>
              <a:spcAft>
                <a:spcPts val="0"/>
              </a:spcAft>
              <a:buFont typeface="Courier New" panose="02070309020205020404" pitchFamily="49" charset="0"/>
              <a:buChar char="o"/>
            </a:pPr>
            <a:r>
              <a:rPr lang="en-US" sz="1600" b="1" dirty="0">
                <a:latin typeface="Segoe UI" panose="020B0502040204020203" pitchFamily="34" charset="0"/>
                <a:cs typeface="Segoe UI" panose="020B0502040204020203" pitchFamily="34" charset="0"/>
              </a:rPr>
              <a:t>It allows individuals to cast their votes from the comfort of their own homes.</a:t>
            </a:r>
          </a:p>
          <a:p>
            <a:pPr marL="285750" lvl="0" indent="-285750" rtl="0">
              <a:lnSpc>
                <a:spcPct val="150000"/>
              </a:lnSpc>
              <a:spcBef>
                <a:spcPts val="600"/>
              </a:spcBef>
              <a:spcAft>
                <a:spcPts val="0"/>
              </a:spcAft>
              <a:buFont typeface="Courier New" panose="02070309020205020404" pitchFamily="49" charset="0"/>
              <a:buChar char="o"/>
            </a:pPr>
            <a:r>
              <a:rPr lang="en-US" sz="1600" b="1" dirty="0">
                <a:latin typeface="Segoe UI" panose="020B0502040204020203" pitchFamily="34" charset="0"/>
                <a:cs typeface="Segoe UI" panose="020B0502040204020203" pitchFamily="34" charset="0"/>
              </a:rPr>
              <a:t>The Online Voting Portal is designed to improve the overall efficiency of the voting process and ensure the integrity of the election results.</a:t>
            </a:r>
            <a:endParaRPr sz="1600" b="1" dirty="0">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905" name="Google Shape;1905;p15"/>
          <p:cNvSpPr txBox="1">
            <a:spLocks noGrp="1"/>
          </p:cNvSpPr>
          <p:nvPr>
            <p:ph type="ctrTitle" idx="4294967295"/>
          </p:nvPr>
        </p:nvSpPr>
        <p:spPr>
          <a:xfrm>
            <a:off x="0" y="233917"/>
            <a:ext cx="5715000" cy="6714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600" u="sng" dirty="0" smtClean="0">
                <a:solidFill>
                  <a:srgbClr val="90C226"/>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Advantages</a:t>
            </a:r>
            <a:r>
              <a:rPr lang="en-IN" sz="3600" u="sng" dirty="0" smtClean="0">
                <a:solidFill>
                  <a:srgbClr val="90C226"/>
                </a:solidFill>
                <a:effectLst>
                  <a:outerShdw blurRad="38100" dist="38100" dir="2700000" algn="tl">
                    <a:srgbClr val="000000">
                      <a:alpha val="43137"/>
                    </a:srgbClr>
                  </a:outerShdw>
                </a:effectLst>
                <a:latin typeface="Adobe Garamond Pro Bold" panose="02020702060506020403" pitchFamily="18" charset="0"/>
              </a:rPr>
              <a:t> </a:t>
            </a:r>
            <a:r>
              <a:rPr lang="en-IN" sz="3600" u="sng" dirty="0">
                <a:solidFill>
                  <a:srgbClr val="90C226"/>
                </a:solidFill>
                <a:effectLst>
                  <a:outerShdw blurRad="38100" dist="38100" dir="2700000" algn="tl">
                    <a:srgbClr val="000000">
                      <a:alpha val="43137"/>
                    </a:srgbClr>
                  </a:outerShdw>
                </a:effectLst>
                <a:latin typeface="Adobe Garamond Pro Bold" panose="02020702060506020403" pitchFamily="18" charset="0"/>
              </a:rPr>
              <a:t>of OVS</a:t>
            </a:r>
            <a:endParaRPr sz="3600" u="sng" dirty="0">
              <a:solidFill>
                <a:srgbClr val="90C226"/>
              </a:solidFill>
              <a:latin typeface="Adobe Garamond Pro Bold" panose="02020702060506020403" pitchFamily="18" charset="0"/>
            </a:endParaRPr>
          </a:p>
        </p:txBody>
      </p:sp>
      <p:sp>
        <p:nvSpPr>
          <p:cNvPr id="1906" name="Google Shape;1906;p15"/>
          <p:cNvSpPr txBox="1">
            <a:spLocks noGrp="1"/>
          </p:cNvSpPr>
          <p:nvPr>
            <p:ph type="subTitle" idx="4294967295"/>
          </p:nvPr>
        </p:nvSpPr>
        <p:spPr>
          <a:xfrm>
            <a:off x="-1" y="905372"/>
            <a:ext cx="8376746" cy="403449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Courier New" panose="02070309020205020404" pitchFamily="49" charset="0"/>
              <a:buChar char="o"/>
            </a:pPr>
            <a:r>
              <a:rPr lang="en-US" sz="1200" b="1" dirty="0" smtClean="0">
                <a:solidFill>
                  <a:srgbClr val="4E5D6D"/>
                </a:solidFill>
                <a:latin typeface="Segoe UI" panose="020B0502040204020203" pitchFamily="34" charset="0"/>
                <a:cs typeface="Segoe UI" panose="020B0502040204020203" pitchFamily="34" charset="0"/>
              </a:rPr>
              <a:t>Increased </a:t>
            </a:r>
            <a:r>
              <a:rPr lang="en-US" sz="1200" b="1" dirty="0">
                <a:solidFill>
                  <a:srgbClr val="4E5D6D"/>
                </a:solidFill>
                <a:latin typeface="Segoe UI" panose="020B0502040204020203" pitchFamily="34" charset="0"/>
                <a:cs typeface="Segoe UI" panose="020B0502040204020203" pitchFamily="34" charset="0"/>
              </a:rPr>
              <a:t>voter turnout: By making voting more accessible, online voting can increase voter participation.</a:t>
            </a:r>
          </a:p>
          <a:p>
            <a:pPr marL="171450" lvl="0" indent="-171450" algn="l" rtl="0">
              <a:lnSpc>
                <a:spcPct val="150000"/>
              </a:lnSpc>
              <a:spcBef>
                <a:spcPts val="0"/>
              </a:spcBef>
              <a:spcAft>
                <a:spcPts val="0"/>
              </a:spcAft>
              <a:buFont typeface="Courier New" panose="02070309020205020404" pitchFamily="49" charset="0"/>
              <a:buChar char="o"/>
            </a:pPr>
            <a:r>
              <a:rPr lang="en-US" sz="1200" b="1" dirty="0" smtClean="0">
                <a:solidFill>
                  <a:srgbClr val="4E5D6D"/>
                </a:solidFill>
                <a:latin typeface="Segoe UI" panose="020B0502040204020203" pitchFamily="34" charset="0"/>
                <a:cs typeface="Segoe UI" panose="020B0502040204020203" pitchFamily="34" charset="0"/>
              </a:rPr>
              <a:t>Convenience: Allows individuals to vote from the comfort of their own homes at any time.</a:t>
            </a:r>
          </a:p>
          <a:p>
            <a:pPr marL="171450" lvl="0" indent="-171450" algn="l" rtl="0">
              <a:lnSpc>
                <a:spcPct val="150000"/>
              </a:lnSpc>
              <a:spcBef>
                <a:spcPts val="0"/>
              </a:spcBef>
              <a:spcAft>
                <a:spcPts val="0"/>
              </a:spcAft>
              <a:buFont typeface="Courier New" panose="02070309020205020404" pitchFamily="49" charset="0"/>
              <a:buChar char="o"/>
            </a:pPr>
            <a:r>
              <a:rPr lang="en-US" sz="1200" b="1" dirty="0" smtClean="0">
                <a:solidFill>
                  <a:srgbClr val="4E5D6D"/>
                </a:solidFill>
                <a:latin typeface="Segoe UI" panose="020B0502040204020203" pitchFamily="34" charset="0"/>
                <a:cs typeface="Segoe UI" panose="020B0502040204020203" pitchFamily="34" charset="0"/>
              </a:rPr>
              <a:t>Time-saving</a:t>
            </a:r>
            <a:r>
              <a:rPr lang="en-US" sz="1200" b="1" dirty="0">
                <a:solidFill>
                  <a:srgbClr val="4E5D6D"/>
                </a:solidFill>
                <a:latin typeface="Segoe UI" panose="020B0502040204020203" pitchFamily="34" charset="0"/>
                <a:cs typeface="Segoe UI" panose="020B0502040204020203" pitchFamily="34" charset="0"/>
              </a:rPr>
              <a:t>: Online voting eliminates the need for people to physically travel to polling stations, saving time and effort.</a:t>
            </a:r>
          </a:p>
          <a:p>
            <a:pPr marL="171450" lvl="0" indent="-171450" algn="l" rtl="0">
              <a:lnSpc>
                <a:spcPct val="150000"/>
              </a:lnSpc>
              <a:spcBef>
                <a:spcPts val="0"/>
              </a:spcBef>
              <a:spcAft>
                <a:spcPts val="0"/>
              </a:spcAft>
              <a:buFont typeface="Courier New" panose="02070309020205020404" pitchFamily="49" charset="0"/>
              <a:buChar char="o"/>
            </a:pPr>
            <a:r>
              <a:rPr lang="en-US" sz="1200" b="1" dirty="0">
                <a:solidFill>
                  <a:srgbClr val="4E5D6D"/>
                </a:solidFill>
                <a:latin typeface="Segoe UI" panose="020B0502040204020203" pitchFamily="34" charset="0"/>
                <a:cs typeface="Segoe UI" panose="020B0502040204020203" pitchFamily="34" charset="0"/>
              </a:rPr>
              <a:t>Cost-effective: Online voting can save money on polling station rentals, printing and transportation costs.</a:t>
            </a:r>
          </a:p>
          <a:p>
            <a:pPr marL="171450" lvl="0" indent="-171450" algn="l" rtl="0">
              <a:lnSpc>
                <a:spcPct val="150000"/>
              </a:lnSpc>
              <a:spcBef>
                <a:spcPts val="0"/>
              </a:spcBef>
              <a:spcAft>
                <a:spcPts val="0"/>
              </a:spcAft>
              <a:buFont typeface="Courier New" panose="02070309020205020404" pitchFamily="49" charset="0"/>
              <a:buChar char="o"/>
            </a:pPr>
            <a:r>
              <a:rPr lang="en-US" sz="1200" b="1" dirty="0">
                <a:solidFill>
                  <a:srgbClr val="4E5D6D"/>
                </a:solidFill>
                <a:latin typeface="Segoe UI" panose="020B0502040204020203" pitchFamily="34" charset="0"/>
                <a:cs typeface="Segoe UI" panose="020B0502040204020203" pitchFamily="34" charset="0"/>
              </a:rPr>
              <a:t>Increased accessibility: Online voting can make it easier for people with disabilities, elderly, or remote areas to vote.</a:t>
            </a:r>
          </a:p>
          <a:p>
            <a:pPr marL="171450" lvl="0" indent="-171450" algn="l" rtl="0">
              <a:lnSpc>
                <a:spcPct val="150000"/>
              </a:lnSpc>
              <a:spcBef>
                <a:spcPts val="0"/>
              </a:spcBef>
              <a:spcAft>
                <a:spcPts val="0"/>
              </a:spcAft>
              <a:buFont typeface="Courier New" panose="02070309020205020404" pitchFamily="49" charset="0"/>
              <a:buChar char="o"/>
            </a:pPr>
            <a:r>
              <a:rPr lang="en-US" sz="1200" b="1" dirty="0">
                <a:solidFill>
                  <a:srgbClr val="4E5D6D"/>
                </a:solidFill>
                <a:latin typeface="Segoe UI" panose="020B0502040204020203" pitchFamily="34" charset="0"/>
                <a:cs typeface="Segoe UI" panose="020B0502040204020203" pitchFamily="34" charset="0"/>
              </a:rPr>
              <a:t>Transparency: Online voting can help to increase transparency and integrity of the voting process.</a:t>
            </a:r>
          </a:p>
          <a:p>
            <a:pPr marL="171450" lvl="0" indent="-171450" algn="l" rtl="0">
              <a:lnSpc>
                <a:spcPct val="150000"/>
              </a:lnSpc>
              <a:spcBef>
                <a:spcPts val="0"/>
              </a:spcBef>
              <a:spcAft>
                <a:spcPts val="0"/>
              </a:spcAft>
              <a:buFont typeface="Courier New" panose="02070309020205020404" pitchFamily="49" charset="0"/>
              <a:buChar char="o"/>
            </a:pPr>
            <a:r>
              <a:rPr lang="en-US" sz="1200" b="1" dirty="0">
                <a:solidFill>
                  <a:srgbClr val="4E5D6D"/>
                </a:solidFill>
                <a:latin typeface="Segoe UI" panose="020B0502040204020203" pitchFamily="34" charset="0"/>
                <a:cs typeface="Segoe UI" panose="020B0502040204020203" pitchFamily="34" charset="0"/>
              </a:rPr>
              <a:t>Data and analytics: Online voting can provide more detailed data and analytics, which can help to improve the election process.</a:t>
            </a:r>
          </a:p>
          <a:p>
            <a:pPr marL="171450" lvl="0" indent="-171450" algn="l" rtl="0">
              <a:lnSpc>
                <a:spcPct val="150000"/>
              </a:lnSpc>
              <a:spcBef>
                <a:spcPts val="0"/>
              </a:spcBef>
              <a:spcAft>
                <a:spcPts val="0"/>
              </a:spcAft>
              <a:buFont typeface="Courier New" panose="02070309020205020404" pitchFamily="49" charset="0"/>
              <a:buChar char="o"/>
            </a:pPr>
            <a:r>
              <a:rPr lang="en-US" sz="1200" b="1" dirty="0" smtClean="0">
                <a:solidFill>
                  <a:srgbClr val="4E5D6D"/>
                </a:solidFill>
                <a:latin typeface="Segoe UI" panose="020B0502040204020203" pitchFamily="34" charset="0"/>
                <a:cs typeface="Segoe UI" panose="020B0502040204020203" pitchFamily="34" charset="0"/>
              </a:rPr>
              <a:t>Easy </a:t>
            </a:r>
            <a:r>
              <a:rPr lang="en-US" sz="1200" b="1" dirty="0">
                <a:solidFill>
                  <a:srgbClr val="4E5D6D"/>
                </a:solidFill>
                <a:latin typeface="Segoe UI" panose="020B0502040204020203" pitchFamily="34" charset="0"/>
                <a:cs typeface="Segoe UI" panose="020B0502040204020203" pitchFamily="34" charset="0"/>
              </a:rPr>
              <a:t>to manage: Centralized management of the voting process makes it easy to monitor and manage the voting process.</a:t>
            </a:r>
          </a:p>
        </p:txBody>
      </p:sp>
    </p:spTree>
    <p:extLst>
      <p:ext uri="{BB962C8B-B14F-4D97-AF65-F5344CB8AC3E}">
        <p14:creationId xmlns:p14="http://schemas.microsoft.com/office/powerpoint/2010/main" val="3758211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544307" y="321600"/>
            <a:ext cx="7140984" cy="6938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solidFill>
                  <a:srgbClr val="90C226"/>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Basic</a:t>
            </a:r>
            <a:r>
              <a:rPr lang="en-US" sz="3600" dirty="0">
                <a:solidFill>
                  <a:srgbClr val="90C226"/>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hardware requirements </a:t>
            </a:r>
            <a:r>
              <a:rPr lang="en-US" sz="3600" dirty="0" smtClean="0">
                <a:solidFill>
                  <a:srgbClr val="90C226"/>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a:t>
            </a:r>
            <a:endParaRPr sz="3600" dirty="0">
              <a:solidFill>
                <a:srgbClr val="90C226"/>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00" name="Google Shape;1900;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897" name="Google Shape;1897;p14"/>
          <p:cNvSpPr txBox="1"/>
          <p:nvPr/>
        </p:nvSpPr>
        <p:spPr>
          <a:xfrm>
            <a:off x="1274326" y="1148316"/>
            <a:ext cx="6595345" cy="2999374"/>
          </a:xfrm>
          <a:prstGeom prst="rect">
            <a:avLst/>
          </a:prstGeom>
          <a:noFill/>
          <a:ln>
            <a:noFill/>
          </a:ln>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Courier New" panose="02070309020205020404" pitchFamily="49" charset="0"/>
              <a:buChar char="o"/>
            </a:pPr>
            <a:r>
              <a:rPr lang="en-US" sz="1400" dirty="0">
                <a:latin typeface="Segoe UI" panose="020B0502040204020203" pitchFamily="34" charset="0"/>
                <a:cs typeface="Segoe UI" panose="020B0502040204020203" pitchFamily="34" charset="0"/>
              </a:rPr>
              <a:t>PC : P4 / AMD 64</a:t>
            </a:r>
          </a:p>
          <a:p>
            <a:pPr marL="171450" lvl="0" indent="-171450" algn="l" rtl="0">
              <a:lnSpc>
                <a:spcPct val="150000"/>
              </a:lnSpc>
              <a:spcBef>
                <a:spcPts val="0"/>
              </a:spcBef>
              <a:spcAft>
                <a:spcPts val="0"/>
              </a:spcAft>
              <a:buFont typeface="Courier New" panose="02070309020205020404" pitchFamily="49" charset="0"/>
              <a:buChar char="o"/>
            </a:pPr>
            <a:r>
              <a:rPr lang="en-US" sz="1400" dirty="0">
                <a:latin typeface="Segoe UI" panose="020B0502040204020203" pitchFamily="34" charset="0"/>
                <a:cs typeface="Segoe UI" panose="020B0502040204020203" pitchFamily="34" charset="0"/>
              </a:rPr>
              <a:t>Processor: </a:t>
            </a:r>
            <a:r>
              <a:rPr lang="en-US" sz="1400" dirty="0" smtClean="0">
                <a:latin typeface="Segoe UI" panose="020B0502040204020203" pitchFamily="34" charset="0"/>
                <a:cs typeface="Segoe UI" panose="020B0502040204020203" pitchFamily="34" charset="0"/>
              </a:rPr>
              <a:t>2 </a:t>
            </a:r>
            <a:r>
              <a:rPr lang="en-US" sz="1400" dirty="0">
                <a:latin typeface="Segoe UI" panose="020B0502040204020203" pitchFamily="34" charset="0"/>
                <a:cs typeface="Segoe UI" panose="020B0502040204020203" pitchFamily="34" charset="0"/>
              </a:rPr>
              <a:t>GHz CPU</a:t>
            </a:r>
          </a:p>
          <a:p>
            <a:pPr marL="171450" lvl="0" indent="-171450" algn="l" rtl="0">
              <a:lnSpc>
                <a:spcPct val="150000"/>
              </a:lnSpc>
              <a:spcBef>
                <a:spcPts val="0"/>
              </a:spcBef>
              <a:spcAft>
                <a:spcPts val="0"/>
              </a:spcAft>
              <a:buFont typeface="Courier New" panose="02070309020205020404" pitchFamily="49" charset="0"/>
              <a:buChar char="o"/>
            </a:pPr>
            <a:r>
              <a:rPr lang="en-US" sz="1400" dirty="0">
                <a:latin typeface="Segoe UI" panose="020B0502040204020203" pitchFamily="34" charset="0"/>
                <a:cs typeface="Segoe UI" panose="020B0502040204020203" pitchFamily="34" charset="0"/>
              </a:rPr>
              <a:t>RAM:  3 GB of RAM </a:t>
            </a:r>
          </a:p>
          <a:p>
            <a:pPr marL="171450" lvl="0" indent="-171450" algn="l" rtl="0">
              <a:lnSpc>
                <a:spcPct val="150000"/>
              </a:lnSpc>
              <a:spcBef>
                <a:spcPts val="0"/>
              </a:spcBef>
              <a:spcAft>
                <a:spcPts val="0"/>
              </a:spcAft>
              <a:buFont typeface="Courier New" panose="02070309020205020404" pitchFamily="49" charset="0"/>
              <a:buChar char="o"/>
            </a:pPr>
            <a:r>
              <a:rPr lang="en-US" sz="1400" dirty="0">
                <a:latin typeface="Segoe UI" panose="020B0502040204020203" pitchFamily="34" charset="0"/>
                <a:cs typeface="Segoe UI" panose="020B0502040204020203" pitchFamily="34" charset="0"/>
              </a:rPr>
              <a:t>Hard drive: </a:t>
            </a:r>
            <a:r>
              <a:rPr lang="en-US" dirty="0" smtClean="0">
                <a:latin typeface="Segoe UI" panose="020B0502040204020203" pitchFamily="34" charset="0"/>
                <a:cs typeface="Segoe UI" panose="020B0502040204020203" pitchFamily="34" charset="0"/>
              </a:rPr>
              <a:t>80</a:t>
            </a:r>
            <a:r>
              <a:rPr lang="en-US" sz="1400" dirty="0" smtClean="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GB free</a:t>
            </a:r>
          </a:p>
          <a:p>
            <a:pPr marL="171450" lvl="0" indent="-171450" algn="l" rtl="0">
              <a:lnSpc>
                <a:spcPct val="150000"/>
              </a:lnSpc>
              <a:spcBef>
                <a:spcPts val="0"/>
              </a:spcBef>
              <a:spcAft>
                <a:spcPts val="0"/>
              </a:spcAft>
              <a:buFont typeface="Courier New" panose="02070309020205020404" pitchFamily="49" charset="0"/>
              <a:buChar char="o"/>
            </a:pPr>
            <a:r>
              <a:rPr lang="en-US" sz="1400" dirty="0">
                <a:latin typeface="Segoe UI" panose="020B0502040204020203" pitchFamily="34" charset="0"/>
                <a:cs typeface="Segoe UI" panose="020B0502040204020203" pitchFamily="34" charset="0"/>
              </a:rPr>
              <a:t>Display: A monitor </a:t>
            </a:r>
          </a:p>
          <a:p>
            <a:pPr marL="171450" lvl="0" indent="-171450" algn="l" rtl="0">
              <a:lnSpc>
                <a:spcPct val="150000"/>
              </a:lnSpc>
              <a:spcBef>
                <a:spcPts val="0"/>
              </a:spcBef>
              <a:spcAft>
                <a:spcPts val="0"/>
              </a:spcAft>
              <a:buFont typeface="Courier New" panose="02070309020205020404" pitchFamily="49" charset="0"/>
              <a:buChar char="o"/>
            </a:pPr>
            <a:r>
              <a:rPr lang="en-US" sz="1400" dirty="0">
                <a:latin typeface="Segoe UI" panose="020B0502040204020203" pitchFamily="34" charset="0"/>
                <a:cs typeface="Segoe UI" panose="020B0502040204020203" pitchFamily="34" charset="0"/>
              </a:rPr>
              <a:t>Network: Internet Connection</a:t>
            </a:r>
          </a:p>
          <a:p>
            <a:pPr marL="171450" lvl="0" indent="-171450" algn="l" rtl="0">
              <a:lnSpc>
                <a:spcPct val="150000"/>
              </a:lnSpc>
              <a:spcBef>
                <a:spcPts val="0"/>
              </a:spcBef>
              <a:spcAft>
                <a:spcPts val="0"/>
              </a:spcAft>
              <a:buFont typeface="Courier New" panose="02070309020205020404" pitchFamily="49" charset="0"/>
              <a:buChar char="o"/>
            </a:pPr>
            <a:r>
              <a:rPr lang="en-US" sz="1400" dirty="0">
                <a:latin typeface="Segoe UI" panose="020B0502040204020203" pitchFamily="34" charset="0"/>
                <a:cs typeface="Segoe UI" panose="020B0502040204020203" pitchFamily="34" charset="0"/>
              </a:rPr>
              <a:t>Other hardware: Keyboard, Mouse, or touchpad</a:t>
            </a:r>
          </a:p>
        </p:txBody>
      </p:sp>
    </p:spTree>
    <p:extLst>
      <p:ext uri="{BB962C8B-B14F-4D97-AF65-F5344CB8AC3E}">
        <p14:creationId xmlns:p14="http://schemas.microsoft.com/office/powerpoint/2010/main" val="2317564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526875" y="491704"/>
            <a:ext cx="5456921" cy="670899"/>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IN" sz="3200" b="1" i="0" u="sng" dirty="0">
                <a:solidFill>
                  <a:srgbClr val="90C226"/>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Software Requirements</a:t>
            </a:r>
            <a:endParaRPr sz="3200" b="1" i="0" u="sng" dirty="0">
              <a:solidFill>
                <a:srgbClr val="90C226"/>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22" name="Google Shape;1922;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extBox 1">
            <a:extLst>
              <a:ext uri="{FF2B5EF4-FFF2-40B4-BE49-F238E27FC236}">
                <a16:creationId xmlns:a16="http://schemas.microsoft.com/office/drawing/2014/main" id="{9D8B8A19-D5CB-2B52-B894-60E2DF1F671D}"/>
              </a:ext>
            </a:extLst>
          </p:cNvPr>
          <p:cNvSpPr txBox="1"/>
          <p:nvPr/>
        </p:nvSpPr>
        <p:spPr>
          <a:xfrm>
            <a:off x="1526875" y="1241846"/>
            <a:ext cx="6047116" cy="3831818"/>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IN" i="1" dirty="0">
                <a:solidFill>
                  <a:srgbClr val="4E5D6D"/>
                </a:solidFill>
                <a:latin typeface="Segoe UI" panose="020B0502040204020203" pitchFamily="34" charset="0"/>
                <a:cs typeface="Segoe UI" panose="020B0502040204020203" pitchFamily="34" charset="0"/>
              </a:rPr>
              <a:t>Operating System: Windows, </a:t>
            </a:r>
            <a:r>
              <a:rPr lang="en-IN" i="1" dirty="0" smtClean="0">
                <a:solidFill>
                  <a:srgbClr val="4E5D6D"/>
                </a:solidFill>
                <a:latin typeface="Segoe UI" panose="020B0502040204020203" pitchFamily="34" charset="0"/>
                <a:cs typeface="Segoe UI" panose="020B0502040204020203" pitchFamily="34" charset="0"/>
              </a:rPr>
              <a:t>Linux,</a:t>
            </a:r>
          </a:p>
          <a:p>
            <a:pPr marL="285750" indent="-285750">
              <a:lnSpc>
                <a:spcPct val="150000"/>
              </a:lnSpc>
              <a:buFont typeface="Courier New" panose="02070309020205020404" pitchFamily="49" charset="0"/>
              <a:buChar char="o"/>
            </a:pPr>
            <a:r>
              <a:rPr lang="en-IN" i="1" dirty="0" smtClean="0">
                <a:solidFill>
                  <a:srgbClr val="4E5D6D"/>
                </a:solidFill>
                <a:latin typeface="Segoe UI" panose="020B0502040204020203" pitchFamily="34" charset="0"/>
                <a:cs typeface="Segoe UI" panose="020B0502040204020203" pitchFamily="34" charset="0"/>
              </a:rPr>
              <a:t>Development </a:t>
            </a:r>
            <a:r>
              <a:rPr lang="en-IN" i="1" dirty="0">
                <a:solidFill>
                  <a:srgbClr val="4E5D6D"/>
                </a:solidFill>
                <a:latin typeface="Segoe UI" panose="020B0502040204020203" pitchFamily="34" charset="0"/>
                <a:cs typeface="Segoe UI" panose="020B0502040204020203" pitchFamily="34" charset="0"/>
              </a:rPr>
              <a:t>Environment: Eclipse 2022-12 or later.</a:t>
            </a:r>
          </a:p>
          <a:p>
            <a:pPr marL="285750" indent="-285750">
              <a:lnSpc>
                <a:spcPct val="150000"/>
              </a:lnSpc>
              <a:buFont typeface="Courier New" panose="02070309020205020404" pitchFamily="49" charset="0"/>
              <a:buChar char="o"/>
            </a:pPr>
            <a:r>
              <a:rPr lang="en-IN" i="1" dirty="0">
                <a:solidFill>
                  <a:srgbClr val="4E5D6D"/>
                </a:solidFill>
                <a:latin typeface="Segoe UI" panose="020B0502040204020203" pitchFamily="34" charset="0"/>
                <a:cs typeface="Segoe UI" panose="020B0502040204020203" pitchFamily="34" charset="0"/>
              </a:rPr>
              <a:t>Database: MySQL Workbench 6.3 CE or later.</a:t>
            </a:r>
          </a:p>
          <a:p>
            <a:pPr marL="285750" indent="-285750">
              <a:lnSpc>
                <a:spcPct val="150000"/>
              </a:lnSpc>
              <a:buFont typeface="Courier New" panose="02070309020205020404" pitchFamily="49" charset="0"/>
              <a:buChar char="o"/>
            </a:pPr>
            <a:r>
              <a:rPr lang="en-IN" i="1" dirty="0">
                <a:solidFill>
                  <a:srgbClr val="4E5D6D"/>
                </a:solidFill>
                <a:latin typeface="Segoe UI" panose="020B0502040204020203" pitchFamily="34" charset="0"/>
                <a:cs typeface="Segoe UI" panose="020B0502040204020203" pitchFamily="34" charset="0"/>
              </a:rPr>
              <a:t>Web Technologies: JSP, Servlet, HTML, CSS, Bootstrap 5.3.0</a:t>
            </a:r>
          </a:p>
          <a:p>
            <a:pPr marL="285750" indent="-285750">
              <a:lnSpc>
                <a:spcPct val="150000"/>
              </a:lnSpc>
              <a:buFont typeface="Courier New" panose="02070309020205020404" pitchFamily="49" charset="0"/>
              <a:buChar char="o"/>
            </a:pPr>
            <a:r>
              <a:rPr lang="en-IN" i="1" dirty="0">
                <a:solidFill>
                  <a:srgbClr val="4E5D6D"/>
                </a:solidFill>
                <a:latin typeface="Segoe UI" panose="020B0502040204020203" pitchFamily="34" charset="0"/>
                <a:cs typeface="Segoe UI" panose="020B0502040204020203" pitchFamily="34" charset="0"/>
              </a:rPr>
              <a:t>Server: Tomcat Server 8.5 or later.</a:t>
            </a:r>
          </a:p>
          <a:p>
            <a:pPr marL="285750" indent="-285750">
              <a:lnSpc>
                <a:spcPct val="150000"/>
              </a:lnSpc>
              <a:buFont typeface="Courier New" panose="02070309020205020404" pitchFamily="49" charset="0"/>
              <a:buChar char="o"/>
            </a:pPr>
            <a:r>
              <a:rPr lang="en-IN" i="1" dirty="0">
                <a:solidFill>
                  <a:srgbClr val="4E5D6D"/>
                </a:solidFill>
                <a:latin typeface="Segoe UI" panose="020B0502040204020203" pitchFamily="34" charset="0"/>
                <a:cs typeface="Segoe UI" panose="020B0502040204020203" pitchFamily="34" charset="0"/>
              </a:rPr>
              <a:t>Programming Language: JDK 1.8 (JavaSE-1.8) </a:t>
            </a:r>
          </a:p>
          <a:p>
            <a:pPr marL="285750" indent="-285750">
              <a:lnSpc>
                <a:spcPct val="150000"/>
              </a:lnSpc>
              <a:buFont typeface="Courier New" panose="02070309020205020404" pitchFamily="49" charset="0"/>
              <a:buChar char="o"/>
            </a:pPr>
            <a:r>
              <a:rPr lang="en-IN" i="1" dirty="0">
                <a:solidFill>
                  <a:srgbClr val="4E5D6D"/>
                </a:solidFill>
                <a:latin typeface="Segoe UI" panose="020B0502040204020203" pitchFamily="34" charset="0"/>
                <a:cs typeface="Segoe UI" panose="020B0502040204020203" pitchFamily="34" charset="0"/>
              </a:rPr>
              <a:t>Internet Connectivity: A reliable internet </a:t>
            </a:r>
            <a:r>
              <a:rPr lang="en-IN" i="1" dirty="0" smtClean="0">
                <a:solidFill>
                  <a:srgbClr val="4E5D6D"/>
                </a:solidFill>
                <a:latin typeface="Segoe UI" panose="020B0502040204020203" pitchFamily="34" charset="0"/>
                <a:cs typeface="Segoe UI" panose="020B0502040204020203" pitchFamily="34" charset="0"/>
              </a:rPr>
              <a:t>connection</a:t>
            </a:r>
          </a:p>
          <a:p>
            <a:pPr lvl="1">
              <a:lnSpc>
                <a:spcPct val="150000"/>
              </a:lnSpc>
            </a:pPr>
            <a:r>
              <a:rPr lang="en-IN" i="1" dirty="0" smtClean="0">
                <a:solidFill>
                  <a:srgbClr val="4E5D6D"/>
                </a:solidFill>
                <a:latin typeface="Segoe UI" panose="020B0502040204020203" pitchFamily="34" charset="0"/>
                <a:cs typeface="Segoe UI" panose="020B0502040204020203" pitchFamily="34" charset="0"/>
              </a:rPr>
              <a:t> (for Downloading resources  )</a:t>
            </a:r>
            <a:endParaRPr lang="en-IN" i="1" dirty="0">
              <a:solidFill>
                <a:srgbClr val="4E5D6D"/>
              </a:solidFill>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9"/>
        <p:cNvGrpSpPr/>
        <p:nvPr/>
      </p:nvGrpSpPr>
      <p:grpSpPr>
        <a:xfrm>
          <a:off x="0" y="0"/>
          <a:ext cx="0" cy="0"/>
          <a:chOff x="0" y="0"/>
          <a:chExt cx="0" cy="0"/>
        </a:xfrm>
      </p:grpSpPr>
      <p:sp>
        <p:nvSpPr>
          <p:cNvPr id="2132" name="Google Shape;2132;p35"/>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131" name="Google Shape;2131;p35"/>
          <p:cNvSpPr txBox="1">
            <a:spLocks noGrp="1"/>
          </p:cNvSpPr>
          <p:nvPr>
            <p:ph type="body" idx="4294967295"/>
          </p:nvPr>
        </p:nvSpPr>
        <p:spPr>
          <a:xfrm>
            <a:off x="509861" y="3975315"/>
            <a:ext cx="6673850" cy="955675"/>
          </a:xfrm>
          <a:prstGeom prst="rect">
            <a:avLst/>
          </a:prstGeom>
        </p:spPr>
        <p:txBody>
          <a:bodyPr spcFirstLastPara="1" wrap="square" lIns="91425" tIns="91425" rIns="91425" bIns="91425" anchor="t" anchorCtr="0">
            <a:noAutofit/>
          </a:bodyPr>
          <a:lstStyle/>
          <a:p>
            <a:pPr marL="0" lvl="0" indent="0" algn="ctr">
              <a:spcBef>
                <a:spcPts val="600"/>
              </a:spcBef>
              <a:buNone/>
            </a:pPr>
            <a:r>
              <a:rPr lang="en-US" sz="3200" dirty="0">
                <a:solidFill>
                  <a:schemeClr val="accent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Amatic SC"/>
              </a:rPr>
              <a:t>Welcome Page</a:t>
            </a:r>
            <a:endParaRPr sz="3200" dirty="0">
              <a:solidFill>
                <a:schemeClr val="accent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Amatic SC"/>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014" y="365477"/>
            <a:ext cx="5643836" cy="3015466"/>
          </a:xfrm>
          <a:prstGeom prst="rect">
            <a:avLst/>
          </a:prstGeom>
        </p:spPr>
      </p:pic>
      <p:grpSp>
        <p:nvGrpSpPr>
          <p:cNvPr id="11" name="Google Shape;2133;p35"/>
          <p:cNvGrpSpPr/>
          <p:nvPr/>
        </p:nvGrpSpPr>
        <p:grpSpPr>
          <a:xfrm>
            <a:off x="241738" y="210208"/>
            <a:ext cx="7210096" cy="3531530"/>
            <a:chOff x="1177450" y="241631"/>
            <a:chExt cx="6173152" cy="3616776"/>
          </a:xfrm>
        </p:grpSpPr>
        <p:sp>
          <p:nvSpPr>
            <p:cNvPr id="12" name="Google Shape;2134;p35"/>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135;p35"/>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136;p35"/>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137;p35"/>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9"/>
        <p:cNvGrpSpPr/>
        <p:nvPr/>
      </p:nvGrpSpPr>
      <p:grpSpPr>
        <a:xfrm>
          <a:off x="0" y="0"/>
          <a:ext cx="0" cy="0"/>
          <a:chOff x="0" y="0"/>
          <a:chExt cx="0" cy="0"/>
        </a:xfrm>
      </p:grpSpPr>
      <p:sp>
        <p:nvSpPr>
          <p:cNvPr id="2132" name="Google Shape;2132;p35"/>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131" name="Google Shape;2131;p35"/>
          <p:cNvSpPr txBox="1">
            <a:spLocks noGrp="1"/>
          </p:cNvSpPr>
          <p:nvPr>
            <p:ph type="body" idx="4294967295"/>
          </p:nvPr>
        </p:nvSpPr>
        <p:spPr>
          <a:xfrm>
            <a:off x="555641" y="3972966"/>
            <a:ext cx="6673850" cy="955675"/>
          </a:xfrm>
          <a:prstGeom prst="rect">
            <a:avLst/>
          </a:prstGeom>
        </p:spPr>
        <p:txBody>
          <a:bodyPr spcFirstLastPara="1" wrap="square" lIns="91425" tIns="91425" rIns="91425" bIns="91425" anchor="t" anchorCtr="0">
            <a:noAutofit/>
          </a:bodyPr>
          <a:lstStyle/>
          <a:p>
            <a:pPr marL="0" lvl="0" indent="0" algn="ctr">
              <a:spcBef>
                <a:spcPts val="600"/>
              </a:spcBef>
              <a:buNone/>
            </a:pPr>
            <a:r>
              <a:rPr lang="en-US" sz="3200" dirty="0">
                <a:solidFill>
                  <a:srgbClr val="90C226"/>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User Registration</a:t>
            </a:r>
            <a:endParaRPr sz="3200" dirty="0">
              <a:solidFill>
                <a:srgbClr val="90C226"/>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83" y="327630"/>
            <a:ext cx="5699110" cy="3046191"/>
          </a:xfrm>
          <a:prstGeom prst="rect">
            <a:avLst/>
          </a:prstGeom>
        </p:spPr>
      </p:pic>
      <p:grpSp>
        <p:nvGrpSpPr>
          <p:cNvPr id="10" name="Google Shape;2133;p35"/>
          <p:cNvGrpSpPr/>
          <p:nvPr/>
        </p:nvGrpSpPr>
        <p:grpSpPr>
          <a:xfrm>
            <a:off x="241738" y="102754"/>
            <a:ext cx="7315200" cy="3638983"/>
            <a:chOff x="1177450" y="241631"/>
            <a:chExt cx="6173152" cy="3616776"/>
          </a:xfrm>
        </p:grpSpPr>
        <p:sp>
          <p:nvSpPr>
            <p:cNvPr id="11" name="Google Shape;2134;p35"/>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135;p35"/>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136;p35"/>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137;p35"/>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412747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9"/>
        <p:cNvGrpSpPr/>
        <p:nvPr/>
      </p:nvGrpSpPr>
      <p:grpSpPr>
        <a:xfrm>
          <a:off x="0" y="0"/>
          <a:ext cx="0" cy="0"/>
          <a:chOff x="0" y="0"/>
          <a:chExt cx="0" cy="0"/>
        </a:xfrm>
      </p:grpSpPr>
      <p:sp>
        <p:nvSpPr>
          <p:cNvPr id="2132" name="Google Shape;2132;p35"/>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131" name="Google Shape;2131;p35"/>
          <p:cNvSpPr txBox="1">
            <a:spLocks noGrp="1"/>
          </p:cNvSpPr>
          <p:nvPr>
            <p:ph type="body" idx="4294967295"/>
          </p:nvPr>
        </p:nvSpPr>
        <p:spPr>
          <a:xfrm>
            <a:off x="550276" y="3941435"/>
            <a:ext cx="6684579" cy="966896"/>
          </a:xfrm>
          <a:prstGeom prst="rect">
            <a:avLst/>
          </a:prstGeom>
        </p:spPr>
        <p:txBody>
          <a:bodyPr spcFirstLastPara="1" wrap="square" lIns="91425" tIns="91425" rIns="91425" bIns="91425" anchor="t" anchorCtr="0">
            <a:noAutofit/>
          </a:bodyPr>
          <a:lstStyle/>
          <a:p>
            <a:pPr marL="0" lvl="0" indent="0" algn="ctr">
              <a:spcBef>
                <a:spcPts val="600"/>
              </a:spcBef>
              <a:buNone/>
            </a:pPr>
            <a:r>
              <a:rPr lang="en-US" sz="3200" dirty="0">
                <a:solidFill>
                  <a:schemeClr val="accent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Amatic SC"/>
              </a:rPr>
              <a:t>Admin Login</a:t>
            </a:r>
            <a:endParaRPr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215" y="300498"/>
            <a:ext cx="5694927" cy="3201833"/>
          </a:xfrm>
          <a:prstGeom prst="rect">
            <a:avLst/>
          </a:prstGeom>
        </p:spPr>
      </p:pic>
      <p:grpSp>
        <p:nvGrpSpPr>
          <p:cNvPr id="10" name="Google Shape;2133;p35"/>
          <p:cNvGrpSpPr/>
          <p:nvPr/>
        </p:nvGrpSpPr>
        <p:grpSpPr>
          <a:xfrm>
            <a:off x="241738" y="102754"/>
            <a:ext cx="7315200" cy="3638983"/>
            <a:chOff x="1177450" y="241631"/>
            <a:chExt cx="6173152" cy="3616776"/>
          </a:xfrm>
        </p:grpSpPr>
        <p:sp>
          <p:nvSpPr>
            <p:cNvPr id="11" name="Google Shape;2134;p35"/>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135;p35"/>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136;p35"/>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137;p35"/>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34627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451</TotalTime>
  <Words>733</Words>
  <Application>Microsoft Office PowerPoint</Application>
  <PresentationFormat>On-screen Show (16:9)</PresentationFormat>
  <Paragraphs>74</Paragraphs>
  <Slides>12</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Segoe UI</vt:lpstr>
      <vt:lpstr>Calibri</vt:lpstr>
      <vt:lpstr>Arial</vt:lpstr>
      <vt:lpstr>Adobe Hebrew</vt:lpstr>
      <vt:lpstr>Courier New</vt:lpstr>
      <vt:lpstr>Wingdings 3</vt:lpstr>
      <vt:lpstr>Arial Unicode MS</vt:lpstr>
      <vt:lpstr>Trebuchet MS</vt:lpstr>
      <vt:lpstr>Verdana</vt:lpstr>
      <vt:lpstr>Adobe Garamond Pro Bold</vt:lpstr>
      <vt:lpstr>Merriweather</vt:lpstr>
      <vt:lpstr>Amatic SC</vt:lpstr>
      <vt:lpstr>Facet</vt:lpstr>
      <vt:lpstr>Online Voting System (OVS)  Developed by :   Aritra Chakraborty,  Aritram Sarkar,  Ankita Mukherjee and  Subhechchha Pal, Under the active guidance of Mr. Swarup Chakraborti, Computer Society of India, Kolkata Chapter</vt:lpstr>
      <vt:lpstr>Abstract</vt:lpstr>
      <vt:lpstr>Project Purpose</vt:lpstr>
      <vt:lpstr>Advantages of OVS</vt:lpstr>
      <vt:lpstr>Basic hardware requirements :</vt:lpstr>
      <vt:lpstr>PowerPoint Presentation</vt:lpstr>
      <vt:lpstr>PowerPoint Presentation</vt:lpstr>
      <vt:lpstr>PowerPoint Presentation</vt:lpstr>
      <vt:lpstr>PowerPoint Presentation</vt:lpstr>
      <vt:lpstr>Future Scope</vt:lpstr>
      <vt:lpstr>Bibliography:</vt:lpstr>
      <vt:lpstr>Bibliography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 Online Voting System(OVS)</dc:title>
  <cp:lastModifiedBy>user</cp:lastModifiedBy>
  <cp:revision>37</cp:revision>
  <dcterms:modified xsi:type="dcterms:W3CDTF">2023-01-31T17:18:11Z</dcterms:modified>
</cp:coreProperties>
</file>