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6.xml"/><Relationship Id="rId55" Type="http://schemas.openxmlformats.org/officeDocument/2006/relationships/font" Target="fonts/RobotoMono-boldItalic.fntdata"/><Relationship Id="rId10" Type="http://schemas.openxmlformats.org/officeDocument/2006/relationships/slide" Target="slides/slide5.xml"/><Relationship Id="rId54"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2d1c62a2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2d1c62a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2d1c62a2f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2d1c62a2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2d1c62a2f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2d1c62a2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2d1c62a2f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2d1c62a2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2eae8208dfde29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2eae8208dfde2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2eae8208dfde29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2eae8208dfde29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2eae8208dfde29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2eae8208dfde2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2eae8208dfde29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2eae8208dfde29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2d1c62a2f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22d1c62a2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2d1c62a2f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2d1c62a2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2d1c62a2f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2d1c62a2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2d1c62a2f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2d1c62a2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2eae8208dfde29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2eae8208dfde2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2d1c62a2f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2d1c62a2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2d1c62a2f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22d1c62a2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2eae8208dfde29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2eae8208dfde2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22d1c62a2f_0_2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22d1c62a2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2d1c62a2f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22d1c62a2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2eae8208dfde29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2eae8208dfde29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52eae8208dfde29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52eae8208dfde29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52eae8208dfde29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2eae8208dfde2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2eae8208dfde29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2eae8208dfde29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52eae8208dfde29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52eae8208dfde29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2eae8208dfde29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2eae8208dfde29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52eae8208dfde29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52eae8208dfde29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52eae8208dfde29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52eae8208dfde29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2eae8208dfde29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2eae8208dfde29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52eae8208dfde29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52eae8208dfde29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2eae8208dfde29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2eae8208dfde29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52eae8208dfde29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52eae8208dfde29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52eae8208dfde29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52eae8208dfde29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52eae8208dfde29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52eae8208dfde29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52eae8208dfde29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52eae8208dfde29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2d1c62a2f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2d1c62a2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2d1c62a2f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2d1c62a2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2eae8208dfde29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2eae8208dfde29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2eae8208dfde29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2eae8208dfde29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Object-Oriented Programming (OOP) in PHP</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Your Guide to OOP Development in PHP</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249453" y="2095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t>
            </a:r>
            <a:r>
              <a:rPr lang="en"/>
              <a:t>class</a:t>
            </a:r>
            <a:r>
              <a:rPr lang="en"/>
              <a:t>?</a:t>
            </a:r>
            <a:endParaRPr/>
          </a:p>
        </p:txBody>
      </p:sp>
      <p:sp>
        <p:nvSpPr>
          <p:cNvPr id="122" name="Google Shape;122;p22"/>
          <p:cNvSpPr txBox="1"/>
          <p:nvPr/>
        </p:nvSpPr>
        <p:spPr>
          <a:xfrm>
            <a:off x="3420850" y="222100"/>
            <a:ext cx="5583300" cy="3509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800">
                <a:highlight>
                  <a:srgbClr val="FFFFFF"/>
                </a:highlight>
                <a:latin typeface="Verdana"/>
                <a:ea typeface="Verdana"/>
                <a:cs typeface="Verdana"/>
                <a:sym typeface="Verdana"/>
              </a:rPr>
              <a:t>A class is a template for objects.</a:t>
            </a:r>
            <a:endParaRPr sz="1800">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t/>
            </a:r>
            <a:endParaRPr sz="1800">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n" sz="1800">
                <a:highlight>
                  <a:srgbClr val="FFFFFF"/>
                </a:highlight>
                <a:latin typeface="Verdana"/>
                <a:ea typeface="Verdana"/>
                <a:cs typeface="Verdana"/>
                <a:sym typeface="Verdana"/>
              </a:rPr>
              <a:t>A class is defined by using the </a:t>
            </a:r>
            <a:r>
              <a:rPr lang="en" sz="1800">
                <a:solidFill>
                  <a:srgbClr val="DC143C"/>
                </a:solidFill>
                <a:latin typeface="Courier New"/>
                <a:ea typeface="Courier New"/>
                <a:cs typeface="Courier New"/>
                <a:sym typeface="Courier New"/>
              </a:rPr>
              <a:t>class</a:t>
            </a:r>
            <a:r>
              <a:rPr lang="en" sz="1800">
                <a:highlight>
                  <a:srgbClr val="FFFFFF"/>
                </a:highlight>
                <a:latin typeface="Verdana"/>
                <a:ea typeface="Verdana"/>
                <a:cs typeface="Verdana"/>
                <a:sym typeface="Verdana"/>
              </a:rPr>
              <a:t> keyword, followed by the name of the class and a pair of curly braces ({}). All its properties and methods go inside the braces:</a:t>
            </a:r>
            <a:endParaRPr sz="1800">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t/>
            </a:r>
            <a:endParaRPr sz="1800">
              <a:highlight>
                <a:srgbClr val="FFFFFF"/>
              </a:highlight>
              <a:latin typeface="Verdana"/>
              <a:ea typeface="Verdana"/>
              <a:cs typeface="Verdana"/>
              <a:sym typeface="Verdana"/>
            </a:endParaRPr>
          </a:p>
          <a:p>
            <a:pPr indent="0" lvl="0" marL="0" rtl="0" algn="l">
              <a:spcBef>
                <a:spcPts val="0"/>
              </a:spcBef>
              <a:spcAft>
                <a:spcPts val="0"/>
              </a:spcAft>
              <a:buNone/>
            </a:pPr>
            <a:r>
              <a:rPr lang="en" sz="1800">
                <a:solidFill>
                  <a:srgbClr val="FF0000"/>
                </a:solidFill>
                <a:highlight>
                  <a:srgbClr val="FFFFFF"/>
                </a:highlight>
                <a:latin typeface="Courier New"/>
                <a:ea typeface="Courier New"/>
                <a:cs typeface="Courier New"/>
                <a:sym typeface="Courier New"/>
              </a:rPr>
              <a:t>&lt;?php</a:t>
            </a:r>
            <a:endParaRPr sz="180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800">
                <a:solidFill>
                  <a:srgbClr val="0000CD"/>
                </a:solidFill>
                <a:highlight>
                  <a:srgbClr val="FFFFFF"/>
                </a:highlight>
                <a:latin typeface="Courier New"/>
                <a:ea typeface="Courier New"/>
                <a:cs typeface="Courier New"/>
                <a:sym typeface="Courier New"/>
              </a:rPr>
              <a:t>class</a:t>
            </a:r>
            <a:r>
              <a:rPr lang="en" sz="1800">
                <a:highlight>
                  <a:srgbClr val="FFFFFF"/>
                </a:highlight>
                <a:latin typeface="Courier New"/>
                <a:ea typeface="Courier New"/>
                <a:cs typeface="Courier New"/>
                <a:sym typeface="Courier New"/>
              </a:rPr>
              <a:t> Fruit {</a:t>
            </a:r>
            <a:endParaRPr sz="18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800">
                <a:highlight>
                  <a:srgbClr val="FFFFFF"/>
                </a:highlight>
                <a:latin typeface="Courier New"/>
                <a:ea typeface="Courier New"/>
                <a:cs typeface="Courier New"/>
                <a:sym typeface="Courier New"/>
              </a:rPr>
              <a:t>  </a:t>
            </a:r>
            <a:r>
              <a:rPr lang="en" sz="1800">
                <a:solidFill>
                  <a:srgbClr val="008000"/>
                </a:solidFill>
                <a:highlight>
                  <a:srgbClr val="FFFFFF"/>
                </a:highlight>
                <a:latin typeface="Courier New"/>
                <a:ea typeface="Courier New"/>
                <a:cs typeface="Courier New"/>
                <a:sym typeface="Courier New"/>
              </a:rPr>
              <a:t>// code goes here...</a:t>
            </a:r>
            <a:endParaRPr sz="18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800">
                <a:highlight>
                  <a:srgbClr val="FFFFFF"/>
                </a:highlight>
                <a:latin typeface="Courier New"/>
                <a:ea typeface="Courier New"/>
                <a:cs typeface="Courier New"/>
                <a:sym typeface="Courier New"/>
              </a:rPr>
              <a:t>}</a:t>
            </a:r>
            <a:endParaRPr sz="180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rgbClr val="FF0000"/>
                </a:solidFill>
                <a:highlight>
                  <a:srgbClr val="FFFFFF"/>
                </a:highlight>
                <a:latin typeface="Courier New"/>
                <a:ea typeface="Courier New"/>
                <a:cs typeface="Courier New"/>
                <a:sym typeface="Courier New"/>
              </a:rPr>
              <a:t>?&gt;</a:t>
            </a:r>
            <a:endParaRPr sz="1800">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object?</a:t>
            </a:r>
            <a:endParaRPr/>
          </a:p>
        </p:txBody>
      </p:sp>
      <p:sp>
        <p:nvSpPr>
          <p:cNvPr id="128" name="Google Shape;128;p23"/>
          <p:cNvSpPr txBox="1"/>
          <p:nvPr/>
        </p:nvSpPr>
        <p:spPr>
          <a:xfrm>
            <a:off x="3420850" y="70150"/>
            <a:ext cx="5583300" cy="155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highlight>
                  <a:srgbClr val="FFFFFF"/>
                </a:highlight>
                <a:latin typeface="Verdana"/>
                <a:ea typeface="Verdana"/>
                <a:cs typeface="Verdana"/>
                <a:sym typeface="Verdana"/>
              </a:rPr>
              <a:t>an object is an instance of a class.</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200">
                <a:highlight>
                  <a:srgbClr val="FFFFFF"/>
                </a:highlight>
                <a:latin typeface="Verdana"/>
                <a:ea typeface="Verdana"/>
                <a:cs typeface="Verdana"/>
                <a:sym typeface="Verdana"/>
              </a:rPr>
              <a:t>Classes are nothing without objects! We can create multiple objects from a class. Each object has all the properties and methods defined in the class, but they will have different property values.</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sz="1200">
                <a:highlight>
                  <a:srgbClr val="FFFFFF"/>
                </a:highlight>
                <a:latin typeface="Verdana"/>
                <a:ea typeface="Verdana"/>
                <a:cs typeface="Verdana"/>
                <a:sym typeface="Verdana"/>
              </a:rPr>
              <a:t>Objects of a class are created using the </a:t>
            </a:r>
            <a:r>
              <a:rPr lang="en" sz="1200">
                <a:solidFill>
                  <a:srgbClr val="DC143C"/>
                </a:solidFill>
                <a:highlight>
                  <a:srgbClr val="FFFFFF"/>
                </a:highlight>
                <a:latin typeface="Courier New"/>
                <a:ea typeface="Courier New"/>
                <a:cs typeface="Courier New"/>
                <a:sym typeface="Courier New"/>
              </a:rPr>
              <a:t>new</a:t>
            </a:r>
            <a:r>
              <a:rPr lang="en" sz="1200">
                <a:highlight>
                  <a:srgbClr val="FFFFFF"/>
                </a:highlight>
                <a:latin typeface="Verdana"/>
                <a:ea typeface="Verdana"/>
                <a:cs typeface="Verdana"/>
                <a:sym typeface="Verdana"/>
              </a:rPr>
              <a:t> keyword.</a:t>
            </a:r>
            <a:endParaRPr sz="1200">
              <a:highlight>
                <a:srgbClr val="FFFFFF"/>
              </a:highlight>
              <a:latin typeface="Verdana"/>
              <a:ea typeface="Verdana"/>
              <a:cs typeface="Verdana"/>
              <a:sym typeface="Verdana"/>
            </a:endParaRPr>
          </a:p>
        </p:txBody>
      </p:sp>
      <p:sp>
        <p:nvSpPr>
          <p:cNvPr id="129" name="Google Shape;129;p23"/>
          <p:cNvSpPr txBox="1"/>
          <p:nvPr/>
        </p:nvSpPr>
        <p:spPr>
          <a:xfrm>
            <a:off x="3420850" y="1726500"/>
            <a:ext cx="3000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&lt;?php</a:t>
            </a:r>
            <a:endParaRPr/>
          </a:p>
          <a:p>
            <a:pPr indent="0" lvl="0" marL="0" rtl="0" algn="l">
              <a:spcBef>
                <a:spcPts val="0"/>
              </a:spcBef>
              <a:spcAft>
                <a:spcPts val="0"/>
              </a:spcAft>
              <a:buNone/>
            </a:pPr>
            <a:r>
              <a:rPr lang="en"/>
              <a:t>class Fruit {</a:t>
            </a:r>
            <a:endParaRPr/>
          </a:p>
          <a:p>
            <a:pPr indent="0" lvl="0" marL="0" rtl="0" algn="l">
              <a:spcBef>
                <a:spcPts val="0"/>
              </a:spcBef>
              <a:spcAft>
                <a:spcPts val="0"/>
              </a:spcAft>
              <a:buNone/>
            </a:pPr>
            <a:r>
              <a:rPr lang="en"/>
              <a:t>  // Properties</a:t>
            </a:r>
            <a:endParaRPr/>
          </a:p>
          <a:p>
            <a:pPr indent="0" lvl="0" marL="0" rtl="0" algn="l">
              <a:spcBef>
                <a:spcPts val="0"/>
              </a:spcBef>
              <a:spcAft>
                <a:spcPts val="0"/>
              </a:spcAft>
              <a:buNone/>
            </a:pPr>
            <a:r>
              <a:rPr lang="en"/>
              <a:t>  public $name;</a:t>
            </a:r>
            <a:endParaRPr/>
          </a:p>
          <a:p>
            <a:pPr indent="0" lvl="0" marL="0" rtl="0" algn="l">
              <a:spcBef>
                <a:spcPts val="0"/>
              </a:spcBef>
              <a:spcAft>
                <a:spcPts val="0"/>
              </a:spcAft>
              <a:buNone/>
            </a:pPr>
            <a:r>
              <a:rPr lang="en"/>
              <a:t>  public $color;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Methods</a:t>
            </a:r>
            <a:endParaRPr/>
          </a:p>
          <a:p>
            <a:pPr indent="0" lvl="0" marL="0" rtl="0" algn="l">
              <a:spcBef>
                <a:spcPts val="0"/>
              </a:spcBef>
              <a:spcAft>
                <a:spcPts val="0"/>
              </a:spcAft>
              <a:buNone/>
            </a:pPr>
            <a:r>
              <a:rPr lang="en"/>
              <a:t>  function set_name($name) {</a:t>
            </a:r>
            <a:endParaRPr/>
          </a:p>
          <a:p>
            <a:pPr indent="0" lvl="0" marL="0" rtl="0" algn="l">
              <a:spcBef>
                <a:spcPts val="0"/>
              </a:spcBef>
              <a:spcAft>
                <a:spcPts val="0"/>
              </a:spcAft>
              <a:buNone/>
            </a:pPr>
            <a:r>
              <a:rPr lang="en"/>
              <a:t>    $this-&gt;name = $name;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function get_name() {</a:t>
            </a:r>
            <a:endParaRPr/>
          </a:p>
          <a:p>
            <a:pPr indent="0" lvl="0" marL="0" rtl="0" algn="l">
              <a:spcBef>
                <a:spcPts val="0"/>
              </a:spcBef>
              <a:spcAft>
                <a:spcPts val="0"/>
              </a:spcAft>
              <a:buNone/>
            </a:pPr>
            <a:r>
              <a:rPr lang="en"/>
              <a:t>    return $this-&gt;name;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
        <p:nvSpPr>
          <p:cNvPr id="130" name="Google Shape;130;p23"/>
          <p:cNvSpPr txBox="1"/>
          <p:nvPr/>
        </p:nvSpPr>
        <p:spPr>
          <a:xfrm>
            <a:off x="6420850" y="1726500"/>
            <a:ext cx="2691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$apple = new Fruit();</a:t>
            </a:r>
            <a:endParaRPr/>
          </a:p>
          <a:p>
            <a:pPr indent="0" lvl="0" marL="0" rtl="0" algn="l">
              <a:spcBef>
                <a:spcPts val="0"/>
              </a:spcBef>
              <a:spcAft>
                <a:spcPts val="0"/>
              </a:spcAft>
              <a:buNone/>
            </a:pPr>
            <a:r>
              <a:rPr lang="en"/>
              <a:t>$banana = new Fruit();</a:t>
            </a:r>
            <a:endParaRPr/>
          </a:p>
          <a:p>
            <a:pPr indent="0" lvl="0" marL="0" rtl="0" algn="l">
              <a:spcBef>
                <a:spcPts val="0"/>
              </a:spcBef>
              <a:spcAft>
                <a:spcPts val="0"/>
              </a:spcAft>
              <a:buNone/>
            </a:pPr>
            <a:r>
              <a:rPr lang="en"/>
              <a:t>$apple-&gt;set_name('Apple');</a:t>
            </a:r>
            <a:endParaRPr/>
          </a:p>
          <a:p>
            <a:pPr indent="0" lvl="0" marL="0" rtl="0" algn="l">
              <a:spcBef>
                <a:spcPts val="0"/>
              </a:spcBef>
              <a:spcAft>
                <a:spcPts val="0"/>
              </a:spcAft>
              <a:buNone/>
            </a:pPr>
            <a:r>
              <a:rPr lang="en"/>
              <a:t>$banana-&gt;set_name('Banana');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echo $apple-&gt;get_name();</a:t>
            </a:r>
            <a:endParaRPr/>
          </a:p>
          <a:p>
            <a:pPr indent="0" lvl="0" marL="0" rtl="0" algn="l">
              <a:spcBef>
                <a:spcPts val="0"/>
              </a:spcBef>
              <a:spcAft>
                <a:spcPts val="0"/>
              </a:spcAft>
              <a:buNone/>
            </a:pPr>
            <a:r>
              <a:rPr lang="en"/>
              <a:t>echo "&lt;br&gt;";</a:t>
            </a:r>
            <a:endParaRPr/>
          </a:p>
          <a:p>
            <a:pPr indent="0" lvl="0" marL="0" rtl="0" algn="l">
              <a:spcBef>
                <a:spcPts val="0"/>
              </a:spcBef>
              <a:spcAft>
                <a:spcPts val="0"/>
              </a:spcAft>
              <a:buNone/>
            </a:pPr>
            <a:r>
              <a:rPr lang="en"/>
              <a:t>echo $banana-&gt;get_name();</a:t>
            </a:r>
            <a:endParaRPr/>
          </a:p>
          <a:p>
            <a:pPr indent="0" lvl="0" marL="0" rtl="0" algn="l">
              <a:spcBef>
                <a:spcPts val="0"/>
              </a:spcBef>
              <a:spcAft>
                <a:spcPts val="0"/>
              </a:spcAft>
              <a:buNone/>
            </a:pPr>
            <a:r>
              <a:rPr lang="en"/>
              <a:t>?&gt;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4" name="Shape 134"/>
        <p:cNvGrpSpPr/>
        <p:nvPr/>
      </p:nvGrpSpPr>
      <p:grpSpPr>
        <a:xfrm>
          <a:off x="0" y="0"/>
          <a:ext cx="0" cy="0"/>
          <a:chOff x="0" y="0"/>
          <a:chExt cx="0" cy="0"/>
        </a:xfrm>
      </p:grpSpPr>
      <p:sp>
        <p:nvSpPr>
          <p:cNvPr id="135" name="Google Shape;135;p24"/>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t>
            </a:r>
            <a:r>
              <a:rPr lang="en"/>
              <a:t>inheritance</a:t>
            </a:r>
            <a:r>
              <a:rPr lang="en"/>
              <a:t>?</a:t>
            </a:r>
            <a:endParaRPr/>
          </a:p>
        </p:txBody>
      </p:sp>
      <p:sp>
        <p:nvSpPr>
          <p:cNvPr id="136" name="Google Shape;136;p24"/>
          <p:cNvSpPr txBox="1"/>
          <p:nvPr/>
        </p:nvSpPr>
        <p:spPr>
          <a:xfrm>
            <a:off x="3420850" y="70150"/>
            <a:ext cx="5583300" cy="157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200">
                <a:highlight>
                  <a:srgbClr val="FFFFFF"/>
                </a:highlight>
                <a:latin typeface="Verdana"/>
                <a:ea typeface="Verdana"/>
                <a:cs typeface="Verdana"/>
                <a:sym typeface="Verdana"/>
              </a:rPr>
              <a:t>A mechanism where one class (child) can derive or inherit the properties and methods of another class (parent). This promotes code reuse and hierarchical classification.</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200">
                <a:highlight>
                  <a:srgbClr val="FFFFFF"/>
                </a:highlight>
                <a:latin typeface="Verdana"/>
                <a:ea typeface="Verdana"/>
                <a:cs typeface="Verdana"/>
                <a:sym typeface="Verdana"/>
              </a:rPr>
              <a:t>Allows creating specialized classes without rewriting code.</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sz="1200">
                <a:highlight>
                  <a:srgbClr val="FFFFFF"/>
                </a:highlight>
                <a:latin typeface="Verdana"/>
                <a:ea typeface="Verdana"/>
                <a:cs typeface="Verdana"/>
                <a:sym typeface="Verdana"/>
              </a:rPr>
              <a:t>Establishes a relationship between parent and child classes.</a:t>
            </a:r>
            <a:endParaRPr sz="1200">
              <a:highlight>
                <a:srgbClr val="FFFFFF"/>
              </a:highlight>
              <a:latin typeface="Verdana"/>
              <a:ea typeface="Verdana"/>
              <a:cs typeface="Verdana"/>
              <a:sym typeface="Verdana"/>
            </a:endParaRPr>
          </a:p>
        </p:txBody>
      </p:sp>
      <p:sp>
        <p:nvSpPr>
          <p:cNvPr id="137" name="Google Shape;137;p24"/>
          <p:cNvSpPr txBox="1"/>
          <p:nvPr/>
        </p:nvSpPr>
        <p:spPr>
          <a:xfrm>
            <a:off x="3282450" y="1726500"/>
            <a:ext cx="3000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&lt;?php</a:t>
            </a:r>
            <a:endParaRPr/>
          </a:p>
          <a:p>
            <a:pPr indent="0" lvl="0" marL="0" rtl="0" algn="l">
              <a:spcBef>
                <a:spcPts val="0"/>
              </a:spcBef>
              <a:spcAft>
                <a:spcPts val="0"/>
              </a:spcAft>
              <a:buNone/>
            </a:pPr>
            <a:r>
              <a:rPr lang="en"/>
              <a:t>class Fruit {</a:t>
            </a:r>
            <a:endParaRPr/>
          </a:p>
          <a:p>
            <a:pPr indent="0" lvl="0" marL="0" rtl="0" algn="l">
              <a:spcBef>
                <a:spcPts val="0"/>
              </a:spcBef>
              <a:spcAft>
                <a:spcPts val="0"/>
              </a:spcAft>
              <a:buNone/>
            </a:pPr>
            <a:r>
              <a:rPr lang="en"/>
              <a:t>  public $name;</a:t>
            </a:r>
            <a:endParaRPr/>
          </a:p>
          <a:p>
            <a:pPr indent="0" lvl="0" marL="0" rtl="0" algn="l">
              <a:spcBef>
                <a:spcPts val="0"/>
              </a:spcBef>
              <a:spcAft>
                <a:spcPts val="0"/>
              </a:spcAft>
              <a:buNone/>
            </a:pPr>
            <a:r>
              <a:rPr lang="en"/>
              <a:t>  public $color;</a:t>
            </a:r>
            <a:endParaRPr/>
          </a:p>
          <a:p>
            <a:pPr indent="0" lvl="0" marL="0" rtl="0" algn="l">
              <a:spcBef>
                <a:spcPts val="0"/>
              </a:spcBef>
              <a:spcAft>
                <a:spcPts val="0"/>
              </a:spcAft>
              <a:buNone/>
            </a:pPr>
            <a:r>
              <a:rPr lang="en"/>
              <a:t>  public function __construct($name, $color) {</a:t>
            </a:r>
            <a:endParaRPr/>
          </a:p>
          <a:p>
            <a:pPr indent="0" lvl="0" marL="0" rtl="0" algn="l">
              <a:spcBef>
                <a:spcPts val="0"/>
              </a:spcBef>
              <a:spcAft>
                <a:spcPts val="0"/>
              </a:spcAft>
              <a:buNone/>
            </a:pPr>
            <a:r>
              <a:rPr lang="en"/>
              <a:t>	$this-&gt;name = $name;</a:t>
            </a:r>
            <a:endParaRPr/>
          </a:p>
          <a:p>
            <a:pPr indent="0" lvl="0" marL="0" rtl="0" algn="l">
              <a:spcBef>
                <a:spcPts val="0"/>
              </a:spcBef>
              <a:spcAft>
                <a:spcPts val="0"/>
              </a:spcAft>
              <a:buNone/>
            </a:pPr>
            <a:r>
              <a:rPr lang="en"/>
              <a:t>	$this-&gt;color = $color;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public function intro() {</a:t>
            </a:r>
            <a:endParaRPr/>
          </a:p>
          <a:p>
            <a:pPr indent="0" lvl="0" marL="0" rtl="0" algn="l">
              <a:spcBef>
                <a:spcPts val="0"/>
              </a:spcBef>
              <a:spcAft>
                <a:spcPts val="0"/>
              </a:spcAft>
              <a:buNone/>
            </a:pPr>
            <a:r>
              <a:rPr lang="en"/>
              <a:t>    echo "The fruit is {$this-&gt;name} and the color is {$this-&gt;color}.";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
        <p:nvSpPr>
          <p:cNvPr id="138" name="Google Shape;138;p24"/>
          <p:cNvSpPr txBox="1"/>
          <p:nvPr/>
        </p:nvSpPr>
        <p:spPr>
          <a:xfrm>
            <a:off x="6144000" y="1903500"/>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Strawberry is inherited from Fruit</a:t>
            </a:r>
            <a:endParaRPr/>
          </a:p>
          <a:p>
            <a:pPr indent="0" lvl="0" marL="0" rtl="0" algn="l">
              <a:spcBef>
                <a:spcPts val="0"/>
              </a:spcBef>
              <a:spcAft>
                <a:spcPts val="0"/>
              </a:spcAft>
              <a:buNone/>
            </a:pPr>
            <a:r>
              <a:rPr lang="en"/>
              <a:t>class Strawberry extends Fruit {</a:t>
            </a:r>
            <a:endParaRPr/>
          </a:p>
          <a:p>
            <a:pPr indent="0" lvl="0" marL="0" rtl="0" algn="l">
              <a:spcBef>
                <a:spcPts val="0"/>
              </a:spcBef>
              <a:spcAft>
                <a:spcPts val="0"/>
              </a:spcAft>
              <a:buNone/>
            </a:pPr>
            <a:r>
              <a:rPr lang="en"/>
              <a:t>  public function message() {</a:t>
            </a:r>
            <a:endParaRPr/>
          </a:p>
          <a:p>
            <a:pPr indent="0" lvl="0" marL="0" rtl="0" algn="l">
              <a:spcBef>
                <a:spcPts val="0"/>
              </a:spcBef>
              <a:spcAft>
                <a:spcPts val="0"/>
              </a:spcAft>
              <a:buNone/>
            </a:pPr>
            <a:r>
              <a:rPr lang="en"/>
              <a:t>    echo "Am I a fruit or a berry?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$strawberry = new Strawberry("Strawberry", "red");</a:t>
            </a:r>
            <a:endParaRPr/>
          </a:p>
          <a:p>
            <a:pPr indent="0" lvl="0" marL="0" rtl="0" algn="l">
              <a:spcBef>
                <a:spcPts val="0"/>
              </a:spcBef>
              <a:spcAft>
                <a:spcPts val="0"/>
              </a:spcAft>
              <a:buNone/>
            </a:pPr>
            <a:r>
              <a:rPr lang="en"/>
              <a:t>$strawberry-&gt;message();</a:t>
            </a:r>
            <a:endParaRPr/>
          </a:p>
          <a:p>
            <a:pPr indent="0" lvl="0" marL="0" rtl="0" algn="l">
              <a:spcBef>
                <a:spcPts val="0"/>
              </a:spcBef>
              <a:spcAft>
                <a:spcPts val="0"/>
              </a:spcAft>
              <a:buNone/>
            </a:pPr>
            <a:r>
              <a:rPr lang="en"/>
              <a:t>$strawberry-&gt;intro();</a:t>
            </a:r>
            <a:endParaRPr/>
          </a:p>
          <a:p>
            <a:pPr indent="0" lvl="0" marL="0" rtl="0" algn="l">
              <a:spcBef>
                <a:spcPts val="0"/>
              </a:spcBef>
              <a:spcAft>
                <a:spcPts val="0"/>
              </a:spcAft>
              <a:buNone/>
            </a:pPr>
            <a:r>
              <a:rPr lang="en"/>
              <a:t>?&gt;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t>
            </a:r>
            <a:r>
              <a:rPr lang="en"/>
              <a:t>inheritance</a:t>
            </a:r>
            <a:r>
              <a:rPr lang="en"/>
              <a:t>?</a:t>
            </a:r>
            <a:endParaRPr/>
          </a:p>
        </p:txBody>
      </p:sp>
      <p:pic>
        <p:nvPicPr>
          <p:cNvPr id="144" name="Google Shape;144;p25"/>
          <p:cNvPicPr preferRelativeResize="0"/>
          <p:nvPr/>
        </p:nvPicPr>
        <p:blipFill rotWithShape="1">
          <a:blip r:embed="rId3">
            <a:alphaModFix/>
          </a:blip>
          <a:srcRect b="2281" l="2479" r="2895" t="4608"/>
          <a:stretch/>
        </p:blipFill>
        <p:spPr>
          <a:xfrm>
            <a:off x="3510125" y="731150"/>
            <a:ext cx="5330524" cy="377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200"/>
              </a:spcAft>
              <a:buNone/>
            </a:pPr>
            <a:r>
              <a:rPr b="1" lang="en">
                <a:latin typeface="Arial"/>
                <a:ea typeface="Arial"/>
                <a:cs typeface="Arial"/>
                <a:sym typeface="Arial"/>
              </a:rPr>
              <a:t>Single Inheritance</a:t>
            </a:r>
            <a:endParaRPr/>
          </a:p>
        </p:txBody>
      </p:sp>
      <p:sp>
        <p:nvSpPr>
          <p:cNvPr id="150" name="Google Shape;150;p26"/>
          <p:cNvSpPr txBox="1"/>
          <p:nvPr/>
        </p:nvSpPr>
        <p:spPr>
          <a:xfrm>
            <a:off x="3351075" y="0"/>
            <a:ext cx="5614500" cy="34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A single child class inherits from a single parent class.</a:t>
            </a:r>
            <a:endParaRPr/>
          </a:p>
          <a:p>
            <a:pPr indent="0" lvl="0" marL="0" rtl="0" algn="l">
              <a:spcBef>
                <a:spcPts val="200"/>
              </a:spcBef>
              <a:spcAft>
                <a:spcPts val="0"/>
              </a:spcAft>
              <a:buNone/>
            </a:pPr>
            <a:r>
              <a:t/>
            </a:r>
            <a:endParaRPr/>
          </a:p>
          <a:p>
            <a:pPr indent="0" lvl="0" marL="0" rtl="0" algn="l">
              <a:spcBef>
                <a:spcPts val="0"/>
              </a:spcBef>
              <a:spcAft>
                <a:spcPts val="0"/>
              </a:spcAft>
              <a:buNone/>
            </a:pPr>
            <a:r>
              <a:rPr lang="en"/>
              <a:t>class ParentClass {</a:t>
            </a:r>
            <a:endParaRPr/>
          </a:p>
          <a:p>
            <a:pPr indent="0" lvl="0" marL="0" rtl="0" algn="l">
              <a:spcBef>
                <a:spcPts val="0"/>
              </a:spcBef>
              <a:spcAft>
                <a:spcPts val="0"/>
              </a:spcAft>
              <a:buNone/>
            </a:pPr>
            <a:r>
              <a:rPr lang="en"/>
              <a:t>    public function greet() {</a:t>
            </a:r>
            <a:endParaRPr/>
          </a:p>
          <a:p>
            <a:pPr indent="0" lvl="0" marL="0" rtl="0" algn="l">
              <a:spcBef>
                <a:spcPts val="0"/>
              </a:spcBef>
              <a:spcAft>
                <a:spcPts val="0"/>
              </a:spcAft>
              <a:buNone/>
            </a:pPr>
            <a:r>
              <a:rPr lang="en"/>
              <a:t>        echo "Hello from Parent!";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class ChildClass extends ParentClass {</a:t>
            </a:r>
            <a:endParaRPr/>
          </a:p>
          <a:p>
            <a:pPr indent="0" lvl="0" marL="0" rtl="0" algn="l">
              <a:spcBef>
                <a:spcPts val="0"/>
              </a:spcBef>
              <a:spcAft>
                <a:spcPts val="0"/>
              </a:spcAft>
              <a:buNone/>
            </a:pPr>
            <a:r>
              <a:rPr lang="en"/>
              <a:t>    public function welcome() {</a:t>
            </a:r>
            <a:endParaRPr/>
          </a:p>
          <a:p>
            <a:pPr indent="0" lvl="0" marL="0" rtl="0" algn="l">
              <a:spcBef>
                <a:spcPts val="0"/>
              </a:spcBef>
              <a:spcAft>
                <a:spcPts val="0"/>
              </a:spcAft>
              <a:buNone/>
            </a:pPr>
            <a:r>
              <a:rPr lang="en"/>
              <a:t>        echo "Hello from Child!";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$child = new ChildClass();</a:t>
            </a:r>
            <a:endParaRPr/>
          </a:p>
          <a:p>
            <a:pPr indent="0" lvl="0" marL="0" rtl="0" algn="l">
              <a:spcBef>
                <a:spcPts val="0"/>
              </a:spcBef>
              <a:spcAft>
                <a:spcPts val="0"/>
              </a:spcAft>
              <a:buNone/>
            </a:pPr>
            <a:r>
              <a:rPr lang="en"/>
              <a:t>$child-&gt;greet();    // Output: Hello from Parent!</a:t>
            </a:r>
            <a:endParaRPr/>
          </a:p>
          <a:p>
            <a:pPr indent="0" lvl="0" marL="0" rtl="0" algn="l">
              <a:spcBef>
                <a:spcPts val="0"/>
              </a:spcBef>
              <a:spcAft>
                <a:spcPts val="0"/>
              </a:spcAft>
              <a:buNone/>
            </a:pPr>
            <a:r>
              <a:rPr lang="en"/>
              <a:t>$child-&gt;welcome();  // Output: Hello from Child!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4" name="Shape 154"/>
        <p:cNvGrpSpPr/>
        <p:nvPr/>
      </p:nvGrpSpPr>
      <p:grpSpPr>
        <a:xfrm>
          <a:off x="0" y="0"/>
          <a:ext cx="0" cy="0"/>
          <a:chOff x="0" y="0"/>
          <a:chExt cx="0" cy="0"/>
        </a:xfrm>
      </p:grpSpPr>
      <p:sp>
        <p:nvSpPr>
          <p:cNvPr id="155" name="Google Shape;155;p27"/>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200"/>
              </a:spcAft>
              <a:buNone/>
            </a:pPr>
            <a:r>
              <a:rPr b="1" lang="en">
                <a:latin typeface="Arial"/>
                <a:ea typeface="Arial"/>
                <a:cs typeface="Arial"/>
                <a:sym typeface="Arial"/>
              </a:rPr>
              <a:t>Multilevel </a:t>
            </a:r>
            <a:r>
              <a:rPr b="1" lang="en">
                <a:latin typeface="Arial"/>
                <a:ea typeface="Arial"/>
                <a:cs typeface="Arial"/>
                <a:sym typeface="Arial"/>
              </a:rPr>
              <a:t>Inheritance</a:t>
            </a:r>
            <a:endParaRPr/>
          </a:p>
        </p:txBody>
      </p:sp>
      <p:sp>
        <p:nvSpPr>
          <p:cNvPr id="156" name="Google Shape;156;p27"/>
          <p:cNvSpPr txBox="1"/>
          <p:nvPr/>
        </p:nvSpPr>
        <p:spPr>
          <a:xfrm>
            <a:off x="3351075" y="0"/>
            <a:ext cx="5614500" cy="50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A child class inherits from a parent class, and another class inherits from the child class.</a:t>
            </a:r>
            <a:endParaRPr/>
          </a:p>
          <a:p>
            <a:pPr indent="0" lvl="0" marL="0" rtl="0" algn="l">
              <a:spcBef>
                <a:spcPts val="200"/>
              </a:spcBef>
              <a:spcAft>
                <a:spcPts val="0"/>
              </a:spcAft>
              <a:buNone/>
            </a:pPr>
            <a:r>
              <a:t/>
            </a:r>
            <a:endParaRPr/>
          </a:p>
          <a:p>
            <a:pPr indent="0" lvl="0" marL="0" rtl="0" algn="l">
              <a:spcBef>
                <a:spcPts val="0"/>
              </a:spcBef>
              <a:spcAft>
                <a:spcPts val="0"/>
              </a:spcAft>
              <a:buNone/>
            </a:pPr>
            <a:r>
              <a:rPr lang="en"/>
              <a:t>class GrandParent {</a:t>
            </a:r>
            <a:endParaRPr/>
          </a:p>
          <a:p>
            <a:pPr indent="0" lvl="0" marL="0" rtl="0" algn="l">
              <a:spcBef>
                <a:spcPts val="0"/>
              </a:spcBef>
              <a:spcAft>
                <a:spcPts val="0"/>
              </a:spcAft>
              <a:buNone/>
            </a:pPr>
            <a:r>
              <a:rPr lang="en"/>
              <a:t>    public function message() {</a:t>
            </a:r>
            <a:endParaRPr/>
          </a:p>
          <a:p>
            <a:pPr indent="0" lvl="0" marL="0" rtl="0" algn="l">
              <a:spcBef>
                <a:spcPts val="0"/>
              </a:spcBef>
              <a:spcAft>
                <a:spcPts val="0"/>
              </a:spcAft>
              <a:buNone/>
            </a:pPr>
            <a:r>
              <a:rPr lang="en"/>
              <a:t>        echo "Message from GrandParent.";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class ParentClass extends GrandParent {</a:t>
            </a:r>
            <a:endParaRPr/>
          </a:p>
          <a:p>
            <a:pPr indent="0" lvl="0" marL="0" rtl="0" algn="l">
              <a:spcBef>
                <a:spcPts val="0"/>
              </a:spcBef>
              <a:spcAft>
                <a:spcPts val="0"/>
              </a:spcAft>
              <a:buNone/>
            </a:pPr>
            <a:r>
              <a:rPr lang="en"/>
              <a:t>    public function greet() {</a:t>
            </a:r>
            <a:endParaRPr/>
          </a:p>
          <a:p>
            <a:pPr indent="0" lvl="0" marL="0" rtl="0" algn="l">
              <a:spcBef>
                <a:spcPts val="0"/>
              </a:spcBef>
              <a:spcAft>
                <a:spcPts val="0"/>
              </a:spcAft>
              <a:buNone/>
            </a:pPr>
            <a:r>
              <a:rPr lang="en"/>
              <a:t>        echo "Hello from Parent.";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class ChildClass extends ParentClass {</a:t>
            </a:r>
            <a:endParaRPr/>
          </a:p>
          <a:p>
            <a:pPr indent="0" lvl="0" marL="0" rtl="0" algn="l">
              <a:spcBef>
                <a:spcPts val="0"/>
              </a:spcBef>
              <a:spcAft>
                <a:spcPts val="0"/>
              </a:spcAft>
              <a:buNone/>
            </a:pPr>
            <a:r>
              <a:rPr lang="en"/>
              <a:t>    public function welcome() {</a:t>
            </a:r>
            <a:endParaRPr/>
          </a:p>
          <a:p>
            <a:pPr indent="0" lvl="0" marL="0" rtl="0" algn="l">
              <a:spcBef>
                <a:spcPts val="0"/>
              </a:spcBef>
              <a:spcAft>
                <a:spcPts val="0"/>
              </a:spcAft>
              <a:buNone/>
            </a:pPr>
            <a:r>
              <a:rPr lang="en"/>
              <a:t>        echo "Hello from Child.";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$child = new ChildClass();</a:t>
            </a:r>
            <a:endParaRPr/>
          </a:p>
          <a:p>
            <a:pPr indent="0" lvl="0" marL="0" rtl="0" algn="l">
              <a:spcBef>
                <a:spcPts val="0"/>
              </a:spcBef>
              <a:spcAft>
                <a:spcPts val="0"/>
              </a:spcAft>
              <a:buNone/>
            </a:pPr>
            <a:r>
              <a:rPr lang="en"/>
              <a:t>$child-&gt;message(); // Output: Message from GrandParent.</a:t>
            </a:r>
            <a:endParaRPr/>
          </a:p>
          <a:p>
            <a:pPr indent="0" lvl="0" marL="0" rtl="0" algn="l">
              <a:spcBef>
                <a:spcPts val="0"/>
              </a:spcBef>
              <a:spcAft>
                <a:spcPts val="0"/>
              </a:spcAft>
              <a:buNone/>
            </a:pPr>
            <a:r>
              <a:rPr lang="en"/>
              <a:t>$child-&gt;greet();   // Output: Hello from Parent.</a:t>
            </a:r>
            <a:endParaRPr/>
          </a:p>
          <a:p>
            <a:pPr indent="0" lvl="0" marL="0" rtl="0" algn="l">
              <a:spcBef>
                <a:spcPts val="0"/>
              </a:spcBef>
              <a:spcAft>
                <a:spcPts val="0"/>
              </a:spcAft>
              <a:buNone/>
            </a:pPr>
            <a:r>
              <a:rPr lang="en"/>
              <a:t>$child-&gt;welcome(); // Output: Hello from Child.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200"/>
              </a:spcAft>
              <a:buNone/>
            </a:pPr>
            <a:r>
              <a:rPr b="1" lang="en">
                <a:latin typeface="Arial"/>
                <a:ea typeface="Arial"/>
                <a:cs typeface="Arial"/>
                <a:sym typeface="Arial"/>
              </a:rPr>
              <a:t>Hierarchical Inheritance </a:t>
            </a:r>
            <a:endParaRPr/>
          </a:p>
        </p:txBody>
      </p:sp>
      <p:sp>
        <p:nvSpPr>
          <p:cNvPr id="162" name="Google Shape;162;p28"/>
          <p:cNvSpPr txBox="1"/>
          <p:nvPr/>
        </p:nvSpPr>
        <p:spPr>
          <a:xfrm>
            <a:off x="3351075" y="0"/>
            <a:ext cx="5614500" cy="52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Multiple child classes inherit from a single parent class. When multiple child classes share common functionality from the same parent class.</a:t>
            </a:r>
            <a:endParaRPr/>
          </a:p>
          <a:p>
            <a:pPr indent="0" lvl="0" marL="0" rtl="0" algn="l">
              <a:spcBef>
                <a:spcPts val="200"/>
              </a:spcBef>
              <a:spcAft>
                <a:spcPts val="0"/>
              </a:spcAft>
              <a:buNone/>
            </a:pPr>
            <a:r>
              <a:t/>
            </a:r>
            <a:endParaRPr sz="1200"/>
          </a:p>
          <a:p>
            <a:pPr indent="0" lvl="0" marL="0" rtl="0" algn="l">
              <a:spcBef>
                <a:spcPts val="0"/>
              </a:spcBef>
              <a:spcAft>
                <a:spcPts val="0"/>
              </a:spcAft>
              <a:buNone/>
            </a:pPr>
            <a:r>
              <a:rPr lang="en" sz="1200"/>
              <a:t>class ParentClass {</a:t>
            </a:r>
            <a:endParaRPr sz="1200"/>
          </a:p>
          <a:p>
            <a:pPr indent="0" lvl="0" marL="0" rtl="0" algn="l">
              <a:spcBef>
                <a:spcPts val="0"/>
              </a:spcBef>
              <a:spcAft>
                <a:spcPts val="0"/>
              </a:spcAft>
              <a:buNone/>
            </a:pPr>
            <a:r>
              <a:rPr lang="en" sz="1200"/>
              <a:t>    public function greet() {</a:t>
            </a:r>
            <a:endParaRPr sz="1200"/>
          </a:p>
          <a:p>
            <a:pPr indent="0" lvl="0" marL="0" rtl="0" algn="l">
              <a:spcBef>
                <a:spcPts val="0"/>
              </a:spcBef>
              <a:spcAft>
                <a:spcPts val="0"/>
              </a:spcAft>
              <a:buNone/>
            </a:pPr>
            <a:r>
              <a:rPr lang="en" sz="1200"/>
              <a:t>        echo "Hello from Parent!";</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class ChildClass1 extends ParentClass {</a:t>
            </a:r>
            <a:endParaRPr sz="1200"/>
          </a:p>
          <a:p>
            <a:pPr indent="0" lvl="0" marL="0" rtl="0" algn="l">
              <a:spcBef>
                <a:spcPts val="0"/>
              </a:spcBef>
              <a:spcAft>
                <a:spcPts val="0"/>
              </a:spcAft>
              <a:buNone/>
            </a:pPr>
            <a:r>
              <a:rPr lang="en" sz="1200"/>
              <a:t>    public function welcome() {</a:t>
            </a:r>
            <a:endParaRPr sz="1200"/>
          </a:p>
          <a:p>
            <a:pPr indent="0" lvl="0" marL="0" rtl="0" algn="l">
              <a:spcBef>
                <a:spcPts val="0"/>
              </a:spcBef>
              <a:spcAft>
                <a:spcPts val="0"/>
              </a:spcAft>
              <a:buNone/>
            </a:pPr>
            <a:r>
              <a:rPr lang="en" sz="1200"/>
              <a:t>        echo "Hello from Child 1!";</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class ChildClass2 extends ParentClass {</a:t>
            </a:r>
            <a:endParaRPr sz="1200"/>
          </a:p>
          <a:p>
            <a:pPr indent="0" lvl="0" marL="0" rtl="0" algn="l">
              <a:spcBef>
                <a:spcPts val="0"/>
              </a:spcBef>
              <a:spcAft>
                <a:spcPts val="0"/>
              </a:spcAft>
              <a:buNone/>
            </a:pPr>
            <a:r>
              <a:rPr lang="en" sz="1200"/>
              <a:t>    public function welcome() {</a:t>
            </a:r>
            <a:endParaRPr sz="1200"/>
          </a:p>
          <a:p>
            <a:pPr indent="0" lvl="0" marL="0" rtl="0" algn="l">
              <a:spcBef>
                <a:spcPts val="0"/>
              </a:spcBef>
              <a:spcAft>
                <a:spcPts val="0"/>
              </a:spcAft>
              <a:buNone/>
            </a:pPr>
            <a:r>
              <a:rPr lang="en" sz="1200"/>
              <a:t>        echo "Hello from Child 2!";</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$child1 = new ChildClass1();</a:t>
            </a:r>
            <a:endParaRPr sz="1200"/>
          </a:p>
          <a:p>
            <a:pPr indent="0" lvl="0" marL="0" rtl="0" algn="l">
              <a:spcBef>
                <a:spcPts val="0"/>
              </a:spcBef>
              <a:spcAft>
                <a:spcPts val="0"/>
              </a:spcAft>
              <a:buNone/>
            </a:pPr>
            <a:r>
              <a:rPr lang="en" sz="1200"/>
              <a:t>$child1-&gt;greet();    // Output: Hello from Parent!</a:t>
            </a:r>
            <a:endParaRPr sz="1200"/>
          </a:p>
          <a:p>
            <a:pPr indent="0" lvl="0" marL="0" rtl="0" algn="l">
              <a:spcBef>
                <a:spcPts val="0"/>
              </a:spcBef>
              <a:spcAft>
                <a:spcPts val="0"/>
              </a:spcAft>
              <a:buNone/>
            </a:pPr>
            <a:r>
              <a:rPr lang="en" sz="1200"/>
              <a:t>$child1-&gt;welcome();  // Output: Hello from Child 1!</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$child2 = new ChildClass2();</a:t>
            </a:r>
            <a:endParaRPr sz="1200"/>
          </a:p>
          <a:p>
            <a:pPr indent="0" lvl="0" marL="0" rtl="0" algn="l">
              <a:spcBef>
                <a:spcPts val="0"/>
              </a:spcBef>
              <a:spcAft>
                <a:spcPts val="0"/>
              </a:spcAft>
              <a:buNone/>
            </a:pPr>
            <a:r>
              <a:rPr lang="en" sz="1200"/>
              <a:t>$child2-&gt;greet();    // Output: Hello from Parent!</a:t>
            </a:r>
            <a:endParaRPr sz="1200"/>
          </a:p>
          <a:p>
            <a:pPr indent="0" lvl="0" marL="0" rtl="0" algn="l">
              <a:spcBef>
                <a:spcPts val="0"/>
              </a:spcBef>
              <a:spcAft>
                <a:spcPts val="0"/>
              </a:spcAft>
              <a:buNone/>
            </a:pPr>
            <a:r>
              <a:rPr lang="en" sz="1200"/>
              <a:t>$child2-&gt;welcome();  // Output: Hello from Child 2!</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200"/>
              </a:spcAft>
              <a:buNone/>
            </a:pPr>
            <a:r>
              <a:rPr b="1" lang="en">
                <a:latin typeface="Arial"/>
                <a:ea typeface="Arial"/>
                <a:cs typeface="Arial"/>
                <a:sym typeface="Arial"/>
              </a:rPr>
              <a:t>Hybrid Inheritance</a:t>
            </a:r>
            <a:endParaRPr/>
          </a:p>
        </p:txBody>
      </p:sp>
      <p:sp>
        <p:nvSpPr>
          <p:cNvPr id="168" name="Google Shape;168;p29"/>
          <p:cNvSpPr txBox="1"/>
          <p:nvPr/>
        </p:nvSpPr>
        <p:spPr>
          <a:xfrm>
            <a:off x="3351075" y="0"/>
            <a:ext cx="5614500" cy="472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A mix of multiple inheritance types. Direct multiple inheritance is not supported in PHP but can be achieved using </a:t>
            </a:r>
            <a:r>
              <a:rPr b="1" lang="en"/>
              <a:t>interfaces</a:t>
            </a:r>
            <a:r>
              <a:rPr lang="en"/>
              <a:t> or </a:t>
            </a:r>
            <a:r>
              <a:rPr b="1" lang="en"/>
              <a:t>traits</a:t>
            </a:r>
            <a:r>
              <a:rPr lang="en"/>
              <a:t>.</a:t>
            </a:r>
            <a:endParaRPr/>
          </a:p>
          <a:p>
            <a:pPr indent="0" lvl="0" marL="0" rtl="0" algn="l">
              <a:spcBef>
                <a:spcPts val="200"/>
              </a:spcBef>
              <a:spcAft>
                <a:spcPts val="0"/>
              </a:spcAft>
              <a:buNone/>
            </a:pPr>
            <a:r>
              <a:t/>
            </a:r>
            <a:endParaRPr/>
          </a:p>
          <a:p>
            <a:pPr indent="0" lvl="0" marL="0" rtl="0" algn="l">
              <a:spcBef>
                <a:spcPts val="0"/>
              </a:spcBef>
              <a:spcAft>
                <a:spcPts val="0"/>
              </a:spcAft>
              <a:buNone/>
            </a:pPr>
            <a:r>
              <a:rPr lang="en" sz="1300"/>
              <a:t>trait TraitA {</a:t>
            </a:r>
            <a:endParaRPr sz="1300"/>
          </a:p>
          <a:p>
            <a:pPr indent="0" lvl="0" marL="0" rtl="0" algn="l">
              <a:spcBef>
                <a:spcPts val="0"/>
              </a:spcBef>
              <a:spcAft>
                <a:spcPts val="0"/>
              </a:spcAft>
              <a:buNone/>
            </a:pPr>
            <a:r>
              <a:rPr lang="en" sz="1300"/>
              <a:t>    public function methodA() {</a:t>
            </a:r>
            <a:endParaRPr sz="1300"/>
          </a:p>
          <a:p>
            <a:pPr indent="0" lvl="0" marL="0" rtl="0" algn="l">
              <a:spcBef>
                <a:spcPts val="0"/>
              </a:spcBef>
              <a:spcAft>
                <a:spcPts val="0"/>
              </a:spcAft>
              <a:buNone/>
            </a:pPr>
            <a:r>
              <a:rPr lang="en" sz="1300"/>
              <a:t>        echo "Method from Trait A.";</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trait TraitB {</a:t>
            </a:r>
            <a:endParaRPr sz="1300"/>
          </a:p>
          <a:p>
            <a:pPr indent="0" lvl="0" marL="0" rtl="0" algn="l">
              <a:spcBef>
                <a:spcPts val="0"/>
              </a:spcBef>
              <a:spcAft>
                <a:spcPts val="0"/>
              </a:spcAft>
              <a:buNone/>
            </a:pPr>
            <a:r>
              <a:rPr lang="en" sz="1300"/>
              <a:t>    public function methodB() {</a:t>
            </a:r>
            <a:endParaRPr sz="1300"/>
          </a:p>
          <a:p>
            <a:pPr indent="0" lvl="0" marL="0" rtl="0" algn="l">
              <a:spcBef>
                <a:spcPts val="0"/>
              </a:spcBef>
              <a:spcAft>
                <a:spcPts val="0"/>
              </a:spcAft>
              <a:buNone/>
            </a:pPr>
            <a:r>
              <a:rPr lang="en" sz="1300"/>
              <a:t>        echo "Method from Trait B.";</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class MyClass {</a:t>
            </a:r>
            <a:endParaRPr sz="1300"/>
          </a:p>
          <a:p>
            <a:pPr indent="0" lvl="0" marL="0" rtl="0" algn="l">
              <a:spcBef>
                <a:spcPts val="0"/>
              </a:spcBef>
              <a:spcAft>
                <a:spcPts val="0"/>
              </a:spcAft>
              <a:buNone/>
            </a:pPr>
            <a:r>
              <a:rPr lang="en" sz="1300"/>
              <a:t>    use TraitA, TraitB;</a:t>
            </a:r>
            <a:endParaRPr sz="1300"/>
          </a:p>
          <a:p>
            <a:pPr indent="0" lvl="0" marL="0" rtl="0" algn="l">
              <a:spcBef>
                <a:spcPts val="0"/>
              </a:spcBef>
              <a:spcAft>
                <a:spcPts val="0"/>
              </a:spcAft>
              <a:buNone/>
            </a:pP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$obj = new MyClass();</a:t>
            </a:r>
            <a:endParaRPr sz="1300"/>
          </a:p>
          <a:p>
            <a:pPr indent="0" lvl="0" marL="0" rtl="0" algn="l">
              <a:spcBef>
                <a:spcPts val="0"/>
              </a:spcBef>
              <a:spcAft>
                <a:spcPts val="0"/>
              </a:spcAft>
              <a:buNone/>
            </a:pPr>
            <a:r>
              <a:rPr lang="en" sz="1300"/>
              <a:t>$obj-&gt;methodA(); // Output: Method from Trait A.</a:t>
            </a:r>
            <a:endParaRPr sz="1300"/>
          </a:p>
          <a:p>
            <a:pPr indent="0" lvl="0" marL="0" rtl="0" algn="l">
              <a:spcBef>
                <a:spcPts val="0"/>
              </a:spcBef>
              <a:spcAft>
                <a:spcPts val="0"/>
              </a:spcAft>
              <a:buNone/>
            </a:pPr>
            <a:r>
              <a:rPr lang="en" sz="1300"/>
              <a:t>$obj-&gt;methodB(); // Output: Method from Trait B.</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2" name="Shape 172"/>
        <p:cNvGrpSpPr/>
        <p:nvPr/>
      </p:nvGrpSpPr>
      <p:grpSpPr>
        <a:xfrm>
          <a:off x="0" y="0"/>
          <a:ext cx="0" cy="0"/>
          <a:chOff x="0" y="0"/>
          <a:chExt cx="0" cy="0"/>
        </a:xfrm>
      </p:grpSpPr>
      <p:sp>
        <p:nvSpPr>
          <p:cNvPr id="173" name="Google Shape;173;p30"/>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polymorphism?</a:t>
            </a:r>
            <a:endParaRPr/>
          </a:p>
        </p:txBody>
      </p:sp>
      <p:sp>
        <p:nvSpPr>
          <p:cNvPr id="174" name="Google Shape;174;p30"/>
          <p:cNvSpPr txBox="1"/>
          <p:nvPr/>
        </p:nvSpPr>
        <p:spPr>
          <a:xfrm>
            <a:off x="3420850" y="70150"/>
            <a:ext cx="5583300" cy="17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a:t>The ability of different classes to define methods with the same name but potentially different implementations.</a:t>
            </a:r>
            <a:endParaRPr/>
          </a:p>
          <a:p>
            <a:pPr indent="0" lvl="0" marL="0" rtl="0" algn="l">
              <a:lnSpc>
                <a:spcPct val="115000"/>
              </a:lnSpc>
              <a:spcBef>
                <a:spcPts val="1400"/>
              </a:spcBef>
              <a:spcAft>
                <a:spcPts val="0"/>
              </a:spcAft>
              <a:buNone/>
            </a:pPr>
            <a:r>
              <a:rPr lang="en"/>
              <a:t>Promotes flexibility and extensibility in code.</a:t>
            </a:r>
            <a:endParaRPr/>
          </a:p>
          <a:p>
            <a:pPr indent="0" lvl="0" marL="0" rtl="0" algn="l">
              <a:lnSpc>
                <a:spcPct val="115000"/>
              </a:lnSpc>
              <a:spcBef>
                <a:spcPts val="1200"/>
              </a:spcBef>
              <a:spcAft>
                <a:spcPts val="1200"/>
              </a:spcAft>
              <a:buNone/>
            </a:pPr>
            <a:r>
              <a:rPr lang="en"/>
              <a:t>Often achieved through </a:t>
            </a:r>
            <a:r>
              <a:rPr b="1" lang="en"/>
              <a:t>method overriding</a:t>
            </a:r>
            <a:r>
              <a:rPr lang="en"/>
              <a:t> or </a:t>
            </a:r>
            <a:r>
              <a:rPr b="1" lang="en"/>
              <a:t>interface implementation</a:t>
            </a:r>
            <a:r>
              <a:rPr lang="en"/>
              <a:t>.</a:t>
            </a:r>
            <a:endParaRPr>
              <a:highlight>
                <a:srgbClr val="FFFFFF"/>
              </a:highlight>
              <a:latin typeface="Verdana"/>
              <a:ea typeface="Verdana"/>
              <a:cs typeface="Verdana"/>
              <a:sym typeface="Verdana"/>
            </a:endParaRPr>
          </a:p>
        </p:txBody>
      </p:sp>
      <p:sp>
        <p:nvSpPr>
          <p:cNvPr id="175" name="Google Shape;175;p30"/>
          <p:cNvSpPr txBox="1"/>
          <p:nvPr/>
        </p:nvSpPr>
        <p:spPr>
          <a:xfrm>
            <a:off x="3420850" y="1832150"/>
            <a:ext cx="27516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F2328"/>
                </a:solidFill>
                <a:highlight>
                  <a:srgbClr val="F6F8FA"/>
                </a:highlight>
              </a:rPr>
              <a:t>class Car {</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public $color;  // Property</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public $model;</a:t>
            </a:r>
            <a:endParaRPr sz="1200">
              <a:solidFill>
                <a:srgbClr val="1F2328"/>
              </a:solidFill>
              <a:highlight>
                <a:srgbClr val="F6F8FA"/>
              </a:highlight>
            </a:endParaRPr>
          </a:p>
          <a:p>
            <a:pPr indent="0" lvl="0" marL="0" rtl="0" algn="l">
              <a:spcBef>
                <a:spcPts val="0"/>
              </a:spcBef>
              <a:spcAft>
                <a:spcPts val="0"/>
              </a:spcAft>
              <a:buNone/>
            </a:pPr>
            <a:r>
              <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 Constructor Method</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public function __construct($color, $model) {</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$this-&gt;color = $color;</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$this-&gt;model = $model;</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a:t>
            </a:r>
            <a:endParaRPr sz="1200">
              <a:solidFill>
                <a:srgbClr val="1F2328"/>
              </a:solidFill>
              <a:highlight>
                <a:srgbClr val="F6F8FA"/>
              </a:highlight>
            </a:endParaRPr>
          </a:p>
          <a:p>
            <a:pPr indent="0" lvl="0" marL="0" rtl="0" algn="l">
              <a:spcBef>
                <a:spcPts val="0"/>
              </a:spcBef>
              <a:spcAft>
                <a:spcPts val="0"/>
              </a:spcAft>
              <a:buNone/>
            </a:pPr>
            <a:r>
              <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 Method</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public function start() {</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echo "The $this-&gt;model car is starting.";</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a:t>
            </a:r>
            <a:endParaRPr sz="1200">
              <a:solidFill>
                <a:srgbClr val="1F2328"/>
              </a:solidFill>
              <a:highlight>
                <a:srgbClr val="F6F8FA"/>
              </a:highlight>
            </a:endParaRPr>
          </a:p>
          <a:p>
            <a:pPr indent="0" lvl="0" marL="0" rtl="0" algn="l">
              <a:lnSpc>
                <a:spcPct val="145000"/>
              </a:lnSpc>
              <a:spcBef>
                <a:spcPts val="0"/>
              </a:spcBef>
              <a:spcAft>
                <a:spcPts val="0"/>
              </a:spcAft>
              <a:buNone/>
            </a:pPr>
            <a:r>
              <a:rPr lang="en" sz="1200">
                <a:solidFill>
                  <a:srgbClr val="1F2328"/>
                </a:solidFill>
                <a:highlight>
                  <a:srgbClr val="F6F8FA"/>
                </a:highlight>
              </a:rPr>
              <a:t>}</a:t>
            </a:r>
            <a:endParaRPr sz="1200">
              <a:solidFill>
                <a:srgbClr val="FF0000"/>
              </a:solidFill>
              <a:highlight>
                <a:srgbClr val="FFFFFF"/>
              </a:highlight>
              <a:latin typeface="Courier New"/>
              <a:ea typeface="Courier New"/>
              <a:cs typeface="Courier New"/>
              <a:sym typeface="Courier New"/>
            </a:endParaRPr>
          </a:p>
        </p:txBody>
      </p:sp>
      <p:sp>
        <p:nvSpPr>
          <p:cNvPr id="176" name="Google Shape;176;p30"/>
          <p:cNvSpPr txBox="1"/>
          <p:nvPr/>
        </p:nvSpPr>
        <p:spPr>
          <a:xfrm>
            <a:off x="6144000" y="2055900"/>
            <a:ext cx="3000000" cy="127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F2328"/>
                </a:solidFill>
                <a:highlight>
                  <a:srgbClr val="F6F8FA"/>
                </a:highlight>
              </a:rPr>
              <a:t>// Creating an object of the class</a:t>
            </a:r>
            <a:endParaRPr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$myCar = new Car("Red", "Toyota");</a:t>
            </a:r>
            <a:endParaRPr sz="1200">
              <a:solidFill>
                <a:srgbClr val="1F2328"/>
              </a:solidFill>
              <a:highlight>
                <a:srgbClr val="F6F8FA"/>
              </a:highlight>
            </a:endParaRPr>
          </a:p>
          <a:p>
            <a:pPr indent="0" lvl="0" marL="0" rtl="0" algn="l">
              <a:lnSpc>
                <a:spcPct val="145000"/>
              </a:lnSpc>
              <a:spcBef>
                <a:spcPts val="0"/>
              </a:spcBef>
              <a:spcAft>
                <a:spcPts val="0"/>
              </a:spcAft>
              <a:buNone/>
            </a:pPr>
            <a:r>
              <a:rPr lang="en" sz="1200">
                <a:solidFill>
                  <a:srgbClr val="1F2328"/>
                </a:solidFill>
                <a:highlight>
                  <a:srgbClr val="F6F8FA"/>
                </a:highlight>
              </a:rPr>
              <a:t>$myCar-&gt;start();  // Output: The Toyota car is starting.</a:t>
            </a:r>
            <a:endParaRPr sz="1200">
              <a:solidFill>
                <a:srgbClr val="1F2328"/>
              </a:solidFill>
              <a:highlight>
                <a:srgbClr val="F6F8FA"/>
              </a:highlight>
            </a:endParaRPr>
          </a:p>
          <a:p>
            <a:pPr indent="0" lvl="0" marL="0" rtl="0" algn="l">
              <a:spcBef>
                <a:spcPts val="0"/>
              </a:spcBef>
              <a:spcAft>
                <a:spcPts val="0"/>
              </a:spcAft>
              <a:buNone/>
            </a:pPr>
            <a:r>
              <a:t/>
            </a:r>
            <a:endParaRPr sz="120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0" name="Shape 180"/>
        <p:cNvGrpSpPr/>
        <p:nvPr/>
      </p:nvGrpSpPr>
      <p:grpSpPr>
        <a:xfrm>
          <a:off x="0" y="0"/>
          <a:ext cx="0" cy="0"/>
          <a:chOff x="0" y="0"/>
          <a:chExt cx="0" cy="0"/>
        </a:xfrm>
      </p:grpSpPr>
      <p:sp>
        <p:nvSpPr>
          <p:cNvPr id="181" name="Google Shape;181;p31"/>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polymorphism</a:t>
            </a:r>
            <a:r>
              <a:rPr lang="en"/>
              <a:t>?</a:t>
            </a:r>
            <a:endParaRPr/>
          </a:p>
        </p:txBody>
      </p:sp>
      <p:pic>
        <p:nvPicPr>
          <p:cNvPr id="182" name="Google Shape;182;p31"/>
          <p:cNvPicPr preferRelativeResize="0"/>
          <p:nvPr/>
        </p:nvPicPr>
        <p:blipFill rotWithShape="1">
          <a:blip r:embed="rId3">
            <a:alphaModFix/>
          </a:blip>
          <a:srcRect b="8079" l="5176" r="4960" t="8545"/>
          <a:stretch/>
        </p:blipFill>
        <p:spPr>
          <a:xfrm>
            <a:off x="3276325" y="1383999"/>
            <a:ext cx="5867675" cy="26560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190225" y="2168975"/>
            <a:ext cx="3249600" cy="9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What is OOP?</a:t>
            </a:r>
            <a:endParaRPr sz="3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Polymorphism</a:t>
            </a:r>
            <a:endParaRPr/>
          </a:p>
        </p:txBody>
      </p:sp>
      <p:sp>
        <p:nvSpPr>
          <p:cNvPr id="188" name="Google Shape;188;p32"/>
          <p:cNvSpPr txBox="1"/>
          <p:nvPr/>
        </p:nvSpPr>
        <p:spPr>
          <a:xfrm>
            <a:off x="3401725" y="105200"/>
            <a:ext cx="5532600" cy="2348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AutoNum type="arabicPeriod"/>
            </a:pPr>
            <a:r>
              <a:rPr b="1" lang="en"/>
              <a:t>Compile-Time Polymorphism (Static Polymorphism)</a:t>
            </a:r>
            <a:endParaRPr b="1"/>
          </a:p>
          <a:p>
            <a:pPr indent="0" lvl="0" marL="0" rtl="0" algn="l">
              <a:lnSpc>
                <a:spcPct val="115000"/>
              </a:lnSpc>
              <a:spcBef>
                <a:spcPts val="1200"/>
              </a:spcBef>
              <a:spcAft>
                <a:spcPts val="0"/>
              </a:spcAft>
              <a:buNone/>
            </a:pPr>
            <a:r>
              <a:rPr lang="en"/>
              <a:t>Occurs during the </a:t>
            </a:r>
            <a:r>
              <a:rPr b="1" lang="en"/>
              <a:t>compilation</a:t>
            </a:r>
            <a:r>
              <a:rPr lang="en"/>
              <a:t> phase.</a:t>
            </a:r>
            <a:endParaRPr/>
          </a:p>
          <a:p>
            <a:pPr indent="0" lvl="0" marL="0" rtl="0" algn="l">
              <a:lnSpc>
                <a:spcPct val="115000"/>
              </a:lnSpc>
              <a:spcBef>
                <a:spcPts val="1200"/>
              </a:spcBef>
              <a:spcAft>
                <a:spcPts val="0"/>
              </a:spcAft>
              <a:buNone/>
            </a:pPr>
            <a:r>
              <a:rPr lang="en"/>
              <a:t>Achieved through:</a:t>
            </a:r>
            <a:endParaRPr/>
          </a:p>
          <a:p>
            <a:pPr indent="-317500" lvl="0" marL="457200" rtl="0" algn="l">
              <a:lnSpc>
                <a:spcPct val="115000"/>
              </a:lnSpc>
              <a:spcBef>
                <a:spcPts val="1200"/>
              </a:spcBef>
              <a:spcAft>
                <a:spcPts val="0"/>
              </a:spcAft>
              <a:buSzPts val="1400"/>
              <a:buAutoNum type="alphaLcPeriod"/>
            </a:pPr>
            <a:r>
              <a:rPr b="1" lang="en"/>
              <a:t>Function Overloading</a:t>
            </a:r>
            <a:r>
              <a:rPr lang="en"/>
              <a:t>: Defining multiple functions with the same name but different parameter types or numbers.</a:t>
            </a:r>
            <a:endParaRPr/>
          </a:p>
          <a:p>
            <a:pPr indent="-317500" lvl="0" marL="457200" rtl="0" algn="l">
              <a:lnSpc>
                <a:spcPct val="115000"/>
              </a:lnSpc>
              <a:spcBef>
                <a:spcPts val="0"/>
              </a:spcBef>
              <a:spcAft>
                <a:spcPts val="0"/>
              </a:spcAft>
              <a:buSzPts val="1400"/>
              <a:buAutoNum type="alphaLcPeriod"/>
            </a:pPr>
            <a:r>
              <a:rPr b="1" lang="en"/>
              <a:t>Operator Overloading</a:t>
            </a:r>
            <a:r>
              <a:rPr lang="en"/>
              <a:t>: Defining custom behavior for operators like </a:t>
            </a:r>
            <a:r>
              <a:rPr lang="en">
                <a:solidFill>
                  <a:srgbClr val="188038"/>
                </a:solidFill>
                <a:latin typeface="Roboto Mono"/>
                <a:ea typeface="Roboto Mono"/>
                <a:cs typeface="Roboto Mono"/>
                <a:sym typeface="Roboto Mono"/>
              </a:rPr>
              <a:t>+</a:t>
            </a:r>
            <a:r>
              <a:rPr lang="en"/>
              <a:t>, </a:t>
            </a:r>
            <a:r>
              <a:rPr lang="en">
                <a:solidFill>
                  <a:srgbClr val="188038"/>
                </a:solidFill>
                <a:latin typeface="Roboto Mono"/>
                <a:ea typeface="Roboto Mono"/>
                <a:cs typeface="Roboto Mono"/>
                <a:sym typeface="Roboto Mono"/>
              </a:rPr>
              <a:t>-</a:t>
            </a:r>
            <a:r>
              <a:rPr lang="en"/>
              <a:t>, or </a:t>
            </a:r>
            <a:r>
              <a:rPr lang="en">
                <a:solidFill>
                  <a:srgbClr val="188038"/>
                </a:solidFill>
                <a:latin typeface="Roboto Mono"/>
                <a:ea typeface="Roboto Mono"/>
                <a:cs typeface="Roboto Mono"/>
                <a:sym typeface="Roboto Mono"/>
              </a:rPr>
              <a:t>*</a:t>
            </a:r>
            <a:r>
              <a:rPr lang="en"/>
              <a:t> for user-defined </a:t>
            </a:r>
            <a:r>
              <a:rPr lang="en"/>
              <a:t>types.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2" name="Shape 192"/>
        <p:cNvGrpSpPr/>
        <p:nvPr/>
      </p:nvGrpSpPr>
      <p:grpSpPr>
        <a:xfrm>
          <a:off x="0" y="0"/>
          <a:ext cx="0" cy="0"/>
          <a:chOff x="0" y="0"/>
          <a:chExt cx="0" cy="0"/>
        </a:xfrm>
      </p:grpSpPr>
      <p:sp>
        <p:nvSpPr>
          <p:cNvPr id="193" name="Google Shape;193;p33"/>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 Overloading</a:t>
            </a:r>
            <a:endParaRPr/>
          </a:p>
        </p:txBody>
      </p:sp>
      <p:sp>
        <p:nvSpPr>
          <p:cNvPr id="194" name="Google Shape;194;p33"/>
          <p:cNvSpPr txBox="1"/>
          <p:nvPr/>
        </p:nvSpPr>
        <p:spPr>
          <a:xfrm>
            <a:off x="3401725" y="105200"/>
            <a:ext cx="5532600" cy="30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t>Function overloading </a:t>
            </a:r>
            <a:r>
              <a:rPr lang="en"/>
              <a:t>refers to defining multiple functions with the same name but different sets of parameters (either in type or number). It allows one function to perform different tasks based on how it is called.</a:t>
            </a:r>
            <a:endParaRPr/>
          </a:p>
          <a:p>
            <a:pPr indent="0" lvl="0" marL="0" rtl="0" algn="l">
              <a:lnSpc>
                <a:spcPct val="115000"/>
              </a:lnSpc>
              <a:spcBef>
                <a:spcPts val="1200"/>
              </a:spcBef>
              <a:spcAft>
                <a:spcPts val="0"/>
              </a:spcAft>
              <a:buNone/>
            </a:pPr>
            <a:r>
              <a:rPr lang="en"/>
              <a:t>It can be simulated using:</a:t>
            </a:r>
            <a:endParaRPr/>
          </a:p>
          <a:p>
            <a:pPr indent="-317500" lvl="0" marL="457200" rtl="0" algn="l">
              <a:lnSpc>
                <a:spcPct val="115000"/>
              </a:lnSpc>
              <a:spcBef>
                <a:spcPts val="1200"/>
              </a:spcBef>
              <a:spcAft>
                <a:spcPts val="0"/>
              </a:spcAft>
              <a:buSzPts val="1400"/>
              <a:buChar char="●"/>
            </a:pPr>
            <a:r>
              <a:rPr b="1" lang="en"/>
              <a:t>Default Parameters</a:t>
            </a:r>
            <a:endParaRPr b="1"/>
          </a:p>
          <a:p>
            <a:pPr indent="-317500" lvl="0" marL="457200" rtl="0" algn="l">
              <a:lnSpc>
                <a:spcPct val="115000"/>
              </a:lnSpc>
              <a:spcBef>
                <a:spcPts val="0"/>
              </a:spcBef>
              <a:spcAft>
                <a:spcPts val="0"/>
              </a:spcAft>
              <a:buSzPts val="1400"/>
              <a:buChar char="●"/>
            </a:pPr>
            <a:r>
              <a:rPr b="1" lang="en"/>
              <a:t>Variable-Length Argument Lists (</a:t>
            </a:r>
            <a:r>
              <a:rPr b="1" lang="en">
                <a:solidFill>
                  <a:srgbClr val="188038"/>
                </a:solidFill>
                <a:latin typeface="Roboto Mono"/>
                <a:ea typeface="Roboto Mono"/>
                <a:cs typeface="Roboto Mono"/>
                <a:sym typeface="Roboto Mono"/>
              </a:rPr>
              <a:t>func_get_args()</a:t>
            </a:r>
            <a:r>
              <a:rPr b="1" lang="en"/>
              <a:t> or </a:t>
            </a:r>
            <a:r>
              <a:rPr b="1" lang="en">
                <a:solidFill>
                  <a:srgbClr val="188038"/>
                </a:solidFill>
                <a:latin typeface="Roboto Mono"/>
                <a:ea typeface="Roboto Mono"/>
                <a:cs typeface="Roboto Mono"/>
                <a:sym typeface="Roboto Mono"/>
              </a:rPr>
              <a:t>...$args</a:t>
            </a:r>
            <a:r>
              <a:rPr b="1" lang="en"/>
              <a:t>)</a:t>
            </a:r>
            <a:endParaRPr b="1"/>
          </a:p>
          <a:p>
            <a:pPr indent="-317500" lvl="0" marL="457200" rtl="0" algn="l">
              <a:lnSpc>
                <a:spcPct val="115000"/>
              </a:lnSpc>
              <a:spcBef>
                <a:spcPts val="0"/>
              </a:spcBef>
              <a:spcAft>
                <a:spcPts val="0"/>
              </a:spcAft>
              <a:buSzPts val="1400"/>
              <a:buChar char="●"/>
            </a:pPr>
            <a:r>
              <a:rPr b="1" lang="en"/>
              <a:t>Magic Methods (</a:t>
            </a:r>
            <a:r>
              <a:rPr b="1" lang="en">
                <a:solidFill>
                  <a:srgbClr val="188038"/>
                </a:solidFill>
                <a:latin typeface="Roboto Mono"/>
                <a:ea typeface="Roboto Mono"/>
                <a:cs typeface="Roboto Mono"/>
                <a:sym typeface="Roboto Mono"/>
              </a:rPr>
              <a:t>__call</a:t>
            </a:r>
            <a:r>
              <a:rPr b="1" lang="en"/>
              <a:t>)</a:t>
            </a:r>
            <a:endParaRPr b="1"/>
          </a:p>
          <a:p>
            <a:pPr indent="0" lvl="0" marL="0" rtl="0" algn="l">
              <a:lnSpc>
                <a:spcPct val="115000"/>
              </a:lnSpc>
              <a:spcBef>
                <a:spcPts val="1200"/>
              </a:spcBef>
              <a:spcAft>
                <a:spcPts val="1200"/>
              </a:spcAft>
              <a:buNone/>
            </a:pPr>
            <a:r>
              <a:t/>
            </a:r>
            <a:endParaRPr/>
          </a:p>
        </p:txBody>
      </p:sp>
      <p:sp>
        <p:nvSpPr>
          <p:cNvPr id="195" name="Google Shape;195;p33"/>
          <p:cNvSpPr txBox="1"/>
          <p:nvPr/>
        </p:nvSpPr>
        <p:spPr>
          <a:xfrm>
            <a:off x="3401725" y="2810100"/>
            <a:ext cx="300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class MathOperations {</a:t>
            </a:r>
            <a:endParaRPr/>
          </a:p>
          <a:p>
            <a:pPr indent="0" lvl="0" marL="0" rtl="0" algn="l">
              <a:spcBef>
                <a:spcPts val="0"/>
              </a:spcBef>
              <a:spcAft>
                <a:spcPts val="0"/>
              </a:spcAft>
              <a:buNone/>
            </a:pPr>
            <a:r>
              <a:rPr lang="en"/>
              <a:t>    public function add($a, $b) {</a:t>
            </a:r>
            <a:endParaRPr/>
          </a:p>
          <a:p>
            <a:pPr indent="0" lvl="0" marL="0" rtl="0" algn="l">
              <a:spcBef>
                <a:spcPts val="0"/>
              </a:spcBef>
              <a:spcAft>
                <a:spcPts val="0"/>
              </a:spcAft>
              <a:buNone/>
            </a:pPr>
            <a:r>
              <a:rPr lang="en"/>
              <a:t>        return $a + $b;</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public function addThree($a, $b, $c) {</a:t>
            </a:r>
            <a:endParaRPr/>
          </a:p>
          <a:p>
            <a:pPr indent="0" lvl="0" marL="0" rtl="0" algn="l">
              <a:spcBef>
                <a:spcPts val="0"/>
              </a:spcBef>
              <a:spcAft>
                <a:spcPts val="0"/>
              </a:spcAft>
              <a:buNone/>
            </a:pPr>
            <a:r>
              <a:rPr lang="en"/>
              <a:t>        return $a + $b + $c;</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
        <p:nvSpPr>
          <p:cNvPr id="196" name="Google Shape;196;p33"/>
          <p:cNvSpPr txBox="1"/>
          <p:nvPr/>
        </p:nvSpPr>
        <p:spPr>
          <a:xfrm>
            <a:off x="6522900" y="2922425"/>
            <a:ext cx="2621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$math = new MathOperations();</a:t>
            </a:r>
            <a:endParaRPr/>
          </a:p>
          <a:p>
            <a:pPr indent="0" lvl="0" marL="0" rtl="0" algn="l">
              <a:spcBef>
                <a:spcPts val="0"/>
              </a:spcBef>
              <a:spcAft>
                <a:spcPts val="0"/>
              </a:spcAft>
              <a:buNone/>
            </a:pPr>
            <a:r>
              <a:rPr lang="en"/>
              <a:t>echo $math-&gt;add(3, 4);        </a:t>
            </a:r>
            <a:endParaRPr/>
          </a:p>
          <a:p>
            <a:pPr indent="0" lvl="0" marL="0" rtl="0" algn="l">
              <a:spcBef>
                <a:spcPts val="0"/>
              </a:spcBef>
              <a:spcAft>
                <a:spcPts val="0"/>
              </a:spcAft>
              <a:buNone/>
            </a:pPr>
            <a:r>
              <a:rPr lang="en"/>
              <a:t>// Outputs: 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echo $math-&gt;addThree(3, 4, 5); </a:t>
            </a:r>
            <a:endParaRPr/>
          </a:p>
          <a:p>
            <a:pPr indent="0" lvl="0" marL="0" rtl="0" algn="l">
              <a:spcBef>
                <a:spcPts val="0"/>
              </a:spcBef>
              <a:spcAft>
                <a:spcPts val="0"/>
              </a:spcAft>
              <a:buNone/>
            </a:pPr>
            <a:r>
              <a:rPr lang="en"/>
              <a:t>// Outputs: 12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0" name="Shape 200"/>
        <p:cNvGrpSpPr/>
        <p:nvPr/>
      </p:nvGrpSpPr>
      <p:grpSpPr>
        <a:xfrm>
          <a:off x="0" y="0"/>
          <a:ext cx="0" cy="0"/>
          <a:chOff x="0" y="0"/>
          <a:chExt cx="0" cy="0"/>
        </a:xfrm>
      </p:grpSpPr>
      <p:sp>
        <p:nvSpPr>
          <p:cNvPr id="201" name="Google Shape;201;p34"/>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 Overloading</a:t>
            </a:r>
            <a:endParaRPr/>
          </a:p>
        </p:txBody>
      </p:sp>
      <p:sp>
        <p:nvSpPr>
          <p:cNvPr id="202" name="Google Shape;202;p34"/>
          <p:cNvSpPr txBox="1"/>
          <p:nvPr/>
        </p:nvSpPr>
        <p:spPr>
          <a:xfrm>
            <a:off x="3401725" y="105200"/>
            <a:ext cx="5532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t>Operator Overloading</a:t>
            </a:r>
            <a:endParaRPr/>
          </a:p>
        </p:txBody>
      </p:sp>
      <p:sp>
        <p:nvSpPr>
          <p:cNvPr id="203" name="Google Shape;203;p34"/>
          <p:cNvSpPr txBox="1"/>
          <p:nvPr/>
        </p:nvSpPr>
        <p:spPr>
          <a:xfrm>
            <a:off x="3466675" y="647700"/>
            <a:ext cx="5330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&lt;?php</a:t>
            </a:r>
            <a:endParaRPr/>
          </a:p>
          <a:p>
            <a:pPr indent="0" lvl="0" marL="0" rtl="0" algn="l">
              <a:spcBef>
                <a:spcPts val="0"/>
              </a:spcBef>
              <a:spcAft>
                <a:spcPts val="0"/>
              </a:spcAft>
              <a:buNone/>
            </a:pPr>
            <a:r>
              <a:rPr lang="en"/>
              <a:t>class Complex {</a:t>
            </a:r>
            <a:endParaRPr/>
          </a:p>
          <a:p>
            <a:pPr indent="0" lvl="0" marL="0" rtl="0" algn="l">
              <a:spcBef>
                <a:spcPts val="0"/>
              </a:spcBef>
              <a:spcAft>
                <a:spcPts val="0"/>
              </a:spcAft>
              <a:buNone/>
            </a:pPr>
            <a:r>
              <a:rPr lang="en"/>
              <a:t>    public:</a:t>
            </a:r>
            <a:endParaRPr/>
          </a:p>
          <a:p>
            <a:pPr indent="0" lvl="0" marL="0" rtl="0" algn="l">
              <a:spcBef>
                <a:spcPts val="0"/>
              </a:spcBef>
              <a:spcAft>
                <a:spcPts val="0"/>
              </a:spcAft>
              <a:buNone/>
            </a:pPr>
            <a:r>
              <a:rPr lang="en"/>
              <a:t>        int real, imag;</a:t>
            </a:r>
            <a:endParaRPr/>
          </a:p>
          <a:p>
            <a:pPr indent="0" lvl="0" marL="0" rtl="0" algn="l">
              <a:spcBef>
                <a:spcPts val="0"/>
              </a:spcBef>
              <a:spcAft>
                <a:spcPts val="0"/>
              </a:spcAft>
              <a:buNone/>
            </a:pPr>
            <a:r>
              <a:rPr lang="en"/>
              <a:t>        Complex(int r, int i) : real(r), imag(i) {}</a:t>
            </a:r>
            <a:endParaRPr/>
          </a:p>
          <a:p>
            <a:pPr indent="0" lvl="0" marL="0" rtl="0" algn="l">
              <a:spcBef>
                <a:spcPts val="0"/>
              </a:spcBef>
              <a:spcAft>
                <a:spcPts val="0"/>
              </a:spcAft>
              <a:buNone/>
            </a:pPr>
            <a:r>
              <a:rPr lang="en"/>
              <a:t>        Complex operator + (const Complex &amp;obj) {</a:t>
            </a:r>
            <a:endParaRPr/>
          </a:p>
          <a:p>
            <a:pPr indent="0" lvl="0" marL="0" rtl="0" algn="l">
              <a:spcBef>
                <a:spcPts val="0"/>
              </a:spcBef>
              <a:spcAft>
                <a:spcPts val="0"/>
              </a:spcAft>
              <a:buNone/>
            </a:pPr>
            <a:r>
              <a:rPr lang="en"/>
              <a:t>            return Complex(real + obj.real, imag + obj.imag);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Complex c1(3, 4), c2(1, 2);</a:t>
            </a:r>
            <a:endParaRPr/>
          </a:p>
          <a:p>
            <a:pPr indent="0" lvl="0" marL="0" rtl="0" algn="l">
              <a:spcBef>
                <a:spcPts val="0"/>
              </a:spcBef>
              <a:spcAft>
                <a:spcPts val="0"/>
              </a:spcAft>
              <a:buNone/>
            </a:pPr>
            <a:r>
              <a:rPr lang="en"/>
              <a:t>Complex result = c1 + c2;  // Operator '+' overloaded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7" name="Shape 207"/>
        <p:cNvGrpSpPr/>
        <p:nvPr/>
      </p:nvGrpSpPr>
      <p:grpSpPr>
        <a:xfrm>
          <a:off x="0" y="0"/>
          <a:ext cx="0" cy="0"/>
          <a:chOff x="0" y="0"/>
          <a:chExt cx="0" cy="0"/>
        </a:xfrm>
      </p:grpSpPr>
      <p:sp>
        <p:nvSpPr>
          <p:cNvPr id="208" name="Google Shape;208;p35"/>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 Overloading</a:t>
            </a:r>
            <a:endParaRPr/>
          </a:p>
        </p:txBody>
      </p:sp>
      <p:sp>
        <p:nvSpPr>
          <p:cNvPr id="209" name="Google Shape;209;p35"/>
          <p:cNvSpPr txBox="1"/>
          <p:nvPr/>
        </p:nvSpPr>
        <p:spPr>
          <a:xfrm>
            <a:off x="3343275" y="105200"/>
            <a:ext cx="5555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Function Overloading with Default Parameters</a:t>
            </a:r>
            <a:endParaRPr b="1"/>
          </a:p>
          <a:p>
            <a:pPr indent="0" lvl="0" marL="0" rtl="0" algn="l">
              <a:spcBef>
                <a:spcPts val="0"/>
              </a:spcBef>
              <a:spcAft>
                <a:spcPts val="0"/>
              </a:spcAft>
              <a:buNone/>
            </a:pPr>
            <a:r>
              <a:rPr lang="en"/>
              <a:t>class Calculator {</a:t>
            </a:r>
            <a:endParaRPr/>
          </a:p>
          <a:p>
            <a:pPr indent="0" lvl="0" marL="0" rtl="0" algn="l">
              <a:spcBef>
                <a:spcPts val="0"/>
              </a:spcBef>
              <a:spcAft>
                <a:spcPts val="0"/>
              </a:spcAft>
              <a:buNone/>
            </a:pPr>
            <a:r>
              <a:rPr lang="en"/>
              <a:t>    public function add($a, $b, $c = 0) {</a:t>
            </a:r>
            <a:endParaRPr/>
          </a:p>
          <a:p>
            <a:pPr indent="0" lvl="0" marL="0" rtl="0" algn="l">
              <a:spcBef>
                <a:spcPts val="0"/>
              </a:spcBef>
              <a:spcAft>
                <a:spcPts val="0"/>
              </a:spcAft>
              <a:buNone/>
            </a:pPr>
            <a:r>
              <a:rPr lang="en"/>
              <a:t>        return $a + $b + $c; // Adds 2 or 3 numbers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$calc = new Calculator();</a:t>
            </a:r>
            <a:endParaRPr/>
          </a:p>
          <a:p>
            <a:pPr indent="0" lvl="0" marL="0" rtl="0" algn="l">
              <a:spcBef>
                <a:spcPts val="0"/>
              </a:spcBef>
              <a:spcAft>
                <a:spcPts val="0"/>
              </a:spcAft>
              <a:buNone/>
            </a:pPr>
            <a:r>
              <a:rPr lang="en"/>
              <a:t>echo $calc-&gt;add(2, 3);       // Output: 5 (adds 2 numbers)</a:t>
            </a:r>
            <a:endParaRPr/>
          </a:p>
          <a:p>
            <a:pPr indent="0" lvl="0" marL="0" rtl="0" algn="l">
              <a:spcBef>
                <a:spcPts val="0"/>
              </a:spcBef>
              <a:spcAft>
                <a:spcPts val="0"/>
              </a:spcAft>
              <a:buNone/>
            </a:pPr>
            <a:r>
              <a:rPr lang="en"/>
              <a:t>echo $calc-&gt;add(2, 3, 4);    // Output: 9 (adds 3 numbers)</a:t>
            </a:r>
            <a:endParaRPr/>
          </a:p>
          <a:p>
            <a:pPr indent="0" lvl="0" marL="0" rtl="0" algn="l">
              <a:spcBef>
                <a:spcPts val="0"/>
              </a:spcBef>
              <a:spcAft>
                <a:spcPts val="0"/>
              </a:spcAft>
              <a:buNone/>
            </a:pPr>
            <a:r>
              <a:t/>
            </a:r>
            <a:endParaRPr/>
          </a:p>
        </p:txBody>
      </p:sp>
      <p:sp>
        <p:nvSpPr>
          <p:cNvPr id="210" name="Google Shape;210;p35"/>
          <p:cNvSpPr txBox="1"/>
          <p:nvPr/>
        </p:nvSpPr>
        <p:spPr>
          <a:xfrm>
            <a:off x="3460175" y="2660300"/>
            <a:ext cx="5146800" cy="236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Function Overloading with Variable-Length Arguments</a:t>
            </a:r>
            <a:endParaRPr sz="1500"/>
          </a:p>
          <a:p>
            <a:pPr indent="0" lvl="0" marL="0" rtl="0" algn="l">
              <a:spcBef>
                <a:spcPts val="200"/>
              </a:spcBef>
              <a:spcAft>
                <a:spcPts val="0"/>
              </a:spcAft>
              <a:buNone/>
            </a:pPr>
            <a:r>
              <a:rPr lang="en"/>
              <a:t>class MathOperations {</a:t>
            </a:r>
            <a:endParaRPr/>
          </a:p>
          <a:p>
            <a:pPr indent="0" lvl="0" marL="0" rtl="0" algn="l">
              <a:spcBef>
                <a:spcPts val="0"/>
              </a:spcBef>
              <a:spcAft>
                <a:spcPts val="0"/>
              </a:spcAft>
              <a:buNone/>
            </a:pPr>
            <a:r>
              <a:rPr lang="en"/>
              <a:t>    public function add(...$numbers) {</a:t>
            </a:r>
            <a:endParaRPr/>
          </a:p>
          <a:p>
            <a:pPr indent="0" lvl="0" marL="0" rtl="0" algn="l">
              <a:spcBef>
                <a:spcPts val="0"/>
              </a:spcBef>
              <a:spcAft>
                <a:spcPts val="0"/>
              </a:spcAft>
              <a:buNone/>
            </a:pPr>
            <a:r>
              <a:rPr lang="en"/>
              <a:t>        return array_sum($numbers); // Adds all provided numbers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$math = new MathOperations();</a:t>
            </a:r>
            <a:endParaRPr/>
          </a:p>
          <a:p>
            <a:pPr indent="0" lvl="0" marL="0" rtl="0" algn="l">
              <a:spcBef>
                <a:spcPts val="0"/>
              </a:spcBef>
              <a:spcAft>
                <a:spcPts val="0"/>
              </a:spcAft>
              <a:buNone/>
            </a:pPr>
            <a:r>
              <a:rPr lang="en"/>
              <a:t>echo $math-&gt;add(1, 2);          // Output: 3</a:t>
            </a:r>
            <a:endParaRPr/>
          </a:p>
          <a:p>
            <a:pPr indent="0" lvl="0" marL="0" rtl="0" algn="l">
              <a:spcBef>
                <a:spcPts val="0"/>
              </a:spcBef>
              <a:spcAft>
                <a:spcPts val="0"/>
              </a:spcAft>
              <a:buNone/>
            </a:pPr>
            <a:r>
              <a:rPr lang="en"/>
              <a:t>echo $math-&gt;add(1, 2, 3, 4, 5); // Output: 15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14" name="Shape 214"/>
        <p:cNvGrpSpPr/>
        <p:nvPr/>
      </p:nvGrpSpPr>
      <p:grpSpPr>
        <a:xfrm>
          <a:off x="0" y="0"/>
          <a:ext cx="0" cy="0"/>
          <a:chOff x="0" y="0"/>
          <a:chExt cx="0" cy="0"/>
        </a:xfrm>
      </p:grpSpPr>
      <p:sp>
        <p:nvSpPr>
          <p:cNvPr id="215" name="Google Shape;215;p36"/>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Polymorphism</a:t>
            </a:r>
            <a:endParaRPr/>
          </a:p>
        </p:txBody>
      </p:sp>
      <p:sp>
        <p:nvSpPr>
          <p:cNvPr id="216" name="Google Shape;216;p36"/>
          <p:cNvSpPr txBox="1"/>
          <p:nvPr/>
        </p:nvSpPr>
        <p:spPr>
          <a:xfrm>
            <a:off x="3343275" y="105200"/>
            <a:ext cx="5555700" cy="17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2. </a:t>
            </a:r>
            <a:r>
              <a:rPr b="1" lang="en"/>
              <a:t>Runtime polymorphism</a:t>
            </a:r>
            <a:r>
              <a:rPr lang="en"/>
              <a:t> refers to the ability of a program to resolve method calls at runtime (rather than compile time). It is achieved through </a:t>
            </a:r>
            <a:r>
              <a:rPr b="1" lang="en"/>
              <a:t>method overriding</a:t>
            </a:r>
            <a:r>
              <a:rPr lang="en"/>
              <a:t> in object-oriented programming.</a:t>
            </a:r>
            <a:endParaRPr/>
          </a:p>
          <a:p>
            <a:pPr indent="0" lvl="0" marL="0" rtl="0" algn="l">
              <a:lnSpc>
                <a:spcPct val="115000"/>
              </a:lnSpc>
              <a:spcBef>
                <a:spcPts val="1200"/>
              </a:spcBef>
              <a:spcAft>
                <a:spcPts val="1200"/>
              </a:spcAft>
              <a:buNone/>
            </a:pPr>
            <a:r>
              <a:rPr lang="en"/>
              <a:t>A child class provides its specific implementation for a method that is already defined in its parent class.</a:t>
            </a:r>
            <a:endParaRPr b="1"/>
          </a:p>
        </p:txBody>
      </p:sp>
      <p:sp>
        <p:nvSpPr>
          <p:cNvPr id="217" name="Google Shape;217;p36"/>
          <p:cNvSpPr txBox="1"/>
          <p:nvPr/>
        </p:nvSpPr>
        <p:spPr>
          <a:xfrm>
            <a:off x="3441975" y="1898300"/>
            <a:ext cx="5172900" cy="33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Occurs during the </a:t>
            </a:r>
            <a:r>
              <a:rPr b="1" lang="en"/>
              <a:t>execution</a:t>
            </a:r>
            <a:r>
              <a:rPr lang="en"/>
              <a:t> phase.</a:t>
            </a:r>
            <a:endParaRPr/>
          </a:p>
          <a:p>
            <a:pPr indent="0" lvl="0" marL="0" rtl="0" algn="l">
              <a:spcBef>
                <a:spcPts val="0"/>
              </a:spcBef>
              <a:spcAft>
                <a:spcPts val="0"/>
              </a:spcAft>
              <a:buNone/>
            </a:pPr>
            <a:r>
              <a:rPr lang="en"/>
              <a:t>Achieved through:</a:t>
            </a:r>
            <a:endParaRPr/>
          </a:p>
          <a:p>
            <a:pPr indent="-317500" lvl="0" marL="457200" rtl="0" algn="l">
              <a:lnSpc>
                <a:spcPct val="115000"/>
              </a:lnSpc>
              <a:spcBef>
                <a:spcPts val="1200"/>
              </a:spcBef>
              <a:spcAft>
                <a:spcPts val="0"/>
              </a:spcAft>
              <a:buSzPts val="1400"/>
              <a:buChar char="●"/>
            </a:pPr>
            <a:r>
              <a:rPr b="1" lang="en"/>
              <a:t>Function Overriding</a:t>
            </a:r>
            <a:r>
              <a:rPr lang="en"/>
              <a:t>: A child class redefines a method of its parent class with the same name, parameters, and return type.</a:t>
            </a:r>
            <a:endParaRPr/>
          </a:p>
          <a:p>
            <a:pPr indent="-317500" lvl="0" marL="457200" rtl="0" algn="l">
              <a:lnSpc>
                <a:spcPct val="115000"/>
              </a:lnSpc>
              <a:spcBef>
                <a:spcPts val="0"/>
              </a:spcBef>
              <a:spcAft>
                <a:spcPts val="0"/>
              </a:spcAft>
              <a:buSzPts val="1400"/>
              <a:buChar char="●"/>
            </a:pPr>
            <a:r>
              <a:rPr lang="en"/>
              <a:t>Utilizes concepts like </a:t>
            </a:r>
            <a:r>
              <a:rPr b="1" lang="en"/>
              <a:t>inheritance</a:t>
            </a:r>
            <a:r>
              <a:rPr lang="en"/>
              <a:t> and </a:t>
            </a:r>
            <a:r>
              <a:rPr b="1" lang="en"/>
              <a:t>virtual functions</a:t>
            </a:r>
            <a:r>
              <a:rPr lang="en"/>
              <a:t>.</a:t>
            </a:r>
            <a:endParaRPr/>
          </a:p>
          <a:p>
            <a:pPr indent="0" lvl="0" marL="0" rtl="0" algn="l">
              <a:lnSpc>
                <a:spcPct val="115000"/>
              </a:lnSpc>
              <a:spcBef>
                <a:spcPts val="1200"/>
              </a:spcBef>
              <a:spcAft>
                <a:spcPts val="0"/>
              </a:spcAft>
              <a:buNone/>
            </a:pPr>
            <a:r>
              <a:rPr b="1" lang="en" sz="1000"/>
              <a:t>Features of Run-Time Polymorphism in PHP:</a:t>
            </a:r>
            <a:endParaRPr b="1" sz="1000"/>
          </a:p>
          <a:p>
            <a:pPr indent="-298450" lvl="0" marL="457200" rtl="0" algn="l">
              <a:lnSpc>
                <a:spcPct val="115000"/>
              </a:lnSpc>
              <a:spcBef>
                <a:spcPts val="1200"/>
              </a:spcBef>
              <a:spcAft>
                <a:spcPts val="0"/>
              </a:spcAft>
              <a:buSzPts val="1100"/>
              <a:buChar char="●"/>
            </a:pPr>
            <a:r>
              <a:rPr b="1" lang="en" sz="1100"/>
              <a:t>Inheritance:</a:t>
            </a:r>
            <a:r>
              <a:rPr lang="en" sz="1100"/>
              <a:t> A child class can inherit and override methods from its parent class.</a:t>
            </a:r>
            <a:endParaRPr sz="1100"/>
          </a:p>
          <a:p>
            <a:pPr indent="-298450" lvl="0" marL="457200" rtl="0" algn="l">
              <a:lnSpc>
                <a:spcPct val="115000"/>
              </a:lnSpc>
              <a:spcBef>
                <a:spcPts val="0"/>
              </a:spcBef>
              <a:spcAft>
                <a:spcPts val="0"/>
              </a:spcAft>
              <a:buSzPts val="1100"/>
              <a:buChar char="●"/>
            </a:pPr>
            <a:r>
              <a:rPr b="1" lang="en" sz="1100"/>
              <a:t>Interface Implementation</a:t>
            </a:r>
            <a:r>
              <a:rPr lang="en" sz="1100"/>
              <a:t>: Multiple classes can implement the same interface but provide different implementations for its methods.</a:t>
            </a:r>
            <a:endParaRPr sz="1100"/>
          </a:p>
          <a:p>
            <a:pPr indent="0" lvl="0" marL="0" rtl="0" algn="l">
              <a:lnSpc>
                <a:spcPct val="115000"/>
              </a:lnSpc>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1" name="Shape 221"/>
        <p:cNvGrpSpPr/>
        <p:nvPr/>
      </p:nvGrpSpPr>
      <p:grpSpPr>
        <a:xfrm>
          <a:off x="0" y="0"/>
          <a:ext cx="0" cy="0"/>
          <a:chOff x="0" y="0"/>
          <a:chExt cx="0" cy="0"/>
        </a:xfrm>
      </p:grpSpPr>
      <p:sp>
        <p:nvSpPr>
          <p:cNvPr id="222" name="Google Shape;222;p37"/>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Polymorphism</a:t>
            </a:r>
            <a:endParaRPr/>
          </a:p>
        </p:txBody>
      </p:sp>
      <p:sp>
        <p:nvSpPr>
          <p:cNvPr id="223" name="Google Shape;223;p37"/>
          <p:cNvSpPr txBox="1"/>
          <p:nvPr/>
        </p:nvSpPr>
        <p:spPr>
          <a:xfrm>
            <a:off x="3343275" y="105200"/>
            <a:ext cx="55557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&lt;?php</a:t>
            </a:r>
            <a:endParaRPr/>
          </a:p>
          <a:p>
            <a:pPr indent="0" lvl="0" marL="0" rtl="0" algn="l">
              <a:spcBef>
                <a:spcPts val="0"/>
              </a:spcBef>
              <a:spcAft>
                <a:spcPts val="0"/>
              </a:spcAft>
              <a:buNone/>
            </a:pPr>
            <a:r>
              <a:rPr lang="en"/>
              <a:t>class Animal {</a:t>
            </a:r>
            <a:endParaRPr/>
          </a:p>
          <a:p>
            <a:pPr indent="0" lvl="0" marL="0" rtl="0" algn="l">
              <a:spcBef>
                <a:spcPts val="0"/>
              </a:spcBef>
              <a:spcAft>
                <a:spcPts val="0"/>
              </a:spcAft>
              <a:buNone/>
            </a:pPr>
            <a:r>
              <a:rPr lang="en"/>
              <a:t>    public function makeSound() {</a:t>
            </a:r>
            <a:endParaRPr/>
          </a:p>
          <a:p>
            <a:pPr indent="0" lvl="0" marL="0" rtl="0" algn="l">
              <a:spcBef>
                <a:spcPts val="0"/>
              </a:spcBef>
              <a:spcAft>
                <a:spcPts val="0"/>
              </a:spcAft>
              <a:buNone/>
            </a:pPr>
            <a:r>
              <a:rPr lang="en"/>
              <a:t>        echo "Some generic sound";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 Dog extends Animal {</a:t>
            </a:r>
            <a:endParaRPr/>
          </a:p>
          <a:p>
            <a:pPr indent="0" lvl="0" marL="0" rtl="0" algn="l">
              <a:spcBef>
                <a:spcPts val="0"/>
              </a:spcBef>
              <a:spcAft>
                <a:spcPts val="0"/>
              </a:spcAft>
              <a:buNone/>
            </a:pPr>
            <a:r>
              <a:rPr lang="en"/>
              <a:t>    public function makeSound() {</a:t>
            </a:r>
            <a:endParaRPr/>
          </a:p>
          <a:p>
            <a:pPr indent="0" lvl="0" marL="0" rtl="0" algn="l">
              <a:spcBef>
                <a:spcPts val="0"/>
              </a:spcBef>
              <a:spcAft>
                <a:spcPts val="0"/>
              </a:spcAft>
              <a:buNone/>
            </a:pPr>
            <a:r>
              <a:rPr lang="en"/>
              <a:t>        echo "Bark";</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$animal = new Animal();</a:t>
            </a:r>
            <a:endParaRPr/>
          </a:p>
          <a:p>
            <a:pPr indent="0" lvl="0" marL="0" rtl="0" algn="l">
              <a:spcBef>
                <a:spcPts val="0"/>
              </a:spcBef>
              <a:spcAft>
                <a:spcPts val="0"/>
              </a:spcAft>
              <a:buNone/>
            </a:pPr>
            <a:r>
              <a:rPr lang="en"/>
              <a:t>$dog = new Dog();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$animal-&gt;makeSound();  </a:t>
            </a:r>
            <a:endParaRPr/>
          </a:p>
          <a:p>
            <a:pPr indent="0" lvl="0" marL="0" rtl="0" algn="l">
              <a:spcBef>
                <a:spcPts val="0"/>
              </a:spcBef>
              <a:spcAft>
                <a:spcPts val="0"/>
              </a:spcAft>
              <a:buNone/>
            </a:pPr>
            <a:r>
              <a:rPr lang="en"/>
              <a:t>$dog-&gt;makeSound();     </a:t>
            </a:r>
            <a:endParaRPr/>
          </a:p>
          <a:p>
            <a:pPr indent="0" lvl="0" marL="0" rtl="0" algn="l">
              <a:spcBef>
                <a:spcPts val="0"/>
              </a:spcBef>
              <a:spcAft>
                <a:spcPts val="0"/>
              </a:spcAft>
              <a:buNone/>
            </a:pPr>
            <a:r>
              <a:rPr lang="en"/>
              <a:t>?&gt;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7" name="Shape 227"/>
        <p:cNvGrpSpPr/>
        <p:nvPr/>
      </p:nvGrpSpPr>
      <p:grpSpPr>
        <a:xfrm>
          <a:off x="0" y="0"/>
          <a:ext cx="0" cy="0"/>
          <a:chOff x="0" y="0"/>
          <a:chExt cx="0" cy="0"/>
        </a:xfrm>
      </p:grpSpPr>
      <p:sp>
        <p:nvSpPr>
          <p:cNvPr id="228" name="Google Shape;228;p38"/>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method overriding?</a:t>
            </a:r>
            <a:endParaRPr/>
          </a:p>
        </p:txBody>
      </p:sp>
      <p:sp>
        <p:nvSpPr>
          <p:cNvPr id="229" name="Google Shape;229;p38"/>
          <p:cNvSpPr txBox="1"/>
          <p:nvPr/>
        </p:nvSpPr>
        <p:spPr>
          <a:xfrm>
            <a:off x="3343275" y="105200"/>
            <a:ext cx="55557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t>Method overriding occurs when a subclass provides its own implementation for a method already defined in its parent class. The overridden method in the child class should have the </a:t>
            </a:r>
            <a:r>
              <a:rPr b="1" lang="en"/>
              <a:t>same name</a:t>
            </a:r>
            <a:r>
              <a:rPr lang="en"/>
              <a:t>, </a:t>
            </a:r>
            <a:r>
              <a:rPr b="1" lang="en"/>
              <a:t>same parameters</a:t>
            </a:r>
            <a:r>
              <a:rPr lang="en"/>
              <a:t>, and </a:t>
            </a:r>
            <a:r>
              <a:rPr b="1" lang="en"/>
              <a:t>same signature</a:t>
            </a:r>
            <a:r>
              <a:rPr lang="en"/>
              <a:t> as the parent class method.</a:t>
            </a:r>
            <a:endParaRPr b="1"/>
          </a:p>
        </p:txBody>
      </p:sp>
      <p:sp>
        <p:nvSpPr>
          <p:cNvPr id="230" name="Google Shape;230;p38"/>
          <p:cNvSpPr txBox="1"/>
          <p:nvPr/>
        </p:nvSpPr>
        <p:spPr>
          <a:xfrm>
            <a:off x="3343275" y="1554750"/>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&lt;?php</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Parent class</a:t>
            </a:r>
            <a:endParaRPr b="1"/>
          </a:p>
          <a:p>
            <a:pPr indent="0" lvl="0" marL="0" rtl="0" algn="l">
              <a:spcBef>
                <a:spcPts val="0"/>
              </a:spcBef>
              <a:spcAft>
                <a:spcPts val="0"/>
              </a:spcAft>
              <a:buNone/>
            </a:pPr>
            <a:r>
              <a:rPr lang="en"/>
              <a:t>class Animal {</a:t>
            </a:r>
            <a:endParaRPr/>
          </a:p>
          <a:p>
            <a:pPr indent="0" lvl="0" marL="0" rtl="0" algn="l">
              <a:spcBef>
                <a:spcPts val="0"/>
              </a:spcBef>
              <a:spcAft>
                <a:spcPts val="0"/>
              </a:spcAft>
              <a:buNone/>
            </a:pPr>
            <a:r>
              <a:rPr lang="en"/>
              <a:t>    // Method in parent class</a:t>
            </a:r>
            <a:endParaRPr/>
          </a:p>
          <a:p>
            <a:pPr indent="0" lvl="0" marL="0" rtl="0" algn="l">
              <a:spcBef>
                <a:spcPts val="0"/>
              </a:spcBef>
              <a:spcAft>
                <a:spcPts val="0"/>
              </a:spcAft>
              <a:buNone/>
            </a:pPr>
            <a:r>
              <a:rPr lang="en"/>
              <a:t>    public function sound() {</a:t>
            </a:r>
            <a:endParaRPr/>
          </a:p>
          <a:p>
            <a:pPr indent="0" lvl="0" marL="0" rtl="0" algn="l">
              <a:spcBef>
                <a:spcPts val="0"/>
              </a:spcBef>
              <a:spcAft>
                <a:spcPts val="0"/>
              </a:spcAft>
              <a:buNone/>
            </a:pPr>
            <a:r>
              <a:rPr lang="en"/>
              <a:t>        echo "Some generic animal sound\n";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 name="Google Shape;231;p38"/>
          <p:cNvSpPr txBox="1"/>
          <p:nvPr/>
        </p:nvSpPr>
        <p:spPr>
          <a:xfrm>
            <a:off x="6067000" y="1496600"/>
            <a:ext cx="300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Child class overriding the method</a:t>
            </a:r>
            <a:endParaRPr b="1"/>
          </a:p>
          <a:p>
            <a:pPr indent="0" lvl="0" marL="0" rtl="0" algn="l">
              <a:spcBef>
                <a:spcPts val="0"/>
              </a:spcBef>
              <a:spcAft>
                <a:spcPts val="0"/>
              </a:spcAft>
              <a:buNone/>
            </a:pPr>
            <a:r>
              <a:rPr lang="en"/>
              <a:t>class Dog extends Animal {</a:t>
            </a:r>
            <a:endParaRPr/>
          </a:p>
          <a:p>
            <a:pPr indent="0" lvl="0" marL="0" rtl="0" algn="l">
              <a:spcBef>
                <a:spcPts val="0"/>
              </a:spcBef>
              <a:spcAft>
                <a:spcPts val="0"/>
              </a:spcAft>
              <a:buNone/>
            </a:pPr>
            <a:r>
              <a:rPr lang="en"/>
              <a:t>    // Overridden method in child class</a:t>
            </a:r>
            <a:endParaRPr/>
          </a:p>
          <a:p>
            <a:pPr indent="0" lvl="0" marL="0" rtl="0" algn="l">
              <a:spcBef>
                <a:spcPts val="0"/>
              </a:spcBef>
              <a:spcAft>
                <a:spcPts val="0"/>
              </a:spcAft>
              <a:buNone/>
            </a:pPr>
            <a:r>
              <a:rPr lang="en"/>
              <a:t>    public function sound() {</a:t>
            </a:r>
            <a:endParaRPr/>
          </a:p>
          <a:p>
            <a:pPr indent="0" lvl="0" marL="0" rtl="0" algn="l">
              <a:spcBef>
                <a:spcPts val="0"/>
              </a:spcBef>
              <a:spcAft>
                <a:spcPts val="0"/>
              </a:spcAft>
              <a:buNone/>
            </a:pPr>
            <a:r>
              <a:rPr lang="en"/>
              <a:t>        echo "Bark\n";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Create an object of the child class</a:t>
            </a:r>
            <a:endParaRPr b="1"/>
          </a:p>
          <a:p>
            <a:pPr indent="0" lvl="0" marL="0" rtl="0" algn="l">
              <a:spcBef>
                <a:spcPts val="0"/>
              </a:spcBef>
              <a:spcAft>
                <a:spcPts val="0"/>
              </a:spcAft>
              <a:buNone/>
            </a:pPr>
            <a:r>
              <a:rPr lang="en"/>
              <a:t>$dog = new Dog();</a:t>
            </a:r>
            <a:endParaRPr/>
          </a:p>
          <a:p>
            <a:pPr indent="0" lvl="0" marL="0" rtl="0" algn="l">
              <a:spcBef>
                <a:spcPts val="0"/>
              </a:spcBef>
              <a:spcAft>
                <a:spcPts val="0"/>
              </a:spcAft>
              <a:buNone/>
            </a:pPr>
            <a:r>
              <a:rPr lang="en"/>
              <a:t>$dog-&gt;sound();  // Output: Bark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5" name="Shape 235"/>
        <p:cNvGrpSpPr/>
        <p:nvPr/>
      </p:nvGrpSpPr>
      <p:grpSpPr>
        <a:xfrm>
          <a:off x="0" y="0"/>
          <a:ext cx="0" cy="0"/>
          <a:chOff x="0" y="0"/>
          <a:chExt cx="0" cy="0"/>
        </a:xfrm>
      </p:grpSpPr>
      <p:sp>
        <p:nvSpPr>
          <p:cNvPr id="236" name="Google Shape;236;p39"/>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t>
            </a:r>
            <a:r>
              <a:rPr lang="en"/>
              <a:t>method</a:t>
            </a:r>
            <a:r>
              <a:rPr lang="en"/>
              <a:t> </a:t>
            </a:r>
            <a:r>
              <a:rPr lang="en"/>
              <a:t>overriding?</a:t>
            </a:r>
            <a:endParaRPr/>
          </a:p>
        </p:txBody>
      </p:sp>
      <p:sp>
        <p:nvSpPr>
          <p:cNvPr id="237" name="Google Shape;237;p39"/>
          <p:cNvSpPr txBox="1"/>
          <p:nvPr/>
        </p:nvSpPr>
        <p:spPr>
          <a:xfrm>
            <a:off x="3343275" y="105200"/>
            <a:ext cx="5555700" cy="204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a:t>What is Method Overriding?</a:t>
            </a:r>
            <a:endParaRPr b="1"/>
          </a:p>
          <a:p>
            <a:pPr indent="0" lvl="0" marL="0" rtl="0" algn="l">
              <a:lnSpc>
                <a:spcPct val="115000"/>
              </a:lnSpc>
              <a:spcBef>
                <a:spcPts val="1200"/>
              </a:spcBef>
              <a:spcAft>
                <a:spcPts val="1200"/>
              </a:spcAft>
              <a:buNone/>
            </a:pPr>
            <a:r>
              <a:rPr b="1" lang="en"/>
              <a:t>Definition</a:t>
            </a:r>
            <a:r>
              <a:rPr lang="en"/>
              <a:t>:</a:t>
            </a:r>
            <a:br>
              <a:rPr lang="en"/>
            </a:br>
            <a:r>
              <a:rPr lang="en"/>
              <a:t>Method overriding occurs when a subclass provides its own implementation for a method already defined in its parent class. The overridden method in the child class should have the </a:t>
            </a:r>
            <a:r>
              <a:rPr b="1" lang="en"/>
              <a:t>same name,</a:t>
            </a:r>
            <a:r>
              <a:rPr lang="en"/>
              <a:t> </a:t>
            </a:r>
            <a:r>
              <a:rPr b="1" lang="en"/>
              <a:t>same parameters</a:t>
            </a:r>
            <a:r>
              <a:rPr lang="en"/>
              <a:t>, and </a:t>
            </a:r>
            <a:r>
              <a:rPr b="1" lang="en"/>
              <a:t>same signature</a:t>
            </a:r>
            <a:r>
              <a:rPr lang="en"/>
              <a:t> as the parent class method.</a:t>
            </a:r>
            <a:endParaRPr/>
          </a:p>
        </p:txBody>
      </p:sp>
      <p:sp>
        <p:nvSpPr>
          <p:cNvPr id="238" name="Google Shape;238;p39"/>
          <p:cNvSpPr txBox="1"/>
          <p:nvPr/>
        </p:nvSpPr>
        <p:spPr>
          <a:xfrm>
            <a:off x="3324113" y="2078200"/>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&lt;?php</a:t>
            </a:r>
            <a:endParaRPr sz="1200"/>
          </a:p>
          <a:p>
            <a:pPr indent="0" lvl="0" marL="0" rtl="0" algn="l">
              <a:spcBef>
                <a:spcPts val="0"/>
              </a:spcBef>
              <a:spcAft>
                <a:spcPts val="0"/>
              </a:spcAft>
              <a:buNone/>
            </a:pPr>
            <a:r>
              <a:rPr lang="en" sz="1200"/>
              <a:t>class Animal {</a:t>
            </a:r>
            <a:endParaRPr sz="1200"/>
          </a:p>
          <a:p>
            <a:pPr indent="0" lvl="0" marL="0" rtl="0" algn="l">
              <a:spcBef>
                <a:spcPts val="0"/>
              </a:spcBef>
              <a:spcAft>
                <a:spcPts val="0"/>
              </a:spcAft>
              <a:buNone/>
            </a:pPr>
            <a:r>
              <a:rPr lang="en" sz="1200"/>
              <a:t>    public function makeSound() {</a:t>
            </a:r>
            <a:endParaRPr sz="1200"/>
          </a:p>
          <a:p>
            <a:pPr indent="0" lvl="0" marL="0" rtl="0" algn="l">
              <a:spcBef>
                <a:spcPts val="0"/>
              </a:spcBef>
              <a:spcAft>
                <a:spcPts val="0"/>
              </a:spcAft>
              <a:buNone/>
            </a:pPr>
            <a:r>
              <a:rPr lang="en" sz="1200"/>
              <a:t>        echo "Some generic sound\n";</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class Dog extends Animal {</a:t>
            </a:r>
            <a:endParaRPr sz="1200"/>
          </a:p>
          <a:p>
            <a:pPr indent="0" lvl="0" marL="0" rtl="0" algn="l">
              <a:spcBef>
                <a:spcPts val="0"/>
              </a:spcBef>
              <a:spcAft>
                <a:spcPts val="0"/>
              </a:spcAft>
              <a:buNone/>
            </a:pPr>
            <a:r>
              <a:rPr lang="en" sz="1200"/>
              <a:t>    public function makeSound() {</a:t>
            </a:r>
            <a:endParaRPr sz="1200"/>
          </a:p>
          <a:p>
            <a:pPr indent="0" lvl="0" marL="0" rtl="0" algn="l">
              <a:spcBef>
                <a:spcPts val="0"/>
              </a:spcBef>
              <a:spcAft>
                <a:spcPts val="0"/>
              </a:spcAft>
              <a:buNone/>
            </a:pPr>
            <a:r>
              <a:rPr lang="en" sz="1200"/>
              <a:t>        echo "Bark\n";</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p:txBody>
      </p:sp>
      <p:sp>
        <p:nvSpPr>
          <p:cNvPr id="239" name="Google Shape;239;p39"/>
          <p:cNvSpPr txBox="1"/>
          <p:nvPr/>
        </p:nvSpPr>
        <p:spPr>
          <a:xfrm>
            <a:off x="6324125" y="2185900"/>
            <a:ext cx="3000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class Cat extends Animal {</a:t>
            </a:r>
            <a:endParaRPr sz="1200"/>
          </a:p>
          <a:p>
            <a:pPr indent="0" lvl="0" marL="0" rtl="0" algn="l">
              <a:spcBef>
                <a:spcPts val="0"/>
              </a:spcBef>
              <a:spcAft>
                <a:spcPts val="0"/>
              </a:spcAft>
              <a:buNone/>
            </a:pPr>
            <a:r>
              <a:rPr lang="en" sz="1200"/>
              <a:t>    public function makeSound() {</a:t>
            </a:r>
            <a:endParaRPr sz="1200"/>
          </a:p>
          <a:p>
            <a:pPr indent="0" lvl="0" marL="0" rtl="0" algn="l">
              <a:spcBef>
                <a:spcPts val="0"/>
              </a:spcBef>
              <a:spcAft>
                <a:spcPts val="0"/>
              </a:spcAft>
              <a:buNone/>
            </a:pPr>
            <a:r>
              <a:rPr lang="en" sz="1200"/>
              <a:t>        echo "Meow\n";</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$animals = [new Dog(), new Cat()];</a:t>
            </a:r>
            <a:endParaRPr sz="1200"/>
          </a:p>
          <a:p>
            <a:pPr indent="0" lvl="0" marL="0" rtl="0" algn="l">
              <a:spcBef>
                <a:spcPts val="0"/>
              </a:spcBef>
              <a:spcAft>
                <a:spcPts val="0"/>
              </a:spcAft>
              <a:buNone/>
            </a:pPr>
            <a:r>
              <a:rPr lang="en" sz="1200"/>
              <a:t>foreach ($animals as $animal) {</a:t>
            </a:r>
            <a:endParaRPr sz="1200"/>
          </a:p>
          <a:p>
            <a:pPr indent="0" lvl="0" marL="0" rtl="0" algn="l">
              <a:spcBef>
                <a:spcPts val="0"/>
              </a:spcBef>
              <a:spcAft>
                <a:spcPts val="0"/>
              </a:spcAft>
              <a:buNone/>
            </a:pPr>
            <a:r>
              <a:rPr lang="en" sz="1200"/>
              <a:t>    $animal-&gt;makeSound();</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?&gt;</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3" name="Shape 243"/>
        <p:cNvGrpSpPr/>
        <p:nvPr/>
      </p:nvGrpSpPr>
      <p:grpSpPr>
        <a:xfrm>
          <a:off x="0" y="0"/>
          <a:ext cx="0" cy="0"/>
          <a:chOff x="0" y="0"/>
          <a:chExt cx="0" cy="0"/>
        </a:xfrm>
      </p:grpSpPr>
      <p:sp>
        <p:nvSpPr>
          <p:cNvPr id="244" name="Google Shape;244;p40"/>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Encapsulation</a:t>
            </a:r>
            <a:endParaRPr/>
          </a:p>
        </p:txBody>
      </p:sp>
      <p:sp>
        <p:nvSpPr>
          <p:cNvPr id="245" name="Google Shape;245;p40"/>
          <p:cNvSpPr txBox="1"/>
          <p:nvPr/>
        </p:nvSpPr>
        <p:spPr>
          <a:xfrm>
            <a:off x="3343275" y="105200"/>
            <a:ext cx="5555700" cy="516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Encapsulation is one of the fundamental concepts of Object-Oriented Programming (OOP). It is the practice of keeping fields (variables) and methods (functions) bundled together inside a class and restricting direct access to some of the object's components. </a:t>
            </a:r>
            <a:endParaRPr/>
          </a:p>
          <a:p>
            <a:pPr indent="0" lvl="0" marL="0" rtl="0" algn="l">
              <a:lnSpc>
                <a:spcPct val="115000"/>
              </a:lnSpc>
              <a:spcBef>
                <a:spcPts val="1200"/>
              </a:spcBef>
              <a:spcAft>
                <a:spcPts val="0"/>
              </a:spcAft>
              <a:buNone/>
            </a:pPr>
            <a:r>
              <a:rPr lang="en"/>
              <a:t>This ensures data integrity and security by controlling how the data is accessed or modified. The idea is to hide the internal workings of an object and expose only the necessary parts.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400"/>
              </a:spcBef>
              <a:spcAft>
                <a:spcPts val="0"/>
              </a:spcAft>
              <a:buNone/>
            </a:pPr>
            <a:r>
              <a:rPr b="1" lang="en"/>
              <a:t>Benefits of Encapsulation:</a:t>
            </a:r>
            <a:endParaRPr b="1"/>
          </a:p>
          <a:p>
            <a:pPr indent="-317500" lvl="0" marL="457200" rtl="0" algn="l">
              <a:lnSpc>
                <a:spcPct val="115000"/>
              </a:lnSpc>
              <a:spcBef>
                <a:spcPts val="1200"/>
              </a:spcBef>
              <a:spcAft>
                <a:spcPts val="0"/>
              </a:spcAft>
              <a:buSzPts val="1400"/>
              <a:buChar char="●"/>
            </a:pPr>
            <a:r>
              <a:rPr b="1" lang="en"/>
              <a:t>Data Protection</a:t>
            </a:r>
            <a:r>
              <a:rPr lang="en"/>
              <a:t>: Restricts unauthorized access and modification of data.</a:t>
            </a:r>
            <a:endParaRPr/>
          </a:p>
          <a:p>
            <a:pPr indent="-317500" lvl="0" marL="457200" rtl="0" algn="l">
              <a:lnSpc>
                <a:spcPct val="115000"/>
              </a:lnSpc>
              <a:spcBef>
                <a:spcPts val="0"/>
              </a:spcBef>
              <a:spcAft>
                <a:spcPts val="0"/>
              </a:spcAft>
              <a:buSzPts val="1400"/>
              <a:buChar char="●"/>
            </a:pPr>
            <a:r>
              <a:rPr b="1" lang="en"/>
              <a:t>Control over Data</a:t>
            </a:r>
            <a:r>
              <a:rPr lang="en"/>
              <a:t>: Allows validation and modification of data via getter and setter methods.</a:t>
            </a:r>
            <a:endParaRPr/>
          </a:p>
          <a:p>
            <a:pPr indent="-317500" lvl="0" marL="457200" rtl="0" algn="l">
              <a:lnSpc>
                <a:spcPct val="115000"/>
              </a:lnSpc>
              <a:spcBef>
                <a:spcPts val="0"/>
              </a:spcBef>
              <a:spcAft>
                <a:spcPts val="0"/>
              </a:spcAft>
              <a:buSzPts val="1400"/>
              <a:buChar char="●"/>
            </a:pPr>
            <a:r>
              <a:rPr b="1" lang="en"/>
              <a:t>Code Maintainability</a:t>
            </a:r>
            <a:r>
              <a:rPr lang="en"/>
              <a:t>: Makes the code more organized, secure, and easy to maintain or extend.</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9" name="Shape 249"/>
        <p:cNvGrpSpPr/>
        <p:nvPr/>
      </p:nvGrpSpPr>
      <p:grpSpPr>
        <a:xfrm>
          <a:off x="0" y="0"/>
          <a:ext cx="0" cy="0"/>
          <a:chOff x="0" y="0"/>
          <a:chExt cx="0" cy="0"/>
        </a:xfrm>
      </p:grpSpPr>
      <p:sp>
        <p:nvSpPr>
          <p:cNvPr id="250" name="Google Shape;250;p41"/>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Encapsulation</a:t>
            </a:r>
            <a:endParaRPr/>
          </a:p>
        </p:txBody>
      </p:sp>
      <p:sp>
        <p:nvSpPr>
          <p:cNvPr id="251" name="Google Shape;251;p41"/>
          <p:cNvSpPr txBox="1"/>
          <p:nvPr/>
        </p:nvSpPr>
        <p:spPr>
          <a:xfrm>
            <a:off x="3358650" y="78150"/>
            <a:ext cx="30969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&lt;?php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class Person {</a:t>
            </a:r>
            <a:endParaRPr sz="1200"/>
          </a:p>
          <a:p>
            <a:pPr indent="0" lvl="0" marL="0" rtl="0" algn="l">
              <a:spcBef>
                <a:spcPts val="0"/>
              </a:spcBef>
              <a:spcAft>
                <a:spcPts val="0"/>
              </a:spcAft>
              <a:buNone/>
            </a:pPr>
            <a:r>
              <a:rPr lang="en" sz="1200"/>
              <a:t>    // Private property</a:t>
            </a:r>
            <a:endParaRPr sz="1200"/>
          </a:p>
          <a:p>
            <a:pPr indent="0" lvl="0" marL="0" rtl="0" algn="l">
              <a:spcBef>
                <a:spcPts val="0"/>
              </a:spcBef>
              <a:spcAft>
                <a:spcPts val="0"/>
              </a:spcAft>
              <a:buNone/>
            </a:pPr>
            <a:r>
              <a:rPr lang="en" sz="1200"/>
              <a:t>    private $name;</a:t>
            </a:r>
            <a:endParaRPr sz="1200"/>
          </a:p>
          <a:p>
            <a:pPr indent="0" lvl="0" marL="0" rtl="0" algn="l">
              <a:spcBef>
                <a:spcPts val="0"/>
              </a:spcBef>
              <a:spcAft>
                <a:spcPts val="0"/>
              </a:spcAft>
              <a:buNone/>
            </a:pPr>
            <a:r>
              <a:rPr lang="en" sz="1200"/>
              <a:t>    private $age;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 Constructor to initialize values</a:t>
            </a:r>
            <a:endParaRPr sz="1200"/>
          </a:p>
          <a:p>
            <a:pPr indent="0" lvl="0" marL="0" rtl="0" algn="l">
              <a:spcBef>
                <a:spcPts val="0"/>
              </a:spcBef>
              <a:spcAft>
                <a:spcPts val="0"/>
              </a:spcAft>
              <a:buNone/>
            </a:pPr>
            <a:r>
              <a:rPr lang="en" sz="1200"/>
              <a:t>    public function __construct($name, $age) {</a:t>
            </a:r>
            <a:endParaRPr sz="1200"/>
          </a:p>
          <a:p>
            <a:pPr indent="0" lvl="0" marL="0" rtl="0" algn="l">
              <a:spcBef>
                <a:spcPts val="0"/>
              </a:spcBef>
              <a:spcAft>
                <a:spcPts val="0"/>
              </a:spcAft>
              <a:buNone/>
            </a:pPr>
            <a:r>
              <a:rPr lang="en" sz="1200"/>
              <a:t>        $this-&gt;name = $name;</a:t>
            </a:r>
            <a:endParaRPr sz="1200"/>
          </a:p>
          <a:p>
            <a:pPr indent="0" lvl="0" marL="0" rtl="0" algn="l">
              <a:spcBef>
                <a:spcPts val="0"/>
              </a:spcBef>
              <a:spcAft>
                <a:spcPts val="0"/>
              </a:spcAft>
              <a:buNone/>
            </a:pPr>
            <a:r>
              <a:rPr lang="en" sz="1200"/>
              <a:t>        $this-&gt;age = $age;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 Getter for name</a:t>
            </a:r>
            <a:endParaRPr sz="1200"/>
          </a:p>
          <a:p>
            <a:pPr indent="0" lvl="0" marL="0" rtl="0" algn="l">
              <a:spcBef>
                <a:spcPts val="0"/>
              </a:spcBef>
              <a:spcAft>
                <a:spcPts val="0"/>
              </a:spcAft>
              <a:buNone/>
            </a:pPr>
            <a:r>
              <a:rPr lang="en" sz="1200"/>
              <a:t>    public function getName() {</a:t>
            </a:r>
            <a:endParaRPr sz="1200"/>
          </a:p>
          <a:p>
            <a:pPr indent="0" lvl="0" marL="0" rtl="0" algn="l">
              <a:spcBef>
                <a:spcPts val="0"/>
              </a:spcBef>
              <a:spcAft>
                <a:spcPts val="0"/>
              </a:spcAft>
              <a:buNone/>
            </a:pPr>
            <a:r>
              <a:rPr lang="en" sz="1200"/>
              <a:t>        return $this-&gt;name;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 Setter for name</a:t>
            </a:r>
            <a:endParaRPr sz="1200"/>
          </a:p>
          <a:p>
            <a:pPr indent="0" lvl="0" marL="0" rtl="0" algn="l">
              <a:spcBef>
                <a:spcPts val="0"/>
              </a:spcBef>
              <a:spcAft>
                <a:spcPts val="0"/>
              </a:spcAft>
              <a:buNone/>
            </a:pPr>
            <a:r>
              <a:rPr lang="en" sz="1200"/>
              <a:t>    public function setName($name) {</a:t>
            </a:r>
            <a:endParaRPr sz="1200"/>
          </a:p>
          <a:p>
            <a:pPr indent="0" lvl="0" marL="0" rtl="0" algn="l">
              <a:spcBef>
                <a:spcPts val="0"/>
              </a:spcBef>
              <a:spcAft>
                <a:spcPts val="0"/>
              </a:spcAft>
              <a:buNone/>
            </a:pPr>
            <a:r>
              <a:rPr lang="en" sz="1200"/>
              <a:t>        $this-&gt;name = $name;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Getter for age</a:t>
            </a:r>
            <a:endParaRPr sz="1200"/>
          </a:p>
          <a:p>
            <a:pPr indent="0" lvl="0" marL="0" rtl="0" algn="l">
              <a:spcBef>
                <a:spcPts val="0"/>
              </a:spcBef>
              <a:spcAft>
                <a:spcPts val="0"/>
              </a:spcAft>
              <a:buNone/>
            </a:pPr>
            <a:r>
              <a:rPr lang="en" sz="1200"/>
              <a:t>    public function getAge() {</a:t>
            </a:r>
            <a:endParaRPr sz="1200"/>
          </a:p>
          <a:p>
            <a:pPr indent="0" lvl="0" marL="0" rtl="0" algn="l">
              <a:spcBef>
                <a:spcPts val="0"/>
              </a:spcBef>
              <a:spcAft>
                <a:spcPts val="0"/>
              </a:spcAft>
              <a:buNone/>
            </a:pPr>
            <a:r>
              <a:rPr lang="en" sz="1200"/>
              <a:t>        return $this-&gt;age;</a:t>
            </a:r>
            <a:endParaRPr sz="1200"/>
          </a:p>
          <a:p>
            <a:pPr indent="0" lvl="0" marL="0" rtl="0" algn="l">
              <a:spcBef>
                <a:spcPts val="0"/>
              </a:spcBef>
              <a:spcAft>
                <a:spcPts val="0"/>
              </a:spcAft>
              <a:buNone/>
            </a:pPr>
            <a:r>
              <a:rPr lang="en" sz="1200"/>
              <a:t>    }</a:t>
            </a:r>
            <a:endParaRPr sz="1200"/>
          </a:p>
        </p:txBody>
      </p:sp>
      <p:sp>
        <p:nvSpPr>
          <p:cNvPr id="252" name="Google Shape;252;p41"/>
          <p:cNvSpPr txBox="1"/>
          <p:nvPr/>
        </p:nvSpPr>
        <p:spPr>
          <a:xfrm>
            <a:off x="6144000" y="-14250"/>
            <a:ext cx="30000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 Setter for age</a:t>
            </a:r>
            <a:endParaRPr sz="1200"/>
          </a:p>
          <a:p>
            <a:pPr indent="0" lvl="0" marL="0" rtl="0" algn="l">
              <a:spcBef>
                <a:spcPts val="0"/>
              </a:spcBef>
              <a:spcAft>
                <a:spcPts val="0"/>
              </a:spcAft>
              <a:buNone/>
            </a:pPr>
            <a:r>
              <a:rPr lang="en" sz="1200"/>
              <a:t>    public function setAge($age) {</a:t>
            </a:r>
            <a:endParaRPr sz="1200"/>
          </a:p>
          <a:p>
            <a:pPr indent="0" lvl="0" marL="0" rtl="0" algn="l">
              <a:spcBef>
                <a:spcPts val="0"/>
              </a:spcBef>
              <a:spcAft>
                <a:spcPts val="0"/>
              </a:spcAft>
              <a:buNone/>
            </a:pPr>
            <a:r>
              <a:rPr lang="en" sz="1200"/>
              <a:t>        if ($age &gt; 0) {</a:t>
            </a:r>
            <a:endParaRPr sz="1200"/>
          </a:p>
          <a:p>
            <a:pPr indent="0" lvl="0" marL="0" rtl="0" algn="l">
              <a:spcBef>
                <a:spcPts val="0"/>
              </a:spcBef>
              <a:spcAft>
                <a:spcPts val="0"/>
              </a:spcAft>
              <a:buNone/>
            </a:pPr>
            <a:r>
              <a:rPr lang="en" sz="1200"/>
              <a:t>            $this-&gt;age = $age;</a:t>
            </a:r>
            <a:endParaRPr sz="1200"/>
          </a:p>
          <a:p>
            <a:pPr indent="0" lvl="0" marL="0" rtl="0" algn="l">
              <a:spcBef>
                <a:spcPts val="0"/>
              </a:spcBef>
              <a:spcAft>
                <a:spcPts val="0"/>
              </a:spcAft>
              <a:buNone/>
            </a:pPr>
            <a:r>
              <a:rPr lang="en" sz="1200"/>
              <a:t>        } else {</a:t>
            </a:r>
            <a:endParaRPr sz="1200"/>
          </a:p>
          <a:p>
            <a:pPr indent="0" lvl="0" marL="0" rtl="0" algn="l">
              <a:spcBef>
                <a:spcPts val="0"/>
              </a:spcBef>
              <a:spcAft>
                <a:spcPts val="0"/>
              </a:spcAft>
              <a:buNone/>
            </a:pPr>
            <a:r>
              <a:rPr lang="en" sz="1200"/>
              <a:t>            echo "Age must be positive.";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Creating an object of the Person class</a:t>
            </a:r>
            <a:endParaRPr sz="1200"/>
          </a:p>
          <a:p>
            <a:pPr indent="0" lvl="0" marL="0" rtl="0" algn="l">
              <a:spcBef>
                <a:spcPts val="0"/>
              </a:spcBef>
              <a:spcAft>
                <a:spcPts val="0"/>
              </a:spcAft>
              <a:buNone/>
            </a:pPr>
            <a:r>
              <a:rPr lang="en" sz="1200"/>
              <a:t>$person = new Person("John", 30);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Accessing and modifying properties through methods</a:t>
            </a:r>
            <a:endParaRPr sz="1200"/>
          </a:p>
          <a:p>
            <a:pPr indent="0" lvl="0" marL="0" rtl="0" algn="l">
              <a:spcBef>
                <a:spcPts val="0"/>
              </a:spcBef>
              <a:spcAft>
                <a:spcPts val="0"/>
              </a:spcAft>
              <a:buNone/>
            </a:pPr>
            <a:r>
              <a:rPr lang="en" sz="1200"/>
              <a:t>echo $person-&gt;getName(); // Output: John</a:t>
            </a:r>
            <a:endParaRPr sz="1200"/>
          </a:p>
          <a:p>
            <a:pPr indent="0" lvl="0" marL="0" rtl="0" algn="l">
              <a:spcBef>
                <a:spcPts val="0"/>
              </a:spcBef>
              <a:spcAft>
                <a:spcPts val="0"/>
              </a:spcAft>
              <a:buNone/>
            </a:pPr>
            <a:r>
              <a:rPr lang="en" sz="1200"/>
              <a:t>$person-&gt;setAge(35);</a:t>
            </a:r>
            <a:endParaRPr sz="1200"/>
          </a:p>
          <a:p>
            <a:pPr indent="0" lvl="0" marL="0" rtl="0" algn="l">
              <a:spcBef>
                <a:spcPts val="0"/>
              </a:spcBef>
              <a:spcAft>
                <a:spcPts val="0"/>
              </a:spcAft>
              <a:buNone/>
            </a:pPr>
            <a:r>
              <a:rPr lang="en" sz="1200"/>
              <a:t>echo $person-&gt;getAge(); // Output: 35</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Trying to directly access private variables will result in an error</a:t>
            </a:r>
            <a:endParaRPr sz="1200"/>
          </a:p>
          <a:p>
            <a:pPr indent="0" lvl="0" marL="0" rtl="0" algn="l">
              <a:spcBef>
                <a:spcPts val="0"/>
              </a:spcBef>
              <a:spcAft>
                <a:spcPts val="0"/>
              </a:spcAft>
              <a:buNone/>
            </a:pPr>
            <a:r>
              <a:rPr lang="en" sz="1200"/>
              <a:t>// echo $person-&gt;name; // Fatal error: Uncaught Error: Cannot access private property Person::$name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?&gt;</a:t>
            </a:r>
            <a:endParaRPr sz="1200"/>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a:solidFill>
                  <a:srgbClr val="000000"/>
                </a:solidFill>
                <a:highlight>
                  <a:srgbClr val="FFFFFF"/>
                </a:highlight>
                <a:latin typeface="Verdana"/>
                <a:ea typeface="Verdana"/>
                <a:cs typeface="Verdana"/>
                <a:sym typeface="Verdana"/>
              </a:rPr>
              <a:t>OOP stands for Object-Oriented Programming.</a:t>
            </a:r>
            <a:endParaRPr>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a:solidFill>
                  <a:srgbClr val="000000"/>
                </a:solidFill>
                <a:highlight>
                  <a:srgbClr val="FFFFFF"/>
                </a:highlight>
                <a:latin typeface="Verdana"/>
                <a:ea typeface="Verdana"/>
                <a:cs typeface="Verdana"/>
                <a:sym typeface="Verdana"/>
              </a:rPr>
              <a:t>Procedural programming is about writing procedures or functions that perform operations on the data, while object-oriented programming is about creating objects that contain both data and functions.</a:t>
            </a:r>
            <a:endParaRPr>
              <a:solidFill>
                <a:srgbClr val="000000"/>
              </a:solidFill>
              <a:highlight>
                <a:srgbClr val="FFFFFF"/>
              </a:highlight>
              <a:latin typeface="Verdana"/>
              <a:ea typeface="Verdana"/>
              <a:cs typeface="Verdana"/>
              <a:sym typeface="Verdana"/>
            </a:endParaRPr>
          </a:p>
          <a:p>
            <a:pPr indent="0" lvl="0" marL="0" rtl="0" algn="l">
              <a:spcBef>
                <a:spcPts val="14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6" name="Shape 256"/>
        <p:cNvGrpSpPr/>
        <p:nvPr/>
      </p:nvGrpSpPr>
      <p:grpSpPr>
        <a:xfrm>
          <a:off x="0" y="0"/>
          <a:ext cx="0" cy="0"/>
          <a:chOff x="0" y="0"/>
          <a:chExt cx="0" cy="0"/>
        </a:xfrm>
      </p:grpSpPr>
      <p:sp>
        <p:nvSpPr>
          <p:cNvPr id="257" name="Google Shape;257;p42"/>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258" name="Google Shape;258;p42"/>
          <p:cNvSpPr txBox="1"/>
          <p:nvPr/>
        </p:nvSpPr>
        <p:spPr>
          <a:xfrm>
            <a:off x="3343275" y="105200"/>
            <a:ext cx="5555700" cy="472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Abstraction is the concept of hiding implementation details and showing only the necessary features of an object.</a:t>
            </a:r>
            <a:endParaRPr/>
          </a:p>
          <a:p>
            <a:pPr indent="0" lvl="0" marL="0" rtl="0" algn="l">
              <a:lnSpc>
                <a:spcPct val="115000"/>
              </a:lnSpc>
              <a:spcBef>
                <a:spcPts val="1200"/>
              </a:spcBef>
              <a:spcAft>
                <a:spcPts val="0"/>
              </a:spcAft>
              <a:buNone/>
            </a:pPr>
            <a:r>
              <a:rPr b="1" lang="en"/>
              <a:t>Benefits:</a:t>
            </a:r>
            <a:endParaRPr b="1"/>
          </a:p>
          <a:p>
            <a:pPr indent="-317500" lvl="0" marL="457200" rtl="0" algn="l">
              <a:lnSpc>
                <a:spcPct val="115000"/>
              </a:lnSpc>
              <a:spcBef>
                <a:spcPts val="1200"/>
              </a:spcBef>
              <a:spcAft>
                <a:spcPts val="0"/>
              </a:spcAft>
              <a:buSzPts val="1400"/>
              <a:buChar char="●"/>
            </a:pPr>
            <a:r>
              <a:rPr lang="en"/>
              <a:t>Reduces complexity.</a:t>
            </a:r>
            <a:endParaRPr/>
          </a:p>
          <a:p>
            <a:pPr indent="-317500" lvl="0" marL="457200" rtl="0" algn="l">
              <a:lnSpc>
                <a:spcPct val="115000"/>
              </a:lnSpc>
              <a:spcBef>
                <a:spcPts val="0"/>
              </a:spcBef>
              <a:spcAft>
                <a:spcPts val="0"/>
              </a:spcAft>
              <a:buSzPts val="1400"/>
              <a:buChar char="●"/>
            </a:pPr>
            <a:r>
              <a:rPr lang="en"/>
              <a:t>Improves code maintainability.</a:t>
            </a:r>
            <a:endParaRPr/>
          </a:p>
          <a:p>
            <a:pPr indent="-317500" lvl="0" marL="457200" rtl="0" algn="l">
              <a:lnSpc>
                <a:spcPct val="115000"/>
              </a:lnSpc>
              <a:spcBef>
                <a:spcPts val="0"/>
              </a:spcBef>
              <a:spcAft>
                <a:spcPts val="0"/>
              </a:spcAft>
              <a:buSzPts val="1400"/>
              <a:buChar char="●"/>
            </a:pPr>
            <a:r>
              <a:rPr lang="en"/>
              <a:t>Establishes a contract for derived classes.</a:t>
            </a:r>
            <a:endParaRPr/>
          </a:p>
          <a:p>
            <a:pPr indent="0" lvl="0" marL="0" rtl="0" algn="l">
              <a:lnSpc>
                <a:spcPct val="115000"/>
              </a:lnSpc>
              <a:spcBef>
                <a:spcPts val="1200"/>
              </a:spcBef>
              <a:spcAft>
                <a:spcPts val="0"/>
              </a:spcAft>
              <a:buNone/>
            </a:pPr>
            <a:r>
              <a:rPr lang="en"/>
              <a:t>An abstract class is a class that cannot be instantiated. It can include both abstract methods (methods without implementation) and concrete methods (methods with implementation).</a:t>
            </a:r>
            <a:endParaRPr/>
          </a:p>
          <a:p>
            <a:pPr indent="0" lvl="0" marL="0" rtl="0" algn="l">
              <a:lnSpc>
                <a:spcPct val="115000"/>
              </a:lnSpc>
              <a:spcBef>
                <a:spcPts val="1200"/>
              </a:spcBef>
              <a:spcAft>
                <a:spcPts val="0"/>
              </a:spcAft>
              <a:buNone/>
            </a:pPr>
            <a:r>
              <a:rPr lang="en"/>
              <a:t>Syntax:</a:t>
            </a:r>
            <a:endParaRPr/>
          </a:p>
          <a:p>
            <a:pPr indent="0" lvl="0" marL="0" rtl="0" algn="l">
              <a:spcBef>
                <a:spcPts val="1200"/>
              </a:spcBef>
              <a:spcAft>
                <a:spcPts val="0"/>
              </a:spcAft>
              <a:buNone/>
            </a:pPr>
            <a:r>
              <a:rPr b="1" lang="en"/>
              <a:t>abstract </a:t>
            </a:r>
            <a:r>
              <a:rPr lang="en"/>
              <a:t>class AbstractClass {</a:t>
            </a:r>
            <a:endParaRPr/>
          </a:p>
          <a:p>
            <a:pPr indent="0" lvl="0" marL="0" rtl="0" algn="l">
              <a:spcBef>
                <a:spcPts val="0"/>
              </a:spcBef>
              <a:spcAft>
                <a:spcPts val="0"/>
              </a:spcAft>
              <a:buNone/>
            </a:pPr>
            <a:r>
              <a:rPr lang="en"/>
              <a:t>    abstract protected function operation(); // Abstract method</a:t>
            </a:r>
            <a:endParaRPr/>
          </a:p>
          <a:p>
            <a:pPr indent="0" lvl="0" marL="0" rtl="0" algn="l">
              <a:spcBef>
                <a:spcPts val="0"/>
              </a:spcBef>
              <a:spcAft>
                <a:spcPts val="0"/>
              </a:spcAft>
              <a:buNone/>
            </a:pPr>
            <a:r>
              <a:rPr lang="en"/>
              <a:t>    public function commonMethod() {</a:t>
            </a:r>
            <a:endParaRPr/>
          </a:p>
          <a:p>
            <a:pPr indent="0" lvl="0" marL="0" rtl="0" algn="l">
              <a:spcBef>
                <a:spcPts val="0"/>
              </a:spcBef>
              <a:spcAft>
                <a:spcPts val="0"/>
              </a:spcAft>
              <a:buNone/>
            </a:pPr>
            <a:r>
              <a:rPr lang="en"/>
              <a:t>        echo "This is a common method.";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2" name="Shape 262"/>
        <p:cNvGrpSpPr/>
        <p:nvPr/>
      </p:nvGrpSpPr>
      <p:grpSpPr>
        <a:xfrm>
          <a:off x="0" y="0"/>
          <a:ext cx="0" cy="0"/>
          <a:chOff x="0" y="0"/>
          <a:chExt cx="0" cy="0"/>
        </a:xfrm>
      </p:grpSpPr>
      <p:sp>
        <p:nvSpPr>
          <p:cNvPr id="263" name="Google Shape;263;p43"/>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264" name="Google Shape;264;p43"/>
          <p:cNvSpPr txBox="1"/>
          <p:nvPr/>
        </p:nvSpPr>
        <p:spPr>
          <a:xfrm>
            <a:off x="3343275" y="105200"/>
            <a:ext cx="5555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abstract class Shape {</a:t>
            </a:r>
            <a:endParaRPr/>
          </a:p>
          <a:p>
            <a:pPr indent="0" lvl="0" marL="0" rtl="0" algn="l">
              <a:spcBef>
                <a:spcPts val="0"/>
              </a:spcBef>
              <a:spcAft>
                <a:spcPts val="0"/>
              </a:spcAft>
              <a:buNone/>
            </a:pPr>
            <a:r>
              <a:rPr lang="en"/>
              <a:t>    abstract public function calculateArea(); // Abstract method</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 Circle extends Shape {</a:t>
            </a:r>
            <a:endParaRPr/>
          </a:p>
          <a:p>
            <a:pPr indent="0" lvl="0" marL="0" rtl="0" algn="l">
              <a:spcBef>
                <a:spcPts val="0"/>
              </a:spcBef>
              <a:spcAft>
                <a:spcPts val="0"/>
              </a:spcAft>
              <a:buNone/>
            </a:pPr>
            <a:r>
              <a:rPr lang="en"/>
              <a:t>    private $radius;</a:t>
            </a:r>
            <a:endParaRPr/>
          </a:p>
          <a:p>
            <a:pPr indent="0" lvl="0" marL="0" rtl="0" algn="l">
              <a:spcBef>
                <a:spcPts val="0"/>
              </a:spcBef>
              <a:spcAft>
                <a:spcPts val="0"/>
              </a:spcAft>
              <a:buNone/>
            </a:pPr>
            <a:r>
              <a:rPr lang="en"/>
              <a:t>    public function __construct($radius) {</a:t>
            </a:r>
            <a:endParaRPr/>
          </a:p>
          <a:p>
            <a:pPr indent="0" lvl="0" marL="0" rtl="0" algn="l">
              <a:spcBef>
                <a:spcPts val="0"/>
              </a:spcBef>
              <a:spcAft>
                <a:spcPts val="0"/>
              </a:spcAft>
              <a:buNone/>
            </a:pPr>
            <a:r>
              <a:rPr lang="en"/>
              <a:t>        $this-&gt;radius =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public function calculateArea() {</a:t>
            </a:r>
            <a:endParaRPr/>
          </a:p>
          <a:p>
            <a:pPr indent="0" lvl="0" marL="0" rtl="0" algn="l">
              <a:spcBef>
                <a:spcPts val="0"/>
              </a:spcBef>
              <a:spcAft>
                <a:spcPts val="0"/>
              </a:spcAft>
              <a:buNone/>
            </a:pPr>
            <a:r>
              <a:rPr lang="en"/>
              <a:t>        return pi() * pow($this-&gt;radius,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$circle = new Circle(5);</a:t>
            </a:r>
            <a:endParaRPr/>
          </a:p>
          <a:p>
            <a:pPr indent="0" lvl="0" marL="0" rtl="0" algn="l">
              <a:spcBef>
                <a:spcPts val="0"/>
              </a:spcBef>
              <a:spcAft>
                <a:spcPts val="0"/>
              </a:spcAft>
              <a:buNone/>
            </a:pPr>
            <a:r>
              <a:rPr lang="en"/>
              <a:t>echo $circle-&gt;calculateArea(); // Output: Area of Circle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8" name="Shape 268"/>
        <p:cNvGrpSpPr/>
        <p:nvPr/>
      </p:nvGrpSpPr>
      <p:grpSpPr>
        <a:xfrm>
          <a:off x="0" y="0"/>
          <a:ext cx="0" cy="0"/>
          <a:chOff x="0" y="0"/>
          <a:chExt cx="0" cy="0"/>
        </a:xfrm>
      </p:grpSpPr>
      <p:sp>
        <p:nvSpPr>
          <p:cNvPr id="269" name="Google Shape;269;p44"/>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270" name="Google Shape;270;p44"/>
          <p:cNvSpPr txBox="1"/>
          <p:nvPr/>
        </p:nvSpPr>
        <p:spPr>
          <a:xfrm>
            <a:off x="3343275" y="105200"/>
            <a:ext cx="5555700" cy="46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An interface is a blueprint for classes, enforcing the implementation of specific methods without defining their behavior.</a:t>
            </a:r>
            <a:endParaRPr/>
          </a:p>
          <a:p>
            <a:pPr indent="0" lvl="0" marL="0" rtl="0" algn="l">
              <a:lnSpc>
                <a:spcPct val="115000"/>
              </a:lnSpc>
              <a:spcBef>
                <a:spcPts val="1200"/>
              </a:spcBef>
              <a:spcAft>
                <a:spcPts val="0"/>
              </a:spcAft>
              <a:buNone/>
            </a:pPr>
            <a:r>
              <a:rPr b="1" lang="en" sz="1100"/>
              <a:t>Syntax:</a:t>
            </a:r>
            <a:endParaRPr b="1" sz="1100"/>
          </a:p>
          <a:p>
            <a:pPr indent="0" lvl="0" marL="0" rtl="0" algn="l">
              <a:spcBef>
                <a:spcPts val="1200"/>
              </a:spcBef>
              <a:spcAft>
                <a:spcPts val="0"/>
              </a:spcAft>
              <a:buNone/>
            </a:pPr>
            <a:r>
              <a:rPr lang="en"/>
              <a:t>interface InterfaceName {</a:t>
            </a:r>
            <a:endParaRPr/>
          </a:p>
          <a:p>
            <a:pPr indent="0" lvl="0" marL="0" rtl="0" algn="l">
              <a:spcBef>
                <a:spcPts val="0"/>
              </a:spcBef>
              <a:spcAft>
                <a:spcPts val="0"/>
              </a:spcAft>
              <a:buNone/>
            </a:pPr>
            <a:r>
              <a:rPr lang="en"/>
              <a:t>    public function method1();</a:t>
            </a:r>
            <a:endParaRPr/>
          </a:p>
          <a:p>
            <a:pPr indent="0" lvl="0" marL="0" rtl="0" algn="l">
              <a:spcBef>
                <a:spcPts val="0"/>
              </a:spcBef>
              <a:spcAft>
                <a:spcPts val="0"/>
              </a:spcAft>
              <a:buNone/>
            </a:pPr>
            <a:r>
              <a:rPr lang="en"/>
              <a:t>    public function method2();</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sz="1200"/>
              <a:t>interface Logger {</a:t>
            </a:r>
            <a:endParaRPr sz="1200"/>
          </a:p>
          <a:p>
            <a:pPr indent="0" lvl="0" marL="0" rtl="0" algn="l">
              <a:spcBef>
                <a:spcPts val="0"/>
              </a:spcBef>
              <a:spcAft>
                <a:spcPts val="0"/>
              </a:spcAft>
              <a:buNone/>
            </a:pPr>
            <a:r>
              <a:rPr lang="en" sz="1200"/>
              <a:t>    public function logInfo($message);</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class FileLogger implements Logger {</a:t>
            </a:r>
            <a:endParaRPr sz="1200"/>
          </a:p>
          <a:p>
            <a:pPr indent="0" lvl="0" marL="0" rtl="0" algn="l">
              <a:spcBef>
                <a:spcPts val="0"/>
              </a:spcBef>
              <a:spcAft>
                <a:spcPts val="0"/>
              </a:spcAft>
              <a:buNone/>
            </a:pPr>
            <a:r>
              <a:rPr lang="en" sz="1200"/>
              <a:t>    public function logInfo($message) {</a:t>
            </a:r>
            <a:endParaRPr sz="1200"/>
          </a:p>
          <a:p>
            <a:pPr indent="0" lvl="0" marL="0" rtl="0" algn="l">
              <a:spcBef>
                <a:spcPts val="0"/>
              </a:spcBef>
              <a:spcAft>
                <a:spcPts val="0"/>
              </a:spcAft>
              <a:buNone/>
            </a:pPr>
            <a:r>
              <a:rPr lang="en" sz="1200"/>
              <a:t>        echo "Logging to a file: $message";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$logger = new FileLogger();</a:t>
            </a:r>
            <a:endParaRPr sz="1200"/>
          </a:p>
          <a:p>
            <a:pPr indent="0" lvl="0" marL="0" rtl="0" algn="l">
              <a:spcBef>
                <a:spcPts val="0"/>
              </a:spcBef>
              <a:spcAft>
                <a:spcPts val="0"/>
              </a:spcAft>
              <a:buNone/>
            </a:pPr>
            <a:r>
              <a:rPr lang="en" sz="1200"/>
              <a:t>$logger-&gt;logInfo("Application started."); // Output: Logging to a file: Application started.</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4" name="Shape 274"/>
        <p:cNvGrpSpPr/>
        <p:nvPr/>
      </p:nvGrpSpPr>
      <p:grpSpPr>
        <a:xfrm>
          <a:off x="0" y="0"/>
          <a:ext cx="0" cy="0"/>
          <a:chOff x="0" y="0"/>
          <a:chExt cx="0" cy="0"/>
        </a:xfrm>
      </p:grpSpPr>
      <p:sp>
        <p:nvSpPr>
          <p:cNvPr id="275" name="Google Shape;275;p45"/>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Classes and Methods</a:t>
            </a:r>
            <a:endParaRPr/>
          </a:p>
        </p:txBody>
      </p:sp>
      <p:sp>
        <p:nvSpPr>
          <p:cNvPr id="276" name="Google Shape;276;p45"/>
          <p:cNvSpPr txBox="1"/>
          <p:nvPr/>
        </p:nvSpPr>
        <p:spPr>
          <a:xfrm>
            <a:off x="3343275" y="105200"/>
            <a:ext cx="5555700" cy="45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Static properties and methods belong to the </a:t>
            </a:r>
            <a:r>
              <a:rPr b="1" lang="en"/>
              <a:t>class itself,</a:t>
            </a:r>
            <a:r>
              <a:rPr lang="en"/>
              <a:t> not any specific object. They can be accessed without creating an instance, making them ideal for shared data or utility functions. Defined using the </a:t>
            </a:r>
            <a:r>
              <a:rPr lang="en">
                <a:solidFill>
                  <a:srgbClr val="188038"/>
                </a:solidFill>
                <a:latin typeface="Roboto Mono"/>
                <a:ea typeface="Roboto Mono"/>
                <a:cs typeface="Roboto Mono"/>
                <a:sym typeface="Roboto Mono"/>
              </a:rPr>
              <a:t>static</a:t>
            </a:r>
            <a:r>
              <a:rPr lang="en"/>
              <a:t> keyword, they are accessed via the </a:t>
            </a:r>
            <a:r>
              <a:rPr lang="en">
                <a:solidFill>
                  <a:srgbClr val="188038"/>
                </a:solidFill>
                <a:latin typeface="Roboto Mono"/>
                <a:ea typeface="Roboto Mono"/>
                <a:cs typeface="Roboto Mono"/>
                <a:sym typeface="Roboto Mono"/>
              </a:rPr>
              <a:t>ClassName::member</a:t>
            </a:r>
            <a:r>
              <a:rPr lang="en"/>
              <a:t> syntax.</a:t>
            </a:r>
            <a:endParaRPr/>
          </a:p>
          <a:p>
            <a:pPr indent="0" lvl="0" marL="0" rtl="0" algn="l">
              <a:spcBef>
                <a:spcPts val="1200"/>
              </a:spcBef>
              <a:spcAft>
                <a:spcPts val="0"/>
              </a:spcAft>
              <a:buNone/>
            </a:pPr>
            <a:r>
              <a:rPr b="1" lang="en"/>
              <a:t>Class-Level Members:</a:t>
            </a:r>
            <a:r>
              <a:rPr lang="en"/>
              <a:t> Shared across all objects.</a:t>
            </a:r>
            <a:endParaRPr/>
          </a:p>
          <a:p>
            <a:pPr indent="0" lvl="0" marL="0" rtl="0" algn="l">
              <a:spcBef>
                <a:spcPts val="0"/>
              </a:spcBef>
              <a:spcAft>
                <a:spcPts val="0"/>
              </a:spcAft>
              <a:buNone/>
            </a:pPr>
            <a:r>
              <a:rPr b="1" lang="en"/>
              <a:t>No Instantiation Needed:</a:t>
            </a:r>
            <a:r>
              <a:rPr lang="en"/>
              <a:t> Access directly without creating objects.</a:t>
            </a:r>
            <a:endParaRPr/>
          </a:p>
          <a:p>
            <a:pPr indent="0" lvl="0" marL="0" rtl="0" algn="l">
              <a:spcBef>
                <a:spcPts val="0"/>
              </a:spcBef>
              <a:spcAft>
                <a:spcPts val="0"/>
              </a:spcAft>
              <a:buNone/>
            </a:pPr>
            <a:r>
              <a:rPr b="1" lang="en"/>
              <a:t>Scope Resolution Operator (</a:t>
            </a:r>
            <a:r>
              <a:rPr b="1" lang="en">
                <a:solidFill>
                  <a:srgbClr val="188038"/>
                </a:solidFill>
                <a:latin typeface="Roboto Mono"/>
                <a:ea typeface="Roboto Mono"/>
                <a:cs typeface="Roboto Mono"/>
                <a:sym typeface="Roboto Mono"/>
              </a:rPr>
              <a:t>::</a:t>
            </a:r>
            <a:r>
              <a:rPr b="1" lang="en"/>
              <a:t>):</a:t>
            </a:r>
            <a:r>
              <a:rPr lang="en"/>
              <a:t> Used for access.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 MathUtility {</a:t>
            </a:r>
            <a:endParaRPr/>
          </a:p>
          <a:p>
            <a:pPr indent="0" lvl="0" marL="0" rtl="0" algn="l">
              <a:spcBef>
                <a:spcPts val="0"/>
              </a:spcBef>
              <a:spcAft>
                <a:spcPts val="0"/>
              </a:spcAft>
              <a:buNone/>
            </a:pPr>
            <a:r>
              <a:rPr lang="en"/>
              <a:t>    public static $pi = 3.14159;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public static function calculateCircleArea($radius) {</a:t>
            </a:r>
            <a:endParaRPr/>
          </a:p>
          <a:p>
            <a:pPr indent="0" lvl="0" marL="0" rtl="0" algn="l">
              <a:spcBef>
                <a:spcPts val="0"/>
              </a:spcBef>
              <a:spcAft>
                <a:spcPts val="0"/>
              </a:spcAft>
              <a:buNone/>
            </a:pPr>
            <a:r>
              <a:rPr lang="en"/>
              <a:t>        return self::$pi * $radius *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echo MathUtility::$pi; // 3.14159</a:t>
            </a:r>
            <a:endParaRPr/>
          </a:p>
          <a:p>
            <a:pPr indent="0" lvl="0" marL="0" rtl="0" algn="l">
              <a:spcBef>
                <a:spcPts val="0"/>
              </a:spcBef>
              <a:spcAft>
                <a:spcPts val="0"/>
              </a:spcAft>
              <a:buNone/>
            </a:pPr>
            <a:r>
              <a:rPr lang="en"/>
              <a:t>echo MathUtility::calculateCircleArea(5); // 78.53975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0" name="Shape 280"/>
        <p:cNvGrpSpPr/>
        <p:nvPr/>
      </p:nvGrpSpPr>
      <p:grpSpPr>
        <a:xfrm>
          <a:off x="0" y="0"/>
          <a:ext cx="0" cy="0"/>
          <a:chOff x="0" y="0"/>
          <a:chExt cx="0" cy="0"/>
        </a:xfrm>
      </p:grpSpPr>
      <p:sp>
        <p:nvSpPr>
          <p:cNvPr id="281" name="Google Shape;281;p46"/>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Magic Methods </a:t>
            </a:r>
            <a:endParaRPr/>
          </a:p>
        </p:txBody>
      </p:sp>
      <p:sp>
        <p:nvSpPr>
          <p:cNvPr id="282" name="Google Shape;282;p46"/>
          <p:cNvSpPr txBox="1"/>
          <p:nvPr/>
        </p:nvSpPr>
        <p:spPr>
          <a:xfrm>
            <a:off x="3343275" y="105200"/>
            <a:ext cx="55557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Magic methods are special methods in PHP that allow you to perform certain operations when certain actions are performed on an object.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methods have a predefined name starting with double underscores (</a:t>
            </a:r>
            <a:r>
              <a:rPr lang="en">
                <a:solidFill>
                  <a:srgbClr val="188038"/>
                </a:solidFill>
                <a:latin typeface="Roboto Mono"/>
                <a:ea typeface="Roboto Mono"/>
                <a:cs typeface="Roboto Mono"/>
                <a:sym typeface="Roboto Mono"/>
              </a:rPr>
              <a:t>__</a:t>
            </a:r>
            <a:r>
              <a:rPr lang="en"/>
              <a:t>) and can be used to customize behavior like object creation, method calling, property accessing, and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Common magic methods:</a:t>
            </a:r>
            <a:br>
              <a:rPr lang="en"/>
            </a:br>
            <a:r>
              <a:rPr lang="en"/>
              <a:t>__construct()</a:t>
            </a:r>
            <a:endParaRPr/>
          </a:p>
          <a:p>
            <a:pPr indent="0" lvl="0" marL="0" rtl="0" algn="l">
              <a:spcBef>
                <a:spcPts val="0"/>
              </a:spcBef>
              <a:spcAft>
                <a:spcPts val="0"/>
              </a:spcAft>
              <a:buNone/>
            </a:pPr>
            <a:r>
              <a:rPr lang="en"/>
              <a:t>__destruct()</a:t>
            </a:r>
            <a:endParaRPr/>
          </a:p>
          <a:p>
            <a:pPr indent="0" lvl="0" marL="0" rtl="0" algn="l">
              <a:spcBef>
                <a:spcPts val="0"/>
              </a:spcBef>
              <a:spcAft>
                <a:spcPts val="0"/>
              </a:spcAft>
              <a:buNone/>
            </a:pPr>
            <a:r>
              <a:rPr lang="en"/>
              <a:t>__get($name)</a:t>
            </a:r>
            <a:endParaRPr/>
          </a:p>
          <a:p>
            <a:pPr indent="0" lvl="0" marL="0" rtl="0" algn="l">
              <a:spcBef>
                <a:spcPts val="0"/>
              </a:spcBef>
              <a:spcAft>
                <a:spcPts val="0"/>
              </a:spcAft>
              <a:buNone/>
            </a:pPr>
            <a:r>
              <a:rPr lang="en"/>
              <a:t>__set($name, $variable)</a:t>
            </a:r>
            <a:endParaRPr/>
          </a:p>
          <a:p>
            <a:pPr indent="0" lvl="0" marL="0" rtl="0" algn="l">
              <a:spcBef>
                <a:spcPts val="0"/>
              </a:spcBef>
              <a:spcAft>
                <a:spcPts val="0"/>
              </a:spcAft>
              <a:buNone/>
            </a:pPr>
            <a:r>
              <a:rPr lang="en"/>
              <a:t>__isset($name) : </a:t>
            </a:r>
            <a:r>
              <a:rPr lang="en" sz="1100"/>
              <a:t>This method is invoked when checking if a property is set using </a:t>
            </a:r>
            <a:r>
              <a:rPr lang="en" sz="1100">
                <a:solidFill>
                  <a:srgbClr val="188038"/>
                </a:solidFill>
                <a:latin typeface="Roboto Mono"/>
                <a:ea typeface="Roboto Mono"/>
                <a:cs typeface="Roboto Mono"/>
                <a:sym typeface="Roboto Mono"/>
              </a:rPr>
              <a:t>isset()</a:t>
            </a:r>
            <a:r>
              <a:rPr lang="en"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a:t>__unset($name): </a:t>
            </a:r>
            <a:r>
              <a:rPr lang="en" sz="1100"/>
              <a:t>This method is called when a property is unset using </a:t>
            </a:r>
            <a:r>
              <a:rPr lang="en" sz="1100">
                <a:solidFill>
                  <a:srgbClr val="188038"/>
                </a:solidFill>
                <a:latin typeface="Roboto Mono"/>
                <a:ea typeface="Roboto Mono"/>
                <a:cs typeface="Roboto Mono"/>
                <a:sym typeface="Roboto Mono"/>
              </a:rPr>
              <a:t>unset()</a:t>
            </a:r>
            <a:r>
              <a:rPr lang="en" sz="1100"/>
              <a:t>. It allows you to perform custom actions when a property is removed.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a:t>__call($name, $arguments): </a:t>
            </a:r>
            <a:r>
              <a:rPr lang="en" sz="1100"/>
              <a:t>This method is triggered when invoking a non-existing or inaccessible method on an object. It allows you to catch method calls dynamically.</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6" name="Shape 286"/>
        <p:cNvGrpSpPr/>
        <p:nvPr/>
      </p:nvGrpSpPr>
      <p:grpSpPr>
        <a:xfrm>
          <a:off x="0" y="0"/>
          <a:ext cx="0" cy="0"/>
          <a:chOff x="0" y="0"/>
          <a:chExt cx="0" cy="0"/>
        </a:xfrm>
      </p:grpSpPr>
      <p:sp>
        <p:nvSpPr>
          <p:cNvPr id="287" name="Google Shape;287;p47"/>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Magic Methods </a:t>
            </a:r>
            <a:endParaRPr/>
          </a:p>
        </p:txBody>
      </p:sp>
      <p:sp>
        <p:nvSpPr>
          <p:cNvPr id="288" name="Google Shape;288;p47"/>
          <p:cNvSpPr txBox="1"/>
          <p:nvPr/>
        </p:nvSpPr>
        <p:spPr>
          <a:xfrm>
            <a:off x="3343275" y="29000"/>
            <a:ext cx="55557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88038"/>
                </a:solidFill>
                <a:latin typeface="Roboto Mono"/>
                <a:ea typeface="Roboto Mono"/>
                <a:cs typeface="Roboto Mono"/>
                <a:sym typeface="Roboto Mono"/>
              </a:rPr>
              <a:t>__construct()</a:t>
            </a:r>
            <a:endParaRPr b="1" sz="12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200"/>
              <a:t>This method is called when an object is instantiated. It is used to initialize the object’s properties and perform any setup tasks.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class MyClass {</a:t>
            </a:r>
            <a:endParaRPr sz="1200"/>
          </a:p>
          <a:p>
            <a:pPr indent="0" lvl="0" marL="0" rtl="0" algn="l">
              <a:spcBef>
                <a:spcPts val="0"/>
              </a:spcBef>
              <a:spcAft>
                <a:spcPts val="0"/>
              </a:spcAft>
              <a:buNone/>
            </a:pPr>
            <a:r>
              <a:rPr lang="en" sz="1200"/>
              <a:t>    public function __construct() {</a:t>
            </a:r>
            <a:endParaRPr sz="1200"/>
          </a:p>
          <a:p>
            <a:pPr indent="0" lvl="0" marL="0" rtl="0" algn="l">
              <a:spcBef>
                <a:spcPts val="0"/>
              </a:spcBef>
              <a:spcAft>
                <a:spcPts val="0"/>
              </a:spcAft>
              <a:buNone/>
            </a:pPr>
            <a:r>
              <a:rPr lang="en" sz="1200"/>
              <a:t>        echo "Object created!";</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$obj = new MyClass(); // Output: Object created!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solidFill>
                  <a:srgbClr val="188038"/>
                </a:solidFill>
                <a:latin typeface="Roboto Mono"/>
                <a:ea typeface="Roboto Mono"/>
                <a:cs typeface="Roboto Mono"/>
                <a:sym typeface="Roboto Mono"/>
              </a:rPr>
              <a:t>__destruct()</a:t>
            </a:r>
            <a:endParaRPr b="1" sz="12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200"/>
              <a:t>This method is called when an object is destroyed (when it goes out of scope or is unset). It is used for cleanup tasks such as closing database connections or freeing resources.</a:t>
            </a:r>
            <a:endParaRPr sz="1200"/>
          </a:p>
          <a:p>
            <a:pPr indent="0" lvl="0" marL="0" rtl="0" algn="l">
              <a:spcBef>
                <a:spcPts val="0"/>
              </a:spcBef>
              <a:spcAft>
                <a:spcPts val="0"/>
              </a:spcAft>
              <a:buNone/>
            </a:pPr>
            <a:r>
              <a:rPr lang="en" sz="1200"/>
              <a:t>class MyClass {</a:t>
            </a:r>
            <a:endParaRPr sz="1200"/>
          </a:p>
          <a:p>
            <a:pPr indent="0" lvl="0" marL="0" rtl="0" algn="l">
              <a:spcBef>
                <a:spcPts val="0"/>
              </a:spcBef>
              <a:spcAft>
                <a:spcPts val="0"/>
              </a:spcAft>
              <a:buNone/>
            </a:pPr>
            <a:r>
              <a:rPr lang="en" sz="1200"/>
              <a:t>    public function __destruct() {</a:t>
            </a:r>
            <a:endParaRPr sz="1200"/>
          </a:p>
          <a:p>
            <a:pPr indent="0" lvl="0" marL="0" rtl="0" algn="l">
              <a:spcBef>
                <a:spcPts val="0"/>
              </a:spcBef>
              <a:spcAft>
                <a:spcPts val="0"/>
              </a:spcAft>
              <a:buNone/>
            </a:pPr>
            <a:r>
              <a:rPr lang="en" sz="1200"/>
              <a:t>        echo "Object destroyed!";</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$obj = new MyClass();</a:t>
            </a:r>
            <a:endParaRPr sz="1200"/>
          </a:p>
          <a:p>
            <a:pPr indent="0" lvl="0" marL="0" rtl="0" algn="l">
              <a:spcBef>
                <a:spcPts val="0"/>
              </a:spcBef>
              <a:spcAft>
                <a:spcPts val="0"/>
              </a:spcAft>
              <a:buNone/>
            </a:pPr>
            <a:r>
              <a:rPr lang="en" sz="1200"/>
              <a:t>unset($obj); // Output: Object destroyed!</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2" name="Shape 292"/>
        <p:cNvGrpSpPr/>
        <p:nvPr/>
      </p:nvGrpSpPr>
      <p:grpSpPr>
        <a:xfrm>
          <a:off x="0" y="0"/>
          <a:ext cx="0" cy="0"/>
          <a:chOff x="0" y="0"/>
          <a:chExt cx="0" cy="0"/>
        </a:xfrm>
      </p:grpSpPr>
      <p:sp>
        <p:nvSpPr>
          <p:cNvPr id="293" name="Google Shape;293;p48"/>
          <p:cNvSpPr txBox="1"/>
          <p:nvPr>
            <p:ph type="title"/>
          </p:nvPr>
        </p:nvSpPr>
        <p:spPr>
          <a:xfrm>
            <a:off x="249450" y="2333400"/>
            <a:ext cx="29568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Magic Methods </a:t>
            </a:r>
            <a:endParaRPr/>
          </a:p>
        </p:txBody>
      </p:sp>
      <p:sp>
        <p:nvSpPr>
          <p:cNvPr id="294" name="Google Shape;294;p48"/>
          <p:cNvSpPr txBox="1"/>
          <p:nvPr/>
        </p:nvSpPr>
        <p:spPr>
          <a:xfrm>
            <a:off x="3343275" y="29000"/>
            <a:ext cx="55557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88038"/>
                </a:solidFill>
                <a:latin typeface="Roboto Mono"/>
                <a:ea typeface="Roboto Mono"/>
                <a:cs typeface="Roboto Mono"/>
                <a:sym typeface="Roboto Mono"/>
              </a:rPr>
              <a:t>__get($name)</a:t>
            </a:r>
            <a:endParaRPr b="1" sz="12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200"/>
              <a:t>This method is invoked when an inaccessible or non-existing property is accessed. It is commonly used to retrieve the value of a property dynamically.</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rPr lang="en" sz="1100"/>
              <a:t>class MyClass {</a:t>
            </a:r>
            <a:endParaRPr sz="1100"/>
          </a:p>
          <a:p>
            <a:pPr indent="0" lvl="0" marL="0" rtl="0" algn="l">
              <a:spcBef>
                <a:spcPts val="0"/>
              </a:spcBef>
              <a:spcAft>
                <a:spcPts val="0"/>
              </a:spcAft>
              <a:buNone/>
            </a:pPr>
            <a:r>
              <a:rPr lang="en" sz="1100"/>
              <a:t>    private $data = ['name' =&gt; 'John'];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public function __get($name) {</a:t>
            </a:r>
            <a:endParaRPr sz="1100"/>
          </a:p>
          <a:p>
            <a:pPr indent="0" lvl="0" marL="0" rtl="0" algn="l">
              <a:spcBef>
                <a:spcPts val="0"/>
              </a:spcBef>
              <a:spcAft>
                <a:spcPts val="0"/>
              </a:spcAft>
              <a:buNone/>
            </a:pPr>
            <a:r>
              <a:rPr lang="en" sz="1100"/>
              <a:t>        if (isset($this-&gt;data[$name])) {</a:t>
            </a:r>
            <a:endParaRPr sz="1100"/>
          </a:p>
          <a:p>
            <a:pPr indent="0" lvl="0" marL="0" rtl="0" algn="l">
              <a:spcBef>
                <a:spcPts val="0"/>
              </a:spcBef>
              <a:spcAft>
                <a:spcPts val="0"/>
              </a:spcAft>
              <a:buNone/>
            </a:pPr>
            <a:r>
              <a:rPr lang="en" sz="1100"/>
              <a:t>            return $this-&gt;data[$name];</a:t>
            </a:r>
            <a:endParaRPr sz="1100"/>
          </a:p>
          <a:p>
            <a:pPr indent="0" lvl="0" marL="0" rtl="0" algn="l">
              <a:spcBef>
                <a:spcPts val="0"/>
              </a:spcBef>
              <a:spcAft>
                <a:spcPts val="0"/>
              </a:spcAft>
              <a:buNone/>
            </a:pPr>
            <a:r>
              <a:rPr lang="en" sz="1100"/>
              <a:t>        } else {</a:t>
            </a:r>
            <a:endParaRPr sz="1100"/>
          </a:p>
          <a:p>
            <a:pPr indent="0" lvl="0" marL="0" rtl="0" algn="l">
              <a:spcBef>
                <a:spcPts val="0"/>
              </a:spcBef>
              <a:spcAft>
                <a:spcPts val="0"/>
              </a:spcAft>
              <a:buNone/>
            </a:pPr>
            <a:r>
              <a:rPr lang="en" sz="1100"/>
              <a:t>            return "Property not found!";</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a:solidFill>
                  <a:srgbClr val="188038"/>
                </a:solidFill>
                <a:latin typeface="Roboto Mono"/>
                <a:ea typeface="Roboto Mono"/>
                <a:cs typeface="Roboto Mono"/>
                <a:sym typeface="Roboto Mono"/>
              </a:rPr>
              <a:t>__set($name, $value)</a:t>
            </a:r>
            <a:endParaRPr b="1">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200"/>
              <a:t>This method is triggered when an inaccessible or non-existing property is set. It allows you to dynamically assign values to properties.</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sz="1100"/>
              <a:t>class MyClass {</a:t>
            </a:r>
            <a:endParaRPr sz="1100"/>
          </a:p>
          <a:p>
            <a:pPr indent="0" lvl="0" marL="0" rtl="0" algn="l">
              <a:spcBef>
                <a:spcPts val="0"/>
              </a:spcBef>
              <a:spcAft>
                <a:spcPts val="0"/>
              </a:spcAft>
              <a:buNone/>
            </a:pPr>
            <a:r>
              <a:rPr lang="en" sz="1100"/>
              <a:t>    private $data =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public function __set($name, $value) {</a:t>
            </a:r>
            <a:endParaRPr sz="1100"/>
          </a:p>
          <a:p>
            <a:pPr indent="0" lvl="0" marL="0" rtl="0" algn="l">
              <a:spcBef>
                <a:spcPts val="0"/>
              </a:spcBef>
              <a:spcAft>
                <a:spcPts val="0"/>
              </a:spcAft>
              <a:buNone/>
            </a:pPr>
            <a:r>
              <a:rPr lang="en" sz="1100"/>
              <a:t>        $this-&gt;data[$name] = $value;</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a:t>
            </a:r>
            <a:endParaRPr sz="1100"/>
          </a:p>
        </p:txBody>
      </p:sp>
      <p:sp>
        <p:nvSpPr>
          <p:cNvPr id="295" name="Google Shape;295;p48"/>
          <p:cNvSpPr txBox="1"/>
          <p:nvPr/>
        </p:nvSpPr>
        <p:spPr>
          <a:xfrm>
            <a:off x="6144000" y="4234300"/>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$obj = new MyClass();</a:t>
            </a:r>
            <a:endParaRPr sz="1100"/>
          </a:p>
          <a:p>
            <a:pPr indent="0" lvl="0" marL="0" rtl="0" algn="l">
              <a:spcBef>
                <a:spcPts val="0"/>
              </a:spcBef>
              <a:spcAft>
                <a:spcPts val="0"/>
              </a:spcAft>
              <a:buNone/>
            </a:pPr>
            <a:r>
              <a:rPr lang="en" sz="1100"/>
              <a:t>$obj-&gt;age = 25;</a:t>
            </a:r>
            <a:endParaRPr sz="1100"/>
          </a:p>
          <a:p>
            <a:pPr indent="0" lvl="0" marL="0" rtl="0" algn="l">
              <a:spcBef>
                <a:spcPts val="0"/>
              </a:spcBef>
              <a:spcAft>
                <a:spcPts val="0"/>
              </a:spcAft>
              <a:buNone/>
            </a:pPr>
            <a:r>
              <a:rPr lang="en" sz="1100"/>
              <a:t>echo $obj-&gt;age; // Output: 25</a:t>
            </a:r>
            <a:endParaRPr sz="1100"/>
          </a:p>
        </p:txBody>
      </p:sp>
      <p:sp>
        <p:nvSpPr>
          <p:cNvPr id="296" name="Google Shape;296;p48"/>
          <p:cNvSpPr txBox="1"/>
          <p:nvPr/>
        </p:nvSpPr>
        <p:spPr>
          <a:xfrm>
            <a:off x="6000750" y="133782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1100"/>
              <a:t>$obj = new MyClass();</a:t>
            </a:r>
            <a:endParaRPr sz="1100"/>
          </a:p>
          <a:p>
            <a:pPr indent="0" lvl="0" marL="0" rtl="0" algn="l">
              <a:spcBef>
                <a:spcPts val="0"/>
              </a:spcBef>
              <a:spcAft>
                <a:spcPts val="0"/>
              </a:spcAft>
              <a:buNone/>
            </a:pPr>
            <a:r>
              <a:rPr lang="en" sz="1100"/>
              <a:t>echo $obj-&gt;name; // Output: John</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0" name="Shape 300"/>
        <p:cNvGrpSpPr/>
        <p:nvPr/>
      </p:nvGrpSpPr>
      <p:grpSpPr>
        <a:xfrm>
          <a:off x="0" y="0"/>
          <a:ext cx="0" cy="0"/>
          <a:chOff x="0" y="0"/>
          <a:chExt cx="0" cy="0"/>
        </a:xfrm>
      </p:grpSpPr>
      <p:sp>
        <p:nvSpPr>
          <p:cNvPr id="301" name="Google Shape;301;p49"/>
          <p:cNvSpPr txBox="1"/>
          <p:nvPr>
            <p:ph type="title"/>
          </p:nvPr>
        </p:nvSpPr>
        <p:spPr>
          <a:xfrm>
            <a:off x="249450" y="1864450"/>
            <a:ext cx="2956800" cy="158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Practical Applications of OOP in PHP Development</a:t>
            </a:r>
            <a:endParaRPr/>
          </a:p>
        </p:txBody>
      </p:sp>
      <p:sp>
        <p:nvSpPr>
          <p:cNvPr id="302" name="Google Shape;302;p49"/>
          <p:cNvSpPr txBox="1"/>
          <p:nvPr/>
        </p:nvSpPr>
        <p:spPr>
          <a:xfrm>
            <a:off x="3343275" y="29000"/>
            <a:ext cx="5555700" cy="489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Mono"/>
                <a:ea typeface="Roboto Mono"/>
                <a:cs typeface="Roboto Mono"/>
                <a:sym typeface="Roboto Mono"/>
              </a:rPr>
              <a:t>Object-Oriented Programming (OOP) is widely used in PHP development to build modular, maintainable, and scalable applications. Below are some practical applications of OOP in PHP development:</a:t>
            </a:r>
            <a:endParaRPr b="1" sz="12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2"/>
              </a:solidFill>
              <a:latin typeface="Roboto Mono"/>
              <a:ea typeface="Roboto Mono"/>
              <a:cs typeface="Roboto Mono"/>
              <a:sym typeface="Roboto Mono"/>
            </a:endParaRPr>
          </a:p>
          <a:p>
            <a:pPr indent="0" lvl="0" marL="0" rtl="0" algn="l">
              <a:spcBef>
                <a:spcPts val="0"/>
              </a:spcBef>
              <a:spcAft>
                <a:spcPts val="0"/>
              </a:spcAft>
              <a:buNone/>
            </a:pPr>
            <a:r>
              <a:rPr b="1" lang="en" sz="1200"/>
              <a:t>Web Application Development</a:t>
            </a:r>
            <a:endParaRPr b="1" sz="1200"/>
          </a:p>
          <a:p>
            <a:pPr indent="-304800" lvl="0" marL="457200" rtl="0" algn="l">
              <a:lnSpc>
                <a:spcPct val="115000"/>
              </a:lnSpc>
              <a:spcBef>
                <a:spcPts val="1200"/>
              </a:spcBef>
              <a:spcAft>
                <a:spcPts val="0"/>
              </a:spcAft>
              <a:buSzPts val="1200"/>
              <a:buChar char="●"/>
            </a:pPr>
            <a:r>
              <a:rPr lang="en" sz="1200"/>
              <a:t>OOP is the backbone of modern web apps, organizing code into reusable and scalable components like user accounts, products, and orders.</a:t>
            </a:r>
            <a:endParaRPr sz="1200"/>
          </a:p>
          <a:p>
            <a:pPr indent="0" lvl="0" marL="0" rtl="0" algn="l">
              <a:lnSpc>
                <a:spcPct val="115000"/>
              </a:lnSpc>
              <a:spcBef>
                <a:spcPts val="1200"/>
              </a:spcBef>
              <a:spcAft>
                <a:spcPts val="0"/>
              </a:spcAft>
              <a:buNone/>
            </a:pPr>
            <a:r>
              <a:rPr b="1" lang="en" sz="1200"/>
              <a:t>Reusable Components</a:t>
            </a:r>
            <a:endParaRPr b="1" sz="1200"/>
          </a:p>
          <a:p>
            <a:pPr indent="-304800" lvl="0" marL="457200" rtl="0" algn="l">
              <a:lnSpc>
                <a:spcPct val="115000"/>
              </a:lnSpc>
              <a:spcBef>
                <a:spcPts val="1200"/>
              </a:spcBef>
              <a:spcAft>
                <a:spcPts val="0"/>
              </a:spcAft>
              <a:buSzPts val="1200"/>
              <a:buChar char="●"/>
            </a:pPr>
            <a:r>
              <a:rPr lang="en" sz="1200"/>
              <a:t>Create reusable classes like a </a:t>
            </a:r>
            <a:r>
              <a:rPr lang="en" sz="1200">
                <a:solidFill>
                  <a:srgbClr val="188038"/>
                </a:solidFill>
                <a:latin typeface="Roboto Mono"/>
                <a:ea typeface="Roboto Mono"/>
                <a:cs typeface="Roboto Mono"/>
                <a:sym typeface="Roboto Mono"/>
              </a:rPr>
              <a:t>Database</a:t>
            </a:r>
            <a:r>
              <a:rPr lang="en" sz="1200"/>
              <a:t> class to handle connections and queries across projects.</a:t>
            </a:r>
            <a:endParaRPr sz="1200"/>
          </a:p>
          <a:p>
            <a:pPr indent="0" lvl="0" marL="0" rtl="0" algn="l">
              <a:lnSpc>
                <a:spcPct val="115000"/>
              </a:lnSpc>
              <a:spcBef>
                <a:spcPts val="1200"/>
              </a:spcBef>
              <a:spcAft>
                <a:spcPts val="0"/>
              </a:spcAft>
              <a:buNone/>
            </a:pPr>
            <a:r>
              <a:rPr b="1" lang="en" sz="1200"/>
              <a:t>Framework Development</a:t>
            </a:r>
            <a:endParaRPr b="1" sz="1200"/>
          </a:p>
          <a:p>
            <a:pPr indent="-304800" lvl="0" marL="457200" rtl="0" algn="l">
              <a:lnSpc>
                <a:spcPct val="115000"/>
              </a:lnSpc>
              <a:spcBef>
                <a:spcPts val="1200"/>
              </a:spcBef>
              <a:spcAft>
                <a:spcPts val="0"/>
              </a:spcAft>
              <a:buSzPts val="1200"/>
              <a:buChar char="●"/>
            </a:pPr>
            <a:r>
              <a:rPr lang="en" sz="1200"/>
              <a:t>PHP frameworks like Laravel and Symfony are built using OOP principles, providing structure and modularity.</a:t>
            </a:r>
            <a:endParaRPr sz="1200"/>
          </a:p>
          <a:p>
            <a:pPr indent="0" lvl="0" marL="0" rtl="0" algn="l">
              <a:lnSpc>
                <a:spcPct val="115000"/>
              </a:lnSpc>
              <a:spcBef>
                <a:spcPts val="1200"/>
              </a:spcBef>
              <a:spcAft>
                <a:spcPts val="0"/>
              </a:spcAft>
              <a:buNone/>
            </a:pPr>
            <a:r>
              <a:rPr b="1" lang="en" sz="1200"/>
              <a:t>API Development</a:t>
            </a:r>
            <a:endParaRPr b="1" sz="1200"/>
          </a:p>
          <a:p>
            <a:pPr indent="-304800" lvl="0" marL="457200" rtl="0" algn="l">
              <a:lnSpc>
                <a:spcPct val="115000"/>
              </a:lnSpc>
              <a:spcBef>
                <a:spcPts val="1200"/>
              </a:spcBef>
              <a:spcAft>
                <a:spcPts val="0"/>
              </a:spcAft>
              <a:buSzPts val="1200"/>
              <a:buChar char="●"/>
            </a:pPr>
            <a:r>
              <a:rPr lang="en" sz="1200"/>
              <a:t>OOP helps create structured APIs by organizing endpoints, responses, and authentication into classes and methods.</a:t>
            </a:r>
            <a:endParaRPr b="1" sz="1200">
              <a:solidFill>
                <a:schemeClr val="dk2"/>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6" name="Shape 306"/>
        <p:cNvGrpSpPr/>
        <p:nvPr/>
      </p:nvGrpSpPr>
      <p:grpSpPr>
        <a:xfrm>
          <a:off x="0" y="0"/>
          <a:ext cx="0" cy="0"/>
          <a:chOff x="0" y="0"/>
          <a:chExt cx="0" cy="0"/>
        </a:xfrm>
      </p:grpSpPr>
      <p:sp>
        <p:nvSpPr>
          <p:cNvPr id="307" name="Google Shape;307;p50"/>
          <p:cNvSpPr txBox="1"/>
          <p:nvPr>
            <p:ph type="title"/>
          </p:nvPr>
        </p:nvSpPr>
        <p:spPr>
          <a:xfrm>
            <a:off x="249450" y="1864450"/>
            <a:ext cx="2956800" cy="158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Practical Applications of OOP in PHP Development</a:t>
            </a:r>
            <a:endParaRPr/>
          </a:p>
        </p:txBody>
      </p:sp>
      <p:sp>
        <p:nvSpPr>
          <p:cNvPr id="308" name="Google Shape;308;p50"/>
          <p:cNvSpPr txBox="1"/>
          <p:nvPr/>
        </p:nvSpPr>
        <p:spPr>
          <a:xfrm>
            <a:off x="3343275" y="29000"/>
            <a:ext cx="5555700" cy="51627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200"/>
              </a:spcBef>
              <a:spcAft>
                <a:spcPts val="0"/>
              </a:spcAft>
              <a:buNone/>
            </a:pPr>
            <a:r>
              <a:rPr b="1" lang="en" sz="1100"/>
              <a:t>E-commerce Platforms</a:t>
            </a:r>
            <a:endParaRPr b="1" sz="1100"/>
          </a:p>
          <a:p>
            <a:pPr indent="-298450" lvl="0" marL="457200" rtl="0" algn="l">
              <a:lnSpc>
                <a:spcPct val="115000"/>
              </a:lnSpc>
              <a:spcBef>
                <a:spcPts val="1200"/>
              </a:spcBef>
              <a:spcAft>
                <a:spcPts val="0"/>
              </a:spcAft>
              <a:buSzPts val="1100"/>
              <a:buChar char="●"/>
            </a:pPr>
            <a:r>
              <a:rPr lang="en" sz="1100"/>
              <a:t>Represent elements like </a:t>
            </a:r>
            <a:r>
              <a:rPr lang="en" sz="1100">
                <a:solidFill>
                  <a:srgbClr val="188038"/>
                </a:solidFill>
                <a:latin typeface="Roboto Mono"/>
                <a:ea typeface="Roboto Mono"/>
                <a:cs typeface="Roboto Mono"/>
                <a:sym typeface="Roboto Mono"/>
              </a:rPr>
              <a:t>Product</a:t>
            </a:r>
            <a:r>
              <a:rPr lang="en" sz="1100"/>
              <a:t>, </a:t>
            </a:r>
            <a:r>
              <a:rPr lang="en" sz="1100">
                <a:solidFill>
                  <a:srgbClr val="188038"/>
                </a:solidFill>
                <a:latin typeface="Roboto Mono"/>
                <a:ea typeface="Roboto Mono"/>
                <a:cs typeface="Roboto Mono"/>
                <a:sym typeface="Roboto Mono"/>
              </a:rPr>
              <a:t>Cart</a:t>
            </a:r>
            <a:r>
              <a:rPr lang="en" sz="1100"/>
              <a:t>, and </a:t>
            </a:r>
            <a:r>
              <a:rPr lang="en" sz="1100">
                <a:solidFill>
                  <a:srgbClr val="188038"/>
                </a:solidFill>
                <a:latin typeface="Roboto Mono"/>
                <a:ea typeface="Roboto Mono"/>
                <a:cs typeface="Roboto Mono"/>
                <a:sym typeface="Roboto Mono"/>
              </a:rPr>
              <a:t>Order</a:t>
            </a:r>
            <a:r>
              <a:rPr lang="en" sz="1100"/>
              <a:t> using OOP for modular and scalable e-commerce solutions.</a:t>
            </a:r>
            <a:endParaRPr sz="1100"/>
          </a:p>
          <a:p>
            <a:pPr indent="0" lvl="0" marL="0" rtl="0" algn="l">
              <a:lnSpc>
                <a:spcPct val="115000"/>
              </a:lnSpc>
              <a:spcBef>
                <a:spcPts val="1200"/>
              </a:spcBef>
              <a:spcAft>
                <a:spcPts val="0"/>
              </a:spcAft>
              <a:buNone/>
            </a:pPr>
            <a:r>
              <a:rPr b="1" lang="en" sz="1100"/>
              <a:t>Real-time Applications</a:t>
            </a:r>
            <a:endParaRPr b="1" sz="1100"/>
          </a:p>
          <a:p>
            <a:pPr indent="-298450" lvl="0" marL="457200" rtl="0" algn="l">
              <a:lnSpc>
                <a:spcPct val="115000"/>
              </a:lnSpc>
              <a:spcBef>
                <a:spcPts val="1200"/>
              </a:spcBef>
              <a:spcAft>
                <a:spcPts val="0"/>
              </a:spcAft>
              <a:buSzPts val="1100"/>
              <a:buChar char="●"/>
            </a:pPr>
            <a:r>
              <a:rPr lang="en" sz="1100"/>
              <a:t>Build features like live chat or notifications using OOP for better organization and functionality.</a:t>
            </a:r>
            <a:endParaRPr sz="1100"/>
          </a:p>
          <a:p>
            <a:pPr indent="0" lvl="0" marL="0" rtl="0" algn="l">
              <a:lnSpc>
                <a:spcPct val="115000"/>
              </a:lnSpc>
              <a:spcBef>
                <a:spcPts val="1200"/>
              </a:spcBef>
              <a:spcAft>
                <a:spcPts val="0"/>
              </a:spcAft>
              <a:buNone/>
            </a:pPr>
            <a:r>
              <a:rPr b="1" lang="en" sz="1100"/>
              <a:t>Gaming Applications</a:t>
            </a:r>
            <a:endParaRPr b="1" sz="1100"/>
          </a:p>
          <a:p>
            <a:pPr indent="-298450" lvl="0" marL="457200" rtl="0" algn="l">
              <a:lnSpc>
                <a:spcPct val="115000"/>
              </a:lnSpc>
              <a:spcBef>
                <a:spcPts val="1200"/>
              </a:spcBef>
              <a:spcAft>
                <a:spcPts val="0"/>
              </a:spcAft>
              <a:buSzPts val="1100"/>
              <a:buChar char="●"/>
            </a:pPr>
            <a:r>
              <a:rPr lang="en" sz="1100"/>
              <a:t>Use OOP to model game logic, such as classes for </a:t>
            </a:r>
            <a:r>
              <a:rPr lang="en" sz="1100">
                <a:solidFill>
                  <a:srgbClr val="188038"/>
                </a:solidFill>
                <a:latin typeface="Roboto Mono"/>
                <a:ea typeface="Roboto Mono"/>
                <a:cs typeface="Roboto Mono"/>
                <a:sym typeface="Roboto Mono"/>
              </a:rPr>
              <a:t>Player</a:t>
            </a:r>
            <a:r>
              <a:rPr lang="en" sz="1100"/>
              <a:t>, </a:t>
            </a:r>
            <a:r>
              <a:rPr lang="en" sz="1100">
                <a:solidFill>
                  <a:srgbClr val="188038"/>
                </a:solidFill>
                <a:latin typeface="Roboto Mono"/>
                <a:ea typeface="Roboto Mono"/>
                <a:cs typeface="Roboto Mono"/>
                <a:sym typeface="Roboto Mono"/>
              </a:rPr>
              <a:t>Score</a:t>
            </a:r>
            <a:r>
              <a:rPr lang="en" sz="1100"/>
              <a:t>, and </a:t>
            </a:r>
            <a:r>
              <a:rPr lang="en" sz="1100">
                <a:solidFill>
                  <a:srgbClr val="188038"/>
                </a:solidFill>
                <a:latin typeface="Roboto Mono"/>
                <a:ea typeface="Roboto Mono"/>
                <a:cs typeface="Roboto Mono"/>
                <a:sym typeface="Roboto Mono"/>
              </a:rPr>
              <a:t>Game</a:t>
            </a:r>
            <a:r>
              <a:rPr lang="en" sz="1100"/>
              <a:t>.</a:t>
            </a:r>
            <a:endParaRPr sz="1100"/>
          </a:p>
          <a:p>
            <a:pPr indent="0" lvl="0" marL="0" rtl="0" algn="l">
              <a:lnSpc>
                <a:spcPct val="115000"/>
              </a:lnSpc>
              <a:spcBef>
                <a:spcPts val="1200"/>
              </a:spcBef>
              <a:spcAft>
                <a:spcPts val="0"/>
              </a:spcAft>
              <a:buNone/>
            </a:pPr>
            <a:r>
              <a:rPr b="1" lang="en" sz="1100"/>
              <a:t>Custom Libraries</a:t>
            </a:r>
            <a:endParaRPr b="1" sz="1100"/>
          </a:p>
          <a:p>
            <a:pPr indent="-298450" lvl="0" marL="457200" rtl="0" algn="l">
              <a:lnSpc>
                <a:spcPct val="115000"/>
              </a:lnSpc>
              <a:spcBef>
                <a:spcPts val="1200"/>
              </a:spcBef>
              <a:spcAft>
                <a:spcPts val="0"/>
              </a:spcAft>
              <a:buSzPts val="1100"/>
              <a:buChar char="●"/>
            </a:pPr>
            <a:r>
              <a:rPr lang="en" sz="1100"/>
              <a:t>Develop libraries like file uploaders or validators, making use of encapsulated and reusable classes.</a:t>
            </a:r>
            <a:endParaRPr sz="1100"/>
          </a:p>
          <a:p>
            <a:pPr indent="0" lvl="0" marL="0" rtl="0" algn="l">
              <a:lnSpc>
                <a:spcPct val="115000"/>
              </a:lnSpc>
              <a:spcBef>
                <a:spcPts val="1200"/>
              </a:spcBef>
              <a:spcAft>
                <a:spcPts val="0"/>
              </a:spcAft>
              <a:buNone/>
            </a:pPr>
            <a:r>
              <a:rPr b="1" lang="en" sz="1100"/>
              <a:t>Data Management</a:t>
            </a:r>
            <a:endParaRPr b="1" sz="1100"/>
          </a:p>
          <a:p>
            <a:pPr indent="-298450" lvl="0" marL="457200" rtl="0" algn="l">
              <a:lnSpc>
                <a:spcPct val="115000"/>
              </a:lnSpc>
              <a:spcBef>
                <a:spcPts val="1200"/>
              </a:spcBef>
              <a:spcAft>
                <a:spcPts val="0"/>
              </a:spcAft>
              <a:buSzPts val="1100"/>
              <a:buChar char="●"/>
            </a:pPr>
            <a:r>
              <a:rPr lang="en" sz="1100"/>
              <a:t>Classes can manage and analyze data, such as generating reports or handling datasets.</a:t>
            </a:r>
            <a:endParaRPr sz="1100"/>
          </a:p>
          <a:p>
            <a:pPr indent="0" lvl="0" marL="0" rtl="0" algn="l">
              <a:lnSpc>
                <a:spcPct val="115000"/>
              </a:lnSpc>
              <a:spcBef>
                <a:spcPts val="1200"/>
              </a:spcBef>
              <a:spcAft>
                <a:spcPts val="0"/>
              </a:spcAft>
              <a:buNone/>
            </a:pPr>
            <a:r>
              <a:rPr b="1" lang="en" sz="1100"/>
              <a:t>CMS Development</a:t>
            </a:r>
            <a:endParaRPr b="1" sz="1100"/>
          </a:p>
          <a:p>
            <a:pPr indent="-298450" lvl="0" marL="457200" rtl="0" algn="l">
              <a:lnSpc>
                <a:spcPct val="115000"/>
              </a:lnSpc>
              <a:spcBef>
                <a:spcPts val="1200"/>
              </a:spcBef>
              <a:spcAft>
                <a:spcPts val="0"/>
              </a:spcAft>
              <a:buSzPts val="1100"/>
              <a:buChar char="●"/>
            </a:pPr>
            <a:r>
              <a:rPr lang="en" sz="1100"/>
              <a:t>Content Management Systems like WordPress use OOP to handle posts, pages, and user management effectively.</a:t>
            </a:r>
            <a:endParaRPr b="1" sz="1200">
              <a:solidFill>
                <a:schemeClr val="dk2"/>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87700" y="2194950"/>
            <a:ext cx="6866100" cy="93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One Real-Time Example</a:t>
            </a:r>
            <a:endParaRPr sz="3800"/>
          </a:p>
          <a:p>
            <a:pPr indent="0" lvl="0" marL="0" rtl="0" algn="ctr">
              <a:spcBef>
                <a:spcPts val="0"/>
              </a:spcBef>
              <a:spcAft>
                <a:spcPts val="0"/>
              </a:spcAft>
              <a:buNone/>
            </a:pPr>
            <a:r>
              <a:rPr lang="en" sz="3800"/>
              <a:t>Food Order System</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OOP has several </a:t>
            </a:r>
            <a:r>
              <a:rPr lang="en"/>
              <a:t>advantages</a:t>
            </a:r>
            <a:r>
              <a:rPr lang="en"/>
              <a:t> over </a:t>
            </a:r>
            <a:r>
              <a:rPr lang="en"/>
              <a:t>PP.</a:t>
            </a:r>
            <a:endParaRPr/>
          </a:p>
        </p:txBody>
      </p:sp>
      <p:sp>
        <p:nvSpPr>
          <p:cNvPr id="85" name="Google Shape;85;p16"/>
          <p:cNvSpPr txBox="1"/>
          <p:nvPr>
            <p:ph idx="1" type="body"/>
          </p:nvPr>
        </p:nvSpPr>
        <p:spPr>
          <a:xfrm>
            <a:off x="471900" y="1690475"/>
            <a:ext cx="8587800" cy="30108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800">
                <a:solidFill>
                  <a:srgbClr val="000000"/>
                </a:solidFill>
                <a:highlight>
                  <a:srgbClr val="FFFFFF"/>
                </a:highlight>
                <a:latin typeface="Verdana"/>
                <a:ea typeface="Verdana"/>
                <a:cs typeface="Verdana"/>
                <a:sym typeface="Verdana"/>
              </a:rPr>
              <a:t>Object-oriented programming has several advantages over procedural programming:</a:t>
            </a:r>
            <a:endParaRPr sz="1800">
              <a:solidFill>
                <a:srgbClr val="000000"/>
              </a:solidFill>
              <a:highlight>
                <a:srgbClr val="FFFFFF"/>
              </a:highlight>
              <a:latin typeface="Verdana"/>
              <a:ea typeface="Verdana"/>
              <a:cs typeface="Verdana"/>
              <a:sym typeface="Verdana"/>
            </a:endParaRPr>
          </a:p>
          <a:p>
            <a:pPr indent="-342900" lvl="0" marL="457200" rtl="0" algn="l">
              <a:spcBef>
                <a:spcPts val="1400"/>
              </a:spcBef>
              <a:spcAft>
                <a:spcPts val="0"/>
              </a:spcAft>
              <a:buClr>
                <a:srgbClr val="000000"/>
              </a:buClr>
              <a:buSzPts val="1800"/>
              <a:buFont typeface="Verdana"/>
              <a:buChar char="●"/>
            </a:pPr>
            <a:r>
              <a:rPr lang="en" sz="1800">
                <a:solidFill>
                  <a:srgbClr val="000000"/>
                </a:solidFill>
                <a:highlight>
                  <a:srgbClr val="FFFFFF"/>
                </a:highlight>
                <a:latin typeface="Verdana"/>
                <a:ea typeface="Verdana"/>
                <a:cs typeface="Verdana"/>
                <a:sym typeface="Verdana"/>
              </a:rPr>
              <a:t>OOP is faster and easier to execute.</a:t>
            </a:r>
            <a:endParaRPr sz="1800">
              <a:solidFill>
                <a:srgbClr val="000000"/>
              </a:solidFill>
              <a:highlight>
                <a:srgbClr val="FFFFFF"/>
              </a:highlight>
              <a:latin typeface="Verdana"/>
              <a:ea typeface="Verdana"/>
              <a:cs typeface="Verdana"/>
              <a:sym typeface="Verdana"/>
            </a:endParaRPr>
          </a:p>
          <a:p>
            <a:pPr indent="-342900" lvl="0" marL="457200" rtl="0" algn="l">
              <a:spcBef>
                <a:spcPts val="0"/>
              </a:spcBef>
              <a:spcAft>
                <a:spcPts val="0"/>
              </a:spcAft>
              <a:buClr>
                <a:srgbClr val="000000"/>
              </a:buClr>
              <a:buSzPts val="1800"/>
              <a:buFont typeface="Verdana"/>
              <a:buChar char="●"/>
            </a:pPr>
            <a:r>
              <a:rPr lang="en" sz="1800">
                <a:solidFill>
                  <a:srgbClr val="000000"/>
                </a:solidFill>
                <a:highlight>
                  <a:srgbClr val="FFFFFF"/>
                </a:highlight>
                <a:latin typeface="Verdana"/>
                <a:ea typeface="Verdana"/>
                <a:cs typeface="Verdana"/>
                <a:sym typeface="Verdana"/>
              </a:rPr>
              <a:t>OOP provides a clear structure for the programs.</a:t>
            </a:r>
            <a:endParaRPr sz="1800">
              <a:solidFill>
                <a:srgbClr val="000000"/>
              </a:solidFill>
              <a:highlight>
                <a:srgbClr val="FFFFFF"/>
              </a:highlight>
              <a:latin typeface="Verdana"/>
              <a:ea typeface="Verdana"/>
              <a:cs typeface="Verdana"/>
              <a:sym typeface="Verdana"/>
            </a:endParaRPr>
          </a:p>
          <a:p>
            <a:pPr indent="-342900" lvl="0" marL="457200" rtl="0" algn="l">
              <a:spcBef>
                <a:spcPts val="0"/>
              </a:spcBef>
              <a:spcAft>
                <a:spcPts val="0"/>
              </a:spcAft>
              <a:buClr>
                <a:srgbClr val="000000"/>
              </a:buClr>
              <a:buSzPts val="1800"/>
              <a:buFont typeface="Verdana"/>
              <a:buChar char="●"/>
            </a:pPr>
            <a:r>
              <a:rPr lang="en" sz="1800">
                <a:solidFill>
                  <a:srgbClr val="000000"/>
                </a:solidFill>
                <a:highlight>
                  <a:srgbClr val="FFFFFF"/>
                </a:highlight>
                <a:latin typeface="Verdana"/>
                <a:ea typeface="Verdana"/>
                <a:cs typeface="Verdana"/>
                <a:sym typeface="Verdana"/>
              </a:rPr>
              <a:t>OOP helps to keep the PHP code DRY ("Don't Repeat Yourself") and makes the code easier to maintain, modify, and debug.</a:t>
            </a:r>
            <a:endParaRPr sz="1800">
              <a:solidFill>
                <a:srgbClr val="000000"/>
              </a:solidFill>
              <a:highlight>
                <a:srgbClr val="FFFFFF"/>
              </a:highlight>
              <a:latin typeface="Verdana"/>
              <a:ea typeface="Verdana"/>
              <a:cs typeface="Verdana"/>
              <a:sym typeface="Verdana"/>
            </a:endParaRPr>
          </a:p>
          <a:p>
            <a:pPr indent="-342900" lvl="0" marL="457200" rtl="0" algn="l">
              <a:spcBef>
                <a:spcPts val="0"/>
              </a:spcBef>
              <a:spcAft>
                <a:spcPts val="0"/>
              </a:spcAft>
              <a:buClr>
                <a:srgbClr val="000000"/>
              </a:buClr>
              <a:buSzPts val="1800"/>
              <a:buFont typeface="Verdana"/>
              <a:buChar char="●"/>
            </a:pPr>
            <a:r>
              <a:rPr lang="en" sz="1800">
                <a:solidFill>
                  <a:srgbClr val="000000"/>
                </a:solidFill>
                <a:highlight>
                  <a:srgbClr val="FFFFFF"/>
                </a:highlight>
                <a:latin typeface="Verdana"/>
                <a:ea typeface="Verdana"/>
                <a:cs typeface="Verdana"/>
                <a:sym typeface="Verdana"/>
              </a:rPr>
              <a:t>OOP makes it possible to create fully reusable applications with less code and shorter development time.</a:t>
            </a:r>
            <a:endParaRPr sz="1800">
              <a:solidFill>
                <a:srgbClr val="000000"/>
              </a:solidFill>
              <a:highlight>
                <a:srgbClr val="FFFFFF"/>
              </a:highlight>
              <a:latin typeface="Verdana"/>
              <a:ea typeface="Verdana"/>
              <a:cs typeface="Verdana"/>
              <a:sym typeface="Verdana"/>
            </a:endParaRPr>
          </a:p>
          <a:p>
            <a:pPr indent="0" lvl="0" marL="0" rtl="0" algn="l">
              <a:spcBef>
                <a:spcPts val="1100"/>
              </a:spcBef>
              <a:spcAft>
                <a:spcPts val="160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372075" y="298600"/>
            <a:ext cx="8437800" cy="4696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Create a class with function and methods</a:t>
            </a:r>
            <a:endParaRPr sz="1800"/>
          </a:p>
          <a:p>
            <a:pPr indent="-342900" lvl="0" marL="457200" rtl="0" algn="l">
              <a:spcBef>
                <a:spcPts val="0"/>
              </a:spcBef>
              <a:spcAft>
                <a:spcPts val="0"/>
              </a:spcAft>
              <a:buSzPts val="1800"/>
              <a:buAutoNum type="arabicPeriod"/>
            </a:pPr>
            <a:r>
              <a:rPr lang="en" sz="1800"/>
              <a:t>Create another base class for food items with properties and methods</a:t>
            </a:r>
            <a:endParaRPr sz="1800"/>
          </a:p>
          <a:p>
            <a:pPr indent="-342900" lvl="0" marL="457200" rtl="0" algn="l">
              <a:spcBef>
                <a:spcPts val="0"/>
              </a:spcBef>
              <a:spcAft>
                <a:spcPts val="0"/>
              </a:spcAft>
              <a:buSzPts val="1800"/>
              <a:buAutoNum type="arabicPeriod"/>
            </a:pPr>
            <a:r>
              <a:rPr lang="en" sz="1800"/>
              <a:t>Now create and inherit the another class for food category</a:t>
            </a:r>
            <a:endParaRPr sz="1800"/>
          </a:p>
          <a:p>
            <a:pPr indent="-342900" lvl="0" marL="457200" rtl="0" algn="l">
              <a:spcBef>
                <a:spcPts val="0"/>
              </a:spcBef>
              <a:spcAft>
                <a:spcPts val="0"/>
              </a:spcAft>
              <a:buSzPts val="1800"/>
              <a:buAutoNum type="arabicPeriod"/>
            </a:pPr>
            <a:r>
              <a:rPr lang="en" sz="1800"/>
              <a:t>Create Order class </a:t>
            </a:r>
            <a:endParaRPr sz="1800"/>
          </a:p>
          <a:p>
            <a:pPr indent="-342900" lvl="0" marL="457200" rtl="0" algn="l">
              <a:spcBef>
                <a:spcPts val="0"/>
              </a:spcBef>
              <a:spcAft>
                <a:spcPts val="0"/>
              </a:spcAft>
              <a:buSzPts val="1800"/>
              <a:buAutoNum type="arabicPeriod"/>
            </a:pPr>
            <a:r>
              <a:rPr lang="en" sz="1800"/>
              <a:t>Create object</a:t>
            </a:r>
            <a:endParaRPr sz="1800"/>
          </a:p>
          <a:p>
            <a:pPr indent="-342900" lvl="0" marL="457200" rtl="0" algn="l">
              <a:spcBef>
                <a:spcPts val="0"/>
              </a:spcBef>
              <a:spcAft>
                <a:spcPts val="0"/>
              </a:spcAft>
              <a:buSzPts val="1800"/>
              <a:buAutoNum type="arabicPeriod"/>
            </a:pPr>
            <a:r>
              <a:rPr lang="en" sz="1800"/>
              <a:t>Print the required information</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nvSpPr>
        <p:spPr>
          <a:xfrm>
            <a:off x="0" y="0"/>
            <a:ext cx="47835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&lt;?php</a:t>
            </a:r>
            <a:endParaRPr>
              <a:solidFill>
                <a:schemeClr val="lt1"/>
              </a:solidFill>
            </a:endParaRPr>
          </a:p>
          <a:p>
            <a:pPr indent="0" lvl="0" marL="0" rtl="0" algn="l">
              <a:spcBef>
                <a:spcPts val="0"/>
              </a:spcBef>
              <a:spcAft>
                <a:spcPts val="0"/>
              </a:spcAft>
              <a:buNone/>
            </a:pPr>
            <a:r>
              <a:rPr lang="en">
                <a:solidFill>
                  <a:schemeClr val="lt1"/>
                </a:solidFill>
              </a:rPr>
              <a:t>// Encapsulation: User class with private properties.</a:t>
            </a:r>
            <a:endParaRPr>
              <a:solidFill>
                <a:schemeClr val="lt1"/>
              </a:solidFill>
            </a:endParaRPr>
          </a:p>
          <a:p>
            <a:pPr indent="0" lvl="0" marL="0" rtl="0" algn="l">
              <a:spcBef>
                <a:spcPts val="0"/>
              </a:spcBef>
              <a:spcAft>
                <a:spcPts val="0"/>
              </a:spcAft>
              <a:buNone/>
            </a:pPr>
            <a:r>
              <a:rPr lang="en">
                <a:solidFill>
                  <a:schemeClr val="lt1"/>
                </a:solidFill>
              </a:rPr>
              <a:t>class User {</a:t>
            </a:r>
            <a:endParaRPr>
              <a:solidFill>
                <a:schemeClr val="lt1"/>
              </a:solidFill>
            </a:endParaRPr>
          </a:p>
          <a:p>
            <a:pPr indent="0" lvl="0" marL="0" rtl="0" algn="l">
              <a:spcBef>
                <a:spcPts val="0"/>
              </a:spcBef>
              <a:spcAft>
                <a:spcPts val="0"/>
              </a:spcAft>
              <a:buNone/>
            </a:pPr>
            <a:r>
              <a:rPr lang="en">
                <a:solidFill>
                  <a:schemeClr val="lt1"/>
                </a:solidFill>
              </a:rPr>
              <a:t>    private $name;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public function __construct($name) {</a:t>
            </a:r>
            <a:endParaRPr>
              <a:solidFill>
                <a:schemeClr val="lt1"/>
              </a:solidFill>
            </a:endParaRPr>
          </a:p>
          <a:p>
            <a:pPr indent="0" lvl="0" marL="0" rtl="0" algn="l">
              <a:spcBef>
                <a:spcPts val="0"/>
              </a:spcBef>
              <a:spcAft>
                <a:spcPts val="0"/>
              </a:spcAft>
              <a:buNone/>
            </a:pPr>
            <a:r>
              <a:rPr lang="en">
                <a:solidFill>
                  <a:schemeClr val="lt1"/>
                </a:solidFill>
              </a:rPr>
              <a:t>        $this-&gt;name = $name;</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public function getName() {</a:t>
            </a:r>
            <a:endParaRPr>
              <a:solidFill>
                <a:schemeClr val="lt1"/>
              </a:solidFill>
            </a:endParaRPr>
          </a:p>
          <a:p>
            <a:pPr indent="0" lvl="0" marL="0" rtl="0" algn="l">
              <a:spcBef>
                <a:spcPts val="0"/>
              </a:spcBef>
              <a:spcAft>
                <a:spcPts val="0"/>
              </a:spcAft>
              <a:buNone/>
            </a:pPr>
            <a:r>
              <a:rPr lang="en">
                <a:solidFill>
                  <a:schemeClr val="lt1"/>
                </a:solidFill>
              </a:rPr>
              <a:t>        return $this-&gt;name;</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rPr lang="en">
                <a:solidFill>
                  <a:schemeClr val="lt1"/>
                </a:solidFill>
              </a:rPr>
              <a: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Base class for food items</a:t>
            </a:r>
            <a:endParaRPr>
              <a:solidFill>
                <a:schemeClr val="lt1"/>
              </a:solidFill>
            </a:endParaRPr>
          </a:p>
          <a:p>
            <a:pPr indent="0" lvl="0" marL="0" rtl="0" algn="l">
              <a:spcBef>
                <a:spcPts val="0"/>
              </a:spcBef>
              <a:spcAft>
                <a:spcPts val="0"/>
              </a:spcAft>
              <a:buNone/>
            </a:pPr>
            <a:r>
              <a:rPr lang="en">
                <a:solidFill>
                  <a:schemeClr val="lt1"/>
                </a:solidFill>
              </a:rPr>
              <a:t>class FoodItem {</a:t>
            </a:r>
            <a:endParaRPr>
              <a:solidFill>
                <a:schemeClr val="lt1"/>
              </a:solidFill>
            </a:endParaRPr>
          </a:p>
          <a:p>
            <a:pPr indent="0" lvl="0" marL="0" rtl="0" algn="l">
              <a:spcBef>
                <a:spcPts val="0"/>
              </a:spcBef>
              <a:spcAft>
                <a:spcPts val="0"/>
              </a:spcAft>
              <a:buNone/>
            </a:pPr>
            <a:r>
              <a:rPr lang="en">
                <a:solidFill>
                  <a:schemeClr val="lt1"/>
                </a:solidFill>
              </a:rPr>
              <a:t>    protected $name;</a:t>
            </a:r>
            <a:endParaRPr>
              <a:solidFill>
                <a:schemeClr val="lt1"/>
              </a:solidFill>
            </a:endParaRPr>
          </a:p>
          <a:p>
            <a:pPr indent="0" lvl="0" marL="0" rtl="0" algn="l">
              <a:spcBef>
                <a:spcPts val="0"/>
              </a:spcBef>
              <a:spcAft>
                <a:spcPts val="0"/>
              </a:spcAft>
              <a:buNone/>
            </a:pPr>
            <a:r>
              <a:rPr lang="en">
                <a:solidFill>
                  <a:schemeClr val="lt1"/>
                </a:solidFill>
              </a:rPr>
              <a:t>    protected $price;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public function __construct($name, $price) {</a:t>
            </a:r>
            <a:endParaRPr>
              <a:solidFill>
                <a:schemeClr val="lt1"/>
              </a:solidFill>
            </a:endParaRPr>
          </a:p>
          <a:p>
            <a:pPr indent="0" lvl="0" marL="0" rtl="0" algn="l">
              <a:spcBef>
                <a:spcPts val="0"/>
              </a:spcBef>
              <a:spcAft>
                <a:spcPts val="0"/>
              </a:spcAft>
              <a:buNone/>
            </a:pPr>
            <a:r>
              <a:rPr lang="en">
                <a:solidFill>
                  <a:schemeClr val="lt1"/>
                </a:solidFill>
              </a:rPr>
              <a:t>        $this-&gt;name = $name;</a:t>
            </a:r>
            <a:endParaRPr>
              <a:solidFill>
                <a:schemeClr val="lt1"/>
              </a:solidFill>
            </a:endParaRPr>
          </a:p>
          <a:p>
            <a:pPr indent="0" lvl="0" marL="0" rtl="0" algn="l">
              <a:spcBef>
                <a:spcPts val="0"/>
              </a:spcBef>
              <a:spcAft>
                <a:spcPts val="0"/>
              </a:spcAft>
              <a:buNone/>
            </a:pPr>
            <a:r>
              <a:rPr lang="en">
                <a:solidFill>
                  <a:schemeClr val="lt1"/>
                </a:solidFill>
              </a:rPr>
              <a:t>        $this-&gt;price = $price;</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p:txBody>
      </p:sp>
      <p:sp>
        <p:nvSpPr>
          <p:cNvPr id="324" name="Google Shape;324;p53"/>
          <p:cNvSpPr txBox="1"/>
          <p:nvPr/>
        </p:nvSpPr>
        <p:spPr>
          <a:xfrm>
            <a:off x="4269600" y="0"/>
            <a:ext cx="48744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public function getDetails() {</a:t>
            </a:r>
            <a:endParaRPr>
              <a:solidFill>
                <a:schemeClr val="lt1"/>
              </a:solidFill>
            </a:endParaRPr>
          </a:p>
          <a:p>
            <a:pPr indent="0" lvl="0" marL="0" rtl="0" algn="l">
              <a:spcBef>
                <a:spcPts val="0"/>
              </a:spcBef>
              <a:spcAft>
                <a:spcPts val="0"/>
              </a:spcAft>
              <a:buNone/>
            </a:pPr>
            <a:r>
              <a:rPr lang="en">
                <a:solidFill>
                  <a:schemeClr val="lt1"/>
                </a:solidFill>
              </a:rPr>
              <a:t>        return "{$this-&gt;name} - \${$this-&gt;price}";</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public function getPrice() {</a:t>
            </a:r>
            <a:endParaRPr>
              <a:solidFill>
                <a:schemeClr val="lt1"/>
              </a:solidFill>
            </a:endParaRPr>
          </a:p>
          <a:p>
            <a:pPr indent="0" lvl="0" marL="0" rtl="0" algn="l">
              <a:spcBef>
                <a:spcPts val="0"/>
              </a:spcBef>
              <a:spcAft>
                <a:spcPts val="0"/>
              </a:spcAft>
              <a:buNone/>
            </a:pPr>
            <a:r>
              <a:rPr lang="en">
                <a:solidFill>
                  <a:schemeClr val="lt1"/>
                </a:solidFill>
              </a:rPr>
              <a:t>        return $this-&gt;price;</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rPr lang="en">
                <a:solidFill>
                  <a:schemeClr val="lt1"/>
                </a:solidFill>
              </a:rPr>
              <a: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Inheritance: Specialized classes for food categories.</a:t>
            </a:r>
            <a:endParaRPr>
              <a:solidFill>
                <a:schemeClr val="lt1"/>
              </a:solidFill>
            </a:endParaRPr>
          </a:p>
          <a:p>
            <a:pPr indent="0" lvl="0" marL="0" rtl="0" algn="l">
              <a:spcBef>
                <a:spcPts val="0"/>
              </a:spcBef>
              <a:spcAft>
                <a:spcPts val="0"/>
              </a:spcAft>
              <a:buNone/>
            </a:pPr>
            <a:r>
              <a:rPr lang="en">
                <a:solidFill>
                  <a:schemeClr val="lt1"/>
                </a:solidFill>
              </a:rPr>
              <a:t>class Pizza extends FoodItem {</a:t>
            </a:r>
            <a:endParaRPr>
              <a:solidFill>
                <a:schemeClr val="lt1"/>
              </a:solidFill>
            </a:endParaRPr>
          </a:p>
          <a:p>
            <a:pPr indent="0" lvl="0" marL="0" rtl="0" algn="l">
              <a:spcBef>
                <a:spcPts val="0"/>
              </a:spcBef>
              <a:spcAft>
                <a:spcPts val="0"/>
              </a:spcAft>
              <a:buNone/>
            </a:pPr>
            <a:r>
              <a:rPr lang="en">
                <a:solidFill>
                  <a:schemeClr val="lt1"/>
                </a:solidFill>
              </a:rPr>
              <a:t>    private $size;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public function __construct($name, $price, $size) {</a:t>
            </a:r>
            <a:endParaRPr>
              <a:solidFill>
                <a:schemeClr val="lt1"/>
              </a:solidFill>
            </a:endParaRPr>
          </a:p>
          <a:p>
            <a:pPr indent="0" lvl="0" marL="0" rtl="0" algn="l">
              <a:spcBef>
                <a:spcPts val="0"/>
              </a:spcBef>
              <a:spcAft>
                <a:spcPts val="0"/>
              </a:spcAft>
              <a:buNone/>
            </a:pPr>
            <a:r>
              <a:rPr lang="en">
                <a:solidFill>
                  <a:schemeClr val="lt1"/>
                </a:solidFill>
              </a:rPr>
              <a:t>        parent::__construct($name, $price);</a:t>
            </a:r>
            <a:endParaRPr>
              <a:solidFill>
                <a:schemeClr val="lt1"/>
              </a:solidFill>
            </a:endParaRPr>
          </a:p>
          <a:p>
            <a:pPr indent="0" lvl="0" marL="0" rtl="0" algn="l">
              <a:spcBef>
                <a:spcPts val="0"/>
              </a:spcBef>
              <a:spcAft>
                <a:spcPts val="0"/>
              </a:spcAft>
              <a:buNone/>
            </a:pPr>
            <a:r>
              <a:rPr lang="en">
                <a:solidFill>
                  <a:schemeClr val="lt1"/>
                </a:solidFill>
              </a:rPr>
              <a:t>        $this-&gt;size = $size;</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public function getDetails() {</a:t>
            </a:r>
            <a:endParaRPr>
              <a:solidFill>
                <a:schemeClr val="lt1"/>
              </a:solidFill>
            </a:endParaRPr>
          </a:p>
          <a:p>
            <a:pPr indent="0" lvl="0" marL="0" rtl="0" algn="l">
              <a:spcBef>
                <a:spcPts val="0"/>
              </a:spcBef>
              <a:spcAft>
                <a:spcPts val="0"/>
              </a:spcAft>
              <a:buNone/>
            </a:pPr>
            <a:r>
              <a:rPr lang="en">
                <a:solidFill>
                  <a:schemeClr val="lt1"/>
                </a:solidFill>
              </a:rPr>
              <a:t>        return "{$this-&gt;size} {$this-&gt;name} - \${$this-&gt;price}";</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rPr lang="en">
                <a:solidFill>
                  <a:schemeClr val="lt1"/>
                </a:solidFill>
              </a:rPr>
              <a:t>}</a:t>
            </a:r>
            <a:endParaRPr>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nvSpPr>
        <p:spPr>
          <a:xfrm>
            <a:off x="0" y="0"/>
            <a:ext cx="4783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 Polymorphism: Different types of orders.</a:t>
            </a:r>
            <a:endParaRPr>
              <a:solidFill>
                <a:schemeClr val="lt1"/>
              </a:solidFill>
            </a:endParaRPr>
          </a:p>
          <a:p>
            <a:pPr indent="0" lvl="0" marL="0" rtl="0" algn="l">
              <a:spcBef>
                <a:spcPts val="0"/>
              </a:spcBef>
              <a:spcAft>
                <a:spcPts val="0"/>
              </a:spcAft>
              <a:buNone/>
            </a:pPr>
            <a:r>
              <a:rPr lang="en">
                <a:solidFill>
                  <a:schemeClr val="lt1"/>
                </a:solidFill>
              </a:rPr>
              <a:t>class Order {</a:t>
            </a:r>
            <a:endParaRPr>
              <a:solidFill>
                <a:schemeClr val="lt1"/>
              </a:solidFill>
            </a:endParaRPr>
          </a:p>
          <a:p>
            <a:pPr indent="0" lvl="0" marL="0" rtl="0" algn="l">
              <a:spcBef>
                <a:spcPts val="0"/>
              </a:spcBef>
              <a:spcAft>
                <a:spcPts val="0"/>
              </a:spcAft>
              <a:buNone/>
            </a:pPr>
            <a:r>
              <a:rPr lang="en">
                <a:solidFill>
                  <a:schemeClr val="lt1"/>
                </a:solidFill>
              </a:rPr>
              <a:t>    private $items =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public function addItem(FoodItem $item) {</a:t>
            </a:r>
            <a:endParaRPr>
              <a:solidFill>
                <a:schemeClr val="lt1"/>
              </a:solidFill>
            </a:endParaRPr>
          </a:p>
          <a:p>
            <a:pPr indent="0" lvl="0" marL="0" rtl="0" algn="l">
              <a:spcBef>
                <a:spcPts val="0"/>
              </a:spcBef>
              <a:spcAft>
                <a:spcPts val="0"/>
              </a:spcAft>
              <a:buNone/>
            </a:pPr>
            <a:r>
              <a:rPr lang="en">
                <a:solidFill>
                  <a:schemeClr val="lt1"/>
                </a:solidFill>
              </a:rPr>
              <a:t>        $this-&gt;items[] = $item;</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public function getOrderSummary() {</a:t>
            </a:r>
            <a:endParaRPr>
              <a:solidFill>
                <a:schemeClr val="lt1"/>
              </a:solidFill>
            </a:endParaRPr>
          </a:p>
          <a:p>
            <a:pPr indent="0" lvl="0" marL="0" rtl="0" algn="l">
              <a:spcBef>
                <a:spcPts val="0"/>
              </a:spcBef>
              <a:spcAft>
                <a:spcPts val="0"/>
              </a:spcAft>
              <a:buNone/>
            </a:pPr>
            <a:r>
              <a:rPr lang="en">
                <a:solidFill>
                  <a:schemeClr val="lt1"/>
                </a:solidFill>
              </a:rPr>
              <a:t>        $summary = "Order Summary:\n";</a:t>
            </a:r>
            <a:endParaRPr>
              <a:solidFill>
                <a:schemeClr val="lt1"/>
              </a:solidFill>
            </a:endParaRPr>
          </a:p>
          <a:p>
            <a:pPr indent="0" lvl="0" marL="0" rtl="0" algn="l">
              <a:spcBef>
                <a:spcPts val="0"/>
              </a:spcBef>
              <a:spcAft>
                <a:spcPts val="0"/>
              </a:spcAft>
              <a:buNone/>
            </a:pPr>
            <a:r>
              <a:rPr lang="en">
                <a:solidFill>
                  <a:schemeClr val="lt1"/>
                </a:solidFill>
              </a:rPr>
              <a:t>        $total = 0;</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foreach ($this-&gt;items as $item) {</a:t>
            </a:r>
            <a:endParaRPr>
              <a:solidFill>
                <a:schemeClr val="lt1"/>
              </a:solidFill>
            </a:endParaRPr>
          </a:p>
          <a:p>
            <a:pPr indent="0" lvl="0" marL="0" rtl="0" algn="l">
              <a:spcBef>
                <a:spcPts val="0"/>
              </a:spcBef>
              <a:spcAft>
                <a:spcPts val="0"/>
              </a:spcAft>
              <a:buNone/>
            </a:pPr>
            <a:r>
              <a:rPr lang="en">
                <a:solidFill>
                  <a:schemeClr val="lt1"/>
                </a:solidFill>
              </a:rPr>
              <a:t>            $summary .= "- " . $item-&gt;getDetails() . "\n";</a:t>
            </a:r>
            <a:endParaRPr>
              <a:solidFill>
                <a:schemeClr val="lt1"/>
              </a:solidFill>
            </a:endParaRPr>
          </a:p>
          <a:p>
            <a:pPr indent="0" lvl="0" marL="0" rtl="0" algn="l">
              <a:spcBef>
                <a:spcPts val="0"/>
              </a:spcBef>
              <a:spcAft>
                <a:spcPts val="0"/>
              </a:spcAft>
              <a:buNone/>
            </a:pPr>
            <a:r>
              <a:rPr lang="en">
                <a:solidFill>
                  <a:schemeClr val="lt1"/>
                </a:solidFill>
              </a:rPr>
              <a:t>            $total += $item-&gt;getPrice();</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$summary .= "Total: \${$total}";</a:t>
            </a:r>
            <a:endParaRPr>
              <a:solidFill>
                <a:schemeClr val="lt1"/>
              </a:solidFill>
            </a:endParaRPr>
          </a:p>
          <a:p>
            <a:pPr indent="0" lvl="0" marL="0" rtl="0" algn="l">
              <a:spcBef>
                <a:spcPts val="0"/>
              </a:spcBef>
              <a:spcAft>
                <a:spcPts val="0"/>
              </a:spcAft>
              <a:buNone/>
            </a:pPr>
            <a:r>
              <a:rPr lang="en">
                <a:solidFill>
                  <a:schemeClr val="lt1"/>
                </a:solidFill>
              </a:rPr>
              <a:t>        return $summary;</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rPr lang="en">
                <a:solidFill>
                  <a:schemeClr val="lt1"/>
                </a:solidFill>
              </a:rPr>
              <a:t>}</a:t>
            </a:r>
            <a:endParaRPr>
              <a:solidFill>
                <a:schemeClr val="lt1"/>
              </a:solidFill>
            </a:endParaRPr>
          </a:p>
        </p:txBody>
      </p:sp>
      <p:sp>
        <p:nvSpPr>
          <p:cNvPr id="330" name="Google Shape;330;p54"/>
          <p:cNvSpPr txBox="1"/>
          <p:nvPr/>
        </p:nvSpPr>
        <p:spPr>
          <a:xfrm>
            <a:off x="4616700" y="0"/>
            <a:ext cx="4527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 Example usage</a:t>
            </a:r>
            <a:endParaRPr>
              <a:solidFill>
                <a:schemeClr val="lt1"/>
              </a:solidFill>
            </a:endParaRPr>
          </a:p>
          <a:p>
            <a:pPr indent="0" lvl="0" marL="0" rtl="0" algn="l">
              <a:spcBef>
                <a:spcPts val="0"/>
              </a:spcBef>
              <a:spcAft>
                <a:spcPts val="0"/>
              </a:spcAft>
              <a:buNone/>
            </a:pPr>
            <a:r>
              <a:rPr lang="en">
                <a:solidFill>
                  <a:schemeClr val="lt1"/>
                </a:solidFill>
              </a:rPr>
              <a:t>$user = new User("John Doe");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$pizza = new Pizza("Pepperoni Pizza", 12.99, "Large");</a:t>
            </a:r>
            <a:endParaRPr>
              <a:solidFill>
                <a:schemeClr val="lt1"/>
              </a:solidFill>
            </a:endParaRPr>
          </a:p>
          <a:p>
            <a:pPr indent="0" lvl="0" marL="0" rtl="0" algn="l">
              <a:spcBef>
                <a:spcPts val="0"/>
              </a:spcBef>
              <a:spcAft>
                <a:spcPts val="0"/>
              </a:spcAft>
              <a:buNone/>
            </a:pPr>
            <a:r>
              <a:rPr lang="en">
                <a:solidFill>
                  <a:schemeClr val="lt1"/>
                </a:solidFill>
              </a:rPr>
              <a:t>$burger = new FoodItem("Cheeseburger", 8.99);</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$order = new Order();</a:t>
            </a:r>
            <a:endParaRPr>
              <a:solidFill>
                <a:schemeClr val="lt1"/>
              </a:solidFill>
            </a:endParaRPr>
          </a:p>
          <a:p>
            <a:pPr indent="0" lvl="0" marL="0" rtl="0" algn="l">
              <a:spcBef>
                <a:spcPts val="0"/>
              </a:spcBef>
              <a:spcAft>
                <a:spcPts val="0"/>
              </a:spcAft>
              <a:buNone/>
            </a:pPr>
            <a:r>
              <a:rPr lang="en">
                <a:solidFill>
                  <a:schemeClr val="lt1"/>
                </a:solidFill>
              </a:rPr>
              <a:t>$order-&gt;addItem($pizza);</a:t>
            </a:r>
            <a:endParaRPr>
              <a:solidFill>
                <a:schemeClr val="lt1"/>
              </a:solidFill>
            </a:endParaRPr>
          </a:p>
          <a:p>
            <a:pPr indent="0" lvl="0" marL="0" rtl="0" algn="l">
              <a:spcBef>
                <a:spcPts val="0"/>
              </a:spcBef>
              <a:spcAft>
                <a:spcPts val="0"/>
              </a:spcAft>
              <a:buNone/>
            </a:pPr>
            <a:r>
              <a:rPr lang="en">
                <a:solidFill>
                  <a:schemeClr val="lt1"/>
                </a:solidFill>
              </a:rPr>
              <a:t>$order-&gt;addItem($burger);</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Output</a:t>
            </a:r>
            <a:endParaRPr>
              <a:solidFill>
                <a:schemeClr val="lt1"/>
              </a:solidFill>
            </a:endParaRPr>
          </a:p>
          <a:p>
            <a:pPr indent="0" lvl="0" marL="0" rtl="0" algn="l">
              <a:spcBef>
                <a:spcPts val="0"/>
              </a:spcBef>
              <a:spcAft>
                <a:spcPts val="0"/>
              </a:spcAft>
              <a:buNone/>
            </a:pPr>
            <a:r>
              <a:rPr lang="en">
                <a:solidFill>
                  <a:schemeClr val="lt1"/>
                </a:solidFill>
              </a:rPr>
              <a:t>echo "Customer: " . $user-&gt;getName() . "\n";</a:t>
            </a:r>
            <a:endParaRPr>
              <a:solidFill>
                <a:schemeClr val="lt1"/>
              </a:solidFill>
            </a:endParaRPr>
          </a:p>
          <a:p>
            <a:pPr indent="0" lvl="0" marL="0" rtl="0" algn="l">
              <a:spcBef>
                <a:spcPts val="0"/>
              </a:spcBef>
              <a:spcAft>
                <a:spcPts val="0"/>
              </a:spcAft>
              <a:buNone/>
            </a:pPr>
            <a:r>
              <a:rPr lang="en">
                <a:solidFill>
                  <a:schemeClr val="lt1"/>
                </a:solidFill>
              </a:rPr>
              <a:t>echo $order-&gt;getOrderSummary();</a:t>
            </a:r>
            <a:endParaRPr>
              <a:solidFill>
                <a:schemeClr val="lt1"/>
              </a:solidFill>
            </a:endParaRPr>
          </a:p>
          <a:p>
            <a:pPr indent="0" lvl="0" marL="0" rtl="0" algn="l">
              <a:spcBef>
                <a:spcPts val="0"/>
              </a:spcBef>
              <a:spcAft>
                <a:spcPts val="0"/>
              </a:spcAft>
              <a:buNone/>
            </a:pPr>
            <a:r>
              <a:rPr lang="en">
                <a:solidFill>
                  <a:schemeClr val="lt1"/>
                </a:solidFill>
              </a:rPr>
              <a:t>?&gt;</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249453" y="2095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of OOP</a:t>
            </a:r>
            <a:endParaRPr/>
          </a:p>
        </p:txBody>
      </p:sp>
      <p:pic>
        <p:nvPicPr>
          <p:cNvPr id="91" name="Google Shape;91;p17"/>
          <p:cNvPicPr preferRelativeResize="0"/>
          <p:nvPr/>
        </p:nvPicPr>
        <p:blipFill>
          <a:blip r:embed="rId3">
            <a:alphaModFix/>
          </a:blip>
          <a:stretch>
            <a:fillRect/>
          </a:stretch>
        </p:blipFill>
        <p:spPr>
          <a:xfrm>
            <a:off x="3697150" y="173975"/>
            <a:ext cx="4795550" cy="47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60950" y="469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Cases</a:t>
            </a:r>
            <a:endParaRPr/>
          </a:p>
        </p:txBody>
      </p:sp>
      <p:sp>
        <p:nvSpPr>
          <p:cNvPr id="97" name="Google Shape;97;p18"/>
          <p:cNvSpPr txBox="1"/>
          <p:nvPr/>
        </p:nvSpPr>
        <p:spPr>
          <a:xfrm>
            <a:off x="257175" y="1823600"/>
            <a:ext cx="8665200" cy="2955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t>Case Type		Format Example			Typical Use Case</a:t>
            </a:r>
            <a:endParaRPr b="1" sz="1800"/>
          </a:p>
          <a:p>
            <a:pPr indent="0" lvl="0" marL="0" rtl="0" algn="l">
              <a:lnSpc>
                <a:spcPct val="100000"/>
              </a:lnSpc>
              <a:spcBef>
                <a:spcPts val="0"/>
              </a:spcBef>
              <a:spcAft>
                <a:spcPts val="0"/>
              </a:spcAft>
              <a:buNone/>
            </a:pPr>
            <a:r>
              <a:rPr lang="en" sz="1800"/>
              <a:t>Lowercase		myvariable				Keywords, file extensions</a:t>
            </a:r>
            <a:endParaRPr sz="1800"/>
          </a:p>
          <a:p>
            <a:pPr indent="0" lvl="0" marL="0" rtl="0" algn="l">
              <a:lnSpc>
                <a:spcPct val="100000"/>
              </a:lnSpc>
              <a:spcBef>
                <a:spcPts val="0"/>
              </a:spcBef>
              <a:spcAft>
                <a:spcPts val="0"/>
              </a:spcAft>
              <a:buNone/>
            </a:pPr>
            <a:r>
              <a:rPr lang="en" sz="1800"/>
              <a:t>UPPERCASE	CONSTANT_VALUE		Constants, environment variables</a:t>
            </a:r>
            <a:endParaRPr sz="1800"/>
          </a:p>
          <a:p>
            <a:pPr indent="0" lvl="0" marL="0" rtl="0" algn="l">
              <a:lnSpc>
                <a:spcPct val="100000"/>
              </a:lnSpc>
              <a:spcBef>
                <a:spcPts val="0"/>
              </a:spcBef>
              <a:spcAft>
                <a:spcPts val="0"/>
              </a:spcAft>
              <a:buNone/>
            </a:pPr>
            <a:r>
              <a:rPr lang="en" sz="1800"/>
              <a:t>Camel Case		myVariableName			Variables, functions</a:t>
            </a:r>
            <a:endParaRPr sz="1800"/>
          </a:p>
          <a:p>
            <a:pPr indent="0" lvl="0" marL="0" rtl="0" algn="l">
              <a:lnSpc>
                <a:spcPct val="100000"/>
              </a:lnSpc>
              <a:spcBef>
                <a:spcPts val="0"/>
              </a:spcBef>
              <a:spcAft>
                <a:spcPts val="0"/>
              </a:spcAft>
              <a:buNone/>
            </a:pPr>
            <a:r>
              <a:rPr lang="en" sz="1800"/>
              <a:t>Pascal Case		MyClassName			Classes, constructors</a:t>
            </a:r>
            <a:endParaRPr sz="1800"/>
          </a:p>
          <a:p>
            <a:pPr indent="0" lvl="0" marL="0" rtl="0" algn="l">
              <a:lnSpc>
                <a:spcPct val="100000"/>
              </a:lnSpc>
              <a:spcBef>
                <a:spcPts val="0"/>
              </a:spcBef>
              <a:spcAft>
                <a:spcPts val="0"/>
              </a:spcAft>
              <a:buNone/>
            </a:pPr>
            <a:r>
              <a:rPr lang="en" sz="1800"/>
              <a:t>Snake Case		my_variable_name		Variables, database columns</a:t>
            </a:r>
            <a:endParaRPr sz="1800"/>
          </a:p>
          <a:p>
            <a:pPr indent="0" lvl="0" marL="0" rtl="0" algn="l">
              <a:lnSpc>
                <a:spcPct val="100000"/>
              </a:lnSpc>
              <a:spcBef>
                <a:spcPts val="0"/>
              </a:spcBef>
              <a:spcAft>
                <a:spcPts val="0"/>
              </a:spcAft>
              <a:buNone/>
            </a:pPr>
            <a:r>
              <a:rPr lang="en" sz="1800"/>
              <a:t>Kebab Case		my-variable-name		CSS classes, HTML IDs</a:t>
            </a:r>
            <a:endParaRPr sz="1800"/>
          </a:p>
          <a:p>
            <a:pPr indent="0" lvl="0" marL="0" rtl="0" algn="l">
              <a:lnSpc>
                <a:spcPct val="100000"/>
              </a:lnSpc>
              <a:spcBef>
                <a:spcPts val="0"/>
              </a:spcBef>
              <a:spcAft>
                <a:spcPts val="0"/>
              </a:spcAft>
              <a:buNone/>
            </a:pPr>
            <a:r>
              <a:rPr lang="en" sz="1800"/>
              <a:t>Title Case		My Variable Name		Titles, headings</a:t>
            </a:r>
            <a:endParaRPr sz="1800"/>
          </a:p>
          <a:p>
            <a:pPr indent="0" lvl="0" marL="0" rtl="0" algn="l">
              <a:lnSpc>
                <a:spcPct val="100000"/>
              </a:lnSpc>
              <a:spcBef>
                <a:spcPts val="0"/>
              </a:spcBef>
              <a:spcAft>
                <a:spcPts val="0"/>
              </a:spcAft>
              <a:buNone/>
            </a:pPr>
            <a:r>
              <a:rPr lang="en" sz="1800"/>
              <a:t>Sentence Case	This is a sentence.		Comments, sentences</a:t>
            </a:r>
            <a:endParaRPr sz="1800"/>
          </a:p>
          <a:p>
            <a:pPr indent="0" lvl="0" marL="0" rtl="0" algn="l">
              <a:lnSpc>
                <a:spcPct val="100000"/>
              </a:lnSpc>
              <a:spcBef>
                <a:spcPts val="0"/>
              </a:spcBef>
              <a:spcAft>
                <a:spcPts val="0"/>
              </a:spcAft>
              <a:buNone/>
            </a:pPr>
            <a:r>
              <a:rPr lang="en" sz="1800"/>
              <a:t>Screaming Snake Case	MAX_RETRIES_ALLOWED	Constants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249453" y="2095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properties and methods?</a:t>
            </a:r>
            <a:endParaRPr/>
          </a:p>
        </p:txBody>
      </p:sp>
      <p:sp>
        <p:nvSpPr>
          <p:cNvPr id="103" name="Google Shape;103;p19"/>
          <p:cNvSpPr txBox="1"/>
          <p:nvPr>
            <p:ph idx="1" type="body"/>
          </p:nvPr>
        </p:nvSpPr>
        <p:spPr>
          <a:xfrm>
            <a:off x="3346475" y="229200"/>
            <a:ext cx="5611200" cy="49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Variables inside a class that hold data or attributes of objects.</a:t>
            </a:r>
            <a:endParaRPr sz="1400">
              <a:solidFill>
                <a:srgbClr val="000000"/>
              </a:solidFill>
            </a:endParaRPr>
          </a:p>
          <a:p>
            <a:pPr indent="0" lvl="0" marL="0" rtl="0" algn="l">
              <a:spcBef>
                <a:spcPts val="1600"/>
              </a:spcBef>
              <a:spcAft>
                <a:spcPts val="0"/>
              </a:spcAft>
              <a:buNone/>
            </a:pPr>
            <a:r>
              <a:rPr lang="en" sz="1400">
                <a:solidFill>
                  <a:srgbClr val="000000"/>
                </a:solidFill>
              </a:rPr>
              <a:t>Example: $name, $age.</a:t>
            </a:r>
            <a:endParaRPr sz="1400">
              <a:solidFill>
                <a:srgbClr val="000000"/>
              </a:solidFill>
            </a:endParaRPr>
          </a:p>
          <a:p>
            <a:pPr indent="0" lvl="0" marL="0" rtl="0" algn="l">
              <a:spcBef>
                <a:spcPts val="1600"/>
              </a:spcBef>
              <a:spcAft>
                <a:spcPts val="0"/>
              </a:spcAft>
              <a:buNone/>
            </a:pPr>
            <a:r>
              <a:rPr lang="en" sz="1400">
                <a:solidFill>
                  <a:srgbClr val="000000"/>
                </a:solidFill>
              </a:rPr>
              <a:t>Functions inside a class that define the behavior or actions of objects.</a:t>
            </a:r>
            <a:endParaRPr sz="1400">
              <a:solidFill>
                <a:srgbClr val="000000"/>
              </a:solidFill>
            </a:endParaRPr>
          </a:p>
          <a:p>
            <a:pPr indent="0" lvl="0" marL="0" rtl="0" algn="l">
              <a:spcBef>
                <a:spcPts val="1600"/>
              </a:spcBef>
              <a:spcAft>
                <a:spcPts val="0"/>
              </a:spcAft>
              <a:buNone/>
            </a:pPr>
            <a:r>
              <a:rPr lang="en" sz="1400">
                <a:solidFill>
                  <a:srgbClr val="000000"/>
                </a:solidFill>
              </a:rPr>
              <a:t>Example: walk(), calculateTotal().</a:t>
            </a:r>
            <a:endParaRPr sz="1400">
              <a:solidFill>
                <a:srgbClr val="000000"/>
              </a:solidFill>
            </a:endParaRPr>
          </a:p>
          <a:p>
            <a:pPr indent="0" lvl="0" marL="0" rtl="0" algn="l">
              <a:spcBef>
                <a:spcPts val="1600"/>
              </a:spcBef>
              <a:spcAft>
                <a:spcPts val="0"/>
              </a:spcAft>
              <a:buNone/>
            </a:pPr>
            <a:r>
              <a:rPr lang="en">
                <a:solidFill>
                  <a:srgbClr val="000000"/>
                </a:solidFill>
              </a:rPr>
              <a:t>class Car {</a:t>
            </a:r>
            <a:endParaRPr>
              <a:solidFill>
                <a:srgbClr val="000000"/>
              </a:solidFill>
            </a:endParaRPr>
          </a:p>
          <a:p>
            <a:pPr indent="0" lvl="0" marL="0" rtl="0" algn="l">
              <a:spcBef>
                <a:spcPts val="1600"/>
              </a:spcBef>
              <a:spcAft>
                <a:spcPts val="0"/>
              </a:spcAft>
              <a:buNone/>
            </a:pPr>
            <a:r>
              <a:rPr lang="en">
                <a:solidFill>
                  <a:srgbClr val="000000"/>
                </a:solidFill>
              </a:rPr>
              <a:t>    public $brand;</a:t>
            </a:r>
            <a:endParaRPr>
              <a:solidFill>
                <a:srgbClr val="000000"/>
              </a:solidFill>
            </a:endParaRPr>
          </a:p>
          <a:p>
            <a:pPr indent="0" lvl="0" marL="0" rtl="0" algn="l">
              <a:spcBef>
                <a:spcPts val="1600"/>
              </a:spcBef>
              <a:spcAft>
                <a:spcPts val="0"/>
              </a:spcAft>
              <a:buNone/>
            </a:pPr>
            <a:r>
              <a:rPr lang="en">
                <a:solidFill>
                  <a:srgbClr val="000000"/>
                </a:solidFill>
              </a:rPr>
              <a:t>    public $speed;</a:t>
            </a:r>
            <a:endParaRPr>
              <a:solidFill>
                <a:srgbClr val="000000"/>
              </a:solidFill>
            </a:endParaRPr>
          </a:p>
          <a:p>
            <a:pPr indent="0" lvl="0" marL="0" rtl="0" algn="l">
              <a:spcBef>
                <a:spcPts val="1600"/>
              </a:spcBef>
              <a:spcAft>
                <a:spcPts val="0"/>
              </a:spcAft>
              <a:buNone/>
            </a:pPr>
            <a:r>
              <a:rPr lang="en">
                <a:solidFill>
                  <a:srgbClr val="000000"/>
                </a:solidFill>
              </a:rPr>
              <a:t>    public function displayInfo() {</a:t>
            </a:r>
            <a:endParaRPr>
              <a:solidFill>
                <a:srgbClr val="000000"/>
              </a:solidFill>
            </a:endParaRPr>
          </a:p>
          <a:p>
            <a:pPr indent="0" lvl="0" marL="0" rtl="0" algn="l">
              <a:spcBef>
                <a:spcPts val="1600"/>
              </a:spcBef>
              <a:spcAft>
                <a:spcPts val="0"/>
              </a:spcAft>
              <a:buNone/>
            </a:pPr>
            <a:r>
              <a:rPr lang="en">
                <a:solidFill>
                  <a:srgbClr val="000000"/>
                </a:solidFill>
              </a:rPr>
              <a:t>        echo "Brand: $this-&gt;brand, Speed: $this-&gt;speed km/h";</a:t>
            </a:r>
            <a:endParaRPr>
              <a:solidFill>
                <a:srgbClr val="000000"/>
              </a:solidFill>
            </a:endParaRPr>
          </a:p>
          <a:p>
            <a:pPr indent="0" lvl="0" marL="0" rtl="0" algn="l">
              <a:spcBef>
                <a:spcPts val="1600"/>
              </a:spcBef>
              <a:spcAft>
                <a:spcPts val="0"/>
              </a:spcAft>
              <a:buNone/>
            </a:pPr>
            <a:r>
              <a:rPr lang="en">
                <a:solidFill>
                  <a:srgbClr val="000000"/>
                </a:solidFill>
              </a:rPr>
              <a:t>    }</a:t>
            </a:r>
            <a:endParaRPr>
              <a:solidFill>
                <a:srgbClr val="000000"/>
              </a:solidFill>
            </a:endParaRPr>
          </a:p>
          <a:p>
            <a:pPr indent="0" lvl="0" marL="0" rtl="0" algn="l">
              <a:spcBef>
                <a:spcPts val="1600"/>
              </a:spcBef>
              <a:spcAft>
                <a:spcPts val="0"/>
              </a:spcAft>
              <a:buNone/>
            </a:pPr>
            <a:r>
              <a:rPr lang="en">
                <a:solidFill>
                  <a:srgbClr val="000000"/>
                </a:solidFill>
              </a:rPr>
              <a:t>}</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249453" y="2095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Access Modifiers?</a:t>
            </a:r>
            <a:endParaRPr/>
          </a:p>
        </p:txBody>
      </p:sp>
      <p:sp>
        <p:nvSpPr>
          <p:cNvPr id="109" name="Google Shape;109;p20"/>
          <p:cNvSpPr txBox="1"/>
          <p:nvPr>
            <p:ph idx="1" type="body"/>
          </p:nvPr>
        </p:nvSpPr>
        <p:spPr>
          <a:xfrm>
            <a:off x="3346475" y="229200"/>
            <a:ext cx="5611200" cy="49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Access modifiers define the visibility and accessibility of properties and methods in a class.</a:t>
            </a:r>
            <a:endParaRPr sz="1400">
              <a:solidFill>
                <a:srgbClr val="000000"/>
              </a:solidFill>
            </a:endParaRPr>
          </a:p>
          <a:p>
            <a:pPr indent="0" lvl="0" marL="0" rtl="0" algn="l">
              <a:spcBef>
                <a:spcPts val="1600"/>
              </a:spcBef>
              <a:spcAft>
                <a:spcPts val="0"/>
              </a:spcAft>
              <a:buNone/>
            </a:pPr>
            <a:r>
              <a:rPr lang="en" sz="1400">
                <a:solidFill>
                  <a:srgbClr val="000000"/>
                </a:solidFill>
                <a:latin typeface="Arial"/>
                <a:ea typeface="Arial"/>
                <a:cs typeface="Arial"/>
                <a:sym typeface="Arial"/>
              </a:rPr>
              <a:t>Access modifiers define the visibility and accessibility of properties and methods in a class.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Types of Access Modifiers:</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Public:</a:t>
            </a:r>
            <a:r>
              <a:rPr lang="en" sz="1400">
                <a:solidFill>
                  <a:srgbClr val="000000"/>
                </a:solidFill>
                <a:latin typeface="Arial"/>
                <a:ea typeface="Arial"/>
                <a:cs typeface="Arial"/>
                <a:sym typeface="Arial"/>
              </a:rPr>
              <a:t> Accessible from anywhere. Use for methods or properties that should be accessible universally.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Protected:</a:t>
            </a:r>
            <a:r>
              <a:rPr lang="en" sz="1400">
                <a:solidFill>
                  <a:srgbClr val="000000"/>
                </a:solidFill>
                <a:latin typeface="Arial"/>
                <a:ea typeface="Arial"/>
                <a:cs typeface="Arial"/>
                <a:sym typeface="Arial"/>
              </a:rPr>
              <a:t> Accessible within the class and subclasses. Use when the property or method should only be accessible in inheritance.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Private:</a:t>
            </a:r>
            <a:r>
              <a:rPr lang="en" sz="1400">
                <a:solidFill>
                  <a:srgbClr val="000000"/>
                </a:solidFill>
                <a:latin typeface="Arial"/>
                <a:ea typeface="Arial"/>
                <a:cs typeface="Arial"/>
                <a:sym typeface="Arial"/>
              </a:rPr>
              <a:t> Accessible only within the class. Use for sensitive data that should remain encapsulated.</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249453" y="2095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classes and objects?</a:t>
            </a:r>
            <a:endParaRPr/>
          </a:p>
        </p:txBody>
      </p:sp>
      <p:sp>
        <p:nvSpPr>
          <p:cNvPr id="115" name="Google Shape;115;p21"/>
          <p:cNvSpPr txBox="1"/>
          <p:nvPr>
            <p:ph idx="1" type="body"/>
          </p:nvPr>
        </p:nvSpPr>
        <p:spPr>
          <a:xfrm>
            <a:off x="3346475" y="229200"/>
            <a:ext cx="5611200" cy="16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Verdana"/>
                <a:ea typeface="Verdana"/>
                <a:cs typeface="Verdana"/>
                <a:sym typeface="Verdana"/>
              </a:rPr>
              <a:t>A class is a template for objects, and an object is an instance of a class. </a:t>
            </a:r>
            <a:endParaRPr sz="1800">
              <a:solidFill>
                <a:srgbClr val="000000"/>
              </a:solidFill>
              <a:highlight>
                <a:srgbClr val="FFFFFF"/>
              </a:highlight>
              <a:latin typeface="Verdana"/>
              <a:ea typeface="Verdana"/>
              <a:cs typeface="Verdana"/>
              <a:sym typeface="Verdana"/>
            </a:endParaRPr>
          </a:p>
          <a:p>
            <a:pPr indent="0" lvl="0" marL="0" rtl="0" algn="l">
              <a:spcBef>
                <a:spcPts val="1600"/>
              </a:spcBef>
              <a:spcAft>
                <a:spcPts val="1600"/>
              </a:spcAft>
              <a:buNone/>
            </a:pPr>
            <a:r>
              <a:rPr lang="en" sz="1800">
                <a:solidFill>
                  <a:srgbClr val="000000"/>
                </a:solidFill>
                <a:highlight>
                  <a:srgbClr val="FFFFFF"/>
                </a:highlight>
                <a:latin typeface="Verdana"/>
                <a:ea typeface="Verdana"/>
                <a:cs typeface="Verdana"/>
                <a:sym typeface="Verdana"/>
              </a:rPr>
              <a:t>Classes and objects are the two main aspects of object-oriented programming.</a:t>
            </a:r>
            <a:endParaRPr sz="1800"/>
          </a:p>
        </p:txBody>
      </p:sp>
      <p:pic>
        <p:nvPicPr>
          <p:cNvPr id="116" name="Google Shape;116;p21"/>
          <p:cNvPicPr preferRelativeResize="0"/>
          <p:nvPr/>
        </p:nvPicPr>
        <p:blipFill>
          <a:blip r:embed="rId3">
            <a:alphaModFix/>
          </a:blip>
          <a:stretch>
            <a:fillRect/>
          </a:stretch>
        </p:blipFill>
        <p:spPr>
          <a:xfrm>
            <a:off x="4114037" y="1841700"/>
            <a:ext cx="4076075" cy="3108000"/>
          </a:xfrm>
          <a:prstGeom prst="rect">
            <a:avLst/>
          </a:prstGeom>
          <a:noFill/>
          <a:ln>
            <a:noFill/>
          </a:ln>
          <a:effectLst>
            <a:outerShdw blurRad="57150" rotWithShape="0" algn="bl" dir="5400000" dist="19050">
              <a:srgbClr val="000000">
                <a:alpha val="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