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61" r:id="rId3"/>
    <p:sldId id="257" r:id="rId4"/>
    <p:sldId id="260" r:id="rId5"/>
    <p:sldId id="259"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9C3C1CC-E187-40AB-9583-C2EEEE4B0D56}" type="datetimeFigureOut">
              <a:rPr lang="en-IN" smtClean="0"/>
              <a:t>22-07-2021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E9C3A42-8198-49A1-B222-806215982598}" type="slidenum">
              <a:rPr lang="en-IN" smtClean="0"/>
              <a:t>‹#›</a:t>
            </a:fld>
            <a:endParaRPr lang="en-IN"/>
          </a:p>
        </p:txBody>
      </p:sp>
    </p:spTree>
    <p:extLst>
      <p:ext uri="{BB962C8B-B14F-4D97-AF65-F5344CB8AC3E}">
        <p14:creationId xmlns:p14="http://schemas.microsoft.com/office/powerpoint/2010/main" val="1455554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3C1CC-E187-40AB-9583-C2EEEE4B0D56}" type="datetimeFigureOut">
              <a:rPr lang="en-IN" smtClean="0"/>
              <a:t>22-07-2021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9C3A42-8198-49A1-B222-806215982598}" type="slidenum">
              <a:rPr lang="en-IN" smtClean="0"/>
              <a:t>‹#›</a:t>
            </a:fld>
            <a:endParaRPr lang="en-IN"/>
          </a:p>
        </p:txBody>
      </p:sp>
    </p:spTree>
    <p:extLst>
      <p:ext uri="{BB962C8B-B14F-4D97-AF65-F5344CB8AC3E}">
        <p14:creationId xmlns:p14="http://schemas.microsoft.com/office/powerpoint/2010/main" val="1684593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C3C1CC-E187-40AB-9583-C2EEEE4B0D5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9C3A42-8198-49A1-B222-806215982598}" type="slidenum">
              <a:rPr lang="en-IN" smtClean="0"/>
              <a:t>‹#›</a:t>
            </a:fld>
            <a:endParaRPr lang="en-IN"/>
          </a:p>
        </p:txBody>
      </p:sp>
    </p:spTree>
    <p:extLst>
      <p:ext uri="{BB962C8B-B14F-4D97-AF65-F5344CB8AC3E}">
        <p14:creationId xmlns:p14="http://schemas.microsoft.com/office/powerpoint/2010/main" val="3238829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C3C1CC-E187-40AB-9583-C2EEEE4B0D5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9C3A42-8198-49A1-B222-806215982598}" type="slidenum">
              <a:rPr lang="en-IN" smtClean="0"/>
              <a:t>‹#›</a:t>
            </a:fld>
            <a:endParaRPr lang="en-IN"/>
          </a:p>
        </p:txBody>
      </p:sp>
    </p:spTree>
    <p:extLst>
      <p:ext uri="{BB962C8B-B14F-4D97-AF65-F5344CB8AC3E}">
        <p14:creationId xmlns:p14="http://schemas.microsoft.com/office/powerpoint/2010/main" val="3153069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3C1CC-E187-40AB-9583-C2EEEE4B0D5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9C3A42-8198-49A1-B222-806215982598}" type="slidenum">
              <a:rPr lang="en-IN" smtClean="0"/>
              <a:t>‹#›</a:t>
            </a:fld>
            <a:endParaRPr lang="en-IN"/>
          </a:p>
        </p:txBody>
      </p:sp>
    </p:spTree>
    <p:extLst>
      <p:ext uri="{BB962C8B-B14F-4D97-AF65-F5344CB8AC3E}">
        <p14:creationId xmlns:p14="http://schemas.microsoft.com/office/powerpoint/2010/main" val="844859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C3C1CC-E187-40AB-9583-C2EEEE4B0D56}" type="datetimeFigureOut">
              <a:rPr lang="en-IN" smtClean="0"/>
              <a:t>22-07-2021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9C3A42-8198-49A1-B222-806215982598}" type="slidenum">
              <a:rPr lang="en-IN" smtClean="0"/>
              <a:t>‹#›</a:t>
            </a:fld>
            <a:endParaRPr lang="en-IN"/>
          </a:p>
        </p:txBody>
      </p:sp>
    </p:spTree>
    <p:extLst>
      <p:ext uri="{BB962C8B-B14F-4D97-AF65-F5344CB8AC3E}">
        <p14:creationId xmlns:p14="http://schemas.microsoft.com/office/powerpoint/2010/main" val="3658480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C3C1CC-E187-40AB-9583-C2EEEE4B0D56}" type="datetimeFigureOut">
              <a:rPr lang="en-IN" smtClean="0"/>
              <a:t>22-07-2021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E9C3A42-8198-49A1-B222-806215982598}" type="slidenum">
              <a:rPr lang="en-IN" smtClean="0"/>
              <a:t>‹#›</a:t>
            </a:fld>
            <a:endParaRPr lang="en-IN"/>
          </a:p>
        </p:txBody>
      </p:sp>
    </p:spTree>
    <p:extLst>
      <p:ext uri="{BB962C8B-B14F-4D97-AF65-F5344CB8AC3E}">
        <p14:creationId xmlns:p14="http://schemas.microsoft.com/office/powerpoint/2010/main" val="2243011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9C3C1CC-E187-40AB-9583-C2EEEE4B0D5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9C3A42-8198-49A1-B222-806215982598}" type="slidenum">
              <a:rPr lang="en-IN" smtClean="0"/>
              <a:t>‹#›</a:t>
            </a:fld>
            <a:endParaRPr lang="en-IN"/>
          </a:p>
        </p:txBody>
      </p:sp>
    </p:spTree>
    <p:extLst>
      <p:ext uri="{BB962C8B-B14F-4D97-AF65-F5344CB8AC3E}">
        <p14:creationId xmlns:p14="http://schemas.microsoft.com/office/powerpoint/2010/main" val="3573119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9C3C1CC-E187-40AB-9583-C2EEEE4B0D5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9C3A42-8198-49A1-B222-806215982598}" type="slidenum">
              <a:rPr lang="en-IN" smtClean="0"/>
              <a:t>‹#›</a:t>
            </a:fld>
            <a:endParaRPr lang="en-IN"/>
          </a:p>
        </p:txBody>
      </p:sp>
    </p:spTree>
    <p:extLst>
      <p:ext uri="{BB962C8B-B14F-4D97-AF65-F5344CB8AC3E}">
        <p14:creationId xmlns:p14="http://schemas.microsoft.com/office/powerpoint/2010/main" val="890492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3C1CC-E187-40AB-9583-C2EEEE4B0D5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9C3A42-8198-49A1-B222-806215982598}" type="slidenum">
              <a:rPr lang="en-IN" smtClean="0"/>
              <a:t>‹#›</a:t>
            </a:fld>
            <a:endParaRPr lang="en-IN"/>
          </a:p>
        </p:txBody>
      </p:sp>
    </p:spTree>
    <p:extLst>
      <p:ext uri="{BB962C8B-B14F-4D97-AF65-F5344CB8AC3E}">
        <p14:creationId xmlns:p14="http://schemas.microsoft.com/office/powerpoint/2010/main" val="2836308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3C1CC-E187-40AB-9583-C2EEEE4B0D56}"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9C3A42-8198-49A1-B222-806215982598}" type="slidenum">
              <a:rPr lang="en-IN" smtClean="0"/>
              <a:t>‹#›</a:t>
            </a:fld>
            <a:endParaRPr lang="en-IN"/>
          </a:p>
        </p:txBody>
      </p:sp>
    </p:spTree>
    <p:extLst>
      <p:ext uri="{BB962C8B-B14F-4D97-AF65-F5344CB8AC3E}">
        <p14:creationId xmlns:p14="http://schemas.microsoft.com/office/powerpoint/2010/main" val="178113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C3C1CC-E187-40AB-9583-C2EEEE4B0D56}" type="datetimeFigureOut">
              <a:rPr lang="en-IN" smtClean="0"/>
              <a:t>22-07-2021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9C3A42-8198-49A1-B222-806215982598}" type="slidenum">
              <a:rPr lang="en-IN" smtClean="0"/>
              <a:t>‹#›</a:t>
            </a:fld>
            <a:endParaRPr lang="en-IN"/>
          </a:p>
        </p:txBody>
      </p:sp>
    </p:spTree>
    <p:extLst>
      <p:ext uri="{BB962C8B-B14F-4D97-AF65-F5344CB8AC3E}">
        <p14:creationId xmlns:p14="http://schemas.microsoft.com/office/powerpoint/2010/main" val="133737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C3C1CC-E187-40AB-9583-C2EEEE4B0D56}" type="datetimeFigureOut">
              <a:rPr lang="en-IN" smtClean="0"/>
              <a:t>22-07-2021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9C3A42-8198-49A1-B222-806215982598}" type="slidenum">
              <a:rPr lang="en-IN" smtClean="0"/>
              <a:t>‹#›</a:t>
            </a:fld>
            <a:endParaRPr lang="en-IN"/>
          </a:p>
        </p:txBody>
      </p:sp>
    </p:spTree>
    <p:extLst>
      <p:ext uri="{BB962C8B-B14F-4D97-AF65-F5344CB8AC3E}">
        <p14:creationId xmlns:p14="http://schemas.microsoft.com/office/powerpoint/2010/main" val="4287257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C3C1CC-E187-40AB-9583-C2EEEE4B0D56}" type="datetimeFigureOut">
              <a:rPr lang="en-IN" smtClean="0"/>
              <a:t>22-07-2021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9C3A42-8198-49A1-B222-806215982598}" type="slidenum">
              <a:rPr lang="en-IN" smtClean="0"/>
              <a:t>‹#›</a:t>
            </a:fld>
            <a:endParaRPr lang="en-IN"/>
          </a:p>
        </p:txBody>
      </p:sp>
    </p:spTree>
    <p:extLst>
      <p:ext uri="{BB962C8B-B14F-4D97-AF65-F5344CB8AC3E}">
        <p14:creationId xmlns:p14="http://schemas.microsoft.com/office/powerpoint/2010/main" val="18367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3C1CC-E187-40AB-9583-C2EEEE4B0D56}" type="datetimeFigureOut">
              <a:rPr lang="en-IN" smtClean="0"/>
              <a:t>22-07-2021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E9C3A42-8198-49A1-B222-806215982598}" type="slidenum">
              <a:rPr lang="en-IN" smtClean="0"/>
              <a:t>‹#›</a:t>
            </a:fld>
            <a:endParaRPr lang="en-IN"/>
          </a:p>
        </p:txBody>
      </p:sp>
    </p:spTree>
    <p:extLst>
      <p:ext uri="{BB962C8B-B14F-4D97-AF65-F5344CB8AC3E}">
        <p14:creationId xmlns:p14="http://schemas.microsoft.com/office/powerpoint/2010/main" val="2954313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3C1CC-E187-40AB-9583-C2EEEE4B0D56}" type="datetimeFigureOut">
              <a:rPr lang="en-IN" smtClean="0"/>
              <a:t>22-07-2021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9C3A42-8198-49A1-B222-806215982598}" type="slidenum">
              <a:rPr lang="en-IN" smtClean="0"/>
              <a:t>‹#›</a:t>
            </a:fld>
            <a:endParaRPr lang="en-IN"/>
          </a:p>
        </p:txBody>
      </p:sp>
    </p:spTree>
    <p:extLst>
      <p:ext uri="{BB962C8B-B14F-4D97-AF65-F5344CB8AC3E}">
        <p14:creationId xmlns:p14="http://schemas.microsoft.com/office/powerpoint/2010/main" val="303594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3C1CC-E187-40AB-9583-C2EEEE4B0D56}" type="datetimeFigureOut">
              <a:rPr lang="en-IN" smtClean="0"/>
              <a:t>22-07-2021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9C3A42-8198-49A1-B222-806215982598}" type="slidenum">
              <a:rPr lang="en-IN" smtClean="0"/>
              <a:t>‹#›</a:t>
            </a:fld>
            <a:endParaRPr lang="en-IN"/>
          </a:p>
        </p:txBody>
      </p:sp>
    </p:spTree>
    <p:extLst>
      <p:ext uri="{BB962C8B-B14F-4D97-AF65-F5344CB8AC3E}">
        <p14:creationId xmlns:p14="http://schemas.microsoft.com/office/powerpoint/2010/main" val="39336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9C3C1CC-E187-40AB-9583-C2EEEE4B0D56}" type="datetimeFigureOut">
              <a:rPr lang="en-IN" smtClean="0"/>
              <a:t>22-07-2021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E9C3A42-8198-49A1-B222-806215982598}" type="slidenum">
              <a:rPr lang="en-IN" smtClean="0"/>
              <a:t>‹#›</a:t>
            </a:fld>
            <a:endParaRPr lang="en-IN"/>
          </a:p>
        </p:txBody>
      </p:sp>
    </p:spTree>
    <p:extLst>
      <p:ext uri="{BB962C8B-B14F-4D97-AF65-F5344CB8AC3E}">
        <p14:creationId xmlns:p14="http://schemas.microsoft.com/office/powerpoint/2010/main" val="4227449952"/>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045B8-9C19-4617-9521-CD08A54F9B25}"/>
              </a:ext>
            </a:extLst>
          </p:cNvPr>
          <p:cNvSpPr>
            <a:spLocks noGrp="1"/>
          </p:cNvSpPr>
          <p:nvPr>
            <p:ph type="ctrTitle"/>
          </p:nvPr>
        </p:nvSpPr>
        <p:spPr>
          <a:xfrm>
            <a:off x="1154955" y="718457"/>
            <a:ext cx="10275046" cy="861420"/>
          </a:xfrm>
        </p:spPr>
        <p:txBody>
          <a:bodyPr/>
          <a:lstStyle/>
          <a:p>
            <a:pPr algn="ctr"/>
            <a:r>
              <a:rPr lang="en-US" sz="4800" dirty="0">
                <a:solidFill>
                  <a:schemeClr val="bg1"/>
                </a:solidFill>
                <a:latin typeface="Algerian" panose="04020705040A02060702" pitchFamily="82" charset="0"/>
              </a:rPr>
              <a:t>CONTACT MANAGEMENT SYSTEM</a:t>
            </a:r>
            <a:endParaRPr lang="en-IN" sz="4800" dirty="0">
              <a:solidFill>
                <a:schemeClr val="bg1"/>
              </a:solidFill>
              <a:latin typeface="Algerian" panose="04020705040A02060702" pitchFamily="82" charset="0"/>
            </a:endParaRPr>
          </a:p>
        </p:txBody>
      </p:sp>
      <p:sp>
        <p:nvSpPr>
          <p:cNvPr id="3" name="Subtitle 2">
            <a:extLst>
              <a:ext uri="{FF2B5EF4-FFF2-40B4-BE49-F238E27FC236}">
                <a16:creationId xmlns:a16="http://schemas.microsoft.com/office/drawing/2014/main" id="{91D97EDE-B42D-4F33-B0A6-13077AF7CB77}"/>
              </a:ext>
            </a:extLst>
          </p:cNvPr>
          <p:cNvSpPr>
            <a:spLocks noGrp="1"/>
          </p:cNvSpPr>
          <p:nvPr>
            <p:ph type="subTitle" idx="1"/>
          </p:nvPr>
        </p:nvSpPr>
        <p:spPr>
          <a:xfrm>
            <a:off x="1408922" y="2752530"/>
            <a:ext cx="9937102" cy="3582956"/>
          </a:xfrm>
        </p:spPr>
        <p:txBody>
          <a:bodyPr>
            <a:normAutofit fontScale="92500" lnSpcReduction="10000"/>
          </a:bodyPr>
          <a:lstStyle/>
          <a:p>
            <a:endParaRPr lang="en-US" dirty="0"/>
          </a:p>
          <a:p>
            <a:endParaRPr lang="en-US" dirty="0"/>
          </a:p>
          <a:p>
            <a:r>
              <a:rPr lang="en-US" dirty="0"/>
              <a:t>                                                    Programming assignment</a:t>
            </a:r>
          </a:p>
          <a:p>
            <a:r>
              <a:rPr lang="en-US" dirty="0"/>
              <a:t>                                                          </a:t>
            </a:r>
            <a:r>
              <a:rPr lang="en-US" dirty="0" err="1"/>
              <a:t>b.tech</a:t>
            </a:r>
            <a:r>
              <a:rPr lang="en-US" dirty="0"/>
              <a:t> cs 2</a:t>
            </a:r>
            <a:r>
              <a:rPr lang="en-US" baseline="30000" dirty="0"/>
              <a:t>nd</a:t>
            </a:r>
            <a:r>
              <a:rPr lang="en-US" dirty="0"/>
              <a:t> year</a:t>
            </a:r>
          </a:p>
          <a:p>
            <a:r>
              <a:rPr lang="en-US" dirty="0"/>
              <a:t>      </a:t>
            </a:r>
          </a:p>
          <a:p>
            <a:r>
              <a:rPr lang="en-US" dirty="0"/>
              <a:t> </a:t>
            </a:r>
            <a:r>
              <a:rPr lang="en-US" b="1" u="sng" dirty="0"/>
              <a:t>submitted to: </a:t>
            </a:r>
            <a:r>
              <a:rPr lang="en-US" b="1" dirty="0"/>
              <a:t>                                                                  </a:t>
            </a:r>
            <a:r>
              <a:rPr lang="en-US" b="1" u="sng" dirty="0"/>
              <a:t>submitted by:</a:t>
            </a:r>
          </a:p>
          <a:p>
            <a:r>
              <a:rPr lang="en-US" dirty="0">
                <a:solidFill>
                  <a:schemeClr val="bg1"/>
                </a:solidFill>
              </a:rPr>
              <a:t> </a:t>
            </a:r>
            <a:r>
              <a:rPr lang="en-US" dirty="0" err="1">
                <a:solidFill>
                  <a:schemeClr val="bg1"/>
                </a:solidFill>
              </a:rPr>
              <a:t>Pramendra</a:t>
            </a:r>
            <a:r>
              <a:rPr lang="en-US" dirty="0">
                <a:solidFill>
                  <a:schemeClr val="bg1"/>
                </a:solidFill>
              </a:rPr>
              <a:t> sir                                                               Deepak dixit      - 1907190100018</a:t>
            </a:r>
          </a:p>
          <a:p>
            <a:r>
              <a:rPr lang="en-US" dirty="0">
                <a:solidFill>
                  <a:schemeClr val="bg1"/>
                </a:solidFill>
              </a:rPr>
              <a:t>                                                                                            </a:t>
            </a:r>
            <a:r>
              <a:rPr lang="en-US" dirty="0" err="1">
                <a:solidFill>
                  <a:schemeClr val="bg1"/>
                </a:solidFill>
              </a:rPr>
              <a:t>mohd</a:t>
            </a:r>
            <a:r>
              <a:rPr lang="en-US" dirty="0">
                <a:solidFill>
                  <a:schemeClr val="bg1"/>
                </a:solidFill>
              </a:rPr>
              <a:t>. Anas     - 1907190100031</a:t>
            </a:r>
          </a:p>
          <a:p>
            <a:r>
              <a:rPr lang="en-US" dirty="0">
                <a:solidFill>
                  <a:schemeClr val="bg1"/>
                </a:solidFill>
              </a:rPr>
              <a:t>                                                                                            </a:t>
            </a:r>
            <a:r>
              <a:rPr lang="en-US" dirty="0" err="1">
                <a:solidFill>
                  <a:schemeClr val="bg1"/>
                </a:solidFill>
              </a:rPr>
              <a:t>manish</a:t>
            </a:r>
            <a:r>
              <a:rPr lang="en-US" dirty="0">
                <a:solidFill>
                  <a:schemeClr val="bg1"/>
                </a:solidFill>
              </a:rPr>
              <a:t> </a:t>
            </a:r>
            <a:r>
              <a:rPr lang="en-US" dirty="0" err="1">
                <a:solidFill>
                  <a:schemeClr val="bg1"/>
                </a:solidFill>
              </a:rPr>
              <a:t>kumar</a:t>
            </a:r>
            <a:r>
              <a:rPr lang="en-US" dirty="0">
                <a:solidFill>
                  <a:schemeClr val="bg1"/>
                </a:solidFill>
              </a:rPr>
              <a:t> - 1907190100029</a:t>
            </a:r>
          </a:p>
          <a:p>
            <a:r>
              <a:rPr lang="en-US" dirty="0">
                <a:solidFill>
                  <a:schemeClr val="bg1"/>
                </a:solidFill>
              </a:rPr>
              <a:t>                                                                                            </a:t>
            </a:r>
            <a:r>
              <a:rPr lang="en-US" dirty="0" err="1">
                <a:solidFill>
                  <a:schemeClr val="bg1"/>
                </a:solidFill>
              </a:rPr>
              <a:t>kamruddin</a:t>
            </a:r>
            <a:r>
              <a:rPr lang="en-US" dirty="0">
                <a:solidFill>
                  <a:schemeClr val="bg1"/>
                </a:solidFill>
              </a:rPr>
              <a:t>       - 1907190100025</a:t>
            </a:r>
          </a:p>
        </p:txBody>
      </p:sp>
      <p:pic>
        <p:nvPicPr>
          <p:cNvPr id="4" name="Picture 3">
            <a:extLst>
              <a:ext uri="{FF2B5EF4-FFF2-40B4-BE49-F238E27FC236}">
                <a16:creationId xmlns:a16="http://schemas.microsoft.com/office/drawing/2014/main" id="{97BC8945-2FC3-4AF7-9852-7F44C023C441}"/>
              </a:ext>
            </a:extLst>
          </p:cNvPr>
          <p:cNvPicPr>
            <a:picLocks noChangeAspect="1"/>
          </p:cNvPicPr>
          <p:nvPr/>
        </p:nvPicPr>
        <p:blipFill>
          <a:blip r:embed="rId2"/>
          <a:stretch>
            <a:fillRect/>
          </a:stretch>
        </p:blipFill>
        <p:spPr>
          <a:xfrm>
            <a:off x="4838700" y="1891110"/>
            <a:ext cx="2514600" cy="8614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79446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B4B9-E91A-4CFB-899D-FFAD5F99A941}"/>
              </a:ext>
            </a:extLst>
          </p:cNvPr>
          <p:cNvSpPr>
            <a:spLocks noGrp="1"/>
          </p:cNvSpPr>
          <p:nvPr>
            <p:ph type="title"/>
          </p:nvPr>
        </p:nvSpPr>
        <p:spPr/>
        <p:txBody>
          <a:bodyPr/>
          <a:lstStyle/>
          <a:p>
            <a:pPr algn="ctr"/>
            <a:r>
              <a:rPr lang="en-US" b="1" dirty="0"/>
              <a:t>LEARNING FROM PROJECT</a:t>
            </a:r>
            <a:endParaRPr lang="en-IN" b="1" dirty="0"/>
          </a:p>
        </p:txBody>
      </p:sp>
      <p:sp>
        <p:nvSpPr>
          <p:cNvPr id="3" name="Content Placeholder 2">
            <a:extLst>
              <a:ext uri="{FF2B5EF4-FFF2-40B4-BE49-F238E27FC236}">
                <a16:creationId xmlns:a16="http://schemas.microsoft.com/office/drawing/2014/main" id="{810711DE-C19F-4380-A6A0-62CAE3C46CCD}"/>
              </a:ext>
            </a:extLst>
          </p:cNvPr>
          <p:cNvSpPr>
            <a:spLocks noGrp="1"/>
          </p:cNvSpPr>
          <p:nvPr>
            <p:ph idx="1"/>
          </p:nvPr>
        </p:nvSpPr>
        <p:spPr/>
        <p:txBody>
          <a:bodyPr/>
          <a:lstStyle/>
          <a:p>
            <a:r>
              <a:rPr lang="en-US" b="0" i="0" dirty="0">
                <a:solidFill>
                  <a:srgbClr val="3B3835"/>
                </a:solidFill>
                <a:effectLst/>
                <a:latin typeface="Helvetica Neue"/>
              </a:rPr>
              <a:t>Learning which I developed from this project is • Basics of File handling , using of “class” and “struct” is cleared . • Many statements and codes and predefined functions which I had not used before are practically used in this project which help me to study them in detail . • I had learned is how to restrict the user throughout the program in different areas of input.</a:t>
            </a:r>
            <a:endParaRPr lang="en-IN" dirty="0"/>
          </a:p>
        </p:txBody>
      </p:sp>
    </p:spTree>
    <p:extLst>
      <p:ext uri="{BB962C8B-B14F-4D97-AF65-F5344CB8AC3E}">
        <p14:creationId xmlns:p14="http://schemas.microsoft.com/office/powerpoint/2010/main" val="2959626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E01BB-128E-4FB4-9C2E-90E380C97BDB}"/>
              </a:ext>
            </a:extLst>
          </p:cNvPr>
          <p:cNvSpPr>
            <a:spLocks noGrp="1"/>
          </p:cNvSpPr>
          <p:nvPr>
            <p:ph type="title"/>
          </p:nvPr>
        </p:nvSpPr>
        <p:spPr/>
        <p:txBody>
          <a:bodyPr/>
          <a:lstStyle/>
          <a:p>
            <a:pPr algn="ctr"/>
            <a:r>
              <a:rPr lang="en-US" b="1" dirty="0"/>
              <a:t>ABOUT MY PROJECT  NOW</a:t>
            </a:r>
            <a:endParaRPr lang="en-IN" b="1" dirty="0"/>
          </a:p>
        </p:txBody>
      </p:sp>
      <p:sp>
        <p:nvSpPr>
          <p:cNvPr id="3" name="Content Placeholder 2">
            <a:extLst>
              <a:ext uri="{FF2B5EF4-FFF2-40B4-BE49-F238E27FC236}">
                <a16:creationId xmlns:a16="http://schemas.microsoft.com/office/drawing/2014/main" id="{D36BC0FD-A370-4739-90FD-A16374F4CB7A}"/>
              </a:ext>
            </a:extLst>
          </p:cNvPr>
          <p:cNvSpPr>
            <a:spLocks noGrp="1"/>
          </p:cNvSpPr>
          <p:nvPr>
            <p:ph idx="1"/>
          </p:nvPr>
        </p:nvSpPr>
        <p:spPr/>
        <p:txBody>
          <a:bodyPr/>
          <a:lstStyle/>
          <a:p>
            <a:r>
              <a:rPr lang="en-US" b="0" i="0" dirty="0">
                <a:solidFill>
                  <a:srgbClr val="3B3835"/>
                </a:solidFill>
                <a:effectLst/>
                <a:latin typeface="Helvetica Neue"/>
              </a:rPr>
              <a:t> MY project is Contact management system . </a:t>
            </a:r>
            <a:endParaRPr lang="en-US" dirty="0">
              <a:solidFill>
                <a:srgbClr val="3B3835"/>
              </a:solidFill>
              <a:latin typeface="Helvetica Neue"/>
            </a:endParaRPr>
          </a:p>
          <a:p>
            <a:r>
              <a:rPr lang="en-US" b="0" i="0" dirty="0">
                <a:solidFill>
                  <a:srgbClr val="3B3835"/>
                </a:solidFill>
                <a:effectLst/>
                <a:latin typeface="Helvetica Neue"/>
              </a:rPr>
              <a:t>It is a Multiple Administrative program . </a:t>
            </a:r>
            <a:endParaRPr lang="en-US" dirty="0">
              <a:solidFill>
                <a:srgbClr val="3B3835"/>
              </a:solidFill>
              <a:latin typeface="Helvetica Neue"/>
            </a:endParaRPr>
          </a:p>
          <a:p>
            <a:r>
              <a:rPr lang="en-US" b="0" i="0" dirty="0">
                <a:solidFill>
                  <a:srgbClr val="3B3835"/>
                </a:solidFill>
                <a:effectLst/>
                <a:latin typeface="Helvetica Neue"/>
              </a:rPr>
              <a:t>Administrators requires a unique ID and Password to access their Account . </a:t>
            </a:r>
            <a:endParaRPr lang="en-US" dirty="0">
              <a:solidFill>
                <a:srgbClr val="3B3835"/>
              </a:solidFill>
              <a:latin typeface="Helvetica Neue"/>
            </a:endParaRPr>
          </a:p>
          <a:p>
            <a:r>
              <a:rPr lang="en-US" b="0" i="0" dirty="0">
                <a:solidFill>
                  <a:srgbClr val="3B3835"/>
                </a:solidFill>
                <a:effectLst/>
                <a:latin typeface="Helvetica Neue"/>
              </a:rPr>
              <a:t>After execution the Signup / Login screen appears . After login is successful you reach Welcome screen where options of Add contact , View Contact list , Search Contact –via Number or –via Name , Delete the contact are available </a:t>
            </a:r>
            <a:endParaRPr lang="en-IN" dirty="0"/>
          </a:p>
        </p:txBody>
      </p:sp>
    </p:spTree>
    <p:extLst>
      <p:ext uri="{BB962C8B-B14F-4D97-AF65-F5344CB8AC3E}">
        <p14:creationId xmlns:p14="http://schemas.microsoft.com/office/powerpoint/2010/main" val="3840777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E01BB-128E-4FB4-9C2E-90E380C97BDB}"/>
              </a:ext>
            </a:extLst>
          </p:cNvPr>
          <p:cNvSpPr>
            <a:spLocks noGrp="1"/>
          </p:cNvSpPr>
          <p:nvPr>
            <p:ph type="title"/>
          </p:nvPr>
        </p:nvSpPr>
        <p:spPr/>
        <p:txBody>
          <a:bodyPr/>
          <a:lstStyle/>
          <a:p>
            <a:pPr algn="ctr"/>
            <a:r>
              <a:rPr lang="en-US" b="1" dirty="0"/>
              <a:t>ABOUT MY PROJECT  NOW</a:t>
            </a:r>
            <a:endParaRPr lang="en-IN" b="1" dirty="0"/>
          </a:p>
        </p:txBody>
      </p:sp>
      <p:sp>
        <p:nvSpPr>
          <p:cNvPr id="3" name="Content Placeholder 2">
            <a:extLst>
              <a:ext uri="{FF2B5EF4-FFF2-40B4-BE49-F238E27FC236}">
                <a16:creationId xmlns:a16="http://schemas.microsoft.com/office/drawing/2014/main" id="{D36BC0FD-A370-4739-90FD-A16374F4CB7A}"/>
              </a:ext>
            </a:extLst>
          </p:cNvPr>
          <p:cNvSpPr>
            <a:spLocks noGrp="1"/>
          </p:cNvSpPr>
          <p:nvPr>
            <p:ph idx="1"/>
          </p:nvPr>
        </p:nvSpPr>
        <p:spPr/>
        <p:txBody>
          <a:bodyPr/>
          <a:lstStyle/>
          <a:p>
            <a:r>
              <a:rPr lang="en-US" b="0" i="0" dirty="0">
                <a:solidFill>
                  <a:srgbClr val="3B3835"/>
                </a:solidFill>
                <a:effectLst/>
                <a:latin typeface="Helvetica Neue"/>
              </a:rPr>
              <a:t>on clicking 1 – we enter add contact where Number [Restriction of user to give numbers only </a:t>
            </a:r>
            <a:r>
              <a:rPr lang="en-US" b="0" i="0" dirty="0" err="1">
                <a:solidFill>
                  <a:srgbClr val="3B3835"/>
                </a:solidFill>
                <a:effectLst/>
                <a:latin typeface="Helvetica Neue"/>
              </a:rPr>
              <a:t>upto</a:t>
            </a:r>
            <a:r>
              <a:rPr lang="en-US" b="0" i="0" dirty="0">
                <a:solidFill>
                  <a:srgbClr val="3B3835"/>
                </a:solidFill>
                <a:effectLst/>
                <a:latin typeface="Helvetica Neue"/>
              </a:rPr>
              <a:t> 11 digits which is according to numbers rules assigned by Govt of Pakistan] , Name , relationship status , Address &amp; Email is Added . [if number is found already saved in any other contact it will prompt Contact already exists ]. </a:t>
            </a:r>
          </a:p>
          <a:p>
            <a:r>
              <a:rPr lang="en-US" b="0" i="0" dirty="0">
                <a:solidFill>
                  <a:srgbClr val="3B3835"/>
                </a:solidFill>
                <a:effectLst/>
                <a:latin typeface="Helvetica Neue"/>
              </a:rPr>
              <a:t>On clicking 2 –We reach the option of view </a:t>
            </a:r>
            <a:r>
              <a:rPr lang="en-US" b="0" i="0" dirty="0" err="1">
                <a:solidFill>
                  <a:srgbClr val="3B3835"/>
                </a:solidFill>
                <a:effectLst/>
                <a:latin typeface="Helvetica Neue"/>
              </a:rPr>
              <a:t>wher</a:t>
            </a:r>
            <a:r>
              <a:rPr lang="en-US" b="0" i="0" dirty="0">
                <a:solidFill>
                  <a:srgbClr val="3B3835"/>
                </a:solidFill>
                <a:effectLst/>
                <a:latin typeface="Helvetica Neue"/>
              </a:rPr>
              <a:t> we can check the list of existing contacts . </a:t>
            </a:r>
          </a:p>
          <a:p>
            <a:r>
              <a:rPr lang="en-US" b="0" i="0" dirty="0">
                <a:solidFill>
                  <a:srgbClr val="3B3835"/>
                </a:solidFill>
                <a:effectLst/>
                <a:latin typeface="Helvetica Neue"/>
              </a:rPr>
              <a:t>On clicking 3 –We reach the option of Search , where user is allowed to search by name or number.</a:t>
            </a:r>
            <a:endParaRPr lang="en-IN" dirty="0"/>
          </a:p>
        </p:txBody>
      </p:sp>
    </p:spTree>
    <p:extLst>
      <p:ext uri="{BB962C8B-B14F-4D97-AF65-F5344CB8AC3E}">
        <p14:creationId xmlns:p14="http://schemas.microsoft.com/office/powerpoint/2010/main" val="3331322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E01BB-128E-4FB4-9C2E-90E380C97BDB}"/>
              </a:ext>
            </a:extLst>
          </p:cNvPr>
          <p:cNvSpPr>
            <a:spLocks noGrp="1"/>
          </p:cNvSpPr>
          <p:nvPr>
            <p:ph type="title"/>
          </p:nvPr>
        </p:nvSpPr>
        <p:spPr/>
        <p:txBody>
          <a:bodyPr/>
          <a:lstStyle/>
          <a:p>
            <a:pPr algn="ctr"/>
            <a:r>
              <a:rPr lang="en-US" b="1" dirty="0"/>
              <a:t>ABOUT MY PROJECT  NOW</a:t>
            </a:r>
            <a:endParaRPr lang="en-IN" b="1" dirty="0"/>
          </a:p>
        </p:txBody>
      </p:sp>
      <p:sp>
        <p:nvSpPr>
          <p:cNvPr id="3" name="Content Placeholder 2">
            <a:extLst>
              <a:ext uri="{FF2B5EF4-FFF2-40B4-BE49-F238E27FC236}">
                <a16:creationId xmlns:a16="http://schemas.microsoft.com/office/drawing/2014/main" id="{D36BC0FD-A370-4739-90FD-A16374F4CB7A}"/>
              </a:ext>
            </a:extLst>
          </p:cNvPr>
          <p:cNvSpPr>
            <a:spLocks noGrp="1"/>
          </p:cNvSpPr>
          <p:nvPr>
            <p:ph idx="1"/>
          </p:nvPr>
        </p:nvSpPr>
        <p:spPr/>
        <p:txBody>
          <a:bodyPr/>
          <a:lstStyle/>
          <a:p>
            <a:r>
              <a:rPr lang="en-US" b="0" i="0" dirty="0">
                <a:solidFill>
                  <a:srgbClr val="3B3835"/>
                </a:solidFill>
                <a:effectLst/>
                <a:latin typeface="Helvetica Neue"/>
              </a:rPr>
              <a:t> On clicking 4 –we reach the option where again user is given option to find the contact with name or number and then contact is deleted . </a:t>
            </a:r>
          </a:p>
          <a:p>
            <a:r>
              <a:rPr lang="en-US" b="0" i="0" dirty="0">
                <a:solidFill>
                  <a:srgbClr val="3B3835"/>
                </a:solidFill>
                <a:effectLst/>
                <a:latin typeface="Helvetica Neue"/>
              </a:rPr>
              <a:t>On clicking 5 –Administrator Exits from the program . </a:t>
            </a:r>
            <a:endParaRPr lang="en-US" dirty="0">
              <a:solidFill>
                <a:srgbClr val="3B3835"/>
              </a:solidFill>
              <a:latin typeface="Helvetica Neue"/>
            </a:endParaRPr>
          </a:p>
          <a:p>
            <a:r>
              <a:rPr lang="en-US" b="0" i="0" dirty="0">
                <a:solidFill>
                  <a:srgbClr val="3B3835"/>
                </a:solidFill>
                <a:effectLst/>
                <a:latin typeface="Helvetica Neue"/>
              </a:rPr>
              <a:t>In all 4 cases user is given an option to Exit program or Return back to Main menu . </a:t>
            </a:r>
            <a:endParaRPr lang="en-US" dirty="0">
              <a:solidFill>
                <a:srgbClr val="3B3835"/>
              </a:solidFill>
              <a:latin typeface="Helvetica Neue"/>
            </a:endParaRPr>
          </a:p>
          <a:p>
            <a:r>
              <a:rPr lang="en-US" b="0" i="0" dirty="0">
                <a:solidFill>
                  <a:srgbClr val="3B3835"/>
                </a:solidFill>
                <a:effectLst/>
                <a:latin typeface="Helvetica Neue"/>
              </a:rPr>
              <a:t>Every case consist of different system color scheme to make user enjoy using the CMS </a:t>
            </a:r>
            <a:endParaRPr lang="en-IN" dirty="0"/>
          </a:p>
        </p:txBody>
      </p:sp>
    </p:spTree>
    <p:extLst>
      <p:ext uri="{BB962C8B-B14F-4D97-AF65-F5344CB8AC3E}">
        <p14:creationId xmlns:p14="http://schemas.microsoft.com/office/powerpoint/2010/main" val="1389259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EF6AB-D277-4F12-998F-A5A740612090}"/>
              </a:ext>
            </a:extLst>
          </p:cNvPr>
          <p:cNvSpPr>
            <a:spLocks noGrp="1"/>
          </p:cNvSpPr>
          <p:nvPr>
            <p:ph type="title"/>
          </p:nvPr>
        </p:nvSpPr>
        <p:spPr/>
        <p:txBody>
          <a:bodyPr/>
          <a:lstStyle/>
          <a:p>
            <a:pPr algn="ctr"/>
            <a:r>
              <a:rPr lang="en-US" b="1" dirty="0"/>
              <a:t>SCOPE IN BUSINESS FIELD</a:t>
            </a:r>
            <a:endParaRPr lang="en-IN" b="1" dirty="0"/>
          </a:p>
        </p:txBody>
      </p:sp>
      <p:sp>
        <p:nvSpPr>
          <p:cNvPr id="3" name="Content Placeholder 2">
            <a:extLst>
              <a:ext uri="{FF2B5EF4-FFF2-40B4-BE49-F238E27FC236}">
                <a16:creationId xmlns:a16="http://schemas.microsoft.com/office/drawing/2014/main" id="{DFE1B9EE-351B-4EC3-BBB7-14EBA1D52DF7}"/>
              </a:ext>
            </a:extLst>
          </p:cNvPr>
          <p:cNvSpPr>
            <a:spLocks noGrp="1"/>
          </p:cNvSpPr>
          <p:nvPr>
            <p:ph idx="1"/>
          </p:nvPr>
        </p:nvSpPr>
        <p:spPr/>
        <p:txBody>
          <a:bodyPr/>
          <a:lstStyle/>
          <a:p>
            <a:r>
              <a:rPr lang="en-US" b="0" i="0" dirty="0">
                <a:solidFill>
                  <a:srgbClr val="3B3835"/>
                </a:solidFill>
                <a:effectLst/>
                <a:latin typeface="Helvetica Neue"/>
              </a:rPr>
              <a:t>Business communities now requires advanced CMS systems giving number of advanced options and use to access online browsing . </a:t>
            </a:r>
          </a:p>
          <a:p>
            <a:r>
              <a:rPr lang="en-US" b="0" i="0" dirty="0">
                <a:solidFill>
                  <a:srgbClr val="3B3835"/>
                </a:solidFill>
                <a:effectLst/>
                <a:latin typeface="Helvetica Neue"/>
              </a:rPr>
              <a:t>Now a days contact management systems have become so complicated that now different elite express communities have launched online </a:t>
            </a:r>
            <a:r>
              <a:rPr lang="en-US" b="0" i="0" dirty="0" err="1">
                <a:solidFill>
                  <a:srgbClr val="3B3835"/>
                </a:solidFill>
                <a:effectLst/>
                <a:latin typeface="Helvetica Neue"/>
              </a:rPr>
              <a:t>CRM’system</a:t>
            </a:r>
            <a:r>
              <a:rPr lang="en-US" b="0" i="0" dirty="0">
                <a:solidFill>
                  <a:srgbClr val="3B3835"/>
                </a:solidFill>
                <a:effectLst/>
                <a:latin typeface="Helvetica Neue"/>
              </a:rPr>
              <a:t> (customer relationship management ) which control and handle data with security and ease of access .</a:t>
            </a:r>
            <a:endParaRPr lang="en-IN" dirty="0"/>
          </a:p>
        </p:txBody>
      </p:sp>
    </p:spTree>
    <p:extLst>
      <p:ext uri="{BB962C8B-B14F-4D97-AF65-F5344CB8AC3E}">
        <p14:creationId xmlns:p14="http://schemas.microsoft.com/office/powerpoint/2010/main" val="2906766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E371F-D8A1-4FB1-BE62-E6709D8204D9}"/>
              </a:ext>
            </a:extLst>
          </p:cNvPr>
          <p:cNvSpPr>
            <a:spLocks noGrp="1"/>
          </p:cNvSpPr>
          <p:nvPr>
            <p:ph type="title"/>
          </p:nvPr>
        </p:nvSpPr>
        <p:spPr/>
        <p:txBody>
          <a:bodyPr/>
          <a:lstStyle/>
          <a:p>
            <a:pPr algn="ctr"/>
            <a:br>
              <a:rPr lang="en-US" b="0" i="0" dirty="0">
                <a:solidFill>
                  <a:srgbClr val="3B3835"/>
                </a:solidFill>
                <a:effectLst/>
                <a:latin typeface="Helvetica Neue"/>
              </a:rPr>
            </a:br>
            <a:r>
              <a:rPr lang="en-US" b="1" i="0" dirty="0" err="1">
                <a:solidFill>
                  <a:schemeClr val="bg1"/>
                </a:solidFill>
                <a:effectLst/>
                <a:latin typeface="Helvetica Neue"/>
              </a:rPr>
              <a:t>Content</a:t>
            </a:r>
            <a:br>
              <a:rPr lang="en-US" b="0" i="0" dirty="0">
                <a:solidFill>
                  <a:srgbClr val="3B3835"/>
                </a:solidFill>
                <a:effectLst/>
                <a:latin typeface="Helvetica Neue"/>
              </a:rPr>
            </a:br>
            <a:endParaRPr lang="en-IN" dirty="0"/>
          </a:p>
        </p:txBody>
      </p:sp>
      <p:sp>
        <p:nvSpPr>
          <p:cNvPr id="3" name="Content Placeholder 2">
            <a:extLst>
              <a:ext uri="{FF2B5EF4-FFF2-40B4-BE49-F238E27FC236}">
                <a16:creationId xmlns:a16="http://schemas.microsoft.com/office/drawing/2014/main" id="{01FE5FD7-451B-41CF-9494-7C415DFBD41B}"/>
              </a:ext>
            </a:extLst>
          </p:cNvPr>
          <p:cNvSpPr>
            <a:spLocks noGrp="1"/>
          </p:cNvSpPr>
          <p:nvPr>
            <p:ph idx="1"/>
          </p:nvPr>
        </p:nvSpPr>
        <p:spPr/>
        <p:txBody>
          <a:bodyPr/>
          <a:lstStyle/>
          <a:p>
            <a:r>
              <a:rPr lang="en-US" b="0" i="0" dirty="0">
                <a:solidFill>
                  <a:srgbClr val="3B3835"/>
                </a:solidFill>
                <a:effectLst/>
                <a:latin typeface="Helvetica Neue"/>
              </a:rPr>
              <a:t>• Introduction to CMS (contact management system ) </a:t>
            </a:r>
          </a:p>
          <a:p>
            <a:r>
              <a:rPr lang="en-US" b="0" i="0" dirty="0">
                <a:solidFill>
                  <a:srgbClr val="3B3835"/>
                </a:solidFill>
                <a:effectLst/>
                <a:latin typeface="Helvetica Neue"/>
              </a:rPr>
              <a:t>•</a:t>
            </a:r>
            <a:r>
              <a:rPr lang="en-US" dirty="0">
                <a:solidFill>
                  <a:srgbClr val="3B3835"/>
                </a:solidFill>
                <a:latin typeface="Helvetica Neue"/>
              </a:rPr>
              <a:t>  </a:t>
            </a:r>
            <a:r>
              <a:rPr lang="en-US" i="0" dirty="0">
                <a:solidFill>
                  <a:schemeClr val="tx1"/>
                </a:solidFill>
                <a:effectLst/>
                <a:latin typeface="Roboto" panose="02000000000000000000" pitchFamily="2" charset="0"/>
              </a:rPr>
              <a:t>Functionalities provided by C++ Project</a:t>
            </a:r>
            <a:endParaRPr lang="en-US" i="0" dirty="0">
              <a:solidFill>
                <a:schemeClr val="tx1"/>
              </a:solidFill>
              <a:effectLst/>
              <a:latin typeface="Helvetica Neue"/>
            </a:endParaRPr>
          </a:p>
          <a:p>
            <a:r>
              <a:rPr lang="en-US" b="0" i="0" dirty="0">
                <a:solidFill>
                  <a:srgbClr val="3B3835"/>
                </a:solidFill>
                <a:effectLst/>
                <a:latin typeface="Helvetica Neue"/>
              </a:rPr>
              <a:t>• Objectives of project </a:t>
            </a:r>
          </a:p>
          <a:p>
            <a:r>
              <a:rPr lang="en-US" b="0" i="0" dirty="0">
                <a:solidFill>
                  <a:srgbClr val="3B3835"/>
                </a:solidFill>
                <a:effectLst/>
                <a:latin typeface="Helvetica Neue"/>
              </a:rPr>
              <a:t>• Project Methodology </a:t>
            </a:r>
          </a:p>
          <a:p>
            <a:r>
              <a:rPr lang="en-US" b="0" i="0" dirty="0">
                <a:solidFill>
                  <a:srgbClr val="3B3835"/>
                </a:solidFill>
                <a:effectLst/>
                <a:latin typeface="Helvetica Neue"/>
              </a:rPr>
              <a:t>• Parameters involved </a:t>
            </a:r>
          </a:p>
          <a:p>
            <a:r>
              <a:rPr lang="en-US" b="0" i="0" dirty="0">
                <a:solidFill>
                  <a:srgbClr val="3B3835"/>
                </a:solidFill>
                <a:effectLst/>
                <a:latin typeface="Helvetica Neue"/>
              </a:rPr>
              <a:t>• Learning from project </a:t>
            </a:r>
          </a:p>
          <a:p>
            <a:r>
              <a:rPr lang="en-US" b="0" i="0" dirty="0">
                <a:solidFill>
                  <a:srgbClr val="3B3835"/>
                </a:solidFill>
                <a:effectLst/>
                <a:latin typeface="Helvetica Neue"/>
              </a:rPr>
              <a:t>• My Project Now </a:t>
            </a:r>
          </a:p>
          <a:p>
            <a:r>
              <a:rPr lang="en-US" b="0" i="0" dirty="0">
                <a:solidFill>
                  <a:srgbClr val="3B3835"/>
                </a:solidFill>
                <a:effectLst/>
                <a:latin typeface="Helvetica Neue"/>
              </a:rPr>
              <a:t>• Scope in business field</a:t>
            </a:r>
            <a:endParaRPr lang="en-IN" dirty="0"/>
          </a:p>
        </p:txBody>
      </p:sp>
    </p:spTree>
    <p:extLst>
      <p:ext uri="{BB962C8B-B14F-4D97-AF65-F5344CB8AC3E}">
        <p14:creationId xmlns:p14="http://schemas.microsoft.com/office/powerpoint/2010/main" val="2471347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0E81-C485-4EF7-9F0B-091986D73DF0}"/>
              </a:ext>
            </a:extLst>
          </p:cNvPr>
          <p:cNvSpPr>
            <a:spLocks noGrp="1"/>
          </p:cNvSpPr>
          <p:nvPr>
            <p:ph type="title"/>
          </p:nvPr>
        </p:nvSpPr>
        <p:spPr/>
        <p:txBody>
          <a:bodyPr/>
          <a:lstStyle/>
          <a:p>
            <a:pPr algn="ctr"/>
            <a:r>
              <a:rPr lang="en-US" b="1" dirty="0"/>
              <a:t>INTRODUCTION</a:t>
            </a:r>
            <a:endParaRPr lang="en-IN" b="1" dirty="0"/>
          </a:p>
        </p:txBody>
      </p:sp>
      <p:sp>
        <p:nvSpPr>
          <p:cNvPr id="3" name="Content Placeholder 2">
            <a:extLst>
              <a:ext uri="{FF2B5EF4-FFF2-40B4-BE49-F238E27FC236}">
                <a16:creationId xmlns:a16="http://schemas.microsoft.com/office/drawing/2014/main" id="{5A681E39-6DE3-4DED-B6AC-4776A1DF3F92}"/>
              </a:ext>
            </a:extLst>
          </p:cNvPr>
          <p:cNvSpPr>
            <a:spLocks noGrp="1"/>
          </p:cNvSpPr>
          <p:nvPr>
            <p:ph idx="1"/>
          </p:nvPr>
        </p:nvSpPr>
        <p:spPr/>
        <p:txBody>
          <a:bodyPr/>
          <a:lstStyle/>
          <a:p>
            <a:r>
              <a:rPr lang="en-US" b="0" i="0" dirty="0">
                <a:solidFill>
                  <a:srgbClr val="111111"/>
                </a:solidFill>
                <a:effectLst/>
                <a:latin typeface="Roboto" panose="020B0604020202020204" pitchFamily="2" charset="0"/>
              </a:rPr>
              <a:t>Introduction to CMS (contact management system) A Contact management system is a program that enables users to </a:t>
            </a:r>
            <a:r>
              <a:rPr lang="en-US" b="1" i="0" dirty="0">
                <a:solidFill>
                  <a:srgbClr val="111111"/>
                </a:solidFill>
                <a:effectLst/>
                <a:latin typeface="Roboto" panose="020B0604020202020204" pitchFamily="2" charset="0"/>
              </a:rPr>
              <a:t>easily store and find contact information</a:t>
            </a:r>
            <a:r>
              <a:rPr lang="en-US" b="0" i="0" dirty="0">
                <a:solidFill>
                  <a:srgbClr val="111111"/>
                </a:solidFill>
                <a:effectLst/>
                <a:latin typeface="Roboto" panose="020B0604020202020204" pitchFamily="2" charset="0"/>
              </a:rPr>
              <a:t> , such as Name, Relationship status , Addresses, Telephone numbers, and Email addresses . </a:t>
            </a:r>
            <a:endParaRPr lang="en-IN" dirty="0"/>
          </a:p>
        </p:txBody>
      </p:sp>
    </p:spTree>
    <p:extLst>
      <p:ext uri="{BB962C8B-B14F-4D97-AF65-F5344CB8AC3E}">
        <p14:creationId xmlns:p14="http://schemas.microsoft.com/office/powerpoint/2010/main" val="1914405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0834A-155E-4B37-B944-1F14E084F2B3}"/>
              </a:ext>
            </a:extLst>
          </p:cNvPr>
          <p:cNvSpPr>
            <a:spLocks noGrp="1"/>
          </p:cNvSpPr>
          <p:nvPr>
            <p:ph type="title"/>
          </p:nvPr>
        </p:nvSpPr>
        <p:spPr>
          <a:xfrm>
            <a:off x="1219200" y="992329"/>
            <a:ext cx="8761413" cy="706964"/>
          </a:xfrm>
        </p:spPr>
        <p:txBody>
          <a:bodyPr/>
          <a:lstStyle/>
          <a:p>
            <a:pPr algn="ctr"/>
            <a:r>
              <a:rPr lang="en-US" b="1" i="0" dirty="0">
                <a:solidFill>
                  <a:schemeClr val="bg1"/>
                </a:solidFill>
                <a:effectLst/>
                <a:latin typeface="Roboto" panose="02000000000000000000" pitchFamily="2" charset="0"/>
              </a:rPr>
              <a:t>Functionalities provided by C++ Project</a:t>
            </a:r>
            <a:endParaRPr lang="en-US" b="0" i="0" dirty="0">
              <a:solidFill>
                <a:schemeClr val="bg1"/>
              </a:solidFill>
              <a:effectLst/>
              <a:latin typeface="Roboto" panose="02000000000000000000" pitchFamily="2" charset="0"/>
            </a:endParaRPr>
          </a:p>
        </p:txBody>
      </p:sp>
      <p:sp>
        <p:nvSpPr>
          <p:cNvPr id="3" name="Content Placeholder 2">
            <a:extLst>
              <a:ext uri="{FF2B5EF4-FFF2-40B4-BE49-F238E27FC236}">
                <a16:creationId xmlns:a16="http://schemas.microsoft.com/office/drawing/2014/main" id="{D81FCFFF-2D43-4DF6-99D4-3C40901B0B15}"/>
              </a:ext>
            </a:extLst>
          </p:cNvPr>
          <p:cNvSpPr>
            <a:spLocks noGrp="1"/>
          </p:cNvSpPr>
          <p:nvPr>
            <p:ph idx="1"/>
          </p:nvPr>
        </p:nvSpPr>
        <p:spPr/>
        <p:txBody>
          <a:bodyPr/>
          <a:lstStyle/>
          <a:p>
            <a:pPr algn="l">
              <a:buFont typeface="Arial" panose="020B0604020202020204" pitchFamily="34" charset="0"/>
              <a:buChar char="•"/>
            </a:pPr>
            <a:r>
              <a:rPr lang="en-US" b="0" i="0" dirty="0">
                <a:solidFill>
                  <a:srgbClr val="111111"/>
                </a:solidFill>
                <a:effectLst/>
                <a:latin typeface="Roboto" panose="02000000000000000000" pitchFamily="2" charset="0"/>
              </a:rPr>
              <a:t>Provides the searching facilities based on various factors. Such as Reminders, Phone Numbers, Mobiles, Contacts</a:t>
            </a:r>
          </a:p>
          <a:p>
            <a:pPr algn="l">
              <a:buFont typeface="Arial" panose="020B0604020202020204" pitchFamily="34" charset="0"/>
              <a:buChar char="•"/>
            </a:pPr>
            <a:r>
              <a:rPr lang="en-US" b="0" i="0" dirty="0">
                <a:solidFill>
                  <a:srgbClr val="111111"/>
                </a:solidFill>
                <a:effectLst/>
                <a:latin typeface="Roboto" panose="02000000000000000000" pitchFamily="2" charset="0"/>
              </a:rPr>
              <a:t>College Management System also sells the employees details online for students details, employees details, courses.</a:t>
            </a:r>
          </a:p>
          <a:p>
            <a:pPr algn="l">
              <a:buFont typeface="Arial" panose="020B0604020202020204" pitchFamily="34" charset="0"/>
              <a:buChar char="•"/>
            </a:pPr>
            <a:r>
              <a:rPr lang="en-US" b="0" i="0" dirty="0">
                <a:solidFill>
                  <a:srgbClr val="111111"/>
                </a:solidFill>
                <a:effectLst/>
                <a:latin typeface="Roboto" panose="02000000000000000000" pitchFamily="2" charset="0"/>
              </a:rPr>
              <a:t>It tracks all the information of Address, Peoples, Mobiles </a:t>
            </a:r>
            <a:r>
              <a:rPr lang="en-US" b="0" i="0" dirty="0" err="1">
                <a:solidFill>
                  <a:srgbClr val="111111"/>
                </a:solidFill>
                <a:effectLst/>
                <a:latin typeface="Roboto" panose="02000000000000000000" pitchFamily="2" charset="0"/>
              </a:rPr>
              <a:t>etc</a:t>
            </a:r>
            <a:endParaRPr lang="en-US" b="0" i="0" dirty="0">
              <a:solidFill>
                <a:srgbClr val="111111"/>
              </a:solidFill>
              <a:effectLst/>
              <a:latin typeface="Roboto" panose="02000000000000000000" pitchFamily="2" charset="0"/>
            </a:endParaRPr>
          </a:p>
          <a:p>
            <a:pPr algn="l">
              <a:buFont typeface="Arial" panose="020B0604020202020204" pitchFamily="34" charset="0"/>
              <a:buChar char="•"/>
            </a:pPr>
            <a:r>
              <a:rPr lang="en-US" b="0" i="0" dirty="0">
                <a:solidFill>
                  <a:srgbClr val="111111"/>
                </a:solidFill>
                <a:effectLst/>
                <a:latin typeface="Roboto" panose="02000000000000000000" pitchFamily="2" charset="0"/>
              </a:rPr>
              <a:t>Manage the information of Address</a:t>
            </a:r>
          </a:p>
          <a:p>
            <a:pPr algn="l">
              <a:buFont typeface="Arial" panose="020B0604020202020204" pitchFamily="34" charset="0"/>
              <a:buChar char="•"/>
            </a:pPr>
            <a:r>
              <a:rPr lang="en-US" b="0" i="0" dirty="0">
                <a:solidFill>
                  <a:srgbClr val="111111"/>
                </a:solidFill>
                <a:effectLst/>
                <a:latin typeface="Roboto" panose="02000000000000000000" pitchFamily="2" charset="0"/>
              </a:rPr>
              <a:t>Shows the information and description of the Reminders, Phone Numbers</a:t>
            </a:r>
          </a:p>
          <a:p>
            <a:endParaRPr lang="en-IN" dirty="0"/>
          </a:p>
        </p:txBody>
      </p:sp>
    </p:spTree>
    <p:extLst>
      <p:ext uri="{BB962C8B-B14F-4D97-AF65-F5344CB8AC3E}">
        <p14:creationId xmlns:p14="http://schemas.microsoft.com/office/powerpoint/2010/main" val="45401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0834A-155E-4B37-B944-1F14E084F2B3}"/>
              </a:ext>
            </a:extLst>
          </p:cNvPr>
          <p:cNvSpPr>
            <a:spLocks noGrp="1"/>
          </p:cNvSpPr>
          <p:nvPr>
            <p:ph type="title"/>
          </p:nvPr>
        </p:nvSpPr>
        <p:spPr/>
        <p:txBody>
          <a:bodyPr/>
          <a:lstStyle/>
          <a:p>
            <a:pPr algn="ctr"/>
            <a:r>
              <a:rPr lang="en-US" b="1" dirty="0"/>
              <a:t>OBJECTIVE</a:t>
            </a:r>
            <a:endParaRPr lang="en-IN" b="1" dirty="0"/>
          </a:p>
        </p:txBody>
      </p:sp>
      <p:sp>
        <p:nvSpPr>
          <p:cNvPr id="3" name="Content Placeholder 2">
            <a:extLst>
              <a:ext uri="{FF2B5EF4-FFF2-40B4-BE49-F238E27FC236}">
                <a16:creationId xmlns:a16="http://schemas.microsoft.com/office/drawing/2014/main" id="{D81FCFFF-2D43-4DF6-99D4-3C40901B0B15}"/>
              </a:ext>
            </a:extLst>
          </p:cNvPr>
          <p:cNvSpPr>
            <a:spLocks noGrp="1"/>
          </p:cNvSpPr>
          <p:nvPr>
            <p:ph idx="1"/>
          </p:nvPr>
        </p:nvSpPr>
        <p:spPr/>
        <p:txBody>
          <a:bodyPr/>
          <a:lstStyle/>
          <a:p>
            <a:pPr algn="l">
              <a:buFont typeface="Arial" panose="020B0604020202020204" pitchFamily="34" charset="0"/>
              <a:buChar char="•"/>
            </a:pPr>
            <a:r>
              <a:rPr lang="en-US" b="0" i="0" dirty="0">
                <a:solidFill>
                  <a:srgbClr val="3B3835"/>
                </a:solidFill>
                <a:effectLst/>
                <a:latin typeface="Helvetica Neue"/>
              </a:rPr>
              <a:t>The main objective of the C++ Project on Contact Management System is to manage the details of Contacts , Name, Relationship status , Phone , Address &amp; Email id . It manages all the information about CONTACTS</a:t>
            </a:r>
          </a:p>
          <a:p>
            <a:pPr algn="l">
              <a:buFont typeface="Arial" panose="020B0604020202020204" pitchFamily="34" charset="0"/>
              <a:buChar char="•"/>
            </a:pPr>
            <a:r>
              <a:rPr lang="en-US" b="0" i="0" dirty="0">
                <a:solidFill>
                  <a:srgbClr val="3B3835"/>
                </a:solidFill>
                <a:effectLst/>
                <a:latin typeface="Helvetica Neue"/>
              </a:rPr>
              <a:t>The purpose of the project is to build an application program to reduce the manual work for managing the contacts ,Phone Numbers , Names , Relationship status , Address &amp; Email ids. </a:t>
            </a:r>
          </a:p>
          <a:p>
            <a:pPr algn="l">
              <a:buFont typeface="Arial" panose="020B0604020202020204" pitchFamily="34" charset="0"/>
              <a:buChar char="•"/>
            </a:pPr>
            <a:r>
              <a:rPr lang="en-US" b="0" i="0" dirty="0">
                <a:solidFill>
                  <a:srgbClr val="3B3835"/>
                </a:solidFill>
                <a:effectLst/>
                <a:latin typeface="Helvetica Neue"/>
              </a:rPr>
              <a:t>All contacts and its information is saved in text file in the parent directory .</a:t>
            </a:r>
            <a:endParaRPr lang="en-IN" dirty="0"/>
          </a:p>
        </p:txBody>
      </p:sp>
    </p:spTree>
    <p:extLst>
      <p:ext uri="{BB962C8B-B14F-4D97-AF65-F5344CB8AC3E}">
        <p14:creationId xmlns:p14="http://schemas.microsoft.com/office/powerpoint/2010/main" val="272595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0834A-155E-4B37-B944-1F14E084F2B3}"/>
              </a:ext>
            </a:extLst>
          </p:cNvPr>
          <p:cNvSpPr>
            <a:spLocks noGrp="1"/>
          </p:cNvSpPr>
          <p:nvPr>
            <p:ph type="title"/>
          </p:nvPr>
        </p:nvSpPr>
        <p:spPr/>
        <p:txBody>
          <a:bodyPr/>
          <a:lstStyle/>
          <a:p>
            <a:pPr algn="ctr"/>
            <a:r>
              <a:rPr lang="en-US" b="1" dirty="0"/>
              <a:t>OBJECTIVE</a:t>
            </a:r>
            <a:endParaRPr lang="en-IN" b="1" dirty="0"/>
          </a:p>
        </p:txBody>
      </p:sp>
      <p:sp>
        <p:nvSpPr>
          <p:cNvPr id="3" name="Content Placeholder 2">
            <a:extLst>
              <a:ext uri="{FF2B5EF4-FFF2-40B4-BE49-F238E27FC236}">
                <a16:creationId xmlns:a16="http://schemas.microsoft.com/office/drawing/2014/main" id="{D81FCFFF-2D43-4DF6-99D4-3C40901B0B15}"/>
              </a:ext>
            </a:extLst>
          </p:cNvPr>
          <p:cNvSpPr>
            <a:spLocks noGrp="1"/>
          </p:cNvSpPr>
          <p:nvPr>
            <p:ph idx="1"/>
          </p:nvPr>
        </p:nvSpPr>
        <p:spPr/>
        <p:txBody>
          <a:bodyPr/>
          <a:lstStyle/>
          <a:p>
            <a:pPr algn="l">
              <a:buFont typeface="Arial" panose="020B0604020202020204" pitchFamily="34" charset="0"/>
              <a:buChar char="•"/>
            </a:pPr>
            <a:r>
              <a:rPr lang="en-US" b="0" i="0" dirty="0">
                <a:solidFill>
                  <a:srgbClr val="3B3835"/>
                </a:solidFill>
                <a:effectLst/>
                <a:latin typeface="Helvetica Neue"/>
              </a:rPr>
              <a:t>The project is totally built at administrative end and thus only the administrator is guaranteed the access . </a:t>
            </a:r>
          </a:p>
          <a:p>
            <a:pPr algn="l">
              <a:buFont typeface="Arial" panose="020B0604020202020204" pitchFamily="34" charset="0"/>
              <a:buChar char="•"/>
            </a:pPr>
            <a:r>
              <a:rPr lang="en-US" dirty="0">
                <a:solidFill>
                  <a:srgbClr val="3B3835"/>
                </a:solidFill>
                <a:latin typeface="Helvetica Neue"/>
              </a:rPr>
              <a:t>I</a:t>
            </a:r>
            <a:r>
              <a:rPr lang="en-US" b="0" i="0" dirty="0">
                <a:solidFill>
                  <a:srgbClr val="3B3835"/>
                </a:solidFill>
                <a:effectLst/>
                <a:latin typeface="Helvetica Neue"/>
              </a:rPr>
              <a:t>nitialization of project is setup in such a way that multiple number of administrator users can access it with their special identity and password .</a:t>
            </a:r>
            <a:endParaRPr lang="en-IN" dirty="0"/>
          </a:p>
        </p:txBody>
      </p:sp>
    </p:spTree>
    <p:extLst>
      <p:ext uri="{BB962C8B-B14F-4D97-AF65-F5344CB8AC3E}">
        <p14:creationId xmlns:p14="http://schemas.microsoft.com/office/powerpoint/2010/main" val="1580018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86C6D-49A0-4AD9-A1B9-78AF7AF6D7CA}"/>
              </a:ext>
            </a:extLst>
          </p:cNvPr>
          <p:cNvSpPr>
            <a:spLocks noGrp="1"/>
          </p:cNvSpPr>
          <p:nvPr>
            <p:ph type="title"/>
          </p:nvPr>
        </p:nvSpPr>
        <p:spPr/>
        <p:txBody>
          <a:bodyPr/>
          <a:lstStyle/>
          <a:p>
            <a:pPr algn="ctr"/>
            <a:r>
              <a:rPr lang="en-IN" b="1" i="0" dirty="0">
                <a:solidFill>
                  <a:schemeClr val="bg1"/>
                </a:solidFill>
                <a:effectLst/>
                <a:latin typeface="Helvetica Neue"/>
              </a:rPr>
              <a:t>Project Methodology</a:t>
            </a:r>
            <a:endParaRPr lang="en-IN" b="1" dirty="0">
              <a:solidFill>
                <a:schemeClr val="bg1"/>
              </a:solidFill>
            </a:endParaRPr>
          </a:p>
        </p:txBody>
      </p:sp>
      <p:sp>
        <p:nvSpPr>
          <p:cNvPr id="3" name="Content Placeholder 2">
            <a:extLst>
              <a:ext uri="{FF2B5EF4-FFF2-40B4-BE49-F238E27FC236}">
                <a16:creationId xmlns:a16="http://schemas.microsoft.com/office/drawing/2014/main" id="{C3C5C85B-F69F-47A8-8815-B6A98D4AA7C3}"/>
              </a:ext>
            </a:extLst>
          </p:cNvPr>
          <p:cNvSpPr>
            <a:spLocks noGrp="1"/>
          </p:cNvSpPr>
          <p:nvPr>
            <p:ph idx="1"/>
          </p:nvPr>
        </p:nvSpPr>
        <p:spPr/>
        <p:txBody>
          <a:bodyPr/>
          <a:lstStyle/>
          <a:p>
            <a:r>
              <a:rPr lang="en-US" b="0" i="0" dirty="0">
                <a:solidFill>
                  <a:srgbClr val="3B3835"/>
                </a:solidFill>
                <a:effectLst/>
                <a:latin typeface="Helvetica Neue"/>
              </a:rPr>
              <a:t>The project will be created with the help of C++ programming Language . Basically this program is created in the C - programming language and C++ TURBO IDE (can easily be found on internet) , for utilization of special purpose functions but for simple project I tried to convert this program syntax in to the syntax of C++ to use it in Dev C++ and visual Studio</a:t>
            </a:r>
            <a:endParaRPr lang="en-IN" dirty="0"/>
          </a:p>
        </p:txBody>
      </p:sp>
    </p:spTree>
    <p:extLst>
      <p:ext uri="{BB962C8B-B14F-4D97-AF65-F5344CB8AC3E}">
        <p14:creationId xmlns:p14="http://schemas.microsoft.com/office/powerpoint/2010/main" val="1893310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86C6D-49A0-4AD9-A1B9-78AF7AF6D7CA}"/>
              </a:ext>
            </a:extLst>
          </p:cNvPr>
          <p:cNvSpPr>
            <a:spLocks noGrp="1"/>
          </p:cNvSpPr>
          <p:nvPr>
            <p:ph type="title"/>
          </p:nvPr>
        </p:nvSpPr>
        <p:spPr/>
        <p:txBody>
          <a:bodyPr/>
          <a:lstStyle/>
          <a:p>
            <a:pPr algn="ctr"/>
            <a:r>
              <a:rPr lang="en-IN" b="1" i="0" dirty="0">
                <a:solidFill>
                  <a:schemeClr val="bg1"/>
                </a:solidFill>
                <a:effectLst/>
                <a:latin typeface="Helvetica Neue"/>
              </a:rPr>
              <a:t>Project Methodology</a:t>
            </a:r>
            <a:endParaRPr lang="en-IN" b="1" dirty="0">
              <a:solidFill>
                <a:schemeClr val="bg1"/>
              </a:solidFill>
            </a:endParaRPr>
          </a:p>
        </p:txBody>
      </p:sp>
      <p:sp>
        <p:nvSpPr>
          <p:cNvPr id="3" name="Content Placeholder 2">
            <a:extLst>
              <a:ext uri="{FF2B5EF4-FFF2-40B4-BE49-F238E27FC236}">
                <a16:creationId xmlns:a16="http://schemas.microsoft.com/office/drawing/2014/main" id="{C3C5C85B-F69F-47A8-8815-B6A98D4AA7C3}"/>
              </a:ext>
            </a:extLst>
          </p:cNvPr>
          <p:cNvSpPr>
            <a:spLocks noGrp="1"/>
          </p:cNvSpPr>
          <p:nvPr>
            <p:ph idx="1"/>
          </p:nvPr>
        </p:nvSpPr>
        <p:spPr/>
        <p:txBody>
          <a:bodyPr/>
          <a:lstStyle/>
          <a:p>
            <a:r>
              <a:rPr lang="en-US" b="0" i="0" dirty="0">
                <a:solidFill>
                  <a:srgbClr val="3B3835"/>
                </a:solidFill>
                <a:effectLst/>
                <a:latin typeface="Helvetica Neue"/>
              </a:rPr>
              <a:t>This project can be developed via use of File Handling , Link Listing , and Database Structure. One thing I found is that different methods may develop the program for extra special functions but they also bring flaws . So I simplified my program by use of File Handling using “Struct” which allowed me simplicity in coding and also allowed me to make my program User friendly yet user restrictions are also part of it . </a:t>
            </a:r>
            <a:endParaRPr lang="en-IN" dirty="0"/>
          </a:p>
        </p:txBody>
      </p:sp>
    </p:spTree>
    <p:extLst>
      <p:ext uri="{BB962C8B-B14F-4D97-AF65-F5344CB8AC3E}">
        <p14:creationId xmlns:p14="http://schemas.microsoft.com/office/powerpoint/2010/main" val="3601683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28BF-9229-4CFC-96C9-C7A8002A9C4E}"/>
              </a:ext>
            </a:extLst>
          </p:cNvPr>
          <p:cNvSpPr>
            <a:spLocks noGrp="1"/>
          </p:cNvSpPr>
          <p:nvPr>
            <p:ph type="title"/>
          </p:nvPr>
        </p:nvSpPr>
        <p:spPr/>
        <p:txBody>
          <a:bodyPr/>
          <a:lstStyle/>
          <a:p>
            <a:pPr algn="ctr"/>
            <a:r>
              <a:rPr lang="en-US" b="1" dirty="0"/>
              <a:t>PARAMETER INVOVED</a:t>
            </a:r>
            <a:endParaRPr lang="en-IN" b="1" dirty="0"/>
          </a:p>
        </p:txBody>
      </p:sp>
      <p:sp>
        <p:nvSpPr>
          <p:cNvPr id="3" name="Content Placeholder 2">
            <a:extLst>
              <a:ext uri="{FF2B5EF4-FFF2-40B4-BE49-F238E27FC236}">
                <a16:creationId xmlns:a16="http://schemas.microsoft.com/office/drawing/2014/main" id="{DD281B90-60ED-4051-BC40-58AAA0728A5A}"/>
              </a:ext>
            </a:extLst>
          </p:cNvPr>
          <p:cNvSpPr>
            <a:spLocks noGrp="1"/>
          </p:cNvSpPr>
          <p:nvPr>
            <p:ph idx="1"/>
          </p:nvPr>
        </p:nvSpPr>
        <p:spPr/>
        <p:txBody>
          <a:bodyPr/>
          <a:lstStyle/>
          <a:p>
            <a:r>
              <a:rPr lang="en-US" b="0" i="0" dirty="0">
                <a:solidFill>
                  <a:srgbClr val="3B3835"/>
                </a:solidFill>
                <a:effectLst/>
                <a:latin typeface="Helvetica Neue"/>
              </a:rPr>
              <a:t> Functions </a:t>
            </a:r>
          </a:p>
          <a:p>
            <a:r>
              <a:rPr lang="en-US" b="0" i="0" dirty="0">
                <a:solidFill>
                  <a:srgbClr val="3B3835"/>
                </a:solidFill>
                <a:effectLst/>
                <a:latin typeface="Helvetica Neue"/>
              </a:rPr>
              <a:t>Switches </a:t>
            </a:r>
          </a:p>
          <a:p>
            <a:r>
              <a:rPr lang="en-US" b="0" i="0" dirty="0">
                <a:solidFill>
                  <a:srgbClr val="3B3835"/>
                </a:solidFill>
                <a:effectLst/>
                <a:latin typeface="Helvetica Neue"/>
              </a:rPr>
              <a:t>File handling </a:t>
            </a:r>
          </a:p>
          <a:p>
            <a:r>
              <a:rPr lang="en-US" b="0" i="0" dirty="0">
                <a:solidFill>
                  <a:srgbClr val="3B3835"/>
                </a:solidFill>
                <a:effectLst/>
                <a:latin typeface="Helvetica Neue"/>
              </a:rPr>
              <a:t>Structures </a:t>
            </a:r>
          </a:p>
          <a:p>
            <a:r>
              <a:rPr lang="en-US" b="0" i="0" dirty="0">
                <a:solidFill>
                  <a:srgbClr val="3B3835"/>
                </a:solidFill>
                <a:effectLst/>
                <a:latin typeface="Helvetica Neue"/>
              </a:rPr>
              <a:t>Go to statements </a:t>
            </a:r>
          </a:p>
          <a:p>
            <a:r>
              <a:rPr lang="en-US" b="0" i="0" dirty="0">
                <a:solidFill>
                  <a:srgbClr val="3B3835"/>
                </a:solidFill>
                <a:effectLst/>
                <a:latin typeface="Helvetica Neue"/>
              </a:rPr>
              <a:t>FOR Visualization Attractiveness I used “SYSTEM color scheme tag”</a:t>
            </a:r>
            <a:endParaRPr lang="en-IN" dirty="0"/>
          </a:p>
        </p:txBody>
      </p:sp>
    </p:spTree>
    <p:extLst>
      <p:ext uri="{BB962C8B-B14F-4D97-AF65-F5344CB8AC3E}">
        <p14:creationId xmlns:p14="http://schemas.microsoft.com/office/powerpoint/2010/main" val="2252116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147</TotalTime>
  <Words>906</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Century Gothic</vt:lpstr>
      <vt:lpstr>Helvetica Neue</vt:lpstr>
      <vt:lpstr>Roboto</vt:lpstr>
      <vt:lpstr>Wingdings 3</vt:lpstr>
      <vt:lpstr>Ion Boardroom</vt:lpstr>
      <vt:lpstr>CONTACT MANAGEMENT SYSTEM</vt:lpstr>
      <vt:lpstr> Content </vt:lpstr>
      <vt:lpstr>INTRODUCTION</vt:lpstr>
      <vt:lpstr>Functionalities provided by C++ Project</vt:lpstr>
      <vt:lpstr>OBJECTIVE</vt:lpstr>
      <vt:lpstr>OBJECTIVE</vt:lpstr>
      <vt:lpstr>Project Methodology</vt:lpstr>
      <vt:lpstr>Project Methodology</vt:lpstr>
      <vt:lpstr>PARAMETER INVOVED</vt:lpstr>
      <vt:lpstr>LEARNING FROM PROJECT</vt:lpstr>
      <vt:lpstr>ABOUT MY PROJECT  NOW</vt:lpstr>
      <vt:lpstr>ABOUT MY PROJECT  NOW</vt:lpstr>
      <vt:lpstr>ABOUT MY PROJECT  NOW</vt:lpstr>
      <vt:lpstr>SCOPE IN BUSINESS FIELD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MANAGEMENT SYSTEM</dc:title>
  <dc:creator>Deepak Dixit</dc:creator>
  <cp:lastModifiedBy>Deepak Dixit</cp:lastModifiedBy>
  <cp:revision>1</cp:revision>
  <dcterms:created xsi:type="dcterms:W3CDTF">2021-07-22T06:53:10Z</dcterms:created>
  <dcterms:modified xsi:type="dcterms:W3CDTF">2021-07-22T09:21:13Z</dcterms:modified>
</cp:coreProperties>
</file>