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9" r:id="rId1"/>
  </p:sldMasterIdLst>
  <p:sldIdLst>
    <p:sldId id="256" r:id="rId2"/>
    <p:sldId id="276" r:id="rId3"/>
    <p:sldId id="277" r:id="rId4"/>
    <p:sldId id="278" r:id="rId5"/>
    <p:sldId id="279" r:id="rId6"/>
    <p:sldId id="281" r:id="rId7"/>
    <p:sldId id="280" r:id="rId8"/>
    <p:sldId id="283" r:id="rId9"/>
    <p:sldId id="284" r:id="rId10"/>
    <p:sldId id="28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54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69358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90927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66958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9A389-FE0D-42C1-9EF9-3667F466720D}"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93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9A389-FE0D-42C1-9EF9-3667F466720D}"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80783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29A389-FE0D-42C1-9EF9-3667F466720D}"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528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9A389-FE0D-42C1-9EF9-3667F466720D}"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06643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29A389-FE0D-42C1-9EF9-3667F466720D}" type="datetimeFigureOut">
              <a:rPr lang="en-US" smtClean="0"/>
              <a:pPr/>
              <a:t>12/8/2022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91512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29A389-FE0D-42C1-9EF9-3667F466720D}" type="datetimeFigureOut">
              <a:rPr lang="en-US" smtClean="0"/>
              <a:pPr/>
              <a:t>12/8/2022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250536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69461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29A389-FE0D-42C1-9EF9-3667F466720D}" type="datetimeFigureOut">
              <a:rPr lang="en-US" smtClean="0"/>
              <a:pPr/>
              <a:t>12/8/2022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5F6309-656A-4988-B0DF-27D3BEC41984}"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557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60" y="1309370"/>
            <a:ext cx="9768205" cy="1406121"/>
          </a:xfrm>
        </p:spPr>
        <p:txBody>
          <a:bodyPr>
            <a:normAutofit fontScale="90000"/>
          </a:bodyPr>
          <a:lstStyle/>
          <a:p>
            <a:pPr lvl="0" algn="ctr">
              <a:lnSpc>
                <a:spcPct val="100000"/>
              </a:lnSpc>
              <a:spcBef>
                <a:spcPct val="20000"/>
              </a:spcBef>
              <a:defRPr/>
            </a:pPr>
            <a:r>
              <a:rPr lang="en-US" dirty="0"/>
              <a:t>			    </a:t>
            </a:r>
            <a:br>
              <a:rPr lang="en-US" dirty="0"/>
            </a:br>
            <a:r>
              <a:rPr lang="en-US" sz="4400" dirty="0">
                <a:latin typeface="Times New Roman" pitchFamily="18" charset="0"/>
                <a:cs typeface="Times New Roman" pitchFamily="18" charset="0"/>
              </a:rPr>
              <a:t> Mini project Presentation</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SESSION 2022-23</a:t>
            </a:r>
            <a:endParaRPr lang="en-US" sz="44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976614" y="3168869"/>
            <a:ext cx="9950000" cy="3372378"/>
          </a:xfrm>
        </p:spPr>
        <p:txBody>
          <a:bodyPr/>
          <a:lstStyle/>
          <a:p>
            <a:pPr algn="l"/>
            <a:r>
              <a:rPr lang="en-US" dirty="0"/>
              <a:t>                             </a:t>
            </a:r>
          </a:p>
          <a:p>
            <a:pPr algn="l"/>
            <a:endParaRPr lang="en-US" dirty="0"/>
          </a:p>
          <a:p>
            <a:pPr algn="l"/>
            <a:r>
              <a:rPr lang="en-US" dirty="0"/>
              <a:t>       </a:t>
            </a:r>
          </a:p>
          <a:p>
            <a:pPr algn="l"/>
            <a:r>
              <a:rPr lang="en-US" dirty="0"/>
              <a:t>         Deepak dixit			          1907190100018	 </a:t>
            </a:r>
          </a:p>
          <a:p>
            <a:pPr algn="l"/>
            <a:r>
              <a:rPr lang="en-US" dirty="0"/>
              <a:t>         </a:t>
            </a:r>
            <a:r>
              <a:rPr lang="en-US" dirty="0" err="1"/>
              <a:t>Kamruddin</a:t>
            </a:r>
            <a:r>
              <a:rPr lang="en-US" dirty="0"/>
              <a:t>		                              1907190100025  </a:t>
            </a:r>
          </a:p>
        </p:txBody>
      </p:sp>
      <p:sp>
        <p:nvSpPr>
          <p:cNvPr id="4" name="Subtitle 2"/>
          <p:cNvSpPr txBox="1"/>
          <p:nvPr/>
        </p:nvSpPr>
        <p:spPr>
          <a:xfrm>
            <a:off x="2301765" y="3246331"/>
            <a:ext cx="9714743" cy="33576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r>
              <a:rPr lang="en-US" sz="2500" cap="none" dirty="0">
                <a:latin typeface="Times New Roman" pitchFamily="18" charset="0"/>
                <a:cs typeface="Times New Roman" pitchFamily="18" charset="0"/>
              </a:rPr>
              <a:t>		</a:t>
            </a:r>
          </a:p>
          <a:p>
            <a:endParaRPr lang="en-US" sz="2500" cap="none" dirty="0">
              <a:latin typeface="Times New Roman" pitchFamily="18" charset="0"/>
              <a:cs typeface="Times New Roman" pitchFamily="18" charset="0"/>
            </a:endParaRPr>
          </a:p>
          <a:p>
            <a:r>
              <a:rPr lang="en-US" sz="2500" cap="none" dirty="0">
                <a:latin typeface="Times New Roman" pitchFamily="18" charset="0"/>
                <a:cs typeface="Times New Roman" pitchFamily="18" charset="0"/>
              </a:rPr>
              <a:t>     Member Name	           	              University Roll No</a:t>
            </a:r>
            <a:r>
              <a:rPr lang="en-US" sz="2500" dirty="0">
                <a:latin typeface="Times New Roman" pitchFamily="18" charset="0"/>
                <a:cs typeface="Times New Roman" pitchFamily="18" charset="0"/>
              </a:rPr>
              <a:t>	</a:t>
            </a:r>
          </a:p>
        </p:txBody>
      </p:sp>
      <p:sp>
        <p:nvSpPr>
          <p:cNvPr id="5" name="Title 1"/>
          <p:cNvSpPr txBox="1"/>
          <p:nvPr/>
        </p:nvSpPr>
        <p:spPr bwMode="auto">
          <a:xfrm>
            <a:off x="1615966" y="-3603"/>
            <a:ext cx="10576034" cy="126289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lnSpcReduction="10000"/>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C00000"/>
                </a:solidFill>
                <a:latin typeface="Times New Roman" pitchFamily="18" charset="0"/>
                <a:cs typeface="Times New Roman" pitchFamily="18" charset="0"/>
              </a:rPr>
              <a:t>Axis Institute Of Technology And Management</a:t>
            </a:r>
          </a:p>
          <a:p>
            <a:endParaRPr lang="en-US" sz="3200" dirty="0">
              <a:solidFill>
                <a:srgbClr val="C00000"/>
              </a:solidFill>
              <a:latin typeface="Times New Roman" pitchFamily="18" charset="0"/>
              <a:cs typeface="Times New Roman" pitchFamily="18" charset="0"/>
            </a:endParaRPr>
          </a:p>
          <a:p>
            <a:r>
              <a:rPr lang="en-US" sz="3200">
                <a:solidFill>
                  <a:srgbClr val="C00000"/>
                </a:solidFill>
                <a:latin typeface="Times New Roman" pitchFamily="18" charset="0"/>
                <a:cs typeface="Times New Roman" pitchFamily="18" charset="0"/>
              </a:rPr>
              <a:t>Computer </a:t>
            </a:r>
            <a:r>
              <a:rPr lang="en-US" sz="3200" dirty="0">
                <a:solidFill>
                  <a:srgbClr val="C00000"/>
                </a:solidFill>
                <a:latin typeface="Times New Roman" pitchFamily="18" charset="0"/>
                <a:cs typeface="Times New Roman" pitchFamily="18" charset="0"/>
              </a:rPr>
              <a:t>Science &amp; Engineering</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03"/>
            <a:ext cx="1615966" cy="126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AC28-FDB7-4F88-A1B0-A26DA2522541}"/>
              </a:ext>
            </a:extLst>
          </p:cNvPr>
          <p:cNvSpPr>
            <a:spLocks noGrp="1"/>
          </p:cNvSpPr>
          <p:nvPr>
            <p:ph type="title"/>
          </p:nvPr>
        </p:nvSpPr>
        <p:spPr/>
        <p:txBody>
          <a:bodyPr/>
          <a:lstStyle/>
          <a:p>
            <a:r>
              <a:rPr lang="en-US" dirty="0" err="1"/>
              <a:t>Refrences</a:t>
            </a:r>
            <a:endParaRPr lang="en-IN" dirty="0"/>
          </a:p>
        </p:txBody>
      </p:sp>
      <p:sp>
        <p:nvSpPr>
          <p:cNvPr id="3" name="Content Placeholder 2">
            <a:extLst>
              <a:ext uri="{FF2B5EF4-FFF2-40B4-BE49-F238E27FC236}">
                <a16:creationId xmlns:a16="http://schemas.microsoft.com/office/drawing/2014/main" id="{9F7ED71F-5DAA-4E46-B72B-E57EBFA07DE0}"/>
              </a:ext>
            </a:extLst>
          </p:cNvPr>
          <p:cNvSpPr>
            <a:spLocks noGrp="1"/>
          </p:cNvSpPr>
          <p:nvPr>
            <p:ph idx="1"/>
          </p:nvPr>
        </p:nvSpPr>
        <p:spPr/>
        <p:txBody>
          <a:bodyPr/>
          <a:lstStyle/>
          <a:p>
            <a:pPr marL="496570" indent="0" algn="l">
              <a:lnSpc>
                <a:spcPct val="103000"/>
              </a:lnSpc>
              <a:spcAft>
                <a:spcPts val="395"/>
              </a:spcAft>
              <a:buNone/>
            </a:pPr>
            <a:r>
              <a:rPr lang="en-IN" sz="1800" dirty="0" err="1">
                <a:solidFill>
                  <a:srgbClr val="000000"/>
                </a:solidFill>
                <a:effectLst/>
                <a:latin typeface="Times New Roman" panose="02020603050405020304" pitchFamily="18" charset="0"/>
                <a:ea typeface="Times New Roman" panose="02020603050405020304" pitchFamily="18" charset="0"/>
              </a:rPr>
              <a:t>CodeWithHarry</a:t>
            </a:r>
            <a:r>
              <a:rPr lang="en-IN" sz="1800" dirty="0">
                <a:solidFill>
                  <a:srgbClr val="000000"/>
                </a:solidFill>
                <a:effectLst/>
                <a:latin typeface="Times New Roman" panose="02020603050405020304" pitchFamily="18" charset="0"/>
                <a:ea typeface="Times New Roman" panose="02020603050405020304" pitchFamily="18" charset="0"/>
              </a:rPr>
              <a:t>- https://www.codewithharry.com/tutorial/python</a:t>
            </a:r>
          </a:p>
          <a:p>
            <a:pPr marL="499745" indent="0" algn="l">
              <a:lnSpc>
                <a:spcPct val="107000"/>
              </a:lnSpc>
              <a:spcAft>
                <a:spcPts val="335"/>
              </a:spcAft>
              <a:buNone/>
            </a:pPr>
            <a:r>
              <a:rPr lang="en-IN" sz="1800">
                <a:solidFill>
                  <a:srgbClr val="000000"/>
                </a:solidFill>
                <a:effectLst/>
                <a:latin typeface="Times New Roman" panose="02020603050405020304" pitchFamily="18" charset="0"/>
                <a:ea typeface="Times New Roman" panose="02020603050405020304" pitchFamily="18" charset="0"/>
              </a:rPr>
              <a:t>Learnit</a:t>
            </a:r>
            <a:r>
              <a:rPr lang="en-IN" sz="1800" dirty="0">
                <a:solidFill>
                  <a:srgbClr val="000000"/>
                </a:solidFill>
                <a:effectLst/>
                <a:latin typeface="Times New Roman" panose="02020603050405020304" pitchFamily="18" charset="0"/>
                <a:ea typeface="Times New Roman" panose="02020603050405020304" pitchFamily="18" charset="0"/>
              </a:rPr>
              <a:t>- https://www.learnit.nl/info/python</a:t>
            </a:r>
          </a:p>
          <a:p>
            <a:endParaRPr lang="en-IN" dirty="0"/>
          </a:p>
        </p:txBody>
      </p:sp>
    </p:spTree>
    <p:extLst>
      <p:ext uri="{BB962C8B-B14F-4D97-AF65-F5344CB8AC3E}">
        <p14:creationId xmlns:p14="http://schemas.microsoft.com/office/powerpoint/2010/main" val="407248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Title</a:t>
            </a:r>
            <a:endParaRPr lang="en-IN" dirty="0"/>
          </a:p>
        </p:txBody>
      </p:sp>
      <p:sp>
        <p:nvSpPr>
          <p:cNvPr id="3" name="Content Placeholder 2"/>
          <p:cNvSpPr>
            <a:spLocks noGrp="1"/>
          </p:cNvSpPr>
          <p:nvPr>
            <p:ph idx="1"/>
          </p:nvPr>
        </p:nvSpPr>
        <p:spPr/>
        <p:txBody>
          <a:bodyPr/>
          <a:lstStyle/>
          <a:p>
            <a:pPr marL="0" indent="0">
              <a:buNone/>
            </a:pPr>
            <a:r>
              <a:rPr lang="en-US" sz="2800" b="1" cap="small" dirty="0">
                <a:latin typeface="Times New Roman" panose="02020603050405020304" pitchFamily="18" charset="0"/>
                <a:cs typeface="Times New Roman" panose="02020603050405020304" pitchFamily="18" charset="0"/>
              </a:rPr>
              <a:t>Health issue management</a:t>
            </a:r>
            <a:endParaRPr lang="en-US" sz="2800" b="1" i="0" dirty="0">
              <a:solidFill>
                <a:schemeClr val="tx1"/>
              </a:solidFill>
              <a:effectLst/>
              <a:latin typeface="Times New Roman" panose="02020603050405020304" pitchFamily="18" charset="0"/>
              <a:cs typeface="Times New Roman" panose="02020603050405020304" pitchFamily="18" charset="0"/>
            </a:endParaRPr>
          </a:p>
          <a:p>
            <a:endParaRPr lang="en-IN" dirty="0"/>
          </a:p>
          <a:p>
            <a:pPr marL="0" indent="0">
              <a:buNone/>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i="0" dirty="0">
                <a:solidFill>
                  <a:srgbClr val="222222"/>
                </a:solidFill>
                <a:effectLst/>
                <a:latin typeface="Times New Roman" panose="02020603050405020304" pitchFamily="18" charset="0"/>
                <a:cs typeface="Times New Roman" panose="02020603050405020304" pitchFamily="18" charset="0"/>
              </a:rPr>
              <a:t>Health Management System In Python </a:t>
            </a:r>
            <a:r>
              <a:rPr lang="en-US" b="0" i="0" dirty="0">
                <a:solidFill>
                  <a:srgbClr val="222222"/>
                </a:solidFill>
                <a:effectLst/>
                <a:latin typeface="Times New Roman" panose="02020603050405020304" pitchFamily="18" charset="0"/>
                <a:cs typeface="Times New Roman" panose="02020603050405020304" pitchFamily="18" charset="0"/>
              </a:rPr>
              <a:t>was developed using Python Programming.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48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lang="en-IN" dirty="0"/>
          </a:p>
        </p:txBody>
      </p:sp>
      <p:sp>
        <p:nvSpPr>
          <p:cNvPr id="3" name="Content Placeholder 2"/>
          <p:cNvSpPr>
            <a:spLocks noGrp="1"/>
          </p:cNvSpPr>
          <p:nvPr>
            <p:ph idx="1"/>
          </p:nvPr>
        </p:nvSpPr>
        <p:spPr>
          <a:xfrm>
            <a:off x="1171925" y="1808411"/>
            <a:ext cx="10058400" cy="4023360"/>
          </a:xfrm>
        </p:spPr>
        <p:txBody>
          <a:bodyPr/>
          <a:lstStyle/>
          <a:p>
            <a:pPr marL="0" lvl="0" indent="0" algn="l" rtl="0">
              <a:lnSpc>
                <a:spcPct val="100000"/>
              </a:lnSpc>
              <a:spcBef>
                <a:spcPts val="0"/>
              </a:spcBef>
              <a:spcAft>
                <a:spcPts val="0"/>
              </a:spcAft>
              <a:buClr>
                <a:schemeClr val="lt2"/>
              </a:buClr>
              <a:buSzPts val="1800"/>
              <a:buNone/>
            </a:pPr>
            <a:r>
              <a:rPr lang="en-IN" sz="1800" dirty="0">
                <a:solidFill>
                  <a:srgbClr val="000000"/>
                </a:solidFill>
                <a:effectLst/>
                <a:latin typeface="Times New Roman" panose="02020603050405020304" pitchFamily="18" charset="0"/>
                <a:ea typeface="Times New Roman" panose="02020603050405020304" pitchFamily="18" charset="0"/>
              </a:rPr>
              <a:t>A Health Issue Management System Python it allows the doctors to look for a patient’s medical record and to see the various sorts of diseases and their symptoms and cures. This also allows doctors to update the disease table. Also, this software allows doctors to update a patient’s medical record or add a new patient. The design is so simple that the user won’t find any difficulties while working on it.</a:t>
            </a:r>
          </a:p>
          <a:p>
            <a:pPr marL="0" lvl="0" indent="0" algn="l" rtl="0">
              <a:lnSpc>
                <a:spcPct val="100000"/>
              </a:lnSpc>
              <a:spcBef>
                <a:spcPts val="0"/>
              </a:spcBef>
              <a:spcAft>
                <a:spcPts val="0"/>
              </a:spcAft>
              <a:buClr>
                <a:schemeClr val="lt2"/>
              </a:buClr>
              <a:buSzPts val="1800"/>
              <a:buNone/>
            </a:pPr>
            <a:endParaRPr lang="en-IN" sz="1800" dirty="0">
              <a:solidFill>
                <a:srgbClr val="000000"/>
              </a:solidFill>
              <a:latin typeface="Times New Roman" panose="02020603050405020304" pitchFamily="18" charset="0"/>
            </a:endParaRPr>
          </a:p>
          <a:p>
            <a:pPr marL="0" indent="0">
              <a:lnSpc>
                <a:spcPct val="100000"/>
              </a:lnSpc>
              <a:spcBef>
                <a:spcPts val="0"/>
              </a:spcBef>
              <a:spcAft>
                <a:spcPts val="0"/>
              </a:spcAft>
              <a:buClr>
                <a:schemeClr val="lt2"/>
              </a:buClr>
              <a:buSzPts val="1800"/>
              <a:buNone/>
            </a:pPr>
            <a:r>
              <a:rPr lang="en-IN" sz="1800" dirty="0">
                <a:solidFill>
                  <a:srgbClr val="000000"/>
                </a:solidFill>
                <a:effectLst/>
                <a:latin typeface="Times New Roman" panose="02020603050405020304" pitchFamily="18" charset="0"/>
                <a:ea typeface="Times New Roman" panose="02020603050405020304" pitchFamily="18" charset="0"/>
              </a:rPr>
              <a:t>This software will help the company to be more efficient in registration of their patients and manage appointments, records of patients. It enables doctors and admin to view and modify appointments schedules if required. The purpose of this project is to computerize all details regarding patient details and hospital details.</a:t>
            </a:r>
          </a:p>
          <a:p>
            <a:pPr marL="0" lvl="0" indent="0" algn="l" rtl="0">
              <a:lnSpc>
                <a:spcPct val="100000"/>
              </a:lnSpc>
              <a:spcBef>
                <a:spcPts val="0"/>
              </a:spcBef>
              <a:spcAft>
                <a:spcPts val="0"/>
              </a:spcAft>
              <a:buClr>
                <a:schemeClr val="lt2"/>
              </a:buClr>
              <a:buSzPts val="1800"/>
              <a:buNone/>
            </a:pPr>
            <a:endParaRPr lang="en-IN" dirty="0"/>
          </a:p>
        </p:txBody>
      </p:sp>
    </p:spTree>
    <p:extLst>
      <p:ext uri="{BB962C8B-B14F-4D97-AF65-F5344CB8AC3E}">
        <p14:creationId xmlns:p14="http://schemas.microsoft.com/office/powerpoint/2010/main" val="30931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lang="en-IN" dirty="0"/>
          </a:p>
        </p:txBody>
      </p:sp>
      <p:pic>
        <p:nvPicPr>
          <p:cNvPr id="6" name="Content Placeholder 5">
            <a:extLst>
              <a:ext uri="{FF2B5EF4-FFF2-40B4-BE49-F238E27FC236}">
                <a16:creationId xmlns:a16="http://schemas.microsoft.com/office/drawing/2014/main" id="{C9E5BD00-F9B9-4856-83D4-846826D208F6}"/>
              </a:ext>
            </a:extLst>
          </p:cNvPr>
          <p:cNvPicPr>
            <a:picLocks noGrp="1" noChangeAspect="1"/>
          </p:cNvPicPr>
          <p:nvPr>
            <p:ph idx="1"/>
          </p:nvPr>
        </p:nvPicPr>
        <p:blipFill>
          <a:blip r:embed="rId2"/>
          <a:stretch>
            <a:fillRect/>
          </a:stretch>
        </p:blipFill>
        <p:spPr>
          <a:xfrm>
            <a:off x="3496364" y="1846263"/>
            <a:ext cx="5259597" cy="4022725"/>
          </a:xfrm>
          <a:prstGeom prst="rect">
            <a:avLst/>
          </a:prstGeom>
        </p:spPr>
      </p:pic>
    </p:spTree>
    <p:extLst>
      <p:ext uri="{BB962C8B-B14F-4D97-AF65-F5344CB8AC3E}">
        <p14:creationId xmlns:p14="http://schemas.microsoft.com/office/powerpoint/2010/main" val="78263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endParaRPr lang="en-IN" dirty="0"/>
          </a:p>
        </p:txBody>
      </p:sp>
      <p:sp>
        <p:nvSpPr>
          <p:cNvPr id="3" name="Content Placeholder 2"/>
          <p:cNvSpPr>
            <a:spLocks noGrp="1"/>
          </p:cNvSpPr>
          <p:nvPr>
            <p:ph idx="1"/>
          </p:nvPr>
        </p:nvSpPr>
        <p:spPr/>
        <p:txBody>
          <a:bodyPr>
            <a:normAutofit/>
          </a:bodyPr>
          <a:lstStyle/>
          <a:p>
            <a:r>
              <a:rPr lang="en-US" sz="1800" i="0" dirty="0">
                <a:solidFill>
                  <a:srgbClr val="222222"/>
                </a:solidFill>
                <a:effectLst/>
                <a:latin typeface="Times New Roman" panose="02020603050405020304" pitchFamily="18" charset="0"/>
                <a:cs typeface="Times New Roman" panose="02020603050405020304" pitchFamily="18" charset="0"/>
              </a:rPr>
              <a:t>The Health Management System In Python was developed using Python Programming, This Health Management System Project In Python project is made as a part of the Database Management System Project using SQL Lite 3 and Python 3. This is a system that stores and retrieves data associated with medical treatment</a:t>
            </a:r>
            <a:endParaRPr lang="en-IN" sz="1800"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4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E505-FEF4-C597-4E12-408B14487FDC}"/>
              </a:ext>
            </a:extLst>
          </p:cNvPr>
          <p:cNvSpPr>
            <a:spLocks noGrp="1"/>
          </p:cNvSpPr>
          <p:nvPr>
            <p:ph type="title"/>
          </p:nvPr>
        </p:nvSpPr>
        <p:spPr/>
        <p:txBody>
          <a:bodyPr/>
          <a:lstStyle/>
          <a:p>
            <a:r>
              <a:rPr lang="en-IN" dirty="0"/>
              <a:t>Python</a:t>
            </a:r>
          </a:p>
        </p:txBody>
      </p:sp>
      <p:sp>
        <p:nvSpPr>
          <p:cNvPr id="3" name="Content Placeholder 2">
            <a:extLst>
              <a:ext uri="{FF2B5EF4-FFF2-40B4-BE49-F238E27FC236}">
                <a16:creationId xmlns:a16="http://schemas.microsoft.com/office/drawing/2014/main" id="{A5327312-FF06-D804-83C2-99FC151A8191}"/>
              </a:ext>
            </a:extLst>
          </p:cNvPr>
          <p:cNvSpPr>
            <a:spLocks noGrp="1"/>
          </p:cNvSpPr>
          <p:nvPr>
            <p:ph idx="1"/>
          </p:nvPr>
        </p:nvSpPr>
        <p:spPr/>
        <p:txBody>
          <a:bodyPr>
            <a:normAutofit/>
          </a:bodyPr>
          <a:lstStyle/>
          <a:p>
            <a:r>
              <a:rPr lang="en-US" sz="1800" b="0" i="0" dirty="0">
                <a:solidFill>
                  <a:srgbClr val="10162F"/>
                </a:solidFill>
                <a:effectLst/>
                <a:latin typeface="Times New Roman" panose="02020603050405020304" pitchFamily="18" charset="0"/>
                <a:cs typeface="Times New Roman" panose="02020603050405020304" pitchFamily="18" charset="0"/>
              </a:rPr>
              <a:t>Python is a general-purpose, versatile, and powerful programming language. It’s a great first language because Python code is concise and easy to read. Whatever you want to do, python can do it. From web development to machine learning to data science, Python is the language for you.</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72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a:t>
            </a:r>
            <a:endParaRPr lang="en-IN" dirty="0"/>
          </a:p>
        </p:txBody>
      </p:sp>
      <p:pic>
        <p:nvPicPr>
          <p:cNvPr id="6" name="Content Placeholder 5">
            <a:extLst>
              <a:ext uri="{FF2B5EF4-FFF2-40B4-BE49-F238E27FC236}">
                <a16:creationId xmlns:a16="http://schemas.microsoft.com/office/drawing/2014/main" id="{11E1A1BB-8858-40FD-9258-51AB38E2688C}"/>
              </a:ext>
            </a:extLst>
          </p:cNvPr>
          <p:cNvPicPr>
            <a:picLocks noGrp="1" noChangeAspect="1"/>
          </p:cNvPicPr>
          <p:nvPr>
            <p:ph idx="1"/>
          </p:nvPr>
        </p:nvPicPr>
        <p:blipFill>
          <a:blip r:embed="rId2"/>
          <a:stretch>
            <a:fillRect/>
          </a:stretch>
        </p:blipFill>
        <p:spPr>
          <a:xfrm>
            <a:off x="2155468" y="1828635"/>
            <a:ext cx="7473723" cy="4282915"/>
          </a:xfrm>
          <a:prstGeom prst="rect">
            <a:avLst/>
          </a:prstGeom>
        </p:spPr>
      </p:pic>
    </p:spTree>
    <p:extLst>
      <p:ext uri="{BB962C8B-B14F-4D97-AF65-F5344CB8AC3E}">
        <p14:creationId xmlns:p14="http://schemas.microsoft.com/office/powerpoint/2010/main" val="140130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3E4D-DAB7-454D-A449-273B7EDA19B6}"/>
              </a:ext>
            </a:extLst>
          </p:cNvPr>
          <p:cNvSpPr>
            <a:spLocks noGrp="1"/>
          </p:cNvSpPr>
          <p:nvPr>
            <p:ph type="title"/>
          </p:nvPr>
        </p:nvSpPr>
        <p:spPr/>
        <p:txBody>
          <a:bodyPr/>
          <a:lstStyle/>
          <a:p>
            <a:r>
              <a:rPr lang="en-US" dirty="0"/>
              <a:t>Discussion</a:t>
            </a:r>
            <a:endParaRPr lang="en-IN" dirty="0"/>
          </a:p>
        </p:txBody>
      </p:sp>
      <p:sp>
        <p:nvSpPr>
          <p:cNvPr id="8" name="TextBox 7">
            <a:extLst>
              <a:ext uri="{FF2B5EF4-FFF2-40B4-BE49-F238E27FC236}">
                <a16:creationId xmlns:a16="http://schemas.microsoft.com/office/drawing/2014/main" id="{324EF486-C3BA-4EFC-9B45-53C2CA478739}"/>
              </a:ext>
            </a:extLst>
          </p:cNvPr>
          <p:cNvSpPr txBox="1"/>
          <p:nvPr/>
        </p:nvSpPr>
        <p:spPr>
          <a:xfrm>
            <a:off x="1296955" y="1875947"/>
            <a:ext cx="10366310" cy="2120068"/>
          </a:xfrm>
          <a:prstGeom prst="rect">
            <a:avLst/>
          </a:prstGeom>
          <a:noFill/>
        </p:spPr>
        <p:txBody>
          <a:bodyPr wrap="square">
            <a:spAutoFit/>
          </a:bodyPr>
          <a:lstStyle/>
          <a:p>
            <a:pPr marL="6350" indent="-6350" algn="just">
              <a:lnSpc>
                <a:spcPct val="150000"/>
              </a:lnSpc>
              <a:spcAft>
                <a:spcPts val="15"/>
              </a:spcAft>
            </a:pPr>
            <a:r>
              <a:rPr lang="en-IN" dirty="0" err="1">
                <a:solidFill>
                  <a:srgbClr val="000000"/>
                </a:solidFill>
                <a:effectLst/>
                <a:latin typeface="Times New Roman" panose="02020603050405020304" pitchFamily="18" charset="0"/>
                <a:ea typeface="Times New Roman" panose="02020603050405020304" pitchFamily="18" charset="0"/>
              </a:rPr>
              <a:t>Effectivelycommunication</a:t>
            </a:r>
            <a:r>
              <a:rPr lang="en-IN" dirty="0">
                <a:solidFill>
                  <a:srgbClr val="000000"/>
                </a:solidFill>
                <a:effectLst/>
                <a:latin typeface="Times New Roman" panose="02020603050405020304" pitchFamily="18" charset="0"/>
                <a:ea typeface="Times New Roman" panose="02020603050405020304" pitchFamily="18" charset="0"/>
              </a:rPr>
              <a:t> between patients, </a:t>
            </a:r>
            <a:r>
              <a:rPr lang="en-IN" dirty="0" err="1">
                <a:solidFill>
                  <a:srgbClr val="000000"/>
                </a:solidFill>
                <a:effectLst/>
                <a:latin typeface="Times New Roman" panose="02020603050405020304" pitchFamily="18" charset="0"/>
                <a:ea typeface="Times New Roman" panose="02020603050405020304" pitchFamily="18" charset="0"/>
              </a:rPr>
              <a:t>physicians,nurses</a:t>
            </a:r>
            <a:r>
              <a:rPr lang="en-IN" dirty="0">
                <a:solidFill>
                  <a:srgbClr val="000000"/>
                </a:solidFill>
                <a:effectLst/>
                <a:latin typeface="Times New Roman" panose="02020603050405020304" pitchFamily="18" charset="0"/>
                <a:ea typeface="Times New Roman" panose="02020603050405020304" pitchFamily="18" charset="0"/>
              </a:rPr>
              <a:t>, pharmacists, and other healthcare professionals is vital to </a:t>
            </a:r>
            <a:r>
              <a:rPr lang="en-IN" dirty="0" err="1">
                <a:solidFill>
                  <a:srgbClr val="000000"/>
                </a:solidFill>
                <a:effectLst/>
                <a:latin typeface="Times New Roman" panose="02020603050405020304" pitchFamily="18" charset="0"/>
                <a:ea typeface="Times New Roman" panose="02020603050405020304" pitchFamily="18" charset="0"/>
              </a:rPr>
              <a:t>goodhealthcare</a:t>
            </a:r>
            <a:r>
              <a:rPr lang="en-IN" dirty="0">
                <a:solidFill>
                  <a:srgbClr val="000000"/>
                </a:solidFill>
                <a:effectLst/>
                <a:latin typeface="Times New Roman" panose="02020603050405020304" pitchFamily="18" charset="0"/>
                <a:ea typeface="Times New Roman" panose="02020603050405020304" pitchFamily="18" charset="0"/>
              </a:rPr>
              <a:t>. Current communication mechanisms, </a:t>
            </a:r>
            <a:r>
              <a:rPr lang="en-IN" dirty="0" err="1">
                <a:solidFill>
                  <a:srgbClr val="000000"/>
                </a:solidFill>
                <a:effectLst/>
                <a:latin typeface="Times New Roman" panose="02020603050405020304" pitchFamily="18" charset="0"/>
                <a:ea typeface="Times New Roman" panose="02020603050405020304" pitchFamily="18" charset="0"/>
              </a:rPr>
              <a:t>basedlargely</a:t>
            </a:r>
            <a:r>
              <a:rPr lang="en-IN" dirty="0">
                <a:solidFill>
                  <a:srgbClr val="000000"/>
                </a:solidFill>
                <a:effectLst/>
                <a:latin typeface="Times New Roman" panose="02020603050405020304" pitchFamily="18" charset="0"/>
                <a:ea typeface="Times New Roman" panose="02020603050405020304" pitchFamily="18" charset="0"/>
              </a:rPr>
              <a:t> on paper records and prescriptions, are </a:t>
            </a:r>
            <a:r>
              <a:rPr lang="en-IN" dirty="0" err="1">
                <a:solidFill>
                  <a:srgbClr val="000000"/>
                </a:solidFill>
                <a:effectLst/>
                <a:latin typeface="Times New Roman" panose="02020603050405020304" pitchFamily="18" charset="0"/>
                <a:ea typeface="Times New Roman" panose="02020603050405020304" pitchFamily="18" charset="0"/>
              </a:rPr>
              <a:t>oldfashioned</a:t>
            </a:r>
            <a:r>
              <a:rPr lang="en-IN" dirty="0">
                <a:solidFill>
                  <a:srgbClr val="000000"/>
                </a:solidFill>
                <a:effectLst/>
                <a:latin typeface="Times New Roman" panose="02020603050405020304" pitchFamily="18" charset="0"/>
                <a:ea typeface="Times New Roman" panose="02020603050405020304" pitchFamily="18" charset="0"/>
              </a:rPr>
              <a:t>, inefficient, and </a:t>
            </a:r>
            <a:r>
              <a:rPr lang="en-IN" dirty="0" err="1">
                <a:solidFill>
                  <a:srgbClr val="000000"/>
                </a:solidFill>
                <a:effectLst/>
                <a:latin typeface="Times New Roman" panose="02020603050405020304" pitchFamily="18" charset="0"/>
                <a:ea typeface="Times New Roman" panose="02020603050405020304" pitchFamily="18" charset="0"/>
              </a:rPr>
              <a:t>unreliable.When</a:t>
            </a:r>
            <a:r>
              <a:rPr lang="en-IN" dirty="0">
                <a:solidFill>
                  <a:srgbClr val="000000"/>
                </a:solidFill>
                <a:effectLst/>
                <a:latin typeface="Times New Roman" panose="02020603050405020304" pitchFamily="18" charset="0"/>
                <a:ea typeface="Times New Roman" panose="02020603050405020304" pitchFamily="18" charset="0"/>
              </a:rPr>
              <a:t> multiple healthcare professionals and facilities are involved in providing healthcare for a patient, the healthcare services provided </a:t>
            </a:r>
            <a:r>
              <a:rPr lang="en-IN" dirty="0" err="1">
                <a:solidFill>
                  <a:srgbClr val="000000"/>
                </a:solidFill>
                <a:effectLst/>
                <a:latin typeface="Times New Roman" panose="02020603050405020304" pitchFamily="18" charset="0"/>
                <a:ea typeface="Times New Roman" panose="02020603050405020304" pitchFamily="18" charset="0"/>
              </a:rPr>
              <a:t>aren’toften</a:t>
            </a:r>
            <a:r>
              <a:rPr lang="en-IN" dirty="0">
                <a:solidFill>
                  <a:srgbClr val="000000"/>
                </a:solidFill>
                <a:effectLst/>
                <a:latin typeface="Times New Roman" panose="02020603050405020304" pitchFamily="18" charset="0"/>
                <a:ea typeface="Times New Roman" panose="02020603050405020304" pitchFamily="18" charset="0"/>
              </a:rPr>
              <a:t> coordinated. Typically, a physician writes a prescription on paper </a:t>
            </a:r>
            <a:r>
              <a:rPr lang="en-IN" dirty="0" err="1">
                <a:solidFill>
                  <a:srgbClr val="000000"/>
                </a:solidFill>
                <a:effectLst/>
                <a:latin typeface="Times New Roman" panose="02020603050405020304" pitchFamily="18" charset="0"/>
                <a:ea typeface="Times New Roman" panose="02020603050405020304" pitchFamily="18" charset="0"/>
              </a:rPr>
              <a:t>andgives</a:t>
            </a:r>
            <a:r>
              <a:rPr lang="en-IN" dirty="0">
                <a:solidFill>
                  <a:srgbClr val="000000"/>
                </a:solidFill>
                <a:effectLst/>
                <a:latin typeface="Times New Roman" panose="02020603050405020304" pitchFamily="18" charset="0"/>
                <a:ea typeface="Times New Roman" panose="02020603050405020304" pitchFamily="18" charset="0"/>
              </a:rPr>
              <a:t> it to the patient</a:t>
            </a:r>
            <a:r>
              <a:rPr lang="en-IN" sz="16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63800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302B-12C4-4DC2-8334-5C4BDA5B792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9F86DAD-90A6-4A3F-B83E-D1DEDFB0B71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hospital management system could handle specific task such as securing various information of the patients. This will help them secure the data to keep patient-doctor confidentiality as well as assure them of their healing factors. It can also improve the productivity of the, health care workers and could let them accommodate more patients.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5467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756</TotalTime>
  <Words>475</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         Mini project Presentation SESSION 2022-23</vt:lpstr>
      <vt:lpstr>Project Title</vt:lpstr>
      <vt:lpstr>Project Description</vt:lpstr>
      <vt:lpstr>Project Flow</vt:lpstr>
      <vt:lpstr>Technology Used</vt:lpstr>
      <vt:lpstr>Python</vt:lpstr>
      <vt:lpstr>Screens</vt:lpstr>
      <vt:lpstr>Discussion</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Deepak Dixit</cp:lastModifiedBy>
  <cp:revision>217</cp:revision>
  <dcterms:created xsi:type="dcterms:W3CDTF">2019-09-25T05:42:00Z</dcterms:created>
  <dcterms:modified xsi:type="dcterms:W3CDTF">2022-12-07T19:52:14Z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