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62" r:id="rId7"/>
    <p:sldId id="269" r:id="rId8"/>
    <p:sldId id="265" r:id="rId9"/>
    <p:sldId id="264" r:id="rId10"/>
    <p:sldId id="263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5/3/2018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comprehensive </a:t>
            </a:r>
            <a:r>
              <a:rPr lang="en-US" dirty="0" smtClean="0"/>
              <a:t>analysis of factorization of Semi prime number &amp; possible way of  </a:t>
            </a:r>
            <a:r>
              <a:rPr lang="en-US" dirty="0"/>
              <a:t>complexity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804" y="3378209"/>
            <a:ext cx="987552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Member</a:t>
            </a:r>
          </a:p>
          <a:p>
            <a:r>
              <a:rPr lang="en-US" b="0" dirty="0" err="1" smtClean="0"/>
              <a:t>Mohammod</a:t>
            </a:r>
            <a:r>
              <a:rPr lang="en-US" b="0" dirty="0" smtClean="0"/>
              <a:t>  Al Amin Ashik 1326493</a:t>
            </a:r>
          </a:p>
          <a:p>
            <a:r>
              <a:rPr lang="en-US" b="0" dirty="0" err="1" smtClean="0"/>
              <a:t>Md</a:t>
            </a:r>
            <a:r>
              <a:rPr lang="en-US" b="0" dirty="0" smtClean="0"/>
              <a:t> </a:t>
            </a:r>
            <a:r>
              <a:rPr lang="en-US" b="0" dirty="0" err="1" smtClean="0"/>
              <a:t>Shariful</a:t>
            </a:r>
            <a:r>
              <a:rPr lang="en-US" b="0" dirty="0" smtClean="0"/>
              <a:t> Islam </a:t>
            </a:r>
            <a:r>
              <a:rPr lang="en-US" b="0" dirty="0"/>
              <a:t>1412813</a:t>
            </a:r>
          </a:p>
          <a:p>
            <a:r>
              <a:rPr lang="en-US" b="0" dirty="0" smtClean="0"/>
              <a:t>Ali Mohammad </a:t>
            </a:r>
            <a:r>
              <a:rPr lang="en-US" b="0" dirty="0" err="1" smtClean="0"/>
              <a:t>Tarif</a:t>
            </a:r>
            <a:r>
              <a:rPr lang="en-US" b="0" dirty="0" smtClean="0"/>
              <a:t> 418735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of semi prime number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far we have two equation: </a:t>
                </a:r>
              </a:p>
              <a:p>
                <a:pPr marL="402336" lvl="1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02336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 smtClean="0"/>
                  <a:t>&amp; 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</a:p>
              <a:p>
                <a:pPr marL="402336" lvl="1" indent="0">
                  <a:buNone/>
                </a:pPr>
                <a:endParaRPr lang="en-US" dirty="0" smtClean="0"/>
              </a:p>
              <a:p>
                <a:pPr marL="402336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𝒑𝒊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1" dirty="0" smtClean="0">
                    <a:latin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𝐚𝐛𝐬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)</m:t>
                    </m:r>
                  </m:oMath>
                </a14:m>
                <a:endParaRPr lang="en-US" b="1" dirty="0"/>
              </a:p>
              <a:p>
                <a:pPr marL="402336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02336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factors of n , we have to plug different value of </a:t>
            </a:r>
            <a:r>
              <a:rPr lang="en-US" dirty="0" err="1" smtClean="0"/>
              <a:t>i</a:t>
            </a:r>
            <a:r>
              <a:rPr lang="en-US" dirty="0" smtClean="0"/>
              <a:t> and x. </a:t>
            </a:r>
          </a:p>
          <a:p>
            <a:pPr lvl="1"/>
            <a:r>
              <a:rPr lang="en-US" dirty="0" smtClean="0"/>
              <a:t>We have bound for x but not for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Complexity: it’s a rather a brute-force method unless we find any pattern of </a:t>
            </a:r>
            <a:r>
              <a:rPr lang="en-US" dirty="0" err="1" smtClean="0"/>
              <a:t>i</a:t>
            </a:r>
            <a:r>
              <a:rPr lang="en-US" dirty="0" smtClean="0"/>
              <a:t> or 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</a:t>
            </a:r>
            <a:r>
              <a:rPr lang="en-US" dirty="0" smtClean="0"/>
              <a:t>work &amp; 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pattern of possible value of </a:t>
                </a:r>
                <a:r>
                  <a:rPr lang="en-US" dirty="0" err="1"/>
                  <a:t>i</a:t>
                </a:r>
                <a:r>
                  <a:rPr lang="en-US" dirty="0"/>
                  <a:t> or x</a:t>
                </a:r>
                <a:r>
                  <a:rPr lang="en-US" dirty="0" smtClean="0"/>
                  <a:t>.</a:t>
                </a:r>
              </a:p>
              <a:p>
                <a:pPr marL="82296" indent="0">
                  <a:buNone/>
                </a:pPr>
                <a:endParaRPr lang="en-US" dirty="0"/>
              </a:p>
              <a:p>
                <a:r>
                  <a:rPr lang="en-US" dirty="0" smtClean="0"/>
                  <a:t>If we can find something like,  possible value of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or x is in left or right , then we can use binary search to solve it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time.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find relation of prime factor of semi prime n1, n2, n3… In this we have chance to find solution using the equations we mentioned.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52" r="-1829" b="-3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1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7200" dirty="0" smtClean="0"/>
          </a:p>
          <a:p>
            <a:pPr marL="82296" indent="0"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77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bit in number theory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Prime Number 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Only Devisable by Itself and 1 &amp; greater than 1. </a:t>
            </a:r>
          </a:p>
          <a:p>
            <a:pPr lvl="2"/>
            <a:r>
              <a:rPr lang="en-US" dirty="0" smtClean="0"/>
              <a:t>Ex: 2,3,5,7,11… ,2</a:t>
            </a:r>
            <a:r>
              <a:rPr lang="en-US" baseline="30000" dirty="0" smtClean="0"/>
              <a:t>77,232,917</a:t>
            </a:r>
            <a:r>
              <a:rPr lang="en-US" dirty="0"/>
              <a:t> − </a:t>
            </a:r>
            <a:r>
              <a:rPr lang="en-US" dirty="0" smtClean="0"/>
              <a:t>1,…</a:t>
            </a:r>
            <a:endParaRPr lang="en-US" dirty="0"/>
          </a:p>
          <a:p>
            <a:r>
              <a:rPr lang="en-US" b="1" dirty="0" smtClean="0"/>
              <a:t>Composite Number 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Other than primer number. </a:t>
            </a:r>
          </a:p>
          <a:p>
            <a:pPr lvl="1"/>
            <a:r>
              <a:rPr lang="en-US" dirty="0" smtClean="0"/>
              <a:t>Ex: 12 , 65</a:t>
            </a:r>
          </a:p>
          <a:p>
            <a:r>
              <a:rPr lang="en-US" b="1" dirty="0" smtClean="0"/>
              <a:t>Semi Prime Number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Product of 2 prime numbers </a:t>
            </a:r>
          </a:p>
          <a:p>
            <a:pPr lvl="2"/>
            <a:r>
              <a:rPr lang="en-US" dirty="0" smtClean="0"/>
              <a:t>Ex: 5x7=35, 11*11=121</a:t>
            </a:r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Prime Factorization in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104" y="1648496"/>
            <a:ext cx="9902480" cy="45999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Importance Cryptography Algorithm’s security depend on Prime Factorization</a:t>
            </a:r>
          </a:p>
          <a:p>
            <a:pPr lvl="1"/>
            <a:r>
              <a:rPr lang="en-US" sz="2600" dirty="0" smtClean="0"/>
              <a:t>Ex : RSA</a:t>
            </a:r>
          </a:p>
          <a:p>
            <a:pPr lvl="3"/>
            <a:r>
              <a:rPr lang="en-AU" sz="2600" dirty="0">
                <a:latin typeface="Courier New" pitchFamily="49" charset="0"/>
                <a:ea typeface="ＭＳ Ｐゴシック" pitchFamily="-107" charset="-128"/>
              </a:rPr>
              <a:t>n=</a:t>
            </a:r>
            <a:r>
              <a:rPr lang="en-AU" sz="2600" dirty="0" err="1">
                <a:latin typeface="Courier New" pitchFamily="49" charset="0"/>
                <a:ea typeface="ＭＳ Ｐゴシック" pitchFamily="-107" charset="-128"/>
              </a:rPr>
              <a:t>p.q</a:t>
            </a:r>
            <a:r>
              <a:rPr lang="en-AU" sz="2600" dirty="0">
                <a:latin typeface="Courier New" pitchFamily="49" charset="0"/>
                <a:ea typeface="ＭＳ Ｐゴシック" pitchFamily="-107" charset="-128"/>
              </a:rPr>
              <a:t>  , ø(n)=(p-1)(q-1</a:t>
            </a:r>
            <a:r>
              <a:rPr lang="en-AU" sz="2600" dirty="0" smtClean="0">
                <a:latin typeface="Courier New" pitchFamily="49" charset="0"/>
                <a:ea typeface="ＭＳ Ｐゴシック" pitchFamily="-107" charset="-128"/>
              </a:rPr>
              <a:t>) ,</a:t>
            </a:r>
            <a:r>
              <a:rPr lang="en-AU" sz="2600" dirty="0">
                <a:latin typeface="Courier New" pitchFamily="49" charset="0"/>
                <a:ea typeface="ＭＳ Ｐゴシック" pitchFamily="-107" charset="-128"/>
              </a:rPr>
              <a:t> </a:t>
            </a:r>
            <a:r>
              <a:rPr lang="en-AU" sz="2600" dirty="0" err="1">
                <a:latin typeface="Courier New" pitchFamily="49" charset="0"/>
                <a:ea typeface="ＭＳ Ｐゴシック" pitchFamily="-107" charset="-128"/>
              </a:rPr>
              <a:t>e.d</a:t>
            </a:r>
            <a:r>
              <a:rPr lang="en-AU" sz="2600" dirty="0">
                <a:latin typeface="Courier New" pitchFamily="49" charset="0"/>
                <a:ea typeface="ＭＳ Ｐゴシック" pitchFamily="-107" charset="-128"/>
              </a:rPr>
              <a:t>=1 mod </a:t>
            </a:r>
            <a:r>
              <a:rPr lang="en-AU" sz="2600" dirty="0" smtClean="0">
                <a:latin typeface="Courier New" pitchFamily="49" charset="0"/>
                <a:ea typeface="ＭＳ Ｐゴシック" pitchFamily="-107" charset="-128"/>
              </a:rPr>
              <a:t>ø(n)</a:t>
            </a:r>
            <a:r>
              <a:rPr lang="en-AU" sz="2600" dirty="0" smtClean="0"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endParaRPr lang="en-AU" sz="2600" dirty="0">
              <a:latin typeface="Courier New" pitchFamily="49" charset="0"/>
              <a:ea typeface="ＭＳ Ｐゴシック" pitchFamily="-107" charset="-128"/>
            </a:endParaRPr>
          </a:p>
          <a:p>
            <a:pPr lvl="3"/>
            <a:r>
              <a:rPr lang="en-AU" sz="2600" dirty="0"/>
              <a:t>public encryption key: PU={</a:t>
            </a:r>
            <a:r>
              <a:rPr lang="en-AU" sz="2600" dirty="0" smtClean="0"/>
              <a:t>e , n}, n is known publicly </a:t>
            </a:r>
          </a:p>
          <a:p>
            <a:pPr lvl="3"/>
            <a:r>
              <a:rPr lang="en-AU" sz="2600" dirty="0" smtClean="0"/>
              <a:t>If factorization was easy then we can find p, q, </a:t>
            </a:r>
            <a:r>
              <a:rPr lang="en-AU" sz="2600" dirty="0" smtClean="0">
                <a:latin typeface="Courier New" pitchFamily="49" charset="0"/>
                <a:ea typeface="ＭＳ Ｐゴシック" pitchFamily="-107" charset="-128"/>
              </a:rPr>
              <a:t>ø(n) &amp; private key {</a:t>
            </a:r>
            <a:r>
              <a:rPr lang="en-AU" sz="2600" dirty="0" err="1" smtClean="0">
                <a:latin typeface="Courier New" pitchFamily="49" charset="0"/>
                <a:ea typeface="ＭＳ Ｐゴシック" pitchFamily="-107" charset="-128"/>
              </a:rPr>
              <a:t>d,n</a:t>
            </a:r>
            <a:r>
              <a:rPr lang="en-AU" sz="2600" dirty="0" smtClean="0">
                <a:latin typeface="Courier New" pitchFamily="49" charset="0"/>
                <a:ea typeface="ＭＳ Ｐゴシック" pitchFamily="-107" charset="-128"/>
              </a:rPr>
              <a:t>}.</a:t>
            </a:r>
          </a:p>
          <a:p>
            <a:pPr lvl="3"/>
            <a:r>
              <a:rPr lang="en-AU" sz="2600" dirty="0" smtClean="0">
                <a:latin typeface="Courier New" pitchFamily="49" charset="0"/>
                <a:ea typeface="ＭＳ Ｐゴシック" pitchFamily="-107" charset="-128"/>
              </a:rPr>
              <a:t>n is a semi prime number</a:t>
            </a:r>
          </a:p>
          <a:p>
            <a:pPr lvl="3"/>
            <a:endParaRPr lang="en-AU" sz="2600" dirty="0" smtClean="0">
              <a:latin typeface="Courier New" pitchFamily="49" charset="0"/>
              <a:ea typeface="ＭＳ Ｐゴシック" pitchFamily="-107" charset="-128"/>
            </a:endParaRPr>
          </a:p>
          <a:p>
            <a:r>
              <a:rPr lang="en-AU" sz="2600" dirty="0" smtClean="0">
                <a:latin typeface="Courier New" pitchFamily="49" charset="0"/>
                <a:ea typeface="ＭＳ Ｐゴシック" pitchFamily="-107" charset="-128"/>
              </a:rPr>
              <a:t>f(</a:t>
            </a:r>
            <a:r>
              <a:rPr lang="en-AU" sz="2600" dirty="0" err="1" smtClean="0">
                <a:latin typeface="Courier New" pitchFamily="49" charset="0"/>
                <a:ea typeface="ＭＳ Ｐゴシック" pitchFamily="-107" charset="-128"/>
              </a:rPr>
              <a:t>p,q</a:t>
            </a:r>
            <a:r>
              <a:rPr lang="en-AU" sz="2600" dirty="0" smtClean="0">
                <a:latin typeface="Courier New" pitchFamily="49" charset="0"/>
                <a:ea typeface="ＭＳ Ｐゴシック" pitchFamily="-107" charset="-128"/>
              </a:rPr>
              <a:t>)=n easy. </a:t>
            </a:r>
            <a:r>
              <a:rPr lang="en-US" sz="2600" dirty="0"/>
              <a:t>f</a:t>
            </a:r>
            <a:r>
              <a:rPr lang="en-US" sz="2600" baseline="30000" dirty="0"/>
              <a:t>−1</a:t>
            </a:r>
            <a:r>
              <a:rPr lang="en-AU" sz="2600" dirty="0" smtClean="0">
                <a:latin typeface="Courier New" pitchFamily="49" charset="0"/>
                <a:ea typeface="ＭＳ Ｐゴシック" pitchFamily="-107" charset="-128"/>
              </a:rPr>
              <a:t>(n)=?</a:t>
            </a:r>
            <a:endParaRPr lang="en-US" dirty="0" smtClean="0"/>
          </a:p>
          <a:p>
            <a:pPr marL="402336" lvl="1" indent="0">
              <a:buNone/>
            </a:pPr>
            <a:r>
              <a:rPr lang="en-AU" dirty="0" smtClean="0">
                <a:latin typeface="Courier New" pitchFamily="49" charset="0"/>
                <a:ea typeface="ＭＳ Ｐゴシック" pitchFamily="-107" charset="-128"/>
              </a:rPr>
              <a:t>	</a:t>
            </a:r>
            <a:r>
              <a:rPr lang="en-AU" dirty="0">
                <a:latin typeface="Courier New" pitchFamily="49" charset="0"/>
                <a:ea typeface="ＭＳ Ｐゴシック" pitchFamily="-107" charset="-128"/>
              </a:rPr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62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Prime factorization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82296" indent="0">
                  <a:buNone/>
                </a:pPr>
                <a:endParaRPr lang="en-US" dirty="0" smtClean="0"/>
              </a:p>
              <a:p>
                <a:r>
                  <a:rPr lang="en-US" dirty="0"/>
                  <a:t>Less </a:t>
                </a:r>
                <a:r>
                  <a:rPr lang="en-US" dirty="0" smtClean="0"/>
                  <a:t>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or so: Lookup table.</a:t>
                </a:r>
              </a:p>
              <a:p>
                <a:r>
                  <a:rPr lang="en-US" dirty="0"/>
                  <a:t>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70</m:t>
                        </m:r>
                      </m:sup>
                    </m:sSup>
                  </m:oMath>
                </a14:m>
                <a:r>
                  <a:rPr lang="en-US" dirty="0"/>
                  <a:t> or so: Richard Brent's modification of Pollard's rho algorithm.</a:t>
                </a:r>
              </a:p>
              <a:p>
                <a:r>
                  <a:rPr lang="en-US" dirty="0"/>
                  <a:t>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Lenstra</a:t>
                </a:r>
                <a:r>
                  <a:rPr lang="en-US" dirty="0"/>
                  <a:t> elliptic curve factorization</a:t>
                </a:r>
              </a:p>
              <a:p>
                <a:r>
                  <a:rPr lang="en-US" dirty="0"/>
                  <a:t>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/>
                  <a:t>: Quadratic </a:t>
                </a:r>
                <a:r>
                  <a:rPr lang="en-US" dirty="0" smtClean="0"/>
                  <a:t>Sieve (Fastest Algorithm so far)</a:t>
                </a:r>
                <a:endParaRPr lang="en-US" dirty="0"/>
              </a:p>
              <a:p>
                <a:r>
                  <a:rPr lang="en-US" dirty="0"/>
                  <a:t>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/>
                  <a:t>: General Number Field Sieve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1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noticed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8" y="1447800"/>
            <a:ext cx="10172936" cy="54102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 smtClean="0"/>
              <a:t>Prime number: 2, 3, 5, 7, 11, 13, 17, 19, 23 … 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5x5 + 5x0 = 25 = 5x5     	     7x7 + 7x0 = 49 = 7x7</a:t>
            </a:r>
          </a:p>
          <a:p>
            <a:pPr marL="82296" indent="0">
              <a:buNone/>
            </a:pPr>
            <a:r>
              <a:rPr lang="en-US" dirty="0" smtClean="0"/>
              <a:t>5x5 + 5x2 = 35 = 5x7</a:t>
            </a:r>
            <a:r>
              <a:rPr lang="en-US" dirty="0"/>
              <a:t> </a:t>
            </a:r>
            <a:r>
              <a:rPr lang="en-US" dirty="0" smtClean="0"/>
              <a:t>             7x7 </a:t>
            </a:r>
            <a:r>
              <a:rPr lang="en-US" dirty="0"/>
              <a:t>+ </a:t>
            </a:r>
            <a:r>
              <a:rPr lang="en-US" dirty="0" smtClean="0"/>
              <a:t>7x4 </a:t>
            </a:r>
            <a:r>
              <a:rPr lang="en-US" dirty="0"/>
              <a:t>= </a:t>
            </a:r>
            <a:r>
              <a:rPr lang="en-US" dirty="0" smtClean="0"/>
              <a:t>77 </a:t>
            </a:r>
            <a:r>
              <a:rPr lang="en-US" dirty="0"/>
              <a:t>= </a:t>
            </a:r>
            <a:r>
              <a:rPr lang="en-US" dirty="0" smtClean="0"/>
              <a:t>7x11</a:t>
            </a:r>
          </a:p>
          <a:p>
            <a:pPr marL="82296" indent="0">
              <a:buNone/>
            </a:pPr>
            <a:r>
              <a:rPr lang="en-US" b="1" dirty="0" smtClean="0"/>
              <a:t>5x5 + 5x6 = 55 = 5x11           7x7 </a:t>
            </a:r>
            <a:r>
              <a:rPr lang="en-US" b="1" dirty="0"/>
              <a:t>+ </a:t>
            </a:r>
            <a:r>
              <a:rPr lang="en-US" b="1" dirty="0" smtClean="0"/>
              <a:t>7x6 </a:t>
            </a:r>
            <a:r>
              <a:rPr lang="en-US" b="1" dirty="0"/>
              <a:t>= </a:t>
            </a:r>
            <a:r>
              <a:rPr lang="en-US" b="1" dirty="0" smtClean="0"/>
              <a:t>91 = 7x13</a:t>
            </a:r>
          </a:p>
          <a:p>
            <a:pPr marL="82296" indent="0">
              <a:buNone/>
            </a:pPr>
            <a:r>
              <a:rPr lang="en-US" dirty="0" smtClean="0"/>
              <a:t>5x5 + 5x8 = 64 = 5x13</a:t>
            </a:r>
            <a:r>
              <a:rPr lang="en-US" dirty="0"/>
              <a:t> </a:t>
            </a:r>
            <a:r>
              <a:rPr lang="en-US" dirty="0" smtClean="0"/>
              <a:t>  	     7x7 </a:t>
            </a:r>
            <a:r>
              <a:rPr lang="en-US" dirty="0"/>
              <a:t>+ </a:t>
            </a:r>
            <a:r>
              <a:rPr lang="en-US" dirty="0" smtClean="0"/>
              <a:t>7x10 </a:t>
            </a:r>
            <a:r>
              <a:rPr lang="en-US" dirty="0"/>
              <a:t>= 49 = </a:t>
            </a:r>
            <a:r>
              <a:rPr lang="en-US" dirty="0" smtClean="0"/>
              <a:t>7x17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17x17 + 17 x 0  =  289	      19x19 + 19 x 0  = 361       </a:t>
            </a:r>
          </a:p>
          <a:p>
            <a:pPr marL="82296" indent="0">
              <a:buNone/>
            </a:pPr>
            <a:r>
              <a:rPr lang="en-US" dirty="0"/>
              <a:t>17x17 + 17 x 2</a:t>
            </a:r>
            <a:r>
              <a:rPr lang="en-US" dirty="0" smtClean="0"/>
              <a:t>  =  323</a:t>
            </a:r>
            <a:r>
              <a:rPr lang="en-US" dirty="0"/>
              <a:t>	      19x19 + 19 x </a:t>
            </a:r>
            <a:r>
              <a:rPr lang="en-US" dirty="0" smtClean="0"/>
              <a:t>4  = 437</a:t>
            </a:r>
          </a:p>
          <a:p>
            <a:pPr marL="82296" indent="0">
              <a:buNone/>
            </a:pPr>
            <a:r>
              <a:rPr lang="en-US" b="1" dirty="0"/>
              <a:t>17x17 + 17 x 6</a:t>
            </a:r>
            <a:r>
              <a:rPr lang="en-US" b="1" dirty="0" smtClean="0"/>
              <a:t> =  391  	      19x19 </a:t>
            </a:r>
            <a:r>
              <a:rPr lang="en-US" b="1" dirty="0"/>
              <a:t>+ 19 x 6</a:t>
            </a:r>
            <a:r>
              <a:rPr lang="en-US" b="1" dirty="0" smtClean="0"/>
              <a:t> = 475 </a:t>
            </a:r>
          </a:p>
          <a:p>
            <a:pPr marL="82296" indent="0">
              <a:buNone/>
            </a:pPr>
            <a:endParaRPr lang="en-US" b="1" dirty="0" smtClean="0"/>
          </a:p>
          <a:p>
            <a:pPr marL="82296" indent="0">
              <a:buNone/>
            </a:pPr>
            <a:r>
              <a:rPr lang="en-US" b="1" dirty="0" smtClean="0"/>
              <a:t> Notice: 0,2,4,6,8,10 are devisable by 2.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3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Algorithm to generate </a:t>
            </a:r>
            <a:r>
              <a:rPr lang="en-US" dirty="0" smtClean="0"/>
              <a:t>all semi prime number n,  where </a:t>
            </a:r>
            <a:r>
              <a:rPr lang="en-US" dirty="0"/>
              <a:t>p is a factor of 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8368" lvl="2" indent="0">
              <a:buNone/>
            </a:pPr>
            <a:endParaRPr lang="en-US" dirty="0" smtClean="0"/>
          </a:p>
          <a:p>
            <a:pPr marL="658368" lvl="2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=&gt;</a:t>
            </a:r>
            <a:r>
              <a:rPr lang="en-US" dirty="0" smtClean="0"/>
              <a:t> </a:t>
            </a:r>
            <a:r>
              <a:rPr lang="en-US" sz="2800" dirty="0" smtClean="0"/>
              <a:t> d= next prime distance. </a:t>
            </a:r>
          </a:p>
          <a:p>
            <a:pPr marL="82296" indent="0">
              <a:buNone/>
            </a:pPr>
            <a:r>
              <a:rPr lang="en-US" dirty="0" smtClean="0"/>
              <a:t>	=&gt; Initialize </a:t>
            </a:r>
            <a:r>
              <a:rPr lang="en-US" dirty="0"/>
              <a:t>t=0, a= 6-d </a:t>
            </a: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	=&gt;  While(true)</a:t>
            </a:r>
          </a:p>
          <a:p>
            <a:pPr marL="923544" lvl="3" indent="0">
              <a:buNone/>
            </a:pPr>
            <a:r>
              <a:rPr lang="en-US" sz="2800" dirty="0" smtClean="0"/>
              <a:t>	=&gt; n=p.p+p.t </a:t>
            </a:r>
          </a:p>
          <a:p>
            <a:pPr marL="923544" lvl="3" indent="0">
              <a:buNone/>
            </a:pPr>
            <a:r>
              <a:rPr lang="en-US" sz="2800" dirty="0" smtClean="0"/>
              <a:t>	=&gt; output n</a:t>
            </a:r>
          </a:p>
          <a:p>
            <a:pPr marL="923544" lvl="3" indent="0">
              <a:buNone/>
            </a:pPr>
            <a:r>
              <a:rPr lang="en-US" sz="2800" dirty="0" smtClean="0"/>
              <a:t>	=&gt; t+=(6-d)</a:t>
            </a:r>
          </a:p>
          <a:p>
            <a:pPr marL="923544" lvl="3" indent="0">
              <a:buNone/>
            </a:pPr>
            <a:endParaRPr lang="en-US" dirty="0" smtClean="0"/>
          </a:p>
          <a:p>
            <a:r>
              <a:rPr lang="en-US" dirty="0" smtClean="0"/>
              <a:t>It will generate all semi prime number, but some of them are false semi prime. </a:t>
            </a:r>
          </a:p>
        </p:txBody>
      </p:sp>
    </p:spTree>
    <p:extLst>
      <p:ext uri="{BB962C8B-B14F-4D97-AF65-F5344CB8AC3E}">
        <p14:creationId xmlns:p14="http://schemas.microsoft.com/office/powerpoint/2010/main" val="39554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semi prime number n can be represented  by </a:t>
            </a:r>
            <a:endParaRPr lang="en-US" dirty="0"/>
          </a:p>
          <a:p>
            <a:pPr marL="402336" lvl="1" indent="0">
              <a:buNone/>
            </a:pPr>
            <a:r>
              <a:rPr lang="en-US" dirty="0" smtClean="0"/>
              <a:t>		some of them by: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b="1" dirty="0" smtClean="0"/>
              <a:t>p.p+p.6.i=n</a:t>
            </a:r>
          </a:p>
          <a:p>
            <a:pPr marL="402336" lvl="1" indent="0">
              <a:buNone/>
            </a:pPr>
            <a:r>
              <a:rPr lang="en-US" dirty="0" smtClean="0"/>
              <a:t>		some </a:t>
            </a:r>
            <a:r>
              <a:rPr lang="en-US" dirty="0"/>
              <a:t>of them </a:t>
            </a:r>
            <a:r>
              <a:rPr lang="en-US" dirty="0" smtClean="0"/>
              <a:t>by: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b="1" dirty="0" smtClean="0"/>
              <a:t>p.p+p.4.i=n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	all of them  by:</a:t>
            </a:r>
          </a:p>
          <a:p>
            <a:pPr marL="402336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p.p+p.2.i=n </a:t>
            </a:r>
            <a:endParaRPr lang="en-US" b="1" dirty="0"/>
          </a:p>
          <a:p>
            <a:pPr marL="402336" lvl="1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</a:t>
            </a:r>
            <a:r>
              <a:rPr lang="en-US" dirty="0" smtClean="0"/>
              <a:t> is any non negative number, p is a factor of n. </a:t>
            </a:r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8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found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the previous quadratic equation we found</a:t>
                </a:r>
                <a14:m>
                  <m:oMath xmlns:m="http://schemas.openxmlformats.org/officeDocument/2006/math">
                    <a:fld id="{F87FC290-07C9-47A4-B4AB-F4BE8D1736B8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115568" lvl="4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15568" lvl="4" indent="0">
                  <a:buNone/>
                </a:pPr>
                <a:r>
                  <a:rPr lang="en-US" sz="3200" b="0" dirty="0" smtClean="0"/>
                  <a:t>Equation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1115568" lvl="4" indent="0">
                  <a:buNone/>
                </a:pPr>
                <a:r>
                  <a:rPr lang="en-US" sz="3600" dirty="0" smtClean="0"/>
                  <a:t>Solution :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600" b="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abs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)</m:t>
                    </m:r>
                  </m:oMath>
                </a14:m>
                <a:endParaRPr lang="en-US" sz="3600" dirty="0" smtClean="0"/>
              </a:p>
              <a:p>
                <a:pPr marL="1115568" lvl="4" indent="0">
                  <a:buNone/>
                </a:pPr>
                <a:r>
                  <a:rPr lang="en-US" sz="3600" dirty="0" smtClean="0"/>
                  <a:t>Ex: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91</m:t>
                        </m:r>
                      </m:e>
                    </m:ra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3600" b="0" dirty="0" smtClean="0">
                  <a:ea typeface="Cambria Math" panose="02040503050406030204" pitchFamily="18" charset="0"/>
                </a:endParaRPr>
              </a:p>
              <a:p>
                <a:pPr marL="1115568" lvl="4" indent="0">
                  <a:buNone/>
                </a:pPr>
                <a:r>
                  <a:rPr lang="en-US" sz="3600" dirty="0" smtClean="0"/>
                  <a:t>	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91</m:t>
                        </m:r>
                      </m:e>
                    </m:ra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</m:oMath>
                </a14:m>
                <a:endParaRPr lang="en-US" sz="3600" dirty="0"/>
              </a:p>
              <a:p>
                <a:pPr marL="1115568" lvl="4" indent="0">
                  <a:buNone/>
                </a:pPr>
                <a:endParaRPr lang="en-US" sz="3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quations of semi prime number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 Sum of the two factor 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 is always divisible by 2.</a:t>
                </a:r>
              </a:p>
              <a:p>
                <a:pPr lvl="2"/>
                <a:r>
                  <a:rPr lang="en-US" sz="3600" b="1" dirty="0" err="1" smtClean="0"/>
                  <a:t>p+q</a:t>
                </a:r>
                <a:r>
                  <a:rPr lang="en-US" sz="3600" b="1" dirty="0" smtClean="0"/>
                  <a:t>= 2x -------------------------------equation 1</a:t>
                </a:r>
              </a:p>
              <a:p>
                <a:pPr lvl="2"/>
                <a:r>
                  <a:rPr lang="en-US" sz="3600" dirty="0" smtClean="0"/>
                  <a:t>Ex: 7+5=0 mod 2 , 23+17 = 0 mod 2</a:t>
                </a:r>
              </a:p>
              <a:p>
                <a:r>
                  <a:rPr lang="en-US" dirty="0" smtClean="0"/>
                  <a:t>And we know </a:t>
                </a:r>
                <a:r>
                  <a:rPr lang="en-US" sz="3300" b="1" dirty="0" err="1"/>
                  <a:t>p</a:t>
                </a:r>
                <a:r>
                  <a:rPr lang="en-US" sz="3300" b="1" dirty="0" err="1" smtClean="0"/>
                  <a:t>.q</a:t>
                </a:r>
                <a:r>
                  <a:rPr lang="en-US" sz="3300" b="1" dirty="0" smtClean="0"/>
                  <a:t> =  n ---------------------</a:t>
                </a:r>
                <a:r>
                  <a:rPr lang="en-US" sz="3300" b="1" dirty="0"/>
                  <a:t>equation </a:t>
                </a:r>
                <a:r>
                  <a:rPr lang="en-US" sz="3300" b="1" dirty="0" smtClean="0"/>
                  <a:t>2</a:t>
                </a:r>
              </a:p>
              <a:p>
                <a:r>
                  <a:rPr lang="en-US" dirty="0" smtClean="0"/>
                  <a:t>Solving the above two equation we got :</a:t>
                </a:r>
              </a:p>
              <a:p>
                <a:pPr marL="65836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𝒙𝒑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4400" b="1" dirty="0" smtClean="0"/>
              </a:p>
              <a:p>
                <a:pPr marL="658368" lvl="2" indent="0">
                  <a:buNone/>
                </a:pPr>
                <a:r>
                  <a:rPr lang="en-US" sz="4400" b="1" dirty="0" smtClean="0"/>
                  <a:t>		 &amp;  </a:t>
                </a:r>
                <a14:m>
                  <m:oMath xmlns:m="http://schemas.openxmlformats.org/officeDocument/2006/math">
                    <m:r>
                      <a:rPr lang="en-US" sz="44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4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4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sz="4400" b="1" dirty="0" smtClean="0"/>
              </a:p>
              <a:p>
                <a:pPr marL="82296" indent="0">
                  <a:buNone/>
                </a:pPr>
                <a:r>
                  <a:rPr lang="en-US" dirty="0" smtClean="0"/>
                  <a:t>Where x is a non negative number. </a:t>
                </a:r>
              </a:p>
              <a:p>
                <a:r>
                  <a:rPr lang="en-US" dirty="0" smtClean="0"/>
                  <a:t>This time we have a boundary for x:</a:t>
                </a:r>
              </a:p>
              <a:p>
                <a:pPr marL="658368" lvl="2" indent="0">
                  <a:buNone/>
                </a:pPr>
                <a:r>
                  <a:rPr lang="en-US" dirty="0" smtClean="0"/>
                  <a:t> </a:t>
                </a:r>
                <a:r>
                  <a:rPr lang="en-US" sz="3300" dirty="0" smtClean="0"/>
                  <a:t>solution for p, q only exist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300" b="1" dirty="0" smtClean="0"/>
                  <a:t> &gt; n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5" t="-2922" r="-305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4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FED04C-AD43-4E06-AD63-36D8B5E83787}">
  <ds:schemaRefs>
    <ds:schemaRef ds:uri="http://purl.org/dc/elements/1.1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199</TotalTime>
  <Words>374</Words>
  <Application>Microsoft Office PowerPoint</Application>
  <PresentationFormat>Widescreen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Cambria Math</vt:lpstr>
      <vt:lpstr>Century Gothic</vt:lpstr>
      <vt:lpstr>Courier New</vt:lpstr>
      <vt:lpstr>Verdana</vt:lpstr>
      <vt:lpstr>Wingdings 2</vt:lpstr>
      <vt:lpstr>Pressed Leaves design template</vt:lpstr>
      <vt:lpstr>A comprehensive analysis of factorization of Semi prime number &amp; possible way of  complexity reduction</vt:lpstr>
      <vt:lpstr>Little bit in number theory</vt:lpstr>
      <vt:lpstr>Importance of Prime Factorization in Cryptography</vt:lpstr>
      <vt:lpstr>Existing Prime factorization Algorithm </vt:lpstr>
      <vt:lpstr>What we noticed</vt:lpstr>
      <vt:lpstr>Our Algorithm to generate all semi prime number n,  where p is a factor of n.</vt:lpstr>
      <vt:lpstr>Pattern we found</vt:lpstr>
      <vt:lpstr>Pattern found</vt:lpstr>
      <vt:lpstr>Equations of semi prime number </vt:lpstr>
      <vt:lpstr>Equations of semi prime number </vt:lpstr>
      <vt:lpstr>Evaluation </vt:lpstr>
      <vt:lpstr>Future work &amp; 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analysis &amp; visualization of Semiprime numer factorization's complexity reduction</dc:title>
  <dc:creator>Al Amin Ashik</dc:creator>
  <cp:lastModifiedBy>Al Amin Ashik</cp:lastModifiedBy>
  <cp:revision>35</cp:revision>
  <dcterms:created xsi:type="dcterms:W3CDTF">2018-05-03T02:19:53Z</dcterms:created>
  <dcterms:modified xsi:type="dcterms:W3CDTF">2018-05-03T05:39:29Z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