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4/19/2024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4/19/2024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4/19/2024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4/19/2024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4/19/2024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4/19/2024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4/19/2024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4/19/2024</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4/19/2024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AD7C7-EFD8-EE7C-147B-A3F3CDE9120A}"/>
              </a:ext>
            </a:extLst>
          </p:cNvPr>
          <p:cNvSpPr>
            <a:spLocks noGrp="1"/>
          </p:cNvSpPr>
          <p:nvPr>
            <p:ph type="ctrTitle"/>
          </p:nvPr>
        </p:nvSpPr>
        <p:spPr/>
        <p:txBody>
          <a:bodyPr/>
          <a:lstStyle/>
          <a:p>
            <a:r>
              <a:rPr lang="en-US" dirty="0"/>
              <a:t>Guardians of Time</a:t>
            </a:r>
            <a:endParaRPr lang="en-IN" dirty="0"/>
          </a:p>
        </p:txBody>
      </p:sp>
      <p:sp>
        <p:nvSpPr>
          <p:cNvPr id="3" name="Subtitle 2">
            <a:extLst>
              <a:ext uri="{FF2B5EF4-FFF2-40B4-BE49-F238E27FC236}">
                <a16:creationId xmlns:a16="http://schemas.microsoft.com/office/drawing/2014/main" id="{C780A59F-9EA5-80E9-9F38-681952F61280}"/>
              </a:ext>
            </a:extLst>
          </p:cNvPr>
          <p:cNvSpPr>
            <a:spLocks noGrp="1"/>
          </p:cNvSpPr>
          <p:nvPr>
            <p:ph type="subTitle" idx="1"/>
          </p:nvPr>
        </p:nvSpPr>
        <p:spPr/>
        <p:txBody>
          <a:bodyPr/>
          <a:lstStyle/>
          <a:p>
            <a:r>
              <a:rPr lang="en-US" dirty="0"/>
              <a:t>A game on disaster management and industrial safety</a:t>
            </a:r>
            <a:endParaRPr lang="en-IN" dirty="0"/>
          </a:p>
        </p:txBody>
      </p:sp>
    </p:spTree>
    <p:extLst>
      <p:ext uri="{BB962C8B-B14F-4D97-AF65-F5344CB8AC3E}">
        <p14:creationId xmlns:p14="http://schemas.microsoft.com/office/powerpoint/2010/main" val="2238411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6B9B7-F86B-5272-E1AA-A5C25D77D26F}"/>
              </a:ext>
            </a:extLst>
          </p:cNvPr>
          <p:cNvSpPr>
            <a:spLocks noGrp="1"/>
          </p:cNvSpPr>
          <p:nvPr>
            <p:ph type="title"/>
          </p:nvPr>
        </p:nvSpPr>
        <p:spPr/>
        <p:txBody>
          <a:bodyPr/>
          <a:lstStyle/>
          <a:p>
            <a:r>
              <a:rPr lang="en-US" dirty="0"/>
              <a:t>Trade-offs</a:t>
            </a:r>
            <a:endParaRPr lang="en-IN" dirty="0"/>
          </a:p>
        </p:txBody>
      </p:sp>
      <p:sp>
        <p:nvSpPr>
          <p:cNvPr id="3" name="Content Placeholder 2">
            <a:extLst>
              <a:ext uri="{FF2B5EF4-FFF2-40B4-BE49-F238E27FC236}">
                <a16:creationId xmlns:a16="http://schemas.microsoft.com/office/drawing/2014/main" id="{308C23C8-ABD4-DC7E-0A32-8FB5E0A19D6D}"/>
              </a:ext>
            </a:extLst>
          </p:cNvPr>
          <p:cNvSpPr>
            <a:spLocks noGrp="1"/>
          </p:cNvSpPr>
          <p:nvPr>
            <p:ph idx="1"/>
          </p:nvPr>
        </p:nvSpPr>
        <p:spPr/>
        <p:txBody>
          <a:bodyPr/>
          <a:lstStyle/>
          <a:p>
            <a:r>
              <a:rPr lang="en-US" dirty="0">
                <a:latin typeface="Bahnschrift" panose="020B0502040204020203" pitchFamily="34" charset="0"/>
              </a:rPr>
              <a:t>The main trade-off occurs with time.</a:t>
            </a:r>
          </a:p>
          <a:p>
            <a:r>
              <a:rPr lang="en-US" dirty="0">
                <a:latin typeface="Bahnschrift" panose="020B0502040204020203" pitchFamily="34" charset="0"/>
              </a:rPr>
              <a:t>The map of the game could have been more extensive with questions that have some involvement and further application in game.</a:t>
            </a:r>
          </a:p>
          <a:p>
            <a:r>
              <a:rPr lang="en-US" dirty="0">
                <a:latin typeface="Bahnschrift" panose="020B0502040204020203" pitchFamily="34" charset="0"/>
              </a:rPr>
              <a:t>There could have been multiple levels based on different storylines with varying difficulties of questions and enemies.</a:t>
            </a:r>
          </a:p>
          <a:p>
            <a:r>
              <a:rPr lang="en-US" dirty="0">
                <a:latin typeface="Bahnschrift" panose="020B0502040204020203" pitchFamily="34" charset="0"/>
              </a:rPr>
              <a:t>The player-chasing mechanism of enemies could have been better.</a:t>
            </a:r>
          </a:p>
          <a:p>
            <a:r>
              <a:rPr lang="en-US" dirty="0">
                <a:latin typeface="Bahnschrift" panose="020B0502040204020203" pitchFamily="34" charset="0"/>
              </a:rPr>
              <a:t>The UI could be improved by adding better sprites for players.</a:t>
            </a:r>
          </a:p>
          <a:p>
            <a:endParaRPr lang="en-US" dirty="0">
              <a:latin typeface="Bahnschrift" panose="020B0502040204020203" pitchFamily="34" charset="0"/>
            </a:endParaRPr>
          </a:p>
          <a:p>
            <a:endParaRPr lang="en-US" dirty="0">
              <a:latin typeface="Bahnschrift" panose="020B0502040204020203" pitchFamily="34" charset="0"/>
            </a:endParaRPr>
          </a:p>
          <a:p>
            <a:endParaRPr lang="en-IN" dirty="0">
              <a:latin typeface="Bahnschrift" panose="020B0502040204020203" pitchFamily="34" charset="0"/>
            </a:endParaRPr>
          </a:p>
        </p:txBody>
      </p:sp>
    </p:spTree>
    <p:extLst>
      <p:ext uri="{BB962C8B-B14F-4D97-AF65-F5344CB8AC3E}">
        <p14:creationId xmlns:p14="http://schemas.microsoft.com/office/powerpoint/2010/main" val="1211947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99FFA-C862-6DBD-9B70-4B8B70EAB0A7}"/>
              </a:ext>
            </a:extLst>
          </p:cNvPr>
          <p:cNvSpPr>
            <a:spLocks noGrp="1"/>
          </p:cNvSpPr>
          <p:nvPr>
            <p:ph type="title"/>
          </p:nvPr>
        </p:nvSpPr>
        <p:spPr/>
        <p:txBody>
          <a:bodyPr/>
          <a:lstStyle/>
          <a:p>
            <a:r>
              <a:rPr lang="en-US" dirty="0"/>
              <a:t>Libraries and Packages used</a:t>
            </a:r>
            <a:endParaRPr lang="en-IN" dirty="0"/>
          </a:p>
        </p:txBody>
      </p:sp>
      <p:sp>
        <p:nvSpPr>
          <p:cNvPr id="3" name="Content Placeholder 2">
            <a:extLst>
              <a:ext uri="{FF2B5EF4-FFF2-40B4-BE49-F238E27FC236}">
                <a16:creationId xmlns:a16="http://schemas.microsoft.com/office/drawing/2014/main" id="{5C447AB3-9DB8-9F6E-9714-D70AC0D971AD}"/>
              </a:ext>
            </a:extLst>
          </p:cNvPr>
          <p:cNvSpPr>
            <a:spLocks noGrp="1"/>
          </p:cNvSpPr>
          <p:nvPr>
            <p:ph idx="1"/>
          </p:nvPr>
        </p:nvSpPr>
        <p:spPr>
          <a:xfrm>
            <a:off x="810000" y="2523945"/>
            <a:ext cx="10554574" cy="3636511"/>
          </a:xfrm>
        </p:spPr>
        <p:txBody>
          <a:bodyPr>
            <a:normAutofit fontScale="92500" lnSpcReduction="20000"/>
          </a:bodyPr>
          <a:lstStyle/>
          <a:p>
            <a:r>
              <a:rPr lang="en-US" sz="1900" dirty="0" err="1">
                <a:latin typeface="Bahnschrift" panose="020B0502040204020203" pitchFamily="34" charset="0"/>
                <a:ea typeface="Arial Unicode MS" panose="020B0604020202020204" pitchFamily="34" charset="-128"/>
                <a:cs typeface="Arial Unicode MS" panose="020B0604020202020204" pitchFamily="34" charset="-128"/>
              </a:rPr>
              <a:t>Pygame</a:t>
            </a:r>
            <a:r>
              <a:rPr lang="en-US" sz="1900" dirty="0">
                <a:latin typeface="Bahnschrift" panose="020B0502040204020203" pitchFamily="34" charset="0"/>
                <a:ea typeface="Arial Unicode MS" panose="020B0604020202020204" pitchFamily="34" charset="-128"/>
                <a:cs typeface="Arial Unicode MS" panose="020B0604020202020204" pitchFamily="34" charset="-128"/>
              </a:rPr>
              <a:t>:-</a:t>
            </a:r>
            <a:r>
              <a:rPr lang="en-US" sz="1900" dirty="0" err="1">
                <a:latin typeface="Bahnschrift" panose="020B0502040204020203" pitchFamily="34" charset="0"/>
                <a:ea typeface="Arial Unicode MS" panose="020B0604020202020204" pitchFamily="34" charset="-128"/>
                <a:cs typeface="Arial Unicode MS" panose="020B0604020202020204" pitchFamily="34" charset="-128"/>
              </a:rPr>
              <a:t>Pygame</a:t>
            </a:r>
            <a:r>
              <a:rPr lang="en-US" sz="1900" dirty="0">
                <a:latin typeface="Bahnschrift" panose="020B0502040204020203" pitchFamily="34" charset="0"/>
                <a:ea typeface="Arial Unicode MS" panose="020B0604020202020204" pitchFamily="34" charset="-128"/>
                <a:cs typeface="Arial Unicode MS" panose="020B0604020202020204" pitchFamily="34" charset="-128"/>
              </a:rPr>
              <a:t> provides functionality for graphics, sound, and input handling.</a:t>
            </a:r>
          </a:p>
          <a:p>
            <a:r>
              <a:rPr lang="en-US" sz="1900" dirty="0">
                <a:latin typeface="Bahnschrift" panose="020B0502040204020203" pitchFamily="34" charset="0"/>
                <a:ea typeface="Arial Unicode MS" panose="020B0604020202020204" pitchFamily="34" charset="-128"/>
                <a:cs typeface="Arial Unicode MS" panose="020B0604020202020204" pitchFamily="34" charset="-128"/>
              </a:rPr>
              <a:t>subprocess: This imports the subprocess module, which allows you to spawn new processes, connect to their input/output/error pipes, and obtain their return codes.</a:t>
            </a:r>
          </a:p>
          <a:p>
            <a:r>
              <a:rPr lang="en-US" sz="1900" dirty="0" err="1">
                <a:latin typeface="Bahnschrift" panose="020B0502040204020203" pitchFamily="34" charset="0"/>
                <a:ea typeface="Arial Unicode MS" panose="020B0604020202020204" pitchFamily="34" charset="-128"/>
                <a:cs typeface="Arial Unicode MS" panose="020B0604020202020204" pitchFamily="34" charset="-128"/>
              </a:rPr>
              <a:t>Moviepy.editor</a:t>
            </a:r>
            <a:r>
              <a:rPr lang="en-US" sz="1900" dirty="0">
                <a:latin typeface="Bahnschrift" panose="020B0502040204020203" pitchFamily="34" charset="0"/>
                <a:ea typeface="Arial Unicode MS" panose="020B0604020202020204" pitchFamily="34" charset="-128"/>
                <a:cs typeface="Arial Unicode MS" panose="020B0604020202020204" pitchFamily="34" charset="-128"/>
              </a:rPr>
              <a:t>: </a:t>
            </a:r>
            <a:r>
              <a:rPr lang="en-US" sz="1900" dirty="0" err="1">
                <a:latin typeface="Bahnschrift" panose="020B0502040204020203" pitchFamily="34" charset="0"/>
                <a:ea typeface="Arial Unicode MS" panose="020B0604020202020204" pitchFamily="34" charset="-128"/>
                <a:cs typeface="Arial Unicode MS" panose="020B0604020202020204" pitchFamily="34" charset="-128"/>
              </a:rPr>
              <a:t>MoviePy</a:t>
            </a:r>
            <a:r>
              <a:rPr lang="en-US" sz="1900" dirty="0">
                <a:latin typeface="Bahnschrift" panose="020B0502040204020203" pitchFamily="34" charset="0"/>
                <a:ea typeface="Arial Unicode MS" panose="020B0604020202020204" pitchFamily="34" charset="-128"/>
                <a:cs typeface="Arial Unicode MS" panose="020B0604020202020204" pitchFamily="34" charset="-128"/>
              </a:rPr>
              <a:t> is a Python library for video editing, which allows you to manipulate video files programmatically.</a:t>
            </a:r>
          </a:p>
          <a:p>
            <a:r>
              <a:rPr lang="en-US" sz="1900" dirty="0">
                <a:latin typeface="Bahnschrift" panose="020B0502040204020203" pitchFamily="34" charset="0"/>
                <a:ea typeface="Arial Unicode MS" panose="020B0604020202020204" pitchFamily="34" charset="-128"/>
                <a:cs typeface="Arial Unicode MS" panose="020B0604020202020204" pitchFamily="34" charset="-128"/>
              </a:rPr>
              <a:t>Random: This imports the random module, which provides functions for generating random numbers, choosing random elements from sequences, and shuffling sequences.</a:t>
            </a:r>
          </a:p>
          <a:p>
            <a:r>
              <a:rPr lang="en-US" sz="1900" dirty="0" err="1">
                <a:latin typeface="Bahnschrift" panose="020B0502040204020203" pitchFamily="34" charset="0"/>
                <a:ea typeface="Arial Unicode MS" panose="020B0604020202020204" pitchFamily="34" charset="-128"/>
                <a:cs typeface="Arial Unicode MS" panose="020B0604020202020204" pitchFamily="34" charset="-128"/>
              </a:rPr>
              <a:t>pygame_gui.ui_manager</a:t>
            </a:r>
            <a:r>
              <a:rPr lang="en-US" sz="1900" dirty="0">
                <a:latin typeface="Bahnschrift" panose="020B0502040204020203" pitchFamily="34" charset="0"/>
                <a:ea typeface="Arial Unicode MS" panose="020B0604020202020204" pitchFamily="34" charset="-128"/>
                <a:cs typeface="Arial Unicode MS" panose="020B0604020202020204" pitchFamily="34" charset="-128"/>
              </a:rPr>
              <a:t>:  </a:t>
            </a:r>
            <a:r>
              <a:rPr lang="en-US" sz="1900" dirty="0" err="1">
                <a:latin typeface="Bahnschrift" panose="020B0502040204020203" pitchFamily="34" charset="0"/>
                <a:ea typeface="Arial Unicode MS" panose="020B0604020202020204" pitchFamily="34" charset="-128"/>
                <a:cs typeface="Arial Unicode MS" panose="020B0604020202020204" pitchFamily="34" charset="-128"/>
              </a:rPr>
              <a:t>Pygame</a:t>
            </a:r>
            <a:r>
              <a:rPr lang="en-US" sz="1900" dirty="0">
                <a:latin typeface="Bahnschrift" panose="020B0502040204020203" pitchFamily="34" charset="0"/>
                <a:ea typeface="Arial Unicode MS" panose="020B0604020202020204" pitchFamily="34" charset="-128"/>
                <a:cs typeface="Arial Unicode MS" panose="020B0604020202020204" pitchFamily="34" charset="-128"/>
              </a:rPr>
              <a:t> GUI is a graphical user interface library built on top of </a:t>
            </a:r>
            <a:r>
              <a:rPr lang="en-US" sz="1900" dirty="0" err="1">
                <a:latin typeface="Bahnschrift" panose="020B0502040204020203" pitchFamily="34" charset="0"/>
                <a:ea typeface="Arial Unicode MS" panose="020B0604020202020204" pitchFamily="34" charset="-128"/>
                <a:cs typeface="Arial Unicode MS" panose="020B0604020202020204" pitchFamily="34" charset="-128"/>
              </a:rPr>
              <a:t>Pygame</a:t>
            </a:r>
            <a:r>
              <a:rPr lang="en-US" sz="1900" dirty="0">
                <a:latin typeface="Bahnschrift" panose="020B0502040204020203" pitchFamily="34" charset="0"/>
                <a:ea typeface="Arial Unicode MS" panose="020B0604020202020204" pitchFamily="34" charset="-128"/>
                <a:cs typeface="Arial Unicode MS" panose="020B0604020202020204" pitchFamily="34" charset="-128"/>
              </a:rPr>
              <a:t>, allowing you to create and manage user interfaces in your </a:t>
            </a:r>
            <a:r>
              <a:rPr lang="en-US" sz="1900" dirty="0" err="1">
                <a:latin typeface="Bahnschrift" panose="020B0502040204020203" pitchFamily="34" charset="0"/>
                <a:ea typeface="Arial Unicode MS" panose="020B0604020202020204" pitchFamily="34" charset="-128"/>
                <a:cs typeface="Arial Unicode MS" panose="020B0604020202020204" pitchFamily="34" charset="-128"/>
              </a:rPr>
              <a:t>Pygame</a:t>
            </a:r>
            <a:r>
              <a:rPr lang="en-US" sz="1900" dirty="0">
                <a:latin typeface="Bahnschrift" panose="020B0502040204020203" pitchFamily="34" charset="0"/>
                <a:ea typeface="Arial Unicode MS" panose="020B0604020202020204" pitchFamily="34" charset="-128"/>
                <a:cs typeface="Arial Unicode MS" panose="020B0604020202020204" pitchFamily="34" charset="-128"/>
              </a:rPr>
              <a:t> applications.</a:t>
            </a:r>
          </a:p>
          <a:p>
            <a:r>
              <a:rPr lang="en-US" sz="1900" dirty="0">
                <a:latin typeface="Bahnschrift" panose="020B0502040204020203" pitchFamily="34" charset="0"/>
                <a:ea typeface="Arial Unicode MS" panose="020B0604020202020204" pitchFamily="34" charset="-128"/>
                <a:cs typeface="Arial Unicode MS" panose="020B0604020202020204" pitchFamily="34" charset="-128"/>
              </a:rPr>
              <a:t>from </a:t>
            </a:r>
            <a:r>
              <a:rPr lang="en-US" sz="1900" dirty="0" err="1">
                <a:latin typeface="Bahnschrift" panose="020B0502040204020203" pitchFamily="34" charset="0"/>
                <a:ea typeface="Arial Unicode MS" panose="020B0604020202020204" pitchFamily="34" charset="-128"/>
                <a:cs typeface="Arial Unicode MS" panose="020B0604020202020204" pitchFamily="34" charset="-128"/>
              </a:rPr>
              <a:t>pgu</a:t>
            </a:r>
            <a:r>
              <a:rPr lang="en-US" sz="1900" dirty="0">
                <a:latin typeface="Bahnschrift" panose="020B0502040204020203" pitchFamily="34" charset="0"/>
                <a:ea typeface="Arial Unicode MS" panose="020B0604020202020204" pitchFamily="34" charset="-128"/>
                <a:cs typeface="Arial Unicode MS" panose="020B0604020202020204" pitchFamily="34" charset="-128"/>
              </a:rPr>
              <a:t> import </a:t>
            </a:r>
            <a:r>
              <a:rPr lang="en-US" sz="1900" dirty="0" err="1">
                <a:latin typeface="Bahnschrift" panose="020B0502040204020203" pitchFamily="34" charset="0"/>
                <a:ea typeface="Arial Unicode MS" panose="020B0604020202020204" pitchFamily="34" charset="-128"/>
                <a:cs typeface="Arial Unicode MS" panose="020B0604020202020204" pitchFamily="34" charset="-128"/>
              </a:rPr>
              <a:t>gui</a:t>
            </a:r>
            <a:r>
              <a:rPr lang="en-US" sz="1900" dirty="0">
                <a:latin typeface="Bahnschrift" panose="020B0502040204020203" pitchFamily="34" charset="0"/>
                <a:ea typeface="Arial Unicode MS" panose="020B0604020202020204" pitchFamily="34" charset="-128"/>
                <a:cs typeface="Arial Unicode MS" panose="020B0604020202020204" pitchFamily="34" charset="-128"/>
              </a:rPr>
              <a:t>: It  is another graphical user interface library for </a:t>
            </a:r>
            <a:r>
              <a:rPr lang="en-US" sz="1900" dirty="0" err="1">
                <a:latin typeface="Bahnschrift" panose="020B0502040204020203" pitchFamily="34" charset="0"/>
                <a:ea typeface="Arial Unicode MS" panose="020B0604020202020204" pitchFamily="34" charset="-128"/>
                <a:cs typeface="Arial Unicode MS" panose="020B0604020202020204" pitchFamily="34" charset="-128"/>
              </a:rPr>
              <a:t>Pygame</a:t>
            </a:r>
            <a:r>
              <a:rPr lang="en-US" sz="1900" dirty="0">
                <a:latin typeface="Bahnschrift" panose="020B0502040204020203" pitchFamily="34" charset="0"/>
                <a:ea typeface="Arial Unicode MS" panose="020B0604020202020204" pitchFamily="34" charset="-128"/>
                <a:cs typeface="Arial Unicode MS" panose="020B0604020202020204" pitchFamily="34" charset="-128"/>
              </a:rPr>
              <a:t>, providing widgets and tools for creating GUIs in </a:t>
            </a:r>
            <a:r>
              <a:rPr lang="en-US" sz="1900" dirty="0" err="1">
                <a:latin typeface="Bahnschrift" panose="020B0502040204020203" pitchFamily="34" charset="0"/>
                <a:ea typeface="Arial Unicode MS" panose="020B0604020202020204" pitchFamily="34" charset="-128"/>
                <a:cs typeface="Arial Unicode MS" panose="020B0604020202020204" pitchFamily="34" charset="-128"/>
              </a:rPr>
              <a:t>Pygame</a:t>
            </a:r>
            <a:r>
              <a:rPr lang="en-US" sz="1900" dirty="0">
                <a:latin typeface="Bahnschrift" panose="020B0502040204020203" pitchFamily="34" charset="0"/>
                <a:ea typeface="Arial Unicode MS" panose="020B0604020202020204" pitchFamily="34" charset="-128"/>
                <a:cs typeface="Arial Unicode MS" panose="020B0604020202020204" pitchFamily="34" charset="-128"/>
              </a:rPr>
              <a:t> applications.</a:t>
            </a:r>
          </a:p>
          <a:p>
            <a:r>
              <a:rPr lang="en-US" sz="1900" dirty="0">
                <a:latin typeface="Bahnschrift" panose="020B0502040204020203" pitchFamily="34" charset="0"/>
                <a:ea typeface="Arial Unicode MS" panose="020B0604020202020204" pitchFamily="34" charset="-128"/>
                <a:cs typeface="Arial Unicode MS" panose="020B0604020202020204" pitchFamily="34" charset="-128"/>
              </a:rPr>
              <a:t>Csv,os,cv2,sys: These are used for various image and video processing, I/O process.</a:t>
            </a:r>
          </a:p>
          <a:p>
            <a:endParaRPr lang="en-IN" dirty="0"/>
          </a:p>
        </p:txBody>
      </p:sp>
    </p:spTree>
    <p:extLst>
      <p:ext uri="{BB962C8B-B14F-4D97-AF65-F5344CB8AC3E}">
        <p14:creationId xmlns:p14="http://schemas.microsoft.com/office/powerpoint/2010/main" val="412223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D9BAA-18BC-5FED-8144-F8B3BFADD99E}"/>
              </a:ext>
            </a:extLst>
          </p:cNvPr>
          <p:cNvSpPr>
            <a:spLocks noGrp="1"/>
          </p:cNvSpPr>
          <p:nvPr>
            <p:ph type="title"/>
          </p:nvPr>
        </p:nvSpPr>
        <p:spPr>
          <a:xfrm>
            <a:off x="678025" y="999202"/>
            <a:ext cx="10571998" cy="970450"/>
          </a:xfrm>
        </p:spPr>
        <p:txBody>
          <a:bodyPr/>
          <a:lstStyle/>
          <a:p>
            <a:r>
              <a:rPr lang="en-US" dirty="0"/>
              <a:t>Social Cause</a:t>
            </a:r>
            <a:br>
              <a:rPr lang="en-US" dirty="0"/>
            </a:br>
            <a:r>
              <a:rPr lang="en-US" sz="2400" b="1" i="1" dirty="0"/>
              <a:t>Addressing the pressing issue of safety in industrial settings. </a:t>
            </a:r>
            <a:br>
              <a:rPr lang="en-US" b="1" i="1" dirty="0"/>
            </a:br>
            <a:endParaRPr lang="en-IN" dirty="0"/>
          </a:p>
        </p:txBody>
      </p:sp>
      <p:sp>
        <p:nvSpPr>
          <p:cNvPr id="3" name="Content Placeholder 2">
            <a:extLst>
              <a:ext uri="{FF2B5EF4-FFF2-40B4-BE49-F238E27FC236}">
                <a16:creationId xmlns:a16="http://schemas.microsoft.com/office/drawing/2014/main" id="{062D95BE-1B3F-5CFC-A571-63610823DDC7}"/>
              </a:ext>
            </a:extLst>
          </p:cNvPr>
          <p:cNvSpPr>
            <a:spLocks noGrp="1"/>
          </p:cNvSpPr>
          <p:nvPr>
            <p:ph idx="1"/>
          </p:nvPr>
        </p:nvSpPr>
        <p:spPr/>
        <p:txBody>
          <a:bodyPr/>
          <a:lstStyle/>
          <a:p>
            <a:r>
              <a:rPr lang="en-US" dirty="0">
                <a:latin typeface="Bahnschrift" panose="020B0502040204020203" pitchFamily="34" charset="0"/>
                <a:ea typeface="Arial Unicode MS" panose="020B0604020202020204" pitchFamily="34" charset="-128"/>
                <a:cs typeface="Arial Unicode MS" panose="020B0604020202020204" pitchFamily="34" charset="-128"/>
              </a:rPr>
              <a:t>Thousands of workers lose their lives each year due to workplace accidents and occupational hazards.</a:t>
            </a:r>
          </a:p>
          <a:p>
            <a:r>
              <a:rPr lang="en-US" dirty="0">
                <a:latin typeface="Bahnschrift" panose="020B0502040204020203" pitchFamily="34" charset="0"/>
                <a:ea typeface="Arial Unicode MS" panose="020B0604020202020204" pitchFamily="34" charset="-128"/>
                <a:cs typeface="Arial Unicode MS" panose="020B0604020202020204" pitchFamily="34" charset="-128"/>
              </a:rPr>
              <a:t>Less addressed issue due to non-frequent occurrence.</a:t>
            </a:r>
          </a:p>
          <a:p>
            <a:r>
              <a:rPr lang="en-US" dirty="0">
                <a:latin typeface="Bahnschrift" panose="020B0502040204020203" pitchFamily="34" charset="0"/>
                <a:ea typeface="Arial Unicode MS" panose="020B0604020202020204" pitchFamily="34" charset="-128"/>
                <a:cs typeface="Arial Unicode MS" panose="020B0604020202020204" pitchFamily="34" charset="-128"/>
              </a:rPr>
              <a:t>However their impact can be catastrophic.</a:t>
            </a:r>
          </a:p>
          <a:p>
            <a:r>
              <a:rPr lang="en-US" dirty="0">
                <a:latin typeface="Bahnschrift" panose="020B0502040204020203" pitchFamily="34" charset="0"/>
                <a:ea typeface="Arial Unicode MS" panose="020B0604020202020204" pitchFamily="34" charset="-128"/>
                <a:cs typeface="Arial Unicode MS" panose="020B0604020202020204" pitchFamily="34" charset="-128"/>
              </a:rPr>
              <a:t>More importance and attention are required in this field.</a:t>
            </a:r>
          </a:p>
          <a:p>
            <a:endParaRPr lang="en-IN" dirty="0">
              <a:latin typeface="Bahnschrift" panose="020B0502040204020203" pitchFamily="34" charset="0"/>
            </a:endParaRPr>
          </a:p>
        </p:txBody>
      </p:sp>
    </p:spTree>
    <p:extLst>
      <p:ext uri="{BB962C8B-B14F-4D97-AF65-F5344CB8AC3E}">
        <p14:creationId xmlns:p14="http://schemas.microsoft.com/office/powerpoint/2010/main" val="553536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416AD-0F37-3C90-4064-3FE5B71EEBDF}"/>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CB2C9A12-049B-2805-B219-3035A2A40790}"/>
              </a:ext>
            </a:extLst>
          </p:cNvPr>
          <p:cNvSpPr>
            <a:spLocks noGrp="1"/>
          </p:cNvSpPr>
          <p:nvPr>
            <p:ph idx="1"/>
          </p:nvPr>
        </p:nvSpPr>
        <p:spPr/>
        <p:txBody>
          <a:bodyPr/>
          <a:lstStyle/>
          <a:p>
            <a:pPr algn="l"/>
            <a:r>
              <a:rPr lang="en-US" dirty="0">
                <a:latin typeface="Bahnschrift" panose="020B0502040204020203" pitchFamily="34" charset="0"/>
              </a:rPr>
              <a:t>Most of the industrial hazards occur due to ignorance of safety norms.</a:t>
            </a:r>
          </a:p>
          <a:p>
            <a:pPr marL="0" indent="0" algn="l">
              <a:buNone/>
            </a:pPr>
            <a:endParaRPr lang="en-IN" dirty="0">
              <a:latin typeface="Bahnschrift" panose="020B0502040204020203" pitchFamily="34" charset="0"/>
            </a:endParaRPr>
          </a:p>
          <a:p>
            <a:pPr algn="l"/>
            <a:r>
              <a:rPr lang="en-US" dirty="0">
                <a:latin typeface="Bahnschrift" panose="020B0502040204020203" pitchFamily="34" charset="0"/>
              </a:rPr>
              <a:t>This can be either due to capitalize more profit or due to simple ignorance.</a:t>
            </a:r>
          </a:p>
          <a:p>
            <a:pPr marL="0" indent="0" algn="l">
              <a:buNone/>
            </a:pPr>
            <a:endParaRPr lang="en-US" dirty="0">
              <a:latin typeface="Bahnschrift" panose="020B0502040204020203" pitchFamily="34" charset="0"/>
            </a:endParaRPr>
          </a:p>
          <a:p>
            <a:pPr algn="l"/>
            <a:r>
              <a:rPr lang="en-US" dirty="0">
                <a:latin typeface="Bahnschrift" panose="020B0502040204020203" pitchFamily="34" charset="0"/>
              </a:rPr>
              <a:t>While greediness to earn more is a separate concern, ignorance can be lessened through innovative methods spreading awareness.</a:t>
            </a:r>
          </a:p>
          <a:p>
            <a:endParaRPr lang="en-IN" dirty="0">
              <a:latin typeface="Bahnschrift" panose="020B0502040204020203" pitchFamily="34" charset="0"/>
            </a:endParaRPr>
          </a:p>
        </p:txBody>
      </p:sp>
    </p:spTree>
    <p:extLst>
      <p:ext uri="{BB962C8B-B14F-4D97-AF65-F5344CB8AC3E}">
        <p14:creationId xmlns:p14="http://schemas.microsoft.com/office/powerpoint/2010/main" val="1001188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80047-5D9A-C6D6-84B7-6C8C8E50648E}"/>
              </a:ext>
            </a:extLst>
          </p:cNvPr>
          <p:cNvSpPr>
            <a:spLocks noGrp="1"/>
          </p:cNvSpPr>
          <p:nvPr>
            <p:ph type="title"/>
          </p:nvPr>
        </p:nvSpPr>
        <p:spPr/>
        <p:txBody>
          <a:bodyPr/>
          <a:lstStyle/>
          <a:p>
            <a:r>
              <a:rPr lang="en-US" dirty="0"/>
              <a:t>Gamification of Cause</a:t>
            </a:r>
            <a:endParaRPr lang="en-IN" dirty="0"/>
          </a:p>
        </p:txBody>
      </p:sp>
      <p:sp>
        <p:nvSpPr>
          <p:cNvPr id="3" name="Content Placeholder 2">
            <a:extLst>
              <a:ext uri="{FF2B5EF4-FFF2-40B4-BE49-F238E27FC236}">
                <a16:creationId xmlns:a16="http://schemas.microsoft.com/office/drawing/2014/main" id="{9F88E0DB-FDA8-EE8A-0300-AFCE191C62C9}"/>
              </a:ext>
            </a:extLst>
          </p:cNvPr>
          <p:cNvSpPr>
            <a:spLocks noGrp="1"/>
          </p:cNvSpPr>
          <p:nvPr>
            <p:ph idx="1"/>
          </p:nvPr>
        </p:nvSpPr>
        <p:spPr/>
        <p:txBody>
          <a:bodyPr/>
          <a:lstStyle/>
          <a:p>
            <a:pPr marL="0" indent="0">
              <a:buNone/>
            </a:pPr>
            <a:r>
              <a:rPr lang="en-US" b="1" dirty="0">
                <a:latin typeface="Bahnschrift" panose="020B0502040204020203" pitchFamily="34" charset="0"/>
                <a:ea typeface="Artifakt Element Heavy" panose="020B0B03050000020004" pitchFamily="34" charset="0"/>
              </a:rPr>
              <a:t>Case study: Bhopal Gas Tragedy</a:t>
            </a:r>
          </a:p>
          <a:p>
            <a:pPr marL="0" indent="0">
              <a:buNone/>
            </a:pPr>
            <a:r>
              <a:rPr lang="en-US" dirty="0">
                <a:latin typeface="Bahnschrift" panose="020B0502040204020203" pitchFamily="34" charset="0"/>
                <a:ea typeface="Artifakt Element Heavy" panose="020B0B03050000020004" pitchFamily="34" charset="0"/>
              </a:rPr>
              <a:t>Our game is based on a storyline setup in a gas plant.</a:t>
            </a:r>
          </a:p>
          <a:p>
            <a:pPr marL="0" indent="0">
              <a:buNone/>
            </a:pPr>
            <a:r>
              <a:rPr lang="en-US" dirty="0">
                <a:latin typeface="Bahnschrift" panose="020B0502040204020203" pitchFamily="34" charset="0"/>
                <a:ea typeface="Artifakt Element Heavy" panose="020B0B03050000020004" pitchFamily="34" charset="0"/>
              </a:rPr>
              <a:t>The game underscores the importance of disaster management and precautionary measures.</a:t>
            </a:r>
          </a:p>
          <a:p>
            <a:pPr marL="0" indent="0">
              <a:buNone/>
            </a:pPr>
            <a:r>
              <a:rPr lang="en-US" dirty="0">
                <a:latin typeface="Bahnschrift" panose="020B0502040204020203" pitchFamily="34" charset="0"/>
                <a:ea typeface="Artifakt Element Heavy" panose="020B0B03050000020004" pitchFamily="34" charset="0"/>
              </a:rPr>
              <a:t>The player is required to navigate through the gas plant, find the bunkers and gas towers, solve the questions related to safety and disaster management and prevent the occurrence of disaster.</a:t>
            </a:r>
          </a:p>
          <a:p>
            <a:pPr marL="0" indent="0">
              <a:buNone/>
            </a:pPr>
            <a:r>
              <a:rPr lang="en-US" dirty="0">
                <a:latin typeface="Bahnschrift" panose="020B0502040204020203" pitchFamily="34" charset="0"/>
                <a:ea typeface="Artifakt Element Heavy" panose="020B0B03050000020004" pitchFamily="34" charset="0"/>
              </a:rPr>
              <a:t>Any small flaw in the industrial level can cause lives, therefore you proceed only when you answer correctly. If wrong, the plant explodes, and you lose.</a:t>
            </a:r>
          </a:p>
          <a:p>
            <a:endParaRPr lang="en-IN" dirty="0">
              <a:latin typeface="Bahnschrift" panose="020B0502040204020203" pitchFamily="34" charset="0"/>
              <a:ea typeface="Artifakt Element Heavy" panose="020B0B03050000020004" pitchFamily="34" charset="0"/>
            </a:endParaRPr>
          </a:p>
        </p:txBody>
      </p:sp>
    </p:spTree>
    <p:extLst>
      <p:ext uri="{BB962C8B-B14F-4D97-AF65-F5344CB8AC3E}">
        <p14:creationId xmlns:p14="http://schemas.microsoft.com/office/powerpoint/2010/main" val="278659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F5EDB-5DD5-A0F0-C0F9-FCBA35B93FF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C5A8EFD-4E09-15DB-A688-7D2C09F0044E}"/>
              </a:ext>
            </a:extLst>
          </p:cNvPr>
          <p:cNvSpPr>
            <a:spLocks noGrp="1"/>
          </p:cNvSpPr>
          <p:nvPr>
            <p:ph idx="1"/>
          </p:nvPr>
        </p:nvSpPr>
        <p:spPr>
          <a:xfrm>
            <a:off x="827424" y="2523945"/>
            <a:ext cx="10554574" cy="3636511"/>
          </a:xfrm>
        </p:spPr>
        <p:txBody>
          <a:bodyPr/>
          <a:lstStyle/>
          <a:p>
            <a:pPr marL="0" indent="0" algn="l">
              <a:buNone/>
            </a:pPr>
            <a:r>
              <a:rPr lang="en-US" dirty="0">
                <a:latin typeface="Bahnschrift" panose="020B0502040204020203" pitchFamily="34" charset="0"/>
              </a:rPr>
              <a:t>To prevent an explosion, the player is required to solve all questions correctly.</a:t>
            </a:r>
          </a:p>
          <a:p>
            <a:pPr marL="0" indent="0" algn="l">
              <a:buNone/>
            </a:pPr>
            <a:r>
              <a:rPr lang="en-US" dirty="0">
                <a:latin typeface="Bahnschrift" panose="020B0502040204020203" pitchFamily="34" charset="0"/>
              </a:rPr>
              <a:t>You never know when it’s too late! The player needs to solve everything within the stipulated time. Else it explodes.</a:t>
            </a:r>
          </a:p>
          <a:p>
            <a:pPr marL="0" indent="0" algn="l">
              <a:buNone/>
            </a:pPr>
            <a:endParaRPr lang="en-US" dirty="0">
              <a:latin typeface="Bahnschrift" panose="020B0502040204020203" pitchFamily="34" charset="0"/>
            </a:endParaRPr>
          </a:p>
          <a:p>
            <a:pPr marL="0" indent="0" algn="l">
              <a:buNone/>
            </a:pPr>
            <a:r>
              <a:rPr lang="en-US" dirty="0">
                <a:latin typeface="Bahnschrift" panose="020B0502040204020203" pitchFamily="34" charset="0"/>
              </a:rPr>
              <a:t>To make the game more interesting there are enemies and you have bullets to overcome them.</a:t>
            </a:r>
          </a:p>
          <a:p>
            <a:pPr marL="0" indent="0" algn="l">
              <a:buNone/>
            </a:pPr>
            <a:r>
              <a:rPr lang="en-US" dirty="0">
                <a:latin typeface="Bahnschrift" panose="020B0502040204020203" pitchFamily="34" charset="0"/>
              </a:rPr>
              <a:t>There are add-ons like item-boxes for bullets and health.</a:t>
            </a:r>
          </a:p>
          <a:p>
            <a:pPr marL="0" indent="0" algn="l">
              <a:buNone/>
            </a:pPr>
            <a:endParaRPr lang="en-US" dirty="0">
              <a:latin typeface="Bahnschrift" panose="020B0502040204020203" pitchFamily="34" charset="0"/>
            </a:endParaRPr>
          </a:p>
          <a:p>
            <a:pPr marL="0" indent="0" algn="l">
              <a:buNone/>
            </a:pPr>
            <a:endParaRPr lang="en-US" dirty="0">
              <a:latin typeface="Bahnschrift" panose="020B0502040204020203" pitchFamily="34" charset="0"/>
            </a:endParaRPr>
          </a:p>
          <a:p>
            <a:pPr marL="0" indent="0" algn="l">
              <a:buNone/>
            </a:pPr>
            <a:endParaRPr lang="en-IN" dirty="0">
              <a:latin typeface="Bahnschrift" panose="020B0502040204020203" pitchFamily="34" charset="0"/>
            </a:endParaRPr>
          </a:p>
          <a:p>
            <a:pPr marL="0" indent="0">
              <a:buNone/>
            </a:pPr>
            <a:endParaRPr lang="en-IN" dirty="0">
              <a:latin typeface="Bahnschrift" panose="020B0502040204020203" pitchFamily="34" charset="0"/>
            </a:endParaRPr>
          </a:p>
        </p:txBody>
      </p:sp>
    </p:spTree>
    <p:extLst>
      <p:ext uri="{BB962C8B-B14F-4D97-AF65-F5344CB8AC3E}">
        <p14:creationId xmlns:p14="http://schemas.microsoft.com/office/powerpoint/2010/main" val="1265888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9FF5A-0405-58D2-850A-65733B830614}"/>
              </a:ext>
            </a:extLst>
          </p:cNvPr>
          <p:cNvSpPr>
            <a:spLocks noGrp="1"/>
          </p:cNvSpPr>
          <p:nvPr>
            <p:ph type="title"/>
          </p:nvPr>
        </p:nvSpPr>
        <p:spPr/>
        <p:txBody>
          <a:bodyPr/>
          <a:lstStyle/>
          <a:p>
            <a:r>
              <a:rPr lang="en-US" dirty="0"/>
              <a:t>Game Timeline</a:t>
            </a:r>
            <a:endParaRPr lang="en-IN" dirty="0"/>
          </a:p>
        </p:txBody>
      </p:sp>
      <p:sp>
        <p:nvSpPr>
          <p:cNvPr id="3" name="Content Placeholder 2">
            <a:extLst>
              <a:ext uri="{FF2B5EF4-FFF2-40B4-BE49-F238E27FC236}">
                <a16:creationId xmlns:a16="http://schemas.microsoft.com/office/drawing/2014/main" id="{73BAF84E-A46A-E9BB-CBD5-F2197EF81F4B}"/>
              </a:ext>
            </a:extLst>
          </p:cNvPr>
          <p:cNvSpPr>
            <a:spLocks noGrp="1"/>
          </p:cNvSpPr>
          <p:nvPr>
            <p:ph idx="1"/>
          </p:nvPr>
        </p:nvSpPr>
        <p:spPr/>
        <p:txBody>
          <a:bodyPr/>
          <a:lstStyle/>
          <a:p>
            <a:r>
              <a:rPr lang="en-US" sz="1800" dirty="0">
                <a:latin typeface="Bahnschrift" panose="020B0502040204020203" pitchFamily="34" charset="0"/>
              </a:rPr>
              <a:t>Our game is based on the one of the most  tragic incident till now.-The Bhopal gas Tragedy of 1984.Since it was caused due to </a:t>
            </a:r>
            <a:r>
              <a:rPr lang="en-US" sz="1800" dirty="0" err="1">
                <a:latin typeface="Bahnschrift" panose="020B0502040204020203" pitchFamily="34" charset="0"/>
              </a:rPr>
              <a:t>leakge</a:t>
            </a:r>
            <a:r>
              <a:rPr lang="en-US" sz="1800" dirty="0">
                <a:latin typeface="Bahnschrift" panose="020B0502040204020203" pitchFamily="34" charset="0"/>
              </a:rPr>
              <a:t> of methyl isocyanate, our aim of the game is to prevent the leakage so that the disaster can be prevented.</a:t>
            </a:r>
          </a:p>
          <a:p>
            <a:r>
              <a:rPr lang="en-US" sz="1800" dirty="0">
                <a:latin typeface="Bahnschrift" panose="020B0502040204020203" pitchFamily="34" charset="0"/>
              </a:rPr>
              <a:t>Our game window opens inside a gas plant which consists of several gas tankers that are leaking. Each of such tanker has a </a:t>
            </a:r>
            <a:r>
              <a:rPr lang="en-US" sz="1800" dirty="0" err="1">
                <a:latin typeface="Bahnschrift" panose="020B0502040204020203" pitchFamily="34" charset="0"/>
              </a:rPr>
              <a:t>timebar</a:t>
            </a:r>
            <a:r>
              <a:rPr lang="en-US" sz="1800" dirty="0">
                <a:latin typeface="Bahnschrift" panose="020B0502040204020203" pitchFamily="34" charset="0"/>
              </a:rPr>
              <a:t> associated with it. </a:t>
            </a:r>
          </a:p>
          <a:p>
            <a:r>
              <a:rPr lang="en-US" sz="1800" dirty="0">
                <a:latin typeface="Bahnschrift" panose="020B0502040204020203" pitchFamily="34" charset="0"/>
              </a:rPr>
              <a:t>If the </a:t>
            </a:r>
            <a:r>
              <a:rPr lang="en-US" sz="1800" dirty="0" err="1">
                <a:latin typeface="Bahnschrift" panose="020B0502040204020203" pitchFamily="34" charset="0"/>
              </a:rPr>
              <a:t>timebar</a:t>
            </a:r>
            <a:r>
              <a:rPr lang="en-US" sz="1800" dirty="0">
                <a:latin typeface="Bahnschrift" panose="020B0502040204020203" pitchFamily="34" charset="0"/>
              </a:rPr>
              <a:t> is over, the leak will cause explosion resulting in end of game.</a:t>
            </a:r>
          </a:p>
          <a:p>
            <a:r>
              <a:rPr lang="en-US" sz="1800" dirty="0">
                <a:latin typeface="Bahnschrift" panose="020B0502040204020203" pitchFamily="34" charset="0"/>
              </a:rPr>
              <a:t>To prevent the explosion, we have 3 attempts. If we answer the question correctly corresponding to the tanker, the leakage is stopped.</a:t>
            </a:r>
          </a:p>
          <a:p>
            <a:r>
              <a:rPr lang="en-US" sz="1800" dirty="0">
                <a:latin typeface="Bahnschrift" panose="020B0502040204020203" pitchFamily="34" charset="0"/>
              </a:rPr>
              <a:t>The game ends when we successfully prevent all the leakage.</a:t>
            </a:r>
          </a:p>
          <a:p>
            <a:r>
              <a:rPr lang="en-US" sz="1800" dirty="0">
                <a:latin typeface="Bahnschrift" panose="020B0502040204020203" pitchFamily="34" charset="0"/>
              </a:rPr>
              <a:t>There are </a:t>
            </a:r>
            <a:r>
              <a:rPr lang="en-US" sz="1800" dirty="0" err="1">
                <a:latin typeface="Bahnschrift" panose="020B0502040204020203" pitchFamily="34" charset="0"/>
              </a:rPr>
              <a:t>gaurds</a:t>
            </a:r>
            <a:r>
              <a:rPr lang="en-US" sz="1800" dirty="0">
                <a:latin typeface="Bahnschrift" panose="020B0502040204020203" pitchFamily="34" charset="0"/>
              </a:rPr>
              <a:t> that stop us from achieving our goal.</a:t>
            </a:r>
          </a:p>
          <a:p>
            <a:endParaRPr lang="en-IN" dirty="0">
              <a:latin typeface="Bahnschrift" panose="020B0502040204020203" pitchFamily="34" charset="0"/>
            </a:endParaRPr>
          </a:p>
        </p:txBody>
      </p:sp>
    </p:spTree>
    <p:extLst>
      <p:ext uri="{BB962C8B-B14F-4D97-AF65-F5344CB8AC3E}">
        <p14:creationId xmlns:p14="http://schemas.microsoft.com/office/powerpoint/2010/main" val="991201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845FD-6957-F197-21BC-69947791801B}"/>
              </a:ext>
            </a:extLst>
          </p:cNvPr>
          <p:cNvSpPr>
            <a:spLocks noGrp="1"/>
          </p:cNvSpPr>
          <p:nvPr>
            <p:ph type="title"/>
          </p:nvPr>
        </p:nvSpPr>
        <p:spPr/>
        <p:txBody>
          <a:bodyPr/>
          <a:lstStyle/>
          <a:p>
            <a:r>
              <a:rPr lang="en-US" dirty="0"/>
              <a:t>Target Audience</a:t>
            </a:r>
            <a:endParaRPr lang="en-IN" dirty="0"/>
          </a:p>
        </p:txBody>
      </p:sp>
      <p:sp>
        <p:nvSpPr>
          <p:cNvPr id="3" name="Content Placeholder 2">
            <a:extLst>
              <a:ext uri="{FF2B5EF4-FFF2-40B4-BE49-F238E27FC236}">
                <a16:creationId xmlns:a16="http://schemas.microsoft.com/office/drawing/2014/main" id="{32BC89B1-7640-A788-8B37-FD787EC5BDBA}"/>
              </a:ext>
            </a:extLst>
          </p:cNvPr>
          <p:cNvSpPr>
            <a:spLocks noGrp="1"/>
          </p:cNvSpPr>
          <p:nvPr>
            <p:ph idx="1"/>
          </p:nvPr>
        </p:nvSpPr>
        <p:spPr/>
        <p:txBody>
          <a:bodyPr/>
          <a:lstStyle/>
          <a:p>
            <a:r>
              <a:rPr lang="en-US" dirty="0">
                <a:latin typeface="Bahnschrift" panose="020B0502040204020203" pitchFamily="34" charset="0"/>
              </a:rPr>
              <a:t>Students and Educators: Students studying industrial safety, engineering, or related fields, as well as educators looking for educational t</a:t>
            </a:r>
          </a:p>
          <a:p>
            <a:r>
              <a:rPr lang="en-US" dirty="0">
                <a:latin typeface="Bahnschrift" panose="020B0502040204020203" pitchFamily="34" charset="0"/>
              </a:rPr>
              <a:t>General Public: Individuals interested in learning more about safety in industrial environments or those who enjoy simulation and strategy games.</a:t>
            </a:r>
          </a:p>
          <a:p>
            <a:r>
              <a:rPr lang="en-US" dirty="0">
                <a:latin typeface="Bahnschrift" panose="020B0502040204020203" pitchFamily="34" charset="0"/>
              </a:rPr>
              <a:t>By targeting these groups, the game can serve as both an educational tool and a means of raising awareness about the importance of safety in industrial workplaces.</a:t>
            </a:r>
          </a:p>
          <a:p>
            <a:endParaRPr lang="en-IN" dirty="0">
              <a:latin typeface="Bahnschrift" panose="020B0502040204020203" pitchFamily="34" charset="0"/>
            </a:endParaRPr>
          </a:p>
        </p:txBody>
      </p:sp>
    </p:spTree>
    <p:extLst>
      <p:ext uri="{BB962C8B-B14F-4D97-AF65-F5344CB8AC3E}">
        <p14:creationId xmlns:p14="http://schemas.microsoft.com/office/powerpoint/2010/main" val="422680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2AF02-8013-9C90-BA18-4B71433F5499}"/>
              </a:ext>
            </a:extLst>
          </p:cNvPr>
          <p:cNvSpPr>
            <a:spLocks noGrp="1"/>
          </p:cNvSpPr>
          <p:nvPr>
            <p:ph type="title"/>
          </p:nvPr>
        </p:nvSpPr>
        <p:spPr/>
        <p:txBody>
          <a:bodyPr/>
          <a:lstStyle/>
          <a:p>
            <a:r>
              <a:rPr lang="en-US" dirty="0"/>
              <a:t>Play solve Play!</a:t>
            </a:r>
            <a:br>
              <a:rPr lang="en-US" dirty="0"/>
            </a:br>
            <a:r>
              <a:rPr lang="en-US" sz="2400" dirty="0"/>
              <a:t>A unique way to learn</a:t>
            </a:r>
            <a:endParaRPr lang="en-IN" dirty="0"/>
          </a:p>
        </p:txBody>
      </p:sp>
      <p:sp>
        <p:nvSpPr>
          <p:cNvPr id="3" name="Content Placeholder 2">
            <a:extLst>
              <a:ext uri="{FF2B5EF4-FFF2-40B4-BE49-F238E27FC236}">
                <a16:creationId xmlns:a16="http://schemas.microsoft.com/office/drawing/2014/main" id="{8BF55CB8-D120-840A-D9B2-9850E3966564}"/>
              </a:ext>
            </a:extLst>
          </p:cNvPr>
          <p:cNvSpPr>
            <a:spLocks noGrp="1"/>
          </p:cNvSpPr>
          <p:nvPr>
            <p:ph idx="1"/>
          </p:nvPr>
        </p:nvSpPr>
        <p:spPr/>
        <p:txBody>
          <a:bodyPr/>
          <a:lstStyle/>
          <a:p>
            <a:pPr algn="l"/>
            <a:r>
              <a:rPr lang="en-US" dirty="0">
                <a:latin typeface="Bahnschrift" panose="020B0502040204020203" pitchFamily="34" charset="0"/>
              </a:rPr>
              <a:t>Learning will be fun if you get some instant motivation to solve a question.</a:t>
            </a:r>
          </a:p>
          <a:p>
            <a:pPr marL="0" indent="0" algn="l">
              <a:buNone/>
            </a:pPr>
            <a:r>
              <a:rPr lang="en-US" dirty="0">
                <a:latin typeface="Bahnschrift" panose="020B0502040204020203" pitchFamily="34" charset="0"/>
              </a:rPr>
              <a:t> </a:t>
            </a:r>
          </a:p>
          <a:p>
            <a:pPr algn="l"/>
            <a:r>
              <a:rPr lang="en-IN" dirty="0">
                <a:latin typeface="Bahnschrift" panose="020B0502040204020203" pitchFamily="34" charset="0"/>
              </a:rPr>
              <a:t>The idea can be extended to take quizzes through games in a fun way for children. </a:t>
            </a:r>
          </a:p>
          <a:p>
            <a:pPr marL="0" indent="0" algn="l">
              <a:buNone/>
            </a:pPr>
            <a:endParaRPr lang="en-IN" dirty="0">
              <a:latin typeface="Bahnschrift" panose="020B0502040204020203" pitchFamily="34" charset="0"/>
            </a:endParaRPr>
          </a:p>
          <a:p>
            <a:pPr algn="l"/>
            <a:r>
              <a:rPr lang="en-IN" dirty="0">
                <a:latin typeface="Bahnschrift" panose="020B0502040204020203" pitchFamily="34" charset="0"/>
              </a:rPr>
              <a:t>Students will have to apply their gaming skills as well as their brains to solve these questions which otherwise could be a boring task.</a:t>
            </a:r>
          </a:p>
          <a:p>
            <a:pPr algn="l"/>
            <a:endParaRPr lang="en-IN" dirty="0">
              <a:latin typeface="Bahnschrift" panose="020B0502040204020203" pitchFamily="34" charset="0"/>
            </a:endParaRPr>
          </a:p>
          <a:p>
            <a:endParaRPr lang="en-IN" dirty="0">
              <a:latin typeface="Bahnschrift" panose="020B0502040204020203" pitchFamily="34" charset="0"/>
            </a:endParaRPr>
          </a:p>
        </p:txBody>
      </p:sp>
    </p:spTree>
    <p:extLst>
      <p:ext uri="{BB962C8B-B14F-4D97-AF65-F5344CB8AC3E}">
        <p14:creationId xmlns:p14="http://schemas.microsoft.com/office/powerpoint/2010/main" val="2727738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25</TotalTime>
  <Words>821</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Bahnschrift</vt:lpstr>
      <vt:lpstr>Century Gothic</vt:lpstr>
      <vt:lpstr>Wingdings 2</vt:lpstr>
      <vt:lpstr>Quotable</vt:lpstr>
      <vt:lpstr>Guardians of Time</vt:lpstr>
      <vt:lpstr>Libraries and Packages used</vt:lpstr>
      <vt:lpstr>Social Cause Addressing the pressing issue of safety in industrial settings.  </vt:lpstr>
      <vt:lpstr>PowerPoint Presentation</vt:lpstr>
      <vt:lpstr>Gamification of Cause</vt:lpstr>
      <vt:lpstr>PowerPoint Presentation</vt:lpstr>
      <vt:lpstr>Game Timeline</vt:lpstr>
      <vt:lpstr>Target Audience</vt:lpstr>
      <vt:lpstr>Play solve Play! A unique way to learn</vt:lpstr>
      <vt:lpstr>Trade-offs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Guardians of Time</dc:title>
  <dc:creator>ADITYA SAHU</dc:creator>
  <cp:lastModifiedBy>ADITYA SAHU</cp:lastModifiedBy>
  <cp:revision>1</cp:revision>
  <dcterms:created xsi:type="dcterms:W3CDTF">2024-04-19T10:04:54Z</dcterms:created>
  <dcterms:modified xsi:type="dcterms:W3CDTF">2024-04-19T10:30:51Z</dcterms:modified>
</cp:coreProperties>
</file>