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Nunito" panose="00000500000000000000" pitchFamily="2"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5bf79f32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5bf79f32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5bf79f32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5bf79f32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5bf79f320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15bf79f32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bf79f320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5bf79f32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5bf79f32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5bf79f32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5bf79f320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5bf79f32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5bf79f320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5bf79f32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5bf79f320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5bf79f32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5bf79f320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5bf79f32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157b2e0e2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157b2e0e2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57b2e0e2a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57b2e0e2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57b2e0e2a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57b2e0e2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57b2e0e2a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57b2e0e2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57b2e0e2a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57b2e0e2a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57b2e0e2a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57b2e0e2a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57b2e0e2a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57b2e0e2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57b2e0e2a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57b2e0e2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5bf79f32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15bf79f32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5bf79f32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5bf79f32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599325"/>
            <a:ext cx="5361300" cy="817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2000" b="1">
                <a:solidFill>
                  <a:schemeClr val="accent1"/>
                </a:solidFill>
              </a:rPr>
              <a:t>AN EXTENSIVE COMPARATIVE STUDY OF CLUSTER VALIDITY INDICES</a:t>
            </a:r>
            <a:endParaRPr sz="2000" b="1">
              <a:solidFill>
                <a:schemeClr val="accent1"/>
              </a:solidFill>
            </a:endParaRPr>
          </a:p>
        </p:txBody>
      </p:sp>
      <p:sp>
        <p:nvSpPr>
          <p:cNvPr id="129" name="Google Shape;129;p13"/>
          <p:cNvSpPr txBox="1">
            <a:spLocks noGrp="1"/>
          </p:cNvSpPr>
          <p:nvPr>
            <p:ph type="subTitle" idx="1"/>
          </p:nvPr>
        </p:nvSpPr>
        <p:spPr>
          <a:xfrm>
            <a:off x="1858700" y="1482025"/>
            <a:ext cx="5361300" cy="32802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GB" sz="1700">
                <a:solidFill>
                  <a:schemeClr val="dk2"/>
                </a:solidFill>
              </a:rPr>
              <a:t>V Anvesh Raju (20MCMI19)</a:t>
            </a:r>
            <a:endParaRPr sz="1700">
              <a:solidFill>
                <a:schemeClr val="dk2"/>
              </a:solidFill>
            </a:endParaRPr>
          </a:p>
          <a:p>
            <a:pPr marL="0" lvl="0" indent="0" algn="ctr" rtl="0">
              <a:spcBef>
                <a:spcPts val="0"/>
              </a:spcBef>
              <a:spcAft>
                <a:spcPts val="0"/>
              </a:spcAft>
              <a:buNone/>
            </a:pPr>
            <a:endParaRPr sz="1500">
              <a:solidFill>
                <a:schemeClr val="dk2"/>
              </a:solidFill>
            </a:endParaRPr>
          </a:p>
          <a:p>
            <a:pPr marL="0" lvl="0" indent="0" algn="ctr" rtl="0">
              <a:spcBef>
                <a:spcPts val="0"/>
              </a:spcBef>
              <a:spcAft>
                <a:spcPts val="0"/>
              </a:spcAft>
              <a:buNone/>
            </a:pPr>
            <a:r>
              <a:rPr lang="en-GB" sz="1500">
                <a:solidFill>
                  <a:schemeClr val="dk2"/>
                </a:solidFill>
              </a:rPr>
              <a:t>M.Tech (Artificial Intelligence)</a:t>
            </a:r>
            <a:endParaRPr sz="1500">
              <a:solidFill>
                <a:schemeClr val="dk2"/>
              </a:solidFill>
            </a:endParaRPr>
          </a:p>
          <a:p>
            <a:pPr marL="0" lvl="0" indent="0" algn="ctr" rtl="0">
              <a:spcBef>
                <a:spcPts val="0"/>
              </a:spcBef>
              <a:spcAft>
                <a:spcPts val="0"/>
              </a:spcAft>
              <a:buNone/>
            </a:pPr>
            <a:r>
              <a:rPr lang="en-GB" sz="1500">
                <a:solidFill>
                  <a:schemeClr val="dk2"/>
                </a:solidFill>
              </a:rPr>
              <a:t>School of Computer and Information Sciences</a:t>
            </a:r>
            <a:endParaRPr sz="1500">
              <a:solidFill>
                <a:schemeClr val="dk2"/>
              </a:solidFill>
            </a:endParaRPr>
          </a:p>
          <a:p>
            <a:pPr marL="0" lvl="0" indent="0" algn="ctr" rtl="0">
              <a:spcBef>
                <a:spcPts val="0"/>
              </a:spcBef>
              <a:spcAft>
                <a:spcPts val="0"/>
              </a:spcAft>
              <a:buNone/>
            </a:pPr>
            <a:r>
              <a:rPr lang="en-GB" sz="1500">
                <a:solidFill>
                  <a:schemeClr val="dk2"/>
                </a:solidFill>
              </a:rPr>
              <a:t>University of Hyderabad</a:t>
            </a:r>
            <a:endParaRPr sz="1500">
              <a:solidFill>
                <a:schemeClr val="dk2"/>
              </a:solidFill>
            </a:endParaRPr>
          </a:p>
          <a:p>
            <a:pPr marL="0" lvl="0" indent="0" algn="ctr" rtl="0">
              <a:spcBef>
                <a:spcPts val="0"/>
              </a:spcBef>
              <a:spcAft>
                <a:spcPts val="0"/>
              </a:spcAft>
              <a:buNone/>
            </a:pPr>
            <a:endParaRPr sz="1500">
              <a:solidFill>
                <a:schemeClr val="dk2"/>
              </a:solidFill>
            </a:endParaRPr>
          </a:p>
          <a:p>
            <a:pPr marL="0" lvl="0" indent="0" algn="ctr" rtl="0">
              <a:spcBef>
                <a:spcPts val="0"/>
              </a:spcBef>
              <a:spcAft>
                <a:spcPts val="0"/>
              </a:spcAft>
              <a:buNone/>
            </a:pPr>
            <a:r>
              <a:rPr lang="en-GB" sz="1500">
                <a:solidFill>
                  <a:schemeClr val="dk2"/>
                </a:solidFill>
              </a:rPr>
              <a:t>Under the guidance of </a:t>
            </a:r>
            <a:endParaRPr sz="1500">
              <a:solidFill>
                <a:schemeClr val="dk2"/>
              </a:solidFill>
            </a:endParaRPr>
          </a:p>
          <a:p>
            <a:pPr marL="0" lvl="0" indent="0" algn="ctr" rtl="0">
              <a:spcBef>
                <a:spcPts val="0"/>
              </a:spcBef>
              <a:spcAft>
                <a:spcPts val="0"/>
              </a:spcAft>
              <a:buNone/>
            </a:pPr>
            <a:r>
              <a:rPr lang="en-GB" sz="1500" b="1">
                <a:solidFill>
                  <a:schemeClr val="dk2"/>
                </a:solidFill>
              </a:rPr>
              <a:t>Dr. Avatharam Ganivada</a:t>
            </a:r>
            <a:endParaRPr sz="1500" b="1">
              <a:solidFill>
                <a:schemeClr val="dk2"/>
              </a:solidFill>
            </a:endParaRPr>
          </a:p>
          <a:p>
            <a:pPr marL="0" lvl="0" indent="0" algn="ctr" rtl="0">
              <a:spcBef>
                <a:spcPts val="0"/>
              </a:spcBef>
              <a:spcAft>
                <a:spcPts val="0"/>
              </a:spcAft>
              <a:buNone/>
            </a:pPr>
            <a:endParaRPr sz="1500" b="1">
              <a:solidFill>
                <a:schemeClr val="dk2"/>
              </a:solidFill>
            </a:endParaRPr>
          </a:p>
          <a:p>
            <a:pPr marL="0" lvl="0" indent="0" algn="ctr" rtl="0">
              <a:spcBef>
                <a:spcPts val="0"/>
              </a:spcBef>
              <a:spcAft>
                <a:spcPts val="0"/>
              </a:spcAft>
              <a:buNone/>
            </a:pPr>
            <a:endParaRPr sz="1500" b="1">
              <a:solidFill>
                <a:schemeClr val="dk2"/>
              </a:solidFill>
            </a:endParaRPr>
          </a:p>
          <a:p>
            <a:pPr marL="0" lvl="0" indent="0" algn="ctr" rtl="0">
              <a:spcBef>
                <a:spcPts val="0"/>
              </a:spcBef>
              <a:spcAft>
                <a:spcPts val="0"/>
              </a:spcAft>
              <a:buNone/>
            </a:pPr>
            <a:endParaRPr sz="1500" b="1">
              <a:solidFill>
                <a:schemeClr val="dk2"/>
              </a:solidFill>
            </a:endParaRPr>
          </a:p>
          <a:p>
            <a:pPr marL="0" lvl="0" indent="0" algn="ctr" rtl="0">
              <a:spcBef>
                <a:spcPts val="0"/>
              </a:spcBef>
              <a:spcAft>
                <a:spcPts val="0"/>
              </a:spcAft>
              <a:buNone/>
            </a:pPr>
            <a:endParaRPr sz="1500" b="1">
              <a:solidFill>
                <a:schemeClr val="dk2"/>
              </a:solidFill>
            </a:endParaRPr>
          </a:p>
          <a:p>
            <a:pPr marL="0" lvl="0" indent="0" algn="ctr" rtl="0">
              <a:spcBef>
                <a:spcPts val="0"/>
              </a:spcBef>
              <a:spcAft>
                <a:spcPts val="0"/>
              </a:spcAft>
              <a:buNone/>
            </a:pPr>
            <a:endParaRPr sz="1500" b="1">
              <a:solidFill>
                <a:schemeClr val="dk2"/>
              </a:solidFill>
            </a:endParaRPr>
          </a:p>
          <a:p>
            <a:pPr marL="0" lvl="0" indent="0" algn="ctr" rtl="0">
              <a:spcBef>
                <a:spcPts val="0"/>
              </a:spcBef>
              <a:spcAft>
                <a:spcPts val="0"/>
              </a:spcAft>
              <a:buNone/>
            </a:pPr>
            <a:r>
              <a:rPr lang="en-GB" sz="1500">
                <a:solidFill>
                  <a:schemeClr val="dk2"/>
                </a:solidFill>
              </a:rPr>
              <a:t>February 18, 2022</a:t>
            </a:r>
            <a:endParaRPr sz="1500">
              <a:solidFill>
                <a:schemeClr val="dk2"/>
              </a:solidFill>
            </a:endParaRPr>
          </a:p>
        </p:txBody>
      </p:sp>
      <p:pic>
        <p:nvPicPr>
          <p:cNvPr id="130" name="Google Shape;130;p13"/>
          <p:cNvPicPr preferRelativeResize="0"/>
          <p:nvPr/>
        </p:nvPicPr>
        <p:blipFill>
          <a:blip r:embed="rId3">
            <a:alphaModFix/>
          </a:blip>
          <a:stretch>
            <a:fillRect/>
          </a:stretch>
        </p:blipFill>
        <p:spPr>
          <a:xfrm>
            <a:off x="4003600" y="3367175"/>
            <a:ext cx="957371" cy="81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819150" y="565800"/>
            <a:ext cx="7505700" cy="55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400">
                <a:latin typeface="Times New Roman"/>
                <a:ea typeface="Times New Roman"/>
                <a:cs typeface="Times New Roman"/>
                <a:sym typeface="Times New Roman"/>
              </a:rPr>
              <a:t>Contd….</a:t>
            </a:r>
            <a:endParaRPr sz="2400">
              <a:latin typeface="Times New Roman"/>
              <a:ea typeface="Times New Roman"/>
              <a:cs typeface="Times New Roman"/>
              <a:sym typeface="Times New Roman"/>
            </a:endParaRPr>
          </a:p>
        </p:txBody>
      </p:sp>
      <p:sp>
        <p:nvSpPr>
          <p:cNvPr id="188" name="Google Shape;188;p22"/>
          <p:cNvSpPr txBox="1">
            <a:spLocks noGrp="1"/>
          </p:cNvSpPr>
          <p:nvPr>
            <p:ph type="body" idx="1"/>
          </p:nvPr>
        </p:nvSpPr>
        <p:spPr>
          <a:xfrm>
            <a:off x="819150" y="1335350"/>
            <a:ext cx="7505700" cy="3243000"/>
          </a:xfrm>
          <a:prstGeom prst="rect">
            <a:avLst/>
          </a:prstGeom>
        </p:spPr>
        <p:txBody>
          <a:bodyPr spcFirstLastPara="1" wrap="square" lIns="91425" tIns="91425" rIns="91425" bIns="91425" anchor="t" anchorCtr="0">
            <a:normAutofit lnSpcReduction="20000"/>
          </a:bodyPr>
          <a:lstStyle/>
          <a:p>
            <a:pPr marL="457200" lvl="0" indent="-336550" algn="l" rtl="0">
              <a:spcBef>
                <a:spcPts val="0"/>
              </a:spcBef>
              <a:spcAft>
                <a:spcPts val="0"/>
              </a:spcAft>
              <a:buSzPts val="1700"/>
              <a:buFont typeface="Times New Roman"/>
              <a:buChar char="➢"/>
            </a:pPr>
            <a:r>
              <a:rPr lang="en-GB" sz="1700">
                <a:latin typeface="Times New Roman"/>
                <a:ea typeface="Times New Roman"/>
                <a:cs typeface="Times New Roman"/>
                <a:sym typeface="Times New Roman"/>
              </a:rPr>
              <a:t>Stability based on quadratic function:</a:t>
            </a:r>
            <a:endParaRPr sz="1700">
              <a:latin typeface="Times New Roman"/>
              <a:ea typeface="Times New Roman"/>
              <a:cs typeface="Times New Roman"/>
              <a:sym typeface="Times New Roman"/>
            </a:endParaRPr>
          </a:p>
          <a:p>
            <a:pPr marL="0" lvl="0" indent="0" algn="just" rtl="0">
              <a:spcBef>
                <a:spcPts val="1200"/>
              </a:spcBef>
              <a:spcAft>
                <a:spcPts val="0"/>
              </a:spcAft>
              <a:buNone/>
            </a:pPr>
            <a:r>
              <a:rPr lang="en-GB" sz="1700">
                <a:latin typeface="Times New Roman"/>
                <a:ea typeface="Times New Roman"/>
                <a:cs typeface="Times New Roman"/>
                <a:sym typeface="Times New Roman"/>
              </a:rPr>
              <a:t>        we consider a simple determinacy mapping function, the quadratic function, which is defined by:</a:t>
            </a:r>
            <a:endParaRPr sz="1700">
              <a:latin typeface="Times New Roman"/>
              <a:ea typeface="Times New Roman"/>
              <a:cs typeface="Times New Roman"/>
              <a:sym typeface="Times New Roman"/>
            </a:endParaRPr>
          </a:p>
          <a:p>
            <a:pPr marL="0" lvl="0" indent="0" algn="just" rtl="0">
              <a:spcBef>
                <a:spcPts val="1200"/>
              </a:spcBef>
              <a:spcAft>
                <a:spcPts val="0"/>
              </a:spcAft>
              <a:buNone/>
            </a:pP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0" lvl="0" indent="0" algn="just" rtl="0">
              <a:spcBef>
                <a:spcPts val="1200"/>
              </a:spcBef>
              <a:spcAft>
                <a:spcPts val="0"/>
              </a:spcAft>
              <a:buNone/>
            </a:pPr>
            <a:r>
              <a:rPr lang="en-GB" sz="1700">
                <a:latin typeface="Times New Roman"/>
                <a:ea typeface="Times New Roman"/>
                <a:cs typeface="Times New Roman"/>
                <a:sym typeface="Times New Roman"/>
              </a:rPr>
              <a:t>       The curve of the quadratic function fq is shown in Fig.6.</a:t>
            </a:r>
            <a:endParaRPr sz="1700">
              <a:latin typeface="Times New Roman"/>
              <a:ea typeface="Times New Roman"/>
              <a:cs typeface="Times New Roman"/>
              <a:sym typeface="Times New Roman"/>
            </a:endParaRPr>
          </a:p>
          <a:p>
            <a:pPr marL="0" lvl="0" indent="0" algn="just" rtl="0">
              <a:spcBef>
                <a:spcPts val="1200"/>
              </a:spcBef>
              <a:spcAft>
                <a:spcPts val="0"/>
              </a:spcAft>
              <a:buNone/>
            </a:pPr>
            <a:r>
              <a:rPr lang="en-GB" sz="1700">
                <a:latin typeface="Times New Roman"/>
                <a:ea typeface="Times New Roman"/>
                <a:cs typeface="Times New Roman"/>
                <a:sym typeface="Times New Roman"/>
              </a:rPr>
              <a:t>With fq, the stability of sample xi is calculated by:</a:t>
            </a:r>
            <a:endParaRPr sz="1700">
              <a:latin typeface="Times New Roman"/>
              <a:ea typeface="Times New Roman"/>
              <a:cs typeface="Times New Roman"/>
              <a:sym typeface="Times New Roman"/>
            </a:endParaRPr>
          </a:p>
          <a:p>
            <a:pPr marL="0" lvl="0" indent="0" algn="just" rtl="0">
              <a:spcBef>
                <a:spcPts val="1200"/>
              </a:spcBef>
              <a:spcAft>
                <a:spcPts val="0"/>
              </a:spcAft>
              <a:buNone/>
            </a:pP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0" lvl="0" indent="0" algn="just" rtl="0">
              <a:spcBef>
                <a:spcPts val="1200"/>
              </a:spcBef>
              <a:spcAft>
                <a:spcPts val="1200"/>
              </a:spcAft>
              <a:buNone/>
            </a:pPr>
            <a:r>
              <a:rPr lang="en-GB" sz="1700">
                <a:latin typeface="Times New Roman"/>
                <a:ea typeface="Times New Roman"/>
                <a:cs typeface="Times New Roman"/>
                <a:sym typeface="Times New Roman"/>
              </a:rPr>
              <a:t>                                                                                                                         (10)</a:t>
            </a:r>
            <a:endParaRPr sz="1700">
              <a:latin typeface="Times New Roman"/>
              <a:ea typeface="Times New Roman"/>
              <a:cs typeface="Times New Roman"/>
              <a:sym typeface="Times New Roman"/>
            </a:endParaRPr>
          </a:p>
        </p:txBody>
      </p:sp>
      <p:pic>
        <p:nvPicPr>
          <p:cNvPr id="189" name="Google Shape;189;p22"/>
          <p:cNvPicPr preferRelativeResize="0"/>
          <p:nvPr/>
        </p:nvPicPr>
        <p:blipFill>
          <a:blip r:embed="rId3">
            <a:alphaModFix/>
          </a:blip>
          <a:stretch>
            <a:fillRect/>
          </a:stretch>
        </p:blipFill>
        <p:spPr>
          <a:xfrm>
            <a:off x="5031275" y="2049150"/>
            <a:ext cx="2489750" cy="901325"/>
          </a:xfrm>
          <a:prstGeom prst="rect">
            <a:avLst/>
          </a:prstGeom>
          <a:noFill/>
          <a:ln>
            <a:noFill/>
          </a:ln>
        </p:spPr>
      </p:pic>
      <p:pic>
        <p:nvPicPr>
          <p:cNvPr id="190" name="Google Shape;190;p22"/>
          <p:cNvPicPr preferRelativeResize="0"/>
          <p:nvPr/>
        </p:nvPicPr>
        <p:blipFill>
          <a:blip r:embed="rId4">
            <a:alphaModFix/>
          </a:blip>
          <a:stretch>
            <a:fillRect/>
          </a:stretch>
        </p:blipFill>
        <p:spPr>
          <a:xfrm>
            <a:off x="5031275" y="3599100"/>
            <a:ext cx="2039750" cy="75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body" idx="1"/>
          </p:nvPr>
        </p:nvSpPr>
        <p:spPr>
          <a:xfrm>
            <a:off x="819150" y="586400"/>
            <a:ext cx="7505700" cy="412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sz="1600">
                <a:latin typeface="Times New Roman"/>
                <a:ea typeface="Times New Roman"/>
                <a:cs typeface="Times New Roman"/>
                <a:sym typeface="Times New Roman"/>
              </a:rPr>
              <a:t>The stability of each sample can be calculated based on Formula (4)or Formula (10). With these stability values, the cluster core and the cluster halo can be determined by a threshold.</a:t>
            </a:r>
            <a:endParaRPr sz="1600">
              <a:latin typeface="Times New Roman"/>
              <a:ea typeface="Times New Roman"/>
              <a:cs typeface="Times New Roman"/>
              <a:sym typeface="Times New Roman"/>
            </a:endParaRPr>
          </a:p>
        </p:txBody>
      </p:sp>
      <p:pic>
        <p:nvPicPr>
          <p:cNvPr id="196" name="Google Shape;196;p23"/>
          <p:cNvPicPr preferRelativeResize="0"/>
          <p:nvPr/>
        </p:nvPicPr>
        <p:blipFill>
          <a:blip r:embed="rId3">
            <a:alphaModFix/>
          </a:blip>
          <a:stretch>
            <a:fillRect/>
          </a:stretch>
        </p:blipFill>
        <p:spPr>
          <a:xfrm>
            <a:off x="1348363" y="921475"/>
            <a:ext cx="2085975" cy="1981200"/>
          </a:xfrm>
          <a:prstGeom prst="rect">
            <a:avLst/>
          </a:prstGeom>
          <a:noFill/>
          <a:ln>
            <a:noFill/>
          </a:ln>
        </p:spPr>
      </p:pic>
      <p:pic>
        <p:nvPicPr>
          <p:cNvPr id="197" name="Google Shape;197;p23"/>
          <p:cNvPicPr preferRelativeResize="0"/>
          <p:nvPr/>
        </p:nvPicPr>
        <p:blipFill>
          <a:blip r:embed="rId4">
            <a:alphaModFix/>
          </a:blip>
          <a:stretch>
            <a:fillRect/>
          </a:stretch>
        </p:blipFill>
        <p:spPr>
          <a:xfrm>
            <a:off x="3661126" y="733775"/>
            <a:ext cx="3522150" cy="22771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body" idx="1"/>
          </p:nvPr>
        </p:nvSpPr>
        <p:spPr>
          <a:xfrm>
            <a:off x="819150" y="659675"/>
            <a:ext cx="7505700" cy="377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sz="1700">
                <a:latin typeface="Times New Roman"/>
                <a:ea typeface="Times New Roman"/>
                <a:cs typeface="Times New Roman"/>
                <a:sym typeface="Times New Roman"/>
              </a:rPr>
              <a:t>After determining the cluster core and cluster halo, the processes of handling samples in these two parts are quite different. For the cluster core, one may hope to find a clear underlying structure. With this structure, the assignments of the samples in the cluster halo can be carried out.</a:t>
            </a:r>
            <a:endParaRPr sz="1700">
              <a:latin typeface="Times New Roman"/>
              <a:ea typeface="Times New Roman"/>
              <a:cs typeface="Times New Roman"/>
              <a:sym typeface="Times New Roman"/>
            </a:endParaRPr>
          </a:p>
        </p:txBody>
      </p:sp>
      <p:pic>
        <p:nvPicPr>
          <p:cNvPr id="203" name="Google Shape;203;p24"/>
          <p:cNvPicPr preferRelativeResize="0"/>
          <p:nvPr/>
        </p:nvPicPr>
        <p:blipFill>
          <a:blip r:embed="rId3">
            <a:alphaModFix/>
          </a:blip>
          <a:stretch>
            <a:fillRect/>
          </a:stretch>
        </p:blipFill>
        <p:spPr>
          <a:xfrm>
            <a:off x="994825" y="854600"/>
            <a:ext cx="3577175" cy="1717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body" idx="1"/>
          </p:nvPr>
        </p:nvSpPr>
        <p:spPr>
          <a:xfrm>
            <a:off x="819150" y="696325"/>
            <a:ext cx="7505700" cy="37425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Times New Roman"/>
              <a:buChar char="➢"/>
            </a:pPr>
            <a:r>
              <a:rPr lang="en-GB" sz="1700">
                <a:latin typeface="Times New Roman"/>
                <a:ea typeface="Times New Roman"/>
                <a:cs typeface="Times New Roman"/>
                <a:sym typeface="Times New Roman"/>
              </a:rPr>
              <a:t>Discovering the structure of a cluster core:  </a:t>
            </a:r>
            <a:endParaRPr sz="1700">
              <a:latin typeface="Times New Roman"/>
              <a:ea typeface="Times New Roman"/>
              <a:cs typeface="Times New Roman"/>
              <a:sym typeface="Times New Roman"/>
            </a:endParaRPr>
          </a:p>
          <a:p>
            <a:pPr marL="457200" lvl="0" indent="0" algn="l" rtl="0">
              <a:spcBef>
                <a:spcPts val="1200"/>
              </a:spcBef>
              <a:spcAft>
                <a:spcPts val="0"/>
              </a:spcAft>
              <a:buNone/>
            </a:pPr>
            <a:r>
              <a:rPr lang="en-GB" sz="1500">
                <a:latin typeface="Times New Roman"/>
                <a:ea typeface="Times New Roman"/>
                <a:cs typeface="Times New Roman"/>
                <a:sym typeface="Times New Roman"/>
              </a:rPr>
              <a:t>The stability of a sample is determined by the co-association matrix. In order to reduce the amount of computation, the co-association matrix should be employed to discover the structure of a cluster core. Any clustering algorithms based on the co-association matrix can be applied to discover an underlying structure of cluster core. Here, we use the hierarchical clustering (HC) algorithm. </a:t>
            </a:r>
            <a:endParaRPr sz="1500">
              <a:latin typeface="Times New Roman"/>
              <a:ea typeface="Times New Roman"/>
              <a:cs typeface="Times New Roman"/>
              <a:sym typeface="Times New Roman"/>
            </a:endParaRPr>
          </a:p>
          <a:p>
            <a:pPr marL="0" lvl="0" indent="0" algn="l" rtl="0">
              <a:spcBef>
                <a:spcPts val="1200"/>
              </a:spcBef>
              <a:spcAft>
                <a:spcPts val="1200"/>
              </a:spcAft>
              <a:buNone/>
            </a:pP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p:txBody>
      </p:sp>
      <p:pic>
        <p:nvPicPr>
          <p:cNvPr id="209" name="Google Shape;209;p25"/>
          <p:cNvPicPr preferRelativeResize="0"/>
          <p:nvPr/>
        </p:nvPicPr>
        <p:blipFill>
          <a:blip r:embed="rId3">
            <a:alphaModFix/>
          </a:blip>
          <a:stretch>
            <a:fillRect/>
          </a:stretch>
        </p:blipFill>
        <p:spPr>
          <a:xfrm>
            <a:off x="1893450" y="2806525"/>
            <a:ext cx="3292425" cy="1463300"/>
          </a:xfrm>
          <a:prstGeom prst="rect">
            <a:avLst/>
          </a:prstGeom>
          <a:noFill/>
          <a:ln>
            <a:noFill/>
          </a:ln>
        </p:spPr>
      </p:pic>
      <p:pic>
        <p:nvPicPr>
          <p:cNvPr id="210" name="Google Shape;210;p25"/>
          <p:cNvPicPr preferRelativeResize="0"/>
          <p:nvPr/>
        </p:nvPicPr>
        <p:blipFill>
          <a:blip r:embed="rId4">
            <a:alphaModFix/>
          </a:blip>
          <a:stretch>
            <a:fillRect/>
          </a:stretch>
        </p:blipFill>
        <p:spPr>
          <a:xfrm>
            <a:off x="5863902" y="3180225"/>
            <a:ext cx="2463200" cy="66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body" idx="1"/>
          </p:nvPr>
        </p:nvSpPr>
        <p:spPr>
          <a:xfrm>
            <a:off x="819150" y="732975"/>
            <a:ext cx="7505700" cy="386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6" name="Google Shape;216;p26"/>
          <p:cNvPicPr preferRelativeResize="0"/>
          <p:nvPr/>
        </p:nvPicPr>
        <p:blipFill>
          <a:blip r:embed="rId3">
            <a:alphaModFix/>
          </a:blip>
          <a:stretch>
            <a:fillRect/>
          </a:stretch>
        </p:blipFill>
        <p:spPr>
          <a:xfrm>
            <a:off x="819150" y="732975"/>
            <a:ext cx="2790800" cy="2433000"/>
          </a:xfrm>
          <a:prstGeom prst="rect">
            <a:avLst/>
          </a:prstGeom>
          <a:noFill/>
          <a:ln>
            <a:noFill/>
          </a:ln>
        </p:spPr>
      </p:pic>
      <p:pic>
        <p:nvPicPr>
          <p:cNvPr id="217" name="Google Shape;217;p26"/>
          <p:cNvPicPr preferRelativeResize="0"/>
          <p:nvPr/>
        </p:nvPicPr>
        <p:blipFill>
          <a:blip r:embed="rId4">
            <a:alphaModFix/>
          </a:blip>
          <a:stretch>
            <a:fillRect/>
          </a:stretch>
        </p:blipFill>
        <p:spPr>
          <a:xfrm>
            <a:off x="4323996" y="732975"/>
            <a:ext cx="3888779" cy="3408400"/>
          </a:xfrm>
          <a:prstGeom prst="rect">
            <a:avLst/>
          </a:prstGeom>
          <a:noFill/>
          <a:ln>
            <a:noFill/>
          </a:ln>
        </p:spPr>
      </p:pic>
      <p:pic>
        <p:nvPicPr>
          <p:cNvPr id="218" name="Google Shape;218;p26"/>
          <p:cNvPicPr preferRelativeResize="0"/>
          <p:nvPr/>
        </p:nvPicPr>
        <p:blipFill>
          <a:blip r:embed="rId5">
            <a:alphaModFix/>
          </a:blip>
          <a:stretch>
            <a:fillRect/>
          </a:stretch>
        </p:blipFill>
        <p:spPr>
          <a:xfrm>
            <a:off x="830780" y="2950250"/>
            <a:ext cx="2767549" cy="1802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819150" y="644050"/>
            <a:ext cx="7505700" cy="620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Cluster Validity Indices</a:t>
            </a:r>
            <a:endParaRPr/>
          </a:p>
        </p:txBody>
      </p:sp>
      <p:sp>
        <p:nvSpPr>
          <p:cNvPr id="224" name="Google Shape;224;p27"/>
          <p:cNvSpPr txBox="1">
            <a:spLocks noGrp="1"/>
          </p:cNvSpPr>
          <p:nvPr>
            <p:ph type="body" idx="1"/>
          </p:nvPr>
        </p:nvSpPr>
        <p:spPr>
          <a:xfrm>
            <a:off x="819150" y="1374350"/>
            <a:ext cx="7505700" cy="30645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Font typeface="Times New Roman"/>
              <a:buChar char="➢"/>
            </a:pPr>
            <a:r>
              <a:rPr lang="en-GB" sz="1900">
                <a:latin typeface="Times New Roman"/>
                <a:ea typeface="Times New Roman"/>
                <a:cs typeface="Times New Roman"/>
                <a:sym typeface="Times New Roman"/>
              </a:rPr>
              <a:t>We describe the CVIs as they are used to estimate the number of clusters in a set of datasets partitioned by several algorithms.</a:t>
            </a:r>
            <a:endParaRPr sz="190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Char char="➢"/>
            </a:pPr>
            <a:r>
              <a:rPr lang="en-GB" sz="1900">
                <a:latin typeface="Times New Roman"/>
                <a:ea typeface="Times New Roman"/>
                <a:cs typeface="Times New Roman"/>
                <a:sym typeface="Times New Roman"/>
              </a:rPr>
              <a:t>We use some of indices: </a:t>
            </a:r>
            <a:endParaRPr sz="1900">
              <a:latin typeface="Times New Roman"/>
              <a:ea typeface="Times New Roman"/>
              <a:cs typeface="Times New Roman"/>
              <a:sym typeface="Times New Roman"/>
            </a:endParaRPr>
          </a:p>
          <a:p>
            <a:pPr marL="457200" lvl="0" indent="0" algn="l" rtl="0">
              <a:spcBef>
                <a:spcPts val="1200"/>
              </a:spcBef>
              <a:spcAft>
                <a:spcPts val="0"/>
              </a:spcAft>
              <a:buNone/>
            </a:pPr>
            <a:r>
              <a:rPr lang="en-GB" sz="1900">
                <a:latin typeface="Times New Roman"/>
                <a:ea typeface="Times New Roman"/>
                <a:cs typeface="Times New Roman"/>
                <a:sym typeface="Times New Roman"/>
              </a:rPr>
              <a:t>Dunn Index(DI)</a:t>
            </a:r>
            <a:endParaRPr sz="1900">
              <a:latin typeface="Times New Roman"/>
              <a:ea typeface="Times New Roman"/>
              <a:cs typeface="Times New Roman"/>
              <a:sym typeface="Times New Roman"/>
            </a:endParaRPr>
          </a:p>
          <a:p>
            <a:pPr marL="457200" lvl="0" indent="0" algn="l" rtl="0">
              <a:spcBef>
                <a:spcPts val="1200"/>
              </a:spcBef>
              <a:spcAft>
                <a:spcPts val="0"/>
              </a:spcAft>
              <a:buNone/>
            </a:pPr>
            <a:r>
              <a:rPr lang="en-GB" sz="1900">
                <a:latin typeface="Times New Roman"/>
                <a:ea typeface="Times New Roman"/>
                <a:cs typeface="Times New Roman"/>
                <a:sym typeface="Times New Roman"/>
              </a:rPr>
              <a:t>Calinski-Harabasz(CH) etc.,</a:t>
            </a:r>
            <a:endParaRPr sz="1900">
              <a:latin typeface="Times New Roman"/>
              <a:ea typeface="Times New Roman"/>
              <a:cs typeface="Times New Roman"/>
              <a:sym typeface="Times New Roman"/>
            </a:endParaRPr>
          </a:p>
          <a:p>
            <a:pPr marL="457200" lvl="0" indent="0" algn="l" rtl="0">
              <a:spcBef>
                <a:spcPts val="1200"/>
              </a:spcBef>
              <a:spcAft>
                <a:spcPts val="1200"/>
              </a:spcAft>
              <a:buNone/>
            </a:pPr>
            <a:r>
              <a:rPr lang="en-GB" sz="1900">
                <a:latin typeface="Times New Roman"/>
                <a:ea typeface="Times New Roman"/>
                <a:cs typeface="Times New Roman"/>
                <a:sym typeface="Times New Roman"/>
              </a:rPr>
              <a:t>Finding suitable index is the final goal.</a:t>
            </a:r>
            <a:endParaRPr sz="19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819150" y="845600"/>
            <a:ext cx="7505700" cy="602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a:p>
        </p:txBody>
      </p:sp>
      <p:sp>
        <p:nvSpPr>
          <p:cNvPr id="230" name="Google Shape;230;p28"/>
          <p:cNvSpPr txBox="1">
            <a:spLocks noGrp="1"/>
          </p:cNvSpPr>
          <p:nvPr>
            <p:ph type="body" idx="1"/>
          </p:nvPr>
        </p:nvSpPr>
        <p:spPr>
          <a:xfrm>
            <a:off x="819150" y="1594250"/>
            <a:ext cx="7505700" cy="2844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solidFill>
                  <a:srgbClr val="2E2E2E"/>
                </a:solidFill>
                <a:latin typeface="Times New Roman"/>
                <a:ea typeface="Times New Roman"/>
                <a:cs typeface="Times New Roman"/>
                <a:sym typeface="Times New Roman"/>
              </a:rPr>
              <a:t>There are several kind of cluster validity indices. However, identifying the most suitable index for a possible application is an important problem of cluster validation. This is possible to compare a set of validation indices on different number of synthetic data sets. This objective is  to conduct different experiments on evaluating clustering solutions of different cluster methods using existing cluster validity indices.</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819150" y="845600"/>
            <a:ext cx="7505700" cy="583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Procedure</a:t>
            </a:r>
            <a:endParaRPr/>
          </a:p>
        </p:txBody>
      </p:sp>
      <p:sp>
        <p:nvSpPr>
          <p:cNvPr id="236" name="Google Shape;236;p29"/>
          <p:cNvSpPr txBox="1">
            <a:spLocks noGrp="1"/>
          </p:cNvSpPr>
          <p:nvPr>
            <p:ph type="body" idx="1"/>
          </p:nvPr>
        </p:nvSpPr>
        <p:spPr>
          <a:xfrm>
            <a:off x="819150" y="1594250"/>
            <a:ext cx="7505700" cy="28446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The usual approach is to run a clustering algorithm over a dataset with a set of different values for the k parameter — the number of clusters of the computed partition — obtaining a set of different partitions. Then, the evaluated CVI is computed for all the partitions. The number of clusters in the partition obtaining the best results is considered the prediction of the CVI for that particular dataset. If this prediction matches the true number of clusters, the prediction is considered successful.</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sz="1400">
                <a:latin typeface="Times New Roman"/>
                <a:ea typeface="Times New Roman"/>
                <a:cs typeface="Times New Roman"/>
                <a:sym typeface="Times New Roman"/>
              </a:rPr>
              <a:t>But here we use this approach to  predict which is the ‘‘best’’ partition in the mentioned set of partitions. The ‘‘best’’ partition is defined as the one that is the most similar to the correct one—measured by a partition similarity measure—which is not always the one with the correct number of clusters.</a:t>
            </a:r>
            <a:endParaRPr sz="1400">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a:spLocks noGrp="1"/>
          </p:cNvSpPr>
          <p:nvPr>
            <p:ph type="title"/>
          </p:nvPr>
        </p:nvSpPr>
        <p:spPr>
          <a:xfrm>
            <a:off x="819150" y="845600"/>
            <a:ext cx="7505700" cy="583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 and Future Work</a:t>
            </a:r>
            <a:endParaRPr/>
          </a:p>
        </p:txBody>
      </p:sp>
      <p:sp>
        <p:nvSpPr>
          <p:cNvPr id="242" name="Google Shape;242;p30"/>
          <p:cNvSpPr txBox="1">
            <a:spLocks noGrp="1"/>
          </p:cNvSpPr>
          <p:nvPr>
            <p:ph type="body" idx="1"/>
          </p:nvPr>
        </p:nvSpPr>
        <p:spPr>
          <a:xfrm>
            <a:off x="819150" y="1667550"/>
            <a:ext cx="7505700" cy="277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In this paper,  we use Cluster Ensemble approach to find the suitable validity indices which makes clustering into groups effectively on different synthetic datasets and produce results.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With regard to the experimental factors, noise and cluster overlap had the greatest impact on CVI performance.</a:t>
            </a:r>
            <a:endParaRPr sz="1800">
              <a:latin typeface="Times New Roman"/>
              <a:ea typeface="Times New Roman"/>
              <a:cs typeface="Times New Roman"/>
              <a:sym typeface="Times New Roman"/>
            </a:endParaRPr>
          </a:p>
          <a:p>
            <a:pPr marL="0" lvl="0" indent="0" algn="l" rtl="0">
              <a:spcBef>
                <a:spcPts val="1200"/>
              </a:spcBef>
              <a:spcAft>
                <a:spcPts val="1200"/>
              </a:spcAft>
              <a:buNone/>
            </a:pP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819150" y="638550"/>
            <a:ext cx="7505700" cy="61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accent2"/>
                </a:solidFill>
                <a:latin typeface="Trebuchet MS"/>
                <a:ea typeface="Trebuchet MS"/>
                <a:cs typeface="Trebuchet MS"/>
                <a:sym typeface="Trebuchet MS"/>
              </a:rPr>
              <a:t>References</a:t>
            </a:r>
            <a:endParaRPr>
              <a:solidFill>
                <a:schemeClr val="accent2"/>
              </a:solidFill>
              <a:latin typeface="Trebuchet MS"/>
              <a:ea typeface="Trebuchet MS"/>
              <a:cs typeface="Trebuchet MS"/>
              <a:sym typeface="Trebuchet MS"/>
            </a:endParaRPr>
          </a:p>
        </p:txBody>
      </p:sp>
      <p:sp>
        <p:nvSpPr>
          <p:cNvPr id="248" name="Google Shape;248;p31"/>
          <p:cNvSpPr txBox="1">
            <a:spLocks noGrp="1"/>
          </p:cNvSpPr>
          <p:nvPr>
            <p:ph type="body" idx="1"/>
          </p:nvPr>
        </p:nvSpPr>
        <p:spPr>
          <a:xfrm>
            <a:off x="819150" y="1394850"/>
            <a:ext cx="7505700" cy="3236400"/>
          </a:xfrm>
          <a:prstGeom prst="rect">
            <a:avLst/>
          </a:prstGeom>
        </p:spPr>
        <p:txBody>
          <a:bodyPr spcFirstLastPara="1" wrap="square" lIns="91425" tIns="91425" rIns="91425" bIns="91425" anchor="t" anchorCtr="0">
            <a:normAutofit fontScale="47500" lnSpcReduction="10000"/>
          </a:bodyPr>
          <a:lstStyle/>
          <a:p>
            <a:pPr marL="0" lvl="0" indent="0" algn="l" rtl="0">
              <a:lnSpc>
                <a:spcPct val="100000"/>
              </a:lnSpc>
              <a:spcBef>
                <a:spcPts val="0"/>
              </a:spcBef>
              <a:spcAft>
                <a:spcPts val="0"/>
              </a:spcAft>
              <a:buNone/>
            </a:pPr>
            <a:r>
              <a:rPr lang="en-GB" sz="2750">
                <a:latin typeface="Times New Roman"/>
                <a:ea typeface="Times New Roman"/>
                <a:cs typeface="Times New Roman"/>
                <a:sym typeface="Times New Roman"/>
              </a:rPr>
              <a:t>[1]M. Halkidi, Y. Batistakis, M. Vazirgiannis, On clustering validation techniques, Journal of </a:t>
            </a:r>
            <a:endParaRPr sz="2750">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GB" sz="2750">
                <a:latin typeface="Times New Roman"/>
                <a:ea typeface="Times New Roman"/>
                <a:cs typeface="Times New Roman"/>
                <a:sym typeface="Times New Roman"/>
              </a:rPr>
              <a:t>Intelligent Information Systems 17 (2001) 107–145.</a:t>
            </a:r>
            <a:endParaRPr sz="2750">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GB" sz="2750">
                <a:latin typeface="Times New Roman"/>
                <a:ea typeface="Times New Roman"/>
                <a:cs typeface="Times New Roman"/>
                <a:sym typeface="Times New Roman"/>
              </a:rPr>
              <a:t>[2]C.-H. Chou, M.-C. Su, E. Lai, A new cluster validity measure and its application to image compression, </a:t>
            </a:r>
            <a:endParaRPr sz="2750">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GB" sz="2750">
                <a:latin typeface="Times New Roman"/>
                <a:ea typeface="Times New Roman"/>
                <a:cs typeface="Times New Roman"/>
                <a:sym typeface="Times New Roman"/>
              </a:rPr>
              <a:t>Pattern Analysis and Applications 7 (2004) 205–220.</a:t>
            </a:r>
            <a:endParaRPr sz="2750">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GB" sz="2750">
                <a:latin typeface="Times New Roman"/>
                <a:ea typeface="Times New Roman"/>
                <a:cs typeface="Times New Roman"/>
                <a:sym typeface="Times New Roman"/>
              </a:rPr>
              <a:t>[3]A.K. Jain, R.C. Dubes, Algorithms for Clustering Data, Prentice-Hall, Inc., Upper Saddle River, NJ, USA, 1988</a:t>
            </a:r>
            <a:endParaRPr sz="2750">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GB" sz="2750">
                <a:latin typeface="Times New Roman"/>
                <a:ea typeface="Times New Roman"/>
                <a:cs typeface="Times New Roman"/>
                <a:sym typeface="Times New Roman"/>
              </a:rPr>
              <a:t>[4]P.H.A. Sneath, R.R. Sokal, Numerical Taxonomy, Books in Biology, W.H. Freeman and Company, San Francisco, 1973</a:t>
            </a:r>
            <a:endParaRPr sz="2750">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GB" sz="2750">
                <a:latin typeface="Times New Roman"/>
                <a:ea typeface="Times New Roman"/>
                <a:cs typeface="Times New Roman"/>
                <a:sym typeface="Times New Roman"/>
              </a:rPr>
              <a:t>[5]V.Batagelj, M.Bren, Comparing resemblance measures,JournalofClassification 12(1995)73–90.</a:t>
            </a:r>
            <a:endParaRPr sz="2750">
              <a:latin typeface="Times New Roman"/>
              <a:ea typeface="Times New Roman"/>
              <a:cs typeface="Times New Roman"/>
              <a:sym typeface="Times New Roman"/>
            </a:endParaRPr>
          </a:p>
          <a:p>
            <a:pPr marL="0" lvl="0" indent="0" algn="l" rtl="0">
              <a:lnSpc>
                <a:spcPct val="100000"/>
              </a:lnSpc>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584075"/>
            <a:ext cx="7505700" cy="5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00">
                <a:solidFill>
                  <a:schemeClr val="accent6"/>
                </a:solidFill>
                <a:latin typeface="Times New Roman"/>
                <a:ea typeface="Times New Roman"/>
                <a:cs typeface="Times New Roman"/>
                <a:sym typeface="Times New Roman"/>
              </a:rPr>
              <a:t>Overview</a:t>
            </a:r>
            <a:endParaRPr sz="2600">
              <a:solidFill>
                <a:schemeClr val="accent6"/>
              </a:solidFill>
              <a:latin typeface="Times New Roman"/>
              <a:ea typeface="Times New Roman"/>
              <a:cs typeface="Times New Roman"/>
              <a:sym typeface="Times New Roman"/>
            </a:endParaRPr>
          </a:p>
        </p:txBody>
      </p:sp>
      <p:sp>
        <p:nvSpPr>
          <p:cNvPr id="136" name="Google Shape;136;p14"/>
          <p:cNvSpPr txBox="1">
            <a:spLocks noGrp="1"/>
          </p:cNvSpPr>
          <p:nvPr>
            <p:ph type="body" idx="1"/>
          </p:nvPr>
        </p:nvSpPr>
        <p:spPr>
          <a:xfrm>
            <a:off x="819150" y="1318575"/>
            <a:ext cx="7505700" cy="32256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SzPts val="2200"/>
              <a:buFont typeface="Times New Roman"/>
              <a:buChar char="➢"/>
            </a:pPr>
            <a:r>
              <a:rPr lang="en-GB" sz="2200">
                <a:latin typeface="Times New Roman"/>
                <a:ea typeface="Times New Roman"/>
                <a:cs typeface="Times New Roman"/>
                <a:sym typeface="Times New Roman"/>
              </a:rPr>
              <a:t>Introduction</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GB" sz="2200">
                <a:latin typeface="Times New Roman"/>
                <a:ea typeface="Times New Roman"/>
                <a:cs typeface="Times New Roman"/>
                <a:sym typeface="Times New Roman"/>
              </a:rPr>
              <a:t>The Cluster Ensemble Problem</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GB" sz="2200">
                <a:latin typeface="Times New Roman"/>
                <a:ea typeface="Times New Roman"/>
                <a:cs typeface="Times New Roman"/>
                <a:sym typeface="Times New Roman"/>
              </a:rPr>
              <a:t>Cluster Validity Indices</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GB" sz="2200">
                <a:latin typeface="Times New Roman"/>
                <a:ea typeface="Times New Roman"/>
                <a:cs typeface="Times New Roman"/>
                <a:sym typeface="Times New Roman"/>
              </a:rPr>
              <a:t>Problem Statement</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GB" sz="2200">
                <a:latin typeface="Times New Roman"/>
                <a:ea typeface="Times New Roman"/>
                <a:cs typeface="Times New Roman"/>
                <a:sym typeface="Times New Roman"/>
              </a:rPr>
              <a:t>Procedure</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GB" sz="2200">
                <a:latin typeface="Times New Roman"/>
                <a:ea typeface="Times New Roman"/>
                <a:cs typeface="Times New Roman"/>
                <a:sym typeface="Times New Roman"/>
              </a:rPr>
              <a:t>Conclusion and Future work</a:t>
            </a:r>
            <a:endParaRPr sz="220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GB" sz="2200">
                <a:latin typeface="Times New Roman"/>
                <a:ea typeface="Times New Roman"/>
                <a:cs typeface="Times New Roman"/>
                <a:sym typeface="Times New Roman"/>
              </a:rPr>
              <a:t>References</a:t>
            </a:r>
            <a:endParaRPr sz="2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body" idx="1"/>
          </p:nvPr>
        </p:nvSpPr>
        <p:spPr>
          <a:xfrm>
            <a:off x="819150" y="893575"/>
            <a:ext cx="7505700" cy="354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a:p>
            <a:pPr marL="0" lvl="0" indent="0" algn="ctr" rtl="0">
              <a:spcBef>
                <a:spcPts val="1200"/>
              </a:spcBef>
              <a:spcAft>
                <a:spcPts val="0"/>
              </a:spcAft>
              <a:buNone/>
            </a:pPr>
            <a:endParaRPr/>
          </a:p>
          <a:p>
            <a:pPr marL="0" lvl="0" indent="0" algn="ctr" rtl="0">
              <a:spcBef>
                <a:spcPts val="1200"/>
              </a:spcBef>
              <a:spcAft>
                <a:spcPts val="0"/>
              </a:spcAft>
              <a:buNone/>
            </a:pPr>
            <a:endParaRPr/>
          </a:p>
          <a:p>
            <a:pPr marL="0" lvl="0" indent="0" algn="ctr" rtl="0">
              <a:spcBef>
                <a:spcPts val="1200"/>
              </a:spcBef>
              <a:spcAft>
                <a:spcPts val="0"/>
              </a:spcAft>
              <a:buNone/>
            </a:pPr>
            <a:endParaRPr/>
          </a:p>
          <a:p>
            <a:pPr marL="0" lvl="0" indent="0" algn="ctr" rtl="0">
              <a:spcBef>
                <a:spcPts val="1200"/>
              </a:spcBef>
              <a:spcAft>
                <a:spcPts val="1200"/>
              </a:spcAft>
              <a:buNone/>
            </a:pPr>
            <a:r>
              <a:rPr lang="en-GB" sz="4000">
                <a:solidFill>
                  <a:srgbClr val="FF0000"/>
                </a:solidFill>
                <a:latin typeface="Trebuchet MS"/>
                <a:ea typeface="Trebuchet MS"/>
                <a:cs typeface="Trebuchet MS"/>
                <a:sym typeface="Trebuchet MS"/>
              </a:rPr>
              <a:t>Thank you</a:t>
            </a:r>
            <a:endParaRPr sz="4000">
              <a:solidFill>
                <a:srgbClr val="FF000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616775"/>
            <a:ext cx="7505700" cy="5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400" b="1">
                <a:solidFill>
                  <a:schemeClr val="accent6"/>
                </a:solidFill>
                <a:latin typeface="Times New Roman"/>
                <a:ea typeface="Times New Roman"/>
                <a:cs typeface="Times New Roman"/>
                <a:sym typeface="Times New Roman"/>
              </a:rPr>
              <a:t>Introduction</a:t>
            </a:r>
            <a:endParaRPr sz="2400" b="1">
              <a:solidFill>
                <a:schemeClr val="accent6"/>
              </a:solidFill>
              <a:latin typeface="Times New Roman"/>
              <a:ea typeface="Times New Roman"/>
              <a:cs typeface="Times New Roman"/>
              <a:sym typeface="Times New Roman"/>
            </a:endParaRPr>
          </a:p>
        </p:txBody>
      </p:sp>
      <p:sp>
        <p:nvSpPr>
          <p:cNvPr id="142" name="Google Shape;142;p15"/>
          <p:cNvSpPr txBox="1">
            <a:spLocks noGrp="1"/>
          </p:cNvSpPr>
          <p:nvPr>
            <p:ph type="body" idx="1"/>
          </p:nvPr>
        </p:nvSpPr>
        <p:spPr>
          <a:xfrm>
            <a:off x="819150" y="1347750"/>
            <a:ext cx="7505700" cy="3141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Clustering is an unsupervised pattern classification method that partitions the input space into clusters.</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The goal of a clustering algorithm is to perform a partition where objects within a cluster are similar and objects in different clusters are dissimilar.</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Widely used in Psychology, Biology, Pattern recognition, Image Processing and Computer Security.</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Process of estimating how good a partition fit the data underlying is Cluster Validation. </a:t>
            </a:r>
            <a:endParaRPr sz="1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540375"/>
            <a:ext cx="7505700" cy="55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400">
                <a:solidFill>
                  <a:schemeClr val="accent6"/>
                </a:solidFill>
              </a:rPr>
              <a:t>Continued……</a:t>
            </a:r>
            <a:endParaRPr sz="2400">
              <a:solidFill>
                <a:schemeClr val="accent6"/>
              </a:solidFill>
            </a:endParaRPr>
          </a:p>
        </p:txBody>
      </p:sp>
      <p:sp>
        <p:nvSpPr>
          <p:cNvPr id="148" name="Google Shape;148;p16"/>
          <p:cNvSpPr txBox="1">
            <a:spLocks noGrp="1"/>
          </p:cNvSpPr>
          <p:nvPr>
            <p:ph type="body" idx="1"/>
          </p:nvPr>
        </p:nvSpPr>
        <p:spPr>
          <a:xfrm>
            <a:off x="819150" y="1297200"/>
            <a:ext cx="7505700" cy="31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1">
                <a:latin typeface="Times New Roman"/>
                <a:ea typeface="Times New Roman"/>
                <a:cs typeface="Times New Roman"/>
                <a:sym typeface="Times New Roman"/>
              </a:rPr>
              <a:t>How well the data fit into the proposed partition? </a:t>
            </a:r>
            <a:endParaRPr sz="1900" b="1">
              <a:latin typeface="Times New Roman"/>
              <a:ea typeface="Times New Roman"/>
              <a:cs typeface="Times New Roman"/>
              <a:sym typeface="Times New Roman"/>
            </a:endParaRPr>
          </a:p>
          <a:p>
            <a:pPr marL="0" lvl="0" indent="0" algn="l" rtl="0">
              <a:spcBef>
                <a:spcPts val="1200"/>
              </a:spcBef>
              <a:spcAft>
                <a:spcPts val="0"/>
              </a:spcAft>
              <a:buNone/>
            </a:pPr>
            <a:r>
              <a:rPr lang="en-GB" sz="1900" b="1">
                <a:latin typeface="Times New Roman"/>
                <a:ea typeface="Times New Roman"/>
                <a:cs typeface="Times New Roman"/>
                <a:sym typeface="Times New Roman"/>
              </a:rPr>
              <a:t>Relevant For two reasons:</a:t>
            </a:r>
            <a:endParaRPr sz="1900" b="1">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GB" sz="1800">
                <a:latin typeface="Times New Roman"/>
                <a:ea typeface="Times New Roman"/>
                <a:cs typeface="Times New Roman"/>
                <a:sym typeface="Times New Roman"/>
              </a:rPr>
              <a:t>First, an optimal clustering algorithm does not exist</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Second, many clustering algorithms are not able to determine the number of clusters in the data, therefore we have to supply the initial values - commonly known as k-parameter. (Run the algorithm several times with a different k-value for each run).</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603950"/>
            <a:ext cx="7505700" cy="540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chemeClr val="accent6"/>
                </a:solidFill>
                <a:latin typeface="Times New Roman"/>
                <a:ea typeface="Times New Roman"/>
                <a:cs typeface="Times New Roman"/>
                <a:sym typeface="Times New Roman"/>
              </a:rPr>
              <a:t>The Cluster Ensembles Problem</a:t>
            </a:r>
            <a:endParaRPr b="1">
              <a:solidFill>
                <a:schemeClr val="accent6"/>
              </a:solidFill>
              <a:latin typeface="Times New Roman"/>
              <a:ea typeface="Times New Roman"/>
              <a:cs typeface="Times New Roman"/>
              <a:sym typeface="Times New Roman"/>
            </a:endParaRPr>
          </a:p>
        </p:txBody>
      </p:sp>
      <p:sp>
        <p:nvSpPr>
          <p:cNvPr id="154" name="Google Shape;154;p17"/>
          <p:cNvSpPr txBox="1">
            <a:spLocks noGrp="1"/>
          </p:cNvSpPr>
          <p:nvPr>
            <p:ph type="body" idx="1"/>
          </p:nvPr>
        </p:nvSpPr>
        <p:spPr>
          <a:xfrm>
            <a:off x="819150" y="1271775"/>
            <a:ext cx="7505700" cy="3332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It is based on sample’s stability and objective of clustering ensemble is to find the underlying structure of data based on set of clustering results. </a:t>
            </a:r>
            <a:endParaRPr sz="1600" dirty="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GB" sz="1600">
                <a:latin typeface="Times New Roman"/>
                <a:ea typeface="Times New Roman"/>
                <a:cs typeface="Times New Roman"/>
                <a:sym typeface="Times New Roman"/>
              </a:rPr>
              <a:t>CE </a:t>
            </a:r>
            <a:r>
              <a:rPr lang="en-GB" sz="1600" dirty="0">
                <a:latin typeface="Times New Roman"/>
                <a:ea typeface="Times New Roman"/>
                <a:cs typeface="Times New Roman"/>
                <a:sym typeface="Times New Roman"/>
              </a:rPr>
              <a:t>algorithm based on sample’s stability which divides into two classes : 1) Cluster core and 2) Cluster Halo.</a:t>
            </a:r>
            <a:endParaRPr sz="1600" dirty="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CE problem mainly includes 3 aspects: Ensemble generation, ensemble selection and Ensemble integration.</a:t>
            </a:r>
            <a:endParaRPr sz="1600" dirty="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Suppose X = {x1,x2,.....,</a:t>
            </a:r>
            <a:r>
              <a:rPr lang="en-GB" sz="1600" dirty="0" err="1">
                <a:latin typeface="Times New Roman"/>
                <a:ea typeface="Times New Roman"/>
                <a:cs typeface="Times New Roman"/>
                <a:sym typeface="Times New Roman"/>
              </a:rPr>
              <a:t>xn</a:t>
            </a:r>
            <a:r>
              <a:rPr lang="en-GB" sz="1600" dirty="0">
                <a:latin typeface="Times New Roman"/>
                <a:ea typeface="Times New Roman"/>
                <a:cs typeface="Times New Roman"/>
                <a:sym typeface="Times New Roman"/>
              </a:rPr>
              <a:t>} is a data set with n samples. After performing different clustering methods, a set C = {C1,C2,.....,</a:t>
            </a:r>
            <a:r>
              <a:rPr lang="en-GB" sz="1600" dirty="0" err="1">
                <a:latin typeface="Times New Roman"/>
                <a:ea typeface="Times New Roman"/>
                <a:cs typeface="Times New Roman"/>
                <a:sym typeface="Times New Roman"/>
              </a:rPr>
              <a:t>Cj</a:t>
            </a:r>
            <a:r>
              <a:rPr lang="en-GB" sz="1600" dirty="0">
                <a:latin typeface="Times New Roman"/>
                <a:ea typeface="Times New Roman"/>
                <a:cs typeface="Times New Roman"/>
                <a:sym typeface="Times New Roman"/>
              </a:rPr>
              <a:t>} where j is the ensemble size and indicates number of </a:t>
            </a:r>
            <a:r>
              <a:rPr lang="en-GB" sz="1600" dirty="0" err="1">
                <a:latin typeface="Times New Roman"/>
                <a:ea typeface="Times New Roman"/>
                <a:cs typeface="Times New Roman"/>
                <a:sym typeface="Times New Roman"/>
              </a:rPr>
              <a:t>clusterings</a:t>
            </a:r>
            <a:r>
              <a:rPr lang="en-GB"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GB" sz="1600" dirty="0">
                <a:latin typeface="Times New Roman"/>
                <a:ea typeface="Times New Roman"/>
                <a:cs typeface="Times New Roman"/>
                <a:sym typeface="Times New Roman"/>
              </a:rPr>
              <a:t>Ci(xi) indicates the label of xi induced by cluster result Ci. </a:t>
            </a:r>
            <a:endParaRPr sz="16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603950"/>
            <a:ext cx="7505700" cy="57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Continued….</a:t>
            </a:r>
            <a:endParaRPr/>
          </a:p>
        </p:txBody>
      </p:sp>
      <p:sp>
        <p:nvSpPr>
          <p:cNvPr id="160" name="Google Shape;160;p18"/>
          <p:cNvSpPr txBox="1">
            <a:spLocks noGrp="1"/>
          </p:cNvSpPr>
          <p:nvPr>
            <p:ph type="body" idx="1"/>
          </p:nvPr>
        </p:nvSpPr>
        <p:spPr>
          <a:xfrm>
            <a:off x="819150" y="1348075"/>
            <a:ext cx="7505700" cy="32556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Times New Roman"/>
              <a:buChar char="➢"/>
            </a:pPr>
            <a:r>
              <a:rPr lang="en-GB" sz="1700">
                <a:latin typeface="Times New Roman"/>
                <a:ea typeface="Times New Roman"/>
                <a:cs typeface="Times New Roman"/>
                <a:sym typeface="Times New Roman"/>
              </a:rPr>
              <a:t>The objective is to find a new clustering result C* which is similar to every element in C. </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GB" sz="1700">
                <a:latin typeface="Times New Roman"/>
                <a:ea typeface="Times New Roman"/>
                <a:cs typeface="Times New Roman"/>
                <a:sym typeface="Times New Roman"/>
              </a:rPr>
              <a:t>Diversity and accuracy are the two key factors to the performance of ensemble techniques.</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GB" sz="1700">
                <a:latin typeface="Times New Roman"/>
                <a:ea typeface="Times New Roman"/>
                <a:cs typeface="Times New Roman"/>
                <a:sym typeface="Times New Roman"/>
              </a:rPr>
              <a:t>Ensemble selection technique, inspired by feature selection technique is proposed to improve the quality of the obtained clustering results set. It selects a subset of results based on a pre-defined principle which is helpful for integration step.</a:t>
            </a:r>
            <a:endParaRPr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565800"/>
            <a:ext cx="7505700" cy="57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Contd…..( Sample’s stability in CE)</a:t>
            </a:r>
            <a:endParaRPr/>
          </a:p>
        </p:txBody>
      </p:sp>
      <p:sp>
        <p:nvSpPr>
          <p:cNvPr id="166" name="Google Shape;166;p19"/>
          <p:cNvSpPr txBox="1">
            <a:spLocks noGrp="1"/>
          </p:cNvSpPr>
          <p:nvPr>
            <p:ph type="body" idx="1"/>
          </p:nvPr>
        </p:nvSpPr>
        <p:spPr>
          <a:xfrm>
            <a:off x="819150" y="1335350"/>
            <a:ext cx="7505700" cy="3294000"/>
          </a:xfrm>
          <a:prstGeom prst="rect">
            <a:avLst/>
          </a:prstGeom>
        </p:spPr>
        <p:txBody>
          <a:bodyPr spcFirstLastPara="1" wrap="square" lIns="91425" tIns="91425" rIns="91425" bIns="91425" anchor="t" anchorCtr="0">
            <a:normAutofit lnSpcReduction="20000"/>
          </a:bodyPr>
          <a:lstStyle/>
          <a:p>
            <a:pPr marL="457200" lvl="0" indent="-330200" algn="l" rtl="0">
              <a:spcBef>
                <a:spcPts val="0"/>
              </a:spcBef>
              <a:spcAft>
                <a:spcPts val="0"/>
              </a:spcAft>
              <a:buSzPts val="1600"/>
              <a:buFont typeface="Times New Roman"/>
              <a:buChar char="➢"/>
            </a:pPr>
            <a:r>
              <a:rPr lang="en-GB" sz="1600">
                <a:latin typeface="Times New Roman"/>
                <a:ea typeface="Times New Roman"/>
                <a:cs typeface="Times New Roman"/>
                <a:sym typeface="Times New Roman"/>
              </a:rPr>
              <a:t>Given a set of base clustering results, some samples remain consistently in one group, while others frequently change from one group to another. This tendency is helpful for many tasks in CE, such as measuring the quality of the set of base clustering results and differentiates a cluster halo and cluster core.</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GB" sz="1600">
                <a:latin typeface="Times New Roman"/>
                <a:ea typeface="Times New Roman"/>
                <a:cs typeface="Times New Roman"/>
                <a:sym typeface="Times New Roman"/>
              </a:rPr>
              <a:t>A methodology to measure the sample’s stability :</a:t>
            </a:r>
            <a:endParaRPr sz="1600">
              <a:latin typeface="Times New Roman"/>
              <a:ea typeface="Times New Roman"/>
              <a:cs typeface="Times New Roman"/>
              <a:sym typeface="Times New Roman"/>
            </a:endParaRPr>
          </a:p>
          <a:p>
            <a:pPr marL="457200" lvl="0" indent="0" algn="l" rtl="0">
              <a:spcBef>
                <a:spcPts val="1200"/>
              </a:spcBef>
              <a:spcAft>
                <a:spcPts val="0"/>
              </a:spcAft>
              <a:buNone/>
            </a:pPr>
            <a:r>
              <a:rPr lang="en-GB" sz="1600">
                <a:latin typeface="Times New Roman"/>
                <a:ea typeface="Times New Roman"/>
                <a:cs typeface="Times New Roman"/>
                <a:sym typeface="Times New Roman"/>
              </a:rPr>
              <a:t>Determinacy function: f is a determinacy function if for arguments p ∈ [0,1] and with a parameter t ∈ (0,1), it satisfies:</a:t>
            </a:r>
            <a:endParaRPr sz="1600">
              <a:latin typeface="Times New Roman"/>
              <a:ea typeface="Times New Roman"/>
              <a:cs typeface="Times New Roman"/>
              <a:sym typeface="Times New Roman"/>
            </a:endParaRPr>
          </a:p>
          <a:p>
            <a:pPr marL="457200" lvl="0" indent="0" algn="l" rtl="0">
              <a:spcBef>
                <a:spcPts val="1200"/>
              </a:spcBef>
              <a:spcAft>
                <a:spcPts val="0"/>
              </a:spcAft>
              <a:buNone/>
            </a:pPr>
            <a:r>
              <a:rPr lang="en-GB" sz="1600">
                <a:latin typeface="Times New Roman"/>
                <a:ea typeface="Times New Roman"/>
                <a:cs typeface="Times New Roman"/>
                <a:sym typeface="Times New Roman"/>
              </a:rPr>
              <a:t>(1)If p &lt;t, f(p) &lt;0; if p &gt;t, f(p) &gt;0.</a:t>
            </a:r>
            <a:endParaRPr sz="1600">
              <a:latin typeface="Times New Roman"/>
              <a:ea typeface="Times New Roman"/>
              <a:cs typeface="Times New Roman"/>
              <a:sym typeface="Times New Roman"/>
            </a:endParaRPr>
          </a:p>
          <a:p>
            <a:pPr marL="457200" lvl="0" indent="0" algn="l" rtl="0">
              <a:spcBef>
                <a:spcPts val="1200"/>
              </a:spcBef>
              <a:spcAft>
                <a:spcPts val="0"/>
              </a:spcAft>
              <a:buNone/>
            </a:pPr>
            <a:r>
              <a:rPr lang="en-GB" sz="1600">
                <a:latin typeface="Times New Roman"/>
                <a:ea typeface="Times New Roman"/>
                <a:cs typeface="Times New Roman"/>
                <a:sym typeface="Times New Roman"/>
              </a:rPr>
              <a:t>(2)If pi&lt;t&lt;pj, and t−pi / pj−t = t / 1−t, f(pi)  = f(pj).</a:t>
            </a:r>
            <a:endParaRPr sz="1600">
              <a:latin typeface="Times New Roman"/>
              <a:ea typeface="Times New Roman"/>
              <a:cs typeface="Times New Roman"/>
              <a:sym typeface="Times New Roman"/>
            </a:endParaRPr>
          </a:p>
          <a:p>
            <a:pPr marL="457200" lvl="0" indent="0" algn="l" rtl="0">
              <a:spcBef>
                <a:spcPts val="1200"/>
              </a:spcBef>
              <a:spcAft>
                <a:spcPts val="1200"/>
              </a:spcAft>
              <a:buNone/>
            </a:pP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819150" y="553100"/>
            <a:ext cx="7505700" cy="578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Contd….</a:t>
            </a:r>
            <a:endParaRPr/>
          </a:p>
        </p:txBody>
      </p:sp>
      <p:sp>
        <p:nvSpPr>
          <p:cNvPr id="172" name="Google Shape;172;p20"/>
          <p:cNvSpPr txBox="1">
            <a:spLocks noGrp="1"/>
          </p:cNvSpPr>
          <p:nvPr>
            <p:ph type="body" idx="1"/>
          </p:nvPr>
        </p:nvSpPr>
        <p:spPr>
          <a:xfrm>
            <a:off x="819150" y="1297200"/>
            <a:ext cx="7505700" cy="33321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Times New Roman"/>
              <a:buChar char="➢"/>
            </a:pPr>
            <a:r>
              <a:rPr lang="en-GB" sz="1700">
                <a:latin typeface="Times New Roman"/>
                <a:ea typeface="Times New Roman"/>
                <a:cs typeface="Times New Roman"/>
                <a:sym typeface="Times New Roman"/>
              </a:rPr>
              <a:t>Stability based on linear function:</a:t>
            </a:r>
            <a:endParaRPr sz="1700">
              <a:latin typeface="Times New Roman"/>
              <a:ea typeface="Times New Roman"/>
              <a:cs typeface="Times New Roman"/>
              <a:sym typeface="Times New Roman"/>
            </a:endParaRPr>
          </a:p>
          <a:p>
            <a:pPr marL="457200" lvl="0" indent="0" algn="l" rtl="0">
              <a:spcBef>
                <a:spcPts val="1200"/>
              </a:spcBef>
              <a:spcAft>
                <a:spcPts val="0"/>
              </a:spcAft>
              <a:buNone/>
            </a:pP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457200" lvl="0" indent="0" algn="l" rtl="0">
              <a:spcBef>
                <a:spcPts val="1200"/>
              </a:spcBef>
              <a:spcAft>
                <a:spcPts val="0"/>
              </a:spcAft>
              <a:buNone/>
            </a:pPr>
            <a:endParaRPr sz="1700">
              <a:latin typeface="Times New Roman"/>
              <a:ea typeface="Times New Roman"/>
              <a:cs typeface="Times New Roman"/>
              <a:sym typeface="Times New Roman"/>
            </a:endParaRPr>
          </a:p>
          <a:p>
            <a:pPr marL="0" lvl="0" indent="0" algn="l" rtl="0">
              <a:spcBef>
                <a:spcPts val="1200"/>
              </a:spcBef>
              <a:spcAft>
                <a:spcPts val="0"/>
              </a:spcAft>
              <a:buNone/>
            </a:pPr>
            <a:r>
              <a:rPr lang="en-GB" sz="1700">
                <a:latin typeface="Times New Roman"/>
                <a:ea typeface="Times New Roman"/>
                <a:cs typeface="Times New Roman"/>
                <a:sym typeface="Times New Roman"/>
              </a:rPr>
              <a:t>The linear-based stability of sample xiis quantized based on the agreement degree of its relations with the other samples, which is calculated by</a:t>
            </a:r>
            <a:endParaRPr sz="1700">
              <a:latin typeface="Times New Roman"/>
              <a:ea typeface="Times New Roman"/>
              <a:cs typeface="Times New Roman"/>
              <a:sym typeface="Times New Roman"/>
            </a:endParaRPr>
          </a:p>
          <a:p>
            <a:pPr marL="0" lvl="0" indent="0" algn="l" rtl="0">
              <a:spcBef>
                <a:spcPts val="1200"/>
              </a:spcBef>
              <a:spcAft>
                <a:spcPts val="0"/>
              </a:spcAft>
              <a:buNone/>
            </a:pP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marL="0" lvl="0" indent="0" algn="l" rtl="0">
              <a:spcBef>
                <a:spcPts val="1200"/>
              </a:spcBef>
              <a:spcAft>
                <a:spcPts val="1200"/>
              </a:spcAft>
              <a:buNone/>
            </a:pPr>
            <a:r>
              <a:rPr lang="en-GB" sz="1700">
                <a:latin typeface="Times New Roman"/>
                <a:ea typeface="Times New Roman"/>
                <a:cs typeface="Times New Roman"/>
                <a:sym typeface="Times New Roman"/>
              </a:rPr>
              <a:t>                                                                         (4)</a:t>
            </a:r>
            <a:endParaRPr sz="1700">
              <a:latin typeface="Times New Roman"/>
              <a:ea typeface="Times New Roman"/>
              <a:cs typeface="Times New Roman"/>
              <a:sym typeface="Times New Roman"/>
            </a:endParaRPr>
          </a:p>
        </p:txBody>
      </p:sp>
      <p:pic>
        <p:nvPicPr>
          <p:cNvPr id="173" name="Google Shape;173;p20"/>
          <p:cNvPicPr preferRelativeResize="0"/>
          <p:nvPr/>
        </p:nvPicPr>
        <p:blipFill>
          <a:blip r:embed="rId3">
            <a:alphaModFix/>
          </a:blip>
          <a:stretch>
            <a:fillRect/>
          </a:stretch>
        </p:blipFill>
        <p:spPr>
          <a:xfrm>
            <a:off x="1404525" y="1790700"/>
            <a:ext cx="6124325" cy="994475"/>
          </a:xfrm>
          <a:prstGeom prst="rect">
            <a:avLst/>
          </a:prstGeom>
          <a:noFill/>
          <a:ln>
            <a:noFill/>
          </a:ln>
        </p:spPr>
      </p:pic>
      <p:pic>
        <p:nvPicPr>
          <p:cNvPr id="174" name="Google Shape;174;p20"/>
          <p:cNvPicPr preferRelativeResize="0"/>
          <p:nvPr/>
        </p:nvPicPr>
        <p:blipFill>
          <a:blip r:embed="rId4">
            <a:alphaModFix/>
          </a:blip>
          <a:stretch>
            <a:fillRect/>
          </a:stretch>
        </p:blipFill>
        <p:spPr>
          <a:xfrm>
            <a:off x="2098425" y="3522800"/>
            <a:ext cx="2174700" cy="66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819150" y="527650"/>
            <a:ext cx="7505700" cy="591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Contd…..</a:t>
            </a:r>
            <a:endParaRPr/>
          </a:p>
        </p:txBody>
      </p:sp>
      <p:sp>
        <p:nvSpPr>
          <p:cNvPr id="180" name="Google Shape;180;p21"/>
          <p:cNvSpPr txBox="1">
            <a:spLocks noGrp="1"/>
          </p:cNvSpPr>
          <p:nvPr>
            <p:ph type="body" idx="1"/>
          </p:nvPr>
        </p:nvSpPr>
        <p:spPr>
          <a:xfrm>
            <a:off x="819150" y="1297200"/>
            <a:ext cx="7505700" cy="3370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GB" sz="1500">
                <a:latin typeface="Times New Roman"/>
                <a:ea typeface="Times New Roman"/>
                <a:cs typeface="Times New Roman"/>
                <a:sym typeface="Times New Roman"/>
              </a:rPr>
              <a:t>To learn a threshold t, we solve a linear discriminant problem using Otsu algorithm [53]. Suppose D ={d1, d1, ···, dm}is a vector with m elements. A threshold ˜t can divide D into two groups g0and g1by:</a:t>
            </a:r>
            <a:endParaRPr sz="1500">
              <a:latin typeface="Times New Roman"/>
              <a:ea typeface="Times New Roman"/>
              <a:cs typeface="Times New Roman"/>
              <a:sym typeface="Times New Roman"/>
            </a:endParaRPr>
          </a:p>
          <a:p>
            <a:pPr marL="0" lvl="0" indent="0" algn="l" rtl="0">
              <a:spcBef>
                <a:spcPts val="1200"/>
              </a:spcBef>
              <a:spcAft>
                <a:spcPts val="0"/>
              </a:spcAft>
              <a:buNone/>
            </a:pPr>
            <a:r>
              <a:rPr lang="en-GB" sz="1500">
                <a:latin typeface="Times New Roman"/>
                <a:ea typeface="Times New Roman"/>
                <a:cs typeface="Times New Roman"/>
                <a:sym typeface="Times New Roman"/>
              </a:rPr>
              <a:t>g0 = {di : di &lt; ˜t, 1  i m}, (5)</a:t>
            </a:r>
            <a:endParaRPr sz="1500">
              <a:latin typeface="Times New Roman"/>
              <a:ea typeface="Times New Roman"/>
              <a:cs typeface="Times New Roman"/>
              <a:sym typeface="Times New Roman"/>
            </a:endParaRPr>
          </a:p>
          <a:p>
            <a:pPr marL="0" lvl="0" indent="0" algn="l" rtl="0">
              <a:spcBef>
                <a:spcPts val="1200"/>
              </a:spcBef>
              <a:spcAft>
                <a:spcPts val="0"/>
              </a:spcAft>
              <a:buNone/>
            </a:pPr>
            <a:r>
              <a:rPr lang="en-GB" sz="1500">
                <a:latin typeface="Times New Roman"/>
                <a:ea typeface="Times New Roman"/>
                <a:cs typeface="Times New Roman"/>
                <a:sym typeface="Times New Roman"/>
              </a:rPr>
              <a:t>g1 = {di : di  ˜t, 1  i m}.   (6)</a:t>
            </a:r>
            <a:endParaRPr sz="1500">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181" name="Google Shape;181;p21"/>
          <p:cNvPicPr preferRelativeResize="0"/>
          <p:nvPr/>
        </p:nvPicPr>
        <p:blipFill>
          <a:blip r:embed="rId3">
            <a:alphaModFix/>
          </a:blip>
          <a:stretch>
            <a:fillRect/>
          </a:stretch>
        </p:blipFill>
        <p:spPr>
          <a:xfrm>
            <a:off x="1208174" y="1042075"/>
            <a:ext cx="2009425" cy="1878950"/>
          </a:xfrm>
          <a:prstGeom prst="rect">
            <a:avLst/>
          </a:prstGeom>
          <a:noFill/>
          <a:ln>
            <a:noFill/>
          </a:ln>
        </p:spPr>
      </p:pic>
      <p:pic>
        <p:nvPicPr>
          <p:cNvPr id="182" name="Google Shape;182;p21"/>
          <p:cNvPicPr preferRelativeResize="0"/>
          <p:nvPr/>
        </p:nvPicPr>
        <p:blipFill>
          <a:blip r:embed="rId4">
            <a:alphaModFix/>
          </a:blip>
          <a:stretch>
            <a:fillRect/>
          </a:stretch>
        </p:blipFill>
        <p:spPr>
          <a:xfrm>
            <a:off x="3805425" y="952852"/>
            <a:ext cx="3490800" cy="205740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1411</Words>
  <Application>Microsoft Office PowerPoint</Application>
  <PresentationFormat>On-screen Show (16:9)</PresentationFormat>
  <Paragraphs>118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New Roman</vt:lpstr>
      <vt:lpstr>Nunito</vt:lpstr>
      <vt:lpstr>Trebuchet MS</vt:lpstr>
      <vt:lpstr>Arial</vt:lpstr>
      <vt:lpstr>Calibri</vt:lpstr>
      <vt:lpstr>Shift</vt:lpstr>
      <vt:lpstr>AN EXTENSIVE COMPARATIVE STUDY OF CLUSTER VALIDITY INDICES</vt:lpstr>
      <vt:lpstr>Overview</vt:lpstr>
      <vt:lpstr>Introduction</vt:lpstr>
      <vt:lpstr>Continued……</vt:lpstr>
      <vt:lpstr>The Cluster Ensembles Problem</vt:lpstr>
      <vt:lpstr>Continued….</vt:lpstr>
      <vt:lpstr>Contd…..( Sample’s stability in CE)</vt:lpstr>
      <vt:lpstr>Contd….</vt:lpstr>
      <vt:lpstr>Contd…..</vt:lpstr>
      <vt:lpstr>Contd….</vt:lpstr>
      <vt:lpstr>PowerPoint Presentation</vt:lpstr>
      <vt:lpstr>PowerPoint Presentation</vt:lpstr>
      <vt:lpstr>PowerPoint Presentation</vt:lpstr>
      <vt:lpstr>PowerPoint Presentation</vt:lpstr>
      <vt:lpstr>Cluster Validity Indices</vt:lpstr>
      <vt:lpstr>Problem Statement:</vt:lpstr>
      <vt:lpstr>Procedure</vt:lpstr>
      <vt:lpstr>Conclusion and 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EXTENSIVE COMPARATIVE STUDY OF CLUSTER VALIDITY INDICES</dc:title>
  <cp:lastModifiedBy>V Anvesh Raju</cp:lastModifiedBy>
  <cp:revision>2</cp:revision>
  <dcterms:modified xsi:type="dcterms:W3CDTF">2022-02-18T06:08:42Z</dcterms:modified>
</cp:coreProperties>
</file>