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63" r:id="rId11"/>
    <p:sldId id="272" r:id="rId12"/>
    <p:sldId id="273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-564" y="-8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651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penweathermap.org/" TargetMode="External"/><Relationship Id="rId5" Type="http://schemas.openxmlformats.org/officeDocument/2006/relationships/hyperlink" Target="https://www.weather.gov/flood" TargetMode="Externa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2"/>
          <p:cNvSpPr/>
          <p:nvPr/>
        </p:nvSpPr>
        <p:spPr>
          <a:xfrm>
            <a:off x="6280190" y="2929771"/>
            <a:ext cx="7556421" cy="11339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465"/>
              </a:lnSpc>
              <a:buNone/>
            </a:pPr>
            <a:endParaRPr lang="en-US" sz="4400" dirty="0"/>
          </a:p>
        </p:txBody>
      </p:sp>
      <p:sp>
        <p:nvSpPr>
          <p:cNvPr id="7" name="Text 3"/>
          <p:cNvSpPr/>
          <p:nvPr/>
        </p:nvSpPr>
        <p:spPr>
          <a:xfrm>
            <a:off x="7215373" y="3315294"/>
            <a:ext cx="7556421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20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PROJECT GUIDE :Smt.Leya G</a:t>
            </a:r>
            <a:endParaRPr lang="en-US" sz="2000" dirty="0"/>
          </a:p>
        </p:txBody>
      </p:sp>
      <p:sp>
        <p:nvSpPr>
          <p:cNvPr id="8" name="Text 4"/>
          <p:cNvSpPr/>
          <p:nvPr/>
        </p:nvSpPr>
        <p:spPr>
          <a:xfrm>
            <a:off x="7073979" y="3933348"/>
            <a:ext cx="7556421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20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PRESENTED BY:  </a:t>
            </a:r>
            <a:r>
              <a:rPr lang="en-US" sz="2000" dirty="0" err="1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Vijayasankar</a:t>
            </a:r>
            <a:r>
              <a:rPr lang="en-US" sz="20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V Nair</a:t>
            </a:r>
          </a:p>
          <a:p>
            <a:pPr marL="0" indent="0">
              <a:lnSpc>
                <a:spcPts val="2858"/>
              </a:lnSpc>
              <a:buNone/>
            </a:pPr>
            <a:r>
              <a:rPr lang="en-US" sz="20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         ROLL NO:  </a:t>
            </a:r>
            <a:r>
              <a:rPr lang="en-US" sz="2000" dirty="0" smtClean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  58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8926" y="929986"/>
            <a:ext cx="5663045" cy="5663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-33562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6" name="Text 2"/>
          <p:cNvSpPr/>
          <p:nvPr/>
        </p:nvSpPr>
        <p:spPr>
          <a:xfrm>
            <a:off x="4391612" y="499282"/>
            <a:ext cx="567059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 smtClean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GIT HUB HISTORY</a:t>
            </a:r>
            <a:endParaRPr lang="en-US" sz="4465" dirty="0"/>
          </a:p>
        </p:txBody>
      </p:sp>
      <p:sp>
        <p:nvSpPr>
          <p:cNvPr id="7" name="Text 3"/>
          <p:cNvSpPr/>
          <p:nvPr/>
        </p:nvSpPr>
        <p:spPr>
          <a:xfrm>
            <a:off x="6280190" y="4457819"/>
            <a:ext cx="7556421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sz="1786" dirty="0"/>
          </a:p>
        </p:txBody>
      </p:sp>
      <p:pic>
        <p:nvPicPr>
          <p:cNvPr id="8" name="Picture 7" descr="Screenshot (5).png"/>
          <p:cNvPicPr>
            <a:picLocks noChangeAspect="1"/>
          </p:cNvPicPr>
          <p:nvPr/>
        </p:nvPicPr>
        <p:blipFill>
          <a:blip r:embed="rId3"/>
          <a:srcRect l="4855" t="23411" b="5614"/>
          <a:stretch>
            <a:fillRect/>
          </a:stretch>
        </p:blipFill>
        <p:spPr>
          <a:xfrm>
            <a:off x="960894" y="1503336"/>
            <a:ext cx="12379433" cy="5191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8" y="2731175"/>
            <a:ext cx="4919305" cy="276713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80190" y="530596"/>
            <a:ext cx="567059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 smtClean="0">
                <a:solidFill>
                  <a:srgbClr val="333F70"/>
                </a:solidFill>
                <a:latin typeface="Unbounded" pitchFamily="34" charset="0"/>
                <a:ea typeface="Unbounded" pitchFamily="34" charset="-122"/>
              </a:rPr>
              <a:t>CONCLUSION</a:t>
            </a:r>
            <a:endParaRPr lang="en-US" sz="4465" dirty="0"/>
          </a:p>
        </p:txBody>
      </p:sp>
      <p:sp>
        <p:nvSpPr>
          <p:cNvPr id="7" name="Text 3"/>
          <p:cNvSpPr/>
          <p:nvPr/>
        </p:nvSpPr>
        <p:spPr>
          <a:xfrm>
            <a:off x="6280190" y="4457819"/>
            <a:ext cx="7556421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sz="1786" dirty="0"/>
          </a:p>
        </p:txBody>
      </p:sp>
      <p:sp>
        <p:nvSpPr>
          <p:cNvPr id="8" name="TextBox 7"/>
          <p:cNvSpPr txBox="1"/>
          <p:nvPr/>
        </p:nvSpPr>
        <p:spPr>
          <a:xfrm>
            <a:off x="6120244" y="1761679"/>
            <a:ext cx="74191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Flood Prediction Alert System</a:t>
            </a:r>
            <a:r>
              <a:rPr lang="en-US" sz="2000" dirty="0"/>
              <a:t> enhances flood preparedness by providing </a:t>
            </a:r>
            <a:r>
              <a:rPr lang="en-US" sz="2000" b="1" dirty="0"/>
              <a:t>real-time, location-based alerts</a:t>
            </a:r>
            <a:r>
              <a:rPr lang="en-US" sz="2000" dirty="0"/>
              <a:t> to users. Leveraging </a:t>
            </a:r>
            <a:r>
              <a:rPr lang="en-US" sz="2000" b="1" dirty="0"/>
              <a:t>machine learning</a:t>
            </a:r>
            <a:r>
              <a:rPr lang="en-US" sz="2000" dirty="0"/>
              <a:t> and </a:t>
            </a:r>
            <a:r>
              <a:rPr lang="en-US" sz="2000" b="1" dirty="0"/>
              <a:t>real-time data</a:t>
            </a:r>
            <a:r>
              <a:rPr lang="en-US" sz="2000" dirty="0"/>
              <a:t>, the system predicts flood risks and sends timely </a:t>
            </a:r>
            <a:r>
              <a:rPr lang="en-US" sz="2000" b="1" dirty="0"/>
              <a:t>email notifications</a:t>
            </a:r>
            <a:r>
              <a:rPr lang="en-US" sz="2000" dirty="0"/>
              <a:t> to help users take preventive actions.</a:t>
            </a:r>
            <a:endParaRPr lang="en-IN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32484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8" y="2731175"/>
            <a:ext cx="4919305" cy="276713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80190" y="530596"/>
            <a:ext cx="567059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 smtClean="0">
                <a:solidFill>
                  <a:srgbClr val="333F70"/>
                </a:solidFill>
                <a:latin typeface="Unbounded" pitchFamily="34" charset="0"/>
                <a:ea typeface="Unbounded" pitchFamily="34" charset="-122"/>
              </a:rPr>
              <a:t>REFERENCES</a:t>
            </a:r>
            <a:endParaRPr lang="en-US" sz="4465" dirty="0"/>
          </a:p>
        </p:txBody>
      </p:sp>
      <p:sp>
        <p:nvSpPr>
          <p:cNvPr id="7" name="Text 3"/>
          <p:cNvSpPr/>
          <p:nvPr/>
        </p:nvSpPr>
        <p:spPr>
          <a:xfrm>
            <a:off x="6280190" y="4457819"/>
            <a:ext cx="7556421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sz="1786" dirty="0"/>
          </a:p>
        </p:txBody>
      </p:sp>
      <p:sp>
        <p:nvSpPr>
          <p:cNvPr id="8" name="TextBox 7"/>
          <p:cNvSpPr txBox="1"/>
          <p:nvPr/>
        </p:nvSpPr>
        <p:spPr>
          <a:xfrm>
            <a:off x="6037118" y="1761679"/>
            <a:ext cx="820881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Smith, J., &amp; Brown, L. (2021). </a:t>
            </a:r>
            <a:r>
              <a:rPr lang="en-US" sz="2000" i="1" dirty="0"/>
              <a:t>Flood Prediction Using Machine Learning Models: A Comparative Study.</a:t>
            </a:r>
            <a:r>
              <a:rPr lang="en-US" sz="2000" dirty="0"/>
              <a:t> Journal of Hydrology, 593, 125876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National </a:t>
            </a:r>
            <a:r>
              <a:rPr lang="en-US" sz="2000" dirty="0"/>
              <a:t>Weather Service. (2020). </a:t>
            </a:r>
            <a:r>
              <a:rPr lang="en-US" sz="2000" i="1" dirty="0"/>
              <a:t>Flood Warning and Forecasting System</a:t>
            </a:r>
            <a:r>
              <a:rPr lang="en-US" sz="2000" dirty="0"/>
              <a:t>. Retrieved from </a:t>
            </a: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www.weather.gov/flood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Zhang</a:t>
            </a:r>
            <a:r>
              <a:rPr lang="en-US" sz="2000" dirty="0"/>
              <a:t>, H., &amp; Wang, P. (2019). </a:t>
            </a:r>
            <a:r>
              <a:rPr lang="en-US" sz="2000" i="1" dirty="0"/>
              <a:t>Integration of Real-Time Data in Flood Prediction Models</a:t>
            </a:r>
            <a:r>
              <a:rPr lang="en-US" sz="2000" dirty="0"/>
              <a:t>. International Journal of Environmental Science, 18(4), 235-244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OpenWeatherMap</a:t>
            </a:r>
            <a:r>
              <a:rPr lang="en-US" sz="2000" dirty="0" smtClean="0"/>
              <a:t> </a:t>
            </a:r>
            <a:r>
              <a:rPr lang="en-US" sz="2000" dirty="0"/>
              <a:t>API. (</a:t>
            </a:r>
            <a:r>
              <a:rPr lang="en-US" sz="2000" dirty="0" err="1"/>
              <a:t>n.d.</a:t>
            </a:r>
            <a:r>
              <a:rPr lang="en-US" sz="2000" dirty="0"/>
              <a:t>). </a:t>
            </a:r>
            <a:r>
              <a:rPr lang="en-US" sz="2000" i="1" dirty="0"/>
              <a:t>Weather Data for Flood Prediction</a:t>
            </a:r>
            <a:r>
              <a:rPr lang="en-US" sz="2000" dirty="0"/>
              <a:t>. Retrieved from </a:t>
            </a:r>
            <a:r>
              <a:rPr lang="en-US" sz="2000" dirty="0">
                <a:hlinkClick r:id="rId6"/>
              </a:rPr>
              <a:t>https://</a:t>
            </a:r>
            <a:r>
              <a:rPr lang="en-US" sz="2000" dirty="0" smtClean="0">
                <a:hlinkClick r:id="rId6"/>
              </a:rPr>
              <a:t>openweathermap.org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Feng</a:t>
            </a:r>
            <a:r>
              <a:rPr lang="en-US" sz="2000" dirty="0"/>
              <a:t>, L., &amp; Liu, M. (2020). </a:t>
            </a:r>
            <a:r>
              <a:rPr lang="en-US" sz="2000" i="1" dirty="0"/>
              <a:t>Disaster Management and Early Warning Systems: Challenges and Advances</a:t>
            </a:r>
            <a:r>
              <a:rPr lang="en-US" sz="2000" dirty="0"/>
              <a:t>. Journal of Disaster Risk Reduction, 50, 101752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Jones</a:t>
            </a:r>
            <a:r>
              <a:rPr lang="en-US" sz="2000" dirty="0"/>
              <a:t>, R., &amp; Patel, D. (2022). </a:t>
            </a:r>
            <a:r>
              <a:rPr lang="en-US" sz="2000" i="1" dirty="0"/>
              <a:t>Email-Based Early Warning Systems for Disaster Management</a:t>
            </a:r>
            <a:r>
              <a:rPr lang="en-US" sz="2000" dirty="0"/>
              <a:t>. Communications in Natural Hazards, 12(3), 89-102.</a:t>
            </a:r>
          </a:p>
        </p:txBody>
      </p:sp>
    </p:spTree>
    <p:extLst>
      <p:ext uri="{BB962C8B-B14F-4D97-AF65-F5344CB8AC3E}">
        <p14:creationId xmlns:p14="http://schemas.microsoft.com/office/powerpoint/2010/main" xmlns="" val="11171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-233082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790" y="1957268"/>
            <a:ext cx="567059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 smtClean="0">
                <a:solidFill>
                  <a:srgbClr val="333F70"/>
                </a:solidFill>
                <a:latin typeface="Unbounded" pitchFamily="34" charset="0"/>
                <a:ea typeface="Unbounded" pitchFamily="34" charset="-122"/>
              </a:rPr>
              <a:t>INTRODUCTION</a:t>
            </a:r>
            <a:endParaRPr lang="en-US" sz="4465" dirty="0"/>
          </a:p>
        </p:txBody>
      </p:sp>
      <p:sp>
        <p:nvSpPr>
          <p:cNvPr id="6" name="Text 3"/>
          <p:cNvSpPr/>
          <p:nvPr/>
        </p:nvSpPr>
        <p:spPr>
          <a:xfrm>
            <a:off x="793790" y="3006209"/>
            <a:ext cx="7556421" cy="41946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858"/>
              </a:lnSpc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Flood Prediction Alert System</a:t>
            </a:r>
            <a:r>
              <a:rPr lang="en-US" dirty="0"/>
              <a:t> aims to mitigate </a:t>
            </a:r>
            <a:r>
              <a:rPr lang="en-US" dirty="0" smtClean="0"/>
              <a:t>the effects of flood  </a:t>
            </a:r>
            <a:r>
              <a:rPr lang="en-US" dirty="0"/>
              <a:t>by providing early warnings based on real-time weather data and historical flood </a:t>
            </a:r>
            <a:r>
              <a:rPr lang="en-US" dirty="0" smtClean="0"/>
              <a:t>records.</a:t>
            </a:r>
          </a:p>
          <a:p>
            <a:pPr>
              <a:lnSpc>
                <a:spcPts val="2858"/>
              </a:lnSpc>
            </a:pPr>
            <a:r>
              <a:rPr lang="en-US" b="1" dirty="0" smtClean="0"/>
              <a:t>1.    The system  uses</a:t>
            </a:r>
          </a:p>
          <a:p>
            <a:pPr marL="400050" indent="-400050">
              <a:lnSpc>
                <a:spcPts val="2858"/>
              </a:lnSpc>
              <a:buFont typeface="+mj-lt"/>
              <a:buAutoNum type="romanUcPeriod"/>
            </a:pPr>
            <a:r>
              <a:rPr lang="en-US" dirty="0" smtClean="0"/>
              <a:t>machine learning models </a:t>
            </a:r>
          </a:p>
          <a:p>
            <a:pPr marL="400050" indent="-400050">
              <a:lnSpc>
                <a:spcPts val="2858"/>
              </a:lnSpc>
              <a:buFont typeface="+mj-lt"/>
              <a:buAutoNum type="romanUcPeriod"/>
            </a:pPr>
            <a:r>
              <a:rPr lang="en-US" dirty="0" smtClean="0"/>
              <a:t>API (for real time  weather data)</a:t>
            </a:r>
          </a:p>
          <a:p>
            <a:pPr>
              <a:lnSpc>
                <a:spcPts val="2858"/>
              </a:lnSpc>
            </a:pPr>
            <a:r>
              <a:rPr lang="en-US" b="1" dirty="0" smtClean="0"/>
              <a:t>2.    The system</a:t>
            </a:r>
          </a:p>
          <a:p>
            <a:pPr marL="342900" indent="-342900">
              <a:lnSpc>
                <a:spcPts val="2858"/>
              </a:lnSpc>
              <a:buFont typeface="+mj-lt"/>
              <a:buAutoNum type="alphaLcParenR"/>
            </a:pPr>
            <a:r>
              <a:rPr lang="en-US" dirty="0" smtClean="0"/>
              <a:t>analyze </a:t>
            </a:r>
            <a:r>
              <a:rPr lang="en-US" dirty="0"/>
              <a:t>flood risk </a:t>
            </a:r>
          </a:p>
          <a:p>
            <a:pPr marL="342900" indent="-342900">
              <a:lnSpc>
                <a:spcPts val="2858"/>
              </a:lnSpc>
              <a:buFont typeface="+mj-lt"/>
              <a:buAutoNum type="alphaLcParenR"/>
            </a:pPr>
            <a:r>
              <a:rPr lang="en-US" dirty="0" smtClean="0"/>
              <a:t>notifies </a:t>
            </a:r>
            <a:r>
              <a:rPr lang="en-US" dirty="0"/>
              <a:t>registered users via email </a:t>
            </a:r>
            <a:r>
              <a:rPr lang="en-US" dirty="0" smtClean="0"/>
              <a:t>alerts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pPr marL="0" indent="0">
              <a:lnSpc>
                <a:spcPts val="2791"/>
              </a:lnSpc>
              <a:buNone/>
            </a:pP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793790" y="1641277"/>
            <a:ext cx="10931843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 smtClean="0">
                <a:solidFill>
                  <a:srgbClr val="333F70"/>
                </a:solidFill>
                <a:latin typeface="Unbounded" pitchFamily="34" charset="0"/>
                <a:ea typeface="Unbounded" pitchFamily="34" charset="-122"/>
              </a:rPr>
              <a:t>PROBLEM STATEMENT</a:t>
            </a:r>
            <a:endParaRPr lang="en-US" sz="4465" dirty="0"/>
          </a:p>
        </p:txBody>
      </p:sp>
      <p:sp>
        <p:nvSpPr>
          <p:cNvPr id="5" name="Text 3"/>
          <p:cNvSpPr/>
          <p:nvPr/>
        </p:nvSpPr>
        <p:spPr>
          <a:xfrm>
            <a:off x="793790" y="2917031"/>
            <a:ext cx="3854768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791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Floods are a recurring and devastating natural disaster </a:t>
            </a:r>
            <a:r>
              <a:rPr lang="en-US" sz="2000" dirty="0" smtClean="0"/>
              <a:t> </a:t>
            </a:r>
          </a:p>
          <a:p>
            <a:pPr marL="342900" indent="-342900">
              <a:lnSpc>
                <a:spcPts val="2791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It pose </a:t>
            </a:r>
            <a:r>
              <a:rPr lang="en-US" sz="2000" b="1" dirty="0"/>
              <a:t>significant </a:t>
            </a:r>
            <a:r>
              <a:rPr lang="en-US" sz="2000" b="1" dirty="0" smtClean="0"/>
              <a:t>risks to</a:t>
            </a:r>
          </a:p>
          <a:p>
            <a:pPr marL="514350" indent="-514350">
              <a:lnSpc>
                <a:spcPts val="2791"/>
              </a:lnSpc>
              <a:buFont typeface="+mj-lt"/>
              <a:buAutoNum type="romanUcPeriod"/>
            </a:pPr>
            <a:r>
              <a:rPr lang="en-US" sz="2000" dirty="0" smtClean="0"/>
              <a:t> life</a:t>
            </a:r>
          </a:p>
          <a:p>
            <a:pPr marL="514350" indent="-514350">
              <a:lnSpc>
                <a:spcPts val="2791"/>
              </a:lnSpc>
              <a:buFont typeface="+mj-lt"/>
              <a:buAutoNum type="romanUcPeriod"/>
            </a:pPr>
            <a:r>
              <a:rPr lang="en-US" sz="2000" dirty="0" smtClean="0"/>
              <a:t> property</a:t>
            </a:r>
          </a:p>
          <a:p>
            <a:pPr marL="514350" indent="-514350">
              <a:lnSpc>
                <a:spcPts val="2791"/>
              </a:lnSpc>
              <a:buFont typeface="+mj-lt"/>
              <a:buAutoNum type="romanUcPeriod"/>
            </a:pPr>
            <a:r>
              <a:rPr lang="en-US" sz="2000" dirty="0" smtClean="0"/>
              <a:t>infrastructure.</a:t>
            </a:r>
          </a:p>
          <a:p>
            <a:pPr marL="342900" indent="-342900">
              <a:lnSpc>
                <a:spcPts val="2791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many </a:t>
            </a:r>
            <a:r>
              <a:rPr lang="en-US" sz="2000" dirty="0"/>
              <a:t>communities lack effective early </a:t>
            </a:r>
            <a:r>
              <a:rPr lang="en-US" sz="2000" dirty="0" smtClean="0"/>
              <a:t>warning </a:t>
            </a:r>
            <a:r>
              <a:rPr lang="en-US" sz="2000" dirty="0"/>
              <a:t>systems </a:t>
            </a:r>
          </a:p>
          <a:p>
            <a:pPr marL="342900" indent="-342900">
              <a:lnSpc>
                <a:spcPts val="2791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 People are </a:t>
            </a:r>
            <a:r>
              <a:rPr lang="en-US" sz="2000" dirty="0"/>
              <a:t>unaware of potential flood threats in </a:t>
            </a:r>
            <a:r>
              <a:rPr lang="en-US" sz="2000" dirty="0" smtClean="0"/>
              <a:t>there area until its too late.</a:t>
            </a:r>
            <a:endParaRPr lang="en-US" sz="2000" dirty="0"/>
          </a:p>
          <a:p>
            <a:pPr marL="342900" indent="-342900">
              <a:lnSpc>
                <a:spcPts val="2791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ts val="2791"/>
              </a:lnSpc>
            </a:pPr>
            <a:endParaRPr lang="en-US" sz="2000" dirty="0"/>
          </a:p>
          <a:p>
            <a:pPr marL="342900" indent="-342900">
              <a:lnSpc>
                <a:spcPts val="2791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793790" y="3498175"/>
            <a:ext cx="3978116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dirty="0">
              <a:solidFill>
                <a:srgbClr val="333F70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80217" y="3873936"/>
            <a:ext cx="3978116" cy="10629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791"/>
              </a:lnSpc>
              <a:buFont typeface="Arial" panose="020B0604020202020204" pitchFamily="34" charset="0"/>
              <a:buChar char="•"/>
            </a:pPr>
            <a:endParaRPr lang="en-US" sz="2233" dirty="0"/>
          </a:p>
        </p:txBody>
      </p:sp>
      <p:sp>
        <p:nvSpPr>
          <p:cNvPr id="8" name="Text 6"/>
          <p:cNvSpPr/>
          <p:nvPr/>
        </p:nvSpPr>
        <p:spPr>
          <a:xfrm>
            <a:off x="5332928" y="3521742"/>
            <a:ext cx="3978116" cy="21774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822545" y="5003350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791"/>
              </a:lnSpc>
              <a:buFont typeface="Arial" panose="020B0604020202020204" pitchFamily="34" charset="0"/>
              <a:buChar char="•"/>
            </a:pPr>
            <a:endParaRPr lang="en-US" sz="2233" dirty="0"/>
          </a:p>
        </p:txBody>
      </p:sp>
      <p:sp>
        <p:nvSpPr>
          <p:cNvPr id="10" name="Text 8"/>
          <p:cNvSpPr/>
          <p:nvPr/>
        </p:nvSpPr>
        <p:spPr>
          <a:xfrm>
            <a:off x="9872067" y="3498175"/>
            <a:ext cx="3978116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sz="1786" dirty="0"/>
          </a:p>
        </p:txBody>
      </p:sp>
      <p:sp>
        <p:nvSpPr>
          <p:cNvPr id="11" name="Text 9"/>
          <p:cNvSpPr/>
          <p:nvPr/>
        </p:nvSpPr>
        <p:spPr>
          <a:xfrm>
            <a:off x="9918026" y="3538784"/>
            <a:ext cx="3615214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ts val="2858"/>
              </a:lnSpc>
              <a:buSzPct val="100000"/>
            </a:pPr>
            <a:endParaRPr lang="en-US" dirty="0"/>
          </a:p>
        </p:txBody>
      </p:sp>
      <p:pic>
        <p:nvPicPr>
          <p:cNvPr id="1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890" y="0"/>
            <a:ext cx="5070510" cy="8229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93910" y="1777324"/>
            <a:ext cx="4296163" cy="4296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0164" y="357913"/>
            <a:ext cx="8354291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581"/>
              </a:lnSpc>
            </a:pPr>
            <a:r>
              <a:rPr lang="en-US" sz="4000" b="1" dirty="0" smtClean="0">
                <a:solidFill>
                  <a:srgbClr val="333F70"/>
                </a:solidFill>
                <a:latin typeface="Unbounded" pitchFamily="34" charset="0"/>
                <a:ea typeface="Unbounded" pitchFamily="34" charset="-122"/>
              </a:rPr>
              <a:t>LITREATURE REVIEW</a:t>
            </a:r>
          </a:p>
          <a:p>
            <a:pPr>
              <a:lnSpc>
                <a:spcPts val="5581"/>
              </a:lnSpc>
            </a:pP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96557" y="1627323"/>
          <a:ext cx="12912432" cy="6059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025"/>
                <a:gridCol w="2835076"/>
                <a:gridCol w="3011267"/>
                <a:gridCol w="1395936"/>
                <a:gridCol w="2461338"/>
                <a:gridCol w="2263790"/>
              </a:tblGrid>
              <a:tr h="1304769">
                <a:tc>
                  <a:txBody>
                    <a:bodyPr/>
                    <a:lstStyle/>
                    <a:p>
                      <a:r>
                        <a:rPr lang="en-US" dirty="0" smtClean="0"/>
                        <a:t>SI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PAPER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 OF PUBLISHING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DISADVANATAGES</a:t>
                      </a:r>
                      <a:endParaRPr lang="en-US" dirty="0"/>
                    </a:p>
                  </a:txBody>
                  <a:tcPr/>
                </a:tc>
              </a:tr>
              <a:tr h="97042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Real</a:t>
                      </a:r>
                      <a:r>
                        <a:rPr lang="en-US" baseline="0" dirty="0" smtClean="0"/>
                        <a:t> Time Flood Forecasting System Using Machine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 D. Williams,</a:t>
                      </a:r>
                      <a:r>
                        <a:rPr lang="en-US" baseline="0" dirty="0" smtClean="0"/>
                        <a:t> Mark Spencer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Computational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cost,Limited</a:t>
                      </a:r>
                      <a:r>
                        <a:rPr lang="en-US" baseline="0" dirty="0" smtClean="0"/>
                        <a:t> by data quality</a:t>
                      </a:r>
                      <a:endParaRPr lang="en-US" dirty="0"/>
                    </a:p>
                  </a:txBody>
                  <a:tcPr/>
                </a:tc>
              </a:tr>
              <a:tr h="155267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Flood Prediction Models Using Neural Networks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Ayesha </a:t>
                      </a:r>
                      <a:r>
                        <a:rPr lang="en-US" dirty="0" err="1" smtClean="0"/>
                        <a:t>Kumar,P.Rajeev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 Accuracy, Ability</a:t>
                      </a:r>
                      <a:r>
                        <a:rPr lang="en-US" baseline="0" dirty="0" smtClean="0"/>
                        <a:t> to learn from </a:t>
                      </a:r>
                      <a:r>
                        <a:rPr lang="en-US" baseline="0" dirty="0" err="1" smtClean="0"/>
                        <a:t>lartge</a:t>
                      </a:r>
                      <a:r>
                        <a:rPr lang="en-US" baseline="0" dirty="0" smtClean="0"/>
                        <a:t> datasets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 large training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datasets,High</a:t>
                      </a:r>
                      <a:r>
                        <a:rPr lang="en-US" baseline="0" dirty="0" smtClean="0"/>
                        <a:t> sensitivity to parameter tuning</a:t>
                      </a:r>
                      <a:endParaRPr lang="en-US" dirty="0"/>
                    </a:p>
                  </a:txBody>
                  <a:tcPr/>
                </a:tc>
              </a:tr>
              <a:tr h="970422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 based Alert</a:t>
                      </a:r>
                      <a:r>
                        <a:rPr lang="en-US" baseline="0" dirty="0" smtClean="0"/>
                        <a:t>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Emily </a:t>
                      </a:r>
                      <a:r>
                        <a:rPr lang="en-US" dirty="0" err="1" smtClean="0"/>
                        <a:t>Smith,David</a:t>
                      </a:r>
                      <a:r>
                        <a:rPr lang="en-US" dirty="0" smtClean="0"/>
                        <a:t> 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Effective I n areas with poor connectivity,</a:t>
                      </a:r>
                    </a:p>
                    <a:p>
                      <a:r>
                        <a:rPr lang="en-US" dirty="0" smtClean="0"/>
                        <a:t>Ease</a:t>
                      </a:r>
                      <a:r>
                        <a:rPr lang="en-US" baseline="0" dirty="0" smtClean="0"/>
                        <a:t> of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Delays in email delivery</a:t>
                      </a:r>
                      <a:endParaRPr lang="en-US" dirty="0"/>
                    </a:p>
                  </a:txBody>
                  <a:tcPr/>
                </a:tc>
              </a:tr>
              <a:tr h="1261548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Machine</a:t>
                      </a:r>
                      <a:r>
                        <a:rPr lang="en-US" baseline="0" dirty="0" smtClean="0"/>
                        <a:t> Learning in Natural Disaster Prediction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Brian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Edwards,Sarah</a:t>
                      </a:r>
                      <a:r>
                        <a:rPr lang="en-US" b="0" baseline="0" dirty="0" smtClean="0"/>
                        <a:t> Lee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Scalability</a:t>
                      </a:r>
                      <a:r>
                        <a:rPr lang="en-US" baseline="0" dirty="0" smtClean="0"/>
                        <a:t> of predictive Models, </a:t>
                      </a:r>
                      <a:r>
                        <a:rPr lang="en-US" baseline="0" dirty="0" err="1" smtClean="0"/>
                        <a:t>Continuos</a:t>
                      </a:r>
                      <a:r>
                        <a:rPr lang="en-US" baseline="0" dirty="0" smtClean="0"/>
                        <a:t> model improvement with new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initial setup cost, Data collection challenges in remote areas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1747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pPr marL="0" indent="0">
              <a:lnSpc>
                <a:spcPts val="2791"/>
              </a:lnSpc>
              <a:buNone/>
            </a:pP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793790" y="1641277"/>
            <a:ext cx="10931843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 smtClean="0">
                <a:solidFill>
                  <a:srgbClr val="333F70"/>
                </a:solidFill>
                <a:latin typeface="Unbounded" pitchFamily="34" charset="0"/>
                <a:ea typeface="Unbounded" pitchFamily="34" charset="-122"/>
              </a:rPr>
              <a:t>EXISTING SYSTEM</a:t>
            </a:r>
            <a:endParaRPr lang="en-US" sz="4465" dirty="0"/>
          </a:p>
        </p:txBody>
      </p:sp>
      <p:sp>
        <p:nvSpPr>
          <p:cNvPr id="5" name="Text 3"/>
          <p:cNvSpPr/>
          <p:nvPr/>
        </p:nvSpPr>
        <p:spPr>
          <a:xfrm>
            <a:off x="793789" y="2917031"/>
            <a:ext cx="635515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US" sz="2000" dirty="0"/>
              <a:t>Current flood prediction and alert systems are functional </a:t>
            </a:r>
            <a:r>
              <a:rPr lang="en-US" sz="2000" dirty="0" smtClean="0"/>
              <a:t>but have several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limitations that impact their effectiveness. </a:t>
            </a:r>
            <a:endParaRPr lang="en-US" sz="2000" dirty="0" smtClean="0"/>
          </a:p>
          <a:p>
            <a:endParaRPr lang="en-US" sz="2000" dirty="0"/>
          </a:p>
          <a:p>
            <a:pPr marL="514350" indent="-514350">
              <a:buFont typeface="+mj-lt"/>
              <a:buAutoNum type="romanLcPeriod"/>
            </a:pPr>
            <a:r>
              <a:rPr lang="en-US" sz="2000" b="1" dirty="0"/>
              <a:t>Reliance on Traditional Hydrological Models</a:t>
            </a:r>
            <a:endParaRPr lang="en-US" sz="2000" dirty="0"/>
          </a:p>
          <a:p>
            <a:pPr marL="514350" indent="-514350">
              <a:buFont typeface="+mj-lt"/>
              <a:buAutoNum type="romanLcPeriod"/>
            </a:pPr>
            <a:r>
              <a:rPr lang="en-US" sz="2000" b="1" dirty="0"/>
              <a:t>Limited Use of Real-Time Data</a:t>
            </a:r>
            <a:endParaRPr lang="en-US" sz="2000" dirty="0"/>
          </a:p>
          <a:p>
            <a:pPr marL="514350" indent="-514350">
              <a:buFont typeface="+mj-lt"/>
              <a:buAutoNum type="romanLcPeriod"/>
            </a:pPr>
            <a:r>
              <a:rPr lang="en-US" sz="2000" b="1" dirty="0"/>
              <a:t>Alert Mechanisms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 b="1" dirty="0"/>
              <a:t>User Engagement</a:t>
            </a:r>
            <a:endParaRPr lang="en-I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ts val="2791"/>
              </a:lnSpc>
            </a:pPr>
            <a:endParaRPr lang="en-US" sz="2000" dirty="0"/>
          </a:p>
          <a:p>
            <a:pPr>
              <a:lnSpc>
                <a:spcPts val="2791"/>
              </a:lnSpc>
            </a:pP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793790" y="3498175"/>
            <a:ext cx="3978116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dirty="0">
              <a:solidFill>
                <a:srgbClr val="333F70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80217" y="3873936"/>
            <a:ext cx="3978116" cy="10629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791"/>
              </a:lnSpc>
              <a:buFont typeface="Arial" panose="020B0604020202020204" pitchFamily="34" charset="0"/>
              <a:buChar char="•"/>
            </a:pPr>
            <a:endParaRPr lang="en-US" sz="2233" dirty="0"/>
          </a:p>
        </p:txBody>
      </p:sp>
      <p:sp>
        <p:nvSpPr>
          <p:cNvPr id="8" name="Text 6"/>
          <p:cNvSpPr/>
          <p:nvPr/>
        </p:nvSpPr>
        <p:spPr>
          <a:xfrm>
            <a:off x="5332928" y="3521742"/>
            <a:ext cx="3978116" cy="21774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822545" y="5003350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791"/>
              </a:lnSpc>
              <a:buFont typeface="Arial" panose="020B0604020202020204" pitchFamily="34" charset="0"/>
              <a:buChar char="•"/>
            </a:pPr>
            <a:endParaRPr lang="en-US" sz="2233" dirty="0"/>
          </a:p>
        </p:txBody>
      </p:sp>
      <p:sp>
        <p:nvSpPr>
          <p:cNvPr id="10" name="Text 8"/>
          <p:cNvSpPr/>
          <p:nvPr/>
        </p:nvSpPr>
        <p:spPr>
          <a:xfrm>
            <a:off x="9872067" y="3498175"/>
            <a:ext cx="3978116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sz="1786" dirty="0"/>
          </a:p>
        </p:txBody>
      </p:sp>
      <p:sp>
        <p:nvSpPr>
          <p:cNvPr id="11" name="Text 9"/>
          <p:cNvSpPr/>
          <p:nvPr/>
        </p:nvSpPr>
        <p:spPr>
          <a:xfrm>
            <a:off x="9918026" y="3538784"/>
            <a:ext cx="3615214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ts val="2858"/>
              </a:lnSpc>
              <a:buSzPct val="100000"/>
            </a:pPr>
            <a:endParaRPr lang="en-US" dirty="0"/>
          </a:p>
        </p:txBody>
      </p:sp>
      <p:pic>
        <p:nvPicPr>
          <p:cNvPr id="1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890" y="0"/>
            <a:ext cx="5070510" cy="8229600"/>
          </a:xfrm>
          <a:prstGeom prst="rect">
            <a:avLst/>
          </a:prstGeom>
        </p:spPr>
      </p:pic>
      <p:pic>
        <p:nvPicPr>
          <p:cNvPr id="14" name="Image 1" descr="preencoded.png">
            <a:extLst>
              <a:ext uri="{FF2B5EF4-FFF2-40B4-BE49-F238E27FC236}">
                <a16:creationId xmlns="" xmlns:a16="http://schemas.microsoft.com/office/drawing/2014/main" id="{1B471F89-50FE-7B05-FD5B-C0FC6D796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7079" y="1584245"/>
            <a:ext cx="4844338" cy="347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4269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pPr marL="0" indent="0">
              <a:lnSpc>
                <a:spcPts val="2791"/>
              </a:lnSpc>
              <a:buNone/>
            </a:pP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793790" y="1641277"/>
            <a:ext cx="10931843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 smtClean="0">
                <a:solidFill>
                  <a:srgbClr val="333F70"/>
                </a:solidFill>
                <a:latin typeface="Unbounded" pitchFamily="34" charset="0"/>
                <a:ea typeface="Unbounded" pitchFamily="34" charset="-122"/>
              </a:rPr>
              <a:t>PROPOSED  SYSTEM</a:t>
            </a:r>
            <a:endParaRPr lang="en-US" sz="4465" dirty="0"/>
          </a:p>
        </p:txBody>
      </p:sp>
      <p:sp>
        <p:nvSpPr>
          <p:cNvPr id="5" name="Text 3"/>
          <p:cNvSpPr/>
          <p:nvPr/>
        </p:nvSpPr>
        <p:spPr>
          <a:xfrm>
            <a:off x="793789" y="2917031"/>
            <a:ext cx="635515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US" sz="2000" dirty="0"/>
              <a:t>The </a:t>
            </a:r>
            <a:r>
              <a:rPr lang="en-US" sz="2000" b="1" dirty="0"/>
              <a:t>Flood Prediction Alert System</a:t>
            </a:r>
            <a:r>
              <a:rPr lang="en-US" sz="2000" dirty="0"/>
              <a:t> addresses the limitations of existing systems </a:t>
            </a:r>
            <a:r>
              <a:rPr lang="en-US" sz="2000" dirty="0" smtClean="0"/>
              <a:t>by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providing a more advanced, location-specific, and timely flood alert solution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514350" indent="-514350">
              <a:buFont typeface="+mj-lt"/>
              <a:buAutoNum type="romanLcPeriod"/>
            </a:pPr>
            <a:r>
              <a:rPr lang="en-US" sz="2000" b="1" dirty="0"/>
              <a:t>Real-Time Data </a:t>
            </a:r>
            <a:r>
              <a:rPr lang="en-US" sz="2000" b="1" dirty="0" smtClean="0"/>
              <a:t>Integration</a:t>
            </a:r>
            <a:endParaRPr lang="en-US" sz="2000" dirty="0"/>
          </a:p>
          <a:p>
            <a:pPr marL="514350" indent="-514350">
              <a:buFont typeface="+mj-lt"/>
              <a:buAutoNum type="romanLcPeriod"/>
            </a:pPr>
            <a:r>
              <a:rPr lang="en-US" sz="2000" b="1" dirty="0"/>
              <a:t>Machine Learning for </a:t>
            </a:r>
            <a:r>
              <a:rPr lang="en-US" sz="2000" b="1" dirty="0" smtClean="0"/>
              <a:t>Prediction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 b="1" dirty="0"/>
              <a:t>User-Friendly </a:t>
            </a:r>
            <a:r>
              <a:rPr lang="en-US" sz="2000" b="1" dirty="0" smtClean="0"/>
              <a:t>Interface</a:t>
            </a:r>
            <a:endParaRPr lang="en-US" sz="2000" dirty="0"/>
          </a:p>
          <a:p>
            <a:pPr marL="514350" indent="-514350">
              <a:buFont typeface="+mj-lt"/>
              <a:buAutoNum type="romanLcPeriod"/>
            </a:pPr>
            <a:r>
              <a:rPr lang="en-US" sz="2000" b="1" dirty="0"/>
              <a:t>Automated Email Alert </a:t>
            </a:r>
            <a:r>
              <a:rPr lang="en-US" sz="2000" b="1" dirty="0" smtClean="0"/>
              <a:t>System</a:t>
            </a:r>
            <a:endParaRPr lang="en-US" sz="2000" dirty="0" smtClean="0"/>
          </a:p>
          <a:p>
            <a:pPr marL="514350" indent="-514350">
              <a:buFont typeface="+mj-lt"/>
              <a:buAutoNum type="romanLcPeriod"/>
            </a:pPr>
            <a:r>
              <a:rPr lang="en-US" sz="2000" b="1" dirty="0"/>
              <a:t>Scalability and </a:t>
            </a:r>
            <a:r>
              <a:rPr lang="en-US" sz="2000" b="1" dirty="0" smtClean="0"/>
              <a:t>Reliability</a:t>
            </a:r>
            <a:endParaRPr lang="en-US" sz="2000" dirty="0"/>
          </a:p>
          <a:p>
            <a:pPr marL="514350" indent="-514350">
              <a:buFont typeface="+mj-lt"/>
              <a:buAutoNum type="romanLcPeriod"/>
            </a:pPr>
            <a:endParaRPr lang="en-US" sz="2000" dirty="0"/>
          </a:p>
          <a:p>
            <a:pPr marL="342900" indent="-342900">
              <a:lnSpc>
                <a:spcPts val="2791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793790" y="3498175"/>
            <a:ext cx="3978116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dirty="0">
              <a:solidFill>
                <a:srgbClr val="333F70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80217" y="3873936"/>
            <a:ext cx="3978116" cy="10629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791"/>
              </a:lnSpc>
              <a:buFont typeface="Arial" panose="020B0604020202020204" pitchFamily="34" charset="0"/>
              <a:buChar char="•"/>
            </a:pPr>
            <a:endParaRPr lang="en-US" sz="2233" dirty="0"/>
          </a:p>
        </p:txBody>
      </p:sp>
      <p:sp>
        <p:nvSpPr>
          <p:cNvPr id="8" name="Text 6"/>
          <p:cNvSpPr/>
          <p:nvPr/>
        </p:nvSpPr>
        <p:spPr>
          <a:xfrm>
            <a:off x="5332928" y="3521742"/>
            <a:ext cx="3978116" cy="21774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822545" y="5003350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791"/>
              </a:lnSpc>
              <a:buFont typeface="Arial" panose="020B0604020202020204" pitchFamily="34" charset="0"/>
              <a:buChar char="•"/>
            </a:pPr>
            <a:endParaRPr lang="en-US" sz="2233" dirty="0"/>
          </a:p>
        </p:txBody>
      </p:sp>
      <p:sp>
        <p:nvSpPr>
          <p:cNvPr id="10" name="Text 8"/>
          <p:cNvSpPr/>
          <p:nvPr/>
        </p:nvSpPr>
        <p:spPr>
          <a:xfrm>
            <a:off x="9872067" y="3498175"/>
            <a:ext cx="3978116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sz="1786" dirty="0"/>
          </a:p>
        </p:txBody>
      </p:sp>
      <p:sp>
        <p:nvSpPr>
          <p:cNvPr id="11" name="Text 9"/>
          <p:cNvSpPr/>
          <p:nvPr/>
        </p:nvSpPr>
        <p:spPr>
          <a:xfrm>
            <a:off x="9918026" y="3538784"/>
            <a:ext cx="3615214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ts val="2858"/>
              </a:lnSpc>
              <a:buSzPct val="100000"/>
            </a:pPr>
            <a:endParaRPr lang="en-US" dirty="0"/>
          </a:p>
        </p:txBody>
      </p:sp>
      <p:pic>
        <p:nvPicPr>
          <p:cNvPr id="1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890" y="0"/>
            <a:ext cx="5070510" cy="8229600"/>
          </a:xfrm>
          <a:prstGeom prst="rect">
            <a:avLst/>
          </a:prstGeom>
        </p:spPr>
      </p:pic>
      <p:pic>
        <p:nvPicPr>
          <p:cNvPr id="14" name="Image 1" descr="preencoded.png">
            <a:extLst>
              <a:ext uri="{FF2B5EF4-FFF2-40B4-BE49-F238E27FC236}">
                <a16:creationId xmlns="" xmlns:a16="http://schemas.microsoft.com/office/drawing/2014/main" id="{1B471F89-50FE-7B05-FD5B-C0FC6D796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7079" y="1584245"/>
            <a:ext cx="4844338" cy="347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4180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6786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pPr marL="0" indent="0">
              <a:lnSpc>
                <a:spcPts val="2791"/>
              </a:lnSpc>
              <a:buNone/>
            </a:pP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544408" y="581404"/>
            <a:ext cx="10931843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 smtClean="0">
                <a:solidFill>
                  <a:srgbClr val="333F70"/>
                </a:solidFill>
                <a:latin typeface="Unbounded" pitchFamily="34" charset="0"/>
                <a:ea typeface="Unbounded" pitchFamily="34" charset="-122"/>
              </a:rPr>
              <a:t>ARCHITECTURE</a:t>
            </a:r>
            <a:endParaRPr lang="en-US" sz="4465" dirty="0"/>
          </a:p>
        </p:txBody>
      </p:sp>
      <p:sp>
        <p:nvSpPr>
          <p:cNvPr id="6" name="Text 4"/>
          <p:cNvSpPr/>
          <p:nvPr/>
        </p:nvSpPr>
        <p:spPr>
          <a:xfrm>
            <a:off x="793790" y="3498175"/>
            <a:ext cx="3978116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dirty="0">
              <a:solidFill>
                <a:srgbClr val="333F70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80217" y="3873936"/>
            <a:ext cx="3978116" cy="10629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791"/>
              </a:lnSpc>
              <a:buFont typeface="Arial" panose="020B0604020202020204" pitchFamily="34" charset="0"/>
              <a:buChar char="•"/>
            </a:pPr>
            <a:endParaRPr lang="en-US" sz="2233" dirty="0"/>
          </a:p>
        </p:txBody>
      </p:sp>
      <p:sp>
        <p:nvSpPr>
          <p:cNvPr id="8" name="Text 6"/>
          <p:cNvSpPr/>
          <p:nvPr/>
        </p:nvSpPr>
        <p:spPr>
          <a:xfrm>
            <a:off x="5332928" y="3521742"/>
            <a:ext cx="3978116" cy="21774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822545" y="5003350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791"/>
              </a:lnSpc>
              <a:buFont typeface="Arial" panose="020B0604020202020204" pitchFamily="34" charset="0"/>
              <a:buChar char="•"/>
            </a:pPr>
            <a:endParaRPr lang="en-US" sz="2233" dirty="0"/>
          </a:p>
        </p:txBody>
      </p:sp>
      <p:sp>
        <p:nvSpPr>
          <p:cNvPr id="10" name="Text 8"/>
          <p:cNvSpPr/>
          <p:nvPr/>
        </p:nvSpPr>
        <p:spPr>
          <a:xfrm>
            <a:off x="9872067" y="3498175"/>
            <a:ext cx="3978116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sz="1786" dirty="0"/>
          </a:p>
        </p:txBody>
      </p:sp>
      <p:sp>
        <p:nvSpPr>
          <p:cNvPr id="11" name="Text 9"/>
          <p:cNvSpPr/>
          <p:nvPr/>
        </p:nvSpPr>
        <p:spPr>
          <a:xfrm>
            <a:off x="9918026" y="3538784"/>
            <a:ext cx="3615214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ts val="2858"/>
              </a:lnSpc>
              <a:buSzPct val="100000"/>
            </a:pP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69275" y="1882143"/>
            <a:ext cx="8368492" cy="545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240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6786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pPr marL="0" indent="0">
              <a:lnSpc>
                <a:spcPts val="2791"/>
              </a:lnSpc>
              <a:buNone/>
            </a:pP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544407" y="311240"/>
            <a:ext cx="10931843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 smtClean="0">
                <a:solidFill>
                  <a:srgbClr val="333F70"/>
                </a:solidFill>
                <a:latin typeface="Unbounded" pitchFamily="34" charset="0"/>
                <a:ea typeface="Unbounded" pitchFamily="34" charset="-122"/>
              </a:rPr>
              <a:t>WORK DONE</a:t>
            </a:r>
            <a:endParaRPr lang="en-US" sz="4465" dirty="0"/>
          </a:p>
        </p:txBody>
      </p:sp>
      <p:sp>
        <p:nvSpPr>
          <p:cNvPr id="6" name="Text 4"/>
          <p:cNvSpPr/>
          <p:nvPr/>
        </p:nvSpPr>
        <p:spPr>
          <a:xfrm>
            <a:off x="793790" y="3498175"/>
            <a:ext cx="3978116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dirty="0">
              <a:solidFill>
                <a:srgbClr val="333F70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80217" y="3873936"/>
            <a:ext cx="3978116" cy="10629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791"/>
              </a:lnSpc>
              <a:buFont typeface="Arial" panose="020B0604020202020204" pitchFamily="34" charset="0"/>
              <a:buChar char="•"/>
            </a:pPr>
            <a:endParaRPr lang="en-US" sz="2233" dirty="0"/>
          </a:p>
        </p:txBody>
      </p:sp>
      <p:sp>
        <p:nvSpPr>
          <p:cNvPr id="8" name="Text 6"/>
          <p:cNvSpPr/>
          <p:nvPr/>
        </p:nvSpPr>
        <p:spPr>
          <a:xfrm>
            <a:off x="5332928" y="3521742"/>
            <a:ext cx="3978116" cy="21774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822545" y="5003350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791"/>
              </a:lnSpc>
              <a:buFont typeface="Arial" panose="020B0604020202020204" pitchFamily="34" charset="0"/>
              <a:buChar char="•"/>
            </a:pPr>
            <a:endParaRPr lang="en-US" sz="2233" dirty="0"/>
          </a:p>
        </p:txBody>
      </p:sp>
      <p:sp>
        <p:nvSpPr>
          <p:cNvPr id="10" name="Text 8"/>
          <p:cNvSpPr/>
          <p:nvPr/>
        </p:nvSpPr>
        <p:spPr>
          <a:xfrm>
            <a:off x="9872067" y="3498175"/>
            <a:ext cx="3978116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sz="1786" dirty="0"/>
          </a:p>
        </p:txBody>
      </p:sp>
      <p:sp>
        <p:nvSpPr>
          <p:cNvPr id="11" name="Text 9"/>
          <p:cNvSpPr/>
          <p:nvPr/>
        </p:nvSpPr>
        <p:spPr>
          <a:xfrm>
            <a:off x="9918026" y="3538784"/>
            <a:ext cx="3615214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ts val="2858"/>
              </a:lnSpc>
              <a:buSzPct val="100000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10" t="3304" r="5011" b="7805"/>
          <a:stretch/>
        </p:blipFill>
        <p:spPr>
          <a:xfrm>
            <a:off x="659725" y="1290183"/>
            <a:ext cx="11372948" cy="631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771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6786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pPr marL="0" indent="0">
              <a:lnSpc>
                <a:spcPts val="2791"/>
              </a:lnSpc>
              <a:buNone/>
            </a:pP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544408" y="581404"/>
            <a:ext cx="10931843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 smtClean="0">
                <a:solidFill>
                  <a:srgbClr val="333F70"/>
                </a:solidFill>
                <a:latin typeface="Unbounded" pitchFamily="34" charset="0"/>
                <a:ea typeface="Unbounded" pitchFamily="34" charset="-122"/>
              </a:rPr>
              <a:t>WORK DONE</a:t>
            </a:r>
            <a:endParaRPr lang="en-US" sz="4465" dirty="0"/>
          </a:p>
        </p:txBody>
      </p:sp>
      <p:sp>
        <p:nvSpPr>
          <p:cNvPr id="6" name="Text 4"/>
          <p:cNvSpPr/>
          <p:nvPr/>
        </p:nvSpPr>
        <p:spPr>
          <a:xfrm>
            <a:off x="793790" y="3498175"/>
            <a:ext cx="3978116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dirty="0">
              <a:solidFill>
                <a:srgbClr val="333F70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80217" y="3873936"/>
            <a:ext cx="3978116" cy="10629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791"/>
              </a:lnSpc>
              <a:buFont typeface="Arial" panose="020B0604020202020204" pitchFamily="34" charset="0"/>
              <a:buChar char="•"/>
            </a:pPr>
            <a:endParaRPr lang="en-US" sz="2233" dirty="0"/>
          </a:p>
        </p:txBody>
      </p:sp>
      <p:sp>
        <p:nvSpPr>
          <p:cNvPr id="8" name="Text 6"/>
          <p:cNvSpPr/>
          <p:nvPr/>
        </p:nvSpPr>
        <p:spPr>
          <a:xfrm>
            <a:off x="5332928" y="3521742"/>
            <a:ext cx="3978116" cy="21774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822545" y="5003350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791"/>
              </a:lnSpc>
              <a:buFont typeface="Arial" panose="020B0604020202020204" pitchFamily="34" charset="0"/>
              <a:buChar char="•"/>
            </a:pPr>
            <a:endParaRPr lang="en-US" sz="2233" dirty="0"/>
          </a:p>
        </p:txBody>
      </p:sp>
      <p:sp>
        <p:nvSpPr>
          <p:cNvPr id="10" name="Text 8"/>
          <p:cNvSpPr/>
          <p:nvPr/>
        </p:nvSpPr>
        <p:spPr>
          <a:xfrm>
            <a:off x="9872067" y="3498175"/>
            <a:ext cx="3978116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sz="1786" dirty="0"/>
          </a:p>
        </p:txBody>
      </p:sp>
      <p:sp>
        <p:nvSpPr>
          <p:cNvPr id="11" name="Text 9"/>
          <p:cNvSpPr/>
          <p:nvPr/>
        </p:nvSpPr>
        <p:spPr>
          <a:xfrm>
            <a:off x="9918026" y="3538784"/>
            <a:ext cx="3615214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ts val="2858"/>
              </a:lnSpc>
              <a:buSzPct val="100000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911" t="10651" b="12397"/>
          <a:stretch/>
        </p:blipFill>
        <p:spPr>
          <a:xfrm>
            <a:off x="1740499" y="1532344"/>
            <a:ext cx="11162974" cy="574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907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537</Words>
  <Application>Microsoft Office PowerPoint</Application>
  <PresentationFormat>Custom</PresentationFormat>
  <Paragraphs>93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Admin</cp:lastModifiedBy>
  <cp:revision>19</cp:revision>
  <cp:lastPrinted>2024-08-14T04:40:06Z</cp:lastPrinted>
  <dcterms:created xsi:type="dcterms:W3CDTF">2024-08-11T07:28:00Z</dcterms:created>
  <dcterms:modified xsi:type="dcterms:W3CDTF">2024-10-14T04:58:47Z</dcterms:modified>
</cp:coreProperties>
</file>