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Play"/>
      <p:regular r:id="rId34"/>
      <p:bold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lay-bold.fntdata"/><Relationship Id="rId12" Type="http://schemas.openxmlformats.org/officeDocument/2006/relationships/slide" Target="slides/slide8.xml"/><Relationship Id="rId34" Type="http://schemas.openxmlformats.org/officeDocument/2006/relationships/font" Target="fonts/Play-regular.fntdata"/><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inance.yahoo.com/quote/RELIANCE.NS/history/?period1=954720000&amp;period2=1711065600"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subTitle"/>
          </p:nvPr>
        </p:nvSpPr>
        <p:spPr>
          <a:xfrm>
            <a:off x="627981" y="1990234"/>
            <a:ext cx="10578735" cy="425107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1"/>
              </a:buClr>
              <a:buSzPct val="100000"/>
              <a:buNone/>
            </a:pPr>
            <a:r>
              <a:t/>
            </a:r>
            <a:endParaRPr i="1">
              <a:solidFill>
                <a:schemeClr val="accent1"/>
              </a:solidFill>
            </a:endParaRPr>
          </a:p>
          <a:p>
            <a:pPr indent="0" lvl="0" marL="0" rtl="0" algn="ctr">
              <a:lnSpc>
                <a:spcPct val="90000"/>
              </a:lnSpc>
              <a:spcBef>
                <a:spcPts val="1000"/>
              </a:spcBef>
              <a:spcAft>
                <a:spcPts val="0"/>
              </a:spcAft>
              <a:buClr>
                <a:schemeClr val="accent1"/>
              </a:buClr>
              <a:buSzPct val="41711"/>
              <a:buNone/>
            </a:pPr>
            <a:r>
              <a:rPr lang="en-US" sz="5753">
                <a:solidFill>
                  <a:schemeClr val="accent1"/>
                </a:solidFill>
              </a:rPr>
              <a:t>DATE:</a:t>
            </a:r>
            <a:r>
              <a:rPr lang="en-US" sz="5453">
                <a:solidFill>
                  <a:srgbClr val="000000"/>
                </a:solidFill>
              </a:rPr>
              <a:t>[22-03-2024]</a:t>
            </a:r>
            <a:endParaRPr sz="5753"/>
          </a:p>
          <a:p>
            <a:pPr indent="0" lvl="0" marL="0" rtl="0" algn="l">
              <a:lnSpc>
                <a:spcPct val="90000"/>
              </a:lnSpc>
              <a:spcBef>
                <a:spcPts val="1000"/>
              </a:spcBef>
              <a:spcAft>
                <a:spcPts val="0"/>
              </a:spcAft>
              <a:buClr>
                <a:schemeClr val="dk1"/>
              </a:buClr>
              <a:buSzPct val="100000"/>
              <a:buNone/>
            </a:pPr>
            <a:r>
              <a:t/>
            </a:r>
            <a:endParaRPr>
              <a:solidFill>
                <a:schemeClr val="accent1"/>
              </a:solidFill>
            </a:endParaRPr>
          </a:p>
          <a:p>
            <a:pPr indent="0" lvl="0" marL="0" rtl="0" algn="ctr">
              <a:lnSpc>
                <a:spcPct val="90000"/>
              </a:lnSpc>
              <a:spcBef>
                <a:spcPts val="1000"/>
              </a:spcBef>
              <a:spcAft>
                <a:spcPts val="0"/>
              </a:spcAft>
              <a:buClr>
                <a:schemeClr val="accent1"/>
              </a:buClr>
              <a:buSzPct val="54649"/>
              <a:buNone/>
            </a:pPr>
            <a:r>
              <a:rPr i="1" lang="en-US" sz="6038">
                <a:solidFill>
                  <a:schemeClr val="accent1"/>
                </a:solidFill>
              </a:rPr>
              <a:t>P337</a:t>
            </a:r>
            <a:r>
              <a:rPr lang="en-US" sz="6038"/>
              <a:t>  </a:t>
            </a:r>
            <a:r>
              <a:rPr lang="en-US" sz="6038">
                <a:solidFill>
                  <a:schemeClr val="accent1"/>
                </a:solidFill>
              </a:rPr>
              <a:t>Group</a:t>
            </a:r>
            <a:r>
              <a:rPr lang="en-US" sz="6038"/>
              <a:t> </a:t>
            </a:r>
            <a:r>
              <a:rPr lang="en-US" sz="6038">
                <a:solidFill>
                  <a:schemeClr val="accent1"/>
                </a:solidFill>
              </a:rPr>
              <a:t>No.05</a:t>
            </a:r>
            <a:endParaRPr i="1" sz="6038">
              <a:solidFill>
                <a:schemeClr val="accent1"/>
              </a:solidFill>
            </a:endParaRPr>
          </a:p>
          <a:p>
            <a:pPr indent="0" lvl="0" marL="0" rtl="0" algn="ctr">
              <a:lnSpc>
                <a:spcPct val="90000"/>
              </a:lnSpc>
              <a:spcBef>
                <a:spcPts val="1000"/>
              </a:spcBef>
              <a:spcAft>
                <a:spcPts val="0"/>
              </a:spcAft>
              <a:buClr>
                <a:schemeClr val="dk1"/>
              </a:buClr>
              <a:buSzPct val="100000"/>
              <a:buNone/>
            </a:pPr>
            <a:r>
              <a:t/>
            </a:r>
            <a:endParaRPr>
              <a:solidFill>
                <a:srgbClr val="000000"/>
              </a:solidFill>
            </a:endParaRPr>
          </a:p>
          <a:p>
            <a:pPr indent="0" lvl="0" marL="0" rtl="0" algn="ctr">
              <a:lnSpc>
                <a:spcPct val="90000"/>
              </a:lnSpc>
              <a:spcBef>
                <a:spcPts val="1000"/>
              </a:spcBef>
              <a:spcAft>
                <a:spcPts val="0"/>
              </a:spcAft>
              <a:buClr>
                <a:schemeClr val="accent1"/>
              </a:buClr>
              <a:buSzPct val="69892"/>
              <a:buNone/>
            </a:pPr>
            <a:r>
              <a:rPr lang="en-US" sz="6438">
                <a:solidFill>
                  <a:schemeClr val="accent1"/>
                </a:solidFill>
              </a:rPr>
              <a:t>Mentor</a:t>
            </a:r>
            <a:r>
              <a:rPr lang="en-US" sz="6438"/>
              <a:t> - </a:t>
            </a:r>
            <a:r>
              <a:rPr lang="en-US" sz="6438">
                <a:solidFill>
                  <a:schemeClr val="accent1"/>
                </a:solidFill>
              </a:rPr>
              <a:t>Neha</a:t>
            </a:r>
            <a:r>
              <a:rPr lang="en-US" sz="6438"/>
              <a:t> </a:t>
            </a:r>
            <a:r>
              <a:rPr lang="en-US" sz="6438">
                <a:solidFill>
                  <a:schemeClr val="accent1"/>
                </a:solidFill>
              </a:rPr>
              <a:t>Ramchandani</a:t>
            </a:r>
            <a:endParaRPr sz="6438">
              <a:solidFill>
                <a:schemeClr val="accent1"/>
              </a:solidFill>
            </a:endParaRPr>
          </a:p>
          <a:p>
            <a:pPr indent="0" lvl="0" marL="0" rtl="0" algn="ctr">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accent1"/>
              </a:buClr>
              <a:buSzPct val="32697"/>
              <a:buNone/>
            </a:pPr>
            <a:r>
              <a:rPr b="1" lang="en-US" sz="8869">
                <a:solidFill>
                  <a:schemeClr val="accent1"/>
                </a:solidFill>
              </a:rPr>
              <a:t>Group Members-</a:t>
            </a:r>
            <a:endParaRPr b="1" sz="8869">
              <a:solidFill>
                <a:schemeClr val="accent1"/>
              </a:solidFill>
            </a:endParaRPr>
          </a:p>
          <a:p>
            <a:pPr indent="0" lvl="0" marL="4114800" rtl="0" algn="l">
              <a:lnSpc>
                <a:spcPct val="90000"/>
              </a:lnSpc>
              <a:spcBef>
                <a:spcPts val="1000"/>
              </a:spcBef>
              <a:spcAft>
                <a:spcPts val="0"/>
              </a:spcAft>
              <a:buClr>
                <a:schemeClr val="accent1"/>
              </a:buClr>
              <a:buSzPct val="45258"/>
              <a:buNone/>
            </a:pPr>
            <a:r>
              <a:rPr lang="en-US" sz="6407"/>
              <a:t>   </a:t>
            </a:r>
            <a:r>
              <a:rPr lang="en-US" sz="6857">
                <a:solidFill>
                  <a:schemeClr val="accent1"/>
                </a:solidFill>
              </a:rPr>
              <a:t>1.Mr. SAPKESH  TOMAR </a:t>
            </a:r>
            <a:endParaRPr sz="6857">
              <a:solidFill>
                <a:schemeClr val="accent1"/>
              </a:solidFill>
            </a:endParaRPr>
          </a:p>
          <a:p>
            <a:pPr indent="0" lvl="0" marL="0" rtl="0" algn="ctr">
              <a:lnSpc>
                <a:spcPct val="90000"/>
              </a:lnSpc>
              <a:spcBef>
                <a:spcPts val="1000"/>
              </a:spcBef>
              <a:spcAft>
                <a:spcPts val="0"/>
              </a:spcAft>
              <a:buClr>
                <a:schemeClr val="accent1"/>
              </a:buClr>
              <a:buSzPct val="42288"/>
              <a:buNone/>
            </a:pPr>
            <a:r>
              <a:rPr lang="en-US" sz="6857">
                <a:solidFill>
                  <a:schemeClr val="accent1"/>
                </a:solidFill>
              </a:rPr>
              <a:t> 2.Mrs. SHILPA M S</a:t>
            </a:r>
            <a:endParaRPr sz="6857">
              <a:solidFill>
                <a:schemeClr val="accent1"/>
              </a:solidFill>
            </a:endParaRPr>
          </a:p>
          <a:p>
            <a:pPr indent="0" lvl="0" marL="0" rtl="0" algn="ctr">
              <a:lnSpc>
                <a:spcPct val="90000"/>
              </a:lnSpc>
              <a:spcBef>
                <a:spcPts val="1000"/>
              </a:spcBef>
              <a:spcAft>
                <a:spcPts val="0"/>
              </a:spcAft>
              <a:buClr>
                <a:schemeClr val="accent1"/>
              </a:buClr>
              <a:buSzPct val="42288"/>
              <a:buNone/>
            </a:pPr>
            <a:r>
              <a:rPr lang="en-US" sz="6857">
                <a:solidFill>
                  <a:schemeClr val="accent1"/>
                </a:solidFill>
              </a:rPr>
              <a:t>        3.Ms. AKSHARA K K    </a:t>
            </a:r>
            <a:endParaRPr sz="6857">
              <a:solidFill>
                <a:schemeClr val="accent1"/>
              </a:solidFill>
            </a:endParaRPr>
          </a:p>
          <a:p>
            <a:pPr indent="0" lvl="0" marL="0" rtl="0" algn="ctr">
              <a:lnSpc>
                <a:spcPct val="90000"/>
              </a:lnSpc>
              <a:spcBef>
                <a:spcPts val="1000"/>
              </a:spcBef>
              <a:spcAft>
                <a:spcPts val="0"/>
              </a:spcAft>
              <a:buClr>
                <a:schemeClr val="accent1"/>
              </a:buClr>
              <a:buSzPct val="42288"/>
              <a:buNone/>
            </a:pPr>
            <a:r>
              <a:rPr lang="en-US" sz="6857">
                <a:solidFill>
                  <a:schemeClr val="accent1"/>
                </a:solidFill>
              </a:rPr>
              <a:t>  4.Mr. P.SAI KUMAR</a:t>
            </a:r>
            <a:endParaRPr sz="6857">
              <a:solidFill>
                <a:schemeClr val="accent1"/>
              </a:solidFill>
            </a:endParaRPr>
          </a:p>
          <a:p>
            <a:pPr indent="0" lvl="0" marL="0" rtl="0" algn="ctr">
              <a:lnSpc>
                <a:spcPct val="90000"/>
              </a:lnSpc>
              <a:spcBef>
                <a:spcPts val="1000"/>
              </a:spcBef>
              <a:spcAft>
                <a:spcPts val="0"/>
              </a:spcAft>
              <a:buClr>
                <a:schemeClr val="accent1"/>
              </a:buClr>
              <a:buSzPct val="42288"/>
              <a:buNone/>
            </a:pPr>
            <a:r>
              <a:rPr lang="en-US" sz="6857">
                <a:solidFill>
                  <a:schemeClr val="accent1"/>
                </a:solidFill>
              </a:rPr>
              <a:t>                     5.Mr.ANKIT VINOD DHAWADE</a:t>
            </a:r>
            <a:endParaRPr sz="6857"/>
          </a:p>
          <a:p>
            <a:pPr indent="0" lvl="0" marL="0" rtl="0" algn="ctr">
              <a:lnSpc>
                <a:spcPct val="90000"/>
              </a:lnSpc>
              <a:spcBef>
                <a:spcPts val="1000"/>
              </a:spcBef>
              <a:spcAft>
                <a:spcPts val="0"/>
              </a:spcAft>
              <a:buClr>
                <a:schemeClr val="accent1"/>
              </a:buClr>
              <a:buSzPct val="42288"/>
              <a:buNone/>
            </a:pPr>
            <a:r>
              <a:rPr lang="en-US" sz="6857">
                <a:solidFill>
                  <a:schemeClr val="accent1"/>
                </a:solidFill>
              </a:rPr>
              <a:t>          6.Mrs.VARSHA</a:t>
            </a:r>
            <a:r>
              <a:rPr lang="en-US" sz="6857">
                <a:solidFill>
                  <a:srgbClr val="000000"/>
                </a:solidFill>
              </a:rPr>
              <a:t> </a:t>
            </a:r>
            <a:r>
              <a:rPr lang="en-US" sz="6857"/>
              <a:t>             </a:t>
            </a:r>
            <a:endParaRPr sz="6857">
              <a:solidFill>
                <a:schemeClr val="accent1"/>
              </a:solidFill>
            </a:endParaRPr>
          </a:p>
          <a:p>
            <a:pPr indent="0" lvl="0" marL="0" rtl="0" algn="ctr">
              <a:lnSpc>
                <a:spcPct val="90000"/>
              </a:lnSpc>
              <a:spcBef>
                <a:spcPts val="1000"/>
              </a:spcBef>
              <a:spcAft>
                <a:spcPts val="0"/>
              </a:spcAft>
              <a:buClr>
                <a:schemeClr val="dk1"/>
              </a:buClr>
              <a:buSzPct val="100000"/>
              <a:buNone/>
            </a:pPr>
            <a:r>
              <a:rPr lang="en-US" sz="5100"/>
              <a:t>               </a:t>
            </a:r>
            <a:endParaRPr sz="5100">
              <a:solidFill>
                <a:schemeClr val="accent1"/>
              </a:solidFill>
            </a:endParaRPr>
          </a:p>
          <a:p>
            <a:pPr indent="0" lvl="0" marL="0" rtl="0" algn="ctr">
              <a:lnSpc>
                <a:spcPct val="90000"/>
              </a:lnSpc>
              <a:spcBef>
                <a:spcPts val="1000"/>
              </a:spcBef>
              <a:spcAft>
                <a:spcPts val="0"/>
              </a:spcAft>
              <a:buClr>
                <a:schemeClr val="dk1"/>
              </a:buClr>
              <a:buSzPct val="100000"/>
              <a:buNone/>
            </a:pPr>
            <a:r>
              <a:rPr lang="en-US"/>
              <a:t>          </a:t>
            </a:r>
            <a:endParaRPr/>
          </a:p>
          <a:p>
            <a:pPr indent="0" lvl="0" marL="0" rtl="0" algn="ctr">
              <a:lnSpc>
                <a:spcPct val="90000"/>
              </a:lnSpc>
              <a:spcBef>
                <a:spcPts val="1000"/>
              </a:spcBef>
              <a:spcAft>
                <a:spcPts val="0"/>
              </a:spcAft>
              <a:buClr>
                <a:schemeClr val="dk1"/>
              </a:buClr>
              <a:buSzPct val="100000"/>
              <a:buNone/>
            </a:pPr>
            <a:r>
              <a:t/>
            </a:r>
            <a:endParaRPr/>
          </a:p>
        </p:txBody>
      </p:sp>
      <p:sp>
        <p:nvSpPr>
          <p:cNvPr id="85" name="Google Shape;85;p13"/>
          <p:cNvSpPr txBox="1"/>
          <p:nvPr>
            <p:ph type="ctrTitle"/>
          </p:nvPr>
        </p:nvSpPr>
        <p:spPr>
          <a:xfrm flipH="1">
            <a:off x="334271" y="1205734"/>
            <a:ext cx="11265849" cy="71585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Play"/>
              <a:buNone/>
            </a:pPr>
            <a:r>
              <a:rPr b="1" lang="en-US" sz="4800" u="sng">
                <a:solidFill>
                  <a:schemeClr val="accent1"/>
                </a:solidFill>
              </a:rPr>
              <a:t>RELIANCE </a:t>
            </a:r>
            <a:r>
              <a:rPr lang="en-US" sz="4800">
                <a:solidFill>
                  <a:schemeClr val="accent1"/>
                </a:solidFill>
              </a:rPr>
              <a:t>  </a:t>
            </a:r>
            <a:r>
              <a:rPr b="1" lang="en-US" sz="4800" u="sng">
                <a:solidFill>
                  <a:schemeClr val="accent1"/>
                </a:solidFill>
              </a:rPr>
              <a:t>INDUSTRIES</a:t>
            </a:r>
            <a:r>
              <a:rPr b="1" lang="en-US" sz="4800">
                <a:solidFill>
                  <a:schemeClr val="accent1"/>
                </a:solidFill>
              </a:rPr>
              <a:t>   </a:t>
            </a:r>
            <a:r>
              <a:rPr b="1" lang="en-US" sz="4800" u="sng">
                <a:solidFill>
                  <a:schemeClr val="accent1"/>
                </a:solidFill>
              </a:rPr>
              <a:t>STOCK  </a:t>
            </a:r>
            <a:r>
              <a:rPr lang="en-US" sz="4800">
                <a:solidFill>
                  <a:schemeClr val="accent1"/>
                </a:solidFill>
              </a:rPr>
              <a:t> </a:t>
            </a:r>
            <a:r>
              <a:rPr b="1" lang="en-US" sz="4800" u="sng">
                <a:solidFill>
                  <a:schemeClr val="accent1"/>
                </a:solidFill>
              </a:rPr>
              <a:t>FORECAST</a:t>
            </a:r>
            <a:endParaRPr/>
          </a:p>
        </p:txBody>
      </p:sp>
      <p:pic>
        <p:nvPicPr>
          <p:cNvPr id="86" name="Google Shape;86;p13"/>
          <p:cNvPicPr preferRelativeResize="0"/>
          <p:nvPr/>
        </p:nvPicPr>
        <p:blipFill rotWithShape="1">
          <a:blip r:embed="rId3">
            <a:alphaModFix/>
          </a:blip>
          <a:srcRect b="0" l="0" r="0" t="0"/>
          <a:stretch/>
        </p:blipFill>
        <p:spPr>
          <a:xfrm>
            <a:off x="10231609" y="185828"/>
            <a:ext cx="1190625" cy="347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HISTOGRAM</a:t>
            </a:r>
            <a:r>
              <a:rPr b="1" lang="en-US">
                <a:solidFill>
                  <a:schemeClr val="accent1"/>
                </a:solidFill>
              </a:rPr>
              <a:t>:</a:t>
            </a:r>
            <a:endParaRPr>
              <a:solidFill>
                <a:schemeClr val="accent1"/>
              </a:solidFill>
            </a:endParaRPr>
          </a:p>
        </p:txBody>
      </p:sp>
      <p:pic>
        <p:nvPicPr>
          <p:cNvPr descr="A screenshot of a graph&#10;&#10;Description automatically generated" id="159" name="Google Shape;159;p22"/>
          <p:cNvPicPr preferRelativeResize="0"/>
          <p:nvPr>
            <p:ph idx="2" type="body"/>
          </p:nvPr>
        </p:nvPicPr>
        <p:blipFill rotWithShape="1">
          <a:blip r:embed="rId3">
            <a:alphaModFix/>
          </a:blip>
          <a:srcRect b="0" l="0" r="0" t="0"/>
          <a:stretch/>
        </p:blipFill>
        <p:spPr>
          <a:xfrm>
            <a:off x="6090558" y="1823853"/>
            <a:ext cx="5263242" cy="3592882"/>
          </a:xfrm>
          <a:prstGeom prst="rect">
            <a:avLst/>
          </a:prstGeom>
          <a:noFill/>
          <a:ln>
            <a:noFill/>
          </a:ln>
        </p:spPr>
      </p:pic>
      <p:pic>
        <p:nvPicPr>
          <p:cNvPr id="160" name="Google Shape;160;p22"/>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
        <p:nvSpPr>
          <p:cNvPr id="161" name="Google Shape;161;p22"/>
          <p:cNvSpPr/>
          <p:nvPr/>
        </p:nvSpPr>
        <p:spPr>
          <a:xfrm>
            <a:off x="616688" y="1690688"/>
            <a:ext cx="5473870" cy="47101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rgbClr val="111111"/>
              </a:buClr>
              <a:buSzPts val="2170"/>
              <a:buFont typeface="Play"/>
              <a:buAutoNum type="arabicPeriod"/>
            </a:pPr>
            <a:r>
              <a:rPr b="1" i="0" lang="en-US" sz="2170" u="none" cap="none" strike="noStrike">
                <a:solidFill>
                  <a:srgbClr val="111111"/>
                </a:solidFill>
                <a:highlight>
                  <a:srgbClr val="F7F7F7"/>
                </a:highlight>
                <a:latin typeface="Arial"/>
                <a:ea typeface="Arial"/>
                <a:cs typeface="Arial"/>
                <a:sym typeface="Arial"/>
              </a:rPr>
              <a:t>Volume Distribution:</a:t>
            </a:r>
            <a:endParaRPr b="0" i="0" sz="2170" u="none" cap="none" strike="noStrike">
              <a:solidFill>
                <a:srgbClr val="111111"/>
              </a:solidFill>
              <a:highlight>
                <a:srgbClr val="F7F7F7"/>
              </a:highlight>
              <a:latin typeface="Arial"/>
              <a:ea typeface="Arial"/>
              <a:cs typeface="Arial"/>
              <a:sym typeface="Arial"/>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High frequency of data points near zero volume.</a:t>
            </a:r>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Exponential decrease in frequency as volume increases.</a:t>
            </a:r>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Indicates most trading days had low trading volume.</a:t>
            </a:r>
            <a:endParaRPr/>
          </a:p>
          <a:p>
            <a:pPr indent="-228600" lvl="0" marL="228600" marR="0" rtl="0" algn="l">
              <a:lnSpc>
                <a:spcPct val="70000"/>
              </a:lnSpc>
              <a:spcBef>
                <a:spcPts val="1000"/>
              </a:spcBef>
              <a:spcAft>
                <a:spcPts val="0"/>
              </a:spcAft>
              <a:buClr>
                <a:srgbClr val="111111"/>
              </a:buClr>
              <a:buSzPts val="2170"/>
              <a:buFont typeface="Play"/>
              <a:buAutoNum type="arabicPeriod"/>
            </a:pPr>
            <a:r>
              <a:rPr b="1" i="0" lang="en-US" sz="2170" u="none" cap="none" strike="noStrike">
                <a:solidFill>
                  <a:srgbClr val="111111"/>
                </a:solidFill>
                <a:highlight>
                  <a:srgbClr val="F7F7F7"/>
                </a:highlight>
                <a:latin typeface="Arial"/>
                <a:ea typeface="Arial"/>
                <a:cs typeface="Arial"/>
                <a:sym typeface="Arial"/>
              </a:rPr>
              <a:t>Unlabeled Variable Distribution:</a:t>
            </a:r>
            <a:endParaRPr b="0" i="0" sz="2170" u="none" cap="none" strike="noStrike">
              <a:solidFill>
                <a:srgbClr val="111111"/>
              </a:solidFill>
              <a:highlight>
                <a:srgbClr val="F7F7F7"/>
              </a:highlight>
              <a:latin typeface="Arial"/>
              <a:ea typeface="Arial"/>
              <a:cs typeface="Arial"/>
              <a:sym typeface="Arial"/>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Presence of multiple peaks suggests a multimodal distribution.</a:t>
            </a:r>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Could indicate the presence of different groups or behaviors in the dataset.</a:t>
            </a:r>
            <a:endParaRPr/>
          </a:p>
          <a:p>
            <a:pPr indent="-228600" lvl="0" marL="228600" marR="0" rtl="0" algn="l">
              <a:lnSpc>
                <a:spcPct val="70000"/>
              </a:lnSpc>
              <a:spcBef>
                <a:spcPts val="1000"/>
              </a:spcBef>
              <a:spcAft>
                <a:spcPts val="0"/>
              </a:spcAft>
              <a:buClr>
                <a:srgbClr val="111111"/>
              </a:buClr>
              <a:buSzPts val="2170"/>
              <a:buFont typeface="Play"/>
              <a:buAutoNum type="arabicPeriod"/>
            </a:pPr>
            <a:r>
              <a:rPr b="1" i="0" lang="en-US" sz="2170" u="none" cap="none" strike="noStrike">
                <a:solidFill>
                  <a:srgbClr val="111111"/>
                </a:solidFill>
                <a:highlight>
                  <a:srgbClr val="F7F7F7"/>
                </a:highlight>
                <a:latin typeface="Arial"/>
                <a:ea typeface="Arial"/>
                <a:cs typeface="Arial"/>
                <a:sym typeface="Arial"/>
              </a:rPr>
              <a:t>Adjusted Close (Adj Close) Distribution:</a:t>
            </a:r>
            <a:endParaRPr b="0" i="0" sz="2170" u="none" cap="none" strike="noStrike">
              <a:solidFill>
                <a:srgbClr val="111111"/>
              </a:solidFill>
              <a:highlight>
                <a:srgbClr val="F7F7F7"/>
              </a:highlight>
              <a:latin typeface="Arial"/>
              <a:ea typeface="Arial"/>
              <a:cs typeface="Arial"/>
              <a:sym typeface="Arial"/>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Most data points are concentrated in the 0-50 range.</a:t>
            </a:r>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Sharp decline in frequency for higher values.</a:t>
            </a:r>
            <a:endParaRPr/>
          </a:p>
          <a:p>
            <a:pPr indent="-285750" lvl="1" marL="742950" marR="0" rtl="0" algn="l">
              <a:lnSpc>
                <a:spcPct val="70000"/>
              </a:lnSpc>
              <a:spcBef>
                <a:spcPts val="500"/>
              </a:spcBef>
              <a:spcAft>
                <a:spcPts val="0"/>
              </a:spcAft>
              <a:buClr>
                <a:srgbClr val="111111"/>
              </a:buClr>
              <a:buSzPts val="1860"/>
              <a:buFont typeface="Play"/>
              <a:buAutoNum type="arabicPeriod"/>
            </a:pPr>
            <a:r>
              <a:rPr b="0" i="0" lang="en-US" sz="1860" u="none" cap="none" strike="noStrike">
                <a:solidFill>
                  <a:srgbClr val="111111"/>
                </a:solidFill>
                <a:highlight>
                  <a:srgbClr val="F7F7F7"/>
                </a:highlight>
                <a:latin typeface="Arial"/>
                <a:ea typeface="Arial"/>
                <a:cs typeface="Arial"/>
                <a:sym typeface="Arial"/>
              </a:rPr>
              <a:t>Suggests that the stock price was most commonly valued between 0 and 50 units.</a:t>
            </a:r>
            <a:endParaRPr/>
          </a:p>
          <a:p>
            <a:pPr indent="-90804" lvl="0" marL="22860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CORRELATION</a:t>
            </a:r>
            <a:r>
              <a:rPr b="1" lang="en-US">
                <a:solidFill>
                  <a:schemeClr val="accent1"/>
                </a:solidFill>
              </a:rPr>
              <a:t> </a:t>
            </a:r>
            <a:r>
              <a:rPr b="1" lang="en-US" u="sng">
                <a:solidFill>
                  <a:schemeClr val="accent1"/>
                </a:solidFill>
              </a:rPr>
              <a:t>HEATMAP</a:t>
            </a:r>
            <a:r>
              <a:rPr b="1" lang="en-US">
                <a:solidFill>
                  <a:schemeClr val="accent1"/>
                </a:solidFill>
              </a:rPr>
              <a:t> </a:t>
            </a:r>
            <a:r>
              <a:rPr b="1" lang="en-US" u="sng">
                <a:solidFill>
                  <a:schemeClr val="accent1"/>
                </a:solidFill>
              </a:rPr>
              <a:t>WITH</a:t>
            </a:r>
            <a:r>
              <a:rPr b="1" lang="en-US">
                <a:solidFill>
                  <a:schemeClr val="accent1"/>
                </a:solidFill>
              </a:rPr>
              <a:t> </a:t>
            </a:r>
            <a:r>
              <a:rPr b="1" lang="en-US" u="sng">
                <a:solidFill>
                  <a:schemeClr val="accent1"/>
                </a:solidFill>
              </a:rPr>
              <a:t>VALUES</a:t>
            </a:r>
            <a:r>
              <a:rPr b="1" lang="en-US">
                <a:solidFill>
                  <a:schemeClr val="accent1"/>
                </a:solidFill>
              </a:rPr>
              <a:t>:</a:t>
            </a:r>
            <a:endParaRPr>
              <a:solidFill>
                <a:schemeClr val="accent1"/>
              </a:solidFill>
            </a:endParaRPr>
          </a:p>
        </p:txBody>
      </p:sp>
      <p:sp>
        <p:nvSpPr>
          <p:cNvPr id="167" name="Google Shape;167;p23"/>
          <p:cNvSpPr txBox="1"/>
          <p:nvPr>
            <p:ph idx="1" type="body"/>
          </p:nvPr>
        </p:nvSpPr>
        <p:spPr>
          <a:xfrm>
            <a:off x="678712" y="1782867"/>
            <a:ext cx="5263242" cy="466430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n-US"/>
              <a:t>Strong Positive Relationships</a:t>
            </a:r>
            <a:r>
              <a:rPr lang="en-US"/>
              <a:t>:</a:t>
            </a:r>
            <a:endParaRPr/>
          </a:p>
          <a:p>
            <a:pPr indent="0" lvl="0" marL="0" rtl="0" algn="l">
              <a:lnSpc>
                <a:spcPct val="90000"/>
              </a:lnSpc>
              <a:spcBef>
                <a:spcPts val="1000"/>
              </a:spcBef>
              <a:spcAft>
                <a:spcPts val="0"/>
              </a:spcAft>
              <a:buClr>
                <a:schemeClr val="dk1"/>
              </a:buClr>
              <a:buSzPct val="100000"/>
              <a:buNone/>
            </a:pPr>
            <a:r>
              <a:rPr lang="en-US"/>
              <a:t>1.There are strong positive correlations between the stock market attributes such as Open, High, Low, Close, and Adjusted Close prices.</a:t>
            </a:r>
            <a:endParaRPr/>
          </a:p>
          <a:p>
            <a:pPr indent="0" lvl="0" marL="0" rtl="0" algn="l">
              <a:lnSpc>
                <a:spcPct val="90000"/>
              </a:lnSpc>
              <a:spcBef>
                <a:spcPts val="1000"/>
              </a:spcBef>
              <a:spcAft>
                <a:spcPts val="0"/>
              </a:spcAft>
              <a:buClr>
                <a:schemeClr val="dk1"/>
              </a:buClr>
              <a:buSzPct val="100000"/>
              <a:buNone/>
            </a:pPr>
            <a:r>
              <a:rPr lang="en-US"/>
              <a:t>2.This suggests that these variables tend to move in the same direction; as one increases, the others also tend to increase.</a:t>
            </a:r>
            <a:endParaRPr/>
          </a:p>
          <a:p>
            <a:pPr indent="-228600" lvl="0" marL="228600" rtl="0" algn="l">
              <a:lnSpc>
                <a:spcPct val="90000"/>
              </a:lnSpc>
              <a:spcBef>
                <a:spcPts val="1000"/>
              </a:spcBef>
              <a:spcAft>
                <a:spcPts val="0"/>
              </a:spcAft>
              <a:buClr>
                <a:schemeClr val="dk1"/>
              </a:buClr>
              <a:buSzPct val="100000"/>
              <a:buNone/>
            </a:pPr>
            <a:r>
              <a:rPr b="1" lang="en-US"/>
              <a:t>Heatmap Values:</a:t>
            </a:r>
            <a:endParaRPr b="1"/>
          </a:p>
          <a:p>
            <a:pPr indent="-228600" lvl="0" marL="228600" rtl="0" algn="l">
              <a:lnSpc>
                <a:spcPct val="90000"/>
              </a:lnSpc>
              <a:spcBef>
                <a:spcPts val="1000"/>
              </a:spcBef>
              <a:spcAft>
                <a:spcPts val="0"/>
              </a:spcAft>
              <a:buClr>
                <a:schemeClr val="dk1"/>
              </a:buClr>
              <a:buSzPct val="100000"/>
              <a:buNone/>
            </a:pPr>
            <a:r>
              <a:rPr lang="en-US"/>
              <a:t>1.The values in the heatmap likely range from -1 to 1, where values closer to 1 indicate a strong positive correlation.</a:t>
            </a:r>
            <a:endParaRPr/>
          </a:p>
          <a:p>
            <a:pPr indent="-228600" lvl="0" marL="228600" rtl="0" algn="l">
              <a:lnSpc>
                <a:spcPct val="90000"/>
              </a:lnSpc>
              <a:spcBef>
                <a:spcPts val="1000"/>
              </a:spcBef>
              <a:spcAft>
                <a:spcPts val="0"/>
              </a:spcAft>
              <a:buClr>
                <a:schemeClr val="dk1"/>
              </a:buClr>
              <a:buSzPct val="100000"/>
              <a:buNone/>
            </a:pPr>
            <a:r>
              <a:rPr lang="en-US"/>
              <a:t>2.High correlation coefficients (close to 1) between these attributes are expected because they are all related to the stock’s daily performance.</a:t>
            </a:r>
            <a:endParaRPr/>
          </a:p>
          <a:p>
            <a:pPr indent="-228600" lvl="0" marL="228600" rtl="0" algn="l">
              <a:lnSpc>
                <a:spcPct val="90000"/>
              </a:lnSpc>
              <a:spcBef>
                <a:spcPts val="1000"/>
              </a:spcBef>
              <a:spcAft>
                <a:spcPts val="0"/>
              </a:spcAft>
              <a:buClr>
                <a:schemeClr val="dk1"/>
              </a:buClr>
              <a:buSzPct val="100000"/>
              <a:buNone/>
            </a:pPr>
            <a:r>
              <a:rPr b="1" lang="en-US"/>
              <a:t>Implications for Analysis</a:t>
            </a:r>
            <a:r>
              <a:rPr lang="en-US"/>
              <a:t>:</a:t>
            </a:r>
            <a:endParaRPr/>
          </a:p>
          <a:p>
            <a:pPr indent="-228600" lvl="0" marL="228600" rtl="0" algn="l">
              <a:lnSpc>
                <a:spcPct val="90000"/>
              </a:lnSpc>
              <a:spcBef>
                <a:spcPts val="1000"/>
              </a:spcBef>
              <a:spcAft>
                <a:spcPts val="0"/>
              </a:spcAft>
              <a:buClr>
                <a:schemeClr val="dk1"/>
              </a:buClr>
              <a:buSzPct val="100000"/>
              <a:buNone/>
            </a:pPr>
            <a:r>
              <a:rPr lang="en-US"/>
              <a:t>1.Such strong correlations might imply that any of these variables could be used as a proxy for the others in further analyses.</a:t>
            </a:r>
            <a:endParaRPr/>
          </a:p>
          <a:p>
            <a:pPr indent="-228600" lvl="0" marL="228600" rtl="0" algn="l">
              <a:lnSpc>
                <a:spcPct val="90000"/>
              </a:lnSpc>
              <a:spcBef>
                <a:spcPts val="1000"/>
              </a:spcBef>
              <a:spcAft>
                <a:spcPts val="0"/>
              </a:spcAft>
              <a:buClr>
                <a:schemeClr val="dk1"/>
              </a:buClr>
              <a:buSzPct val="100000"/>
              <a:buNone/>
            </a:pPr>
            <a:r>
              <a:rPr lang="en-US"/>
              <a:t>2.However, multicollinearity should be considered if you’re planning to use these variables in predictive modeling, as it can affect the model’s performance.</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p:txBody>
      </p:sp>
      <p:pic>
        <p:nvPicPr>
          <p:cNvPr descr="A screenshot of a graph" id="168" name="Google Shape;168;p23"/>
          <p:cNvPicPr preferRelativeResize="0"/>
          <p:nvPr>
            <p:ph idx="2" type="body"/>
          </p:nvPr>
        </p:nvPicPr>
        <p:blipFill rotWithShape="1">
          <a:blip r:embed="rId3">
            <a:alphaModFix/>
          </a:blip>
          <a:srcRect b="0" l="0" r="0" t="0"/>
          <a:stretch/>
        </p:blipFill>
        <p:spPr>
          <a:xfrm>
            <a:off x="6172200" y="2043906"/>
            <a:ext cx="5181600" cy="3914775"/>
          </a:xfrm>
          <a:prstGeom prst="rect">
            <a:avLst/>
          </a:prstGeom>
          <a:noFill/>
          <a:ln>
            <a:noFill/>
          </a:ln>
        </p:spPr>
      </p:pic>
      <p:pic>
        <p:nvPicPr>
          <p:cNvPr id="169" name="Google Shape;169;p23"/>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BOXPLOT</a:t>
            </a:r>
            <a:r>
              <a:rPr b="1" lang="en-US">
                <a:solidFill>
                  <a:schemeClr val="accent1"/>
                </a:solidFill>
              </a:rPr>
              <a:t>:</a:t>
            </a:r>
            <a:endParaRPr/>
          </a:p>
        </p:txBody>
      </p:sp>
      <p:sp>
        <p:nvSpPr>
          <p:cNvPr id="175" name="Google Shape;17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Uniformity</a:t>
            </a:r>
            <a:r>
              <a:rPr lang="en-US"/>
              <a:t>: The identical nature of the candlesticks suggests that this may be a stylized representation rather than actual data.</a:t>
            </a:r>
            <a:endParaRPr/>
          </a:p>
          <a:p>
            <a:pPr indent="-228600" lvl="0" marL="228600" rtl="0" algn="l">
              <a:lnSpc>
                <a:spcPct val="90000"/>
              </a:lnSpc>
              <a:spcBef>
                <a:spcPts val="1000"/>
              </a:spcBef>
              <a:spcAft>
                <a:spcPts val="0"/>
              </a:spcAft>
              <a:buClr>
                <a:schemeClr val="dk1"/>
              </a:buClr>
              <a:buSzPts val="2800"/>
              <a:buChar char="•"/>
            </a:pPr>
            <a:r>
              <a:rPr b="1" lang="en-US"/>
              <a:t>Lack of Variability</a:t>
            </a:r>
            <a:r>
              <a:rPr lang="en-US"/>
              <a:t>: If this were actual stock data, the lack of variability would be highly unusual, as it would indicate no change in price over multiple periods, which is rare in a dynamic market.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 screenshot of a graph" id="176" name="Google Shape;176;p24"/>
          <p:cNvPicPr preferRelativeResize="0"/>
          <p:nvPr>
            <p:ph idx="2" type="body"/>
          </p:nvPr>
        </p:nvPicPr>
        <p:blipFill rotWithShape="1">
          <a:blip r:embed="rId3">
            <a:alphaModFix/>
          </a:blip>
          <a:srcRect b="0" l="0" r="0" t="0"/>
          <a:stretch/>
        </p:blipFill>
        <p:spPr>
          <a:xfrm>
            <a:off x="6172200" y="1896269"/>
            <a:ext cx="5181600" cy="4210050"/>
          </a:xfrm>
          <a:prstGeom prst="rect">
            <a:avLst/>
          </a:prstGeom>
          <a:noFill/>
          <a:ln>
            <a:noFill/>
          </a:ln>
        </p:spPr>
      </p:pic>
      <p:pic>
        <p:nvPicPr>
          <p:cNvPr id="177" name="Google Shape;177;p24"/>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MPL</a:t>
            </a:r>
            <a:r>
              <a:rPr lang="en-US"/>
              <a:t> </a:t>
            </a:r>
            <a:r>
              <a:rPr b="1" lang="en-US" u="sng">
                <a:solidFill>
                  <a:schemeClr val="accent1"/>
                </a:solidFill>
              </a:rPr>
              <a:t>FINANCE</a:t>
            </a:r>
            <a:r>
              <a:rPr lang="en-US"/>
              <a:t> :</a:t>
            </a:r>
            <a:endParaRPr/>
          </a:p>
        </p:txBody>
      </p:sp>
      <p:sp>
        <p:nvSpPr>
          <p:cNvPr id="183" name="Google Shape;183;p25"/>
          <p:cNvSpPr txBox="1"/>
          <p:nvPr>
            <p:ph idx="1" type="body"/>
          </p:nvPr>
        </p:nvSpPr>
        <p:spPr>
          <a:xfrm>
            <a:off x="838200" y="1825625"/>
            <a:ext cx="5263242" cy="407919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156082"/>
              </a:buClr>
              <a:buSzPct val="100000"/>
              <a:buChar char="•"/>
            </a:pPr>
            <a:r>
              <a:rPr b="1" lang="en-US">
                <a:solidFill>
                  <a:srgbClr val="156082"/>
                </a:solidFill>
              </a:rPr>
              <a:t>Steady Growth: The stock price of Reliance has shown a steady increase over the years, indicating consistent growth.</a:t>
            </a:r>
            <a:endParaRPr b="1">
              <a:solidFill>
                <a:srgbClr val="156082"/>
              </a:solidFill>
            </a:endParaRPr>
          </a:p>
          <a:p>
            <a:pPr indent="-228600" lvl="0" marL="228600" rtl="0" algn="l">
              <a:lnSpc>
                <a:spcPct val="90000"/>
              </a:lnSpc>
              <a:spcBef>
                <a:spcPts val="1000"/>
              </a:spcBef>
              <a:spcAft>
                <a:spcPts val="0"/>
              </a:spcAft>
              <a:buClr>
                <a:srgbClr val="156082"/>
              </a:buClr>
              <a:buSzPct val="100000"/>
              <a:buChar char="•"/>
            </a:pPr>
            <a:r>
              <a:rPr b="1" lang="en-US">
                <a:solidFill>
                  <a:srgbClr val="156082"/>
                </a:solidFill>
              </a:rPr>
              <a:t>Recent Rapid Rise: There appears to be a rapid rise in the stock price in the more recent years, which could be due to various factors such as company growth, market conditions, or investor sentiment.</a:t>
            </a:r>
            <a:endParaRPr b="1">
              <a:solidFill>
                <a:srgbClr val="156082"/>
              </a:solidFill>
            </a:endParaRPr>
          </a:p>
          <a:p>
            <a:pPr indent="-228600" lvl="0" marL="228600" rtl="0" algn="l">
              <a:lnSpc>
                <a:spcPct val="90000"/>
              </a:lnSpc>
              <a:spcBef>
                <a:spcPts val="1000"/>
              </a:spcBef>
              <a:spcAft>
                <a:spcPts val="0"/>
              </a:spcAft>
              <a:buClr>
                <a:srgbClr val="156082"/>
              </a:buClr>
              <a:buSzPct val="100000"/>
              <a:buChar char="•"/>
            </a:pPr>
            <a:r>
              <a:rPr b="1" lang="en-US">
                <a:solidFill>
                  <a:srgbClr val="156082"/>
                </a:solidFill>
              </a:rPr>
              <a:t>Trading Volume: The trading volume seems to fluctuate, with some periods of high volume. High trading volumes can often correlate with significant price movements, either up or down.</a:t>
            </a:r>
            <a:endParaRPr b="1">
              <a:solidFill>
                <a:srgbClr val="156082"/>
              </a:solidFill>
            </a:endParaRPr>
          </a:p>
          <a:p>
            <a:pPr indent="-104140" lvl="0" marL="228600" rtl="0" algn="l">
              <a:lnSpc>
                <a:spcPct val="90000"/>
              </a:lnSpc>
              <a:spcBef>
                <a:spcPts val="1000"/>
              </a:spcBef>
              <a:spcAft>
                <a:spcPts val="0"/>
              </a:spcAft>
              <a:buClr>
                <a:schemeClr val="dk1"/>
              </a:buClr>
              <a:buSzPct val="100000"/>
              <a:buNone/>
            </a:pPr>
            <a:r>
              <a:t/>
            </a:r>
            <a:endParaRPr b="1">
              <a:solidFill>
                <a:srgbClr val="156082"/>
              </a:solidFill>
            </a:endParaRPr>
          </a:p>
          <a:p>
            <a:pPr indent="-104140" lvl="0" marL="228600" rtl="0" algn="l">
              <a:lnSpc>
                <a:spcPct val="90000"/>
              </a:lnSpc>
              <a:spcBef>
                <a:spcPts val="1000"/>
              </a:spcBef>
              <a:spcAft>
                <a:spcPts val="0"/>
              </a:spcAft>
              <a:buClr>
                <a:schemeClr val="dk1"/>
              </a:buClr>
              <a:buSzPct val="100000"/>
              <a:buNone/>
            </a:pPr>
            <a:r>
              <a:t/>
            </a:r>
            <a:endParaRPr b="1">
              <a:solidFill>
                <a:srgbClr val="156082"/>
              </a:solidFill>
            </a:endParaRPr>
          </a:p>
        </p:txBody>
      </p:sp>
      <p:pic>
        <p:nvPicPr>
          <p:cNvPr descr="A graph of a stock market" id="184" name="Google Shape;184;p25"/>
          <p:cNvPicPr preferRelativeResize="0"/>
          <p:nvPr>
            <p:ph idx="2" type="body"/>
          </p:nvPr>
        </p:nvPicPr>
        <p:blipFill rotWithShape="1">
          <a:blip r:embed="rId3">
            <a:alphaModFix/>
          </a:blip>
          <a:srcRect b="0" l="0" r="0" t="0"/>
          <a:stretch/>
        </p:blipFill>
        <p:spPr>
          <a:xfrm>
            <a:off x="6090558" y="1678555"/>
            <a:ext cx="5263242" cy="3951514"/>
          </a:xfrm>
          <a:prstGeom prst="rect">
            <a:avLst/>
          </a:prstGeom>
          <a:noFill/>
          <a:ln>
            <a:noFill/>
          </a:ln>
        </p:spPr>
      </p:pic>
      <p:pic>
        <p:nvPicPr>
          <p:cNvPr id="185" name="Google Shape;185;p25"/>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a:solidFill>
                  <a:schemeClr val="accent1"/>
                </a:solidFill>
              </a:rPr>
              <a:t>TIME SERIES PLOT OF CLOSE PRICE:</a:t>
            </a:r>
            <a:endParaRPr/>
          </a:p>
        </p:txBody>
      </p:sp>
      <p:sp>
        <p:nvSpPr>
          <p:cNvPr id="191" name="Google Shape;191;p26"/>
          <p:cNvSpPr txBox="1"/>
          <p:nvPr>
            <p:ph idx="1" type="body"/>
          </p:nvPr>
        </p:nvSpPr>
        <p:spPr>
          <a:xfrm>
            <a:off x="595423" y="1382234"/>
            <a:ext cx="5795171" cy="536944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US" sz="2900"/>
              <a:t>Growth Phase</a:t>
            </a:r>
            <a:r>
              <a:rPr lang="en-US" sz="2900"/>
              <a:t>: The sharp rise after 2016 could indicate a phase of robust growth for Reliance, possibly due to successful business ventures, expansion, or positive market conditions. </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Investor Confidence</a:t>
            </a:r>
            <a:r>
              <a:rPr lang="en-US" sz="2900"/>
              <a:t>: The consistent upward trend may also reflect increasing investor confidence in the company’s future prospects.</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Market Events</a:t>
            </a:r>
            <a:r>
              <a:rPr lang="en-US" sz="2900"/>
              <a:t>: Specific peaks and troughs in the graph could correspond to market events, announcements, or changes in the economic environment that had an impact on Reliance’s stock value.</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Volume of Trade</a:t>
            </a:r>
            <a:r>
              <a:rPr lang="en-US" sz="2900"/>
              <a:t>: Although not depicted in the plot, a parallel analysis of the trading volume could provide insights into the liquidity and investor interest in Reliance stocks during this period.</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Comparative Performance</a:t>
            </a:r>
            <a:r>
              <a:rPr lang="en-US" sz="2900"/>
              <a:t>: Comparing this trend with market indices and competitors’ stock performance could offer a perspective on Reliance’s relative performance in the industry</a:t>
            </a:r>
            <a:r>
              <a:rPr lang="en-US"/>
              <a:t>.</a:t>
            </a:r>
            <a:endParaRPr/>
          </a:p>
          <a:p>
            <a:pPr indent="-130810" lvl="0" marL="22860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p:txBody>
      </p:sp>
      <p:pic>
        <p:nvPicPr>
          <p:cNvPr id="192" name="Google Shape;192;p26"/>
          <p:cNvPicPr preferRelativeResize="0"/>
          <p:nvPr>
            <p:ph idx="2" type="body"/>
          </p:nvPr>
        </p:nvPicPr>
        <p:blipFill rotWithShape="1">
          <a:blip r:embed="rId3">
            <a:alphaModFix/>
          </a:blip>
          <a:srcRect b="0" l="0" r="0" t="0"/>
          <a:stretch/>
        </p:blipFill>
        <p:spPr>
          <a:xfrm>
            <a:off x="6390595" y="1822791"/>
            <a:ext cx="4962524" cy="4016828"/>
          </a:xfrm>
          <a:prstGeom prst="rect">
            <a:avLst/>
          </a:prstGeom>
          <a:noFill/>
          <a:ln>
            <a:noFill/>
          </a:ln>
        </p:spPr>
      </p:pic>
      <p:pic>
        <p:nvPicPr>
          <p:cNvPr id="193" name="Google Shape;193;p26"/>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Play"/>
              <a:buNone/>
            </a:pPr>
            <a:br>
              <a:rPr b="1" lang="en-US">
                <a:solidFill>
                  <a:schemeClr val="accent1"/>
                </a:solidFill>
              </a:rPr>
            </a:br>
            <a:r>
              <a:rPr b="1" lang="en-US">
                <a:solidFill>
                  <a:schemeClr val="accent1"/>
                </a:solidFill>
              </a:rPr>
              <a:t>VOLUME PRICE RELATIONSHIP SCATTERPLOT:</a:t>
            </a:r>
            <a:br>
              <a:rPr b="1" lang="en-US">
                <a:solidFill>
                  <a:schemeClr val="accent1"/>
                </a:solidFill>
              </a:rPr>
            </a:br>
            <a:endParaRPr>
              <a:solidFill>
                <a:schemeClr val="accent1"/>
              </a:solidFill>
            </a:endParaRPr>
          </a:p>
        </p:txBody>
      </p:sp>
      <p:sp>
        <p:nvSpPr>
          <p:cNvPr id="199" name="Google Shape;199;p27"/>
          <p:cNvSpPr txBox="1"/>
          <p:nvPr>
            <p:ph idx="1" type="body"/>
          </p:nvPr>
        </p:nvSpPr>
        <p:spPr>
          <a:xfrm>
            <a:off x="754913" y="1488558"/>
            <a:ext cx="5592724" cy="5273749"/>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US" sz="2900"/>
              <a:t>Lower Volume Concentration</a:t>
            </a:r>
            <a:r>
              <a:rPr lang="en-US" sz="2900"/>
              <a:t>: There is a concentration of data points at the lower end of the volume spectrum. This suggests that Reliance stocks were frequently traded at lower volumes.</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Price Range Distribution</a:t>
            </a:r>
            <a:r>
              <a:rPr lang="en-US" sz="2900"/>
              <a:t>: At these lower volumes, the closing prices also tend to be lower, indicating a period or periods where the stock price was relatively stable and not highly traded.</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Volume-Price Spread</a:t>
            </a:r>
            <a:r>
              <a:rPr lang="en-US" sz="2900"/>
              <a:t>: As the volume increases, there is a wider spread in the closing prices. This could mean that on days with higher trading volumes, the stock price experienced greater fluctuations.</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Frequency of High Volume Trades</a:t>
            </a:r>
            <a:r>
              <a:rPr lang="en-US" sz="2900"/>
              <a:t>: The scatter plot shows fewer occurrences of high volume trades, which could be associated with specific market events or news impacting the stock.</a:t>
            </a:r>
            <a:endParaRPr sz="2900"/>
          </a:p>
          <a:p>
            <a:pPr indent="-127317"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Char char="•"/>
            </a:pPr>
            <a:r>
              <a:rPr b="1" lang="en-US" sz="2900"/>
              <a:t>Potential Outliers</a:t>
            </a:r>
            <a:r>
              <a:rPr lang="en-US" sz="2900"/>
              <a:t>: If there are data points that significantly deviate from the overall pattern, these could be outliers or anomalies that might warrant further investigation</a:t>
            </a:r>
            <a:r>
              <a:rPr lang="en-US"/>
              <a:t>.</a:t>
            </a:r>
            <a:endParaRPr/>
          </a:p>
          <a:p>
            <a:pPr indent="-130810" lvl="0" marL="228600" rtl="0" algn="l">
              <a:lnSpc>
                <a:spcPct val="90000"/>
              </a:lnSpc>
              <a:spcBef>
                <a:spcPts val="1000"/>
              </a:spcBef>
              <a:spcAft>
                <a:spcPts val="0"/>
              </a:spcAft>
              <a:buClr>
                <a:schemeClr val="dk1"/>
              </a:buClr>
              <a:buSzPct val="100000"/>
              <a:buNone/>
            </a:pPr>
            <a:r>
              <a:t/>
            </a:r>
            <a:endParaRPr/>
          </a:p>
        </p:txBody>
      </p:sp>
      <p:pic>
        <p:nvPicPr>
          <p:cNvPr descr="A chart with green dots&#10;&#10;Description automatically generated" id="200" name="Google Shape;200;p27"/>
          <p:cNvPicPr preferRelativeResize="0"/>
          <p:nvPr>
            <p:ph idx="2" type="body"/>
          </p:nvPr>
        </p:nvPicPr>
        <p:blipFill rotWithShape="1">
          <a:blip r:embed="rId3">
            <a:alphaModFix/>
          </a:blip>
          <a:srcRect b="0" l="0" r="0" t="0"/>
          <a:stretch/>
        </p:blipFill>
        <p:spPr>
          <a:xfrm>
            <a:off x="6347636" y="2313242"/>
            <a:ext cx="5006163" cy="2913461"/>
          </a:xfrm>
          <a:prstGeom prst="rect">
            <a:avLst/>
          </a:prstGeom>
          <a:noFill/>
          <a:ln>
            <a:noFill/>
          </a:ln>
        </p:spPr>
      </p:pic>
      <p:pic>
        <p:nvPicPr>
          <p:cNvPr id="201" name="Google Shape;201;p27"/>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a:solidFill>
                  <a:schemeClr val="accent1"/>
                </a:solidFill>
              </a:rPr>
              <a:t>CLOSE PRICE WITH MOVING AVERAGES:</a:t>
            </a:r>
            <a:endParaRPr>
              <a:solidFill>
                <a:schemeClr val="accent1"/>
              </a:solidFill>
            </a:endParaRPr>
          </a:p>
        </p:txBody>
      </p:sp>
      <p:sp>
        <p:nvSpPr>
          <p:cNvPr id="207" name="Google Shape;207;p28"/>
          <p:cNvSpPr txBox="1"/>
          <p:nvPr>
            <p:ph idx="1" type="body"/>
          </p:nvPr>
        </p:nvSpPr>
        <p:spPr>
          <a:xfrm>
            <a:off x="398009" y="1690688"/>
            <a:ext cx="5949628" cy="4802187"/>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Char char="•"/>
            </a:pPr>
            <a:r>
              <a:rPr b="1" lang="en-US"/>
              <a:t>Upward Trend</a:t>
            </a:r>
            <a:r>
              <a:rPr lang="en-US"/>
              <a:t>: The overall trend in the close price of Reliance stock is upward, especially after 2020, indicating a period of growth.</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Moving Averages</a:t>
            </a:r>
            <a:r>
              <a:rPr lang="en-US"/>
              <a:t>: The moving averages provide a smoothed view of the trend and can help identify the direction of the stock price movement. If the close price is consistently above the moving averages, it suggests a bullish market sentiment.</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Price Stability</a:t>
            </a:r>
            <a:r>
              <a:rPr lang="en-US"/>
              <a:t>: The periods where the close price and moving averages are close together may indicate stability in the stock prices.</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Potential Buy/Sell Signals</a:t>
            </a:r>
            <a:r>
              <a:rPr lang="en-US"/>
              <a:t>: Crossovers of the close price with the moving averages might be used as potential buy or sell signals by traders. For instance, when the close price crosses above a moving average, it could be seen as a buy signal.</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Volatility</a:t>
            </a:r>
            <a:r>
              <a:rPr lang="en-US"/>
              <a:t>: Any gaps between the close price and moving averages could indicate volatility. A widening gap may suggest increasing volatility, while a narrowing gap could indicate decreasing volatility.</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Long-term vs Short-term Averages</a:t>
            </a:r>
            <a:r>
              <a:rPr lang="en-US"/>
              <a:t>: Comparing short-term moving averages (like a 50-day average) with long-term ones (like a 200-day average) can give insights into short-term versus long-term trends and momentum.</a:t>
            </a:r>
            <a:endParaRPr/>
          </a:p>
          <a:p>
            <a:pPr indent="-144145" lvl="0" marL="228600" rtl="0" algn="l">
              <a:lnSpc>
                <a:spcPct val="90000"/>
              </a:lnSpc>
              <a:spcBef>
                <a:spcPts val="1000"/>
              </a:spcBef>
              <a:spcAft>
                <a:spcPts val="0"/>
              </a:spcAft>
              <a:buClr>
                <a:schemeClr val="dk1"/>
              </a:buClr>
              <a:buSzPct val="100000"/>
              <a:buNone/>
            </a:pPr>
            <a:r>
              <a:t/>
            </a:r>
            <a:endParaRPr/>
          </a:p>
        </p:txBody>
      </p:sp>
      <p:pic>
        <p:nvPicPr>
          <p:cNvPr descr="A graph with red and blue lines" id="208" name="Google Shape;208;p28"/>
          <p:cNvPicPr preferRelativeResize="0"/>
          <p:nvPr>
            <p:ph idx="2" type="body"/>
          </p:nvPr>
        </p:nvPicPr>
        <p:blipFill rotWithShape="1">
          <a:blip r:embed="rId3">
            <a:alphaModFix/>
          </a:blip>
          <a:srcRect b="0" l="0" r="0" t="0"/>
          <a:stretch/>
        </p:blipFill>
        <p:spPr>
          <a:xfrm>
            <a:off x="6090558" y="2310606"/>
            <a:ext cx="5263242" cy="3381375"/>
          </a:xfrm>
          <a:prstGeom prst="rect">
            <a:avLst/>
          </a:prstGeom>
          <a:noFill/>
          <a:ln>
            <a:noFill/>
          </a:ln>
        </p:spPr>
      </p:pic>
      <p:pic>
        <p:nvPicPr>
          <p:cNvPr id="209" name="Google Shape;209;p28"/>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ACF</a:t>
            </a:r>
            <a:r>
              <a:rPr b="1" lang="en-US">
                <a:solidFill>
                  <a:schemeClr val="accent1"/>
                </a:solidFill>
              </a:rPr>
              <a:t> </a:t>
            </a:r>
            <a:r>
              <a:rPr b="1" lang="en-US" u="sng">
                <a:solidFill>
                  <a:schemeClr val="accent1"/>
                </a:solidFill>
              </a:rPr>
              <a:t>AND</a:t>
            </a:r>
            <a:r>
              <a:rPr b="1" lang="en-US">
                <a:solidFill>
                  <a:schemeClr val="accent1"/>
                </a:solidFill>
              </a:rPr>
              <a:t> </a:t>
            </a:r>
            <a:r>
              <a:rPr b="1" lang="en-US" u="sng">
                <a:solidFill>
                  <a:schemeClr val="accent1"/>
                </a:solidFill>
              </a:rPr>
              <a:t>PACF</a:t>
            </a:r>
            <a:r>
              <a:rPr b="1" lang="en-US">
                <a:solidFill>
                  <a:schemeClr val="accent1"/>
                </a:solidFill>
              </a:rPr>
              <a:t>:</a:t>
            </a:r>
            <a:endParaRPr>
              <a:solidFill>
                <a:schemeClr val="accent1"/>
              </a:solidFill>
            </a:endParaRPr>
          </a:p>
        </p:txBody>
      </p:sp>
      <p:sp>
        <p:nvSpPr>
          <p:cNvPr id="215" name="Google Shape;215;p29"/>
          <p:cNvSpPr txBox="1"/>
          <p:nvPr>
            <p:ph idx="1" type="body"/>
          </p:nvPr>
        </p:nvSpPr>
        <p:spPr>
          <a:xfrm>
            <a:off x="838200" y="1825625"/>
            <a:ext cx="5263242" cy="182041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US"/>
              <a:t>ACF Graph Inferences</a:t>
            </a:r>
            <a:r>
              <a:rPr lang="en-US"/>
              <a:t>:</a:t>
            </a:r>
            <a:endParaRPr/>
          </a:p>
          <a:p>
            <a:pPr indent="-228600" lvl="0" marL="228600" rtl="0" algn="l">
              <a:lnSpc>
                <a:spcPct val="90000"/>
              </a:lnSpc>
              <a:spcBef>
                <a:spcPts val="1000"/>
              </a:spcBef>
              <a:spcAft>
                <a:spcPts val="0"/>
              </a:spcAft>
              <a:buClr>
                <a:schemeClr val="dk1"/>
              </a:buClr>
              <a:buSzPct val="100000"/>
              <a:buChar char="•"/>
            </a:pPr>
            <a:r>
              <a:rPr lang="en-US"/>
              <a:t>The ACF shows a gradual decline as the lags increase, which suggests a long-term positive correlation that diminishes over time. </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significant spikes at specific lags could indicate a seasonal pattern or cyclical behavior in the stock prices.</a:t>
            </a:r>
            <a:endParaRPr/>
          </a:p>
          <a:p>
            <a:pPr indent="-130810" lvl="0" marL="228600" rtl="0" algn="l">
              <a:lnSpc>
                <a:spcPct val="90000"/>
              </a:lnSpc>
              <a:spcBef>
                <a:spcPts val="1000"/>
              </a:spcBef>
              <a:spcAft>
                <a:spcPts val="0"/>
              </a:spcAft>
              <a:buClr>
                <a:schemeClr val="dk1"/>
              </a:buClr>
              <a:buSzPct val="100000"/>
              <a:buNone/>
            </a:pPr>
            <a:r>
              <a:t/>
            </a:r>
            <a:endParaRPr/>
          </a:p>
        </p:txBody>
      </p:sp>
      <p:sp>
        <p:nvSpPr>
          <p:cNvPr id="216" name="Google Shape;21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US"/>
              <a:t>PACF Graph Inferences</a:t>
            </a:r>
            <a:r>
              <a:rPr lang="en-US"/>
              <a:t>:</a:t>
            </a:r>
            <a:endParaRPr/>
          </a:p>
          <a:p>
            <a:pPr indent="-228600" lvl="0" marL="228600" rtl="0" algn="l">
              <a:lnSpc>
                <a:spcPct val="90000"/>
              </a:lnSpc>
              <a:spcBef>
                <a:spcPts val="1000"/>
              </a:spcBef>
              <a:spcAft>
                <a:spcPts val="0"/>
              </a:spcAft>
              <a:buClr>
                <a:schemeClr val="dk1"/>
              </a:buClr>
              <a:buSzPct val="100000"/>
              <a:buChar char="•"/>
            </a:pPr>
            <a:r>
              <a:rPr lang="en-US"/>
              <a:t>The PACF graph cuts off after a few lags, which typically suggests an AR(p) model could be suitable for modeling the data.</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sharp drop after the initial few lags indicates that the immediate past values have a strong influence on the current value, but this influence fades with more distant past values.</a:t>
            </a:r>
            <a:endParaRPr/>
          </a:p>
          <a:p>
            <a:pPr indent="-130810" lvl="0" marL="228600" rtl="0" algn="l">
              <a:lnSpc>
                <a:spcPct val="90000"/>
              </a:lnSpc>
              <a:spcBef>
                <a:spcPts val="1000"/>
              </a:spcBef>
              <a:spcAft>
                <a:spcPts val="0"/>
              </a:spcAft>
              <a:buClr>
                <a:schemeClr val="dk1"/>
              </a:buClr>
              <a:buSzPct val="100000"/>
              <a:buNone/>
            </a:pPr>
            <a:r>
              <a:t/>
            </a:r>
            <a:endParaRPr/>
          </a:p>
        </p:txBody>
      </p:sp>
      <p:pic>
        <p:nvPicPr>
          <p:cNvPr descr="A graph of a function" id="217" name="Google Shape;217;p29"/>
          <p:cNvPicPr preferRelativeResize="0"/>
          <p:nvPr/>
        </p:nvPicPr>
        <p:blipFill rotWithShape="1">
          <a:blip r:embed="rId3">
            <a:alphaModFix/>
          </a:blip>
          <a:srcRect b="0" l="0" r="0" t="0"/>
          <a:stretch/>
        </p:blipFill>
        <p:spPr>
          <a:xfrm>
            <a:off x="834798" y="3824968"/>
            <a:ext cx="4480833" cy="2664279"/>
          </a:xfrm>
          <a:prstGeom prst="rect">
            <a:avLst/>
          </a:prstGeom>
          <a:noFill/>
          <a:ln>
            <a:noFill/>
          </a:ln>
        </p:spPr>
      </p:pic>
      <p:pic>
        <p:nvPicPr>
          <p:cNvPr descr="A graph with blue lines" id="218" name="Google Shape;218;p29"/>
          <p:cNvPicPr preferRelativeResize="0"/>
          <p:nvPr/>
        </p:nvPicPr>
        <p:blipFill rotWithShape="1">
          <a:blip r:embed="rId4">
            <a:alphaModFix/>
          </a:blip>
          <a:srcRect b="0" l="0" r="0" t="0"/>
          <a:stretch/>
        </p:blipFill>
        <p:spPr>
          <a:xfrm>
            <a:off x="6718527" y="3829731"/>
            <a:ext cx="4497161" cy="2872468"/>
          </a:xfrm>
          <a:prstGeom prst="rect">
            <a:avLst/>
          </a:prstGeom>
          <a:noFill/>
          <a:ln>
            <a:noFill/>
          </a:ln>
        </p:spPr>
      </p:pic>
      <p:pic>
        <p:nvPicPr>
          <p:cNvPr id="219" name="Google Shape;219;p29"/>
          <p:cNvPicPr preferRelativeResize="0"/>
          <p:nvPr/>
        </p:nvPicPr>
        <p:blipFill rotWithShape="1">
          <a:blip r:embed="rId5">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LAGGED SCATTER PLOT:</a:t>
            </a:r>
            <a:endParaRPr>
              <a:solidFill>
                <a:schemeClr val="accent1"/>
              </a:solidFill>
            </a:endParaRPr>
          </a:p>
        </p:txBody>
      </p:sp>
      <p:sp>
        <p:nvSpPr>
          <p:cNvPr id="225" name="Google Shape;225;p30"/>
          <p:cNvSpPr txBox="1"/>
          <p:nvPr>
            <p:ph idx="4294967295" type="body"/>
          </p:nvPr>
        </p:nvSpPr>
        <p:spPr>
          <a:xfrm>
            <a:off x="191386" y="1690688"/>
            <a:ext cx="6539023" cy="480218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sz="3600"/>
              <a:t>This pattern indicates that the stock price has momentum, meaning that if the price is moving in a certain direction, it tends to continue moving in that direction for some time. </a:t>
            </a:r>
            <a:endParaRPr sz="3600"/>
          </a:p>
          <a:p>
            <a:pPr indent="-68579" lvl="0" marL="228600" rtl="0" algn="l">
              <a:lnSpc>
                <a:spcPct val="90000"/>
              </a:lnSpc>
              <a:spcBef>
                <a:spcPts val="1000"/>
              </a:spcBef>
              <a:spcAft>
                <a:spcPts val="0"/>
              </a:spcAft>
              <a:buClr>
                <a:schemeClr val="dk1"/>
              </a:buClr>
              <a:buSzPct val="100000"/>
              <a:buNone/>
            </a:pPr>
            <a:r>
              <a:t/>
            </a:r>
            <a:endParaRPr sz="3600"/>
          </a:p>
          <a:p>
            <a:pPr indent="-228600" lvl="0" marL="228600" rtl="0" algn="l">
              <a:lnSpc>
                <a:spcPct val="90000"/>
              </a:lnSpc>
              <a:spcBef>
                <a:spcPts val="1000"/>
              </a:spcBef>
              <a:spcAft>
                <a:spcPts val="0"/>
              </a:spcAft>
              <a:buClr>
                <a:schemeClr val="dk1"/>
              </a:buClr>
              <a:buSzPct val="100000"/>
              <a:buChar char="•"/>
            </a:pPr>
            <a:r>
              <a:rPr lang="en-US" sz="3600"/>
              <a:t>The density of points near the origin could imply that smaller price changes are more common than larger price changes.</a:t>
            </a:r>
            <a:endParaRPr sz="3600"/>
          </a:p>
          <a:p>
            <a:pPr indent="-68579" lvl="0" marL="228600" rtl="0" algn="l">
              <a:lnSpc>
                <a:spcPct val="90000"/>
              </a:lnSpc>
              <a:spcBef>
                <a:spcPts val="1000"/>
              </a:spcBef>
              <a:spcAft>
                <a:spcPts val="0"/>
              </a:spcAft>
              <a:buClr>
                <a:schemeClr val="dk1"/>
              </a:buClr>
              <a:buSzPct val="100000"/>
              <a:buNone/>
            </a:pPr>
            <a:r>
              <a:t/>
            </a:r>
            <a:endParaRPr sz="3600"/>
          </a:p>
          <a:p>
            <a:pPr indent="-228600" lvl="0" marL="228600" rtl="0" algn="l">
              <a:lnSpc>
                <a:spcPct val="90000"/>
              </a:lnSpc>
              <a:spcBef>
                <a:spcPts val="1000"/>
              </a:spcBef>
              <a:spcAft>
                <a:spcPts val="0"/>
              </a:spcAft>
              <a:buClr>
                <a:schemeClr val="dk1"/>
              </a:buClr>
              <a:buSzPct val="100000"/>
              <a:buChar char="•"/>
            </a:pPr>
            <a:r>
              <a:rPr lang="en-US" sz="3600"/>
              <a:t>Since the points do not deviate significantly from the line of best fit, this implies low volatility in the stock price movements at these specific lags.</a:t>
            </a:r>
            <a:endParaRPr sz="3600"/>
          </a:p>
          <a:p>
            <a:pPr indent="-104140" lvl="0" marL="228600" rtl="0" algn="l">
              <a:lnSpc>
                <a:spcPct val="90000"/>
              </a:lnSpc>
              <a:spcBef>
                <a:spcPts val="1000"/>
              </a:spcBef>
              <a:spcAft>
                <a:spcPts val="0"/>
              </a:spcAft>
              <a:buClr>
                <a:schemeClr val="dk1"/>
              </a:buClr>
              <a:buSzPct val="100000"/>
              <a:buNone/>
            </a:pPr>
            <a:r>
              <a:t/>
            </a:r>
            <a:endParaRPr/>
          </a:p>
        </p:txBody>
      </p:sp>
      <p:pic>
        <p:nvPicPr>
          <p:cNvPr descr="A blue dotted line on a white background&#10;&#10;Description automatically generated" id="226" name="Google Shape;226;p30"/>
          <p:cNvPicPr preferRelativeResize="0"/>
          <p:nvPr>
            <p:ph idx="4294967295" type="body"/>
          </p:nvPr>
        </p:nvPicPr>
        <p:blipFill rotWithShape="1">
          <a:blip r:embed="rId3">
            <a:alphaModFix/>
          </a:blip>
          <a:srcRect b="0" l="0" r="0" t="0"/>
          <a:stretch/>
        </p:blipFill>
        <p:spPr>
          <a:xfrm>
            <a:off x="6929438" y="1820863"/>
            <a:ext cx="5262562" cy="3286125"/>
          </a:xfrm>
          <a:prstGeom prst="rect">
            <a:avLst/>
          </a:prstGeom>
          <a:noFill/>
          <a:ln>
            <a:noFill/>
          </a:ln>
        </p:spPr>
      </p:pic>
      <p:pic>
        <p:nvPicPr>
          <p:cNvPr id="227" name="Google Shape;227;p30"/>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3" name="Google Shape;233;p31"/>
          <p:cNvSpPr txBox="1"/>
          <p:nvPr>
            <p:ph type="title"/>
          </p:nvPr>
        </p:nvSpPr>
        <p:spPr>
          <a:xfrm>
            <a:off x="1329766" y="1146412"/>
            <a:ext cx="9014348" cy="24020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Play"/>
              <a:buNone/>
            </a:pPr>
            <a:r>
              <a:rPr b="1" lang="en-US" sz="4800">
                <a:solidFill>
                  <a:schemeClr val="accent1"/>
                </a:solidFill>
                <a:latin typeface="Play"/>
                <a:ea typeface="Play"/>
                <a:cs typeface="Play"/>
                <a:sym typeface="Play"/>
              </a:rPr>
              <a:t>MODEL</a:t>
            </a:r>
            <a:r>
              <a:rPr b="1" lang="en-US" sz="4800">
                <a:latin typeface="Play"/>
                <a:ea typeface="Play"/>
                <a:cs typeface="Play"/>
                <a:sym typeface="Play"/>
              </a:rPr>
              <a:t> </a:t>
            </a:r>
            <a:r>
              <a:rPr b="1" lang="en-US" sz="4800">
                <a:solidFill>
                  <a:schemeClr val="accent1"/>
                </a:solidFill>
                <a:latin typeface="Play"/>
                <a:ea typeface="Play"/>
                <a:cs typeface="Play"/>
                <a:sym typeface="Play"/>
              </a:rPr>
              <a:t>BUILDING</a:t>
            </a:r>
            <a:endParaRPr/>
          </a:p>
        </p:txBody>
      </p:sp>
      <p:sp>
        <p:nvSpPr>
          <p:cNvPr id="234" name="Google Shape;234;p31"/>
          <p:cNvSpPr/>
          <p:nvPr/>
        </p:nvSpPr>
        <p:spPr>
          <a:xfrm rot="10800000">
            <a:off x="-8" y="4374554"/>
            <a:ext cx="12192007" cy="2483444"/>
          </a:xfrm>
          <a:prstGeom prst="rect">
            <a:avLst/>
          </a:prstGeom>
          <a:gradFill>
            <a:gsLst>
              <a:gs pos="0">
                <a:srgbClr val="0F4861"/>
              </a:gs>
              <a:gs pos="100000">
                <a:srgbClr val="000000"/>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5" name="Google Shape;235;p31"/>
          <p:cNvSpPr/>
          <p:nvPr/>
        </p:nvSpPr>
        <p:spPr>
          <a:xfrm flipH="1" rot="10800000">
            <a:off x="8140655" y="4374554"/>
            <a:ext cx="4051344" cy="2483446"/>
          </a:xfrm>
          <a:prstGeom prst="rect">
            <a:avLst/>
          </a:prstGeom>
          <a:gradFill>
            <a:gsLst>
              <a:gs pos="0">
                <a:srgbClr val="156082">
                  <a:alpha val="20784"/>
                </a:srgbClr>
              </a:gs>
              <a:gs pos="4000">
                <a:srgbClr val="156082">
                  <a:alpha val="20784"/>
                </a:srgbClr>
              </a:gs>
              <a:gs pos="83000">
                <a:srgbClr val="0A3041">
                  <a:alpha val="60784"/>
                </a:srgbClr>
              </a:gs>
              <a:gs pos="100000">
                <a:srgbClr val="0A3041">
                  <a:alpha val="60784"/>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p31"/>
          <p:cNvSpPr/>
          <p:nvPr/>
        </p:nvSpPr>
        <p:spPr>
          <a:xfrm rot="10800000">
            <a:off x="0" y="4379429"/>
            <a:ext cx="12191984" cy="1953928"/>
          </a:xfrm>
          <a:prstGeom prst="rect">
            <a:avLst/>
          </a:prstGeom>
          <a:gradFill>
            <a:gsLst>
              <a:gs pos="0">
                <a:srgbClr val="0A3041">
                  <a:alpha val="0"/>
                </a:srgbClr>
              </a:gs>
              <a:gs pos="32000">
                <a:srgbClr val="0A3041">
                  <a:alpha val="0"/>
                </a:srgbClr>
              </a:gs>
              <a:gs pos="100000">
                <a:srgbClr val="156082">
                  <a:alpha val="54901"/>
                </a:srgbClr>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7" name="Google Shape;237;p31"/>
          <p:cNvSpPr/>
          <p:nvPr/>
        </p:nvSpPr>
        <p:spPr>
          <a:xfrm>
            <a:off x="-8" y="4380927"/>
            <a:ext cx="12192000" cy="2019443"/>
          </a:xfrm>
          <a:prstGeom prst="rect">
            <a:avLst/>
          </a:prstGeom>
          <a:gradFill>
            <a:gsLst>
              <a:gs pos="0">
                <a:srgbClr val="0A3041">
                  <a:alpha val="0"/>
                </a:srgbClr>
              </a:gs>
              <a:gs pos="32000">
                <a:srgbClr val="0A3041">
                  <a:alpha val="0"/>
                </a:srgbClr>
              </a:gs>
              <a:gs pos="100000">
                <a:srgbClr val="000000">
                  <a:alpha val="4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38" name="Google Shape;238;p31"/>
          <p:cNvPicPr preferRelativeResize="0"/>
          <p:nvPr/>
        </p:nvPicPr>
        <p:blipFill rotWithShape="1">
          <a:blip r:embed="rId3">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a:solidFill>
                  <a:schemeClr val="accent1"/>
                </a:solidFill>
              </a:rPr>
              <a:t>BUSINESS OBJECTIVE:</a:t>
            </a:r>
            <a:endParaRPr/>
          </a:p>
        </p:txBody>
      </p:sp>
      <p:sp>
        <p:nvSpPr>
          <p:cNvPr id="92" name="Google Shape;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Business Objective:</a:t>
            </a:r>
            <a:endParaRPr/>
          </a:p>
          <a:p>
            <a:pPr indent="-228600" lvl="0" marL="228600" rtl="0" algn="l">
              <a:lnSpc>
                <a:spcPct val="90000"/>
              </a:lnSpc>
              <a:spcBef>
                <a:spcPts val="1000"/>
              </a:spcBef>
              <a:spcAft>
                <a:spcPts val="0"/>
              </a:spcAft>
              <a:buClr>
                <a:schemeClr val="dk1"/>
              </a:buClr>
              <a:buSzPct val="100000"/>
              <a:buChar char="•"/>
            </a:pPr>
            <a:r>
              <a:rPr lang="en-US"/>
              <a:t>Predict the Reliance Industries Stock Price for the next 1 year.</a:t>
            </a:r>
            <a:endParaRPr/>
          </a:p>
          <a:p>
            <a:pPr indent="-228600" lvl="0" marL="228600" rtl="0" algn="l">
              <a:lnSpc>
                <a:spcPct val="90000"/>
              </a:lnSpc>
              <a:spcBef>
                <a:spcPts val="1000"/>
              </a:spcBef>
              <a:spcAft>
                <a:spcPts val="0"/>
              </a:spcAft>
              <a:buClr>
                <a:schemeClr val="dk1"/>
              </a:buClr>
              <a:buSzPct val="100000"/>
              <a:buChar char="•"/>
            </a:pPr>
            <a:r>
              <a:rPr lang="en-US"/>
              <a:t>The Open, High, Low and Close prices that you need to obtain from the web for day,</a:t>
            </a:r>
            <a:endParaRPr/>
          </a:p>
          <a:p>
            <a:pPr indent="-228600" lvl="0" marL="228600" rtl="0" algn="l">
              <a:lnSpc>
                <a:spcPct val="90000"/>
              </a:lnSpc>
              <a:spcBef>
                <a:spcPts val="1000"/>
              </a:spcBef>
              <a:spcAft>
                <a:spcPts val="0"/>
              </a:spcAft>
              <a:buClr>
                <a:schemeClr val="dk1"/>
              </a:buClr>
              <a:buSzPct val="100000"/>
              <a:buChar char="•"/>
            </a:pPr>
            <a:r>
              <a:rPr lang="en-US"/>
              <a:t>starting from April 2000 to March 2024 for Reliance Industries stock.</a:t>
            </a:r>
            <a:endParaRPr/>
          </a:p>
          <a:p>
            <a:pPr indent="-228600" lvl="0" marL="228600" rtl="0" algn="l">
              <a:lnSpc>
                <a:spcPct val="90000"/>
              </a:lnSpc>
              <a:spcBef>
                <a:spcPts val="1000"/>
              </a:spcBef>
              <a:spcAft>
                <a:spcPts val="0"/>
              </a:spcAft>
              <a:buClr>
                <a:schemeClr val="dk1"/>
              </a:buClr>
              <a:buSzPct val="100000"/>
              <a:buChar char="•"/>
            </a:pPr>
            <a:r>
              <a:rPr lang="en-US"/>
              <a:t>Split the last year into a test set- to build a model to predict stock price.</a:t>
            </a:r>
            <a:endParaRPr/>
          </a:p>
          <a:p>
            <a:pPr indent="-228600" lvl="0" marL="228600" rtl="0" algn="l">
              <a:lnSpc>
                <a:spcPct val="90000"/>
              </a:lnSpc>
              <a:spcBef>
                <a:spcPts val="1000"/>
              </a:spcBef>
              <a:spcAft>
                <a:spcPts val="0"/>
              </a:spcAft>
              <a:buClr>
                <a:schemeClr val="dk1"/>
              </a:buClr>
              <a:buSzPct val="100000"/>
              <a:buChar char="•"/>
            </a:pPr>
            <a:r>
              <a:rPr lang="en-US"/>
              <a:t> Find short term, &amp;amp; long term trends.</a:t>
            </a:r>
            <a:endParaRPr/>
          </a:p>
          <a:p>
            <a:pPr indent="-228600" lvl="0" marL="228600" rtl="0" algn="l">
              <a:lnSpc>
                <a:spcPct val="90000"/>
              </a:lnSpc>
              <a:spcBef>
                <a:spcPts val="1000"/>
              </a:spcBef>
              <a:spcAft>
                <a:spcPts val="0"/>
              </a:spcAft>
              <a:buClr>
                <a:schemeClr val="dk1"/>
              </a:buClr>
              <a:buSzPct val="100000"/>
              <a:buChar char="•"/>
            </a:pPr>
            <a:r>
              <a:rPr lang="en-US"/>
              <a:t>Understand how it is impacted from external factors or any big external events.</a:t>
            </a:r>
            <a:endParaRPr/>
          </a:p>
          <a:p>
            <a:pPr indent="-228600" lvl="0" marL="228600" rtl="0" algn="l">
              <a:lnSpc>
                <a:spcPct val="90000"/>
              </a:lnSpc>
              <a:spcBef>
                <a:spcPts val="1000"/>
              </a:spcBef>
              <a:spcAft>
                <a:spcPts val="0"/>
              </a:spcAft>
              <a:buClr>
                <a:schemeClr val="dk1"/>
              </a:buClr>
              <a:buSzPct val="100000"/>
              <a:buChar char="•"/>
            </a:pPr>
            <a:r>
              <a:rPr lang="en-US"/>
              <a:t>Forecast for next 1 year.</a:t>
            </a:r>
            <a:endParaRPr/>
          </a:p>
        </p:txBody>
      </p:sp>
      <p:pic>
        <p:nvPicPr>
          <p:cNvPr id="93" name="Google Shape;93;p14"/>
          <p:cNvPicPr preferRelativeResize="0"/>
          <p:nvPr/>
        </p:nvPicPr>
        <p:blipFill rotWithShape="1">
          <a:blip r:embed="rId3">
            <a:alphaModFix/>
          </a:blip>
          <a:srcRect b="0" l="0" r="0" t="0"/>
          <a:stretch/>
        </p:blipFill>
        <p:spPr>
          <a:xfrm>
            <a:off x="10140724" y="157843"/>
            <a:ext cx="1190625" cy="419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4" name="Google Shape;244;p32"/>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32"/>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32"/>
          <p:cNvSpPr txBox="1"/>
          <p:nvPr>
            <p:ph type="title"/>
          </p:nvPr>
        </p:nvSpPr>
        <p:spPr>
          <a:xfrm>
            <a:off x="754563" y="627993"/>
            <a:ext cx="9762088" cy="561033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US" sz="2900" u="sng">
                <a:latin typeface="Play"/>
                <a:ea typeface="Play"/>
                <a:cs typeface="Play"/>
                <a:sym typeface="Play"/>
              </a:rPr>
              <a:t>MODEL</a:t>
            </a:r>
            <a:r>
              <a:rPr b="1" lang="en-US" sz="2900">
                <a:latin typeface="Play"/>
                <a:ea typeface="Play"/>
                <a:cs typeface="Play"/>
                <a:sym typeface="Play"/>
              </a:rPr>
              <a:t> </a:t>
            </a:r>
            <a:r>
              <a:rPr b="1" lang="en-US" sz="2900" u="sng">
                <a:latin typeface="Play"/>
                <a:ea typeface="Play"/>
                <a:cs typeface="Play"/>
                <a:sym typeface="Play"/>
              </a:rPr>
              <a:t>SELECTION</a:t>
            </a:r>
            <a:r>
              <a:rPr b="1" lang="en-US" sz="2900">
                <a:latin typeface="Play"/>
                <a:ea typeface="Play"/>
                <a:cs typeface="Play"/>
                <a:sym typeface="Play"/>
              </a:rPr>
              <a:t>:</a:t>
            </a:r>
            <a:br>
              <a:rPr b="1" lang="en-US" sz="2900"/>
            </a:br>
            <a:r>
              <a:rPr lang="en-US" sz="2900"/>
              <a:t>&gt;</a:t>
            </a:r>
            <a:r>
              <a:rPr lang="en-US" sz="2900">
                <a:latin typeface="Play"/>
                <a:ea typeface="Play"/>
                <a:cs typeface="Play"/>
                <a:sym typeface="Play"/>
              </a:rPr>
              <a:t>Models Utilized:</a:t>
            </a:r>
            <a:endParaRPr b="1"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     Random Forest</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     K-Nearest Neighbors (KNN)</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     Support Vector Machine (SVM)</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     Gated Recurrent Unit (GRU)</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     Iterative Strategic Topic Modeling (ISTM)</a:t>
            </a:r>
            <a:br>
              <a:rPr lang="en-US" sz="2900"/>
            </a:b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t>&gt;</a:t>
            </a:r>
            <a:r>
              <a:rPr lang="en-US" sz="2900">
                <a:latin typeface="Play"/>
                <a:ea typeface="Play"/>
                <a:cs typeface="Play"/>
                <a:sym typeface="Play"/>
              </a:rPr>
              <a:t>Optimal Selection:</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r>
              <a:rPr lang="en-US" sz="2900">
                <a:latin typeface="Play"/>
                <a:ea typeface="Play"/>
                <a:cs typeface="Play"/>
                <a:sym typeface="Play"/>
              </a:rPr>
              <a:t>Among the array of models employed, including Random Forest, KNN, SVM, GRU, and ISTM, it was evident that Iterative Strategic Topic Modeling (ISTM) stood out as the most fitting choice for our project's requirements and objectives.</a:t>
            </a:r>
            <a:endParaRPr sz="2900">
              <a:latin typeface="Play"/>
              <a:ea typeface="Play"/>
              <a:cs typeface="Play"/>
              <a:sym typeface="Play"/>
            </a:endParaRPr>
          </a:p>
          <a:p>
            <a:pPr indent="0" lvl="0" marL="0" rtl="0" algn="l">
              <a:lnSpc>
                <a:spcPct val="90000"/>
              </a:lnSpc>
              <a:spcBef>
                <a:spcPts val="0"/>
              </a:spcBef>
              <a:spcAft>
                <a:spcPts val="0"/>
              </a:spcAft>
              <a:buClr>
                <a:schemeClr val="dk1"/>
              </a:buClr>
              <a:buSzPct val="100000"/>
              <a:buFont typeface="Play"/>
              <a:buNone/>
            </a:pPr>
            <a:br>
              <a:rPr b="1" lang="en-US" sz="2900"/>
            </a:br>
            <a:endParaRPr b="1" sz="2900">
              <a:solidFill>
                <a:schemeClr val="dk1"/>
              </a:solidFill>
              <a:latin typeface="Play"/>
              <a:ea typeface="Play"/>
              <a:cs typeface="Play"/>
              <a:sym typeface="Play"/>
            </a:endParaRPr>
          </a:p>
        </p:txBody>
      </p:sp>
      <p:pic>
        <p:nvPicPr>
          <p:cNvPr id="247" name="Google Shape;247;p32"/>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3" name="Google Shape;253;p33"/>
          <p:cNvSpPr/>
          <p:nvPr/>
        </p:nvSpPr>
        <p:spPr>
          <a:xfrm>
            <a:off x="551553" y="304802"/>
            <a:ext cx="11097349" cy="1573149"/>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5C5">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4" name="Google Shape;254;p33"/>
          <p:cNvSpPr txBox="1"/>
          <p:nvPr>
            <p:ph type="title"/>
          </p:nvPr>
        </p:nvSpPr>
        <p:spPr>
          <a:xfrm>
            <a:off x="901690" y="405575"/>
            <a:ext cx="9124628" cy="14804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US" sz="1600" u="sng"/>
              <a:t>TRAINING AND VALIDATION</a:t>
            </a:r>
            <a:br>
              <a:rPr b="1" lang="en-US" sz="1600" u="sng"/>
            </a:br>
            <a:br>
              <a:rPr b="1" lang="en-US" sz="1600" u="sng"/>
            </a:br>
            <a:r>
              <a:rPr lang="en-US" sz="1600">
                <a:latin typeface="Quattrocento Sans"/>
                <a:ea typeface="Quattrocento Sans"/>
                <a:cs typeface="Quattrocento Sans"/>
                <a:sym typeface="Quattrocento Sans"/>
              </a:rPr>
              <a:t>LSTM Model</a:t>
            </a:r>
            <a:endParaRPr/>
          </a:p>
          <a:p>
            <a:pPr indent="0" lvl="0" marL="0" rtl="0" algn="l">
              <a:lnSpc>
                <a:spcPct val="90000"/>
              </a:lnSpc>
              <a:spcBef>
                <a:spcPts val="0"/>
              </a:spcBef>
              <a:spcAft>
                <a:spcPts val="0"/>
              </a:spcAft>
              <a:buClr>
                <a:schemeClr val="dk1"/>
              </a:buClr>
              <a:buSzPct val="100000"/>
              <a:buFont typeface="Quattrocento Sans"/>
              <a:buNone/>
            </a:pPr>
            <a:r>
              <a:rPr lang="en-US" sz="1600">
                <a:latin typeface="Quattrocento Sans"/>
                <a:ea typeface="Quattrocento Sans"/>
                <a:cs typeface="Quattrocento Sans"/>
                <a:sym typeface="Quattrocento Sans"/>
              </a:rPr>
              <a:t>Here we are taking about 80% of the data as the training data.</a:t>
            </a:r>
            <a:endParaRPr/>
          </a:p>
          <a:p>
            <a:pPr indent="0" lvl="0" marL="0" rtl="0" algn="l">
              <a:lnSpc>
                <a:spcPct val="90000"/>
              </a:lnSpc>
              <a:spcBef>
                <a:spcPts val="0"/>
              </a:spcBef>
              <a:spcAft>
                <a:spcPts val="0"/>
              </a:spcAft>
              <a:buClr>
                <a:schemeClr val="dk1"/>
              </a:buClr>
              <a:buSzPct val="100000"/>
              <a:buFont typeface="Play"/>
              <a:buNone/>
            </a:pPr>
            <a:r>
              <a:t/>
            </a:r>
            <a:endParaRPr sz="16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dk1"/>
              </a:buClr>
              <a:buSzPct val="100000"/>
              <a:buFont typeface="Play"/>
              <a:buNone/>
            </a:pPr>
            <a:br>
              <a:rPr b="1" lang="en-US" sz="1000" u="sng"/>
            </a:br>
            <a:br>
              <a:rPr b="1" lang="en-US" sz="1000" u="sng"/>
            </a:br>
            <a:endParaRPr sz="1000">
              <a:latin typeface="Play"/>
              <a:ea typeface="Play"/>
              <a:cs typeface="Play"/>
              <a:sym typeface="Play"/>
            </a:endParaRPr>
          </a:p>
        </p:txBody>
      </p:sp>
      <p:sp>
        <p:nvSpPr>
          <p:cNvPr id="255" name="Google Shape;255;p33"/>
          <p:cNvSpPr/>
          <p:nvPr/>
        </p:nvSpPr>
        <p:spPr>
          <a:xfrm>
            <a:off x="494784" y="764424"/>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6" name="Google Shape;256;p33"/>
          <p:cNvSpPr/>
          <p:nvPr/>
        </p:nvSpPr>
        <p:spPr>
          <a:xfrm rot="5400000">
            <a:off x="7126032" y="1067264"/>
            <a:ext cx="1021458"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A screenshot of a computer program&#10;&#10;Description automatically generated" id="257" name="Google Shape;257;p33"/>
          <p:cNvPicPr preferRelativeResize="0"/>
          <p:nvPr/>
        </p:nvPicPr>
        <p:blipFill rotWithShape="1">
          <a:blip r:embed="rId3">
            <a:alphaModFix/>
          </a:blip>
          <a:srcRect b="0" l="0" r="0" t="0"/>
          <a:stretch/>
        </p:blipFill>
        <p:spPr>
          <a:xfrm>
            <a:off x="637080" y="2404060"/>
            <a:ext cx="10853269" cy="3893275"/>
          </a:xfrm>
          <a:prstGeom prst="rect">
            <a:avLst/>
          </a:prstGeom>
          <a:noFill/>
          <a:ln>
            <a:noFill/>
          </a:ln>
        </p:spPr>
      </p:pic>
      <p:pic>
        <p:nvPicPr>
          <p:cNvPr id="258" name="Google Shape;258;p33"/>
          <p:cNvPicPr preferRelativeResize="0"/>
          <p:nvPr/>
        </p:nvPicPr>
        <p:blipFill rotWithShape="1">
          <a:blip r:embed="rId4">
            <a:alphaModFix/>
          </a:blip>
          <a:srcRect b="0" l="0" r="0" t="0"/>
          <a:stretch/>
        </p:blipFill>
        <p:spPr>
          <a:xfrm>
            <a:off x="10285639" y="407535"/>
            <a:ext cx="1200150"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A screen shot of a computer program" id="263" name="Google Shape;263;p34"/>
          <p:cNvPicPr preferRelativeResize="0"/>
          <p:nvPr/>
        </p:nvPicPr>
        <p:blipFill rotWithShape="1">
          <a:blip r:embed="rId3">
            <a:alphaModFix/>
          </a:blip>
          <a:srcRect b="0" l="0" r="0" t="0"/>
          <a:stretch/>
        </p:blipFill>
        <p:spPr>
          <a:xfrm>
            <a:off x="2305731" y="417739"/>
            <a:ext cx="7362825" cy="3015342"/>
          </a:xfrm>
          <a:prstGeom prst="rect">
            <a:avLst/>
          </a:prstGeom>
          <a:noFill/>
          <a:ln>
            <a:noFill/>
          </a:ln>
        </p:spPr>
      </p:pic>
      <p:pic>
        <p:nvPicPr>
          <p:cNvPr descr="A screenshot of a computer program" id="264" name="Google Shape;264;p34"/>
          <p:cNvPicPr preferRelativeResize="0"/>
          <p:nvPr/>
        </p:nvPicPr>
        <p:blipFill rotWithShape="1">
          <a:blip r:embed="rId4">
            <a:alphaModFix/>
          </a:blip>
          <a:srcRect b="0" l="0" r="0" t="0"/>
          <a:stretch/>
        </p:blipFill>
        <p:spPr>
          <a:xfrm>
            <a:off x="2305050" y="3708627"/>
            <a:ext cx="7473043" cy="2720069"/>
          </a:xfrm>
          <a:prstGeom prst="rect">
            <a:avLst/>
          </a:prstGeom>
          <a:noFill/>
          <a:ln>
            <a:noFill/>
          </a:ln>
        </p:spPr>
      </p:pic>
      <p:pic>
        <p:nvPicPr>
          <p:cNvPr id="265" name="Google Shape;265;p34"/>
          <p:cNvPicPr preferRelativeResize="0"/>
          <p:nvPr/>
        </p:nvPicPr>
        <p:blipFill rotWithShape="1">
          <a:blip r:embed="rId5">
            <a:alphaModFix/>
          </a:blip>
          <a:srcRect b="0" l="0" r="0" t="0"/>
          <a:stretch/>
        </p:blipFill>
        <p:spPr>
          <a:xfrm>
            <a:off x="10870746" y="162606"/>
            <a:ext cx="1200150" cy="40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1" name="Google Shape;271;p35"/>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Let calculate</a:t>
            </a:r>
            <a:r>
              <a:rPr lang="en-US" sz="4800">
                <a:latin typeface="Play"/>
                <a:ea typeface="Play"/>
                <a:cs typeface="Play"/>
                <a:sym typeface="Play"/>
              </a:rPr>
              <a:t> the r2 score of our model for evaluation</a:t>
            </a:r>
            <a:endParaRPr/>
          </a:p>
          <a:p>
            <a:pPr indent="0" lvl="0" marL="0" rtl="0" algn="l">
              <a:lnSpc>
                <a:spcPct val="90000"/>
              </a:lnSpc>
              <a:spcBef>
                <a:spcPts val="0"/>
              </a:spcBef>
              <a:spcAft>
                <a:spcPts val="0"/>
              </a:spcAft>
              <a:buClr>
                <a:schemeClr val="dk1"/>
              </a:buClr>
              <a:buSzPts val="4800"/>
              <a:buFont typeface="Play"/>
              <a:buNone/>
            </a:pPr>
            <a:r>
              <a:t/>
            </a:r>
            <a:endParaRPr sz="4800">
              <a:solidFill>
                <a:schemeClr val="dk1"/>
              </a:solidFill>
              <a:latin typeface="Play"/>
              <a:ea typeface="Play"/>
              <a:cs typeface="Play"/>
              <a:sym typeface="Play"/>
            </a:endParaRPr>
          </a:p>
        </p:txBody>
      </p:sp>
      <p:sp>
        <p:nvSpPr>
          <p:cNvPr id="272" name="Google Shape;272;p35"/>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3" name="Google Shape;273;p35"/>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74" name="Google Shape;274;p35"/>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pic>
        <p:nvPicPr>
          <p:cNvPr id="275" name="Google Shape;275;p35"/>
          <p:cNvPicPr preferRelativeResize="0"/>
          <p:nvPr/>
        </p:nvPicPr>
        <p:blipFill rotWithShape="1">
          <a:blip r:embed="rId4">
            <a:alphaModFix/>
          </a:blip>
          <a:srcRect b="0" l="0" r="0" t="0"/>
          <a:stretch/>
        </p:blipFill>
        <p:spPr>
          <a:xfrm>
            <a:off x="4979322" y="1917766"/>
            <a:ext cx="6906686" cy="3252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1" name="Google Shape;281;p36"/>
          <p:cNvSpPr/>
          <p:nvPr/>
        </p:nvSpPr>
        <p:spPr>
          <a:xfrm>
            <a:off x="0" y="2"/>
            <a:ext cx="12192000" cy="44125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2" name="Google Shape;282;p36"/>
          <p:cNvSpPr/>
          <p:nvPr/>
        </p:nvSpPr>
        <p:spPr>
          <a:xfrm>
            <a:off x="596464" y="551962"/>
            <a:ext cx="10999072" cy="4618549"/>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3" name="Google Shape;283;p36"/>
          <p:cNvSpPr txBox="1"/>
          <p:nvPr>
            <p:ph type="title"/>
          </p:nvPr>
        </p:nvSpPr>
        <p:spPr>
          <a:xfrm>
            <a:off x="1524000" y="1293338"/>
            <a:ext cx="9144000" cy="32745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Font typeface="Play"/>
              <a:buNone/>
            </a:pPr>
            <a:br>
              <a:rPr b="1" lang="en-US" sz="1800">
                <a:solidFill>
                  <a:schemeClr val="dk1"/>
                </a:solidFill>
                <a:latin typeface="Play"/>
                <a:ea typeface="Play"/>
                <a:cs typeface="Play"/>
                <a:sym typeface="Play"/>
              </a:rPr>
            </a:br>
            <a:br>
              <a:rPr b="1" lang="en-US" sz="1800">
                <a:solidFill>
                  <a:schemeClr val="dk1"/>
                </a:solidFill>
                <a:latin typeface="Play"/>
                <a:ea typeface="Play"/>
                <a:cs typeface="Play"/>
                <a:sym typeface="Play"/>
              </a:rPr>
            </a:br>
            <a:r>
              <a:rPr lang="en-US" sz="1800">
                <a:solidFill>
                  <a:schemeClr val="dk1"/>
                </a:solidFill>
                <a:latin typeface="Play"/>
                <a:ea typeface="Play"/>
                <a:cs typeface="Play"/>
                <a:sym typeface="Play"/>
              </a:rPr>
              <a:t>Based on accuracy we choose LSTM model as final model</a:t>
            </a:r>
            <a:endParaRPr b="1" sz="1800">
              <a:solidFill>
                <a:schemeClr val="dk1"/>
              </a:solidFill>
              <a:latin typeface="Play"/>
              <a:ea typeface="Play"/>
              <a:cs typeface="Play"/>
              <a:sym typeface="Play"/>
            </a:endParaRPr>
          </a:p>
          <a:p>
            <a:pPr indent="0" lvl="0" marL="0" rtl="0" algn="ctr">
              <a:lnSpc>
                <a:spcPct val="90000"/>
              </a:lnSpc>
              <a:spcBef>
                <a:spcPts val="0"/>
              </a:spcBef>
              <a:spcAft>
                <a:spcPts val="0"/>
              </a:spcAft>
              <a:buClr>
                <a:schemeClr val="dk1"/>
              </a:buClr>
              <a:buSzPts val="1800"/>
              <a:buFont typeface="Play"/>
              <a:buNone/>
            </a:pPr>
            <a:r>
              <a:rPr lang="en-US" sz="1800">
                <a:solidFill>
                  <a:schemeClr val="dk1"/>
                </a:solidFill>
                <a:latin typeface="Play"/>
                <a:ea typeface="Play"/>
                <a:cs typeface="Play"/>
                <a:sym typeface="Play"/>
              </a:rPr>
              <a:t>LSTMs are predominantly used to learn, process, and classify sequential data because these networks can learn long-term dependencies between time steps of data. </a:t>
            </a:r>
            <a:endParaRPr/>
          </a:p>
          <a:p>
            <a:pPr indent="0" lvl="0" marL="0" rtl="0" algn="ctr">
              <a:lnSpc>
                <a:spcPct val="90000"/>
              </a:lnSpc>
              <a:spcBef>
                <a:spcPts val="0"/>
              </a:spcBef>
              <a:spcAft>
                <a:spcPts val="0"/>
              </a:spcAft>
              <a:buClr>
                <a:schemeClr val="dk1"/>
              </a:buClr>
              <a:buSzPts val="1800"/>
              <a:buFont typeface="Play"/>
              <a:buNone/>
            </a:pPr>
            <a:r>
              <a:rPr lang="en-US" sz="1800">
                <a:solidFill>
                  <a:schemeClr val="dk1"/>
                </a:solidFill>
                <a:latin typeface="Play"/>
                <a:ea typeface="Play"/>
                <a:cs typeface="Play"/>
                <a:sym typeface="Play"/>
              </a:rPr>
              <a:t>Common LSTM applications include sentiment analysis, language modeling, speech recognition, and video analysis.</a:t>
            </a:r>
            <a:endParaRPr/>
          </a:p>
          <a:p>
            <a:pPr indent="0" lvl="0" marL="0" rtl="0" algn="ctr">
              <a:lnSpc>
                <a:spcPct val="90000"/>
              </a:lnSpc>
              <a:spcBef>
                <a:spcPts val="0"/>
              </a:spcBef>
              <a:spcAft>
                <a:spcPts val="0"/>
              </a:spcAft>
              <a:buClr>
                <a:schemeClr val="dk1"/>
              </a:buClr>
              <a:buSzPts val="1800"/>
              <a:buFont typeface="Play"/>
              <a:buNone/>
            </a:pPr>
            <a:r>
              <a:rPr lang="en-US" sz="1800">
                <a:solidFill>
                  <a:schemeClr val="dk1"/>
                </a:solidFill>
                <a:latin typeface="Play"/>
                <a:ea typeface="Play"/>
                <a:cs typeface="Play"/>
                <a:sym typeface="Play"/>
              </a:rPr>
              <a:t>Long Short-Term Memory (LSTM) is a type of Recurrent Neural Network (RNN) that is specifically designed to handle sequential data, such as time series, speech, and text. </a:t>
            </a:r>
            <a:endParaRPr/>
          </a:p>
          <a:p>
            <a:pPr indent="0" lvl="0" marL="0" rtl="0" algn="ctr">
              <a:lnSpc>
                <a:spcPct val="90000"/>
              </a:lnSpc>
              <a:spcBef>
                <a:spcPts val="0"/>
              </a:spcBef>
              <a:spcAft>
                <a:spcPts val="0"/>
              </a:spcAft>
              <a:buClr>
                <a:schemeClr val="dk1"/>
              </a:buClr>
              <a:buSzPts val="1800"/>
              <a:buFont typeface="Play"/>
              <a:buNone/>
            </a:pPr>
            <a:r>
              <a:rPr lang="en-US" sz="1800">
                <a:solidFill>
                  <a:schemeClr val="dk1"/>
                </a:solidFill>
                <a:latin typeface="Play"/>
                <a:ea typeface="Play"/>
                <a:cs typeface="Play"/>
                <a:sym typeface="Play"/>
              </a:rPr>
              <a:t>LSTM networks are capable of learning long-term dependencies in sequential data, which makes them well suited for tasks such as language translation, speech recognition, and time series forecasting.</a:t>
            </a:r>
            <a:endParaRPr/>
          </a:p>
          <a:p>
            <a:pPr indent="0" lvl="0" marL="0" rtl="0" algn="ctr">
              <a:lnSpc>
                <a:spcPct val="90000"/>
              </a:lnSpc>
              <a:spcBef>
                <a:spcPts val="0"/>
              </a:spcBef>
              <a:spcAft>
                <a:spcPts val="0"/>
              </a:spcAft>
              <a:buClr>
                <a:schemeClr val="dk1"/>
              </a:buClr>
              <a:buSzPts val="1800"/>
              <a:buFont typeface="Play"/>
              <a:buNone/>
            </a:pPr>
            <a:r>
              <a:t/>
            </a:r>
            <a:endParaRPr sz="1800">
              <a:solidFill>
                <a:schemeClr val="dk1"/>
              </a:solidFill>
              <a:latin typeface="Play"/>
              <a:ea typeface="Play"/>
              <a:cs typeface="Play"/>
              <a:sym typeface="Play"/>
            </a:endParaRPr>
          </a:p>
          <a:p>
            <a:pPr indent="0" lvl="0" marL="0" rtl="0" algn="ctr">
              <a:lnSpc>
                <a:spcPct val="90000"/>
              </a:lnSpc>
              <a:spcBef>
                <a:spcPts val="0"/>
              </a:spcBef>
              <a:spcAft>
                <a:spcPts val="0"/>
              </a:spcAft>
              <a:buClr>
                <a:schemeClr val="dk1"/>
              </a:buClr>
              <a:buSzPts val="1800"/>
              <a:buFont typeface="Play"/>
              <a:buNone/>
            </a:pPr>
            <a:r>
              <a:t/>
            </a:r>
            <a:endParaRPr b="1" sz="1800">
              <a:solidFill>
                <a:schemeClr val="dk1"/>
              </a:solidFill>
              <a:latin typeface="Play"/>
              <a:ea typeface="Play"/>
              <a:cs typeface="Play"/>
              <a:sym typeface="Play"/>
            </a:endParaRPr>
          </a:p>
        </p:txBody>
      </p:sp>
      <p:sp>
        <p:nvSpPr>
          <p:cNvPr id="284" name="Google Shape;284;p36"/>
          <p:cNvSpPr txBox="1"/>
          <p:nvPr>
            <p:ph idx="1" type="body"/>
          </p:nvPr>
        </p:nvSpPr>
        <p:spPr>
          <a:xfrm>
            <a:off x="1524000" y="5514052"/>
            <a:ext cx="9144000" cy="6519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solidFill>
                  <a:schemeClr val="dk1"/>
                </a:solidFill>
                <a:latin typeface="Arial"/>
                <a:ea typeface="Arial"/>
                <a:cs typeface="Arial"/>
                <a:sym typeface="Arial"/>
              </a:rPr>
              <a:t>FINAL MODEL</a:t>
            </a:r>
            <a:endParaRPr/>
          </a:p>
        </p:txBody>
      </p:sp>
      <p:cxnSp>
        <p:nvCxnSpPr>
          <p:cNvPr id="285" name="Google Shape;285;p36"/>
          <p:cNvCxnSpPr/>
          <p:nvPr/>
        </p:nvCxnSpPr>
        <p:spPr>
          <a:xfrm rot="10800000">
            <a:off x="596464" y="6354708"/>
            <a:ext cx="11000232" cy="0"/>
          </a:xfrm>
          <a:prstGeom prst="straightConnector1">
            <a:avLst/>
          </a:prstGeom>
          <a:noFill/>
          <a:ln cap="flat" cmpd="sng" w="101600">
            <a:solidFill>
              <a:schemeClr val="accent4"/>
            </a:solidFill>
            <a:prstDash val="solid"/>
            <a:miter lim="800000"/>
            <a:headEnd len="sm" w="sm" type="none"/>
            <a:tailEnd len="sm" w="sm" type="none"/>
          </a:ln>
        </p:spPr>
      </p:cxnSp>
      <p:pic>
        <p:nvPicPr>
          <p:cNvPr id="286" name="Google Shape;286;p36"/>
          <p:cNvPicPr preferRelativeResize="0"/>
          <p:nvPr/>
        </p:nvPicPr>
        <p:blipFill rotWithShape="1">
          <a:blip r:embed="rId3">
            <a:alphaModFix/>
          </a:blip>
          <a:srcRect b="0" l="0" r="0" t="0"/>
          <a:stretch/>
        </p:blipFill>
        <p:spPr>
          <a:xfrm>
            <a:off x="9918246" y="883785"/>
            <a:ext cx="1200150" cy="409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Play"/>
              <a:buNone/>
            </a:pPr>
            <a:r>
              <a:rPr b="1" lang="en-US" sz="4800" u="sng">
                <a:solidFill>
                  <a:schemeClr val="accent1"/>
                </a:solidFill>
              </a:rPr>
              <a:t>DEPLOYMENT</a:t>
            </a:r>
            <a:endParaRPr b="1">
              <a:solidFill>
                <a:schemeClr val="accent1"/>
              </a:solidFill>
            </a:endParaRPr>
          </a:p>
        </p:txBody>
      </p:sp>
      <p:sp>
        <p:nvSpPr>
          <p:cNvPr id="292" name="Google Shape;292;p37"/>
          <p:cNvSpPr txBox="1"/>
          <p:nvPr/>
        </p:nvSpPr>
        <p:spPr>
          <a:xfrm>
            <a:off x="0" y="1648628"/>
            <a:ext cx="721994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&gt;Incorporates a pre-trained model to forecast stock prices. &gt;Demonstrates the application's capability to utilize AI for real-world solutions.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Implements try-except blocks to manage exceptions gracefully.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&gt;Ensures user-friendly error messages for better user experience.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&gt;Delivers predictions and messages in JSON format. Aligns with best        practices for modern API design.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&gt;Well-commented sections explaining functionality.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&gt;Enhances maintainability and future updates. Ready for deployment    with scalability in mind.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&gt;Compatible with various cloud platforms and containerization    technologies.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&gt;An innovative solution leveraging  Fast API and machine learning.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&gt;A testament to the power of modern web frameworks in Python. </a:t>
            </a:r>
            <a:endParaRPr/>
          </a:p>
        </p:txBody>
      </p:sp>
      <p:pic>
        <p:nvPicPr>
          <p:cNvPr id="293" name="Google Shape;293;p37"/>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pic>
        <p:nvPicPr>
          <p:cNvPr id="294" name="Google Shape;294;p37"/>
          <p:cNvPicPr preferRelativeResize="0"/>
          <p:nvPr/>
        </p:nvPicPr>
        <p:blipFill rotWithShape="1">
          <a:blip r:embed="rId4">
            <a:alphaModFix/>
          </a:blip>
          <a:srcRect b="0" l="0" r="0" t="0"/>
          <a:stretch/>
        </p:blipFill>
        <p:spPr>
          <a:xfrm>
            <a:off x="6953693" y="774700"/>
            <a:ext cx="5235585" cy="5718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nvSpPr>
        <p:spPr>
          <a:xfrm flipH="1">
            <a:off x="669472" y="1543230"/>
            <a:ext cx="515166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r>
              <a:rPr b="1" lang="en-US" sz="1800" u="sng">
                <a:solidFill>
                  <a:schemeClr val="dk1"/>
                </a:solidFill>
                <a:latin typeface="Arial"/>
                <a:ea typeface="Arial"/>
                <a:cs typeface="Arial"/>
                <a:sym typeface="Arial"/>
              </a:rPr>
              <a:t>Welcome</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Message</a:t>
            </a:r>
            <a:r>
              <a:rPr lang="en-US" sz="1800">
                <a:solidFill>
                  <a:schemeClr val="dk1"/>
                </a:solidFill>
                <a:latin typeface="Arial"/>
                <a:ea typeface="Arial"/>
                <a:cs typeface="Arial"/>
                <a:sym typeface="Arial"/>
              </a:rPr>
              <a:t>: Upon launching the application, users are greeted with a friendly welcome message. It’s like being welcomed by a host at the entrance of a financial event. </a:t>
            </a:r>
            <a:endParaRPr/>
          </a:p>
        </p:txBody>
      </p:sp>
      <p:sp>
        <p:nvSpPr>
          <p:cNvPr id="300" name="Google Shape;300;p38"/>
          <p:cNvSpPr txBox="1"/>
          <p:nvPr/>
        </p:nvSpPr>
        <p:spPr>
          <a:xfrm>
            <a:off x="669472" y="3227614"/>
            <a:ext cx="526052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r>
              <a:rPr b="1" lang="en-US" sz="1800" u="sng">
                <a:solidFill>
                  <a:schemeClr val="dk1"/>
                </a:solidFill>
                <a:latin typeface="Arial"/>
                <a:ea typeface="Arial"/>
                <a:cs typeface="Arial"/>
                <a:sym typeface="Arial"/>
              </a:rPr>
              <a:t>Entering</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the</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Date</a:t>
            </a:r>
            <a:r>
              <a:rPr lang="en-US" sz="1800">
                <a:solidFill>
                  <a:schemeClr val="dk1"/>
                </a:solidFill>
                <a:latin typeface="Arial"/>
                <a:ea typeface="Arial"/>
                <a:cs typeface="Arial"/>
                <a:sym typeface="Arial"/>
              </a:rPr>
              <a:t>: Users are prompted to enter a specific date for which they want the stock price prediction. This is akin to selecting a day on a calendar to check an appointment. </a:t>
            </a:r>
            <a:endParaRPr/>
          </a:p>
        </p:txBody>
      </p:sp>
      <p:pic>
        <p:nvPicPr>
          <p:cNvPr id="301" name="Google Shape;301;p38"/>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pic>
        <p:nvPicPr>
          <p:cNvPr id="302" name="Google Shape;302;p38"/>
          <p:cNvPicPr preferRelativeResize="0"/>
          <p:nvPr/>
        </p:nvPicPr>
        <p:blipFill rotWithShape="1">
          <a:blip r:embed="rId4">
            <a:alphaModFix/>
          </a:blip>
          <a:srcRect b="0" l="0" r="0" t="0"/>
          <a:stretch/>
        </p:blipFill>
        <p:spPr>
          <a:xfrm>
            <a:off x="5793303" y="1029903"/>
            <a:ext cx="6277593" cy="483188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nvSpPr>
        <p:spPr>
          <a:xfrm>
            <a:off x="274864" y="996043"/>
            <a:ext cx="603612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a:t>
            </a:r>
            <a:r>
              <a:rPr b="1" lang="en-US" sz="1800" u="sng">
                <a:solidFill>
                  <a:schemeClr val="dk1"/>
                </a:solidFill>
                <a:latin typeface="Arial"/>
                <a:ea typeface="Arial"/>
                <a:cs typeface="Arial"/>
                <a:sym typeface="Arial"/>
              </a:rPr>
              <a:t>Clear</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Visualization</a:t>
            </a:r>
            <a:r>
              <a:rPr lang="en-US" sz="1800">
                <a:solidFill>
                  <a:schemeClr val="dk1"/>
                </a:solidFill>
                <a:latin typeface="Arial"/>
                <a:ea typeface="Arial"/>
                <a:cs typeface="Arial"/>
                <a:sym typeface="Arial"/>
              </a:rPr>
              <a:t>: The predicted stock price is displayed prominently, making it easy for users to quickly identify the key information they need. It’s akin to a well-designed dashboard that highlights the most important metrics.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2,</a:t>
            </a:r>
            <a:r>
              <a:rPr b="1" lang="en-US" sz="1800" u="sng">
                <a:solidFill>
                  <a:schemeClr val="dk1"/>
                </a:solidFill>
                <a:latin typeface="Arial"/>
                <a:ea typeface="Arial"/>
                <a:cs typeface="Arial"/>
                <a:sym typeface="Arial"/>
              </a:rPr>
              <a:t>Receiving</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Predictions</a:t>
            </a:r>
            <a:r>
              <a:rPr lang="en-US" sz="1800">
                <a:solidFill>
                  <a:schemeClr val="dk1"/>
                </a:solidFill>
                <a:latin typeface="Arial"/>
                <a:ea typeface="Arial"/>
                <a:cs typeface="Arial"/>
                <a:sym typeface="Arial"/>
              </a:rPr>
              <a:t>: After submitting the date, the application processes the request and provides the predicted stock price. It’s like asking a financial advisor for a forecast and getting an instant response. </a:t>
            </a:r>
            <a:endParaRPr/>
          </a:p>
        </p:txBody>
      </p:sp>
      <p:pic>
        <p:nvPicPr>
          <p:cNvPr id="308" name="Google Shape;308;p39"/>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pic>
        <p:nvPicPr>
          <p:cNvPr id="309" name="Google Shape;309;p39"/>
          <p:cNvPicPr preferRelativeResize="0"/>
          <p:nvPr/>
        </p:nvPicPr>
        <p:blipFill rotWithShape="1">
          <a:blip r:embed="rId4">
            <a:alphaModFix/>
          </a:blip>
          <a:srcRect b="0" l="0" r="0" t="0"/>
          <a:stretch/>
        </p:blipFill>
        <p:spPr>
          <a:xfrm>
            <a:off x="6310993" y="996043"/>
            <a:ext cx="5703061" cy="49377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nvSpPr>
        <p:spPr>
          <a:xfrm>
            <a:off x="234044" y="478972"/>
            <a:ext cx="433523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a:t>
            </a:r>
            <a:r>
              <a:rPr b="1" lang="en-US" sz="1800" u="sng">
                <a:solidFill>
                  <a:schemeClr val="dk1"/>
                </a:solidFill>
                <a:latin typeface="Arial"/>
                <a:ea typeface="Arial"/>
                <a:cs typeface="Arial"/>
                <a:sym typeface="Arial"/>
              </a:rPr>
              <a:t>Error</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Handling</a:t>
            </a:r>
            <a:r>
              <a:rPr lang="en-US" sz="1800">
                <a:solidFill>
                  <a:schemeClr val="dk1"/>
                </a:solidFill>
                <a:latin typeface="Arial"/>
                <a:ea typeface="Arial"/>
                <a:cs typeface="Arial"/>
                <a:sym typeface="Arial"/>
              </a:rPr>
              <a:t>: If a user enters a date that’s out of range or on a public holiday when the stock market is closed, the application will inform them of the error. This is similar to an online booking system letting you know if you’ve selected a date when the service is not available. </a:t>
            </a:r>
            <a:endParaRPr/>
          </a:p>
        </p:txBody>
      </p:sp>
      <p:sp>
        <p:nvSpPr>
          <p:cNvPr id="315" name="Google Shape;315;p40"/>
          <p:cNvSpPr txBox="1"/>
          <p:nvPr/>
        </p:nvSpPr>
        <p:spPr>
          <a:xfrm>
            <a:off x="234043" y="3282042"/>
            <a:ext cx="40767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r>
              <a:rPr b="1" lang="en-US" sz="1800" u="sng">
                <a:solidFill>
                  <a:schemeClr val="dk1"/>
                </a:solidFill>
                <a:latin typeface="Arial"/>
                <a:ea typeface="Arial"/>
                <a:cs typeface="Arial"/>
                <a:sym typeface="Arial"/>
              </a:rPr>
              <a:t>User</a:t>
            </a:r>
            <a:r>
              <a:rPr b="1" lang="en-US" sz="1800">
                <a:solidFill>
                  <a:schemeClr val="dk1"/>
                </a:solidFill>
                <a:latin typeface="Arial"/>
                <a:ea typeface="Arial"/>
                <a:cs typeface="Arial"/>
                <a:sym typeface="Arial"/>
              </a:rPr>
              <a:t> </a:t>
            </a:r>
            <a:r>
              <a:rPr b="1" lang="en-US" sz="1800" u="sng">
                <a:solidFill>
                  <a:schemeClr val="dk1"/>
                </a:solidFill>
                <a:latin typeface="Arial"/>
                <a:ea typeface="Arial"/>
                <a:cs typeface="Arial"/>
                <a:sym typeface="Arial"/>
              </a:rPr>
              <a:t>Interface</a:t>
            </a:r>
            <a:r>
              <a:rPr lang="en-US" sz="1800">
                <a:solidFill>
                  <a:schemeClr val="dk1"/>
                </a:solidFill>
                <a:latin typeface="Arial"/>
                <a:ea typeface="Arial"/>
                <a:cs typeface="Arial"/>
                <a:sym typeface="Arial"/>
              </a:rPr>
              <a:t>: The application’s interface is straightforward, focusing on functionality without unnecessary distractions. It’s designed to be intuitive, much like using a simple yet powerful financial calculator</a:t>
            </a:r>
            <a:endParaRPr/>
          </a:p>
        </p:txBody>
      </p:sp>
      <p:pic>
        <p:nvPicPr>
          <p:cNvPr id="316" name="Google Shape;316;p40"/>
          <p:cNvPicPr preferRelativeResize="0"/>
          <p:nvPr/>
        </p:nvPicPr>
        <p:blipFill rotWithShape="1">
          <a:blip r:embed="rId3">
            <a:alphaModFix/>
          </a:blip>
          <a:srcRect b="0" l="0" r="0" t="0"/>
          <a:stretch/>
        </p:blipFill>
        <p:spPr>
          <a:xfrm>
            <a:off x="10870746" y="162606"/>
            <a:ext cx="1200150" cy="409575"/>
          </a:xfrm>
          <a:prstGeom prst="rect">
            <a:avLst/>
          </a:prstGeom>
          <a:noFill/>
          <a:ln>
            <a:noFill/>
          </a:ln>
        </p:spPr>
      </p:pic>
      <p:pic>
        <p:nvPicPr>
          <p:cNvPr id="317" name="Google Shape;317;p40"/>
          <p:cNvPicPr preferRelativeResize="0"/>
          <p:nvPr/>
        </p:nvPicPr>
        <p:blipFill rotWithShape="1">
          <a:blip r:embed="rId4">
            <a:alphaModFix/>
          </a:blip>
          <a:srcRect b="0" l="0" r="0" t="0"/>
          <a:stretch/>
        </p:blipFill>
        <p:spPr>
          <a:xfrm>
            <a:off x="5613400" y="825527"/>
            <a:ext cx="5850466" cy="49130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1"/>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4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41"/>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Play"/>
              <a:buNone/>
            </a:pPr>
            <a:r>
              <a:rPr b="1" lang="en-US" sz="4000" u="sng">
                <a:solidFill>
                  <a:schemeClr val="dk2"/>
                </a:solidFill>
                <a:latin typeface="Play"/>
                <a:ea typeface="Play"/>
                <a:cs typeface="Play"/>
                <a:sym typeface="Play"/>
              </a:rPr>
              <a:t>THANK YOU</a:t>
            </a:r>
            <a:endParaRPr/>
          </a:p>
        </p:txBody>
      </p:sp>
      <p:pic>
        <p:nvPicPr>
          <p:cNvPr descr="Smiling Face with No Fill" id="325" name="Google Shape;325;p41"/>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326" name="Google Shape;326;p41"/>
          <p:cNvGrpSpPr/>
          <p:nvPr/>
        </p:nvGrpSpPr>
        <p:grpSpPr>
          <a:xfrm>
            <a:off x="-4253" y="-5977"/>
            <a:ext cx="6238675" cy="6863979"/>
            <a:chOff x="305" y="-5977"/>
            <a:chExt cx="6238675" cy="6863979"/>
          </a:xfrm>
        </p:grpSpPr>
        <p:sp>
          <p:nvSpPr>
            <p:cNvPr id="327" name="Google Shape;327;p41"/>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41"/>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41"/>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a:solidFill>
                  <a:schemeClr val="accent1"/>
                </a:solidFill>
              </a:rPr>
              <a:t>    Project</a:t>
            </a:r>
            <a:r>
              <a:rPr lang="en-US"/>
              <a:t> </a:t>
            </a:r>
            <a:r>
              <a:rPr b="1" lang="en-US">
                <a:solidFill>
                  <a:schemeClr val="accent1"/>
                </a:solidFill>
              </a:rPr>
              <a:t>Architecture</a:t>
            </a:r>
            <a:r>
              <a:rPr lang="en-US"/>
              <a:t> / </a:t>
            </a:r>
            <a:r>
              <a:rPr b="1" lang="en-US">
                <a:solidFill>
                  <a:schemeClr val="accent1"/>
                </a:solidFill>
              </a:rPr>
              <a:t>Project</a:t>
            </a:r>
            <a:r>
              <a:rPr lang="en-US"/>
              <a:t> </a:t>
            </a:r>
            <a:r>
              <a:rPr b="1" lang="en-US">
                <a:solidFill>
                  <a:schemeClr val="accent1"/>
                </a:solidFill>
              </a:rPr>
              <a:t>Flow</a:t>
            </a:r>
            <a:endParaRPr b="1">
              <a:solidFill>
                <a:schemeClr val="accent1"/>
              </a:solidFill>
            </a:endParaRPr>
          </a:p>
          <a:p>
            <a:pPr indent="0" lvl="0" marL="0" rtl="0" algn="l">
              <a:lnSpc>
                <a:spcPct val="90000"/>
              </a:lnSpc>
              <a:spcBef>
                <a:spcPts val="0"/>
              </a:spcBef>
              <a:spcAft>
                <a:spcPts val="0"/>
              </a:spcAft>
              <a:buClr>
                <a:schemeClr val="dk1"/>
              </a:buClr>
              <a:buSzPts val="4400"/>
              <a:buFont typeface="Play"/>
              <a:buNone/>
            </a:pPr>
            <a:r>
              <a:t/>
            </a:r>
            <a:endParaRPr/>
          </a:p>
        </p:txBody>
      </p:sp>
      <p:pic>
        <p:nvPicPr>
          <p:cNvPr id="99" name="Google Shape;99;p15"/>
          <p:cNvPicPr preferRelativeResize="0"/>
          <p:nvPr/>
        </p:nvPicPr>
        <p:blipFill rotWithShape="1">
          <a:blip r:embed="rId3">
            <a:alphaModFix/>
          </a:blip>
          <a:srcRect b="0" l="0" r="0" t="0"/>
          <a:stretch/>
        </p:blipFill>
        <p:spPr>
          <a:xfrm>
            <a:off x="9977438" y="498021"/>
            <a:ext cx="1190625" cy="419100"/>
          </a:xfrm>
          <a:prstGeom prst="rect">
            <a:avLst/>
          </a:prstGeom>
          <a:noFill/>
          <a:ln>
            <a:noFill/>
          </a:ln>
        </p:spPr>
      </p:pic>
      <p:pic>
        <p:nvPicPr>
          <p:cNvPr descr="A diagram of a process&#10;&#10;Description automatically generated" id="100" name="Google Shape;100;p15"/>
          <p:cNvPicPr preferRelativeResize="0"/>
          <p:nvPr/>
        </p:nvPicPr>
        <p:blipFill rotWithShape="1">
          <a:blip r:embed="rId4">
            <a:alphaModFix/>
          </a:blip>
          <a:srcRect b="0" l="0" r="0" t="0"/>
          <a:stretch/>
        </p:blipFill>
        <p:spPr>
          <a:xfrm>
            <a:off x="1466170" y="1408339"/>
            <a:ext cx="8524875" cy="485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6"/>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6"/>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16"/>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16"/>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16"/>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16"/>
          <p:cNvSpPr txBox="1"/>
          <p:nvPr>
            <p:ph type="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Font typeface="Play"/>
              <a:buNone/>
            </a:pPr>
            <a:br>
              <a:rPr lang="en-US" sz="1900"/>
            </a:br>
            <a:br>
              <a:rPr lang="en-US" sz="1900"/>
            </a:br>
            <a:br>
              <a:rPr lang="en-US" sz="1900"/>
            </a:br>
            <a:br>
              <a:rPr lang="en-US" sz="1900"/>
            </a:br>
            <a:r>
              <a:rPr b="1" lang="en-US" sz="1900">
                <a:solidFill>
                  <a:srgbClr val="FFFFFF"/>
                </a:solidFill>
                <a:latin typeface="Play"/>
                <a:ea typeface="Play"/>
                <a:cs typeface="Play"/>
                <a:sym typeface="Play"/>
              </a:rPr>
              <a:t>DATA COLLECTION</a:t>
            </a:r>
            <a:br>
              <a:rPr lang="en-US" sz="1900"/>
            </a:br>
            <a:br>
              <a:rPr lang="en-US" sz="1900"/>
            </a:br>
            <a:r>
              <a:rPr lang="en-US" sz="1900">
                <a:solidFill>
                  <a:srgbClr val="FFFFFF"/>
                </a:solidFill>
                <a:latin typeface="Play"/>
                <a:ea typeface="Play"/>
                <a:cs typeface="Play"/>
                <a:sym typeface="Play"/>
              </a:rPr>
              <a:t>For this project, we will be using the Y finance library to get the data, which makes it easy to process.</a:t>
            </a:r>
            <a:endParaRPr sz="1900">
              <a:solidFill>
                <a:srgbClr val="FFFFFF"/>
              </a:solidFill>
              <a:latin typeface="Play"/>
              <a:ea typeface="Play"/>
              <a:cs typeface="Play"/>
              <a:sym typeface="Play"/>
            </a:endParaRPr>
          </a:p>
          <a:p>
            <a:pPr indent="0" lvl="0" marL="0" rtl="0" algn="l">
              <a:lnSpc>
                <a:spcPct val="90000"/>
              </a:lnSpc>
              <a:spcBef>
                <a:spcPts val="0"/>
              </a:spcBef>
              <a:spcAft>
                <a:spcPts val="0"/>
              </a:spcAft>
              <a:buClr>
                <a:srgbClr val="FFFFFF"/>
              </a:buClr>
              <a:buSzPts val="1900"/>
              <a:buFont typeface="Play"/>
              <a:buNone/>
            </a:pPr>
            <a:r>
              <a:rPr lang="en-US" sz="1900">
                <a:solidFill>
                  <a:srgbClr val="FFFFFF"/>
                </a:solidFill>
                <a:latin typeface="Play"/>
                <a:ea typeface="Play"/>
                <a:cs typeface="Play"/>
                <a:sym typeface="Play"/>
              </a:rPr>
              <a:t>We collected data from 2000-04-03  to 2024-03-22.</a:t>
            </a:r>
            <a:endParaRPr sz="1900">
              <a:solidFill>
                <a:srgbClr val="FFFFFF"/>
              </a:solidFill>
              <a:latin typeface="Play"/>
              <a:ea typeface="Play"/>
              <a:cs typeface="Play"/>
              <a:sym typeface="Play"/>
            </a:endParaRPr>
          </a:p>
          <a:p>
            <a:pPr indent="0" lvl="0" marL="0" rtl="0" algn="l">
              <a:lnSpc>
                <a:spcPct val="90000"/>
              </a:lnSpc>
              <a:spcBef>
                <a:spcPts val="0"/>
              </a:spcBef>
              <a:spcAft>
                <a:spcPts val="0"/>
              </a:spcAft>
              <a:buClr>
                <a:srgbClr val="FFFFFF"/>
              </a:buClr>
              <a:buSzPts val="1900"/>
              <a:buFont typeface="Play"/>
              <a:buNone/>
            </a:pPr>
            <a:r>
              <a:rPr lang="en-US" sz="1900">
                <a:solidFill>
                  <a:srgbClr val="FFFFFF"/>
                </a:solidFill>
                <a:latin typeface="Play"/>
                <a:ea typeface="Play"/>
                <a:cs typeface="Play"/>
                <a:sym typeface="Play"/>
              </a:rPr>
              <a:t>But also you can download data from ‘Yahoo! Finance’ website. You can use Below link.</a:t>
            </a:r>
            <a:br>
              <a:rPr lang="en-US" sz="1900">
                <a:solidFill>
                  <a:srgbClr val="FFFFFF"/>
                </a:solidFill>
              </a:rPr>
            </a:br>
            <a:r>
              <a:rPr lang="en-US" sz="1900" u="sng">
                <a:solidFill>
                  <a:schemeClr val="hlink"/>
                </a:solidFill>
                <a:hlinkClick r:id="rId3"/>
              </a:rPr>
              <a:t>Reliance Industries Limited (RELIANCE.NS) Stock Historical Prices &amp; Data - Yahoo Finance</a:t>
            </a:r>
            <a:endParaRPr sz="1900">
              <a:solidFill>
                <a:srgbClr val="FFFFFF"/>
              </a:solidFill>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t/>
            </a:r>
            <a:endParaRPr sz="1900">
              <a:solidFill>
                <a:srgbClr val="FFFFFF"/>
              </a:solidFill>
              <a:latin typeface="Play"/>
              <a:ea typeface="Play"/>
              <a:cs typeface="Play"/>
              <a:sym typeface="Play"/>
            </a:endParaRPr>
          </a:p>
        </p:txBody>
      </p:sp>
      <p:pic>
        <p:nvPicPr>
          <p:cNvPr id="112" name="Google Shape;112;p16"/>
          <p:cNvPicPr preferRelativeResize="0"/>
          <p:nvPr/>
        </p:nvPicPr>
        <p:blipFill rotWithShape="1">
          <a:blip r:embed="rId4">
            <a:alphaModFix/>
          </a:blip>
          <a:srcRect b="0" l="0" r="0" t="0"/>
          <a:stretch/>
        </p:blipFill>
        <p:spPr>
          <a:xfrm>
            <a:off x="10304009" y="5750379"/>
            <a:ext cx="1190625" cy="4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a:p>
            <a:pPr indent="0" lvl="0" marL="0" rtl="0" algn="l">
              <a:lnSpc>
                <a:spcPct val="90000"/>
              </a:lnSpc>
              <a:spcBef>
                <a:spcPts val="0"/>
              </a:spcBef>
              <a:spcAft>
                <a:spcPts val="0"/>
              </a:spcAft>
              <a:buClr>
                <a:schemeClr val="dk1"/>
              </a:buClr>
              <a:buSzPts val="4400"/>
              <a:buFont typeface="Play"/>
              <a:buNone/>
            </a:pPr>
            <a:r>
              <a:t/>
            </a:r>
            <a:endParaRPr/>
          </a:p>
        </p:txBody>
      </p:sp>
      <p:pic>
        <p:nvPicPr>
          <p:cNvPr descr="A screenshot of a computer screen&#10;&#10;Description automatically generated" id="118" name="Google Shape;118;p17"/>
          <p:cNvPicPr preferRelativeResize="0"/>
          <p:nvPr/>
        </p:nvPicPr>
        <p:blipFill rotWithShape="1">
          <a:blip r:embed="rId3">
            <a:alphaModFix/>
          </a:blip>
          <a:srcRect b="0" l="0" r="0" t="0"/>
          <a:stretch/>
        </p:blipFill>
        <p:spPr>
          <a:xfrm>
            <a:off x="2718708" y="632052"/>
            <a:ext cx="6768192" cy="5784396"/>
          </a:xfrm>
          <a:prstGeom prst="rect">
            <a:avLst/>
          </a:prstGeom>
          <a:noFill/>
          <a:ln>
            <a:noFill/>
          </a:ln>
        </p:spPr>
      </p:pic>
      <p:pic>
        <p:nvPicPr>
          <p:cNvPr id="119" name="Google Shape;119;p17"/>
          <p:cNvPicPr preferRelativeResize="0"/>
          <p:nvPr/>
        </p:nvPicPr>
        <p:blipFill rotWithShape="1">
          <a:blip r:embed="rId4">
            <a:alphaModFix/>
          </a:blip>
          <a:srcRect b="0" l="0" r="0" t="0"/>
          <a:stretch/>
        </p:blipFill>
        <p:spPr>
          <a:xfrm>
            <a:off x="10739438" y="361950"/>
            <a:ext cx="1190625" cy="4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18"/>
          <p:cNvSpPr txBox="1"/>
          <p:nvPr>
            <p:ph type="title"/>
          </p:nvPr>
        </p:nvSpPr>
        <p:spPr>
          <a:xfrm>
            <a:off x="1329766" y="1146412"/>
            <a:ext cx="9014348" cy="24020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Font typeface="Play"/>
              <a:buNone/>
            </a:pPr>
            <a:r>
              <a:rPr lang="en-US" sz="1900">
                <a:latin typeface="Play"/>
                <a:ea typeface="Play"/>
                <a:cs typeface="Play"/>
                <a:sym typeface="Play"/>
              </a:rPr>
              <a:t>Date: Date of </a:t>
            </a:r>
            <a:r>
              <a:rPr lang="en-US" sz="1900"/>
              <a:t>trad</a:t>
            </a:r>
            <a:br>
              <a:rPr lang="en-US" sz="1900"/>
            </a:br>
            <a:r>
              <a:rPr lang="en-US" sz="1900"/>
              <a:t>Open</a:t>
            </a:r>
            <a:r>
              <a:rPr lang="en-US" sz="1900">
                <a:latin typeface="Play"/>
                <a:ea typeface="Play"/>
                <a:cs typeface="Play"/>
                <a:sym typeface="Play"/>
              </a:rPr>
              <a:t>: Opening Price of Stock</a:t>
            </a:r>
            <a:endParaRPr/>
          </a:p>
          <a:p>
            <a:pPr indent="0" lvl="0" marL="0" rtl="0" algn="l">
              <a:lnSpc>
                <a:spcPct val="90000"/>
              </a:lnSpc>
              <a:spcBef>
                <a:spcPts val="0"/>
              </a:spcBef>
              <a:spcAft>
                <a:spcPts val="0"/>
              </a:spcAft>
              <a:buClr>
                <a:schemeClr val="dk1"/>
              </a:buClr>
              <a:buSzPts val="1900"/>
              <a:buFont typeface="Play"/>
              <a:buNone/>
            </a:pPr>
            <a:r>
              <a:rPr lang="en-US" sz="1900">
                <a:latin typeface="Play"/>
                <a:ea typeface="Play"/>
                <a:cs typeface="Play"/>
                <a:sym typeface="Play"/>
              </a:rPr>
              <a:t>High: Highest price of stock on that day</a:t>
            </a:r>
            <a:endParaRPr sz="1900">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rPr lang="en-US" sz="1900">
                <a:latin typeface="Play"/>
                <a:ea typeface="Play"/>
                <a:cs typeface="Play"/>
                <a:sym typeface="Play"/>
              </a:rPr>
              <a:t>Low: Lowest price of stock on that day</a:t>
            </a:r>
            <a:endParaRPr sz="1900">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rPr lang="en-US" sz="1900">
                <a:latin typeface="Play"/>
                <a:ea typeface="Play"/>
                <a:cs typeface="Play"/>
                <a:sym typeface="Play"/>
              </a:rPr>
              <a:t>Close: Close price adjusted for splits.</a:t>
            </a:r>
            <a:endParaRPr sz="1900">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rPr lang="en-US" sz="1900"/>
              <a:t>adj</a:t>
            </a:r>
            <a:r>
              <a:rPr lang="en-US" sz="1900">
                <a:latin typeface="Play"/>
                <a:ea typeface="Play"/>
                <a:cs typeface="Play"/>
                <a:sym typeface="Play"/>
              </a:rPr>
              <a:t> Close: Adjusted close price adjusted for splits and dividend and/or capital gain distributions.</a:t>
            </a:r>
            <a:endParaRPr sz="1900">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rPr lang="en-US" sz="1900"/>
              <a:t>Volume</a:t>
            </a:r>
            <a:r>
              <a:rPr lang="en-US" sz="1900">
                <a:latin typeface="Play"/>
                <a:ea typeface="Play"/>
                <a:cs typeface="Play"/>
                <a:sym typeface="Play"/>
              </a:rPr>
              <a:t>: Volume of stock on that day</a:t>
            </a:r>
            <a:endParaRPr sz="1900">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t/>
            </a:r>
            <a:endParaRPr sz="1900">
              <a:solidFill>
                <a:schemeClr val="dk1"/>
              </a:solidFill>
              <a:latin typeface="Play"/>
              <a:ea typeface="Play"/>
              <a:cs typeface="Play"/>
              <a:sym typeface="Play"/>
            </a:endParaRPr>
          </a:p>
          <a:p>
            <a:pPr indent="0" lvl="0" marL="0" rtl="0" algn="l">
              <a:lnSpc>
                <a:spcPct val="90000"/>
              </a:lnSpc>
              <a:spcBef>
                <a:spcPts val="0"/>
              </a:spcBef>
              <a:spcAft>
                <a:spcPts val="0"/>
              </a:spcAft>
              <a:buClr>
                <a:schemeClr val="dk1"/>
              </a:buClr>
              <a:buSzPts val="1900"/>
              <a:buFont typeface="Play"/>
              <a:buNone/>
            </a:pPr>
            <a:r>
              <a:t/>
            </a:r>
            <a:endParaRPr sz="1900">
              <a:solidFill>
                <a:schemeClr val="dk1"/>
              </a:solidFill>
              <a:latin typeface="Play"/>
              <a:ea typeface="Play"/>
              <a:cs typeface="Play"/>
              <a:sym typeface="Play"/>
            </a:endParaRPr>
          </a:p>
        </p:txBody>
      </p:sp>
      <p:sp>
        <p:nvSpPr>
          <p:cNvPr id="126" name="Google Shape;126;p18"/>
          <p:cNvSpPr/>
          <p:nvPr/>
        </p:nvSpPr>
        <p:spPr>
          <a:xfrm rot="10800000">
            <a:off x="-8" y="4374554"/>
            <a:ext cx="12192007" cy="2483444"/>
          </a:xfrm>
          <a:prstGeom prst="rect">
            <a:avLst/>
          </a:prstGeom>
          <a:gradFill>
            <a:gsLst>
              <a:gs pos="0">
                <a:srgbClr val="0F4861"/>
              </a:gs>
              <a:gs pos="100000">
                <a:srgbClr val="000000"/>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18"/>
          <p:cNvSpPr/>
          <p:nvPr/>
        </p:nvSpPr>
        <p:spPr>
          <a:xfrm flipH="1" rot="10800000">
            <a:off x="8140655" y="4374554"/>
            <a:ext cx="4051344" cy="2483446"/>
          </a:xfrm>
          <a:prstGeom prst="rect">
            <a:avLst/>
          </a:prstGeom>
          <a:gradFill>
            <a:gsLst>
              <a:gs pos="0">
                <a:srgbClr val="156082">
                  <a:alpha val="20784"/>
                </a:srgbClr>
              </a:gs>
              <a:gs pos="4000">
                <a:srgbClr val="156082">
                  <a:alpha val="20784"/>
                </a:srgbClr>
              </a:gs>
              <a:gs pos="83000">
                <a:srgbClr val="0A3041">
                  <a:alpha val="60784"/>
                </a:srgbClr>
              </a:gs>
              <a:gs pos="100000">
                <a:srgbClr val="0A3041">
                  <a:alpha val="60784"/>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18"/>
          <p:cNvSpPr/>
          <p:nvPr/>
        </p:nvSpPr>
        <p:spPr>
          <a:xfrm rot="10800000">
            <a:off x="0" y="4379429"/>
            <a:ext cx="12191984" cy="1953928"/>
          </a:xfrm>
          <a:prstGeom prst="rect">
            <a:avLst/>
          </a:prstGeom>
          <a:gradFill>
            <a:gsLst>
              <a:gs pos="0">
                <a:srgbClr val="0A3041">
                  <a:alpha val="0"/>
                </a:srgbClr>
              </a:gs>
              <a:gs pos="32000">
                <a:srgbClr val="0A3041">
                  <a:alpha val="0"/>
                </a:srgbClr>
              </a:gs>
              <a:gs pos="100000">
                <a:srgbClr val="156082">
                  <a:alpha val="54901"/>
                </a:srgbClr>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8"/>
          <p:cNvSpPr/>
          <p:nvPr/>
        </p:nvSpPr>
        <p:spPr>
          <a:xfrm>
            <a:off x="-8" y="4380927"/>
            <a:ext cx="12192000" cy="2019443"/>
          </a:xfrm>
          <a:prstGeom prst="rect">
            <a:avLst/>
          </a:prstGeom>
          <a:gradFill>
            <a:gsLst>
              <a:gs pos="0">
                <a:srgbClr val="0A3041">
                  <a:alpha val="0"/>
                </a:srgbClr>
              </a:gs>
              <a:gs pos="32000">
                <a:srgbClr val="0A3041">
                  <a:alpha val="0"/>
                </a:srgbClr>
              </a:gs>
              <a:gs pos="100000">
                <a:srgbClr val="000000">
                  <a:alpha val="4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0" name="Google Shape;130;p18"/>
          <p:cNvPicPr preferRelativeResize="0"/>
          <p:nvPr/>
        </p:nvPicPr>
        <p:blipFill rotWithShape="1">
          <a:blip r:embed="rId3">
            <a:alphaModFix/>
          </a:blip>
          <a:srcRect b="0" l="0" r="0" t="0"/>
          <a:stretch/>
        </p:blipFill>
        <p:spPr>
          <a:xfrm>
            <a:off x="10140724" y="620486"/>
            <a:ext cx="1190625" cy="41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9"/>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19"/>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19"/>
          <p:cNvSpPr txBox="1"/>
          <p:nvPr>
            <p:ph type="title"/>
          </p:nvPr>
        </p:nvSpPr>
        <p:spPr>
          <a:xfrm>
            <a:off x="1285241" y="1008993"/>
            <a:ext cx="9313052" cy="393665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Play"/>
              <a:buNone/>
            </a:pPr>
            <a:r>
              <a:rPr b="1" lang="en-US" sz="2900">
                <a:solidFill>
                  <a:schemeClr val="dk1"/>
                </a:solidFill>
                <a:latin typeface="Play"/>
                <a:ea typeface="Play"/>
                <a:cs typeface="Play"/>
                <a:sym typeface="Play"/>
              </a:rPr>
              <a:t>DATA PREPROCESSING:</a:t>
            </a:r>
            <a:br>
              <a:rPr b="1" lang="en-US" sz="2900">
                <a:solidFill>
                  <a:schemeClr val="dk1"/>
                </a:solidFill>
                <a:latin typeface="Play"/>
                <a:ea typeface="Play"/>
                <a:cs typeface="Play"/>
                <a:sym typeface="Play"/>
              </a:rPr>
            </a:br>
            <a:br>
              <a:rPr b="1" lang="en-US" sz="2900">
                <a:solidFill>
                  <a:schemeClr val="dk1"/>
                </a:solidFill>
                <a:latin typeface="Play"/>
                <a:ea typeface="Play"/>
                <a:cs typeface="Play"/>
                <a:sym typeface="Play"/>
              </a:rPr>
            </a:br>
            <a:r>
              <a:rPr lang="en-US" sz="2900">
                <a:solidFill>
                  <a:schemeClr val="dk1"/>
                </a:solidFill>
                <a:latin typeface="Play"/>
                <a:ea typeface="Play"/>
                <a:cs typeface="Play"/>
                <a:sym typeface="Play"/>
              </a:rPr>
              <a:t>&gt;For this dataset there were no null values.</a:t>
            </a:r>
            <a:endParaRPr b="1" sz="2900">
              <a:solidFill>
                <a:schemeClr val="dk1"/>
              </a:solidFill>
              <a:latin typeface="Play"/>
              <a:ea typeface="Play"/>
              <a:cs typeface="Play"/>
              <a:sym typeface="Play"/>
            </a:endParaRPr>
          </a:p>
          <a:p>
            <a:pPr indent="0" lvl="0" marL="0" rtl="0" algn="l">
              <a:lnSpc>
                <a:spcPct val="90000"/>
              </a:lnSpc>
              <a:spcBef>
                <a:spcPts val="0"/>
              </a:spcBef>
              <a:spcAft>
                <a:spcPts val="0"/>
              </a:spcAft>
              <a:buClr>
                <a:schemeClr val="dk1"/>
              </a:buClr>
              <a:buSzPts val="2900"/>
              <a:buFont typeface="Play"/>
              <a:buNone/>
            </a:pPr>
            <a:r>
              <a:rPr lang="en-US" sz="2900">
                <a:solidFill>
                  <a:schemeClr val="dk1"/>
                </a:solidFill>
                <a:latin typeface="Play"/>
                <a:ea typeface="Play"/>
                <a:cs typeface="Play"/>
                <a:sym typeface="Play"/>
              </a:rPr>
              <a:t>&gt;There were zero duplicate records in the dataset</a:t>
            </a:r>
            <a:endParaRPr/>
          </a:p>
          <a:p>
            <a:pPr indent="0" lvl="0" marL="0" rtl="0" algn="l">
              <a:lnSpc>
                <a:spcPct val="90000"/>
              </a:lnSpc>
              <a:spcBef>
                <a:spcPts val="0"/>
              </a:spcBef>
              <a:spcAft>
                <a:spcPts val="0"/>
              </a:spcAft>
              <a:buClr>
                <a:schemeClr val="dk1"/>
              </a:buClr>
              <a:buSzPts val="2900"/>
              <a:buFont typeface="Play"/>
              <a:buNone/>
            </a:pPr>
            <a:r>
              <a:rPr lang="en-US" sz="2900">
                <a:solidFill>
                  <a:schemeClr val="dk1"/>
                </a:solidFill>
                <a:latin typeface="Play"/>
                <a:ea typeface="Play"/>
                <a:cs typeface="Play"/>
                <a:sym typeface="Play"/>
              </a:rPr>
              <a:t>&gt;‘Date’ column was not in datetime datatype, it was in object  so we changed it into datetime.</a:t>
            </a:r>
            <a:endParaRPr/>
          </a:p>
          <a:p>
            <a:pPr indent="0" lvl="0" marL="0" rtl="0" algn="l">
              <a:lnSpc>
                <a:spcPct val="90000"/>
              </a:lnSpc>
              <a:spcBef>
                <a:spcPts val="0"/>
              </a:spcBef>
              <a:spcAft>
                <a:spcPts val="0"/>
              </a:spcAft>
              <a:buClr>
                <a:schemeClr val="dk1"/>
              </a:buClr>
              <a:buSzPts val="2900"/>
              <a:buFont typeface="Play"/>
              <a:buNone/>
            </a:pPr>
            <a:r>
              <a:rPr lang="en-US" sz="2900">
                <a:solidFill>
                  <a:schemeClr val="dk1"/>
                </a:solidFill>
                <a:latin typeface="Play"/>
                <a:ea typeface="Play"/>
                <a:cs typeface="Play"/>
                <a:sym typeface="Play"/>
              </a:rPr>
              <a:t>&gt;Renamed the columns names.</a:t>
            </a:r>
            <a:endParaRPr/>
          </a:p>
          <a:p>
            <a:pPr indent="0" lvl="0" marL="0" rtl="0" algn="l">
              <a:lnSpc>
                <a:spcPct val="90000"/>
              </a:lnSpc>
              <a:spcBef>
                <a:spcPts val="0"/>
              </a:spcBef>
              <a:spcAft>
                <a:spcPts val="0"/>
              </a:spcAft>
              <a:buClr>
                <a:schemeClr val="dk1"/>
              </a:buClr>
              <a:buSzPts val="2900"/>
              <a:buFont typeface="Play"/>
              <a:buNone/>
            </a:pPr>
            <a:r>
              <a:rPr lang="en-US" sz="2900">
                <a:solidFill>
                  <a:schemeClr val="dk1"/>
                </a:solidFill>
                <a:latin typeface="Play"/>
                <a:ea typeface="Play"/>
                <a:cs typeface="Play"/>
                <a:sym typeface="Play"/>
              </a:rPr>
              <a:t>&gt;Set ‘Date’ column as index column for visualization purpose.</a:t>
            </a:r>
            <a:endParaRPr/>
          </a:p>
          <a:p>
            <a:pPr indent="0" lvl="0" marL="0" rtl="0" algn="l">
              <a:lnSpc>
                <a:spcPct val="90000"/>
              </a:lnSpc>
              <a:spcBef>
                <a:spcPts val="0"/>
              </a:spcBef>
              <a:spcAft>
                <a:spcPts val="0"/>
              </a:spcAft>
              <a:buClr>
                <a:schemeClr val="dk1"/>
              </a:buClr>
              <a:buSzPts val="2900"/>
              <a:buFont typeface="Play"/>
              <a:buNone/>
            </a:pPr>
            <a:r>
              <a:t/>
            </a:r>
            <a:endParaRPr b="1" sz="2900">
              <a:solidFill>
                <a:schemeClr val="dk1"/>
              </a:solidFill>
              <a:latin typeface="Play"/>
              <a:ea typeface="Play"/>
              <a:cs typeface="Play"/>
              <a:sym typeface="Play"/>
            </a:endParaRPr>
          </a:p>
        </p:txBody>
      </p:sp>
      <p:pic>
        <p:nvPicPr>
          <p:cNvPr id="139" name="Google Shape;139;p19"/>
          <p:cNvPicPr preferRelativeResize="0"/>
          <p:nvPr/>
        </p:nvPicPr>
        <p:blipFill rotWithShape="1">
          <a:blip r:embed="rId3">
            <a:alphaModFix/>
          </a:blip>
          <a:srcRect b="0" l="0" r="0" t="0"/>
          <a:stretch/>
        </p:blipFill>
        <p:spPr>
          <a:xfrm>
            <a:off x="10603367" y="117022"/>
            <a:ext cx="1190625" cy="41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679" y="896575"/>
            <a:ext cx="12181573" cy="49568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Play"/>
              <a:buNone/>
            </a:pPr>
            <a:r>
              <a:rPr b="1" lang="en-US">
                <a:solidFill>
                  <a:schemeClr val="accent1"/>
                </a:solidFill>
              </a:rPr>
              <a:t>   Exploratory</a:t>
            </a:r>
            <a:r>
              <a:rPr lang="en-US"/>
              <a:t> </a:t>
            </a:r>
            <a:r>
              <a:rPr b="1" lang="en-US">
                <a:solidFill>
                  <a:schemeClr val="accent1"/>
                </a:solidFill>
              </a:rPr>
              <a:t>Data</a:t>
            </a:r>
            <a:r>
              <a:rPr lang="en-US"/>
              <a:t> </a:t>
            </a:r>
            <a:r>
              <a:rPr b="1" lang="en-US">
                <a:solidFill>
                  <a:schemeClr val="accent1"/>
                </a:solidFill>
              </a:rPr>
              <a:t>Analysis</a:t>
            </a:r>
            <a:r>
              <a:rPr lang="en-US"/>
              <a:t> (</a:t>
            </a:r>
            <a:r>
              <a:rPr b="1" lang="en-US">
                <a:solidFill>
                  <a:schemeClr val="accent1"/>
                </a:solidFill>
              </a:rPr>
              <a:t>EDA</a:t>
            </a:r>
            <a:r>
              <a:rPr lang="en-US"/>
              <a:t>) </a:t>
            </a:r>
            <a:r>
              <a:rPr b="1" lang="en-US">
                <a:solidFill>
                  <a:schemeClr val="accent1"/>
                </a:solidFill>
              </a:rPr>
              <a:t>and</a:t>
            </a:r>
            <a:r>
              <a:rPr lang="en-US"/>
              <a:t> </a:t>
            </a:r>
            <a:endParaRPr/>
          </a:p>
          <a:p>
            <a:pPr indent="0" lvl="0" marL="0" rtl="0" algn="ctr">
              <a:lnSpc>
                <a:spcPct val="90000"/>
              </a:lnSpc>
              <a:spcBef>
                <a:spcPts val="0"/>
              </a:spcBef>
              <a:spcAft>
                <a:spcPts val="0"/>
              </a:spcAft>
              <a:buClr>
                <a:schemeClr val="accent1"/>
              </a:buClr>
              <a:buSzPts val="4400"/>
              <a:buFont typeface="Play"/>
              <a:buNone/>
            </a:pPr>
            <a:r>
              <a:rPr b="1" lang="en-US">
                <a:solidFill>
                  <a:schemeClr val="accent1"/>
                </a:solidFill>
              </a:rPr>
              <a:t>    Feature</a:t>
            </a:r>
            <a:r>
              <a:rPr lang="en-US"/>
              <a:t> </a:t>
            </a:r>
            <a:r>
              <a:rPr b="1" lang="en-US">
                <a:solidFill>
                  <a:schemeClr val="accent1"/>
                </a:solidFill>
              </a:rPr>
              <a:t>Engineering</a:t>
            </a:r>
            <a:endParaRPr>
              <a:solidFill>
                <a:schemeClr val="accent1"/>
              </a:solidFill>
            </a:endParaRPr>
          </a:p>
          <a:p>
            <a:pPr indent="0" lvl="0" marL="0" rtl="0" algn="l">
              <a:lnSpc>
                <a:spcPct val="90000"/>
              </a:lnSpc>
              <a:spcBef>
                <a:spcPts val="0"/>
              </a:spcBef>
              <a:spcAft>
                <a:spcPts val="0"/>
              </a:spcAft>
              <a:buClr>
                <a:schemeClr val="dk1"/>
              </a:buClr>
              <a:buSzPts val="4400"/>
              <a:buFont typeface="Play"/>
              <a:buNone/>
            </a:pPr>
            <a:r>
              <a:t/>
            </a:r>
            <a:endParaRPr/>
          </a:p>
        </p:txBody>
      </p:sp>
      <p:pic>
        <p:nvPicPr>
          <p:cNvPr id="145" name="Google Shape;145;p20"/>
          <p:cNvPicPr preferRelativeResize="0"/>
          <p:nvPr/>
        </p:nvPicPr>
        <p:blipFill rotWithShape="1">
          <a:blip r:embed="rId3">
            <a:alphaModFix/>
          </a:blip>
          <a:srcRect b="0" l="0" r="0" t="0"/>
          <a:stretch/>
        </p:blipFill>
        <p:spPr>
          <a:xfrm>
            <a:off x="10739438" y="484414"/>
            <a:ext cx="1190625" cy="41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073888" y="32657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Play"/>
              <a:buNone/>
            </a:pPr>
            <a:r>
              <a:rPr b="1" lang="en-US" u="sng">
                <a:solidFill>
                  <a:schemeClr val="accent1"/>
                </a:solidFill>
              </a:rPr>
              <a:t>PAIRPLOT:</a:t>
            </a:r>
            <a:endParaRPr/>
          </a:p>
        </p:txBody>
      </p:sp>
      <p:pic>
        <p:nvPicPr>
          <p:cNvPr descr="A graph of blue and white lines&#10;&#10;Description automatically generated" id="151" name="Google Shape;151;p21"/>
          <p:cNvPicPr preferRelativeResize="0"/>
          <p:nvPr>
            <p:ph idx="2" type="body"/>
          </p:nvPr>
        </p:nvPicPr>
        <p:blipFill rotWithShape="1">
          <a:blip r:embed="rId3">
            <a:alphaModFix/>
          </a:blip>
          <a:srcRect b="0" l="0" r="0" t="0"/>
          <a:stretch/>
        </p:blipFill>
        <p:spPr>
          <a:xfrm>
            <a:off x="6172200" y="2258219"/>
            <a:ext cx="5181600" cy="3486150"/>
          </a:xfrm>
          <a:prstGeom prst="rect">
            <a:avLst/>
          </a:prstGeom>
          <a:noFill/>
          <a:ln>
            <a:noFill/>
          </a:ln>
        </p:spPr>
      </p:pic>
      <p:sp>
        <p:nvSpPr>
          <p:cNvPr id="152" name="Google Shape;152;p21"/>
          <p:cNvSpPr txBox="1"/>
          <p:nvPr>
            <p:ph idx="1" type="body"/>
          </p:nvPr>
        </p:nvSpPr>
        <p:spPr>
          <a:xfrm>
            <a:off x="838200" y="1825625"/>
            <a:ext cx="5257800" cy="478782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a:t>Positive Correlation</a:t>
            </a:r>
            <a:r>
              <a:rPr lang="en-US"/>
              <a:t>: The scatter plots indicate a positive correlation between variables such as Open, High, Low, and Close prices. This suggests that when one of these prices increases, the others tend to increase as well.</a:t>
            </a:r>
            <a:endParaRPr/>
          </a:p>
          <a:p>
            <a:pPr indent="-228600" lvl="0" marL="228600" rtl="0" algn="l">
              <a:lnSpc>
                <a:spcPct val="90000"/>
              </a:lnSpc>
              <a:spcBef>
                <a:spcPts val="1000"/>
              </a:spcBef>
              <a:spcAft>
                <a:spcPts val="0"/>
              </a:spcAft>
              <a:buClr>
                <a:schemeClr val="dk1"/>
              </a:buClr>
              <a:buSzPct val="100000"/>
              <a:buChar char="•"/>
            </a:pPr>
            <a:r>
              <a:rPr b="1" lang="en-US"/>
              <a:t>Distribution Patterns</a:t>
            </a:r>
            <a:r>
              <a:rPr lang="en-US"/>
              <a:t>: The histograms reveal different distribution patterns. For instance, the Volume histogram might show a right-skewed distribution, indicating that high-volume days are less frequent.</a:t>
            </a:r>
            <a:endParaRPr/>
          </a:p>
          <a:p>
            <a:pPr indent="-228600" lvl="0" marL="228600" rtl="0" algn="l">
              <a:lnSpc>
                <a:spcPct val="90000"/>
              </a:lnSpc>
              <a:spcBef>
                <a:spcPts val="1000"/>
              </a:spcBef>
              <a:spcAft>
                <a:spcPts val="0"/>
              </a:spcAft>
              <a:buClr>
                <a:schemeClr val="dk1"/>
              </a:buClr>
              <a:buSzPct val="100000"/>
              <a:buChar char="•"/>
            </a:pPr>
            <a:r>
              <a:rPr b="1" lang="en-US"/>
              <a:t>Volatility Insights</a:t>
            </a:r>
            <a:r>
              <a:rPr lang="en-US"/>
              <a:t>: By examining the spread of data points in scatter plots, one can infer the volatility of stock prices. A wider spread could indicate higher volatility.</a:t>
            </a:r>
            <a:endParaRPr/>
          </a:p>
          <a:p>
            <a:pPr indent="-228600" lvl="0" marL="228600" rtl="0" algn="l">
              <a:lnSpc>
                <a:spcPct val="90000"/>
              </a:lnSpc>
              <a:spcBef>
                <a:spcPts val="1000"/>
              </a:spcBef>
              <a:spcAft>
                <a:spcPts val="0"/>
              </a:spcAft>
              <a:buClr>
                <a:schemeClr val="dk1"/>
              </a:buClr>
              <a:buSzPct val="100000"/>
              <a:buChar char="•"/>
            </a:pPr>
            <a:r>
              <a:rPr b="1" lang="en-US"/>
              <a:t>Price Movements</a:t>
            </a:r>
            <a:r>
              <a:rPr lang="en-US"/>
              <a:t>: Assuming a 15% hike in the Close price, we can expect a similar hike in the Open, High, and Low prices due to their strong correlation.</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p:txBody>
      </p:sp>
      <p:pic>
        <p:nvPicPr>
          <p:cNvPr id="153" name="Google Shape;153;p21"/>
          <p:cNvPicPr preferRelativeResize="0"/>
          <p:nvPr/>
        </p:nvPicPr>
        <p:blipFill rotWithShape="1">
          <a:blip r:embed="rId4">
            <a:alphaModFix/>
          </a:blip>
          <a:srcRect b="0" l="0" r="0" t="0"/>
          <a:stretch/>
        </p:blipFill>
        <p:spPr>
          <a:xfrm>
            <a:off x="10603367" y="117022"/>
            <a:ext cx="1190625" cy="41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