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8" r:id="rId5"/>
    <p:sldId id="261" r:id="rId6"/>
    <p:sldId id="262" r:id="rId7"/>
    <p:sldId id="263" r:id="rId8"/>
    <p:sldId id="264" r:id="rId9"/>
    <p:sldId id="267" r:id="rId10"/>
    <p:sldId id="268" r:id="rId11"/>
    <p:sldId id="270" r:id="rId12"/>
    <p:sldId id="269" r:id="rId13"/>
    <p:sldId id="266" r:id="rId14"/>
    <p:sldId id="274" r:id="rId15"/>
    <p:sldId id="275" r:id="rId16"/>
    <p:sldId id="271" r:id="rId17"/>
    <p:sldId id="272" r:id="rId18"/>
    <p:sldId id="273" r:id="rId19"/>
    <p:sldId id="277" r:id="rId20"/>
    <p:sldId id="276" r:id="rId21"/>
    <p:sldId id="278" r:id="rId22"/>
    <p:sldId id="280" r:id="rId23"/>
    <p:sldId id="281" r:id="rId24"/>
    <p:sldId id="282" r:id="rId25"/>
    <p:sldId id="283" r:id="rId26"/>
    <p:sldId id="284" r:id="rId27"/>
    <p:sldId id="287" r:id="rId28"/>
    <p:sldId id="286"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AFAB3-412B-4ADF-A927-D619DB9BAAE6}" v="1" dt="2024-04-30T06:34:46.947"/>
    <p1510:client id="{9DCD6BB4-8C03-2F11-5BE4-F6A2792C7352}" v="341" dt="2024-04-30T04:24:55.997"/>
    <p1510:client id="{E356FB30-A675-F312-30A5-0F12AF655C24}" v="24" dt="2024-04-30T04:40:17.540"/>
    <p1510:client id="{E7093F34-9A12-6A16-90D7-4840E60D0003}" v="273" dt="2024-04-29T16:20:56.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0" d="100"/>
          <a:sy n="60" d="100"/>
        </p:scale>
        <p:origin x="6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ra k k" userId="b34a9156e5bb02a6" providerId="LiveId" clId="{3EDAFAB3-412B-4ADF-A927-D619DB9BAAE6}"/>
    <pc:docChg chg="undo custSel modSld">
      <pc:chgData name="Akshara k k" userId="b34a9156e5bb02a6" providerId="LiveId" clId="{3EDAFAB3-412B-4ADF-A927-D619DB9BAAE6}" dt="2024-04-30T09:59:36.596" v="259" actId="1076"/>
      <pc:docMkLst>
        <pc:docMk/>
      </pc:docMkLst>
      <pc:sldChg chg="modSp mod">
        <pc:chgData name="Akshara k k" userId="b34a9156e5bb02a6" providerId="LiveId" clId="{3EDAFAB3-412B-4ADF-A927-D619DB9BAAE6}" dt="2024-04-30T06:49:49.923" v="249" actId="20577"/>
        <pc:sldMkLst>
          <pc:docMk/>
          <pc:sldMk cId="109857222" sldId="256"/>
        </pc:sldMkLst>
        <pc:spChg chg="mod">
          <ac:chgData name="Akshara k k" userId="b34a9156e5bb02a6" providerId="LiveId" clId="{3EDAFAB3-412B-4ADF-A927-D619DB9BAAE6}" dt="2024-04-30T06:47:10.728" v="211" actId="20577"/>
          <ac:spMkLst>
            <pc:docMk/>
            <pc:sldMk cId="109857222" sldId="256"/>
            <ac:spMk id="2" creationId="{00000000-0000-0000-0000-000000000000}"/>
          </ac:spMkLst>
        </pc:spChg>
        <pc:spChg chg="mod">
          <ac:chgData name="Akshara k k" userId="b34a9156e5bb02a6" providerId="LiveId" clId="{3EDAFAB3-412B-4ADF-A927-D619DB9BAAE6}" dt="2024-04-30T06:49:49.923" v="249" actId="20577"/>
          <ac:spMkLst>
            <pc:docMk/>
            <pc:sldMk cId="109857222" sldId="256"/>
            <ac:spMk id="3" creationId="{00000000-0000-0000-0000-000000000000}"/>
          </ac:spMkLst>
        </pc:spChg>
      </pc:sldChg>
      <pc:sldChg chg="modSp mod">
        <pc:chgData name="Akshara k k" userId="b34a9156e5bb02a6" providerId="LiveId" clId="{3EDAFAB3-412B-4ADF-A927-D619DB9BAAE6}" dt="2024-04-30T06:41:55.868" v="176" actId="20577"/>
        <pc:sldMkLst>
          <pc:docMk/>
          <pc:sldMk cId="1094962312" sldId="264"/>
        </pc:sldMkLst>
        <pc:spChg chg="mod">
          <ac:chgData name="Akshara k k" userId="b34a9156e5bb02a6" providerId="LiveId" clId="{3EDAFAB3-412B-4ADF-A927-D619DB9BAAE6}" dt="2024-04-30T06:41:55.868" v="176" actId="20577"/>
          <ac:spMkLst>
            <pc:docMk/>
            <pc:sldMk cId="1094962312" sldId="264"/>
            <ac:spMk id="2" creationId="{C682EA2B-9DD3-6266-72BC-F6860C9F46D3}"/>
          </ac:spMkLst>
        </pc:spChg>
      </pc:sldChg>
      <pc:sldChg chg="modSp mod">
        <pc:chgData name="Akshara k k" userId="b34a9156e5bb02a6" providerId="LiveId" clId="{3EDAFAB3-412B-4ADF-A927-D619DB9BAAE6}" dt="2024-04-30T06:42:46.579" v="186" actId="113"/>
        <pc:sldMkLst>
          <pc:docMk/>
          <pc:sldMk cId="943471600" sldId="266"/>
        </pc:sldMkLst>
        <pc:spChg chg="mod">
          <ac:chgData name="Akshara k k" userId="b34a9156e5bb02a6" providerId="LiveId" clId="{3EDAFAB3-412B-4ADF-A927-D619DB9BAAE6}" dt="2024-04-30T06:42:46.579" v="186" actId="113"/>
          <ac:spMkLst>
            <pc:docMk/>
            <pc:sldMk cId="943471600" sldId="266"/>
            <ac:spMk id="3" creationId="{DEBBF82D-E285-C90A-D19E-3490A4802EA3}"/>
          </ac:spMkLst>
        </pc:spChg>
      </pc:sldChg>
      <pc:sldChg chg="modSp mod">
        <pc:chgData name="Akshara k k" userId="b34a9156e5bb02a6" providerId="LiveId" clId="{3EDAFAB3-412B-4ADF-A927-D619DB9BAAE6}" dt="2024-04-30T08:06:33.453" v="251" actId="1076"/>
        <pc:sldMkLst>
          <pc:docMk/>
          <pc:sldMk cId="3188409121" sldId="267"/>
        </pc:sldMkLst>
        <pc:spChg chg="mod">
          <ac:chgData name="Akshara k k" userId="b34a9156e5bb02a6" providerId="LiveId" clId="{3EDAFAB3-412B-4ADF-A927-D619DB9BAAE6}" dt="2024-04-30T08:06:33.453" v="251" actId="1076"/>
          <ac:spMkLst>
            <pc:docMk/>
            <pc:sldMk cId="3188409121" sldId="267"/>
            <ac:spMk id="2" creationId="{3DBA1EAB-B946-DF1F-F7C3-B739D94A23E2}"/>
          </ac:spMkLst>
        </pc:spChg>
        <pc:spChg chg="mod">
          <ac:chgData name="Akshara k k" userId="b34a9156e5bb02a6" providerId="LiveId" clId="{3EDAFAB3-412B-4ADF-A927-D619DB9BAAE6}" dt="2024-04-30T06:42:18.972" v="180" actId="113"/>
          <ac:spMkLst>
            <pc:docMk/>
            <pc:sldMk cId="3188409121" sldId="267"/>
            <ac:spMk id="8" creationId="{6BCDDF18-2C5F-D666-AB5E-CE56BFDA60FC}"/>
          </ac:spMkLst>
        </pc:spChg>
      </pc:sldChg>
      <pc:sldChg chg="addSp delSp modSp mod">
        <pc:chgData name="Akshara k k" userId="b34a9156e5bb02a6" providerId="LiveId" clId="{3EDAFAB3-412B-4ADF-A927-D619DB9BAAE6}" dt="2024-04-30T06:40:01.367" v="76" actId="27636"/>
        <pc:sldMkLst>
          <pc:docMk/>
          <pc:sldMk cId="1821142222" sldId="268"/>
        </pc:sldMkLst>
        <pc:spChg chg="del mod">
          <ac:chgData name="Akshara k k" userId="b34a9156e5bb02a6" providerId="LiveId" clId="{3EDAFAB3-412B-4ADF-A927-D619DB9BAAE6}" dt="2024-04-30T06:34:44.939" v="5" actId="478"/>
          <ac:spMkLst>
            <pc:docMk/>
            <pc:sldMk cId="1821142222" sldId="268"/>
            <ac:spMk id="3" creationId="{2833A51B-5073-1D0C-4B83-32B46E103D3D}"/>
          </ac:spMkLst>
        </pc:spChg>
        <pc:spChg chg="add del mod">
          <ac:chgData name="Akshara k k" userId="b34a9156e5bb02a6" providerId="LiveId" clId="{3EDAFAB3-412B-4ADF-A927-D619DB9BAAE6}" dt="2024-04-30T06:35:29.156" v="19" actId="478"/>
          <ac:spMkLst>
            <pc:docMk/>
            <pc:sldMk cId="1821142222" sldId="268"/>
            <ac:spMk id="5" creationId="{077F8F6A-6750-427C-C29B-6295BA97F051}"/>
          </ac:spMkLst>
        </pc:spChg>
        <pc:spChg chg="add mod">
          <ac:chgData name="Akshara k k" userId="b34a9156e5bb02a6" providerId="LiveId" clId="{3EDAFAB3-412B-4ADF-A927-D619DB9BAAE6}" dt="2024-04-30T06:40:01.367" v="76" actId="27636"/>
          <ac:spMkLst>
            <pc:docMk/>
            <pc:sldMk cId="1821142222" sldId="268"/>
            <ac:spMk id="6" creationId="{9B9EC04D-19A9-F18A-6F7D-4FB6D04F7CB0}"/>
          </ac:spMkLst>
        </pc:spChg>
      </pc:sldChg>
      <pc:sldChg chg="modSp mod">
        <pc:chgData name="Akshara k k" userId="b34a9156e5bb02a6" providerId="LiveId" clId="{3EDAFAB3-412B-4ADF-A927-D619DB9BAAE6}" dt="2024-04-30T06:42:34.958" v="182" actId="113"/>
        <pc:sldMkLst>
          <pc:docMk/>
          <pc:sldMk cId="3427308041" sldId="269"/>
        </pc:sldMkLst>
        <pc:spChg chg="mod">
          <ac:chgData name="Akshara k k" userId="b34a9156e5bb02a6" providerId="LiveId" clId="{3EDAFAB3-412B-4ADF-A927-D619DB9BAAE6}" dt="2024-04-30T06:42:34.958" v="182" actId="113"/>
          <ac:spMkLst>
            <pc:docMk/>
            <pc:sldMk cId="3427308041" sldId="269"/>
            <ac:spMk id="3" creationId="{6B021107-87AD-3A29-F0E7-CCF11D34F906}"/>
          </ac:spMkLst>
        </pc:spChg>
      </pc:sldChg>
      <pc:sldChg chg="modSp mod">
        <pc:chgData name="Akshara k k" userId="b34a9156e5bb02a6" providerId="LiveId" clId="{3EDAFAB3-412B-4ADF-A927-D619DB9BAAE6}" dt="2024-04-30T06:40:39.473" v="82" actId="113"/>
        <pc:sldMkLst>
          <pc:docMk/>
          <pc:sldMk cId="1373613234" sldId="270"/>
        </pc:sldMkLst>
        <pc:spChg chg="mod">
          <ac:chgData name="Akshara k k" userId="b34a9156e5bb02a6" providerId="LiveId" clId="{3EDAFAB3-412B-4ADF-A927-D619DB9BAAE6}" dt="2024-04-30T06:40:39.473" v="82" actId="113"/>
          <ac:spMkLst>
            <pc:docMk/>
            <pc:sldMk cId="1373613234" sldId="270"/>
            <ac:spMk id="3" creationId="{5AD45176-2834-5C1C-5F26-35030641E2EF}"/>
          </ac:spMkLst>
        </pc:spChg>
      </pc:sldChg>
      <pc:sldChg chg="modSp mod">
        <pc:chgData name="Akshara k k" userId="b34a9156e5bb02a6" providerId="LiveId" clId="{3EDAFAB3-412B-4ADF-A927-D619DB9BAAE6}" dt="2024-04-30T06:44:17.461" v="202" actId="113"/>
        <pc:sldMkLst>
          <pc:docMk/>
          <pc:sldMk cId="1557461212" sldId="271"/>
        </pc:sldMkLst>
        <pc:spChg chg="mod">
          <ac:chgData name="Akshara k k" userId="b34a9156e5bb02a6" providerId="LiveId" clId="{3EDAFAB3-412B-4ADF-A927-D619DB9BAAE6}" dt="2024-04-30T06:44:17.461" v="202" actId="113"/>
          <ac:spMkLst>
            <pc:docMk/>
            <pc:sldMk cId="1557461212" sldId="271"/>
            <ac:spMk id="3" creationId="{2899063B-E8D8-3EF3-3673-C589CF1F32DE}"/>
          </ac:spMkLst>
        </pc:spChg>
      </pc:sldChg>
      <pc:sldChg chg="modSp mod">
        <pc:chgData name="Akshara k k" userId="b34a9156e5bb02a6" providerId="LiveId" clId="{3EDAFAB3-412B-4ADF-A927-D619DB9BAAE6}" dt="2024-04-30T06:44:29.272" v="204" actId="113"/>
        <pc:sldMkLst>
          <pc:docMk/>
          <pc:sldMk cId="1586198883" sldId="272"/>
        </pc:sldMkLst>
        <pc:spChg chg="mod">
          <ac:chgData name="Akshara k k" userId="b34a9156e5bb02a6" providerId="LiveId" clId="{3EDAFAB3-412B-4ADF-A927-D619DB9BAAE6}" dt="2024-04-30T06:44:25.281" v="203" actId="113"/>
          <ac:spMkLst>
            <pc:docMk/>
            <pc:sldMk cId="1586198883" sldId="272"/>
            <ac:spMk id="3" creationId="{3D83BC87-2084-EB45-FB52-8BDA0DC76650}"/>
          </ac:spMkLst>
        </pc:spChg>
        <pc:spChg chg="mod">
          <ac:chgData name="Akshara k k" userId="b34a9156e5bb02a6" providerId="LiveId" clId="{3EDAFAB3-412B-4ADF-A927-D619DB9BAAE6}" dt="2024-04-30T06:44:29.272" v="204" actId="113"/>
          <ac:spMkLst>
            <pc:docMk/>
            <pc:sldMk cId="1586198883" sldId="272"/>
            <ac:spMk id="4" creationId="{6D546AA7-BB51-1008-BA93-ECD42755E580}"/>
          </ac:spMkLst>
        </pc:spChg>
      </pc:sldChg>
      <pc:sldChg chg="modSp mod">
        <pc:chgData name="Akshara k k" userId="b34a9156e5bb02a6" providerId="LiveId" clId="{3EDAFAB3-412B-4ADF-A927-D619DB9BAAE6}" dt="2024-04-30T06:38:57.579" v="63" actId="14100"/>
        <pc:sldMkLst>
          <pc:docMk/>
          <pc:sldMk cId="3280715559" sldId="273"/>
        </pc:sldMkLst>
        <pc:spChg chg="mod">
          <ac:chgData name="Akshara k k" userId="b34a9156e5bb02a6" providerId="LiveId" clId="{3EDAFAB3-412B-4ADF-A927-D619DB9BAAE6}" dt="2024-04-30T06:38:57.579" v="63" actId="14100"/>
          <ac:spMkLst>
            <pc:docMk/>
            <pc:sldMk cId="3280715559" sldId="273"/>
            <ac:spMk id="3" creationId="{74CFEC2B-D3C9-FF86-7C46-6B1D4E4780D7}"/>
          </ac:spMkLst>
        </pc:spChg>
      </pc:sldChg>
      <pc:sldChg chg="modSp mod">
        <pc:chgData name="Akshara k k" userId="b34a9156e5bb02a6" providerId="LiveId" clId="{3EDAFAB3-412B-4ADF-A927-D619DB9BAAE6}" dt="2024-04-30T06:43:16.440" v="191" actId="113"/>
        <pc:sldMkLst>
          <pc:docMk/>
          <pc:sldMk cId="2433158004" sldId="274"/>
        </pc:sldMkLst>
        <pc:spChg chg="mod">
          <ac:chgData name="Akshara k k" userId="b34a9156e5bb02a6" providerId="LiveId" clId="{3EDAFAB3-412B-4ADF-A927-D619DB9BAAE6}" dt="2024-04-30T06:43:16.440" v="191" actId="113"/>
          <ac:spMkLst>
            <pc:docMk/>
            <pc:sldMk cId="2433158004" sldId="274"/>
            <ac:spMk id="3" creationId="{F85A3234-30DB-5F20-C829-48EF71099AD6}"/>
          </ac:spMkLst>
        </pc:spChg>
      </pc:sldChg>
      <pc:sldChg chg="modSp mod">
        <pc:chgData name="Akshara k k" userId="b34a9156e5bb02a6" providerId="LiveId" clId="{3EDAFAB3-412B-4ADF-A927-D619DB9BAAE6}" dt="2024-04-30T09:47:44.722" v="258" actId="14100"/>
        <pc:sldMkLst>
          <pc:docMk/>
          <pc:sldMk cId="335767834" sldId="275"/>
        </pc:sldMkLst>
        <pc:spChg chg="mod">
          <ac:chgData name="Akshara k k" userId="b34a9156e5bb02a6" providerId="LiveId" clId="{3EDAFAB3-412B-4ADF-A927-D619DB9BAAE6}" dt="2024-04-30T06:36:40.765" v="33" actId="2711"/>
          <ac:spMkLst>
            <pc:docMk/>
            <pc:sldMk cId="335767834" sldId="275"/>
            <ac:spMk id="2" creationId="{E0EEA385-C901-101E-A2BD-30D98C31D2A4}"/>
          </ac:spMkLst>
        </pc:spChg>
        <pc:spChg chg="mod">
          <ac:chgData name="Akshara k k" userId="b34a9156e5bb02a6" providerId="LiveId" clId="{3EDAFAB3-412B-4ADF-A927-D619DB9BAAE6}" dt="2024-04-30T06:43:46.280" v="196" actId="113"/>
          <ac:spMkLst>
            <pc:docMk/>
            <pc:sldMk cId="335767834" sldId="275"/>
            <ac:spMk id="3" creationId="{A937443B-930B-9FC2-3AC9-674DB97947E2}"/>
          </ac:spMkLst>
        </pc:spChg>
        <pc:picChg chg="mod">
          <ac:chgData name="Akshara k k" userId="b34a9156e5bb02a6" providerId="LiveId" clId="{3EDAFAB3-412B-4ADF-A927-D619DB9BAAE6}" dt="2024-04-30T09:47:44.722" v="258" actId="14100"/>
          <ac:picMkLst>
            <pc:docMk/>
            <pc:sldMk cId="335767834" sldId="275"/>
            <ac:picMk id="5" creationId="{10DE6CD1-B8BE-E3C7-519D-F5972D8CE7A0}"/>
          </ac:picMkLst>
        </pc:picChg>
      </pc:sldChg>
      <pc:sldChg chg="modSp mod">
        <pc:chgData name="Akshara k k" userId="b34a9156e5bb02a6" providerId="LiveId" clId="{3EDAFAB3-412B-4ADF-A927-D619DB9BAAE6}" dt="2024-04-30T06:38:35.221" v="58" actId="27636"/>
        <pc:sldMkLst>
          <pc:docMk/>
          <pc:sldMk cId="3914654188" sldId="278"/>
        </pc:sldMkLst>
        <pc:spChg chg="mod">
          <ac:chgData name="Akshara k k" userId="b34a9156e5bb02a6" providerId="LiveId" clId="{3EDAFAB3-412B-4ADF-A927-D619DB9BAAE6}" dt="2024-04-30T06:38:35.221" v="58" actId="27636"/>
          <ac:spMkLst>
            <pc:docMk/>
            <pc:sldMk cId="3914654188" sldId="278"/>
            <ac:spMk id="2" creationId="{383199B6-72EB-57D0-790C-7A9B4534ED1C}"/>
          </ac:spMkLst>
        </pc:spChg>
      </pc:sldChg>
      <pc:sldChg chg="addSp delSp modSp mod">
        <pc:chgData name="Akshara k k" userId="b34a9156e5bb02a6" providerId="LiveId" clId="{3EDAFAB3-412B-4ADF-A927-D619DB9BAAE6}" dt="2024-04-30T09:39:21.654" v="257" actId="14100"/>
        <pc:sldMkLst>
          <pc:docMk/>
          <pc:sldMk cId="4262220903" sldId="281"/>
        </pc:sldMkLst>
        <pc:picChg chg="del">
          <ac:chgData name="Akshara k k" userId="b34a9156e5bb02a6" providerId="LiveId" clId="{3EDAFAB3-412B-4ADF-A927-D619DB9BAAE6}" dt="2024-04-30T09:39:01.363" v="252" actId="478"/>
          <ac:picMkLst>
            <pc:docMk/>
            <pc:sldMk cId="4262220903" sldId="281"/>
            <ac:picMk id="3" creationId="{BC7AD86A-8659-4425-A5BE-A11E4326D037}"/>
          </ac:picMkLst>
        </pc:picChg>
        <pc:picChg chg="add mod">
          <ac:chgData name="Akshara k k" userId="b34a9156e5bb02a6" providerId="LiveId" clId="{3EDAFAB3-412B-4ADF-A927-D619DB9BAAE6}" dt="2024-04-30T09:39:21.654" v="257" actId="14100"/>
          <ac:picMkLst>
            <pc:docMk/>
            <pc:sldMk cId="4262220903" sldId="281"/>
            <ac:picMk id="6" creationId="{0DCB6CED-7C77-7F68-5544-8990BB86AFFC}"/>
          </ac:picMkLst>
        </pc:picChg>
      </pc:sldChg>
      <pc:sldChg chg="modSp mod">
        <pc:chgData name="Akshara k k" userId="b34a9156e5bb02a6" providerId="LiveId" clId="{3EDAFAB3-412B-4ADF-A927-D619DB9BAAE6}" dt="2024-04-30T09:59:36.596" v="259" actId="1076"/>
        <pc:sldMkLst>
          <pc:docMk/>
          <pc:sldMk cId="935789810" sldId="283"/>
        </pc:sldMkLst>
        <pc:spChg chg="mod">
          <ac:chgData name="Akshara k k" userId="b34a9156e5bb02a6" providerId="LiveId" clId="{3EDAFAB3-412B-4ADF-A927-D619DB9BAAE6}" dt="2024-04-30T06:49:03.981" v="247" actId="20577"/>
          <ac:spMkLst>
            <pc:docMk/>
            <pc:sldMk cId="935789810" sldId="283"/>
            <ac:spMk id="2" creationId="{1B3FE7C3-3CEF-E05D-CA1C-06AF4A6A5FD8}"/>
          </ac:spMkLst>
        </pc:spChg>
        <pc:spChg chg="mod">
          <ac:chgData name="Akshara k k" userId="b34a9156e5bb02a6" providerId="LiveId" clId="{3EDAFAB3-412B-4ADF-A927-D619DB9BAAE6}" dt="2024-04-30T09:59:36.596" v="259" actId="1076"/>
          <ac:spMkLst>
            <pc:docMk/>
            <pc:sldMk cId="935789810" sldId="283"/>
            <ac:spMk id="5" creationId="{CC0920FF-193F-3AD7-4348-92712352F4A0}"/>
          </ac:spMkLst>
        </pc:spChg>
      </pc:sldChg>
      <pc:sldChg chg="modSp mod">
        <pc:chgData name="Akshara k k" userId="b34a9156e5bb02a6" providerId="LiveId" clId="{3EDAFAB3-412B-4ADF-A927-D619DB9BAAE6}" dt="2024-04-30T06:37:47.227" v="49" actId="113"/>
        <pc:sldMkLst>
          <pc:docMk/>
          <pc:sldMk cId="3481890497" sldId="284"/>
        </pc:sldMkLst>
        <pc:spChg chg="mod">
          <ac:chgData name="Akshara k k" userId="b34a9156e5bb02a6" providerId="LiveId" clId="{3EDAFAB3-412B-4ADF-A927-D619DB9BAAE6}" dt="2024-04-30T06:37:42.879" v="48" actId="113"/>
          <ac:spMkLst>
            <pc:docMk/>
            <pc:sldMk cId="3481890497" sldId="284"/>
            <ac:spMk id="5" creationId="{3E85CD01-C845-DDC8-4377-4B49F48100C3}"/>
          </ac:spMkLst>
        </pc:spChg>
        <pc:spChg chg="mod">
          <ac:chgData name="Akshara k k" userId="b34a9156e5bb02a6" providerId="LiveId" clId="{3EDAFAB3-412B-4ADF-A927-D619DB9BAAE6}" dt="2024-04-30T06:37:47.227" v="49" actId="113"/>
          <ac:spMkLst>
            <pc:docMk/>
            <pc:sldMk cId="3481890497" sldId="284"/>
            <ac:spMk id="6" creationId="{BCFDE4E2-A7DC-45CC-0E38-012593CD46B0}"/>
          </ac:spMkLst>
        </pc:spChg>
      </pc:sldChg>
      <pc:sldChg chg="modSp mod">
        <pc:chgData name="Akshara k k" userId="b34a9156e5bb02a6" providerId="LiveId" clId="{3EDAFAB3-412B-4ADF-A927-D619DB9BAAE6}" dt="2024-04-30T06:37:20.313" v="45" actId="113"/>
        <pc:sldMkLst>
          <pc:docMk/>
          <pc:sldMk cId="2719923448" sldId="286"/>
        </pc:sldMkLst>
        <pc:spChg chg="mod">
          <ac:chgData name="Akshara k k" userId="b34a9156e5bb02a6" providerId="LiveId" clId="{3EDAFAB3-412B-4ADF-A927-D619DB9BAAE6}" dt="2024-04-30T06:37:16.295" v="44" actId="113"/>
          <ac:spMkLst>
            <pc:docMk/>
            <pc:sldMk cId="2719923448" sldId="286"/>
            <ac:spMk id="3" creationId="{0BAAF75F-687C-E3A2-155A-260263B1B064}"/>
          </ac:spMkLst>
        </pc:spChg>
        <pc:spChg chg="mod">
          <ac:chgData name="Akshara k k" userId="b34a9156e5bb02a6" providerId="LiveId" clId="{3EDAFAB3-412B-4ADF-A927-D619DB9BAAE6}" dt="2024-04-30T06:37:20.313" v="45" actId="113"/>
          <ac:spMkLst>
            <pc:docMk/>
            <pc:sldMk cId="2719923448" sldId="286"/>
            <ac:spMk id="4" creationId="{1BE941E7-0F1A-C1DF-BC6A-4038981B3D1D}"/>
          </ac:spMkLst>
        </pc:spChg>
      </pc:sldChg>
      <pc:sldChg chg="modSp mod">
        <pc:chgData name="Akshara k k" userId="b34a9156e5bb02a6" providerId="LiveId" clId="{3EDAFAB3-412B-4ADF-A927-D619DB9BAAE6}" dt="2024-04-30T06:37:35.512" v="47" actId="113"/>
        <pc:sldMkLst>
          <pc:docMk/>
          <pc:sldMk cId="3808220438" sldId="287"/>
        </pc:sldMkLst>
        <pc:spChg chg="mod">
          <ac:chgData name="Akshara k k" userId="b34a9156e5bb02a6" providerId="LiveId" clId="{3EDAFAB3-412B-4ADF-A927-D619DB9BAAE6}" dt="2024-04-30T06:37:35.512" v="47" actId="113"/>
          <ac:spMkLst>
            <pc:docMk/>
            <pc:sldMk cId="3808220438" sldId="287"/>
            <ac:spMk id="3" creationId="{B937057F-EBFA-BEEE-CC58-FCB3E9438E1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nance.yahoo.com/quote/RELIANCE.NS/history/?period1=954720000&amp;period2=1711065600"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334271" y="1205734"/>
            <a:ext cx="11265849" cy="715854"/>
          </a:xfrm>
        </p:spPr>
        <p:txBody>
          <a:bodyPr>
            <a:normAutofit fontScale="90000"/>
          </a:bodyPr>
          <a:lstStyle/>
          <a:p>
            <a:r>
              <a:rPr lang="en-US" sz="4800" b="1" u="sng" dirty="0">
                <a:solidFill>
                  <a:schemeClr val="accent1"/>
                </a:solidFill>
              </a:rPr>
              <a:t>RELIANCE</a:t>
            </a:r>
            <a:r>
              <a:rPr lang="en-US" sz="4800" dirty="0">
                <a:solidFill>
                  <a:schemeClr val="accent1"/>
                </a:solidFill>
              </a:rPr>
              <a:t>            </a:t>
            </a:r>
            <a:r>
              <a:rPr lang="en-US" sz="4800" b="1" u="sng" dirty="0">
                <a:solidFill>
                  <a:schemeClr val="accent1"/>
                </a:solidFill>
              </a:rPr>
              <a:t>INDUSTRIES</a:t>
            </a:r>
            <a:r>
              <a:rPr lang="en-US" sz="4800" b="1" dirty="0">
                <a:solidFill>
                  <a:schemeClr val="accent1"/>
                </a:solidFill>
              </a:rPr>
              <a:t> </a:t>
            </a:r>
            <a:r>
              <a:rPr lang="en-US" sz="4800" dirty="0">
                <a:solidFill>
                  <a:schemeClr val="accent1"/>
                </a:solidFill>
              </a:rPr>
              <a:t>  </a:t>
            </a:r>
            <a:r>
              <a:rPr lang="en-US" sz="4800" b="1" u="sng" dirty="0">
                <a:solidFill>
                  <a:schemeClr val="accent1"/>
                </a:solidFill>
              </a:rPr>
              <a:t>STOCK  </a:t>
            </a:r>
            <a:r>
              <a:rPr lang="en-US" sz="4800" dirty="0">
                <a:solidFill>
                  <a:schemeClr val="accent1"/>
                </a:solidFill>
              </a:rPr>
              <a:t> </a:t>
            </a:r>
            <a:r>
              <a:rPr lang="en-US" sz="4800" b="1" u="sng" dirty="0">
                <a:solidFill>
                  <a:schemeClr val="accent1"/>
                </a:solidFill>
              </a:rPr>
              <a:t>FORECAST</a:t>
            </a:r>
          </a:p>
        </p:txBody>
      </p:sp>
      <p:sp>
        <p:nvSpPr>
          <p:cNvPr id="3" name="Subtitle 2"/>
          <p:cNvSpPr>
            <a:spLocks noGrp="1"/>
          </p:cNvSpPr>
          <p:nvPr>
            <p:ph type="subTitle" idx="1"/>
          </p:nvPr>
        </p:nvSpPr>
        <p:spPr>
          <a:xfrm>
            <a:off x="627981" y="1990234"/>
            <a:ext cx="10578735" cy="4251078"/>
          </a:xfrm>
        </p:spPr>
        <p:txBody>
          <a:bodyPr vert="horz" lIns="91440" tIns="45720" rIns="91440" bIns="45720" rtlCol="0" anchor="t">
            <a:normAutofit fontScale="47500" lnSpcReduction="20000"/>
          </a:bodyPr>
          <a:lstStyle/>
          <a:p>
            <a:endParaRPr lang="en-US" i="1" dirty="0">
              <a:solidFill>
                <a:schemeClr val="accent1"/>
              </a:solidFill>
              <a:ea typeface="+mn-lt"/>
              <a:cs typeface="+mn-lt"/>
            </a:endParaRPr>
          </a:p>
          <a:p>
            <a:r>
              <a:rPr lang="en-US" dirty="0">
                <a:solidFill>
                  <a:schemeClr val="accent1"/>
                </a:solidFill>
                <a:ea typeface="+mn-lt"/>
                <a:cs typeface="+mn-lt"/>
              </a:rPr>
              <a:t>DATE:</a:t>
            </a:r>
            <a:r>
              <a:rPr lang="en-US" sz="2100" dirty="0">
                <a:solidFill>
                  <a:srgbClr val="000000"/>
                </a:solidFill>
                <a:ea typeface="+mn-lt"/>
                <a:cs typeface="+mn-lt"/>
              </a:rPr>
              <a:t>[22-03-2024]</a:t>
            </a:r>
          </a:p>
          <a:p>
            <a:endParaRPr lang="en-US" dirty="0">
              <a:solidFill>
                <a:schemeClr val="accent1"/>
              </a:solidFill>
              <a:ea typeface="+mn-lt"/>
              <a:cs typeface="+mn-lt"/>
            </a:endParaRPr>
          </a:p>
          <a:p>
            <a:r>
              <a:rPr lang="en-US" sz="3300" i="1" dirty="0">
                <a:solidFill>
                  <a:schemeClr val="accent1"/>
                </a:solidFill>
                <a:ea typeface="+mn-lt"/>
                <a:cs typeface="+mn-lt"/>
              </a:rPr>
              <a:t>P337</a:t>
            </a:r>
            <a:r>
              <a:rPr lang="en-US" sz="3300" dirty="0">
                <a:ea typeface="+mn-lt"/>
                <a:cs typeface="+mn-lt"/>
              </a:rPr>
              <a:t>  </a:t>
            </a:r>
            <a:r>
              <a:rPr lang="en-US" sz="3300" dirty="0">
                <a:solidFill>
                  <a:schemeClr val="accent1"/>
                </a:solidFill>
                <a:ea typeface="+mn-lt"/>
                <a:cs typeface="+mn-lt"/>
              </a:rPr>
              <a:t>Group</a:t>
            </a:r>
            <a:r>
              <a:rPr lang="en-US" sz="3300" dirty="0">
                <a:ea typeface="+mn-lt"/>
                <a:cs typeface="+mn-lt"/>
              </a:rPr>
              <a:t> </a:t>
            </a:r>
            <a:r>
              <a:rPr lang="en-US" sz="3300" dirty="0">
                <a:solidFill>
                  <a:schemeClr val="accent1"/>
                </a:solidFill>
                <a:ea typeface="+mn-lt"/>
                <a:cs typeface="+mn-lt"/>
              </a:rPr>
              <a:t>No.05</a:t>
            </a:r>
            <a:endParaRPr lang="en-US" sz="3300" i="1" dirty="0">
              <a:solidFill>
                <a:schemeClr val="accent1"/>
              </a:solidFill>
              <a:ea typeface="+mn-lt"/>
              <a:cs typeface="+mn-lt"/>
            </a:endParaRPr>
          </a:p>
          <a:p>
            <a:endParaRPr lang="en-US" dirty="0">
              <a:solidFill>
                <a:srgbClr val="000000"/>
              </a:solidFill>
              <a:ea typeface="+mn-lt"/>
              <a:cs typeface="+mn-lt"/>
            </a:endParaRPr>
          </a:p>
          <a:p>
            <a:r>
              <a:rPr lang="en-US" sz="4500" dirty="0">
                <a:solidFill>
                  <a:schemeClr val="accent1"/>
                </a:solidFill>
                <a:ea typeface="+mn-lt"/>
                <a:cs typeface="+mn-lt"/>
              </a:rPr>
              <a:t>Mentor</a:t>
            </a:r>
            <a:r>
              <a:rPr lang="en-US" sz="4500" dirty="0">
                <a:ea typeface="+mn-lt"/>
                <a:cs typeface="+mn-lt"/>
              </a:rPr>
              <a:t> - </a:t>
            </a:r>
            <a:r>
              <a:rPr lang="en-US" sz="4500" dirty="0">
                <a:solidFill>
                  <a:schemeClr val="accent1"/>
                </a:solidFill>
                <a:ea typeface="+mn-lt"/>
                <a:cs typeface="+mn-lt"/>
              </a:rPr>
              <a:t>Neha</a:t>
            </a:r>
            <a:r>
              <a:rPr lang="en-US" sz="4500" dirty="0">
                <a:ea typeface="+mn-lt"/>
                <a:cs typeface="+mn-lt"/>
              </a:rPr>
              <a:t> </a:t>
            </a:r>
            <a:r>
              <a:rPr lang="en-US" sz="4500" dirty="0">
                <a:solidFill>
                  <a:schemeClr val="accent1"/>
                </a:solidFill>
                <a:ea typeface="+mn-lt"/>
                <a:cs typeface="+mn-lt"/>
              </a:rPr>
              <a:t>Ramchandani</a:t>
            </a:r>
            <a:endParaRPr lang="en-US" sz="4500" dirty="0">
              <a:solidFill>
                <a:schemeClr val="accent1"/>
              </a:solidFill>
            </a:endParaRPr>
          </a:p>
          <a:p>
            <a:endParaRPr lang="en-US" dirty="0"/>
          </a:p>
          <a:p>
            <a:r>
              <a:rPr lang="en-US" sz="2900" dirty="0">
                <a:solidFill>
                  <a:schemeClr val="accent1"/>
                </a:solidFill>
                <a:ea typeface="+mn-lt"/>
                <a:cs typeface="+mn-lt"/>
              </a:rPr>
              <a:t>Team</a:t>
            </a:r>
            <a:r>
              <a:rPr lang="en-US" sz="2900" dirty="0">
                <a:ea typeface="+mn-lt"/>
                <a:cs typeface="+mn-lt"/>
              </a:rPr>
              <a:t>-    </a:t>
            </a:r>
            <a:r>
              <a:rPr lang="en-US" sz="2900" dirty="0">
                <a:solidFill>
                  <a:schemeClr val="accent1"/>
                </a:solidFill>
                <a:ea typeface="+mn-lt"/>
                <a:cs typeface="+mn-lt"/>
              </a:rPr>
              <a:t>1.Mr. SAPKESH  TOMAR  </a:t>
            </a:r>
          </a:p>
          <a:p>
            <a:r>
              <a:rPr lang="en-US" sz="2900" dirty="0">
                <a:solidFill>
                  <a:schemeClr val="accent1"/>
                </a:solidFill>
                <a:ea typeface="+mn-lt"/>
                <a:cs typeface="+mn-lt"/>
              </a:rPr>
              <a:t>     2.Mrs. SHILPA M S</a:t>
            </a:r>
            <a:endParaRPr lang="en-US" sz="2900" dirty="0">
              <a:solidFill>
                <a:schemeClr val="accent1"/>
              </a:solidFill>
            </a:endParaRPr>
          </a:p>
          <a:p>
            <a:r>
              <a:rPr lang="en-US" sz="2900" dirty="0">
                <a:solidFill>
                  <a:schemeClr val="accent1"/>
                </a:solidFill>
                <a:ea typeface="+mn-lt"/>
                <a:cs typeface="+mn-lt"/>
              </a:rPr>
              <a:t>            3.Ms. AKSHARA K K    </a:t>
            </a:r>
            <a:endParaRPr lang="en-US" sz="2900" dirty="0">
              <a:solidFill>
                <a:schemeClr val="accent1"/>
              </a:solidFill>
            </a:endParaRPr>
          </a:p>
          <a:p>
            <a:r>
              <a:rPr lang="en-US" sz="2900" dirty="0">
                <a:solidFill>
                  <a:schemeClr val="accent1"/>
                </a:solidFill>
              </a:rPr>
              <a:t>       4.Mr. P.SAI KUMAR</a:t>
            </a:r>
            <a:endParaRPr lang="en-US" sz="2900" dirty="0">
              <a:solidFill>
                <a:schemeClr val="accent1"/>
              </a:solidFill>
              <a:ea typeface="+mn-lt"/>
              <a:cs typeface="+mn-lt"/>
            </a:endParaRPr>
          </a:p>
          <a:p>
            <a:r>
              <a:rPr lang="en-US" sz="2900" dirty="0">
                <a:solidFill>
                  <a:schemeClr val="accent1"/>
                </a:solidFill>
                <a:ea typeface="+mn-lt"/>
                <a:cs typeface="+mn-lt"/>
              </a:rPr>
              <a:t>                                5.Mr.ANKIT VINOD DHAWADE</a:t>
            </a:r>
          </a:p>
          <a:p>
            <a:r>
              <a:rPr lang="en-US" sz="2900" dirty="0">
                <a:solidFill>
                  <a:schemeClr val="accent1"/>
                </a:solidFill>
                <a:ea typeface="+mn-lt"/>
                <a:cs typeface="+mn-lt"/>
              </a:rPr>
              <a:t>              6.Mrs.VARSHA</a:t>
            </a:r>
            <a:r>
              <a:rPr lang="en-US" sz="2900" dirty="0">
                <a:solidFill>
                  <a:srgbClr val="000000"/>
                </a:solidFill>
                <a:ea typeface="+mn-lt"/>
                <a:cs typeface="+mn-lt"/>
              </a:rPr>
              <a:t> </a:t>
            </a:r>
            <a:r>
              <a:rPr lang="en-US" sz="2900" dirty="0">
                <a:ea typeface="+mn-lt"/>
                <a:cs typeface="+mn-lt"/>
              </a:rPr>
              <a:t>             </a:t>
            </a:r>
            <a:endParaRPr lang="en-US" sz="2900" dirty="0">
              <a:solidFill>
                <a:schemeClr val="accent1"/>
              </a:solidFill>
            </a:endParaRPr>
          </a:p>
          <a:p>
            <a:r>
              <a:rPr lang="en-US" sz="5100" dirty="0">
                <a:ea typeface="+mn-lt"/>
                <a:cs typeface="+mn-lt"/>
              </a:rPr>
              <a:t>               </a:t>
            </a:r>
            <a:endParaRPr lang="en-US" sz="5100" dirty="0">
              <a:solidFill>
                <a:schemeClr val="accent1"/>
              </a:solidFill>
            </a:endParaRPr>
          </a:p>
          <a:p>
            <a:r>
              <a:rPr lang="en-US" dirty="0">
                <a:ea typeface="+mn-lt"/>
                <a:cs typeface="+mn-lt"/>
              </a:rPr>
              <a:t>          </a:t>
            </a:r>
            <a:endParaRPr lang="en-US" dirty="0"/>
          </a:p>
          <a:p>
            <a:endParaRPr lang="en-US" dirty="0"/>
          </a:p>
        </p:txBody>
      </p:sp>
      <p:pic>
        <p:nvPicPr>
          <p:cNvPr id="4" name="Picture 3">
            <a:extLst>
              <a:ext uri="{FF2B5EF4-FFF2-40B4-BE49-F238E27FC236}">
                <a16:creationId xmlns:a16="http://schemas.microsoft.com/office/drawing/2014/main" id="{85FCFA29-CDD0-D2BE-D069-543D350AE026}"/>
              </a:ext>
            </a:extLst>
          </p:cNvPr>
          <p:cNvPicPr>
            <a:picLocks noChangeAspect="1"/>
          </p:cNvPicPr>
          <p:nvPr/>
        </p:nvPicPr>
        <p:blipFill>
          <a:blip r:embed="rId2"/>
          <a:stretch>
            <a:fillRect/>
          </a:stretch>
        </p:blipFill>
        <p:spPr>
          <a:xfrm>
            <a:off x="10231609" y="185828"/>
            <a:ext cx="1190625" cy="3472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B9E5-CB3D-A543-C81A-F09ECBC13801}"/>
              </a:ext>
            </a:extLst>
          </p:cNvPr>
          <p:cNvSpPr>
            <a:spLocks noGrp="1"/>
          </p:cNvSpPr>
          <p:nvPr>
            <p:ph type="title"/>
          </p:nvPr>
        </p:nvSpPr>
        <p:spPr/>
        <p:txBody>
          <a:bodyPr/>
          <a:lstStyle/>
          <a:p>
            <a:r>
              <a:rPr lang="en-US" b="1" u="sng" dirty="0">
                <a:solidFill>
                  <a:schemeClr val="accent1"/>
                </a:solidFill>
              </a:rPr>
              <a:t>HISTOGRAM</a:t>
            </a:r>
            <a:r>
              <a:rPr lang="en-US" b="1" dirty="0">
                <a:solidFill>
                  <a:schemeClr val="accent1"/>
                </a:solidFill>
              </a:rPr>
              <a:t>:</a:t>
            </a:r>
            <a:endParaRPr lang="en-US" dirty="0">
              <a:solidFill>
                <a:schemeClr val="accent1"/>
              </a:solidFill>
            </a:endParaRPr>
          </a:p>
        </p:txBody>
      </p:sp>
      <p:pic>
        <p:nvPicPr>
          <p:cNvPr id="8" name="Content Placeholder 7" descr="A screenshot of a graph&#10;&#10;Description automatically generated">
            <a:extLst>
              <a:ext uri="{FF2B5EF4-FFF2-40B4-BE49-F238E27FC236}">
                <a16:creationId xmlns:a16="http://schemas.microsoft.com/office/drawing/2014/main" id="{3290B83B-2500-4CDE-4C63-CDF31FDE5F40}"/>
              </a:ext>
            </a:extLst>
          </p:cNvPr>
          <p:cNvPicPr>
            <a:picLocks noGrp="1" noChangeAspect="1"/>
          </p:cNvPicPr>
          <p:nvPr>
            <p:ph sz="half" idx="2"/>
          </p:nvPr>
        </p:nvPicPr>
        <p:blipFill>
          <a:blip r:embed="rId2"/>
          <a:stretch>
            <a:fillRect/>
          </a:stretch>
        </p:blipFill>
        <p:spPr>
          <a:xfrm>
            <a:off x="6090558" y="1823853"/>
            <a:ext cx="5263242" cy="3592882"/>
          </a:xfrm>
        </p:spPr>
      </p:pic>
      <p:pic>
        <p:nvPicPr>
          <p:cNvPr id="10" name="Picture 9">
            <a:extLst>
              <a:ext uri="{FF2B5EF4-FFF2-40B4-BE49-F238E27FC236}">
                <a16:creationId xmlns:a16="http://schemas.microsoft.com/office/drawing/2014/main" id="{5F5512FC-309F-9AF9-C371-DD02AD1A295F}"/>
              </a:ext>
            </a:extLst>
          </p:cNvPr>
          <p:cNvPicPr>
            <a:picLocks noChangeAspect="1"/>
          </p:cNvPicPr>
          <p:nvPr/>
        </p:nvPicPr>
        <p:blipFill>
          <a:blip r:embed="rId3"/>
          <a:stretch>
            <a:fillRect/>
          </a:stretch>
        </p:blipFill>
        <p:spPr>
          <a:xfrm>
            <a:off x="10603367" y="117022"/>
            <a:ext cx="1190625" cy="419100"/>
          </a:xfrm>
          <a:prstGeom prst="rect">
            <a:avLst/>
          </a:prstGeom>
        </p:spPr>
      </p:pic>
      <p:sp>
        <p:nvSpPr>
          <p:cNvPr id="6" name="Content Placeholder 2">
            <a:extLst>
              <a:ext uri="{FF2B5EF4-FFF2-40B4-BE49-F238E27FC236}">
                <a16:creationId xmlns:a16="http://schemas.microsoft.com/office/drawing/2014/main" id="{9B9EC04D-19A9-F18A-6F7D-4FB6D04F7CB0}"/>
              </a:ext>
            </a:extLst>
          </p:cNvPr>
          <p:cNvSpPr>
            <a:spLocks noGrp="1"/>
          </p:cNvSpPr>
          <p:nvPr/>
        </p:nvSpPr>
        <p:spPr>
          <a:xfrm>
            <a:off x="616688" y="1690688"/>
            <a:ext cx="5473870" cy="47101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b="1" i="0" dirty="0">
                <a:solidFill>
                  <a:srgbClr val="111111"/>
                </a:solidFill>
                <a:effectLst/>
                <a:highlight>
                  <a:srgbClr val="F7F7F7"/>
                </a:highlight>
                <a:latin typeface="-apple-system"/>
              </a:rPr>
              <a:t>Volume Distribution:</a:t>
            </a:r>
            <a:endParaRPr lang="en-US" b="0" i="0" dirty="0">
              <a:solidFill>
                <a:srgbClr val="111111"/>
              </a:solidFill>
              <a:effectLst/>
              <a:highlight>
                <a:srgbClr val="F7F7F7"/>
              </a:highlight>
              <a:latin typeface="-apple-system"/>
            </a:endParaRPr>
          </a:p>
          <a:p>
            <a:pPr marL="742950" lvl="1" indent="-285750" algn="l">
              <a:buFont typeface="+mj-lt"/>
              <a:buAutoNum type="arabicPeriod"/>
            </a:pPr>
            <a:r>
              <a:rPr lang="en-US" b="0" i="0" dirty="0">
                <a:solidFill>
                  <a:srgbClr val="111111"/>
                </a:solidFill>
                <a:effectLst/>
                <a:highlight>
                  <a:srgbClr val="F7F7F7"/>
                </a:highlight>
                <a:latin typeface="-apple-system"/>
              </a:rPr>
              <a:t>High frequency of data points near zero volume.</a:t>
            </a:r>
          </a:p>
          <a:p>
            <a:pPr marL="742950" lvl="1" indent="-285750" algn="l">
              <a:buFont typeface="+mj-lt"/>
              <a:buAutoNum type="arabicPeriod"/>
            </a:pPr>
            <a:r>
              <a:rPr lang="en-US" b="0" i="0" dirty="0">
                <a:solidFill>
                  <a:srgbClr val="111111"/>
                </a:solidFill>
                <a:effectLst/>
                <a:highlight>
                  <a:srgbClr val="F7F7F7"/>
                </a:highlight>
                <a:latin typeface="-apple-system"/>
              </a:rPr>
              <a:t>Exponential decrease in frequency as volume increases.</a:t>
            </a:r>
          </a:p>
          <a:p>
            <a:pPr marL="742950" lvl="1" indent="-285750" algn="l">
              <a:buFont typeface="+mj-lt"/>
              <a:buAutoNum type="arabicPeriod"/>
            </a:pPr>
            <a:r>
              <a:rPr lang="en-US" b="0" i="0" dirty="0">
                <a:solidFill>
                  <a:srgbClr val="111111"/>
                </a:solidFill>
                <a:effectLst/>
                <a:highlight>
                  <a:srgbClr val="F7F7F7"/>
                </a:highlight>
                <a:latin typeface="-apple-system"/>
              </a:rPr>
              <a:t>Indicates most trading days had low trading volume.</a:t>
            </a:r>
          </a:p>
          <a:p>
            <a:pPr algn="l">
              <a:buFont typeface="+mj-lt"/>
              <a:buAutoNum type="arabicPeriod"/>
            </a:pPr>
            <a:r>
              <a:rPr lang="en-US" b="1" i="0" dirty="0">
                <a:solidFill>
                  <a:srgbClr val="111111"/>
                </a:solidFill>
                <a:effectLst/>
                <a:highlight>
                  <a:srgbClr val="F7F7F7"/>
                </a:highlight>
                <a:latin typeface="-apple-system"/>
              </a:rPr>
              <a:t>Unlabeled Variable Distribution:</a:t>
            </a:r>
            <a:endParaRPr lang="en-US" b="0" i="0" dirty="0">
              <a:solidFill>
                <a:srgbClr val="111111"/>
              </a:solidFill>
              <a:effectLst/>
              <a:highlight>
                <a:srgbClr val="F7F7F7"/>
              </a:highlight>
              <a:latin typeface="-apple-system"/>
            </a:endParaRPr>
          </a:p>
          <a:p>
            <a:pPr marL="742950" lvl="1" indent="-285750" algn="l">
              <a:buFont typeface="+mj-lt"/>
              <a:buAutoNum type="arabicPeriod"/>
            </a:pPr>
            <a:r>
              <a:rPr lang="en-US" b="0" i="0" dirty="0">
                <a:solidFill>
                  <a:srgbClr val="111111"/>
                </a:solidFill>
                <a:effectLst/>
                <a:highlight>
                  <a:srgbClr val="F7F7F7"/>
                </a:highlight>
                <a:latin typeface="-apple-system"/>
              </a:rPr>
              <a:t>Presence of multiple peaks suggests a multimodal distribution.</a:t>
            </a:r>
          </a:p>
          <a:p>
            <a:pPr marL="742950" lvl="1" indent="-285750" algn="l">
              <a:buFont typeface="+mj-lt"/>
              <a:buAutoNum type="arabicPeriod"/>
            </a:pPr>
            <a:r>
              <a:rPr lang="en-US" b="0" i="0" dirty="0">
                <a:solidFill>
                  <a:srgbClr val="111111"/>
                </a:solidFill>
                <a:effectLst/>
                <a:highlight>
                  <a:srgbClr val="F7F7F7"/>
                </a:highlight>
                <a:latin typeface="-apple-system"/>
              </a:rPr>
              <a:t>Could indicate the presence of different groups or behaviors in the dataset.</a:t>
            </a:r>
          </a:p>
          <a:p>
            <a:pPr algn="l">
              <a:buFont typeface="+mj-lt"/>
              <a:buAutoNum type="arabicPeriod"/>
            </a:pPr>
            <a:r>
              <a:rPr lang="en-US" b="1" i="0" dirty="0">
                <a:solidFill>
                  <a:srgbClr val="111111"/>
                </a:solidFill>
                <a:effectLst/>
                <a:highlight>
                  <a:srgbClr val="F7F7F7"/>
                </a:highlight>
                <a:latin typeface="-apple-system"/>
              </a:rPr>
              <a:t>Adjusted Close (Adj Close) Distribution:</a:t>
            </a:r>
            <a:endParaRPr lang="en-US" b="0" i="0" dirty="0">
              <a:solidFill>
                <a:srgbClr val="111111"/>
              </a:solidFill>
              <a:effectLst/>
              <a:highlight>
                <a:srgbClr val="F7F7F7"/>
              </a:highlight>
              <a:latin typeface="-apple-system"/>
            </a:endParaRPr>
          </a:p>
          <a:p>
            <a:pPr marL="742950" lvl="1" indent="-285750" algn="l">
              <a:buFont typeface="+mj-lt"/>
              <a:buAutoNum type="arabicPeriod"/>
            </a:pPr>
            <a:r>
              <a:rPr lang="en-US" b="0" i="0" dirty="0">
                <a:solidFill>
                  <a:srgbClr val="111111"/>
                </a:solidFill>
                <a:effectLst/>
                <a:highlight>
                  <a:srgbClr val="F7F7F7"/>
                </a:highlight>
                <a:latin typeface="-apple-system"/>
              </a:rPr>
              <a:t>Most data points are concentrated in the 0-50 range.</a:t>
            </a:r>
          </a:p>
          <a:p>
            <a:pPr marL="742950" lvl="1" indent="-285750" algn="l">
              <a:buFont typeface="+mj-lt"/>
              <a:buAutoNum type="arabicPeriod"/>
            </a:pPr>
            <a:r>
              <a:rPr lang="en-US" b="0" i="0" dirty="0">
                <a:solidFill>
                  <a:srgbClr val="111111"/>
                </a:solidFill>
                <a:effectLst/>
                <a:highlight>
                  <a:srgbClr val="F7F7F7"/>
                </a:highlight>
                <a:latin typeface="-apple-system"/>
              </a:rPr>
              <a:t>Sharp decline in frequency for higher values.</a:t>
            </a:r>
          </a:p>
          <a:p>
            <a:pPr marL="742950" lvl="1" indent="-285750" algn="l">
              <a:buFont typeface="+mj-lt"/>
              <a:buAutoNum type="arabicPeriod"/>
            </a:pPr>
            <a:r>
              <a:rPr lang="en-US" b="0" i="0" dirty="0">
                <a:solidFill>
                  <a:srgbClr val="111111"/>
                </a:solidFill>
                <a:effectLst/>
                <a:highlight>
                  <a:srgbClr val="F7F7F7"/>
                </a:highlight>
                <a:latin typeface="-apple-system"/>
              </a:rPr>
              <a:t>Suggests that the stock price was most commonly valued between 0 and 50 units.</a:t>
            </a:r>
          </a:p>
          <a:p>
            <a:endParaRPr lang="en-IN" dirty="0"/>
          </a:p>
        </p:txBody>
      </p:sp>
    </p:spTree>
    <p:extLst>
      <p:ext uri="{BB962C8B-B14F-4D97-AF65-F5344CB8AC3E}">
        <p14:creationId xmlns:p14="http://schemas.microsoft.com/office/powerpoint/2010/main" val="182114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9D27-6253-0188-723F-365EB147C652}"/>
              </a:ext>
            </a:extLst>
          </p:cNvPr>
          <p:cNvSpPr>
            <a:spLocks noGrp="1"/>
          </p:cNvSpPr>
          <p:nvPr>
            <p:ph type="title"/>
          </p:nvPr>
        </p:nvSpPr>
        <p:spPr/>
        <p:txBody>
          <a:bodyPr/>
          <a:lstStyle/>
          <a:p>
            <a:r>
              <a:rPr lang="en-US" b="1" u="sng" dirty="0">
                <a:solidFill>
                  <a:schemeClr val="accent1"/>
                </a:solidFill>
              </a:rPr>
              <a:t>CORRELATION</a:t>
            </a:r>
            <a:r>
              <a:rPr lang="en-US" b="1" dirty="0">
                <a:solidFill>
                  <a:schemeClr val="accent1"/>
                </a:solidFill>
              </a:rPr>
              <a:t> </a:t>
            </a:r>
            <a:r>
              <a:rPr lang="en-US" b="1" u="sng" dirty="0">
                <a:solidFill>
                  <a:schemeClr val="accent1"/>
                </a:solidFill>
              </a:rPr>
              <a:t>HEATMAP</a:t>
            </a:r>
            <a:r>
              <a:rPr lang="en-US" b="1" dirty="0">
                <a:solidFill>
                  <a:schemeClr val="accent1"/>
                </a:solidFill>
              </a:rPr>
              <a:t> </a:t>
            </a:r>
            <a:r>
              <a:rPr lang="en-US" b="1" u="sng" dirty="0">
                <a:solidFill>
                  <a:schemeClr val="accent1"/>
                </a:solidFill>
              </a:rPr>
              <a:t>WITH</a:t>
            </a:r>
            <a:r>
              <a:rPr lang="en-US" b="1" dirty="0">
                <a:solidFill>
                  <a:schemeClr val="accent1"/>
                </a:solidFill>
              </a:rPr>
              <a:t> </a:t>
            </a:r>
            <a:r>
              <a:rPr lang="en-US" b="1" u="sng" dirty="0">
                <a:solidFill>
                  <a:schemeClr val="accent1"/>
                </a:solidFill>
              </a:rPr>
              <a:t>VALUES</a:t>
            </a:r>
            <a:r>
              <a:rPr lang="en-US" b="1" dirty="0">
                <a:solidFill>
                  <a:schemeClr val="accent1"/>
                </a:solidFill>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5AD45176-2834-5C1C-5F26-35030641E2EF}"/>
              </a:ext>
            </a:extLst>
          </p:cNvPr>
          <p:cNvSpPr>
            <a:spLocks noGrp="1"/>
          </p:cNvSpPr>
          <p:nvPr>
            <p:ph sz="half" idx="1"/>
          </p:nvPr>
        </p:nvSpPr>
        <p:spPr>
          <a:xfrm>
            <a:off x="678712" y="1782867"/>
            <a:ext cx="5263242" cy="4664303"/>
          </a:xfrm>
        </p:spPr>
        <p:txBody>
          <a:bodyPr vert="horz" lIns="91440" tIns="45720" rIns="91440" bIns="45720" rtlCol="0" anchor="t">
            <a:normAutofit fontScale="55000" lnSpcReduction="20000"/>
          </a:bodyPr>
          <a:lstStyle/>
          <a:p>
            <a:pPr marL="0" indent="0">
              <a:buNone/>
            </a:pPr>
            <a:r>
              <a:rPr lang="en-US" b="1" dirty="0">
                <a:ea typeface="+mn-lt"/>
                <a:cs typeface="+mn-lt"/>
              </a:rPr>
              <a:t>Strong Positive Relationships</a:t>
            </a:r>
            <a:r>
              <a:rPr lang="en-US" dirty="0">
                <a:ea typeface="+mn-lt"/>
                <a:cs typeface="+mn-lt"/>
              </a:rPr>
              <a:t>:</a:t>
            </a:r>
            <a:endParaRPr lang="en-US" dirty="0"/>
          </a:p>
          <a:p>
            <a:pPr marL="0" indent="0">
              <a:buNone/>
            </a:pPr>
            <a:r>
              <a:rPr lang="en-US" dirty="0">
                <a:ea typeface="+mn-lt"/>
                <a:cs typeface="+mn-lt"/>
              </a:rPr>
              <a:t>1.There are strong positive correlations between the stock market attributes such as Open, High, Low, Close, and Adjusted Close prices.</a:t>
            </a:r>
            <a:endParaRPr lang="en-US" dirty="0"/>
          </a:p>
          <a:p>
            <a:pPr marL="0" indent="0">
              <a:buNone/>
            </a:pPr>
            <a:r>
              <a:rPr lang="en-US" dirty="0">
                <a:ea typeface="+mn-lt"/>
                <a:cs typeface="+mn-lt"/>
              </a:rPr>
              <a:t>2.This suggests that these variables tend to move in the same direction; as one increases, the others also tend to increase.</a:t>
            </a:r>
            <a:endParaRPr lang="en-US" dirty="0"/>
          </a:p>
          <a:p>
            <a:pPr>
              <a:buNone/>
            </a:pPr>
            <a:r>
              <a:rPr lang="en-US" b="1" dirty="0">
                <a:ea typeface="+mn-lt"/>
                <a:cs typeface="+mn-lt"/>
              </a:rPr>
              <a:t>Heatmap Values:</a:t>
            </a:r>
            <a:endParaRPr lang="en-US" b="1" dirty="0"/>
          </a:p>
          <a:p>
            <a:pPr>
              <a:buNone/>
            </a:pPr>
            <a:r>
              <a:rPr lang="en-US" dirty="0">
                <a:ea typeface="+mn-lt"/>
                <a:cs typeface="+mn-lt"/>
              </a:rPr>
              <a:t>1.The values in the heatmap likely range from -1 to 1, where values closer to 1 indicate a strong positive correlation.</a:t>
            </a:r>
            <a:endParaRPr lang="en-US" dirty="0"/>
          </a:p>
          <a:p>
            <a:pPr>
              <a:buNone/>
            </a:pPr>
            <a:r>
              <a:rPr lang="en-US" dirty="0">
                <a:ea typeface="+mn-lt"/>
                <a:cs typeface="+mn-lt"/>
              </a:rPr>
              <a:t>2.High correlation coefficients (close to 1) between these attributes are expected because they are all related to the stock’s daily performance.</a:t>
            </a:r>
            <a:endParaRPr lang="en-US" dirty="0"/>
          </a:p>
          <a:p>
            <a:pPr>
              <a:buNone/>
            </a:pPr>
            <a:r>
              <a:rPr lang="en-US" b="1" dirty="0">
                <a:ea typeface="+mn-lt"/>
                <a:cs typeface="+mn-lt"/>
              </a:rPr>
              <a:t>Implications for Analysis</a:t>
            </a:r>
            <a:r>
              <a:rPr lang="en-US" dirty="0">
                <a:ea typeface="+mn-lt"/>
                <a:cs typeface="+mn-lt"/>
              </a:rPr>
              <a:t>:</a:t>
            </a:r>
            <a:endParaRPr lang="en-US" dirty="0"/>
          </a:p>
          <a:p>
            <a:pPr>
              <a:buNone/>
            </a:pPr>
            <a:r>
              <a:rPr lang="en-US" dirty="0">
                <a:ea typeface="+mn-lt"/>
                <a:cs typeface="+mn-lt"/>
              </a:rPr>
              <a:t>1.Such strong correlations might imply that any of these variables could be used as a proxy for the others in further analyses.</a:t>
            </a:r>
            <a:endParaRPr lang="en-US" dirty="0"/>
          </a:p>
          <a:p>
            <a:pPr>
              <a:buNone/>
            </a:pPr>
            <a:r>
              <a:rPr lang="en-US" dirty="0">
                <a:ea typeface="+mn-lt"/>
                <a:cs typeface="+mn-lt"/>
              </a:rPr>
              <a:t>2.However, multicollinearity should be considered if you’re planning to use these variables in predictive modeling, as it can affect the model’s performance.</a:t>
            </a:r>
            <a:endParaRPr lang="en-US" dirty="0"/>
          </a:p>
          <a:p>
            <a:pPr>
              <a:buNone/>
            </a:pPr>
            <a:endParaRPr lang="en-US" dirty="0"/>
          </a:p>
          <a:p>
            <a:pPr>
              <a:buNone/>
            </a:pPr>
            <a:endParaRPr lang="en-US" dirty="0"/>
          </a:p>
          <a:p>
            <a:pPr marL="0" indent="0">
              <a:buNone/>
            </a:pPr>
            <a:endParaRPr lang="en-US" dirty="0"/>
          </a:p>
          <a:p>
            <a:endParaRPr lang="en-US" dirty="0"/>
          </a:p>
        </p:txBody>
      </p:sp>
      <p:pic>
        <p:nvPicPr>
          <p:cNvPr id="5" name="Content Placeholder 4" descr="A screenshot of a graph">
            <a:extLst>
              <a:ext uri="{FF2B5EF4-FFF2-40B4-BE49-F238E27FC236}">
                <a16:creationId xmlns:a16="http://schemas.microsoft.com/office/drawing/2014/main" id="{47976DDD-29C3-811D-CB36-C105096CC379}"/>
              </a:ext>
            </a:extLst>
          </p:cNvPr>
          <p:cNvPicPr>
            <a:picLocks noGrp="1" noChangeAspect="1"/>
          </p:cNvPicPr>
          <p:nvPr>
            <p:ph sz="half" idx="2"/>
          </p:nvPr>
        </p:nvPicPr>
        <p:blipFill>
          <a:blip r:embed="rId2"/>
          <a:stretch>
            <a:fillRect/>
          </a:stretch>
        </p:blipFill>
        <p:spPr>
          <a:xfrm>
            <a:off x="6172200" y="2043906"/>
            <a:ext cx="5181600" cy="3914775"/>
          </a:xfrm>
        </p:spPr>
      </p:pic>
      <p:pic>
        <p:nvPicPr>
          <p:cNvPr id="7" name="Picture 6">
            <a:extLst>
              <a:ext uri="{FF2B5EF4-FFF2-40B4-BE49-F238E27FC236}">
                <a16:creationId xmlns:a16="http://schemas.microsoft.com/office/drawing/2014/main" id="{0F55813A-81DA-55CD-0F85-6ECBFEECC7BC}"/>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1373613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C0ED-5E70-57CE-C40D-5DFDD8F6AAD2}"/>
              </a:ext>
            </a:extLst>
          </p:cNvPr>
          <p:cNvSpPr>
            <a:spLocks noGrp="1"/>
          </p:cNvSpPr>
          <p:nvPr>
            <p:ph type="title"/>
          </p:nvPr>
        </p:nvSpPr>
        <p:spPr/>
        <p:txBody>
          <a:bodyPr/>
          <a:lstStyle/>
          <a:p>
            <a:r>
              <a:rPr lang="en-US" b="1" u="sng" dirty="0">
                <a:solidFill>
                  <a:schemeClr val="accent1"/>
                </a:solidFill>
              </a:rPr>
              <a:t>BOXPLOT</a:t>
            </a:r>
            <a:r>
              <a:rPr lang="en-US" b="1" dirty="0">
                <a:solidFill>
                  <a:schemeClr val="accent1"/>
                </a:solidFill>
              </a:rPr>
              <a:t>:</a:t>
            </a:r>
          </a:p>
        </p:txBody>
      </p:sp>
      <p:sp>
        <p:nvSpPr>
          <p:cNvPr id="3" name="Content Placeholder 2">
            <a:extLst>
              <a:ext uri="{FF2B5EF4-FFF2-40B4-BE49-F238E27FC236}">
                <a16:creationId xmlns:a16="http://schemas.microsoft.com/office/drawing/2014/main" id="{6B021107-87AD-3A29-F0E7-CCF11D34F906}"/>
              </a:ext>
            </a:extLst>
          </p:cNvPr>
          <p:cNvSpPr>
            <a:spLocks noGrp="1"/>
          </p:cNvSpPr>
          <p:nvPr>
            <p:ph sz="half" idx="1"/>
          </p:nvPr>
        </p:nvSpPr>
        <p:spPr/>
        <p:txBody>
          <a:bodyPr vert="horz" lIns="91440" tIns="45720" rIns="91440" bIns="45720" rtlCol="0" anchor="t">
            <a:normAutofit lnSpcReduction="10000"/>
          </a:bodyPr>
          <a:lstStyle/>
          <a:p>
            <a:r>
              <a:rPr lang="en-US" b="1" dirty="0">
                <a:ea typeface="+mn-lt"/>
                <a:cs typeface="+mn-lt"/>
              </a:rPr>
              <a:t>Uniformity</a:t>
            </a:r>
            <a:r>
              <a:rPr lang="en-US" dirty="0">
                <a:ea typeface="+mn-lt"/>
                <a:cs typeface="+mn-lt"/>
              </a:rPr>
              <a:t>: The identical nature of the candlesticks suggests that this may be a stylized representation rather than actual data.</a:t>
            </a:r>
            <a:endParaRPr lang="en-US" dirty="0"/>
          </a:p>
          <a:p>
            <a:r>
              <a:rPr lang="en-US" b="1" dirty="0">
                <a:ea typeface="+mn-lt"/>
                <a:cs typeface="+mn-lt"/>
              </a:rPr>
              <a:t>Lack of Variability</a:t>
            </a:r>
            <a:r>
              <a:rPr lang="en-US" dirty="0">
                <a:ea typeface="+mn-lt"/>
                <a:cs typeface="+mn-lt"/>
              </a:rPr>
              <a:t>: If this were actual stock data, the lack of variability would be highly unusual, as it would indicate no change in price over multiple periods, which is rare in a dynamic market.</a:t>
            </a:r>
            <a:endParaRPr lang="en-US" dirty="0"/>
          </a:p>
          <a:p>
            <a:endParaRPr lang="en-US" dirty="0"/>
          </a:p>
          <a:p>
            <a:endParaRPr lang="en-US" dirty="0"/>
          </a:p>
        </p:txBody>
      </p:sp>
      <p:pic>
        <p:nvPicPr>
          <p:cNvPr id="14" name="Content Placeholder 13" descr="A screenshot of a graph">
            <a:extLst>
              <a:ext uri="{FF2B5EF4-FFF2-40B4-BE49-F238E27FC236}">
                <a16:creationId xmlns:a16="http://schemas.microsoft.com/office/drawing/2014/main" id="{49906066-F670-0282-DA93-4F959499A1FF}"/>
              </a:ext>
            </a:extLst>
          </p:cNvPr>
          <p:cNvPicPr>
            <a:picLocks noGrp="1" noChangeAspect="1"/>
          </p:cNvPicPr>
          <p:nvPr>
            <p:ph sz="half" idx="2"/>
          </p:nvPr>
        </p:nvPicPr>
        <p:blipFill>
          <a:blip r:embed="rId2"/>
          <a:stretch>
            <a:fillRect/>
          </a:stretch>
        </p:blipFill>
        <p:spPr>
          <a:xfrm>
            <a:off x="6172200" y="1896269"/>
            <a:ext cx="5181600" cy="4210050"/>
          </a:xfrm>
        </p:spPr>
      </p:pic>
      <p:pic>
        <p:nvPicPr>
          <p:cNvPr id="16" name="Picture 15">
            <a:extLst>
              <a:ext uri="{FF2B5EF4-FFF2-40B4-BE49-F238E27FC236}">
                <a16:creationId xmlns:a16="http://schemas.microsoft.com/office/drawing/2014/main" id="{13D2211C-D225-63DF-B3C5-50755B0E73DE}"/>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342730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0440-D094-5E0F-12BE-C21B6DB76DE5}"/>
              </a:ext>
            </a:extLst>
          </p:cNvPr>
          <p:cNvSpPr>
            <a:spLocks noGrp="1"/>
          </p:cNvSpPr>
          <p:nvPr>
            <p:ph type="title"/>
          </p:nvPr>
        </p:nvSpPr>
        <p:spPr/>
        <p:txBody>
          <a:bodyPr/>
          <a:lstStyle/>
          <a:p>
            <a:r>
              <a:rPr lang="en-US" b="1" u="sng" dirty="0">
                <a:solidFill>
                  <a:schemeClr val="accent1"/>
                </a:solidFill>
                <a:ea typeface="+mj-lt"/>
                <a:cs typeface="+mj-lt"/>
              </a:rPr>
              <a:t>MPL</a:t>
            </a:r>
            <a:r>
              <a:rPr lang="en-US" dirty="0">
                <a:ea typeface="+mj-lt"/>
                <a:cs typeface="+mj-lt"/>
              </a:rPr>
              <a:t> </a:t>
            </a:r>
            <a:r>
              <a:rPr lang="en-US" b="1" u="sng" dirty="0">
                <a:solidFill>
                  <a:schemeClr val="accent1"/>
                </a:solidFill>
                <a:ea typeface="+mj-lt"/>
                <a:cs typeface="+mj-lt"/>
              </a:rPr>
              <a:t>FINANCE</a:t>
            </a:r>
            <a:r>
              <a:rPr lang="en-US" dirty="0">
                <a:ea typeface="+mj-lt"/>
                <a:cs typeface="+mj-lt"/>
              </a:rPr>
              <a:t> :</a:t>
            </a:r>
            <a:endParaRPr lang="en-US" dirty="0"/>
          </a:p>
        </p:txBody>
      </p:sp>
      <p:sp>
        <p:nvSpPr>
          <p:cNvPr id="3" name="Content Placeholder 2">
            <a:extLst>
              <a:ext uri="{FF2B5EF4-FFF2-40B4-BE49-F238E27FC236}">
                <a16:creationId xmlns:a16="http://schemas.microsoft.com/office/drawing/2014/main" id="{DEBBF82D-E285-C90A-D19E-3490A4802EA3}"/>
              </a:ext>
            </a:extLst>
          </p:cNvPr>
          <p:cNvSpPr>
            <a:spLocks noGrp="1"/>
          </p:cNvSpPr>
          <p:nvPr>
            <p:ph sz="half" idx="1"/>
          </p:nvPr>
        </p:nvSpPr>
        <p:spPr>
          <a:xfrm>
            <a:off x="838200" y="1825625"/>
            <a:ext cx="5263242" cy="4079195"/>
          </a:xfrm>
        </p:spPr>
        <p:txBody>
          <a:bodyPr vert="horz" lIns="91440" tIns="45720" rIns="91440" bIns="45720" rtlCol="0" anchor="t">
            <a:normAutofit fontScale="70000" lnSpcReduction="20000"/>
          </a:bodyPr>
          <a:lstStyle/>
          <a:p>
            <a:r>
              <a:rPr lang="en-US" b="1" dirty="0">
                <a:solidFill>
                  <a:srgbClr val="156082"/>
                </a:solidFill>
                <a:ea typeface="+mn-lt"/>
                <a:cs typeface="+mn-lt"/>
              </a:rPr>
              <a:t>Steady Growth: The stock price of Reliance has shown a steady increase over the years, indicating consistent growth.</a:t>
            </a:r>
            <a:endParaRPr lang="en-US" b="1" dirty="0">
              <a:solidFill>
                <a:srgbClr val="156082"/>
              </a:solidFill>
            </a:endParaRPr>
          </a:p>
          <a:p>
            <a:r>
              <a:rPr lang="en-US" b="1" dirty="0">
                <a:solidFill>
                  <a:srgbClr val="156082"/>
                </a:solidFill>
                <a:ea typeface="+mn-lt"/>
                <a:cs typeface="+mn-lt"/>
              </a:rPr>
              <a:t>Recent Rapid Rise: There appears to be a rapid rise in the stock price in the more recent years, which could be due to various factors such as company growth, market conditions, or investor sentiment.</a:t>
            </a:r>
            <a:endParaRPr lang="en-US" b="1" dirty="0">
              <a:solidFill>
                <a:srgbClr val="156082"/>
              </a:solidFill>
            </a:endParaRPr>
          </a:p>
          <a:p>
            <a:r>
              <a:rPr lang="en-US" b="1" dirty="0">
                <a:solidFill>
                  <a:srgbClr val="156082"/>
                </a:solidFill>
                <a:ea typeface="+mn-lt"/>
                <a:cs typeface="+mn-lt"/>
              </a:rPr>
              <a:t>Trading Volume: The trading volume seems to fluctuate, with some periods of high volume. High trading volumes can often correlate with significant price movements, either up or down.</a:t>
            </a:r>
            <a:endParaRPr lang="en-US" b="1" dirty="0">
              <a:solidFill>
                <a:srgbClr val="156082"/>
              </a:solidFill>
            </a:endParaRPr>
          </a:p>
          <a:p>
            <a:endParaRPr lang="en-US" b="1" dirty="0">
              <a:solidFill>
                <a:srgbClr val="156082"/>
              </a:solidFill>
            </a:endParaRPr>
          </a:p>
          <a:p>
            <a:endParaRPr lang="en-US" b="1" dirty="0">
              <a:solidFill>
                <a:srgbClr val="156082"/>
              </a:solidFill>
            </a:endParaRPr>
          </a:p>
        </p:txBody>
      </p:sp>
      <p:pic>
        <p:nvPicPr>
          <p:cNvPr id="5" name="Content Placeholder 4" descr="A graph of a stock market">
            <a:extLst>
              <a:ext uri="{FF2B5EF4-FFF2-40B4-BE49-F238E27FC236}">
                <a16:creationId xmlns:a16="http://schemas.microsoft.com/office/drawing/2014/main" id="{BBA807AE-1504-C112-8C6E-F83044302951}"/>
              </a:ext>
            </a:extLst>
          </p:cNvPr>
          <p:cNvPicPr>
            <a:picLocks noGrp="1" noChangeAspect="1"/>
          </p:cNvPicPr>
          <p:nvPr>
            <p:ph sz="half" idx="2"/>
          </p:nvPr>
        </p:nvPicPr>
        <p:blipFill>
          <a:blip r:embed="rId2"/>
          <a:stretch>
            <a:fillRect/>
          </a:stretch>
        </p:blipFill>
        <p:spPr>
          <a:xfrm>
            <a:off x="6090558" y="1678555"/>
            <a:ext cx="5263242" cy="3951514"/>
          </a:xfrm>
        </p:spPr>
      </p:pic>
      <p:pic>
        <p:nvPicPr>
          <p:cNvPr id="7" name="Picture 6">
            <a:extLst>
              <a:ext uri="{FF2B5EF4-FFF2-40B4-BE49-F238E27FC236}">
                <a16:creationId xmlns:a16="http://schemas.microsoft.com/office/drawing/2014/main" id="{C21848B4-0E00-B8F4-CF6D-29CF822F964D}"/>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943471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77BA-17A1-33CE-7BC5-8114AC57C41A}"/>
              </a:ext>
            </a:extLst>
          </p:cNvPr>
          <p:cNvSpPr>
            <a:spLocks noGrp="1"/>
          </p:cNvSpPr>
          <p:nvPr>
            <p:ph type="title"/>
          </p:nvPr>
        </p:nvSpPr>
        <p:spPr/>
        <p:txBody>
          <a:bodyPr/>
          <a:lstStyle/>
          <a:p>
            <a:r>
              <a:rPr lang="en-US" b="1" dirty="0">
                <a:solidFill>
                  <a:schemeClr val="accent1"/>
                </a:solidFill>
              </a:rPr>
              <a:t>TIME SERIES PLOT OF CLOSE PRICE:</a:t>
            </a:r>
          </a:p>
        </p:txBody>
      </p:sp>
      <p:sp>
        <p:nvSpPr>
          <p:cNvPr id="3" name="Content Placeholder 2">
            <a:extLst>
              <a:ext uri="{FF2B5EF4-FFF2-40B4-BE49-F238E27FC236}">
                <a16:creationId xmlns:a16="http://schemas.microsoft.com/office/drawing/2014/main" id="{F85A3234-30DB-5F20-C829-48EF71099AD6}"/>
              </a:ext>
            </a:extLst>
          </p:cNvPr>
          <p:cNvSpPr>
            <a:spLocks noGrp="1"/>
          </p:cNvSpPr>
          <p:nvPr>
            <p:ph sz="half" idx="1"/>
          </p:nvPr>
        </p:nvSpPr>
        <p:spPr>
          <a:xfrm>
            <a:off x="595423" y="1382234"/>
            <a:ext cx="5795171" cy="5369440"/>
          </a:xfrm>
        </p:spPr>
        <p:txBody>
          <a:bodyPr vert="horz" lIns="91440" tIns="45720" rIns="91440" bIns="45720" rtlCol="0" anchor="t">
            <a:normAutofit fontScale="55000" lnSpcReduction="20000"/>
          </a:bodyPr>
          <a:lstStyle/>
          <a:p>
            <a:r>
              <a:rPr lang="en-US" sz="2900" b="1" dirty="0">
                <a:ea typeface="+mn-lt"/>
                <a:cs typeface="+mn-lt"/>
              </a:rPr>
              <a:t>Growth Phase</a:t>
            </a:r>
            <a:r>
              <a:rPr lang="en-US" sz="2900" dirty="0">
                <a:ea typeface="+mn-lt"/>
                <a:cs typeface="+mn-lt"/>
              </a:rPr>
              <a:t>: The sharp rise after 2016 could indicate a phase of robust growth for Reliance, possibly due to successful business ventures, expansion, or positive market conditions. </a:t>
            </a:r>
            <a:endParaRPr lang="en-US" sz="2900" dirty="0"/>
          </a:p>
          <a:p>
            <a:endParaRPr lang="en-US" sz="2900" dirty="0"/>
          </a:p>
          <a:p>
            <a:r>
              <a:rPr lang="en-US" sz="2900" b="1" dirty="0">
                <a:ea typeface="+mn-lt"/>
                <a:cs typeface="+mn-lt"/>
              </a:rPr>
              <a:t>Investor Confidence</a:t>
            </a:r>
            <a:r>
              <a:rPr lang="en-US" sz="2900" dirty="0">
                <a:ea typeface="+mn-lt"/>
                <a:cs typeface="+mn-lt"/>
              </a:rPr>
              <a:t>: The consistent upward trend may also reflect increasing investor confidence in the company’s future prospects.</a:t>
            </a:r>
            <a:endParaRPr lang="en-US" sz="2900" dirty="0"/>
          </a:p>
          <a:p>
            <a:endParaRPr lang="en-US" sz="2900" dirty="0"/>
          </a:p>
          <a:p>
            <a:r>
              <a:rPr lang="en-US" sz="2900" b="1" dirty="0">
                <a:ea typeface="+mn-lt"/>
                <a:cs typeface="+mn-lt"/>
              </a:rPr>
              <a:t>Market Events</a:t>
            </a:r>
            <a:r>
              <a:rPr lang="en-US" sz="2900" dirty="0">
                <a:ea typeface="+mn-lt"/>
                <a:cs typeface="+mn-lt"/>
              </a:rPr>
              <a:t>: Specific peaks and troughs in the graph could correspond to market events, announcements, or changes in the economic environment that had an impact on Reliance’s stock value.</a:t>
            </a:r>
            <a:endParaRPr lang="en-US" sz="2900" dirty="0"/>
          </a:p>
          <a:p>
            <a:endParaRPr lang="en-US" sz="2900" dirty="0"/>
          </a:p>
          <a:p>
            <a:r>
              <a:rPr lang="en-US" sz="2900" b="1" dirty="0">
                <a:ea typeface="+mn-lt"/>
                <a:cs typeface="+mn-lt"/>
              </a:rPr>
              <a:t>Volume of Trade</a:t>
            </a:r>
            <a:r>
              <a:rPr lang="en-US" sz="2900" dirty="0">
                <a:ea typeface="+mn-lt"/>
                <a:cs typeface="+mn-lt"/>
              </a:rPr>
              <a:t>: Although not depicted in the plot, a parallel analysis of the trading volume could provide insights into the liquidity and investor interest in Reliance stocks during this period.</a:t>
            </a:r>
            <a:endParaRPr lang="en-US" sz="2900" dirty="0"/>
          </a:p>
          <a:p>
            <a:endParaRPr lang="en-US" sz="2900" dirty="0"/>
          </a:p>
          <a:p>
            <a:r>
              <a:rPr lang="en-US" sz="2900" b="1" dirty="0">
                <a:ea typeface="+mn-lt"/>
                <a:cs typeface="+mn-lt"/>
              </a:rPr>
              <a:t>Comparative Performance</a:t>
            </a:r>
            <a:r>
              <a:rPr lang="en-US" sz="2900" dirty="0">
                <a:ea typeface="+mn-lt"/>
                <a:cs typeface="+mn-lt"/>
              </a:rPr>
              <a:t>: Comparing this trend with market indices and competitors’ stock performance could offer a perspective on Reliance’s relative performance in the industry</a:t>
            </a:r>
            <a:r>
              <a:rPr lang="en-US" dirty="0">
                <a:ea typeface="+mn-lt"/>
                <a:cs typeface="+mn-lt"/>
              </a:rPr>
              <a:t>.</a:t>
            </a:r>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919B1B92-D2F0-329E-1942-504CE30ABCF0}"/>
              </a:ext>
            </a:extLst>
          </p:cNvPr>
          <p:cNvPicPr>
            <a:picLocks noGrp="1" noChangeAspect="1"/>
          </p:cNvPicPr>
          <p:nvPr>
            <p:ph sz="half" idx="2"/>
          </p:nvPr>
        </p:nvPicPr>
        <p:blipFill>
          <a:blip r:embed="rId2"/>
          <a:stretch>
            <a:fillRect/>
          </a:stretch>
        </p:blipFill>
        <p:spPr>
          <a:xfrm>
            <a:off x="6390595" y="1822791"/>
            <a:ext cx="4962524" cy="4016828"/>
          </a:xfrm>
        </p:spPr>
      </p:pic>
      <p:pic>
        <p:nvPicPr>
          <p:cNvPr id="7" name="Picture 6">
            <a:extLst>
              <a:ext uri="{FF2B5EF4-FFF2-40B4-BE49-F238E27FC236}">
                <a16:creationId xmlns:a16="http://schemas.microsoft.com/office/drawing/2014/main" id="{F1212030-2E36-BCE6-8602-E68DA7877F6A}"/>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243315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A385-C901-101E-A2BD-30D98C31D2A4}"/>
              </a:ext>
            </a:extLst>
          </p:cNvPr>
          <p:cNvSpPr>
            <a:spLocks noGrp="1"/>
          </p:cNvSpPr>
          <p:nvPr>
            <p:ph type="title"/>
          </p:nvPr>
        </p:nvSpPr>
        <p:spPr/>
        <p:txBody>
          <a:bodyPr>
            <a:normAutofit fontScale="90000"/>
          </a:bodyPr>
          <a:lstStyle/>
          <a:p>
            <a:br>
              <a:rPr lang="en-US" b="1" dirty="0">
                <a:solidFill>
                  <a:schemeClr val="accent1"/>
                </a:solidFill>
              </a:rPr>
            </a:br>
            <a:r>
              <a:rPr lang="en-US" b="1" dirty="0">
                <a:solidFill>
                  <a:schemeClr val="accent1"/>
                </a:solidFill>
              </a:rPr>
              <a:t>VOLUME PRICE RELATIONSHIP SCATTERPLOT:</a:t>
            </a:r>
            <a:br>
              <a:rPr lang="en-US" b="1" dirty="0">
                <a:solidFill>
                  <a:schemeClr val="accent1"/>
                </a:solidFill>
              </a:rPr>
            </a:br>
            <a:endParaRPr lang="en-US" dirty="0">
              <a:solidFill>
                <a:schemeClr val="accent1"/>
              </a:solidFill>
            </a:endParaRPr>
          </a:p>
        </p:txBody>
      </p:sp>
      <p:sp>
        <p:nvSpPr>
          <p:cNvPr id="3" name="Content Placeholder 2">
            <a:extLst>
              <a:ext uri="{FF2B5EF4-FFF2-40B4-BE49-F238E27FC236}">
                <a16:creationId xmlns:a16="http://schemas.microsoft.com/office/drawing/2014/main" id="{A937443B-930B-9FC2-3AC9-674DB97947E2}"/>
              </a:ext>
            </a:extLst>
          </p:cNvPr>
          <p:cNvSpPr>
            <a:spLocks noGrp="1"/>
          </p:cNvSpPr>
          <p:nvPr>
            <p:ph sz="half" idx="1"/>
          </p:nvPr>
        </p:nvSpPr>
        <p:spPr>
          <a:xfrm>
            <a:off x="754913" y="1488558"/>
            <a:ext cx="5592724" cy="5273749"/>
          </a:xfrm>
        </p:spPr>
        <p:txBody>
          <a:bodyPr vert="horz" lIns="91440" tIns="45720" rIns="91440" bIns="45720" rtlCol="0" anchor="t">
            <a:normAutofit fontScale="55000" lnSpcReduction="20000"/>
          </a:bodyPr>
          <a:lstStyle/>
          <a:p>
            <a:r>
              <a:rPr lang="en-US" sz="2900" b="1" dirty="0">
                <a:ea typeface="+mn-lt"/>
                <a:cs typeface="+mn-lt"/>
              </a:rPr>
              <a:t>Lower Volume Concentration</a:t>
            </a:r>
            <a:r>
              <a:rPr lang="en-US" sz="2900" dirty="0">
                <a:ea typeface="+mn-lt"/>
                <a:cs typeface="+mn-lt"/>
              </a:rPr>
              <a:t>: There is a concentration of data points at the lower end of the volume spectrum. This suggests that Reliance stocks were frequently traded at lower volumes.</a:t>
            </a:r>
            <a:endParaRPr lang="en-US" sz="2900" dirty="0"/>
          </a:p>
          <a:p>
            <a:endParaRPr lang="en-US" sz="2900" dirty="0"/>
          </a:p>
          <a:p>
            <a:r>
              <a:rPr lang="en-US" sz="2900" b="1" dirty="0">
                <a:ea typeface="+mn-lt"/>
                <a:cs typeface="+mn-lt"/>
              </a:rPr>
              <a:t>Price Range Distribution</a:t>
            </a:r>
            <a:r>
              <a:rPr lang="en-US" sz="2900" dirty="0">
                <a:ea typeface="+mn-lt"/>
                <a:cs typeface="+mn-lt"/>
              </a:rPr>
              <a:t>: At these lower volumes, the closing prices also tend to be lower, indicating a period or periods where the stock price was relatively stable and not highly traded.</a:t>
            </a:r>
            <a:endParaRPr lang="en-US" sz="2900" dirty="0"/>
          </a:p>
          <a:p>
            <a:endParaRPr lang="en-US" sz="2900" dirty="0"/>
          </a:p>
          <a:p>
            <a:r>
              <a:rPr lang="en-US" sz="2900" b="1" dirty="0">
                <a:ea typeface="+mn-lt"/>
                <a:cs typeface="+mn-lt"/>
              </a:rPr>
              <a:t>Volume-Price Spread</a:t>
            </a:r>
            <a:r>
              <a:rPr lang="en-US" sz="2900" dirty="0">
                <a:ea typeface="+mn-lt"/>
                <a:cs typeface="+mn-lt"/>
              </a:rPr>
              <a:t>: As the volume increases, there is a wider spread in the closing prices. This could mean that on days with higher trading volumes, the stock price experienced greater fluctuations.</a:t>
            </a:r>
            <a:endParaRPr lang="en-US" sz="2900" dirty="0"/>
          </a:p>
          <a:p>
            <a:endParaRPr lang="en-US" sz="2900" dirty="0"/>
          </a:p>
          <a:p>
            <a:r>
              <a:rPr lang="en-US" sz="2900" b="1" dirty="0">
                <a:ea typeface="+mn-lt"/>
                <a:cs typeface="+mn-lt"/>
              </a:rPr>
              <a:t>Frequency of High Volume Trades</a:t>
            </a:r>
            <a:r>
              <a:rPr lang="en-US" sz="2900" dirty="0">
                <a:ea typeface="+mn-lt"/>
                <a:cs typeface="+mn-lt"/>
              </a:rPr>
              <a:t>: The scatter plot shows fewer occurrences of high volume trades, which could be associated with specific market events or news impacting the stock.</a:t>
            </a:r>
            <a:endParaRPr lang="en-US" sz="2900" dirty="0"/>
          </a:p>
          <a:p>
            <a:endParaRPr lang="en-US" sz="2900" dirty="0"/>
          </a:p>
          <a:p>
            <a:r>
              <a:rPr lang="en-US" sz="2900" b="1" dirty="0">
                <a:ea typeface="+mn-lt"/>
                <a:cs typeface="+mn-lt"/>
              </a:rPr>
              <a:t>Potential Outliers</a:t>
            </a:r>
            <a:r>
              <a:rPr lang="en-US" sz="2900" dirty="0">
                <a:ea typeface="+mn-lt"/>
                <a:cs typeface="+mn-lt"/>
              </a:rPr>
              <a:t>: If there are data points that significantly deviate from the overall pattern, these could be outliers or anomalies that might warrant further investigation</a:t>
            </a:r>
            <a:r>
              <a:rPr lang="en-US" dirty="0">
                <a:ea typeface="+mn-lt"/>
                <a:cs typeface="+mn-lt"/>
              </a:rPr>
              <a:t>.</a:t>
            </a:r>
            <a:endParaRPr lang="en-US" dirty="0"/>
          </a:p>
          <a:p>
            <a:endParaRPr lang="en-US" dirty="0"/>
          </a:p>
        </p:txBody>
      </p:sp>
      <p:pic>
        <p:nvPicPr>
          <p:cNvPr id="5" name="Content Placeholder 4" descr="A chart with green dots&#10;&#10;Description automatically generated">
            <a:extLst>
              <a:ext uri="{FF2B5EF4-FFF2-40B4-BE49-F238E27FC236}">
                <a16:creationId xmlns:a16="http://schemas.microsoft.com/office/drawing/2014/main" id="{10DE6CD1-B8BE-E3C7-519D-F5972D8CE7A0}"/>
              </a:ext>
            </a:extLst>
          </p:cNvPr>
          <p:cNvPicPr>
            <a:picLocks noGrp="1" noChangeAspect="1"/>
          </p:cNvPicPr>
          <p:nvPr>
            <p:ph sz="half" idx="2"/>
          </p:nvPr>
        </p:nvPicPr>
        <p:blipFill>
          <a:blip r:embed="rId2"/>
          <a:stretch>
            <a:fillRect/>
          </a:stretch>
        </p:blipFill>
        <p:spPr>
          <a:xfrm>
            <a:off x="6347636" y="2313242"/>
            <a:ext cx="5006163" cy="2913461"/>
          </a:xfrm>
        </p:spPr>
      </p:pic>
      <p:pic>
        <p:nvPicPr>
          <p:cNvPr id="7" name="Picture 6">
            <a:extLst>
              <a:ext uri="{FF2B5EF4-FFF2-40B4-BE49-F238E27FC236}">
                <a16:creationId xmlns:a16="http://schemas.microsoft.com/office/drawing/2014/main" id="{A572E5C4-3C40-B483-BC29-0941379BF948}"/>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33576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2F6D-8AB5-9E0B-964E-0D8A0CD1257E}"/>
              </a:ext>
            </a:extLst>
          </p:cNvPr>
          <p:cNvSpPr>
            <a:spLocks noGrp="1"/>
          </p:cNvSpPr>
          <p:nvPr>
            <p:ph type="title"/>
          </p:nvPr>
        </p:nvSpPr>
        <p:spPr/>
        <p:txBody>
          <a:bodyPr/>
          <a:lstStyle/>
          <a:p>
            <a:r>
              <a:rPr lang="en-US" b="1" dirty="0">
                <a:solidFill>
                  <a:schemeClr val="accent1"/>
                </a:solidFill>
              </a:rPr>
              <a:t>CLOSE PRICE WITH MOVING AVERAGES:</a:t>
            </a:r>
            <a:endParaRPr lang="en-US" dirty="0">
              <a:solidFill>
                <a:schemeClr val="accent1"/>
              </a:solidFill>
            </a:endParaRPr>
          </a:p>
        </p:txBody>
      </p:sp>
      <p:sp>
        <p:nvSpPr>
          <p:cNvPr id="3" name="Content Placeholder 2">
            <a:extLst>
              <a:ext uri="{FF2B5EF4-FFF2-40B4-BE49-F238E27FC236}">
                <a16:creationId xmlns:a16="http://schemas.microsoft.com/office/drawing/2014/main" id="{2899063B-E8D8-3EF3-3673-C589CF1F32DE}"/>
              </a:ext>
            </a:extLst>
          </p:cNvPr>
          <p:cNvSpPr>
            <a:spLocks noGrp="1"/>
          </p:cNvSpPr>
          <p:nvPr>
            <p:ph sz="half" idx="1"/>
          </p:nvPr>
        </p:nvSpPr>
        <p:spPr>
          <a:xfrm>
            <a:off x="398009" y="1690688"/>
            <a:ext cx="5949628" cy="4802187"/>
          </a:xfrm>
        </p:spPr>
        <p:txBody>
          <a:bodyPr vert="horz" lIns="91440" tIns="45720" rIns="91440" bIns="45720" rtlCol="0" anchor="t">
            <a:normAutofit fontScale="47500" lnSpcReduction="20000"/>
          </a:bodyPr>
          <a:lstStyle/>
          <a:p>
            <a:r>
              <a:rPr lang="en-US" b="1" dirty="0">
                <a:ea typeface="+mn-lt"/>
                <a:cs typeface="+mn-lt"/>
              </a:rPr>
              <a:t>Upward Trend</a:t>
            </a:r>
            <a:r>
              <a:rPr lang="en-US" dirty="0">
                <a:ea typeface="+mn-lt"/>
                <a:cs typeface="+mn-lt"/>
              </a:rPr>
              <a:t>: The overall trend in the close price of Reliance stock is upward, especially after 2020, indicating a period of growth.</a:t>
            </a:r>
            <a:endParaRPr lang="en-US" dirty="0"/>
          </a:p>
          <a:p>
            <a:endParaRPr lang="en-US" dirty="0"/>
          </a:p>
          <a:p>
            <a:r>
              <a:rPr lang="en-US" b="1" dirty="0">
                <a:ea typeface="+mn-lt"/>
                <a:cs typeface="+mn-lt"/>
              </a:rPr>
              <a:t>Moving Averages</a:t>
            </a:r>
            <a:r>
              <a:rPr lang="en-US" dirty="0">
                <a:ea typeface="+mn-lt"/>
                <a:cs typeface="+mn-lt"/>
              </a:rPr>
              <a:t>: The moving averages provide a smoothed view of the trend and can help identify the direction of the stock price movement. If the close price is consistently above the moving averages, it suggests a bullish market sentiment.</a:t>
            </a:r>
            <a:endParaRPr lang="en-US" dirty="0"/>
          </a:p>
          <a:p>
            <a:endParaRPr lang="en-US" dirty="0"/>
          </a:p>
          <a:p>
            <a:r>
              <a:rPr lang="en-US" b="1" dirty="0">
                <a:ea typeface="+mn-lt"/>
                <a:cs typeface="+mn-lt"/>
              </a:rPr>
              <a:t>Price Stability</a:t>
            </a:r>
            <a:r>
              <a:rPr lang="en-US" dirty="0">
                <a:ea typeface="+mn-lt"/>
                <a:cs typeface="+mn-lt"/>
              </a:rPr>
              <a:t>: The periods where the close price and moving averages are close together may indicate stability in the stock prices.</a:t>
            </a:r>
            <a:endParaRPr lang="en-US" dirty="0"/>
          </a:p>
          <a:p>
            <a:endParaRPr lang="en-US" dirty="0"/>
          </a:p>
          <a:p>
            <a:r>
              <a:rPr lang="en-US" b="1" dirty="0">
                <a:ea typeface="+mn-lt"/>
                <a:cs typeface="+mn-lt"/>
              </a:rPr>
              <a:t>Potential Buy/Sell Signals</a:t>
            </a:r>
            <a:r>
              <a:rPr lang="en-US" dirty="0">
                <a:ea typeface="+mn-lt"/>
                <a:cs typeface="+mn-lt"/>
              </a:rPr>
              <a:t>: Crossovers of the close price with the moving averages might be used as potential buy or sell signals by traders. For instance, when the close price crosses above a moving average, it could be seen as a buy signal.</a:t>
            </a:r>
            <a:endParaRPr lang="en-US" dirty="0"/>
          </a:p>
          <a:p>
            <a:endParaRPr lang="en-US" dirty="0"/>
          </a:p>
          <a:p>
            <a:r>
              <a:rPr lang="en-US" b="1" dirty="0">
                <a:ea typeface="+mn-lt"/>
                <a:cs typeface="+mn-lt"/>
              </a:rPr>
              <a:t>Volatility</a:t>
            </a:r>
            <a:r>
              <a:rPr lang="en-US" dirty="0">
                <a:ea typeface="+mn-lt"/>
                <a:cs typeface="+mn-lt"/>
              </a:rPr>
              <a:t>: Any gaps between the close price and moving averages could indicate volatility. A widening gap may suggest increasing volatility, while a narrowing gap could indicate decreasing volatility.</a:t>
            </a:r>
            <a:endParaRPr lang="en-US" dirty="0"/>
          </a:p>
          <a:p>
            <a:endParaRPr lang="en-US" dirty="0"/>
          </a:p>
          <a:p>
            <a:r>
              <a:rPr lang="en-US" b="1" dirty="0">
                <a:ea typeface="+mn-lt"/>
                <a:cs typeface="+mn-lt"/>
              </a:rPr>
              <a:t>Long-term vs Short-term Averages</a:t>
            </a:r>
            <a:r>
              <a:rPr lang="en-US" dirty="0">
                <a:ea typeface="+mn-lt"/>
                <a:cs typeface="+mn-lt"/>
              </a:rPr>
              <a:t>: Comparing short-term moving averages (like a 50-day average) with long-term ones (like a 200-day average) can give insights into short-term versus long-term trends and momentum.</a:t>
            </a:r>
            <a:endParaRPr lang="en-US" dirty="0"/>
          </a:p>
          <a:p>
            <a:endParaRPr lang="en-US" dirty="0"/>
          </a:p>
        </p:txBody>
      </p:sp>
      <p:pic>
        <p:nvPicPr>
          <p:cNvPr id="5" name="Content Placeholder 4" descr="A graph with red and blue lines">
            <a:extLst>
              <a:ext uri="{FF2B5EF4-FFF2-40B4-BE49-F238E27FC236}">
                <a16:creationId xmlns:a16="http://schemas.microsoft.com/office/drawing/2014/main" id="{10A749B8-794F-C498-3F81-E24CBF2ACED6}"/>
              </a:ext>
            </a:extLst>
          </p:cNvPr>
          <p:cNvPicPr>
            <a:picLocks noGrp="1" noChangeAspect="1"/>
          </p:cNvPicPr>
          <p:nvPr>
            <p:ph sz="half" idx="2"/>
          </p:nvPr>
        </p:nvPicPr>
        <p:blipFill>
          <a:blip r:embed="rId2"/>
          <a:stretch>
            <a:fillRect/>
          </a:stretch>
        </p:blipFill>
        <p:spPr>
          <a:xfrm>
            <a:off x="6090558" y="2310606"/>
            <a:ext cx="5263242" cy="3381375"/>
          </a:xfrm>
        </p:spPr>
      </p:pic>
      <p:pic>
        <p:nvPicPr>
          <p:cNvPr id="6" name="Picture 5">
            <a:extLst>
              <a:ext uri="{FF2B5EF4-FFF2-40B4-BE49-F238E27FC236}">
                <a16:creationId xmlns:a16="http://schemas.microsoft.com/office/drawing/2014/main" id="{D6149D33-C670-90E7-1326-08A58363821D}"/>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1557461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4E9D-DBE2-8054-673E-A13EE4037E22}"/>
              </a:ext>
            </a:extLst>
          </p:cNvPr>
          <p:cNvSpPr>
            <a:spLocks noGrp="1"/>
          </p:cNvSpPr>
          <p:nvPr>
            <p:ph type="title"/>
          </p:nvPr>
        </p:nvSpPr>
        <p:spPr/>
        <p:txBody>
          <a:bodyPr/>
          <a:lstStyle/>
          <a:p>
            <a:r>
              <a:rPr lang="en-US" b="1" u="sng" dirty="0">
                <a:solidFill>
                  <a:schemeClr val="accent1"/>
                </a:solidFill>
              </a:rPr>
              <a:t>ACF</a:t>
            </a:r>
            <a:r>
              <a:rPr lang="en-US" b="1" dirty="0">
                <a:solidFill>
                  <a:schemeClr val="accent1"/>
                </a:solidFill>
              </a:rPr>
              <a:t> </a:t>
            </a:r>
            <a:r>
              <a:rPr lang="en-US" b="1" u="sng" dirty="0">
                <a:solidFill>
                  <a:schemeClr val="accent1"/>
                </a:solidFill>
              </a:rPr>
              <a:t>AND</a:t>
            </a:r>
            <a:r>
              <a:rPr lang="en-US" b="1" dirty="0">
                <a:solidFill>
                  <a:schemeClr val="accent1"/>
                </a:solidFill>
              </a:rPr>
              <a:t> </a:t>
            </a:r>
            <a:r>
              <a:rPr lang="en-US" b="1" u="sng" dirty="0">
                <a:solidFill>
                  <a:schemeClr val="accent1"/>
                </a:solidFill>
              </a:rPr>
              <a:t>PACF</a:t>
            </a:r>
            <a:r>
              <a:rPr lang="en-US" b="1" dirty="0">
                <a:solidFill>
                  <a:schemeClr val="accent1"/>
                </a:solidFill>
              </a:rPr>
              <a:t>:</a:t>
            </a:r>
            <a:endParaRPr lang="en-US" dirty="0">
              <a:solidFill>
                <a:schemeClr val="accent1"/>
              </a:solidFill>
            </a:endParaRPr>
          </a:p>
        </p:txBody>
      </p:sp>
      <p:sp>
        <p:nvSpPr>
          <p:cNvPr id="3" name="Content Placeholder 2">
            <a:extLst>
              <a:ext uri="{FF2B5EF4-FFF2-40B4-BE49-F238E27FC236}">
                <a16:creationId xmlns:a16="http://schemas.microsoft.com/office/drawing/2014/main" id="{3D83BC87-2084-EB45-FB52-8BDA0DC76650}"/>
              </a:ext>
            </a:extLst>
          </p:cNvPr>
          <p:cNvSpPr>
            <a:spLocks noGrp="1"/>
          </p:cNvSpPr>
          <p:nvPr>
            <p:ph sz="half" idx="1"/>
          </p:nvPr>
        </p:nvSpPr>
        <p:spPr>
          <a:xfrm>
            <a:off x="838200" y="1825625"/>
            <a:ext cx="5263242" cy="1820410"/>
          </a:xfrm>
        </p:spPr>
        <p:txBody>
          <a:bodyPr vert="horz" lIns="91440" tIns="45720" rIns="91440" bIns="45720" rtlCol="0" anchor="t">
            <a:normAutofit fontScale="55000" lnSpcReduction="20000"/>
          </a:bodyPr>
          <a:lstStyle/>
          <a:p>
            <a:r>
              <a:rPr lang="en-US" b="1" dirty="0">
                <a:ea typeface="+mn-lt"/>
                <a:cs typeface="+mn-lt"/>
              </a:rPr>
              <a:t>ACF Graph Inferences</a:t>
            </a:r>
            <a:r>
              <a:rPr lang="en-US" dirty="0">
                <a:ea typeface="+mn-lt"/>
                <a:cs typeface="+mn-lt"/>
              </a:rPr>
              <a:t>:</a:t>
            </a:r>
            <a:endParaRPr lang="en-US" dirty="0"/>
          </a:p>
          <a:p>
            <a:r>
              <a:rPr lang="en-US" dirty="0">
                <a:ea typeface="+mn-lt"/>
                <a:cs typeface="+mn-lt"/>
              </a:rPr>
              <a:t>The ACF shows a gradual decline as the lags increase, which suggests a long-term positive correlation that diminishes over time. </a:t>
            </a:r>
            <a:endParaRPr lang="en-US" dirty="0"/>
          </a:p>
          <a:p>
            <a:endParaRPr lang="en-US" dirty="0"/>
          </a:p>
          <a:p>
            <a:r>
              <a:rPr lang="en-US" dirty="0">
                <a:ea typeface="+mn-lt"/>
                <a:cs typeface="+mn-lt"/>
              </a:rPr>
              <a:t>The significant spikes at specific lags could indicate a seasonal pattern or cyclical behavior in the stock prices.</a:t>
            </a:r>
            <a:endParaRPr lang="en-US" dirty="0"/>
          </a:p>
          <a:p>
            <a:endParaRPr lang="en-US" dirty="0"/>
          </a:p>
        </p:txBody>
      </p:sp>
      <p:sp>
        <p:nvSpPr>
          <p:cNvPr id="4" name="Content Placeholder 3">
            <a:extLst>
              <a:ext uri="{FF2B5EF4-FFF2-40B4-BE49-F238E27FC236}">
                <a16:creationId xmlns:a16="http://schemas.microsoft.com/office/drawing/2014/main" id="{6D546AA7-BB51-1008-BA93-ECD42755E580}"/>
              </a:ext>
            </a:extLst>
          </p:cNvPr>
          <p:cNvSpPr>
            <a:spLocks noGrp="1"/>
          </p:cNvSpPr>
          <p:nvPr>
            <p:ph sz="half" idx="2"/>
          </p:nvPr>
        </p:nvSpPr>
        <p:spPr/>
        <p:txBody>
          <a:bodyPr vert="horz" lIns="91440" tIns="45720" rIns="91440" bIns="45720" rtlCol="0" anchor="t">
            <a:normAutofit fontScale="55000" lnSpcReduction="20000"/>
          </a:bodyPr>
          <a:lstStyle/>
          <a:p>
            <a:r>
              <a:rPr lang="en-US" b="1" dirty="0">
                <a:ea typeface="+mn-lt"/>
                <a:cs typeface="+mn-lt"/>
              </a:rPr>
              <a:t>PACF Graph Inferences</a:t>
            </a:r>
            <a:r>
              <a:rPr lang="en-US" dirty="0">
                <a:ea typeface="+mn-lt"/>
                <a:cs typeface="+mn-lt"/>
              </a:rPr>
              <a:t>:</a:t>
            </a:r>
            <a:endParaRPr lang="en-US" dirty="0"/>
          </a:p>
          <a:p>
            <a:r>
              <a:rPr lang="en-US" dirty="0">
                <a:ea typeface="+mn-lt"/>
                <a:cs typeface="+mn-lt"/>
              </a:rPr>
              <a:t>The PACF graph cuts off after a few lags, which typically suggests an AR(p) model could be suitable for modeling the data.</a:t>
            </a:r>
            <a:endParaRPr lang="en-US" dirty="0"/>
          </a:p>
          <a:p>
            <a:endParaRPr lang="en-US" dirty="0"/>
          </a:p>
          <a:p>
            <a:r>
              <a:rPr lang="en-US" dirty="0">
                <a:ea typeface="+mn-lt"/>
                <a:cs typeface="+mn-lt"/>
              </a:rPr>
              <a:t>The sharp drop after the initial few lags indicates that the immediate past values have a strong influence on the current value, but this influence fades with more distant past values.</a:t>
            </a:r>
            <a:endParaRPr lang="en-US" dirty="0"/>
          </a:p>
          <a:p>
            <a:endParaRPr lang="en-US" dirty="0"/>
          </a:p>
        </p:txBody>
      </p:sp>
      <p:pic>
        <p:nvPicPr>
          <p:cNvPr id="5" name="Picture 4" descr="A graph of a function">
            <a:extLst>
              <a:ext uri="{FF2B5EF4-FFF2-40B4-BE49-F238E27FC236}">
                <a16:creationId xmlns:a16="http://schemas.microsoft.com/office/drawing/2014/main" id="{91E75EEE-B503-898E-E17F-B02EA8EFF00F}"/>
              </a:ext>
            </a:extLst>
          </p:cNvPr>
          <p:cNvPicPr>
            <a:picLocks noChangeAspect="1"/>
          </p:cNvPicPr>
          <p:nvPr/>
        </p:nvPicPr>
        <p:blipFill>
          <a:blip r:embed="rId2"/>
          <a:stretch>
            <a:fillRect/>
          </a:stretch>
        </p:blipFill>
        <p:spPr>
          <a:xfrm>
            <a:off x="834798" y="3824968"/>
            <a:ext cx="4480833" cy="2664279"/>
          </a:xfrm>
          <a:prstGeom prst="rect">
            <a:avLst/>
          </a:prstGeom>
        </p:spPr>
      </p:pic>
      <p:pic>
        <p:nvPicPr>
          <p:cNvPr id="6" name="Picture 5" descr="A graph with blue lines">
            <a:extLst>
              <a:ext uri="{FF2B5EF4-FFF2-40B4-BE49-F238E27FC236}">
                <a16:creationId xmlns:a16="http://schemas.microsoft.com/office/drawing/2014/main" id="{E4C49D6E-3E02-7A08-DDDB-32ABCFB0CEDD}"/>
              </a:ext>
            </a:extLst>
          </p:cNvPr>
          <p:cNvPicPr>
            <a:picLocks noChangeAspect="1"/>
          </p:cNvPicPr>
          <p:nvPr/>
        </p:nvPicPr>
        <p:blipFill>
          <a:blip r:embed="rId3"/>
          <a:stretch>
            <a:fillRect/>
          </a:stretch>
        </p:blipFill>
        <p:spPr>
          <a:xfrm>
            <a:off x="6718527" y="3829731"/>
            <a:ext cx="4497161" cy="2872468"/>
          </a:xfrm>
          <a:prstGeom prst="rect">
            <a:avLst/>
          </a:prstGeom>
        </p:spPr>
      </p:pic>
      <p:pic>
        <p:nvPicPr>
          <p:cNvPr id="8" name="Picture 7">
            <a:extLst>
              <a:ext uri="{FF2B5EF4-FFF2-40B4-BE49-F238E27FC236}">
                <a16:creationId xmlns:a16="http://schemas.microsoft.com/office/drawing/2014/main" id="{21AB3ED5-5E33-EAEE-BD14-70819E593913}"/>
              </a:ext>
            </a:extLst>
          </p:cNvPr>
          <p:cNvPicPr>
            <a:picLocks noChangeAspect="1"/>
          </p:cNvPicPr>
          <p:nvPr/>
        </p:nvPicPr>
        <p:blipFill>
          <a:blip r:embed="rId4"/>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158619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FD2F-3501-DC3F-6AC3-ADAFB99911D2}"/>
              </a:ext>
            </a:extLst>
          </p:cNvPr>
          <p:cNvSpPr>
            <a:spLocks noGrp="1"/>
          </p:cNvSpPr>
          <p:nvPr>
            <p:ph type="title"/>
          </p:nvPr>
        </p:nvSpPr>
        <p:spPr/>
        <p:txBody>
          <a:bodyPr/>
          <a:lstStyle/>
          <a:p>
            <a:r>
              <a:rPr lang="en-US" b="1" u="sng" dirty="0">
                <a:solidFill>
                  <a:schemeClr val="accent1"/>
                </a:solidFill>
              </a:rPr>
              <a:t>LAGGED SCATTER PLOT:</a:t>
            </a:r>
            <a:endParaRPr lang="en-US" dirty="0">
              <a:solidFill>
                <a:schemeClr val="accent1"/>
              </a:solidFill>
            </a:endParaRPr>
          </a:p>
        </p:txBody>
      </p:sp>
      <p:sp>
        <p:nvSpPr>
          <p:cNvPr id="3" name="Content Placeholder 2">
            <a:extLst>
              <a:ext uri="{FF2B5EF4-FFF2-40B4-BE49-F238E27FC236}">
                <a16:creationId xmlns:a16="http://schemas.microsoft.com/office/drawing/2014/main" id="{74CFEC2B-D3C9-FF86-7C46-6B1D4E4780D7}"/>
              </a:ext>
            </a:extLst>
          </p:cNvPr>
          <p:cNvSpPr>
            <a:spLocks noGrp="1"/>
          </p:cNvSpPr>
          <p:nvPr>
            <p:ph sz="half" idx="4294967295"/>
          </p:nvPr>
        </p:nvSpPr>
        <p:spPr>
          <a:xfrm>
            <a:off x="191386" y="1690688"/>
            <a:ext cx="6539023" cy="4802187"/>
          </a:xfrm>
        </p:spPr>
        <p:txBody>
          <a:bodyPr vert="horz" lIns="91440" tIns="45720" rIns="91440" bIns="45720" rtlCol="0" anchor="t">
            <a:normAutofit fontScale="70000" lnSpcReduction="20000"/>
          </a:bodyPr>
          <a:lstStyle/>
          <a:p>
            <a:r>
              <a:rPr lang="en-US" sz="3600" dirty="0">
                <a:ea typeface="+mn-lt"/>
                <a:cs typeface="+mn-lt"/>
              </a:rPr>
              <a:t>This pattern indicates that the stock price has momentum, meaning that if the price is moving in a certain direction, it tends to continue moving in that direction for some time. </a:t>
            </a:r>
            <a:endParaRPr lang="en-US" sz="3600" dirty="0"/>
          </a:p>
          <a:p>
            <a:endParaRPr lang="en-US" sz="3600" dirty="0"/>
          </a:p>
          <a:p>
            <a:r>
              <a:rPr lang="en-US" sz="3600" dirty="0">
                <a:ea typeface="+mn-lt"/>
                <a:cs typeface="+mn-lt"/>
              </a:rPr>
              <a:t>The density of points near the origin could imply that smaller price changes are more common than larger price changes.</a:t>
            </a:r>
            <a:endParaRPr lang="en-US" sz="3600" dirty="0"/>
          </a:p>
          <a:p>
            <a:endParaRPr lang="en-US" sz="3600" dirty="0"/>
          </a:p>
          <a:p>
            <a:r>
              <a:rPr lang="en-US" sz="3600" dirty="0">
                <a:ea typeface="+mn-lt"/>
                <a:cs typeface="+mn-lt"/>
              </a:rPr>
              <a:t>Since the points do not deviate significantly from the line of best fit, this implies low volatility in the stock price movements at these specific lags.</a:t>
            </a:r>
            <a:endParaRPr lang="en-US" sz="3600" dirty="0"/>
          </a:p>
          <a:p>
            <a:endParaRPr lang="en-US" dirty="0"/>
          </a:p>
        </p:txBody>
      </p:sp>
      <p:pic>
        <p:nvPicPr>
          <p:cNvPr id="5" name="Content Placeholder 4" descr="A blue dotted line on a white background&#10;&#10;Description automatically generated">
            <a:extLst>
              <a:ext uri="{FF2B5EF4-FFF2-40B4-BE49-F238E27FC236}">
                <a16:creationId xmlns:a16="http://schemas.microsoft.com/office/drawing/2014/main" id="{08D7AF1F-0235-AD91-6B89-7B84696F886E}"/>
              </a:ext>
            </a:extLst>
          </p:cNvPr>
          <p:cNvPicPr>
            <a:picLocks noGrp="1" noChangeAspect="1"/>
          </p:cNvPicPr>
          <p:nvPr>
            <p:ph sz="half" idx="4294967295"/>
          </p:nvPr>
        </p:nvPicPr>
        <p:blipFill>
          <a:blip r:embed="rId2"/>
          <a:stretch>
            <a:fillRect/>
          </a:stretch>
        </p:blipFill>
        <p:spPr>
          <a:xfrm>
            <a:off x="6929438" y="1820863"/>
            <a:ext cx="5262562" cy="3286125"/>
          </a:xfrm>
        </p:spPr>
      </p:pic>
      <p:pic>
        <p:nvPicPr>
          <p:cNvPr id="7" name="Picture 6">
            <a:extLst>
              <a:ext uri="{FF2B5EF4-FFF2-40B4-BE49-F238E27FC236}">
                <a16:creationId xmlns:a16="http://schemas.microsoft.com/office/drawing/2014/main" id="{FC981D7A-ECFC-BE41-3D45-B6FB4F2FD434}"/>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328071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476F6D-0C0B-A64D-EA9A-DB5807AE2C87}"/>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accent1"/>
                </a:solidFill>
                <a:latin typeface="+mj-lt"/>
                <a:ea typeface="+mj-ea"/>
                <a:cs typeface="+mj-cs"/>
              </a:rPr>
              <a:t>MODEL</a:t>
            </a:r>
            <a:r>
              <a:rPr lang="en-US" sz="4800" b="1" kern="1200" dirty="0">
                <a:latin typeface="+mj-lt"/>
                <a:ea typeface="+mj-ea"/>
                <a:cs typeface="+mj-cs"/>
              </a:rPr>
              <a:t> </a:t>
            </a:r>
            <a:r>
              <a:rPr lang="en-US" sz="4800" b="1" kern="1200" dirty="0">
                <a:solidFill>
                  <a:schemeClr val="accent1"/>
                </a:solidFill>
                <a:latin typeface="+mj-lt"/>
                <a:ea typeface="+mj-ea"/>
                <a:cs typeface="+mj-cs"/>
              </a:rPr>
              <a:t>BUILDING</a:t>
            </a:r>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A5DA7BC-3966-118A-AA29-6AE9DA2C9FDD}"/>
              </a:ext>
            </a:extLst>
          </p:cNvPr>
          <p:cNvPicPr>
            <a:picLocks noChangeAspect="1"/>
          </p:cNvPicPr>
          <p:nvPr/>
        </p:nvPicPr>
        <p:blipFill>
          <a:blip r:embed="rId2"/>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373762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2D6-E5B5-5909-94CF-A35D69433540}"/>
              </a:ext>
            </a:extLst>
          </p:cNvPr>
          <p:cNvSpPr>
            <a:spLocks noGrp="1"/>
          </p:cNvSpPr>
          <p:nvPr>
            <p:ph type="title"/>
          </p:nvPr>
        </p:nvSpPr>
        <p:spPr/>
        <p:txBody>
          <a:bodyPr/>
          <a:lstStyle/>
          <a:p>
            <a:r>
              <a:rPr lang="en-US" b="1" dirty="0">
                <a:solidFill>
                  <a:schemeClr val="accent1"/>
                </a:solidFill>
              </a:rPr>
              <a:t>BUSINESS OBJECTIVE:</a:t>
            </a:r>
            <a:endParaRPr lang="en-US" dirty="0"/>
          </a:p>
        </p:txBody>
      </p:sp>
      <p:sp>
        <p:nvSpPr>
          <p:cNvPr id="3" name="Content Placeholder 2">
            <a:extLst>
              <a:ext uri="{FF2B5EF4-FFF2-40B4-BE49-F238E27FC236}">
                <a16:creationId xmlns:a16="http://schemas.microsoft.com/office/drawing/2014/main" id="{AB488351-5A08-AEC5-FCA9-C76E4F3DBB3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Business Objective:</a:t>
            </a:r>
            <a:endParaRPr lang="en-US" dirty="0"/>
          </a:p>
          <a:p>
            <a:r>
              <a:rPr lang="en-US" dirty="0">
                <a:ea typeface="+mn-lt"/>
                <a:cs typeface="+mn-lt"/>
              </a:rPr>
              <a:t>Predict the Reliance Industries Stock Price for the next 1 year.</a:t>
            </a:r>
            <a:endParaRPr lang="en-US" dirty="0"/>
          </a:p>
          <a:p>
            <a:r>
              <a:rPr lang="en-US" dirty="0">
                <a:ea typeface="+mn-lt"/>
                <a:cs typeface="+mn-lt"/>
              </a:rPr>
              <a:t>The Open, High, Low and Close prices that you need to obtain from the web for day,</a:t>
            </a:r>
            <a:endParaRPr lang="en-US" dirty="0"/>
          </a:p>
          <a:p>
            <a:r>
              <a:rPr lang="en-US" dirty="0">
                <a:ea typeface="+mn-lt"/>
                <a:cs typeface="+mn-lt"/>
              </a:rPr>
              <a:t>starting from April 2000 to March 2024 for Reliance Industries stock.</a:t>
            </a:r>
            <a:endParaRPr lang="en-US" dirty="0"/>
          </a:p>
          <a:p>
            <a:r>
              <a:rPr lang="en-US" dirty="0">
                <a:ea typeface="+mn-lt"/>
                <a:cs typeface="+mn-lt"/>
              </a:rPr>
              <a:t>Split the last year into a test set- to build a model to predict stock price.</a:t>
            </a:r>
            <a:endParaRPr lang="en-US" dirty="0"/>
          </a:p>
          <a:p>
            <a:r>
              <a:rPr lang="en-US" dirty="0">
                <a:ea typeface="+mn-lt"/>
                <a:cs typeface="+mn-lt"/>
              </a:rPr>
              <a:t> Find short term, &amp;amp; long term trends.</a:t>
            </a:r>
            <a:endParaRPr lang="en-US" dirty="0"/>
          </a:p>
          <a:p>
            <a:r>
              <a:rPr lang="en-US" dirty="0">
                <a:ea typeface="+mn-lt"/>
                <a:cs typeface="+mn-lt"/>
              </a:rPr>
              <a:t>Understand how it is impacted from external factors or any big external events.</a:t>
            </a:r>
            <a:endParaRPr lang="en-US" dirty="0"/>
          </a:p>
          <a:p>
            <a:r>
              <a:rPr lang="en-US" dirty="0">
                <a:ea typeface="+mn-lt"/>
                <a:cs typeface="+mn-lt"/>
              </a:rPr>
              <a:t>Forecast for next 1 year.</a:t>
            </a:r>
            <a:endParaRPr lang="en-US" dirty="0"/>
          </a:p>
        </p:txBody>
      </p:sp>
      <p:pic>
        <p:nvPicPr>
          <p:cNvPr id="4" name="Picture 3">
            <a:extLst>
              <a:ext uri="{FF2B5EF4-FFF2-40B4-BE49-F238E27FC236}">
                <a16:creationId xmlns:a16="http://schemas.microsoft.com/office/drawing/2014/main" id="{4ED66878-D743-1AF4-B908-30956A176F51}"/>
              </a:ext>
            </a:extLst>
          </p:cNvPr>
          <p:cNvPicPr>
            <a:picLocks noChangeAspect="1"/>
          </p:cNvPicPr>
          <p:nvPr/>
        </p:nvPicPr>
        <p:blipFill>
          <a:blip r:embed="rId2"/>
          <a:stretch>
            <a:fillRect/>
          </a:stretch>
        </p:blipFill>
        <p:spPr>
          <a:xfrm>
            <a:off x="10140724" y="157843"/>
            <a:ext cx="1190625" cy="419100"/>
          </a:xfrm>
          <a:prstGeom prst="rect">
            <a:avLst/>
          </a:prstGeom>
        </p:spPr>
      </p:pic>
    </p:spTree>
    <p:extLst>
      <p:ext uri="{BB962C8B-B14F-4D97-AF65-F5344CB8AC3E}">
        <p14:creationId xmlns:p14="http://schemas.microsoft.com/office/powerpoint/2010/main" val="257206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BEC80-E3A7-7B6D-69AE-EB1705C94A89}"/>
              </a:ext>
            </a:extLst>
          </p:cNvPr>
          <p:cNvSpPr>
            <a:spLocks noGrp="1"/>
          </p:cNvSpPr>
          <p:nvPr>
            <p:ph type="title"/>
          </p:nvPr>
        </p:nvSpPr>
        <p:spPr>
          <a:xfrm>
            <a:off x="754563" y="627993"/>
            <a:ext cx="9762088" cy="5610331"/>
          </a:xfrm>
        </p:spPr>
        <p:txBody>
          <a:bodyPr vert="horz" lIns="91440" tIns="45720" rIns="91440" bIns="45720" rtlCol="0" anchor="b">
            <a:normAutofit fontScale="90000"/>
          </a:bodyPr>
          <a:lstStyle/>
          <a:p>
            <a:r>
              <a:rPr lang="en-US" sz="2900" b="1" u="sng" kern="1200" dirty="0">
                <a:latin typeface="+mj-lt"/>
                <a:ea typeface="+mj-ea"/>
                <a:cs typeface="+mj-cs"/>
              </a:rPr>
              <a:t>MODEL</a:t>
            </a:r>
            <a:r>
              <a:rPr lang="en-US" sz="2900" b="1" kern="1200" dirty="0">
                <a:latin typeface="+mj-lt"/>
                <a:ea typeface="+mj-ea"/>
                <a:cs typeface="+mj-cs"/>
              </a:rPr>
              <a:t> </a:t>
            </a:r>
            <a:r>
              <a:rPr lang="en-US" sz="2900" b="1" u="sng" kern="1200" dirty="0">
                <a:latin typeface="+mj-lt"/>
                <a:ea typeface="+mj-ea"/>
                <a:cs typeface="+mj-cs"/>
              </a:rPr>
              <a:t>SELECTION</a:t>
            </a:r>
            <a:r>
              <a:rPr lang="en-US" sz="2900" b="1" kern="1200" dirty="0">
                <a:latin typeface="+mj-lt"/>
                <a:ea typeface="+mj-ea"/>
                <a:cs typeface="+mj-cs"/>
              </a:rPr>
              <a:t>:</a:t>
            </a:r>
            <a:br>
              <a:rPr lang="en-US" sz="2900" b="1" kern="1200" dirty="0"/>
            </a:br>
            <a:r>
              <a:rPr lang="en-US" sz="2900" dirty="0"/>
              <a:t>&gt;</a:t>
            </a:r>
            <a:r>
              <a:rPr lang="en-US" sz="2900" kern="1200" dirty="0">
                <a:latin typeface="+mj-lt"/>
                <a:ea typeface="+mj-ea"/>
                <a:cs typeface="+mj-cs"/>
              </a:rPr>
              <a:t>Models Utilized:</a:t>
            </a:r>
            <a:endParaRPr lang="en-US" sz="2900" b="1" kern="1200" dirty="0">
              <a:latin typeface="+mj-lt"/>
              <a:ea typeface="+mj-ea"/>
              <a:cs typeface="+mj-cs"/>
            </a:endParaRPr>
          </a:p>
          <a:p>
            <a:r>
              <a:rPr lang="en-US" sz="2900" kern="1200" dirty="0">
                <a:latin typeface="+mj-lt"/>
                <a:ea typeface="+mj-ea"/>
                <a:cs typeface="+mj-cs"/>
              </a:rPr>
              <a:t>     Random Forest</a:t>
            </a:r>
            <a:endParaRPr lang="en-US" sz="2900" kern="1200" dirty="0">
              <a:latin typeface="+mj-lt"/>
            </a:endParaRPr>
          </a:p>
          <a:p>
            <a:r>
              <a:rPr lang="en-US" sz="2900" kern="1200" dirty="0">
                <a:latin typeface="+mj-lt"/>
                <a:ea typeface="+mj-ea"/>
                <a:cs typeface="+mj-cs"/>
              </a:rPr>
              <a:t>     K-Nearest Neighbors (KNN)</a:t>
            </a:r>
            <a:endParaRPr lang="en-US" sz="2900" kern="1200" dirty="0">
              <a:latin typeface="+mj-lt"/>
            </a:endParaRPr>
          </a:p>
          <a:p>
            <a:r>
              <a:rPr lang="en-US" sz="2900" kern="1200" dirty="0">
                <a:latin typeface="+mj-lt"/>
                <a:ea typeface="+mj-ea"/>
                <a:cs typeface="+mj-cs"/>
              </a:rPr>
              <a:t>     Support Vector Machine (SVM)</a:t>
            </a:r>
            <a:endParaRPr lang="en-US" sz="2900" kern="1200" dirty="0">
              <a:latin typeface="+mj-lt"/>
            </a:endParaRPr>
          </a:p>
          <a:p>
            <a:r>
              <a:rPr lang="en-US" sz="2900" kern="1200" dirty="0">
                <a:latin typeface="+mj-lt"/>
                <a:ea typeface="+mj-ea"/>
                <a:cs typeface="+mj-cs"/>
              </a:rPr>
              <a:t>     Gated Recurrent Unit (GRU)</a:t>
            </a:r>
            <a:endParaRPr lang="en-US" sz="2900" kern="1200" dirty="0">
              <a:latin typeface="+mj-lt"/>
            </a:endParaRPr>
          </a:p>
          <a:p>
            <a:r>
              <a:rPr lang="en-US" sz="2900" kern="1200" dirty="0">
                <a:latin typeface="+mj-lt"/>
                <a:ea typeface="+mj-ea"/>
                <a:cs typeface="+mj-cs"/>
              </a:rPr>
              <a:t>     Iterative Strategic Topic Modeling (ISTM)</a:t>
            </a:r>
            <a:br>
              <a:rPr lang="en-US" sz="2900" dirty="0"/>
            </a:br>
            <a:endParaRPr lang="en-US" sz="2900" kern="1200" dirty="0">
              <a:latin typeface="+mj-lt"/>
            </a:endParaRPr>
          </a:p>
          <a:p>
            <a:r>
              <a:rPr lang="en-US" sz="2900" dirty="0"/>
              <a:t>&gt;</a:t>
            </a:r>
            <a:r>
              <a:rPr lang="en-US" sz="2900" kern="1200" dirty="0">
                <a:latin typeface="+mj-lt"/>
                <a:ea typeface="+mj-ea"/>
                <a:cs typeface="+mj-cs"/>
              </a:rPr>
              <a:t>Optimal Selection:</a:t>
            </a:r>
            <a:endParaRPr lang="en-US" sz="2900" kern="1200" dirty="0">
              <a:latin typeface="+mj-lt"/>
            </a:endParaRPr>
          </a:p>
          <a:p>
            <a:r>
              <a:rPr lang="en-US" sz="2900" kern="1200" dirty="0">
                <a:latin typeface="+mj-lt"/>
                <a:ea typeface="+mj-ea"/>
                <a:cs typeface="+mj-cs"/>
              </a:rPr>
              <a:t>Among the array of models employed, including Random Forest, KNN, SVM, GRU, and ISTM, it was evident that Iterative Strategic Topic Modeling (ISTM) stood out as the most fitting choice for our project's requirements and objectives.</a:t>
            </a:r>
            <a:endParaRPr lang="en-US" sz="2900" kern="1200" dirty="0">
              <a:latin typeface="+mj-lt"/>
            </a:endParaRPr>
          </a:p>
          <a:p>
            <a:br>
              <a:rPr lang="en-US" sz="2900" b="1" kern="1200" dirty="0"/>
            </a:br>
            <a:endParaRPr lang="en-US" sz="2900" b="1" kern="120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4ECCDA35-EE65-CACE-8108-414D32B15D2A}"/>
              </a:ext>
            </a:extLst>
          </p:cNvPr>
          <p:cNvPicPr>
            <a:picLocks noChangeAspect="1"/>
          </p:cNvPicPr>
          <p:nvPr/>
        </p:nvPicPr>
        <p:blipFill>
          <a:blip r:embed="rId2"/>
          <a:stretch>
            <a:fillRect/>
          </a:stretch>
        </p:blipFill>
        <p:spPr>
          <a:xfrm>
            <a:off x="10870746" y="162606"/>
            <a:ext cx="1200150" cy="409575"/>
          </a:xfrm>
          <a:prstGeom prst="rect">
            <a:avLst/>
          </a:prstGeom>
        </p:spPr>
      </p:pic>
    </p:spTree>
    <p:extLst>
      <p:ext uri="{BB962C8B-B14F-4D97-AF65-F5344CB8AC3E}">
        <p14:creationId xmlns:p14="http://schemas.microsoft.com/office/powerpoint/2010/main" val="395539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3199B6-72EB-57D0-790C-7A9B4534ED1C}"/>
              </a:ext>
            </a:extLst>
          </p:cNvPr>
          <p:cNvSpPr>
            <a:spLocks noGrp="1"/>
          </p:cNvSpPr>
          <p:nvPr>
            <p:ph type="title"/>
          </p:nvPr>
        </p:nvSpPr>
        <p:spPr>
          <a:xfrm>
            <a:off x="901690" y="405575"/>
            <a:ext cx="9124628" cy="1480458"/>
          </a:xfrm>
        </p:spPr>
        <p:txBody>
          <a:bodyPr vert="horz" lIns="91440" tIns="45720" rIns="91440" bIns="45720" rtlCol="0" anchor="ctr">
            <a:normAutofit fontScale="90000"/>
          </a:bodyPr>
          <a:lstStyle/>
          <a:p>
            <a:r>
              <a:rPr lang="en-US" sz="1600" b="1" u="sng" dirty="0"/>
              <a:t>TRAINING AND VALIDATION</a:t>
            </a:r>
            <a:br>
              <a:rPr lang="en-US" sz="1600" b="1" u="sng" kern="1200" dirty="0"/>
            </a:br>
            <a:br>
              <a:rPr lang="en-US" sz="1600" b="1" u="sng" kern="1200" dirty="0"/>
            </a:br>
            <a:r>
              <a:rPr lang="en-US" sz="1600" dirty="0">
                <a:latin typeface="Segoe UI"/>
                <a:cs typeface="Segoe UI"/>
              </a:rPr>
              <a:t>LSTM Model</a:t>
            </a:r>
          </a:p>
          <a:p>
            <a:r>
              <a:rPr lang="en-US" sz="1600" dirty="0">
                <a:latin typeface="Segoe UI"/>
                <a:cs typeface="Segoe UI"/>
              </a:rPr>
              <a:t>Here we are taking about 80% of the data as the training data.</a:t>
            </a:r>
          </a:p>
          <a:p>
            <a:endParaRPr lang="en-US" sz="1600" dirty="0">
              <a:latin typeface="Segoe UI"/>
              <a:cs typeface="Segoe UI"/>
            </a:endParaRPr>
          </a:p>
          <a:p>
            <a:br>
              <a:rPr lang="en-US" sz="1000" b="1" u="sng" kern="1200" dirty="0"/>
            </a:br>
            <a:br>
              <a:rPr lang="en-US" sz="1000" b="1" u="sng" kern="1200" dirty="0"/>
            </a:br>
            <a:endParaRPr lang="en-US" sz="1000" kern="1200" dirty="0">
              <a:latin typeface="+mj-lt"/>
            </a:endParaRPr>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screenshot of a computer program&#10;&#10;Description automatically generated">
            <a:extLst>
              <a:ext uri="{FF2B5EF4-FFF2-40B4-BE49-F238E27FC236}">
                <a16:creationId xmlns:a16="http://schemas.microsoft.com/office/drawing/2014/main" id="{37E2CEAB-9F20-7A69-6C2E-5ED16D4346E7}"/>
              </a:ext>
            </a:extLst>
          </p:cNvPr>
          <p:cNvPicPr>
            <a:picLocks noChangeAspect="1"/>
          </p:cNvPicPr>
          <p:nvPr/>
        </p:nvPicPr>
        <p:blipFill>
          <a:blip r:embed="rId2"/>
          <a:stretch>
            <a:fillRect/>
          </a:stretch>
        </p:blipFill>
        <p:spPr>
          <a:xfrm>
            <a:off x="637080" y="2404060"/>
            <a:ext cx="10853269" cy="3893275"/>
          </a:xfrm>
          <a:prstGeom prst="rect">
            <a:avLst/>
          </a:prstGeom>
        </p:spPr>
      </p:pic>
      <p:pic>
        <p:nvPicPr>
          <p:cNvPr id="5" name="Picture 4">
            <a:extLst>
              <a:ext uri="{FF2B5EF4-FFF2-40B4-BE49-F238E27FC236}">
                <a16:creationId xmlns:a16="http://schemas.microsoft.com/office/drawing/2014/main" id="{1A7CCC40-B9D3-2C3A-F1D2-C4DBD59A569A}"/>
              </a:ext>
            </a:extLst>
          </p:cNvPr>
          <p:cNvPicPr>
            <a:picLocks noChangeAspect="1"/>
          </p:cNvPicPr>
          <p:nvPr/>
        </p:nvPicPr>
        <p:blipFill>
          <a:blip r:embed="rId3"/>
          <a:stretch>
            <a:fillRect/>
          </a:stretch>
        </p:blipFill>
        <p:spPr>
          <a:xfrm>
            <a:off x="10285639" y="407535"/>
            <a:ext cx="1200150" cy="409575"/>
          </a:xfrm>
          <a:prstGeom prst="rect">
            <a:avLst/>
          </a:prstGeom>
        </p:spPr>
      </p:pic>
    </p:spTree>
    <p:extLst>
      <p:ext uri="{BB962C8B-B14F-4D97-AF65-F5344CB8AC3E}">
        <p14:creationId xmlns:p14="http://schemas.microsoft.com/office/powerpoint/2010/main" val="3914654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
            <a:extLst>
              <a:ext uri="{FF2B5EF4-FFF2-40B4-BE49-F238E27FC236}">
                <a16:creationId xmlns:a16="http://schemas.microsoft.com/office/drawing/2014/main" id="{74A04FE0-B138-F7DF-B865-F346957E9A12}"/>
              </a:ext>
            </a:extLst>
          </p:cNvPr>
          <p:cNvPicPr>
            <a:picLocks noChangeAspect="1"/>
          </p:cNvPicPr>
          <p:nvPr/>
        </p:nvPicPr>
        <p:blipFill>
          <a:blip r:embed="rId2"/>
          <a:stretch>
            <a:fillRect/>
          </a:stretch>
        </p:blipFill>
        <p:spPr>
          <a:xfrm>
            <a:off x="2305731" y="417739"/>
            <a:ext cx="7362825" cy="3015342"/>
          </a:xfrm>
          <a:prstGeom prst="rect">
            <a:avLst/>
          </a:prstGeom>
        </p:spPr>
      </p:pic>
      <p:pic>
        <p:nvPicPr>
          <p:cNvPr id="4" name="Picture 3" descr="A screenshot of a computer program">
            <a:extLst>
              <a:ext uri="{FF2B5EF4-FFF2-40B4-BE49-F238E27FC236}">
                <a16:creationId xmlns:a16="http://schemas.microsoft.com/office/drawing/2014/main" id="{F00F1036-C206-06FF-33C3-784A09296B5D}"/>
              </a:ext>
            </a:extLst>
          </p:cNvPr>
          <p:cNvPicPr>
            <a:picLocks noChangeAspect="1"/>
          </p:cNvPicPr>
          <p:nvPr/>
        </p:nvPicPr>
        <p:blipFill>
          <a:blip r:embed="rId3"/>
          <a:stretch>
            <a:fillRect/>
          </a:stretch>
        </p:blipFill>
        <p:spPr>
          <a:xfrm>
            <a:off x="2305050" y="3708627"/>
            <a:ext cx="7473043" cy="2720069"/>
          </a:xfrm>
          <a:prstGeom prst="rect">
            <a:avLst/>
          </a:prstGeom>
        </p:spPr>
      </p:pic>
      <p:pic>
        <p:nvPicPr>
          <p:cNvPr id="7" name="Picture 6">
            <a:extLst>
              <a:ext uri="{FF2B5EF4-FFF2-40B4-BE49-F238E27FC236}">
                <a16:creationId xmlns:a16="http://schemas.microsoft.com/office/drawing/2014/main" id="{2145640C-007C-5489-2C53-04C92BE57D1D}"/>
              </a:ext>
            </a:extLst>
          </p:cNvPr>
          <p:cNvPicPr>
            <a:picLocks noChangeAspect="1"/>
          </p:cNvPicPr>
          <p:nvPr/>
        </p:nvPicPr>
        <p:blipFill>
          <a:blip r:embed="rId4"/>
          <a:stretch>
            <a:fillRect/>
          </a:stretch>
        </p:blipFill>
        <p:spPr>
          <a:xfrm>
            <a:off x="10870746" y="162606"/>
            <a:ext cx="1200150" cy="409575"/>
          </a:xfrm>
          <a:prstGeom prst="rect">
            <a:avLst/>
          </a:prstGeom>
        </p:spPr>
      </p:pic>
    </p:spTree>
    <p:extLst>
      <p:ext uri="{BB962C8B-B14F-4D97-AF65-F5344CB8AC3E}">
        <p14:creationId xmlns:p14="http://schemas.microsoft.com/office/powerpoint/2010/main" val="57105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0C61C-C57E-BCF6-E0E4-7B6DDBE98A3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Let calculate</a:t>
            </a:r>
            <a:r>
              <a:rPr lang="en-US" sz="4800" kern="1200" dirty="0">
                <a:latin typeface="+mj-lt"/>
                <a:ea typeface="+mj-ea"/>
                <a:cs typeface="+mj-cs"/>
              </a:rPr>
              <a:t> the r2 score of our model for evaluation</a:t>
            </a:r>
          </a:p>
          <a:p>
            <a:endParaRPr lang="en-US" sz="4800" kern="1200">
              <a:solidFill>
                <a:schemeClr val="tx1"/>
              </a:solidFill>
              <a:latin typeface="+mj-lt"/>
              <a:ea typeface="+mj-ea"/>
              <a:cs typeface="+mj-cs"/>
            </a:endParaRP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64BC9586-D4CB-FC19-5C58-797ACE0F79D0}"/>
              </a:ext>
            </a:extLst>
          </p:cNvPr>
          <p:cNvPicPr>
            <a:picLocks noChangeAspect="1"/>
          </p:cNvPicPr>
          <p:nvPr/>
        </p:nvPicPr>
        <p:blipFill>
          <a:blip r:embed="rId2"/>
          <a:stretch>
            <a:fillRect/>
          </a:stretch>
        </p:blipFill>
        <p:spPr>
          <a:xfrm>
            <a:off x="10870746" y="162606"/>
            <a:ext cx="1200150" cy="409575"/>
          </a:xfrm>
          <a:prstGeom prst="rect">
            <a:avLst/>
          </a:prstGeom>
        </p:spPr>
      </p:pic>
      <p:pic>
        <p:nvPicPr>
          <p:cNvPr id="6" name="Picture 5">
            <a:extLst>
              <a:ext uri="{FF2B5EF4-FFF2-40B4-BE49-F238E27FC236}">
                <a16:creationId xmlns:a16="http://schemas.microsoft.com/office/drawing/2014/main" id="{0DCB6CED-7C77-7F68-5544-8990BB86AFFC}"/>
              </a:ext>
            </a:extLst>
          </p:cNvPr>
          <p:cNvPicPr>
            <a:picLocks noChangeAspect="1"/>
          </p:cNvPicPr>
          <p:nvPr/>
        </p:nvPicPr>
        <p:blipFill>
          <a:blip r:embed="rId3"/>
          <a:stretch>
            <a:fillRect/>
          </a:stretch>
        </p:blipFill>
        <p:spPr>
          <a:xfrm>
            <a:off x="4979322" y="1917766"/>
            <a:ext cx="6906686" cy="3252405"/>
          </a:xfrm>
          <a:prstGeom prst="rect">
            <a:avLst/>
          </a:prstGeom>
        </p:spPr>
      </p:pic>
    </p:spTree>
    <p:extLst>
      <p:ext uri="{BB962C8B-B14F-4D97-AF65-F5344CB8AC3E}">
        <p14:creationId xmlns:p14="http://schemas.microsoft.com/office/powerpoint/2010/main" val="426222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64FAD-5CCA-1A71-F63F-3D71089CBAC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br>
              <a:rPr lang="en-US" sz="1800" b="1" kern="1200">
                <a:solidFill>
                  <a:schemeClr val="tx1"/>
                </a:solidFill>
                <a:latin typeface="+mj-lt"/>
                <a:ea typeface="+mj-ea"/>
                <a:cs typeface="+mj-cs"/>
              </a:rPr>
            </a:br>
            <a:br>
              <a:rPr lang="en-US" sz="1800" b="1" kern="1200">
                <a:solidFill>
                  <a:schemeClr val="tx1"/>
                </a:solidFill>
                <a:latin typeface="+mj-lt"/>
                <a:ea typeface="+mj-ea"/>
                <a:cs typeface="+mj-cs"/>
              </a:rPr>
            </a:br>
            <a:r>
              <a:rPr lang="en-US" sz="1800" kern="1200">
                <a:solidFill>
                  <a:schemeClr val="tx1"/>
                </a:solidFill>
                <a:latin typeface="+mj-lt"/>
                <a:ea typeface="+mj-ea"/>
                <a:cs typeface="+mj-cs"/>
              </a:rPr>
              <a:t>Based on accuracy we choose LSTM model as final model</a:t>
            </a:r>
            <a:endParaRPr lang="en-US" sz="1800" b="1" kern="1200">
              <a:solidFill>
                <a:schemeClr val="tx1"/>
              </a:solidFill>
              <a:latin typeface="+mj-lt"/>
              <a:ea typeface="+mj-ea"/>
              <a:cs typeface="+mj-cs"/>
            </a:endParaRPr>
          </a:p>
          <a:p>
            <a:pPr algn="ctr"/>
            <a:r>
              <a:rPr lang="en-US" sz="1800" kern="1200">
                <a:solidFill>
                  <a:schemeClr val="tx1"/>
                </a:solidFill>
                <a:latin typeface="+mj-lt"/>
                <a:ea typeface="+mj-ea"/>
                <a:cs typeface="+mj-cs"/>
              </a:rPr>
              <a:t>LSTMs are predominantly used to learn, process, and classify sequential data because these networks can learn long-term dependencies between time steps of data. </a:t>
            </a:r>
          </a:p>
          <a:p>
            <a:pPr algn="ctr"/>
            <a:r>
              <a:rPr lang="en-US" sz="1800" kern="1200">
                <a:solidFill>
                  <a:schemeClr val="tx1"/>
                </a:solidFill>
                <a:latin typeface="+mj-lt"/>
                <a:ea typeface="+mj-ea"/>
                <a:cs typeface="+mj-cs"/>
              </a:rPr>
              <a:t>Common LSTM applications include sentiment analysis, language modeling, speech recognition, and video analysis.</a:t>
            </a:r>
          </a:p>
          <a:p>
            <a:pPr algn="ctr"/>
            <a:r>
              <a:rPr lang="en-US" sz="1800" kern="1200">
                <a:solidFill>
                  <a:schemeClr val="tx1"/>
                </a:solidFill>
                <a:latin typeface="+mj-lt"/>
                <a:ea typeface="+mj-ea"/>
                <a:cs typeface="+mj-cs"/>
              </a:rPr>
              <a:t>Long Short-Term Memory (LSTM) is a type of Recurrent Neural Network (RNN) that is specifically designed to handle sequential data, such as time series, speech, and text. </a:t>
            </a:r>
          </a:p>
          <a:p>
            <a:pPr algn="ctr"/>
            <a:r>
              <a:rPr lang="en-US" sz="1800" kern="1200">
                <a:solidFill>
                  <a:schemeClr val="tx1"/>
                </a:solidFill>
                <a:latin typeface="+mj-lt"/>
                <a:ea typeface="+mj-ea"/>
                <a:cs typeface="+mj-cs"/>
              </a:rPr>
              <a:t>LSTM networks are capable of learning long-term dependencies in sequential data, which makes them well suited for tasks such as language translation, speech recognition, and time series forecasting.</a:t>
            </a:r>
          </a:p>
          <a:p>
            <a:pPr algn="ctr"/>
            <a:endParaRPr lang="en-US" sz="1800" kern="1200">
              <a:solidFill>
                <a:schemeClr val="tx1"/>
              </a:solidFill>
              <a:latin typeface="+mj-lt"/>
              <a:ea typeface="+mj-ea"/>
              <a:cs typeface="+mj-cs"/>
            </a:endParaRPr>
          </a:p>
          <a:p>
            <a:pPr algn="ctr"/>
            <a:endParaRPr lang="en-US" sz="1800" b="1"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1D6178F7-A559-226B-391A-82D58DCEE8F4}"/>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r>
              <a:rPr lang="en-US" kern="1200">
                <a:solidFill>
                  <a:schemeClr val="tx1"/>
                </a:solidFill>
                <a:latin typeface="+mn-lt"/>
                <a:ea typeface="+mn-ea"/>
                <a:cs typeface="+mn-cs"/>
              </a:rPr>
              <a:t>FINAL MODEL</a:t>
            </a:r>
          </a:p>
        </p:txBody>
      </p:sp>
      <p:cxnSp>
        <p:nvCxnSpPr>
          <p:cNvPr id="39" name="Straight Connector 38">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84A00A-F5D7-DF20-965B-DCE667085D55}"/>
              </a:ext>
            </a:extLst>
          </p:cNvPr>
          <p:cNvPicPr>
            <a:picLocks noChangeAspect="1"/>
          </p:cNvPicPr>
          <p:nvPr/>
        </p:nvPicPr>
        <p:blipFill>
          <a:blip r:embed="rId2"/>
          <a:stretch>
            <a:fillRect/>
          </a:stretch>
        </p:blipFill>
        <p:spPr>
          <a:xfrm>
            <a:off x="9918246" y="883785"/>
            <a:ext cx="1200150" cy="409575"/>
          </a:xfrm>
          <a:prstGeom prst="rect">
            <a:avLst/>
          </a:prstGeom>
        </p:spPr>
      </p:pic>
    </p:spTree>
    <p:extLst>
      <p:ext uri="{BB962C8B-B14F-4D97-AF65-F5344CB8AC3E}">
        <p14:creationId xmlns:p14="http://schemas.microsoft.com/office/powerpoint/2010/main" val="470546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7C3-3CEF-E05D-CA1C-06AF4A6A5FD8}"/>
              </a:ext>
            </a:extLst>
          </p:cNvPr>
          <p:cNvSpPr>
            <a:spLocks noGrp="1"/>
          </p:cNvSpPr>
          <p:nvPr>
            <p:ph type="title"/>
          </p:nvPr>
        </p:nvSpPr>
        <p:spPr/>
        <p:txBody>
          <a:bodyPr/>
          <a:lstStyle/>
          <a:p>
            <a:r>
              <a:rPr lang="en-US" sz="4800" b="1" u="sng" dirty="0">
                <a:solidFill>
                  <a:schemeClr val="accent1"/>
                </a:solidFill>
              </a:rPr>
              <a:t>DEPLOYMENT</a:t>
            </a:r>
            <a:endParaRPr lang="en-US" b="1" dirty="0">
              <a:solidFill>
                <a:schemeClr val="accent1"/>
              </a:solidFill>
            </a:endParaRPr>
          </a:p>
        </p:txBody>
      </p:sp>
      <p:sp>
        <p:nvSpPr>
          <p:cNvPr id="5" name="TextBox 4">
            <a:extLst>
              <a:ext uri="{FF2B5EF4-FFF2-40B4-BE49-F238E27FC236}">
                <a16:creationId xmlns:a16="http://schemas.microsoft.com/office/drawing/2014/main" id="{CC0920FF-193F-3AD7-4348-92712352F4A0}"/>
              </a:ext>
            </a:extLst>
          </p:cNvPr>
          <p:cNvSpPr txBox="1"/>
          <p:nvPr/>
        </p:nvSpPr>
        <p:spPr>
          <a:xfrm>
            <a:off x="0" y="1648628"/>
            <a:ext cx="721994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&gt;Incorporates a pre-trained model to forecast stock prices. &gt;Demonstrates the application's capability to utilize AI for real-world solutions.</a:t>
            </a:r>
          </a:p>
          <a:p>
            <a:r>
              <a:rPr lang="en-US" dirty="0"/>
              <a:t>&gt; Implements try-except blocks to manage exceptions gracefully.</a:t>
            </a:r>
          </a:p>
          <a:p>
            <a:r>
              <a:rPr lang="en-US" dirty="0"/>
              <a:t> &gt;Ensures user-friendly error messages for better user experience. </a:t>
            </a:r>
          </a:p>
          <a:p>
            <a:r>
              <a:rPr lang="en-US" dirty="0"/>
              <a:t>&gt;Delivers predictions and messages in JSON format. Aligns with best        practices for modern API design. </a:t>
            </a:r>
          </a:p>
          <a:p>
            <a:r>
              <a:rPr lang="en-US" dirty="0"/>
              <a:t>&gt;Well-commented sections explaining functionality. </a:t>
            </a:r>
          </a:p>
          <a:p>
            <a:r>
              <a:rPr lang="en-US" dirty="0"/>
              <a:t>&gt;Enhances maintainability and future updates. Ready for deployment    with scalability in mind.</a:t>
            </a:r>
          </a:p>
          <a:p>
            <a:r>
              <a:rPr lang="en-US" dirty="0"/>
              <a:t> &gt;Compatible with various cloud platforms and containerization    technologies.</a:t>
            </a:r>
          </a:p>
          <a:p>
            <a:r>
              <a:rPr lang="en-US" dirty="0"/>
              <a:t> &gt;An innovative solution leveraging  Fast API and machine learning.</a:t>
            </a:r>
          </a:p>
          <a:p>
            <a:r>
              <a:rPr lang="en-US" dirty="0"/>
              <a:t> &gt;A testament to the power of modern web frameworks in Python. </a:t>
            </a:r>
          </a:p>
        </p:txBody>
      </p:sp>
      <p:pic>
        <p:nvPicPr>
          <p:cNvPr id="7" name="Picture 6">
            <a:extLst>
              <a:ext uri="{FF2B5EF4-FFF2-40B4-BE49-F238E27FC236}">
                <a16:creationId xmlns:a16="http://schemas.microsoft.com/office/drawing/2014/main" id="{3559C4D5-2656-9EE9-2DF7-3F941A22690F}"/>
              </a:ext>
            </a:extLst>
          </p:cNvPr>
          <p:cNvPicPr>
            <a:picLocks noChangeAspect="1"/>
          </p:cNvPicPr>
          <p:nvPr/>
        </p:nvPicPr>
        <p:blipFill>
          <a:blip r:embed="rId2"/>
          <a:stretch>
            <a:fillRect/>
          </a:stretch>
        </p:blipFill>
        <p:spPr>
          <a:xfrm>
            <a:off x="10870746" y="162606"/>
            <a:ext cx="1200150" cy="409575"/>
          </a:xfrm>
          <a:prstGeom prst="rect">
            <a:avLst/>
          </a:prstGeom>
        </p:spPr>
      </p:pic>
      <p:pic>
        <p:nvPicPr>
          <p:cNvPr id="8" name="Content Placeholder 10">
            <a:extLst>
              <a:ext uri="{FF2B5EF4-FFF2-40B4-BE49-F238E27FC236}">
                <a16:creationId xmlns:a16="http://schemas.microsoft.com/office/drawing/2014/main" id="{72E37EC9-B2E2-7B4C-8E40-C112BB53E6F7}"/>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953693" y="774700"/>
            <a:ext cx="5235585" cy="5718175"/>
          </a:xfrm>
          <a:prstGeom prst="rect">
            <a:avLst/>
          </a:prstGeom>
        </p:spPr>
      </p:pic>
    </p:spTree>
    <p:extLst>
      <p:ext uri="{BB962C8B-B14F-4D97-AF65-F5344CB8AC3E}">
        <p14:creationId xmlns:p14="http://schemas.microsoft.com/office/powerpoint/2010/main" val="935789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85CD01-C845-DDC8-4377-4B49F48100C3}"/>
              </a:ext>
            </a:extLst>
          </p:cNvPr>
          <p:cNvSpPr txBox="1"/>
          <p:nvPr/>
        </p:nvSpPr>
        <p:spPr>
          <a:xfrm rot="-10800000" flipV="1">
            <a:off x="669472" y="1543230"/>
            <a:ext cx="51516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a:t>
            </a:r>
            <a:r>
              <a:rPr lang="en-US" b="1" u="sng" dirty="0"/>
              <a:t>Welcome</a:t>
            </a:r>
            <a:r>
              <a:rPr lang="en-US" b="1" dirty="0"/>
              <a:t> </a:t>
            </a:r>
            <a:r>
              <a:rPr lang="en-US" b="1" u="sng" dirty="0"/>
              <a:t>Message</a:t>
            </a:r>
            <a:r>
              <a:rPr lang="en-US" dirty="0"/>
              <a:t>: Upon launching the application, users are greeted with a friendly welcome message. It’s like being welcomed by a host at the entrance of a financial event. </a:t>
            </a:r>
          </a:p>
        </p:txBody>
      </p:sp>
      <p:sp>
        <p:nvSpPr>
          <p:cNvPr id="6" name="TextBox 5">
            <a:extLst>
              <a:ext uri="{FF2B5EF4-FFF2-40B4-BE49-F238E27FC236}">
                <a16:creationId xmlns:a16="http://schemas.microsoft.com/office/drawing/2014/main" id="{BCFDE4E2-A7DC-45CC-0E38-012593CD46B0}"/>
              </a:ext>
            </a:extLst>
          </p:cNvPr>
          <p:cNvSpPr txBox="1"/>
          <p:nvPr/>
        </p:nvSpPr>
        <p:spPr>
          <a:xfrm>
            <a:off x="669472" y="3227614"/>
            <a:ext cx="52605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a:t>
            </a:r>
            <a:r>
              <a:rPr lang="en-US" b="1" u="sng" dirty="0"/>
              <a:t>Entering</a:t>
            </a:r>
            <a:r>
              <a:rPr lang="en-US" b="1" dirty="0"/>
              <a:t> </a:t>
            </a:r>
            <a:r>
              <a:rPr lang="en-US" b="1" u="sng" dirty="0"/>
              <a:t>the</a:t>
            </a:r>
            <a:r>
              <a:rPr lang="en-US" b="1" dirty="0"/>
              <a:t> </a:t>
            </a:r>
            <a:r>
              <a:rPr lang="en-US" b="1" u="sng" dirty="0"/>
              <a:t>Date</a:t>
            </a:r>
            <a:r>
              <a:rPr lang="en-US" dirty="0"/>
              <a:t>: Users are prompted to enter a specific date for which they want the stock price prediction. This is akin to selecting a day on a calendar to check an appointment. </a:t>
            </a:r>
          </a:p>
        </p:txBody>
      </p:sp>
      <p:pic>
        <p:nvPicPr>
          <p:cNvPr id="8" name="Picture 7">
            <a:extLst>
              <a:ext uri="{FF2B5EF4-FFF2-40B4-BE49-F238E27FC236}">
                <a16:creationId xmlns:a16="http://schemas.microsoft.com/office/drawing/2014/main" id="{0A1B7ABF-D99A-D5CD-9824-6AC70D4CF194}"/>
              </a:ext>
            </a:extLst>
          </p:cNvPr>
          <p:cNvPicPr>
            <a:picLocks noChangeAspect="1"/>
          </p:cNvPicPr>
          <p:nvPr/>
        </p:nvPicPr>
        <p:blipFill>
          <a:blip r:embed="rId2"/>
          <a:stretch>
            <a:fillRect/>
          </a:stretch>
        </p:blipFill>
        <p:spPr>
          <a:xfrm>
            <a:off x="10870746" y="162606"/>
            <a:ext cx="1200150" cy="409575"/>
          </a:xfrm>
          <a:prstGeom prst="rect">
            <a:avLst/>
          </a:prstGeom>
        </p:spPr>
      </p:pic>
      <p:pic>
        <p:nvPicPr>
          <p:cNvPr id="2" name="Content Placeholder 5">
            <a:extLst>
              <a:ext uri="{FF2B5EF4-FFF2-40B4-BE49-F238E27FC236}">
                <a16:creationId xmlns:a16="http://schemas.microsoft.com/office/drawing/2014/main" id="{86EB1788-5480-0B75-94AE-B1F8010328AD}"/>
              </a:ext>
            </a:extLst>
          </p:cNvPr>
          <p:cNvPicPr>
            <a:picLocks noGrp="1" noChangeAspect="1"/>
          </p:cNvPicPr>
          <p:nvPr/>
        </p:nvPicPr>
        <p:blipFill>
          <a:blip r:embed="rId3"/>
          <a:stretch>
            <a:fillRect/>
          </a:stretch>
        </p:blipFill>
        <p:spPr>
          <a:xfrm>
            <a:off x="5793303" y="1029903"/>
            <a:ext cx="6277593" cy="4831883"/>
          </a:xfrm>
          <a:prstGeom prst="rect">
            <a:avLst/>
          </a:prstGeom>
        </p:spPr>
      </p:pic>
    </p:spTree>
    <p:extLst>
      <p:ext uri="{BB962C8B-B14F-4D97-AF65-F5344CB8AC3E}">
        <p14:creationId xmlns:p14="http://schemas.microsoft.com/office/powerpoint/2010/main" val="3481890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7057F-EBFA-BEEE-CC58-FCB3E9438E16}"/>
              </a:ext>
            </a:extLst>
          </p:cNvPr>
          <p:cNvSpPr txBox="1"/>
          <p:nvPr/>
        </p:nvSpPr>
        <p:spPr>
          <a:xfrm>
            <a:off x="274864" y="996043"/>
            <a:ext cx="603612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r>
              <a:rPr lang="en-US" dirty="0"/>
              <a:t>1.</a:t>
            </a:r>
            <a:r>
              <a:rPr lang="en-US" b="1" u="sng" dirty="0">
                <a:ea typeface="+mn-lt"/>
                <a:cs typeface="+mn-lt"/>
              </a:rPr>
              <a:t>Clear</a:t>
            </a:r>
            <a:r>
              <a:rPr lang="en-US" b="1" dirty="0">
                <a:ea typeface="+mn-lt"/>
                <a:cs typeface="+mn-lt"/>
              </a:rPr>
              <a:t> </a:t>
            </a:r>
            <a:r>
              <a:rPr lang="en-US" b="1" u="sng" dirty="0">
                <a:ea typeface="+mn-lt"/>
                <a:cs typeface="+mn-lt"/>
              </a:rPr>
              <a:t>Visualization</a:t>
            </a:r>
            <a:r>
              <a:rPr lang="en-US" dirty="0">
                <a:ea typeface="+mn-lt"/>
                <a:cs typeface="+mn-lt"/>
              </a:rPr>
              <a:t>: The predicted stock price is displayed prominently, making it easy for users to quickly identify the key information they need. It’s akin to a well-designed dashboard that highlights the most important metrics.</a:t>
            </a:r>
            <a:endParaRPr lang="en-US" dirty="0"/>
          </a:p>
          <a:p>
            <a:endParaRPr lang="en-US" dirty="0"/>
          </a:p>
          <a:p>
            <a:endParaRPr lang="en-US" dirty="0"/>
          </a:p>
          <a:p>
            <a:endParaRPr lang="en-US" dirty="0"/>
          </a:p>
          <a:p>
            <a:r>
              <a:rPr lang="en-US" dirty="0"/>
              <a:t>2,</a:t>
            </a:r>
            <a:r>
              <a:rPr lang="en-US" b="1" u="sng" dirty="0"/>
              <a:t>Receiving</a:t>
            </a:r>
            <a:r>
              <a:rPr lang="en-US" b="1" dirty="0"/>
              <a:t> </a:t>
            </a:r>
            <a:r>
              <a:rPr lang="en-US" b="1" u="sng" dirty="0"/>
              <a:t>Predictions</a:t>
            </a:r>
            <a:r>
              <a:rPr lang="en-US" dirty="0"/>
              <a:t>: After submitting the date, the application processes the request and provides the predicted stock price. It’s like asking a financial advisor for a forecast and getting an instant response. </a:t>
            </a:r>
          </a:p>
        </p:txBody>
      </p:sp>
      <p:pic>
        <p:nvPicPr>
          <p:cNvPr id="5" name="Picture 4">
            <a:extLst>
              <a:ext uri="{FF2B5EF4-FFF2-40B4-BE49-F238E27FC236}">
                <a16:creationId xmlns:a16="http://schemas.microsoft.com/office/drawing/2014/main" id="{5C93C721-9847-970D-4CA9-4043CACC2D3A}"/>
              </a:ext>
            </a:extLst>
          </p:cNvPr>
          <p:cNvPicPr>
            <a:picLocks noChangeAspect="1"/>
          </p:cNvPicPr>
          <p:nvPr/>
        </p:nvPicPr>
        <p:blipFill>
          <a:blip r:embed="rId2"/>
          <a:stretch>
            <a:fillRect/>
          </a:stretch>
        </p:blipFill>
        <p:spPr>
          <a:xfrm>
            <a:off x="10870746" y="162606"/>
            <a:ext cx="1200150" cy="409575"/>
          </a:xfrm>
          <a:prstGeom prst="rect">
            <a:avLst/>
          </a:prstGeom>
        </p:spPr>
      </p:pic>
      <p:pic>
        <p:nvPicPr>
          <p:cNvPr id="4" name="Content Placeholder 5">
            <a:extLst>
              <a:ext uri="{FF2B5EF4-FFF2-40B4-BE49-F238E27FC236}">
                <a16:creationId xmlns:a16="http://schemas.microsoft.com/office/drawing/2014/main" id="{9AEDDA2F-FB92-2D81-652D-C7474431A723}"/>
              </a:ext>
            </a:extLst>
          </p:cNvPr>
          <p:cNvPicPr>
            <a:picLocks noGrp="1" noChangeAspect="1"/>
          </p:cNvPicPr>
          <p:nvPr/>
        </p:nvPicPr>
        <p:blipFill>
          <a:blip r:embed="rId3"/>
          <a:stretch>
            <a:fillRect/>
          </a:stretch>
        </p:blipFill>
        <p:spPr>
          <a:xfrm>
            <a:off x="6310993" y="996043"/>
            <a:ext cx="5703061" cy="4937759"/>
          </a:xfrm>
          <a:prstGeom prst="rect">
            <a:avLst/>
          </a:prstGeom>
        </p:spPr>
      </p:pic>
    </p:spTree>
    <p:extLst>
      <p:ext uri="{BB962C8B-B14F-4D97-AF65-F5344CB8AC3E}">
        <p14:creationId xmlns:p14="http://schemas.microsoft.com/office/powerpoint/2010/main" val="3808220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AF75F-687C-E3A2-155A-260263B1B064}"/>
              </a:ext>
            </a:extLst>
          </p:cNvPr>
          <p:cNvSpPr txBox="1"/>
          <p:nvPr/>
        </p:nvSpPr>
        <p:spPr>
          <a:xfrm>
            <a:off x="234044" y="478972"/>
            <a:ext cx="43352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1.</a:t>
            </a:r>
            <a:r>
              <a:rPr lang="en-US" b="1" u="sng" dirty="0"/>
              <a:t>Error</a:t>
            </a:r>
            <a:r>
              <a:rPr lang="en-US" b="1" dirty="0"/>
              <a:t> </a:t>
            </a:r>
            <a:r>
              <a:rPr lang="en-US" b="1" u="sng" dirty="0"/>
              <a:t>Handling</a:t>
            </a:r>
            <a:r>
              <a:rPr lang="en-US" dirty="0"/>
              <a:t>: If a user enters a date that’s out of range or on a public holiday when the stock market is closed, the application will inform them of the error. This is similar to an online booking system letting you know if you’ve selected a date when the service is not available. </a:t>
            </a:r>
          </a:p>
        </p:txBody>
      </p:sp>
      <p:sp>
        <p:nvSpPr>
          <p:cNvPr id="4" name="TextBox 3">
            <a:extLst>
              <a:ext uri="{FF2B5EF4-FFF2-40B4-BE49-F238E27FC236}">
                <a16:creationId xmlns:a16="http://schemas.microsoft.com/office/drawing/2014/main" id="{1BE941E7-0F1A-C1DF-BC6A-4038981B3D1D}"/>
              </a:ext>
            </a:extLst>
          </p:cNvPr>
          <p:cNvSpPr txBox="1"/>
          <p:nvPr/>
        </p:nvSpPr>
        <p:spPr>
          <a:xfrm>
            <a:off x="234043" y="3282042"/>
            <a:ext cx="40767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a:t>
            </a:r>
            <a:r>
              <a:rPr lang="en-US" b="1" u="sng" dirty="0"/>
              <a:t>User</a:t>
            </a:r>
            <a:r>
              <a:rPr lang="en-US" b="1" dirty="0"/>
              <a:t> </a:t>
            </a:r>
            <a:r>
              <a:rPr lang="en-US" b="1" u="sng" dirty="0"/>
              <a:t>Interface</a:t>
            </a:r>
            <a:r>
              <a:rPr lang="en-US" dirty="0"/>
              <a:t>: The application’s interface is straightforward, focusing on functionality without unnecessary distractions. It’s designed to be intuitive, much like using a simple yet powerful financial calculator</a:t>
            </a:r>
          </a:p>
        </p:txBody>
      </p:sp>
      <p:pic>
        <p:nvPicPr>
          <p:cNvPr id="6" name="Picture 5">
            <a:extLst>
              <a:ext uri="{FF2B5EF4-FFF2-40B4-BE49-F238E27FC236}">
                <a16:creationId xmlns:a16="http://schemas.microsoft.com/office/drawing/2014/main" id="{194895E6-7835-8CAF-BC28-229BB2517B68}"/>
              </a:ext>
            </a:extLst>
          </p:cNvPr>
          <p:cNvPicPr>
            <a:picLocks noChangeAspect="1"/>
          </p:cNvPicPr>
          <p:nvPr/>
        </p:nvPicPr>
        <p:blipFill>
          <a:blip r:embed="rId2"/>
          <a:stretch>
            <a:fillRect/>
          </a:stretch>
        </p:blipFill>
        <p:spPr>
          <a:xfrm>
            <a:off x="10870746" y="162606"/>
            <a:ext cx="1200150" cy="409575"/>
          </a:xfrm>
          <a:prstGeom prst="rect">
            <a:avLst/>
          </a:prstGeom>
        </p:spPr>
      </p:pic>
      <p:pic>
        <p:nvPicPr>
          <p:cNvPr id="5" name="Content Placeholder 5">
            <a:extLst>
              <a:ext uri="{FF2B5EF4-FFF2-40B4-BE49-F238E27FC236}">
                <a16:creationId xmlns:a16="http://schemas.microsoft.com/office/drawing/2014/main" id="{5AC2976F-1059-63E0-2B98-79452A05A85E}"/>
              </a:ext>
            </a:extLst>
          </p:cNvPr>
          <p:cNvPicPr>
            <a:picLocks noGrp="1" noChangeAspect="1"/>
          </p:cNvPicPr>
          <p:nvPr/>
        </p:nvPicPr>
        <p:blipFill>
          <a:blip r:embed="rId3"/>
          <a:stretch>
            <a:fillRect/>
          </a:stretch>
        </p:blipFill>
        <p:spPr>
          <a:xfrm>
            <a:off x="5613400" y="825527"/>
            <a:ext cx="5850466" cy="4913030"/>
          </a:xfrm>
          <a:prstGeom prst="rect">
            <a:avLst/>
          </a:prstGeom>
        </p:spPr>
      </p:pic>
    </p:spTree>
    <p:extLst>
      <p:ext uri="{BB962C8B-B14F-4D97-AF65-F5344CB8AC3E}">
        <p14:creationId xmlns:p14="http://schemas.microsoft.com/office/powerpoint/2010/main" val="271992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C6B27-7880-6DFD-816F-A19F9DF6D390}"/>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u="sng" kern="1200">
                <a:solidFill>
                  <a:schemeClr val="tx2"/>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1F6D30C5-8C73-6C46-9573-99203D4A9B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1156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BF11-3B84-209A-4178-BDE33807AE6C}"/>
              </a:ext>
            </a:extLst>
          </p:cNvPr>
          <p:cNvSpPr>
            <a:spLocks noGrp="1"/>
          </p:cNvSpPr>
          <p:nvPr>
            <p:ph type="title"/>
          </p:nvPr>
        </p:nvSpPr>
        <p:spPr/>
        <p:txBody>
          <a:bodyPr/>
          <a:lstStyle/>
          <a:p>
            <a:r>
              <a:rPr lang="en-US" b="1" dirty="0">
                <a:solidFill>
                  <a:schemeClr val="accent1"/>
                </a:solidFill>
                <a:ea typeface="+mj-lt"/>
                <a:cs typeface="+mj-lt"/>
              </a:rPr>
              <a:t>    Project</a:t>
            </a:r>
            <a:r>
              <a:rPr lang="en-US" dirty="0">
                <a:ea typeface="+mj-lt"/>
                <a:cs typeface="+mj-lt"/>
              </a:rPr>
              <a:t> </a:t>
            </a:r>
            <a:r>
              <a:rPr lang="en-US" b="1" dirty="0">
                <a:solidFill>
                  <a:schemeClr val="accent1"/>
                </a:solidFill>
                <a:ea typeface="+mj-lt"/>
                <a:cs typeface="+mj-lt"/>
              </a:rPr>
              <a:t>Architecture</a:t>
            </a:r>
            <a:r>
              <a:rPr lang="en-US" dirty="0">
                <a:ea typeface="+mj-lt"/>
                <a:cs typeface="+mj-lt"/>
              </a:rPr>
              <a:t> / </a:t>
            </a:r>
            <a:r>
              <a:rPr lang="en-US" b="1" dirty="0">
                <a:solidFill>
                  <a:schemeClr val="accent1"/>
                </a:solidFill>
                <a:ea typeface="+mj-lt"/>
                <a:cs typeface="+mj-lt"/>
              </a:rPr>
              <a:t>Project</a:t>
            </a:r>
            <a:r>
              <a:rPr lang="en-US" dirty="0">
                <a:ea typeface="+mj-lt"/>
                <a:cs typeface="+mj-lt"/>
              </a:rPr>
              <a:t> </a:t>
            </a:r>
            <a:r>
              <a:rPr lang="en-US" b="1" dirty="0">
                <a:solidFill>
                  <a:schemeClr val="accent1"/>
                </a:solidFill>
                <a:ea typeface="+mj-lt"/>
                <a:cs typeface="+mj-lt"/>
              </a:rPr>
              <a:t>Flow</a:t>
            </a:r>
            <a:endParaRPr lang="en-US" b="1" dirty="0">
              <a:solidFill>
                <a:schemeClr val="accent1"/>
              </a:solidFill>
            </a:endParaRPr>
          </a:p>
          <a:p>
            <a:endParaRPr lang="en-US" dirty="0"/>
          </a:p>
        </p:txBody>
      </p:sp>
      <p:pic>
        <p:nvPicPr>
          <p:cNvPr id="3" name="Picture 2">
            <a:extLst>
              <a:ext uri="{FF2B5EF4-FFF2-40B4-BE49-F238E27FC236}">
                <a16:creationId xmlns:a16="http://schemas.microsoft.com/office/drawing/2014/main" id="{95F70386-4D86-FB4A-F122-97DC6E0E7571}"/>
              </a:ext>
            </a:extLst>
          </p:cNvPr>
          <p:cNvPicPr>
            <a:picLocks noChangeAspect="1"/>
          </p:cNvPicPr>
          <p:nvPr/>
        </p:nvPicPr>
        <p:blipFill>
          <a:blip r:embed="rId2"/>
          <a:stretch>
            <a:fillRect/>
          </a:stretch>
        </p:blipFill>
        <p:spPr>
          <a:xfrm>
            <a:off x="9977438" y="498021"/>
            <a:ext cx="1190625" cy="419100"/>
          </a:xfrm>
          <a:prstGeom prst="rect">
            <a:avLst/>
          </a:prstGeom>
        </p:spPr>
      </p:pic>
      <p:pic>
        <p:nvPicPr>
          <p:cNvPr id="4" name="Picture 3" descr="A diagram of a process&#10;&#10;Description automatically generated">
            <a:extLst>
              <a:ext uri="{FF2B5EF4-FFF2-40B4-BE49-F238E27FC236}">
                <a16:creationId xmlns:a16="http://schemas.microsoft.com/office/drawing/2014/main" id="{F7FD5C81-800A-6231-B99C-C44BC69F4457}"/>
              </a:ext>
            </a:extLst>
          </p:cNvPr>
          <p:cNvPicPr>
            <a:picLocks noChangeAspect="1"/>
          </p:cNvPicPr>
          <p:nvPr/>
        </p:nvPicPr>
        <p:blipFill>
          <a:blip r:embed="rId3"/>
          <a:stretch>
            <a:fillRect/>
          </a:stretch>
        </p:blipFill>
        <p:spPr>
          <a:xfrm>
            <a:off x="1466170" y="1408339"/>
            <a:ext cx="8524875" cy="4857750"/>
          </a:xfrm>
          <a:prstGeom prst="rect">
            <a:avLst/>
          </a:prstGeom>
        </p:spPr>
      </p:pic>
    </p:spTree>
    <p:extLst>
      <p:ext uri="{BB962C8B-B14F-4D97-AF65-F5344CB8AC3E}">
        <p14:creationId xmlns:p14="http://schemas.microsoft.com/office/powerpoint/2010/main" val="226085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3DFCA34-0DBB-A2FD-E443-16CC8E835F56}"/>
              </a:ext>
            </a:extLst>
          </p:cNvPr>
          <p:cNvSpPr>
            <a:spLocks noGrp="1"/>
          </p:cNvSpPr>
          <p:nvPr>
            <p:ph type="title"/>
          </p:nvPr>
        </p:nvSpPr>
        <p:spPr>
          <a:xfrm>
            <a:off x="1314824" y="735106"/>
            <a:ext cx="10053763" cy="2928470"/>
          </a:xfrm>
        </p:spPr>
        <p:txBody>
          <a:bodyPr vert="horz" lIns="91440" tIns="45720" rIns="91440" bIns="45720" rtlCol="0" anchor="b">
            <a:normAutofit/>
          </a:bodyPr>
          <a:lstStyle/>
          <a:p>
            <a:br>
              <a:rPr lang="en-US" sz="1900" kern="1200" dirty="0"/>
            </a:br>
            <a:br>
              <a:rPr lang="en-US" sz="1900" kern="1200" dirty="0"/>
            </a:br>
            <a:br>
              <a:rPr lang="en-US" sz="1900" kern="1200" dirty="0"/>
            </a:br>
            <a:br>
              <a:rPr lang="en-US" sz="1900" kern="1200" dirty="0"/>
            </a:br>
            <a:r>
              <a:rPr lang="en-US" sz="1900" b="1" kern="1200" dirty="0">
                <a:solidFill>
                  <a:srgbClr val="FFFFFF"/>
                </a:solidFill>
                <a:latin typeface="+mj-lt"/>
                <a:ea typeface="+mj-ea"/>
                <a:cs typeface="+mj-cs"/>
              </a:rPr>
              <a:t>DATA COLLECTION</a:t>
            </a:r>
            <a:br>
              <a:rPr lang="en-US" sz="1900" kern="1200" dirty="0"/>
            </a:br>
            <a:br>
              <a:rPr lang="en-US" sz="1900" kern="1200" dirty="0"/>
            </a:br>
            <a:r>
              <a:rPr lang="en-US" sz="1900" kern="1200" dirty="0">
                <a:solidFill>
                  <a:srgbClr val="FFFFFF"/>
                </a:solidFill>
                <a:latin typeface="+mj-lt"/>
                <a:ea typeface="+mj-ea"/>
                <a:cs typeface="+mj-cs"/>
              </a:rPr>
              <a:t>For this project, we will be using the Y finance library to get the data, which makes it easy to process.</a:t>
            </a:r>
            <a:endParaRPr lang="en-US" sz="1900" kern="1200">
              <a:solidFill>
                <a:srgbClr val="FFFFFF"/>
              </a:solidFill>
              <a:latin typeface="+mj-lt"/>
              <a:ea typeface="+mj-ea"/>
              <a:cs typeface="+mj-cs"/>
            </a:endParaRPr>
          </a:p>
          <a:p>
            <a:r>
              <a:rPr lang="en-US" sz="1900" kern="1200" dirty="0">
                <a:solidFill>
                  <a:srgbClr val="FFFFFF"/>
                </a:solidFill>
                <a:latin typeface="+mj-lt"/>
                <a:ea typeface="+mj-ea"/>
                <a:cs typeface="+mj-cs"/>
              </a:rPr>
              <a:t>We collected data from 2000-04-03  to 2024-03-22.</a:t>
            </a:r>
            <a:endParaRPr lang="en-US" sz="1900" kern="1200">
              <a:solidFill>
                <a:srgbClr val="FFFFFF"/>
              </a:solidFill>
              <a:latin typeface="+mj-lt"/>
              <a:ea typeface="+mj-ea"/>
              <a:cs typeface="+mj-cs"/>
            </a:endParaRPr>
          </a:p>
          <a:p>
            <a:r>
              <a:rPr lang="en-US" sz="1900" kern="1200">
                <a:solidFill>
                  <a:srgbClr val="FFFFFF"/>
                </a:solidFill>
                <a:latin typeface="+mj-lt"/>
                <a:ea typeface="+mj-ea"/>
                <a:cs typeface="+mj-cs"/>
              </a:rPr>
              <a:t>But also you can download data from ‘Yahoo! Finance’ website. You can use Below link.</a:t>
            </a:r>
            <a:br>
              <a:rPr lang="en-US" sz="1900" dirty="0">
                <a:solidFill>
                  <a:srgbClr val="FFFFFF"/>
                </a:solidFill>
              </a:rPr>
            </a:br>
            <a:r>
              <a:rPr lang="en-US" sz="1900" dirty="0">
                <a:ea typeface="+mj-lt"/>
                <a:cs typeface="+mj-lt"/>
                <a:hlinkClick r:id="rId2"/>
              </a:rPr>
              <a:t>Reliance Industries Limited (RELIANCE.NS) Stock Historical Prices &amp; Data - Yahoo Finance</a:t>
            </a:r>
            <a:endParaRPr lang="en-US" sz="1900" kern="1200">
              <a:solidFill>
                <a:srgbClr val="FFFFFF"/>
              </a:solidFill>
              <a:latin typeface="+mj-lt"/>
              <a:ea typeface="+mj-ea"/>
              <a:cs typeface="+mj-cs"/>
            </a:endParaRPr>
          </a:p>
          <a:p>
            <a:endParaRPr lang="en-US" sz="19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F045E0DD-A8E6-98D0-A6F2-13B8CD8944A4}"/>
              </a:ext>
            </a:extLst>
          </p:cNvPr>
          <p:cNvPicPr>
            <a:picLocks noChangeAspect="1"/>
          </p:cNvPicPr>
          <p:nvPr/>
        </p:nvPicPr>
        <p:blipFill>
          <a:blip r:embed="rId3"/>
          <a:stretch>
            <a:fillRect/>
          </a:stretch>
        </p:blipFill>
        <p:spPr>
          <a:xfrm>
            <a:off x="10304009" y="5750379"/>
            <a:ext cx="1190625" cy="419100"/>
          </a:xfrm>
          <a:prstGeom prst="rect">
            <a:avLst/>
          </a:prstGeom>
        </p:spPr>
      </p:pic>
    </p:spTree>
    <p:extLst>
      <p:ext uri="{BB962C8B-B14F-4D97-AF65-F5344CB8AC3E}">
        <p14:creationId xmlns:p14="http://schemas.microsoft.com/office/powerpoint/2010/main" val="2119581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62B6-01E4-B76C-80E2-8536355BC693}"/>
              </a:ext>
            </a:extLst>
          </p:cNvPr>
          <p:cNvSpPr>
            <a:spLocks noGrp="1"/>
          </p:cNvSpPr>
          <p:nvPr>
            <p:ph type="title"/>
          </p:nvPr>
        </p:nvSpPr>
        <p:spPr/>
        <p:txBody>
          <a:bodyPr>
            <a:normAutofit/>
          </a:bodyPr>
          <a:lstStyle/>
          <a:p>
            <a:endParaRPr lang="en-US" dirty="0"/>
          </a:p>
          <a:p>
            <a:endParaRPr lang="en-US" dirty="0"/>
          </a:p>
        </p:txBody>
      </p:sp>
      <p:pic>
        <p:nvPicPr>
          <p:cNvPr id="3" name="Picture 2" descr="A screenshot of a computer screen&#10;&#10;Description automatically generated">
            <a:extLst>
              <a:ext uri="{FF2B5EF4-FFF2-40B4-BE49-F238E27FC236}">
                <a16:creationId xmlns:a16="http://schemas.microsoft.com/office/drawing/2014/main" id="{5929B2FE-94C8-6990-62D2-A2687F56B064}"/>
              </a:ext>
            </a:extLst>
          </p:cNvPr>
          <p:cNvPicPr>
            <a:picLocks noChangeAspect="1"/>
          </p:cNvPicPr>
          <p:nvPr/>
        </p:nvPicPr>
        <p:blipFill>
          <a:blip r:embed="rId2"/>
          <a:stretch>
            <a:fillRect/>
          </a:stretch>
        </p:blipFill>
        <p:spPr>
          <a:xfrm>
            <a:off x="2718708" y="632052"/>
            <a:ext cx="6768192" cy="5784396"/>
          </a:xfrm>
          <a:prstGeom prst="rect">
            <a:avLst/>
          </a:prstGeom>
        </p:spPr>
      </p:pic>
      <p:pic>
        <p:nvPicPr>
          <p:cNvPr id="4" name="Picture 3">
            <a:extLst>
              <a:ext uri="{FF2B5EF4-FFF2-40B4-BE49-F238E27FC236}">
                <a16:creationId xmlns:a16="http://schemas.microsoft.com/office/drawing/2014/main" id="{84BBC39E-311F-61B8-A802-49567C7B06A1}"/>
              </a:ext>
            </a:extLst>
          </p:cNvPr>
          <p:cNvPicPr>
            <a:picLocks noChangeAspect="1"/>
          </p:cNvPicPr>
          <p:nvPr/>
        </p:nvPicPr>
        <p:blipFill>
          <a:blip r:embed="rId3"/>
          <a:stretch>
            <a:fillRect/>
          </a:stretch>
        </p:blipFill>
        <p:spPr>
          <a:xfrm>
            <a:off x="10739438" y="361950"/>
            <a:ext cx="1190625" cy="419100"/>
          </a:xfrm>
          <a:prstGeom prst="rect">
            <a:avLst/>
          </a:prstGeom>
        </p:spPr>
      </p:pic>
    </p:spTree>
    <p:extLst>
      <p:ext uri="{BB962C8B-B14F-4D97-AF65-F5344CB8AC3E}">
        <p14:creationId xmlns:p14="http://schemas.microsoft.com/office/powerpoint/2010/main" val="49025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9E33C-50A1-F312-5E6A-DBA0B827701C}"/>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1900" kern="1200" dirty="0">
                <a:latin typeface="+mj-lt"/>
                <a:ea typeface="+mj-ea"/>
                <a:cs typeface="+mj-cs"/>
              </a:rPr>
              <a:t>Date: Date of </a:t>
            </a:r>
            <a:r>
              <a:rPr lang="en-US" sz="1900" dirty="0"/>
              <a:t>trad</a:t>
            </a:r>
            <a:br>
              <a:rPr lang="en-US" sz="1900" dirty="0"/>
            </a:br>
            <a:r>
              <a:rPr lang="en-US" sz="1900" dirty="0"/>
              <a:t>Open</a:t>
            </a:r>
            <a:r>
              <a:rPr lang="en-US" sz="1900" kern="1200" dirty="0">
                <a:latin typeface="+mj-lt"/>
                <a:ea typeface="+mj-ea"/>
                <a:cs typeface="+mj-cs"/>
              </a:rPr>
              <a:t>: Opening Price of Stock</a:t>
            </a:r>
            <a:endParaRPr lang="en-US" dirty="0"/>
          </a:p>
          <a:p>
            <a:r>
              <a:rPr lang="en-US" sz="1900" kern="1200" dirty="0">
                <a:latin typeface="+mj-lt"/>
                <a:ea typeface="+mj-ea"/>
                <a:cs typeface="+mj-cs"/>
              </a:rPr>
              <a:t>High: Highest price of stock on that day</a:t>
            </a:r>
            <a:endParaRPr lang="en-US" sz="1900" kern="1200" dirty="0">
              <a:latin typeface="+mj-lt"/>
            </a:endParaRPr>
          </a:p>
          <a:p>
            <a:r>
              <a:rPr lang="en-US" sz="1900" kern="1200" dirty="0">
                <a:latin typeface="+mj-lt"/>
                <a:ea typeface="+mj-ea"/>
                <a:cs typeface="+mj-cs"/>
              </a:rPr>
              <a:t>Low: Lowest price of stock on that day</a:t>
            </a:r>
            <a:endParaRPr lang="en-US" sz="1900" kern="1200" dirty="0">
              <a:latin typeface="+mj-lt"/>
            </a:endParaRPr>
          </a:p>
          <a:p>
            <a:r>
              <a:rPr lang="en-US" sz="1900" kern="1200" dirty="0">
                <a:latin typeface="+mj-lt"/>
                <a:ea typeface="+mj-ea"/>
                <a:cs typeface="+mj-cs"/>
              </a:rPr>
              <a:t>Close: Close price adjusted for splits.</a:t>
            </a:r>
            <a:endParaRPr lang="en-US" sz="1900" kern="1200" dirty="0">
              <a:latin typeface="+mj-lt"/>
            </a:endParaRPr>
          </a:p>
          <a:p>
            <a:r>
              <a:rPr lang="en-US" sz="1900" dirty="0"/>
              <a:t>adj</a:t>
            </a:r>
            <a:r>
              <a:rPr lang="en-US" sz="1900" kern="1200" dirty="0">
                <a:latin typeface="+mj-lt"/>
                <a:ea typeface="+mj-ea"/>
                <a:cs typeface="+mj-cs"/>
              </a:rPr>
              <a:t> Close: Adjusted close price adjusted for splits and dividend and/or capital gain distributions.</a:t>
            </a:r>
            <a:endParaRPr lang="en-US" sz="1900" kern="1200" dirty="0">
              <a:latin typeface="+mj-lt"/>
            </a:endParaRPr>
          </a:p>
          <a:p>
            <a:r>
              <a:rPr lang="en-US" sz="1900" dirty="0"/>
              <a:t>Volume</a:t>
            </a:r>
            <a:r>
              <a:rPr lang="en-US" sz="1900" kern="1200" dirty="0">
                <a:latin typeface="+mj-lt"/>
                <a:ea typeface="+mj-ea"/>
                <a:cs typeface="+mj-cs"/>
              </a:rPr>
              <a:t>: Volume of stock on that day</a:t>
            </a:r>
            <a:endParaRPr lang="en-US" sz="1900" kern="1200" dirty="0">
              <a:latin typeface="+mj-lt"/>
            </a:endParaRPr>
          </a:p>
          <a:p>
            <a:endParaRPr lang="en-US" sz="1900" kern="1200">
              <a:solidFill>
                <a:schemeClr val="tx1"/>
              </a:solidFill>
              <a:latin typeface="+mj-lt"/>
              <a:ea typeface="+mj-ea"/>
              <a:cs typeface="+mj-cs"/>
            </a:endParaRPr>
          </a:p>
          <a:p>
            <a:endParaRPr lang="en-US" sz="1900" kern="120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ADE794D-E26A-D57C-B128-22D27B7B7F8D}"/>
              </a:ext>
            </a:extLst>
          </p:cNvPr>
          <p:cNvPicPr>
            <a:picLocks noChangeAspect="1"/>
          </p:cNvPicPr>
          <p:nvPr/>
        </p:nvPicPr>
        <p:blipFill>
          <a:blip r:embed="rId2"/>
          <a:stretch>
            <a:fillRect/>
          </a:stretch>
        </p:blipFill>
        <p:spPr>
          <a:xfrm>
            <a:off x="10140724" y="620486"/>
            <a:ext cx="1190625" cy="419100"/>
          </a:xfrm>
          <a:prstGeom prst="rect">
            <a:avLst/>
          </a:prstGeom>
        </p:spPr>
      </p:pic>
    </p:spTree>
    <p:extLst>
      <p:ext uri="{BB962C8B-B14F-4D97-AF65-F5344CB8AC3E}">
        <p14:creationId xmlns:p14="http://schemas.microsoft.com/office/powerpoint/2010/main" val="221469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A598B-9F25-B60F-1153-F1B0E9619CC2}"/>
              </a:ext>
            </a:extLst>
          </p:cNvPr>
          <p:cNvSpPr>
            <a:spLocks noGrp="1"/>
          </p:cNvSpPr>
          <p:nvPr>
            <p:ph type="title"/>
          </p:nvPr>
        </p:nvSpPr>
        <p:spPr>
          <a:xfrm>
            <a:off x="1285241" y="1008993"/>
            <a:ext cx="9313052" cy="3936652"/>
          </a:xfrm>
        </p:spPr>
        <p:txBody>
          <a:bodyPr vert="horz" lIns="91440" tIns="45720" rIns="91440" bIns="45720" rtlCol="0" anchor="b">
            <a:normAutofit/>
          </a:bodyPr>
          <a:lstStyle/>
          <a:p>
            <a:r>
              <a:rPr lang="en-US" sz="2900" b="1" kern="1200">
                <a:solidFill>
                  <a:schemeClr val="tx1"/>
                </a:solidFill>
                <a:latin typeface="+mj-lt"/>
                <a:ea typeface="+mj-ea"/>
                <a:cs typeface="+mj-cs"/>
              </a:rPr>
              <a:t>DATA PREPROCESSING:</a:t>
            </a:r>
            <a:br>
              <a:rPr lang="en-US" sz="2900" b="1" kern="1200">
                <a:solidFill>
                  <a:schemeClr val="tx1"/>
                </a:solidFill>
                <a:latin typeface="+mj-lt"/>
                <a:ea typeface="+mj-ea"/>
                <a:cs typeface="+mj-cs"/>
              </a:rPr>
            </a:br>
            <a:br>
              <a:rPr lang="en-US" sz="2900" b="1" kern="1200">
                <a:solidFill>
                  <a:schemeClr val="tx1"/>
                </a:solidFill>
                <a:latin typeface="+mj-lt"/>
                <a:ea typeface="+mj-ea"/>
                <a:cs typeface="+mj-cs"/>
              </a:rPr>
            </a:br>
            <a:r>
              <a:rPr lang="en-US" sz="2900" kern="1200">
                <a:solidFill>
                  <a:schemeClr val="tx1"/>
                </a:solidFill>
                <a:latin typeface="+mj-lt"/>
                <a:ea typeface="+mj-ea"/>
                <a:cs typeface="+mj-cs"/>
              </a:rPr>
              <a:t>&gt;For this dataset there were no null values.</a:t>
            </a:r>
            <a:endParaRPr lang="en-US" sz="2900" b="1" kern="1200">
              <a:solidFill>
                <a:schemeClr val="tx1"/>
              </a:solidFill>
              <a:latin typeface="+mj-lt"/>
              <a:ea typeface="+mj-ea"/>
              <a:cs typeface="+mj-cs"/>
            </a:endParaRPr>
          </a:p>
          <a:p>
            <a:r>
              <a:rPr lang="en-US" sz="2900" kern="1200">
                <a:solidFill>
                  <a:schemeClr val="tx1"/>
                </a:solidFill>
                <a:latin typeface="+mj-lt"/>
                <a:ea typeface="+mj-ea"/>
                <a:cs typeface="+mj-cs"/>
              </a:rPr>
              <a:t>&gt;There were zero duplicate records in the dataset</a:t>
            </a:r>
          </a:p>
          <a:p>
            <a:r>
              <a:rPr lang="en-US" sz="2900" kern="1200">
                <a:solidFill>
                  <a:schemeClr val="tx1"/>
                </a:solidFill>
                <a:latin typeface="+mj-lt"/>
                <a:ea typeface="+mj-ea"/>
                <a:cs typeface="+mj-cs"/>
              </a:rPr>
              <a:t>&gt;‘Date’ column was not in datetime datatype, it was in object  so we changed it into datetime.</a:t>
            </a:r>
          </a:p>
          <a:p>
            <a:r>
              <a:rPr lang="en-US" sz="2900" kern="1200">
                <a:solidFill>
                  <a:schemeClr val="tx1"/>
                </a:solidFill>
                <a:latin typeface="+mj-lt"/>
                <a:ea typeface="+mj-ea"/>
                <a:cs typeface="+mj-cs"/>
              </a:rPr>
              <a:t>&gt;Renamed the columns names.</a:t>
            </a:r>
          </a:p>
          <a:p>
            <a:r>
              <a:rPr lang="en-US" sz="2900" kern="1200" dirty="0">
                <a:solidFill>
                  <a:schemeClr val="tx1"/>
                </a:solidFill>
                <a:latin typeface="+mj-lt"/>
                <a:ea typeface="+mj-ea"/>
                <a:cs typeface="+mj-cs"/>
              </a:rPr>
              <a:t>&gt;Set ‘Date’ column as index column for visualization purpose.</a:t>
            </a:r>
          </a:p>
          <a:p>
            <a:endParaRPr lang="en-US" sz="2900" b="1" kern="1200">
              <a:solidFill>
                <a:schemeClr val="tx1"/>
              </a:solidFill>
              <a:latin typeface="+mj-lt"/>
              <a:ea typeface="+mj-ea"/>
              <a:cs typeface="+mj-cs"/>
            </a:endParaRPr>
          </a:p>
        </p:txBody>
      </p:sp>
      <p:pic>
        <p:nvPicPr>
          <p:cNvPr id="3" name="Picture 2">
            <a:extLst>
              <a:ext uri="{FF2B5EF4-FFF2-40B4-BE49-F238E27FC236}">
                <a16:creationId xmlns:a16="http://schemas.microsoft.com/office/drawing/2014/main" id="{7A39A062-8052-C86E-DE9E-34B670141838}"/>
              </a:ext>
            </a:extLst>
          </p:cNvPr>
          <p:cNvPicPr>
            <a:picLocks noChangeAspect="1"/>
          </p:cNvPicPr>
          <p:nvPr/>
        </p:nvPicPr>
        <p:blipFill>
          <a:blip r:embed="rId2"/>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248251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EA2B-9DD3-6266-72BC-F6860C9F46D3}"/>
              </a:ext>
            </a:extLst>
          </p:cNvPr>
          <p:cNvSpPr>
            <a:spLocks noGrp="1"/>
          </p:cNvSpPr>
          <p:nvPr>
            <p:ph type="title"/>
          </p:nvPr>
        </p:nvSpPr>
        <p:spPr>
          <a:xfrm>
            <a:off x="8679" y="896575"/>
            <a:ext cx="12181573" cy="4956873"/>
          </a:xfrm>
        </p:spPr>
        <p:txBody>
          <a:bodyPr>
            <a:normAutofit/>
          </a:bodyPr>
          <a:lstStyle/>
          <a:p>
            <a:pPr algn="ctr"/>
            <a:r>
              <a:rPr lang="en-US" b="1" dirty="0">
                <a:solidFill>
                  <a:schemeClr val="accent1"/>
                </a:solidFill>
                <a:ea typeface="+mj-lt"/>
                <a:cs typeface="+mj-lt"/>
              </a:rPr>
              <a:t>   Exploratory</a:t>
            </a:r>
            <a:r>
              <a:rPr lang="en-US" dirty="0">
                <a:ea typeface="+mj-lt"/>
                <a:cs typeface="+mj-lt"/>
              </a:rPr>
              <a:t> </a:t>
            </a:r>
            <a:r>
              <a:rPr lang="en-US" b="1" dirty="0">
                <a:solidFill>
                  <a:schemeClr val="accent1"/>
                </a:solidFill>
                <a:ea typeface="+mj-lt"/>
                <a:cs typeface="+mj-lt"/>
              </a:rPr>
              <a:t>Data</a:t>
            </a:r>
            <a:r>
              <a:rPr lang="en-US" dirty="0">
                <a:ea typeface="+mj-lt"/>
                <a:cs typeface="+mj-lt"/>
              </a:rPr>
              <a:t> </a:t>
            </a:r>
            <a:r>
              <a:rPr lang="en-US" b="1" dirty="0">
                <a:solidFill>
                  <a:schemeClr val="accent1"/>
                </a:solidFill>
                <a:ea typeface="+mj-lt"/>
                <a:cs typeface="+mj-lt"/>
              </a:rPr>
              <a:t>Analysis</a:t>
            </a:r>
            <a:r>
              <a:rPr lang="en-US" dirty="0">
                <a:ea typeface="+mj-lt"/>
                <a:cs typeface="+mj-lt"/>
              </a:rPr>
              <a:t> (</a:t>
            </a:r>
            <a:r>
              <a:rPr lang="en-US" b="1" dirty="0">
                <a:solidFill>
                  <a:schemeClr val="accent1"/>
                </a:solidFill>
                <a:ea typeface="+mj-lt"/>
                <a:cs typeface="+mj-lt"/>
              </a:rPr>
              <a:t>EDA</a:t>
            </a:r>
            <a:r>
              <a:rPr lang="en-US" dirty="0">
                <a:ea typeface="+mj-lt"/>
                <a:cs typeface="+mj-lt"/>
              </a:rPr>
              <a:t>) </a:t>
            </a:r>
            <a:r>
              <a:rPr lang="en-US" b="1" dirty="0">
                <a:solidFill>
                  <a:schemeClr val="accent1"/>
                </a:solidFill>
                <a:ea typeface="+mj-lt"/>
                <a:cs typeface="+mj-lt"/>
              </a:rPr>
              <a:t>and</a:t>
            </a:r>
            <a:r>
              <a:rPr lang="en-US" dirty="0">
                <a:ea typeface="+mj-lt"/>
                <a:cs typeface="+mj-lt"/>
              </a:rPr>
              <a:t> </a:t>
            </a:r>
            <a:endParaRPr lang="en-US" dirty="0"/>
          </a:p>
          <a:p>
            <a:pPr algn="ctr"/>
            <a:r>
              <a:rPr lang="en-US" b="1" dirty="0">
                <a:solidFill>
                  <a:schemeClr val="accent1"/>
                </a:solidFill>
                <a:ea typeface="+mj-lt"/>
                <a:cs typeface="+mj-lt"/>
              </a:rPr>
              <a:t>    Feature</a:t>
            </a:r>
            <a:r>
              <a:rPr lang="en-US" dirty="0">
                <a:ea typeface="+mj-lt"/>
                <a:cs typeface="+mj-lt"/>
              </a:rPr>
              <a:t> </a:t>
            </a:r>
            <a:r>
              <a:rPr lang="en-US" b="1" dirty="0">
                <a:solidFill>
                  <a:schemeClr val="accent1"/>
                </a:solidFill>
                <a:ea typeface="+mj-lt"/>
                <a:cs typeface="+mj-lt"/>
              </a:rPr>
              <a:t>Engineering</a:t>
            </a:r>
            <a:endParaRPr lang="en-US" dirty="0">
              <a:solidFill>
                <a:schemeClr val="accent1"/>
              </a:solidFill>
            </a:endParaRPr>
          </a:p>
          <a:p>
            <a:endParaRPr lang="en-US" dirty="0"/>
          </a:p>
        </p:txBody>
      </p:sp>
      <p:pic>
        <p:nvPicPr>
          <p:cNvPr id="3" name="Picture 2">
            <a:extLst>
              <a:ext uri="{FF2B5EF4-FFF2-40B4-BE49-F238E27FC236}">
                <a16:creationId xmlns:a16="http://schemas.microsoft.com/office/drawing/2014/main" id="{0A4C8F1C-07FE-C194-361F-7DABA9A403DC}"/>
              </a:ext>
            </a:extLst>
          </p:cNvPr>
          <p:cNvPicPr>
            <a:picLocks noChangeAspect="1"/>
          </p:cNvPicPr>
          <p:nvPr/>
        </p:nvPicPr>
        <p:blipFill>
          <a:blip r:embed="rId2"/>
          <a:stretch>
            <a:fillRect/>
          </a:stretch>
        </p:blipFill>
        <p:spPr>
          <a:xfrm>
            <a:off x="10739438" y="484414"/>
            <a:ext cx="1190625" cy="419100"/>
          </a:xfrm>
          <a:prstGeom prst="rect">
            <a:avLst/>
          </a:prstGeom>
        </p:spPr>
      </p:pic>
    </p:spTree>
    <p:extLst>
      <p:ext uri="{BB962C8B-B14F-4D97-AF65-F5344CB8AC3E}">
        <p14:creationId xmlns:p14="http://schemas.microsoft.com/office/powerpoint/2010/main" val="109496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1EAB-B946-DF1F-F7C3-B739D94A23E2}"/>
              </a:ext>
            </a:extLst>
          </p:cNvPr>
          <p:cNvSpPr>
            <a:spLocks noGrp="1"/>
          </p:cNvSpPr>
          <p:nvPr>
            <p:ph type="title"/>
          </p:nvPr>
        </p:nvSpPr>
        <p:spPr>
          <a:xfrm>
            <a:off x="1073888" y="326572"/>
            <a:ext cx="10515600" cy="1325563"/>
          </a:xfrm>
        </p:spPr>
        <p:txBody>
          <a:bodyPr/>
          <a:lstStyle/>
          <a:p>
            <a:r>
              <a:rPr lang="en-US" b="1" u="sng" dirty="0">
                <a:solidFill>
                  <a:schemeClr val="accent1"/>
                </a:solidFill>
              </a:rPr>
              <a:t>PAIRPLOT:</a:t>
            </a:r>
          </a:p>
        </p:txBody>
      </p:sp>
      <p:pic>
        <p:nvPicPr>
          <p:cNvPr id="5" name="Content Placeholder 4" descr="A graph of blue and white lines&#10;&#10;Description automatically generated">
            <a:extLst>
              <a:ext uri="{FF2B5EF4-FFF2-40B4-BE49-F238E27FC236}">
                <a16:creationId xmlns:a16="http://schemas.microsoft.com/office/drawing/2014/main" id="{40899181-1130-63C5-7BDB-34CF000B5214}"/>
              </a:ext>
            </a:extLst>
          </p:cNvPr>
          <p:cNvPicPr>
            <a:picLocks noGrp="1" noChangeAspect="1"/>
          </p:cNvPicPr>
          <p:nvPr>
            <p:ph sz="half" idx="2"/>
          </p:nvPr>
        </p:nvPicPr>
        <p:blipFill>
          <a:blip r:embed="rId2"/>
          <a:stretch>
            <a:fillRect/>
          </a:stretch>
        </p:blipFill>
        <p:spPr>
          <a:xfrm>
            <a:off x="6172200" y="2258219"/>
            <a:ext cx="5181600" cy="3486150"/>
          </a:xfrm>
        </p:spPr>
      </p:pic>
      <p:sp>
        <p:nvSpPr>
          <p:cNvPr id="8" name="Content Placeholder 7">
            <a:extLst>
              <a:ext uri="{FF2B5EF4-FFF2-40B4-BE49-F238E27FC236}">
                <a16:creationId xmlns:a16="http://schemas.microsoft.com/office/drawing/2014/main" id="{6BCDDF18-2C5F-D666-AB5E-CE56BFDA60FC}"/>
              </a:ext>
            </a:extLst>
          </p:cNvPr>
          <p:cNvSpPr>
            <a:spLocks noGrp="1"/>
          </p:cNvSpPr>
          <p:nvPr>
            <p:ph sz="half" idx="1"/>
          </p:nvPr>
        </p:nvSpPr>
        <p:spPr>
          <a:xfrm>
            <a:off x="838200" y="1825625"/>
            <a:ext cx="5257800" cy="4787826"/>
          </a:xfrm>
        </p:spPr>
        <p:txBody>
          <a:bodyPr vert="horz" lIns="91440" tIns="45720" rIns="91440" bIns="45720" rtlCol="0" anchor="t">
            <a:normAutofit fontScale="70000" lnSpcReduction="20000"/>
          </a:bodyPr>
          <a:lstStyle/>
          <a:p>
            <a:r>
              <a:rPr lang="en-US" b="1" dirty="0">
                <a:ea typeface="+mn-lt"/>
                <a:cs typeface="+mn-lt"/>
              </a:rPr>
              <a:t>Positive Correlation</a:t>
            </a:r>
            <a:r>
              <a:rPr lang="en-US" dirty="0">
                <a:ea typeface="+mn-lt"/>
                <a:cs typeface="+mn-lt"/>
              </a:rPr>
              <a:t>: The scatter plots indicate a positive correlation between variables such as Open, High, Low, and Close prices. This suggests that when one of these prices increases, the others tend to increase as well.</a:t>
            </a:r>
            <a:endParaRPr lang="en-US" dirty="0"/>
          </a:p>
          <a:p>
            <a:r>
              <a:rPr lang="en-US" b="1" dirty="0">
                <a:ea typeface="+mn-lt"/>
                <a:cs typeface="+mn-lt"/>
              </a:rPr>
              <a:t>Distribution Patterns</a:t>
            </a:r>
            <a:r>
              <a:rPr lang="en-US" dirty="0">
                <a:ea typeface="+mn-lt"/>
                <a:cs typeface="+mn-lt"/>
              </a:rPr>
              <a:t>: The histograms reveal different distribution patterns. For instance, the Volume histogram might show a right-skewed distribution, indicating that high-volume days are less frequent.</a:t>
            </a:r>
            <a:endParaRPr lang="en-US" dirty="0"/>
          </a:p>
          <a:p>
            <a:r>
              <a:rPr lang="en-US" b="1" dirty="0">
                <a:ea typeface="+mn-lt"/>
                <a:cs typeface="+mn-lt"/>
              </a:rPr>
              <a:t>Volatility Insights</a:t>
            </a:r>
            <a:r>
              <a:rPr lang="en-US" dirty="0">
                <a:ea typeface="+mn-lt"/>
                <a:cs typeface="+mn-lt"/>
              </a:rPr>
              <a:t>: By examining the spread of data points in scatter plots, one can infer the volatility of stock prices. A wider spread could indicate higher volatility.</a:t>
            </a:r>
            <a:endParaRPr lang="en-US" dirty="0"/>
          </a:p>
          <a:p>
            <a:r>
              <a:rPr lang="en-US" b="1" dirty="0">
                <a:ea typeface="+mn-lt"/>
                <a:cs typeface="+mn-lt"/>
              </a:rPr>
              <a:t>Price Movements</a:t>
            </a:r>
            <a:r>
              <a:rPr lang="en-US" dirty="0">
                <a:ea typeface="+mn-lt"/>
                <a:cs typeface="+mn-lt"/>
              </a:rPr>
              <a:t>: Assuming a 15% hike in the Close price, we can expect a similar hike in the Open, High, and Low prices due to their strong correlation.</a:t>
            </a:r>
            <a:endParaRPr lang="en-US" dirty="0"/>
          </a:p>
          <a:p>
            <a:endParaRPr lang="en-US" dirty="0"/>
          </a:p>
          <a:p>
            <a:endParaRPr lang="en-US" dirty="0"/>
          </a:p>
        </p:txBody>
      </p:sp>
      <p:pic>
        <p:nvPicPr>
          <p:cNvPr id="10" name="Picture 9">
            <a:extLst>
              <a:ext uri="{FF2B5EF4-FFF2-40B4-BE49-F238E27FC236}">
                <a16:creationId xmlns:a16="http://schemas.microsoft.com/office/drawing/2014/main" id="{AB5546A9-A088-1F64-2F54-0589AE944FFE}"/>
              </a:ext>
            </a:extLst>
          </p:cNvPr>
          <p:cNvPicPr>
            <a:picLocks noChangeAspect="1"/>
          </p:cNvPicPr>
          <p:nvPr/>
        </p:nvPicPr>
        <p:blipFill>
          <a:blip r:embed="rId3"/>
          <a:stretch>
            <a:fillRect/>
          </a:stretch>
        </p:blipFill>
        <p:spPr>
          <a:xfrm>
            <a:off x="10603367" y="117022"/>
            <a:ext cx="1190625" cy="419100"/>
          </a:xfrm>
          <a:prstGeom prst="rect">
            <a:avLst/>
          </a:prstGeom>
        </p:spPr>
      </p:pic>
    </p:spTree>
    <p:extLst>
      <p:ext uri="{BB962C8B-B14F-4D97-AF65-F5344CB8AC3E}">
        <p14:creationId xmlns:p14="http://schemas.microsoft.com/office/powerpoint/2010/main" val="3188409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91</TotalTime>
  <Words>2302</Words>
  <Application>Microsoft Office PowerPoint</Application>
  <PresentationFormat>Widescreen</PresentationFormat>
  <Paragraphs>169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Aptos</vt:lpstr>
      <vt:lpstr>Aptos Display</vt:lpstr>
      <vt:lpstr>Arial</vt:lpstr>
      <vt:lpstr>Calibri</vt:lpstr>
      <vt:lpstr>Segoe UI</vt:lpstr>
      <vt:lpstr>office theme</vt:lpstr>
      <vt:lpstr>RELIANCE            INDUSTRIES   STOCK   FORECAST</vt:lpstr>
      <vt:lpstr>BUSINESS OBJECTIVE:</vt:lpstr>
      <vt:lpstr>    Project Architecture / Project Flow </vt:lpstr>
      <vt:lpstr>    DATA COLLECTION  For this project, we will be using the Y finance library to get the data, which makes it easy to process. We collected data from 2000-04-03  to 2024-03-22. But also you can download data from ‘Yahoo! Finance’ website. You can use Below link. Reliance Industries Limited (RELIANCE.NS) Stock Historical Prices &amp; Data - Yahoo Finance </vt:lpstr>
      <vt:lpstr> </vt:lpstr>
      <vt:lpstr>Date: Date of trad Open: Opening Price of Stock High: Highest price of stock on that day Low: Lowest price of stock on that day Close: Close price adjusted for splits. adj Close: Adjusted close price adjusted for splits and dividend and/or capital gain distributions. Volume: Volume of stock on that day  </vt:lpstr>
      <vt:lpstr>DATA PREPROCESSING:  &gt;For this dataset there were no null values. &gt;There were zero duplicate records in the dataset &gt;‘Date’ column was not in datetime datatype, it was in object  so we changed it into datetime. &gt;Renamed the columns names. &gt;Set ‘Date’ column as index column for visualization purpose. </vt:lpstr>
      <vt:lpstr>   Exploratory Data Analysis (EDA) and      Feature Engineering </vt:lpstr>
      <vt:lpstr>PAIRPLOT:</vt:lpstr>
      <vt:lpstr>HISTOGRAM:</vt:lpstr>
      <vt:lpstr>CORRELATION HEATMAP WITH VALUES:</vt:lpstr>
      <vt:lpstr>BOXPLOT:</vt:lpstr>
      <vt:lpstr>MPL FINANCE :</vt:lpstr>
      <vt:lpstr>TIME SERIES PLOT OF CLOSE PRICE:</vt:lpstr>
      <vt:lpstr> VOLUME PRICE RELATIONSHIP SCATTERPLOT: </vt:lpstr>
      <vt:lpstr>CLOSE PRICE WITH MOVING AVERAGES:</vt:lpstr>
      <vt:lpstr>ACF AND PACF:</vt:lpstr>
      <vt:lpstr>LAGGED SCATTER PLOT:</vt:lpstr>
      <vt:lpstr>MODEL BUILDING</vt:lpstr>
      <vt:lpstr>MODEL SELECTION: &gt;Models Utilized:      Random Forest      K-Nearest Neighbors (KNN)      Support Vector Machine (SVM)      Gated Recurrent Unit (GRU)      Iterative Strategic Topic Modeling (ISTM)  &gt;Optimal Selection: Among the array of models employed, including Random Forest, KNN, SVM, GRU, and ISTM, it was evident that Iterative Strategic Topic Modeling (ISTM) stood out as the most fitting choice for our project's requirements and objectives.  </vt:lpstr>
      <vt:lpstr>TRAINING AND VALIDATION  LSTM Model Here we are taking about 80% of the data as the training data.    </vt:lpstr>
      <vt:lpstr>PowerPoint Presentation</vt:lpstr>
      <vt:lpstr>Let calculate the r2 score of our model for evaluation </vt:lpstr>
      <vt:lpstr>  Based on accuracy we choose LSTM model as final model LSTMs are predominantly used to learn, process, and classify sequential data because these networks can learn long-term dependencies between time steps of data.  Common LSTM applications include sentiment analysis, language modeling, speech recognition, and video analysis. Long Short-Term Memory (LSTM) is a type of Recurrent Neural Network (RNN) that is specifically designed to handle sequential data, such as time series, speech, and text.  LSTM networks are capable of learning long-term dependencies in sequential data, which makes them well suited for tasks such as language translation, speech recognition, and time series forecasting.  </vt:lpstr>
      <vt:lpstr>DEPLOYMENT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Akshara</dc:creator>
  <cp:lastModifiedBy>Akshara k k</cp:lastModifiedBy>
  <cp:revision>965</cp:revision>
  <dcterms:created xsi:type="dcterms:W3CDTF">2024-04-26T05:47:41Z</dcterms:created>
  <dcterms:modified xsi:type="dcterms:W3CDTF">2024-04-30T09:59:36Z</dcterms:modified>
</cp:coreProperties>
</file>