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270713"/>
            <a:ext cx="8681719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" y="696069"/>
            <a:ext cx="7886700" cy="52475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317" y="1560702"/>
            <a:ext cx="8881364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514093"/>
            <a:ext cx="8681719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85617" y="6464985"/>
            <a:ext cx="32277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15782" y="6392092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AO_DMFH_Data%20Representation.p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923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22596" y="4247388"/>
            <a:ext cx="3365500" cy="448309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454"/>
              </a:lnSpc>
            </a:pPr>
            <a:r>
              <a:rPr sz="3000" spc="-65" dirty="0">
                <a:solidFill>
                  <a:srgbClr val="660066"/>
                </a:solidFill>
                <a:latin typeface="Cambria Math"/>
                <a:cs typeface="Cambria Math"/>
              </a:rPr>
              <a:t>O</a:t>
            </a:r>
            <a:r>
              <a:rPr sz="3000" spc="-35" dirty="0">
                <a:solidFill>
                  <a:srgbClr val="660066"/>
                </a:solidFill>
                <a:latin typeface="Cambria Math"/>
                <a:cs typeface="Cambria Math"/>
              </a:rPr>
              <a:t>V</a:t>
            </a:r>
            <a:r>
              <a:rPr sz="3000" spc="-25" dirty="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sz="3000" spc="-160" dirty="0">
                <a:solidFill>
                  <a:srgbClr val="660066"/>
                </a:solidFill>
                <a:latin typeface="Cambria Math"/>
                <a:cs typeface="Cambria Math"/>
              </a:rPr>
              <a:t>R</a:t>
            </a:r>
            <a:r>
              <a:rPr sz="3000" spc="-35" dirty="0">
                <a:solidFill>
                  <a:srgbClr val="660066"/>
                </a:solidFill>
                <a:latin typeface="Cambria Math"/>
                <a:cs typeface="Cambria Math"/>
              </a:rPr>
              <a:t>V</a:t>
            </a:r>
            <a:r>
              <a:rPr sz="3000" spc="-25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3000" spc="-35" dirty="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sz="3000" dirty="0">
                <a:solidFill>
                  <a:srgbClr val="660066"/>
                </a:solidFill>
                <a:latin typeface="Cambria Math"/>
                <a:cs typeface="Cambria Math"/>
              </a:rPr>
              <a:t>W</a:t>
            </a:r>
            <a:r>
              <a:rPr sz="3000" spc="-105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3000" spc="-20" dirty="0">
                <a:solidFill>
                  <a:srgbClr val="660066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660066"/>
                </a:solidFill>
                <a:latin typeface="Cambria Math"/>
                <a:cs typeface="Cambria Math"/>
              </a:rPr>
              <a:t>F</a:t>
            </a:r>
            <a:r>
              <a:rPr sz="3000" spc="-65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3000" spc="-105" dirty="0">
                <a:solidFill>
                  <a:srgbClr val="660066"/>
                </a:solidFill>
                <a:latin typeface="Cambria Math"/>
                <a:cs typeface="Cambria Math"/>
              </a:rPr>
              <a:t>D</a:t>
            </a:r>
            <a:r>
              <a:rPr sz="3000" spc="-204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3000" spc="-270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300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0235" y="4796028"/>
            <a:ext cx="2961640" cy="448309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454"/>
              </a:lnSpc>
            </a:pPr>
            <a:r>
              <a:rPr sz="3000" spc="-35" dirty="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sz="3000" spc="-30" dirty="0">
                <a:solidFill>
                  <a:srgbClr val="660066"/>
                </a:solidFill>
                <a:latin typeface="Cambria Math"/>
                <a:cs typeface="Cambria Math"/>
              </a:rPr>
              <a:t>O</a:t>
            </a:r>
            <a:r>
              <a:rPr sz="3000" spc="-35" dirty="0">
                <a:solidFill>
                  <a:srgbClr val="660066"/>
                </a:solidFill>
                <a:latin typeface="Cambria Math"/>
                <a:cs typeface="Cambria Math"/>
              </a:rPr>
              <a:t>MM</a:t>
            </a:r>
            <a:r>
              <a:rPr sz="3000" spc="-40" dirty="0">
                <a:solidFill>
                  <a:srgbClr val="660066"/>
                </a:solidFill>
                <a:latin typeface="Cambria Math"/>
                <a:cs typeface="Cambria Math"/>
              </a:rPr>
              <a:t>UN</a:t>
            </a:r>
            <a:r>
              <a:rPr sz="3000" spc="-25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3000" spc="-35" dirty="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sz="3000" spc="-204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3000" spc="-30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3000" spc="-25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3000" spc="-40" dirty="0">
                <a:solidFill>
                  <a:srgbClr val="660066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911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D</a:t>
            </a:r>
            <a:r>
              <a:rPr spc="-229" dirty="0"/>
              <a:t>A</a:t>
            </a:r>
            <a:r>
              <a:rPr spc="-315" dirty="0"/>
              <a:t>T</a:t>
            </a:r>
            <a:r>
              <a:rPr dirty="0"/>
              <a:t>A</a:t>
            </a:r>
            <a:r>
              <a:rPr spc="-100" dirty="0"/>
              <a:t> </a:t>
            </a:r>
            <a:r>
              <a:rPr spc="-55" dirty="0"/>
              <a:t>C</a:t>
            </a:r>
            <a:r>
              <a:rPr spc="-25" dirty="0"/>
              <a:t>O</a:t>
            </a:r>
            <a:r>
              <a:rPr spc="-40" dirty="0"/>
              <a:t>M</a:t>
            </a:r>
            <a:r>
              <a:rPr spc="-55" dirty="0"/>
              <a:t>M</a:t>
            </a:r>
            <a:r>
              <a:rPr spc="-50" dirty="0"/>
              <a:t>U</a:t>
            </a:r>
            <a:r>
              <a:rPr spc="-45" dirty="0"/>
              <a:t>N</a:t>
            </a:r>
            <a:r>
              <a:rPr spc="-35" dirty="0"/>
              <a:t>I</a:t>
            </a:r>
            <a:r>
              <a:rPr spc="-45" dirty="0"/>
              <a:t>C</a:t>
            </a:r>
            <a:r>
              <a:rPr spc="-240" dirty="0"/>
              <a:t>A</a:t>
            </a:r>
            <a:r>
              <a:rPr spc="-40" dirty="0"/>
              <a:t>T</a:t>
            </a:r>
            <a:r>
              <a:rPr spc="-35" dirty="0"/>
              <a:t>IO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67350" y="2244041"/>
            <a:ext cx="2505710" cy="143891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500" spc="-25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500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5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500">
              <a:latin typeface="Cambria Math"/>
              <a:cs typeface="Cambria Math"/>
            </a:endParaRPr>
          </a:p>
          <a:p>
            <a:pPr marL="616585">
              <a:lnSpc>
                <a:spcPct val="100000"/>
              </a:lnSpc>
              <a:spcBef>
                <a:spcPts val="1625"/>
              </a:spcBef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WEEK-1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1344"/>
            <a:ext cx="8607425" cy="3653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6350" algn="just">
              <a:lnSpc>
                <a:spcPts val="3030"/>
              </a:lnSpc>
              <a:spcBef>
                <a:spcPts val="475"/>
              </a:spcBef>
            </a:pPr>
            <a:r>
              <a:rPr sz="2600" b="1" dirty="0">
                <a:solidFill>
                  <a:srgbClr val="00AF50"/>
                </a:solidFill>
                <a:latin typeface="Times New Roman"/>
                <a:cs typeface="Times New Roman"/>
              </a:rPr>
              <a:t>Full-duplex: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full-duplex </a:t>
            </a:r>
            <a:r>
              <a:rPr sz="2800" b="1" dirty="0">
                <a:solidFill>
                  <a:srgbClr val="231F20"/>
                </a:solidFill>
                <a:latin typeface="Times New Roman"/>
                <a:cs typeface="Times New Roman"/>
              </a:rPr>
              <a:t>mode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(also called </a:t>
            </a:r>
            <a:r>
              <a:rPr sz="28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duplex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),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both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stations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simultaneously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55"/>
              </a:spcBef>
            </a:pP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common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example 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full-duplex communication is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telephone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network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When two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people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are communicating 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telephone line, both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talk and listen at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time.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full-duplex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mode is used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communication in both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directions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required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time.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capacity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of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channel,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must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be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between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directions.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31692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Data</a:t>
            </a:r>
            <a:r>
              <a:rPr sz="30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Flow</a:t>
            </a:r>
            <a:r>
              <a:rPr sz="30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(Contd.)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187" y="4977846"/>
            <a:ext cx="7524388" cy="11051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399" y="1457292"/>
            <a:ext cx="8607425" cy="3524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network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interconnection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set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 capable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communication.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this definition, a device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host </a:t>
            </a:r>
            <a:r>
              <a:rPr sz="2800" b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(or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28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end system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it is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sometimes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called)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such 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large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computer,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desktop, laptop, workstation, cellular phone,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security system.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device in this definition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 also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connecting</a:t>
            </a:r>
            <a:r>
              <a:rPr sz="2800" b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800" b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such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router</a:t>
            </a:r>
            <a:r>
              <a:rPr sz="2800" spc="-15" dirty="0"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networks,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switch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2800" spc="6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 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together,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modem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(modulator-demodulator),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changes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form</a:t>
            </a:r>
            <a:r>
              <a:rPr sz="28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data,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so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on.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14446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Network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59" y="729855"/>
            <a:ext cx="8411845" cy="54723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ts val="3495"/>
              </a:lnSpc>
              <a:spcBef>
                <a:spcPts val="105"/>
              </a:spcBef>
              <a:buClr>
                <a:srgbClr val="0000FF"/>
              </a:buClr>
              <a:buSzPct val="96875"/>
              <a:buFont typeface="Times New Roman"/>
              <a:buChar char="•"/>
              <a:tabLst>
                <a:tab pos="156210" algn="l"/>
              </a:tabLst>
            </a:pPr>
            <a:r>
              <a:rPr sz="3200" b="1" dirty="0">
                <a:solidFill>
                  <a:srgbClr val="00AF50"/>
                </a:solidFill>
                <a:latin typeface="Times New Roman"/>
                <a:cs typeface="Times New Roman"/>
              </a:rPr>
              <a:t>Performance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900" spc="-5" dirty="0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sz="2900" spc="-5" dirty="0">
                <a:latin typeface="Times New Roman"/>
                <a:cs typeface="Times New Roman"/>
              </a:rPr>
              <a:t>Can </a:t>
            </a:r>
            <a:r>
              <a:rPr sz="2900" dirty="0">
                <a:latin typeface="Times New Roman"/>
                <a:cs typeface="Times New Roman"/>
              </a:rPr>
              <a:t>be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measured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many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ways</a:t>
            </a:r>
          </a:p>
          <a:p>
            <a:pPr marL="927100" marR="866140" lvl="1">
              <a:lnSpc>
                <a:spcPct val="80000"/>
              </a:lnSpc>
              <a:spcBef>
                <a:spcPts val="350"/>
              </a:spcBef>
              <a:buClr>
                <a:srgbClr val="0000FF"/>
              </a:buClr>
              <a:buChar char="•"/>
              <a:tabLst>
                <a:tab pos="1148715" algn="l"/>
              </a:tabLst>
            </a:pPr>
            <a:r>
              <a:rPr sz="2900" dirty="0">
                <a:latin typeface="Times New Roman"/>
                <a:cs typeface="Times New Roman"/>
              </a:rPr>
              <a:t>transit </a:t>
            </a:r>
            <a:r>
              <a:rPr sz="2900" spc="-10" dirty="0">
                <a:latin typeface="Times New Roman"/>
                <a:cs typeface="Times New Roman"/>
              </a:rPr>
              <a:t>time: amount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15" dirty="0">
                <a:latin typeface="Times New Roman"/>
                <a:cs typeface="Times New Roman"/>
              </a:rPr>
              <a:t>time </a:t>
            </a:r>
            <a:r>
              <a:rPr sz="2900" dirty="0">
                <a:latin typeface="Times New Roman"/>
                <a:cs typeface="Times New Roman"/>
              </a:rPr>
              <a:t>required for a 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message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travel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from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one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device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another</a:t>
            </a:r>
            <a:endParaRPr sz="2900" dirty="0">
              <a:latin typeface="Times New Roman"/>
              <a:cs typeface="Times New Roman"/>
            </a:endParaRPr>
          </a:p>
          <a:p>
            <a:pPr marL="1148080" lvl="1" indent="-221615">
              <a:lnSpc>
                <a:spcPts val="2435"/>
              </a:lnSpc>
              <a:buClr>
                <a:srgbClr val="0000FF"/>
              </a:buClr>
              <a:buChar char="•"/>
              <a:tabLst>
                <a:tab pos="1148715" algn="l"/>
              </a:tabLst>
            </a:pPr>
            <a:r>
              <a:rPr sz="2900" dirty="0">
                <a:latin typeface="Times New Roman"/>
                <a:cs typeface="Times New Roman"/>
              </a:rPr>
              <a:t>response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time: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time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5" dirty="0" smtClean="0">
                <a:latin typeface="Times New Roman"/>
                <a:cs typeface="Times New Roman"/>
              </a:rPr>
              <a:t>elapsed</a:t>
            </a:r>
            <a:r>
              <a:rPr lang="en-GB" sz="2900" spc="-5" dirty="0" smtClean="0">
                <a:latin typeface="Times New Roman"/>
                <a:cs typeface="Times New Roman"/>
              </a:rPr>
              <a:t> (passed)</a:t>
            </a:r>
            <a:r>
              <a:rPr sz="2900" spc="-20" dirty="0" smtClean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between</a:t>
            </a:r>
            <a:r>
              <a:rPr sz="2900" dirty="0">
                <a:latin typeface="Times New Roman"/>
                <a:cs typeface="Times New Roman"/>
              </a:rPr>
              <a:t> an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inquiry</a:t>
            </a:r>
          </a:p>
          <a:p>
            <a:pPr marL="927100">
              <a:lnSpc>
                <a:spcPts val="2785"/>
              </a:lnSpc>
            </a:pPr>
            <a:r>
              <a:rPr sz="2900" dirty="0">
                <a:latin typeface="Times New Roman"/>
                <a:cs typeface="Times New Roman"/>
              </a:rPr>
              <a:t>and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response</a:t>
            </a:r>
          </a:p>
          <a:p>
            <a:pPr marL="1148080" lvl="1" indent="-221615">
              <a:lnSpc>
                <a:spcPts val="2785"/>
              </a:lnSpc>
              <a:buClr>
                <a:srgbClr val="0000FF"/>
              </a:buClr>
              <a:buChar char="•"/>
              <a:tabLst>
                <a:tab pos="1148715" algn="l"/>
              </a:tabLst>
            </a:pPr>
            <a:r>
              <a:rPr sz="2900" spc="-5" dirty="0">
                <a:latin typeface="Times New Roman"/>
                <a:cs typeface="Times New Roman"/>
              </a:rPr>
              <a:t>Number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users</a:t>
            </a:r>
          </a:p>
          <a:p>
            <a:pPr marL="1140460" lvl="1" indent="-213995">
              <a:lnSpc>
                <a:spcPts val="2785"/>
              </a:lnSpc>
              <a:buClr>
                <a:srgbClr val="0000FF"/>
              </a:buClr>
              <a:buChar char="•"/>
              <a:tabLst>
                <a:tab pos="1141095" algn="l"/>
              </a:tabLst>
            </a:pPr>
            <a:r>
              <a:rPr sz="2900" spc="-50" dirty="0">
                <a:latin typeface="Times New Roman"/>
                <a:cs typeface="Times New Roman"/>
              </a:rPr>
              <a:t>Type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transmission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medium</a:t>
            </a:r>
            <a:endParaRPr sz="2900" dirty="0">
              <a:latin typeface="Times New Roman"/>
              <a:cs typeface="Times New Roman"/>
            </a:endParaRPr>
          </a:p>
          <a:p>
            <a:pPr marL="1148080" lvl="1" indent="-221615">
              <a:lnSpc>
                <a:spcPts val="2785"/>
              </a:lnSpc>
              <a:buClr>
                <a:srgbClr val="0000FF"/>
              </a:buClr>
              <a:buChar char="•"/>
              <a:tabLst>
                <a:tab pos="1148715" algn="l"/>
              </a:tabLst>
            </a:pPr>
            <a:r>
              <a:rPr sz="2900" dirty="0">
                <a:latin typeface="Times New Roman"/>
                <a:cs typeface="Times New Roman"/>
              </a:rPr>
              <a:t>Hardware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capabilities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and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software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efficiency</a:t>
            </a:r>
            <a:endParaRPr sz="2900" dirty="0">
              <a:latin typeface="Times New Roman"/>
              <a:cs typeface="Times New Roman"/>
            </a:endParaRPr>
          </a:p>
          <a:p>
            <a:pPr marL="233045" indent="-220979">
              <a:lnSpc>
                <a:spcPts val="2785"/>
              </a:lnSpc>
              <a:buChar char="•"/>
              <a:tabLst>
                <a:tab pos="233679" algn="l"/>
              </a:tabLst>
            </a:pPr>
            <a:r>
              <a:rPr sz="2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Reliability</a:t>
            </a:r>
            <a:endParaRPr sz="2900" dirty="0">
              <a:latin typeface="Times New Roman"/>
              <a:cs typeface="Times New Roman"/>
            </a:endParaRPr>
          </a:p>
          <a:p>
            <a:pPr marL="12700" marR="5080">
              <a:lnSpc>
                <a:spcPts val="2780"/>
              </a:lnSpc>
              <a:spcBef>
                <a:spcPts val="325"/>
              </a:spcBef>
            </a:pPr>
            <a:r>
              <a:rPr sz="2900" dirty="0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15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measure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 frequency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failure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and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the</a:t>
            </a:r>
            <a:r>
              <a:rPr sz="2900" spc="-15" dirty="0">
                <a:latin typeface="Times New Roman"/>
                <a:cs typeface="Times New Roman"/>
              </a:rPr>
              <a:t> time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needed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to</a:t>
            </a:r>
            <a:r>
              <a:rPr sz="2900" spc="-15" dirty="0">
                <a:latin typeface="Times New Roman"/>
                <a:cs typeface="Times New Roman"/>
              </a:rPr>
              <a:t> recover, </a:t>
            </a:r>
            <a:r>
              <a:rPr sz="2900" dirty="0">
                <a:latin typeface="Times New Roman"/>
                <a:cs typeface="Times New Roman"/>
              </a:rPr>
              <a:t>network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robustness</a:t>
            </a:r>
          </a:p>
          <a:p>
            <a:pPr marL="233045" indent="-220979">
              <a:lnSpc>
                <a:spcPts val="2465"/>
              </a:lnSpc>
              <a:buChar char="•"/>
              <a:tabLst>
                <a:tab pos="233679" algn="l"/>
              </a:tabLst>
            </a:pPr>
            <a:r>
              <a:rPr sz="29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Security</a:t>
            </a: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</a:pPr>
            <a:r>
              <a:rPr sz="2900" dirty="0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sz="2900" dirty="0">
                <a:latin typeface="Times New Roman"/>
                <a:cs typeface="Times New Roman"/>
              </a:rPr>
              <a:t>Protecting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data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from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unauthorized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users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738577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199511"/>
            <a:ext cx="27425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Network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criteria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27272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93724"/>
            <a:ext cx="7372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Times New Roman"/>
                <a:cs typeface="Times New Roman"/>
              </a:rPr>
              <a:t>Types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connections: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point-to-point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multipoint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270713"/>
            <a:ext cx="30353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3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endParaRPr sz="3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903" y="1897773"/>
            <a:ext cx="7715986" cy="352461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4392"/>
            <a:ext cx="8607425" cy="22066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term physical topology </a:t>
            </a:r>
            <a:r>
              <a:rPr sz="2600" spc="-10" dirty="0">
                <a:latin typeface="Times New Roman"/>
                <a:cs typeface="Times New Roman"/>
              </a:rPr>
              <a:t>refers </a:t>
            </a:r>
            <a:r>
              <a:rPr sz="2600" dirty="0">
                <a:latin typeface="Times New Roman"/>
                <a:cs typeface="Times New Roman"/>
              </a:rPr>
              <a:t>to the </a:t>
            </a:r>
            <a:r>
              <a:rPr sz="2600" spc="-10" dirty="0">
                <a:latin typeface="Times New Roman"/>
                <a:cs typeface="Times New Roman"/>
              </a:rPr>
              <a:t>way </a:t>
            </a:r>
            <a:r>
              <a:rPr sz="2600" dirty="0">
                <a:latin typeface="Times New Roman"/>
                <a:cs typeface="Times New Roman"/>
              </a:rPr>
              <a:t>in which a </a:t>
            </a:r>
            <a:r>
              <a:rPr sz="2600" spc="-5" dirty="0">
                <a:latin typeface="Times New Roman"/>
                <a:cs typeface="Times New Roman"/>
              </a:rPr>
              <a:t>network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laid </a:t>
            </a:r>
            <a:r>
              <a:rPr sz="2600" spc="5" dirty="0">
                <a:latin typeface="Times New Roman"/>
                <a:cs typeface="Times New Roman"/>
              </a:rPr>
              <a:t>out </a:t>
            </a:r>
            <a:r>
              <a:rPr sz="2600" spc="-20" dirty="0">
                <a:latin typeface="Times New Roman"/>
                <a:cs typeface="Times New Roman"/>
              </a:rPr>
              <a:t>physically.</a:t>
            </a:r>
            <a:r>
              <a:rPr sz="2600" spc="6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Two</a:t>
            </a:r>
            <a:r>
              <a:rPr sz="2600" spc="5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more </a:t>
            </a:r>
            <a:r>
              <a:rPr sz="2600" dirty="0">
                <a:latin typeface="Times New Roman"/>
                <a:cs typeface="Times New Roman"/>
              </a:rPr>
              <a:t>devices </a:t>
            </a:r>
            <a:r>
              <a:rPr sz="2600" spc="-5" dirty="0">
                <a:latin typeface="Times New Roman"/>
                <a:cs typeface="Times New Roman"/>
              </a:rPr>
              <a:t>connect to </a:t>
            </a:r>
            <a:r>
              <a:rPr sz="2600" dirty="0">
                <a:latin typeface="Times New Roman"/>
                <a:cs typeface="Times New Roman"/>
              </a:rPr>
              <a:t>a link;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 or </a:t>
            </a:r>
            <a:r>
              <a:rPr sz="2600" spc="-10" dirty="0">
                <a:latin typeface="Times New Roman"/>
                <a:cs typeface="Times New Roman"/>
              </a:rPr>
              <a:t>more </a:t>
            </a:r>
            <a:r>
              <a:rPr sz="2600" dirty="0">
                <a:latin typeface="Times New Roman"/>
                <a:cs typeface="Times New Roman"/>
              </a:rPr>
              <a:t>links form a </a:t>
            </a:r>
            <a:r>
              <a:rPr sz="2600" spc="-20" dirty="0">
                <a:latin typeface="Times New Roman"/>
                <a:cs typeface="Times New Roman"/>
              </a:rPr>
              <a:t>topology.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topology </a:t>
            </a:r>
            <a:r>
              <a:rPr sz="2600" dirty="0">
                <a:latin typeface="Times New Roman"/>
                <a:cs typeface="Times New Roman"/>
              </a:rPr>
              <a:t>of a </a:t>
            </a:r>
            <a:r>
              <a:rPr sz="2600" spc="-5" dirty="0">
                <a:latin typeface="Times New Roman"/>
                <a:cs typeface="Times New Roman"/>
              </a:rPr>
              <a:t>network 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geometric representation of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relationship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all </a:t>
            </a:r>
            <a:r>
              <a:rPr sz="2600" dirty="0">
                <a:latin typeface="Times New Roman"/>
                <a:cs typeface="Times New Roman"/>
              </a:rPr>
              <a:t>the links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 linking devices (usually called nodes) </a:t>
            </a:r>
            <a:r>
              <a:rPr sz="2600" dirty="0">
                <a:latin typeface="Times New Roman"/>
                <a:cs typeface="Times New Roman"/>
              </a:rPr>
              <a:t>to one </a:t>
            </a:r>
            <a:r>
              <a:rPr sz="2600" spc="-20" dirty="0">
                <a:latin typeface="Times New Roman"/>
                <a:cs typeface="Times New Roman"/>
              </a:rPr>
              <a:t>another. </a:t>
            </a: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four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basic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topologies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possible: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mesh,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star,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bus,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ring.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9603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Physical</a:t>
            </a:r>
            <a:r>
              <a:rPr sz="3000" b="1" spc="-9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774" y="3601081"/>
            <a:ext cx="6048065" cy="206497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1344"/>
            <a:ext cx="8606790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 a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mesh </a:t>
            </a:r>
            <a:r>
              <a:rPr sz="28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topology,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every device has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dedicated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point-to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point link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 every other device. The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term </a:t>
            </a:r>
            <a:r>
              <a:rPr sz="28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dedicated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means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that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link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carries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only between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two devices it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connects. </a:t>
            </a:r>
            <a:r>
              <a:rPr sz="2800" spc="-10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800" spc="-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number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physical links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fully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connected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mesh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network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nodes, we</a:t>
            </a:r>
            <a:r>
              <a:rPr sz="2800" spc="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first</a:t>
            </a:r>
            <a:r>
              <a:rPr sz="2800" spc="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consider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node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must</a:t>
            </a:r>
            <a:r>
              <a:rPr sz="28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connected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node.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492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Mesh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216" y="3429000"/>
            <a:ext cx="3401567" cy="25267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4392"/>
            <a:ext cx="8607425" cy="486274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  <a:buAutoNum type="arabicPeriod"/>
              <a:tabLst>
                <a:tab pos="398780" algn="l"/>
              </a:tabLst>
            </a:pP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4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use</a:t>
            </a:r>
            <a:r>
              <a:rPr sz="2600" spc="4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2600" spc="4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dedicated</a:t>
            </a:r>
            <a:r>
              <a:rPr sz="2600" spc="4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links</a:t>
            </a:r>
            <a:r>
              <a:rPr sz="2600" spc="4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guarantees</a:t>
            </a:r>
            <a:r>
              <a:rPr sz="2600" spc="4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600" spc="4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600" spc="4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connection </a:t>
            </a:r>
            <a:r>
              <a:rPr sz="2600" spc="-6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can carry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its own data load, thus eliminating the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problems </a:t>
            </a:r>
            <a:r>
              <a:rPr sz="2600" spc="-6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occur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sz="26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links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must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shared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multiple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010"/>
              </a:spcBef>
              <a:buAutoNum type="arabicPeriod"/>
              <a:tabLst>
                <a:tab pos="380365" algn="l"/>
              </a:tabLst>
            </a:pP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mesh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topology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is </a:t>
            </a:r>
            <a:r>
              <a:rPr sz="2600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robust</a:t>
            </a:r>
            <a:r>
              <a:rPr lang="en-GB" sz="2600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 (Strong)</a:t>
            </a:r>
            <a:r>
              <a:rPr sz="26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link becomes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unusable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does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incapacitate</a:t>
            </a:r>
            <a:r>
              <a:rPr lang="en-GB" sz="26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(disable)</a:t>
            </a:r>
            <a:r>
              <a:rPr sz="26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entire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system.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Third,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there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advantage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privacy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or </a:t>
            </a:r>
            <a:r>
              <a:rPr sz="2600" spc="-25" dirty="0">
                <a:solidFill>
                  <a:srgbClr val="00B050"/>
                </a:solidFill>
                <a:latin typeface="Times New Roman"/>
                <a:cs typeface="Times New Roman"/>
              </a:rPr>
              <a:t>security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message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travels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along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dedicated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line,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only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intended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recipient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sees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it.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Physical boundaries prevent other users from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gaining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access to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messages. 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Finally,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point-to-point links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fault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identification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fault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isolation 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easy</a:t>
            </a:r>
            <a:r>
              <a:rPr sz="2600" spc="-3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routed to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avoid links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suspected problems.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facility</a:t>
            </a:r>
            <a:r>
              <a:rPr sz="2600" spc="6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enables 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network manager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600" spc="2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discover</a:t>
            </a:r>
            <a:r>
              <a:rPr sz="2600" spc="2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2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precise</a:t>
            </a:r>
            <a:r>
              <a:rPr sz="2600" spc="2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r>
              <a:rPr sz="2600" spc="2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600" spc="2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2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fault</a:t>
            </a:r>
            <a:r>
              <a:rPr sz="2600" spc="2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2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aids</a:t>
            </a:r>
            <a:r>
              <a:rPr sz="2600" spc="2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600" spc="2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finding </a:t>
            </a:r>
            <a:r>
              <a:rPr sz="2600" spc="-6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its cause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solution.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5999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Mesh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opo</a:t>
            </a:r>
            <a:r>
              <a:rPr sz="3000" b="1" spc="-10" dirty="0">
                <a:latin typeface="Times New Roman"/>
                <a:cs typeface="Times New Roman"/>
              </a:rPr>
              <a:t>l</a:t>
            </a:r>
            <a:r>
              <a:rPr sz="3000" b="1" dirty="0">
                <a:latin typeface="Times New Roman"/>
                <a:cs typeface="Times New Roman"/>
              </a:rPr>
              <a:t>og</a:t>
            </a:r>
            <a:r>
              <a:rPr sz="3000" b="1" spc="-5" dirty="0">
                <a:latin typeface="Times New Roman"/>
                <a:cs typeface="Times New Roman"/>
              </a:rPr>
              <a:t>y</a:t>
            </a:r>
            <a:r>
              <a:rPr sz="3000" b="1" dirty="0">
                <a:latin typeface="Times New Roman"/>
                <a:cs typeface="Times New Roman"/>
              </a:rPr>
              <a:t>-</a:t>
            </a:r>
            <a:r>
              <a:rPr sz="3000" b="1" spc="-16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Advantages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1344"/>
            <a:ext cx="8606790" cy="49326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  <a:buAutoNum type="arabicPeriod"/>
              <a:tabLst>
                <a:tab pos="450215" algn="l"/>
              </a:tabLst>
            </a:pP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Disadvantage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mesh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are related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amount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cabling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because every device must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connected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 device,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installation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reconnection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are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difficult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1005"/>
              </a:spcBef>
              <a:buAutoNum type="arabicPeriod"/>
              <a:tabLst>
                <a:tab pos="395605" algn="l"/>
              </a:tabLst>
            </a:pP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Second, the sheer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bulk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wiring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be greater than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available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space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(in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walls,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ceilings,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or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floors)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accommodate.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31F20"/>
                </a:solidFill>
                <a:latin typeface="Times New Roman"/>
                <a:cs typeface="Times New Roman"/>
              </a:rPr>
              <a:t>Finally,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hardware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required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connect </a:t>
            </a:r>
            <a:r>
              <a:rPr sz="2800" spc="-6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each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 link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(I/O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ports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cable)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prohibitively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expensive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these reasons a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mesh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topology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usually</a:t>
            </a:r>
            <a:r>
              <a:rPr sz="2800" spc="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implemented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in a limited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fashion,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for example,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backbone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connecting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the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main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computers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 hybrid network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include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other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topologies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50634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Mesh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Topology-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Disadvantages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70534"/>
            <a:ext cx="8607425" cy="3030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25"/>
              </a:spcBef>
            </a:pP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In a star </a:t>
            </a:r>
            <a:r>
              <a:rPr sz="2700" spc="-20" dirty="0">
                <a:solidFill>
                  <a:srgbClr val="231F20"/>
                </a:solidFill>
                <a:latin typeface="Times New Roman"/>
                <a:cs typeface="Times New Roman"/>
              </a:rPr>
              <a:t>topology,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each device has a dedicated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point-to-point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link only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central </a:t>
            </a:r>
            <a:r>
              <a:rPr sz="2700" spc="-15" dirty="0">
                <a:solidFill>
                  <a:srgbClr val="231F20"/>
                </a:solidFill>
                <a:latin typeface="Times New Roman"/>
                <a:cs typeface="Times New Roman"/>
              </a:rPr>
              <a:t>controller,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usually called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hub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. The 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devices are not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directly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linked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sz="2700" spc="-20" dirty="0">
                <a:solidFill>
                  <a:srgbClr val="231F20"/>
                </a:solidFill>
                <a:latin typeface="Times New Roman"/>
                <a:cs typeface="Times New Roman"/>
              </a:rPr>
              <a:t>another.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Unlike a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mesh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231F20"/>
                </a:solidFill>
                <a:latin typeface="Times New Roman"/>
                <a:cs typeface="Times New Roman"/>
              </a:rPr>
              <a:t>topology,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a star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topology does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not allow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direct </a:t>
            </a:r>
            <a:r>
              <a:rPr sz="2700" spc="-1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between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devices. The controller acts as an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exchange: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If one device 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wants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231F20"/>
                </a:solidFill>
                <a:latin typeface="Times New Roman"/>
                <a:cs typeface="Times New Roman"/>
              </a:rPr>
              <a:t>another,</a:t>
            </a:r>
            <a:r>
              <a:rPr sz="27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sends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700" spc="5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7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231F20"/>
                </a:solidFill>
                <a:latin typeface="Times New Roman"/>
                <a:cs typeface="Times New Roman"/>
              </a:rPr>
              <a:t>controller,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then relays the data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700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sz="27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connected </a:t>
            </a:r>
            <a:r>
              <a:rPr sz="2700" dirty="0">
                <a:solidFill>
                  <a:srgbClr val="231F20"/>
                </a:solidFill>
                <a:latin typeface="Times New Roman"/>
                <a:cs typeface="Times New Roman"/>
              </a:rPr>
              <a:t> device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2961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Star</a:t>
            </a:r>
            <a:r>
              <a:rPr sz="3000" b="1" spc="-17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611" y="3825252"/>
            <a:ext cx="5029199" cy="22101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1344"/>
            <a:ext cx="8606790" cy="49295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7620" indent="-228600">
              <a:lnSpc>
                <a:spcPts val="3030"/>
              </a:lnSpc>
              <a:spcBef>
                <a:spcPts val="47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Easy</a:t>
            </a:r>
            <a:r>
              <a:rPr sz="2800" spc="3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spc="3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manage</a:t>
            </a:r>
            <a:r>
              <a:rPr sz="2800" spc="3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and</a:t>
            </a:r>
            <a:r>
              <a:rPr sz="2800" spc="3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maintain</a:t>
            </a:r>
            <a:r>
              <a:rPr sz="2800" spc="3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800" spc="30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network</a:t>
            </a:r>
            <a:r>
              <a:rPr sz="2800" spc="3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each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separate cable.</a:t>
            </a:r>
            <a:endParaRPr sz="2800" dirty="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Easy</a:t>
            </a:r>
            <a:r>
              <a:rPr sz="2800" spc="1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spc="1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locate</a:t>
            </a:r>
            <a:r>
              <a:rPr sz="2800" spc="1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problems</a:t>
            </a:r>
            <a:r>
              <a:rPr sz="2800" spc="1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because</a:t>
            </a:r>
            <a:r>
              <a:rPr sz="2800" spc="1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cable</a:t>
            </a:r>
            <a:r>
              <a:rPr sz="280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failure</a:t>
            </a:r>
            <a:r>
              <a:rPr sz="2800" spc="1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only</a:t>
            </a:r>
            <a:r>
              <a:rPr sz="2800" spc="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affect </a:t>
            </a:r>
            <a:r>
              <a:rPr sz="2800" spc="-6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single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111111"/>
                </a:solidFill>
                <a:latin typeface="Times New Roman"/>
                <a:cs typeface="Times New Roman"/>
              </a:rPr>
              <a:t>user.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368300" algn="l"/>
                <a:tab pos="1242695" algn="l"/>
                <a:tab pos="1704339" algn="l"/>
                <a:tab pos="2835275" algn="l"/>
                <a:tab pos="3452495" algn="l"/>
                <a:tab pos="4803140" algn="l"/>
                <a:tab pos="6072505" algn="l"/>
                <a:tab pos="7699375" algn="l"/>
                <a:tab pos="816102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sy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extend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netwo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wit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out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sturbi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he  entire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network</a:t>
            </a:r>
            <a:endParaRPr sz="2800" dirty="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368300" algn="l"/>
                <a:tab pos="1300480" algn="l"/>
                <a:tab pos="1918970" algn="l"/>
                <a:tab pos="3958590" algn="l"/>
                <a:tab pos="5223510" algn="l"/>
                <a:tab pos="6731634" algn="l"/>
                <a:tab pos="807847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Due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Hub/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witch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devi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netw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rk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cont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ol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and 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management</a:t>
            </a:r>
            <a:r>
              <a:rPr sz="2800" spc="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much</a:t>
            </a:r>
            <a:r>
              <a:rPr sz="2800" spc="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00B050"/>
                </a:solidFill>
                <a:latin typeface="Times New Roman"/>
                <a:cs typeface="Times New Roman"/>
              </a:rPr>
              <a:t>easier</a:t>
            </a:r>
            <a:r>
              <a:rPr sz="2800" spc="-30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AutoNum type="arabicPeriod"/>
              <a:tabLst>
                <a:tab pos="368300" algn="l"/>
                <a:tab pos="1231900" algn="l"/>
                <a:tab pos="3902075" algn="l"/>
                <a:tab pos="5397500" algn="l"/>
                <a:tab pos="6358890" algn="l"/>
                <a:tab pos="6769734" algn="l"/>
                <a:tab pos="8355965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Fau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800" spc="-25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if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800" spc="-3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tion</a:t>
            </a:r>
            <a:r>
              <a:rPr sz="2800" spc="3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re</a:t>
            </a:r>
            <a:r>
              <a:rPr sz="2800" spc="-25" dirty="0">
                <a:solidFill>
                  <a:srgbClr val="00B050"/>
                </a:solidFill>
                <a:latin typeface="Times New Roman"/>
                <a:cs typeface="Times New Roman"/>
              </a:rPr>
              <a:t>m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spc="3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ne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work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is  </a:t>
            </a:r>
            <a:r>
              <a:rPr sz="2800" spc="-40" dirty="0">
                <a:solidFill>
                  <a:srgbClr val="00B050"/>
                </a:solidFill>
                <a:latin typeface="Times New Roman"/>
                <a:cs typeface="Times New Roman"/>
              </a:rPr>
              <a:t>easy.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provides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very</a:t>
            </a:r>
            <a:r>
              <a:rPr sz="280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high speed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data 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transfer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4030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Star</a:t>
            </a:r>
            <a:r>
              <a:rPr sz="3000" b="1" spc="-110" dirty="0">
                <a:latin typeface="Times New Roman"/>
                <a:cs typeface="Times New Roman"/>
              </a:rPr>
              <a:t> 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opo</a:t>
            </a:r>
            <a:r>
              <a:rPr sz="3000" b="1" spc="-10" dirty="0">
                <a:latin typeface="Times New Roman"/>
                <a:cs typeface="Times New Roman"/>
              </a:rPr>
              <a:t>l</a:t>
            </a:r>
            <a:r>
              <a:rPr sz="3000" b="1" dirty="0">
                <a:latin typeface="Times New Roman"/>
                <a:cs typeface="Times New Roman"/>
              </a:rPr>
              <a:t>og</a:t>
            </a:r>
            <a:r>
              <a:rPr sz="3000" b="1" spc="-10" dirty="0">
                <a:latin typeface="Times New Roman"/>
                <a:cs typeface="Times New Roman"/>
              </a:rPr>
              <a:t>y</a:t>
            </a:r>
            <a:r>
              <a:rPr sz="3000" b="1" dirty="0">
                <a:latin typeface="Times New Roman"/>
                <a:cs typeface="Times New Roman"/>
              </a:rPr>
              <a:t>-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Advantages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4392"/>
            <a:ext cx="8607425" cy="45377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Cambria"/>
                <a:cs typeface="Cambria"/>
              </a:rPr>
              <a:t>The </a:t>
            </a:r>
            <a:r>
              <a:rPr sz="2800" spc="-10" dirty="0">
                <a:latin typeface="Cambria"/>
                <a:cs typeface="Cambria"/>
              </a:rPr>
              <a:t>term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telecommunication</a:t>
            </a:r>
            <a:r>
              <a:rPr sz="2800" spc="-5" dirty="0">
                <a:solidFill>
                  <a:srgbClr val="9964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means communication at a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distance. The </a:t>
            </a:r>
            <a:r>
              <a:rPr sz="2800" spc="-25" dirty="0">
                <a:latin typeface="Cambria"/>
                <a:cs typeface="Cambria"/>
              </a:rPr>
              <a:t>word </a:t>
            </a: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2800" spc="-5" dirty="0">
                <a:solidFill>
                  <a:srgbClr val="996433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refers </a:t>
            </a:r>
            <a:r>
              <a:rPr sz="2800" spc="-15" dirty="0">
                <a:latin typeface="Cambria"/>
                <a:cs typeface="Cambria"/>
              </a:rPr>
              <a:t>to </a:t>
            </a:r>
            <a:r>
              <a:rPr sz="2800" spc="-5" dirty="0">
                <a:latin typeface="Cambria"/>
                <a:cs typeface="Cambria"/>
              </a:rPr>
              <a:t>information </a:t>
            </a:r>
            <a:r>
              <a:rPr sz="2800" spc="-15" dirty="0">
                <a:latin typeface="Cambria"/>
                <a:cs typeface="Cambria"/>
              </a:rPr>
              <a:t>presented </a:t>
            </a:r>
            <a:r>
              <a:rPr sz="2800" spc="-1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in </a:t>
            </a:r>
            <a:r>
              <a:rPr sz="2800" spc="-20" dirty="0">
                <a:latin typeface="Cambria"/>
                <a:cs typeface="Cambria"/>
              </a:rPr>
              <a:t>whatever </a:t>
            </a:r>
            <a:r>
              <a:rPr sz="2800" spc="-10" dirty="0">
                <a:latin typeface="Cambria"/>
                <a:cs typeface="Cambria"/>
              </a:rPr>
              <a:t>form </a:t>
            </a:r>
            <a:r>
              <a:rPr sz="2800" spc="-5" dirty="0">
                <a:latin typeface="Cambria"/>
                <a:cs typeface="Cambria"/>
              </a:rPr>
              <a:t>is </a:t>
            </a:r>
            <a:r>
              <a:rPr sz="2800" spc="-15" dirty="0">
                <a:latin typeface="Cambria"/>
                <a:cs typeface="Cambria"/>
              </a:rPr>
              <a:t>agreed </a:t>
            </a:r>
            <a:r>
              <a:rPr sz="2800" spc="-5" dirty="0">
                <a:latin typeface="Cambria"/>
                <a:cs typeface="Cambria"/>
              </a:rPr>
              <a:t>upon </a:t>
            </a:r>
            <a:r>
              <a:rPr sz="2800" spc="-20" dirty="0">
                <a:latin typeface="Cambria"/>
                <a:cs typeface="Cambria"/>
              </a:rPr>
              <a:t>by </a:t>
            </a:r>
            <a:r>
              <a:rPr sz="2800" dirty="0">
                <a:latin typeface="Cambria"/>
                <a:cs typeface="Cambria"/>
              </a:rPr>
              <a:t>the </a:t>
            </a:r>
            <a:r>
              <a:rPr sz="2800" spc="-5" dirty="0">
                <a:latin typeface="Cambria"/>
                <a:cs typeface="Cambria"/>
              </a:rPr>
              <a:t>parties </a:t>
            </a:r>
            <a:r>
              <a:rPr sz="2800" spc="-10" dirty="0">
                <a:latin typeface="Cambria"/>
                <a:cs typeface="Cambria"/>
              </a:rPr>
              <a:t>creating 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and </a:t>
            </a:r>
            <a:r>
              <a:rPr sz="2800" spc="-5" dirty="0">
                <a:latin typeface="Cambria"/>
                <a:cs typeface="Cambria"/>
              </a:rPr>
              <a:t>using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the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data.</a:t>
            </a:r>
            <a:endParaRPr sz="2800" dirty="0">
              <a:latin typeface="Cambria"/>
              <a:cs typeface="Cambria"/>
            </a:endParaRPr>
          </a:p>
          <a:p>
            <a:pPr marL="12700" marR="5715" algn="just">
              <a:lnSpc>
                <a:spcPts val="3020"/>
              </a:lnSpc>
              <a:spcBef>
                <a:spcPts val="1045"/>
              </a:spcBef>
            </a:pPr>
            <a:r>
              <a:rPr sz="2800" spc="-5" dirty="0">
                <a:solidFill>
                  <a:srgbClr val="FF0000"/>
                </a:solidFill>
                <a:latin typeface="Cambria"/>
                <a:cs typeface="Cambria"/>
              </a:rPr>
              <a:t>Data communications </a:t>
            </a:r>
            <a:r>
              <a:rPr sz="2800" spc="-20" dirty="0">
                <a:latin typeface="Cambria"/>
                <a:cs typeface="Cambria"/>
              </a:rPr>
              <a:t>are </a:t>
            </a:r>
            <a:r>
              <a:rPr sz="2800" spc="-10" dirty="0">
                <a:latin typeface="Cambria"/>
                <a:cs typeface="Cambria"/>
              </a:rPr>
              <a:t>the </a:t>
            </a:r>
            <a:r>
              <a:rPr sz="2800" spc="-15" dirty="0">
                <a:latin typeface="Cambria"/>
                <a:cs typeface="Cambria"/>
              </a:rPr>
              <a:t>exchange </a:t>
            </a:r>
            <a:r>
              <a:rPr sz="2800" spc="-5" dirty="0">
                <a:latin typeface="Cambria"/>
                <a:cs typeface="Cambria"/>
              </a:rPr>
              <a:t>of data </a:t>
            </a:r>
            <a:r>
              <a:rPr sz="2800" spc="-10" dirty="0">
                <a:latin typeface="Cambria"/>
                <a:cs typeface="Cambria"/>
              </a:rPr>
              <a:t>between </a:t>
            </a:r>
            <a:r>
              <a:rPr sz="2800" spc="-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two </a:t>
            </a:r>
            <a:r>
              <a:rPr sz="2800" spc="-5" dirty="0">
                <a:latin typeface="Cambria"/>
                <a:cs typeface="Cambria"/>
              </a:rPr>
              <a:t>devices via some </a:t>
            </a:r>
            <a:r>
              <a:rPr sz="2800" spc="-10" dirty="0">
                <a:latin typeface="Cambria"/>
                <a:cs typeface="Cambria"/>
              </a:rPr>
              <a:t>form </a:t>
            </a:r>
            <a:r>
              <a:rPr sz="2800" spc="-5" dirty="0">
                <a:latin typeface="Cambria"/>
                <a:cs typeface="Cambria"/>
              </a:rPr>
              <a:t>of </a:t>
            </a:r>
            <a:r>
              <a:rPr sz="2800" spc="-10" dirty="0">
                <a:latin typeface="Cambria"/>
                <a:cs typeface="Cambria"/>
              </a:rPr>
              <a:t>transmission medium </a:t>
            </a:r>
            <a:r>
              <a:rPr sz="2800" spc="-5" dirty="0">
                <a:latin typeface="Cambria"/>
                <a:cs typeface="Cambria"/>
              </a:rPr>
              <a:t>such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as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a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wire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 smtClean="0">
                <a:latin typeface="Cambria"/>
                <a:cs typeface="Cambria"/>
              </a:rPr>
              <a:t>cable</a:t>
            </a:r>
            <a:r>
              <a:rPr lang="en-GB" sz="2800" spc="-5" dirty="0" smtClean="0">
                <a:latin typeface="Cambria"/>
                <a:cs typeface="Cambria"/>
              </a:rPr>
              <a:t> or wireless</a:t>
            </a:r>
            <a:r>
              <a:rPr sz="2800" spc="-5" dirty="0" smtClean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  <a:p>
            <a:pPr marL="12700" marR="5715" algn="just">
              <a:lnSpc>
                <a:spcPct val="89400"/>
              </a:lnSpc>
              <a:spcBef>
                <a:spcPts val="969"/>
              </a:spcBef>
            </a:pP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communications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occur,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communicating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</a:t>
            </a:r>
            <a:r>
              <a:rPr sz="2800" spc="3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must</a:t>
            </a:r>
            <a:r>
              <a:rPr sz="28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2800" spc="3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part</a:t>
            </a:r>
            <a:r>
              <a:rPr sz="2800" spc="3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800" spc="3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800" spc="3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communication</a:t>
            </a:r>
            <a:r>
              <a:rPr sz="2800" spc="3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r>
              <a:rPr sz="28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made</a:t>
            </a:r>
            <a:r>
              <a:rPr sz="28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231F20"/>
                </a:solidFill>
                <a:latin typeface="Times New Roman"/>
                <a:cs typeface="Times New Roman"/>
              </a:rPr>
              <a:t>up </a:t>
            </a:r>
            <a:r>
              <a:rPr sz="2800" spc="-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combination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hardware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(physical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equipment)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software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(programs).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191261"/>
            <a:ext cx="2696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Backg</a:t>
            </a:r>
            <a:r>
              <a:rPr sz="4000" b="1" spc="-6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4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ound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21410"/>
            <a:ext cx="8606790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Entire performance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network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depends on the single 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device</a:t>
            </a:r>
            <a:r>
              <a:rPr sz="2800" spc="5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hub/switch.</a:t>
            </a:r>
            <a:r>
              <a:rPr sz="2800" spc="50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If</a:t>
            </a:r>
            <a:r>
              <a:rPr sz="2800" spc="5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800" spc="5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hub/switch</a:t>
            </a:r>
            <a:r>
              <a:rPr sz="2800" spc="5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device</a:t>
            </a:r>
            <a:r>
              <a:rPr sz="2800" spc="5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goes</a:t>
            </a:r>
            <a:r>
              <a:rPr sz="2800" spc="5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down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, </a:t>
            </a:r>
            <a:r>
              <a:rPr sz="2800" spc="-6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be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dead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ts val="3030"/>
              </a:lnSpc>
              <a:spcBef>
                <a:spcPts val="105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Star topology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requires more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wires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compared to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ring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bus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topology.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3020"/>
              </a:lnSpc>
              <a:spcBef>
                <a:spcPts val="99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Extra hardware is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(hubs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switches) which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adds </a:t>
            </a:r>
            <a:r>
              <a:rPr sz="2800" spc="-6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cost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8679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Star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Topology-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Disadvantages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76629"/>
            <a:ext cx="8624570" cy="36842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4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star</a:t>
            </a:r>
            <a:r>
              <a:rPr sz="2400" spc="4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400" spc="4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mesh</a:t>
            </a:r>
            <a:r>
              <a:rPr sz="2400" spc="4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topology</a:t>
            </a:r>
            <a:r>
              <a:rPr sz="2400" spc="4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describe</a:t>
            </a:r>
            <a:r>
              <a:rPr sz="2400" spc="4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point-to-point</a:t>
            </a:r>
            <a:r>
              <a:rPr sz="2400" spc="4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connections.</a:t>
            </a:r>
            <a:r>
              <a:rPr sz="2400" spc="4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bus</a:t>
            </a:r>
            <a:r>
              <a:rPr sz="2400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topology,</a:t>
            </a:r>
            <a:r>
              <a:rPr sz="2400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sz="2400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2400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hand,</a:t>
            </a:r>
            <a:r>
              <a:rPr sz="24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multipoint.</a:t>
            </a:r>
            <a:r>
              <a:rPr sz="2400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sz="2400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long</a:t>
            </a:r>
            <a:r>
              <a:rPr sz="2400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cable</a:t>
            </a:r>
            <a:r>
              <a:rPr sz="2400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acts</a:t>
            </a:r>
            <a:r>
              <a:rPr sz="2400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backbone</a:t>
            </a:r>
            <a:r>
              <a:rPr sz="24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40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link</a:t>
            </a:r>
            <a:r>
              <a:rPr sz="24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2400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</a:t>
            </a:r>
            <a:r>
              <a:rPr sz="240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network.</a:t>
            </a:r>
            <a:r>
              <a:rPr sz="240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Nodes</a:t>
            </a:r>
            <a:r>
              <a:rPr sz="2400" spc="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400" spc="1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connected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bus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cable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by drop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lines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 taps. A drop line is 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running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between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device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main cable.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tap is 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connector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that either splices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main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cable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or punctures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sheathing of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cable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create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contact with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metallic core. As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signal travels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along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backbone,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some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energy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transformed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heat.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Therefore, it becomes weaker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weaker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it travels farther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farther.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For this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reason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a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limit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taps 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bus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support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 on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distance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between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those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taps.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216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Bus</a:t>
            </a:r>
            <a:r>
              <a:rPr sz="3000" b="1" spc="-14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029200"/>
            <a:ext cx="6934200" cy="98123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1344"/>
            <a:ext cx="8606790" cy="4161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Easy</a:t>
            </a:r>
            <a:r>
              <a:rPr sz="2800" spc="2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spc="2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connect</a:t>
            </a:r>
            <a:r>
              <a:rPr sz="2800" spc="2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or</a:t>
            </a:r>
            <a:r>
              <a:rPr sz="280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remove</a:t>
            </a:r>
            <a:r>
              <a:rPr sz="280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devices</a:t>
            </a:r>
            <a:r>
              <a:rPr sz="2800" spc="2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2800" spc="2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spc="20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network</a:t>
            </a:r>
            <a:r>
              <a:rPr sz="2800" spc="229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without </a:t>
            </a:r>
            <a:r>
              <a:rPr sz="2800" spc="-6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affecting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any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other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device.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368300" algn="l"/>
                <a:tab pos="797560" algn="l"/>
                <a:tab pos="2615565" algn="l"/>
                <a:tab pos="7571105" algn="l"/>
                <a:tab pos="8256905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se</a:t>
            </a:r>
            <a:r>
              <a:rPr sz="2800" spc="3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f</a:t>
            </a:r>
            <a:r>
              <a:rPr sz="2800" spc="3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any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com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ter</a:t>
            </a:r>
            <a:r>
              <a:rPr sz="2800" spc="3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800" spc="3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device</a:t>
            </a:r>
            <a:r>
              <a:rPr sz="2800" spc="3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failure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,</a:t>
            </a:r>
            <a:r>
              <a:rPr sz="2800" spc="3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ere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will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be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effect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other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or</a:t>
            </a:r>
            <a:r>
              <a:rPr sz="280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network.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ts val="3190"/>
              </a:lnSpc>
              <a:spcBef>
                <a:spcPts val="62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Cable</a:t>
            </a:r>
            <a:r>
              <a:rPr sz="2800" spc="1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cost</a:t>
            </a:r>
            <a:r>
              <a:rPr sz="2800" spc="11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800" spc="1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less</a:t>
            </a:r>
            <a:r>
              <a:rPr sz="2800" spc="11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as</a:t>
            </a:r>
            <a:r>
              <a:rPr sz="2800" spc="1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compared</a:t>
            </a:r>
            <a:r>
              <a:rPr sz="2800" spc="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280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other</a:t>
            </a:r>
            <a:r>
              <a:rPr sz="2800" spc="11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network</a:t>
            </a:r>
            <a:r>
              <a:rPr sz="2800" spc="1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topology</a:t>
            </a:r>
            <a:endParaRPr sz="2800" dirty="0">
              <a:latin typeface="Times New Roman"/>
              <a:cs typeface="Times New Roman"/>
            </a:endParaRPr>
          </a:p>
          <a:p>
            <a:pPr marL="241300">
              <a:lnSpc>
                <a:spcPts val="3190"/>
              </a:lnSpc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i.e.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mesh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111111"/>
                </a:solidFill>
                <a:latin typeface="Times New Roman"/>
                <a:cs typeface="Times New Roman"/>
              </a:rPr>
              <a:t>star.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60"/>
              </a:spcBef>
              <a:buAutoNum type="arabicPeriod" startAt="4"/>
              <a:tabLst>
                <a:tab pos="36830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easy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understand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topology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36830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Easy</a:t>
            </a:r>
            <a:r>
              <a:rPr sz="2800" spc="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expand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by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joining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two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cables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together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60"/>
              </a:spcBef>
              <a:buAutoNum type="arabicPeriod" startAt="4"/>
              <a:tabLst>
                <a:tab pos="36830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No</a:t>
            </a:r>
            <a:r>
              <a:rPr sz="2800" spc="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hubs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or switches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required.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3237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Bus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opo</a:t>
            </a:r>
            <a:r>
              <a:rPr sz="3000" b="1" spc="-10" dirty="0">
                <a:latin typeface="Times New Roman"/>
                <a:cs typeface="Times New Roman"/>
              </a:rPr>
              <a:t>l</a:t>
            </a:r>
            <a:r>
              <a:rPr sz="3000" b="1" dirty="0">
                <a:latin typeface="Times New Roman"/>
                <a:cs typeface="Times New Roman"/>
              </a:rPr>
              <a:t>og</a:t>
            </a:r>
            <a:r>
              <a:rPr sz="3000" b="1" spc="-10" dirty="0">
                <a:latin typeface="Times New Roman"/>
                <a:cs typeface="Times New Roman"/>
              </a:rPr>
              <a:t>y</a:t>
            </a:r>
            <a:r>
              <a:rPr sz="3000" b="1" dirty="0">
                <a:latin typeface="Times New Roman"/>
                <a:cs typeface="Times New Roman"/>
              </a:rPr>
              <a:t>-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Advantages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58977"/>
            <a:ext cx="8606155" cy="49701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AutoNum type="arabicPeriod"/>
              <a:tabLst>
                <a:tab pos="368300" algn="l"/>
                <a:tab pos="820419" algn="l"/>
                <a:tab pos="1410335" algn="l"/>
                <a:tab pos="2174875" algn="l"/>
                <a:tab pos="2627630" algn="l"/>
                <a:tab pos="3295650" algn="l"/>
                <a:tab pos="4377690" algn="l"/>
                <a:tab pos="5549900" algn="l"/>
                <a:tab pos="5901690" algn="l"/>
                <a:tab pos="6293485" algn="l"/>
                <a:tab pos="7589520" algn="l"/>
                <a:tab pos="8020684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any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dev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fail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re,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ficult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find  faults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network.</a:t>
            </a:r>
          </a:p>
          <a:p>
            <a:pPr marL="241300" marR="9525" indent="-228600">
              <a:lnSpc>
                <a:spcPts val="2690"/>
              </a:lnSpc>
              <a:spcBef>
                <a:spcPts val="101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If</a:t>
            </a:r>
            <a:r>
              <a:rPr sz="280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800" spc="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backbone</a:t>
            </a:r>
            <a:r>
              <a:rPr sz="2800" spc="1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cable</a:t>
            </a:r>
            <a:r>
              <a:rPr sz="2800" spc="7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damages</a:t>
            </a:r>
            <a:r>
              <a:rPr sz="2800" spc="9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800" spc="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</a:t>
            </a:r>
            <a:r>
              <a:rPr sz="28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system/network </a:t>
            </a:r>
            <a:r>
              <a:rPr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fail.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995"/>
              </a:spcBef>
              <a:buAutoNum type="arabicPeriod"/>
              <a:tabLst>
                <a:tab pos="368300" algn="l"/>
                <a:tab pos="835660" algn="l"/>
                <a:tab pos="2233295" algn="l"/>
                <a:tab pos="3326129" algn="l"/>
                <a:tab pos="4856480" algn="l"/>
                <a:tab pos="5383530" algn="l"/>
                <a:tab pos="6678295" algn="l"/>
                <a:tab pos="8157845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If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netwo</a:t>
            </a:r>
            <a:r>
              <a:rPr sz="2800" spc="1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tra</a:t>
            </a:r>
            <a:r>
              <a:rPr sz="2800" spc="-50" dirty="0">
                <a:solidFill>
                  <a:srgbClr val="00B050"/>
                </a:solidFill>
                <a:latin typeface="Times New Roman"/>
                <a:cs typeface="Times New Roman"/>
              </a:rPr>
              <a:t>f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fic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cre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ses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o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dev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</a:t>
            </a:r>
            <a:r>
              <a:rPr sz="2800" spc="-30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cre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e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performance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decreases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80000"/>
              </a:lnSpc>
              <a:spcBef>
                <a:spcPts val="1015"/>
              </a:spcBef>
              <a:buAutoNum type="arabicPeriod"/>
              <a:tabLst>
                <a:tab pos="368300" algn="l"/>
                <a:tab pos="1495425" algn="l"/>
                <a:tab pos="3312160" algn="l"/>
                <a:tab pos="3728720" algn="l"/>
                <a:tab pos="5092700" algn="l"/>
                <a:tab pos="5548630" algn="l"/>
                <a:tab pos="6793865" algn="l"/>
                <a:tab pos="8295005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er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ation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req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ired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event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cing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of  signals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r>
              <a:rPr sz="2800" spc="-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use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terminators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must.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It is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because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one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 computer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transmits</a:t>
            </a:r>
            <a:r>
              <a:rPr sz="280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at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 a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time.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969"/>
              </a:spcBef>
              <a:buAutoNum type="arabicPeriod"/>
              <a:tabLst>
                <a:tab pos="368300" algn="l"/>
                <a:tab pos="722630" algn="l"/>
                <a:tab pos="2085339" algn="l"/>
                <a:tab pos="2854960" algn="l"/>
                <a:tab pos="3524250" algn="l"/>
                <a:tab pos="4787900" algn="l"/>
                <a:tab pos="6048375" algn="l"/>
                <a:tab pos="6541770" algn="l"/>
                <a:tab pos="7113905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d</a:t>
            </a:r>
            <a:r>
              <a:rPr sz="2800" spc="-25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very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securi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bec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comp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te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  receive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sent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signal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from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the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 source.</a:t>
            </a:r>
            <a:endParaRPr sz="2800" dirty="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36195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length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limited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788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Bus</a:t>
            </a:r>
            <a:r>
              <a:rPr sz="3000" b="1" spc="-100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Topology-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Disadvantages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76629"/>
            <a:ext cx="8607425" cy="20377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ring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topology,</a:t>
            </a: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has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dedicated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point-to-point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connection with only the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 on either side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it.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signal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passed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along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ring in one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direction,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from device 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device, until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reaches its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destination. Each device in the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ring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incorporates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repeater.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receives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signal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intended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for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another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device,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its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repeater</a:t>
            </a:r>
            <a:r>
              <a:rPr sz="24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regenerates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bits</a:t>
            </a: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passes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them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along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3876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Ring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275" y="3736681"/>
            <a:ext cx="6670607" cy="18805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1344"/>
            <a:ext cx="8606790" cy="3138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715" indent="-228600">
              <a:lnSpc>
                <a:spcPts val="3030"/>
              </a:lnSpc>
              <a:spcBef>
                <a:spcPts val="475"/>
              </a:spcBef>
              <a:buAutoNum type="arabicPeriod"/>
              <a:tabLst>
                <a:tab pos="347980" algn="l"/>
                <a:tab pos="946785" algn="l"/>
                <a:tab pos="1682750" algn="l"/>
                <a:tab pos="2620010" algn="l"/>
                <a:tab pos="3042920" algn="l"/>
                <a:tab pos="3700779" algn="l"/>
                <a:tab pos="5198110" algn="l"/>
                <a:tab pos="6586855" algn="l"/>
                <a:tab pos="7165975" algn="l"/>
                <a:tab pos="8295005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All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f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lows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one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di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tion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,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reduc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ng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chan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of  packet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collisions.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347980" algn="l"/>
                <a:tab pos="812800" algn="l"/>
                <a:tab pos="2208530" algn="l"/>
                <a:tab pos="3304540" algn="l"/>
                <a:tab pos="3771265" algn="l"/>
                <a:tab pos="4453890" algn="l"/>
                <a:tab pos="5687060" algn="l"/>
                <a:tab pos="6191250" algn="l"/>
                <a:tab pos="7427595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netwo</a:t>
            </a:r>
            <a:r>
              <a:rPr sz="2800" spc="10" dirty="0">
                <a:solidFill>
                  <a:srgbClr val="111111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ser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v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er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not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n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eded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con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rol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two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r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k  connectivity</a:t>
            </a:r>
            <a:r>
              <a:rPr sz="2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between</a:t>
            </a:r>
            <a:r>
              <a:rPr sz="2800" spc="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each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workstation.</a:t>
            </a:r>
            <a:endParaRPr sz="2800" dirty="0">
              <a:latin typeface="Times New Roman"/>
              <a:cs typeface="Times New Roman"/>
            </a:endParaRPr>
          </a:p>
          <a:p>
            <a:pPr marL="367665" indent="-3556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Data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can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transfer</a:t>
            </a:r>
            <a:r>
              <a:rPr sz="2800" spc="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between</a:t>
            </a:r>
            <a:r>
              <a:rPr sz="28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workstations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at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high</a:t>
            </a:r>
            <a:r>
              <a:rPr sz="2800" spc="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speeds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347980" algn="l"/>
              </a:tabLst>
            </a:pP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Additional</a:t>
            </a:r>
            <a:r>
              <a:rPr sz="2800" spc="26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workstations</a:t>
            </a:r>
            <a:r>
              <a:rPr sz="2800" spc="27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can</a:t>
            </a:r>
            <a:r>
              <a:rPr sz="2800" spc="25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be</a:t>
            </a:r>
            <a:r>
              <a:rPr sz="2800" spc="2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added</a:t>
            </a:r>
            <a:r>
              <a:rPr sz="2800" spc="2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without</a:t>
            </a:r>
            <a:r>
              <a:rPr sz="2800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impacting </a:t>
            </a:r>
            <a:r>
              <a:rPr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performance of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network.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4951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Ring</a:t>
            </a:r>
            <a:r>
              <a:rPr sz="3000" b="1" spc="-60" dirty="0">
                <a:latin typeface="Times New Roman"/>
                <a:cs typeface="Times New Roman"/>
              </a:rPr>
              <a:t> 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opo</a:t>
            </a:r>
            <a:r>
              <a:rPr sz="3000" b="1" spc="-10" dirty="0">
                <a:latin typeface="Times New Roman"/>
                <a:cs typeface="Times New Roman"/>
              </a:rPr>
              <a:t>l</a:t>
            </a:r>
            <a:r>
              <a:rPr sz="3000" b="1" dirty="0">
                <a:latin typeface="Times New Roman"/>
                <a:cs typeface="Times New Roman"/>
              </a:rPr>
              <a:t>og</a:t>
            </a:r>
            <a:r>
              <a:rPr sz="3000" b="1" spc="-5" dirty="0">
                <a:latin typeface="Times New Roman"/>
                <a:cs typeface="Times New Roman"/>
              </a:rPr>
              <a:t>y</a:t>
            </a:r>
            <a:r>
              <a:rPr sz="3000" b="1" dirty="0">
                <a:latin typeface="Times New Roman"/>
                <a:cs typeface="Times New Roman"/>
              </a:rPr>
              <a:t>-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Adv</a:t>
            </a:r>
            <a:r>
              <a:rPr sz="3000" b="1" spc="5" dirty="0">
                <a:latin typeface="Times New Roman"/>
                <a:cs typeface="Times New Roman"/>
              </a:rPr>
              <a:t>a</a:t>
            </a:r>
            <a:r>
              <a:rPr sz="3000" b="1" dirty="0">
                <a:latin typeface="Times New Roman"/>
                <a:cs typeface="Times New Roman"/>
              </a:rPr>
              <a:t>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1344"/>
            <a:ext cx="8607425" cy="33959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6985" indent="-228600" algn="just">
              <a:lnSpc>
                <a:spcPct val="90000"/>
              </a:lnSpc>
              <a:spcBef>
                <a:spcPts val="434"/>
              </a:spcBef>
              <a:buAutoNum type="arabicPeriod"/>
              <a:tabLst>
                <a:tab pos="34798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All data being transferred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over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 network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must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pass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through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workstation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 network, which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make </a:t>
            </a:r>
            <a:r>
              <a:rPr sz="2800" spc="-6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topology</a:t>
            </a:r>
            <a:r>
              <a:rPr sz="2800" spc="-20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7620" indent="-228600" algn="just">
              <a:lnSpc>
                <a:spcPts val="3030"/>
              </a:lnSpc>
              <a:spcBef>
                <a:spcPts val="1045"/>
              </a:spcBef>
              <a:buAutoNum type="arabicPeriod"/>
              <a:tabLst>
                <a:tab pos="28067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entire network will be impacted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if one workstation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shuts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down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985"/>
              </a:spcBef>
              <a:buAutoNum type="arabicPeriod"/>
              <a:tabLst>
                <a:tab pos="280670" algn="l"/>
              </a:tabLst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hardware needed to connect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workstation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network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expensive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Ethernet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cards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hubs/switches.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9587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Ring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Topology-</a:t>
            </a:r>
            <a:r>
              <a:rPr sz="3000" b="1" spc="-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Disadvantages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706" y="1490472"/>
            <a:ext cx="6867293" cy="4142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7889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Hybrid</a:t>
            </a:r>
            <a:r>
              <a:rPr sz="3000" b="1" spc="-114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Topology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14093"/>
            <a:ext cx="8608060" cy="19881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 Internet has revolutionized many aspects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of our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daily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lives. It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has affected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way we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do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business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well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the 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way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we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spend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our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leisure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time.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Internet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communication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system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has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brought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wealth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of </a:t>
            </a:r>
            <a:r>
              <a:rPr sz="2800" spc="-6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information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our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fingertips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organized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for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our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use.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0878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The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Internet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998" y="1176157"/>
            <a:ext cx="8202698" cy="48511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52012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The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Internet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(Conceptual</a:t>
            </a:r>
            <a:r>
              <a:rPr sz="3000" b="1" spc="-80" dirty="0">
                <a:latin typeface="Times New Roman"/>
                <a:cs typeface="Times New Roman"/>
              </a:rPr>
              <a:t> </a:t>
            </a:r>
            <a:r>
              <a:rPr sz="3000" b="1" spc="-25" dirty="0">
                <a:latin typeface="Times New Roman"/>
                <a:cs typeface="Times New Roman"/>
              </a:rPr>
              <a:t>View</a:t>
            </a:r>
            <a:r>
              <a:rPr sz="30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91704"/>
            <a:ext cx="8607425" cy="48821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effectiveness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data communications system depends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four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fundamental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characteristics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B050"/>
                </a:solidFill>
                <a:latin typeface="Times New Roman"/>
                <a:cs typeface="Times New Roman"/>
              </a:rPr>
              <a:t>delivery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B050"/>
                </a:solidFill>
                <a:latin typeface="Times New Roman"/>
                <a:cs typeface="Times New Roman"/>
              </a:rPr>
              <a:t>accuracy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timeliness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B050"/>
                </a:solidFill>
                <a:latin typeface="Times New Roman"/>
                <a:cs typeface="Times New Roman"/>
              </a:rPr>
              <a:t>jitte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89100"/>
              </a:lnSpc>
            </a:pPr>
            <a:r>
              <a:rPr sz="2800" b="1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Delivery</a:t>
            </a:r>
            <a:r>
              <a:rPr lang="en-GB" sz="2800" b="1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800" b="1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must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deliver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correct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destination. Data must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received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by the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intended device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user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or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31F20"/>
                </a:solidFill>
                <a:latin typeface="Times New Roman"/>
                <a:cs typeface="Times New Roman"/>
              </a:rPr>
              <a:t>user.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000"/>
              </a:lnSpc>
            </a:pPr>
            <a:r>
              <a:rPr sz="2800" b="1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Accuracy</a:t>
            </a:r>
            <a:r>
              <a:rPr lang="en-GB" sz="2800" b="1" spc="-25" dirty="0" smtClean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800" b="1" spc="-2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must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deliver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800" spc="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accurately. 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that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altered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transmission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left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uncorrected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unusable.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69189"/>
            <a:ext cx="759079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33CC"/>
                </a:solidFill>
                <a:latin typeface="Times New Roman"/>
                <a:cs typeface="Times New Roman"/>
              </a:rPr>
              <a:t>Characteristics</a:t>
            </a:r>
            <a:r>
              <a:rPr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33CC"/>
                </a:solidFill>
                <a:latin typeface="Times New Roman"/>
                <a:cs typeface="Times New Roman"/>
              </a:rPr>
              <a:t>Data</a:t>
            </a:r>
            <a:r>
              <a:rPr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33CC"/>
                </a:solidFill>
                <a:latin typeface="Times New Roman"/>
                <a:cs typeface="Times New Roman"/>
              </a:rPr>
              <a:t>Communication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1095755"/>
            <a:ext cx="5494020" cy="50373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61722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Times New Roman"/>
                <a:cs typeface="Times New Roman"/>
              </a:rPr>
              <a:t>Hierarchical</a:t>
            </a:r>
            <a:r>
              <a:rPr sz="3000" b="1" spc="4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Organization</a:t>
            </a:r>
            <a:r>
              <a:rPr sz="3000" b="1" spc="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of </a:t>
            </a:r>
            <a:r>
              <a:rPr sz="3000" b="1" spc="-5" dirty="0">
                <a:latin typeface="Times New Roman"/>
                <a:cs typeface="Times New Roman"/>
              </a:rPr>
              <a:t>Internet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14093"/>
            <a:ext cx="8606790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In this section, we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define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two widely used terms: protocols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standards.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First,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we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define</a:t>
            </a:r>
            <a:r>
              <a:rPr sz="2800" spc="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protocol,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which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111111"/>
                </a:solidFill>
                <a:latin typeface="Times New Roman"/>
                <a:cs typeface="Times New Roman"/>
              </a:rPr>
              <a:t>is 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synonymous</a:t>
            </a:r>
            <a:r>
              <a:rPr sz="2800" spc="48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2800" spc="48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rule.</a:t>
            </a:r>
            <a:r>
              <a:rPr sz="2800" spc="47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Then</a:t>
            </a:r>
            <a:r>
              <a:rPr sz="2800" spc="48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we</a:t>
            </a:r>
            <a:r>
              <a:rPr sz="2800" spc="46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discuss</a:t>
            </a:r>
            <a:r>
              <a:rPr sz="2800" spc="48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standards,</a:t>
            </a:r>
            <a:r>
              <a:rPr sz="2800" spc="48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which </a:t>
            </a:r>
            <a:r>
              <a:rPr sz="2800" spc="-69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Times New Roman"/>
                <a:cs typeface="Times New Roman"/>
              </a:rPr>
              <a:t>are agreed-upon</a:t>
            </a:r>
            <a:r>
              <a:rPr sz="28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11111"/>
                </a:solidFill>
                <a:latin typeface="Times New Roman"/>
                <a:cs typeface="Times New Roman"/>
              </a:rPr>
              <a:t>rules.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44545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The</a:t>
            </a:r>
            <a:r>
              <a:rPr sz="3000" b="1" spc="-10" dirty="0">
                <a:latin typeface="Times New Roman"/>
                <a:cs typeface="Times New Roman"/>
              </a:rPr>
              <a:t> Protocol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and</a:t>
            </a:r>
            <a:r>
              <a:rPr sz="3000" b="1" spc="-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Standard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798956"/>
            <a:ext cx="8522335" cy="51200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protocol</a:t>
            </a:r>
            <a:r>
              <a:rPr sz="24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set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rules</a:t>
            </a:r>
            <a:r>
              <a:rPr sz="24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that</a:t>
            </a:r>
            <a:r>
              <a:rPr sz="2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governs</a:t>
            </a:r>
            <a:r>
              <a:rPr sz="2400" spc="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communications</a:t>
            </a:r>
            <a:endParaRPr sz="2400">
              <a:latin typeface="Times New Roman"/>
              <a:cs typeface="Times New Roman"/>
            </a:endParaRPr>
          </a:p>
          <a:p>
            <a:pPr marL="12700" marR="40640">
              <a:lnSpc>
                <a:spcPts val="2590"/>
              </a:lnSpc>
              <a:spcBef>
                <a:spcPts val="1040"/>
              </a:spcBef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It defines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communicated,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how it is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communicated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when </a:t>
            </a:r>
            <a:r>
              <a:rPr sz="2400" spc="-5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it</a:t>
            </a:r>
            <a:r>
              <a:rPr sz="24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communicated</a:t>
            </a:r>
            <a:endParaRPr sz="24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685"/>
              </a:spcBef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Key</a:t>
            </a:r>
            <a:r>
              <a:rPr sz="2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elements</a:t>
            </a:r>
            <a:r>
              <a:rPr sz="2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protocol: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i="1" spc="-5" dirty="0">
                <a:solidFill>
                  <a:srgbClr val="111111"/>
                </a:solidFill>
                <a:latin typeface="Times New Roman"/>
                <a:cs typeface="Times New Roman"/>
              </a:rPr>
              <a:t>—Syntax</a:t>
            </a:r>
            <a:endParaRPr sz="2400">
              <a:latin typeface="Times New Roman"/>
              <a:cs typeface="Times New Roman"/>
            </a:endParaRPr>
          </a:p>
          <a:p>
            <a:pPr marL="12700" marR="55244" lvl="1" indent="914400">
              <a:lnSpc>
                <a:spcPts val="2590"/>
              </a:lnSpc>
              <a:spcBef>
                <a:spcPts val="1035"/>
              </a:spcBef>
              <a:buChar char="•"/>
              <a:tabLst>
                <a:tab pos="1110615" algn="l"/>
              </a:tabLst>
            </a:pP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Structure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format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of data,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meaning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the order in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they </a:t>
            </a:r>
            <a:r>
              <a:rPr sz="2400" spc="-5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are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presented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b="1" i="1" spc="-5" dirty="0">
                <a:solidFill>
                  <a:srgbClr val="111111"/>
                </a:solidFill>
                <a:latin typeface="Times New Roman"/>
                <a:cs typeface="Times New Roman"/>
              </a:rPr>
              <a:t>—Semantics</a:t>
            </a:r>
            <a:endParaRPr sz="2400">
              <a:latin typeface="Times New Roman"/>
              <a:cs typeface="Times New Roman"/>
            </a:endParaRPr>
          </a:p>
          <a:p>
            <a:pPr marL="12700" marR="5080" lvl="1" indent="914400">
              <a:lnSpc>
                <a:spcPts val="2590"/>
              </a:lnSpc>
              <a:spcBef>
                <a:spcPts val="1040"/>
              </a:spcBef>
              <a:buChar char="•"/>
              <a:tabLst>
                <a:tab pos="1110615" algn="l"/>
              </a:tabLst>
            </a:pP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Refer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 to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meaning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each</a:t>
            </a:r>
            <a:r>
              <a:rPr sz="2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section</a:t>
            </a:r>
            <a:r>
              <a:rPr sz="24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of bits,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how a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pattern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is </a:t>
            </a:r>
            <a:r>
              <a:rPr sz="2400" spc="-5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interpreted</a:t>
            </a:r>
            <a:r>
              <a:rPr sz="2400" spc="-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action</a:t>
            </a:r>
            <a:r>
              <a:rPr sz="24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be taken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i="1" spc="-15" dirty="0">
                <a:solidFill>
                  <a:srgbClr val="111111"/>
                </a:solidFill>
                <a:latin typeface="Times New Roman"/>
                <a:cs typeface="Times New Roman"/>
              </a:rPr>
              <a:t>—Timing</a:t>
            </a:r>
            <a:endParaRPr sz="2400">
              <a:latin typeface="Times New Roman"/>
              <a:cs typeface="Times New Roman"/>
            </a:endParaRPr>
          </a:p>
          <a:p>
            <a:pPr marL="347980" indent="-182880">
              <a:lnSpc>
                <a:spcPct val="100000"/>
              </a:lnSpc>
              <a:spcBef>
                <a:spcPts val="720"/>
              </a:spcBef>
              <a:buChar char="•"/>
              <a:tabLst>
                <a:tab pos="347980" algn="l"/>
              </a:tabLst>
            </a:pP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Refers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 to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when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should</a:t>
            </a:r>
            <a:r>
              <a:rPr sz="2400" spc="-2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sent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how</a:t>
            </a:r>
            <a:r>
              <a:rPr sz="2400" spc="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fast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they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11111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111111"/>
                </a:solidFill>
                <a:latin typeface="Times New Roman"/>
                <a:cs typeface="Times New Roman"/>
              </a:rPr>
              <a:t> sent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1259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The</a:t>
            </a:r>
            <a:r>
              <a:rPr sz="3000" b="1" spc="-6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Protocol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7744"/>
            <a:ext cx="8605520" cy="45986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6985" indent="-228600">
              <a:lnSpc>
                <a:spcPts val="27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Standards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essential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creating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maintaining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open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competitive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market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equipment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manufacturers</a:t>
            </a:r>
            <a:endParaRPr sz="2500">
              <a:latin typeface="Times New Roman"/>
              <a:cs typeface="Times New Roman"/>
            </a:endParaRPr>
          </a:p>
          <a:p>
            <a:pPr marL="12700" marR="7620">
              <a:lnSpc>
                <a:spcPts val="2700"/>
              </a:lnSpc>
              <a:spcBef>
                <a:spcPts val="1010"/>
              </a:spcBef>
              <a:buClr>
                <a:srgbClr val="0000FF"/>
              </a:buClr>
              <a:buChar char="•"/>
              <a:tabLst>
                <a:tab pos="231140" algn="l"/>
              </a:tabLst>
            </a:pPr>
            <a:r>
              <a:rPr sz="2500" dirty="0">
                <a:latin typeface="Times New Roman"/>
                <a:cs typeface="Times New Roman"/>
              </a:rPr>
              <a:t>Required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guarantee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national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international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interoperability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telecommunications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technology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processes</a:t>
            </a:r>
            <a:endParaRPr sz="2500">
              <a:latin typeface="Times New Roman"/>
              <a:cs typeface="Times New Roman"/>
            </a:endParaRPr>
          </a:p>
          <a:p>
            <a:pPr marL="203200" indent="-19050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Char char="•"/>
              <a:tabLst>
                <a:tab pos="203200" algn="l"/>
              </a:tabLst>
            </a:pPr>
            <a:r>
              <a:rPr sz="2500" spc="-5" dirty="0">
                <a:latin typeface="Times New Roman"/>
                <a:cs typeface="Times New Roman"/>
              </a:rPr>
              <a:t>Categories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communications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standards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500" spc="-5" dirty="0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sz="2500" b="1" i="1" spc="-5" dirty="0">
                <a:latin typeface="Times New Roman"/>
                <a:cs typeface="Times New Roman"/>
              </a:rPr>
              <a:t>De</a:t>
            </a:r>
            <a:r>
              <a:rPr sz="2500" b="1" i="1" spc="-3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facto: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  <a:spcBef>
                <a:spcPts val="1050"/>
              </a:spcBef>
              <a:buClr>
                <a:srgbClr val="0000FF"/>
              </a:buClr>
              <a:buChar char="•"/>
              <a:tabLst>
                <a:tab pos="210820" algn="l"/>
              </a:tabLst>
            </a:pPr>
            <a:r>
              <a:rPr sz="2500" spc="-5" dirty="0">
                <a:latin typeface="Times New Roman"/>
                <a:cs typeface="Times New Roman"/>
              </a:rPr>
              <a:t>Standards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that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have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been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approved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organizational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body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but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have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been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adopted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through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widespread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eg.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model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TCP/IP)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500" spc="-5" dirty="0">
                <a:solidFill>
                  <a:srgbClr val="0000FF"/>
                </a:solidFill>
                <a:latin typeface="Times New Roman"/>
                <a:cs typeface="Times New Roman"/>
              </a:rPr>
              <a:t>—</a:t>
            </a:r>
            <a:r>
              <a:rPr sz="2500" b="1" i="1" spc="-5" dirty="0">
                <a:latin typeface="Times New Roman"/>
                <a:cs typeface="Times New Roman"/>
              </a:rPr>
              <a:t>De</a:t>
            </a:r>
            <a:r>
              <a:rPr sz="2500" b="1" i="1" spc="-35" dirty="0">
                <a:latin typeface="Times New Roman"/>
                <a:cs typeface="Times New Roman"/>
              </a:rPr>
              <a:t> </a:t>
            </a:r>
            <a:r>
              <a:rPr sz="2500" b="1" i="1" spc="-5" dirty="0">
                <a:latin typeface="Times New Roman"/>
                <a:cs typeface="Times New Roman"/>
              </a:rPr>
              <a:t>jure:</a:t>
            </a:r>
            <a:endParaRPr sz="2500">
              <a:latin typeface="Times New Roman"/>
              <a:cs typeface="Times New Roman"/>
            </a:endParaRPr>
          </a:p>
          <a:p>
            <a:pPr marL="12700" marR="6350">
              <a:lnSpc>
                <a:spcPts val="2700"/>
              </a:lnSpc>
              <a:spcBef>
                <a:spcPts val="1035"/>
              </a:spcBef>
              <a:buClr>
                <a:srgbClr val="0000FF"/>
              </a:buClr>
              <a:buChar char="•"/>
              <a:tabLst>
                <a:tab pos="240029" algn="l"/>
              </a:tabLst>
            </a:pPr>
            <a:r>
              <a:rPr sz="2500" spc="-5" dirty="0">
                <a:latin typeface="Times New Roman"/>
                <a:cs typeface="Times New Roman"/>
              </a:rPr>
              <a:t>Those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have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been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legislated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spc="2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official</a:t>
            </a:r>
            <a:r>
              <a:rPr sz="2500" spc="3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recognized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body,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eg.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OSI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model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22809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30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Standard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817" y="1702861"/>
            <a:ext cx="8220011" cy="35747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39300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Internet</a:t>
            </a:r>
            <a:r>
              <a:rPr sz="3000" b="1" spc="-17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Administration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Data</a:t>
            </a:r>
            <a:r>
              <a:rPr spc="-20" dirty="0"/>
              <a:t> </a:t>
            </a:r>
            <a:r>
              <a:rPr spc="-5" dirty="0"/>
              <a:t>Communication</a:t>
            </a:r>
            <a:r>
              <a:rPr spc="-15" dirty="0"/>
              <a:t> </a:t>
            </a:r>
            <a:r>
              <a:rPr spc="-5" dirty="0"/>
              <a:t>Lecture</a:t>
            </a:r>
            <a:r>
              <a:rPr spc="-20" dirty="0"/>
              <a:t> </a:t>
            </a:r>
            <a:r>
              <a:rPr spc="-5" dirty="0"/>
              <a:t>Series,</a:t>
            </a:r>
            <a:r>
              <a:rPr dirty="0"/>
              <a:t> </a:t>
            </a:r>
            <a:r>
              <a:rPr spc="-10" dirty="0"/>
              <a:t>NRC,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9810" y="6426809"/>
            <a:ext cx="2971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9766" y="6426809"/>
            <a:ext cx="322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4392"/>
            <a:ext cx="8607425" cy="430053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Timeliness</a:t>
            </a:r>
            <a:r>
              <a:rPr lang="en-GB" sz="26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6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system must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deliver data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 timely 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manner. </a:t>
            </a:r>
            <a:r>
              <a:rPr sz="26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 delivered late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useless. In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case of video and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audio,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timely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delivery means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delivering data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as they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produced, in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order that they are produced,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and without significant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231F20"/>
                </a:solidFill>
                <a:latin typeface="Times New Roman"/>
                <a:cs typeface="Times New Roman"/>
              </a:rPr>
              <a:t>delay.</a:t>
            </a:r>
            <a:r>
              <a:rPr sz="260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This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kind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delivery</a:t>
            </a:r>
            <a:r>
              <a:rPr sz="2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sz="26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real-time</a:t>
            </a: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89500"/>
              </a:lnSpc>
            </a:pPr>
            <a:r>
              <a:rPr sz="2600" b="1" spc="-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Jitter</a:t>
            </a:r>
            <a:r>
              <a:rPr lang="en-GB" sz="2600" b="1" spc="-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600" b="1" spc="-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Jitter refers to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variation in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arrival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It is </a:t>
            </a:r>
            <a:r>
              <a:rPr sz="2600" spc="-6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uneven delay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delivery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audio or video packets. For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example,</a:t>
            </a:r>
            <a:r>
              <a:rPr sz="2600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let</a:t>
            </a:r>
            <a:r>
              <a:rPr sz="260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260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assume</a:t>
            </a:r>
            <a:r>
              <a:rPr sz="2600" spc="1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60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video</a:t>
            </a:r>
            <a:r>
              <a:rPr sz="2600" spc="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packets</a:t>
            </a:r>
            <a:r>
              <a:rPr sz="2600" spc="1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600" spc="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sent</a:t>
            </a:r>
            <a:r>
              <a:rPr sz="2600" spc="1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sz="2600" spc="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30</a:t>
            </a:r>
            <a:r>
              <a:rPr sz="26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ms. </a:t>
            </a:r>
            <a:r>
              <a:rPr sz="2600" spc="-6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If some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of 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packets arrive with 30-ms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delay and others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40-ms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231F20"/>
                </a:solidFill>
                <a:latin typeface="Times New Roman"/>
                <a:cs typeface="Times New Roman"/>
              </a:rPr>
              <a:t>delay,</a:t>
            </a:r>
            <a:r>
              <a:rPr sz="26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uneven</a:t>
            </a:r>
            <a:r>
              <a:rPr sz="26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quality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in the</a:t>
            </a:r>
            <a:r>
              <a:rPr sz="26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video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6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79743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Characteristics</a:t>
            </a:r>
            <a:r>
              <a:rPr sz="3000" b="1" spc="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30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Data </a:t>
            </a: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Communication</a:t>
            </a:r>
            <a:r>
              <a:rPr sz="30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(Contd.)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65072"/>
            <a:ext cx="8608060" cy="50948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600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communications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has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five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components.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79800"/>
              </a:lnSpc>
              <a:buClr>
                <a:srgbClr val="00ACED"/>
              </a:buClr>
              <a:buAutoNum type="arabicPeriod"/>
              <a:tabLst>
                <a:tab pos="468630" algn="l"/>
              </a:tabLst>
            </a:pPr>
            <a:r>
              <a:rPr lang="en-GB" sz="26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Message</a:t>
            </a:r>
            <a:r>
              <a:rPr lang="en-GB" sz="2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600" b="1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message</a:t>
            </a:r>
            <a:r>
              <a:rPr sz="2600" b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information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(data)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6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communicated.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Popular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forms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of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information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include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text,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numbers,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pictures,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audio,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video.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ACED"/>
              </a:buClr>
              <a:buFont typeface="Times New Roman"/>
              <a:buAutoNum type="arabicPeriod"/>
            </a:pPr>
            <a:endParaRPr sz="39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79600"/>
              </a:lnSpc>
              <a:buClr>
                <a:srgbClr val="00ACED"/>
              </a:buClr>
              <a:buAutoNum type="arabicPeriod"/>
              <a:tabLst>
                <a:tab pos="349885" algn="l"/>
              </a:tabLst>
            </a:pPr>
            <a:r>
              <a:rPr lang="en-GB" sz="2600" b="1" spc="-4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Sender</a:t>
            </a:r>
            <a:r>
              <a:rPr lang="en-GB" sz="2600" b="1" spc="-40" dirty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600" b="1" spc="-4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sender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device that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data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message. </a:t>
            </a:r>
            <a:r>
              <a:rPr sz="2600" spc="-6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be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computer,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workstation,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telephone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handset,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video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camera,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so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on.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CED"/>
              </a:buClr>
              <a:buFont typeface="Times New Roman"/>
              <a:buAutoNum type="arabicPeriod"/>
            </a:pPr>
            <a:endParaRPr sz="39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79900"/>
              </a:lnSpc>
              <a:buClr>
                <a:srgbClr val="00ACED"/>
              </a:buClr>
              <a:buAutoNum type="arabicPeriod"/>
              <a:tabLst>
                <a:tab pos="477520" algn="l"/>
              </a:tabLst>
            </a:pPr>
            <a:r>
              <a:rPr lang="en-GB" sz="2600" b="1" spc="-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b="1" spc="-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Receiver</a:t>
            </a:r>
            <a:r>
              <a:rPr lang="en-GB" sz="2600" b="1" spc="-35" dirty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600" b="1" spc="-3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receiver</a:t>
            </a:r>
            <a:r>
              <a:rPr sz="2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receives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message. It can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be a 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computer,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workstation,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telephone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handset,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television,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so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on.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60852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Components</a:t>
            </a:r>
            <a:r>
              <a:rPr sz="30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Data </a:t>
            </a: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Communication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9269"/>
            <a:ext cx="8606790" cy="31457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just">
              <a:lnSpc>
                <a:spcPct val="89300"/>
              </a:lnSpc>
              <a:spcBef>
                <a:spcPts val="405"/>
              </a:spcBef>
              <a:buClr>
                <a:srgbClr val="00ACED"/>
              </a:buClr>
              <a:buAutoNum type="arabicPeriod" startAt="4"/>
              <a:tabLst>
                <a:tab pos="327025" algn="l"/>
              </a:tabLst>
            </a:pPr>
            <a:r>
              <a:rPr lang="en-GB" sz="2400" b="1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Transmission </a:t>
            </a:r>
            <a:r>
              <a:rPr sz="24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medium</a:t>
            </a:r>
            <a:r>
              <a:rPr lang="en-GB" sz="24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4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transmission medium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physical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path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message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travels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from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sender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receiver.</a:t>
            </a: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examples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media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include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twisted-pair</a:t>
            </a:r>
            <a:r>
              <a:rPr sz="24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wire</a:t>
            </a:r>
            <a:r>
              <a:rPr sz="24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coaxial </a:t>
            </a:r>
            <a:r>
              <a:rPr sz="2400" spc="-5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cable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fiber-optic</a:t>
            </a:r>
            <a:r>
              <a:rPr sz="240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cable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4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radio</a:t>
            </a:r>
            <a:r>
              <a:rPr sz="24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waves</a:t>
            </a:r>
            <a:r>
              <a:rPr sz="24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600"/>
              </a:lnSpc>
              <a:spcBef>
                <a:spcPts val="1070"/>
              </a:spcBef>
              <a:buClr>
                <a:srgbClr val="00ACED"/>
              </a:buClr>
              <a:buAutoNum type="arabicPeriod" startAt="4"/>
              <a:tabLst>
                <a:tab pos="480695" algn="l"/>
              </a:tabLst>
            </a:pPr>
            <a:r>
              <a:rPr lang="en-GB" sz="2400" b="1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Protocol</a:t>
            </a:r>
            <a:r>
              <a:rPr lang="en-GB" sz="24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:</a:t>
            </a:r>
            <a:r>
              <a:rPr sz="2400" b="1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protocol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set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rules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govern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communications.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represents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agreement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between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communicating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devices.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Without</a:t>
            </a: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protocol,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two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devices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may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connected but not communicating,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just as 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person speaking French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cannot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understood</a:t>
            </a:r>
            <a:r>
              <a:rPr sz="24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person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who</a:t>
            </a:r>
            <a:r>
              <a:rPr sz="24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speaks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Japanese.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75482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Components</a:t>
            </a:r>
            <a:r>
              <a:rPr sz="30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of Data </a:t>
            </a: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Communication</a:t>
            </a:r>
            <a:r>
              <a:rPr sz="30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(Contd.)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039" y="4317443"/>
            <a:ext cx="7048081" cy="17503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16208"/>
            <a:ext cx="8533130" cy="43815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10820" indent="-198120">
              <a:lnSpc>
                <a:spcPct val="100000"/>
              </a:lnSpc>
              <a:spcBef>
                <a:spcPts val="800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Text: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pattern</a:t>
            </a:r>
            <a:endParaRPr sz="2600" dirty="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dirty="0">
                <a:latin typeface="Times New Roman"/>
                <a:cs typeface="Times New Roman"/>
              </a:rPr>
              <a:t>ASCII: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128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different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symbols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(7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bits)</a:t>
            </a:r>
          </a:p>
          <a:p>
            <a:pPr marL="210820" indent="-19812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dirty="0">
                <a:latin typeface="Times New Roman"/>
                <a:cs typeface="Times New Roman"/>
              </a:rPr>
              <a:t>Extended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ASCII: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size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each pattern 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(8</a:t>
            </a:r>
            <a:r>
              <a:rPr sz="2600" dirty="0">
                <a:latin typeface="Times New Roman"/>
                <a:cs typeface="Times New Roman"/>
              </a:rPr>
              <a:t> bits)</a:t>
            </a:r>
          </a:p>
          <a:p>
            <a:pPr marL="210820" indent="-19812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dirty="0">
                <a:latin typeface="Times New Roman"/>
                <a:cs typeface="Times New Roman"/>
              </a:rPr>
              <a:t>Unicode: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65.536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symbols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(16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bits)</a:t>
            </a:r>
            <a:endParaRPr sz="2600" dirty="0">
              <a:latin typeface="Times New Roman"/>
              <a:cs typeface="Times New Roman"/>
            </a:endParaRPr>
          </a:p>
          <a:p>
            <a:pPr marL="210820" indent="-198120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dirty="0">
                <a:latin typeface="Times New Roman"/>
                <a:cs typeface="Times New Roman"/>
              </a:rPr>
              <a:t>ISO: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4.294.967.296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symbols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(32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bits)</a:t>
            </a:r>
          </a:p>
          <a:p>
            <a:pPr marL="210820" indent="-19812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dirty="0">
                <a:latin typeface="Times New Roman"/>
                <a:cs typeface="Times New Roman"/>
              </a:rPr>
              <a:t>Numbers: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decimal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numbers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converted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directly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binary</a:t>
            </a:r>
          </a:p>
          <a:p>
            <a:pPr marL="210820" indent="-19812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dirty="0">
                <a:latin typeface="Times New Roman"/>
                <a:cs typeface="Times New Roman"/>
              </a:rPr>
              <a:t>Images: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divided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 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matrix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pixels</a:t>
            </a:r>
          </a:p>
          <a:p>
            <a:pPr marL="210820" indent="-198120">
              <a:lnSpc>
                <a:spcPct val="100000"/>
              </a:lnSpc>
              <a:spcBef>
                <a:spcPts val="695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dirty="0">
                <a:latin typeface="Times New Roman"/>
                <a:cs typeface="Times New Roman"/>
              </a:rPr>
              <a:t>Audio: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representation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sound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5" dirty="0">
                <a:latin typeface="Times New Roman"/>
                <a:cs typeface="Times New Roman"/>
              </a:rPr>
              <a:t> 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analog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digital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signal</a:t>
            </a:r>
          </a:p>
          <a:p>
            <a:pPr marL="210820" indent="-198120">
              <a:lnSpc>
                <a:spcPct val="100000"/>
              </a:lnSpc>
              <a:spcBef>
                <a:spcPts val="685"/>
              </a:spcBef>
              <a:buFont typeface="Times New Roman"/>
              <a:buChar char="•"/>
              <a:tabLst>
                <a:tab pos="210820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Video: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represented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analog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digital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signal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33724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  <a:hlinkClick r:id="rId2" action="ppaction://hlinkpres?slideindex=1&amp;slidetitle="/>
              </a:rPr>
              <a:t>Data</a:t>
            </a:r>
            <a:r>
              <a:rPr sz="3000" b="1" spc="-30" dirty="0">
                <a:solidFill>
                  <a:srgbClr val="0033CC"/>
                </a:solidFill>
                <a:latin typeface="Times New Roman"/>
                <a:cs typeface="Times New Roman"/>
                <a:hlinkClick r:id="rId2" action="ppaction://hlinkpres?slideindex=1&amp;slidetitle="/>
              </a:rPr>
              <a:t> </a:t>
            </a:r>
            <a:r>
              <a:rPr sz="3000" b="1" spc="-10" dirty="0">
                <a:solidFill>
                  <a:srgbClr val="0033CC"/>
                </a:solidFill>
                <a:latin typeface="Times New Roman"/>
                <a:cs typeface="Times New Roman"/>
                <a:hlinkClick r:id="rId2" action="ppaction://hlinkpres?slideindex=1&amp;slidetitle="/>
              </a:rPr>
              <a:t>Representation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4392"/>
            <a:ext cx="8607425" cy="3747051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Times New Roman"/>
                <a:cs typeface="Times New Roman"/>
              </a:rPr>
              <a:t>Communication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between</a:t>
            </a:r>
            <a:r>
              <a:rPr sz="2600" dirty="0">
                <a:latin typeface="Times New Roman"/>
                <a:cs typeface="Times New Roman"/>
              </a:rPr>
              <a:t> two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devices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B050"/>
                </a:solidFill>
                <a:latin typeface="Times New Roman"/>
                <a:cs typeface="Times New Roman"/>
              </a:rPr>
              <a:t>simplex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half </a:t>
            </a:r>
            <a:r>
              <a:rPr sz="2600" b="1" dirty="0">
                <a:solidFill>
                  <a:srgbClr val="00B050"/>
                </a:solidFill>
                <a:latin typeface="Times New Roman"/>
                <a:cs typeface="Times New Roman"/>
              </a:rPr>
              <a:t> duple</a:t>
            </a:r>
            <a:r>
              <a:rPr sz="2600" dirty="0">
                <a:latin typeface="Times New Roman"/>
                <a:cs typeface="Times New Roman"/>
              </a:rPr>
              <a:t>x,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B050"/>
                </a:solidFill>
                <a:latin typeface="Times New Roman"/>
                <a:cs typeface="Times New Roman"/>
              </a:rPr>
              <a:t>full-duplex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</a:pPr>
            <a:r>
              <a:rPr sz="2600" b="1" dirty="0">
                <a:solidFill>
                  <a:srgbClr val="00AF50"/>
                </a:solidFill>
                <a:latin typeface="Times New Roman"/>
                <a:cs typeface="Times New Roman"/>
              </a:rPr>
              <a:t>Simplex:</a:t>
            </a:r>
            <a:r>
              <a:rPr sz="26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800" spc="6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simplex</a:t>
            </a:r>
            <a:r>
              <a:rPr sz="2800" b="1" spc="6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mode,</a:t>
            </a:r>
            <a:r>
              <a:rPr sz="2800" b="1" spc="6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6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communication</a:t>
            </a:r>
            <a:r>
              <a:rPr sz="2800" spc="6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800" spc="-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unidirectional, as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one-way street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Only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two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link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transmit;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800" spc="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31F20"/>
                </a:solidFill>
                <a:latin typeface="Times New Roman"/>
                <a:cs typeface="Times New Roman"/>
              </a:rPr>
              <a:t>only.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Keyboards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traditional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monitors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800" spc="6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examples</a:t>
            </a:r>
            <a:r>
              <a:rPr sz="2800" spc="6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simplex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devices.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simplex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mode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use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entire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capacity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the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channel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send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one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direction.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170751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Data</a:t>
            </a:r>
            <a:r>
              <a:rPr sz="3000" b="1" spc="-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Flow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252" y="4911314"/>
            <a:ext cx="6654543" cy="103094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04392"/>
            <a:ext cx="8608060" cy="30403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6350" algn="just">
              <a:lnSpc>
                <a:spcPct val="90000"/>
              </a:lnSpc>
              <a:spcBef>
                <a:spcPts val="415"/>
              </a:spcBef>
            </a:pPr>
            <a:r>
              <a:rPr sz="2600" b="1" dirty="0">
                <a:solidFill>
                  <a:srgbClr val="00AF50"/>
                </a:solidFill>
                <a:latin typeface="Times New Roman"/>
                <a:cs typeface="Times New Roman"/>
              </a:rPr>
              <a:t>Half-duplex:</a:t>
            </a:r>
            <a:r>
              <a:rPr sz="26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half-duplex</a:t>
            </a:r>
            <a:r>
              <a:rPr sz="2600" b="1" dirty="0">
                <a:solidFill>
                  <a:srgbClr val="231F20"/>
                </a:solidFill>
                <a:latin typeface="Times New Roman"/>
                <a:cs typeface="Times New Roman"/>
              </a:rPr>
              <a:t> mode,</a:t>
            </a:r>
            <a:r>
              <a:rPr sz="2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transmit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receive,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but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same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When one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 </a:t>
            </a:r>
            <a:r>
              <a:rPr sz="2600" spc="-6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sending,</a:t>
            </a:r>
            <a:r>
              <a:rPr sz="2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receive,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vice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versa.</a:t>
            </a:r>
            <a:endParaRPr sz="2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500"/>
              </a:lnSpc>
              <a:spcBef>
                <a:spcPts val="1025"/>
              </a:spcBef>
            </a:pP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Walkie-talkies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CB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(citizens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band)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radios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are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half-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duplex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systems.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half-duplex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mode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in cases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is no need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communication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directions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at</a:t>
            </a:r>
            <a:r>
              <a:rPr sz="2600" spc="6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time; 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entire capacity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of 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channel can be utilized for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6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direction.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270713"/>
            <a:ext cx="31692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Data</a:t>
            </a:r>
            <a:r>
              <a:rPr sz="30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Flow</a:t>
            </a:r>
            <a:r>
              <a:rPr sz="30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33CC"/>
                </a:solidFill>
                <a:latin typeface="Times New Roman"/>
                <a:cs typeface="Times New Roman"/>
              </a:rPr>
              <a:t>(Contd.)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862" y="4448135"/>
            <a:ext cx="7524750" cy="13808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latin typeface="Arial"/>
                <a:cs typeface="Arial"/>
              </a:rPr>
              <a:t>1.</a:t>
            </a:r>
            <a:fld id="{81D60167-4931-47E6-BA6A-407CBD079E47}" type="slidenum">
              <a:rPr sz="2000" b="1" spc="-5" dirty="0"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5617" y="6457289"/>
            <a:ext cx="3228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2521</Words>
  <Application>Microsoft Office PowerPoint</Application>
  <PresentationFormat>On-screen Show (4:3)</PresentationFormat>
  <Paragraphs>214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MT</vt:lpstr>
      <vt:lpstr>Calibri</vt:lpstr>
      <vt:lpstr>Cambria</vt:lpstr>
      <vt:lpstr>Cambria Math</vt:lpstr>
      <vt:lpstr>Times New Roman</vt:lpstr>
      <vt:lpstr>Office Theme</vt:lpstr>
      <vt:lpstr>DATA COMMUNICATION</vt:lpstr>
      <vt:lpstr>Background</vt:lpstr>
      <vt:lpstr>Characteristics of Data Communication</vt:lpstr>
      <vt:lpstr>Characteristics of Data Communication (Contd.)</vt:lpstr>
      <vt:lpstr>Components of Data Communication</vt:lpstr>
      <vt:lpstr>Components of Data Communication (Contd.)</vt:lpstr>
      <vt:lpstr>Data Representation</vt:lpstr>
      <vt:lpstr>Data Flow</vt:lpstr>
      <vt:lpstr>Data Flow (Contd.)</vt:lpstr>
      <vt:lpstr>Data Flow (Contd.)</vt:lpstr>
      <vt:lpstr>Network</vt:lpstr>
      <vt:lpstr>Network criteria</vt:lpstr>
      <vt:lpstr>PowerPoint Presentation</vt:lpstr>
      <vt:lpstr>Physical Topology</vt:lpstr>
      <vt:lpstr>Mesh Topology</vt:lpstr>
      <vt:lpstr>Mesh Topology- Advantages</vt:lpstr>
      <vt:lpstr>Mesh Topology- Disadvantages</vt:lpstr>
      <vt:lpstr>Star Topology</vt:lpstr>
      <vt:lpstr>Star Topology- Advantages</vt:lpstr>
      <vt:lpstr>Star Topology- Disadvantages</vt:lpstr>
      <vt:lpstr>Bus Topology</vt:lpstr>
      <vt:lpstr>Bus Topology- Advantages</vt:lpstr>
      <vt:lpstr>Bus Topology- Disadvantages</vt:lpstr>
      <vt:lpstr>Ring Topology</vt:lpstr>
      <vt:lpstr>Ring Topology- Advantages</vt:lpstr>
      <vt:lpstr>Ring Topology- Disadvantages</vt:lpstr>
      <vt:lpstr>Hybrid Topology</vt:lpstr>
      <vt:lpstr>The Internet</vt:lpstr>
      <vt:lpstr>The Internet (Conceptual View)</vt:lpstr>
      <vt:lpstr>Hierarchical Organization of Internet</vt:lpstr>
      <vt:lpstr>The Protocol and Standard</vt:lpstr>
      <vt:lpstr>The Protocol</vt:lpstr>
      <vt:lpstr>The Standard</vt:lpstr>
      <vt:lpstr>Internet Administration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71</cp:revision>
  <dcterms:created xsi:type="dcterms:W3CDTF">2021-05-22T07:07:51Z</dcterms:created>
  <dcterms:modified xsi:type="dcterms:W3CDTF">2021-07-02T19:45:29Z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